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5"/>
  </p:sldMasterIdLst>
  <p:notesMasterIdLst>
    <p:notesMasterId r:id="rId21"/>
  </p:notesMasterIdLst>
  <p:handoutMasterIdLst>
    <p:handoutMasterId r:id="rId22"/>
  </p:handoutMasterIdLst>
  <p:sldIdLst>
    <p:sldId id="321" r:id="rId6"/>
    <p:sldId id="558" r:id="rId7"/>
    <p:sldId id="2147473664" r:id="rId8"/>
    <p:sldId id="2147473663" r:id="rId9"/>
    <p:sldId id="2147473665" r:id="rId10"/>
    <p:sldId id="2147473666" r:id="rId11"/>
    <p:sldId id="2147473680" r:id="rId12"/>
    <p:sldId id="2147473667" r:id="rId13"/>
    <p:sldId id="2147473669" r:id="rId14"/>
    <p:sldId id="2147473672" r:id="rId15"/>
    <p:sldId id="2147473673" r:id="rId16"/>
    <p:sldId id="2147473675" r:id="rId17"/>
    <p:sldId id="2147473677" r:id="rId18"/>
    <p:sldId id="2147473678" r:id="rId19"/>
    <p:sldId id="2147473679"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704" userDrawn="1">
          <p15:clr>
            <a:srgbClr val="A4A3A4"/>
          </p15:clr>
        </p15:guide>
        <p15:guide id="2" pos="384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2"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Zachary Schwartz" initials="ZS" lastIdx="6" clrIdx="15">
    <p:extLst>
      <p:ext uri="{19B8F6BF-5375-455C-9EA6-DF929625EA0E}">
        <p15:presenceInfo xmlns:p15="http://schemas.microsoft.com/office/powerpoint/2012/main" userId="S::zschwartz@clinicaloptions.com::64648e91-b212-4092-bee8-eff2e880b6f9" providerId="AD"/>
      </p:ext>
    </p:extLst>
  </p:cmAuthor>
  <p:cmAuthor id="17" name="Kristen Rosenthal" initials="KR" lastIdx="2" clrIdx="16">
    <p:extLst>
      <p:ext uri="{19B8F6BF-5375-455C-9EA6-DF929625EA0E}">
        <p15:presenceInfo xmlns:p15="http://schemas.microsoft.com/office/powerpoint/2012/main" userId="S::krosenthal@clinicaloptions.com::67a58a6d-22ff-4b03-8f01-10ea3f44af52" providerId="AD"/>
      </p:ext>
    </p:extLst>
  </p:cmAuthor>
  <p:cmAuthor id="18" name="Megan Cartwright" initials="MC" lastIdx="3" clrIdx="17">
    <p:extLst>
      <p:ext uri="{19B8F6BF-5375-455C-9EA6-DF929625EA0E}">
        <p15:presenceInfo xmlns:p15="http://schemas.microsoft.com/office/powerpoint/2012/main" userId="S::mcartwright@clinicaloptions.com::aaeaf566-570c-41b1-9c90-11c8d9ac162b" providerId="AD"/>
      </p:ext>
    </p:extLst>
  </p:cmAuthor>
  <p:cmAuthor id="19" name="Kaitlin Echols" initials="KE" lastIdx="11" clrIdx="18">
    <p:extLst>
      <p:ext uri="{19B8F6BF-5375-455C-9EA6-DF929625EA0E}">
        <p15:presenceInfo xmlns:p15="http://schemas.microsoft.com/office/powerpoint/2012/main" userId="S::kechols@clinicalcaresolutions.net::8d34a0c9-57a2-4278-be8c-f3afc4c51111" providerId="AD"/>
      </p:ext>
    </p:extLst>
  </p:cmAuthor>
  <p:cmAuthor id="20" name="Amber Williams" initials="AW" lastIdx="14" clrIdx="19">
    <p:extLst>
      <p:ext uri="{19B8F6BF-5375-455C-9EA6-DF929625EA0E}">
        <p15:presenceInfo xmlns:p15="http://schemas.microsoft.com/office/powerpoint/2012/main" userId="S::awilliams@cealliance.com::981bbddf-314c-40a4-aea3-441dcc54564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9077"/>
    <a:srgbClr val="4DA1BB"/>
    <a:srgbClr val="E1471D"/>
    <a:srgbClr val="015873"/>
    <a:srgbClr val="000000"/>
    <a:srgbClr val="F2F2F2"/>
    <a:srgbClr val="CDCDCF"/>
    <a:srgbClr val="00823B"/>
    <a:srgbClr val="046376"/>
    <a:srgbClr val="01376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FAFCD24-60D0-4BDC-A99B-253B5F7F2134}" v="376" dt="2024-12-16T18:35:28.716"/>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10" autoAdjust="0"/>
    <p:restoredTop sz="89572" autoAdjust="0"/>
  </p:normalViewPr>
  <p:slideViewPr>
    <p:cSldViewPr snapToGrid="0">
      <p:cViewPr varScale="1">
        <p:scale>
          <a:sx n="87" d="100"/>
          <a:sy n="87" d="100"/>
        </p:scale>
        <p:origin x="1228" y="52"/>
      </p:cViewPr>
      <p:guideLst>
        <p:guide orient="horz" pos="1704"/>
        <p:guide pos="3840"/>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commentAuthors" Target="commentAuthor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OS, overall survival; TNBC, triple-negative breast cancer.</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196833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911518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EFS, event-free survival; OS, overall survival; pCR pathologic complete response; TNBC, triple-negative breast cancer; IA, interim analysis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925728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53EC53-359A-ACB7-DAFD-DB7D33DD05D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6C87AFE-E471-7661-43FB-7344F5967B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30F0BB-BF92-8A28-F8EF-98CBAEFC8C10}"/>
              </a:ext>
            </a:extLst>
          </p:cNvPr>
          <p:cNvSpPr>
            <a:spLocks noGrp="1"/>
          </p:cNvSpPr>
          <p:nvPr>
            <p:ph type="body" idx="1"/>
          </p:nvPr>
        </p:nvSpPr>
        <p:spPr/>
        <p:txBody>
          <a:bodyPr/>
          <a:lstStyle/>
          <a:p>
            <a:r>
              <a:rPr lang="en-US" i="1" dirty="0"/>
              <a:t>AE, adverse event; AUC, area under the curve; Doxo, doxorubicin; ECOG, Eastern Cooperative Oncology Group; EFS, event-free survival; pCR, pathologic complete response; PS, performance status; QoL, quality of life; RCB, residual cancer burden; TNBC, triple-negative breast cancer.</a:t>
            </a:r>
          </a:p>
        </p:txBody>
      </p:sp>
      <p:sp>
        <p:nvSpPr>
          <p:cNvPr id="4" name="Slide Number Placeholder 3">
            <a:extLst>
              <a:ext uri="{FF2B5EF4-FFF2-40B4-BE49-F238E27FC236}">
                <a16:creationId xmlns:a16="http://schemas.microsoft.com/office/drawing/2014/main" id="{9F0D0A8E-5143-84B1-3693-9F3A2B954A7F}"/>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65561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EFS, event-free survival; HRD, homologous recombination deficiency; IA, interim analysis; pCR, pathologic complete response; Tcell</a:t>
            </a:r>
            <a:r>
              <a:rPr lang="en-US" i="1" baseline="-25000" dirty="0"/>
              <a:t>inf</a:t>
            </a:r>
            <a:r>
              <a:rPr lang="en-US" i="1" baseline="0" dirty="0"/>
              <a:t>GEP, T-cell–inflamed gene expression profile;</a:t>
            </a:r>
            <a:r>
              <a:rPr lang="en-US" i="1" baseline="-25000" dirty="0"/>
              <a:t> </a:t>
            </a:r>
            <a:r>
              <a:rPr lang="en-US" i="1" dirty="0"/>
              <a:t>TMB, tumor mutation burden; TNBC, triple-negative breast cancer; WES, whole-exome sequencing.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661401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CT, chemotherapy; </a:t>
            </a:r>
            <a:r>
              <a:rPr lang="en-US" i="1" dirty="0"/>
              <a:t>EFS, event-free survival; </a:t>
            </a:r>
            <a:r>
              <a:rPr lang="en-US" sz="1200" i="1" dirty="0"/>
              <a:t>pCR, pathologic complete response; Tcell</a:t>
            </a:r>
            <a:r>
              <a:rPr lang="en-US" sz="1200" i="1" baseline="-25000" dirty="0"/>
              <a:t>inf</a:t>
            </a:r>
            <a:r>
              <a:rPr lang="en-US" sz="1200" i="1" dirty="0"/>
              <a:t>GEP, T-cell–inflamed 18-gene expression profile; TMB, tumor mutation burden; tx, treatment.</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441765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EFS, event-free survival; </a:t>
            </a:r>
            <a:r>
              <a:rPr lang="en-US" sz="1200" i="1" dirty="0"/>
              <a:t>pCR, pathologic complete response; Pembo, pembrolizumab; Tcell</a:t>
            </a:r>
            <a:r>
              <a:rPr lang="en-US" sz="1200" i="1" baseline="-25000" dirty="0"/>
              <a:t>inf</a:t>
            </a:r>
            <a:r>
              <a:rPr lang="en-US" sz="1200" i="1" dirty="0"/>
              <a:t>GEP, T-cell–inflamed 18-gene expression profile; TMB, tumor mutation burden.</a:t>
            </a: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090044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CT, chemotherapy; EFS, event-free survival; EMT, epithelial-mesenchymal transition; </a:t>
            </a:r>
            <a:r>
              <a:rPr lang="en-US" i="1" dirty="0"/>
              <a:t>MDSC, myeloid-derived suppressor cells; </a:t>
            </a:r>
            <a:r>
              <a:rPr lang="en-US" sz="1200" i="1" dirty="0"/>
              <a:t>pCR, pathologic complete response; Pembro, pembrolizumab; Tcell</a:t>
            </a:r>
            <a:r>
              <a:rPr lang="en-US" sz="1200" i="1" baseline="-25000" dirty="0"/>
              <a:t>inf</a:t>
            </a:r>
            <a:r>
              <a:rPr lang="en-US" sz="1200" i="1" dirty="0"/>
              <a:t>GEP, T-cell–inflamed 18-gene expression profile.</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1147760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9FC0A6-9C45-CDD4-7B26-BA277AAD16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E1BC04-8107-20B6-A0AB-5297AF3EB4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71DF037-EB8D-ED3D-CED7-6635FE2EF68E}"/>
              </a:ext>
            </a:extLst>
          </p:cNvPr>
          <p:cNvSpPr>
            <a:spLocks noGrp="1"/>
          </p:cNvSpPr>
          <p:nvPr>
            <p:ph type="body" idx="1"/>
          </p:nvPr>
        </p:nvSpPr>
        <p:spPr/>
        <p:txBody>
          <a:bodyPr/>
          <a:lstStyle/>
          <a:p>
            <a:r>
              <a:rPr lang="en-US" i="1" dirty="0"/>
              <a:t>CT, chemotherapy; EFS, event-free survival; HRD, homologous recombination deficiency; pCR, pathologic complete response; Pembo, pembrolizumab; TNBC, triple-negative breast cancer.</a:t>
            </a:r>
          </a:p>
        </p:txBody>
      </p:sp>
      <p:sp>
        <p:nvSpPr>
          <p:cNvPr id="4" name="Slide Number Placeholder 3">
            <a:extLst>
              <a:ext uri="{FF2B5EF4-FFF2-40B4-BE49-F238E27FC236}">
                <a16:creationId xmlns:a16="http://schemas.microsoft.com/office/drawing/2014/main" id="{86C4BAAF-4DE2-003F-3E82-054B9CB2AC9A}"/>
              </a:ext>
            </a:extLst>
          </p:cNvPr>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47735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4734D-C756-B54E-FEB9-D7BCFD3A78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7C5F85-CF94-5274-ABF7-DCF900CF4F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11FBB3-BEC0-85AD-0075-5C4493217A3D}"/>
              </a:ext>
            </a:extLst>
          </p:cNvPr>
          <p:cNvSpPr>
            <a:spLocks noGrp="1"/>
          </p:cNvSpPr>
          <p:nvPr>
            <p:ph type="body" idx="1"/>
          </p:nvPr>
        </p:nvSpPr>
        <p:spPr/>
        <p:txBody>
          <a:bodyPr/>
          <a:lstStyle/>
          <a:p>
            <a:r>
              <a:rPr lang="en-US" i="1" dirty="0"/>
              <a:t>BLIA, </a:t>
            </a:r>
            <a:r>
              <a:rPr kumimoji="0" lang="en-US" sz="12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basal-like immune activated; BLIS, basal-like immune suppressed; </a:t>
            </a:r>
            <a:r>
              <a:rPr lang="en-US" i="1" dirty="0"/>
              <a:t>BRCAm, BRCA mutant; BRCAwt, BRCA wild type; CT, chemotherapy; EFS, event-free survival; HRD, homologous recombination deficiency; LAR, </a:t>
            </a:r>
            <a:r>
              <a:rPr kumimoji="0" lang="en-US" sz="12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luminal androgen receptor; </a:t>
            </a:r>
            <a:r>
              <a:rPr lang="en-US" i="1" dirty="0"/>
              <a:t>LOH, loss of heterozygosity; MES, </a:t>
            </a:r>
            <a:r>
              <a:rPr kumimoji="0" lang="en-US" sz="12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mesenchymal;</a:t>
            </a:r>
            <a:r>
              <a:rPr lang="en-US" i="1" dirty="0"/>
              <a:t> pCR, pathologic complete response; Pembo, pembrolizumab; TNBC, triple-negative breast cancer. </a:t>
            </a:r>
          </a:p>
        </p:txBody>
      </p:sp>
      <p:sp>
        <p:nvSpPr>
          <p:cNvPr id="4" name="Slide Number Placeholder 3">
            <a:extLst>
              <a:ext uri="{FF2B5EF4-FFF2-40B4-BE49-F238E27FC236}">
                <a16:creationId xmlns:a16="http://schemas.microsoft.com/office/drawing/2014/main" id="{6A0DA769-4040-C12F-C7A6-DAE2970A1FE2}"/>
              </a:ext>
            </a:extLst>
          </p:cNvPr>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41886591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CPS, combined positive score; CT, chemotherapy; OS, overall survival; RCB, residual cancer burden;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26397292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CT, chemotherapy; ITT, intention-to-treat; OS, overall survival; Pembo, pembrolizumab; RCB, residual cancer burden.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14662821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BL, baseline; CPS, combined positive score; CT, chemotherapy; OS, overall survival; Pembo, pembrolizumab.</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1329085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t>CT, chemotherapy; </a:t>
            </a:r>
            <a:r>
              <a:rPr lang="en-US" i="1" dirty="0"/>
              <a:t>EFS, event-free survival; HRD, homologous recombination deficiency; OS, overall survival; pCR, pathologic complete response; Pembro, pembrolizumab; RCB, residual cancer burden; </a:t>
            </a:r>
            <a:r>
              <a:rPr lang="en-US" sz="1200" i="1" dirty="0"/>
              <a:t>Tcell</a:t>
            </a:r>
            <a:r>
              <a:rPr lang="en-US" sz="1200" i="1" baseline="-25000" dirty="0"/>
              <a:t>inf</a:t>
            </a:r>
            <a:r>
              <a:rPr lang="en-US" sz="1200" i="1" dirty="0"/>
              <a:t>GEP, T-cell–inflamed 18-gene expression profile; TMB, tumor mutation burden; TNBC, triple-negative breast cancer.</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3011391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15</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3600" dirty="0"/>
              <a:t>KEYNOTE-522: Biomarker and OS Subgroup Analyses of Neoadjuvant Pembrolizumab + CT Followed by Adjuvant Pembrolizumab in High-Risk Early TNBC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32918" y="6196443"/>
            <a:ext cx="472420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Coverage*</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San Antonio Breast Cancer Symposium,</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December 10-13, 2024; San Antonio, Texas</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443470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86505-3317-DCC8-2B0F-3E49764CCC4D}"/>
              </a:ext>
            </a:extLst>
          </p:cNvPr>
          <p:cNvSpPr>
            <a:spLocks noGrp="1"/>
          </p:cNvSpPr>
          <p:nvPr>
            <p:ph type="title"/>
          </p:nvPr>
        </p:nvSpPr>
        <p:spPr>
          <a:xfrm>
            <a:off x="609759" y="238127"/>
            <a:ext cx="10872444" cy="1103313"/>
          </a:xfrm>
        </p:spPr>
        <p:txBody>
          <a:bodyPr/>
          <a:lstStyle/>
          <a:p>
            <a:r>
              <a:rPr lang="en-US" altLang="en-US" dirty="0"/>
              <a:t>KEYNOTE-522 Biomarker and OS Subgroup Analyses: Background</a:t>
            </a:r>
            <a:endParaRPr lang="en-US" dirty="0"/>
          </a:p>
        </p:txBody>
      </p:sp>
      <p:sp>
        <p:nvSpPr>
          <p:cNvPr id="6" name="Content Placeholder 5">
            <a:extLst>
              <a:ext uri="{FF2B5EF4-FFF2-40B4-BE49-F238E27FC236}">
                <a16:creationId xmlns:a16="http://schemas.microsoft.com/office/drawing/2014/main" id="{098B1830-D349-3F40-FBF4-A30CFB2374E4}"/>
              </a:ext>
            </a:extLst>
          </p:cNvPr>
          <p:cNvSpPr>
            <a:spLocks noGrp="1"/>
          </p:cNvSpPr>
          <p:nvPr>
            <p:ph idx="1"/>
          </p:nvPr>
        </p:nvSpPr>
        <p:spPr>
          <a:xfrm>
            <a:off x="604838" y="1512888"/>
            <a:ext cx="10874375" cy="4651375"/>
          </a:xfrm>
        </p:spPr>
        <p:txBody>
          <a:bodyPr/>
          <a:lstStyle/>
          <a:p>
            <a:r>
              <a:rPr lang="en-US" sz="2400" dirty="0"/>
              <a:t>Phase III KEYNOTE-522 trial demonstrated significant improvements in </a:t>
            </a:r>
            <a:r>
              <a:rPr lang="en-US" sz="2400" dirty="0" err="1"/>
              <a:t>pCR</a:t>
            </a:r>
            <a:r>
              <a:rPr lang="en-US" sz="2400" dirty="0"/>
              <a:t>, EFS, and OS with neoadjuvant pembrolizumab + CT → adjuvant pembrolizumab vs neoadjuvant placebo + CT → adjuvant placebo in patients with previously untreated high-risk, early-stage TNBC (T1cN1-2 or T2-4N0-2)</a:t>
            </a:r>
          </a:p>
          <a:p>
            <a:pPr lvl="1"/>
            <a:r>
              <a:rPr lang="en-US" sz="2200" dirty="0"/>
              <a:t>pCR at interim analysis 1 (IA1; primary endpoint): 64.8% vs 51.2%; </a:t>
            </a:r>
            <a:r>
              <a:rPr lang="en-US" sz="2200" i="1" dirty="0"/>
              <a:t>P</a:t>
            </a:r>
            <a:r>
              <a:rPr lang="en-US" sz="2200" dirty="0"/>
              <a:t> &lt;.001</a:t>
            </a:r>
            <a:r>
              <a:rPr lang="en-US" sz="2200" baseline="30000" dirty="0"/>
              <a:t>1</a:t>
            </a:r>
          </a:p>
          <a:p>
            <a:pPr lvl="1"/>
            <a:r>
              <a:rPr lang="en-US" sz="2200" dirty="0"/>
              <a:t>3-yr EFS at IA4 (primary endpoint): 84.5% vs 76.8%; </a:t>
            </a:r>
            <a:r>
              <a:rPr lang="en-US" sz="2200" i="1" dirty="0"/>
              <a:t>P</a:t>
            </a:r>
            <a:r>
              <a:rPr lang="en-US" sz="2200" dirty="0"/>
              <a:t> &lt;.001</a:t>
            </a:r>
            <a:r>
              <a:rPr lang="en-US" sz="2200" baseline="30000" dirty="0"/>
              <a:t>2</a:t>
            </a:r>
          </a:p>
          <a:p>
            <a:pPr lvl="1"/>
            <a:r>
              <a:rPr lang="en-US" sz="2200" dirty="0"/>
              <a:t>5-yr OS at IA7 (secondary endpoint): 86.6% vs 81.7%; </a:t>
            </a:r>
            <a:r>
              <a:rPr lang="en-US" sz="2200" i="1" dirty="0"/>
              <a:t>P</a:t>
            </a:r>
            <a:r>
              <a:rPr lang="en-US" sz="2200" dirty="0"/>
              <a:t> = .002</a:t>
            </a:r>
            <a:r>
              <a:rPr lang="en-US" sz="2200" baseline="30000" dirty="0"/>
              <a:t>3</a:t>
            </a:r>
          </a:p>
          <a:p>
            <a:r>
              <a:rPr lang="en-US" sz="2400" dirty="0"/>
              <a:t>Current analysis reports the association between prespecified exploratory biomarkers and pCR and EFS at IA4 along with an analysis of OS in key subgroups at IA7</a:t>
            </a:r>
            <a:r>
              <a:rPr lang="en-US" sz="2400" baseline="30000" dirty="0"/>
              <a:t>4,5</a:t>
            </a:r>
          </a:p>
        </p:txBody>
      </p:sp>
      <p:sp>
        <p:nvSpPr>
          <p:cNvPr id="4" name="Text Box 15">
            <a:extLst>
              <a:ext uri="{FF2B5EF4-FFF2-40B4-BE49-F238E27FC236}">
                <a16:creationId xmlns:a16="http://schemas.microsoft.com/office/drawing/2014/main" id="{3109FB93-802D-4C8B-BECC-C122A5BDCAD4}"/>
              </a:ext>
            </a:extLst>
          </p:cNvPr>
          <p:cNvSpPr txBox="1">
            <a:spLocks noChangeArrowheads="1"/>
          </p:cNvSpPr>
          <p:nvPr/>
        </p:nvSpPr>
        <p:spPr bwMode="auto">
          <a:xfrm>
            <a:off x="439910" y="6195196"/>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Schmid. NEJM. 2020;382:810. 2. Schmid. NEJM. 2022;386:556. 3. Schmid. NEJM. 2024;391:1981. </a:t>
            </a:r>
            <a:br>
              <a:rPr lang="en-US" altLang="en-US" sz="1200" b="0" spc="-10" dirty="0">
                <a:solidFill>
                  <a:schemeClr val="bg2"/>
                </a:solidFill>
                <a:latin typeface="Calibri" panose="020F0502020204030204" pitchFamily="34" charset="0"/>
                <a:cs typeface="+mn-cs"/>
              </a:rPr>
            </a:br>
            <a:r>
              <a:rPr lang="en-US" altLang="en-US" sz="1200" b="0" spc="-10" dirty="0">
                <a:solidFill>
                  <a:schemeClr val="bg2"/>
                </a:solidFill>
                <a:latin typeface="Calibri" panose="020F0502020204030204" pitchFamily="34" charset="0"/>
                <a:cs typeface="+mn-cs"/>
              </a:rPr>
              <a:t>4. O’Shaughnessy. SABCS 2024. Abstr LB1-07. 5. Dent. SABCS 2024. Abstr PS12-09.</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26216349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6112B-8D35-44DA-45C4-2BC5DD44B028}"/>
            </a:ext>
          </a:extLst>
        </p:cNvPr>
        <p:cNvGrpSpPr/>
        <p:nvPr/>
      </p:nvGrpSpPr>
      <p:grpSpPr>
        <a:xfrm>
          <a:off x="0" y="0"/>
          <a:ext cx="0" cy="0"/>
          <a:chOff x="0" y="0"/>
          <a:chExt cx="0" cy="0"/>
        </a:xfrm>
      </p:grpSpPr>
      <p:sp>
        <p:nvSpPr>
          <p:cNvPr id="20482" name="Rectangle 2">
            <a:extLst>
              <a:ext uri="{FF2B5EF4-FFF2-40B4-BE49-F238E27FC236}">
                <a16:creationId xmlns:a16="http://schemas.microsoft.com/office/drawing/2014/main" id="{79683CFA-6683-39B8-59AF-D26634E3B727}"/>
              </a:ext>
            </a:extLst>
          </p:cNvPr>
          <p:cNvSpPr>
            <a:spLocks noGrp="1" noChangeArrowheads="1"/>
          </p:cNvSpPr>
          <p:nvPr>
            <p:ph type="title"/>
          </p:nvPr>
        </p:nvSpPr>
        <p:spPr/>
        <p:txBody>
          <a:bodyPr/>
          <a:lstStyle/>
          <a:p>
            <a:r>
              <a:rPr lang="en-US" dirty="0"/>
              <a:t>KEYNOTE-522: Study Design</a:t>
            </a:r>
            <a:endParaRPr lang="en-US" altLang="en-US" dirty="0"/>
          </a:p>
        </p:txBody>
      </p:sp>
      <p:sp>
        <p:nvSpPr>
          <p:cNvPr id="42" name="Content Placeholder 2">
            <a:extLst>
              <a:ext uri="{FF2B5EF4-FFF2-40B4-BE49-F238E27FC236}">
                <a16:creationId xmlns:a16="http://schemas.microsoft.com/office/drawing/2014/main" id="{49253975-7BA9-E4FA-0DF0-E8A203AAA86D}"/>
              </a:ext>
            </a:extLst>
          </p:cNvPr>
          <p:cNvSpPr>
            <a:spLocks noGrp="1"/>
          </p:cNvSpPr>
          <p:nvPr>
            <p:ph idx="1"/>
          </p:nvPr>
        </p:nvSpPr>
        <p:spPr/>
        <p:txBody>
          <a:bodyPr/>
          <a:lstStyle/>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r>
              <a:rPr kumimoji="0" lang="en-US" sz="2200" i="0" u="none" strike="noStrike" kern="1200" cap="none" spc="0" normalizeH="0" baseline="0" noProof="0" dirty="0">
                <a:ln>
                  <a:noFill/>
                </a:ln>
                <a:solidFill>
                  <a:srgbClr val="000000"/>
                </a:solidFill>
                <a:effectLst/>
                <a:uLnTx/>
                <a:uFillTx/>
                <a:cs typeface="Arial" panose="020B0604020202020204" pitchFamily="34" charset="0"/>
              </a:rPr>
              <a:t>Multicenter, double-blind, placebo-controlled, randomized phase III trial</a:t>
            </a:r>
            <a:br>
              <a:rPr kumimoji="0" lang="en-US" sz="2200" i="0" u="none" strike="noStrike" kern="1200" cap="none" spc="0" normalizeH="0" baseline="0" noProof="0" dirty="0">
                <a:ln>
                  <a:noFill/>
                </a:ln>
                <a:solidFill>
                  <a:srgbClr val="000000"/>
                </a:solidFill>
                <a:effectLst/>
                <a:uLnTx/>
                <a:uFillTx/>
                <a:cs typeface="Arial" panose="020B0604020202020204" pitchFamily="34" charset="0"/>
              </a:rPr>
            </a:br>
            <a:endParaRPr kumimoji="0" lang="en-US" sz="2200"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lang="en-US" sz="2000" b="1" kern="1200" dirty="0">
              <a:solidFill>
                <a:srgbClr val="000000"/>
              </a:solidFill>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kumimoji="0" lang="en-US" sz="2000" b="1"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lang="en-US" sz="2000" b="1" kern="1200" dirty="0">
              <a:solidFill>
                <a:srgbClr val="000000"/>
              </a:solidFill>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kumimoji="0" lang="en-US" sz="2000" b="1"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lang="en-US" sz="2000" b="1" kern="1200" dirty="0">
              <a:solidFill>
                <a:srgbClr val="000000"/>
              </a:solidFill>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kumimoji="0" lang="en-US" sz="2000" b="1"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lang="en-US" sz="2000" b="1" kern="1200" dirty="0">
              <a:solidFill>
                <a:srgbClr val="000000"/>
              </a:solidFill>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kumimoji="0" lang="en-US" sz="2000" b="1"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endParaRPr kumimoji="0" lang="en-US" sz="2200" b="1" i="0" u="none" strike="noStrike" kern="1200" cap="none" spc="0" normalizeH="0" baseline="0" noProof="0" dirty="0">
              <a:ln>
                <a:noFill/>
              </a:ln>
              <a:solidFill>
                <a:srgbClr val="000000"/>
              </a:solidFill>
              <a:effectLst/>
              <a:uLnTx/>
              <a:uFillTx/>
              <a:cs typeface="Arial" panose="020B0604020202020204" pitchFamily="34" charset="0"/>
            </a:endParaRPr>
          </a:p>
          <a:p>
            <a:pPr marL="285750" marR="0" lvl="0" indent="-285750" algn="l" defTabSz="914400" rtl="0" eaLnBrk="0" fontAlgn="base" latinLnBrk="0" hangingPunct="0">
              <a:lnSpc>
                <a:spcPct val="100000"/>
              </a:lnSpc>
              <a:spcBef>
                <a:spcPts val="500"/>
              </a:spcBef>
              <a:spcAft>
                <a:spcPct val="0"/>
              </a:spcAft>
              <a:buClrTx/>
              <a:buSzTx/>
              <a:buFont typeface="Wingdings" panose="05000000000000000000" pitchFamily="2" charset="2"/>
              <a:buChar char="§"/>
              <a:tabLst/>
              <a:defRPr/>
            </a:pPr>
            <a:r>
              <a:rPr kumimoji="0" lang="en-US" sz="2200" b="1" i="0" u="none" strike="noStrike" kern="1200" cap="none" spc="0" normalizeH="0" baseline="0" noProof="0" dirty="0">
                <a:ln>
                  <a:noFill/>
                </a:ln>
                <a:solidFill>
                  <a:srgbClr val="000000"/>
                </a:solidFill>
                <a:effectLst/>
                <a:uLnTx/>
                <a:uFillTx/>
                <a:cs typeface="Arial" panose="020B0604020202020204" pitchFamily="34" charset="0"/>
              </a:rPr>
              <a:t>Primary endpoints:</a:t>
            </a:r>
            <a:r>
              <a:rPr kumimoji="0" lang="en-US" sz="2200" b="0" i="0" u="none" strike="noStrike" kern="1200" cap="none" spc="0" normalizeH="0" baseline="0" noProof="0" dirty="0">
                <a:ln>
                  <a:noFill/>
                </a:ln>
                <a:solidFill>
                  <a:srgbClr val="000000"/>
                </a:solidFill>
                <a:effectLst/>
                <a:uLnTx/>
                <a:uFillTx/>
                <a:cs typeface="Arial" panose="020B0604020202020204" pitchFamily="34" charset="0"/>
              </a:rPr>
              <a:t> pCR (ypT0/Tis ypN0) by local review, EFS by investigator</a:t>
            </a:r>
          </a:p>
          <a:p>
            <a:pPr marL="285750" indent="-285750" eaLnBrk="0" hangingPunct="0">
              <a:lnSpc>
                <a:spcPct val="100000"/>
              </a:lnSpc>
              <a:spcBef>
                <a:spcPts val="500"/>
              </a:spcBef>
              <a:spcAft>
                <a:spcPct val="0"/>
              </a:spcAft>
              <a:buClrTx/>
              <a:defRPr/>
            </a:pPr>
            <a:r>
              <a:rPr kumimoji="0" lang="en-US" sz="22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Key secondary endpoints: </a:t>
            </a:r>
            <a:r>
              <a:rPr kumimoji="0" lang="en-US" sz="2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pCR (ypT0 ypN0 and ypT0/Tis), OS, EFS, QoL, safety</a:t>
            </a:r>
          </a:p>
        </p:txBody>
      </p:sp>
      <p:sp>
        <p:nvSpPr>
          <p:cNvPr id="20484" name="Text Box 23">
            <a:extLst>
              <a:ext uri="{FF2B5EF4-FFF2-40B4-BE49-F238E27FC236}">
                <a16:creationId xmlns:a16="http://schemas.microsoft.com/office/drawing/2014/main" id="{9272FC25-C4B4-EE94-11DD-46934DADAE31}"/>
              </a:ext>
            </a:extLst>
          </p:cNvPr>
          <p:cNvSpPr txBox="1">
            <a:spLocks noChangeArrowheads="1"/>
          </p:cNvSpPr>
          <p:nvPr/>
        </p:nvSpPr>
        <p:spPr bwMode="auto">
          <a:xfrm>
            <a:off x="315384" y="2818849"/>
            <a:ext cx="2114542"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newly diagnosed T1c,N1-2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 T2-4N0-2 TNBC; aged ≥18 yr; ECOG PS 0/1; tissue sample available for PD-L1 testing</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1174)</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nvGrpSpPr>
          <p:cNvPr id="5" name="Group 4">
            <a:extLst>
              <a:ext uri="{FF2B5EF4-FFF2-40B4-BE49-F238E27FC236}">
                <a16:creationId xmlns:a16="http://schemas.microsoft.com/office/drawing/2014/main" id="{98EF6F8E-D765-EEFE-C5E1-FE6A72F3629F}"/>
              </a:ext>
            </a:extLst>
          </p:cNvPr>
          <p:cNvGrpSpPr/>
          <p:nvPr/>
        </p:nvGrpSpPr>
        <p:grpSpPr>
          <a:xfrm>
            <a:off x="2475098" y="3211898"/>
            <a:ext cx="812800" cy="1276005"/>
            <a:chOff x="2366456" y="3090039"/>
            <a:chExt cx="812800" cy="1276005"/>
          </a:xfrm>
        </p:grpSpPr>
        <p:sp>
          <p:nvSpPr>
            <p:cNvPr id="20487" name="Line 26">
              <a:extLst>
                <a:ext uri="{FF2B5EF4-FFF2-40B4-BE49-F238E27FC236}">
                  <a16:creationId xmlns:a16="http://schemas.microsoft.com/office/drawing/2014/main" id="{5FEB3866-F730-337F-8D04-4FE8F60B5816}"/>
                </a:ext>
              </a:extLst>
            </p:cNvPr>
            <p:cNvSpPr>
              <a:spLocks noChangeShapeType="1"/>
            </p:cNvSpPr>
            <p:nvPr/>
          </p:nvSpPr>
          <p:spPr bwMode="auto">
            <a:xfrm>
              <a:off x="2366456" y="3908844"/>
              <a:ext cx="812800" cy="4572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0488" name="Line 27">
              <a:extLst>
                <a:ext uri="{FF2B5EF4-FFF2-40B4-BE49-F238E27FC236}">
                  <a16:creationId xmlns:a16="http://schemas.microsoft.com/office/drawing/2014/main" id="{5927BAC8-6A1E-7A0B-20B3-4057A3C685FC}"/>
                </a:ext>
              </a:extLst>
            </p:cNvPr>
            <p:cNvSpPr>
              <a:spLocks noChangeShapeType="1"/>
            </p:cNvSpPr>
            <p:nvPr/>
          </p:nvSpPr>
          <p:spPr bwMode="auto">
            <a:xfrm flipV="1">
              <a:off x="2366456" y="3090039"/>
              <a:ext cx="812800" cy="4699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grpSp>
      <p:sp>
        <p:nvSpPr>
          <p:cNvPr id="26" name="Rectangle 28">
            <a:extLst>
              <a:ext uri="{FF2B5EF4-FFF2-40B4-BE49-F238E27FC236}">
                <a16:creationId xmlns:a16="http://schemas.microsoft.com/office/drawing/2014/main" id="{75297E86-8057-4BD2-5D6F-57F168F20DFE}"/>
              </a:ext>
            </a:extLst>
          </p:cNvPr>
          <p:cNvSpPr>
            <a:spLocks noChangeArrowheads="1"/>
          </p:cNvSpPr>
          <p:nvPr/>
        </p:nvSpPr>
        <p:spPr bwMode="auto">
          <a:xfrm>
            <a:off x="8400180" y="2719972"/>
            <a:ext cx="2748408" cy="703262"/>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Pembrolizumab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200 mg Q3W</a:t>
            </a:r>
          </a:p>
        </p:txBody>
      </p:sp>
      <p:sp>
        <p:nvSpPr>
          <p:cNvPr id="27" name="Rectangle 25">
            <a:extLst>
              <a:ext uri="{FF2B5EF4-FFF2-40B4-BE49-F238E27FC236}">
                <a16:creationId xmlns:a16="http://schemas.microsoft.com/office/drawing/2014/main" id="{BC0E9540-9505-60AC-81D6-92B2C9BD4C25}"/>
              </a:ext>
            </a:extLst>
          </p:cNvPr>
          <p:cNvSpPr>
            <a:spLocks noChangeArrowheads="1"/>
          </p:cNvSpPr>
          <p:nvPr/>
        </p:nvSpPr>
        <p:spPr bwMode="auto">
          <a:xfrm>
            <a:off x="8385264" y="4274556"/>
            <a:ext cx="2748408" cy="703263"/>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endParaRPr>
          </a:p>
        </p:txBody>
      </p:sp>
      <p:sp>
        <p:nvSpPr>
          <p:cNvPr id="9" name="TextBox 8">
            <a:extLst>
              <a:ext uri="{FF2B5EF4-FFF2-40B4-BE49-F238E27FC236}">
                <a16:creationId xmlns:a16="http://schemas.microsoft.com/office/drawing/2014/main" id="{D89A1499-B314-8A3C-F6EF-902B569F5102}"/>
              </a:ext>
            </a:extLst>
          </p:cNvPr>
          <p:cNvSpPr txBox="1"/>
          <p:nvPr/>
        </p:nvSpPr>
        <p:spPr bwMode="auto">
          <a:xfrm>
            <a:off x="4525333" y="1824194"/>
            <a:ext cx="183402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Neoadjuvant Phase</a:t>
            </a:r>
          </a:p>
        </p:txBody>
      </p:sp>
      <p:sp>
        <p:nvSpPr>
          <p:cNvPr id="29" name="TextBox 28">
            <a:extLst>
              <a:ext uri="{FF2B5EF4-FFF2-40B4-BE49-F238E27FC236}">
                <a16:creationId xmlns:a16="http://schemas.microsoft.com/office/drawing/2014/main" id="{914334C4-F74F-C2B0-60CA-B8DAD0AD7C09}"/>
              </a:ext>
            </a:extLst>
          </p:cNvPr>
          <p:cNvSpPr txBox="1"/>
          <p:nvPr/>
        </p:nvSpPr>
        <p:spPr bwMode="auto">
          <a:xfrm>
            <a:off x="8514680" y="1824194"/>
            <a:ext cx="15102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Adjuvant Phase</a:t>
            </a:r>
          </a:p>
        </p:txBody>
      </p:sp>
      <p:grpSp>
        <p:nvGrpSpPr>
          <p:cNvPr id="7" name="Group 6">
            <a:extLst>
              <a:ext uri="{FF2B5EF4-FFF2-40B4-BE49-F238E27FC236}">
                <a16:creationId xmlns:a16="http://schemas.microsoft.com/office/drawing/2014/main" id="{B9A95E9E-B436-46ED-F76D-048CE2FC0F81}"/>
              </a:ext>
            </a:extLst>
          </p:cNvPr>
          <p:cNvGrpSpPr/>
          <p:nvPr/>
        </p:nvGrpSpPr>
        <p:grpSpPr>
          <a:xfrm>
            <a:off x="3546872" y="3902479"/>
            <a:ext cx="3793143" cy="1447416"/>
            <a:chOff x="3546872" y="3902479"/>
            <a:chExt cx="3793143" cy="1447416"/>
          </a:xfrm>
        </p:grpSpPr>
        <p:sp>
          <p:nvSpPr>
            <p:cNvPr id="17413" name="Rectangle 25">
              <a:extLst>
                <a:ext uri="{FF2B5EF4-FFF2-40B4-BE49-F238E27FC236}">
                  <a16:creationId xmlns:a16="http://schemas.microsoft.com/office/drawing/2014/main" id="{8E2874B2-8C70-61CD-95C9-1240E0A4AC83}"/>
                </a:ext>
              </a:extLst>
            </p:cNvPr>
            <p:cNvSpPr>
              <a:spLocks noChangeArrowheads="1"/>
            </p:cNvSpPr>
            <p:nvPr/>
          </p:nvSpPr>
          <p:spPr bwMode="auto">
            <a:xfrm>
              <a:off x="3546872" y="4646632"/>
              <a:ext cx="3790949" cy="703263"/>
            </a:xfrm>
            <a:prstGeom prst="rect">
              <a:avLst/>
            </a:prstGeom>
            <a:solidFill>
              <a:schemeClr val="accent3"/>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Placebo </a:t>
              </a:r>
              <a:b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390)</a:t>
              </a:r>
              <a:endPar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endParaRPr>
            </a:p>
          </p:txBody>
        </p:sp>
        <p:sp>
          <p:nvSpPr>
            <p:cNvPr id="24" name="Rectangle 24">
              <a:extLst>
                <a:ext uri="{FF2B5EF4-FFF2-40B4-BE49-F238E27FC236}">
                  <a16:creationId xmlns:a16="http://schemas.microsoft.com/office/drawing/2014/main" id="{6D333321-4D7B-2D25-0B79-8D56492BC852}"/>
                </a:ext>
              </a:extLst>
            </p:cNvPr>
            <p:cNvSpPr>
              <a:spLocks noChangeArrowheads="1"/>
            </p:cNvSpPr>
            <p:nvPr/>
          </p:nvSpPr>
          <p:spPr bwMode="auto">
            <a:xfrm>
              <a:off x="3546873" y="3902479"/>
              <a:ext cx="1874520" cy="703263"/>
            </a:xfrm>
            <a:prstGeom prst="rect">
              <a:avLst/>
            </a:prstGeom>
            <a:solidFill>
              <a:schemeClr val="accent3">
                <a:lumMod val="60000"/>
                <a:lumOff val="4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Carboplatin*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Paclitaxel</a:t>
              </a:r>
              <a:r>
                <a:rPr kumimoji="0" lang="en-US" sz="1600" b="1" i="0" u="none" strike="noStrike" kern="1200" cap="none" spc="0" normalizeH="0" baseline="30000" noProof="0" dirty="0">
                  <a:ln>
                    <a:noFill/>
                  </a:ln>
                  <a:solidFill>
                    <a:srgbClr val="FFFFFF"/>
                  </a:solidFill>
                  <a:effectLst/>
                  <a:uLnTx/>
                  <a:uFillTx/>
                  <a:latin typeface="Calibri"/>
                  <a:ea typeface="+mn-ea"/>
                </a:rPr>
                <a:t>†</a:t>
              </a:r>
              <a:endPar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endParaRPr>
            </a:p>
          </p:txBody>
        </p:sp>
        <p:sp>
          <p:nvSpPr>
            <p:cNvPr id="25" name="Rectangle 24">
              <a:extLst>
                <a:ext uri="{FF2B5EF4-FFF2-40B4-BE49-F238E27FC236}">
                  <a16:creationId xmlns:a16="http://schemas.microsoft.com/office/drawing/2014/main" id="{CCAF95CD-9A9D-8190-FBEF-814208FC88C5}"/>
                </a:ext>
              </a:extLst>
            </p:cNvPr>
            <p:cNvSpPr>
              <a:spLocks noChangeArrowheads="1"/>
            </p:cNvSpPr>
            <p:nvPr/>
          </p:nvSpPr>
          <p:spPr bwMode="auto">
            <a:xfrm>
              <a:off x="5465495" y="3907345"/>
              <a:ext cx="1874520" cy="703263"/>
            </a:xfrm>
            <a:prstGeom prst="rect">
              <a:avLst/>
            </a:prstGeom>
            <a:solidFill>
              <a:schemeClr val="accent3">
                <a:lumMod val="60000"/>
                <a:lumOff val="40000"/>
              </a:schemeClr>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Doxo</a:t>
              </a:r>
              <a:r>
                <a:rPr kumimoji="0" lang="en-US" sz="1600" b="1" i="0" u="none" strike="noStrike" kern="1200" cap="none" spc="0" normalizeH="0" baseline="30000" noProof="0" dirty="0">
                  <a:ln>
                    <a:noFill/>
                  </a:ln>
                  <a:solidFill>
                    <a:srgbClr val="FFFFFF"/>
                  </a:solidFill>
                  <a:effectLst/>
                  <a:uLnTx/>
                  <a:uFillTx/>
                  <a:latin typeface="Calibri"/>
                  <a:ea typeface="+mn-ea"/>
                </a:rPr>
                <a:t>‡</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/Epirubicin</a:t>
              </a:r>
              <a:r>
                <a:rPr kumimoji="0" 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Cyclophosphamide</a:t>
              </a:r>
              <a:r>
                <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a:t>
              </a:r>
            </a:p>
          </p:txBody>
        </p:sp>
      </p:grpSp>
      <p:grpSp>
        <p:nvGrpSpPr>
          <p:cNvPr id="11" name="Group 10">
            <a:extLst>
              <a:ext uri="{FF2B5EF4-FFF2-40B4-BE49-F238E27FC236}">
                <a16:creationId xmlns:a16="http://schemas.microsoft.com/office/drawing/2014/main" id="{48DC8709-2405-C5EA-013B-DD3F347C60F0}"/>
              </a:ext>
            </a:extLst>
          </p:cNvPr>
          <p:cNvGrpSpPr/>
          <p:nvPr/>
        </p:nvGrpSpPr>
        <p:grpSpPr>
          <a:xfrm>
            <a:off x="3546872" y="2349905"/>
            <a:ext cx="3793143" cy="1443396"/>
            <a:chOff x="3546872" y="2349905"/>
            <a:chExt cx="3793143" cy="1443396"/>
          </a:xfrm>
        </p:grpSpPr>
        <p:sp>
          <p:nvSpPr>
            <p:cNvPr id="2" name="Rectangle 24">
              <a:extLst>
                <a:ext uri="{FF2B5EF4-FFF2-40B4-BE49-F238E27FC236}">
                  <a16:creationId xmlns:a16="http://schemas.microsoft.com/office/drawing/2014/main" id="{795CF1E1-A675-726D-265B-7A2EE074E7DC}"/>
                </a:ext>
              </a:extLst>
            </p:cNvPr>
            <p:cNvSpPr>
              <a:spLocks noChangeArrowheads="1"/>
            </p:cNvSpPr>
            <p:nvPr/>
          </p:nvSpPr>
          <p:spPr bwMode="auto">
            <a:xfrm>
              <a:off x="3546872" y="2349905"/>
              <a:ext cx="1874520" cy="703263"/>
            </a:xfrm>
            <a:prstGeom prst="rect">
              <a:avLst/>
            </a:prstGeom>
            <a:solidFill>
              <a:schemeClr val="accent2"/>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Carboplatin*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Paclitaxel</a:t>
              </a:r>
              <a:r>
                <a:rPr kumimoji="0" lang="en-US" sz="1600" b="1" i="0" u="none" strike="noStrike" kern="1200" cap="none" spc="0" normalizeH="0" baseline="30000" noProof="0" dirty="0">
                  <a:ln>
                    <a:noFill/>
                  </a:ln>
                  <a:solidFill>
                    <a:srgbClr val="FFFFFF"/>
                  </a:solidFill>
                  <a:effectLst/>
                  <a:uLnTx/>
                  <a:uFillTx/>
                  <a:latin typeface="Calibri"/>
                  <a:ea typeface="+mn-ea"/>
                </a:rPr>
                <a:t>†</a:t>
              </a:r>
              <a:endPar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endParaRPr>
            </a:p>
          </p:txBody>
        </p:sp>
        <p:sp>
          <p:nvSpPr>
            <p:cNvPr id="3" name="Rectangle 28">
              <a:extLst>
                <a:ext uri="{FF2B5EF4-FFF2-40B4-BE49-F238E27FC236}">
                  <a16:creationId xmlns:a16="http://schemas.microsoft.com/office/drawing/2014/main" id="{2CAEE4AF-6C3A-CB35-0B09-C4770D90F3C7}"/>
                </a:ext>
              </a:extLst>
            </p:cNvPr>
            <p:cNvSpPr>
              <a:spLocks noChangeArrowheads="1"/>
            </p:cNvSpPr>
            <p:nvPr/>
          </p:nvSpPr>
          <p:spPr bwMode="auto">
            <a:xfrm>
              <a:off x="3546872" y="3090039"/>
              <a:ext cx="3790950" cy="703262"/>
            </a:xfrm>
            <a:prstGeom prst="rect">
              <a:avLst/>
            </a:prstGeom>
            <a:solidFill>
              <a:schemeClr val="accent1"/>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Pembrolizumab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200 mg Q3W </a:t>
              </a:r>
              <a:b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b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(n = 784)</a:t>
              </a:r>
            </a:p>
          </p:txBody>
        </p:sp>
        <p:sp>
          <p:nvSpPr>
            <p:cNvPr id="20" name="Rectangle 24">
              <a:extLst>
                <a:ext uri="{FF2B5EF4-FFF2-40B4-BE49-F238E27FC236}">
                  <a16:creationId xmlns:a16="http://schemas.microsoft.com/office/drawing/2014/main" id="{124201A3-DD56-D1B8-2768-97B86B6E90CE}"/>
                </a:ext>
              </a:extLst>
            </p:cNvPr>
            <p:cNvSpPr>
              <a:spLocks noChangeArrowheads="1"/>
            </p:cNvSpPr>
            <p:nvPr/>
          </p:nvSpPr>
          <p:spPr bwMode="auto">
            <a:xfrm>
              <a:off x="5465495" y="2349905"/>
              <a:ext cx="1874520" cy="703263"/>
            </a:xfrm>
            <a:prstGeom prst="rect">
              <a:avLst/>
            </a:prstGeom>
            <a:solidFill>
              <a:schemeClr val="accent2"/>
            </a:solidFill>
            <a:ln w="9525">
              <a:noFill/>
              <a:miter lim="800000"/>
              <a:headEnd/>
              <a:tailEnd/>
            </a:ln>
          </p:spPr>
          <p:txBody>
            <a:bodyPr wrap="none" anchor="ctr" anchorCtr="1"/>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Doxo</a:t>
              </a:r>
              <a:r>
                <a:rPr kumimoji="0" lang="en-US" sz="1600" b="1" i="0" u="none" strike="noStrike" kern="1200" cap="none" spc="0" normalizeH="0" baseline="30000" noProof="0" dirty="0">
                  <a:ln>
                    <a:noFill/>
                  </a:ln>
                  <a:solidFill>
                    <a:srgbClr val="FFFFFF"/>
                  </a:solidFill>
                  <a:effectLst/>
                  <a:uLnTx/>
                  <a:uFillTx/>
                  <a:latin typeface="Calibri"/>
                  <a:ea typeface="+mn-ea"/>
                </a:rPr>
                <a:t>‡</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/Epirubicin</a:t>
              </a:r>
              <a:r>
                <a:rPr kumimoji="0" lang="en-US" sz="1600" b="1"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a:t>
              </a: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r>
                <a:rPr kumimoji="0" lang="en-US" sz="16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charset="0"/>
                </a:rPr>
                <a:t>Cyclophosphamide</a:t>
              </a:r>
              <a:r>
                <a:rPr kumimoji="0" lang="en-US" sz="16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charset="0"/>
                </a:rPr>
                <a:t>§</a:t>
              </a:r>
            </a:p>
          </p:txBody>
        </p:sp>
      </p:grpSp>
      <p:sp>
        <p:nvSpPr>
          <p:cNvPr id="10" name="TextBox 9">
            <a:extLst>
              <a:ext uri="{FF2B5EF4-FFF2-40B4-BE49-F238E27FC236}">
                <a16:creationId xmlns:a16="http://schemas.microsoft.com/office/drawing/2014/main" id="{04D64067-32AA-18AA-9F7A-96AE85B33EBE}"/>
              </a:ext>
            </a:extLst>
          </p:cNvPr>
          <p:cNvSpPr txBox="1"/>
          <p:nvPr/>
        </p:nvSpPr>
        <p:spPr bwMode="auto">
          <a:xfrm>
            <a:off x="3738575" y="2071683"/>
            <a:ext cx="149111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Cycles 1-4 (12 wk)</a:t>
            </a:r>
          </a:p>
        </p:txBody>
      </p:sp>
      <p:sp>
        <p:nvSpPr>
          <p:cNvPr id="12" name="Rectangle 11">
            <a:extLst>
              <a:ext uri="{FF2B5EF4-FFF2-40B4-BE49-F238E27FC236}">
                <a16:creationId xmlns:a16="http://schemas.microsoft.com/office/drawing/2014/main" id="{AE8182FF-D45B-74FD-C256-D8218AA102E1}"/>
              </a:ext>
            </a:extLst>
          </p:cNvPr>
          <p:cNvSpPr/>
          <p:nvPr/>
        </p:nvSpPr>
        <p:spPr>
          <a:xfrm>
            <a:off x="5657198" y="2071683"/>
            <a:ext cx="1491114" cy="307777"/>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Cycles 5-8 (12 wk)</a:t>
            </a:r>
          </a:p>
        </p:txBody>
      </p:sp>
      <p:sp>
        <p:nvSpPr>
          <p:cNvPr id="13" name="Rectangle 12">
            <a:extLst>
              <a:ext uri="{FF2B5EF4-FFF2-40B4-BE49-F238E27FC236}">
                <a16:creationId xmlns:a16="http://schemas.microsoft.com/office/drawing/2014/main" id="{CAC0478F-39DC-9458-2F99-327E31FABA7D}"/>
              </a:ext>
            </a:extLst>
          </p:cNvPr>
          <p:cNvSpPr/>
          <p:nvPr/>
        </p:nvSpPr>
        <p:spPr>
          <a:xfrm>
            <a:off x="9002193" y="2292611"/>
            <a:ext cx="1491114" cy="307777"/>
          </a:xfrm>
          <a:prstGeom prst="rect">
            <a:avLst/>
          </a:prstGeom>
        </p:spPr>
        <p:txBody>
          <a:bodyPr wrap="none">
            <a:spAutoFit/>
          </a:bodyPr>
          <a:lstStyle/>
          <a:p>
            <a:pPr marL="0" marR="0" lvl="0" indent="0" algn="l" defTabSz="914400" rtl="0" eaLnBrk="0" fontAlgn="base" latinLnBrk="0" hangingPunct="0">
              <a:lnSpc>
                <a:spcPct val="100000"/>
              </a:lnSpc>
              <a:spcBef>
                <a:spcPct val="50000"/>
              </a:spcBef>
              <a:spcAft>
                <a:spcPct val="0"/>
              </a:spcAft>
              <a:buClrTx/>
              <a:buSzTx/>
              <a:buFontTx/>
              <a:buNone/>
              <a:tabLst/>
              <a:defRPr/>
            </a:pPr>
            <a:r>
              <a:rPr kumimoji="0" 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Cycles 1-9 (27 wk)</a:t>
            </a:r>
          </a:p>
        </p:txBody>
      </p:sp>
      <p:sp>
        <p:nvSpPr>
          <p:cNvPr id="38" name="Line 27">
            <a:extLst>
              <a:ext uri="{FF2B5EF4-FFF2-40B4-BE49-F238E27FC236}">
                <a16:creationId xmlns:a16="http://schemas.microsoft.com/office/drawing/2014/main" id="{61040DE4-3983-09AA-A681-300246CF6D2E}"/>
              </a:ext>
            </a:extLst>
          </p:cNvPr>
          <p:cNvSpPr>
            <a:spLocks noChangeShapeType="1"/>
          </p:cNvSpPr>
          <p:nvPr/>
        </p:nvSpPr>
        <p:spPr bwMode="auto">
          <a:xfrm flipV="1">
            <a:off x="6359361" y="1993471"/>
            <a:ext cx="9784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1" name="Line 27">
            <a:extLst>
              <a:ext uri="{FF2B5EF4-FFF2-40B4-BE49-F238E27FC236}">
                <a16:creationId xmlns:a16="http://schemas.microsoft.com/office/drawing/2014/main" id="{354D7149-9D9A-2BB6-6C3D-F15FACE5FAED}"/>
              </a:ext>
            </a:extLst>
          </p:cNvPr>
          <p:cNvSpPr>
            <a:spLocks noChangeShapeType="1"/>
          </p:cNvSpPr>
          <p:nvPr/>
        </p:nvSpPr>
        <p:spPr bwMode="auto">
          <a:xfrm flipH="1" flipV="1">
            <a:off x="7405911" y="1993471"/>
            <a:ext cx="10972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cxnSp>
        <p:nvCxnSpPr>
          <p:cNvPr id="43" name="Straight Arrow Connector 42">
            <a:extLst>
              <a:ext uri="{FF2B5EF4-FFF2-40B4-BE49-F238E27FC236}">
                <a16:creationId xmlns:a16="http://schemas.microsoft.com/office/drawing/2014/main" id="{88D3BFA9-E0F6-5DDD-CC58-85F338BC115A}"/>
              </a:ext>
            </a:extLst>
          </p:cNvPr>
          <p:cNvCxnSpPr>
            <a:cxnSpLocks/>
          </p:cNvCxnSpPr>
          <p:nvPr/>
        </p:nvCxnSpPr>
        <p:spPr bwMode="auto">
          <a:xfrm>
            <a:off x="2648067" y="2843900"/>
            <a:ext cx="0" cy="457200"/>
          </a:xfrm>
          <a:prstGeom prst="straightConnector1">
            <a:avLst/>
          </a:prstGeom>
          <a:noFill/>
          <a:ln w="19050" cap="flat" cmpd="sng" algn="ctr">
            <a:solidFill>
              <a:schemeClr val="bg1"/>
            </a:solidFill>
            <a:prstDash val="sysDash"/>
            <a:round/>
            <a:headEnd type="none" w="med" len="med"/>
            <a:tailEnd type="triangle"/>
          </a:ln>
          <a:effectLst/>
        </p:spPr>
      </p:cxnSp>
      <p:sp>
        <p:nvSpPr>
          <p:cNvPr id="16" name="TextBox 15">
            <a:extLst>
              <a:ext uri="{FF2B5EF4-FFF2-40B4-BE49-F238E27FC236}">
                <a16:creationId xmlns:a16="http://schemas.microsoft.com/office/drawing/2014/main" id="{8112D109-C44A-8099-AAA7-A2E343A19C16}"/>
              </a:ext>
            </a:extLst>
          </p:cNvPr>
          <p:cNvSpPr txBox="1"/>
          <p:nvPr/>
        </p:nvSpPr>
        <p:spPr bwMode="auto">
          <a:xfrm>
            <a:off x="1801640" y="1998605"/>
            <a:ext cx="171562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Stratification by </a:t>
            </a:r>
          </a:p>
          <a:p>
            <a:pPr marL="0" marR="0" lvl="0" indent="0" algn="ctr" defTabSz="914400" rtl="0" eaLnBrk="0" fontAlgn="base" latinLnBrk="0" hangingPunct="0">
              <a:lnSpc>
                <a:spcPct val="100000"/>
              </a:lnSpc>
              <a:spcBef>
                <a:spcPts val="0"/>
              </a:spcBef>
              <a:spcAft>
                <a:spcPct val="0"/>
              </a:spcAft>
              <a:buClrTx/>
              <a:buSzTx/>
              <a:buFontTx/>
              <a:buNone/>
              <a:tabLst/>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nodal status, tumor size, carboplatin schedule</a:t>
            </a:r>
          </a:p>
          <a:p>
            <a:pPr algn="ctr">
              <a:spcBef>
                <a:spcPts val="0"/>
              </a:spcBef>
              <a:defRPr/>
            </a:pPr>
            <a:r>
              <a:rPr kumimoji="0" lang="en-US" sz="12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Randomized 2:1</a:t>
            </a:r>
          </a:p>
        </p:txBody>
      </p:sp>
      <p:sp>
        <p:nvSpPr>
          <p:cNvPr id="51" name="Text Box 11">
            <a:extLst>
              <a:ext uri="{FF2B5EF4-FFF2-40B4-BE49-F238E27FC236}">
                <a16:creationId xmlns:a16="http://schemas.microsoft.com/office/drawing/2014/main" id="{E6A4CDFD-733F-FC35-FEB1-B75C2FCAE9B4}"/>
              </a:ext>
            </a:extLst>
          </p:cNvPr>
          <p:cNvSpPr txBox="1">
            <a:spLocks noChangeArrowheads="1"/>
          </p:cNvSpPr>
          <p:nvPr/>
        </p:nvSpPr>
        <p:spPr bwMode="auto">
          <a:xfrm>
            <a:off x="432412" y="63791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pt-BR"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mn-cs"/>
              </a:rPr>
              <a:t>NCT03036488. Schmid. NEJM. 2024;391:1981. </a:t>
            </a:r>
          </a:p>
        </p:txBody>
      </p:sp>
      <p:sp>
        <p:nvSpPr>
          <p:cNvPr id="18" name="TextBox 17">
            <a:extLst>
              <a:ext uri="{FF2B5EF4-FFF2-40B4-BE49-F238E27FC236}">
                <a16:creationId xmlns:a16="http://schemas.microsoft.com/office/drawing/2014/main" id="{87FFBED5-BE37-C0C6-6341-101BCF180566}"/>
              </a:ext>
            </a:extLst>
          </p:cNvPr>
          <p:cNvSpPr txBox="1"/>
          <p:nvPr/>
        </p:nvSpPr>
        <p:spPr bwMode="auto">
          <a:xfrm>
            <a:off x="7432998" y="2733049"/>
            <a:ext cx="8656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Surgery </a:t>
            </a:r>
          </a:p>
        </p:txBody>
      </p:sp>
      <p:sp>
        <p:nvSpPr>
          <p:cNvPr id="36" name="Line 30">
            <a:extLst>
              <a:ext uri="{FF2B5EF4-FFF2-40B4-BE49-F238E27FC236}">
                <a16:creationId xmlns:a16="http://schemas.microsoft.com/office/drawing/2014/main" id="{FD14CEAB-831F-EDD9-9A31-BDBB9C5F171C}"/>
              </a:ext>
            </a:extLst>
          </p:cNvPr>
          <p:cNvSpPr>
            <a:spLocks noChangeShapeType="1"/>
          </p:cNvSpPr>
          <p:nvPr/>
        </p:nvSpPr>
        <p:spPr bwMode="auto">
          <a:xfrm rot="16200000">
            <a:off x="7873763" y="2630839"/>
            <a:ext cx="0" cy="88153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45" name="Text Box 30">
            <a:extLst>
              <a:ext uri="{FF2B5EF4-FFF2-40B4-BE49-F238E27FC236}">
                <a16:creationId xmlns:a16="http://schemas.microsoft.com/office/drawing/2014/main" id="{D1E2D7D2-6D34-D14E-3E02-F32B70A46984}"/>
              </a:ext>
            </a:extLst>
          </p:cNvPr>
          <p:cNvSpPr txBox="1">
            <a:spLocks noChangeArrowheads="1"/>
          </p:cNvSpPr>
          <p:nvPr/>
        </p:nvSpPr>
        <p:spPr bwMode="auto">
          <a:xfrm>
            <a:off x="7381827" y="4998997"/>
            <a:ext cx="4095906"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35000"/>
              </a:spcBef>
              <a:spcAft>
                <a:spcPct val="25000"/>
              </a:spcAft>
              <a:buClr>
                <a:srgbClr val="015873"/>
              </a:buClr>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*AUC 5 mg/mL/min Q3W or AUC 1.5 mg/mL/min QW. </a:t>
            </a:r>
            <a:b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80 mg/m</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2</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QW. </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 mg/m</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2</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Q3W. </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90 mg/m</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2</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Q3W. </a:t>
            </a:r>
            <a:b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600 mg/m</a:t>
            </a:r>
            <a:r>
              <a:rPr kumimoji="0" lang="en-US" altLang="en-US" sz="1200" b="0" i="0" u="none" strike="noStrike" kern="1200" cap="none" spc="0" normalizeH="0" baseline="30000" noProof="0" dirty="0">
                <a:ln>
                  <a:noFill/>
                </a:ln>
                <a:solidFill>
                  <a:srgbClr val="000000"/>
                </a:solidFill>
                <a:effectLst/>
                <a:uLnTx/>
                <a:uFillTx/>
                <a:latin typeface="Calibri" panose="020F0502020204030204" pitchFamily="34" charset="0"/>
                <a:ea typeface="+mn-ea"/>
                <a:cs typeface="+mn-cs"/>
              </a:rPr>
              <a:t>2</a:t>
            </a: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 Q3W.</a:t>
            </a:r>
          </a:p>
        </p:txBody>
      </p:sp>
      <p:sp>
        <p:nvSpPr>
          <p:cNvPr id="14" name="TextBox 13">
            <a:extLst>
              <a:ext uri="{FF2B5EF4-FFF2-40B4-BE49-F238E27FC236}">
                <a16:creationId xmlns:a16="http://schemas.microsoft.com/office/drawing/2014/main" id="{77BF49A4-88EB-E69A-08DB-FF4CD7424344}"/>
              </a:ext>
            </a:extLst>
          </p:cNvPr>
          <p:cNvSpPr txBox="1"/>
          <p:nvPr/>
        </p:nvSpPr>
        <p:spPr bwMode="auto">
          <a:xfrm>
            <a:off x="7429828" y="4297190"/>
            <a:ext cx="8656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sz="16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Surgery </a:t>
            </a:r>
          </a:p>
        </p:txBody>
      </p:sp>
      <p:sp>
        <p:nvSpPr>
          <p:cNvPr id="15" name="Line 30">
            <a:extLst>
              <a:ext uri="{FF2B5EF4-FFF2-40B4-BE49-F238E27FC236}">
                <a16:creationId xmlns:a16="http://schemas.microsoft.com/office/drawing/2014/main" id="{FEF3194E-C741-F6BF-2E4A-DBD969846D3D}"/>
              </a:ext>
            </a:extLst>
          </p:cNvPr>
          <p:cNvSpPr>
            <a:spLocks noChangeShapeType="1"/>
          </p:cNvSpPr>
          <p:nvPr/>
        </p:nvSpPr>
        <p:spPr bwMode="auto">
          <a:xfrm rot="16200000">
            <a:off x="7873763" y="4185423"/>
            <a:ext cx="0" cy="88153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1" name="Line 27">
            <a:extLst>
              <a:ext uri="{FF2B5EF4-FFF2-40B4-BE49-F238E27FC236}">
                <a16:creationId xmlns:a16="http://schemas.microsoft.com/office/drawing/2014/main" id="{3FB07209-0343-DFE1-CDE8-5EB92A166645}"/>
              </a:ext>
            </a:extLst>
          </p:cNvPr>
          <p:cNvSpPr>
            <a:spLocks noChangeShapeType="1"/>
          </p:cNvSpPr>
          <p:nvPr/>
        </p:nvSpPr>
        <p:spPr bwMode="auto">
          <a:xfrm flipH="1" flipV="1">
            <a:off x="3546872" y="1993471"/>
            <a:ext cx="9784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23" name="Line 27">
            <a:extLst>
              <a:ext uri="{FF2B5EF4-FFF2-40B4-BE49-F238E27FC236}">
                <a16:creationId xmlns:a16="http://schemas.microsoft.com/office/drawing/2014/main" id="{255D027B-75FF-87C1-78AF-9263D13089DD}"/>
              </a:ext>
            </a:extLst>
          </p:cNvPr>
          <p:cNvSpPr>
            <a:spLocks noChangeShapeType="1"/>
          </p:cNvSpPr>
          <p:nvPr/>
        </p:nvSpPr>
        <p:spPr bwMode="auto">
          <a:xfrm flipV="1">
            <a:off x="10024902" y="1993471"/>
            <a:ext cx="109728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7961778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ACE44A-7EBA-8916-98A4-53E763BDFA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E5BAEF-3A2A-8433-6A47-0565E0547564}"/>
              </a:ext>
            </a:extLst>
          </p:cNvPr>
          <p:cNvSpPr>
            <a:spLocks noGrp="1"/>
          </p:cNvSpPr>
          <p:nvPr>
            <p:ph type="title"/>
          </p:nvPr>
        </p:nvSpPr>
        <p:spPr/>
        <p:txBody>
          <a:bodyPr/>
          <a:lstStyle/>
          <a:p>
            <a:r>
              <a:rPr lang="en-US" altLang="en-US" sz="3600" dirty="0"/>
              <a:t>KEYNOTE-522 Biomarker Analysis: </a:t>
            </a:r>
            <a:br>
              <a:rPr lang="en-US" altLang="en-US" sz="3600" dirty="0"/>
            </a:br>
            <a:r>
              <a:rPr lang="en-US" altLang="en-US" sz="3600" dirty="0"/>
              <a:t>Objectives and Methods</a:t>
            </a:r>
            <a:endParaRPr lang="en-US" dirty="0"/>
          </a:p>
        </p:txBody>
      </p:sp>
      <p:sp>
        <p:nvSpPr>
          <p:cNvPr id="3" name="Content Placeholder 2">
            <a:extLst>
              <a:ext uri="{FF2B5EF4-FFF2-40B4-BE49-F238E27FC236}">
                <a16:creationId xmlns:a16="http://schemas.microsoft.com/office/drawing/2014/main" id="{23D43B6B-1305-15E1-2C8C-FCD1EEAD5860}"/>
              </a:ext>
            </a:extLst>
          </p:cNvPr>
          <p:cNvSpPr>
            <a:spLocks noGrp="1"/>
          </p:cNvSpPr>
          <p:nvPr>
            <p:ph idx="1"/>
          </p:nvPr>
        </p:nvSpPr>
        <p:spPr/>
        <p:txBody>
          <a:bodyPr/>
          <a:lstStyle/>
          <a:p>
            <a:r>
              <a:rPr lang="en-US" sz="2200" dirty="0"/>
              <a:t>Exploratory biomarker analysis aimed to assess relationship between pCR and EFS at IA4 (data cutoff: March 23, 2021) with:</a:t>
            </a:r>
          </a:p>
          <a:p>
            <a:pPr lvl="1"/>
            <a:r>
              <a:rPr lang="en-US" sz="2000" b="1" dirty="0"/>
              <a:t>Key objectives: </a:t>
            </a:r>
            <a:r>
              <a:rPr lang="en-US" sz="2000" dirty="0"/>
              <a:t>T-cell–inflamed 18-gene expression profile (Tcell</a:t>
            </a:r>
            <a:r>
              <a:rPr lang="en-US" sz="2000" baseline="-25000" dirty="0"/>
              <a:t>inf</a:t>
            </a:r>
            <a:r>
              <a:rPr lang="en-US" sz="2000" dirty="0"/>
              <a:t>GEP), TMB, and </a:t>
            </a:r>
            <a:br>
              <a:rPr lang="en-US" sz="2000" dirty="0"/>
            </a:br>
            <a:r>
              <a:rPr lang="en-US" sz="2000" dirty="0"/>
              <a:t>non-Tcell</a:t>
            </a:r>
            <a:r>
              <a:rPr lang="en-US" sz="2000" baseline="-25000" dirty="0"/>
              <a:t>inf</a:t>
            </a:r>
            <a:r>
              <a:rPr lang="en-US" sz="2000" dirty="0"/>
              <a:t>GEP consensus signatures</a:t>
            </a:r>
          </a:p>
          <a:p>
            <a:pPr lvl="1"/>
            <a:r>
              <a:rPr lang="en-US" sz="2000" b="1" dirty="0"/>
              <a:t>Secondary objectives: </a:t>
            </a:r>
            <a:r>
              <a:rPr lang="en-US" sz="2000" dirty="0"/>
              <a:t>TNBC molecular subtypes, HRD status, </a:t>
            </a:r>
            <a:r>
              <a:rPr lang="en-US" sz="2000" i="1" dirty="0"/>
              <a:t>HER2</a:t>
            </a:r>
            <a:r>
              <a:rPr lang="en-US" sz="2000" dirty="0"/>
              <a:t> gene expression and signature, PTEN loss signature</a:t>
            </a:r>
          </a:p>
          <a:p>
            <a:pPr lvl="1"/>
            <a:r>
              <a:rPr lang="en-US" sz="2000" dirty="0"/>
              <a:t>Objectives defined per prespecified statistical analysis plan</a:t>
            </a:r>
          </a:p>
          <a:p>
            <a:r>
              <a:rPr lang="en-US" sz="2200" dirty="0"/>
              <a:t>Methods:</a:t>
            </a:r>
          </a:p>
          <a:p>
            <a:pPr lvl="1"/>
            <a:r>
              <a:rPr lang="en-US" sz="2000" dirty="0"/>
              <a:t>Biomarkers assessed in tumor biopsies collected at baseline</a:t>
            </a:r>
          </a:p>
          <a:p>
            <a:pPr lvl="1"/>
            <a:r>
              <a:rPr lang="en-US" sz="2000" dirty="0"/>
              <a:t>WES of tumor tissue and matched blood sample used to assess TMB, </a:t>
            </a:r>
            <a:r>
              <a:rPr lang="en-US" sz="2000" i="1" dirty="0"/>
              <a:t>BRCA</a:t>
            </a:r>
            <a:r>
              <a:rPr lang="en-US" sz="2000" dirty="0"/>
              <a:t>, and HRD</a:t>
            </a:r>
          </a:p>
          <a:p>
            <a:pPr lvl="1"/>
            <a:r>
              <a:rPr lang="en-US" sz="2000" dirty="0"/>
              <a:t>RNA sequencing of tumor tissue used to assess other biomarkers</a:t>
            </a:r>
          </a:p>
        </p:txBody>
      </p:sp>
      <p:sp>
        <p:nvSpPr>
          <p:cNvPr id="5" name="Text Box 15">
            <a:extLst>
              <a:ext uri="{FF2B5EF4-FFF2-40B4-BE49-F238E27FC236}">
                <a16:creationId xmlns:a16="http://schemas.microsoft.com/office/drawing/2014/main" id="{9ED3AC67-10D6-ADE5-77B5-0CBD79F1BB2A}"/>
              </a:ext>
            </a:extLst>
          </p:cNvPr>
          <p:cNvSpPr txBox="1">
            <a:spLocks noChangeArrowheads="1"/>
          </p:cNvSpPr>
          <p:nvPr/>
        </p:nvSpPr>
        <p:spPr bwMode="auto">
          <a:xfrm>
            <a:off x="439910"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2251455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C5FC2A-A29B-4CC6-A996-6311314245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D5DA54-B6F9-B185-E479-D1D05402FA68}"/>
              </a:ext>
            </a:extLst>
          </p:cNvPr>
          <p:cNvSpPr>
            <a:spLocks noGrp="1"/>
          </p:cNvSpPr>
          <p:nvPr>
            <p:ph type="title"/>
          </p:nvPr>
        </p:nvSpPr>
        <p:spPr/>
        <p:txBody>
          <a:bodyPr/>
          <a:lstStyle/>
          <a:p>
            <a:r>
              <a:rPr lang="en-US" altLang="en-US" sz="3600" dirty="0"/>
              <a:t>KEYNOTE-522 Biomarker Analysis: Associations of </a:t>
            </a:r>
            <a:br>
              <a:rPr lang="en-US" altLang="en-US" sz="3600" dirty="0"/>
            </a:br>
            <a:r>
              <a:rPr lang="en-US" altLang="en-US" sz="3600" dirty="0"/>
              <a:t>EFS and pCR With Tcell</a:t>
            </a:r>
            <a:r>
              <a:rPr lang="en-US" altLang="en-US" sz="3600" baseline="-25000" dirty="0"/>
              <a:t>inf</a:t>
            </a:r>
            <a:r>
              <a:rPr lang="en-US" altLang="en-US" sz="3600" dirty="0"/>
              <a:t>GEP</a:t>
            </a:r>
            <a:r>
              <a:rPr lang="en-US" altLang="en-US" dirty="0"/>
              <a:t> and </a:t>
            </a:r>
            <a:r>
              <a:rPr lang="en-US" altLang="en-US" sz="3600" dirty="0"/>
              <a:t>TMB</a:t>
            </a:r>
            <a:endParaRPr lang="en-US" dirty="0"/>
          </a:p>
        </p:txBody>
      </p:sp>
      <p:sp>
        <p:nvSpPr>
          <p:cNvPr id="10" name="Content Placeholder 9">
            <a:extLst>
              <a:ext uri="{FF2B5EF4-FFF2-40B4-BE49-F238E27FC236}">
                <a16:creationId xmlns:a16="http://schemas.microsoft.com/office/drawing/2014/main" id="{6B87809D-3866-3E91-A670-AD6CA80BD33D}"/>
              </a:ext>
            </a:extLst>
          </p:cNvPr>
          <p:cNvSpPr>
            <a:spLocks noGrp="1"/>
          </p:cNvSpPr>
          <p:nvPr>
            <p:ph idx="1"/>
          </p:nvPr>
        </p:nvSpPr>
        <p:spPr>
          <a:xfrm>
            <a:off x="604675" y="4689695"/>
            <a:ext cx="10877529" cy="1474036"/>
          </a:xfrm>
        </p:spPr>
        <p:txBody>
          <a:bodyPr/>
          <a:lstStyle/>
          <a:p>
            <a:r>
              <a:rPr lang="en-US" sz="2200" dirty="0"/>
              <a:t>Tcell</a:t>
            </a:r>
            <a:r>
              <a:rPr lang="en-US" sz="2200" baseline="-25000" dirty="0"/>
              <a:t>inf</a:t>
            </a:r>
            <a:r>
              <a:rPr lang="en-US" sz="2200" dirty="0"/>
              <a:t>GEP positively associated with higher pCR, longer EFS regardless of tx</a:t>
            </a:r>
          </a:p>
          <a:p>
            <a:r>
              <a:rPr lang="en-US" sz="2200" dirty="0"/>
              <a:t>TMB positively associated with higher pCR and longer EFS with pembro + CT</a:t>
            </a:r>
          </a:p>
          <a:p>
            <a:r>
              <a:rPr lang="en-US" sz="2200" dirty="0"/>
              <a:t>TMB positively associated with higher pCR but not associated with EFS in placebo + CT</a:t>
            </a:r>
          </a:p>
        </p:txBody>
      </p:sp>
      <p:sp>
        <p:nvSpPr>
          <p:cNvPr id="5" name="Text Box 15">
            <a:extLst>
              <a:ext uri="{FF2B5EF4-FFF2-40B4-BE49-F238E27FC236}">
                <a16:creationId xmlns:a16="http://schemas.microsoft.com/office/drawing/2014/main" id="{C8AA692A-4058-A8F0-5F30-240479DD91CE}"/>
              </a:ext>
            </a:extLst>
          </p:cNvPr>
          <p:cNvSpPr txBox="1">
            <a:spLocks noChangeArrowheads="1"/>
          </p:cNvSpPr>
          <p:nvPr/>
        </p:nvSpPr>
        <p:spPr bwMode="auto">
          <a:xfrm>
            <a:off x="439910"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a:t>
            </a:r>
            <a:endParaRPr lang="en-US" altLang="en-US" sz="1200" b="0" dirty="0">
              <a:solidFill>
                <a:schemeClr val="bg2"/>
              </a:solidFill>
              <a:latin typeface="Calibri" panose="020F0502020204030204" pitchFamily="34" charset="0"/>
              <a:cs typeface="+mn-cs"/>
            </a:endParaRPr>
          </a:p>
        </p:txBody>
      </p:sp>
      <p:graphicFrame>
        <p:nvGraphicFramePr>
          <p:cNvPr id="7" name="Group 3">
            <a:extLst>
              <a:ext uri="{FF2B5EF4-FFF2-40B4-BE49-F238E27FC236}">
                <a16:creationId xmlns:a16="http://schemas.microsoft.com/office/drawing/2014/main" id="{3FBCA703-DCB9-BD0B-F14D-12AD9C5DC4B6}"/>
              </a:ext>
            </a:extLst>
          </p:cNvPr>
          <p:cNvGraphicFramePr>
            <a:graphicFrameLocks/>
          </p:cNvGraphicFramePr>
          <p:nvPr>
            <p:extLst>
              <p:ext uri="{D42A27DB-BD31-4B8C-83A1-F6EECF244321}">
                <p14:modId xmlns:p14="http://schemas.microsoft.com/office/powerpoint/2010/main" val="1222514675"/>
              </p:ext>
            </p:extLst>
          </p:nvPr>
        </p:nvGraphicFramePr>
        <p:xfrm>
          <a:off x="723900" y="1603375"/>
          <a:ext cx="10755313" cy="2468976"/>
        </p:xfrm>
        <a:graphic>
          <a:graphicData uri="http://schemas.openxmlformats.org/drawingml/2006/table">
            <a:tbl>
              <a:tblPr/>
              <a:tblGrid>
                <a:gridCol w="2863941">
                  <a:extLst>
                    <a:ext uri="{9D8B030D-6E8A-4147-A177-3AD203B41FA5}">
                      <a16:colId xmlns:a16="http://schemas.microsoft.com/office/drawing/2014/main" val="20000"/>
                    </a:ext>
                  </a:extLst>
                </a:gridCol>
                <a:gridCol w="1972843">
                  <a:extLst>
                    <a:ext uri="{9D8B030D-6E8A-4147-A177-3AD203B41FA5}">
                      <a16:colId xmlns:a16="http://schemas.microsoft.com/office/drawing/2014/main" val="20001"/>
                    </a:ext>
                  </a:extLst>
                </a:gridCol>
                <a:gridCol w="1972843">
                  <a:extLst>
                    <a:ext uri="{9D8B030D-6E8A-4147-A177-3AD203B41FA5}">
                      <a16:colId xmlns:a16="http://schemas.microsoft.com/office/drawing/2014/main" val="4110627665"/>
                    </a:ext>
                  </a:extLst>
                </a:gridCol>
                <a:gridCol w="1972843">
                  <a:extLst>
                    <a:ext uri="{9D8B030D-6E8A-4147-A177-3AD203B41FA5}">
                      <a16:colId xmlns:a16="http://schemas.microsoft.com/office/drawing/2014/main" val="20002"/>
                    </a:ext>
                  </a:extLst>
                </a:gridCol>
                <a:gridCol w="1972843">
                  <a:extLst>
                    <a:ext uri="{9D8B030D-6E8A-4147-A177-3AD203B41FA5}">
                      <a16:colId xmlns:a16="http://schemas.microsoft.com/office/drawing/2014/main" val="952269767"/>
                    </a:ext>
                  </a:extLst>
                </a:gridCol>
              </a:tblGrid>
              <a:tr h="187537">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1" u="none" strike="noStrike" cap="none" normalizeH="0" baseline="0" dirty="0">
                          <a:ln>
                            <a:noFill/>
                          </a:ln>
                          <a:solidFill>
                            <a:schemeClr val="tx1"/>
                          </a:solidFill>
                          <a:effectLst/>
                          <a:latin typeface="Calibri" panose="020F0502020204030204" pitchFamily="34" charset="0"/>
                        </a:rPr>
                        <a:t>P </a:t>
                      </a:r>
                      <a:r>
                        <a:rPr kumimoji="0" lang="en-GB" sz="1800" b="1" i="0" u="none" strike="noStrike" cap="none" normalizeH="0" baseline="0" dirty="0">
                          <a:ln>
                            <a:noFill/>
                          </a:ln>
                          <a:solidFill>
                            <a:schemeClr val="tx1"/>
                          </a:solidFill>
                          <a:effectLst/>
                          <a:latin typeface="Calibri" panose="020F0502020204030204" pitchFamily="34" charset="0"/>
                        </a:rPr>
                        <a:t>Value* for Association</a:t>
                      </a:r>
                      <a:endParaRPr kumimoji="0" lang="en-GB" sz="18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618)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286)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54136697"/>
                  </a:ext>
                </a:extLst>
              </a:tr>
              <a:tr h="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a:ln>
                            <a:noFill/>
                          </a:ln>
                          <a:solidFill>
                            <a:schemeClr val="bg2">
                              <a:lumMod val="10000"/>
                            </a:schemeClr>
                          </a:solidFill>
                          <a:effectLst/>
                          <a:latin typeface="Calibri" panose="020F0502020204030204" pitchFamily="34" charset="0"/>
                        </a:rPr>
                        <a:t>Tcell</a:t>
                      </a:r>
                      <a:r>
                        <a:rPr kumimoji="0" lang="en-US" sz="1800" b="0" i="0" u="none" strike="noStrike" cap="none" normalizeH="0" baseline="-25000">
                          <a:ln>
                            <a:noFill/>
                          </a:ln>
                          <a:solidFill>
                            <a:schemeClr val="bg2">
                              <a:lumMod val="10000"/>
                            </a:schemeClr>
                          </a:solidFill>
                          <a:effectLst/>
                          <a:latin typeface="Calibri" panose="020F0502020204030204" pitchFamily="34" charset="0"/>
                        </a:rPr>
                        <a:t>inf</a:t>
                      </a:r>
                      <a:r>
                        <a:rPr kumimoji="0" lang="en-US" sz="1800" b="0" i="0" u="none" strike="noStrike" cap="none" normalizeH="0" baseline="0">
                          <a:ln>
                            <a:noFill/>
                          </a:ln>
                          <a:solidFill>
                            <a:schemeClr val="bg2">
                              <a:lumMod val="10000"/>
                            </a:schemeClr>
                          </a:solidFill>
                          <a:effectLst/>
                          <a:latin typeface="Calibri" panose="020F0502020204030204" pitchFamily="34" charset="0"/>
                        </a:rPr>
                        <a:t>GEP, n</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endParaRPr lang="en-US"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3.73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-12</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5.75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-6</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9.95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-5</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6.00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-4</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TMB (log</a:t>
                      </a:r>
                      <a:r>
                        <a:rPr kumimoji="0" lang="en-US" sz="1800" b="0" i="0" u="none" strike="noStrike" cap="none" normalizeH="0" baseline="-25000" dirty="0">
                          <a:ln>
                            <a:noFill/>
                          </a:ln>
                          <a:solidFill>
                            <a:schemeClr val="bg2">
                              <a:lumMod val="10000"/>
                            </a:schemeClr>
                          </a:solidFill>
                          <a:effectLst/>
                          <a:latin typeface="Calibri" panose="020F0502020204030204" pitchFamily="34" charset="0"/>
                        </a:rPr>
                        <a:t>10</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transformed), 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P</a:t>
                      </a:r>
                      <a:r>
                        <a:rPr kumimoji="0" lang="en-US" sz="18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 value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3.86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-9</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1.59 x 10</a:t>
                      </a:r>
                      <a:r>
                        <a:rPr kumimoji="0" lang="en-US" sz="1800" b="1" i="0" u="none" strike="noStrike" cap="none" normalizeH="0" baseline="30000" dirty="0">
                          <a:ln>
                            <a:noFill/>
                          </a:ln>
                          <a:solidFill>
                            <a:schemeClr val="bg2">
                              <a:lumMod val="10000"/>
                            </a:schemeClr>
                          </a:solidFill>
                          <a:effectLst/>
                          <a:latin typeface="Calibri" panose="020F0502020204030204" pitchFamily="34" charset="0"/>
                        </a:rPr>
                        <a:t>-4</a:t>
                      </a:r>
                      <a:r>
                        <a:rPr kumimoji="0" lang="en-US" sz="18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.011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8265054"/>
                  </a:ext>
                </a:extLst>
              </a:tr>
            </a:tbl>
          </a:graphicData>
        </a:graphic>
      </p:graphicFrame>
      <p:sp>
        <p:nvSpPr>
          <p:cNvPr id="14" name="Text Box 30">
            <a:extLst>
              <a:ext uri="{FF2B5EF4-FFF2-40B4-BE49-F238E27FC236}">
                <a16:creationId xmlns:a16="http://schemas.microsoft.com/office/drawing/2014/main" id="{A1E23B68-7746-250B-D296-A0927E4AC83E}"/>
              </a:ext>
            </a:extLst>
          </p:cNvPr>
          <p:cNvSpPr txBox="1">
            <a:spLocks noChangeArrowheads="1"/>
          </p:cNvSpPr>
          <p:nvPr/>
        </p:nvSpPr>
        <p:spPr bwMode="auto">
          <a:xfrm>
            <a:off x="723900" y="4098974"/>
            <a:ext cx="10755313" cy="45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*Bolding indicates nominal statistical significance of </a:t>
            </a:r>
            <a:r>
              <a:rPr lang="en-US" altLang="en-US" sz="1200" b="0" i="1" dirty="0">
                <a:solidFill>
                  <a:schemeClr val="bg1"/>
                </a:solidFill>
                <a:latin typeface="Calibri" panose="020F0502020204030204" pitchFamily="34" charset="0"/>
              </a:rPr>
              <a:t>P</a:t>
            </a:r>
            <a:r>
              <a:rPr lang="en-US" altLang="en-US" sz="1200" b="0" dirty="0">
                <a:solidFill>
                  <a:schemeClr val="bg1"/>
                </a:solidFill>
                <a:latin typeface="Calibri" panose="020F0502020204030204" pitchFamily="34" charset="0"/>
              </a:rPr>
              <a:t> &lt;.05 (1-sided for pembro + CT, 2-sided for placebo + CT) with no multiplicity adjustment with (+) indicating a positive and (-) a negative association</a:t>
            </a:r>
            <a:endParaRPr lang="en-US" altLang="en-US" sz="1200" i="1" dirty="0">
              <a:solidFill>
                <a:schemeClr val="bg1"/>
              </a:solidFill>
              <a:latin typeface="Calibri" panose="020F0502020204030204" pitchFamily="34" charset="0"/>
            </a:endParaRPr>
          </a:p>
        </p:txBody>
      </p:sp>
    </p:spTree>
    <p:extLst>
      <p:ext uri="{BB962C8B-B14F-4D97-AF65-F5344CB8AC3E}">
        <p14:creationId xmlns:p14="http://schemas.microsoft.com/office/powerpoint/2010/main" val="2233012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94" name="Group 693">
            <a:extLst>
              <a:ext uri="{FF2B5EF4-FFF2-40B4-BE49-F238E27FC236}">
                <a16:creationId xmlns:a16="http://schemas.microsoft.com/office/drawing/2014/main" id="{E955260E-B0C4-9D4B-1A86-DDCF2CFC1229}"/>
              </a:ext>
            </a:extLst>
          </p:cNvPr>
          <p:cNvGrpSpPr/>
          <p:nvPr/>
        </p:nvGrpSpPr>
        <p:grpSpPr>
          <a:xfrm>
            <a:off x="7048500" y="2762250"/>
            <a:ext cx="2000250" cy="803275"/>
            <a:chOff x="7048500" y="2762250"/>
            <a:chExt cx="2000250" cy="803275"/>
          </a:xfrm>
        </p:grpSpPr>
        <p:sp>
          <p:nvSpPr>
            <p:cNvPr id="693" name="Freeform 692">
              <a:extLst>
                <a:ext uri="{FF2B5EF4-FFF2-40B4-BE49-F238E27FC236}">
                  <a16:creationId xmlns:a16="http://schemas.microsoft.com/office/drawing/2014/main" id="{304140D4-7782-442F-A246-73BAE576CDC3}"/>
                </a:ext>
              </a:extLst>
            </p:cNvPr>
            <p:cNvSpPr/>
            <p:nvPr/>
          </p:nvSpPr>
          <p:spPr bwMode="auto">
            <a:xfrm>
              <a:off x="7118350" y="2790825"/>
              <a:ext cx="1930400" cy="774700"/>
            </a:xfrm>
            <a:custGeom>
              <a:avLst/>
              <a:gdLst>
                <a:gd name="connsiteX0" fmla="*/ 1714500 w 1930400"/>
                <a:gd name="connsiteY0" fmla="*/ 492125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7025 w 1930400"/>
                <a:gd name="connsiteY80" fmla="*/ 485775 h 774700"/>
                <a:gd name="connsiteX81" fmla="*/ 1714500 w 1930400"/>
                <a:gd name="connsiteY81" fmla="*/ 492125 h 774700"/>
                <a:gd name="connsiteX0" fmla="*/ 1698625 w 1930400"/>
                <a:gd name="connsiteY0" fmla="*/ 479425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7025 w 1930400"/>
                <a:gd name="connsiteY80" fmla="*/ 485775 h 774700"/>
                <a:gd name="connsiteX81" fmla="*/ 1698625 w 1930400"/>
                <a:gd name="connsiteY81" fmla="*/ 479425 h 774700"/>
                <a:gd name="connsiteX0" fmla="*/ 1689100 w 1930400"/>
                <a:gd name="connsiteY0" fmla="*/ 587375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7025 w 1930400"/>
                <a:gd name="connsiteY80" fmla="*/ 485775 h 774700"/>
                <a:gd name="connsiteX81" fmla="*/ 1689100 w 1930400"/>
                <a:gd name="connsiteY81" fmla="*/ 587375 h 774700"/>
                <a:gd name="connsiteX0" fmla="*/ 1698625 w 1930400"/>
                <a:gd name="connsiteY0" fmla="*/ 495300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7025 w 1930400"/>
                <a:gd name="connsiteY80" fmla="*/ 485775 h 774700"/>
                <a:gd name="connsiteX81" fmla="*/ 1698625 w 1930400"/>
                <a:gd name="connsiteY81" fmla="*/ 495300 h 774700"/>
                <a:gd name="connsiteX0" fmla="*/ 1698625 w 1930400"/>
                <a:gd name="connsiteY0" fmla="*/ 495300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3850 w 1930400"/>
                <a:gd name="connsiteY80" fmla="*/ 485775 h 774700"/>
                <a:gd name="connsiteX81" fmla="*/ 1698625 w 1930400"/>
                <a:gd name="connsiteY81" fmla="*/ 495300 h 774700"/>
                <a:gd name="connsiteX0" fmla="*/ 1698625 w 1930400"/>
                <a:gd name="connsiteY0" fmla="*/ 495300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3850 w 1930400"/>
                <a:gd name="connsiteY80" fmla="*/ 485775 h 774700"/>
                <a:gd name="connsiteX81" fmla="*/ 1673225 w 1930400"/>
                <a:gd name="connsiteY81" fmla="*/ 492125 h 774700"/>
                <a:gd name="connsiteX82" fmla="*/ 1698625 w 1930400"/>
                <a:gd name="connsiteY82" fmla="*/ 495300 h 774700"/>
                <a:gd name="connsiteX0" fmla="*/ 1698625 w 1930400"/>
                <a:gd name="connsiteY0" fmla="*/ 495300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3850 w 1930400"/>
                <a:gd name="connsiteY80" fmla="*/ 485775 h 774700"/>
                <a:gd name="connsiteX81" fmla="*/ 1698625 w 1930400"/>
                <a:gd name="connsiteY81" fmla="*/ 482600 h 774700"/>
                <a:gd name="connsiteX82" fmla="*/ 1698625 w 1930400"/>
                <a:gd name="connsiteY82" fmla="*/ 495300 h 774700"/>
                <a:gd name="connsiteX0" fmla="*/ 1698625 w 1930400"/>
                <a:gd name="connsiteY0" fmla="*/ 495300 h 774700"/>
                <a:gd name="connsiteX1" fmla="*/ 1930400 w 1930400"/>
                <a:gd name="connsiteY1" fmla="*/ 492125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3850 w 1930400"/>
                <a:gd name="connsiteY80" fmla="*/ 482600 h 774700"/>
                <a:gd name="connsiteX81" fmla="*/ 1698625 w 1930400"/>
                <a:gd name="connsiteY81" fmla="*/ 482600 h 774700"/>
                <a:gd name="connsiteX82" fmla="*/ 1698625 w 1930400"/>
                <a:gd name="connsiteY82" fmla="*/ 495300 h 774700"/>
                <a:gd name="connsiteX0" fmla="*/ 1698625 w 1930400"/>
                <a:gd name="connsiteY0" fmla="*/ 495300 h 774700"/>
                <a:gd name="connsiteX1" fmla="*/ 1927225 w 1930400"/>
                <a:gd name="connsiteY1" fmla="*/ 495300 h 774700"/>
                <a:gd name="connsiteX2" fmla="*/ 1930400 w 1930400"/>
                <a:gd name="connsiteY2" fmla="*/ 774700 h 774700"/>
                <a:gd name="connsiteX3" fmla="*/ 1695450 w 1930400"/>
                <a:gd name="connsiteY3" fmla="*/ 774700 h 774700"/>
                <a:gd name="connsiteX4" fmla="*/ 1695450 w 1930400"/>
                <a:gd name="connsiteY4" fmla="*/ 736600 h 774700"/>
                <a:gd name="connsiteX5" fmla="*/ 1600200 w 1930400"/>
                <a:gd name="connsiteY5" fmla="*/ 736600 h 774700"/>
                <a:gd name="connsiteX6" fmla="*/ 1600200 w 1930400"/>
                <a:gd name="connsiteY6" fmla="*/ 736600 h 774700"/>
                <a:gd name="connsiteX7" fmla="*/ 1600200 w 1930400"/>
                <a:gd name="connsiteY7" fmla="*/ 736600 h 774700"/>
                <a:gd name="connsiteX8" fmla="*/ 1600200 w 1930400"/>
                <a:gd name="connsiteY8" fmla="*/ 736600 h 774700"/>
                <a:gd name="connsiteX9" fmla="*/ 1600200 w 1930400"/>
                <a:gd name="connsiteY9" fmla="*/ 711200 h 774700"/>
                <a:gd name="connsiteX10" fmla="*/ 1460500 w 1930400"/>
                <a:gd name="connsiteY10" fmla="*/ 711200 h 774700"/>
                <a:gd name="connsiteX11" fmla="*/ 1454150 w 1930400"/>
                <a:gd name="connsiteY11" fmla="*/ 704850 h 774700"/>
                <a:gd name="connsiteX12" fmla="*/ 1362075 w 1930400"/>
                <a:gd name="connsiteY12" fmla="*/ 704850 h 774700"/>
                <a:gd name="connsiteX13" fmla="*/ 1362075 w 1930400"/>
                <a:gd name="connsiteY13" fmla="*/ 685800 h 774700"/>
                <a:gd name="connsiteX14" fmla="*/ 1155700 w 1930400"/>
                <a:gd name="connsiteY14" fmla="*/ 685800 h 774700"/>
                <a:gd name="connsiteX15" fmla="*/ 1155700 w 1930400"/>
                <a:gd name="connsiteY15" fmla="*/ 673100 h 774700"/>
                <a:gd name="connsiteX16" fmla="*/ 1127125 w 1930400"/>
                <a:gd name="connsiteY16" fmla="*/ 673100 h 774700"/>
                <a:gd name="connsiteX17" fmla="*/ 1127125 w 1930400"/>
                <a:gd name="connsiteY17" fmla="*/ 654050 h 774700"/>
                <a:gd name="connsiteX18" fmla="*/ 1035050 w 1930400"/>
                <a:gd name="connsiteY18" fmla="*/ 654050 h 774700"/>
                <a:gd name="connsiteX19" fmla="*/ 1035050 w 1930400"/>
                <a:gd name="connsiteY19" fmla="*/ 628650 h 774700"/>
                <a:gd name="connsiteX20" fmla="*/ 962025 w 1930400"/>
                <a:gd name="connsiteY20" fmla="*/ 628650 h 774700"/>
                <a:gd name="connsiteX21" fmla="*/ 962025 w 1930400"/>
                <a:gd name="connsiteY21" fmla="*/ 606425 h 774700"/>
                <a:gd name="connsiteX22" fmla="*/ 908050 w 1930400"/>
                <a:gd name="connsiteY22" fmla="*/ 606425 h 774700"/>
                <a:gd name="connsiteX23" fmla="*/ 908050 w 1930400"/>
                <a:gd name="connsiteY23" fmla="*/ 606425 h 774700"/>
                <a:gd name="connsiteX24" fmla="*/ 908050 w 1930400"/>
                <a:gd name="connsiteY24" fmla="*/ 606425 h 774700"/>
                <a:gd name="connsiteX25" fmla="*/ 892175 w 1930400"/>
                <a:gd name="connsiteY25" fmla="*/ 590550 h 774700"/>
                <a:gd name="connsiteX26" fmla="*/ 857250 w 1930400"/>
                <a:gd name="connsiteY26" fmla="*/ 590550 h 774700"/>
                <a:gd name="connsiteX27" fmla="*/ 838200 w 1930400"/>
                <a:gd name="connsiteY27" fmla="*/ 520700 h 774700"/>
                <a:gd name="connsiteX28" fmla="*/ 736600 w 1930400"/>
                <a:gd name="connsiteY28" fmla="*/ 520700 h 774700"/>
                <a:gd name="connsiteX29" fmla="*/ 736600 w 1930400"/>
                <a:gd name="connsiteY29" fmla="*/ 482600 h 774700"/>
                <a:gd name="connsiteX30" fmla="*/ 657225 w 1930400"/>
                <a:gd name="connsiteY30" fmla="*/ 482600 h 774700"/>
                <a:gd name="connsiteX31" fmla="*/ 657225 w 1930400"/>
                <a:gd name="connsiteY31" fmla="*/ 457200 h 774700"/>
                <a:gd name="connsiteX32" fmla="*/ 612775 w 1930400"/>
                <a:gd name="connsiteY32" fmla="*/ 457200 h 774700"/>
                <a:gd name="connsiteX33" fmla="*/ 612775 w 1930400"/>
                <a:gd name="connsiteY33" fmla="*/ 428625 h 774700"/>
                <a:gd name="connsiteX34" fmla="*/ 574675 w 1930400"/>
                <a:gd name="connsiteY34" fmla="*/ 428625 h 774700"/>
                <a:gd name="connsiteX35" fmla="*/ 574675 w 1930400"/>
                <a:gd name="connsiteY35" fmla="*/ 396875 h 774700"/>
                <a:gd name="connsiteX36" fmla="*/ 536575 w 1930400"/>
                <a:gd name="connsiteY36" fmla="*/ 396875 h 774700"/>
                <a:gd name="connsiteX37" fmla="*/ 536575 w 1930400"/>
                <a:gd name="connsiteY37" fmla="*/ 355600 h 774700"/>
                <a:gd name="connsiteX38" fmla="*/ 479425 w 1930400"/>
                <a:gd name="connsiteY38" fmla="*/ 355600 h 774700"/>
                <a:gd name="connsiteX39" fmla="*/ 393700 w 1930400"/>
                <a:gd name="connsiteY39" fmla="*/ 260350 h 774700"/>
                <a:gd name="connsiteX40" fmla="*/ 358775 w 1930400"/>
                <a:gd name="connsiteY40" fmla="*/ 260350 h 774700"/>
                <a:gd name="connsiteX41" fmla="*/ 311150 w 1930400"/>
                <a:gd name="connsiteY41" fmla="*/ 215900 h 774700"/>
                <a:gd name="connsiteX42" fmla="*/ 247650 w 1930400"/>
                <a:gd name="connsiteY42" fmla="*/ 215900 h 774700"/>
                <a:gd name="connsiteX43" fmla="*/ 190500 w 1930400"/>
                <a:gd name="connsiteY43" fmla="*/ 155575 h 774700"/>
                <a:gd name="connsiteX44" fmla="*/ 158750 w 1930400"/>
                <a:gd name="connsiteY44" fmla="*/ 149225 h 774700"/>
                <a:gd name="connsiteX45" fmla="*/ 127000 w 1930400"/>
                <a:gd name="connsiteY45" fmla="*/ 107950 h 774700"/>
                <a:gd name="connsiteX46" fmla="*/ 127000 w 1930400"/>
                <a:gd name="connsiteY46" fmla="*/ 44450 h 774700"/>
                <a:gd name="connsiteX47" fmla="*/ 0 w 1930400"/>
                <a:gd name="connsiteY47" fmla="*/ 44450 h 774700"/>
                <a:gd name="connsiteX48" fmla="*/ 0 w 1930400"/>
                <a:gd name="connsiteY48" fmla="*/ 0 h 774700"/>
                <a:gd name="connsiteX49" fmla="*/ 139700 w 1930400"/>
                <a:gd name="connsiteY49" fmla="*/ 0 h 774700"/>
                <a:gd name="connsiteX50" fmla="*/ 139700 w 1930400"/>
                <a:gd name="connsiteY50" fmla="*/ 47625 h 774700"/>
                <a:gd name="connsiteX51" fmla="*/ 238125 w 1930400"/>
                <a:gd name="connsiteY51" fmla="*/ 47625 h 774700"/>
                <a:gd name="connsiteX52" fmla="*/ 238125 w 1930400"/>
                <a:gd name="connsiteY52" fmla="*/ 92075 h 774700"/>
                <a:gd name="connsiteX53" fmla="*/ 339725 w 1930400"/>
                <a:gd name="connsiteY53" fmla="*/ 92075 h 774700"/>
                <a:gd name="connsiteX54" fmla="*/ 339725 w 1930400"/>
                <a:gd name="connsiteY54" fmla="*/ 130175 h 774700"/>
                <a:gd name="connsiteX55" fmla="*/ 422275 w 1930400"/>
                <a:gd name="connsiteY55" fmla="*/ 130175 h 774700"/>
                <a:gd name="connsiteX56" fmla="*/ 422275 w 1930400"/>
                <a:gd name="connsiteY56" fmla="*/ 168275 h 774700"/>
                <a:gd name="connsiteX57" fmla="*/ 520700 w 1930400"/>
                <a:gd name="connsiteY57" fmla="*/ 168275 h 774700"/>
                <a:gd name="connsiteX58" fmla="*/ 520700 w 1930400"/>
                <a:gd name="connsiteY58" fmla="*/ 209550 h 774700"/>
                <a:gd name="connsiteX59" fmla="*/ 574675 w 1930400"/>
                <a:gd name="connsiteY59" fmla="*/ 209550 h 774700"/>
                <a:gd name="connsiteX60" fmla="*/ 574675 w 1930400"/>
                <a:gd name="connsiteY60" fmla="*/ 241300 h 774700"/>
                <a:gd name="connsiteX61" fmla="*/ 695325 w 1930400"/>
                <a:gd name="connsiteY61" fmla="*/ 241300 h 774700"/>
                <a:gd name="connsiteX62" fmla="*/ 695325 w 1930400"/>
                <a:gd name="connsiteY62" fmla="*/ 241300 h 774700"/>
                <a:gd name="connsiteX63" fmla="*/ 777875 w 1930400"/>
                <a:gd name="connsiteY63" fmla="*/ 307975 h 774700"/>
                <a:gd name="connsiteX64" fmla="*/ 857250 w 1930400"/>
                <a:gd name="connsiteY64" fmla="*/ 307975 h 774700"/>
                <a:gd name="connsiteX65" fmla="*/ 885825 w 1930400"/>
                <a:gd name="connsiteY65" fmla="*/ 358775 h 774700"/>
                <a:gd name="connsiteX66" fmla="*/ 923925 w 1930400"/>
                <a:gd name="connsiteY66" fmla="*/ 358775 h 774700"/>
                <a:gd name="connsiteX67" fmla="*/ 946150 w 1930400"/>
                <a:gd name="connsiteY67" fmla="*/ 381000 h 774700"/>
                <a:gd name="connsiteX68" fmla="*/ 1019175 w 1930400"/>
                <a:gd name="connsiteY68" fmla="*/ 381000 h 774700"/>
                <a:gd name="connsiteX69" fmla="*/ 1035050 w 1930400"/>
                <a:gd name="connsiteY69" fmla="*/ 396875 h 774700"/>
                <a:gd name="connsiteX70" fmla="*/ 1063625 w 1930400"/>
                <a:gd name="connsiteY70" fmla="*/ 400050 h 774700"/>
                <a:gd name="connsiteX71" fmla="*/ 1063625 w 1930400"/>
                <a:gd name="connsiteY71" fmla="*/ 400050 h 774700"/>
                <a:gd name="connsiteX72" fmla="*/ 1063625 w 1930400"/>
                <a:gd name="connsiteY72" fmla="*/ 400050 h 774700"/>
                <a:gd name="connsiteX73" fmla="*/ 1143000 w 1930400"/>
                <a:gd name="connsiteY73" fmla="*/ 400050 h 774700"/>
                <a:gd name="connsiteX74" fmla="*/ 1143000 w 1930400"/>
                <a:gd name="connsiteY74" fmla="*/ 438150 h 774700"/>
                <a:gd name="connsiteX75" fmla="*/ 1352550 w 1930400"/>
                <a:gd name="connsiteY75" fmla="*/ 438150 h 774700"/>
                <a:gd name="connsiteX76" fmla="*/ 1352550 w 1930400"/>
                <a:gd name="connsiteY76" fmla="*/ 454025 h 774700"/>
                <a:gd name="connsiteX77" fmla="*/ 1463675 w 1930400"/>
                <a:gd name="connsiteY77" fmla="*/ 454025 h 774700"/>
                <a:gd name="connsiteX78" fmla="*/ 1463675 w 1930400"/>
                <a:gd name="connsiteY78" fmla="*/ 469900 h 774700"/>
                <a:gd name="connsiteX79" fmla="*/ 1597025 w 1930400"/>
                <a:gd name="connsiteY79" fmla="*/ 469900 h 774700"/>
                <a:gd name="connsiteX80" fmla="*/ 1593850 w 1930400"/>
                <a:gd name="connsiteY80" fmla="*/ 482600 h 774700"/>
                <a:gd name="connsiteX81" fmla="*/ 1698625 w 1930400"/>
                <a:gd name="connsiteY81" fmla="*/ 482600 h 774700"/>
                <a:gd name="connsiteX82" fmla="*/ 1698625 w 1930400"/>
                <a:gd name="connsiteY82" fmla="*/ 495300 h 774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930400" h="774700">
                  <a:moveTo>
                    <a:pt x="1698625" y="495300"/>
                  </a:moveTo>
                  <a:lnTo>
                    <a:pt x="1927225" y="495300"/>
                  </a:lnTo>
                  <a:cubicBezTo>
                    <a:pt x="1928283" y="588433"/>
                    <a:pt x="1929342" y="681567"/>
                    <a:pt x="1930400" y="774700"/>
                  </a:cubicBezTo>
                  <a:lnTo>
                    <a:pt x="1695450" y="774700"/>
                  </a:lnTo>
                  <a:lnTo>
                    <a:pt x="1695450" y="736600"/>
                  </a:lnTo>
                  <a:lnTo>
                    <a:pt x="1600200" y="736600"/>
                  </a:lnTo>
                  <a:lnTo>
                    <a:pt x="1600200" y="736600"/>
                  </a:lnTo>
                  <a:lnTo>
                    <a:pt x="1600200" y="736600"/>
                  </a:lnTo>
                  <a:lnTo>
                    <a:pt x="1600200" y="736600"/>
                  </a:lnTo>
                  <a:lnTo>
                    <a:pt x="1600200" y="711200"/>
                  </a:lnTo>
                  <a:lnTo>
                    <a:pt x="1460500" y="711200"/>
                  </a:lnTo>
                  <a:lnTo>
                    <a:pt x="1454150" y="704850"/>
                  </a:lnTo>
                  <a:lnTo>
                    <a:pt x="1362075" y="704850"/>
                  </a:lnTo>
                  <a:lnTo>
                    <a:pt x="1362075" y="685800"/>
                  </a:lnTo>
                  <a:lnTo>
                    <a:pt x="1155700" y="685800"/>
                  </a:lnTo>
                  <a:lnTo>
                    <a:pt x="1155700" y="673100"/>
                  </a:lnTo>
                  <a:lnTo>
                    <a:pt x="1127125" y="673100"/>
                  </a:lnTo>
                  <a:lnTo>
                    <a:pt x="1127125" y="654050"/>
                  </a:lnTo>
                  <a:lnTo>
                    <a:pt x="1035050" y="654050"/>
                  </a:lnTo>
                  <a:lnTo>
                    <a:pt x="1035050" y="628650"/>
                  </a:lnTo>
                  <a:lnTo>
                    <a:pt x="962025" y="628650"/>
                  </a:lnTo>
                  <a:lnTo>
                    <a:pt x="962025" y="606425"/>
                  </a:lnTo>
                  <a:lnTo>
                    <a:pt x="908050" y="606425"/>
                  </a:lnTo>
                  <a:lnTo>
                    <a:pt x="908050" y="606425"/>
                  </a:lnTo>
                  <a:lnTo>
                    <a:pt x="908050" y="606425"/>
                  </a:lnTo>
                  <a:lnTo>
                    <a:pt x="892175" y="590550"/>
                  </a:lnTo>
                  <a:lnTo>
                    <a:pt x="857250" y="590550"/>
                  </a:lnTo>
                  <a:lnTo>
                    <a:pt x="838200" y="520700"/>
                  </a:lnTo>
                  <a:lnTo>
                    <a:pt x="736600" y="520700"/>
                  </a:lnTo>
                  <a:lnTo>
                    <a:pt x="736600" y="482600"/>
                  </a:lnTo>
                  <a:lnTo>
                    <a:pt x="657225" y="482600"/>
                  </a:lnTo>
                  <a:lnTo>
                    <a:pt x="657225" y="457200"/>
                  </a:lnTo>
                  <a:lnTo>
                    <a:pt x="612775" y="457200"/>
                  </a:lnTo>
                  <a:lnTo>
                    <a:pt x="612775" y="428625"/>
                  </a:lnTo>
                  <a:lnTo>
                    <a:pt x="574675" y="428625"/>
                  </a:lnTo>
                  <a:lnTo>
                    <a:pt x="574675" y="396875"/>
                  </a:lnTo>
                  <a:lnTo>
                    <a:pt x="536575" y="396875"/>
                  </a:lnTo>
                  <a:lnTo>
                    <a:pt x="536575" y="355600"/>
                  </a:lnTo>
                  <a:lnTo>
                    <a:pt x="479425" y="355600"/>
                  </a:lnTo>
                  <a:lnTo>
                    <a:pt x="393700" y="260350"/>
                  </a:lnTo>
                  <a:lnTo>
                    <a:pt x="358775" y="260350"/>
                  </a:lnTo>
                  <a:lnTo>
                    <a:pt x="311150" y="215900"/>
                  </a:lnTo>
                  <a:lnTo>
                    <a:pt x="247650" y="215900"/>
                  </a:lnTo>
                  <a:lnTo>
                    <a:pt x="190500" y="155575"/>
                  </a:lnTo>
                  <a:lnTo>
                    <a:pt x="158750" y="149225"/>
                  </a:lnTo>
                  <a:lnTo>
                    <a:pt x="127000" y="107950"/>
                  </a:lnTo>
                  <a:lnTo>
                    <a:pt x="127000" y="44450"/>
                  </a:lnTo>
                  <a:lnTo>
                    <a:pt x="0" y="44450"/>
                  </a:lnTo>
                  <a:lnTo>
                    <a:pt x="0" y="0"/>
                  </a:lnTo>
                  <a:lnTo>
                    <a:pt x="139700" y="0"/>
                  </a:lnTo>
                  <a:lnTo>
                    <a:pt x="139700" y="47625"/>
                  </a:lnTo>
                  <a:lnTo>
                    <a:pt x="238125" y="47625"/>
                  </a:lnTo>
                  <a:lnTo>
                    <a:pt x="238125" y="92075"/>
                  </a:lnTo>
                  <a:lnTo>
                    <a:pt x="339725" y="92075"/>
                  </a:lnTo>
                  <a:lnTo>
                    <a:pt x="339725" y="130175"/>
                  </a:lnTo>
                  <a:lnTo>
                    <a:pt x="422275" y="130175"/>
                  </a:lnTo>
                  <a:lnTo>
                    <a:pt x="422275" y="168275"/>
                  </a:lnTo>
                  <a:lnTo>
                    <a:pt x="520700" y="168275"/>
                  </a:lnTo>
                  <a:lnTo>
                    <a:pt x="520700" y="209550"/>
                  </a:lnTo>
                  <a:lnTo>
                    <a:pt x="574675" y="209550"/>
                  </a:lnTo>
                  <a:lnTo>
                    <a:pt x="574675" y="241300"/>
                  </a:lnTo>
                  <a:lnTo>
                    <a:pt x="695325" y="241300"/>
                  </a:lnTo>
                  <a:lnTo>
                    <a:pt x="695325" y="241300"/>
                  </a:lnTo>
                  <a:lnTo>
                    <a:pt x="777875" y="307975"/>
                  </a:lnTo>
                  <a:lnTo>
                    <a:pt x="857250" y="307975"/>
                  </a:lnTo>
                  <a:lnTo>
                    <a:pt x="885825" y="358775"/>
                  </a:lnTo>
                  <a:lnTo>
                    <a:pt x="923925" y="358775"/>
                  </a:lnTo>
                  <a:lnTo>
                    <a:pt x="946150" y="381000"/>
                  </a:lnTo>
                  <a:lnTo>
                    <a:pt x="1019175" y="381000"/>
                  </a:lnTo>
                  <a:lnTo>
                    <a:pt x="1035050" y="396875"/>
                  </a:lnTo>
                  <a:lnTo>
                    <a:pt x="1063625" y="400050"/>
                  </a:lnTo>
                  <a:lnTo>
                    <a:pt x="1063625" y="400050"/>
                  </a:lnTo>
                  <a:lnTo>
                    <a:pt x="1063625" y="400050"/>
                  </a:lnTo>
                  <a:lnTo>
                    <a:pt x="1143000" y="400050"/>
                  </a:lnTo>
                  <a:lnTo>
                    <a:pt x="1143000" y="438150"/>
                  </a:lnTo>
                  <a:lnTo>
                    <a:pt x="1352550" y="438150"/>
                  </a:lnTo>
                  <a:lnTo>
                    <a:pt x="1352550" y="454025"/>
                  </a:lnTo>
                  <a:lnTo>
                    <a:pt x="1463675" y="454025"/>
                  </a:lnTo>
                  <a:lnTo>
                    <a:pt x="1463675" y="469900"/>
                  </a:lnTo>
                  <a:lnTo>
                    <a:pt x="1597025" y="469900"/>
                  </a:lnTo>
                  <a:lnTo>
                    <a:pt x="1593850" y="482600"/>
                  </a:lnTo>
                  <a:lnTo>
                    <a:pt x="1698625" y="482600"/>
                  </a:lnTo>
                  <a:lnTo>
                    <a:pt x="1698625" y="495300"/>
                  </a:lnTo>
                  <a:close/>
                </a:path>
              </a:pathLst>
            </a:custGeom>
            <a:solidFill>
              <a:srgbClr val="ED9077">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89" name="Freeform 688">
              <a:extLst>
                <a:ext uri="{FF2B5EF4-FFF2-40B4-BE49-F238E27FC236}">
                  <a16:creationId xmlns:a16="http://schemas.microsoft.com/office/drawing/2014/main" id="{DAFD4E0D-57E1-53D2-567C-741494758628}"/>
                </a:ext>
              </a:extLst>
            </p:cNvPr>
            <p:cNvSpPr/>
            <p:nvPr/>
          </p:nvSpPr>
          <p:spPr bwMode="auto">
            <a:xfrm>
              <a:off x="7048500" y="2762250"/>
              <a:ext cx="1987550" cy="666750"/>
            </a:xfrm>
            <a:custGeom>
              <a:avLst/>
              <a:gdLst>
                <a:gd name="connsiteX0" fmla="*/ 0 w 1987550"/>
                <a:gd name="connsiteY0" fmla="*/ 0 h 666750"/>
                <a:gd name="connsiteX1" fmla="*/ 0 w 1987550"/>
                <a:gd name="connsiteY1" fmla="*/ 34925 h 666750"/>
                <a:gd name="connsiteX2" fmla="*/ 158750 w 1987550"/>
                <a:gd name="connsiteY2" fmla="*/ 34925 h 666750"/>
                <a:gd name="connsiteX3" fmla="*/ 158750 w 1987550"/>
                <a:gd name="connsiteY3" fmla="*/ 66675 h 666750"/>
                <a:gd name="connsiteX4" fmla="*/ 206375 w 1987550"/>
                <a:gd name="connsiteY4" fmla="*/ 66675 h 666750"/>
                <a:gd name="connsiteX5" fmla="*/ 206375 w 1987550"/>
                <a:gd name="connsiteY5" fmla="*/ 114300 h 666750"/>
                <a:gd name="connsiteX6" fmla="*/ 282575 w 1987550"/>
                <a:gd name="connsiteY6" fmla="*/ 114300 h 666750"/>
                <a:gd name="connsiteX7" fmla="*/ 282575 w 1987550"/>
                <a:gd name="connsiteY7" fmla="*/ 161925 h 666750"/>
                <a:gd name="connsiteX8" fmla="*/ 419100 w 1987550"/>
                <a:gd name="connsiteY8" fmla="*/ 161925 h 666750"/>
                <a:gd name="connsiteX9" fmla="*/ 419100 w 1987550"/>
                <a:gd name="connsiteY9" fmla="*/ 222250 h 666750"/>
                <a:gd name="connsiteX10" fmla="*/ 488950 w 1987550"/>
                <a:gd name="connsiteY10" fmla="*/ 222250 h 666750"/>
                <a:gd name="connsiteX11" fmla="*/ 488950 w 1987550"/>
                <a:gd name="connsiteY11" fmla="*/ 250825 h 666750"/>
                <a:gd name="connsiteX12" fmla="*/ 488950 w 1987550"/>
                <a:gd name="connsiteY12" fmla="*/ 250825 h 666750"/>
                <a:gd name="connsiteX13" fmla="*/ 488950 w 1987550"/>
                <a:gd name="connsiteY13" fmla="*/ 250825 h 666750"/>
                <a:gd name="connsiteX14" fmla="*/ 527050 w 1987550"/>
                <a:gd name="connsiteY14" fmla="*/ 250825 h 666750"/>
                <a:gd name="connsiteX15" fmla="*/ 527050 w 1987550"/>
                <a:gd name="connsiteY15" fmla="*/ 292100 h 666750"/>
                <a:gd name="connsiteX16" fmla="*/ 606425 w 1987550"/>
                <a:gd name="connsiteY16" fmla="*/ 292100 h 666750"/>
                <a:gd name="connsiteX17" fmla="*/ 606425 w 1987550"/>
                <a:gd name="connsiteY17" fmla="*/ 330200 h 666750"/>
                <a:gd name="connsiteX18" fmla="*/ 650875 w 1987550"/>
                <a:gd name="connsiteY18" fmla="*/ 330200 h 666750"/>
                <a:gd name="connsiteX19" fmla="*/ 650875 w 1987550"/>
                <a:gd name="connsiteY19" fmla="*/ 358775 h 666750"/>
                <a:gd name="connsiteX20" fmla="*/ 685800 w 1987550"/>
                <a:gd name="connsiteY20" fmla="*/ 358775 h 666750"/>
                <a:gd name="connsiteX21" fmla="*/ 685800 w 1987550"/>
                <a:gd name="connsiteY21" fmla="*/ 390525 h 666750"/>
                <a:gd name="connsiteX22" fmla="*/ 730250 w 1987550"/>
                <a:gd name="connsiteY22" fmla="*/ 390525 h 666750"/>
                <a:gd name="connsiteX23" fmla="*/ 730250 w 1987550"/>
                <a:gd name="connsiteY23" fmla="*/ 403225 h 666750"/>
                <a:gd name="connsiteX24" fmla="*/ 796925 w 1987550"/>
                <a:gd name="connsiteY24" fmla="*/ 403225 h 666750"/>
                <a:gd name="connsiteX25" fmla="*/ 796925 w 1987550"/>
                <a:gd name="connsiteY25" fmla="*/ 431800 h 666750"/>
                <a:gd name="connsiteX26" fmla="*/ 854075 w 1987550"/>
                <a:gd name="connsiteY26" fmla="*/ 431800 h 666750"/>
                <a:gd name="connsiteX27" fmla="*/ 854075 w 1987550"/>
                <a:gd name="connsiteY27" fmla="*/ 450850 h 666750"/>
                <a:gd name="connsiteX28" fmla="*/ 930275 w 1987550"/>
                <a:gd name="connsiteY28" fmla="*/ 450850 h 666750"/>
                <a:gd name="connsiteX29" fmla="*/ 930275 w 1987550"/>
                <a:gd name="connsiteY29" fmla="*/ 495300 h 666750"/>
                <a:gd name="connsiteX30" fmla="*/ 984250 w 1987550"/>
                <a:gd name="connsiteY30" fmla="*/ 495300 h 666750"/>
                <a:gd name="connsiteX31" fmla="*/ 984250 w 1987550"/>
                <a:gd name="connsiteY31" fmla="*/ 520700 h 666750"/>
                <a:gd name="connsiteX32" fmla="*/ 1035050 w 1987550"/>
                <a:gd name="connsiteY32" fmla="*/ 520700 h 666750"/>
                <a:gd name="connsiteX33" fmla="*/ 1035050 w 1987550"/>
                <a:gd name="connsiteY33" fmla="*/ 539750 h 666750"/>
                <a:gd name="connsiteX34" fmla="*/ 1108075 w 1987550"/>
                <a:gd name="connsiteY34" fmla="*/ 539750 h 666750"/>
                <a:gd name="connsiteX35" fmla="*/ 1123950 w 1987550"/>
                <a:gd name="connsiteY35" fmla="*/ 555625 h 666750"/>
                <a:gd name="connsiteX36" fmla="*/ 1200150 w 1987550"/>
                <a:gd name="connsiteY36" fmla="*/ 555625 h 666750"/>
                <a:gd name="connsiteX37" fmla="*/ 1200150 w 1987550"/>
                <a:gd name="connsiteY37" fmla="*/ 587375 h 666750"/>
                <a:gd name="connsiteX38" fmla="*/ 1428750 w 1987550"/>
                <a:gd name="connsiteY38" fmla="*/ 587375 h 666750"/>
                <a:gd name="connsiteX39" fmla="*/ 1428750 w 1987550"/>
                <a:gd name="connsiteY39" fmla="*/ 606425 h 666750"/>
                <a:gd name="connsiteX40" fmla="*/ 1539875 w 1987550"/>
                <a:gd name="connsiteY40" fmla="*/ 606425 h 666750"/>
                <a:gd name="connsiteX41" fmla="*/ 1539875 w 1987550"/>
                <a:gd name="connsiteY41" fmla="*/ 622300 h 666750"/>
                <a:gd name="connsiteX42" fmla="*/ 1708150 w 1987550"/>
                <a:gd name="connsiteY42" fmla="*/ 622300 h 666750"/>
                <a:gd name="connsiteX43" fmla="*/ 1708150 w 1987550"/>
                <a:gd name="connsiteY43" fmla="*/ 638175 h 666750"/>
                <a:gd name="connsiteX44" fmla="*/ 1784350 w 1987550"/>
                <a:gd name="connsiteY44" fmla="*/ 638175 h 666750"/>
                <a:gd name="connsiteX45" fmla="*/ 1784350 w 1987550"/>
                <a:gd name="connsiteY45" fmla="*/ 666750 h 666750"/>
                <a:gd name="connsiteX46" fmla="*/ 1987550 w 1987550"/>
                <a:gd name="connsiteY46" fmla="*/ 666750 h 666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987550" h="666750">
                  <a:moveTo>
                    <a:pt x="0" y="0"/>
                  </a:moveTo>
                  <a:lnTo>
                    <a:pt x="0" y="34925"/>
                  </a:lnTo>
                  <a:lnTo>
                    <a:pt x="158750" y="34925"/>
                  </a:lnTo>
                  <a:lnTo>
                    <a:pt x="158750" y="66675"/>
                  </a:lnTo>
                  <a:lnTo>
                    <a:pt x="206375" y="66675"/>
                  </a:lnTo>
                  <a:lnTo>
                    <a:pt x="206375" y="114300"/>
                  </a:lnTo>
                  <a:lnTo>
                    <a:pt x="282575" y="114300"/>
                  </a:lnTo>
                  <a:lnTo>
                    <a:pt x="282575" y="161925"/>
                  </a:lnTo>
                  <a:lnTo>
                    <a:pt x="419100" y="161925"/>
                  </a:lnTo>
                  <a:lnTo>
                    <a:pt x="419100" y="222250"/>
                  </a:lnTo>
                  <a:lnTo>
                    <a:pt x="488950" y="222250"/>
                  </a:lnTo>
                  <a:lnTo>
                    <a:pt x="488950" y="250825"/>
                  </a:lnTo>
                  <a:lnTo>
                    <a:pt x="488950" y="250825"/>
                  </a:lnTo>
                  <a:lnTo>
                    <a:pt x="488950" y="250825"/>
                  </a:lnTo>
                  <a:lnTo>
                    <a:pt x="527050" y="250825"/>
                  </a:lnTo>
                  <a:lnTo>
                    <a:pt x="527050" y="292100"/>
                  </a:lnTo>
                  <a:lnTo>
                    <a:pt x="606425" y="292100"/>
                  </a:lnTo>
                  <a:lnTo>
                    <a:pt x="606425" y="330200"/>
                  </a:lnTo>
                  <a:lnTo>
                    <a:pt x="650875" y="330200"/>
                  </a:lnTo>
                  <a:lnTo>
                    <a:pt x="650875" y="358775"/>
                  </a:lnTo>
                  <a:lnTo>
                    <a:pt x="685800" y="358775"/>
                  </a:lnTo>
                  <a:lnTo>
                    <a:pt x="685800" y="390525"/>
                  </a:lnTo>
                  <a:lnTo>
                    <a:pt x="730250" y="390525"/>
                  </a:lnTo>
                  <a:lnTo>
                    <a:pt x="730250" y="403225"/>
                  </a:lnTo>
                  <a:lnTo>
                    <a:pt x="796925" y="403225"/>
                  </a:lnTo>
                  <a:lnTo>
                    <a:pt x="796925" y="431800"/>
                  </a:lnTo>
                  <a:lnTo>
                    <a:pt x="854075" y="431800"/>
                  </a:lnTo>
                  <a:lnTo>
                    <a:pt x="854075" y="450850"/>
                  </a:lnTo>
                  <a:lnTo>
                    <a:pt x="930275" y="450850"/>
                  </a:lnTo>
                  <a:lnTo>
                    <a:pt x="930275" y="495300"/>
                  </a:lnTo>
                  <a:lnTo>
                    <a:pt x="984250" y="495300"/>
                  </a:lnTo>
                  <a:lnTo>
                    <a:pt x="984250" y="520700"/>
                  </a:lnTo>
                  <a:lnTo>
                    <a:pt x="1035050" y="520700"/>
                  </a:lnTo>
                  <a:lnTo>
                    <a:pt x="1035050" y="539750"/>
                  </a:lnTo>
                  <a:lnTo>
                    <a:pt x="1108075" y="539750"/>
                  </a:lnTo>
                  <a:lnTo>
                    <a:pt x="1123950" y="555625"/>
                  </a:lnTo>
                  <a:lnTo>
                    <a:pt x="1200150" y="555625"/>
                  </a:lnTo>
                  <a:lnTo>
                    <a:pt x="1200150" y="587375"/>
                  </a:lnTo>
                  <a:lnTo>
                    <a:pt x="1428750" y="587375"/>
                  </a:lnTo>
                  <a:lnTo>
                    <a:pt x="1428750" y="606425"/>
                  </a:lnTo>
                  <a:lnTo>
                    <a:pt x="1539875" y="606425"/>
                  </a:lnTo>
                  <a:lnTo>
                    <a:pt x="1539875" y="622300"/>
                  </a:lnTo>
                  <a:lnTo>
                    <a:pt x="1708150" y="622300"/>
                  </a:lnTo>
                  <a:lnTo>
                    <a:pt x="1708150" y="638175"/>
                  </a:lnTo>
                  <a:lnTo>
                    <a:pt x="1784350" y="638175"/>
                  </a:lnTo>
                  <a:lnTo>
                    <a:pt x="1784350" y="666750"/>
                  </a:lnTo>
                  <a:lnTo>
                    <a:pt x="1987550" y="666750"/>
                  </a:lnTo>
                </a:path>
              </a:pathLst>
            </a:custGeom>
            <a:noFill/>
            <a:ln w="28575">
              <a:solidFill>
                <a:schemeClr val="accent3"/>
              </a:solidFill>
              <a:miter lim="800000"/>
              <a:headEnd/>
              <a:tailEnd/>
            </a:ln>
          </p:spPr>
          <p:txBody>
            <a:bodyPr rtlCol="0" anchor="ctr"/>
            <a:lstStyle/>
            <a:p>
              <a:pPr algn="ctr"/>
              <a:endParaRPr lang="en-US"/>
            </a:p>
          </p:txBody>
        </p:sp>
      </p:grpSp>
      <p:sp>
        <p:nvSpPr>
          <p:cNvPr id="622" name="TextBox 621">
            <a:extLst>
              <a:ext uri="{FF2B5EF4-FFF2-40B4-BE49-F238E27FC236}">
                <a16:creationId xmlns:a16="http://schemas.microsoft.com/office/drawing/2014/main" id="{97C3AE8C-C987-75B1-EA0D-1FA5D99D8D13}"/>
              </a:ext>
            </a:extLst>
          </p:cNvPr>
          <p:cNvSpPr txBox="1"/>
          <p:nvPr/>
        </p:nvSpPr>
        <p:spPr bwMode="auto">
          <a:xfrm rot="16200000">
            <a:off x="7827317" y="3949852"/>
            <a:ext cx="27118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EFS, %</a:t>
            </a:r>
          </a:p>
        </p:txBody>
      </p:sp>
      <p:grpSp>
        <p:nvGrpSpPr>
          <p:cNvPr id="408" name="Group 407">
            <a:extLst>
              <a:ext uri="{FF2B5EF4-FFF2-40B4-BE49-F238E27FC236}">
                <a16:creationId xmlns:a16="http://schemas.microsoft.com/office/drawing/2014/main" id="{D96BEC5B-F3F7-75D5-0376-799142E57BE7}"/>
              </a:ext>
            </a:extLst>
          </p:cNvPr>
          <p:cNvGrpSpPr/>
          <p:nvPr/>
        </p:nvGrpSpPr>
        <p:grpSpPr>
          <a:xfrm>
            <a:off x="4137025" y="2768600"/>
            <a:ext cx="2079625" cy="920750"/>
            <a:chOff x="4137025" y="2768600"/>
            <a:chExt cx="2079625" cy="920750"/>
          </a:xfrm>
        </p:grpSpPr>
        <p:sp>
          <p:nvSpPr>
            <p:cNvPr id="405" name="Freeform 404">
              <a:extLst>
                <a:ext uri="{FF2B5EF4-FFF2-40B4-BE49-F238E27FC236}">
                  <a16:creationId xmlns:a16="http://schemas.microsoft.com/office/drawing/2014/main" id="{604902EC-C1C2-3162-1946-0E1DBD7B662B}"/>
                </a:ext>
              </a:extLst>
            </p:cNvPr>
            <p:cNvSpPr/>
            <p:nvPr/>
          </p:nvSpPr>
          <p:spPr bwMode="auto">
            <a:xfrm>
              <a:off x="4413250" y="2778125"/>
              <a:ext cx="1803400" cy="911225"/>
            </a:xfrm>
            <a:custGeom>
              <a:avLst/>
              <a:gdLst>
                <a:gd name="connsiteX0" fmla="*/ 1349375 w 1803400"/>
                <a:gd name="connsiteY0" fmla="*/ 3587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282700 w 1803400"/>
                <a:gd name="connsiteY92" fmla="*/ 349250 h 911225"/>
                <a:gd name="connsiteX93" fmla="*/ 1349375 w 1803400"/>
                <a:gd name="connsiteY93" fmla="*/ 358775 h 911225"/>
                <a:gd name="connsiteX0" fmla="*/ 1349375 w 1803400"/>
                <a:gd name="connsiteY0" fmla="*/ 3587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333500 w 1803400"/>
                <a:gd name="connsiteY92" fmla="*/ 342900 h 911225"/>
                <a:gd name="connsiteX93" fmla="*/ 1349375 w 1803400"/>
                <a:gd name="connsiteY93" fmla="*/ 358775 h 911225"/>
                <a:gd name="connsiteX0" fmla="*/ 1333500 w 1803400"/>
                <a:gd name="connsiteY0" fmla="*/ 3587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333500 w 1803400"/>
                <a:gd name="connsiteY92" fmla="*/ 342900 h 911225"/>
                <a:gd name="connsiteX93" fmla="*/ 1333500 w 1803400"/>
                <a:gd name="connsiteY93" fmla="*/ 3587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333500 w 1803400"/>
                <a:gd name="connsiteY92" fmla="*/ 34290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279525 w 1803400"/>
                <a:gd name="connsiteY92" fmla="*/ 40005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333500 w 1803400"/>
                <a:gd name="connsiteY92" fmla="*/ 34925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279525 w 1803400"/>
                <a:gd name="connsiteY92" fmla="*/ 365125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82700 w 1803400"/>
                <a:gd name="connsiteY91" fmla="*/ 333375 h 911225"/>
                <a:gd name="connsiteX92" fmla="*/ 1311275 w 1803400"/>
                <a:gd name="connsiteY92" fmla="*/ 43180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260475 w 1803400"/>
                <a:gd name="connsiteY91" fmla="*/ 422275 h 911225"/>
                <a:gd name="connsiteX92" fmla="*/ 1311275 w 1803400"/>
                <a:gd name="connsiteY92" fmla="*/ 43180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349375 w 1803400"/>
                <a:gd name="connsiteY91" fmla="*/ 342900 h 911225"/>
                <a:gd name="connsiteX92" fmla="*/ 1311275 w 1803400"/>
                <a:gd name="connsiteY92" fmla="*/ 431800 h 911225"/>
                <a:gd name="connsiteX93" fmla="*/ 1371600 w 1803400"/>
                <a:gd name="connsiteY93" fmla="*/ 396875 h 911225"/>
                <a:gd name="connsiteX0" fmla="*/ 1371600 w 1803400"/>
                <a:gd name="connsiteY0" fmla="*/ 39687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349375 w 1803400"/>
                <a:gd name="connsiteY91" fmla="*/ 342900 h 911225"/>
                <a:gd name="connsiteX92" fmla="*/ 1333500 w 1803400"/>
                <a:gd name="connsiteY92" fmla="*/ 368300 h 911225"/>
                <a:gd name="connsiteX93" fmla="*/ 1371600 w 1803400"/>
                <a:gd name="connsiteY93" fmla="*/ 39687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349375 w 1803400"/>
                <a:gd name="connsiteY91" fmla="*/ 342900 h 911225"/>
                <a:gd name="connsiteX92" fmla="*/ 1333500 w 1803400"/>
                <a:gd name="connsiteY92" fmla="*/ 368300 h 911225"/>
                <a:gd name="connsiteX93" fmla="*/ 1425575 w 1803400"/>
                <a:gd name="connsiteY93" fmla="*/ 36512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349375 w 1803400"/>
                <a:gd name="connsiteY91" fmla="*/ 342900 h 911225"/>
                <a:gd name="connsiteX92" fmla="*/ 1349375 w 1803400"/>
                <a:gd name="connsiteY92" fmla="*/ 368300 h 911225"/>
                <a:gd name="connsiteX93" fmla="*/ 1425575 w 1803400"/>
                <a:gd name="connsiteY93" fmla="*/ 36512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50950 w 1803400"/>
                <a:gd name="connsiteY90" fmla="*/ 333375 h 911225"/>
                <a:gd name="connsiteX91" fmla="*/ 1336675 w 1803400"/>
                <a:gd name="connsiteY91" fmla="*/ 330200 h 911225"/>
                <a:gd name="connsiteX92" fmla="*/ 1349375 w 1803400"/>
                <a:gd name="connsiteY92" fmla="*/ 368300 h 911225"/>
                <a:gd name="connsiteX93" fmla="*/ 1425575 w 1803400"/>
                <a:gd name="connsiteY93" fmla="*/ 36512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47775 w 1803400"/>
                <a:gd name="connsiteY90" fmla="*/ 327025 h 911225"/>
                <a:gd name="connsiteX91" fmla="*/ 1336675 w 1803400"/>
                <a:gd name="connsiteY91" fmla="*/ 330200 h 911225"/>
                <a:gd name="connsiteX92" fmla="*/ 1349375 w 1803400"/>
                <a:gd name="connsiteY92" fmla="*/ 368300 h 911225"/>
                <a:gd name="connsiteX93" fmla="*/ 1425575 w 1803400"/>
                <a:gd name="connsiteY93" fmla="*/ 36512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247775 w 1803400"/>
                <a:gd name="connsiteY90" fmla="*/ 327025 h 911225"/>
                <a:gd name="connsiteX91" fmla="*/ 1349375 w 1803400"/>
                <a:gd name="connsiteY91" fmla="*/ 368300 h 911225"/>
                <a:gd name="connsiteX92" fmla="*/ 1425575 w 1803400"/>
                <a:gd name="connsiteY92" fmla="*/ 365125 h 911225"/>
                <a:gd name="connsiteX0" fmla="*/ 1425575 w 1803400"/>
                <a:gd name="connsiteY0" fmla="*/ 365125 h 911225"/>
                <a:gd name="connsiteX1" fmla="*/ 1577975 w 1803400"/>
                <a:gd name="connsiteY1" fmla="*/ 358775 h 911225"/>
                <a:gd name="connsiteX2" fmla="*/ 1577975 w 1803400"/>
                <a:gd name="connsiteY2" fmla="*/ 358775 h 911225"/>
                <a:gd name="connsiteX3" fmla="*/ 1577975 w 1803400"/>
                <a:gd name="connsiteY3" fmla="*/ 358775 h 911225"/>
                <a:gd name="connsiteX4" fmla="*/ 1577975 w 1803400"/>
                <a:gd name="connsiteY4" fmla="*/ 384175 h 911225"/>
                <a:gd name="connsiteX5" fmla="*/ 1657350 w 1803400"/>
                <a:gd name="connsiteY5" fmla="*/ 384175 h 911225"/>
                <a:gd name="connsiteX6" fmla="*/ 1657350 w 1803400"/>
                <a:gd name="connsiteY6" fmla="*/ 393700 h 911225"/>
                <a:gd name="connsiteX7" fmla="*/ 1803400 w 1803400"/>
                <a:gd name="connsiteY7" fmla="*/ 393700 h 911225"/>
                <a:gd name="connsiteX8" fmla="*/ 1803400 w 1803400"/>
                <a:gd name="connsiteY8" fmla="*/ 911225 h 911225"/>
                <a:gd name="connsiteX9" fmla="*/ 1654175 w 1803400"/>
                <a:gd name="connsiteY9" fmla="*/ 911225 h 911225"/>
                <a:gd name="connsiteX10" fmla="*/ 1654175 w 1803400"/>
                <a:gd name="connsiteY10" fmla="*/ 730250 h 911225"/>
                <a:gd name="connsiteX11" fmla="*/ 1577975 w 1803400"/>
                <a:gd name="connsiteY11" fmla="*/ 730250 h 911225"/>
                <a:gd name="connsiteX12" fmla="*/ 1577975 w 1803400"/>
                <a:gd name="connsiteY12" fmla="*/ 660400 h 911225"/>
                <a:gd name="connsiteX13" fmla="*/ 1336675 w 1803400"/>
                <a:gd name="connsiteY13" fmla="*/ 660400 h 911225"/>
                <a:gd name="connsiteX14" fmla="*/ 1336675 w 1803400"/>
                <a:gd name="connsiteY14" fmla="*/ 660400 h 911225"/>
                <a:gd name="connsiteX15" fmla="*/ 1336675 w 1803400"/>
                <a:gd name="connsiteY15" fmla="*/ 631825 h 911225"/>
                <a:gd name="connsiteX16" fmla="*/ 1225550 w 1803400"/>
                <a:gd name="connsiteY16" fmla="*/ 631825 h 911225"/>
                <a:gd name="connsiteX17" fmla="*/ 1225550 w 1803400"/>
                <a:gd name="connsiteY17" fmla="*/ 612775 h 911225"/>
                <a:gd name="connsiteX18" fmla="*/ 1073150 w 1803400"/>
                <a:gd name="connsiteY18" fmla="*/ 612775 h 911225"/>
                <a:gd name="connsiteX19" fmla="*/ 1073150 w 1803400"/>
                <a:gd name="connsiteY19" fmla="*/ 587375 h 911225"/>
                <a:gd name="connsiteX20" fmla="*/ 1016000 w 1803400"/>
                <a:gd name="connsiteY20" fmla="*/ 587375 h 911225"/>
                <a:gd name="connsiteX21" fmla="*/ 1016000 w 1803400"/>
                <a:gd name="connsiteY21" fmla="*/ 565150 h 911225"/>
                <a:gd name="connsiteX22" fmla="*/ 904875 w 1803400"/>
                <a:gd name="connsiteY22" fmla="*/ 565150 h 911225"/>
                <a:gd name="connsiteX23" fmla="*/ 904875 w 1803400"/>
                <a:gd name="connsiteY23" fmla="*/ 536575 h 911225"/>
                <a:gd name="connsiteX24" fmla="*/ 803275 w 1803400"/>
                <a:gd name="connsiteY24" fmla="*/ 536575 h 911225"/>
                <a:gd name="connsiteX25" fmla="*/ 803275 w 1803400"/>
                <a:gd name="connsiteY25" fmla="*/ 504825 h 911225"/>
                <a:gd name="connsiteX26" fmla="*/ 736600 w 1803400"/>
                <a:gd name="connsiteY26" fmla="*/ 504825 h 911225"/>
                <a:gd name="connsiteX27" fmla="*/ 736600 w 1803400"/>
                <a:gd name="connsiteY27" fmla="*/ 460375 h 911225"/>
                <a:gd name="connsiteX28" fmla="*/ 695325 w 1803400"/>
                <a:gd name="connsiteY28" fmla="*/ 460375 h 911225"/>
                <a:gd name="connsiteX29" fmla="*/ 695325 w 1803400"/>
                <a:gd name="connsiteY29" fmla="*/ 447675 h 911225"/>
                <a:gd name="connsiteX30" fmla="*/ 622300 w 1803400"/>
                <a:gd name="connsiteY30" fmla="*/ 447675 h 911225"/>
                <a:gd name="connsiteX31" fmla="*/ 622300 w 1803400"/>
                <a:gd name="connsiteY31" fmla="*/ 447675 h 911225"/>
                <a:gd name="connsiteX32" fmla="*/ 622300 w 1803400"/>
                <a:gd name="connsiteY32" fmla="*/ 419100 h 911225"/>
                <a:gd name="connsiteX33" fmla="*/ 593725 w 1803400"/>
                <a:gd name="connsiteY33" fmla="*/ 419100 h 911225"/>
                <a:gd name="connsiteX34" fmla="*/ 593725 w 1803400"/>
                <a:gd name="connsiteY34" fmla="*/ 400050 h 911225"/>
                <a:gd name="connsiteX35" fmla="*/ 498475 w 1803400"/>
                <a:gd name="connsiteY35" fmla="*/ 400050 h 911225"/>
                <a:gd name="connsiteX36" fmla="*/ 498475 w 1803400"/>
                <a:gd name="connsiteY36" fmla="*/ 368300 h 911225"/>
                <a:gd name="connsiteX37" fmla="*/ 454025 w 1803400"/>
                <a:gd name="connsiteY37" fmla="*/ 368300 h 911225"/>
                <a:gd name="connsiteX38" fmla="*/ 454025 w 1803400"/>
                <a:gd name="connsiteY38" fmla="*/ 358775 h 911225"/>
                <a:gd name="connsiteX39" fmla="*/ 409575 w 1803400"/>
                <a:gd name="connsiteY39" fmla="*/ 358775 h 911225"/>
                <a:gd name="connsiteX40" fmla="*/ 409575 w 1803400"/>
                <a:gd name="connsiteY40" fmla="*/ 358775 h 911225"/>
                <a:gd name="connsiteX41" fmla="*/ 409575 w 1803400"/>
                <a:gd name="connsiteY41" fmla="*/ 346075 h 911225"/>
                <a:gd name="connsiteX42" fmla="*/ 330200 w 1803400"/>
                <a:gd name="connsiteY42" fmla="*/ 346075 h 911225"/>
                <a:gd name="connsiteX43" fmla="*/ 330200 w 1803400"/>
                <a:gd name="connsiteY43" fmla="*/ 285750 h 911225"/>
                <a:gd name="connsiteX44" fmla="*/ 298450 w 1803400"/>
                <a:gd name="connsiteY44" fmla="*/ 285750 h 911225"/>
                <a:gd name="connsiteX45" fmla="*/ 298450 w 1803400"/>
                <a:gd name="connsiteY45" fmla="*/ 254000 h 911225"/>
                <a:gd name="connsiteX46" fmla="*/ 241300 w 1803400"/>
                <a:gd name="connsiteY46" fmla="*/ 254000 h 911225"/>
                <a:gd name="connsiteX47" fmla="*/ 241300 w 1803400"/>
                <a:gd name="connsiteY47" fmla="*/ 209550 h 911225"/>
                <a:gd name="connsiteX48" fmla="*/ 209550 w 1803400"/>
                <a:gd name="connsiteY48" fmla="*/ 209550 h 911225"/>
                <a:gd name="connsiteX49" fmla="*/ 209550 w 1803400"/>
                <a:gd name="connsiteY49" fmla="*/ 180975 h 911225"/>
                <a:gd name="connsiteX50" fmla="*/ 133350 w 1803400"/>
                <a:gd name="connsiteY50" fmla="*/ 180975 h 911225"/>
                <a:gd name="connsiteX51" fmla="*/ 133350 w 1803400"/>
                <a:gd name="connsiteY51" fmla="*/ 180975 h 911225"/>
                <a:gd name="connsiteX52" fmla="*/ 133350 w 1803400"/>
                <a:gd name="connsiteY52" fmla="*/ 180975 h 911225"/>
                <a:gd name="connsiteX53" fmla="*/ 133350 w 1803400"/>
                <a:gd name="connsiteY53" fmla="*/ 165100 h 911225"/>
                <a:gd name="connsiteX54" fmla="*/ 82550 w 1803400"/>
                <a:gd name="connsiteY54" fmla="*/ 165100 h 911225"/>
                <a:gd name="connsiteX55" fmla="*/ 82550 w 1803400"/>
                <a:gd name="connsiteY55" fmla="*/ 127000 h 911225"/>
                <a:gd name="connsiteX56" fmla="*/ 47625 w 1803400"/>
                <a:gd name="connsiteY56" fmla="*/ 127000 h 911225"/>
                <a:gd name="connsiteX57" fmla="*/ 47625 w 1803400"/>
                <a:gd name="connsiteY57" fmla="*/ 88900 h 911225"/>
                <a:gd name="connsiteX58" fmla="*/ 0 w 1803400"/>
                <a:gd name="connsiteY58" fmla="*/ 88900 h 911225"/>
                <a:gd name="connsiteX59" fmla="*/ 0 w 1803400"/>
                <a:gd name="connsiteY59" fmla="*/ 0 h 911225"/>
                <a:gd name="connsiteX60" fmla="*/ 82550 w 1803400"/>
                <a:gd name="connsiteY60" fmla="*/ 0 h 911225"/>
                <a:gd name="connsiteX61" fmla="*/ 82550 w 1803400"/>
                <a:gd name="connsiteY61" fmla="*/ 0 h 911225"/>
                <a:gd name="connsiteX62" fmla="*/ 82550 w 1803400"/>
                <a:gd name="connsiteY62" fmla="*/ 22225 h 911225"/>
                <a:gd name="connsiteX63" fmla="*/ 212725 w 1803400"/>
                <a:gd name="connsiteY63" fmla="*/ 22225 h 911225"/>
                <a:gd name="connsiteX64" fmla="*/ 212725 w 1803400"/>
                <a:gd name="connsiteY64" fmla="*/ 41275 h 911225"/>
                <a:gd name="connsiteX65" fmla="*/ 241300 w 1803400"/>
                <a:gd name="connsiteY65" fmla="*/ 41275 h 911225"/>
                <a:gd name="connsiteX66" fmla="*/ 241300 w 1803400"/>
                <a:gd name="connsiteY66" fmla="*/ 73025 h 911225"/>
                <a:gd name="connsiteX67" fmla="*/ 311150 w 1803400"/>
                <a:gd name="connsiteY67" fmla="*/ 73025 h 911225"/>
                <a:gd name="connsiteX68" fmla="*/ 311150 w 1803400"/>
                <a:gd name="connsiteY68" fmla="*/ 104775 h 911225"/>
                <a:gd name="connsiteX69" fmla="*/ 323850 w 1803400"/>
                <a:gd name="connsiteY69" fmla="*/ 117475 h 911225"/>
                <a:gd name="connsiteX70" fmla="*/ 396875 w 1803400"/>
                <a:gd name="connsiteY70" fmla="*/ 117475 h 911225"/>
                <a:gd name="connsiteX71" fmla="*/ 396875 w 1803400"/>
                <a:gd name="connsiteY71" fmla="*/ 142875 h 911225"/>
                <a:gd name="connsiteX72" fmla="*/ 460375 w 1803400"/>
                <a:gd name="connsiteY72" fmla="*/ 142875 h 911225"/>
                <a:gd name="connsiteX73" fmla="*/ 460375 w 1803400"/>
                <a:gd name="connsiteY73" fmla="*/ 152400 h 911225"/>
                <a:gd name="connsiteX74" fmla="*/ 508000 w 1803400"/>
                <a:gd name="connsiteY74" fmla="*/ 152400 h 911225"/>
                <a:gd name="connsiteX75" fmla="*/ 508000 w 1803400"/>
                <a:gd name="connsiteY75" fmla="*/ 177800 h 911225"/>
                <a:gd name="connsiteX76" fmla="*/ 600075 w 1803400"/>
                <a:gd name="connsiteY76" fmla="*/ 177800 h 911225"/>
                <a:gd name="connsiteX77" fmla="*/ 600075 w 1803400"/>
                <a:gd name="connsiteY77" fmla="*/ 177800 h 911225"/>
                <a:gd name="connsiteX78" fmla="*/ 600075 w 1803400"/>
                <a:gd name="connsiteY78" fmla="*/ 203200 h 911225"/>
                <a:gd name="connsiteX79" fmla="*/ 742950 w 1803400"/>
                <a:gd name="connsiteY79" fmla="*/ 203200 h 911225"/>
                <a:gd name="connsiteX80" fmla="*/ 742950 w 1803400"/>
                <a:gd name="connsiteY80" fmla="*/ 254000 h 911225"/>
                <a:gd name="connsiteX81" fmla="*/ 812800 w 1803400"/>
                <a:gd name="connsiteY81" fmla="*/ 254000 h 911225"/>
                <a:gd name="connsiteX82" fmla="*/ 812800 w 1803400"/>
                <a:gd name="connsiteY82" fmla="*/ 254000 h 911225"/>
                <a:gd name="connsiteX83" fmla="*/ 812800 w 1803400"/>
                <a:gd name="connsiteY83" fmla="*/ 273050 h 911225"/>
                <a:gd name="connsiteX84" fmla="*/ 923925 w 1803400"/>
                <a:gd name="connsiteY84" fmla="*/ 273050 h 911225"/>
                <a:gd name="connsiteX85" fmla="*/ 923925 w 1803400"/>
                <a:gd name="connsiteY85" fmla="*/ 298450 h 911225"/>
                <a:gd name="connsiteX86" fmla="*/ 1044575 w 1803400"/>
                <a:gd name="connsiteY86" fmla="*/ 298450 h 911225"/>
                <a:gd name="connsiteX87" fmla="*/ 1044575 w 1803400"/>
                <a:gd name="connsiteY87" fmla="*/ 320675 h 911225"/>
                <a:gd name="connsiteX88" fmla="*/ 1104900 w 1803400"/>
                <a:gd name="connsiteY88" fmla="*/ 320675 h 911225"/>
                <a:gd name="connsiteX89" fmla="*/ 1104900 w 1803400"/>
                <a:gd name="connsiteY89" fmla="*/ 333375 h 911225"/>
                <a:gd name="connsiteX90" fmla="*/ 1349375 w 1803400"/>
                <a:gd name="connsiteY90" fmla="*/ 336550 h 911225"/>
                <a:gd name="connsiteX91" fmla="*/ 1349375 w 1803400"/>
                <a:gd name="connsiteY91" fmla="*/ 368300 h 911225"/>
                <a:gd name="connsiteX92" fmla="*/ 1425575 w 1803400"/>
                <a:gd name="connsiteY92" fmla="*/ 365125 h 911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803400" h="911225">
                  <a:moveTo>
                    <a:pt x="1425575" y="365125"/>
                  </a:moveTo>
                  <a:lnTo>
                    <a:pt x="1577975" y="358775"/>
                  </a:lnTo>
                  <a:lnTo>
                    <a:pt x="1577975" y="358775"/>
                  </a:lnTo>
                  <a:lnTo>
                    <a:pt x="1577975" y="358775"/>
                  </a:lnTo>
                  <a:lnTo>
                    <a:pt x="1577975" y="384175"/>
                  </a:lnTo>
                  <a:lnTo>
                    <a:pt x="1657350" y="384175"/>
                  </a:lnTo>
                  <a:lnTo>
                    <a:pt x="1657350" y="393700"/>
                  </a:lnTo>
                  <a:lnTo>
                    <a:pt x="1803400" y="393700"/>
                  </a:lnTo>
                  <a:lnTo>
                    <a:pt x="1803400" y="911225"/>
                  </a:lnTo>
                  <a:lnTo>
                    <a:pt x="1654175" y="911225"/>
                  </a:lnTo>
                  <a:lnTo>
                    <a:pt x="1654175" y="730250"/>
                  </a:lnTo>
                  <a:lnTo>
                    <a:pt x="1577975" y="730250"/>
                  </a:lnTo>
                  <a:lnTo>
                    <a:pt x="1577975" y="660400"/>
                  </a:lnTo>
                  <a:lnTo>
                    <a:pt x="1336675" y="660400"/>
                  </a:lnTo>
                  <a:lnTo>
                    <a:pt x="1336675" y="660400"/>
                  </a:lnTo>
                  <a:lnTo>
                    <a:pt x="1336675" y="631825"/>
                  </a:lnTo>
                  <a:lnTo>
                    <a:pt x="1225550" y="631825"/>
                  </a:lnTo>
                  <a:lnTo>
                    <a:pt x="1225550" y="612775"/>
                  </a:lnTo>
                  <a:lnTo>
                    <a:pt x="1073150" y="612775"/>
                  </a:lnTo>
                  <a:lnTo>
                    <a:pt x="1073150" y="587375"/>
                  </a:lnTo>
                  <a:lnTo>
                    <a:pt x="1016000" y="587375"/>
                  </a:lnTo>
                  <a:lnTo>
                    <a:pt x="1016000" y="565150"/>
                  </a:lnTo>
                  <a:lnTo>
                    <a:pt x="904875" y="565150"/>
                  </a:lnTo>
                  <a:lnTo>
                    <a:pt x="904875" y="536575"/>
                  </a:lnTo>
                  <a:lnTo>
                    <a:pt x="803275" y="536575"/>
                  </a:lnTo>
                  <a:lnTo>
                    <a:pt x="803275" y="504825"/>
                  </a:lnTo>
                  <a:lnTo>
                    <a:pt x="736600" y="504825"/>
                  </a:lnTo>
                  <a:lnTo>
                    <a:pt x="736600" y="460375"/>
                  </a:lnTo>
                  <a:lnTo>
                    <a:pt x="695325" y="460375"/>
                  </a:lnTo>
                  <a:lnTo>
                    <a:pt x="695325" y="447675"/>
                  </a:lnTo>
                  <a:lnTo>
                    <a:pt x="622300" y="447675"/>
                  </a:lnTo>
                  <a:lnTo>
                    <a:pt x="622300" y="447675"/>
                  </a:lnTo>
                  <a:lnTo>
                    <a:pt x="622300" y="419100"/>
                  </a:lnTo>
                  <a:lnTo>
                    <a:pt x="593725" y="419100"/>
                  </a:lnTo>
                  <a:lnTo>
                    <a:pt x="593725" y="400050"/>
                  </a:lnTo>
                  <a:lnTo>
                    <a:pt x="498475" y="400050"/>
                  </a:lnTo>
                  <a:lnTo>
                    <a:pt x="498475" y="368300"/>
                  </a:lnTo>
                  <a:lnTo>
                    <a:pt x="454025" y="368300"/>
                  </a:lnTo>
                  <a:lnTo>
                    <a:pt x="454025" y="358775"/>
                  </a:lnTo>
                  <a:lnTo>
                    <a:pt x="409575" y="358775"/>
                  </a:lnTo>
                  <a:lnTo>
                    <a:pt x="409575" y="358775"/>
                  </a:lnTo>
                  <a:lnTo>
                    <a:pt x="409575" y="346075"/>
                  </a:lnTo>
                  <a:lnTo>
                    <a:pt x="330200" y="346075"/>
                  </a:lnTo>
                  <a:lnTo>
                    <a:pt x="330200" y="285750"/>
                  </a:lnTo>
                  <a:lnTo>
                    <a:pt x="298450" y="285750"/>
                  </a:lnTo>
                  <a:lnTo>
                    <a:pt x="298450" y="254000"/>
                  </a:lnTo>
                  <a:lnTo>
                    <a:pt x="241300" y="254000"/>
                  </a:lnTo>
                  <a:lnTo>
                    <a:pt x="241300" y="209550"/>
                  </a:lnTo>
                  <a:lnTo>
                    <a:pt x="209550" y="209550"/>
                  </a:lnTo>
                  <a:lnTo>
                    <a:pt x="209550" y="180975"/>
                  </a:lnTo>
                  <a:lnTo>
                    <a:pt x="133350" y="180975"/>
                  </a:lnTo>
                  <a:lnTo>
                    <a:pt x="133350" y="180975"/>
                  </a:lnTo>
                  <a:lnTo>
                    <a:pt x="133350" y="180975"/>
                  </a:lnTo>
                  <a:lnTo>
                    <a:pt x="133350" y="165100"/>
                  </a:lnTo>
                  <a:lnTo>
                    <a:pt x="82550" y="165100"/>
                  </a:lnTo>
                  <a:lnTo>
                    <a:pt x="82550" y="127000"/>
                  </a:lnTo>
                  <a:lnTo>
                    <a:pt x="47625" y="127000"/>
                  </a:lnTo>
                  <a:lnTo>
                    <a:pt x="47625" y="88900"/>
                  </a:lnTo>
                  <a:lnTo>
                    <a:pt x="0" y="88900"/>
                  </a:lnTo>
                  <a:lnTo>
                    <a:pt x="0" y="0"/>
                  </a:lnTo>
                  <a:lnTo>
                    <a:pt x="82550" y="0"/>
                  </a:lnTo>
                  <a:lnTo>
                    <a:pt x="82550" y="0"/>
                  </a:lnTo>
                  <a:lnTo>
                    <a:pt x="82550" y="22225"/>
                  </a:lnTo>
                  <a:lnTo>
                    <a:pt x="212725" y="22225"/>
                  </a:lnTo>
                  <a:lnTo>
                    <a:pt x="212725" y="41275"/>
                  </a:lnTo>
                  <a:lnTo>
                    <a:pt x="241300" y="41275"/>
                  </a:lnTo>
                  <a:lnTo>
                    <a:pt x="241300" y="73025"/>
                  </a:lnTo>
                  <a:lnTo>
                    <a:pt x="311150" y="73025"/>
                  </a:lnTo>
                  <a:lnTo>
                    <a:pt x="311150" y="104775"/>
                  </a:lnTo>
                  <a:lnTo>
                    <a:pt x="323850" y="117475"/>
                  </a:lnTo>
                  <a:lnTo>
                    <a:pt x="396875" y="117475"/>
                  </a:lnTo>
                  <a:lnTo>
                    <a:pt x="396875" y="142875"/>
                  </a:lnTo>
                  <a:lnTo>
                    <a:pt x="460375" y="142875"/>
                  </a:lnTo>
                  <a:lnTo>
                    <a:pt x="460375" y="152400"/>
                  </a:lnTo>
                  <a:lnTo>
                    <a:pt x="508000" y="152400"/>
                  </a:lnTo>
                  <a:lnTo>
                    <a:pt x="508000" y="177800"/>
                  </a:lnTo>
                  <a:lnTo>
                    <a:pt x="600075" y="177800"/>
                  </a:lnTo>
                  <a:lnTo>
                    <a:pt x="600075" y="177800"/>
                  </a:lnTo>
                  <a:lnTo>
                    <a:pt x="600075" y="203200"/>
                  </a:lnTo>
                  <a:lnTo>
                    <a:pt x="742950" y="203200"/>
                  </a:lnTo>
                  <a:lnTo>
                    <a:pt x="742950" y="254000"/>
                  </a:lnTo>
                  <a:lnTo>
                    <a:pt x="812800" y="254000"/>
                  </a:lnTo>
                  <a:lnTo>
                    <a:pt x="812800" y="254000"/>
                  </a:lnTo>
                  <a:lnTo>
                    <a:pt x="812800" y="273050"/>
                  </a:lnTo>
                  <a:lnTo>
                    <a:pt x="923925" y="273050"/>
                  </a:lnTo>
                  <a:lnTo>
                    <a:pt x="923925" y="298450"/>
                  </a:lnTo>
                  <a:lnTo>
                    <a:pt x="1044575" y="298450"/>
                  </a:lnTo>
                  <a:lnTo>
                    <a:pt x="1044575" y="320675"/>
                  </a:lnTo>
                  <a:lnTo>
                    <a:pt x="1104900" y="320675"/>
                  </a:lnTo>
                  <a:lnTo>
                    <a:pt x="1104900" y="333375"/>
                  </a:lnTo>
                  <a:lnTo>
                    <a:pt x="1349375" y="336550"/>
                  </a:lnTo>
                  <a:lnTo>
                    <a:pt x="1349375" y="368300"/>
                  </a:lnTo>
                  <a:lnTo>
                    <a:pt x="1425575" y="365125"/>
                  </a:lnTo>
                  <a:close/>
                </a:path>
              </a:pathLst>
            </a:cu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04" name="Group 403">
              <a:extLst>
                <a:ext uri="{FF2B5EF4-FFF2-40B4-BE49-F238E27FC236}">
                  <a16:creationId xmlns:a16="http://schemas.microsoft.com/office/drawing/2014/main" id="{52B9D613-4DE0-567E-6F4E-930D48AC6C3D}"/>
                </a:ext>
              </a:extLst>
            </p:cNvPr>
            <p:cNvGrpSpPr/>
            <p:nvPr/>
          </p:nvGrpSpPr>
          <p:grpSpPr>
            <a:xfrm>
              <a:off x="4137025" y="2768600"/>
              <a:ext cx="2079625" cy="666750"/>
              <a:chOff x="4137025" y="2768600"/>
              <a:chExt cx="2079625" cy="666750"/>
            </a:xfrm>
          </p:grpSpPr>
          <p:sp>
            <p:nvSpPr>
              <p:cNvPr id="402" name="Freeform 401">
                <a:extLst>
                  <a:ext uri="{FF2B5EF4-FFF2-40B4-BE49-F238E27FC236}">
                    <a16:creationId xmlns:a16="http://schemas.microsoft.com/office/drawing/2014/main" id="{1541FB66-043A-8F4A-BA02-EC1A4151E7BF}"/>
                  </a:ext>
                </a:extLst>
              </p:cNvPr>
              <p:cNvSpPr/>
              <p:nvPr/>
            </p:nvSpPr>
            <p:spPr bwMode="auto">
              <a:xfrm>
                <a:off x="5114925" y="3124200"/>
                <a:ext cx="1101725" cy="311150"/>
              </a:xfrm>
              <a:custGeom>
                <a:avLst/>
                <a:gdLst>
                  <a:gd name="connsiteX0" fmla="*/ 1101725 w 1101725"/>
                  <a:gd name="connsiteY0" fmla="*/ 311150 h 311150"/>
                  <a:gd name="connsiteX1" fmla="*/ 942975 w 1101725"/>
                  <a:gd name="connsiteY1" fmla="*/ 311150 h 311150"/>
                  <a:gd name="connsiteX2" fmla="*/ 942975 w 1101725"/>
                  <a:gd name="connsiteY2" fmla="*/ 209550 h 311150"/>
                  <a:gd name="connsiteX3" fmla="*/ 873125 w 1101725"/>
                  <a:gd name="connsiteY3" fmla="*/ 209550 h 311150"/>
                  <a:gd name="connsiteX4" fmla="*/ 873125 w 1101725"/>
                  <a:gd name="connsiteY4" fmla="*/ 155575 h 311150"/>
                  <a:gd name="connsiteX5" fmla="*/ 609600 w 1101725"/>
                  <a:gd name="connsiteY5" fmla="*/ 155575 h 311150"/>
                  <a:gd name="connsiteX6" fmla="*/ 609600 w 1101725"/>
                  <a:gd name="connsiteY6" fmla="*/ 139700 h 311150"/>
                  <a:gd name="connsiteX7" fmla="*/ 504825 w 1101725"/>
                  <a:gd name="connsiteY7" fmla="*/ 139700 h 311150"/>
                  <a:gd name="connsiteX8" fmla="*/ 504825 w 1101725"/>
                  <a:gd name="connsiteY8" fmla="*/ 117475 h 311150"/>
                  <a:gd name="connsiteX9" fmla="*/ 361950 w 1101725"/>
                  <a:gd name="connsiteY9" fmla="*/ 117475 h 311150"/>
                  <a:gd name="connsiteX10" fmla="*/ 361950 w 1101725"/>
                  <a:gd name="connsiteY10" fmla="*/ 101600 h 311150"/>
                  <a:gd name="connsiteX11" fmla="*/ 317500 w 1101725"/>
                  <a:gd name="connsiteY11" fmla="*/ 101600 h 311150"/>
                  <a:gd name="connsiteX12" fmla="*/ 317500 w 1101725"/>
                  <a:gd name="connsiteY12" fmla="*/ 95250 h 311150"/>
                  <a:gd name="connsiteX13" fmla="*/ 225425 w 1101725"/>
                  <a:gd name="connsiteY13" fmla="*/ 95250 h 311150"/>
                  <a:gd name="connsiteX14" fmla="*/ 225425 w 1101725"/>
                  <a:gd name="connsiteY14" fmla="*/ 76200 h 311150"/>
                  <a:gd name="connsiteX15" fmla="*/ 225425 w 1101725"/>
                  <a:gd name="connsiteY15" fmla="*/ 76200 h 311150"/>
                  <a:gd name="connsiteX16" fmla="*/ 200025 w 1101725"/>
                  <a:gd name="connsiteY16" fmla="*/ 76200 h 311150"/>
                  <a:gd name="connsiteX17" fmla="*/ 101600 w 1101725"/>
                  <a:gd name="connsiteY17" fmla="*/ 76200 h 311150"/>
                  <a:gd name="connsiteX18" fmla="*/ 101600 w 1101725"/>
                  <a:gd name="connsiteY18" fmla="*/ 31750 h 311150"/>
                  <a:gd name="connsiteX19" fmla="*/ 41275 w 1101725"/>
                  <a:gd name="connsiteY19" fmla="*/ 31750 h 311150"/>
                  <a:gd name="connsiteX20" fmla="*/ 41275 w 1101725"/>
                  <a:gd name="connsiteY20" fmla="*/ 0 h 311150"/>
                  <a:gd name="connsiteX21" fmla="*/ 0 w 1101725"/>
                  <a:gd name="connsiteY21" fmla="*/ 0 h 311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01725" h="311150">
                    <a:moveTo>
                      <a:pt x="1101725" y="311150"/>
                    </a:moveTo>
                    <a:lnTo>
                      <a:pt x="942975" y="311150"/>
                    </a:lnTo>
                    <a:lnTo>
                      <a:pt x="942975" y="209550"/>
                    </a:lnTo>
                    <a:lnTo>
                      <a:pt x="873125" y="209550"/>
                    </a:lnTo>
                    <a:lnTo>
                      <a:pt x="873125" y="155575"/>
                    </a:lnTo>
                    <a:lnTo>
                      <a:pt x="609600" y="155575"/>
                    </a:lnTo>
                    <a:lnTo>
                      <a:pt x="609600" y="139700"/>
                    </a:lnTo>
                    <a:lnTo>
                      <a:pt x="504825" y="139700"/>
                    </a:lnTo>
                    <a:lnTo>
                      <a:pt x="504825" y="117475"/>
                    </a:lnTo>
                    <a:lnTo>
                      <a:pt x="361950" y="117475"/>
                    </a:lnTo>
                    <a:lnTo>
                      <a:pt x="361950" y="101600"/>
                    </a:lnTo>
                    <a:lnTo>
                      <a:pt x="317500" y="101600"/>
                    </a:lnTo>
                    <a:lnTo>
                      <a:pt x="317500" y="95250"/>
                    </a:lnTo>
                    <a:lnTo>
                      <a:pt x="225425" y="95250"/>
                    </a:lnTo>
                    <a:lnTo>
                      <a:pt x="225425" y="76200"/>
                    </a:lnTo>
                    <a:lnTo>
                      <a:pt x="225425" y="76200"/>
                    </a:lnTo>
                    <a:lnTo>
                      <a:pt x="200025" y="76200"/>
                    </a:lnTo>
                    <a:lnTo>
                      <a:pt x="101600" y="76200"/>
                    </a:lnTo>
                    <a:lnTo>
                      <a:pt x="101600" y="31750"/>
                    </a:lnTo>
                    <a:lnTo>
                      <a:pt x="41275" y="31750"/>
                    </a:lnTo>
                    <a:lnTo>
                      <a:pt x="41275" y="0"/>
                    </a:lnTo>
                    <a:lnTo>
                      <a:pt x="0" y="0"/>
                    </a:lnTo>
                  </a:path>
                </a:pathLst>
              </a:custGeom>
              <a:noFill/>
              <a:ln w="28575">
                <a:solidFill>
                  <a:schemeClr val="accent3"/>
                </a:solidFill>
                <a:miter lim="800000"/>
                <a:headEnd/>
                <a:tailEnd/>
              </a:ln>
            </p:spPr>
            <p:txBody>
              <a:bodyPr rtlCol="0" anchor="ctr"/>
              <a:lstStyle/>
              <a:p>
                <a:pPr algn="ctr"/>
                <a:endParaRPr lang="en-US"/>
              </a:p>
            </p:txBody>
          </p:sp>
          <p:sp>
            <p:nvSpPr>
              <p:cNvPr id="403" name="Freeform 402">
                <a:extLst>
                  <a:ext uri="{FF2B5EF4-FFF2-40B4-BE49-F238E27FC236}">
                    <a16:creationId xmlns:a16="http://schemas.microsoft.com/office/drawing/2014/main" id="{65E3EA4B-ECBD-2D5D-2046-213A1A9F357E}"/>
                  </a:ext>
                </a:extLst>
              </p:cNvPr>
              <p:cNvSpPr/>
              <p:nvPr/>
            </p:nvSpPr>
            <p:spPr bwMode="auto">
              <a:xfrm>
                <a:off x="4137025" y="2768600"/>
                <a:ext cx="990600" cy="349250"/>
              </a:xfrm>
              <a:custGeom>
                <a:avLst/>
                <a:gdLst>
                  <a:gd name="connsiteX0" fmla="*/ 0 w 990600"/>
                  <a:gd name="connsiteY0" fmla="*/ 0 h 349250"/>
                  <a:gd name="connsiteX1" fmla="*/ 282575 w 990600"/>
                  <a:gd name="connsiteY1" fmla="*/ 0 h 349250"/>
                  <a:gd name="connsiteX2" fmla="*/ 282575 w 990600"/>
                  <a:gd name="connsiteY2" fmla="*/ 50800 h 349250"/>
                  <a:gd name="connsiteX3" fmla="*/ 320675 w 990600"/>
                  <a:gd name="connsiteY3" fmla="*/ 50800 h 349250"/>
                  <a:gd name="connsiteX4" fmla="*/ 320675 w 990600"/>
                  <a:gd name="connsiteY4" fmla="*/ 82550 h 349250"/>
                  <a:gd name="connsiteX5" fmla="*/ 371475 w 990600"/>
                  <a:gd name="connsiteY5" fmla="*/ 82550 h 349250"/>
                  <a:gd name="connsiteX6" fmla="*/ 371475 w 990600"/>
                  <a:gd name="connsiteY6" fmla="*/ 82550 h 349250"/>
                  <a:gd name="connsiteX7" fmla="*/ 431800 w 990600"/>
                  <a:gd name="connsiteY7" fmla="*/ 82550 h 349250"/>
                  <a:gd name="connsiteX8" fmla="*/ 431800 w 990600"/>
                  <a:gd name="connsiteY8" fmla="*/ 120650 h 349250"/>
                  <a:gd name="connsiteX9" fmla="*/ 514350 w 990600"/>
                  <a:gd name="connsiteY9" fmla="*/ 120650 h 349250"/>
                  <a:gd name="connsiteX10" fmla="*/ 514350 w 990600"/>
                  <a:gd name="connsiteY10" fmla="*/ 168275 h 349250"/>
                  <a:gd name="connsiteX11" fmla="*/ 558800 w 990600"/>
                  <a:gd name="connsiteY11" fmla="*/ 168275 h 349250"/>
                  <a:gd name="connsiteX12" fmla="*/ 558800 w 990600"/>
                  <a:gd name="connsiteY12" fmla="*/ 193675 h 349250"/>
                  <a:gd name="connsiteX13" fmla="*/ 600075 w 990600"/>
                  <a:gd name="connsiteY13" fmla="*/ 193675 h 349250"/>
                  <a:gd name="connsiteX14" fmla="*/ 600075 w 990600"/>
                  <a:gd name="connsiteY14" fmla="*/ 244475 h 349250"/>
                  <a:gd name="connsiteX15" fmla="*/ 698500 w 990600"/>
                  <a:gd name="connsiteY15" fmla="*/ 244475 h 349250"/>
                  <a:gd name="connsiteX16" fmla="*/ 698500 w 990600"/>
                  <a:gd name="connsiteY16" fmla="*/ 260350 h 349250"/>
                  <a:gd name="connsiteX17" fmla="*/ 742950 w 990600"/>
                  <a:gd name="connsiteY17" fmla="*/ 260350 h 349250"/>
                  <a:gd name="connsiteX18" fmla="*/ 742950 w 990600"/>
                  <a:gd name="connsiteY18" fmla="*/ 276225 h 349250"/>
                  <a:gd name="connsiteX19" fmla="*/ 781050 w 990600"/>
                  <a:gd name="connsiteY19" fmla="*/ 276225 h 349250"/>
                  <a:gd name="connsiteX20" fmla="*/ 781050 w 990600"/>
                  <a:gd name="connsiteY20" fmla="*/ 276225 h 349250"/>
                  <a:gd name="connsiteX21" fmla="*/ 781050 w 990600"/>
                  <a:gd name="connsiteY21" fmla="*/ 301625 h 349250"/>
                  <a:gd name="connsiteX22" fmla="*/ 876300 w 990600"/>
                  <a:gd name="connsiteY22" fmla="*/ 298450 h 349250"/>
                  <a:gd name="connsiteX23" fmla="*/ 911225 w 990600"/>
                  <a:gd name="connsiteY23" fmla="*/ 346075 h 349250"/>
                  <a:gd name="connsiteX24" fmla="*/ 990600 w 990600"/>
                  <a:gd name="connsiteY24" fmla="*/ 349250 h 349250"/>
                  <a:gd name="connsiteX0" fmla="*/ 0 w 990600"/>
                  <a:gd name="connsiteY0" fmla="*/ 0 h 349250"/>
                  <a:gd name="connsiteX1" fmla="*/ 282575 w 990600"/>
                  <a:gd name="connsiteY1" fmla="*/ 0 h 349250"/>
                  <a:gd name="connsiteX2" fmla="*/ 282575 w 990600"/>
                  <a:gd name="connsiteY2" fmla="*/ 50800 h 349250"/>
                  <a:gd name="connsiteX3" fmla="*/ 320675 w 990600"/>
                  <a:gd name="connsiteY3" fmla="*/ 50800 h 349250"/>
                  <a:gd name="connsiteX4" fmla="*/ 320675 w 990600"/>
                  <a:gd name="connsiteY4" fmla="*/ 82550 h 349250"/>
                  <a:gd name="connsiteX5" fmla="*/ 371475 w 990600"/>
                  <a:gd name="connsiteY5" fmla="*/ 82550 h 349250"/>
                  <a:gd name="connsiteX6" fmla="*/ 368300 w 990600"/>
                  <a:gd name="connsiteY6" fmla="*/ 101600 h 349250"/>
                  <a:gd name="connsiteX7" fmla="*/ 431800 w 990600"/>
                  <a:gd name="connsiteY7" fmla="*/ 82550 h 349250"/>
                  <a:gd name="connsiteX8" fmla="*/ 431800 w 990600"/>
                  <a:gd name="connsiteY8" fmla="*/ 120650 h 349250"/>
                  <a:gd name="connsiteX9" fmla="*/ 514350 w 990600"/>
                  <a:gd name="connsiteY9" fmla="*/ 120650 h 349250"/>
                  <a:gd name="connsiteX10" fmla="*/ 514350 w 990600"/>
                  <a:gd name="connsiteY10" fmla="*/ 168275 h 349250"/>
                  <a:gd name="connsiteX11" fmla="*/ 558800 w 990600"/>
                  <a:gd name="connsiteY11" fmla="*/ 168275 h 349250"/>
                  <a:gd name="connsiteX12" fmla="*/ 558800 w 990600"/>
                  <a:gd name="connsiteY12" fmla="*/ 193675 h 349250"/>
                  <a:gd name="connsiteX13" fmla="*/ 600075 w 990600"/>
                  <a:gd name="connsiteY13" fmla="*/ 193675 h 349250"/>
                  <a:gd name="connsiteX14" fmla="*/ 600075 w 990600"/>
                  <a:gd name="connsiteY14" fmla="*/ 244475 h 349250"/>
                  <a:gd name="connsiteX15" fmla="*/ 698500 w 990600"/>
                  <a:gd name="connsiteY15" fmla="*/ 244475 h 349250"/>
                  <a:gd name="connsiteX16" fmla="*/ 698500 w 990600"/>
                  <a:gd name="connsiteY16" fmla="*/ 260350 h 349250"/>
                  <a:gd name="connsiteX17" fmla="*/ 742950 w 990600"/>
                  <a:gd name="connsiteY17" fmla="*/ 260350 h 349250"/>
                  <a:gd name="connsiteX18" fmla="*/ 742950 w 990600"/>
                  <a:gd name="connsiteY18" fmla="*/ 276225 h 349250"/>
                  <a:gd name="connsiteX19" fmla="*/ 781050 w 990600"/>
                  <a:gd name="connsiteY19" fmla="*/ 276225 h 349250"/>
                  <a:gd name="connsiteX20" fmla="*/ 781050 w 990600"/>
                  <a:gd name="connsiteY20" fmla="*/ 276225 h 349250"/>
                  <a:gd name="connsiteX21" fmla="*/ 781050 w 990600"/>
                  <a:gd name="connsiteY21" fmla="*/ 301625 h 349250"/>
                  <a:gd name="connsiteX22" fmla="*/ 876300 w 990600"/>
                  <a:gd name="connsiteY22" fmla="*/ 298450 h 349250"/>
                  <a:gd name="connsiteX23" fmla="*/ 911225 w 990600"/>
                  <a:gd name="connsiteY23" fmla="*/ 346075 h 349250"/>
                  <a:gd name="connsiteX24" fmla="*/ 990600 w 990600"/>
                  <a:gd name="connsiteY24" fmla="*/ 349250 h 349250"/>
                  <a:gd name="connsiteX0" fmla="*/ 0 w 990600"/>
                  <a:gd name="connsiteY0" fmla="*/ 0 h 349250"/>
                  <a:gd name="connsiteX1" fmla="*/ 282575 w 990600"/>
                  <a:gd name="connsiteY1" fmla="*/ 0 h 349250"/>
                  <a:gd name="connsiteX2" fmla="*/ 282575 w 990600"/>
                  <a:gd name="connsiteY2" fmla="*/ 50800 h 349250"/>
                  <a:gd name="connsiteX3" fmla="*/ 320675 w 990600"/>
                  <a:gd name="connsiteY3" fmla="*/ 50800 h 349250"/>
                  <a:gd name="connsiteX4" fmla="*/ 320675 w 990600"/>
                  <a:gd name="connsiteY4" fmla="*/ 82550 h 349250"/>
                  <a:gd name="connsiteX5" fmla="*/ 371475 w 990600"/>
                  <a:gd name="connsiteY5" fmla="*/ 82550 h 349250"/>
                  <a:gd name="connsiteX6" fmla="*/ 368300 w 990600"/>
                  <a:gd name="connsiteY6" fmla="*/ 101600 h 349250"/>
                  <a:gd name="connsiteX7" fmla="*/ 428625 w 990600"/>
                  <a:gd name="connsiteY7" fmla="*/ 104775 h 349250"/>
                  <a:gd name="connsiteX8" fmla="*/ 431800 w 990600"/>
                  <a:gd name="connsiteY8" fmla="*/ 120650 h 349250"/>
                  <a:gd name="connsiteX9" fmla="*/ 514350 w 990600"/>
                  <a:gd name="connsiteY9" fmla="*/ 120650 h 349250"/>
                  <a:gd name="connsiteX10" fmla="*/ 514350 w 990600"/>
                  <a:gd name="connsiteY10" fmla="*/ 168275 h 349250"/>
                  <a:gd name="connsiteX11" fmla="*/ 558800 w 990600"/>
                  <a:gd name="connsiteY11" fmla="*/ 168275 h 349250"/>
                  <a:gd name="connsiteX12" fmla="*/ 558800 w 990600"/>
                  <a:gd name="connsiteY12" fmla="*/ 193675 h 349250"/>
                  <a:gd name="connsiteX13" fmla="*/ 600075 w 990600"/>
                  <a:gd name="connsiteY13" fmla="*/ 193675 h 349250"/>
                  <a:gd name="connsiteX14" fmla="*/ 600075 w 990600"/>
                  <a:gd name="connsiteY14" fmla="*/ 244475 h 349250"/>
                  <a:gd name="connsiteX15" fmla="*/ 698500 w 990600"/>
                  <a:gd name="connsiteY15" fmla="*/ 244475 h 349250"/>
                  <a:gd name="connsiteX16" fmla="*/ 698500 w 990600"/>
                  <a:gd name="connsiteY16" fmla="*/ 260350 h 349250"/>
                  <a:gd name="connsiteX17" fmla="*/ 742950 w 990600"/>
                  <a:gd name="connsiteY17" fmla="*/ 260350 h 349250"/>
                  <a:gd name="connsiteX18" fmla="*/ 742950 w 990600"/>
                  <a:gd name="connsiteY18" fmla="*/ 276225 h 349250"/>
                  <a:gd name="connsiteX19" fmla="*/ 781050 w 990600"/>
                  <a:gd name="connsiteY19" fmla="*/ 276225 h 349250"/>
                  <a:gd name="connsiteX20" fmla="*/ 781050 w 990600"/>
                  <a:gd name="connsiteY20" fmla="*/ 276225 h 349250"/>
                  <a:gd name="connsiteX21" fmla="*/ 781050 w 990600"/>
                  <a:gd name="connsiteY21" fmla="*/ 301625 h 349250"/>
                  <a:gd name="connsiteX22" fmla="*/ 876300 w 990600"/>
                  <a:gd name="connsiteY22" fmla="*/ 298450 h 349250"/>
                  <a:gd name="connsiteX23" fmla="*/ 911225 w 990600"/>
                  <a:gd name="connsiteY23" fmla="*/ 346075 h 349250"/>
                  <a:gd name="connsiteX24" fmla="*/ 990600 w 990600"/>
                  <a:gd name="connsiteY24" fmla="*/ 349250 h 349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990600" h="349250">
                    <a:moveTo>
                      <a:pt x="0" y="0"/>
                    </a:moveTo>
                    <a:lnTo>
                      <a:pt x="282575" y="0"/>
                    </a:lnTo>
                    <a:lnTo>
                      <a:pt x="282575" y="50800"/>
                    </a:lnTo>
                    <a:lnTo>
                      <a:pt x="320675" y="50800"/>
                    </a:lnTo>
                    <a:lnTo>
                      <a:pt x="320675" y="82550"/>
                    </a:lnTo>
                    <a:lnTo>
                      <a:pt x="371475" y="82550"/>
                    </a:lnTo>
                    <a:lnTo>
                      <a:pt x="368300" y="101600"/>
                    </a:lnTo>
                    <a:lnTo>
                      <a:pt x="428625" y="104775"/>
                    </a:lnTo>
                    <a:lnTo>
                      <a:pt x="431800" y="120650"/>
                    </a:lnTo>
                    <a:lnTo>
                      <a:pt x="514350" y="120650"/>
                    </a:lnTo>
                    <a:lnTo>
                      <a:pt x="514350" y="168275"/>
                    </a:lnTo>
                    <a:lnTo>
                      <a:pt x="558800" y="168275"/>
                    </a:lnTo>
                    <a:lnTo>
                      <a:pt x="558800" y="193675"/>
                    </a:lnTo>
                    <a:lnTo>
                      <a:pt x="600075" y="193675"/>
                    </a:lnTo>
                    <a:lnTo>
                      <a:pt x="600075" y="244475"/>
                    </a:lnTo>
                    <a:lnTo>
                      <a:pt x="698500" y="244475"/>
                    </a:lnTo>
                    <a:lnTo>
                      <a:pt x="698500" y="260350"/>
                    </a:lnTo>
                    <a:lnTo>
                      <a:pt x="742950" y="260350"/>
                    </a:lnTo>
                    <a:lnTo>
                      <a:pt x="742950" y="276225"/>
                    </a:lnTo>
                    <a:lnTo>
                      <a:pt x="781050" y="276225"/>
                    </a:lnTo>
                    <a:lnTo>
                      <a:pt x="781050" y="276225"/>
                    </a:lnTo>
                    <a:lnTo>
                      <a:pt x="781050" y="301625"/>
                    </a:lnTo>
                    <a:lnTo>
                      <a:pt x="876300" y="298450"/>
                    </a:lnTo>
                    <a:lnTo>
                      <a:pt x="911225" y="346075"/>
                    </a:lnTo>
                    <a:lnTo>
                      <a:pt x="990600" y="349250"/>
                    </a:lnTo>
                  </a:path>
                </a:pathLst>
              </a:custGeom>
              <a:noFill/>
              <a:ln w="28575">
                <a:solidFill>
                  <a:schemeClr val="accent3"/>
                </a:solidFill>
                <a:miter lim="800000"/>
                <a:headEnd/>
                <a:tailEnd/>
              </a:ln>
            </p:spPr>
            <p:txBody>
              <a:bodyPr rtlCol="0" anchor="ctr"/>
              <a:lstStyle/>
              <a:p>
                <a:pPr algn="ctr"/>
                <a:endParaRPr lang="en-US"/>
              </a:p>
            </p:txBody>
          </p:sp>
        </p:grpSp>
      </p:grpSp>
      <p:sp>
        <p:nvSpPr>
          <p:cNvPr id="168" name="Freeform 167">
            <a:extLst>
              <a:ext uri="{FF2B5EF4-FFF2-40B4-BE49-F238E27FC236}">
                <a16:creationId xmlns:a16="http://schemas.microsoft.com/office/drawing/2014/main" id="{E470689A-758D-78CF-6808-BD651F93D3D8}"/>
              </a:ext>
            </a:extLst>
          </p:cNvPr>
          <p:cNvSpPr/>
          <p:nvPr/>
        </p:nvSpPr>
        <p:spPr bwMode="auto">
          <a:xfrm>
            <a:off x="1266825" y="2765425"/>
            <a:ext cx="1990725" cy="1104900"/>
          </a:xfrm>
          <a:custGeom>
            <a:avLst/>
            <a:gdLst>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09600 w 1990725"/>
              <a:gd name="connsiteY65" fmla="*/ 219075 h 1104900"/>
              <a:gd name="connsiteX66" fmla="*/ 609600 w 1990725"/>
              <a:gd name="connsiteY66" fmla="*/ 219075 h 1104900"/>
              <a:gd name="connsiteX67" fmla="*/ 593725 w 1990725"/>
              <a:gd name="connsiteY67" fmla="*/ 2032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349250 w 1990725"/>
              <a:gd name="connsiteY74" fmla="*/ 111125 h 1104900"/>
              <a:gd name="connsiteX75" fmla="*/ 349250 w 1990725"/>
              <a:gd name="connsiteY75" fmla="*/ 5397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09600 w 1990725"/>
              <a:gd name="connsiteY65" fmla="*/ 219075 h 1104900"/>
              <a:gd name="connsiteX66" fmla="*/ 609600 w 1990725"/>
              <a:gd name="connsiteY66" fmla="*/ 219075 h 1104900"/>
              <a:gd name="connsiteX67" fmla="*/ 593725 w 1990725"/>
              <a:gd name="connsiteY67" fmla="*/ 2032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349250 w 1990725"/>
              <a:gd name="connsiteY74" fmla="*/ 11112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09600 w 1990725"/>
              <a:gd name="connsiteY65" fmla="*/ 219075 h 1104900"/>
              <a:gd name="connsiteX66" fmla="*/ 609600 w 1990725"/>
              <a:gd name="connsiteY66" fmla="*/ 219075 h 1104900"/>
              <a:gd name="connsiteX67" fmla="*/ 593725 w 1990725"/>
              <a:gd name="connsiteY67" fmla="*/ 2032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09600 w 1990725"/>
              <a:gd name="connsiteY65" fmla="*/ 219075 h 1104900"/>
              <a:gd name="connsiteX66" fmla="*/ 619125 w 1990725"/>
              <a:gd name="connsiteY66" fmla="*/ 133350 h 1104900"/>
              <a:gd name="connsiteX67" fmla="*/ 593725 w 1990725"/>
              <a:gd name="connsiteY67" fmla="*/ 2032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09600 w 1990725"/>
              <a:gd name="connsiteY65" fmla="*/ 219075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31800 w 1990725"/>
              <a:gd name="connsiteY73" fmla="*/ 1111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31800 w 1990725"/>
              <a:gd name="connsiteY72" fmla="*/ 13335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523875 w 1990725"/>
              <a:gd name="connsiteY71" fmla="*/ 133350 h 1104900"/>
              <a:gd name="connsiteX72" fmla="*/ 488950 w 1990725"/>
              <a:gd name="connsiteY72" fmla="*/ 7620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23875 w 1990725"/>
              <a:gd name="connsiteY70" fmla="*/ 168275 h 1104900"/>
              <a:gd name="connsiteX71" fmla="*/ 492125 w 1990725"/>
              <a:gd name="connsiteY71" fmla="*/ 101600 h 1104900"/>
              <a:gd name="connsiteX72" fmla="*/ 488950 w 1990725"/>
              <a:gd name="connsiteY72" fmla="*/ 7620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58800 w 1990725"/>
              <a:gd name="connsiteY69" fmla="*/ 168275 h 1104900"/>
              <a:gd name="connsiteX70" fmla="*/ 533400 w 1990725"/>
              <a:gd name="connsiteY70" fmla="*/ 101600 h 1104900"/>
              <a:gd name="connsiteX71" fmla="*/ 492125 w 1990725"/>
              <a:gd name="connsiteY71" fmla="*/ 101600 h 1104900"/>
              <a:gd name="connsiteX72" fmla="*/ 488950 w 1990725"/>
              <a:gd name="connsiteY72" fmla="*/ 7620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77850 w 1990725"/>
              <a:gd name="connsiteY68" fmla="*/ 187325 h 1104900"/>
              <a:gd name="connsiteX69" fmla="*/ 539750 w 1990725"/>
              <a:gd name="connsiteY69" fmla="*/ 120650 h 1104900"/>
              <a:gd name="connsiteX70" fmla="*/ 533400 w 1990725"/>
              <a:gd name="connsiteY70" fmla="*/ 101600 h 1104900"/>
              <a:gd name="connsiteX71" fmla="*/ 492125 w 1990725"/>
              <a:gd name="connsiteY71" fmla="*/ 101600 h 1104900"/>
              <a:gd name="connsiteX72" fmla="*/ 488950 w 1990725"/>
              <a:gd name="connsiteY72" fmla="*/ 7620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87375 w 1990725"/>
              <a:gd name="connsiteY67" fmla="*/ 127000 h 1104900"/>
              <a:gd name="connsiteX68" fmla="*/ 565150 w 1990725"/>
              <a:gd name="connsiteY68" fmla="*/ 171450 h 1104900"/>
              <a:gd name="connsiteX69" fmla="*/ 539750 w 1990725"/>
              <a:gd name="connsiteY69" fmla="*/ 120650 h 1104900"/>
              <a:gd name="connsiteX70" fmla="*/ 533400 w 1990725"/>
              <a:gd name="connsiteY70" fmla="*/ 101600 h 1104900"/>
              <a:gd name="connsiteX71" fmla="*/ 492125 w 1990725"/>
              <a:gd name="connsiteY71" fmla="*/ 101600 h 1104900"/>
              <a:gd name="connsiteX72" fmla="*/ 488950 w 1990725"/>
              <a:gd name="connsiteY72" fmla="*/ 76200 h 1104900"/>
              <a:gd name="connsiteX73" fmla="*/ 444500 w 1990725"/>
              <a:gd name="connsiteY73" fmla="*/ 60325 h 1104900"/>
              <a:gd name="connsiteX74" fmla="*/ 412750 w 1990725"/>
              <a:gd name="connsiteY74" fmla="*/ 66675 h 1104900"/>
              <a:gd name="connsiteX75" fmla="*/ 339725 w 1990725"/>
              <a:gd name="connsiteY75" fmla="*/ 60325 h 1104900"/>
              <a:gd name="connsiteX76" fmla="*/ 273050 w 1990725"/>
              <a:gd name="connsiteY76" fmla="*/ 0 h 1104900"/>
              <a:gd name="connsiteX77" fmla="*/ 0 w 1990725"/>
              <a:gd name="connsiteY77"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65150 w 1990725"/>
              <a:gd name="connsiteY67" fmla="*/ 171450 h 1104900"/>
              <a:gd name="connsiteX68" fmla="*/ 539750 w 1990725"/>
              <a:gd name="connsiteY68" fmla="*/ 120650 h 1104900"/>
              <a:gd name="connsiteX69" fmla="*/ 533400 w 1990725"/>
              <a:gd name="connsiteY69" fmla="*/ 101600 h 1104900"/>
              <a:gd name="connsiteX70" fmla="*/ 492125 w 1990725"/>
              <a:gd name="connsiteY70" fmla="*/ 101600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39750 w 1990725"/>
              <a:gd name="connsiteY68" fmla="*/ 120650 h 1104900"/>
              <a:gd name="connsiteX69" fmla="*/ 533400 w 1990725"/>
              <a:gd name="connsiteY69" fmla="*/ 101600 h 1104900"/>
              <a:gd name="connsiteX70" fmla="*/ 492125 w 1990725"/>
              <a:gd name="connsiteY70" fmla="*/ 101600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74675 w 1990725"/>
              <a:gd name="connsiteY68" fmla="*/ 127000 h 1104900"/>
              <a:gd name="connsiteX69" fmla="*/ 533400 w 1990725"/>
              <a:gd name="connsiteY69" fmla="*/ 101600 h 1104900"/>
              <a:gd name="connsiteX70" fmla="*/ 492125 w 1990725"/>
              <a:gd name="connsiteY70" fmla="*/ 101600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74675 w 1990725"/>
              <a:gd name="connsiteY68" fmla="*/ 127000 h 1104900"/>
              <a:gd name="connsiteX69" fmla="*/ 536575 w 1990725"/>
              <a:gd name="connsiteY69" fmla="*/ 117475 h 1104900"/>
              <a:gd name="connsiteX70" fmla="*/ 492125 w 1990725"/>
              <a:gd name="connsiteY70" fmla="*/ 101600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74675 w 1990725"/>
              <a:gd name="connsiteY68" fmla="*/ 127000 h 1104900"/>
              <a:gd name="connsiteX69" fmla="*/ 536575 w 1990725"/>
              <a:gd name="connsiteY69" fmla="*/ 117475 h 1104900"/>
              <a:gd name="connsiteX70" fmla="*/ 546100 w 1990725"/>
              <a:gd name="connsiteY70" fmla="*/ 98425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46100 w 1990725"/>
              <a:gd name="connsiteY70" fmla="*/ 98425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33400 w 1990725"/>
              <a:gd name="connsiteY70" fmla="*/ 98425 h 1104900"/>
              <a:gd name="connsiteX71" fmla="*/ 488950 w 1990725"/>
              <a:gd name="connsiteY71" fmla="*/ 76200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33400 w 1990725"/>
              <a:gd name="connsiteY70" fmla="*/ 98425 h 1104900"/>
              <a:gd name="connsiteX71" fmla="*/ 485775 w 1990725"/>
              <a:gd name="connsiteY71" fmla="*/ 92075 h 1104900"/>
              <a:gd name="connsiteX72" fmla="*/ 444500 w 1990725"/>
              <a:gd name="connsiteY72" fmla="*/ 6032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33400 w 1990725"/>
              <a:gd name="connsiteY70" fmla="*/ 98425 h 1104900"/>
              <a:gd name="connsiteX71" fmla="*/ 485775 w 1990725"/>
              <a:gd name="connsiteY71" fmla="*/ 92075 h 1104900"/>
              <a:gd name="connsiteX72" fmla="*/ 469900 w 1990725"/>
              <a:gd name="connsiteY72" fmla="*/ 66675 h 1104900"/>
              <a:gd name="connsiteX73" fmla="*/ 412750 w 1990725"/>
              <a:gd name="connsiteY73" fmla="*/ 66675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9125 w 1990725"/>
              <a:gd name="connsiteY66" fmla="*/ 133350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33400 w 1990725"/>
              <a:gd name="connsiteY70" fmla="*/ 98425 h 1104900"/>
              <a:gd name="connsiteX71" fmla="*/ 485775 w 1990725"/>
              <a:gd name="connsiteY71" fmla="*/ 92075 h 1104900"/>
              <a:gd name="connsiteX72" fmla="*/ 469900 w 1990725"/>
              <a:gd name="connsiteY72" fmla="*/ 66675 h 1104900"/>
              <a:gd name="connsiteX73" fmla="*/ 409575 w 1990725"/>
              <a:gd name="connsiteY73" fmla="*/ 57150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5950 w 1990725"/>
              <a:gd name="connsiteY66" fmla="*/ 142875 h 1104900"/>
              <a:gd name="connsiteX67" fmla="*/ 574675 w 1990725"/>
              <a:gd name="connsiteY67" fmla="*/ 139700 h 1104900"/>
              <a:gd name="connsiteX68" fmla="*/ 581025 w 1990725"/>
              <a:gd name="connsiteY68" fmla="*/ 114300 h 1104900"/>
              <a:gd name="connsiteX69" fmla="*/ 536575 w 1990725"/>
              <a:gd name="connsiteY69" fmla="*/ 117475 h 1104900"/>
              <a:gd name="connsiteX70" fmla="*/ 533400 w 1990725"/>
              <a:gd name="connsiteY70" fmla="*/ 98425 h 1104900"/>
              <a:gd name="connsiteX71" fmla="*/ 485775 w 1990725"/>
              <a:gd name="connsiteY71" fmla="*/ 92075 h 1104900"/>
              <a:gd name="connsiteX72" fmla="*/ 469900 w 1990725"/>
              <a:gd name="connsiteY72" fmla="*/ 66675 h 1104900"/>
              <a:gd name="connsiteX73" fmla="*/ 409575 w 1990725"/>
              <a:gd name="connsiteY73" fmla="*/ 57150 h 1104900"/>
              <a:gd name="connsiteX74" fmla="*/ 339725 w 1990725"/>
              <a:gd name="connsiteY74" fmla="*/ 60325 h 1104900"/>
              <a:gd name="connsiteX75" fmla="*/ 273050 w 1990725"/>
              <a:gd name="connsiteY75" fmla="*/ 0 h 1104900"/>
              <a:gd name="connsiteX76" fmla="*/ 0 w 1990725"/>
              <a:gd name="connsiteY76" fmla="*/ 0 h 1104900"/>
              <a:gd name="connsiteX0" fmla="*/ 0 w 1990725"/>
              <a:gd name="connsiteY0" fmla="*/ 0 h 1104900"/>
              <a:gd name="connsiteX1" fmla="*/ 0 w 1990725"/>
              <a:gd name="connsiteY1" fmla="*/ 82550 h 1104900"/>
              <a:gd name="connsiteX2" fmla="*/ 69850 w 1990725"/>
              <a:gd name="connsiteY2" fmla="*/ 82550 h 1104900"/>
              <a:gd name="connsiteX3" fmla="*/ 69850 w 1990725"/>
              <a:gd name="connsiteY3" fmla="*/ 139700 h 1104900"/>
              <a:gd name="connsiteX4" fmla="*/ 209550 w 1990725"/>
              <a:gd name="connsiteY4" fmla="*/ 139700 h 1104900"/>
              <a:gd name="connsiteX5" fmla="*/ 209550 w 1990725"/>
              <a:gd name="connsiteY5" fmla="*/ 219075 h 1104900"/>
              <a:gd name="connsiteX6" fmla="*/ 279400 w 1990725"/>
              <a:gd name="connsiteY6" fmla="*/ 219075 h 1104900"/>
              <a:gd name="connsiteX7" fmla="*/ 279400 w 1990725"/>
              <a:gd name="connsiteY7" fmla="*/ 269875 h 1104900"/>
              <a:gd name="connsiteX8" fmla="*/ 311150 w 1990725"/>
              <a:gd name="connsiteY8" fmla="*/ 269875 h 1104900"/>
              <a:gd name="connsiteX9" fmla="*/ 311150 w 1990725"/>
              <a:gd name="connsiteY9" fmla="*/ 298450 h 1104900"/>
              <a:gd name="connsiteX10" fmla="*/ 327025 w 1990725"/>
              <a:gd name="connsiteY10" fmla="*/ 298450 h 1104900"/>
              <a:gd name="connsiteX11" fmla="*/ 327025 w 1990725"/>
              <a:gd name="connsiteY11" fmla="*/ 336550 h 1104900"/>
              <a:gd name="connsiteX12" fmla="*/ 438150 w 1990725"/>
              <a:gd name="connsiteY12" fmla="*/ 336550 h 1104900"/>
              <a:gd name="connsiteX13" fmla="*/ 438150 w 1990725"/>
              <a:gd name="connsiteY13" fmla="*/ 374650 h 1104900"/>
              <a:gd name="connsiteX14" fmla="*/ 492125 w 1990725"/>
              <a:gd name="connsiteY14" fmla="*/ 374650 h 1104900"/>
              <a:gd name="connsiteX15" fmla="*/ 492125 w 1990725"/>
              <a:gd name="connsiteY15" fmla="*/ 409575 h 1104900"/>
              <a:gd name="connsiteX16" fmla="*/ 539750 w 1990725"/>
              <a:gd name="connsiteY16" fmla="*/ 409575 h 1104900"/>
              <a:gd name="connsiteX17" fmla="*/ 539750 w 1990725"/>
              <a:gd name="connsiteY17" fmla="*/ 444500 h 1104900"/>
              <a:gd name="connsiteX18" fmla="*/ 571500 w 1990725"/>
              <a:gd name="connsiteY18" fmla="*/ 444500 h 1104900"/>
              <a:gd name="connsiteX19" fmla="*/ 571500 w 1990725"/>
              <a:gd name="connsiteY19" fmla="*/ 482600 h 1104900"/>
              <a:gd name="connsiteX20" fmla="*/ 628650 w 1990725"/>
              <a:gd name="connsiteY20" fmla="*/ 482600 h 1104900"/>
              <a:gd name="connsiteX21" fmla="*/ 628650 w 1990725"/>
              <a:gd name="connsiteY21" fmla="*/ 622300 h 1104900"/>
              <a:gd name="connsiteX22" fmla="*/ 666750 w 1990725"/>
              <a:gd name="connsiteY22" fmla="*/ 622300 h 1104900"/>
              <a:gd name="connsiteX23" fmla="*/ 666750 w 1990725"/>
              <a:gd name="connsiteY23" fmla="*/ 679450 h 1104900"/>
              <a:gd name="connsiteX24" fmla="*/ 803275 w 1990725"/>
              <a:gd name="connsiteY24" fmla="*/ 679450 h 1104900"/>
              <a:gd name="connsiteX25" fmla="*/ 803275 w 1990725"/>
              <a:gd name="connsiteY25" fmla="*/ 749300 h 1104900"/>
              <a:gd name="connsiteX26" fmla="*/ 831850 w 1990725"/>
              <a:gd name="connsiteY26" fmla="*/ 749300 h 1104900"/>
              <a:gd name="connsiteX27" fmla="*/ 831850 w 1990725"/>
              <a:gd name="connsiteY27" fmla="*/ 774700 h 1104900"/>
              <a:gd name="connsiteX28" fmla="*/ 946150 w 1990725"/>
              <a:gd name="connsiteY28" fmla="*/ 774700 h 1104900"/>
              <a:gd name="connsiteX29" fmla="*/ 946150 w 1990725"/>
              <a:gd name="connsiteY29" fmla="*/ 835025 h 1104900"/>
              <a:gd name="connsiteX30" fmla="*/ 974725 w 1990725"/>
              <a:gd name="connsiteY30" fmla="*/ 835025 h 1104900"/>
              <a:gd name="connsiteX31" fmla="*/ 974725 w 1990725"/>
              <a:gd name="connsiteY31" fmla="*/ 869950 h 1104900"/>
              <a:gd name="connsiteX32" fmla="*/ 1006475 w 1990725"/>
              <a:gd name="connsiteY32" fmla="*/ 869950 h 1104900"/>
              <a:gd name="connsiteX33" fmla="*/ 1006475 w 1990725"/>
              <a:gd name="connsiteY33" fmla="*/ 904875 h 1104900"/>
              <a:gd name="connsiteX34" fmla="*/ 1047750 w 1990725"/>
              <a:gd name="connsiteY34" fmla="*/ 904875 h 1104900"/>
              <a:gd name="connsiteX35" fmla="*/ 1047750 w 1990725"/>
              <a:gd name="connsiteY35" fmla="*/ 965200 h 1104900"/>
              <a:gd name="connsiteX36" fmla="*/ 1143000 w 1990725"/>
              <a:gd name="connsiteY36" fmla="*/ 965200 h 1104900"/>
              <a:gd name="connsiteX37" fmla="*/ 1143000 w 1990725"/>
              <a:gd name="connsiteY37" fmla="*/ 996950 h 1104900"/>
              <a:gd name="connsiteX38" fmla="*/ 1292225 w 1990725"/>
              <a:gd name="connsiteY38" fmla="*/ 996950 h 1104900"/>
              <a:gd name="connsiteX39" fmla="*/ 1292225 w 1990725"/>
              <a:gd name="connsiteY39" fmla="*/ 1025525 h 1104900"/>
              <a:gd name="connsiteX40" fmla="*/ 1689100 w 1990725"/>
              <a:gd name="connsiteY40" fmla="*/ 1025525 h 1104900"/>
              <a:gd name="connsiteX41" fmla="*/ 1689100 w 1990725"/>
              <a:gd name="connsiteY41" fmla="*/ 1104900 h 1104900"/>
              <a:gd name="connsiteX42" fmla="*/ 1990725 w 1990725"/>
              <a:gd name="connsiteY42" fmla="*/ 1104900 h 1104900"/>
              <a:gd name="connsiteX43" fmla="*/ 1990725 w 1990725"/>
              <a:gd name="connsiteY43" fmla="*/ 571500 h 1104900"/>
              <a:gd name="connsiteX44" fmla="*/ 1562100 w 1990725"/>
              <a:gd name="connsiteY44" fmla="*/ 571500 h 1104900"/>
              <a:gd name="connsiteX45" fmla="*/ 1562100 w 1990725"/>
              <a:gd name="connsiteY45" fmla="*/ 536575 h 1104900"/>
              <a:gd name="connsiteX46" fmla="*/ 1266825 w 1990725"/>
              <a:gd name="connsiteY46" fmla="*/ 536575 h 1104900"/>
              <a:gd name="connsiteX47" fmla="*/ 1266825 w 1990725"/>
              <a:gd name="connsiteY47" fmla="*/ 523875 h 1104900"/>
              <a:gd name="connsiteX48" fmla="*/ 1165225 w 1990725"/>
              <a:gd name="connsiteY48" fmla="*/ 523875 h 1104900"/>
              <a:gd name="connsiteX49" fmla="*/ 1165225 w 1990725"/>
              <a:gd name="connsiteY49" fmla="*/ 488950 h 1104900"/>
              <a:gd name="connsiteX50" fmla="*/ 1101725 w 1990725"/>
              <a:gd name="connsiteY50" fmla="*/ 488950 h 1104900"/>
              <a:gd name="connsiteX51" fmla="*/ 1101725 w 1990725"/>
              <a:gd name="connsiteY51" fmla="*/ 466725 h 1104900"/>
              <a:gd name="connsiteX52" fmla="*/ 1003300 w 1990725"/>
              <a:gd name="connsiteY52" fmla="*/ 466725 h 1104900"/>
              <a:gd name="connsiteX53" fmla="*/ 1003300 w 1990725"/>
              <a:gd name="connsiteY53" fmla="*/ 412750 h 1104900"/>
              <a:gd name="connsiteX54" fmla="*/ 965200 w 1990725"/>
              <a:gd name="connsiteY54" fmla="*/ 412750 h 1104900"/>
              <a:gd name="connsiteX55" fmla="*/ 965200 w 1990725"/>
              <a:gd name="connsiteY55" fmla="*/ 374650 h 1104900"/>
              <a:gd name="connsiteX56" fmla="*/ 939800 w 1990725"/>
              <a:gd name="connsiteY56" fmla="*/ 374650 h 1104900"/>
              <a:gd name="connsiteX57" fmla="*/ 939800 w 1990725"/>
              <a:gd name="connsiteY57" fmla="*/ 339725 h 1104900"/>
              <a:gd name="connsiteX58" fmla="*/ 835025 w 1990725"/>
              <a:gd name="connsiteY58" fmla="*/ 339725 h 1104900"/>
              <a:gd name="connsiteX59" fmla="*/ 835025 w 1990725"/>
              <a:gd name="connsiteY59" fmla="*/ 311150 h 1104900"/>
              <a:gd name="connsiteX60" fmla="*/ 800100 w 1990725"/>
              <a:gd name="connsiteY60" fmla="*/ 311150 h 1104900"/>
              <a:gd name="connsiteX61" fmla="*/ 800100 w 1990725"/>
              <a:gd name="connsiteY61" fmla="*/ 263525 h 1104900"/>
              <a:gd name="connsiteX62" fmla="*/ 660400 w 1990725"/>
              <a:gd name="connsiteY62" fmla="*/ 263525 h 1104900"/>
              <a:gd name="connsiteX63" fmla="*/ 660400 w 1990725"/>
              <a:gd name="connsiteY63" fmla="*/ 219075 h 1104900"/>
              <a:gd name="connsiteX64" fmla="*/ 609600 w 1990725"/>
              <a:gd name="connsiteY64" fmla="*/ 219075 h 1104900"/>
              <a:gd name="connsiteX65" fmla="*/ 622300 w 1990725"/>
              <a:gd name="connsiteY65" fmla="*/ 222250 h 1104900"/>
              <a:gd name="connsiteX66" fmla="*/ 615950 w 1990725"/>
              <a:gd name="connsiteY66" fmla="*/ 142875 h 1104900"/>
              <a:gd name="connsiteX67" fmla="*/ 574675 w 1990725"/>
              <a:gd name="connsiteY67" fmla="*/ 139700 h 1104900"/>
              <a:gd name="connsiteX68" fmla="*/ 577850 w 1990725"/>
              <a:gd name="connsiteY68" fmla="*/ 120650 h 1104900"/>
              <a:gd name="connsiteX69" fmla="*/ 536575 w 1990725"/>
              <a:gd name="connsiteY69" fmla="*/ 117475 h 1104900"/>
              <a:gd name="connsiteX70" fmla="*/ 533400 w 1990725"/>
              <a:gd name="connsiteY70" fmla="*/ 98425 h 1104900"/>
              <a:gd name="connsiteX71" fmla="*/ 485775 w 1990725"/>
              <a:gd name="connsiteY71" fmla="*/ 92075 h 1104900"/>
              <a:gd name="connsiteX72" fmla="*/ 469900 w 1990725"/>
              <a:gd name="connsiteY72" fmla="*/ 66675 h 1104900"/>
              <a:gd name="connsiteX73" fmla="*/ 409575 w 1990725"/>
              <a:gd name="connsiteY73" fmla="*/ 57150 h 1104900"/>
              <a:gd name="connsiteX74" fmla="*/ 339725 w 1990725"/>
              <a:gd name="connsiteY74" fmla="*/ 60325 h 1104900"/>
              <a:gd name="connsiteX75" fmla="*/ 273050 w 1990725"/>
              <a:gd name="connsiteY75" fmla="*/ 0 h 1104900"/>
              <a:gd name="connsiteX76" fmla="*/ 0 w 1990725"/>
              <a:gd name="connsiteY76" fmla="*/ 0 h 1104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990725" h="1104900">
                <a:moveTo>
                  <a:pt x="0" y="0"/>
                </a:moveTo>
                <a:lnTo>
                  <a:pt x="0" y="82550"/>
                </a:lnTo>
                <a:lnTo>
                  <a:pt x="69850" y="82550"/>
                </a:lnTo>
                <a:lnTo>
                  <a:pt x="69850" y="139700"/>
                </a:lnTo>
                <a:lnTo>
                  <a:pt x="209550" y="139700"/>
                </a:lnTo>
                <a:lnTo>
                  <a:pt x="209550" y="219075"/>
                </a:lnTo>
                <a:lnTo>
                  <a:pt x="279400" y="219075"/>
                </a:lnTo>
                <a:lnTo>
                  <a:pt x="279400" y="269875"/>
                </a:lnTo>
                <a:lnTo>
                  <a:pt x="311150" y="269875"/>
                </a:lnTo>
                <a:lnTo>
                  <a:pt x="311150" y="298450"/>
                </a:lnTo>
                <a:lnTo>
                  <a:pt x="327025" y="298450"/>
                </a:lnTo>
                <a:lnTo>
                  <a:pt x="327025" y="336550"/>
                </a:lnTo>
                <a:lnTo>
                  <a:pt x="438150" y="336550"/>
                </a:lnTo>
                <a:lnTo>
                  <a:pt x="438150" y="374650"/>
                </a:lnTo>
                <a:lnTo>
                  <a:pt x="492125" y="374650"/>
                </a:lnTo>
                <a:lnTo>
                  <a:pt x="492125" y="409575"/>
                </a:lnTo>
                <a:lnTo>
                  <a:pt x="539750" y="409575"/>
                </a:lnTo>
                <a:lnTo>
                  <a:pt x="539750" y="444500"/>
                </a:lnTo>
                <a:lnTo>
                  <a:pt x="571500" y="444500"/>
                </a:lnTo>
                <a:lnTo>
                  <a:pt x="571500" y="482600"/>
                </a:lnTo>
                <a:lnTo>
                  <a:pt x="628650" y="482600"/>
                </a:lnTo>
                <a:lnTo>
                  <a:pt x="628650" y="622300"/>
                </a:lnTo>
                <a:lnTo>
                  <a:pt x="666750" y="622300"/>
                </a:lnTo>
                <a:lnTo>
                  <a:pt x="666750" y="679450"/>
                </a:lnTo>
                <a:lnTo>
                  <a:pt x="803275" y="679450"/>
                </a:lnTo>
                <a:lnTo>
                  <a:pt x="803275" y="749300"/>
                </a:lnTo>
                <a:lnTo>
                  <a:pt x="831850" y="749300"/>
                </a:lnTo>
                <a:lnTo>
                  <a:pt x="831850" y="774700"/>
                </a:lnTo>
                <a:lnTo>
                  <a:pt x="946150" y="774700"/>
                </a:lnTo>
                <a:lnTo>
                  <a:pt x="946150" y="835025"/>
                </a:lnTo>
                <a:lnTo>
                  <a:pt x="974725" y="835025"/>
                </a:lnTo>
                <a:lnTo>
                  <a:pt x="974725" y="869950"/>
                </a:lnTo>
                <a:lnTo>
                  <a:pt x="1006475" y="869950"/>
                </a:lnTo>
                <a:lnTo>
                  <a:pt x="1006475" y="904875"/>
                </a:lnTo>
                <a:lnTo>
                  <a:pt x="1047750" y="904875"/>
                </a:lnTo>
                <a:lnTo>
                  <a:pt x="1047750" y="965200"/>
                </a:lnTo>
                <a:lnTo>
                  <a:pt x="1143000" y="965200"/>
                </a:lnTo>
                <a:lnTo>
                  <a:pt x="1143000" y="996950"/>
                </a:lnTo>
                <a:lnTo>
                  <a:pt x="1292225" y="996950"/>
                </a:lnTo>
                <a:lnTo>
                  <a:pt x="1292225" y="1025525"/>
                </a:lnTo>
                <a:lnTo>
                  <a:pt x="1689100" y="1025525"/>
                </a:lnTo>
                <a:lnTo>
                  <a:pt x="1689100" y="1104900"/>
                </a:lnTo>
                <a:lnTo>
                  <a:pt x="1990725" y="1104900"/>
                </a:lnTo>
                <a:lnTo>
                  <a:pt x="1990725" y="571500"/>
                </a:lnTo>
                <a:lnTo>
                  <a:pt x="1562100" y="571500"/>
                </a:lnTo>
                <a:lnTo>
                  <a:pt x="1562100" y="536575"/>
                </a:lnTo>
                <a:lnTo>
                  <a:pt x="1266825" y="536575"/>
                </a:lnTo>
                <a:lnTo>
                  <a:pt x="1266825" y="523875"/>
                </a:lnTo>
                <a:lnTo>
                  <a:pt x="1165225" y="523875"/>
                </a:lnTo>
                <a:lnTo>
                  <a:pt x="1165225" y="488950"/>
                </a:lnTo>
                <a:lnTo>
                  <a:pt x="1101725" y="488950"/>
                </a:lnTo>
                <a:lnTo>
                  <a:pt x="1101725" y="466725"/>
                </a:lnTo>
                <a:lnTo>
                  <a:pt x="1003300" y="466725"/>
                </a:lnTo>
                <a:lnTo>
                  <a:pt x="1003300" y="412750"/>
                </a:lnTo>
                <a:lnTo>
                  <a:pt x="965200" y="412750"/>
                </a:lnTo>
                <a:lnTo>
                  <a:pt x="965200" y="374650"/>
                </a:lnTo>
                <a:lnTo>
                  <a:pt x="939800" y="374650"/>
                </a:lnTo>
                <a:lnTo>
                  <a:pt x="939800" y="339725"/>
                </a:lnTo>
                <a:lnTo>
                  <a:pt x="835025" y="339725"/>
                </a:lnTo>
                <a:lnTo>
                  <a:pt x="835025" y="311150"/>
                </a:lnTo>
                <a:lnTo>
                  <a:pt x="800100" y="311150"/>
                </a:lnTo>
                <a:lnTo>
                  <a:pt x="800100" y="263525"/>
                </a:lnTo>
                <a:lnTo>
                  <a:pt x="660400" y="263525"/>
                </a:lnTo>
                <a:lnTo>
                  <a:pt x="660400" y="219075"/>
                </a:lnTo>
                <a:lnTo>
                  <a:pt x="609600" y="219075"/>
                </a:lnTo>
                <a:lnTo>
                  <a:pt x="622300" y="222250"/>
                </a:lnTo>
                <a:lnTo>
                  <a:pt x="615950" y="142875"/>
                </a:lnTo>
                <a:lnTo>
                  <a:pt x="574675" y="139700"/>
                </a:lnTo>
                <a:lnTo>
                  <a:pt x="577850" y="120650"/>
                </a:lnTo>
                <a:lnTo>
                  <a:pt x="536575" y="117475"/>
                </a:lnTo>
                <a:lnTo>
                  <a:pt x="533400" y="98425"/>
                </a:lnTo>
                <a:lnTo>
                  <a:pt x="485775" y="92075"/>
                </a:lnTo>
                <a:lnTo>
                  <a:pt x="469900" y="66675"/>
                </a:lnTo>
                <a:lnTo>
                  <a:pt x="409575" y="57150"/>
                </a:lnTo>
                <a:lnTo>
                  <a:pt x="339725" y="60325"/>
                </a:lnTo>
                <a:lnTo>
                  <a:pt x="273050" y="0"/>
                </a:lnTo>
                <a:lnTo>
                  <a:pt x="0" y="0"/>
                </a:lnTo>
                <a:close/>
              </a:path>
            </a:pathLst>
          </a:cu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65" name="Freeform 164">
            <a:extLst>
              <a:ext uri="{FF2B5EF4-FFF2-40B4-BE49-F238E27FC236}">
                <a16:creationId xmlns:a16="http://schemas.microsoft.com/office/drawing/2014/main" id="{B120D012-01B4-BFC9-5B50-F969F12057F4}"/>
              </a:ext>
            </a:extLst>
          </p:cNvPr>
          <p:cNvSpPr/>
          <p:nvPr/>
        </p:nvSpPr>
        <p:spPr bwMode="auto">
          <a:xfrm>
            <a:off x="1274164" y="2761938"/>
            <a:ext cx="1989944" cy="865682"/>
          </a:xfrm>
          <a:custGeom>
            <a:avLst/>
            <a:gdLst>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9370 w 1989944"/>
              <a:gd name="connsiteY15" fmla="*/ 629586 h 865682"/>
              <a:gd name="connsiteX16" fmla="*/ 959370 w 1989944"/>
              <a:gd name="connsiteY16" fmla="*/ 62958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69626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9370 w 1989944"/>
              <a:gd name="connsiteY15" fmla="*/ 629586 h 865682"/>
              <a:gd name="connsiteX16" fmla="*/ 959370 w 1989944"/>
              <a:gd name="connsiteY16" fmla="*/ 62958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9370 w 1989944"/>
              <a:gd name="connsiteY15" fmla="*/ 629586 h 865682"/>
              <a:gd name="connsiteX16" fmla="*/ 956195 w 1989944"/>
              <a:gd name="connsiteY16" fmla="*/ 64863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91120 w 1989944"/>
              <a:gd name="connsiteY15" fmla="*/ 601011 h 865682"/>
              <a:gd name="connsiteX16" fmla="*/ 956195 w 1989944"/>
              <a:gd name="connsiteY16" fmla="*/ 64863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6195 w 1989944"/>
              <a:gd name="connsiteY15" fmla="*/ 616886 h 865682"/>
              <a:gd name="connsiteX16" fmla="*/ 956195 w 1989944"/>
              <a:gd name="connsiteY16" fmla="*/ 64863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6195 w 1989944"/>
              <a:gd name="connsiteY15" fmla="*/ 616886 h 865682"/>
              <a:gd name="connsiteX16" fmla="*/ 902220 w 1989944"/>
              <a:gd name="connsiteY16" fmla="*/ 75023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1051445 w 1989944"/>
              <a:gd name="connsiteY15" fmla="*/ 607361 h 865682"/>
              <a:gd name="connsiteX16" fmla="*/ 902220 w 1989944"/>
              <a:gd name="connsiteY16" fmla="*/ 75023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1051445 w 1989944"/>
              <a:gd name="connsiteY15" fmla="*/ 607361 h 865682"/>
              <a:gd name="connsiteX16" fmla="*/ 965720 w 1989944"/>
              <a:gd name="connsiteY16" fmla="*/ 620061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3020 w 1989944"/>
              <a:gd name="connsiteY15" fmla="*/ 658161 h 865682"/>
              <a:gd name="connsiteX16" fmla="*/ 965720 w 1989944"/>
              <a:gd name="connsiteY16" fmla="*/ 620061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3020 w 1989944"/>
              <a:gd name="connsiteY15" fmla="*/ 658161 h 865682"/>
              <a:gd name="connsiteX16" fmla="*/ 962545 w 1989944"/>
              <a:gd name="connsiteY16" fmla="*/ 639111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3020 w 1989944"/>
              <a:gd name="connsiteY15" fmla="*/ 658161 h 865682"/>
              <a:gd name="connsiteX16" fmla="*/ 959370 w 1989944"/>
              <a:gd name="connsiteY16" fmla="*/ 62958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 name="connsiteX0" fmla="*/ 1989944 w 1989944"/>
              <a:gd name="connsiteY0" fmla="*/ 865682 h 865682"/>
              <a:gd name="connsiteX1" fmla="*/ 1686393 w 1989944"/>
              <a:gd name="connsiteY1" fmla="*/ 865682 h 865682"/>
              <a:gd name="connsiteX2" fmla="*/ 1686393 w 1989944"/>
              <a:gd name="connsiteY2" fmla="*/ 798226 h 865682"/>
              <a:gd name="connsiteX3" fmla="*/ 1274164 w 1989944"/>
              <a:gd name="connsiteY3" fmla="*/ 798226 h 865682"/>
              <a:gd name="connsiteX4" fmla="*/ 1274164 w 1989944"/>
              <a:gd name="connsiteY4" fmla="*/ 798226 h 865682"/>
              <a:gd name="connsiteX5" fmla="*/ 1274164 w 1989944"/>
              <a:gd name="connsiteY5" fmla="*/ 768246 h 865682"/>
              <a:gd name="connsiteX6" fmla="*/ 1139252 w 1989944"/>
              <a:gd name="connsiteY6" fmla="*/ 768246 h 865682"/>
              <a:gd name="connsiteX7" fmla="*/ 1139252 w 1989944"/>
              <a:gd name="connsiteY7" fmla="*/ 768246 h 865682"/>
              <a:gd name="connsiteX8" fmla="*/ 1139252 w 1989944"/>
              <a:gd name="connsiteY8" fmla="*/ 768246 h 865682"/>
              <a:gd name="connsiteX9" fmla="*/ 1139252 w 1989944"/>
              <a:gd name="connsiteY9" fmla="*/ 742013 h 865682"/>
              <a:gd name="connsiteX10" fmla="*/ 1041816 w 1989944"/>
              <a:gd name="connsiteY10" fmla="*/ 742013 h 865682"/>
              <a:gd name="connsiteX11" fmla="*/ 1041816 w 1989944"/>
              <a:gd name="connsiteY11" fmla="*/ 689547 h 865682"/>
              <a:gd name="connsiteX12" fmla="*/ 981856 w 1989944"/>
              <a:gd name="connsiteY12" fmla="*/ 689547 h 865682"/>
              <a:gd name="connsiteX13" fmla="*/ 981856 w 1989944"/>
              <a:gd name="connsiteY13" fmla="*/ 652072 h 865682"/>
              <a:gd name="connsiteX14" fmla="*/ 981856 w 1989944"/>
              <a:gd name="connsiteY14" fmla="*/ 652072 h 865682"/>
              <a:gd name="connsiteX15" fmla="*/ 959370 w 1989944"/>
              <a:gd name="connsiteY15" fmla="*/ 651811 h 865682"/>
              <a:gd name="connsiteX16" fmla="*/ 959370 w 1989944"/>
              <a:gd name="connsiteY16" fmla="*/ 629586 h 865682"/>
              <a:gd name="connsiteX17" fmla="*/ 933138 w 1989944"/>
              <a:gd name="connsiteY17" fmla="*/ 629586 h 865682"/>
              <a:gd name="connsiteX18" fmla="*/ 933138 w 1989944"/>
              <a:gd name="connsiteY18" fmla="*/ 569626 h 865682"/>
              <a:gd name="connsiteX19" fmla="*/ 824459 w 1989944"/>
              <a:gd name="connsiteY19" fmla="*/ 569626 h 865682"/>
              <a:gd name="connsiteX20" fmla="*/ 824459 w 1989944"/>
              <a:gd name="connsiteY20" fmla="*/ 547401 h 865682"/>
              <a:gd name="connsiteX21" fmla="*/ 801974 w 1989944"/>
              <a:gd name="connsiteY21" fmla="*/ 547141 h 865682"/>
              <a:gd name="connsiteX22" fmla="*/ 801974 w 1989944"/>
              <a:gd name="connsiteY22" fmla="*/ 490928 h 865682"/>
              <a:gd name="connsiteX23" fmla="*/ 648325 w 1989944"/>
              <a:gd name="connsiteY23" fmla="*/ 490928 h 865682"/>
              <a:gd name="connsiteX24" fmla="*/ 648325 w 1989944"/>
              <a:gd name="connsiteY24" fmla="*/ 434714 h 865682"/>
              <a:gd name="connsiteX25" fmla="*/ 607102 w 1989944"/>
              <a:gd name="connsiteY25" fmla="*/ 434714 h 865682"/>
              <a:gd name="connsiteX26" fmla="*/ 607102 w 1989944"/>
              <a:gd name="connsiteY26" fmla="*/ 311046 h 865682"/>
              <a:gd name="connsiteX27" fmla="*/ 547141 w 1989944"/>
              <a:gd name="connsiteY27" fmla="*/ 311046 h 865682"/>
              <a:gd name="connsiteX28" fmla="*/ 547141 w 1989944"/>
              <a:gd name="connsiteY28" fmla="*/ 311046 h 865682"/>
              <a:gd name="connsiteX29" fmla="*/ 532151 w 1989944"/>
              <a:gd name="connsiteY29" fmla="*/ 296056 h 865682"/>
              <a:gd name="connsiteX30" fmla="*/ 532151 w 1989944"/>
              <a:gd name="connsiteY30" fmla="*/ 254832 h 865682"/>
              <a:gd name="connsiteX31" fmla="*/ 475938 w 1989944"/>
              <a:gd name="connsiteY31" fmla="*/ 254832 h 865682"/>
              <a:gd name="connsiteX32" fmla="*/ 475938 w 1989944"/>
              <a:gd name="connsiteY32" fmla="*/ 254832 h 865682"/>
              <a:gd name="connsiteX33" fmla="*/ 475938 w 1989944"/>
              <a:gd name="connsiteY33" fmla="*/ 221105 h 865682"/>
              <a:gd name="connsiteX34" fmla="*/ 427220 w 1989944"/>
              <a:gd name="connsiteY34" fmla="*/ 221105 h 865682"/>
              <a:gd name="connsiteX35" fmla="*/ 427220 w 1989944"/>
              <a:gd name="connsiteY35" fmla="*/ 221105 h 865682"/>
              <a:gd name="connsiteX36" fmla="*/ 427220 w 1989944"/>
              <a:gd name="connsiteY36" fmla="*/ 202367 h 865682"/>
              <a:gd name="connsiteX37" fmla="*/ 296056 w 1989944"/>
              <a:gd name="connsiteY37" fmla="*/ 202367 h 865682"/>
              <a:gd name="connsiteX38" fmla="*/ 296056 w 1989944"/>
              <a:gd name="connsiteY38" fmla="*/ 142406 h 865682"/>
              <a:gd name="connsiteX39" fmla="*/ 277318 w 1989944"/>
              <a:gd name="connsiteY39" fmla="*/ 142406 h 865682"/>
              <a:gd name="connsiteX40" fmla="*/ 277318 w 1989944"/>
              <a:gd name="connsiteY40" fmla="*/ 119921 h 865682"/>
              <a:gd name="connsiteX41" fmla="*/ 206115 w 1989944"/>
              <a:gd name="connsiteY41" fmla="*/ 119921 h 865682"/>
              <a:gd name="connsiteX42" fmla="*/ 206115 w 1989944"/>
              <a:gd name="connsiteY42" fmla="*/ 63708 h 865682"/>
              <a:gd name="connsiteX43" fmla="*/ 44970 w 1989944"/>
              <a:gd name="connsiteY43" fmla="*/ 63708 h 865682"/>
              <a:gd name="connsiteX44" fmla="*/ 44970 w 1989944"/>
              <a:gd name="connsiteY44" fmla="*/ 33728 h 865682"/>
              <a:gd name="connsiteX45" fmla="*/ 0 w 1989944"/>
              <a:gd name="connsiteY45" fmla="*/ 33728 h 865682"/>
              <a:gd name="connsiteX46" fmla="*/ 0 w 1989944"/>
              <a:gd name="connsiteY46" fmla="*/ 0 h 8656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1989944" h="865682">
                <a:moveTo>
                  <a:pt x="1989944" y="865682"/>
                </a:moveTo>
                <a:lnTo>
                  <a:pt x="1686393" y="865682"/>
                </a:lnTo>
                <a:lnTo>
                  <a:pt x="1686393" y="798226"/>
                </a:lnTo>
                <a:lnTo>
                  <a:pt x="1274164" y="798226"/>
                </a:lnTo>
                <a:lnTo>
                  <a:pt x="1274164" y="798226"/>
                </a:lnTo>
                <a:lnTo>
                  <a:pt x="1274164" y="768246"/>
                </a:lnTo>
                <a:lnTo>
                  <a:pt x="1139252" y="768246"/>
                </a:lnTo>
                <a:lnTo>
                  <a:pt x="1139252" y="768246"/>
                </a:lnTo>
                <a:lnTo>
                  <a:pt x="1139252" y="768246"/>
                </a:lnTo>
                <a:lnTo>
                  <a:pt x="1139252" y="742013"/>
                </a:lnTo>
                <a:lnTo>
                  <a:pt x="1041816" y="742013"/>
                </a:lnTo>
                <a:lnTo>
                  <a:pt x="1041816" y="689547"/>
                </a:lnTo>
                <a:lnTo>
                  <a:pt x="981856" y="689547"/>
                </a:lnTo>
                <a:lnTo>
                  <a:pt x="981856" y="652072"/>
                </a:lnTo>
                <a:lnTo>
                  <a:pt x="981856" y="652072"/>
                </a:lnTo>
                <a:lnTo>
                  <a:pt x="959370" y="651811"/>
                </a:lnTo>
                <a:lnTo>
                  <a:pt x="959370" y="629586"/>
                </a:lnTo>
                <a:lnTo>
                  <a:pt x="933138" y="629586"/>
                </a:lnTo>
                <a:lnTo>
                  <a:pt x="933138" y="569626"/>
                </a:lnTo>
                <a:lnTo>
                  <a:pt x="824459" y="569626"/>
                </a:lnTo>
                <a:lnTo>
                  <a:pt x="824459" y="547401"/>
                </a:lnTo>
                <a:lnTo>
                  <a:pt x="801974" y="547141"/>
                </a:lnTo>
                <a:lnTo>
                  <a:pt x="801974" y="490928"/>
                </a:lnTo>
                <a:lnTo>
                  <a:pt x="648325" y="490928"/>
                </a:lnTo>
                <a:lnTo>
                  <a:pt x="648325" y="434714"/>
                </a:lnTo>
                <a:lnTo>
                  <a:pt x="607102" y="434714"/>
                </a:lnTo>
                <a:lnTo>
                  <a:pt x="607102" y="311046"/>
                </a:lnTo>
                <a:lnTo>
                  <a:pt x="547141" y="311046"/>
                </a:lnTo>
                <a:lnTo>
                  <a:pt x="547141" y="311046"/>
                </a:lnTo>
                <a:lnTo>
                  <a:pt x="532151" y="296056"/>
                </a:lnTo>
                <a:lnTo>
                  <a:pt x="532151" y="254832"/>
                </a:lnTo>
                <a:lnTo>
                  <a:pt x="475938" y="254832"/>
                </a:lnTo>
                <a:lnTo>
                  <a:pt x="475938" y="254832"/>
                </a:lnTo>
                <a:lnTo>
                  <a:pt x="475938" y="221105"/>
                </a:lnTo>
                <a:lnTo>
                  <a:pt x="427220" y="221105"/>
                </a:lnTo>
                <a:lnTo>
                  <a:pt x="427220" y="221105"/>
                </a:lnTo>
                <a:lnTo>
                  <a:pt x="427220" y="202367"/>
                </a:lnTo>
                <a:lnTo>
                  <a:pt x="296056" y="202367"/>
                </a:lnTo>
                <a:lnTo>
                  <a:pt x="296056" y="142406"/>
                </a:lnTo>
                <a:lnTo>
                  <a:pt x="277318" y="142406"/>
                </a:lnTo>
                <a:lnTo>
                  <a:pt x="277318" y="119921"/>
                </a:lnTo>
                <a:lnTo>
                  <a:pt x="206115" y="119921"/>
                </a:lnTo>
                <a:lnTo>
                  <a:pt x="206115" y="63708"/>
                </a:lnTo>
                <a:lnTo>
                  <a:pt x="44970" y="63708"/>
                </a:lnTo>
                <a:lnTo>
                  <a:pt x="44970" y="33728"/>
                </a:lnTo>
                <a:lnTo>
                  <a:pt x="0" y="33728"/>
                </a:lnTo>
                <a:lnTo>
                  <a:pt x="0" y="0"/>
                </a:lnTo>
              </a:path>
            </a:pathLst>
          </a:custGeom>
          <a:noFill/>
          <a:ln w="28575">
            <a:solidFill>
              <a:schemeClr val="accent3"/>
            </a:solidFill>
            <a:miter lim="800000"/>
            <a:headEnd/>
            <a:tailEnd/>
          </a:ln>
        </p:spPr>
        <p:txBody>
          <a:bodyPr rtlCol="0" anchor="ctr"/>
          <a:lstStyle/>
          <a:p>
            <a:pPr algn="ctr"/>
            <a:endParaRPr lang="en-US"/>
          </a:p>
        </p:txBody>
      </p:sp>
      <p:sp>
        <p:nvSpPr>
          <p:cNvPr id="5" name="Title 4">
            <a:extLst>
              <a:ext uri="{FF2B5EF4-FFF2-40B4-BE49-F238E27FC236}">
                <a16:creationId xmlns:a16="http://schemas.microsoft.com/office/drawing/2014/main" id="{22E066FF-89F7-4201-62F7-B0CC3F62D0C7}"/>
              </a:ext>
            </a:extLst>
          </p:cNvPr>
          <p:cNvSpPr>
            <a:spLocks noGrp="1"/>
          </p:cNvSpPr>
          <p:nvPr>
            <p:ph type="title"/>
          </p:nvPr>
        </p:nvSpPr>
        <p:spPr/>
        <p:txBody>
          <a:bodyPr/>
          <a:lstStyle/>
          <a:p>
            <a:r>
              <a:rPr lang="en-US" altLang="en-US" sz="3600" dirty="0"/>
              <a:t>KEYNOTE-522 Biomarker Analysis: EFS and pCR With Tcell</a:t>
            </a:r>
            <a:r>
              <a:rPr lang="en-US" altLang="en-US" sz="3600" baseline="-25000" dirty="0"/>
              <a:t>inf</a:t>
            </a:r>
            <a:r>
              <a:rPr lang="en-US" altLang="en-US" sz="3600" dirty="0"/>
              <a:t>GEP</a:t>
            </a:r>
            <a:r>
              <a:rPr lang="en-US" altLang="en-US" dirty="0"/>
              <a:t> and EFS With </a:t>
            </a:r>
            <a:r>
              <a:rPr lang="en-US" altLang="en-US" sz="3600" dirty="0"/>
              <a:t>TMB</a:t>
            </a:r>
            <a:endParaRPr lang="en-US" dirty="0"/>
          </a:p>
        </p:txBody>
      </p:sp>
      <p:sp>
        <p:nvSpPr>
          <p:cNvPr id="12" name="TextBox 11">
            <a:extLst>
              <a:ext uri="{FF2B5EF4-FFF2-40B4-BE49-F238E27FC236}">
                <a16:creationId xmlns:a16="http://schemas.microsoft.com/office/drawing/2014/main" id="{995A75DF-11EE-F504-9E2A-EB092CB7E77F}"/>
              </a:ext>
            </a:extLst>
          </p:cNvPr>
          <p:cNvSpPr txBox="1"/>
          <p:nvPr/>
        </p:nvSpPr>
        <p:spPr bwMode="auto">
          <a:xfrm>
            <a:off x="1147151" y="1527061"/>
            <a:ext cx="2324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Tcell</a:t>
            </a:r>
            <a:r>
              <a:rPr lang="en-US" baseline="-25000" dirty="0">
                <a:solidFill>
                  <a:schemeClr val="bg1"/>
                </a:solidFill>
                <a:latin typeface="Calibri" panose="020F0502020204030204" pitchFamily="34" charset="0"/>
              </a:rPr>
              <a:t>inf</a:t>
            </a:r>
            <a:r>
              <a:rPr lang="en-US" dirty="0">
                <a:solidFill>
                  <a:schemeClr val="bg1"/>
                </a:solidFill>
                <a:latin typeface="Calibri" panose="020F0502020204030204" pitchFamily="34" charset="0"/>
              </a:rPr>
              <a:t>GEP &lt;1</a:t>
            </a:r>
            <a:r>
              <a:rPr lang="en-US" baseline="30000" dirty="0">
                <a:solidFill>
                  <a:schemeClr val="bg1"/>
                </a:solidFill>
                <a:latin typeface="Calibri" panose="020F0502020204030204" pitchFamily="34" charset="0"/>
              </a:rPr>
              <a:t>st</a:t>
            </a:r>
            <a:r>
              <a:rPr lang="en-US" baseline="-25000" dirty="0">
                <a:solidFill>
                  <a:schemeClr val="bg1"/>
                </a:solidFill>
                <a:latin typeface="Calibri" panose="020F0502020204030204" pitchFamily="34" charset="0"/>
              </a:rPr>
              <a:t> </a:t>
            </a:r>
            <a:r>
              <a:rPr lang="en-US" dirty="0">
                <a:solidFill>
                  <a:schemeClr val="bg1"/>
                </a:solidFill>
                <a:latin typeface="Calibri" panose="020F0502020204030204" pitchFamily="34" charset="0"/>
              </a:rPr>
              <a:t>tertile*</a:t>
            </a:r>
          </a:p>
        </p:txBody>
      </p:sp>
      <p:sp>
        <p:nvSpPr>
          <p:cNvPr id="13" name="TextBox 12">
            <a:extLst>
              <a:ext uri="{FF2B5EF4-FFF2-40B4-BE49-F238E27FC236}">
                <a16:creationId xmlns:a16="http://schemas.microsoft.com/office/drawing/2014/main" id="{AD80F6DB-0B95-DCC6-ACE3-5A038C192CF1}"/>
              </a:ext>
            </a:extLst>
          </p:cNvPr>
          <p:cNvSpPr txBox="1"/>
          <p:nvPr/>
        </p:nvSpPr>
        <p:spPr bwMode="auto">
          <a:xfrm>
            <a:off x="3995046" y="1527061"/>
            <a:ext cx="2324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Tcell</a:t>
            </a:r>
            <a:r>
              <a:rPr lang="en-US" baseline="-25000" dirty="0">
                <a:solidFill>
                  <a:schemeClr val="bg1"/>
                </a:solidFill>
                <a:latin typeface="Calibri" panose="020F0502020204030204" pitchFamily="34" charset="0"/>
              </a:rPr>
              <a:t>inf</a:t>
            </a:r>
            <a:r>
              <a:rPr lang="en-US" dirty="0">
                <a:solidFill>
                  <a:schemeClr val="bg1"/>
                </a:solidFill>
                <a:latin typeface="Calibri" panose="020F0502020204030204" pitchFamily="34" charset="0"/>
              </a:rPr>
              <a:t>GEP ≥1</a:t>
            </a:r>
            <a:r>
              <a:rPr lang="en-US" baseline="30000" dirty="0">
                <a:solidFill>
                  <a:schemeClr val="bg1"/>
                </a:solidFill>
                <a:latin typeface="Calibri" panose="020F0502020204030204" pitchFamily="34" charset="0"/>
              </a:rPr>
              <a:t>st</a:t>
            </a:r>
            <a:r>
              <a:rPr lang="en-US" baseline="-25000" dirty="0">
                <a:solidFill>
                  <a:schemeClr val="bg1"/>
                </a:solidFill>
                <a:latin typeface="Calibri" panose="020F0502020204030204" pitchFamily="34" charset="0"/>
              </a:rPr>
              <a:t> </a:t>
            </a:r>
            <a:r>
              <a:rPr lang="en-US" dirty="0">
                <a:solidFill>
                  <a:schemeClr val="bg1"/>
                </a:solidFill>
                <a:latin typeface="Calibri" panose="020F0502020204030204" pitchFamily="34" charset="0"/>
              </a:rPr>
              <a:t>tertile</a:t>
            </a:r>
          </a:p>
        </p:txBody>
      </p:sp>
      <p:sp>
        <p:nvSpPr>
          <p:cNvPr id="14" name="TextBox 13">
            <a:extLst>
              <a:ext uri="{FF2B5EF4-FFF2-40B4-BE49-F238E27FC236}">
                <a16:creationId xmlns:a16="http://schemas.microsoft.com/office/drawing/2014/main" id="{02B642BD-C2E5-B5C2-6A06-D39C6343E5C1}"/>
              </a:ext>
            </a:extLst>
          </p:cNvPr>
          <p:cNvSpPr txBox="1"/>
          <p:nvPr/>
        </p:nvSpPr>
        <p:spPr bwMode="auto">
          <a:xfrm>
            <a:off x="6814209" y="1527061"/>
            <a:ext cx="2324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TMB &lt;175 mut/exome</a:t>
            </a:r>
          </a:p>
        </p:txBody>
      </p:sp>
      <p:sp>
        <p:nvSpPr>
          <p:cNvPr id="15" name="TextBox 14">
            <a:extLst>
              <a:ext uri="{FF2B5EF4-FFF2-40B4-BE49-F238E27FC236}">
                <a16:creationId xmlns:a16="http://schemas.microsoft.com/office/drawing/2014/main" id="{23835CA6-A138-17BF-E55E-113C15468224}"/>
              </a:ext>
            </a:extLst>
          </p:cNvPr>
          <p:cNvSpPr txBox="1"/>
          <p:nvPr/>
        </p:nvSpPr>
        <p:spPr bwMode="auto">
          <a:xfrm>
            <a:off x="9283205" y="1527061"/>
            <a:ext cx="23241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TMB ≥175 mut/exome</a:t>
            </a:r>
          </a:p>
        </p:txBody>
      </p:sp>
      <p:sp>
        <p:nvSpPr>
          <p:cNvPr id="23" name="TextBox 22">
            <a:extLst>
              <a:ext uri="{FF2B5EF4-FFF2-40B4-BE49-F238E27FC236}">
                <a16:creationId xmlns:a16="http://schemas.microsoft.com/office/drawing/2014/main" id="{307AA087-8576-9E64-6847-DD2F04309B73}"/>
              </a:ext>
            </a:extLst>
          </p:cNvPr>
          <p:cNvSpPr txBox="1"/>
          <p:nvPr/>
        </p:nvSpPr>
        <p:spPr bwMode="auto">
          <a:xfrm>
            <a:off x="1346747" y="2370495"/>
            <a:ext cx="23537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0.68 (95% CI, 0.43-1.09)</a:t>
            </a:r>
          </a:p>
        </p:txBody>
      </p:sp>
      <p:sp>
        <p:nvSpPr>
          <p:cNvPr id="24" name="TextBox 23">
            <a:extLst>
              <a:ext uri="{FF2B5EF4-FFF2-40B4-BE49-F238E27FC236}">
                <a16:creationId xmlns:a16="http://schemas.microsoft.com/office/drawing/2014/main" id="{00B96E2C-62E1-33EA-C61D-E031D719C5F4}"/>
              </a:ext>
            </a:extLst>
          </p:cNvPr>
          <p:cNvSpPr txBox="1"/>
          <p:nvPr/>
        </p:nvSpPr>
        <p:spPr bwMode="auto">
          <a:xfrm>
            <a:off x="4212093" y="2370495"/>
            <a:ext cx="23537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0.54 (95% CI, 0.36-0.83)</a:t>
            </a:r>
          </a:p>
        </p:txBody>
      </p:sp>
      <p:sp>
        <p:nvSpPr>
          <p:cNvPr id="34" name="TextBox 33">
            <a:extLst>
              <a:ext uri="{FF2B5EF4-FFF2-40B4-BE49-F238E27FC236}">
                <a16:creationId xmlns:a16="http://schemas.microsoft.com/office/drawing/2014/main" id="{EC552F5F-9F18-DABF-603C-349021684945}"/>
              </a:ext>
            </a:extLst>
          </p:cNvPr>
          <p:cNvSpPr txBox="1"/>
          <p:nvPr/>
        </p:nvSpPr>
        <p:spPr bwMode="auto">
          <a:xfrm rot="16200000">
            <a:off x="-611884" y="3966138"/>
            <a:ext cx="27118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EFS, %</a:t>
            </a:r>
          </a:p>
        </p:txBody>
      </p:sp>
      <p:sp>
        <p:nvSpPr>
          <p:cNvPr id="45" name="Text Box 15">
            <a:extLst>
              <a:ext uri="{FF2B5EF4-FFF2-40B4-BE49-F238E27FC236}">
                <a16:creationId xmlns:a16="http://schemas.microsoft.com/office/drawing/2014/main" id="{236B56E8-64A8-DAE0-68A9-A02D82B2C4AC}"/>
              </a:ext>
            </a:extLst>
          </p:cNvPr>
          <p:cNvSpPr txBox="1">
            <a:spLocks noChangeArrowheads="1"/>
          </p:cNvSpPr>
          <p:nvPr/>
        </p:nvSpPr>
        <p:spPr bwMode="auto">
          <a:xfrm>
            <a:off x="439910"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Reproduced with permission. </a:t>
            </a:r>
            <a:endParaRPr lang="en-US" altLang="en-US" sz="1200" b="0" dirty="0">
              <a:solidFill>
                <a:schemeClr val="bg2"/>
              </a:solidFill>
              <a:latin typeface="Calibri" panose="020F0502020204030204" pitchFamily="34" charset="0"/>
              <a:cs typeface="+mn-cs"/>
            </a:endParaRPr>
          </a:p>
        </p:txBody>
      </p:sp>
      <p:sp>
        <p:nvSpPr>
          <p:cNvPr id="47" name="TextBox 46">
            <a:extLst>
              <a:ext uri="{FF2B5EF4-FFF2-40B4-BE49-F238E27FC236}">
                <a16:creationId xmlns:a16="http://schemas.microsoft.com/office/drawing/2014/main" id="{E9A79016-303F-20C8-6899-D35BC9B41A51}"/>
              </a:ext>
            </a:extLst>
          </p:cNvPr>
          <p:cNvSpPr txBox="1"/>
          <p:nvPr/>
        </p:nvSpPr>
        <p:spPr bwMode="auto">
          <a:xfrm>
            <a:off x="6884182" y="5805663"/>
            <a:ext cx="475028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200" b="0" dirty="0">
                <a:solidFill>
                  <a:schemeClr val="bg1"/>
                </a:solidFill>
                <a:latin typeface="+mj-lt"/>
              </a:rPr>
              <a:t>pCR and HR for EFS not examined in TMB subgroups because the number of patients in higher TMB subgroup did not meet prespecified minimum</a:t>
            </a:r>
          </a:p>
        </p:txBody>
      </p:sp>
      <p:sp>
        <p:nvSpPr>
          <p:cNvPr id="48" name="Text Box 30">
            <a:extLst>
              <a:ext uri="{FF2B5EF4-FFF2-40B4-BE49-F238E27FC236}">
                <a16:creationId xmlns:a16="http://schemas.microsoft.com/office/drawing/2014/main" id="{B6EE48A5-6420-A53B-B597-D57E781D15E5}"/>
              </a:ext>
            </a:extLst>
          </p:cNvPr>
          <p:cNvSpPr txBox="1">
            <a:spLocks noChangeArrowheads="1"/>
          </p:cNvSpPr>
          <p:nvPr/>
        </p:nvSpPr>
        <p:spPr bwMode="auto">
          <a:xfrm>
            <a:off x="723900" y="6126366"/>
            <a:ext cx="5376672" cy="274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*Prespecified cutoff of -0.2197.</a:t>
            </a:r>
            <a:endParaRPr lang="en-US" altLang="en-US" sz="1200" dirty="0">
              <a:solidFill>
                <a:schemeClr val="bg1"/>
              </a:solidFill>
              <a:latin typeface="Calibri" panose="020F0502020204030204" pitchFamily="34" charset="0"/>
            </a:endParaRPr>
          </a:p>
        </p:txBody>
      </p:sp>
      <p:grpSp>
        <p:nvGrpSpPr>
          <p:cNvPr id="56" name="Group 55">
            <a:extLst>
              <a:ext uri="{FF2B5EF4-FFF2-40B4-BE49-F238E27FC236}">
                <a16:creationId xmlns:a16="http://schemas.microsoft.com/office/drawing/2014/main" id="{62338E86-ED85-BD95-A7A7-8F184617DDCC}"/>
              </a:ext>
            </a:extLst>
          </p:cNvPr>
          <p:cNvGrpSpPr/>
          <p:nvPr/>
        </p:nvGrpSpPr>
        <p:grpSpPr>
          <a:xfrm>
            <a:off x="1228172" y="1891410"/>
            <a:ext cx="2553492" cy="523220"/>
            <a:chOff x="226468" y="1153339"/>
            <a:chExt cx="2553492" cy="523220"/>
          </a:xfrm>
        </p:grpSpPr>
        <p:grpSp>
          <p:nvGrpSpPr>
            <p:cNvPr id="53" name="Group 52">
              <a:extLst>
                <a:ext uri="{FF2B5EF4-FFF2-40B4-BE49-F238E27FC236}">
                  <a16:creationId xmlns:a16="http://schemas.microsoft.com/office/drawing/2014/main" id="{908CB1DF-48AB-91AC-A45D-AE22890566A1}"/>
                </a:ext>
              </a:extLst>
            </p:cNvPr>
            <p:cNvGrpSpPr/>
            <p:nvPr/>
          </p:nvGrpSpPr>
          <p:grpSpPr>
            <a:xfrm>
              <a:off x="226468" y="1231054"/>
              <a:ext cx="164592" cy="162046"/>
              <a:chOff x="226468" y="1231054"/>
              <a:chExt cx="164592" cy="162046"/>
            </a:xfrm>
          </p:grpSpPr>
          <p:sp>
            <p:nvSpPr>
              <p:cNvPr id="2" name="Rectangle 1">
                <a:extLst>
                  <a:ext uri="{FF2B5EF4-FFF2-40B4-BE49-F238E27FC236}">
                    <a16:creationId xmlns:a16="http://schemas.microsoft.com/office/drawing/2014/main" id="{065956E3-91FB-E9C0-EDE9-4A179E92BB74}"/>
                  </a:ext>
                </a:extLst>
              </p:cNvPr>
              <p:cNvSpPr/>
              <p:nvPr/>
            </p:nvSpPr>
            <p:spPr bwMode="auto">
              <a:xfrm>
                <a:off x="227741" y="1231054"/>
                <a:ext cx="162046" cy="162046"/>
              </a:xfrm>
              <a:prstGeom prst="rect">
                <a:avLst/>
              </a:prstGeom>
              <a:solidFill>
                <a:schemeClr val="accent2">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9" name="Group 48">
                <a:extLst>
                  <a:ext uri="{FF2B5EF4-FFF2-40B4-BE49-F238E27FC236}">
                    <a16:creationId xmlns:a16="http://schemas.microsoft.com/office/drawing/2014/main" id="{674502AB-7E91-7A88-F184-BB5FB3304758}"/>
                  </a:ext>
                </a:extLst>
              </p:cNvPr>
              <p:cNvGrpSpPr/>
              <p:nvPr/>
            </p:nvGrpSpPr>
            <p:grpSpPr>
              <a:xfrm>
                <a:off x="226468" y="1266357"/>
                <a:ext cx="164592" cy="91440"/>
                <a:chOff x="228062" y="1266357"/>
                <a:chExt cx="164592" cy="91440"/>
              </a:xfrm>
            </p:grpSpPr>
            <p:cxnSp>
              <p:nvCxnSpPr>
                <p:cNvPr id="6" name="Straight Connector 5">
                  <a:extLst>
                    <a:ext uri="{FF2B5EF4-FFF2-40B4-BE49-F238E27FC236}">
                      <a16:creationId xmlns:a16="http://schemas.microsoft.com/office/drawing/2014/main" id="{8F5BAC57-0381-5DE8-D83B-10516F921448}"/>
                    </a:ext>
                  </a:extLst>
                </p:cNvPr>
                <p:cNvCxnSpPr>
                  <a:cxnSpLocks/>
                </p:cNvCxnSpPr>
                <p:nvPr/>
              </p:nvCxnSpPr>
              <p:spPr bwMode="auto">
                <a:xfrm>
                  <a:off x="228062" y="1312077"/>
                  <a:ext cx="164592" cy="0"/>
                </a:xfrm>
                <a:prstGeom prst="line">
                  <a:avLst/>
                </a:prstGeom>
                <a:noFill/>
                <a:ln w="19050" cap="flat" cmpd="sng" algn="ctr">
                  <a:solidFill>
                    <a:schemeClr val="accent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FDC3098F-0372-8642-AB67-2C733C595E04}"/>
                    </a:ext>
                  </a:extLst>
                </p:cNvPr>
                <p:cNvCxnSpPr>
                  <a:cxnSpLocks/>
                </p:cNvCxnSpPr>
                <p:nvPr/>
              </p:nvCxnSpPr>
              <p:spPr bwMode="auto">
                <a:xfrm flipH="1" flipV="1">
                  <a:off x="310358" y="1266357"/>
                  <a:ext cx="0" cy="9144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54" name="Group 53">
              <a:extLst>
                <a:ext uri="{FF2B5EF4-FFF2-40B4-BE49-F238E27FC236}">
                  <a16:creationId xmlns:a16="http://schemas.microsoft.com/office/drawing/2014/main" id="{A316E3F1-5083-68E4-E992-756DCE0D5E9B}"/>
                </a:ext>
              </a:extLst>
            </p:cNvPr>
            <p:cNvGrpSpPr/>
            <p:nvPr/>
          </p:nvGrpSpPr>
          <p:grpSpPr>
            <a:xfrm>
              <a:off x="226468" y="1441329"/>
              <a:ext cx="164592" cy="162046"/>
              <a:chOff x="226468" y="1441329"/>
              <a:chExt cx="164592" cy="162046"/>
            </a:xfrm>
          </p:grpSpPr>
          <p:sp>
            <p:nvSpPr>
              <p:cNvPr id="3" name="Rectangle 2">
                <a:extLst>
                  <a:ext uri="{FF2B5EF4-FFF2-40B4-BE49-F238E27FC236}">
                    <a16:creationId xmlns:a16="http://schemas.microsoft.com/office/drawing/2014/main" id="{6B955CBC-42A9-53B4-44A5-211883D28881}"/>
                  </a:ext>
                </a:extLst>
              </p:cNvPr>
              <p:cNvSpPr/>
              <p:nvPr/>
            </p:nvSpPr>
            <p:spPr bwMode="auto">
              <a:xfrm>
                <a:off x="227741" y="1441329"/>
                <a:ext cx="162046" cy="162046"/>
              </a:xfrm>
              <a:prstGeom prst="rect">
                <a:avLst/>
              </a:pr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52" name="Group 51">
                <a:extLst>
                  <a:ext uri="{FF2B5EF4-FFF2-40B4-BE49-F238E27FC236}">
                    <a16:creationId xmlns:a16="http://schemas.microsoft.com/office/drawing/2014/main" id="{AC9BF28C-E4DF-9B42-B761-7962303288A7}"/>
                  </a:ext>
                </a:extLst>
              </p:cNvPr>
              <p:cNvGrpSpPr/>
              <p:nvPr/>
            </p:nvGrpSpPr>
            <p:grpSpPr>
              <a:xfrm>
                <a:off x="226468" y="1476632"/>
                <a:ext cx="164592" cy="91440"/>
                <a:chOff x="380462" y="1418757"/>
                <a:chExt cx="164592" cy="91440"/>
              </a:xfrm>
            </p:grpSpPr>
            <p:cxnSp>
              <p:nvCxnSpPr>
                <p:cNvPr id="50" name="Straight Connector 49">
                  <a:extLst>
                    <a:ext uri="{FF2B5EF4-FFF2-40B4-BE49-F238E27FC236}">
                      <a16:creationId xmlns:a16="http://schemas.microsoft.com/office/drawing/2014/main" id="{0B433CB4-94D3-A872-B5EA-0D60957961EA}"/>
                    </a:ext>
                  </a:extLst>
                </p:cNvPr>
                <p:cNvCxnSpPr>
                  <a:cxnSpLocks/>
                </p:cNvCxnSpPr>
                <p:nvPr/>
              </p:nvCxnSpPr>
              <p:spPr bwMode="auto">
                <a:xfrm>
                  <a:off x="380462" y="1464477"/>
                  <a:ext cx="164592" cy="0"/>
                </a:xfrm>
                <a:prstGeom prst="line">
                  <a:avLst/>
                </a:prstGeom>
                <a:noFill/>
                <a:ln w="19050" cap="flat" cmpd="sng" algn="ctr">
                  <a:solidFill>
                    <a:schemeClr val="accent3"/>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683EC76D-B99E-BEBB-E242-0F64FC87715D}"/>
                    </a:ext>
                  </a:extLst>
                </p:cNvPr>
                <p:cNvCxnSpPr>
                  <a:cxnSpLocks/>
                </p:cNvCxnSpPr>
                <p:nvPr/>
              </p:nvCxnSpPr>
              <p:spPr bwMode="auto">
                <a:xfrm flipH="1" flipV="1">
                  <a:off x="462758" y="1418757"/>
                  <a:ext cx="0" cy="91440"/>
                </a:xfrm>
                <a:prstGeom prst="line">
                  <a:avLst/>
                </a:prstGeom>
                <a:noFill/>
                <a:ln w="19050" cap="flat" cmpd="sng" algn="ctr">
                  <a:solidFill>
                    <a:schemeClr val="accent3"/>
                  </a:solidFill>
                  <a:prstDash val="solid"/>
                  <a:round/>
                  <a:headEnd type="none" w="med" len="med"/>
                  <a:tailEnd type="none" w="med" len="med"/>
                </a:ln>
                <a:effectLst/>
              </p:spPr>
            </p:cxnSp>
          </p:grpSp>
        </p:grpSp>
        <p:sp>
          <p:nvSpPr>
            <p:cNvPr id="55" name="TextBox 54">
              <a:extLst>
                <a:ext uri="{FF2B5EF4-FFF2-40B4-BE49-F238E27FC236}">
                  <a16:creationId xmlns:a16="http://schemas.microsoft.com/office/drawing/2014/main" id="{6640A3A4-E4E1-08D7-A5A5-4010D93A0C55}"/>
                </a:ext>
              </a:extLst>
            </p:cNvPr>
            <p:cNvSpPr txBox="1"/>
            <p:nvPr/>
          </p:nvSpPr>
          <p:spPr bwMode="auto">
            <a:xfrm>
              <a:off x="353814" y="1153339"/>
              <a:ext cx="24261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bg1"/>
                  </a:solidFill>
                  <a:latin typeface="Calibri" panose="020F0502020204030204" pitchFamily="34" charset="0"/>
                  <a:cs typeface="Calibri" panose="020F0502020204030204" pitchFamily="34" charset="0"/>
                </a:rPr>
                <a:t>Pembro</a:t>
              </a:r>
              <a:r>
                <a:rPr lang="en-US" sz="1400" b="0" dirty="0">
                  <a:solidFill>
                    <a:schemeClr val="bg1"/>
                  </a:solidFill>
                  <a:latin typeface="Calibri" panose="020F0502020204030204" pitchFamily="34" charset="0"/>
                  <a:cs typeface="Calibri" panose="020F0502020204030204" pitchFamily="34" charset="0"/>
                </a:rPr>
                <a:t> + chemo (N = 211)</a:t>
              </a:r>
              <a:br>
                <a:rPr lang="en-US" sz="1400" b="0" dirty="0">
                  <a:solidFill>
                    <a:schemeClr val="bg1"/>
                  </a:solidFill>
                  <a:latin typeface="Calibri" panose="020F0502020204030204" pitchFamily="34" charset="0"/>
                  <a:cs typeface="Calibri" panose="020F0502020204030204" pitchFamily="34" charset="0"/>
                </a:rPr>
              </a:br>
              <a:r>
                <a:rPr lang="en-US" sz="1400" b="0" dirty="0">
                  <a:solidFill>
                    <a:schemeClr val="bg1"/>
                  </a:solidFill>
                  <a:latin typeface="Calibri" panose="020F0502020204030204" pitchFamily="34" charset="0"/>
                  <a:cs typeface="Calibri" panose="020F0502020204030204" pitchFamily="34" charset="0"/>
                </a:rPr>
                <a:t>Placebo + chemo (N = 90)</a:t>
              </a:r>
            </a:p>
          </p:txBody>
        </p:sp>
      </p:grpSp>
      <p:grpSp>
        <p:nvGrpSpPr>
          <p:cNvPr id="57" name="Group 56">
            <a:extLst>
              <a:ext uri="{FF2B5EF4-FFF2-40B4-BE49-F238E27FC236}">
                <a16:creationId xmlns:a16="http://schemas.microsoft.com/office/drawing/2014/main" id="{EE85D3CC-8D78-8243-2D88-FF768AB819D6}"/>
              </a:ext>
            </a:extLst>
          </p:cNvPr>
          <p:cNvGrpSpPr/>
          <p:nvPr/>
        </p:nvGrpSpPr>
        <p:grpSpPr>
          <a:xfrm>
            <a:off x="6970864" y="1891410"/>
            <a:ext cx="2553492" cy="523220"/>
            <a:chOff x="226468" y="1153339"/>
            <a:chExt cx="2553492" cy="523220"/>
          </a:xfrm>
        </p:grpSpPr>
        <p:grpSp>
          <p:nvGrpSpPr>
            <p:cNvPr id="58" name="Group 57">
              <a:extLst>
                <a:ext uri="{FF2B5EF4-FFF2-40B4-BE49-F238E27FC236}">
                  <a16:creationId xmlns:a16="http://schemas.microsoft.com/office/drawing/2014/main" id="{9E6450DF-C01F-764E-8105-9DE587C23466}"/>
                </a:ext>
              </a:extLst>
            </p:cNvPr>
            <p:cNvGrpSpPr/>
            <p:nvPr/>
          </p:nvGrpSpPr>
          <p:grpSpPr>
            <a:xfrm>
              <a:off x="226468" y="1231054"/>
              <a:ext cx="164592" cy="162046"/>
              <a:chOff x="226468" y="1231054"/>
              <a:chExt cx="164592" cy="162046"/>
            </a:xfrm>
          </p:grpSpPr>
          <p:sp>
            <p:nvSpPr>
              <p:cNvPr id="65" name="Rectangle 64">
                <a:extLst>
                  <a:ext uri="{FF2B5EF4-FFF2-40B4-BE49-F238E27FC236}">
                    <a16:creationId xmlns:a16="http://schemas.microsoft.com/office/drawing/2014/main" id="{C17132E0-0FE3-0C62-FC5C-2324714C3B5B}"/>
                  </a:ext>
                </a:extLst>
              </p:cNvPr>
              <p:cNvSpPr/>
              <p:nvPr/>
            </p:nvSpPr>
            <p:spPr bwMode="auto">
              <a:xfrm>
                <a:off x="227741" y="1231054"/>
                <a:ext cx="162046" cy="162046"/>
              </a:xfrm>
              <a:prstGeom prst="rect">
                <a:avLst/>
              </a:prstGeom>
              <a:solidFill>
                <a:schemeClr val="accent2">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6" name="Group 65">
                <a:extLst>
                  <a:ext uri="{FF2B5EF4-FFF2-40B4-BE49-F238E27FC236}">
                    <a16:creationId xmlns:a16="http://schemas.microsoft.com/office/drawing/2014/main" id="{D413D3CD-D7BA-EF86-071E-2DD7B39AD786}"/>
                  </a:ext>
                </a:extLst>
              </p:cNvPr>
              <p:cNvGrpSpPr/>
              <p:nvPr/>
            </p:nvGrpSpPr>
            <p:grpSpPr>
              <a:xfrm>
                <a:off x="226468" y="1266357"/>
                <a:ext cx="164592" cy="91440"/>
                <a:chOff x="228062" y="1266357"/>
                <a:chExt cx="164592" cy="91440"/>
              </a:xfrm>
            </p:grpSpPr>
            <p:cxnSp>
              <p:nvCxnSpPr>
                <p:cNvPr id="67" name="Straight Connector 66">
                  <a:extLst>
                    <a:ext uri="{FF2B5EF4-FFF2-40B4-BE49-F238E27FC236}">
                      <a16:creationId xmlns:a16="http://schemas.microsoft.com/office/drawing/2014/main" id="{40CDB45A-2E10-F421-D82C-E5E8C17868CB}"/>
                    </a:ext>
                  </a:extLst>
                </p:cNvPr>
                <p:cNvCxnSpPr>
                  <a:cxnSpLocks/>
                </p:cNvCxnSpPr>
                <p:nvPr/>
              </p:nvCxnSpPr>
              <p:spPr bwMode="auto">
                <a:xfrm>
                  <a:off x="228062" y="1312077"/>
                  <a:ext cx="164592" cy="0"/>
                </a:xfrm>
                <a:prstGeom prst="line">
                  <a:avLst/>
                </a:prstGeom>
                <a:noFill/>
                <a:ln w="19050" cap="flat" cmpd="sng" algn="ctr">
                  <a:solidFill>
                    <a:schemeClr val="accent1"/>
                  </a:solidFill>
                  <a:prstDash val="solid"/>
                  <a:round/>
                  <a:headEnd type="none" w="med" len="med"/>
                  <a:tailEnd type="none" w="med" len="med"/>
                </a:ln>
                <a:effectLst/>
              </p:spPr>
            </p:cxnSp>
            <p:cxnSp>
              <p:nvCxnSpPr>
                <p:cNvPr id="68" name="Straight Connector 67">
                  <a:extLst>
                    <a:ext uri="{FF2B5EF4-FFF2-40B4-BE49-F238E27FC236}">
                      <a16:creationId xmlns:a16="http://schemas.microsoft.com/office/drawing/2014/main" id="{12705A0D-A0B1-9164-4BD2-9FED24515C76}"/>
                    </a:ext>
                  </a:extLst>
                </p:cNvPr>
                <p:cNvCxnSpPr>
                  <a:cxnSpLocks/>
                </p:cNvCxnSpPr>
                <p:nvPr/>
              </p:nvCxnSpPr>
              <p:spPr bwMode="auto">
                <a:xfrm flipH="1" flipV="1">
                  <a:off x="310358" y="1266357"/>
                  <a:ext cx="0" cy="9144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59" name="Group 58">
              <a:extLst>
                <a:ext uri="{FF2B5EF4-FFF2-40B4-BE49-F238E27FC236}">
                  <a16:creationId xmlns:a16="http://schemas.microsoft.com/office/drawing/2014/main" id="{B44C36DF-1B83-1DC6-CA92-BAE2DCC07516}"/>
                </a:ext>
              </a:extLst>
            </p:cNvPr>
            <p:cNvGrpSpPr/>
            <p:nvPr/>
          </p:nvGrpSpPr>
          <p:grpSpPr>
            <a:xfrm>
              <a:off x="226468" y="1441329"/>
              <a:ext cx="164592" cy="162046"/>
              <a:chOff x="226468" y="1441329"/>
              <a:chExt cx="164592" cy="162046"/>
            </a:xfrm>
          </p:grpSpPr>
          <p:sp>
            <p:nvSpPr>
              <p:cNvPr id="61" name="Rectangle 60">
                <a:extLst>
                  <a:ext uri="{FF2B5EF4-FFF2-40B4-BE49-F238E27FC236}">
                    <a16:creationId xmlns:a16="http://schemas.microsoft.com/office/drawing/2014/main" id="{E723DED8-40E4-76D2-BFFB-A879C3E485A6}"/>
                  </a:ext>
                </a:extLst>
              </p:cNvPr>
              <p:cNvSpPr/>
              <p:nvPr/>
            </p:nvSpPr>
            <p:spPr bwMode="auto">
              <a:xfrm>
                <a:off x="227741" y="1441329"/>
                <a:ext cx="162046" cy="162046"/>
              </a:xfrm>
              <a:prstGeom prst="rect">
                <a:avLst/>
              </a:pr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2" name="Group 61">
                <a:extLst>
                  <a:ext uri="{FF2B5EF4-FFF2-40B4-BE49-F238E27FC236}">
                    <a16:creationId xmlns:a16="http://schemas.microsoft.com/office/drawing/2014/main" id="{7D881D3E-1B1F-EAC5-9FBA-FEA680E3A110}"/>
                  </a:ext>
                </a:extLst>
              </p:cNvPr>
              <p:cNvGrpSpPr/>
              <p:nvPr/>
            </p:nvGrpSpPr>
            <p:grpSpPr>
              <a:xfrm>
                <a:off x="226468" y="1476632"/>
                <a:ext cx="164592" cy="91440"/>
                <a:chOff x="380462" y="1418757"/>
                <a:chExt cx="164592" cy="91440"/>
              </a:xfrm>
            </p:grpSpPr>
            <p:cxnSp>
              <p:nvCxnSpPr>
                <p:cNvPr id="63" name="Straight Connector 62">
                  <a:extLst>
                    <a:ext uri="{FF2B5EF4-FFF2-40B4-BE49-F238E27FC236}">
                      <a16:creationId xmlns:a16="http://schemas.microsoft.com/office/drawing/2014/main" id="{F64B8B11-D946-8FC0-CF41-D7CDF6D37D59}"/>
                    </a:ext>
                  </a:extLst>
                </p:cNvPr>
                <p:cNvCxnSpPr>
                  <a:cxnSpLocks/>
                </p:cNvCxnSpPr>
                <p:nvPr/>
              </p:nvCxnSpPr>
              <p:spPr bwMode="auto">
                <a:xfrm>
                  <a:off x="380462" y="1464477"/>
                  <a:ext cx="164592" cy="0"/>
                </a:xfrm>
                <a:prstGeom prst="line">
                  <a:avLst/>
                </a:prstGeom>
                <a:noFill/>
                <a:ln w="19050" cap="flat" cmpd="sng" algn="ctr">
                  <a:solidFill>
                    <a:schemeClr val="accent3"/>
                  </a:solidFill>
                  <a:prstDash val="solid"/>
                  <a:round/>
                  <a:headEnd type="none" w="med" len="med"/>
                  <a:tailEnd type="none" w="med" len="med"/>
                </a:ln>
                <a:effectLst/>
              </p:spPr>
            </p:cxnSp>
            <p:cxnSp>
              <p:nvCxnSpPr>
                <p:cNvPr id="64" name="Straight Connector 63">
                  <a:extLst>
                    <a:ext uri="{FF2B5EF4-FFF2-40B4-BE49-F238E27FC236}">
                      <a16:creationId xmlns:a16="http://schemas.microsoft.com/office/drawing/2014/main" id="{E3DB5929-EBF1-73DC-11AB-0C6204E763C3}"/>
                    </a:ext>
                  </a:extLst>
                </p:cNvPr>
                <p:cNvCxnSpPr>
                  <a:cxnSpLocks/>
                </p:cNvCxnSpPr>
                <p:nvPr/>
              </p:nvCxnSpPr>
              <p:spPr bwMode="auto">
                <a:xfrm flipH="1" flipV="1">
                  <a:off x="462758" y="1418757"/>
                  <a:ext cx="0" cy="91440"/>
                </a:xfrm>
                <a:prstGeom prst="line">
                  <a:avLst/>
                </a:prstGeom>
                <a:noFill/>
                <a:ln w="19050" cap="flat" cmpd="sng" algn="ctr">
                  <a:solidFill>
                    <a:schemeClr val="accent3"/>
                  </a:solidFill>
                  <a:prstDash val="solid"/>
                  <a:round/>
                  <a:headEnd type="none" w="med" len="med"/>
                  <a:tailEnd type="none" w="med" len="med"/>
                </a:ln>
                <a:effectLst/>
              </p:spPr>
            </p:cxnSp>
          </p:grpSp>
        </p:grpSp>
        <p:sp>
          <p:nvSpPr>
            <p:cNvPr id="60" name="TextBox 59">
              <a:extLst>
                <a:ext uri="{FF2B5EF4-FFF2-40B4-BE49-F238E27FC236}">
                  <a16:creationId xmlns:a16="http://schemas.microsoft.com/office/drawing/2014/main" id="{C5B8E51E-BF56-B1F2-C672-171402BB3949}"/>
                </a:ext>
              </a:extLst>
            </p:cNvPr>
            <p:cNvSpPr txBox="1"/>
            <p:nvPr/>
          </p:nvSpPr>
          <p:spPr bwMode="auto">
            <a:xfrm>
              <a:off x="353814" y="1153339"/>
              <a:ext cx="24261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bg1"/>
                  </a:solidFill>
                  <a:latin typeface="Calibri" panose="020F0502020204030204" pitchFamily="34" charset="0"/>
                  <a:cs typeface="Calibri" panose="020F0502020204030204" pitchFamily="34" charset="0"/>
                </a:rPr>
                <a:t>Pembro</a:t>
              </a:r>
              <a:r>
                <a:rPr lang="en-US" sz="1400" b="0" dirty="0">
                  <a:solidFill>
                    <a:schemeClr val="bg1"/>
                  </a:solidFill>
                  <a:latin typeface="Calibri" panose="020F0502020204030204" pitchFamily="34" charset="0"/>
                  <a:cs typeface="Calibri" panose="020F0502020204030204" pitchFamily="34" charset="0"/>
                </a:rPr>
                <a:t> + chemo (N = 615)</a:t>
              </a:r>
              <a:br>
                <a:rPr lang="en-US" sz="1400" b="0" dirty="0">
                  <a:solidFill>
                    <a:schemeClr val="bg1"/>
                  </a:solidFill>
                  <a:latin typeface="Calibri" panose="020F0502020204030204" pitchFamily="34" charset="0"/>
                  <a:cs typeface="Calibri" panose="020F0502020204030204" pitchFamily="34" charset="0"/>
                </a:rPr>
              </a:br>
              <a:r>
                <a:rPr lang="en-US" sz="1400" b="0" dirty="0">
                  <a:solidFill>
                    <a:schemeClr val="bg1"/>
                  </a:solidFill>
                  <a:latin typeface="Calibri" panose="020F0502020204030204" pitchFamily="34" charset="0"/>
                  <a:cs typeface="Calibri" panose="020F0502020204030204" pitchFamily="34" charset="0"/>
                </a:rPr>
                <a:t>Placebo + chemo (N = 291)</a:t>
              </a:r>
            </a:p>
          </p:txBody>
        </p:sp>
      </p:grpSp>
      <p:grpSp>
        <p:nvGrpSpPr>
          <p:cNvPr id="69" name="Group 68">
            <a:extLst>
              <a:ext uri="{FF2B5EF4-FFF2-40B4-BE49-F238E27FC236}">
                <a16:creationId xmlns:a16="http://schemas.microsoft.com/office/drawing/2014/main" id="{0D01C691-D464-0D51-7295-634D08E5E3AE}"/>
              </a:ext>
            </a:extLst>
          </p:cNvPr>
          <p:cNvGrpSpPr/>
          <p:nvPr/>
        </p:nvGrpSpPr>
        <p:grpSpPr>
          <a:xfrm>
            <a:off x="4104045" y="1891410"/>
            <a:ext cx="2553492" cy="523220"/>
            <a:chOff x="226468" y="1153339"/>
            <a:chExt cx="2553492" cy="523220"/>
          </a:xfrm>
        </p:grpSpPr>
        <p:grpSp>
          <p:nvGrpSpPr>
            <p:cNvPr id="70" name="Group 69">
              <a:extLst>
                <a:ext uri="{FF2B5EF4-FFF2-40B4-BE49-F238E27FC236}">
                  <a16:creationId xmlns:a16="http://schemas.microsoft.com/office/drawing/2014/main" id="{39AF1675-C2D8-5F2B-3147-E9F1C5ADCD3B}"/>
                </a:ext>
              </a:extLst>
            </p:cNvPr>
            <p:cNvGrpSpPr/>
            <p:nvPr/>
          </p:nvGrpSpPr>
          <p:grpSpPr>
            <a:xfrm>
              <a:off x="226468" y="1231054"/>
              <a:ext cx="164592" cy="162046"/>
              <a:chOff x="226468" y="1231054"/>
              <a:chExt cx="164592" cy="162046"/>
            </a:xfrm>
          </p:grpSpPr>
          <p:sp>
            <p:nvSpPr>
              <p:cNvPr id="77" name="Rectangle 76">
                <a:extLst>
                  <a:ext uri="{FF2B5EF4-FFF2-40B4-BE49-F238E27FC236}">
                    <a16:creationId xmlns:a16="http://schemas.microsoft.com/office/drawing/2014/main" id="{8E1A240E-C378-FBBF-848B-CD0B8E24616D}"/>
                  </a:ext>
                </a:extLst>
              </p:cNvPr>
              <p:cNvSpPr/>
              <p:nvPr/>
            </p:nvSpPr>
            <p:spPr bwMode="auto">
              <a:xfrm>
                <a:off x="227741" y="1231054"/>
                <a:ext cx="162046" cy="162046"/>
              </a:xfrm>
              <a:prstGeom prst="rect">
                <a:avLst/>
              </a:prstGeom>
              <a:solidFill>
                <a:schemeClr val="accent2">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78" name="Group 77">
                <a:extLst>
                  <a:ext uri="{FF2B5EF4-FFF2-40B4-BE49-F238E27FC236}">
                    <a16:creationId xmlns:a16="http://schemas.microsoft.com/office/drawing/2014/main" id="{763585E2-42BB-B402-D389-6CCDC097F44B}"/>
                  </a:ext>
                </a:extLst>
              </p:cNvPr>
              <p:cNvGrpSpPr/>
              <p:nvPr/>
            </p:nvGrpSpPr>
            <p:grpSpPr>
              <a:xfrm>
                <a:off x="226468" y="1266357"/>
                <a:ext cx="164592" cy="91440"/>
                <a:chOff x="228062" y="1266357"/>
                <a:chExt cx="164592" cy="91440"/>
              </a:xfrm>
            </p:grpSpPr>
            <p:cxnSp>
              <p:nvCxnSpPr>
                <p:cNvPr id="79" name="Straight Connector 78">
                  <a:extLst>
                    <a:ext uri="{FF2B5EF4-FFF2-40B4-BE49-F238E27FC236}">
                      <a16:creationId xmlns:a16="http://schemas.microsoft.com/office/drawing/2014/main" id="{18049B37-A2BF-2449-2673-C54E4E2063A0}"/>
                    </a:ext>
                  </a:extLst>
                </p:cNvPr>
                <p:cNvCxnSpPr>
                  <a:cxnSpLocks/>
                </p:cNvCxnSpPr>
                <p:nvPr/>
              </p:nvCxnSpPr>
              <p:spPr bwMode="auto">
                <a:xfrm>
                  <a:off x="228062" y="1312077"/>
                  <a:ext cx="164592" cy="0"/>
                </a:xfrm>
                <a:prstGeom prst="line">
                  <a:avLst/>
                </a:prstGeom>
                <a:noFill/>
                <a:ln w="19050" cap="flat" cmpd="sng" algn="ctr">
                  <a:solidFill>
                    <a:schemeClr val="accent1"/>
                  </a:solidFill>
                  <a:prstDash val="solid"/>
                  <a:round/>
                  <a:headEnd type="none" w="med" len="med"/>
                  <a:tailEnd type="none" w="med" len="med"/>
                </a:ln>
                <a:effectLst/>
              </p:spPr>
            </p:cxnSp>
            <p:cxnSp>
              <p:nvCxnSpPr>
                <p:cNvPr id="80" name="Straight Connector 79">
                  <a:extLst>
                    <a:ext uri="{FF2B5EF4-FFF2-40B4-BE49-F238E27FC236}">
                      <a16:creationId xmlns:a16="http://schemas.microsoft.com/office/drawing/2014/main" id="{DD8786DA-504C-8847-52C6-44B62FCEE7B7}"/>
                    </a:ext>
                  </a:extLst>
                </p:cNvPr>
                <p:cNvCxnSpPr>
                  <a:cxnSpLocks/>
                </p:cNvCxnSpPr>
                <p:nvPr/>
              </p:nvCxnSpPr>
              <p:spPr bwMode="auto">
                <a:xfrm flipH="1" flipV="1">
                  <a:off x="310358" y="1266357"/>
                  <a:ext cx="0" cy="9144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71" name="Group 70">
              <a:extLst>
                <a:ext uri="{FF2B5EF4-FFF2-40B4-BE49-F238E27FC236}">
                  <a16:creationId xmlns:a16="http://schemas.microsoft.com/office/drawing/2014/main" id="{5D142947-22A1-95E4-56AB-6A6F177CA392}"/>
                </a:ext>
              </a:extLst>
            </p:cNvPr>
            <p:cNvGrpSpPr/>
            <p:nvPr/>
          </p:nvGrpSpPr>
          <p:grpSpPr>
            <a:xfrm>
              <a:off x="226468" y="1441329"/>
              <a:ext cx="164592" cy="162046"/>
              <a:chOff x="226468" y="1441329"/>
              <a:chExt cx="164592" cy="162046"/>
            </a:xfrm>
          </p:grpSpPr>
          <p:sp>
            <p:nvSpPr>
              <p:cNvPr id="73" name="Rectangle 72">
                <a:extLst>
                  <a:ext uri="{FF2B5EF4-FFF2-40B4-BE49-F238E27FC236}">
                    <a16:creationId xmlns:a16="http://schemas.microsoft.com/office/drawing/2014/main" id="{A72F45FA-73AD-8599-8470-3072159EAE80}"/>
                  </a:ext>
                </a:extLst>
              </p:cNvPr>
              <p:cNvSpPr/>
              <p:nvPr/>
            </p:nvSpPr>
            <p:spPr bwMode="auto">
              <a:xfrm>
                <a:off x="227741" y="1441329"/>
                <a:ext cx="162046" cy="162046"/>
              </a:xfrm>
              <a:prstGeom prst="rect">
                <a:avLst/>
              </a:pr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74" name="Group 73">
                <a:extLst>
                  <a:ext uri="{FF2B5EF4-FFF2-40B4-BE49-F238E27FC236}">
                    <a16:creationId xmlns:a16="http://schemas.microsoft.com/office/drawing/2014/main" id="{E09AA712-3DF5-D0EC-7FA5-D8B2BB2CC09E}"/>
                  </a:ext>
                </a:extLst>
              </p:cNvPr>
              <p:cNvGrpSpPr/>
              <p:nvPr/>
            </p:nvGrpSpPr>
            <p:grpSpPr>
              <a:xfrm>
                <a:off x="226468" y="1476632"/>
                <a:ext cx="164592" cy="91440"/>
                <a:chOff x="380462" y="1418757"/>
                <a:chExt cx="164592" cy="91440"/>
              </a:xfrm>
            </p:grpSpPr>
            <p:cxnSp>
              <p:nvCxnSpPr>
                <p:cNvPr id="75" name="Straight Connector 74">
                  <a:extLst>
                    <a:ext uri="{FF2B5EF4-FFF2-40B4-BE49-F238E27FC236}">
                      <a16:creationId xmlns:a16="http://schemas.microsoft.com/office/drawing/2014/main" id="{8E3E5E8B-EC19-8C87-D56D-F297F64433AD}"/>
                    </a:ext>
                  </a:extLst>
                </p:cNvPr>
                <p:cNvCxnSpPr>
                  <a:cxnSpLocks/>
                </p:cNvCxnSpPr>
                <p:nvPr/>
              </p:nvCxnSpPr>
              <p:spPr bwMode="auto">
                <a:xfrm>
                  <a:off x="380462" y="1464477"/>
                  <a:ext cx="164592" cy="0"/>
                </a:xfrm>
                <a:prstGeom prst="line">
                  <a:avLst/>
                </a:prstGeom>
                <a:noFill/>
                <a:ln w="19050" cap="flat" cmpd="sng" algn="ctr">
                  <a:solidFill>
                    <a:schemeClr val="accent3"/>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80E6A8DA-43DA-94A0-0E98-934E1D855CE4}"/>
                    </a:ext>
                  </a:extLst>
                </p:cNvPr>
                <p:cNvCxnSpPr>
                  <a:cxnSpLocks/>
                </p:cNvCxnSpPr>
                <p:nvPr/>
              </p:nvCxnSpPr>
              <p:spPr bwMode="auto">
                <a:xfrm flipH="1" flipV="1">
                  <a:off x="462758" y="1418757"/>
                  <a:ext cx="0" cy="91440"/>
                </a:xfrm>
                <a:prstGeom prst="line">
                  <a:avLst/>
                </a:prstGeom>
                <a:noFill/>
                <a:ln w="19050" cap="flat" cmpd="sng" algn="ctr">
                  <a:solidFill>
                    <a:schemeClr val="accent3"/>
                  </a:solidFill>
                  <a:prstDash val="solid"/>
                  <a:round/>
                  <a:headEnd type="none" w="med" len="med"/>
                  <a:tailEnd type="none" w="med" len="med"/>
                </a:ln>
                <a:effectLst/>
              </p:spPr>
            </p:cxnSp>
          </p:grpSp>
        </p:grpSp>
        <p:sp>
          <p:nvSpPr>
            <p:cNvPr id="72" name="TextBox 71">
              <a:extLst>
                <a:ext uri="{FF2B5EF4-FFF2-40B4-BE49-F238E27FC236}">
                  <a16:creationId xmlns:a16="http://schemas.microsoft.com/office/drawing/2014/main" id="{E4A536C2-D79E-929C-E012-ACC5508CD7CD}"/>
                </a:ext>
              </a:extLst>
            </p:cNvPr>
            <p:cNvSpPr txBox="1"/>
            <p:nvPr/>
          </p:nvSpPr>
          <p:spPr bwMode="auto">
            <a:xfrm>
              <a:off x="353814" y="1153339"/>
              <a:ext cx="242614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bg1"/>
                  </a:solidFill>
                  <a:latin typeface="Calibri" panose="020F0502020204030204" pitchFamily="34" charset="0"/>
                  <a:cs typeface="Calibri" panose="020F0502020204030204" pitchFamily="34" charset="0"/>
                </a:rPr>
                <a:t>Pembro</a:t>
              </a:r>
              <a:r>
                <a:rPr lang="en-US" sz="1400" b="0" dirty="0">
                  <a:solidFill>
                    <a:schemeClr val="bg1"/>
                  </a:solidFill>
                  <a:latin typeface="Calibri" panose="020F0502020204030204" pitchFamily="34" charset="0"/>
                  <a:cs typeface="Calibri" panose="020F0502020204030204" pitchFamily="34" charset="0"/>
                </a:rPr>
                <a:t> + chemo (N = 407)</a:t>
              </a:r>
              <a:br>
                <a:rPr lang="en-US" sz="1400" b="0" dirty="0">
                  <a:solidFill>
                    <a:schemeClr val="bg1"/>
                  </a:solidFill>
                  <a:latin typeface="Calibri" panose="020F0502020204030204" pitchFamily="34" charset="0"/>
                  <a:cs typeface="Calibri" panose="020F0502020204030204" pitchFamily="34" charset="0"/>
                </a:rPr>
              </a:br>
              <a:r>
                <a:rPr lang="en-US" sz="1400" b="0" dirty="0">
                  <a:solidFill>
                    <a:schemeClr val="bg1"/>
                  </a:solidFill>
                  <a:latin typeface="Calibri" panose="020F0502020204030204" pitchFamily="34" charset="0"/>
                  <a:cs typeface="Calibri" panose="020F0502020204030204" pitchFamily="34" charset="0"/>
                </a:rPr>
                <a:t>Placebo + chemo (N = 196)</a:t>
              </a:r>
            </a:p>
          </p:txBody>
        </p:sp>
      </p:grpSp>
      <p:grpSp>
        <p:nvGrpSpPr>
          <p:cNvPr id="81" name="Group 80">
            <a:extLst>
              <a:ext uri="{FF2B5EF4-FFF2-40B4-BE49-F238E27FC236}">
                <a16:creationId xmlns:a16="http://schemas.microsoft.com/office/drawing/2014/main" id="{9F905179-6B34-CEB6-20AB-F5842AA3E880}"/>
              </a:ext>
            </a:extLst>
          </p:cNvPr>
          <p:cNvGrpSpPr/>
          <p:nvPr/>
        </p:nvGrpSpPr>
        <p:grpSpPr>
          <a:xfrm>
            <a:off x="9638508" y="1891410"/>
            <a:ext cx="2274329" cy="523220"/>
            <a:chOff x="226468" y="1153339"/>
            <a:chExt cx="2274329" cy="523220"/>
          </a:xfrm>
        </p:grpSpPr>
        <p:grpSp>
          <p:nvGrpSpPr>
            <p:cNvPr id="82" name="Group 81">
              <a:extLst>
                <a:ext uri="{FF2B5EF4-FFF2-40B4-BE49-F238E27FC236}">
                  <a16:creationId xmlns:a16="http://schemas.microsoft.com/office/drawing/2014/main" id="{AC8B1D3B-0723-0E34-E0A1-BA4D3619EB4A}"/>
                </a:ext>
              </a:extLst>
            </p:cNvPr>
            <p:cNvGrpSpPr/>
            <p:nvPr/>
          </p:nvGrpSpPr>
          <p:grpSpPr>
            <a:xfrm>
              <a:off x="226468" y="1231054"/>
              <a:ext cx="164592" cy="162046"/>
              <a:chOff x="226468" y="1231054"/>
              <a:chExt cx="164592" cy="162046"/>
            </a:xfrm>
          </p:grpSpPr>
          <p:sp>
            <p:nvSpPr>
              <p:cNvPr id="89" name="Rectangle 88">
                <a:extLst>
                  <a:ext uri="{FF2B5EF4-FFF2-40B4-BE49-F238E27FC236}">
                    <a16:creationId xmlns:a16="http://schemas.microsoft.com/office/drawing/2014/main" id="{770D7C63-E664-D017-C240-080C41D10DCB}"/>
                  </a:ext>
                </a:extLst>
              </p:cNvPr>
              <p:cNvSpPr/>
              <p:nvPr/>
            </p:nvSpPr>
            <p:spPr bwMode="auto">
              <a:xfrm>
                <a:off x="227741" y="1231054"/>
                <a:ext cx="162046" cy="162046"/>
              </a:xfrm>
              <a:prstGeom prst="rect">
                <a:avLst/>
              </a:prstGeom>
              <a:solidFill>
                <a:schemeClr val="accent2">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0" name="Group 89">
                <a:extLst>
                  <a:ext uri="{FF2B5EF4-FFF2-40B4-BE49-F238E27FC236}">
                    <a16:creationId xmlns:a16="http://schemas.microsoft.com/office/drawing/2014/main" id="{1DAB6F1F-1EBD-28CF-4C6B-E354875068F3}"/>
                  </a:ext>
                </a:extLst>
              </p:cNvPr>
              <p:cNvGrpSpPr/>
              <p:nvPr/>
            </p:nvGrpSpPr>
            <p:grpSpPr>
              <a:xfrm>
                <a:off x="226468" y="1266357"/>
                <a:ext cx="164592" cy="91440"/>
                <a:chOff x="228062" y="1266357"/>
                <a:chExt cx="164592" cy="91440"/>
              </a:xfrm>
            </p:grpSpPr>
            <p:cxnSp>
              <p:nvCxnSpPr>
                <p:cNvPr id="91" name="Straight Connector 90">
                  <a:extLst>
                    <a:ext uri="{FF2B5EF4-FFF2-40B4-BE49-F238E27FC236}">
                      <a16:creationId xmlns:a16="http://schemas.microsoft.com/office/drawing/2014/main" id="{B6D326E2-7D80-A421-F838-6270D9D17995}"/>
                    </a:ext>
                  </a:extLst>
                </p:cNvPr>
                <p:cNvCxnSpPr>
                  <a:cxnSpLocks/>
                </p:cNvCxnSpPr>
                <p:nvPr/>
              </p:nvCxnSpPr>
              <p:spPr bwMode="auto">
                <a:xfrm>
                  <a:off x="228062" y="1312077"/>
                  <a:ext cx="164592" cy="0"/>
                </a:xfrm>
                <a:prstGeom prst="line">
                  <a:avLst/>
                </a:prstGeom>
                <a:noFill/>
                <a:ln w="19050" cap="flat" cmpd="sng" algn="ctr">
                  <a:solidFill>
                    <a:schemeClr val="accent1"/>
                  </a:solidFill>
                  <a:prstDash val="solid"/>
                  <a:round/>
                  <a:headEnd type="none" w="med" len="med"/>
                  <a:tailEnd type="none" w="med" len="med"/>
                </a:ln>
                <a:effectLst/>
              </p:spPr>
            </p:cxnSp>
            <p:cxnSp>
              <p:nvCxnSpPr>
                <p:cNvPr id="92" name="Straight Connector 91">
                  <a:extLst>
                    <a:ext uri="{FF2B5EF4-FFF2-40B4-BE49-F238E27FC236}">
                      <a16:creationId xmlns:a16="http://schemas.microsoft.com/office/drawing/2014/main" id="{0D4D9295-E220-5E73-12E1-DDBE5DAF5249}"/>
                    </a:ext>
                  </a:extLst>
                </p:cNvPr>
                <p:cNvCxnSpPr>
                  <a:cxnSpLocks/>
                </p:cNvCxnSpPr>
                <p:nvPr/>
              </p:nvCxnSpPr>
              <p:spPr bwMode="auto">
                <a:xfrm flipH="1" flipV="1">
                  <a:off x="310358" y="1266357"/>
                  <a:ext cx="0" cy="91440"/>
                </a:xfrm>
                <a:prstGeom prst="line">
                  <a:avLst/>
                </a:prstGeom>
                <a:noFill/>
                <a:ln w="19050" cap="flat" cmpd="sng" algn="ctr">
                  <a:solidFill>
                    <a:schemeClr val="accent1"/>
                  </a:solidFill>
                  <a:prstDash val="solid"/>
                  <a:round/>
                  <a:headEnd type="none" w="med" len="med"/>
                  <a:tailEnd type="none" w="med" len="med"/>
                </a:ln>
                <a:effectLst/>
              </p:spPr>
            </p:cxnSp>
          </p:grpSp>
        </p:grpSp>
        <p:grpSp>
          <p:nvGrpSpPr>
            <p:cNvPr id="83" name="Group 82">
              <a:extLst>
                <a:ext uri="{FF2B5EF4-FFF2-40B4-BE49-F238E27FC236}">
                  <a16:creationId xmlns:a16="http://schemas.microsoft.com/office/drawing/2014/main" id="{B3E7C310-D4B6-255B-9BC0-5C5EAA87D6F0}"/>
                </a:ext>
              </a:extLst>
            </p:cNvPr>
            <p:cNvGrpSpPr/>
            <p:nvPr/>
          </p:nvGrpSpPr>
          <p:grpSpPr>
            <a:xfrm>
              <a:off x="226468" y="1441329"/>
              <a:ext cx="164592" cy="162046"/>
              <a:chOff x="226468" y="1441329"/>
              <a:chExt cx="164592" cy="162046"/>
            </a:xfrm>
          </p:grpSpPr>
          <p:sp>
            <p:nvSpPr>
              <p:cNvPr id="85" name="Rectangle 84">
                <a:extLst>
                  <a:ext uri="{FF2B5EF4-FFF2-40B4-BE49-F238E27FC236}">
                    <a16:creationId xmlns:a16="http://schemas.microsoft.com/office/drawing/2014/main" id="{5907C0F4-97A7-3171-A0F8-98FB0DCE24A8}"/>
                  </a:ext>
                </a:extLst>
              </p:cNvPr>
              <p:cNvSpPr/>
              <p:nvPr/>
            </p:nvSpPr>
            <p:spPr bwMode="auto">
              <a:xfrm>
                <a:off x="227741" y="1441329"/>
                <a:ext cx="162046" cy="162046"/>
              </a:xfrm>
              <a:prstGeom prst="rect">
                <a:avLst/>
              </a:pr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6" name="Group 85">
                <a:extLst>
                  <a:ext uri="{FF2B5EF4-FFF2-40B4-BE49-F238E27FC236}">
                    <a16:creationId xmlns:a16="http://schemas.microsoft.com/office/drawing/2014/main" id="{61787D92-6B9A-31B9-0763-BCEBC6432B93}"/>
                  </a:ext>
                </a:extLst>
              </p:cNvPr>
              <p:cNvGrpSpPr/>
              <p:nvPr/>
            </p:nvGrpSpPr>
            <p:grpSpPr>
              <a:xfrm>
                <a:off x="226468" y="1476632"/>
                <a:ext cx="164592" cy="91440"/>
                <a:chOff x="380462" y="1418757"/>
                <a:chExt cx="164592" cy="91440"/>
              </a:xfrm>
            </p:grpSpPr>
            <p:cxnSp>
              <p:nvCxnSpPr>
                <p:cNvPr id="87" name="Straight Connector 86">
                  <a:extLst>
                    <a:ext uri="{FF2B5EF4-FFF2-40B4-BE49-F238E27FC236}">
                      <a16:creationId xmlns:a16="http://schemas.microsoft.com/office/drawing/2014/main" id="{C5D983A2-BDB1-5BC7-AD9F-A1C4C94FDD92}"/>
                    </a:ext>
                  </a:extLst>
                </p:cNvPr>
                <p:cNvCxnSpPr>
                  <a:cxnSpLocks/>
                </p:cNvCxnSpPr>
                <p:nvPr/>
              </p:nvCxnSpPr>
              <p:spPr bwMode="auto">
                <a:xfrm>
                  <a:off x="380462" y="1464477"/>
                  <a:ext cx="164592" cy="0"/>
                </a:xfrm>
                <a:prstGeom prst="line">
                  <a:avLst/>
                </a:prstGeom>
                <a:noFill/>
                <a:ln w="19050" cap="flat" cmpd="sng" algn="ctr">
                  <a:solidFill>
                    <a:schemeClr val="accent3"/>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A40CF15B-A294-0C86-3D43-0CBA32A4C0AE}"/>
                    </a:ext>
                  </a:extLst>
                </p:cNvPr>
                <p:cNvCxnSpPr>
                  <a:cxnSpLocks/>
                </p:cNvCxnSpPr>
                <p:nvPr/>
              </p:nvCxnSpPr>
              <p:spPr bwMode="auto">
                <a:xfrm flipH="1" flipV="1">
                  <a:off x="462758" y="1418757"/>
                  <a:ext cx="0" cy="91440"/>
                </a:xfrm>
                <a:prstGeom prst="line">
                  <a:avLst/>
                </a:prstGeom>
                <a:noFill/>
                <a:ln w="19050" cap="flat" cmpd="sng" algn="ctr">
                  <a:solidFill>
                    <a:schemeClr val="accent3"/>
                  </a:solidFill>
                  <a:prstDash val="solid"/>
                  <a:round/>
                  <a:headEnd type="none" w="med" len="med"/>
                  <a:tailEnd type="none" w="med" len="med"/>
                </a:ln>
                <a:effectLst/>
              </p:spPr>
            </p:cxnSp>
          </p:grpSp>
        </p:grpSp>
        <p:sp>
          <p:nvSpPr>
            <p:cNvPr id="84" name="TextBox 83">
              <a:extLst>
                <a:ext uri="{FF2B5EF4-FFF2-40B4-BE49-F238E27FC236}">
                  <a16:creationId xmlns:a16="http://schemas.microsoft.com/office/drawing/2014/main" id="{42973401-E3E7-0F3B-A2A9-7906EA9BF706}"/>
                </a:ext>
              </a:extLst>
            </p:cNvPr>
            <p:cNvSpPr txBox="1"/>
            <p:nvPr/>
          </p:nvSpPr>
          <p:spPr bwMode="auto">
            <a:xfrm>
              <a:off x="353814" y="1153339"/>
              <a:ext cx="214698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dirty="0" err="1">
                  <a:solidFill>
                    <a:schemeClr val="bg1"/>
                  </a:solidFill>
                  <a:latin typeface="Calibri" panose="020F0502020204030204" pitchFamily="34" charset="0"/>
                  <a:cs typeface="Calibri" panose="020F0502020204030204" pitchFamily="34" charset="0"/>
                </a:rPr>
                <a:t>Pembro</a:t>
              </a:r>
              <a:r>
                <a:rPr lang="en-US" sz="1400" b="0" dirty="0">
                  <a:solidFill>
                    <a:schemeClr val="bg1"/>
                  </a:solidFill>
                  <a:latin typeface="Calibri" panose="020F0502020204030204" pitchFamily="34" charset="0"/>
                  <a:cs typeface="Calibri" panose="020F0502020204030204" pitchFamily="34" charset="0"/>
                </a:rPr>
                <a:t> + chemo (N = 26)</a:t>
              </a:r>
              <a:br>
                <a:rPr lang="en-US" sz="1400" b="0" dirty="0">
                  <a:solidFill>
                    <a:schemeClr val="bg1"/>
                  </a:solidFill>
                  <a:latin typeface="Calibri" panose="020F0502020204030204" pitchFamily="34" charset="0"/>
                  <a:cs typeface="Calibri" panose="020F0502020204030204" pitchFamily="34" charset="0"/>
                </a:rPr>
              </a:br>
              <a:r>
                <a:rPr lang="en-US" sz="1400" b="0" dirty="0">
                  <a:solidFill>
                    <a:schemeClr val="bg1"/>
                  </a:solidFill>
                  <a:latin typeface="Calibri" panose="020F0502020204030204" pitchFamily="34" charset="0"/>
                  <a:cs typeface="Calibri" panose="020F0502020204030204" pitchFamily="34" charset="0"/>
                </a:rPr>
                <a:t>Placebo + chemo (N = 14)</a:t>
              </a:r>
            </a:p>
          </p:txBody>
        </p:sp>
      </p:grpSp>
      <p:cxnSp>
        <p:nvCxnSpPr>
          <p:cNvPr id="94" name="Straight Connector 93">
            <a:extLst>
              <a:ext uri="{FF2B5EF4-FFF2-40B4-BE49-F238E27FC236}">
                <a16:creationId xmlns:a16="http://schemas.microsoft.com/office/drawing/2014/main" id="{32653EE3-AF98-FFF3-52B3-3E9C85A8110D}"/>
              </a:ext>
            </a:extLst>
          </p:cNvPr>
          <p:cNvCxnSpPr>
            <a:cxnSpLocks/>
          </p:cNvCxnSpPr>
          <p:nvPr/>
        </p:nvCxnSpPr>
        <p:spPr bwMode="auto">
          <a:xfrm>
            <a:off x="1196558" y="5324420"/>
            <a:ext cx="2246811" cy="0"/>
          </a:xfrm>
          <a:prstGeom prst="line">
            <a:avLst/>
          </a:prstGeom>
          <a:noFill/>
          <a:ln w="28575" cap="flat" cmpd="sng" algn="ctr">
            <a:solidFill>
              <a:schemeClr val="bg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0AE18BD9-7CB9-08A6-5447-361A8BC9E63D}"/>
              </a:ext>
            </a:extLst>
          </p:cNvPr>
          <p:cNvCxnSpPr>
            <a:cxnSpLocks/>
          </p:cNvCxnSpPr>
          <p:nvPr/>
        </p:nvCxnSpPr>
        <p:spPr bwMode="auto">
          <a:xfrm flipV="1">
            <a:off x="1196558" y="2764101"/>
            <a:ext cx="0" cy="2570770"/>
          </a:xfrm>
          <a:prstGeom prst="line">
            <a:avLst/>
          </a:prstGeom>
          <a:noFill/>
          <a:ln w="28575" cap="flat" cmpd="sng" algn="ctr">
            <a:solidFill>
              <a:schemeClr val="bg1"/>
            </a:solidFill>
            <a:prstDash val="solid"/>
            <a:round/>
            <a:headEnd type="none" w="med" len="med"/>
            <a:tailEnd type="none" w="med" len="med"/>
          </a:ln>
          <a:effectLst/>
        </p:spPr>
      </p:cxnSp>
      <p:cxnSp>
        <p:nvCxnSpPr>
          <p:cNvPr id="98" name="Straight Connector 97">
            <a:extLst>
              <a:ext uri="{FF2B5EF4-FFF2-40B4-BE49-F238E27FC236}">
                <a16:creationId xmlns:a16="http://schemas.microsoft.com/office/drawing/2014/main" id="{78C49E9D-B834-FA85-471A-4B225313601F}"/>
              </a:ext>
            </a:extLst>
          </p:cNvPr>
          <p:cNvCxnSpPr>
            <a:cxnSpLocks/>
          </p:cNvCxnSpPr>
          <p:nvPr/>
        </p:nvCxnSpPr>
        <p:spPr bwMode="auto">
          <a:xfrm flipH="1">
            <a:off x="1139080" y="276932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99" name="Straight Connector 98">
            <a:extLst>
              <a:ext uri="{FF2B5EF4-FFF2-40B4-BE49-F238E27FC236}">
                <a16:creationId xmlns:a16="http://schemas.microsoft.com/office/drawing/2014/main" id="{E03C00A5-166A-160E-C4C9-4F9D323B0338}"/>
              </a:ext>
            </a:extLst>
          </p:cNvPr>
          <p:cNvCxnSpPr>
            <a:cxnSpLocks/>
          </p:cNvCxnSpPr>
          <p:nvPr/>
        </p:nvCxnSpPr>
        <p:spPr bwMode="auto">
          <a:xfrm flipH="1">
            <a:off x="1139080" y="32761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F28711CC-7F0E-2C19-495D-C53455C03CF0}"/>
              </a:ext>
            </a:extLst>
          </p:cNvPr>
          <p:cNvCxnSpPr>
            <a:cxnSpLocks/>
          </p:cNvCxnSpPr>
          <p:nvPr/>
        </p:nvCxnSpPr>
        <p:spPr bwMode="auto">
          <a:xfrm flipH="1">
            <a:off x="1139080" y="378822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1EEA1575-CC00-D321-3D21-DB8AA6B69DF1}"/>
              </a:ext>
            </a:extLst>
          </p:cNvPr>
          <p:cNvCxnSpPr>
            <a:cxnSpLocks/>
          </p:cNvCxnSpPr>
          <p:nvPr/>
        </p:nvCxnSpPr>
        <p:spPr bwMode="auto">
          <a:xfrm flipH="1">
            <a:off x="1139080" y="430029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2" name="Straight Connector 101">
            <a:extLst>
              <a:ext uri="{FF2B5EF4-FFF2-40B4-BE49-F238E27FC236}">
                <a16:creationId xmlns:a16="http://schemas.microsoft.com/office/drawing/2014/main" id="{056281FB-1BEF-59F4-90CC-191E94519927}"/>
              </a:ext>
            </a:extLst>
          </p:cNvPr>
          <p:cNvCxnSpPr>
            <a:cxnSpLocks/>
          </p:cNvCxnSpPr>
          <p:nvPr/>
        </p:nvCxnSpPr>
        <p:spPr bwMode="auto">
          <a:xfrm flipH="1">
            <a:off x="1139080" y="48123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03" name="Straight Connector 102">
            <a:extLst>
              <a:ext uri="{FF2B5EF4-FFF2-40B4-BE49-F238E27FC236}">
                <a16:creationId xmlns:a16="http://schemas.microsoft.com/office/drawing/2014/main" id="{B80CEFFA-ECED-667D-242B-3E75E4FE0544}"/>
              </a:ext>
            </a:extLst>
          </p:cNvPr>
          <p:cNvCxnSpPr>
            <a:cxnSpLocks/>
          </p:cNvCxnSpPr>
          <p:nvPr/>
        </p:nvCxnSpPr>
        <p:spPr bwMode="auto">
          <a:xfrm flipH="1">
            <a:off x="1139080" y="5324420"/>
            <a:ext cx="64008" cy="0"/>
          </a:xfrm>
          <a:prstGeom prst="line">
            <a:avLst/>
          </a:prstGeom>
          <a:noFill/>
          <a:ln w="28575" cap="flat" cmpd="sng" algn="ctr">
            <a:solidFill>
              <a:schemeClr val="bg1"/>
            </a:solidFill>
            <a:prstDash val="solid"/>
            <a:round/>
            <a:headEnd type="none" w="med" len="med"/>
            <a:tailEnd type="none" w="med" len="med"/>
          </a:ln>
          <a:effectLst/>
        </p:spPr>
      </p:cxnSp>
      <p:sp>
        <p:nvSpPr>
          <p:cNvPr id="104" name="TextBox 103">
            <a:extLst>
              <a:ext uri="{FF2B5EF4-FFF2-40B4-BE49-F238E27FC236}">
                <a16:creationId xmlns:a16="http://schemas.microsoft.com/office/drawing/2014/main" id="{D7C0E0AE-58B5-DAE4-0A48-FB9AF23E4BD9}"/>
              </a:ext>
            </a:extLst>
          </p:cNvPr>
          <p:cNvSpPr txBox="1"/>
          <p:nvPr/>
        </p:nvSpPr>
        <p:spPr bwMode="auto">
          <a:xfrm>
            <a:off x="678398" y="2618667"/>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105" name="TextBox 104">
            <a:extLst>
              <a:ext uri="{FF2B5EF4-FFF2-40B4-BE49-F238E27FC236}">
                <a16:creationId xmlns:a16="http://schemas.microsoft.com/office/drawing/2014/main" id="{41607B35-FC0D-8577-1D5D-6C3AE7E317C4}"/>
              </a:ext>
            </a:extLst>
          </p:cNvPr>
          <p:cNvSpPr txBox="1"/>
          <p:nvPr/>
        </p:nvSpPr>
        <p:spPr bwMode="auto">
          <a:xfrm>
            <a:off x="678398" y="312533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106" name="TextBox 105">
            <a:extLst>
              <a:ext uri="{FF2B5EF4-FFF2-40B4-BE49-F238E27FC236}">
                <a16:creationId xmlns:a16="http://schemas.microsoft.com/office/drawing/2014/main" id="{57CB32F8-7E9C-BCA3-10A5-BDCE6EB244DA}"/>
              </a:ext>
            </a:extLst>
          </p:cNvPr>
          <p:cNvSpPr txBox="1"/>
          <p:nvPr/>
        </p:nvSpPr>
        <p:spPr bwMode="auto">
          <a:xfrm>
            <a:off x="678398" y="363722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107" name="TextBox 106">
            <a:extLst>
              <a:ext uri="{FF2B5EF4-FFF2-40B4-BE49-F238E27FC236}">
                <a16:creationId xmlns:a16="http://schemas.microsoft.com/office/drawing/2014/main" id="{BF23A632-F622-E473-B1CA-2C25A4AF4E95}"/>
              </a:ext>
            </a:extLst>
          </p:cNvPr>
          <p:cNvSpPr txBox="1"/>
          <p:nvPr/>
        </p:nvSpPr>
        <p:spPr bwMode="auto">
          <a:xfrm>
            <a:off x="678398" y="414911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108" name="TextBox 107">
            <a:extLst>
              <a:ext uri="{FF2B5EF4-FFF2-40B4-BE49-F238E27FC236}">
                <a16:creationId xmlns:a16="http://schemas.microsoft.com/office/drawing/2014/main" id="{A6FCBFFC-8C74-BAEA-101E-CC22959422F4}"/>
              </a:ext>
            </a:extLst>
          </p:cNvPr>
          <p:cNvSpPr txBox="1"/>
          <p:nvPr/>
        </p:nvSpPr>
        <p:spPr bwMode="auto">
          <a:xfrm>
            <a:off x="678398" y="466100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09" name="TextBox 108">
            <a:extLst>
              <a:ext uri="{FF2B5EF4-FFF2-40B4-BE49-F238E27FC236}">
                <a16:creationId xmlns:a16="http://schemas.microsoft.com/office/drawing/2014/main" id="{023BE2E7-872D-6382-9562-86161C9FC6C8}"/>
              </a:ext>
            </a:extLst>
          </p:cNvPr>
          <p:cNvSpPr txBox="1"/>
          <p:nvPr/>
        </p:nvSpPr>
        <p:spPr bwMode="auto">
          <a:xfrm>
            <a:off x="678398" y="5172890"/>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113" name="Straight Connector 112">
            <a:extLst>
              <a:ext uri="{FF2B5EF4-FFF2-40B4-BE49-F238E27FC236}">
                <a16:creationId xmlns:a16="http://schemas.microsoft.com/office/drawing/2014/main" id="{CA444DA5-7EC9-20EB-38FB-243DAACDE7C8}"/>
              </a:ext>
            </a:extLst>
          </p:cNvPr>
          <p:cNvCxnSpPr>
            <a:cxnSpLocks/>
          </p:cNvCxnSpPr>
          <p:nvPr/>
        </p:nvCxnSpPr>
        <p:spPr bwMode="auto">
          <a:xfrm flipV="1">
            <a:off x="1193074" y="532093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114" name="Straight Connector 113">
            <a:extLst>
              <a:ext uri="{FF2B5EF4-FFF2-40B4-BE49-F238E27FC236}">
                <a16:creationId xmlns:a16="http://schemas.microsoft.com/office/drawing/2014/main" id="{70F9C00E-320F-BC3D-0F21-12F74273C3D7}"/>
              </a:ext>
            </a:extLst>
          </p:cNvPr>
          <p:cNvCxnSpPr>
            <a:cxnSpLocks/>
          </p:cNvCxnSpPr>
          <p:nvPr/>
        </p:nvCxnSpPr>
        <p:spPr bwMode="auto">
          <a:xfrm flipV="1">
            <a:off x="1640172" y="532093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115" name="Straight Connector 114">
            <a:extLst>
              <a:ext uri="{FF2B5EF4-FFF2-40B4-BE49-F238E27FC236}">
                <a16:creationId xmlns:a16="http://schemas.microsoft.com/office/drawing/2014/main" id="{0C99FC1D-0ED5-30D7-38CD-8447A6EFA2B3}"/>
              </a:ext>
            </a:extLst>
          </p:cNvPr>
          <p:cNvCxnSpPr>
            <a:cxnSpLocks/>
          </p:cNvCxnSpPr>
          <p:nvPr/>
        </p:nvCxnSpPr>
        <p:spPr bwMode="auto">
          <a:xfrm flipV="1">
            <a:off x="2087270" y="532093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116" name="Straight Connector 115">
            <a:extLst>
              <a:ext uri="{FF2B5EF4-FFF2-40B4-BE49-F238E27FC236}">
                <a16:creationId xmlns:a16="http://schemas.microsoft.com/office/drawing/2014/main" id="{B74C7FD4-3B19-E5CE-6C1A-970AC8A56DA1}"/>
              </a:ext>
            </a:extLst>
          </p:cNvPr>
          <p:cNvCxnSpPr>
            <a:cxnSpLocks/>
          </p:cNvCxnSpPr>
          <p:nvPr/>
        </p:nvCxnSpPr>
        <p:spPr bwMode="auto">
          <a:xfrm flipV="1">
            <a:off x="2534368" y="532093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117" name="Straight Connector 116">
            <a:extLst>
              <a:ext uri="{FF2B5EF4-FFF2-40B4-BE49-F238E27FC236}">
                <a16:creationId xmlns:a16="http://schemas.microsoft.com/office/drawing/2014/main" id="{022778BB-9E48-92D9-4724-C134396CC8D5}"/>
              </a:ext>
            </a:extLst>
          </p:cNvPr>
          <p:cNvCxnSpPr>
            <a:cxnSpLocks/>
          </p:cNvCxnSpPr>
          <p:nvPr/>
        </p:nvCxnSpPr>
        <p:spPr bwMode="auto">
          <a:xfrm flipV="1">
            <a:off x="2981466" y="5320937"/>
            <a:ext cx="0" cy="61831"/>
          </a:xfrm>
          <a:prstGeom prst="line">
            <a:avLst/>
          </a:prstGeom>
          <a:noFill/>
          <a:ln w="28575" cap="flat" cmpd="sng" algn="ctr">
            <a:solidFill>
              <a:schemeClr val="bg1"/>
            </a:solidFill>
            <a:prstDash val="solid"/>
            <a:round/>
            <a:headEnd type="none" w="med" len="med"/>
            <a:tailEnd type="none" w="med" len="med"/>
          </a:ln>
          <a:effectLst/>
        </p:spPr>
      </p:cxnSp>
      <p:sp>
        <p:nvSpPr>
          <p:cNvPr id="119" name="TextBox 118">
            <a:extLst>
              <a:ext uri="{FF2B5EF4-FFF2-40B4-BE49-F238E27FC236}">
                <a16:creationId xmlns:a16="http://schemas.microsoft.com/office/drawing/2014/main" id="{62396229-0B51-930F-DAC0-3784FA6CA92B}"/>
              </a:ext>
            </a:extLst>
          </p:cNvPr>
          <p:cNvSpPr txBox="1"/>
          <p:nvPr/>
        </p:nvSpPr>
        <p:spPr bwMode="auto">
          <a:xfrm>
            <a:off x="3250039"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120" name="TextBox 119">
            <a:extLst>
              <a:ext uri="{FF2B5EF4-FFF2-40B4-BE49-F238E27FC236}">
                <a16:creationId xmlns:a16="http://schemas.microsoft.com/office/drawing/2014/main" id="{861C80E4-F263-9A85-5046-E71117813250}"/>
              </a:ext>
            </a:extLst>
          </p:cNvPr>
          <p:cNvSpPr txBox="1"/>
          <p:nvPr/>
        </p:nvSpPr>
        <p:spPr bwMode="auto">
          <a:xfrm>
            <a:off x="1217458" y="5547831"/>
            <a:ext cx="22050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sp>
        <p:nvSpPr>
          <p:cNvPr id="121" name="TextBox 120">
            <a:extLst>
              <a:ext uri="{FF2B5EF4-FFF2-40B4-BE49-F238E27FC236}">
                <a16:creationId xmlns:a16="http://schemas.microsoft.com/office/drawing/2014/main" id="{3C4C27AB-3CF9-A142-F00B-86A0752AA2DC}"/>
              </a:ext>
            </a:extLst>
          </p:cNvPr>
          <p:cNvSpPr txBox="1"/>
          <p:nvPr/>
        </p:nvSpPr>
        <p:spPr bwMode="auto">
          <a:xfrm>
            <a:off x="1009323"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122" name="TextBox 121">
            <a:extLst>
              <a:ext uri="{FF2B5EF4-FFF2-40B4-BE49-F238E27FC236}">
                <a16:creationId xmlns:a16="http://schemas.microsoft.com/office/drawing/2014/main" id="{1D8EC67B-02FE-B87F-0E9A-338B620AEC18}"/>
              </a:ext>
            </a:extLst>
          </p:cNvPr>
          <p:cNvSpPr txBox="1"/>
          <p:nvPr/>
        </p:nvSpPr>
        <p:spPr bwMode="auto">
          <a:xfrm>
            <a:off x="1457466"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123" name="TextBox 122">
            <a:extLst>
              <a:ext uri="{FF2B5EF4-FFF2-40B4-BE49-F238E27FC236}">
                <a16:creationId xmlns:a16="http://schemas.microsoft.com/office/drawing/2014/main" id="{62E6D251-9666-DFF5-DED1-3603F2C653ED}"/>
              </a:ext>
            </a:extLst>
          </p:cNvPr>
          <p:cNvSpPr txBox="1"/>
          <p:nvPr/>
        </p:nvSpPr>
        <p:spPr bwMode="auto">
          <a:xfrm>
            <a:off x="1905609"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124" name="TextBox 123">
            <a:extLst>
              <a:ext uri="{FF2B5EF4-FFF2-40B4-BE49-F238E27FC236}">
                <a16:creationId xmlns:a16="http://schemas.microsoft.com/office/drawing/2014/main" id="{DF54323C-6125-0256-631D-DA2B13541827}"/>
              </a:ext>
            </a:extLst>
          </p:cNvPr>
          <p:cNvSpPr txBox="1"/>
          <p:nvPr/>
        </p:nvSpPr>
        <p:spPr bwMode="auto">
          <a:xfrm>
            <a:off x="2353752"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125" name="TextBox 124">
            <a:extLst>
              <a:ext uri="{FF2B5EF4-FFF2-40B4-BE49-F238E27FC236}">
                <a16:creationId xmlns:a16="http://schemas.microsoft.com/office/drawing/2014/main" id="{0B866694-2B6F-46E7-95E9-D9ED883B391C}"/>
              </a:ext>
            </a:extLst>
          </p:cNvPr>
          <p:cNvSpPr txBox="1"/>
          <p:nvPr/>
        </p:nvSpPr>
        <p:spPr bwMode="auto">
          <a:xfrm>
            <a:off x="2801895" y="533574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grpSp>
        <p:nvGrpSpPr>
          <p:cNvPr id="161" name="Group 160">
            <a:extLst>
              <a:ext uri="{FF2B5EF4-FFF2-40B4-BE49-F238E27FC236}">
                <a16:creationId xmlns:a16="http://schemas.microsoft.com/office/drawing/2014/main" id="{38C37285-EA4F-282D-5FCB-6CC2DE4992B2}"/>
              </a:ext>
            </a:extLst>
          </p:cNvPr>
          <p:cNvGrpSpPr/>
          <p:nvPr/>
        </p:nvGrpSpPr>
        <p:grpSpPr>
          <a:xfrm>
            <a:off x="1159112" y="3099902"/>
            <a:ext cx="1699042" cy="2277358"/>
            <a:chOff x="1117310" y="3079002"/>
            <a:chExt cx="1699042" cy="2277358"/>
          </a:xfrm>
        </p:grpSpPr>
        <p:sp>
          <p:nvSpPr>
            <p:cNvPr id="143" name="Rectangle 142">
              <a:extLst>
                <a:ext uri="{FF2B5EF4-FFF2-40B4-BE49-F238E27FC236}">
                  <a16:creationId xmlns:a16="http://schemas.microsoft.com/office/drawing/2014/main" id="{7B7C527D-2D4D-776F-C6B6-0BBF1E579821}"/>
                </a:ext>
              </a:extLst>
            </p:cNvPr>
            <p:cNvSpPr/>
            <p:nvPr/>
          </p:nvSpPr>
          <p:spPr bwMode="auto">
            <a:xfrm>
              <a:off x="1797449" y="4164439"/>
              <a:ext cx="381436" cy="1055479"/>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144" name="Rectangle 143">
              <a:extLst>
                <a:ext uri="{FF2B5EF4-FFF2-40B4-BE49-F238E27FC236}">
                  <a16:creationId xmlns:a16="http://schemas.microsoft.com/office/drawing/2014/main" id="{D79419CD-7477-BBC1-0824-84B572647561}"/>
                </a:ext>
              </a:extLst>
            </p:cNvPr>
            <p:cNvSpPr/>
            <p:nvPr/>
          </p:nvSpPr>
          <p:spPr bwMode="auto">
            <a:xfrm>
              <a:off x="2232007" y="4259362"/>
              <a:ext cx="381436" cy="965781"/>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TextBox 24">
              <a:extLst>
                <a:ext uri="{FF2B5EF4-FFF2-40B4-BE49-F238E27FC236}">
                  <a16:creationId xmlns:a16="http://schemas.microsoft.com/office/drawing/2014/main" id="{02C63B04-B676-76F6-C665-1ED1A81CCB97}"/>
                </a:ext>
              </a:extLst>
            </p:cNvPr>
            <p:cNvSpPr txBox="1"/>
            <p:nvPr/>
          </p:nvSpPr>
          <p:spPr bwMode="auto">
            <a:xfrm>
              <a:off x="1675017" y="3787926"/>
              <a:ext cx="6257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52.1</a:t>
              </a:r>
            </a:p>
          </p:txBody>
        </p:sp>
        <p:sp>
          <p:nvSpPr>
            <p:cNvPr id="26" name="TextBox 25">
              <a:extLst>
                <a:ext uri="{FF2B5EF4-FFF2-40B4-BE49-F238E27FC236}">
                  <a16:creationId xmlns:a16="http://schemas.microsoft.com/office/drawing/2014/main" id="{518A4CF6-2378-C93E-048E-EF5AE7CEF636}"/>
                </a:ext>
              </a:extLst>
            </p:cNvPr>
            <p:cNvSpPr txBox="1"/>
            <p:nvPr/>
          </p:nvSpPr>
          <p:spPr bwMode="auto">
            <a:xfrm>
              <a:off x="2103602" y="3793150"/>
              <a:ext cx="6257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47.8</a:t>
              </a:r>
            </a:p>
          </p:txBody>
        </p:sp>
        <p:sp>
          <p:nvSpPr>
            <p:cNvPr id="29" name="TextBox 28">
              <a:extLst>
                <a:ext uri="{FF2B5EF4-FFF2-40B4-BE49-F238E27FC236}">
                  <a16:creationId xmlns:a16="http://schemas.microsoft.com/office/drawing/2014/main" id="{627F4154-25E2-F145-3812-3EBD1D515127}"/>
                </a:ext>
              </a:extLst>
            </p:cNvPr>
            <p:cNvSpPr txBox="1"/>
            <p:nvPr/>
          </p:nvSpPr>
          <p:spPr bwMode="auto">
            <a:xfrm>
              <a:off x="1717593" y="4794797"/>
              <a:ext cx="5256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latin typeface="Calibri" panose="020F0502020204030204" pitchFamily="34" charset="0"/>
                </a:rPr>
                <a:t>110/211</a:t>
              </a:r>
            </a:p>
          </p:txBody>
        </p:sp>
        <p:sp>
          <p:nvSpPr>
            <p:cNvPr id="31" name="TextBox 30">
              <a:extLst>
                <a:ext uri="{FF2B5EF4-FFF2-40B4-BE49-F238E27FC236}">
                  <a16:creationId xmlns:a16="http://schemas.microsoft.com/office/drawing/2014/main" id="{44AD11FF-D3CB-8551-2A07-EF37F71032B2}"/>
                </a:ext>
              </a:extLst>
            </p:cNvPr>
            <p:cNvSpPr txBox="1"/>
            <p:nvPr/>
          </p:nvSpPr>
          <p:spPr bwMode="auto">
            <a:xfrm>
              <a:off x="2220374" y="4792034"/>
              <a:ext cx="42718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latin typeface="Calibri" panose="020F0502020204030204" pitchFamily="34" charset="0"/>
                </a:rPr>
                <a:t>43/90</a:t>
              </a:r>
            </a:p>
          </p:txBody>
        </p:sp>
        <p:sp>
          <p:nvSpPr>
            <p:cNvPr id="42" name="TextBox 41">
              <a:extLst>
                <a:ext uri="{FF2B5EF4-FFF2-40B4-BE49-F238E27FC236}">
                  <a16:creationId xmlns:a16="http://schemas.microsoft.com/office/drawing/2014/main" id="{EBE6BA87-7921-C62D-565D-2A74B33BD07E}"/>
                </a:ext>
              </a:extLst>
            </p:cNvPr>
            <p:cNvSpPr txBox="1"/>
            <p:nvPr/>
          </p:nvSpPr>
          <p:spPr bwMode="auto">
            <a:xfrm rot="16200000">
              <a:off x="269464" y="4078190"/>
              <a:ext cx="20169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pCR, % (95% CI)</a:t>
              </a:r>
            </a:p>
          </p:txBody>
        </p:sp>
        <p:cxnSp>
          <p:nvCxnSpPr>
            <p:cNvPr id="127" name="Straight Connector 126">
              <a:extLst>
                <a:ext uri="{FF2B5EF4-FFF2-40B4-BE49-F238E27FC236}">
                  <a16:creationId xmlns:a16="http://schemas.microsoft.com/office/drawing/2014/main" id="{913E2EFD-4B4F-0B84-26FC-0A9A1C7F5307}"/>
                </a:ext>
              </a:extLst>
            </p:cNvPr>
            <p:cNvCxnSpPr/>
            <p:nvPr/>
          </p:nvCxnSpPr>
          <p:spPr bwMode="auto">
            <a:xfrm>
              <a:off x="1604119" y="3197787"/>
              <a:ext cx="0" cy="2027356"/>
            </a:xfrm>
            <a:prstGeom prst="line">
              <a:avLst/>
            </a:prstGeom>
            <a:noFill/>
            <a:ln w="28575" cap="flat" cmpd="sng" algn="ctr">
              <a:solidFill>
                <a:schemeClr val="bg1"/>
              </a:solidFill>
              <a:prstDash val="solid"/>
              <a:round/>
              <a:headEnd type="none" w="med" len="med"/>
              <a:tailEnd type="none" w="med" len="med"/>
            </a:ln>
            <a:effectLst/>
          </p:spPr>
        </p:cxnSp>
        <p:cxnSp>
          <p:nvCxnSpPr>
            <p:cNvPr id="131" name="Straight Connector 130">
              <a:extLst>
                <a:ext uri="{FF2B5EF4-FFF2-40B4-BE49-F238E27FC236}">
                  <a16:creationId xmlns:a16="http://schemas.microsoft.com/office/drawing/2014/main" id="{BD28E014-D7B2-A030-C6A8-68B3DB2BF9BB}"/>
                </a:ext>
              </a:extLst>
            </p:cNvPr>
            <p:cNvCxnSpPr>
              <a:cxnSpLocks/>
            </p:cNvCxnSpPr>
            <p:nvPr/>
          </p:nvCxnSpPr>
          <p:spPr bwMode="auto">
            <a:xfrm flipH="1">
              <a:off x="1551867" y="3208238"/>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132" name="Straight Connector 131">
              <a:extLst>
                <a:ext uri="{FF2B5EF4-FFF2-40B4-BE49-F238E27FC236}">
                  <a16:creationId xmlns:a16="http://schemas.microsoft.com/office/drawing/2014/main" id="{3DDDCC31-A440-576F-AD41-D0A667D1C7CA}"/>
                </a:ext>
              </a:extLst>
            </p:cNvPr>
            <p:cNvCxnSpPr>
              <a:cxnSpLocks/>
            </p:cNvCxnSpPr>
            <p:nvPr/>
          </p:nvCxnSpPr>
          <p:spPr bwMode="auto">
            <a:xfrm flipH="1">
              <a:off x="1551867" y="3610574"/>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133" name="Straight Connector 132">
              <a:extLst>
                <a:ext uri="{FF2B5EF4-FFF2-40B4-BE49-F238E27FC236}">
                  <a16:creationId xmlns:a16="http://schemas.microsoft.com/office/drawing/2014/main" id="{4F215366-269C-D049-0E4C-C8CF00F400BB}"/>
                </a:ext>
              </a:extLst>
            </p:cNvPr>
            <p:cNvCxnSpPr>
              <a:cxnSpLocks/>
            </p:cNvCxnSpPr>
            <p:nvPr/>
          </p:nvCxnSpPr>
          <p:spPr bwMode="auto">
            <a:xfrm flipH="1">
              <a:off x="1551867" y="4012910"/>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134" name="Straight Connector 133">
              <a:extLst>
                <a:ext uri="{FF2B5EF4-FFF2-40B4-BE49-F238E27FC236}">
                  <a16:creationId xmlns:a16="http://schemas.microsoft.com/office/drawing/2014/main" id="{E77DCD36-77A6-7FC0-8C1A-A6D525328A4C}"/>
                </a:ext>
              </a:extLst>
            </p:cNvPr>
            <p:cNvCxnSpPr>
              <a:cxnSpLocks/>
            </p:cNvCxnSpPr>
            <p:nvPr/>
          </p:nvCxnSpPr>
          <p:spPr bwMode="auto">
            <a:xfrm flipH="1">
              <a:off x="1551867" y="4415246"/>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135" name="Straight Connector 134">
              <a:extLst>
                <a:ext uri="{FF2B5EF4-FFF2-40B4-BE49-F238E27FC236}">
                  <a16:creationId xmlns:a16="http://schemas.microsoft.com/office/drawing/2014/main" id="{114E8A78-8440-D3CB-84E0-A6BE16C1C82C}"/>
                </a:ext>
              </a:extLst>
            </p:cNvPr>
            <p:cNvCxnSpPr>
              <a:cxnSpLocks/>
            </p:cNvCxnSpPr>
            <p:nvPr/>
          </p:nvCxnSpPr>
          <p:spPr bwMode="auto">
            <a:xfrm flipH="1">
              <a:off x="1551867" y="4817582"/>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136" name="Straight Connector 135">
              <a:extLst>
                <a:ext uri="{FF2B5EF4-FFF2-40B4-BE49-F238E27FC236}">
                  <a16:creationId xmlns:a16="http://schemas.microsoft.com/office/drawing/2014/main" id="{25E2E301-568C-8886-CDE9-D46866636A2B}"/>
                </a:ext>
              </a:extLst>
            </p:cNvPr>
            <p:cNvCxnSpPr>
              <a:cxnSpLocks/>
            </p:cNvCxnSpPr>
            <p:nvPr/>
          </p:nvCxnSpPr>
          <p:spPr bwMode="auto">
            <a:xfrm flipH="1">
              <a:off x="1551867" y="5219918"/>
              <a:ext cx="62702" cy="0"/>
            </a:xfrm>
            <a:prstGeom prst="line">
              <a:avLst/>
            </a:prstGeom>
            <a:noFill/>
            <a:ln w="28575" cap="flat" cmpd="sng" algn="ctr">
              <a:solidFill>
                <a:schemeClr val="bg1"/>
              </a:solidFill>
              <a:prstDash val="solid"/>
              <a:round/>
              <a:headEnd type="none" w="med" len="med"/>
              <a:tailEnd type="none" w="med" len="med"/>
            </a:ln>
            <a:effectLst/>
          </p:spPr>
        </p:cxnSp>
        <p:sp>
          <p:nvSpPr>
            <p:cNvPr id="137" name="TextBox 136">
              <a:extLst>
                <a:ext uri="{FF2B5EF4-FFF2-40B4-BE49-F238E27FC236}">
                  <a16:creationId xmlns:a16="http://schemas.microsoft.com/office/drawing/2014/main" id="{9D96931B-BFF2-ED2A-F2CF-6B4E148AF86B}"/>
                </a:ext>
              </a:extLst>
            </p:cNvPr>
            <p:cNvSpPr txBox="1"/>
            <p:nvPr/>
          </p:nvSpPr>
          <p:spPr bwMode="auto">
            <a:xfrm>
              <a:off x="1117310" y="3079002"/>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138" name="TextBox 137">
              <a:extLst>
                <a:ext uri="{FF2B5EF4-FFF2-40B4-BE49-F238E27FC236}">
                  <a16:creationId xmlns:a16="http://schemas.microsoft.com/office/drawing/2014/main" id="{F05CEC4B-DDAA-75C7-E220-31C90D26CC70}"/>
                </a:ext>
              </a:extLst>
            </p:cNvPr>
            <p:cNvSpPr txBox="1"/>
            <p:nvPr/>
          </p:nvSpPr>
          <p:spPr bwMode="auto">
            <a:xfrm>
              <a:off x="1117310" y="3479074"/>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139" name="TextBox 138">
              <a:extLst>
                <a:ext uri="{FF2B5EF4-FFF2-40B4-BE49-F238E27FC236}">
                  <a16:creationId xmlns:a16="http://schemas.microsoft.com/office/drawing/2014/main" id="{BAF29000-B54E-9F84-05D3-AD787516E3FE}"/>
                </a:ext>
              </a:extLst>
            </p:cNvPr>
            <p:cNvSpPr txBox="1"/>
            <p:nvPr/>
          </p:nvSpPr>
          <p:spPr bwMode="auto">
            <a:xfrm>
              <a:off x="1117310" y="3879146"/>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140" name="TextBox 139">
              <a:extLst>
                <a:ext uri="{FF2B5EF4-FFF2-40B4-BE49-F238E27FC236}">
                  <a16:creationId xmlns:a16="http://schemas.microsoft.com/office/drawing/2014/main" id="{6E735623-4564-0715-8F39-F22F6C8D0DFA}"/>
                </a:ext>
              </a:extLst>
            </p:cNvPr>
            <p:cNvSpPr txBox="1"/>
            <p:nvPr/>
          </p:nvSpPr>
          <p:spPr bwMode="auto">
            <a:xfrm>
              <a:off x="1117310" y="4279218"/>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141" name="TextBox 140">
              <a:extLst>
                <a:ext uri="{FF2B5EF4-FFF2-40B4-BE49-F238E27FC236}">
                  <a16:creationId xmlns:a16="http://schemas.microsoft.com/office/drawing/2014/main" id="{F1B2720B-8821-06DC-EA9F-CDCB58C5302C}"/>
                </a:ext>
              </a:extLst>
            </p:cNvPr>
            <p:cNvSpPr txBox="1"/>
            <p:nvPr/>
          </p:nvSpPr>
          <p:spPr bwMode="auto">
            <a:xfrm>
              <a:off x="1117310" y="4679290"/>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142" name="TextBox 141">
              <a:extLst>
                <a:ext uri="{FF2B5EF4-FFF2-40B4-BE49-F238E27FC236}">
                  <a16:creationId xmlns:a16="http://schemas.microsoft.com/office/drawing/2014/main" id="{1D4998FC-25D1-B048-9661-9C868E877386}"/>
                </a:ext>
              </a:extLst>
            </p:cNvPr>
            <p:cNvSpPr txBox="1"/>
            <p:nvPr/>
          </p:nvSpPr>
          <p:spPr bwMode="auto">
            <a:xfrm>
              <a:off x="1117310" y="5079361"/>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129" name="Straight Connector 128">
              <a:extLst>
                <a:ext uri="{FF2B5EF4-FFF2-40B4-BE49-F238E27FC236}">
                  <a16:creationId xmlns:a16="http://schemas.microsoft.com/office/drawing/2014/main" id="{E135EE59-27DA-7310-6FF6-6AC31A3FBEF9}"/>
                </a:ext>
              </a:extLst>
            </p:cNvPr>
            <p:cNvCxnSpPr>
              <a:cxnSpLocks/>
            </p:cNvCxnSpPr>
            <p:nvPr/>
          </p:nvCxnSpPr>
          <p:spPr bwMode="auto">
            <a:xfrm>
              <a:off x="1604119" y="5219918"/>
              <a:ext cx="1212233" cy="0"/>
            </a:xfrm>
            <a:prstGeom prst="line">
              <a:avLst/>
            </a:prstGeom>
            <a:noFill/>
            <a:ln w="28575" cap="flat" cmpd="sng" algn="ctr">
              <a:solidFill>
                <a:schemeClr val="bg1"/>
              </a:solidFill>
              <a:prstDash val="solid"/>
              <a:round/>
              <a:headEnd type="none" w="med" len="med"/>
              <a:tailEnd type="none" w="med" len="med"/>
            </a:ln>
            <a:effectLst/>
          </p:spPr>
        </p:cxnSp>
        <p:grpSp>
          <p:nvGrpSpPr>
            <p:cNvPr id="155" name="Group 154">
              <a:extLst>
                <a:ext uri="{FF2B5EF4-FFF2-40B4-BE49-F238E27FC236}">
                  <a16:creationId xmlns:a16="http://schemas.microsoft.com/office/drawing/2014/main" id="{0AA0A436-4187-13AA-D09A-898065CC491F}"/>
                </a:ext>
              </a:extLst>
            </p:cNvPr>
            <p:cNvGrpSpPr/>
            <p:nvPr/>
          </p:nvGrpSpPr>
          <p:grpSpPr>
            <a:xfrm>
              <a:off x="1922852" y="4028349"/>
              <a:ext cx="117273" cy="283029"/>
              <a:chOff x="1922852" y="4028349"/>
              <a:chExt cx="117273" cy="283029"/>
            </a:xfrm>
          </p:grpSpPr>
          <p:cxnSp>
            <p:nvCxnSpPr>
              <p:cNvPr id="146" name="Straight Connector 145">
                <a:extLst>
                  <a:ext uri="{FF2B5EF4-FFF2-40B4-BE49-F238E27FC236}">
                    <a16:creationId xmlns:a16="http://schemas.microsoft.com/office/drawing/2014/main" id="{49EB6830-5A61-85BF-DCDC-0F5DF0504C29}"/>
                  </a:ext>
                </a:extLst>
              </p:cNvPr>
              <p:cNvCxnSpPr>
                <a:cxnSpLocks/>
              </p:cNvCxnSpPr>
              <p:nvPr/>
            </p:nvCxnSpPr>
            <p:spPr bwMode="auto">
              <a:xfrm flipH="1">
                <a:off x="1980329" y="4028349"/>
                <a:ext cx="0" cy="274320"/>
              </a:xfrm>
              <a:prstGeom prst="line">
                <a:avLst/>
              </a:prstGeom>
              <a:noFill/>
              <a:ln w="28575" cap="flat" cmpd="sng" algn="ctr">
                <a:solidFill>
                  <a:schemeClr val="bg1"/>
                </a:solidFill>
                <a:prstDash val="solid"/>
                <a:round/>
                <a:headEnd type="none" w="med" len="med"/>
                <a:tailEnd type="none" w="med" len="med"/>
              </a:ln>
              <a:effectLst/>
            </p:spPr>
          </p:cxnSp>
          <p:cxnSp>
            <p:nvCxnSpPr>
              <p:cNvPr id="149" name="Straight Connector 148">
                <a:extLst>
                  <a:ext uri="{FF2B5EF4-FFF2-40B4-BE49-F238E27FC236}">
                    <a16:creationId xmlns:a16="http://schemas.microsoft.com/office/drawing/2014/main" id="{2F650C87-DE66-B87F-E2A5-1FBF93788C5E}"/>
                  </a:ext>
                </a:extLst>
              </p:cNvPr>
              <p:cNvCxnSpPr>
                <a:cxnSpLocks/>
              </p:cNvCxnSpPr>
              <p:nvPr/>
            </p:nvCxnSpPr>
            <p:spPr bwMode="auto">
              <a:xfrm flipH="1">
                <a:off x="1922852" y="4028349"/>
                <a:ext cx="117273" cy="0"/>
              </a:xfrm>
              <a:prstGeom prst="line">
                <a:avLst/>
              </a:prstGeom>
              <a:noFill/>
              <a:ln w="28575" cap="flat" cmpd="sng" algn="ctr">
                <a:solidFill>
                  <a:schemeClr val="bg1"/>
                </a:solidFill>
                <a:prstDash val="solid"/>
                <a:round/>
                <a:headEnd type="none" w="med" len="med"/>
                <a:tailEnd type="none" w="med" len="med"/>
              </a:ln>
              <a:effectLst/>
            </p:spPr>
          </p:cxnSp>
          <p:cxnSp>
            <p:nvCxnSpPr>
              <p:cNvPr id="154" name="Straight Connector 153">
                <a:extLst>
                  <a:ext uri="{FF2B5EF4-FFF2-40B4-BE49-F238E27FC236}">
                    <a16:creationId xmlns:a16="http://schemas.microsoft.com/office/drawing/2014/main" id="{8BEF2241-838B-84E4-B646-C3D9A47697C7}"/>
                  </a:ext>
                </a:extLst>
              </p:cNvPr>
              <p:cNvCxnSpPr>
                <a:cxnSpLocks/>
              </p:cNvCxnSpPr>
              <p:nvPr/>
            </p:nvCxnSpPr>
            <p:spPr bwMode="auto">
              <a:xfrm flipH="1">
                <a:off x="1922852" y="4311378"/>
                <a:ext cx="1172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156" name="Group 155">
              <a:extLst>
                <a:ext uri="{FF2B5EF4-FFF2-40B4-BE49-F238E27FC236}">
                  <a16:creationId xmlns:a16="http://schemas.microsoft.com/office/drawing/2014/main" id="{C1458640-57E9-F4BB-9070-96B2C1F98689}"/>
                </a:ext>
              </a:extLst>
            </p:cNvPr>
            <p:cNvGrpSpPr/>
            <p:nvPr/>
          </p:nvGrpSpPr>
          <p:grpSpPr>
            <a:xfrm>
              <a:off x="2367860" y="4044896"/>
              <a:ext cx="117273" cy="434558"/>
              <a:chOff x="1922852" y="4028349"/>
              <a:chExt cx="117273" cy="434558"/>
            </a:xfrm>
          </p:grpSpPr>
          <p:cxnSp>
            <p:nvCxnSpPr>
              <p:cNvPr id="157" name="Straight Connector 156">
                <a:extLst>
                  <a:ext uri="{FF2B5EF4-FFF2-40B4-BE49-F238E27FC236}">
                    <a16:creationId xmlns:a16="http://schemas.microsoft.com/office/drawing/2014/main" id="{9130E3FC-D97F-AD4B-681A-05E74E05427B}"/>
                  </a:ext>
                </a:extLst>
              </p:cNvPr>
              <p:cNvCxnSpPr>
                <a:cxnSpLocks/>
              </p:cNvCxnSpPr>
              <p:nvPr/>
            </p:nvCxnSpPr>
            <p:spPr bwMode="auto">
              <a:xfrm>
                <a:off x="1980329" y="4028349"/>
                <a:ext cx="0" cy="427826"/>
              </a:xfrm>
              <a:prstGeom prst="line">
                <a:avLst/>
              </a:prstGeom>
              <a:noFill/>
              <a:ln w="28575" cap="flat" cmpd="sng" algn="ctr">
                <a:solidFill>
                  <a:schemeClr val="bg1"/>
                </a:solidFill>
                <a:prstDash val="solid"/>
                <a:round/>
                <a:headEnd type="none" w="med" len="med"/>
                <a:tailEnd type="none" w="med" len="med"/>
              </a:ln>
              <a:effectLst/>
            </p:spPr>
          </p:cxnSp>
          <p:cxnSp>
            <p:nvCxnSpPr>
              <p:cNvPr id="158" name="Straight Connector 157">
                <a:extLst>
                  <a:ext uri="{FF2B5EF4-FFF2-40B4-BE49-F238E27FC236}">
                    <a16:creationId xmlns:a16="http://schemas.microsoft.com/office/drawing/2014/main" id="{86DC1FA2-68A7-7A15-D4E8-28469FFC90A5}"/>
                  </a:ext>
                </a:extLst>
              </p:cNvPr>
              <p:cNvCxnSpPr>
                <a:cxnSpLocks/>
              </p:cNvCxnSpPr>
              <p:nvPr/>
            </p:nvCxnSpPr>
            <p:spPr bwMode="auto">
              <a:xfrm flipH="1">
                <a:off x="1922852" y="4028349"/>
                <a:ext cx="117273" cy="0"/>
              </a:xfrm>
              <a:prstGeom prst="line">
                <a:avLst/>
              </a:prstGeom>
              <a:noFill/>
              <a:ln w="28575" cap="flat" cmpd="sng" algn="ctr">
                <a:solidFill>
                  <a:schemeClr val="bg1"/>
                </a:solidFill>
                <a:prstDash val="solid"/>
                <a:round/>
                <a:headEnd type="none" w="med" len="med"/>
                <a:tailEnd type="none" w="med" len="med"/>
              </a:ln>
              <a:effectLst/>
            </p:spPr>
          </p:cxnSp>
          <p:cxnSp>
            <p:nvCxnSpPr>
              <p:cNvPr id="159" name="Straight Connector 158">
                <a:extLst>
                  <a:ext uri="{FF2B5EF4-FFF2-40B4-BE49-F238E27FC236}">
                    <a16:creationId xmlns:a16="http://schemas.microsoft.com/office/drawing/2014/main" id="{3CF438F6-188B-9858-C8D2-533649444133}"/>
                  </a:ext>
                </a:extLst>
              </p:cNvPr>
              <p:cNvCxnSpPr>
                <a:cxnSpLocks/>
              </p:cNvCxnSpPr>
              <p:nvPr/>
            </p:nvCxnSpPr>
            <p:spPr bwMode="auto">
              <a:xfrm flipH="1">
                <a:off x="1922852" y="4462907"/>
                <a:ext cx="117273" cy="0"/>
              </a:xfrm>
              <a:prstGeom prst="line">
                <a:avLst/>
              </a:prstGeom>
              <a:noFill/>
              <a:ln w="28575" cap="flat" cmpd="sng" algn="ctr">
                <a:solidFill>
                  <a:schemeClr val="bg1"/>
                </a:solidFill>
                <a:prstDash val="solid"/>
                <a:round/>
                <a:headEnd type="none" w="med" len="med"/>
                <a:tailEnd type="none" w="med" len="med"/>
              </a:ln>
              <a:effectLst/>
            </p:spPr>
          </p:cxnSp>
        </p:grpSp>
      </p:grpSp>
      <p:grpSp>
        <p:nvGrpSpPr>
          <p:cNvPr id="169" name="Group 168">
            <a:extLst>
              <a:ext uri="{FF2B5EF4-FFF2-40B4-BE49-F238E27FC236}">
                <a16:creationId xmlns:a16="http://schemas.microsoft.com/office/drawing/2014/main" id="{040E6383-36C1-1C84-3A89-8DBE105D4175}"/>
              </a:ext>
            </a:extLst>
          </p:cNvPr>
          <p:cNvGrpSpPr/>
          <p:nvPr/>
        </p:nvGrpSpPr>
        <p:grpSpPr>
          <a:xfrm>
            <a:off x="1191718" y="2761938"/>
            <a:ext cx="2060767" cy="714687"/>
            <a:chOff x="1191718" y="2761938"/>
            <a:chExt cx="2060767" cy="714687"/>
          </a:xfrm>
        </p:grpSpPr>
        <p:sp>
          <p:nvSpPr>
            <p:cNvPr id="167" name="Freeform 166">
              <a:extLst>
                <a:ext uri="{FF2B5EF4-FFF2-40B4-BE49-F238E27FC236}">
                  <a16:creationId xmlns:a16="http://schemas.microsoft.com/office/drawing/2014/main" id="{A6DC0E89-A2F3-1FEB-DB05-6506B683566C}"/>
                </a:ext>
              </a:extLst>
            </p:cNvPr>
            <p:cNvSpPr/>
            <p:nvPr/>
          </p:nvSpPr>
          <p:spPr bwMode="auto">
            <a:xfrm>
              <a:off x="1311274" y="2778125"/>
              <a:ext cx="1941211" cy="698500"/>
            </a:xfrm>
            <a:custGeom>
              <a:avLst/>
              <a:gdLst>
                <a:gd name="connsiteX0" fmla="*/ 984250 w 1930400"/>
                <a:gd name="connsiteY0" fmla="*/ 587375 h 698500"/>
                <a:gd name="connsiteX1" fmla="*/ 1057275 w 1930400"/>
                <a:gd name="connsiteY1" fmla="*/ 584200 h 698500"/>
                <a:gd name="connsiteX2" fmla="*/ 1057275 w 1930400"/>
                <a:gd name="connsiteY2" fmla="*/ 584200 h 698500"/>
                <a:gd name="connsiteX3" fmla="*/ 1057275 w 1930400"/>
                <a:gd name="connsiteY3" fmla="*/ 612775 h 698500"/>
                <a:gd name="connsiteX4" fmla="*/ 1120775 w 1930400"/>
                <a:gd name="connsiteY4" fmla="*/ 612775 h 698500"/>
                <a:gd name="connsiteX5" fmla="*/ 1120775 w 1930400"/>
                <a:gd name="connsiteY5" fmla="*/ 644525 h 698500"/>
                <a:gd name="connsiteX6" fmla="*/ 1190625 w 1930400"/>
                <a:gd name="connsiteY6" fmla="*/ 644525 h 698500"/>
                <a:gd name="connsiteX7" fmla="*/ 1190625 w 1930400"/>
                <a:gd name="connsiteY7" fmla="*/ 657225 h 698500"/>
                <a:gd name="connsiteX8" fmla="*/ 1225550 w 1930400"/>
                <a:gd name="connsiteY8" fmla="*/ 657225 h 698500"/>
                <a:gd name="connsiteX9" fmla="*/ 1225550 w 1930400"/>
                <a:gd name="connsiteY9" fmla="*/ 669925 h 698500"/>
                <a:gd name="connsiteX10" fmla="*/ 1524000 w 1930400"/>
                <a:gd name="connsiteY10" fmla="*/ 669925 h 698500"/>
                <a:gd name="connsiteX11" fmla="*/ 1524000 w 1930400"/>
                <a:gd name="connsiteY11" fmla="*/ 698500 h 698500"/>
                <a:gd name="connsiteX12" fmla="*/ 1930400 w 1930400"/>
                <a:gd name="connsiteY12" fmla="*/ 698500 h 698500"/>
                <a:gd name="connsiteX13" fmla="*/ 1930400 w 1930400"/>
                <a:gd name="connsiteY13" fmla="*/ 409575 h 698500"/>
                <a:gd name="connsiteX14" fmla="*/ 1520825 w 1930400"/>
                <a:gd name="connsiteY14" fmla="*/ 409575 h 698500"/>
                <a:gd name="connsiteX15" fmla="*/ 1520825 w 1930400"/>
                <a:gd name="connsiteY15" fmla="*/ 390525 h 698500"/>
                <a:gd name="connsiteX16" fmla="*/ 1212850 w 1930400"/>
                <a:gd name="connsiteY16" fmla="*/ 390525 h 698500"/>
                <a:gd name="connsiteX17" fmla="*/ 1212850 w 1930400"/>
                <a:gd name="connsiteY17" fmla="*/ 374650 h 698500"/>
                <a:gd name="connsiteX18" fmla="*/ 1136650 w 1930400"/>
                <a:gd name="connsiteY18" fmla="*/ 374650 h 698500"/>
                <a:gd name="connsiteX19" fmla="*/ 1136650 w 1930400"/>
                <a:gd name="connsiteY19" fmla="*/ 346075 h 698500"/>
                <a:gd name="connsiteX20" fmla="*/ 1076325 w 1930400"/>
                <a:gd name="connsiteY20" fmla="*/ 346075 h 698500"/>
                <a:gd name="connsiteX21" fmla="*/ 1076325 w 1930400"/>
                <a:gd name="connsiteY21" fmla="*/ 320675 h 698500"/>
                <a:gd name="connsiteX22" fmla="*/ 974725 w 1930400"/>
                <a:gd name="connsiteY22" fmla="*/ 320675 h 698500"/>
                <a:gd name="connsiteX23" fmla="*/ 974725 w 1930400"/>
                <a:gd name="connsiteY23" fmla="*/ 304800 h 698500"/>
                <a:gd name="connsiteX24" fmla="*/ 847725 w 1930400"/>
                <a:gd name="connsiteY24" fmla="*/ 304800 h 698500"/>
                <a:gd name="connsiteX25" fmla="*/ 806450 w 1930400"/>
                <a:gd name="connsiteY25" fmla="*/ 263525 h 698500"/>
                <a:gd name="connsiteX26" fmla="*/ 755650 w 1930400"/>
                <a:gd name="connsiteY26" fmla="*/ 263525 h 698500"/>
                <a:gd name="connsiteX27" fmla="*/ 727075 w 1930400"/>
                <a:gd name="connsiteY27" fmla="*/ 215900 h 698500"/>
                <a:gd name="connsiteX28" fmla="*/ 606425 w 1930400"/>
                <a:gd name="connsiteY28" fmla="*/ 215900 h 698500"/>
                <a:gd name="connsiteX29" fmla="*/ 606425 w 1930400"/>
                <a:gd name="connsiteY29" fmla="*/ 200025 h 698500"/>
                <a:gd name="connsiteX30" fmla="*/ 574675 w 1930400"/>
                <a:gd name="connsiteY30" fmla="*/ 200025 h 698500"/>
                <a:gd name="connsiteX31" fmla="*/ 574675 w 1930400"/>
                <a:gd name="connsiteY31" fmla="*/ 200025 h 698500"/>
                <a:gd name="connsiteX32" fmla="*/ 574675 w 1930400"/>
                <a:gd name="connsiteY32" fmla="*/ 177800 h 698500"/>
                <a:gd name="connsiteX33" fmla="*/ 523875 w 1930400"/>
                <a:gd name="connsiteY33" fmla="*/ 177800 h 698500"/>
                <a:gd name="connsiteX34" fmla="*/ 523875 w 1930400"/>
                <a:gd name="connsiteY34" fmla="*/ 146050 h 698500"/>
                <a:gd name="connsiteX35" fmla="*/ 482600 w 1930400"/>
                <a:gd name="connsiteY35" fmla="*/ 146050 h 698500"/>
                <a:gd name="connsiteX36" fmla="*/ 460375 w 1930400"/>
                <a:gd name="connsiteY36" fmla="*/ 123825 h 698500"/>
                <a:gd name="connsiteX37" fmla="*/ 381000 w 1930400"/>
                <a:gd name="connsiteY37" fmla="*/ 123825 h 698500"/>
                <a:gd name="connsiteX38" fmla="*/ 381000 w 1930400"/>
                <a:gd name="connsiteY38" fmla="*/ 95250 h 698500"/>
                <a:gd name="connsiteX39" fmla="*/ 311150 w 1930400"/>
                <a:gd name="connsiteY39" fmla="*/ 95250 h 698500"/>
                <a:gd name="connsiteX40" fmla="*/ 276225 w 1930400"/>
                <a:gd name="connsiteY40" fmla="*/ 60325 h 698500"/>
                <a:gd name="connsiteX41" fmla="*/ 231775 w 1930400"/>
                <a:gd name="connsiteY41" fmla="*/ 60325 h 698500"/>
                <a:gd name="connsiteX42" fmla="*/ 200025 w 1930400"/>
                <a:gd name="connsiteY42" fmla="*/ 28575 h 698500"/>
                <a:gd name="connsiteX43" fmla="*/ 165100 w 1930400"/>
                <a:gd name="connsiteY43" fmla="*/ 28575 h 698500"/>
                <a:gd name="connsiteX44" fmla="*/ 136525 w 1930400"/>
                <a:gd name="connsiteY44" fmla="*/ 0 h 698500"/>
                <a:gd name="connsiteX45" fmla="*/ 0 w 1930400"/>
                <a:gd name="connsiteY45" fmla="*/ 0 h 698500"/>
                <a:gd name="connsiteX46" fmla="*/ 0 w 1930400"/>
                <a:gd name="connsiteY46" fmla="*/ 15875 h 698500"/>
                <a:gd name="connsiteX47" fmla="*/ 66675 w 1930400"/>
                <a:gd name="connsiteY47" fmla="*/ 15875 h 698500"/>
                <a:gd name="connsiteX48" fmla="*/ 66675 w 1930400"/>
                <a:gd name="connsiteY48" fmla="*/ 76200 h 698500"/>
                <a:gd name="connsiteX49" fmla="*/ 152400 w 1930400"/>
                <a:gd name="connsiteY49" fmla="*/ 76200 h 698500"/>
                <a:gd name="connsiteX50" fmla="*/ 152400 w 1930400"/>
                <a:gd name="connsiteY50" fmla="*/ 127000 h 698500"/>
                <a:gd name="connsiteX51" fmla="*/ 174625 w 1930400"/>
                <a:gd name="connsiteY51" fmla="*/ 127000 h 698500"/>
                <a:gd name="connsiteX52" fmla="*/ 174625 w 1930400"/>
                <a:gd name="connsiteY52" fmla="*/ 127000 h 698500"/>
                <a:gd name="connsiteX53" fmla="*/ 174625 w 1930400"/>
                <a:gd name="connsiteY53" fmla="*/ 158750 h 698500"/>
                <a:gd name="connsiteX54" fmla="*/ 219075 w 1930400"/>
                <a:gd name="connsiteY54" fmla="*/ 158750 h 698500"/>
                <a:gd name="connsiteX55" fmla="*/ 219075 w 1930400"/>
                <a:gd name="connsiteY55" fmla="*/ 190500 h 698500"/>
                <a:gd name="connsiteX56" fmla="*/ 241300 w 1930400"/>
                <a:gd name="connsiteY56" fmla="*/ 190500 h 698500"/>
                <a:gd name="connsiteX57" fmla="*/ 241300 w 1930400"/>
                <a:gd name="connsiteY57" fmla="*/ 231775 h 698500"/>
                <a:gd name="connsiteX58" fmla="*/ 295275 w 1930400"/>
                <a:gd name="connsiteY58" fmla="*/ 231775 h 698500"/>
                <a:gd name="connsiteX59" fmla="*/ 317500 w 1930400"/>
                <a:gd name="connsiteY59" fmla="*/ 288925 h 698500"/>
                <a:gd name="connsiteX60" fmla="*/ 384175 w 1930400"/>
                <a:gd name="connsiteY60" fmla="*/ 288925 h 698500"/>
                <a:gd name="connsiteX61" fmla="*/ 384175 w 1930400"/>
                <a:gd name="connsiteY61" fmla="*/ 311150 h 698500"/>
                <a:gd name="connsiteX62" fmla="*/ 463550 w 1930400"/>
                <a:gd name="connsiteY62" fmla="*/ 311150 h 698500"/>
                <a:gd name="connsiteX63" fmla="*/ 463550 w 1930400"/>
                <a:gd name="connsiteY63" fmla="*/ 349250 h 698500"/>
                <a:gd name="connsiteX64" fmla="*/ 511175 w 1930400"/>
                <a:gd name="connsiteY64" fmla="*/ 349250 h 698500"/>
                <a:gd name="connsiteX65" fmla="*/ 511175 w 1930400"/>
                <a:gd name="connsiteY65" fmla="*/ 390525 h 698500"/>
                <a:gd name="connsiteX66" fmla="*/ 561975 w 1930400"/>
                <a:gd name="connsiteY66" fmla="*/ 390525 h 698500"/>
                <a:gd name="connsiteX67" fmla="*/ 561975 w 1930400"/>
                <a:gd name="connsiteY67" fmla="*/ 419100 h 698500"/>
                <a:gd name="connsiteX68" fmla="*/ 619125 w 1930400"/>
                <a:gd name="connsiteY68" fmla="*/ 419100 h 698500"/>
                <a:gd name="connsiteX69" fmla="*/ 619125 w 1930400"/>
                <a:gd name="connsiteY69" fmla="*/ 469900 h 698500"/>
                <a:gd name="connsiteX70" fmla="*/ 768350 w 1930400"/>
                <a:gd name="connsiteY70" fmla="*/ 469900 h 698500"/>
                <a:gd name="connsiteX71" fmla="*/ 768350 w 1930400"/>
                <a:gd name="connsiteY71" fmla="*/ 511175 h 698500"/>
                <a:gd name="connsiteX72" fmla="*/ 812800 w 1930400"/>
                <a:gd name="connsiteY72" fmla="*/ 511175 h 698500"/>
                <a:gd name="connsiteX73" fmla="*/ 812800 w 1930400"/>
                <a:gd name="connsiteY73" fmla="*/ 549275 h 698500"/>
                <a:gd name="connsiteX74" fmla="*/ 914400 w 1930400"/>
                <a:gd name="connsiteY74" fmla="*/ 549275 h 698500"/>
                <a:gd name="connsiteX75" fmla="*/ 914400 w 1930400"/>
                <a:gd name="connsiteY75" fmla="*/ 549275 h 698500"/>
                <a:gd name="connsiteX76" fmla="*/ 984250 w 1930400"/>
                <a:gd name="connsiteY76" fmla="*/ 587375 h 698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930400" h="698500">
                  <a:moveTo>
                    <a:pt x="984250" y="587375"/>
                  </a:moveTo>
                  <a:lnTo>
                    <a:pt x="1057275" y="584200"/>
                  </a:lnTo>
                  <a:lnTo>
                    <a:pt x="1057275" y="584200"/>
                  </a:lnTo>
                  <a:lnTo>
                    <a:pt x="1057275" y="612775"/>
                  </a:lnTo>
                  <a:lnTo>
                    <a:pt x="1120775" y="612775"/>
                  </a:lnTo>
                  <a:lnTo>
                    <a:pt x="1120775" y="644525"/>
                  </a:lnTo>
                  <a:lnTo>
                    <a:pt x="1190625" y="644525"/>
                  </a:lnTo>
                  <a:lnTo>
                    <a:pt x="1190625" y="657225"/>
                  </a:lnTo>
                  <a:lnTo>
                    <a:pt x="1225550" y="657225"/>
                  </a:lnTo>
                  <a:lnTo>
                    <a:pt x="1225550" y="669925"/>
                  </a:lnTo>
                  <a:lnTo>
                    <a:pt x="1524000" y="669925"/>
                  </a:lnTo>
                  <a:lnTo>
                    <a:pt x="1524000" y="698500"/>
                  </a:lnTo>
                  <a:lnTo>
                    <a:pt x="1930400" y="698500"/>
                  </a:lnTo>
                  <a:lnTo>
                    <a:pt x="1930400" y="409575"/>
                  </a:lnTo>
                  <a:lnTo>
                    <a:pt x="1520825" y="409575"/>
                  </a:lnTo>
                  <a:lnTo>
                    <a:pt x="1520825" y="390525"/>
                  </a:lnTo>
                  <a:lnTo>
                    <a:pt x="1212850" y="390525"/>
                  </a:lnTo>
                  <a:lnTo>
                    <a:pt x="1212850" y="374650"/>
                  </a:lnTo>
                  <a:lnTo>
                    <a:pt x="1136650" y="374650"/>
                  </a:lnTo>
                  <a:lnTo>
                    <a:pt x="1136650" y="346075"/>
                  </a:lnTo>
                  <a:lnTo>
                    <a:pt x="1076325" y="346075"/>
                  </a:lnTo>
                  <a:lnTo>
                    <a:pt x="1076325" y="320675"/>
                  </a:lnTo>
                  <a:lnTo>
                    <a:pt x="974725" y="320675"/>
                  </a:lnTo>
                  <a:lnTo>
                    <a:pt x="974725" y="304800"/>
                  </a:lnTo>
                  <a:lnTo>
                    <a:pt x="847725" y="304800"/>
                  </a:lnTo>
                  <a:lnTo>
                    <a:pt x="806450" y="263525"/>
                  </a:lnTo>
                  <a:lnTo>
                    <a:pt x="755650" y="263525"/>
                  </a:lnTo>
                  <a:lnTo>
                    <a:pt x="727075" y="215900"/>
                  </a:lnTo>
                  <a:lnTo>
                    <a:pt x="606425" y="215900"/>
                  </a:lnTo>
                  <a:lnTo>
                    <a:pt x="606425" y="200025"/>
                  </a:lnTo>
                  <a:lnTo>
                    <a:pt x="574675" y="200025"/>
                  </a:lnTo>
                  <a:lnTo>
                    <a:pt x="574675" y="200025"/>
                  </a:lnTo>
                  <a:lnTo>
                    <a:pt x="574675" y="177800"/>
                  </a:lnTo>
                  <a:lnTo>
                    <a:pt x="523875" y="177800"/>
                  </a:lnTo>
                  <a:lnTo>
                    <a:pt x="523875" y="146050"/>
                  </a:lnTo>
                  <a:lnTo>
                    <a:pt x="482600" y="146050"/>
                  </a:lnTo>
                  <a:lnTo>
                    <a:pt x="460375" y="123825"/>
                  </a:lnTo>
                  <a:lnTo>
                    <a:pt x="381000" y="123825"/>
                  </a:lnTo>
                  <a:lnTo>
                    <a:pt x="381000" y="95250"/>
                  </a:lnTo>
                  <a:lnTo>
                    <a:pt x="311150" y="95250"/>
                  </a:lnTo>
                  <a:lnTo>
                    <a:pt x="276225" y="60325"/>
                  </a:lnTo>
                  <a:lnTo>
                    <a:pt x="231775" y="60325"/>
                  </a:lnTo>
                  <a:lnTo>
                    <a:pt x="200025" y="28575"/>
                  </a:lnTo>
                  <a:lnTo>
                    <a:pt x="165100" y="28575"/>
                  </a:lnTo>
                  <a:lnTo>
                    <a:pt x="136525" y="0"/>
                  </a:lnTo>
                  <a:lnTo>
                    <a:pt x="0" y="0"/>
                  </a:lnTo>
                  <a:lnTo>
                    <a:pt x="0" y="15875"/>
                  </a:lnTo>
                  <a:lnTo>
                    <a:pt x="66675" y="15875"/>
                  </a:lnTo>
                  <a:lnTo>
                    <a:pt x="66675" y="76200"/>
                  </a:lnTo>
                  <a:lnTo>
                    <a:pt x="152400" y="76200"/>
                  </a:lnTo>
                  <a:lnTo>
                    <a:pt x="152400" y="127000"/>
                  </a:lnTo>
                  <a:lnTo>
                    <a:pt x="174625" y="127000"/>
                  </a:lnTo>
                  <a:lnTo>
                    <a:pt x="174625" y="127000"/>
                  </a:lnTo>
                  <a:lnTo>
                    <a:pt x="174625" y="158750"/>
                  </a:lnTo>
                  <a:lnTo>
                    <a:pt x="219075" y="158750"/>
                  </a:lnTo>
                  <a:lnTo>
                    <a:pt x="219075" y="190500"/>
                  </a:lnTo>
                  <a:lnTo>
                    <a:pt x="241300" y="190500"/>
                  </a:lnTo>
                  <a:lnTo>
                    <a:pt x="241300" y="231775"/>
                  </a:lnTo>
                  <a:lnTo>
                    <a:pt x="295275" y="231775"/>
                  </a:lnTo>
                  <a:lnTo>
                    <a:pt x="317500" y="288925"/>
                  </a:lnTo>
                  <a:lnTo>
                    <a:pt x="384175" y="288925"/>
                  </a:lnTo>
                  <a:lnTo>
                    <a:pt x="384175" y="311150"/>
                  </a:lnTo>
                  <a:lnTo>
                    <a:pt x="463550" y="311150"/>
                  </a:lnTo>
                  <a:lnTo>
                    <a:pt x="463550" y="349250"/>
                  </a:lnTo>
                  <a:lnTo>
                    <a:pt x="511175" y="349250"/>
                  </a:lnTo>
                  <a:lnTo>
                    <a:pt x="511175" y="390525"/>
                  </a:lnTo>
                  <a:lnTo>
                    <a:pt x="561975" y="390525"/>
                  </a:lnTo>
                  <a:lnTo>
                    <a:pt x="561975" y="419100"/>
                  </a:lnTo>
                  <a:lnTo>
                    <a:pt x="619125" y="419100"/>
                  </a:lnTo>
                  <a:lnTo>
                    <a:pt x="619125" y="469900"/>
                  </a:lnTo>
                  <a:lnTo>
                    <a:pt x="768350" y="469900"/>
                  </a:lnTo>
                  <a:lnTo>
                    <a:pt x="768350" y="511175"/>
                  </a:lnTo>
                  <a:lnTo>
                    <a:pt x="812800" y="511175"/>
                  </a:lnTo>
                  <a:lnTo>
                    <a:pt x="812800" y="549275"/>
                  </a:lnTo>
                  <a:lnTo>
                    <a:pt x="914400" y="549275"/>
                  </a:lnTo>
                  <a:lnTo>
                    <a:pt x="914400" y="549275"/>
                  </a:lnTo>
                  <a:lnTo>
                    <a:pt x="984250" y="587375"/>
                  </a:lnTo>
                  <a:close/>
                </a:path>
              </a:pathLst>
            </a:custGeom>
            <a:solidFill>
              <a:srgbClr val="4DA1BB">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164" name="Group 163">
              <a:extLst>
                <a:ext uri="{FF2B5EF4-FFF2-40B4-BE49-F238E27FC236}">
                  <a16:creationId xmlns:a16="http://schemas.microsoft.com/office/drawing/2014/main" id="{E9B7A091-3781-5C30-20CD-7742E0CE6A2E}"/>
                </a:ext>
              </a:extLst>
            </p:cNvPr>
            <p:cNvGrpSpPr/>
            <p:nvPr/>
          </p:nvGrpSpPr>
          <p:grpSpPr>
            <a:xfrm>
              <a:off x="1191718" y="2761938"/>
              <a:ext cx="2057616" cy="565878"/>
              <a:chOff x="1191718" y="2761938"/>
              <a:chExt cx="2046157" cy="565878"/>
            </a:xfrm>
          </p:grpSpPr>
          <p:sp>
            <p:nvSpPr>
              <p:cNvPr id="163" name="Freeform 162">
                <a:extLst>
                  <a:ext uri="{FF2B5EF4-FFF2-40B4-BE49-F238E27FC236}">
                    <a16:creationId xmlns:a16="http://schemas.microsoft.com/office/drawing/2014/main" id="{BA184009-3F6F-9A85-C559-2DA4916C532D}"/>
                  </a:ext>
                </a:extLst>
              </p:cNvPr>
              <p:cNvSpPr/>
              <p:nvPr/>
            </p:nvSpPr>
            <p:spPr bwMode="auto">
              <a:xfrm>
                <a:off x="2345961" y="3249118"/>
                <a:ext cx="891914" cy="78698"/>
              </a:xfrm>
              <a:custGeom>
                <a:avLst/>
                <a:gdLst>
                  <a:gd name="connsiteX0" fmla="*/ 0 w 891914"/>
                  <a:gd name="connsiteY0" fmla="*/ 0 h 78698"/>
                  <a:gd name="connsiteX1" fmla="*/ 86193 w 891914"/>
                  <a:gd name="connsiteY1" fmla="*/ 0 h 78698"/>
                  <a:gd name="connsiteX2" fmla="*/ 86193 w 891914"/>
                  <a:gd name="connsiteY2" fmla="*/ 41223 h 78698"/>
                  <a:gd name="connsiteX3" fmla="*/ 157396 w 891914"/>
                  <a:gd name="connsiteY3" fmla="*/ 41223 h 78698"/>
                  <a:gd name="connsiteX4" fmla="*/ 157396 w 891914"/>
                  <a:gd name="connsiteY4" fmla="*/ 67456 h 78698"/>
                  <a:gd name="connsiteX5" fmla="*/ 498423 w 891914"/>
                  <a:gd name="connsiteY5" fmla="*/ 67456 h 78698"/>
                  <a:gd name="connsiteX6" fmla="*/ 498423 w 891914"/>
                  <a:gd name="connsiteY6" fmla="*/ 78698 h 78698"/>
                  <a:gd name="connsiteX7" fmla="*/ 891914 w 891914"/>
                  <a:gd name="connsiteY7" fmla="*/ 78698 h 78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1914" h="78698">
                    <a:moveTo>
                      <a:pt x="0" y="0"/>
                    </a:moveTo>
                    <a:lnTo>
                      <a:pt x="86193" y="0"/>
                    </a:lnTo>
                    <a:lnTo>
                      <a:pt x="86193" y="41223"/>
                    </a:lnTo>
                    <a:lnTo>
                      <a:pt x="157396" y="41223"/>
                    </a:lnTo>
                    <a:lnTo>
                      <a:pt x="157396" y="67456"/>
                    </a:lnTo>
                    <a:lnTo>
                      <a:pt x="498423" y="67456"/>
                    </a:lnTo>
                    <a:lnTo>
                      <a:pt x="498423" y="78698"/>
                    </a:lnTo>
                    <a:lnTo>
                      <a:pt x="891914" y="78698"/>
                    </a:lnTo>
                  </a:path>
                </a:pathLst>
              </a:custGeom>
              <a:noFill/>
              <a:ln w="28575">
                <a:solidFill>
                  <a:schemeClr val="accent1"/>
                </a:solidFill>
                <a:miter lim="800000"/>
                <a:headEnd/>
                <a:tailEnd/>
              </a:ln>
            </p:spPr>
            <p:txBody>
              <a:bodyPr rtlCol="0" anchor="ctr"/>
              <a:lstStyle/>
              <a:p>
                <a:pPr algn="ctr"/>
                <a:endParaRPr lang="en-US"/>
              </a:p>
            </p:txBody>
          </p:sp>
          <p:sp>
            <p:nvSpPr>
              <p:cNvPr id="162" name="Freeform 161">
                <a:extLst>
                  <a:ext uri="{FF2B5EF4-FFF2-40B4-BE49-F238E27FC236}">
                    <a16:creationId xmlns:a16="http://schemas.microsoft.com/office/drawing/2014/main" id="{660679DC-0F53-602F-40AD-1ABADF66211D}"/>
                  </a:ext>
                </a:extLst>
              </p:cNvPr>
              <p:cNvSpPr/>
              <p:nvPr/>
            </p:nvSpPr>
            <p:spPr bwMode="auto">
              <a:xfrm>
                <a:off x="1191718" y="2761938"/>
                <a:ext cx="1172980" cy="475937"/>
              </a:xfrm>
              <a:custGeom>
                <a:avLst/>
                <a:gdLst>
                  <a:gd name="connsiteX0" fmla="*/ 0 w 1172980"/>
                  <a:gd name="connsiteY0" fmla="*/ 0 h 475937"/>
                  <a:gd name="connsiteX1" fmla="*/ 108679 w 1172980"/>
                  <a:gd name="connsiteY1" fmla="*/ 0 h 475937"/>
                  <a:gd name="connsiteX2" fmla="*/ 108679 w 1172980"/>
                  <a:gd name="connsiteY2" fmla="*/ 22485 h 475937"/>
                  <a:gd name="connsiteX3" fmla="*/ 176134 w 1172980"/>
                  <a:gd name="connsiteY3" fmla="*/ 22485 h 475937"/>
                  <a:gd name="connsiteX4" fmla="*/ 176134 w 1172980"/>
                  <a:gd name="connsiteY4" fmla="*/ 56213 h 475937"/>
                  <a:gd name="connsiteX5" fmla="*/ 284813 w 1172980"/>
                  <a:gd name="connsiteY5" fmla="*/ 56213 h 475937"/>
                  <a:gd name="connsiteX6" fmla="*/ 284813 w 1172980"/>
                  <a:gd name="connsiteY6" fmla="*/ 101183 h 475937"/>
                  <a:gd name="connsiteX7" fmla="*/ 333531 w 1172980"/>
                  <a:gd name="connsiteY7" fmla="*/ 101183 h 475937"/>
                  <a:gd name="connsiteX8" fmla="*/ 333531 w 1172980"/>
                  <a:gd name="connsiteY8" fmla="*/ 153649 h 475937"/>
                  <a:gd name="connsiteX9" fmla="*/ 404734 w 1172980"/>
                  <a:gd name="connsiteY9" fmla="*/ 153649 h 475937"/>
                  <a:gd name="connsiteX10" fmla="*/ 404734 w 1172980"/>
                  <a:gd name="connsiteY10" fmla="*/ 206114 h 475937"/>
                  <a:gd name="connsiteX11" fmla="*/ 502171 w 1172980"/>
                  <a:gd name="connsiteY11" fmla="*/ 206114 h 475937"/>
                  <a:gd name="connsiteX12" fmla="*/ 502171 w 1172980"/>
                  <a:gd name="connsiteY12" fmla="*/ 206114 h 475937"/>
                  <a:gd name="connsiteX13" fmla="*/ 502171 w 1172980"/>
                  <a:gd name="connsiteY13" fmla="*/ 239842 h 475937"/>
                  <a:gd name="connsiteX14" fmla="*/ 595859 w 1172980"/>
                  <a:gd name="connsiteY14" fmla="*/ 239842 h 475937"/>
                  <a:gd name="connsiteX15" fmla="*/ 595859 w 1172980"/>
                  <a:gd name="connsiteY15" fmla="*/ 239842 h 475937"/>
                  <a:gd name="connsiteX16" fmla="*/ 595859 w 1172980"/>
                  <a:gd name="connsiteY16" fmla="*/ 273570 h 475937"/>
                  <a:gd name="connsiteX17" fmla="*/ 629587 w 1172980"/>
                  <a:gd name="connsiteY17" fmla="*/ 273570 h 475937"/>
                  <a:gd name="connsiteX18" fmla="*/ 629587 w 1172980"/>
                  <a:gd name="connsiteY18" fmla="*/ 314793 h 475937"/>
                  <a:gd name="connsiteX19" fmla="*/ 689548 w 1172980"/>
                  <a:gd name="connsiteY19" fmla="*/ 314793 h 475937"/>
                  <a:gd name="connsiteX20" fmla="*/ 689548 w 1172980"/>
                  <a:gd name="connsiteY20" fmla="*/ 326036 h 475937"/>
                  <a:gd name="connsiteX21" fmla="*/ 738266 w 1172980"/>
                  <a:gd name="connsiteY21" fmla="*/ 326036 h 475937"/>
                  <a:gd name="connsiteX22" fmla="*/ 738266 w 1172980"/>
                  <a:gd name="connsiteY22" fmla="*/ 356016 h 475937"/>
                  <a:gd name="connsiteX23" fmla="*/ 858187 w 1172980"/>
                  <a:gd name="connsiteY23" fmla="*/ 356016 h 475937"/>
                  <a:gd name="connsiteX24" fmla="*/ 858187 w 1172980"/>
                  <a:gd name="connsiteY24" fmla="*/ 400987 h 475937"/>
                  <a:gd name="connsiteX25" fmla="*/ 933138 w 1172980"/>
                  <a:gd name="connsiteY25" fmla="*/ 400987 h 475937"/>
                  <a:gd name="connsiteX26" fmla="*/ 933138 w 1172980"/>
                  <a:gd name="connsiteY26" fmla="*/ 430967 h 475937"/>
                  <a:gd name="connsiteX27" fmla="*/ 970613 w 1172980"/>
                  <a:gd name="connsiteY27" fmla="*/ 430967 h 475937"/>
                  <a:gd name="connsiteX28" fmla="*/ 970613 w 1172980"/>
                  <a:gd name="connsiteY28" fmla="*/ 457200 h 475937"/>
                  <a:gd name="connsiteX29" fmla="*/ 1079292 w 1172980"/>
                  <a:gd name="connsiteY29" fmla="*/ 457200 h 475937"/>
                  <a:gd name="connsiteX30" fmla="*/ 1079292 w 1172980"/>
                  <a:gd name="connsiteY30" fmla="*/ 475937 h 475937"/>
                  <a:gd name="connsiteX31" fmla="*/ 1172980 w 1172980"/>
                  <a:gd name="connsiteY31" fmla="*/ 475937 h 475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172980" h="475937">
                    <a:moveTo>
                      <a:pt x="0" y="0"/>
                    </a:moveTo>
                    <a:lnTo>
                      <a:pt x="108679" y="0"/>
                    </a:lnTo>
                    <a:lnTo>
                      <a:pt x="108679" y="22485"/>
                    </a:lnTo>
                    <a:lnTo>
                      <a:pt x="176134" y="22485"/>
                    </a:lnTo>
                    <a:lnTo>
                      <a:pt x="176134" y="56213"/>
                    </a:lnTo>
                    <a:lnTo>
                      <a:pt x="284813" y="56213"/>
                    </a:lnTo>
                    <a:lnTo>
                      <a:pt x="284813" y="101183"/>
                    </a:lnTo>
                    <a:lnTo>
                      <a:pt x="333531" y="101183"/>
                    </a:lnTo>
                    <a:lnTo>
                      <a:pt x="333531" y="153649"/>
                    </a:lnTo>
                    <a:lnTo>
                      <a:pt x="404734" y="153649"/>
                    </a:lnTo>
                    <a:lnTo>
                      <a:pt x="404734" y="206114"/>
                    </a:lnTo>
                    <a:lnTo>
                      <a:pt x="502171" y="206114"/>
                    </a:lnTo>
                    <a:lnTo>
                      <a:pt x="502171" y="206114"/>
                    </a:lnTo>
                    <a:lnTo>
                      <a:pt x="502171" y="239842"/>
                    </a:lnTo>
                    <a:lnTo>
                      <a:pt x="595859" y="239842"/>
                    </a:lnTo>
                    <a:lnTo>
                      <a:pt x="595859" y="239842"/>
                    </a:lnTo>
                    <a:lnTo>
                      <a:pt x="595859" y="273570"/>
                    </a:lnTo>
                    <a:lnTo>
                      <a:pt x="629587" y="273570"/>
                    </a:lnTo>
                    <a:lnTo>
                      <a:pt x="629587" y="314793"/>
                    </a:lnTo>
                    <a:lnTo>
                      <a:pt x="689548" y="314793"/>
                    </a:lnTo>
                    <a:lnTo>
                      <a:pt x="689548" y="326036"/>
                    </a:lnTo>
                    <a:lnTo>
                      <a:pt x="738266" y="326036"/>
                    </a:lnTo>
                    <a:lnTo>
                      <a:pt x="738266" y="356016"/>
                    </a:lnTo>
                    <a:lnTo>
                      <a:pt x="858187" y="356016"/>
                    </a:lnTo>
                    <a:lnTo>
                      <a:pt x="858187" y="400987"/>
                    </a:lnTo>
                    <a:lnTo>
                      <a:pt x="933138" y="400987"/>
                    </a:lnTo>
                    <a:lnTo>
                      <a:pt x="933138" y="430967"/>
                    </a:lnTo>
                    <a:lnTo>
                      <a:pt x="970613" y="430967"/>
                    </a:lnTo>
                    <a:lnTo>
                      <a:pt x="970613" y="457200"/>
                    </a:lnTo>
                    <a:lnTo>
                      <a:pt x="1079292" y="457200"/>
                    </a:lnTo>
                    <a:lnTo>
                      <a:pt x="1079292" y="475937"/>
                    </a:lnTo>
                    <a:lnTo>
                      <a:pt x="1172980" y="475937"/>
                    </a:lnTo>
                  </a:path>
                </a:pathLst>
              </a:custGeom>
              <a:noFill/>
              <a:ln w="28575">
                <a:solidFill>
                  <a:schemeClr val="accent1"/>
                </a:solidFill>
                <a:miter lim="800000"/>
                <a:headEnd/>
                <a:tailEnd/>
              </a:ln>
            </p:spPr>
            <p:txBody>
              <a:bodyPr rtlCol="0" anchor="ctr"/>
              <a:lstStyle/>
              <a:p>
                <a:pPr algn="ctr"/>
                <a:endParaRPr lang="en-US"/>
              </a:p>
            </p:txBody>
          </p:sp>
        </p:grpSp>
      </p:grpSp>
      <p:sp>
        <p:nvSpPr>
          <p:cNvPr id="170" name="TextBox 169">
            <a:extLst>
              <a:ext uri="{FF2B5EF4-FFF2-40B4-BE49-F238E27FC236}">
                <a16:creationId xmlns:a16="http://schemas.microsoft.com/office/drawing/2014/main" id="{06BAA192-691D-5B7F-A310-5D61F4B895B3}"/>
              </a:ext>
            </a:extLst>
          </p:cNvPr>
          <p:cNvSpPr txBox="1"/>
          <p:nvPr/>
        </p:nvSpPr>
        <p:spPr bwMode="auto">
          <a:xfrm>
            <a:off x="3197225" y="31845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78" name="TextBox 177">
            <a:extLst>
              <a:ext uri="{FF2B5EF4-FFF2-40B4-BE49-F238E27FC236}">
                <a16:creationId xmlns:a16="http://schemas.microsoft.com/office/drawing/2014/main" id="{B82A64B5-E03A-3E17-6CE7-275F01F83E0D}"/>
              </a:ext>
            </a:extLst>
          </p:cNvPr>
          <p:cNvSpPr txBox="1"/>
          <p:nvPr/>
        </p:nvSpPr>
        <p:spPr bwMode="auto">
          <a:xfrm>
            <a:off x="3168650" y="31813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93" name="TextBox 192">
            <a:extLst>
              <a:ext uri="{FF2B5EF4-FFF2-40B4-BE49-F238E27FC236}">
                <a16:creationId xmlns:a16="http://schemas.microsoft.com/office/drawing/2014/main" id="{5B8AB079-8D36-0068-2B1C-8C348F6B63C3}"/>
              </a:ext>
            </a:extLst>
          </p:cNvPr>
          <p:cNvSpPr txBox="1"/>
          <p:nvPr/>
        </p:nvSpPr>
        <p:spPr bwMode="auto">
          <a:xfrm>
            <a:off x="3149600" y="31813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99" name="TextBox 198">
            <a:extLst>
              <a:ext uri="{FF2B5EF4-FFF2-40B4-BE49-F238E27FC236}">
                <a16:creationId xmlns:a16="http://schemas.microsoft.com/office/drawing/2014/main" id="{19FC053E-9907-C5AD-467F-7CD07B62BDEF}"/>
              </a:ext>
            </a:extLst>
          </p:cNvPr>
          <p:cNvSpPr txBox="1"/>
          <p:nvPr/>
        </p:nvSpPr>
        <p:spPr bwMode="auto">
          <a:xfrm>
            <a:off x="2695575" y="3152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01" name="TextBox 200">
            <a:extLst>
              <a:ext uri="{FF2B5EF4-FFF2-40B4-BE49-F238E27FC236}">
                <a16:creationId xmlns:a16="http://schemas.microsoft.com/office/drawing/2014/main" id="{A6A354DC-AB60-0686-AF4B-A2916C2CCE8B}"/>
              </a:ext>
            </a:extLst>
          </p:cNvPr>
          <p:cNvSpPr txBox="1"/>
          <p:nvPr/>
        </p:nvSpPr>
        <p:spPr bwMode="auto">
          <a:xfrm>
            <a:off x="2711450" y="31559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05" name="TextBox 204">
            <a:extLst>
              <a:ext uri="{FF2B5EF4-FFF2-40B4-BE49-F238E27FC236}">
                <a16:creationId xmlns:a16="http://schemas.microsoft.com/office/drawing/2014/main" id="{FBD5BBBE-B9FA-C250-49F4-6FE481446A8C}"/>
              </a:ext>
            </a:extLst>
          </p:cNvPr>
          <p:cNvSpPr txBox="1"/>
          <p:nvPr/>
        </p:nvSpPr>
        <p:spPr bwMode="auto">
          <a:xfrm>
            <a:off x="2457450" y="3159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08" name="TextBox 207">
            <a:extLst>
              <a:ext uri="{FF2B5EF4-FFF2-40B4-BE49-F238E27FC236}">
                <a16:creationId xmlns:a16="http://schemas.microsoft.com/office/drawing/2014/main" id="{3236EA6F-D9C5-75C5-AE4F-4B447AE402AE}"/>
              </a:ext>
            </a:extLst>
          </p:cNvPr>
          <p:cNvSpPr txBox="1"/>
          <p:nvPr/>
        </p:nvSpPr>
        <p:spPr bwMode="auto">
          <a:xfrm>
            <a:off x="2667000" y="3159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15" name="TextBox 214">
            <a:extLst>
              <a:ext uri="{FF2B5EF4-FFF2-40B4-BE49-F238E27FC236}">
                <a16:creationId xmlns:a16="http://schemas.microsoft.com/office/drawing/2014/main" id="{3A2CD265-9D17-EBEA-F00E-4CDEA623BF8C}"/>
              </a:ext>
            </a:extLst>
          </p:cNvPr>
          <p:cNvSpPr txBox="1"/>
          <p:nvPr/>
        </p:nvSpPr>
        <p:spPr bwMode="auto">
          <a:xfrm>
            <a:off x="2254250" y="30861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19" name="TextBox 218">
            <a:extLst>
              <a:ext uri="{FF2B5EF4-FFF2-40B4-BE49-F238E27FC236}">
                <a16:creationId xmlns:a16="http://schemas.microsoft.com/office/drawing/2014/main" id="{75E29B74-B722-6D51-BCF1-B0DCBDFF8115}"/>
              </a:ext>
            </a:extLst>
          </p:cNvPr>
          <p:cNvSpPr txBox="1"/>
          <p:nvPr/>
        </p:nvSpPr>
        <p:spPr bwMode="auto">
          <a:xfrm>
            <a:off x="318452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nvGrpSpPr>
          <p:cNvPr id="394" name="Group 393">
            <a:extLst>
              <a:ext uri="{FF2B5EF4-FFF2-40B4-BE49-F238E27FC236}">
                <a16:creationId xmlns:a16="http://schemas.microsoft.com/office/drawing/2014/main" id="{320C2001-2031-CD8C-7A5C-A8697433A30C}"/>
              </a:ext>
            </a:extLst>
          </p:cNvPr>
          <p:cNvGrpSpPr/>
          <p:nvPr/>
        </p:nvGrpSpPr>
        <p:grpSpPr>
          <a:xfrm>
            <a:off x="2498725" y="3403600"/>
            <a:ext cx="781050" cy="350024"/>
            <a:chOff x="2498725" y="3403600"/>
            <a:chExt cx="781050" cy="350024"/>
          </a:xfrm>
        </p:grpSpPr>
        <p:sp>
          <p:nvSpPr>
            <p:cNvPr id="217" name="TextBox 216">
              <a:extLst>
                <a:ext uri="{FF2B5EF4-FFF2-40B4-BE49-F238E27FC236}">
                  <a16:creationId xmlns:a16="http://schemas.microsoft.com/office/drawing/2014/main" id="{86F8E2DB-DB21-1A47-E3BF-2B6D075AB501}"/>
                </a:ext>
              </a:extLst>
            </p:cNvPr>
            <p:cNvSpPr txBox="1"/>
            <p:nvPr/>
          </p:nvSpPr>
          <p:spPr bwMode="auto">
            <a:xfrm>
              <a:off x="28416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18" name="TextBox 217">
              <a:extLst>
                <a:ext uri="{FF2B5EF4-FFF2-40B4-BE49-F238E27FC236}">
                  <a16:creationId xmlns:a16="http://schemas.microsoft.com/office/drawing/2014/main" id="{67F44A5B-D630-B023-5535-69A59082110B}"/>
                </a:ext>
              </a:extLst>
            </p:cNvPr>
            <p:cNvSpPr txBox="1"/>
            <p:nvPr/>
          </p:nvSpPr>
          <p:spPr bwMode="auto">
            <a:xfrm>
              <a:off x="287655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0" name="TextBox 219">
              <a:extLst>
                <a:ext uri="{FF2B5EF4-FFF2-40B4-BE49-F238E27FC236}">
                  <a16:creationId xmlns:a16="http://schemas.microsoft.com/office/drawing/2014/main" id="{407E7EB5-2189-3F3B-2E94-251F1796EFFB}"/>
                </a:ext>
              </a:extLst>
            </p:cNvPr>
            <p:cNvSpPr txBox="1"/>
            <p:nvPr/>
          </p:nvSpPr>
          <p:spPr bwMode="auto">
            <a:xfrm>
              <a:off x="287972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1" name="TextBox 220">
              <a:extLst>
                <a:ext uri="{FF2B5EF4-FFF2-40B4-BE49-F238E27FC236}">
                  <a16:creationId xmlns:a16="http://schemas.microsoft.com/office/drawing/2014/main" id="{1DB8F94E-9FFB-5256-FBA7-EF0703F8D489}"/>
                </a:ext>
              </a:extLst>
            </p:cNvPr>
            <p:cNvSpPr txBox="1"/>
            <p:nvPr/>
          </p:nvSpPr>
          <p:spPr bwMode="auto">
            <a:xfrm>
              <a:off x="292100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2" name="TextBox 221">
              <a:extLst>
                <a:ext uri="{FF2B5EF4-FFF2-40B4-BE49-F238E27FC236}">
                  <a16:creationId xmlns:a16="http://schemas.microsoft.com/office/drawing/2014/main" id="{67EF70BE-9A32-E2B7-A333-DA94444CB0E8}"/>
                </a:ext>
              </a:extLst>
            </p:cNvPr>
            <p:cNvSpPr txBox="1"/>
            <p:nvPr/>
          </p:nvSpPr>
          <p:spPr bwMode="auto">
            <a:xfrm>
              <a:off x="24987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3" name="TextBox 222">
              <a:extLst>
                <a:ext uri="{FF2B5EF4-FFF2-40B4-BE49-F238E27FC236}">
                  <a16:creationId xmlns:a16="http://schemas.microsoft.com/office/drawing/2014/main" id="{5FB25B96-8C7A-3C0F-820C-D32D000173B6}"/>
                </a:ext>
              </a:extLst>
            </p:cNvPr>
            <p:cNvSpPr txBox="1"/>
            <p:nvPr/>
          </p:nvSpPr>
          <p:spPr bwMode="auto">
            <a:xfrm>
              <a:off x="290512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4" name="TextBox 223">
              <a:extLst>
                <a:ext uri="{FF2B5EF4-FFF2-40B4-BE49-F238E27FC236}">
                  <a16:creationId xmlns:a16="http://schemas.microsoft.com/office/drawing/2014/main" id="{874FA9B5-E0C3-594B-EEE8-CC68EF738042}"/>
                </a:ext>
              </a:extLst>
            </p:cNvPr>
            <p:cNvSpPr txBox="1"/>
            <p:nvPr/>
          </p:nvSpPr>
          <p:spPr bwMode="auto">
            <a:xfrm>
              <a:off x="25812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5" name="TextBox 224">
              <a:extLst>
                <a:ext uri="{FF2B5EF4-FFF2-40B4-BE49-F238E27FC236}">
                  <a16:creationId xmlns:a16="http://schemas.microsoft.com/office/drawing/2014/main" id="{75BDC708-3FA1-ED37-4413-EA9DF2D8E0E5}"/>
                </a:ext>
              </a:extLst>
            </p:cNvPr>
            <p:cNvSpPr txBox="1"/>
            <p:nvPr/>
          </p:nvSpPr>
          <p:spPr bwMode="auto">
            <a:xfrm>
              <a:off x="26257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6" name="TextBox 225">
              <a:extLst>
                <a:ext uri="{FF2B5EF4-FFF2-40B4-BE49-F238E27FC236}">
                  <a16:creationId xmlns:a16="http://schemas.microsoft.com/office/drawing/2014/main" id="{EC47414E-6E81-D3BC-D8F8-67BD4DBEFE1B}"/>
                </a:ext>
              </a:extLst>
            </p:cNvPr>
            <p:cNvSpPr txBox="1"/>
            <p:nvPr/>
          </p:nvSpPr>
          <p:spPr bwMode="auto">
            <a:xfrm>
              <a:off x="309245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7" name="TextBox 226">
              <a:extLst>
                <a:ext uri="{FF2B5EF4-FFF2-40B4-BE49-F238E27FC236}">
                  <a16:creationId xmlns:a16="http://schemas.microsoft.com/office/drawing/2014/main" id="{1DE52C7A-427A-A9B1-337F-18AAED1AF657}"/>
                </a:ext>
              </a:extLst>
            </p:cNvPr>
            <p:cNvSpPr txBox="1"/>
            <p:nvPr/>
          </p:nvSpPr>
          <p:spPr bwMode="auto">
            <a:xfrm>
              <a:off x="313055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8" name="TextBox 227">
              <a:extLst>
                <a:ext uri="{FF2B5EF4-FFF2-40B4-BE49-F238E27FC236}">
                  <a16:creationId xmlns:a16="http://schemas.microsoft.com/office/drawing/2014/main" id="{96C8CC29-E612-174C-2394-3E0CDCE3F3BF}"/>
                </a:ext>
              </a:extLst>
            </p:cNvPr>
            <p:cNvSpPr txBox="1"/>
            <p:nvPr/>
          </p:nvSpPr>
          <p:spPr bwMode="auto">
            <a:xfrm>
              <a:off x="297180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29" name="TextBox 228">
              <a:extLst>
                <a:ext uri="{FF2B5EF4-FFF2-40B4-BE49-F238E27FC236}">
                  <a16:creationId xmlns:a16="http://schemas.microsoft.com/office/drawing/2014/main" id="{3B6E70EB-C7CB-3B8F-63EF-CF880C5839BD}"/>
                </a:ext>
              </a:extLst>
            </p:cNvPr>
            <p:cNvSpPr txBox="1"/>
            <p:nvPr/>
          </p:nvSpPr>
          <p:spPr bwMode="auto">
            <a:xfrm>
              <a:off x="306387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0" name="TextBox 229">
              <a:extLst>
                <a:ext uri="{FF2B5EF4-FFF2-40B4-BE49-F238E27FC236}">
                  <a16:creationId xmlns:a16="http://schemas.microsoft.com/office/drawing/2014/main" id="{ABFBCE0B-77A9-4330-EF56-71379DF7466E}"/>
                </a:ext>
              </a:extLst>
            </p:cNvPr>
            <p:cNvSpPr txBox="1"/>
            <p:nvPr/>
          </p:nvSpPr>
          <p:spPr bwMode="auto">
            <a:xfrm>
              <a:off x="299085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1" name="TextBox 230">
              <a:extLst>
                <a:ext uri="{FF2B5EF4-FFF2-40B4-BE49-F238E27FC236}">
                  <a16:creationId xmlns:a16="http://schemas.microsoft.com/office/drawing/2014/main" id="{AA112066-10DF-722E-2960-11C0272E5BC8}"/>
                </a:ext>
              </a:extLst>
            </p:cNvPr>
            <p:cNvSpPr txBox="1"/>
            <p:nvPr/>
          </p:nvSpPr>
          <p:spPr bwMode="auto">
            <a:xfrm>
              <a:off x="302577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2" name="TextBox 231">
              <a:extLst>
                <a:ext uri="{FF2B5EF4-FFF2-40B4-BE49-F238E27FC236}">
                  <a16:creationId xmlns:a16="http://schemas.microsoft.com/office/drawing/2014/main" id="{9F497E86-7F88-C011-89D7-B733753FC53B}"/>
                </a:ext>
              </a:extLst>
            </p:cNvPr>
            <p:cNvSpPr txBox="1"/>
            <p:nvPr/>
          </p:nvSpPr>
          <p:spPr bwMode="auto">
            <a:xfrm>
              <a:off x="3041650"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3" name="TextBox 232">
              <a:extLst>
                <a:ext uri="{FF2B5EF4-FFF2-40B4-BE49-F238E27FC236}">
                  <a16:creationId xmlns:a16="http://schemas.microsoft.com/office/drawing/2014/main" id="{EA75E706-E724-2B25-EC90-3FDD6AEFB39D}"/>
                </a:ext>
              </a:extLst>
            </p:cNvPr>
            <p:cNvSpPr txBox="1"/>
            <p:nvPr/>
          </p:nvSpPr>
          <p:spPr bwMode="auto">
            <a:xfrm>
              <a:off x="300672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4" name="TextBox 233">
              <a:extLst>
                <a:ext uri="{FF2B5EF4-FFF2-40B4-BE49-F238E27FC236}">
                  <a16:creationId xmlns:a16="http://schemas.microsoft.com/office/drawing/2014/main" id="{96546025-00EB-5D9F-8F74-61B716EA0340}"/>
                </a:ext>
              </a:extLst>
            </p:cNvPr>
            <p:cNvSpPr txBox="1"/>
            <p:nvPr/>
          </p:nvSpPr>
          <p:spPr bwMode="auto">
            <a:xfrm>
              <a:off x="3051175" y="3476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5" name="TextBox 234">
              <a:extLst>
                <a:ext uri="{FF2B5EF4-FFF2-40B4-BE49-F238E27FC236}">
                  <a16:creationId xmlns:a16="http://schemas.microsoft.com/office/drawing/2014/main" id="{A6B18C87-0243-E1CC-57E6-058020DBE32E}"/>
                </a:ext>
              </a:extLst>
            </p:cNvPr>
            <p:cNvSpPr txBox="1"/>
            <p:nvPr/>
          </p:nvSpPr>
          <p:spPr bwMode="auto">
            <a:xfrm>
              <a:off x="264795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6" name="TextBox 235">
              <a:extLst>
                <a:ext uri="{FF2B5EF4-FFF2-40B4-BE49-F238E27FC236}">
                  <a16:creationId xmlns:a16="http://schemas.microsoft.com/office/drawing/2014/main" id="{BDA080FB-BE39-1F32-9155-B80100E3534F}"/>
                </a:ext>
              </a:extLst>
            </p:cNvPr>
            <p:cNvSpPr txBox="1"/>
            <p:nvPr/>
          </p:nvSpPr>
          <p:spPr bwMode="auto">
            <a:xfrm>
              <a:off x="266065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7" name="TextBox 236">
              <a:extLst>
                <a:ext uri="{FF2B5EF4-FFF2-40B4-BE49-F238E27FC236}">
                  <a16:creationId xmlns:a16="http://schemas.microsoft.com/office/drawing/2014/main" id="{710BB06F-C9F7-6C5D-5D83-AF452D35CDA4}"/>
                </a:ext>
              </a:extLst>
            </p:cNvPr>
            <p:cNvSpPr txBox="1"/>
            <p:nvPr/>
          </p:nvSpPr>
          <p:spPr bwMode="auto">
            <a:xfrm>
              <a:off x="26701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8" name="TextBox 237">
              <a:extLst>
                <a:ext uri="{FF2B5EF4-FFF2-40B4-BE49-F238E27FC236}">
                  <a16:creationId xmlns:a16="http://schemas.microsoft.com/office/drawing/2014/main" id="{81BBA026-FC55-F554-291D-A205CAB7F005}"/>
                </a:ext>
              </a:extLst>
            </p:cNvPr>
            <p:cNvSpPr txBox="1"/>
            <p:nvPr/>
          </p:nvSpPr>
          <p:spPr bwMode="auto">
            <a:xfrm>
              <a:off x="26828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39" name="TextBox 238">
              <a:extLst>
                <a:ext uri="{FF2B5EF4-FFF2-40B4-BE49-F238E27FC236}">
                  <a16:creationId xmlns:a16="http://schemas.microsoft.com/office/drawing/2014/main" id="{1C9E5A46-84D8-9BED-74EB-FDC2A051AC01}"/>
                </a:ext>
              </a:extLst>
            </p:cNvPr>
            <p:cNvSpPr txBox="1"/>
            <p:nvPr/>
          </p:nvSpPr>
          <p:spPr bwMode="auto">
            <a:xfrm>
              <a:off x="271780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0" name="TextBox 239">
              <a:extLst>
                <a:ext uri="{FF2B5EF4-FFF2-40B4-BE49-F238E27FC236}">
                  <a16:creationId xmlns:a16="http://schemas.microsoft.com/office/drawing/2014/main" id="{9BFA5377-31C6-0B5D-2A07-28BE98504FD1}"/>
                </a:ext>
              </a:extLst>
            </p:cNvPr>
            <p:cNvSpPr txBox="1"/>
            <p:nvPr/>
          </p:nvSpPr>
          <p:spPr bwMode="auto">
            <a:xfrm>
              <a:off x="27336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1" name="TextBox 240">
              <a:extLst>
                <a:ext uri="{FF2B5EF4-FFF2-40B4-BE49-F238E27FC236}">
                  <a16:creationId xmlns:a16="http://schemas.microsoft.com/office/drawing/2014/main" id="{6DCB7992-A438-40F4-014E-FD17E0240E77}"/>
                </a:ext>
              </a:extLst>
            </p:cNvPr>
            <p:cNvSpPr txBox="1"/>
            <p:nvPr/>
          </p:nvSpPr>
          <p:spPr bwMode="auto">
            <a:xfrm>
              <a:off x="27527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2" name="TextBox 241">
              <a:extLst>
                <a:ext uri="{FF2B5EF4-FFF2-40B4-BE49-F238E27FC236}">
                  <a16:creationId xmlns:a16="http://schemas.microsoft.com/office/drawing/2014/main" id="{979AD52C-3C01-B3D8-3D20-1BA8AF4C51C8}"/>
                </a:ext>
              </a:extLst>
            </p:cNvPr>
            <p:cNvSpPr txBox="1"/>
            <p:nvPr/>
          </p:nvSpPr>
          <p:spPr bwMode="auto">
            <a:xfrm>
              <a:off x="276860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3" name="TextBox 242">
              <a:extLst>
                <a:ext uri="{FF2B5EF4-FFF2-40B4-BE49-F238E27FC236}">
                  <a16:creationId xmlns:a16="http://schemas.microsoft.com/office/drawing/2014/main" id="{9FBDB603-87B2-FE95-9736-A91EDCE19025}"/>
                </a:ext>
              </a:extLst>
            </p:cNvPr>
            <p:cNvSpPr txBox="1"/>
            <p:nvPr/>
          </p:nvSpPr>
          <p:spPr bwMode="auto">
            <a:xfrm>
              <a:off x="27971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4" name="TextBox 243">
              <a:extLst>
                <a:ext uri="{FF2B5EF4-FFF2-40B4-BE49-F238E27FC236}">
                  <a16:creationId xmlns:a16="http://schemas.microsoft.com/office/drawing/2014/main" id="{ADBA2912-14E7-0FED-BAE3-4732D2D57F5E}"/>
                </a:ext>
              </a:extLst>
            </p:cNvPr>
            <p:cNvSpPr txBox="1"/>
            <p:nvPr/>
          </p:nvSpPr>
          <p:spPr bwMode="auto">
            <a:xfrm>
              <a:off x="274320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5" name="TextBox 244">
              <a:extLst>
                <a:ext uri="{FF2B5EF4-FFF2-40B4-BE49-F238E27FC236}">
                  <a16:creationId xmlns:a16="http://schemas.microsoft.com/office/drawing/2014/main" id="{323E81CF-1EBB-146C-C659-41E00B979C3C}"/>
                </a:ext>
              </a:extLst>
            </p:cNvPr>
            <p:cNvSpPr txBox="1"/>
            <p:nvPr/>
          </p:nvSpPr>
          <p:spPr bwMode="auto">
            <a:xfrm>
              <a:off x="25114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6" name="TextBox 245">
              <a:extLst>
                <a:ext uri="{FF2B5EF4-FFF2-40B4-BE49-F238E27FC236}">
                  <a16:creationId xmlns:a16="http://schemas.microsoft.com/office/drawing/2014/main" id="{09E07BE6-8644-AAE8-CB5A-3057C189D5DA}"/>
                </a:ext>
              </a:extLst>
            </p:cNvPr>
            <p:cNvSpPr txBox="1"/>
            <p:nvPr/>
          </p:nvSpPr>
          <p:spPr bwMode="auto">
            <a:xfrm>
              <a:off x="2527300"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7" name="TextBox 246">
              <a:extLst>
                <a:ext uri="{FF2B5EF4-FFF2-40B4-BE49-F238E27FC236}">
                  <a16:creationId xmlns:a16="http://schemas.microsoft.com/office/drawing/2014/main" id="{F493A87C-DCD2-BCBA-AE00-C9354A137784}"/>
                </a:ext>
              </a:extLst>
            </p:cNvPr>
            <p:cNvSpPr txBox="1"/>
            <p:nvPr/>
          </p:nvSpPr>
          <p:spPr bwMode="auto">
            <a:xfrm>
              <a:off x="25368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8" name="TextBox 247">
              <a:extLst>
                <a:ext uri="{FF2B5EF4-FFF2-40B4-BE49-F238E27FC236}">
                  <a16:creationId xmlns:a16="http://schemas.microsoft.com/office/drawing/2014/main" id="{0DFB0796-5C8F-E562-2441-1AE7E07568F2}"/>
                </a:ext>
              </a:extLst>
            </p:cNvPr>
            <p:cNvSpPr txBox="1"/>
            <p:nvPr/>
          </p:nvSpPr>
          <p:spPr bwMode="auto">
            <a:xfrm>
              <a:off x="254952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249" name="TextBox 248">
              <a:extLst>
                <a:ext uri="{FF2B5EF4-FFF2-40B4-BE49-F238E27FC236}">
                  <a16:creationId xmlns:a16="http://schemas.microsoft.com/office/drawing/2014/main" id="{C53C6ECF-1065-E85D-34AB-38B91E44F9A4}"/>
                </a:ext>
              </a:extLst>
            </p:cNvPr>
            <p:cNvSpPr txBox="1"/>
            <p:nvPr/>
          </p:nvSpPr>
          <p:spPr bwMode="auto">
            <a:xfrm>
              <a:off x="2568575" y="3403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sp>
        <p:nvSpPr>
          <p:cNvPr id="252" name="TextBox 251">
            <a:extLst>
              <a:ext uri="{FF2B5EF4-FFF2-40B4-BE49-F238E27FC236}">
                <a16:creationId xmlns:a16="http://schemas.microsoft.com/office/drawing/2014/main" id="{FCEC2B65-CB38-3AD0-C9C9-35B9992C30A4}"/>
              </a:ext>
            </a:extLst>
          </p:cNvPr>
          <p:cNvSpPr txBox="1"/>
          <p:nvPr/>
        </p:nvSpPr>
        <p:spPr bwMode="auto">
          <a:xfrm rot="16200000">
            <a:off x="2318440" y="3969730"/>
            <a:ext cx="27118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EFS, %</a:t>
            </a:r>
          </a:p>
        </p:txBody>
      </p:sp>
      <p:cxnSp>
        <p:nvCxnSpPr>
          <p:cNvPr id="253" name="Straight Connector 252">
            <a:extLst>
              <a:ext uri="{FF2B5EF4-FFF2-40B4-BE49-F238E27FC236}">
                <a16:creationId xmlns:a16="http://schemas.microsoft.com/office/drawing/2014/main" id="{B69B12FB-52F5-B6DD-60AB-AE8C186B1496}"/>
              </a:ext>
            </a:extLst>
          </p:cNvPr>
          <p:cNvCxnSpPr>
            <a:cxnSpLocks/>
          </p:cNvCxnSpPr>
          <p:nvPr/>
        </p:nvCxnSpPr>
        <p:spPr bwMode="auto">
          <a:xfrm>
            <a:off x="4126882" y="5328012"/>
            <a:ext cx="2246811" cy="0"/>
          </a:xfrm>
          <a:prstGeom prst="line">
            <a:avLst/>
          </a:prstGeom>
          <a:noFill/>
          <a:ln w="28575" cap="flat" cmpd="sng" algn="ctr">
            <a:solidFill>
              <a:schemeClr val="bg1"/>
            </a:solidFill>
            <a:prstDash val="solid"/>
            <a:round/>
            <a:headEnd type="none" w="med" len="med"/>
            <a:tailEnd type="none" w="med" len="med"/>
          </a:ln>
          <a:effectLst/>
        </p:spPr>
      </p:cxnSp>
      <p:cxnSp>
        <p:nvCxnSpPr>
          <p:cNvPr id="254" name="Straight Connector 253">
            <a:extLst>
              <a:ext uri="{FF2B5EF4-FFF2-40B4-BE49-F238E27FC236}">
                <a16:creationId xmlns:a16="http://schemas.microsoft.com/office/drawing/2014/main" id="{41AA3517-5133-EBDF-1B2E-7C3E6E9E3206}"/>
              </a:ext>
            </a:extLst>
          </p:cNvPr>
          <p:cNvCxnSpPr>
            <a:cxnSpLocks/>
          </p:cNvCxnSpPr>
          <p:nvPr/>
        </p:nvCxnSpPr>
        <p:spPr bwMode="auto">
          <a:xfrm flipV="1">
            <a:off x="4126882" y="2767693"/>
            <a:ext cx="0" cy="2570770"/>
          </a:xfrm>
          <a:prstGeom prst="line">
            <a:avLst/>
          </a:prstGeom>
          <a:noFill/>
          <a:ln w="28575" cap="flat" cmpd="sng" algn="ctr">
            <a:solidFill>
              <a:schemeClr val="bg1"/>
            </a:solidFill>
            <a:prstDash val="solid"/>
            <a:round/>
            <a:headEnd type="none" w="med" len="med"/>
            <a:tailEnd type="none" w="med" len="med"/>
          </a:ln>
          <a:effectLst/>
        </p:spPr>
      </p:cxnSp>
      <p:cxnSp>
        <p:nvCxnSpPr>
          <p:cNvPr id="255" name="Straight Connector 254">
            <a:extLst>
              <a:ext uri="{FF2B5EF4-FFF2-40B4-BE49-F238E27FC236}">
                <a16:creationId xmlns:a16="http://schemas.microsoft.com/office/drawing/2014/main" id="{58F71B12-1C86-BEDE-D357-7DA4C963F2EA}"/>
              </a:ext>
            </a:extLst>
          </p:cNvPr>
          <p:cNvCxnSpPr>
            <a:cxnSpLocks/>
          </p:cNvCxnSpPr>
          <p:nvPr/>
        </p:nvCxnSpPr>
        <p:spPr bwMode="auto">
          <a:xfrm flipH="1">
            <a:off x="4069404" y="277291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6" name="Straight Connector 255">
            <a:extLst>
              <a:ext uri="{FF2B5EF4-FFF2-40B4-BE49-F238E27FC236}">
                <a16:creationId xmlns:a16="http://schemas.microsoft.com/office/drawing/2014/main" id="{4A507288-A1D2-D25F-A2DD-451AF5FE5684}"/>
              </a:ext>
            </a:extLst>
          </p:cNvPr>
          <p:cNvCxnSpPr>
            <a:cxnSpLocks/>
          </p:cNvCxnSpPr>
          <p:nvPr/>
        </p:nvCxnSpPr>
        <p:spPr bwMode="auto">
          <a:xfrm flipH="1">
            <a:off x="4069404" y="327975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7" name="Straight Connector 256">
            <a:extLst>
              <a:ext uri="{FF2B5EF4-FFF2-40B4-BE49-F238E27FC236}">
                <a16:creationId xmlns:a16="http://schemas.microsoft.com/office/drawing/2014/main" id="{1CE5FA84-5165-6822-076A-227C166B6333}"/>
              </a:ext>
            </a:extLst>
          </p:cNvPr>
          <p:cNvCxnSpPr>
            <a:cxnSpLocks/>
          </p:cNvCxnSpPr>
          <p:nvPr/>
        </p:nvCxnSpPr>
        <p:spPr bwMode="auto">
          <a:xfrm flipH="1">
            <a:off x="4069404" y="379182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8" name="Straight Connector 257">
            <a:extLst>
              <a:ext uri="{FF2B5EF4-FFF2-40B4-BE49-F238E27FC236}">
                <a16:creationId xmlns:a16="http://schemas.microsoft.com/office/drawing/2014/main" id="{BA1A22DB-E93F-EB0E-850B-48C085365EAF}"/>
              </a:ext>
            </a:extLst>
          </p:cNvPr>
          <p:cNvCxnSpPr>
            <a:cxnSpLocks/>
          </p:cNvCxnSpPr>
          <p:nvPr/>
        </p:nvCxnSpPr>
        <p:spPr bwMode="auto">
          <a:xfrm flipH="1">
            <a:off x="4069404" y="430388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59" name="Straight Connector 258">
            <a:extLst>
              <a:ext uri="{FF2B5EF4-FFF2-40B4-BE49-F238E27FC236}">
                <a16:creationId xmlns:a16="http://schemas.microsoft.com/office/drawing/2014/main" id="{A51C1578-B6D4-2883-EE48-B76D8A8F44D5}"/>
              </a:ext>
            </a:extLst>
          </p:cNvPr>
          <p:cNvCxnSpPr>
            <a:cxnSpLocks/>
          </p:cNvCxnSpPr>
          <p:nvPr/>
        </p:nvCxnSpPr>
        <p:spPr bwMode="auto">
          <a:xfrm flipH="1">
            <a:off x="4069404" y="48159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60" name="Straight Connector 259">
            <a:extLst>
              <a:ext uri="{FF2B5EF4-FFF2-40B4-BE49-F238E27FC236}">
                <a16:creationId xmlns:a16="http://schemas.microsoft.com/office/drawing/2014/main" id="{5816C93C-9C13-E614-6FED-5FF4D86583D6}"/>
              </a:ext>
            </a:extLst>
          </p:cNvPr>
          <p:cNvCxnSpPr>
            <a:cxnSpLocks/>
          </p:cNvCxnSpPr>
          <p:nvPr/>
        </p:nvCxnSpPr>
        <p:spPr bwMode="auto">
          <a:xfrm flipH="1">
            <a:off x="4069404" y="5328012"/>
            <a:ext cx="64008" cy="0"/>
          </a:xfrm>
          <a:prstGeom prst="line">
            <a:avLst/>
          </a:prstGeom>
          <a:noFill/>
          <a:ln w="28575" cap="flat" cmpd="sng" algn="ctr">
            <a:solidFill>
              <a:schemeClr val="bg1"/>
            </a:solidFill>
            <a:prstDash val="solid"/>
            <a:round/>
            <a:headEnd type="none" w="med" len="med"/>
            <a:tailEnd type="none" w="med" len="med"/>
          </a:ln>
          <a:effectLst/>
        </p:spPr>
      </p:cxnSp>
      <p:sp>
        <p:nvSpPr>
          <p:cNvPr id="261" name="TextBox 260">
            <a:extLst>
              <a:ext uri="{FF2B5EF4-FFF2-40B4-BE49-F238E27FC236}">
                <a16:creationId xmlns:a16="http://schemas.microsoft.com/office/drawing/2014/main" id="{61581474-E9F9-0CAD-B850-A7268D7C0E82}"/>
              </a:ext>
            </a:extLst>
          </p:cNvPr>
          <p:cNvSpPr txBox="1"/>
          <p:nvPr/>
        </p:nvSpPr>
        <p:spPr bwMode="auto">
          <a:xfrm>
            <a:off x="3608722" y="2622259"/>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62" name="TextBox 261">
            <a:extLst>
              <a:ext uri="{FF2B5EF4-FFF2-40B4-BE49-F238E27FC236}">
                <a16:creationId xmlns:a16="http://schemas.microsoft.com/office/drawing/2014/main" id="{E064D1AF-4039-D4AF-FCCC-E6D8921E484E}"/>
              </a:ext>
            </a:extLst>
          </p:cNvPr>
          <p:cNvSpPr txBox="1"/>
          <p:nvPr/>
        </p:nvSpPr>
        <p:spPr bwMode="auto">
          <a:xfrm>
            <a:off x="3608722" y="3128924"/>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263" name="TextBox 262">
            <a:extLst>
              <a:ext uri="{FF2B5EF4-FFF2-40B4-BE49-F238E27FC236}">
                <a16:creationId xmlns:a16="http://schemas.microsoft.com/office/drawing/2014/main" id="{92DD2BD1-C755-B824-A704-B28AA2D7FD36}"/>
              </a:ext>
            </a:extLst>
          </p:cNvPr>
          <p:cNvSpPr txBox="1"/>
          <p:nvPr/>
        </p:nvSpPr>
        <p:spPr bwMode="auto">
          <a:xfrm>
            <a:off x="3608722" y="3640814"/>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264" name="TextBox 263">
            <a:extLst>
              <a:ext uri="{FF2B5EF4-FFF2-40B4-BE49-F238E27FC236}">
                <a16:creationId xmlns:a16="http://schemas.microsoft.com/office/drawing/2014/main" id="{7C80E5A9-8068-95B6-B465-72FD5A66AC0B}"/>
              </a:ext>
            </a:extLst>
          </p:cNvPr>
          <p:cNvSpPr txBox="1"/>
          <p:nvPr/>
        </p:nvSpPr>
        <p:spPr bwMode="auto">
          <a:xfrm>
            <a:off x="3608722" y="4152704"/>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265" name="TextBox 264">
            <a:extLst>
              <a:ext uri="{FF2B5EF4-FFF2-40B4-BE49-F238E27FC236}">
                <a16:creationId xmlns:a16="http://schemas.microsoft.com/office/drawing/2014/main" id="{4D216952-2B1C-2373-CC38-AF3B8E6F0485}"/>
              </a:ext>
            </a:extLst>
          </p:cNvPr>
          <p:cNvSpPr txBox="1"/>
          <p:nvPr/>
        </p:nvSpPr>
        <p:spPr bwMode="auto">
          <a:xfrm>
            <a:off x="3608722" y="4664594"/>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66" name="TextBox 265">
            <a:extLst>
              <a:ext uri="{FF2B5EF4-FFF2-40B4-BE49-F238E27FC236}">
                <a16:creationId xmlns:a16="http://schemas.microsoft.com/office/drawing/2014/main" id="{F2867E40-64C5-BDC8-B07C-E13EBA5A560F}"/>
              </a:ext>
            </a:extLst>
          </p:cNvPr>
          <p:cNvSpPr txBox="1"/>
          <p:nvPr/>
        </p:nvSpPr>
        <p:spPr bwMode="auto">
          <a:xfrm>
            <a:off x="3608722" y="517648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267" name="Straight Connector 266">
            <a:extLst>
              <a:ext uri="{FF2B5EF4-FFF2-40B4-BE49-F238E27FC236}">
                <a16:creationId xmlns:a16="http://schemas.microsoft.com/office/drawing/2014/main" id="{F8B1E225-B552-B086-4015-DC519616034C}"/>
              </a:ext>
            </a:extLst>
          </p:cNvPr>
          <p:cNvCxnSpPr>
            <a:cxnSpLocks/>
          </p:cNvCxnSpPr>
          <p:nvPr/>
        </p:nvCxnSpPr>
        <p:spPr bwMode="auto">
          <a:xfrm flipV="1">
            <a:off x="4123398" y="5324529"/>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268" name="Straight Connector 267">
            <a:extLst>
              <a:ext uri="{FF2B5EF4-FFF2-40B4-BE49-F238E27FC236}">
                <a16:creationId xmlns:a16="http://schemas.microsoft.com/office/drawing/2014/main" id="{893539DD-7107-68B0-AEA4-F6F0E55BCE99}"/>
              </a:ext>
            </a:extLst>
          </p:cNvPr>
          <p:cNvCxnSpPr>
            <a:cxnSpLocks/>
          </p:cNvCxnSpPr>
          <p:nvPr/>
        </p:nvCxnSpPr>
        <p:spPr bwMode="auto">
          <a:xfrm flipV="1">
            <a:off x="4570496" y="5324529"/>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269" name="Straight Connector 268">
            <a:extLst>
              <a:ext uri="{FF2B5EF4-FFF2-40B4-BE49-F238E27FC236}">
                <a16:creationId xmlns:a16="http://schemas.microsoft.com/office/drawing/2014/main" id="{0376BC4F-B2CC-B048-0B4F-ADC2E77467A8}"/>
              </a:ext>
            </a:extLst>
          </p:cNvPr>
          <p:cNvCxnSpPr>
            <a:cxnSpLocks/>
          </p:cNvCxnSpPr>
          <p:nvPr/>
        </p:nvCxnSpPr>
        <p:spPr bwMode="auto">
          <a:xfrm flipV="1">
            <a:off x="5017594" y="5324529"/>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270" name="Straight Connector 269">
            <a:extLst>
              <a:ext uri="{FF2B5EF4-FFF2-40B4-BE49-F238E27FC236}">
                <a16:creationId xmlns:a16="http://schemas.microsoft.com/office/drawing/2014/main" id="{9F19622E-BD20-1E5A-896B-E4645630CE38}"/>
              </a:ext>
            </a:extLst>
          </p:cNvPr>
          <p:cNvCxnSpPr>
            <a:cxnSpLocks/>
          </p:cNvCxnSpPr>
          <p:nvPr/>
        </p:nvCxnSpPr>
        <p:spPr bwMode="auto">
          <a:xfrm flipV="1">
            <a:off x="5464692" y="5324529"/>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271" name="Straight Connector 270">
            <a:extLst>
              <a:ext uri="{FF2B5EF4-FFF2-40B4-BE49-F238E27FC236}">
                <a16:creationId xmlns:a16="http://schemas.microsoft.com/office/drawing/2014/main" id="{E727A2C6-D065-F00B-1974-9D37FCD88185}"/>
              </a:ext>
            </a:extLst>
          </p:cNvPr>
          <p:cNvCxnSpPr>
            <a:cxnSpLocks/>
          </p:cNvCxnSpPr>
          <p:nvPr/>
        </p:nvCxnSpPr>
        <p:spPr bwMode="auto">
          <a:xfrm flipV="1">
            <a:off x="5911790" y="5324529"/>
            <a:ext cx="0" cy="61831"/>
          </a:xfrm>
          <a:prstGeom prst="line">
            <a:avLst/>
          </a:prstGeom>
          <a:noFill/>
          <a:ln w="28575" cap="flat" cmpd="sng" algn="ctr">
            <a:solidFill>
              <a:schemeClr val="bg1"/>
            </a:solidFill>
            <a:prstDash val="solid"/>
            <a:round/>
            <a:headEnd type="none" w="med" len="med"/>
            <a:tailEnd type="none" w="med" len="med"/>
          </a:ln>
          <a:effectLst/>
        </p:spPr>
      </p:cxnSp>
      <p:sp>
        <p:nvSpPr>
          <p:cNvPr id="272" name="TextBox 271">
            <a:extLst>
              <a:ext uri="{FF2B5EF4-FFF2-40B4-BE49-F238E27FC236}">
                <a16:creationId xmlns:a16="http://schemas.microsoft.com/office/drawing/2014/main" id="{F853D6C9-EF16-AF81-CE69-D7558B3D47BC}"/>
              </a:ext>
            </a:extLst>
          </p:cNvPr>
          <p:cNvSpPr txBox="1"/>
          <p:nvPr/>
        </p:nvSpPr>
        <p:spPr bwMode="auto">
          <a:xfrm>
            <a:off x="6180363"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273" name="TextBox 272">
            <a:extLst>
              <a:ext uri="{FF2B5EF4-FFF2-40B4-BE49-F238E27FC236}">
                <a16:creationId xmlns:a16="http://schemas.microsoft.com/office/drawing/2014/main" id="{38C53E9A-438F-8365-5638-1B2D3CC005D0}"/>
              </a:ext>
            </a:extLst>
          </p:cNvPr>
          <p:cNvSpPr txBox="1"/>
          <p:nvPr/>
        </p:nvSpPr>
        <p:spPr bwMode="auto">
          <a:xfrm>
            <a:off x="4147782" y="5551423"/>
            <a:ext cx="22050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sp>
        <p:nvSpPr>
          <p:cNvPr id="274" name="TextBox 273">
            <a:extLst>
              <a:ext uri="{FF2B5EF4-FFF2-40B4-BE49-F238E27FC236}">
                <a16:creationId xmlns:a16="http://schemas.microsoft.com/office/drawing/2014/main" id="{C2343902-6C0F-2547-B014-8526A11F337F}"/>
              </a:ext>
            </a:extLst>
          </p:cNvPr>
          <p:cNvSpPr txBox="1"/>
          <p:nvPr/>
        </p:nvSpPr>
        <p:spPr bwMode="auto">
          <a:xfrm>
            <a:off x="3939647"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275" name="TextBox 274">
            <a:extLst>
              <a:ext uri="{FF2B5EF4-FFF2-40B4-BE49-F238E27FC236}">
                <a16:creationId xmlns:a16="http://schemas.microsoft.com/office/drawing/2014/main" id="{12CD3F82-32D9-BD75-F7FC-8417C6C19EFE}"/>
              </a:ext>
            </a:extLst>
          </p:cNvPr>
          <p:cNvSpPr txBox="1"/>
          <p:nvPr/>
        </p:nvSpPr>
        <p:spPr bwMode="auto">
          <a:xfrm>
            <a:off x="4387790"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276" name="TextBox 275">
            <a:extLst>
              <a:ext uri="{FF2B5EF4-FFF2-40B4-BE49-F238E27FC236}">
                <a16:creationId xmlns:a16="http://schemas.microsoft.com/office/drawing/2014/main" id="{946DE696-114F-D628-26FE-542B1F1CD530}"/>
              </a:ext>
            </a:extLst>
          </p:cNvPr>
          <p:cNvSpPr txBox="1"/>
          <p:nvPr/>
        </p:nvSpPr>
        <p:spPr bwMode="auto">
          <a:xfrm>
            <a:off x="4835933"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277" name="TextBox 276">
            <a:extLst>
              <a:ext uri="{FF2B5EF4-FFF2-40B4-BE49-F238E27FC236}">
                <a16:creationId xmlns:a16="http://schemas.microsoft.com/office/drawing/2014/main" id="{F37D2A40-BA59-4E42-9C39-E41CD1CC6A79}"/>
              </a:ext>
            </a:extLst>
          </p:cNvPr>
          <p:cNvSpPr txBox="1"/>
          <p:nvPr/>
        </p:nvSpPr>
        <p:spPr bwMode="auto">
          <a:xfrm>
            <a:off x="5284076"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278" name="TextBox 277">
            <a:extLst>
              <a:ext uri="{FF2B5EF4-FFF2-40B4-BE49-F238E27FC236}">
                <a16:creationId xmlns:a16="http://schemas.microsoft.com/office/drawing/2014/main" id="{98E2A0FF-1E41-6F41-F45F-498B7364514B}"/>
              </a:ext>
            </a:extLst>
          </p:cNvPr>
          <p:cNvSpPr txBox="1"/>
          <p:nvPr/>
        </p:nvSpPr>
        <p:spPr bwMode="auto">
          <a:xfrm>
            <a:off x="5732219" y="5339332"/>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grpSp>
        <p:nvGrpSpPr>
          <p:cNvPr id="593" name="Group 592">
            <a:extLst>
              <a:ext uri="{FF2B5EF4-FFF2-40B4-BE49-F238E27FC236}">
                <a16:creationId xmlns:a16="http://schemas.microsoft.com/office/drawing/2014/main" id="{A9AF1D49-092F-B273-9DCC-4F0F4A0C2069}"/>
              </a:ext>
            </a:extLst>
          </p:cNvPr>
          <p:cNvGrpSpPr/>
          <p:nvPr/>
        </p:nvGrpSpPr>
        <p:grpSpPr>
          <a:xfrm>
            <a:off x="4089436" y="3103494"/>
            <a:ext cx="1699042" cy="2277358"/>
            <a:chOff x="4089436" y="3103494"/>
            <a:chExt cx="1699042" cy="2277358"/>
          </a:xfrm>
        </p:grpSpPr>
        <p:sp>
          <p:nvSpPr>
            <p:cNvPr id="280" name="Rectangle 279">
              <a:extLst>
                <a:ext uri="{FF2B5EF4-FFF2-40B4-BE49-F238E27FC236}">
                  <a16:creationId xmlns:a16="http://schemas.microsoft.com/office/drawing/2014/main" id="{44B52B13-FF7C-1DC3-174E-870B0ABA1AC3}"/>
                </a:ext>
              </a:extLst>
            </p:cNvPr>
            <p:cNvSpPr/>
            <p:nvPr/>
          </p:nvSpPr>
          <p:spPr bwMode="auto">
            <a:xfrm>
              <a:off x="4769575" y="3761773"/>
              <a:ext cx="381436" cy="1482638"/>
            </a:xfrm>
            <a:prstGeom prst="rect">
              <a:avLst/>
            </a:prstGeom>
            <a:solidFill>
              <a:schemeClr val="accent1"/>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1" name="Rectangle 280">
              <a:extLst>
                <a:ext uri="{FF2B5EF4-FFF2-40B4-BE49-F238E27FC236}">
                  <a16:creationId xmlns:a16="http://schemas.microsoft.com/office/drawing/2014/main" id="{28796C11-F1EE-EC44-D3A2-CACA9D8C306A}"/>
                </a:ext>
              </a:extLst>
            </p:cNvPr>
            <p:cNvSpPr/>
            <p:nvPr/>
          </p:nvSpPr>
          <p:spPr bwMode="auto">
            <a:xfrm>
              <a:off x="5204133" y="4016416"/>
              <a:ext cx="381436" cy="1233220"/>
            </a:xfrm>
            <a:prstGeom prst="rect">
              <a:avLst/>
            </a:prstGeom>
            <a:solidFill>
              <a:schemeClr val="accent3"/>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2" name="TextBox 281">
              <a:extLst>
                <a:ext uri="{FF2B5EF4-FFF2-40B4-BE49-F238E27FC236}">
                  <a16:creationId xmlns:a16="http://schemas.microsoft.com/office/drawing/2014/main" id="{25D2D01E-BC3A-C269-5EED-049790236484}"/>
                </a:ext>
              </a:extLst>
            </p:cNvPr>
            <p:cNvSpPr txBox="1"/>
            <p:nvPr/>
          </p:nvSpPr>
          <p:spPr bwMode="auto">
            <a:xfrm>
              <a:off x="4647143" y="3407304"/>
              <a:ext cx="6257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73.5</a:t>
              </a:r>
            </a:p>
          </p:txBody>
        </p:sp>
        <p:sp>
          <p:nvSpPr>
            <p:cNvPr id="283" name="TextBox 282">
              <a:extLst>
                <a:ext uri="{FF2B5EF4-FFF2-40B4-BE49-F238E27FC236}">
                  <a16:creationId xmlns:a16="http://schemas.microsoft.com/office/drawing/2014/main" id="{3BA8A033-126D-354D-860C-8606E338F1DD}"/>
                </a:ext>
              </a:extLst>
            </p:cNvPr>
            <p:cNvSpPr txBox="1"/>
            <p:nvPr/>
          </p:nvSpPr>
          <p:spPr bwMode="auto">
            <a:xfrm>
              <a:off x="5075728" y="3620872"/>
              <a:ext cx="62571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60.2</a:t>
              </a:r>
            </a:p>
          </p:txBody>
        </p:sp>
        <p:sp>
          <p:nvSpPr>
            <p:cNvPr id="284" name="TextBox 283">
              <a:extLst>
                <a:ext uri="{FF2B5EF4-FFF2-40B4-BE49-F238E27FC236}">
                  <a16:creationId xmlns:a16="http://schemas.microsoft.com/office/drawing/2014/main" id="{F2FBAB44-1E9D-F705-88E7-EC5AFD9C8E1D}"/>
                </a:ext>
              </a:extLst>
            </p:cNvPr>
            <p:cNvSpPr txBox="1"/>
            <p:nvPr/>
          </p:nvSpPr>
          <p:spPr bwMode="auto">
            <a:xfrm>
              <a:off x="4689719" y="4819289"/>
              <a:ext cx="52566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latin typeface="Calibri" panose="020F0502020204030204" pitchFamily="34" charset="0"/>
                </a:rPr>
                <a:t>299/</a:t>
              </a:r>
              <a:br>
                <a:rPr lang="en-US" sz="1200" b="0" dirty="0">
                  <a:latin typeface="Calibri" panose="020F0502020204030204" pitchFamily="34" charset="0"/>
                </a:rPr>
              </a:br>
              <a:r>
                <a:rPr lang="en-US" sz="1200" b="0" dirty="0">
                  <a:latin typeface="Calibri" panose="020F0502020204030204" pitchFamily="34" charset="0"/>
                </a:rPr>
                <a:t>407</a:t>
              </a:r>
            </a:p>
          </p:txBody>
        </p:sp>
        <p:sp>
          <p:nvSpPr>
            <p:cNvPr id="285" name="TextBox 284">
              <a:extLst>
                <a:ext uri="{FF2B5EF4-FFF2-40B4-BE49-F238E27FC236}">
                  <a16:creationId xmlns:a16="http://schemas.microsoft.com/office/drawing/2014/main" id="{57314072-4690-A63E-C6F4-FE9AD42CB4C7}"/>
                </a:ext>
              </a:extLst>
            </p:cNvPr>
            <p:cNvSpPr txBox="1"/>
            <p:nvPr/>
          </p:nvSpPr>
          <p:spPr bwMode="auto">
            <a:xfrm>
              <a:off x="5169350" y="4816526"/>
              <a:ext cx="47909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latin typeface="Calibri" panose="020F0502020204030204" pitchFamily="34" charset="0"/>
                </a:rPr>
                <a:t>118/</a:t>
              </a:r>
              <a:br>
                <a:rPr lang="en-US" sz="1200" b="0" dirty="0">
                  <a:latin typeface="Calibri" panose="020F0502020204030204" pitchFamily="34" charset="0"/>
                </a:rPr>
              </a:br>
              <a:r>
                <a:rPr lang="en-US" sz="1200" b="0" dirty="0">
                  <a:latin typeface="Calibri" panose="020F0502020204030204" pitchFamily="34" charset="0"/>
                </a:rPr>
                <a:t>196</a:t>
              </a:r>
            </a:p>
          </p:txBody>
        </p:sp>
        <p:sp>
          <p:nvSpPr>
            <p:cNvPr id="286" name="TextBox 285">
              <a:extLst>
                <a:ext uri="{FF2B5EF4-FFF2-40B4-BE49-F238E27FC236}">
                  <a16:creationId xmlns:a16="http://schemas.microsoft.com/office/drawing/2014/main" id="{71946B0E-C375-E4F6-9D2B-8FB74E34AD81}"/>
                </a:ext>
              </a:extLst>
            </p:cNvPr>
            <p:cNvSpPr txBox="1"/>
            <p:nvPr/>
          </p:nvSpPr>
          <p:spPr bwMode="auto">
            <a:xfrm rot="16200000">
              <a:off x="3241590" y="4102682"/>
              <a:ext cx="201690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dirty="0">
                  <a:solidFill>
                    <a:schemeClr val="bg1"/>
                  </a:solidFill>
                  <a:latin typeface="Calibri" panose="020F0502020204030204" pitchFamily="34" charset="0"/>
                </a:rPr>
                <a:t>pCR, % (95% CI)</a:t>
              </a:r>
            </a:p>
          </p:txBody>
        </p:sp>
        <p:cxnSp>
          <p:nvCxnSpPr>
            <p:cNvPr id="287" name="Straight Connector 286">
              <a:extLst>
                <a:ext uri="{FF2B5EF4-FFF2-40B4-BE49-F238E27FC236}">
                  <a16:creationId xmlns:a16="http://schemas.microsoft.com/office/drawing/2014/main" id="{E3D536EE-8636-0C2D-D703-5E9772A0DA5F}"/>
                </a:ext>
              </a:extLst>
            </p:cNvPr>
            <p:cNvCxnSpPr/>
            <p:nvPr/>
          </p:nvCxnSpPr>
          <p:spPr bwMode="auto">
            <a:xfrm>
              <a:off x="4576245" y="3222279"/>
              <a:ext cx="0" cy="2027356"/>
            </a:xfrm>
            <a:prstGeom prst="line">
              <a:avLst/>
            </a:prstGeom>
            <a:noFill/>
            <a:ln w="28575" cap="flat" cmpd="sng" algn="ctr">
              <a:solidFill>
                <a:schemeClr val="bg1"/>
              </a:solidFill>
              <a:prstDash val="solid"/>
              <a:round/>
              <a:headEnd type="none" w="med" len="med"/>
              <a:tailEnd type="none" w="med" len="med"/>
            </a:ln>
            <a:effectLst/>
          </p:spPr>
        </p:cxnSp>
        <p:cxnSp>
          <p:nvCxnSpPr>
            <p:cNvPr id="288" name="Straight Connector 287">
              <a:extLst>
                <a:ext uri="{FF2B5EF4-FFF2-40B4-BE49-F238E27FC236}">
                  <a16:creationId xmlns:a16="http://schemas.microsoft.com/office/drawing/2014/main" id="{9DFE1066-9A31-AFF8-6CE9-AB70ABCD5540}"/>
                </a:ext>
              </a:extLst>
            </p:cNvPr>
            <p:cNvCxnSpPr>
              <a:cxnSpLocks/>
            </p:cNvCxnSpPr>
            <p:nvPr/>
          </p:nvCxnSpPr>
          <p:spPr bwMode="auto">
            <a:xfrm flipH="1">
              <a:off x="4523993" y="3232730"/>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289" name="Straight Connector 288">
              <a:extLst>
                <a:ext uri="{FF2B5EF4-FFF2-40B4-BE49-F238E27FC236}">
                  <a16:creationId xmlns:a16="http://schemas.microsoft.com/office/drawing/2014/main" id="{C40C4744-2012-6BA4-D36A-A95A40A6FEFE}"/>
                </a:ext>
              </a:extLst>
            </p:cNvPr>
            <p:cNvCxnSpPr>
              <a:cxnSpLocks/>
            </p:cNvCxnSpPr>
            <p:nvPr/>
          </p:nvCxnSpPr>
          <p:spPr bwMode="auto">
            <a:xfrm flipH="1">
              <a:off x="4523993" y="3635066"/>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290" name="Straight Connector 289">
              <a:extLst>
                <a:ext uri="{FF2B5EF4-FFF2-40B4-BE49-F238E27FC236}">
                  <a16:creationId xmlns:a16="http://schemas.microsoft.com/office/drawing/2014/main" id="{F16416BF-0AD1-8352-AF10-1D9433A37CE5}"/>
                </a:ext>
              </a:extLst>
            </p:cNvPr>
            <p:cNvCxnSpPr>
              <a:cxnSpLocks/>
            </p:cNvCxnSpPr>
            <p:nvPr/>
          </p:nvCxnSpPr>
          <p:spPr bwMode="auto">
            <a:xfrm flipH="1">
              <a:off x="4523993" y="4037402"/>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291" name="Straight Connector 290">
              <a:extLst>
                <a:ext uri="{FF2B5EF4-FFF2-40B4-BE49-F238E27FC236}">
                  <a16:creationId xmlns:a16="http://schemas.microsoft.com/office/drawing/2014/main" id="{4D759672-487C-E8B5-4DB6-F78C1100E39E}"/>
                </a:ext>
              </a:extLst>
            </p:cNvPr>
            <p:cNvCxnSpPr>
              <a:cxnSpLocks/>
            </p:cNvCxnSpPr>
            <p:nvPr/>
          </p:nvCxnSpPr>
          <p:spPr bwMode="auto">
            <a:xfrm flipH="1">
              <a:off x="4523993" y="4439738"/>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292" name="Straight Connector 291">
              <a:extLst>
                <a:ext uri="{FF2B5EF4-FFF2-40B4-BE49-F238E27FC236}">
                  <a16:creationId xmlns:a16="http://schemas.microsoft.com/office/drawing/2014/main" id="{D9BEB505-F836-A309-65F0-23EDDF28421B}"/>
                </a:ext>
              </a:extLst>
            </p:cNvPr>
            <p:cNvCxnSpPr>
              <a:cxnSpLocks/>
            </p:cNvCxnSpPr>
            <p:nvPr/>
          </p:nvCxnSpPr>
          <p:spPr bwMode="auto">
            <a:xfrm flipH="1">
              <a:off x="4523993" y="4842074"/>
              <a:ext cx="62702" cy="0"/>
            </a:xfrm>
            <a:prstGeom prst="line">
              <a:avLst/>
            </a:prstGeom>
            <a:noFill/>
            <a:ln w="28575" cap="flat" cmpd="sng" algn="ctr">
              <a:solidFill>
                <a:schemeClr val="bg1"/>
              </a:solidFill>
              <a:prstDash val="solid"/>
              <a:round/>
              <a:headEnd type="none" w="med" len="med"/>
              <a:tailEnd type="none" w="med" len="med"/>
            </a:ln>
            <a:effectLst/>
          </p:spPr>
        </p:cxnSp>
        <p:cxnSp>
          <p:nvCxnSpPr>
            <p:cNvPr id="293" name="Straight Connector 292">
              <a:extLst>
                <a:ext uri="{FF2B5EF4-FFF2-40B4-BE49-F238E27FC236}">
                  <a16:creationId xmlns:a16="http://schemas.microsoft.com/office/drawing/2014/main" id="{8C391936-4A17-CC29-631F-391CF679EC07}"/>
                </a:ext>
              </a:extLst>
            </p:cNvPr>
            <p:cNvCxnSpPr>
              <a:cxnSpLocks/>
            </p:cNvCxnSpPr>
            <p:nvPr/>
          </p:nvCxnSpPr>
          <p:spPr bwMode="auto">
            <a:xfrm flipH="1">
              <a:off x="4523993" y="5244410"/>
              <a:ext cx="62702" cy="0"/>
            </a:xfrm>
            <a:prstGeom prst="line">
              <a:avLst/>
            </a:prstGeom>
            <a:noFill/>
            <a:ln w="28575" cap="flat" cmpd="sng" algn="ctr">
              <a:solidFill>
                <a:schemeClr val="bg1"/>
              </a:solidFill>
              <a:prstDash val="solid"/>
              <a:round/>
              <a:headEnd type="none" w="med" len="med"/>
              <a:tailEnd type="none" w="med" len="med"/>
            </a:ln>
            <a:effectLst/>
          </p:spPr>
        </p:cxnSp>
        <p:sp>
          <p:nvSpPr>
            <p:cNvPr id="294" name="TextBox 293">
              <a:extLst>
                <a:ext uri="{FF2B5EF4-FFF2-40B4-BE49-F238E27FC236}">
                  <a16:creationId xmlns:a16="http://schemas.microsoft.com/office/drawing/2014/main" id="{065C6F53-6541-9DC4-77A1-4CD1248DC01D}"/>
                </a:ext>
              </a:extLst>
            </p:cNvPr>
            <p:cNvSpPr txBox="1"/>
            <p:nvPr/>
          </p:nvSpPr>
          <p:spPr bwMode="auto">
            <a:xfrm>
              <a:off x="4089436" y="3103494"/>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100</a:t>
              </a:r>
            </a:p>
          </p:txBody>
        </p:sp>
        <p:sp>
          <p:nvSpPr>
            <p:cNvPr id="295" name="TextBox 294">
              <a:extLst>
                <a:ext uri="{FF2B5EF4-FFF2-40B4-BE49-F238E27FC236}">
                  <a16:creationId xmlns:a16="http://schemas.microsoft.com/office/drawing/2014/main" id="{FC5B46C1-B976-81AF-6C6B-C84DBE558641}"/>
                </a:ext>
              </a:extLst>
            </p:cNvPr>
            <p:cNvSpPr txBox="1"/>
            <p:nvPr/>
          </p:nvSpPr>
          <p:spPr bwMode="auto">
            <a:xfrm>
              <a:off x="4089436" y="3503566"/>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80</a:t>
              </a:r>
            </a:p>
          </p:txBody>
        </p:sp>
        <p:sp>
          <p:nvSpPr>
            <p:cNvPr id="296" name="TextBox 295">
              <a:extLst>
                <a:ext uri="{FF2B5EF4-FFF2-40B4-BE49-F238E27FC236}">
                  <a16:creationId xmlns:a16="http://schemas.microsoft.com/office/drawing/2014/main" id="{263B8502-DE64-CAF0-C67F-246F27C58828}"/>
                </a:ext>
              </a:extLst>
            </p:cNvPr>
            <p:cNvSpPr txBox="1"/>
            <p:nvPr/>
          </p:nvSpPr>
          <p:spPr bwMode="auto">
            <a:xfrm>
              <a:off x="4089436" y="3903638"/>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60</a:t>
              </a:r>
            </a:p>
          </p:txBody>
        </p:sp>
        <p:sp>
          <p:nvSpPr>
            <p:cNvPr id="297" name="TextBox 296">
              <a:extLst>
                <a:ext uri="{FF2B5EF4-FFF2-40B4-BE49-F238E27FC236}">
                  <a16:creationId xmlns:a16="http://schemas.microsoft.com/office/drawing/2014/main" id="{16EE0E66-BC0C-A28D-B194-C086512EB284}"/>
                </a:ext>
              </a:extLst>
            </p:cNvPr>
            <p:cNvSpPr txBox="1"/>
            <p:nvPr/>
          </p:nvSpPr>
          <p:spPr bwMode="auto">
            <a:xfrm>
              <a:off x="4089436" y="4303710"/>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40</a:t>
              </a:r>
            </a:p>
          </p:txBody>
        </p:sp>
        <p:sp>
          <p:nvSpPr>
            <p:cNvPr id="298" name="TextBox 297">
              <a:extLst>
                <a:ext uri="{FF2B5EF4-FFF2-40B4-BE49-F238E27FC236}">
                  <a16:creationId xmlns:a16="http://schemas.microsoft.com/office/drawing/2014/main" id="{093AD842-E825-FAB7-0DD2-38093B96A5F4}"/>
                </a:ext>
              </a:extLst>
            </p:cNvPr>
            <p:cNvSpPr txBox="1"/>
            <p:nvPr/>
          </p:nvSpPr>
          <p:spPr bwMode="auto">
            <a:xfrm>
              <a:off x="4089436" y="4703782"/>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20</a:t>
              </a:r>
            </a:p>
          </p:txBody>
        </p:sp>
        <p:sp>
          <p:nvSpPr>
            <p:cNvPr id="299" name="TextBox 298">
              <a:extLst>
                <a:ext uri="{FF2B5EF4-FFF2-40B4-BE49-F238E27FC236}">
                  <a16:creationId xmlns:a16="http://schemas.microsoft.com/office/drawing/2014/main" id="{19A9A5BA-55FB-CEBC-66D6-DE84AE12798A}"/>
                </a:ext>
              </a:extLst>
            </p:cNvPr>
            <p:cNvSpPr txBox="1"/>
            <p:nvPr/>
          </p:nvSpPr>
          <p:spPr bwMode="auto">
            <a:xfrm>
              <a:off x="4089436" y="5103853"/>
              <a:ext cx="51400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0</a:t>
              </a:r>
            </a:p>
          </p:txBody>
        </p:sp>
        <p:cxnSp>
          <p:nvCxnSpPr>
            <p:cNvPr id="300" name="Straight Connector 299">
              <a:extLst>
                <a:ext uri="{FF2B5EF4-FFF2-40B4-BE49-F238E27FC236}">
                  <a16:creationId xmlns:a16="http://schemas.microsoft.com/office/drawing/2014/main" id="{323B34C5-D457-172E-1731-40ABD69BD44B}"/>
                </a:ext>
              </a:extLst>
            </p:cNvPr>
            <p:cNvCxnSpPr>
              <a:cxnSpLocks/>
            </p:cNvCxnSpPr>
            <p:nvPr/>
          </p:nvCxnSpPr>
          <p:spPr bwMode="auto">
            <a:xfrm>
              <a:off x="4576245" y="5244410"/>
              <a:ext cx="1212233" cy="0"/>
            </a:xfrm>
            <a:prstGeom prst="line">
              <a:avLst/>
            </a:prstGeom>
            <a:noFill/>
            <a:ln w="28575" cap="flat" cmpd="sng" algn="ctr">
              <a:solidFill>
                <a:schemeClr val="bg1"/>
              </a:solidFill>
              <a:prstDash val="solid"/>
              <a:round/>
              <a:headEnd type="none" w="med" len="med"/>
              <a:tailEnd type="none" w="med" len="med"/>
            </a:ln>
            <a:effectLst/>
          </p:spPr>
        </p:cxnSp>
        <p:grpSp>
          <p:nvGrpSpPr>
            <p:cNvPr id="301" name="Group 300">
              <a:extLst>
                <a:ext uri="{FF2B5EF4-FFF2-40B4-BE49-F238E27FC236}">
                  <a16:creationId xmlns:a16="http://schemas.microsoft.com/office/drawing/2014/main" id="{5309149D-F4C9-6EBA-136D-2657D5749EF2}"/>
                </a:ext>
              </a:extLst>
            </p:cNvPr>
            <p:cNvGrpSpPr/>
            <p:nvPr/>
          </p:nvGrpSpPr>
          <p:grpSpPr>
            <a:xfrm>
              <a:off x="4894978" y="3670877"/>
              <a:ext cx="117273" cy="180398"/>
              <a:chOff x="1922852" y="4028349"/>
              <a:chExt cx="117273" cy="180398"/>
            </a:xfrm>
          </p:grpSpPr>
          <p:cxnSp>
            <p:nvCxnSpPr>
              <p:cNvPr id="306" name="Straight Connector 305">
                <a:extLst>
                  <a:ext uri="{FF2B5EF4-FFF2-40B4-BE49-F238E27FC236}">
                    <a16:creationId xmlns:a16="http://schemas.microsoft.com/office/drawing/2014/main" id="{FCDD244D-F112-1804-FD38-65B794292787}"/>
                  </a:ext>
                </a:extLst>
              </p:cNvPr>
              <p:cNvCxnSpPr>
                <a:cxnSpLocks/>
              </p:cNvCxnSpPr>
              <p:nvPr/>
            </p:nvCxnSpPr>
            <p:spPr bwMode="auto">
              <a:xfrm>
                <a:off x="1980329" y="4028349"/>
                <a:ext cx="0" cy="180398"/>
              </a:xfrm>
              <a:prstGeom prst="line">
                <a:avLst/>
              </a:prstGeom>
              <a:noFill/>
              <a:ln w="28575" cap="flat" cmpd="sng" algn="ctr">
                <a:solidFill>
                  <a:schemeClr val="bg1"/>
                </a:solidFill>
                <a:prstDash val="solid"/>
                <a:round/>
                <a:headEnd type="none" w="med" len="med"/>
                <a:tailEnd type="none" w="med" len="med"/>
              </a:ln>
              <a:effectLst/>
            </p:spPr>
          </p:cxnSp>
          <p:cxnSp>
            <p:nvCxnSpPr>
              <p:cNvPr id="307" name="Straight Connector 306">
                <a:extLst>
                  <a:ext uri="{FF2B5EF4-FFF2-40B4-BE49-F238E27FC236}">
                    <a16:creationId xmlns:a16="http://schemas.microsoft.com/office/drawing/2014/main" id="{F6981B29-3E01-753B-1059-D9F11C98CF87}"/>
                  </a:ext>
                </a:extLst>
              </p:cNvPr>
              <p:cNvCxnSpPr>
                <a:cxnSpLocks/>
              </p:cNvCxnSpPr>
              <p:nvPr/>
            </p:nvCxnSpPr>
            <p:spPr bwMode="auto">
              <a:xfrm flipH="1">
                <a:off x="1922852" y="4028349"/>
                <a:ext cx="117273" cy="0"/>
              </a:xfrm>
              <a:prstGeom prst="line">
                <a:avLst/>
              </a:prstGeom>
              <a:noFill/>
              <a:ln w="28575" cap="flat" cmpd="sng" algn="ctr">
                <a:solidFill>
                  <a:schemeClr val="bg1"/>
                </a:solidFill>
                <a:prstDash val="solid"/>
                <a:round/>
                <a:headEnd type="none" w="med" len="med"/>
                <a:tailEnd type="none" w="med" len="med"/>
              </a:ln>
              <a:effectLst/>
            </p:spPr>
          </p:cxnSp>
          <p:cxnSp>
            <p:nvCxnSpPr>
              <p:cNvPr id="308" name="Straight Connector 307">
                <a:extLst>
                  <a:ext uri="{FF2B5EF4-FFF2-40B4-BE49-F238E27FC236}">
                    <a16:creationId xmlns:a16="http://schemas.microsoft.com/office/drawing/2014/main" id="{23D2B88B-5A05-07E9-BF34-99B6D7511732}"/>
                  </a:ext>
                </a:extLst>
              </p:cNvPr>
              <p:cNvCxnSpPr>
                <a:cxnSpLocks/>
              </p:cNvCxnSpPr>
              <p:nvPr/>
            </p:nvCxnSpPr>
            <p:spPr bwMode="auto">
              <a:xfrm flipH="1">
                <a:off x="1922852" y="4206603"/>
                <a:ext cx="117273" cy="0"/>
              </a:xfrm>
              <a:prstGeom prst="line">
                <a:avLst/>
              </a:prstGeom>
              <a:noFill/>
              <a:ln w="28575" cap="flat" cmpd="sng" algn="ctr">
                <a:solidFill>
                  <a:schemeClr val="bg1"/>
                </a:solidFill>
                <a:prstDash val="solid"/>
                <a:round/>
                <a:headEnd type="none" w="med" len="med"/>
                <a:tailEnd type="none" w="med" len="med"/>
              </a:ln>
              <a:effectLst/>
            </p:spPr>
          </p:cxnSp>
        </p:grpSp>
        <p:grpSp>
          <p:nvGrpSpPr>
            <p:cNvPr id="302" name="Group 301">
              <a:extLst>
                <a:ext uri="{FF2B5EF4-FFF2-40B4-BE49-F238E27FC236}">
                  <a16:creationId xmlns:a16="http://schemas.microsoft.com/office/drawing/2014/main" id="{F0CDD959-7B66-A0CF-AB37-155B8E46D623}"/>
                </a:ext>
              </a:extLst>
            </p:cNvPr>
            <p:cNvGrpSpPr/>
            <p:nvPr/>
          </p:nvGrpSpPr>
          <p:grpSpPr>
            <a:xfrm>
              <a:off x="5339986" y="3885238"/>
              <a:ext cx="117273" cy="280362"/>
              <a:chOff x="1922852" y="4028349"/>
              <a:chExt cx="117273" cy="280362"/>
            </a:xfrm>
          </p:grpSpPr>
          <p:cxnSp>
            <p:nvCxnSpPr>
              <p:cNvPr id="303" name="Straight Connector 302">
                <a:extLst>
                  <a:ext uri="{FF2B5EF4-FFF2-40B4-BE49-F238E27FC236}">
                    <a16:creationId xmlns:a16="http://schemas.microsoft.com/office/drawing/2014/main" id="{F07D5625-9FD1-9E0C-3A14-38442AE0CAEB}"/>
                  </a:ext>
                </a:extLst>
              </p:cNvPr>
              <p:cNvCxnSpPr>
                <a:cxnSpLocks/>
              </p:cNvCxnSpPr>
              <p:nvPr/>
            </p:nvCxnSpPr>
            <p:spPr bwMode="auto">
              <a:xfrm>
                <a:off x="1980329" y="4028349"/>
                <a:ext cx="0" cy="280362"/>
              </a:xfrm>
              <a:prstGeom prst="line">
                <a:avLst/>
              </a:prstGeom>
              <a:noFill/>
              <a:ln w="28575" cap="flat" cmpd="sng" algn="ctr">
                <a:solidFill>
                  <a:schemeClr val="bg1"/>
                </a:solidFill>
                <a:prstDash val="solid"/>
                <a:round/>
                <a:headEnd type="none" w="med" len="med"/>
                <a:tailEnd type="none" w="med" len="med"/>
              </a:ln>
              <a:effectLst/>
            </p:spPr>
          </p:cxnSp>
          <p:cxnSp>
            <p:nvCxnSpPr>
              <p:cNvPr id="304" name="Straight Connector 303">
                <a:extLst>
                  <a:ext uri="{FF2B5EF4-FFF2-40B4-BE49-F238E27FC236}">
                    <a16:creationId xmlns:a16="http://schemas.microsoft.com/office/drawing/2014/main" id="{61D18B87-705D-98DD-63B1-413465B7F734}"/>
                  </a:ext>
                </a:extLst>
              </p:cNvPr>
              <p:cNvCxnSpPr>
                <a:cxnSpLocks/>
              </p:cNvCxnSpPr>
              <p:nvPr/>
            </p:nvCxnSpPr>
            <p:spPr bwMode="auto">
              <a:xfrm flipH="1">
                <a:off x="1922852" y="4028349"/>
                <a:ext cx="117273" cy="0"/>
              </a:xfrm>
              <a:prstGeom prst="line">
                <a:avLst/>
              </a:prstGeom>
              <a:noFill/>
              <a:ln w="28575" cap="flat" cmpd="sng" algn="ctr">
                <a:solidFill>
                  <a:schemeClr val="bg1"/>
                </a:solidFill>
                <a:prstDash val="solid"/>
                <a:round/>
                <a:headEnd type="none" w="med" len="med"/>
                <a:tailEnd type="none" w="med" len="med"/>
              </a:ln>
              <a:effectLst/>
            </p:spPr>
          </p:cxnSp>
          <p:cxnSp>
            <p:nvCxnSpPr>
              <p:cNvPr id="305" name="Straight Connector 304">
                <a:extLst>
                  <a:ext uri="{FF2B5EF4-FFF2-40B4-BE49-F238E27FC236}">
                    <a16:creationId xmlns:a16="http://schemas.microsoft.com/office/drawing/2014/main" id="{C4C66FAD-4E49-6E5B-1F8F-74A37F2ECF17}"/>
                  </a:ext>
                </a:extLst>
              </p:cNvPr>
              <p:cNvCxnSpPr>
                <a:cxnSpLocks/>
              </p:cNvCxnSpPr>
              <p:nvPr/>
            </p:nvCxnSpPr>
            <p:spPr bwMode="auto">
              <a:xfrm flipH="1">
                <a:off x="1922852" y="4307332"/>
                <a:ext cx="117273"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397" name="Straight Connector 396">
            <a:extLst>
              <a:ext uri="{FF2B5EF4-FFF2-40B4-BE49-F238E27FC236}">
                <a16:creationId xmlns:a16="http://schemas.microsoft.com/office/drawing/2014/main" id="{2687A036-BB4E-C9EC-9AAC-53655FA9D3A4}"/>
              </a:ext>
            </a:extLst>
          </p:cNvPr>
          <p:cNvCxnSpPr>
            <a:cxnSpLocks/>
          </p:cNvCxnSpPr>
          <p:nvPr/>
        </p:nvCxnSpPr>
        <p:spPr bwMode="auto">
          <a:xfrm flipV="1">
            <a:off x="3429141" y="532093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398" name="Straight Connector 397">
            <a:extLst>
              <a:ext uri="{FF2B5EF4-FFF2-40B4-BE49-F238E27FC236}">
                <a16:creationId xmlns:a16="http://schemas.microsoft.com/office/drawing/2014/main" id="{5214E325-A474-6B1C-D41B-960A9B5658F5}"/>
              </a:ext>
            </a:extLst>
          </p:cNvPr>
          <p:cNvCxnSpPr>
            <a:cxnSpLocks/>
          </p:cNvCxnSpPr>
          <p:nvPr/>
        </p:nvCxnSpPr>
        <p:spPr bwMode="auto">
          <a:xfrm flipV="1">
            <a:off x="6362841" y="5324529"/>
            <a:ext cx="0" cy="61831"/>
          </a:xfrm>
          <a:prstGeom prst="line">
            <a:avLst/>
          </a:prstGeom>
          <a:noFill/>
          <a:ln w="28575" cap="flat" cmpd="sng" algn="ctr">
            <a:solidFill>
              <a:schemeClr val="bg1"/>
            </a:solidFill>
            <a:prstDash val="solid"/>
            <a:round/>
            <a:headEnd type="none" w="med" len="med"/>
            <a:tailEnd type="none" w="med" len="med"/>
          </a:ln>
          <a:effectLst/>
        </p:spPr>
      </p:cxnSp>
      <p:grpSp>
        <p:nvGrpSpPr>
          <p:cNvPr id="407" name="Group 406">
            <a:extLst>
              <a:ext uri="{FF2B5EF4-FFF2-40B4-BE49-F238E27FC236}">
                <a16:creationId xmlns:a16="http://schemas.microsoft.com/office/drawing/2014/main" id="{7CF54503-E223-3C9B-B109-99A1604EC9A3}"/>
              </a:ext>
            </a:extLst>
          </p:cNvPr>
          <p:cNvGrpSpPr/>
          <p:nvPr/>
        </p:nvGrpSpPr>
        <p:grpSpPr>
          <a:xfrm>
            <a:off x="4124325" y="2765425"/>
            <a:ext cx="2152650" cy="419100"/>
            <a:chOff x="4124325" y="2765425"/>
            <a:chExt cx="2152650" cy="419100"/>
          </a:xfrm>
        </p:grpSpPr>
        <p:sp>
          <p:nvSpPr>
            <p:cNvPr id="406" name="Freeform 405">
              <a:extLst>
                <a:ext uri="{FF2B5EF4-FFF2-40B4-BE49-F238E27FC236}">
                  <a16:creationId xmlns:a16="http://schemas.microsoft.com/office/drawing/2014/main" id="{62ECACED-77BF-0FC8-99F5-F490CB0ABBE8}"/>
                </a:ext>
              </a:extLst>
            </p:cNvPr>
            <p:cNvSpPr/>
            <p:nvPr/>
          </p:nvSpPr>
          <p:spPr bwMode="auto">
            <a:xfrm>
              <a:off x="4130675" y="2765425"/>
              <a:ext cx="2146300" cy="419100"/>
            </a:xfrm>
            <a:custGeom>
              <a:avLst/>
              <a:gdLst>
                <a:gd name="connsiteX0" fmla="*/ 1562100 w 2146300"/>
                <a:gd name="connsiteY0" fmla="*/ 358775 h 419100"/>
                <a:gd name="connsiteX1" fmla="*/ 1562100 w 2146300"/>
                <a:gd name="connsiteY1" fmla="*/ 393700 h 419100"/>
                <a:gd name="connsiteX2" fmla="*/ 1704975 w 2146300"/>
                <a:gd name="connsiteY2" fmla="*/ 390525 h 419100"/>
                <a:gd name="connsiteX3" fmla="*/ 1704975 w 2146300"/>
                <a:gd name="connsiteY3" fmla="*/ 390525 h 419100"/>
                <a:gd name="connsiteX4" fmla="*/ 1704975 w 2146300"/>
                <a:gd name="connsiteY4" fmla="*/ 390525 h 419100"/>
                <a:gd name="connsiteX5" fmla="*/ 1704975 w 2146300"/>
                <a:gd name="connsiteY5" fmla="*/ 419100 h 419100"/>
                <a:gd name="connsiteX6" fmla="*/ 2146300 w 2146300"/>
                <a:gd name="connsiteY6" fmla="*/ 419100 h 419100"/>
                <a:gd name="connsiteX7" fmla="*/ 2146300 w 2146300"/>
                <a:gd name="connsiteY7" fmla="*/ 247650 h 419100"/>
                <a:gd name="connsiteX8" fmla="*/ 1730375 w 2146300"/>
                <a:gd name="connsiteY8" fmla="*/ 247650 h 419100"/>
                <a:gd name="connsiteX9" fmla="*/ 1730375 w 2146300"/>
                <a:gd name="connsiteY9" fmla="*/ 228600 h 419100"/>
                <a:gd name="connsiteX10" fmla="*/ 1584325 w 2146300"/>
                <a:gd name="connsiteY10" fmla="*/ 228600 h 419100"/>
                <a:gd name="connsiteX11" fmla="*/ 1584325 w 2146300"/>
                <a:gd name="connsiteY11" fmla="*/ 228600 h 419100"/>
                <a:gd name="connsiteX12" fmla="*/ 1584325 w 2146300"/>
                <a:gd name="connsiteY12" fmla="*/ 206375 h 419100"/>
                <a:gd name="connsiteX13" fmla="*/ 1323975 w 2146300"/>
                <a:gd name="connsiteY13" fmla="*/ 206375 h 419100"/>
                <a:gd name="connsiteX14" fmla="*/ 1323975 w 2146300"/>
                <a:gd name="connsiteY14" fmla="*/ 180975 h 419100"/>
                <a:gd name="connsiteX15" fmla="*/ 1092200 w 2146300"/>
                <a:gd name="connsiteY15" fmla="*/ 180975 h 419100"/>
                <a:gd name="connsiteX16" fmla="*/ 1092200 w 2146300"/>
                <a:gd name="connsiteY16" fmla="*/ 152400 h 419100"/>
                <a:gd name="connsiteX17" fmla="*/ 904875 w 2146300"/>
                <a:gd name="connsiteY17" fmla="*/ 152400 h 419100"/>
                <a:gd name="connsiteX18" fmla="*/ 895350 w 2146300"/>
                <a:gd name="connsiteY18" fmla="*/ 142875 h 419100"/>
                <a:gd name="connsiteX19" fmla="*/ 774700 w 2146300"/>
                <a:gd name="connsiteY19" fmla="*/ 142875 h 419100"/>
                <a:gd name="connsiteX20" fmla="*/ 762000 w 2146300"/>
                <a:gd name="connsiteY20" fmla="*/ 130175 h 419100"/>
                <a:gd name="connsiteX21" fmla="*/ 692150 w 2146300"/>
                <a:gd name="connsiteY21" fmla="*/ 130175 h 419100"/>
                <a:gd name="connsiteX22" fmla="*/ 692150 w 2146300"/>
                <a:gd name="connsiteY22" fmla="*/ 85725 h 419100"/>
                <a:gd name="connsiteX23" fmla="*/ 495300 w 2146300"/>
                <a:gd name="connsiteY23" fmla="*/ 85725 h 419100"/>
                <a:gd name="connsiteX24" fmla="*/ 495300 w 2146300"/>
                <a:gd name="connsiteY24" fmla="*/ 41275 h 419100"/>
                <a:gd name="connsiteX25" fmla="*/ 358775 w 2146300"/>
                <a:gd name="connsiteY25" fmla="*/ 41275 h 419100"/>
                <a:gd name="connsiteX26" fmla="*/ 358775 w 2146300"/>
                <a:gd name="connsiteY26" fmla="*/ 0 h 419100"/>
                <a:gd name="connsiteX27" fmla="*/ 285750 w 2146300"/>
                <a:gd name="connsiteY27" fmla="*/ 0 h 419100"/>
                <a:gd name="connsiteX28" fmla="*/ 285750 w 2146300"/>
                <a:gd name="connsiteY28" fmla="*/ 0 h 419100"/>
                <a:gd name="connsiteX29" fmla="*/ 0 w 2146300"/>
                <a:gd name="connsiteY29" fmla="*/ 0 h 419100"/>
                <a:gd name="connsiteX30" fmla="*/ 0 w 2146300"/>
                <a:gd name="connsiteY30" fmla="*/ 19050 h 419100"/>
                <a:gd name="connsiteX31" fmla="*/ 225425 w 2146300"/>
                <a:gd name="connsiteY31" fmla="*/ 19050 h 419100"/>
                <a:gd name="connsiteX32" fmla="*/ 225425 w 2146300"/>
                <a:gd name="connsiteY32" fmla="*/ 38100 h 419100"/>
                <a:gd name="connsiteX33" fmla="*/ 314325 w 2146300"/>
                <a:gd name="connsiteY33" fmla="*/ 38100 h 419100"/>
                <a:gd name="connsiteX34" fmla="*/ 314325 w 2146300"/>
                <a:gd name="connsiteY34" fmla="*/ 73025 h 419100"/>
                <a:gd name="connsiteX35" fmla="*/ 381000 w 2146300"/>
                <a:gd name="connsiteY35" fmla="*/ 73025 h 419100"/>
                <a:gd name="connsiteX36" fmla="*/ 381000 w 2146300"/>
                <a:gd name="connsiteY36" fmla="*/ 107950 h 419100"/>
                <a:gd name="connsiteX37" fmla="*/ 476250 w 2146300"/>
                <a:gd name="connsiteY37" fmla="*/ 107950 h 419100"/>
                <a:gd name="connsiteX38" fmla="*/ 476250 w 2146300"/>
                <a:gd name="connsiteY38" fmla="*/ 130175 h 419100"/>
                <a:gd name="connsiteX39" fmla="*/ 517525 w 2146300"/>
                <a:gd name="connsiteY39" fmla="*/ 130175 h 419100"/>
                <a:gd name="connsiteX40" fmla="*/ 517525 w 2146300"/>
                <a:gd name="connsiteY40" fmla="*/ 168275 h 419100"/>
                <a:gd name="connsiteX41" fmla="*/ 609600 w 2146300"/>
                <a:gd name="connsiteY41" fmla="*/ 168275 h 419100"/>
                <a:gd name="connsiteX42" fmla="*/ 609600 w 2146300"/>
                <a:gd name="connsiteY42" fmla="*/ 206375 h 419100"/>
                <a:gd name="connsiteX43" fmla="*/ 676275 w 2146300"/>
                <a:gd name="connsiteY43" fmla="*/ 206375 h 419100"/>
                <a:gd name="connsiteX44" fmla="*/ 676275 w 2146300"/>
                <a:gd name="connsiteY44" fmla="*/ 241300 h 419100"/>
                <a:gd name="connsiteX45" fmla="*/ 749300 w 2146300"/>
                <a:gd name="connsiteY45" fmla="*/ 241300 h 419100"/>
                <a:gd name="connsiteX46" fmla="*/ 749300 w 2146300"/>
                <a:gd name="connsiteY46" fmla="*/ 241300 h 419100"/>
                <a:gd name="connsiteX47" fmla="*/ 749300 w 2146300"/>
                <a:gd name="connsiteY47" fmla="*/ 269875 h 419100"/>
                <a:gd name="connsiteX48" fmla="*/ 860425 w 2146300"/>
                <a:gd name="connsiteY48" fmla="*/ 269875 h 419100"/>
                <a:gd name="connsiteX49" fmla="*/ 860425 w 2146300"/>
                <a:gd name="connsiteY49" fmla="*/ 292100 h 419100"/>
                <a:gd name="connsiteX50" fmla="*/ 1057275 w 2146300"/>
                <a:gd name="connsiteY50" fmla="*/ 292100 h 419100"/>
                <a:gd name="connsiteX51" fmla="*/ 1057275 w 2146300"/>
                <a:gd name="connsiteY51" fmla="*/ 311150 h 419100"/>
                <a:gd name="connsiteX52" fmla="*/ 1120775 w 2146300"/>
                <a:gd name="connsiteY52" fmla="*/ 311150 h 419100"/>
                <a:gd name="connsiteX53" fmla="*/ 1120775 w 2146300"/>
                <a:gd name="connsiteY53" fmla="*/ 333375 h 419100"/>
                <a:gd name="connsiteX54" fmla="*/ 1206500 w 2146300"/>
                <a:gd name="connsiteY54" fmla="*/ 333375 h 419100"/>
                <a:gd name="connsiteX55" fmla="*/ 1206500 w 2146300"/>
                <a:gd name="connsiteY55" fmla="*/ 346075 h 419100"/>
                <a:gd name="connsiteX56" fmla="*/ 1409700 w 2146300"/>
                <a:gd name="connsiteY56" fmla="*/ 346075 h 419100"/>
                <a:gd name="connsiteX57" fmla="*/ 1409700 w 2146300"/>
                <a:gd name="connsiteY57" fmla="*/ 358775 h 419100"/>
                <a:gd name="connsiteX58" fmla="*/ 1562100 w 2146300"/>
                <a:gd name="connsiteY58" fmla="*/ 358775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2146300" h="419100">
                  <a:moveTo>
                    <a:pt x="1562100" y="358775"/>
                  </a:moveTo>
                  <a:lnTo>
                    <a:pt x="1562100" y="393700"/>
                  </a:lnTo>
                  <a:lnTo>
                    <a:pt x="1704975" y="390525"/>
                  </a:lnTo>
                  <a:lnTo>
                    <a:pt x="1704975" y="390525"/>
                  </a:lnTo>
                  <a:lnTo>
                    <a:pt x="1704975" y="390525"/>
                  </a:lnTo>
                  <a:lnTo>
                    <a:pt x="1704975" y="419100"/>
                  </a:lnTo>
                  <a:lnTo>
                    <a:pt x="2146300" y="419100"/>
                  </a:lnTo>
                  <a:lnTo>
                    <a:pt x="2146300" y="247650"/>
                  </a:lnTo>
                  <a:lnTo>
                    <a:pt x="1730375" y="247650"/>
                  </a:lnTo>
                  <a:lnTo>
                    <a:pt x="1730375" y="228600"/>
                  </a:lnTo>
                  <a:lnTo>
                    <a:pt x="1584325" y="228600"/>
                  </a:lnTo>
                  <a:lnTo>
                    <a:pt x="1584325" y="228600"/>
                  </a:lnTo>
                  <a:lnTo>
                    <a:pt x="1584325" y="206375"/>
                  </a:lnTo>
                  <a:lnTo>
                    <a:pt x="1323975" y="206375"/>
                  </a:lnTo>
                  <a:lnTo>
                    <a:pt x="1323975" y="180975"/>
                  </a:lnTo>
                  <a:lnTo>
                    <a:pt x="1092200" y="180975"/>
                  </a:lnTo>
                  <a:lnTo>
                    <a:pt x="1092200" y="152400"/>
                  </a:lnTo>
                  <a:lnTo>
                    <a:pt x="904875" y="152400"/>
                  </a:lnTo>
                  <a:lnTo>
                    <a:pt x="895350" y="142875"/>
                  </a:lnTo>
                  <a:lnTo>
                    <a:pt x="774700" y="142875"/>
                  </a:lnTo>
                  <a:lnTo>
                    <a:pt x="762000" y="130175"/>
                  </a:lnTo>
                  <a:lnTo>
                    <a:pt x="692150" y="130175"/>
                  </a:lnTo>
                  <a:lnTo>
                    <a:pt x="692150" y="85725"/>
                  </a:lnTo>
                  <a:lnTo>
                    <a:pt x="495300" y="85725"/>
                  </a:lnTo>
                  <a:lnTo>
                    <a:pt x="495300" y="41275"/>
                  </a:lnTo>
                  <a:lnTo>
                    <a:pt x="358775" y="41275"/>
                  </a:lnTo>
                  <a:lnTo>
                    <a:pt x="358775" y="0"/>
                  </a:lnTo>
                  <a:lnTo>
                    <a:pt x="285750" y="0"/>
                  </a:lnTo>
                  <a:lnTo>
                    <a:pt x="285750" y="0"/>
                  </a:lnTo>
                  <a:lnTo>
                    <a:pt x="0" y="0"/>
                  </a:lnTo>
                  <a:lnTo>
                    <a:pt x="0" y="19050"/>
                  </a:lnTo>
                  <a:lnTo>
                    <a:pt x="225425" y="19050"/>
                  </a:lnTo>
                  <a:lnTo>
                    <a:pt x="225425" y="38100"/>
                  </a:lnTo>
                  <a:lnTo>
                    <a:pt x="314325" y="38100"/>
                  </a:lnTo>
                  <a:lnTo>
                    <a:pt x="314325" y="73025"/>
                  </a:lnTo>
                  <a:lnTo>
                    <a:pt x="381000" y="73025"/>
                  </a:lnTo>
                  <a:lnTo>
                    <a:pt x="381000" y="107950"/>
                  </a:lnTo>
                  <a:lnTo>
                    <a:pt x="476250" y="107950"/>
                  </a:lnTo>
                  <a:lnTo>
                    <a:pt x="476250" y="130175"/>
                  </a:lnTo>
                  <a:lnTo>
                    <a:pt x="517525" y="130175"/>
                  </a:lnTo>
                  <a:lnTo>
                    <a:pt x="517525" y="168275"/>
                  </a:lnTo>
                  <a:lnTo>
                    <a:pt x="609600" y="168275"/>
                  </a:lnTo>
                  <a:lnTo>
                    <a:pt x="609600" y="206375"/>
                  </a:lnTo>
                  <a:lnTo>
                    <a:pt x="676275" y="206375"/>
                  </a:lnTo>
                  <a:lnTo>
                    <a:pt x="676275" y="241300"/>
                  </a:lnTo>
                  <a:lnTo>
                    <a:pt x="749300" y="241300"/>
                  </a:lnTo>
                  <a:lnTo>
                    <a:pt x="749300" y="241300"/>
                  </a:lnTo>
                  <a:lnTo>
                    <a:pt x="749300" y="269875"/>
                  </a:lnTo>
                  <a:lnTo>
                    <a:pt x="860425" y="269875"/>
                  </a:lnTo>
                  <a:lnTo>
                    <a:pt x="860425" y="292100"/>
                  </a:lnTo>
                  <a:lnTo>
                    <a:pt x="1057275" y="292100"/>
                  </a:lnTo>
                  <a:lnTo>
                    <a:pt x="1057275" y="311150"/>
                  </a:lnTo>
                  <a:lnTo>
                    <a:pt x="1120775" y="311150"/>
                  </a:lnTo>
                  <a:lnTo>
                    <a:pt x="1120775" y="333375"/>
                  </a:lnTo>
                  <a:lnTo>
                    <a:pt x="1206500" y="333375"/>
                  </a:lnTo>
                  <a:lnTo>
                    <a:pt x="1206500" y="346075"/>
                  </a:lnTo>
                  <a:lnTo>
                    <a:pt x="1409700" y="346075"/>
                  </a:lnTo>
                  <a:lnTo>
                    <a:pt x="1409700" y="358775"/>
                  </a:lnTo>
                  <a:lnTo>
                    <a:pt x="1562100" y="358775"/>
                  </a:lnTo>
                  <a:close/>
                </a:path>
              </a:pathLst>
            </a:custGeom>
            <a:solidFill>
              <a:srgbClr val="4DA1BB">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01" name="Group 400">
              <a:extLst>
                <a:ext uri="{FF2B5EF4-FFF2-40B4-BE49-F238E27FC236}">
                  <a16:creationId xmlns:a16="http://schemas.microsoft.com/office/drawing/2014/main" id="{5DFA2404-2E48-0006-4629-7601223A108C}"/>
                </a:ext>
              </a:extLst>
            </p:cNvPr>
            <p:cNvGrpSpPr/>
            <p:nvPr/>
          </p:nvGrpSpPr>
          <p:grpSpPr>
            <a:xfrm>
              <a:off x="4124325" y="2774950"/>
              <a:ext cx="2149475" cy="304800"/>
              <a:chOff x="4124325" y="2774950"/>
              <a:chExt cx="2149475" cy="304800"/>
            </a:xfrm>
          </p:grpSpPr>
          <p:sp>
            <p:nvSpPr>
              <p:cNvPr id="399" name="Freeform 398">
                <a:extLst>
                  <a:ext uri="{FF2B5EF4-FFF2-40B4-BE49-F238E27FC236}">
                    <a16:creationId xmlns:a16="http://schemas.microsoft.com/office/drawing/2014/main" id="{4EA5A50C-7B01-292B-2B8C-CCE7E2F1AE79}"/>
                  </a:ext>
                </a:extLst>
              </p:cNvPr>
              <p:cNvSpPr/>
              <p:nvPr/>
            </p:nvSpPr>
            <p:spPr bwMode="auto">
              <a:xfrm>
                <a:off x="4124325" y="2774950"/>
                <a:ext cx="1171575" cy="231775"/>
              </a:xfrm>
              <a:custGeom>
                <a:avLst/>
                <a:gdLst>
                  <a:gd name="connsiteX0" fmla="*/ 0 w 1171575"/>
                  <a:gd name="connsiteY0" fmla="*/ 0 h 231775"/>
                  <a:gd name="connsiteX1" fmla="*/ 250825 w 1171575"/>
                  <a:gd name="connsiteY1" fmla="*/ 0 h 231775"/>
                  <a:gd name="connsiteX2" fmla="*/ 250825 w 1171575"/>
                  <a:gd name="connsiteY2" fmla="*/ 12700 h 231775"/>
                  <a:gd name="connsiteX3" fmla="*/ 339725 w 1171575"/>
                  <a:gd name="connsiteY3" fmla="*/ 12700 h 231775"/>
                  <a:gd name="connsiteX4" fmla="*/ 339725 w 1171575"/>
                  <a:gd name="connsiteY4" fmla="*/ 47625 h 231775"/>
                  <a:gd name="connsiteX5" fmla="*/ 422275 w 1171575"/>
                  <a:gd name="connsiteY5" fmla="*/ 47625 h 231775"/>
                  <a:gd name="connsiteX6" fmla="*/ 422275 w 1171575"/>
                  <a:gd name="connsiteY6" fmla="*/ 82550 h 231775"/>
                  <a:gd name="connsiteX7" fmla="*/ 488950 w 1171575"/>
                  <a:gd name="connsiteY7" fmla="*/ 82550 h 231775"/>
                  <a:gd name="connsiteX8" fmla="*/ 488950 w 1171575"/>
                  <a:gd name="connsiteY8" fmla="*/ 114300 h 231775"/>
                  <a:gd name="connsiteX9" fmla="*/ 590550 w 1171575"/>
                  <a:gd name="connsiteY9" fmla="*/ 114300 h 231775"/>
                  <a:gd name="connsiteX10" fmla="*/ 590550 w 1171575"/>
                  <a:gd name="connsiteY10" fmla="*/ 146050 h 231775"/>
                  <a:gd name="connsiteX11" fmla="*/ 695325 w 1171575"/>
                  <a:gd name="connsiteY11" fmla="*/ 146050 h 231775"/>
                  <a:gd name="connsiteX12" fmla="*/ 695325 w 1171575"/>
                  <a:gd name="connsiteY12" fmla="*/ 177800 h 231775"/>
                  <a:gd name="connsiteX13" fmla="*/ 749300 w 1171575"/>
                  <a:gd name="connsiteY13" fmla="*/ 177800 h 231775"/>
                  <a:gd name="connsiteX14" fmla="*/ 784225 w 1171575"/>
                  <a:gd name="connsiteY14" fmla="*/ 196850 h 231775"/>
                  <a:gd name="connsiteX15" fmla="*/ 854075 w 1171575"/>
                  <a:gd name="connsiteY15" fmla="*/ 196850 h 231775"/>
                  <a:gd name="connsiteX16" fmla="*/ 869950 w 1171575"/>
                  <a:gd name="connsiteY16" fmla="*/ 212725 h 231775"/>
                  <a:gd name="connsiteX17" fmla="*/ 971550 w 1171575"/>
                  <a:gd name="connsiteY17" fmla="*/ 212725 h 231775"/>
                  <a:gd name="connsiteX18" fmla="*/ 981075 w 1171575"/>
                  <a:gd name="connsiteY18" fmla="*/ 212725 h 231775"/>
                  <a:gd name="connsiteX19" fmla="*/ 1104900 w 1171575"/>
                  <a:gd name="connsiteY19" fmla="*/ 212725 h 231775"/>
                  <a:gd name="connsiteX20" fmla="*/ 1104900 w 1171575"/>
                  <a:gd name="connsiteY20" fmla="*/ 231775 h 231775"/>
                  <a:gd name="connsiteX21" fmla="*/ 1171575 w 1171575"/>
                  <a:gd name="connsiteY21" fmla="*/ 231775 h 23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171575" h="231775">
                    <a:moveTo>
                      <a:pt x="0" y="0"/>
                    </a:moveTo>
                    <a:lnTo>
                      <a:pt x="250825" y="0"/>
                    </a:lnTo>
                    <a:lnTo>
                      <a:pt x="250825" y="12700"/>
                    </a:lnTo>
                    <a:lnTo>
                      <a:pt x="339725" y="12700"/>
                    </a:lnTo>
                    <a:lnTo>
                      <a:pt x="339725" y="47625"/>
                    </a:lnTo>
                    <a:lnTo>
                      <a:pt x="422275" y="47625"/>
                    </a:lnTo>
                    <a:lnTo>
                      <a:pt x="422275" y="82550"/>
                    </a:lnTo>
                    <a:lnTo>
                      <a:pt x="488950" y="82550"/>
                    </a:lnTo>
                    <a:lnTo>
                      <a:pt x="488950" y="114300"/>
                    </a:lnTo>
                    <a:lnTo>
                      <a:pt x="590550" y="114300"/>
                    </a:lnTo>
                    <a:lnTo>
                      <a:pt x="590550" y="146050"/>
                    </a:lnTo>
                    <a:lnTo>
                      <a:pt x="695325" y="146050"/>
                    </a:lnTo>
                    <a:lnTo>
                      <a:pt x="695325" y="177800"/>
                    </a:lnTo>
                    <a:lnTo>
                      <a:pt x="749300" y="177800"/>
                    </a:lnTo>
                    <a:lnTo>
                      <a:pt x="784225" y="196850"/>
                    </a:lnTo>
                    <a:lnTo>
                      <a:pt x="854075" y="196850"/>
                    </a:lnTo>
                    <a:lnTo>
                      <a:pt x="869950" y="212725"/>
                    </a:lnTo>
                    <a:lnTo>
                      <a:pt x="971550" y="212725"/>
                    </a:lnTo>
                    <a:lnTo>
                      <a:pt x="981075" y="212725"/>
                    </a:lnTo>
                    <a:lnTo>
                      <a:pt x="1104900" y="212725"/>
                    </a:lnTo>
                    <a:lnTo>
                      <a:pt x="1104900" y="231775"/>
                    </a:lnTo>
                    <a:lnTo>
                      <a:pt x="1171575" y="231775"/>
                    </a:lnTo>
                  </a:path>
                </a:pathLst>
              </a:custGeom>
              <a:noFill/>
              <a:ln w="28575">
                <a:solidFill>
                  <a:schemeClr val="accent1"/>
                </a:solidFill>
                <a:miter lim="800000"/>
                <a:headEnd/>
                <a:tailEnd/>
              </a:ln>
            </p:spPr>
            <p:txBody>
              <a:bodyPr rtlCol="0" anchor="ctr"/>
              <a:lstStyle/>
              <a:p>
                <a:pPr algn="ctr"/>
                <a:endParaRPr lang="en-US"/>
              </a:p>
            </p:txBody>
          </p:sp>
          <p:sp>
            <p:nvSpPr>
              <p:cNvPr id="400" name="Freeform 399">
                <a:extLst>
                  <a:ext uri="{FF2B5EF4-FFF2-40B4-BE49-F238E27FC236}">
                    <a16:creationId xmlns:a16="http://schemas.microsoft.com/office/drawing/2014/main" id="{DAD761E1-C4D2-1329-0831-2346FFB6797A}"/>
                  </a:ext>
                </a:extLst>
              </p:cNvPr>
              <p:cNvSpPr/>
              <p:nvPr/>
            </p:nvSpPr>
            <p:spPr bwMode="auto">
              <a:xfrm>
                <a:off x="5270500" y="3016250"/>
                <a:ext cx="1003300" cy="63500"/>
              </a:xfrm>
              <a:custGeom>
                <a:avLst/>
                <a:gdLst>
                  <a:gd name="connsiteX0" fmla="*/ 0 w 1003300"/>
                  <a:gd name="connsiteY0" fmla="*/ 0 h 63500"/>
                  <a:gd name="connsiteX1" fmla="*/ 76200 w 1003300"/>
                  <a:gd name="connsiteY1" fmla="*/ 0 h 63500"/>
                  <a:gd name="connsiteX2" fmla="*/ 88900 w 1003300"/>
                  <a:gd name="connsiteY2" fmla="*/ 12700 h 63500"/>
                  <a:gd name="connsiteX3" fmla="*/ 292100 w 1003300"/>
                  <a:gd name="connsiteY3" fmla="*/ 12700 h 63500"/>
                  <a:gd name="connsiteX4" fmla="*/ 298450 w 1003300"/>
                  <a:gd name="connsiteY4" fmla="*/ 19050 h 63500"/>
                  <a:gd name="connsiteX5" fmla="*/ 434975 w 1003300"/>
                  <a:gd name="connsiteY5" fmla="*/ 19050 h 63500"/>
                  <a:gd name="connsiteX6" fmla="*/ 460375 w 1003300"/>
                  <a:gd name="connsiteY6" fmla="*/ 44450 h 63500"/>
                  <a:gd name="connsiteX7" fmla="*/ 587375 w 1003300"/>
                  <a:gd name="connsiteY7" fmla="*/ 44450 h 63500"/>
                  <a:gd name="connsiteX8" fmla="*/ 587375 w 1003300"/>
                  <a:gd name="connsiteY8" fmla="*/ 63500 h 63500"/>
                  <a:gd name="connsiteX9" fmla="*/ 1003300 w 1003300"/>
                  <a:gd name="connsiteY9" fmla="*/ 63500 h 6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3300" h="63500">
                    <a:moveTo>
                      <a:pt x="0" y="0"/>
                    </a:moveTo>
                    <a:lnTo>
                      <a:pt x="76200" y="0"/>
                    </a:lnTo>
                    <a:lnTo>
                      <a:pt x="88900" y="12700"/>
                    </a:lnTo>
                    <a:lnTo>
                      <a:pt x="292100" y="12700"/>
                    </a:lnTo>
                    <a:lnTo>
                      <a:pt x="298450" y="19050"/>
                    </a:lnTo>
                    <a:lnTo>
                      <a:pt x="434975" y="19050"/>
                    </a:lnTo>
                    <a:lnTo>
                      <a:pt x="460375" y="44450"/>
                    </a:lnTo>
                    <a:lnTo>
                      <a:pt x="587375" y="44450"/>
                    </a:lnTo>
                    <a:lnTo>
                      <a:pt x="587375" y="63500"/>
                    </a:lnTo>
                    <a:lnTo>
                      <a:pt x="1003300" y="63500"/>
                    </a:lnTo>
                  </a:path>
                </a:pathLst>
              </a:custGeom>
              <a:noFill/>
              <a:ln w="28575">
                <a:solidFill>
                  <a:schemeClr val="accent1"/>
                </a:solidFill>
                <a:miter lim="800000"/>
                <a:headEnd/>
                <a:tailEnd/>
              </a:ln>
            </p:spPr>
            <p:txBody>
              <a:bodyPr rtlCol="0" anchor="ctr"/>
              <a:lstStyle/>
              <a:p>
                <a:pPr algn="ctr"/>
                <a:endParaRPr lang="en-US"/>
              </a:p>
            </p:txBody>
          </p:sp>
        </p:grpSp>
      </p:grpSp>
      <p:sp>
        <p:nvSpPr>
          <p:cNvPr id="409" name="TextBox 408">
            <a:extLst>
              <a:ext uri="{FF2B5EF4-FFF2-40B4-BE49-F238E27FC236}">
                <a16:creationId xmlns:a16="http://schemas.microsoft.com/office/drawing/2014/main" id="{A2E8575C-7DAE-6B68-3F04-758463328629}"/>
              </a:ext>
            </a:extLst>
          </p:cNvPr>
          <p:cNvSpPr txBox="1"/>
          <p:nvPr/>
        </p:nvSpPr>
        <p:spPr bwMode="auto">
          <a:xfrm>
            <a:off x="4187825" y="2619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0" name="TextBox 409">
            <a:extLst>
              <a:ext uri="{FF2B5EF4-FFF2-40B4-BE49-F238E27FC236}">
                <a16:creationId xmlns:a16="http://schemas.microsoft.com/office/drawing/2014/main" id="{6E1A7BBB-AB99-1473-2791-946890D333F9}"/>
              </a:ext>
            </a:extLst>
          </p:cNvPr>
          <p:cNvSpPr txBox="1"/>
          <p:nvPr/>
        </p:nvSpPr>
        <p:spPr bwMode="auto">
          <a:xfrm>
            <a:off x="4330700" y="26320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1" name="TextBox 410">
            <a:extLst>
              <a:ext uri="{FF2B5EF4-FFF2-40B4-BE49-F238E27FC236}">
                <a16:creationId xmlns:a16="http://schemas.microsoft.com/office/drawing/2014/main" id="{D4F8AE11-2712-FD2B-0061-495DBD0A010C}"/>
              </a:ext>
            </a:extLst>
          </p:cNvPr>
          <p:cNvSpPr txBox="1"/>
          <p:nvPr/>
        </p:nvSpPr>
        <p:spPr bwMode="auto">
          <a:xfrm>
            <a:off x="5127625" y="28384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2" name="TextBox 411">
            <a:extLst>
              <a:ext uri="{FF2B5EF4-FFF2-40B4-BE49-F238E27FC236}">
                <a16:creationId xmlns:a16="http://schemas.microsoft.com/office/drawing/2014/main" id="{C2ED817E-70F2-1C58-2395-7328DD893AA5}"/>
              </a:ext>
            </a:extLst>
          </p:cNvPr>
          <p:cNvSpPr txBox="1"/>
          <p:nvPr/>
        </p:nvSpPr>
        <p:spPr bwMode="auto">
          <a:xfrm>
            <a:off x="6194425" y="29337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3" name="TextBox 412">
            <a:extLst>
              <a:ext uri="{FF2B5EF4-FFF2-40B4-BE49-F238E27FC236}">
                <a16:creationId xmlns:a16="http://schemas.microsoft.com/office/drawing/2014/main" id="{F81DBC62-D011-4D67-6BDA-E8FCDAE90531}"/>
              </a:ext>
            </a:extLst>
          </p:cNvPr>
          <p:cNvSpPr txBox="1"/>
          <p:nvPr/>
        </p:nvSpPr>
        <p:spPr bwMode="auto">
          <a:xfrm>
            <a:off x="6140450" y="29368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4" name="TextBox 413">
            <a:extLst>
              <a:ext uri="{FF2B5EF4-FFF2-40B4-BE49-F238E27FC236}">
                <a16:creationId xmlns:a16="http://schemas.microsoft.com/office/drawing/2014/main" id="{D36A4846-05A6-AE9A-E3B5-C4EE280C522E}"/>
              </a:ext>
            </a:extLst>
          </p:cNvPr>
          <p:cNvSpPr txBox="1"/>
          <p:nvPr/>
        </p:nvSpPr>
        <p:spPr bwMode="auto">
          <a:xfrm>
            <a:off x="6169025" y="29337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nvGrpSpPr>
          <p:cNvPr id="421" name="Group 420">
            <a:extLst>
              <a:ext uri="{FF2B5EF4-FFF2-40B4-BE49-F238E27FC236}">
                <a16:creationId xmlns:a16="http://schemas.microsoft.com/office/drawing/2014/main" id="{67147E93-EF8E-9BD6-BD58-953810C93075}"/>
              </a:ext>
            </a:extLst>
          </p:cNvPr>
          <p:cNvGrpSpPr/>
          <p:nvPr/>
        </p:nvGrpSpPr>
        <p:grpSpPr>
          <a:xfrm>
            <a:off x="5368925" y="2873375"/>
            <a:ext cx="196850" cy="276999"/>
            <a:chOff x="5368925" y="2873375"/>
            <a:chExt cx="196850" cy="276999"/>
          </a:xfrm>
        </p:grpSpPr>
        <p:sp>
          <p:nvSpPr>
            <p:cNvPr id="415" name="TextBox 414">
              <a:extLst>
                <a:ext uri="{FF2B5EF4-FFF2-40B4-BE49-F238E27FC236}">
                  <a16:creationId xmlns:a16="http://schemas.microsoft.com/office/drawing/2014/main" id="{DC49C8A5-FC85-259D-B022-D0C20310986E}"/>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6" name="TextBox 415">
              <a:extLst>
                <a:ext uri="{FF2B5EF4-FFF2-40B4-BE49-F238E27FC236}">
                  <a16:creationId xmlns:a16="http://schemas.microsoft.com/office/drawing/2014/main" id="{316793A2-332C-756C-040D-246E1BAB859C}"/>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7" name="TextBox 416">
              <a:extLst>
                <a:ext uri="{FF2B5EF4-FFF2-40B4-BE49-F238E27FC236}">
                  <a16:creationId xmlns:a16="http://schemas.microsoft.com/office/drawing/2014/main" id="{0326BFBB-47F2-19B9-1B67-AB82441C8E2F}"/>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8" name="TextBox 417">
              <a:extLst>
                <a:ext uri="{FF2B5EF4-FFF2-40B4-BE49-F238E27FC236}">
                  <a16:creationId xmlns:a16="http://schemas.microsoft.com/office/drawing/2014/main" id="{0A32B0A2-149B-9FA7-8BEE-AFD40A44D30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19" name="TextBox 418">
              <a:extLst>
                <a:ext uri="{FF2B5EF4-FFF2-40B4-BE49-F238E27FC236}">
                  <a16:creationId xmlns:a16="http://schemas.microsoft.com/office/drawing/2014/main" id="{64FB2DE9-B0EA-6DC5-AAA3-892D6BCBCB74}"/>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0" name="TextBox 419">
              <a:extLst>
                <a:ext uri="{FF2B5EF4-FFF2-40B4-BE49-F238E27FC236}">
                  <a16:creationId xmlns:a16="http://schemas.microsoft.com/office/drawing/2014/main" id="{36F3B0AA-90D4-7121-0098-2B824EB65EA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22" name="Group 421">
            <a:extLst>
              <a:ext uri="{FF2B5EF4-FFF2-40B4-BE49-F238E27FC236}">
                <a16:creationId xmlns:a16="http://schemas.microsoft.com/office/drawing/2014/main" id="{817861E2-6656-19BD-1474-DA09CBA8DF7C}"/>
              </a:ext>
            </a:extLst>
          </p:cNvPr>
          <p:cNvGrpSpPr/>
          <p:nvPr/>
        </p:nvGrpSpPr>
        <p:grpSpPr>
          <a:xfrm>
            <a:off x="5419725" y="2873375"/>
            <a:ext cx="196850" cy="276999"/>
            <a:chOff x="5368925" y="2873375"/>
            <a:chExt cx="196850" cy="276999"/>
          </a:xfrm>
        </p:grpSpPr>
        <p:sp>
          <p:nvSpPr>
            <p:cNvPr id="423" name="TextBox 422">
              <a:extLst>
                <a:ext uri="{FF2B5EF4-FFF2-40B4-BE49-F238E27FC236}">
                  <a16:creationId xmlns:a16="http://schemas.microsoft.com/office/drawing/2014/main" id="{BF613B16-7CF0-D53A-6C7F-964AB525B6B7}"/>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4" name="TextBox 423">
              <a:extLst>
                <a:ext uri="{FF2B5EF4-FFF2-40B4-BE49-F238E27FC236}">
                  <a16:creationId xmlns:a16="http://schemas.microsoft.com/office/drawing/2014/main" id="{9F95A788-1677-4D11-B332-FDC72D2B73F6}"/>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5" name="TextBox 424">
              <a:extLst>
                <a:ext uri="{FF2B5EF4-FFF2-40B4-BE49-F238E27FC236}">
                  <a16:creationId xmlns:a16="http://schemas.microsoft.com/office/drawing/2014/main" id="{0E65B01A-3404-427D-FA86-E7E460FBADD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6" name="TextBox 425">
              <a:extLst>
                <a:ext uri="{FF2B5EF4-FFF2-40B4-BE49-F238E27FC236}">
                  <a16:creationId xmlns:a16="http://schemas.microsoft.com/office/drawing/2014/main" id="{6F406E19-6F69-C712-8B8D-EA475F8D3DDC}"/>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7" name="TextBox 426">
              <a:extLst>
                <a:ext uri="{FF2B5EF4-FFF2-40B4-BE49-F238E27FC236}">
                  <a16:creationId xmlns:a16="http://schemas.microsoft.com/office/drawing/2014/main" id="{88F41B32-081C-4792-6EC7-0FE15EF4CA27}"/>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28" name="TextBox 427">
              <a:extLst>
                <a:ext uri="{FF2B5EF4-FFF2-40B4-BE49-F238E27FC236}">
                  <a16:creationId xmlns:a16="http://schemas.microsoft.com/office/drawing/2014/main" id="{49D32CE7-4F6F-6D21-138A-39A1A34D664A}"/>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29" name="Group 428">
            <a:extLst>
              <a:ext uri="{FF2B5EF4-FFF2-40B4-BE49-F238E27FC236}">
                <a16:creationId xmlns:a16="http://schemas.microsoft.com/office/drawing/2014/main" id="{96FF9042-2840-7598-B617-05405068987E}"/>
              </a:ext>
            </a:extLst>
          </p:cNvPr>
          <p:cNvGrpSpPr/>
          <p:nvPr/>
        </p:nvGrpSpPr>
        <p:grpSpPr>
          <a:xfrm>
            <a:off x="5476875" y="2886075"/>
            <a:ext cx="196850" cy="276999"/>
            <a:chOff x="5368925" y="2873375"/>
            <a:chExt cx="196850" cy="276999"/>
          </a:xfrm>
        </p:grpSpPr>
        <p:sp>
          <p:nvSpPr>
            <p:cNvPr id="430" name="TextBox 429">
              <a:extLst>
                <a:ext uri="{FF2B5EF4-FFF2-40B4-BE49-F238E27FC236}">
                  <a16:creationId xmlns:a16="http://schemas.microsoft.com/office/drawing/2014/main" id="{E7779B46-99E0-B9FF-E907-DDA2280F4AF7}"/>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1" name="TextBox 430">
              <a:extLst>
                <a:ext uri="{FF2B5EF4-FFF2-40B4-BE49-F238E27FC236}">
                  <a16:creationId xmlns:a16="http://schemas.microsoft.com/office/drawing/2014/main" id="{045B9542-6BAA-D5DA-030A-2CD5C7DE1CF9}"/>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2" name="TextBox 431">
              <a:extLst>
                <a:ext uri="{FF2B5EF4-FFF2-40B4-BE49-F238E27FC236}">
                  <a16:creationId xmlns:a16="http://schemas.microsoft.com/office/drawing/2014/main" id="{B706C022-B9A7-E271-95BD-3D75FBE44F17}"/>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3" name="TextBox 432">
              <a:extLst>
                <a:ext uri="{FF2B5EF4-FFF2-40B4-BE49-F238E27FC236}">
                  <a16:creationId xmlns:a16="http://schemas.microsoft.com/office/drawing/2014/main" id="{0E5DC1D4-B56E-BB3E-2AED-411B44B1F60B}"/>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4" name="TextBox 433">
              <a:extLst>
                <a:ext uri="{FF2B5EF4-FFF2-40B4-BE49-F238E27FC236}">
                  <a16:creationId xmlns:a16="http://schemas.microsoft.com/office/drawing/2014/main" id="{ED36E933-136F-2695-7D72-78DF13CE24A5}"/>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5" name="TextBox 434">
              <a:extLst>
                <a:ext uri="{FF2B5EF4-FFF2-40B4-BE49-F238E27FC236}">
                  <a16:creationId xmlns:a16="http://schemas.microsoft.com/office/drawing/2014/main" id="{52821499-9F64-DDAC-37ED-718248DFD54C}"/>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36" name="Group 435">
            <a:extLst>
              <a:ext uri="{FF2B5EF4-FFF2-40B4-BE49-F238E27FC236}">
                <a16:creationId xmlns:a16="http://schemas.microsoft.com/office/drawing/2014/main" id="{0311E0C2-5137-D6C5-9948-1FACCE4DFD02}"/>
              </a:ext>
            </a:extLst>
          </p:cNvPr>
          <p:cNvGrpSpPr/>
          <p:nvPr/>
        </p:nvGrpSpPr>
        <p:grpSpPr>
          <a:xfrm>
            <a:off x="5534025" y="2886075"/>
            <a:ext cx="196850" cy="276999"/>
            <a:chOff x="5368925" y="2873375"/>
            <a:chExt cx="196850" cy="276999"/>
          </a:xfrm>
        </p:grpSpPr>
        <p:sp>
          <p:nvSpPr>
            <p:cNvPr id="437" name="TextBox 436">
              <a:extLst>
                <a:ext uri="{FF2B5EF4-FFF2-40B4-BE49-F238E27FC236}">
                  <a16:creationId xmlns:a16="http://schemas.microsoft.com/office/drawing/2014/main" id="{6AF89571-6585-B117-E285-A8096954188C}"/>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8" name="TextBox 437">
              <a:extLst>
                <a:ext uri="{FF2B5EF4-FFF2-40B4-BE49-F238E27FC236}">
                  <a16:creationId xmlns:a16="http://schemas.microsoft.com/office/drawing/2014/main" id="{8D03B1FC-3607-8E96-0159-2DE167192E0D}"/>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39" name="TextBox 438">
              <a:extLst>
                <a:ext uri="{FF2B5EF4-FFF2-40B4-BE49-F238E27FC236}">
                  <a16:creationId xmlns:a16="http://schemas.microsoft.com/office/drawing/2014/main" id="{14A51CCC-39CE-E0EA-244D-32E742C56D2B}"/>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0" name="TextBox 439">
              <a:extLst>
                <a:ext uri="{FF2B5EF4-FFF2-40B4-BE49-F238E27FC236}">
                  <a16:creationId xmlns:a16="http://schemas.microsoft.com/office/drawing/2014/main" id="{F65DE634-CBB3-F94F-4D49-2A010E91C8FC}"/>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1" name="TextBox 440">
              <a:extLst>
                <a:ext uri="{FF2B5EF4-FFF2-40B4-BE49-F238E27FC236}">
                  <a16:creationId xmlns:a16="http://schemas.microsoft.com/office/drawing/2014/main" id="{4A6D1F61-8A76-C6D2-21AC-69A0E6621EEF}"/>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2" name="TextBox 441">
              <a:extLst>
                <a:ext uri="{FF2B5EF4-FFF2-40B4-BE49-F238E27FC236}">
                  <a16:creationId xmlns:a16="http://schemas.microsoft.com/office/drawing/2014/main" id="{713508AF-DF77-51E9-3C89-8B0C126B1DF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43" name="Group 442">
            <a:extLst>
              <a:ext uri="{FF2B5EF4-FFF2-40B4-BE49-F238E27FC236}">
                <a16:creationId xmlns:a16="http://schemas.microsoft.com/office/drawing/2014/main" id="{1AD41DDC-5703-8A84-05A5-B3682FEBC730}"/>
              </a:ext>
            </a:extLst>
          </p:cNvPr>
          <p:cNvGrpSpPr/>
          <p:nvPr/>
        </p:nvGrpSpPr>
        <p:grpSpPr>
          <a:xfrm>
            <a:off x="5578475" y="2886075"/>
            <a:ext cx="196850" cy="276999"/>
            <a:chOff x="5368925" y="2873375"/>
            <a:chExt cx="196850" cy="276999"/>
          </a:xfrm>
        </p:grpSpPr>
        <p:sp>
          <p:nvSpPr>
            <p:cNvPr id="444" name="TextBox 443">
              <a:extLst>
                <a:ext uri="{FF2B5EF4-FFF2-40B4-BE49-F238E27FC236}">
                  <a16:creationId xmlns:a16="http://schemas.microsoft.com/office/drawing/2014/main" id="{B43B3A59-EFCA-6FD2-AEE7-042C0115173C}"/>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5" name="TextBox 444">
              <a:extLst>
                <a:ext uri="{FF2B5EF4-FFF2-40B4-BE49-F238E27FC236}">
                  <a16:creationId xmlns:a16="http://schemas.microsoft.com/office/drawing/2014/main" id="{238FA426-E484-E7F9-67C8-11935A2E6A8E}"/>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6" name="TextBox 445">
              <a:extLst>
                <a:ext uri="{FF2B5EF4-FFF2-40B4-BE49-F238E27FC236}">
                  <a16:creationId xmlns:a16="http://schemas.microsoft.com/office/drawing/2014/main" id="{B789FEF2-1FA7-93E7-BE1E-C757C4194C3C}"/>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7" name="TextBox 446">
              <a:extLst>
                <a:ext uri="{FF2B5EF4-FFF2-40B4-BE49-F238E27FC236}">
                  <a16:creationId xmlns:a16="http://schemas.microsoft.com/office/drawing/2014/main" id="{D76024C2-B8DF-9E06-9BA5-907DEC36B6DD}"/>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8" name="TextBox 447">
              <a:extLst>
                <a:ext uri="{FF2B5EF4-FFF2-40B4-BE49-F238E27FC236}">
                  <a16:creationId xmlns:a16="http://schemas.microsoft.com/office/drawing/2014/main" id="{4BD62C20-08A7-6853-3A27-4AF177E6C7D7}"/>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9" name="TextBox 448">
              <a:extLst>
                <a:ext uri="{FF2B5EF4-FFF2-40B4-BE49-F238E27FC236}">
                  <a16:creationId xmlns:a16="http://schemas.microsoft.com/office/drawing/2014/main" id="{B82E1856-9706-A206-A849-6953EF27EEB8}"/>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50" name="Group 449">
            <a:extLst>
              <a:ext uri="{FF2B5EF4-FFF2-40B4-BE49-F238E27FC236}">
                <a16:creationId xmlns:a16="http://schemas.microsoft.com/office/drawing/2014/main" id="{A53F3DC7-21AC-A1F8-F0B5-B9B0240EC834}"/>
              </a:ext>
            </a:extLst>
          </p:cNvPr>
          <p:cNvGrpSpPr/>
          <p:nvPr/>
        </p:nvGrpSpPr>
        <p:grpSpPr>
          <a:xfrm>
            <a:off x="5622925" y="2911475"/>
            <a:ext cx="196850" cy="276999"/>
            <a:chOff x="5368925" y="2873375"/>
            <a:chExt cx="196850" cy="276999"/>
          </a:xfrm>
        </p:grpSpPr>
        <p:sp>
          <p:nvSpPr>
            <p:cNvPr id="451" name="TextBox 450">
              <a:extLst>
                <a:ext uri="{FF2B5EF4-FFF2-40B4-BE49-F238E27FC236}">
                  <a16:creationId xmlns:a16="http://schemas.microsoft.com/office/drawing/2014/main" id="{678B010C-7AF8-8B12-E2C7-545D97E58AED}"/>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2" name="TextBox 451">
              <a:extLst>
                <a:ext uri="{FF2B5EF4-FFF2-40B4-BE49-F238E27FC236}">
                  <a16:creationId xmlns:a16="http://schemas.microsoft.com/office/drawing/2014/main" id="{A4E2A5AB-182A-01F0-3FA7-13961093E922}"/>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3" name="TextBox 452">
              <a:extLst>
                <a:ext uri="{FF2B5EF4-FFF2-40B4-BE49-F238E27FC236}">
                  <a16:creationId xmlns:a16="http://schemas.microsoft.com/office/drawing/2014/main" id="{674ED846-EA28-2D85-F482-7E55935A4AB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4" name="TextBox 453">
              <a:extLst>
                <a:ext uri="{FF2B5EF4-FFF2-40B4-BE49-F238E27FC236}">
                  <a16:creationId xmlns:a16="http://schemas.microsoft.com/office/drawing/2014/main" id="{3A83114A-A67D-BB44-6A2F-4CBA9A870DC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5" name="TextBox 454">
              <a:extLst>
                <a:ext uri="{FF2B5EF4-FFF2-40B4-BE49-F238E27FC236}">
                  <a16:creationId xmlns:a16="http://schemas.microsoft.com/office/drawing/2014/main" id="{0B6AE486-31C6-F577-B954-AA36768B51F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6" name="TextBox 455">
              <a:extLst>
                <a:ext uri="{FF2B5EF4-FFF2-40B4-BE49-F238E27FC236}">
                  <a16:creationId xmlns:a16="http://schemas.microsoft.com/office/drawing/2014/main" id="{87EF48A9-D5AA-1844-9741-3A37B0DD325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57" name="Group 456">
            <a:extLst>
              <a:ext uri="{FF2B5EF4-FFF2-40B4-BE49-F238E27FC236}">
                <a16:creationId xmlns:a16="http://schemas.microsoft.com/office/drawing/2014/main" id="{DD069732-5DDE-FF6A-857B-298A8EEBF699}"/>
              </a:ext>
            </a:extLst>
          </p:cNvPr>
          <p:cNvGrpSpPr/>
          <p:nvPr/>
        </p:nvGrpSpPr>
        <p:grpSpPr>
          <a:xfrm>
            <a:off x="5680075" y="2911475"/>
            <a:ext cx="196850" cy="276999"/>
            <a:chOff x="5368925" y="2873375"/>
            <a:chExt cx="196850" cy="276999"/>
          </a:xfrm>
        </p:grpSpPr>
        <p:sp>
          <p:nvSpPr>
            <p:cNvPr id="458" name="TextBox 457">
              <a:extLst>
                <a:ext uri="{FF2B5EF4-FFF2-40B4-BE49-F238E27FC236}">
                  <a16:creationId xmlns:a16="http://schemas.microsoft.com/office/drawing/2014/main" id="{063F3455-C0B2-05EA-20EF-7DB854FD1294}"/>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59" name="TextBox 458">
              <a:extLst>
                <a:ext uri="{FF2B5EF4-FFF2-40B4-BE49-F238E27FC236}">
                  <a16:creationId xmlns:a16="http://schemas.microsoft.com/office/drawing/2014/main" id="{7652E356-A661-591B-FACC-3BBE9210168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0" name="TextBox 459">
              <a:extLst>
                <a:ext uri="{FF2B5EF4-FFF2-40B4-BE49-F238E27FC236}">
                  <a16:creationId xmlns:a16="http://schemas.microsoft.com/office/drawing/2014/main" id="{2AF12949-276D-EF79-050A-AB48D81C66EB}"/>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1" name="TextBox 460">
              <a:extLst>
                <a:ext uri="{FF2B5EF4-FFF2-40B4-BE49-F238E27FC236}">
                  <a16:creationId xmlns:a16="http://schemas.microsoft.com/office/drawing/2014/main" id="{D90D5BE7-A4E1-9B2A-804D-8704DD5EB5A2}"/>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2" name="TextBox 461">
              <a:extLst>
                <a:ext uri="{FF2B5EF4-FFF2-40B4-BE49-F238E27FC236}">
                  <a16:creationId xmlns:a16="http://schemas.microsoft.com/office/drawing/2014/main" id="{FBFCC5EC-DCC8-B05F-5D2C-27FE498A8A54}"/>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3" name="TextBox 462">
              <a:extLst>
                <a:ext uri="{FF2B5EF4-FFF2-40B4-BE49-F238E27FC236}">
                  <a16:creationId xmlns:a16="http://schemas.microsoft.com/office/drawing/2014/main" id="{0518FFC0-AB9C-2679-7CBA-469F714E8993}"/>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64" name="Group 463">
            <a:extLst>
              <a:ext uri="{FF2B5EF4-FFF2-40B4-BE49-F238E27FC236}">
                <a16:creationId xmlns:a16="http://schemas.microsoft.com/office/drawing/2014/main" id="{28BD993E-96B5-6BFE-6663-47943D26EF55}"/>
              </a:ext>
            </a:extLst>
          </p:cNvPr>
          <p:cNvGrpSpPr/>
          <p:nvPr/>
        </p:nvGrpSpPr>
        <p:grpSpPr>
          <a:xfrm>
            <a:off x="5765800" y="2927350"/>
            <a:ext cx="196850" cy="276999"/>
            <a:chOff x="5368925" y="2873375"/>
            <a:chExt cx="196850" cy="276999"/>
          </a:xfrm>
        </p:grpSpPr>
        <p:sp>
          <p:nvSpPr>
            <p:cNvPr id="465" name="TextBox 464">
              <a:extLst>
                <a:ext uri="{FF2B5EF4-FFF2-40B4-BE49-F238E27FC236}">
                  <a16:creationId xmlns:a16="http://schemas.microsoft.com/office/drawing/2014/main" id="{D32E179F-CB8E-B726-3BCF-65A92BF4B1C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6" name="TextBox 465">
              <a:extLst>
                <a:ext uri="{FF2B5EF4-FFF2-40B4-BE49-F238E27FC236}">
                  <a16:creationId xmlns:a16="http://schemas.microsoft.com/office/drawing/2014/main" id="{9D501E51-E649-8790-7320-7C1D1E472A27}"/>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7" name="TextBox 466">
              <a:extLst>
                <a:ext uri="{FF2B5EF4-FFF2-40B4-BE49-F238E27FC236}">
                  <a16:creationId xmlns:a16="http://schemas.microsoft.com/office/drawing/2014/main" id="{2CCB00D7-8B3F-FED8-1CB4-59A7E2F02AB4}"/>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8" name="TextBox 467">
              <a:extLst>
                <a:ext uri="{FF2B5EF4-FFF2-40B4-BE49-F238E27FC236}">
                  <a16:creationId xmlns:a16="http://schemas.microsoft.com/office/drawing/2014/main" id="{7391817D-EBA6-693D-3270-C2BF9830E1E0}"/>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9" name="TextBox 468">
              <a:extLst>
                <a:ext uri="{FF2B5EF4-FFF2-40B4-BE49-F238E27FC236}">
                  <a16:creationId xmlns:a16="http://schemas.microsoft.com/office/drawing/2014/main" id="{2B8FE0E8-7843-CDEA-0ED7-2F29079CB779}"/>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0" name="TextBox 469">
              <a:extLst>
                <a:ext uri="{FF2B5EF4-FFF2-40B4-BE49-F238E27FC236}">
                  <a16:creationId xmlns:a16="http://schemas.microsoft.com/office/drawing/2014/main" id="{9DCA4449-9B7D-16B7-CA88-81DF60891F9F}"/>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71" name="Group 470">
            <a:extLst>
              <a:ext uri="{FF2B5EF4-FFF2-40B4-BE49-F238E27FC236}">
                <a16:creationId xmlns:a16="http://schemas.microsoft.com/office/drawing/2014/main" id="{11BC38B0-384F-FEC0-02CC-275E27C487F7}"/>
              </a:ext>
            </a:extLst>
          </p:cNvPr>
          <p:cNvGrpSpPr/>
          <p:nvPr/>
        </p:nvGrpSpPr>
        <p:grpSpPr>
          <a:xfrm>
            <a:off x="5822950" y="2927350"/>
            <a:ext cx="196850" cy="276999"/>
            <a:chOff x="5368925" y="2873375"/>
            <a:chExt cx="196850" cy="276999"/>
          </a:xfrm>
        </p:grpSpPr>
        <p:sp>
          <p:nvSpPr>
            <p:cNvPr id="472" name="TextBox 471">
              <a:extLst>
                <a:ext uri="{FF2B5EF4-FFF2-40B4-BE49-F238E27FC236}">
                  <a16:creationId xmlns:a16="http://schemas.microsoft.com/office/drawing/2014/main" id="{D6008DBC-180F-1198-844F-BB55334FE68A}"/>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3" name="TextBox 472">
              <a:extLst>
                <a:ext uri="{FF2B5EF4-FFF2-40B4-BE49-F238E27FC236}">
                  <a16:creationId xmlns:a16="http://schemas.microsoft.com/office/drawing/2014/main" id="{C3B5D003-D7E7-3F6B-DEC8-7D28671BCEFD}"/>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4" name="TextBox 473">
              <a:extLst>
                <a:ext uri="{FF2B5EF4-FFF2-40B4-BE49-F238E27FC236}">
                  <a16:creationId xmlns:a16="http://schemas.microsoft.com/office/drawing/2014/main" id="{F5878587-F870-93CD-53C5-5D1CE4FB6296}"/>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5" name="TextBox 474">
              <a:extLst>
                <a:ext uri="{FF2B5EF4-FFF2-40B4-BE49-F238E27FC236}">
                  <a16:creationId xmlns:a16="http://schemas.microsoft.com/office/drawing/2014/main" id="{19542F6D-F1BE-6F2F-378B-D478AAA9CE7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6" name="TextBox 475">
              <a:extLst>
                <a:ext uri="{FF2B5EF4-FFF2-40B4-BE49-F238E27FC236}">
                  <a16:creationId xmlns:a16="http://schemas.microsoft.com/office/drawing/2014/main" id="{50E82A21-59D7-D542-090A-AAECC0136EA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77" name="TextBox 476">
              <a:extLst>
                <a:ext uri="{FF2B5EF4-FFF2-40B4-BE49-F238E27FC236}">
                  <a16:creationId xmlns:a16="http://schemas.microsoft.com/office/drawing/2014/main" id="{AC9195E2-C687-F705-F241-D580CD27528A}"/>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78" name="Group 477">
            <a:extLst>
              <a:ext uri="{FF2B5EF4-FFF2-40B4-BE49-F238E27FC236}">
                <a16:creationId xmlns:a16="http://schemas.microsoft.com/office/drawing/2014/main" id="{0A916EE5-65B0-2DB9-753E-17772532FFBA}"/>
              </a:ext>
            </a:extLst>
          </p:cNvPr>
          <p:cNvGrpSpPr/>
          <p:nvPr/>
        </p:nvGrpSpPr>
        <p:grpSpPr>
          <a:xfrm>
            <a:off x="5699125" y="2911475"/>
            <a:ext cx="196850" cy="276999"/>
            <a:chOff x="5368925" y="2873375"/>
            <a:chExt cx="196850" cy="276999"/>
          </a:xfrm>
        </p:grpSpPr>
        <p:sp>
          <p:nvSpPr>
            <p:cNvPr id="479" name="TextBox 478">
              <a:extLst>
                <a:ext uri="{FF2B5EF4-FFF2-40B4-BE49-F238E27FC236}">
                  <a16:creationId xmlns:a16="http://schemas.microsoft.com/office/drawing/2014/main" id="{95E02EBE-D04F-9AC9-82A8-9FD603D0B3E2}"/>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0" name="TextBox 479">
              <a:extLst>
                <a:ext uri="{FF2B5EF4-FFF2-40B4-BE49-F238E27FC236}">
                  <a16:creationId xmlns:a16="http://schemas.microsoft.com/office/drawing/2014/main" id="{00E0F4D9-8FE7-A04D-BBAE-0D691DA596BA}"/>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1" name="TextBox 480">
              <a:extLst>
                <a:ext uri="{FF2B5EF4-FFF2-40B4-BE49-F238E27FC236}">
                  <a16:creationId xmlns:a16="http://schemas.microsoft.com/office/drawing/2014/main" id="{6F411AA4-F7AB-EE98-CB3D-060C308576AD}"/>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2" name="TextBox 481">
              <a:extLst>
                <a:ext uri="{FF2B5EF4-FFF2-40B4-BE49-F238E27FC236}">
                  <a16:creationId xmlns:a16="http://schemas.microsoft.com/office/drawing/2014/main" id="{4FF06AD0-E0B7-051D-CECC-B8CDB7E5363A}"/>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3" name="TextBox 482">
              <a:extLst>
                <a:ext uri="{FF2B5EF4-FFF2-40B4-BE49-F238E27FC236}">
                  <a16:creationId xmlns:a16="http://schemas.microsoft.com/office/drawing/2014/main" id="{C4B685BD-B099-E8C2-FDD0-0079AA1A2A7F}"/>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4" name="TextBox 483">
              <a:extLst>
                <a:ext uri="{FF2B5EF4-FFF2-40B4-BE49-F238E27FC236}">
                  <a16:creationId xmlns:a16="http://schemas.microsoft.com/office/drawing/2014/main" id="{BE7871B6-6292-496D-2EB5-F6F1302FA35C}"/>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85" name="Group 484">
            <a:extLst>
              <a:ext uri="{FF2B5EF4-FFF2-40B4-BE49-F238E27FC236}">
                <a16:creationId xmlns:a16="http://schemas.microsoft.com/office/drawing/2014/main" id="{76C5A6F6-5635-533A-F8CE-F3E5BF877B33}"/>
              </a:ext>
            </a:extLst>
          </p:cNvPr>
          <p:cNvGrpSpPr/>
          <p:nvPr/>
        </p:nvGrpSpPr>
        <p:grpSpPr>
          <a:xfrm>
            <a:off x="6064250" y="2927350"/>
            <a:ext cx="196850" cy="276999"/>
            <a:chOff x="5368925" y="2873375"/>
            <a:chExt cx="196850" cy="276999"/>
          </a:xfrm>
        </p:grpSpPr>
        <p:sp>
          <p:nvSpPr>
            <p:cNvPr id="486" name="TextBox 485">
              <a:extLst>
                <a:ext uri="{FF2B5EF4-FFF2-40B4-BE49-F238E27FC236}">
                  <a16:creationId xmlns:a16="http://schemas.microsoft.com/office/drawing/2014/main" id="{35287868-FA43-5DBE-135A-6D82FF917BCE}"/>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7" name="TextBox 486">
              <a:extLst>
                <a:ext uri="{FF2B5EF4-FFF2-40B4-BE49-F238E27FC236}">
                  <a16:creationId xmlns:a16="http://schemas.microsoft.com/office/drawing/2014/main" id="{54DFBB3C-CDDA-CE81-4A58-B436FAA46A6D}"/>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8" name="TextBox 487">
              <a:extLst>
                <a:ext uri="{FF2B5EF4-FFF2-40B4-BE49-F238E27FC236}">
                  <a16:creationId xmlns:a16="http://schemas.microsoft.com/office/drawing/2014/main" id="{FA19E1DC-193C-861C-6AC1-2F121E6CE28C}"/>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89" name="TextBox 488">
              <a:extLst>
                <a:ext uri="{FF2B5EF4-FFF2-40B4-BE49-F238E27FC236}">
                  <a16:creationId xmlns:a16="http://schemas.microsoft.com/office/drawing/2014/main" id="{CD69B423-E0EB-7EEF-3DC3-8137D956C346}"/>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0" name="TextBox 489">
              <a:extLst>
                <a:ext uri="{FF2B5EF4-FFF2-40B4-BE49-F238E27FC236}">
                  <a16:creationId xmlns:a16="http://schemas.microsoft.com/office/drawing/2014/main" id="{C97C80B5-4768-CD7C-9675-7EB742A68F4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1" name="TextBox 490">
              <a:extLst>
                <a:ext uri="{FF2B5EF4-FFF2-40B4-BE49-F238E27FC236}">
                  <a16:creationId xmlns:a16="http://schemas.microsoft.com/office/drawing/2014/main" id="{476EC111-BF23-3589-12AE-B4A7542ED83D}"/>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92" name="Group 491">
            <a:extLst>
              <a:ext uri="{FF2B5EF4-FFF2-40B4-BE49-F238E27FC236}">
                <a16:creationId xmlns:a16="http://schemas.microsoft.com/office/drawing/2014/main" id="{B0B1862F-0CE3-27C1-4385-18F03F55575A}"/>
              </a:ext>
            </a:extLst>
          </p:cNvPr>
          <p:cNvGrpSpPr/>
          <p:nvPr/>
        </p:nvGrpSpPr>
        <p:grpSpPr>
          <a:xfrm>
            <a:off x="5876925" y="2927350"/>
            <a:ext cx="196850" cy="276999"/>
            <a:chOff x="5368925" y="2873375"/>
            <a:chExt cx="196850" cy="276999"/>
          </a:xfrm>
        </p:grpSpPr>
        <p:sp>
          <p:nvSpPr>
            <p:cNvPr id="493" name="TextBox 492">
              <a:extLst>
                <a:ext uri="{FF2B5EF4-FFF2-40B4-BE49-F238E27FC236}">
                  <a16:creationId xmlns:a16="http://schemas.microsoft.com/office/drawing/2014/main" id="{1862B60B-EAEE-B02D-4472-905351C307F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4" name="TextBox 493">
              <a:extLst>
                <a:ext uri="{FF2B5EF4-FFF2-40B4-BE49-F238E27FC236}">
                  <a16:creationId xmlns:a16="http://schemas.microsoft.com/office/drawing/2014/main" id="{5F7F1CE6-F7B2-2C0E-5D5E-0FA1AF4A5F32}"/>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5" name="TextBox 494">
              <a:extLst>
                <a:ext uri="{FF2B5EF4-FFF2-40B4-BE49-F238E27FC236}">
                  <a16:creationId xmlns:a16="http://schemas.microsoft.com/office/drawing/2014/main" id="{C71FABEA-CE70-A731-9F13-89FEF04E0FC0}"/>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6" name="TextBox 495">
              <a:extLst>
                <a:ext uri="{FF2B5EF4-FFF2-40B4-BE49-F238E27FC236}">
                  <a16:creationId xmlns:a16="http://schemas.microsoft.com/office/drawing/2014/main" id="{88F6BB05-660F-58BA-5970-79E42054890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7" name="TextBox 496">
              <a:extLst>
                <a:ext uri="{FF2B5EF4-FFF2-40B4-BE49-F238E27FC236}">
                  <a16:creationId xmlns:a16="http://schemas.microsoft.com/office/drawing/2014/main" id="{BA1993B6-E09E-7A9A-1560-2FFEFD1C497B}"/>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98" name="TextBox 497">
              <a:extLst>
                <a:ext uri="{FF2B5EF4-FFF2-40B4-BE49-F238E27FC236}">
                  <a16:creationId xmlns:a16="http://schemas.microsoft.com/office/drawing/2014/main" id="{EF554F43-3824-EFFA-DC44-A6350699C863}"/>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99" name="Group 498">
            <a:extLst>
              <a:ext uri="{FF2B5EF4-FFF2-40B4-BE49-F238E27FC236}">
                <a16:creationId xmlns:a16="http://schemas.microsoft.com/office/drawing/2014/main" id="{B50BEFF0-9E68-B630-445B-062BA04704D9}"/>
              </a:ext>
            </a:extLst>
          </p:cNvPr>
          <p:cNvGrpSpPr/>
          <p:nvPr/>
        </p:nvGrpSpPr>
        <p:grpSpPr>
          <a:xfrm>
            <a:off x="5934075" y="2927350"/>
            <a:ext cx="196850" cy="276999"/>
            <a:chOff x="5368925" y="2873375"/>
            <a:chExt cx="196850" cy="276999"/>
          </a:xfrm>
        </p:grpSpPr>
        <p:sp>
          <p:nvSpPr>
            <p:cNvPr id="500" name="TextBox 499">
              <a:extLst>
                <a:ext uri="{FF2B5EF4-FFF2-40B4-BE49-F238E27FC236}">
                  <a16:creationId xmlns:a16="http://schemas.microsoft.com/office/drawing/2014/main" id="{B39E668F-9C7C-68B0-35F8-7DE1F3DB82DF}"/>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1" name="TextBox 500">
              <a:extLst>
                <a:ext uri="{FF2B5EF4-FFF2-40B4-BE49-F238E27FC236}">
                  <a16:creationId xmlns:a16="http://schemas.microsoft.com/office/drawing/2014/main" id="{8E9AA168-5C56-B39D-3ADD-7CFA1B748910}"/>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2" name="TextBox 501">
              <a:extLst>
                <a:ext uri="{FF2B5EF4-FFF2-40B4-BE49-F238E27FC236}">
                  <a16:creationId xmlns:a16="http://schemas.microsoft.com/office/drawing/2014/main" id="{5B49013A-7C34-A6EE-7E4D-BD09EE66E73B}"/>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3" name="TextBox 502">
              <a:extLst>
                <a:ext uri="{FF2B5EF4-FFF2-40B4-BE49-F238E27FC236}">
                  <a16:creationId xmlns:a16="http://schemas.microsoft.com/office/drawing/2014/main" id="{463842D6-0688-9ECB-4BE9-F073DD0360BE}"/>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4" name="TextBox 503">
              <a:extLst>
                <a:ext uri="{FF2B5EF4-FFF2-40B4-BE49-F238E27FC236}">
                  <a16:creationId xmlns:a16="http://schemas.microsoft.com/office/drawing/2014/main" id="{FE5D4EFC-843F-292B-551E-D0665FD070B2}"/>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5" name="TextBox 504">
              <a:extLst>
                <a:ext uri="{FF2B5EF4-FFF2-40B4-BE49-F238E27FC236}">
                  <a16:creationId xmlns:a16="http://schemas.microsoft.com/office/drawing/2014/main" id="{89221A02-A9D2-313A-8F55-EC66312AE598}"/>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506" name="Group 505">
            <a:extLst>
              <a:ext uri="{FF2B5EF4-FFF2-40B4-BE49-F238E27FC236}">
                <a16:creationId xmlns:a16="http://schemas.microsoft.com/office/drawing/2014/main" id="{B38E32DF-3C9F-4E06-36D9-2B1CD38F566D}"/>
              </a:ext>
            </a:extLst>
          </p:cNvPr>
          <p:cNvGrpSpPr/>
          <p:nvPr/>
        </p:nvGrpSpPr>
        <p:grpSpPr>
          <a:xfrm>
            <a:off x="5991225" y="2927350"/>
            <a:ext cx="196850" cy="276999"/>
            <a:chOff x="5368925" y="2873375"/>
            <a:chExt cx="196850" cy="276999"/>
          </a:xfrm>
        </p:grpSpPr>
        <p:sp>
          <p:nvSpPr>
            <p:cNvPr id="507" name="TextBox 506">
              <a:extLst>
                <a:ext uri="{FF2B5EF4-FFF2-40B4-BE49-F238E27FC236}">
                  <a16:creationId xmlns:a16="http://schemas.microsoft.com/office/drawing/2014/main" id="{F7616F69-9AAF-782E-99F2-BD454F65D320}"/>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8" name="TextBox 507">
              <a:extLst>
                <a:ext uri="{FF2B5EF4-FFF2-40B4-BE49-F238E27FC236}">
                  <a16:creationId xmlns:a16="http://schemas.microsoft.com/office/drawing/2014/main" id="{62F56555-2D69-7187-D918-3356482166A6}"/>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09" name="TextBox 508">
              <a:extLst>
                <a:ext uri="{FF2B5EF4-FFF2-40B4-BE49-F238E27FC236}">
                  <a16:creationId xmlns:a16="http://schemas.microsoft.com/office/drawing/2014/main" id="{B7659397-1A84-BB0E-91A7-626A6734CDB0}"/>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0" name="TextBox 509">
              <a:extLst>
                <a:ext uri="{FF2B5EF4-FFF2-40B4-BE49-F238E27FC236}">
                  <a16:creationId xmlns:a16="http://schemas.microsoft.com/office/drawing/2014/main" id="{37D30D09-5387-BCDD-1A07-1AACC63C92F3}"/>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1" name="TextBox 510">
              <a:extLst>
                <a:ext uri="{FF2B5EF4-FFF2-40B4-BE49-F238E27FC236}">
                  <a16:creationId xmlns:a16="http://schemas.microsoft.com/office/drawing/2014/main" id="{1828CAB2-2571-4A71-EE36-58D170F47112}"/>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2" name="TextBox 511">
              <a:extLst>
                <a:ext uri="{FF2B5EF4-FFF2-40B4-BE49-F238E27FC236}">
                  <a16:creationId xmlns:a16="http://schemas.microsoft.com/office/drawing/2014/main" id="{239691D9-4F8C-6D55-C62D-5C94E24ED7BA}"/>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513" name="Group 512">
            <a:extLst>
              <a:ext uri="{FF2B5EF4-FFF2-40B4-BE49-F238E27FC236}">
                <a16:creationId xmlns:a16="http://schemas.microsoft.com/office/drawing/2014/main" id="{3DE9A209-77A3-99D4-9903-6BFD914D0830}"/>
              </a:ext>
            </a:extLst>
          </p:cNvPr>
          <p:cNvGrpSpPr/>
          <p:nvPr/>
        </p:nvGrpSpPr>
        <p:grpSpPr>
          <a:xfrm>
            <a:off x="6032500" y="2927350"/>
            <a:ext cx="196850" cy="276999"/>
            <a:chOff x="5368925" y="2873375"/>
            <a:chExt cx="196850" cy="276999"/>
          </a:xfrm>
        </p:grpSpPr>
        <p:sp>
          <p:nvSpPr>
            <p:cNvPr id="514" name="TextBox 513">
              <a:extLst>
                <a:ext uri="{FF2B5EF4-FFF2-40B4-BE49-F238E27FC236}">
                  <a16:creationId xmlns:a16="http://schemas.microsoft.com/office/drawing/2014/main" id="{383E7277-3EB0-380A-F0F8-A66D646B81AA}"/>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5" name="TextBox 514">
              <a:extLst>
                <a:ext uri="{FF2B5EF4-FFF2-40B4-BE49-F238E27FC236}">
                  <a16:creationId xmlns:a16="http://schemas.microsoft.com/office/drawing/2014/main" id="{988694EB-B489-22E1-B550-A30378D06E40}"/>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6" name="TextBox 515">
              <a:extLst>
                <a:ext uri="{FF2B5EF4-FFF2-40B4-BE49-F238E27FC236}">
                  <a16:creationId xmlns:a16="http://schemas.microsoft.com/office/drawing/2014/main" id="{C0C202CF-C0FD-3A58-3D8F-A95AC5BB3777}"/>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7" name="TextBox 516">
              <a:extLst>
                <a:ext uri="{FF2B5EF4-FFF2-40B4-BE49-F238E27FC236}">
                  <a16:creationId xmlns:a16="http://schemas.microsoft.com/office/drawing/2014/main" id="{DE4B06F4-FD21-77CA-0608-03774CA894CA}"/>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8" name="TextBox 517">
              <a:extLst>
                <a:ext uri="{FF2B5EF4-FFF2-40B4-BE49-F238E27FC236}">
                  <a16:creationId xmlns:a16="http://schemas.microsoft.com/office/drawing/2014/main" id="{8038FE47-A210-4DAC-BCB1-90D2A449A7B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519" name="TextBox 518">
              <a:extLst>
                <a:ext uri="{FF2B5EF4-FFF2-40B4-BE49-F238E27FC236}">
                  <a16:creationId xmlns:a16="http://schemas.microsoft.com/office/drawing/2014/main" id="{FF0DB070-A10A-D35E-1AF3-01487C773FAD}"/>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520" name="Group 519">
            <a:extLst>
              <a:ext uri="{FF2B5EF4-FFF2-40B4-BE49-F238E27FC236}">
                <a16:creationId xmlns:a16="http://schemas.microsoft.com/office/drawing/2014/main" id="{8F4DCD7B-F00A-F38F-FAA5-19F8CBB85537}"/>
              </a:ext>
            </a:extLst>
          </p:cNvPr>
          <p:cNvGrpSpPr/>
          <p:nvPr/>
        </p:nvGrpSpPr>
        <p:grpSpPr>
          <a:xfrm>
            <a:off x="5924550" y="3187700"/>
            <a:ext cx="196850" cy="276999"/>
            <a:chOff x="5368925" y="2873375"/>
            <a:chExt cx="196850" cy="276999"/>
          </a:xfrm>
        </p:grpSpPr>
        <p:sp>
          <p:nvSpPr>
            <p:cNvPr id="521" name="TextBox 520">
              <a:extLst>
                <a:ext uri="{FF2B5EF4-FFF2-40B4-BE49-F238E27FC236}">
                  <a16:creationId xmlns:a16="http://schemas.microsoft.com/office/drawing/2014/main" id="{37D681D0-D392-BD92-D25D-46F06675A46F}"/>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22" name="TextBox 521">
              <a:extLst>
                <a:ext uri="{FF2B5EF4-FFF2-40B4-BE49-F238E27FC236}">
                  <a16:creationId xmlns:a16="http://schemas.microsoft.com/office/drawing/2014/main" id="{7E41E468-DAF2-6BAA-73B6-25F57FBAC643}"/>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23" name="TextBox 522">
              <a:extLst>
                <a:ext uri="{FF2B5EF4-FFF2-40B4-BE49-F238E27FC236}">
                  <a16:creationId xmlns:a16="http://schemas.microsoft.com/office/drawing/2014/main" id="{13AFE5AF-B1B6-C635-AB3E-76A6838F6B04}"/>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24" name="TextBox 523">
              <a:extLst>
                <a:ext uri="{FF2B5EF4-FFF2-40B4-BE49-F238E27FC236}">
                  <a16:creationId xmlns:a16="http://schemas.microsoft.com/office/drawing/2014/main" id="{373CD00E-0562-CECA-A4A6-309A1510F1E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25" name="TextBox 524">
              <a:extLst>
                <a:ext uri="{FF2B5EF4-FFF2-40B4-BE49-F238E27FC236}">
                  <a16:creationId xmlns:a16="http://schemas.microsoft.com/office/drawing/2014/main" id="{4C55A145-D607-1B68-B132-170DCDF27DE8}"/>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26" name="TextBox 525">
              <a:extLst>
                <a:ext uri="{FF2B5EF4-FFF2-40B4-BE49-F238E27FC236}">
                  <a16:creationId xmlns:a16="http://schemas.microsoft.com/office/drawing/2014/main" id="{737D853C-5CA0-1C5C-53CF-4389DFB671E1}"/>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28" name="Group 527">
            <a:extLst>
              <a:ext uri="{FF2B5EF4-FFF2-40B4-BE49-F238E27FC236}">
                <a16:creationId xmlns:a16="http://schemas.microsoft.com/office/drawing/2014/main" id="{7A868997-5E2A-89C1-5ABA-21D462351D03}"/>
              </a:ext>
            </a:extLst>
          </p:cNvPr>
          <p:cNvGrpSpPr/>
          <p:nvPr/>
        </p:nvGrpSpPr>
        <p:grpSpPr>
          <a:xfrm>
            <a:off x="5680075" y="3136900"/>
            <a:ext cx="196850" cy="276999"/>
            <a:chOff x="5368925" y="2873375"/>
            <a:chExt cx="196850" cy="276999"/>
          </a:xfrm>
        </p:grpSpPr>
        <p:sp>
          <p:nvSpPr>
            <p:cNvPr id="529" name="TextBox 528">
              <a:extLst>
                <a:ext uri="{FF2B5EF4-FFF2-40B4-BE49-F238E27FC236}">
                  <a16:creationId xmlns:a16="http://schemas.microsoft.com/office/drawing/2014/main" id="{2C76B90F-2F4F-0CF9-3834-D9A786FDAB9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0" name="TextBox 529">
              <a:extLst>
                <a:ext uri="{FF2B5EF4-FFF2-40B4-BE49-F238E27FC236}">
                  <a16:creationId xmlns:a16="http://schemas.microsoft.com/office/drawing/2014/main" id="{2ABB2B96-60A4-30AF-2750-70E3EFA75D9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1" name="TextBox 530">
              <a:extLst>
                <a:ext uri="{FF2B5EF4-FFF2-40B4-BE49-F238E27FC236}">
                  <a16:creationId xmlns:a16="http://schemas.microsoft.com/office/drawing/2014/main" id="{7EE1337F-3C92-0125-244E-F17757A722C7}"/>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2" name="TextBox 531">
              <a:extLst>
                <a:ext uri="{FF2B5EF4-FFF2-40B4-BE49-F238E27FC236}">
                  <a16:creationId xmlns:a16="http://schemas.microsoft.com/office/drawing/2014/main" id="{3D1ED3B7-501D-4430-752E-9CFD0534F840}"/>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3" name="TextBox 532">
              <a:extLst>
                <a:ext uri="{FF2B5EF4-FFF2-40B4-BE49-F238E27FC236}">
                  <a16:creationId xmlns:a16="http://schemas.microsoft.com/office/drawing/2014/main" id="{EA76B655-B903-48F8-6718-9550E80C47AD}"/>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4" name="TextBox 533">
              <a:extLst>
                <a:ext uri="{FF2B5EF4-FFF2-40B4-BE49-F238E27FC236}">
                  <a16:creationId xmlns:a16="http://schemas.microsoft.com/office/drawing/2014/main" id="{1A67C221-DC25-C18D-D19B-04DE6FFA0BC9}"/>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sp>
        <p:nvSpPr>
          <p:cNvPr id="535" name="TextBox 534">
            <a:extLst>
              <a:ext uri="{FF2B5EF4-FFF2-40B4-BE49-F238E27FC236}">
                <a16:creationId xmlns:a16="http://schemas.microsoft.com/office/drawing/2014/main" id="{F43B0662-960F-127B-CBD4-DCE2F897D298}"/>
              </a:ext>
            </a:extLst>
          </p:cNvPr>
          <p:cNvSpPr txBox="1"/>
          <p:nvPr/>
        </p:nvSpPr>
        <p:spPr bwMode="auto">
          <a:xfrm>
            <a:off x="6146800" y="32924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6" name="TextBox 535">
            <a:extLst>
              <a:ext uri="{FF2B5EF4-FFF2-40B4-BE49-F238E27FC236}">
                <a16:creationId xmlns:a16="http://schemas.microsoft.com/office/drawing/2014/main" id="{464ADF55-B721-9884-92C7-B1CB3EF0A84A}"/>
              </a:ext>
            </a:extLst>
          </p:cNvPr>
          <p:cNvSpPr txBox="1"/>
          <p:nvPr/>
        </p:nvSpPr>
        <p:spPr bwMode="auto">
          <a:xfrm>
            <a:off x="6061075" y="3286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7" name="TextBox 536">
            <a:extLst>
              <a:ext uri="{FF2B5EF4-FFF2-40B4-BE49-F238E27FC236}">
                <a16:creationId xmlns:a16="http://schemas.microsoft.com/office/drawing/2014/main" id="{E48E5DFB-B797-72B1-A7F7-D86A660E6A2A}"/>
              </a:ext>
            </a:extLst>
          </p:cNvPr>
          <p:cNvSpPr txBox="1"/>
          <p:nvPr/>
        </p:nvSpPr>
        <p:spPr bwMode="auto">
          <a:xfrm>
            <a:off x="6096000" y="32893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8" name="TextBox 537">
            <a:extLst>
              <a:ext uri="{FF2B5EF4-FFF2-40B4-BE49-F238E27FC236}">
                <a16:creationId xmlns:a16="http://schemas.microsoft.com/office/drawing/2014/main" id="{AA90405C-2E76-4D44-934F-894A5D439611}"/>
              </a:ext>
            </a:extLst>
          </p:cNvPr>
          <p:cNvSpPr txBox="1"/>
          <p:nvPr/>
        </p:nvSpPr>
        <p:spPr bwMode="auto">
          <a:xfrm>
            <a:off x="6111875" y="32893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39" name="TextBox 538">
            <a:extLst>
              <a:ext uri="{FF2B5EF4-FFF2-40B4-BE49-F238E27FC236}">
                <a16:creationId xmlns:a16="http://schemas.microsoft.com/office/drawing/2014/main" id="{E9B5AE1F-6617-E34D-165F-04D7E299CAA6}"/>
              </a:ext>
            </a:extLst>
          </p:cNvPr>
          <p:cNvSpPr txBox="1"/>
          <p:nvPr/>
        </p:nvSpPr>
        <p:spPr bwMode="auto">
          <a:xfrm>
            <a:off x="5984875" y="3286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0" name="TextBox 539">
            <a:extLst>
              <a:ext uri="{FF2B5EF4-FFF2-40B4-BE49-F238E27FC236}">
                <a16:creationId xmlns:a16="http://schemas.microsoft.com/office/drawing/2014/main" id="{69F4BBD4-A2FB-9152-733D-A9D617C692E1}"/>
              </a:ext>
            </a:extLst>
          </p:cNvPr>
          <p:cNvSpPr txBox="1"/>
          <p:nvPr/>
        </p:nvSpPr>
        <p:spPr bwMode="auto">
          <a:xfrm>
            <a:off x="5997575" y="3286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1" name="TextBox 540">
            <a:extLst>
              <a:ext uri="{FF2B5EF4-FFF2-40B4-BE49-F238E27FC236}">
                <a16:creationId xmlns:a16="http://schemas.microsoft.com/office/drawing/2014/main" id="{90FE4704-08DB-6DD0-7290-C65C9F028B39}"/>
              </a:ext>
            </a:extLst>
          </p:cNvPr>
          <p:cNvSpPr txBox="1"/>
          <p:nvPr/>
        </p:nvSpPr>
        <p:spPr bwMode="auto">
          <a:xfrm>
            <a:off x="6032500" y="32861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2" name="TextBox 541">
            <a:extLst>
              <a:ext uri="{FF2B5EF4-FFF2-40B4-BE49-F238E27FC236}">
                <a16:creationId xmlns:a16="http://schemas.microsoft.com/office/drawing/2014/main" id="{64370C07-87F2-8581-72FE-2B1109BB203D}"/>
              </a:ext>
            </a:extLst>
          </p:cNvPr>
          <p:cNvSpPr txBox="1"/>
          <p:nvPr/>
        </p:nvSpPr>
        <p:spPr bwMode="auto">
          <a:xfrm>
            <a:off x="6013450" y="32829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3" name="TextBox 542">
            <a:extLst>
              <a:ext uri="{FF2B5EF4-FFF2-40B4-BE49-F238E27FC236}">
                <a16:creationId xmlns:a16="http://schemas.microsoft.com/office/drawing/2014/main" id="{4DFAAF90-ECE8-FDA2-7C1D-7368E4A242F3}"/>
              </a:ext>
            </a:extLst>
          </p:cNvPr>
          <p:cNvSpPr txBox="1"/>
          <p:nvPr/>
        </p:nvSpPr>
        <p:spPr bwMode="auto">
          <a:xfrm>
            <a:off x="5988050" y="31908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nvGrpSpPr>
          <p:cNvPr id="544" name="Group 543">
            <a:extLst>
              <a:ext uri="{FF2B5EF4-FFF2-40B4-BE49-F238E27FC236}">
                <a16:creationId xmlns:a16="http://schemas.microsoft.com/office/drawing/2014/main" id="{CDE05D21-1C28-7067-1C4E-DCBF964D8A60}"/>
              </a:ext>
            </a:extLst>
          </p:cNvPr>
          <p:cNvGrpSpPr/>
          <p:nvPr/>
        </p:nvGrpSpPr>
        <p:grpSpPr>
          <a:xfrm>
            <a:off x="5740400" y="3136900"/>
            <a:ext cx="196850" cy="276999"/>
            <a:chOff x="5368925" y="2873375"/>
            <a:chExt cx="196850" cy="276999"/>
          </a:xfrm>
        </p:grpSpPr>
        <p:sp>
          <p:nvSpPr>
            <p:cNvPr id="545" name="TextBox 544">
              <a:extLst>
                <a:ext uri="{FF2B5EF4-FFF2-40B4-BE49-F238E27FC236}">
                  <a16:creationId xmlns:a16="http://schemas.microsoft.com/office/drawing/2014/main" id="{6A04DD0D-64E9-ED13-AAC4-A81C6820C581}"/>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6" name="TextBox 545">
              <a:extLst>
                <a:ext uri="{FF2B5EF4-FFF2-40B4-BE49-F238E27FC236}">
                  <a16:creationId xmlns:a16="http://schemas.microsoft.com/office/drawing/2014/main" id="{8420855E-1BF6-8A40-7623-FE5224850C32}"/>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7" name="TextBox 546">
              <a:extLst>
                <a:ext uri="{FF2B5EF4-FFF2-40B4-BE49-F238E27FC236}">
                  <a16:creationId xmlns:a16="http://schemas.microsoft.com/office/drawing/2014/main" id="{232725C8-3843-5F94-2E80-52B4B7D93477}"/>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8" name="TextBox 547">
              <a:extLst>
                <a:ext uri="{FF2B5EF4-FFF2-40B4-BE49-F238E27FC236}">
                  <a16:creationId xmlns:a16="http://schemas.microsoft.com/office/drawing/2014/main" id="{59ACF574-BA5F-1BB6-1EA3-0D3C917E3EE9}"/>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49" name="TextBox 548">
              <a:extLst>
                <a:ext uri="{FF2B5EF4-FFF2-40B4-BE49-F238E27FC236}">
                  <a16:creationId xmlns:a16="http://schemas.microsoft.com/office/drawing/2014/main" id="{2DFD7A40-5CAA-A3D4-9A13-E81C6DE01965}"/>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0" name="TextBox 549">
              <a:extLst>
                <a:ext uri="{FF2B5EF4-FFF2-40B4-BE49-F238E27FC236}">
                  <a16:creationId xmlns:a16="http://schemas.microsoft.com/office/drawing/2014/main" id="{C5C8C5B0-64A0-DC4F-FC43-5DADD88AC6FF}"/>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51" name="Group 550">
            <a:extLst>
              <a:ext uri="{FF2B5EF4-FFF2-40B4-BE49-F238E27FC236}">
                <a16:creationId xmlns:a16="http://schemas.microsoft.com/office/drawing/2014/main" id="{3832284D-E4E0-7A04-BFD9-AEBFE3D661EF}"/>
              </a:ext>
            </a:extLst>
          </p:cNvPr>
          <p:cNvGrpSpPr/>
          <p:nvPr/>
        </p:nvGrpSpPr>
        <p:grpSpPr>
          <a:xfrm>
            <a:off x="5797550" y="3140075"/>
            <a:ext cx="196850" cy="276999"/>
            <a:chOff x="5368925" y="2873375"/>
            <a:chExt cx="196850" cy="276999"/>
          </a:xfrm>
        </p:grpSpPr>
        <p:sp>
          <p:nvSpPr>
            <p:cNvPr id="552" name="TextBox 551">
              <a:extLst>
                <a:ext uri="{FF2B5EF4-FFF2-40B4-BE49-F238E27FC236}">
                  <a16:creationId xmlns:a16="http://schemas.microsoft.com/office/drawing/2014/main" id="{89115FF8-2CCA-7EA0-878B-552DA08FA555}"/>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3" name="TextBox 552">
              <a:extLst>
                <a:ext uri="{FF2B5EF4-FFF2-40B4-BE49-F238E27FC236}">
                  <a16:creationId xmlns:a16="http://schemas.microsoft.com/office/drawing/2014/main" id="{CA7E0FD8-1825-93F4-9683-2AB2ABA4327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4" name="TextBox 553">
              <a:extLst>
                <a:ext uri="{FF2B5EF4-FFF2-40B4-BE49-F238E27FC236}">
                  <a16:creationId xmlns:a16="http://schemas.microsoft.com/office/drawing/2014/main" id="{1D0A5101-E5BC-66A5-57BA-DAD19C4AA8DA}"/>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5" name="TextBox 554">
              <a:extLst>
                <a:ext uri="{FF2B5EF4-FFF2-40B4-BE49-F238E27FC236}">
                  <a16:creationId xmlns:a16="http://schemas.microsoft.com/office/drawing/2014/main" id="{D1562881-98F9-7CB1-FDC2-D777DF6A67D4}"/>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6" name="TextBox 555">
              <a:extLst>
                <a:ext uri="{FF2B5EF4-FFF2-40B4-BE49-F238E27FC236}">
                  <a16:creationId xmlns:a16="http://schemas.microsoft.com/office/drawing/2014/main" id="{3230F94E-6681-EF4E-36AB-F19424A5F15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57" name="TextBox 556">
              <a:extLst>
                <a:ext uri="{FF2B5EF4-FFF2-40B4-BE49-F238E27FC236}">
                  <a16:creationId xmlns:a16="http://schemas.microsoft.com/office/drawing/2014/main" id="{5C579E7F-95F6-891B-364A-3F005F7852F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58" name="Group 557">
            <a:extLst>
              <a:ext uri="{FF2B5EF4-FFF2-40B4-BE49-F238E27FC236}">
                <a16:creationId xmlns:a16="http://schemas.microsoft.com/office/drawing/2014/main" id="{53869F13-8E83-F366-76BA-2B4E049DDDCB}"/>
              </a:ext>
            </a:extLst>
          </p:cNvPr>
          <p:cNvGrpSpPr/>
          <p:nvPr/>
        </p:nvGrpSpPr>
        <p:grpSpPr>
          <a:xfrm>
            <a:off x="5883275" y="3133725"/>
            <a:ext cx="196850" cy="276999"/>
            <a:chOff x="5368925" y="2873375"/>
            <a:chExt cx="196850" cy="276999"/>
          </a:xfrm>
        </p:grpSpPr>
        <p:sp>
          <p:nvSpPr>
            <p:cNvPr id="559" name="TextBox 558">
              <a:extLst>
                <a:ext uri="{FF2B5EF4-FFF2-40B4-BE49-F238E27FC236}">
                  <a16:creationId xmlns:a16="http://schemas.microsoft.com/office/drawing/2014/main" id="{822F62EC-0C09-649E-6463-D067DFB75E7E}"/>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0" name="TextBox 559">
              <a:extLst>
                <a:ext uri="{FF2B5EF4-FFF2-40B4-BE49-F238E27FC236}">
                  <a16:creationId xmlns:a16="http://schemas.microsoft.com/office/drawing/2014/main" id="{38EFEC0B-9CAE-43B4-398D-C7D7A7921425}"/>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1" name="TextBox 560">
              <a:extLst>
                <a:ext uri="{FF2B5EF4-FFF2-40B4-BE49-F238E27FC236}">
                  <a16:creationId xmlns:a16="http://schemas.microsoft.com/office/drawing/2014/main" id="{94F8EF21-B827-9BFB-209D-D17853C74F76}"/>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2" name="TextBox 561">
              <a:extLst>
                <a:ext uri="{FF2B5EF4-FFF2-40B4-BE49-F238E27FC236}">
                  <a16:creationId xmlns:a16="http://schemas.microsoft.com/office/drawing/2014/main" id="{13FD2F6C-006F-61AF-AABF-39C5BEF5EBC4}"/>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3" name="TextBox 562">
              <a:extLst>
                <a:ext uri="{FF2B5EF4-FFF2-40B4-BE49-F238E27FC236}">
                  <a16:creationId xmlns:a16="http://schemas.microsoft.com/office/drawing/2014/main" id="{DBDBE326-8491-78BF-C450-47C63C087BF4}"/>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4" name="TextBox 563">
              <a:extLst>
                <a:ext uri="{FF2B5EF4-FFF2-40B4-BE49-F238E27FC236}">
                  <a16:creationId xmlns:a16="http://schemas.microsoft.com/office/drawing/2014/main" id="{EBB605C4-6D0C-FBF3-5FCD-F19CBB75E39C}"/>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65" name="Group 564">
            <a:extLst>
              <a:ext uri="{FF2B5EF4-FFF2-40B4-BE49-F238E27FC236}">
                <a16:creationId xmlns:a16="http://schemas.microsoft.com/office/drawing/2014/main" id="{3DD0E639-2CFB-C41B-EBAC-CA5BDDE29C40}"/>
              </a:ext>
            </a:extLst>
          </p:cNvPr>
          <p:cNvGrpSpPr/>
          <p:nvPr/>
        </p:nvGrpSpPr>
        <p:grpSpPr>
          <a:xfrm>
            <a:off x="5572125" y="3117850"/>
            <a:ext cx="196850" cy="276999"/>
            <a:chOff x="5368925" y="2873375"/>
            <a:chExt cx="196850" cy="276999"/>
          </a:xfrm>
        </p:grpSpPr>
        <p:sp>
          <p:nvSpPr>
            <p:cNvPr id="566" name="TextBox 565">
              <a:extLst>
                <a:ext uri="{FF2B5EF4-FFF2-40B4-BE49-F238E27FC236}">
                  <a16:creationId xmlns:a16="http://schemas.microsoft.com/office/drawing/2014/main" id="{D67BC059-138C-31D0-CC08-DAB6D4612E7A}"/>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7" name="TextBox 566">
              <a:extLst>
                <a:ext uri="{FF2B5EF4-FFF2-40B4-BE49-F238E27FC236}">
                  <a16:creationId xmlns:a16="http://schemas.microsoft.com/office/drawing/2014/main" id="{D8D5BF04-C8F2-4114-98A2-DEB2038D475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8" name="TextBox 567">
              <a:extLst>
                <a:ext uri="{FF2B5EF4-FFF2-40B4-BE49-F238E27FC236}">
                  <a16:creationId xmlns:a16="http://schemas.microsoft.com/office/drawing/2014/main" id="{2825CB05-51A5-56A5-3320-3B6270E1A36F}"/>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69" name="TextBox 568">
              <a:extLst>
                <a:ext uri="{FF2B5EF4-FFF2-40B4-BE49-F238E27FC236}">
                  <a16:creationId xmlns:a16="http://schemas.microsoft.com/office/drawing/2014/main" id="{C08056CA-1876-C317-2B50-7EFC99E7B450}"/>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0" name="TextBox 569">
              <a:extLst>
                <a:ext uri="{FF2B5EF4-FFF2-40B4-BE49-F238E27FC236}">
                  <a16:creationId xmlns:a16="http://schemas.microsoft.com/office/drawing/2014/main" id="{BACF75E6-C448-052C-4A08-C214673E8F11}"/>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1" name="TextBox 570">
              <a:extLst>
                <a:ext uri="{FF2B5EF4-FFF2-40B4-BE49-F238E27FC236}">
                  <a16:creationId xmlns:a16="http://schemas.microsoft.com/office/drawing/2014/main" id="{4A130328-1811-C514-091A-8B08BC6BD327}"/>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72" name="Group 571">
            <a:extLst>
              <a:ext uri="{FF2B5EF4-FFF2-40B4-BE49-F238E27FC236}">
                <a16:creationId xmlns:a16="http://schemas.microsoft.com/office/drawing/2014/main" id="{3E9A34B8-FA68-6001-6754-52A2DE124598}"/>
              </a:ext>
            </a:extLst>
          </p:cNvPr>
          <p:cNvGrpSpPr/>
          <p:nvPr/>
        </p:nvGrpSpPr>
        <p:grpSpPr>
          <a:xfrm>
            <a:off x="5495925" y="3095625"/>
            <a:ext cx="196850" cy="276999"/>
            <a:chOff x="5368925" y="2873375"/>
            <a:chExt cx="196850" cy="276999"/>
          </a:xfrm>
        </p:grpSpPr>
        <p:sp>
          <p:nvSpPr>
            <p:cNvPr id="573" name="TextBox 572">
              <a:extLst>
                <a:ext uri="{FF2B5EF4-FFF2-40B4-BE49-F238E27FC236}">
                  <a16:creationId xmlns:a16="http://schemas.microsoft.com/office/drawing/2014/main" id="{553295E2-B379-869E-188D-286BA07053F1}"/>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4" name="TextBox 573">
              <a:extLst>
                <a:ext uri="{FF2B5EF4-FFF2-40B4-BE49-F238E27FC236}">
                  <a16:creationId xmlns:a16="http://schemas.microsoft.com/office/drawing/2014/main" id="{4C95EFB3-D497-F174-9447-32EFDE6557A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5" name="TextBox 574">
              <a:extLst>
                <a:ext uri="{FF2B5EF4-FFF2-40B4-BE49-F238E27FC236}">
                  <a16:creationId xmlns:a16="http://schemas.microsoft.com/office/drawing/2014/main" id="{74878063-A987-6ABF-FA06-93015FDDCCF1}"/>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6" name="TextBox 575">
              <a:extLst>
                <a:ext uri="{FF2B5EF4-FFF2-40B4-BE49-F238E27FC236}">
                  <a16:creationId xmlns:a16="http://schemas.microsoft.com/office/drawing/2014/main" id="{7FC3CA3D-67A6-0114-D2E9-A8723335B37D}"/>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7" name="TextBox 576">
              <a:extLst>
                <a:ext uri="{FF2B5EF4-FFF2-40B4-BE49-F238E27FC236}">
                  <a16:creationId xmlns:a16="http://schemas.microsoft.com/office/drawing/2014/main" id="{F15A8062-A898-F8CA-514F-2891FD8EA3C4}"/>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78" name="TextBox 577">
              <a:extLst>
                <a:ext uri="{FF2B5EF4-FFF2-40B4-BE49-F238E27FC236}">
                  <a16:creationId xmlns:a16="http://schemas.microsoft.com/office/drawing/2014/main" id="{E1939C0C-264D-56D4-CAA6-FC573AAA86D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579" name="Group 578">
            <a:extLst>
              <a:ext uri="{FF2B5EF4-FFF2-40B4-BE49-F238E27FC236}">
                <a16:creationId xmlns:a16="http://schemas.microsoft.com/office/drawing/2014/main" id="{5F3A68A6-EEAB-EE2C-31F8-8AF695FB12AB}"/>
              </a:ext>
            </a:extLst>
          </p:cNvPr>
          <p:cNvGrpSpPr/>
          <p:nvPr/>
        </p:nvGrpSpPr>
        <p:grpSpPr>
          <a:xfrm>
            <a:off x="5426075" y="3095625"/>
            <a:ext cx="196850" cy="276999"/>
            <a:chOff x="5368925" y="2873375"/>
            <a:chExt cx="196850" cy="276999"/>
          </a:xfrm>
        </p:grpSpPr>
        <p:sp>
          <p:nvSpPr>
            <p:cNvPr id="580" name="TextBox 579">
              <a:extLst>
                <a:ext uri="{FF2B5EF4-FFF2-40B4-BE49-F238E27FC236}">
                  <a16:creationId xmlns:a16="http://schemas.microsoft.com/office/drawing/2014/main" id="{0DCD5DA8-3D3C-AB51-63B2-B82935602DD1}"/>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1" name="TextBox 580">
              <a:extLst>
                <a:ext uri="{FF2B5EF4-FFF2-40B4-BE49-F238E27FC236}">
                  <a16:creationId xmlns:a16="http://schemas.microsoft.com/office/drawing/2014/main" id="{06654449-ADFC-C230-D5C3-F533635CC117}"/>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2" name="TextBox 581">
              <a:extLst>
                <a:ext uri="{FF2B5EF4-FFF2-40B4-BE49-F238E27FC236}">
                  <a16:creationId xmlns:a16="http://schemas.microsoft.com/office/drawing/2014/main" id="{983BEBB4-01C7-72DF-65F0-726174FF2351}"/>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3" name="TextBox 582">
              <a:extLst>
                <a:ext uri="{FF2B5EF4-FFF2-40B4-BE49-F238E27FC236}">
                  <a16:creationId xmlns:a16="http://schemas.microsoft.com/office/drawing/2014/main" id="{71C72036-979C-1FCE-EEA6-7F756E73988A}"/>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4" name="TextBox 583">
              <a:extLst>
                <a:ext uri="{FF2B5EF4-FFF2-40B4-BE49-F238E27FC236}">
                  <a16:creationId xmlns:a16="http://schemas.microsoft.com/office/drawing/2014/main" id="{F80D562C-401E-5262-C1D3-E9FC713F6A7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5" name="TextBox 584">
              <a:extLst>
                <a:ext uri="{FF2B5EF4-FFF2-40B4-BE49-F238E27FC236}">
                  <a16:creationId xmlns:a16="http://schemas.microsoft.com/office/drawing/2014/main" id="{D62DC131-75C0-B06F-7CEF-6FF8439EE147}"/>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sp>
        <p:nvSpPr>
          <p:cNvPr id="586" name="TextBox 585">
            <a:extLst>
              <a:ext uri="{FF2B5EF4-FFF2-40B4-BE49-F238E27FC236}">
                <a16:creationId xmlns:a16="http://schemas.microsoft.com/office/drawing/2014/main" id="{E05CC552-2115-1AB3-CD83-10462AA522A8}"/>
              </a:ext>
            </a:extLst>
          </p:cNvPr>
          <p:cNvSpPr txBox="1"/>
          <p:nvPr/>
        </p:nvSpPr>
        <p:spPr bwMode="auto">
          <a:xfrm>
            <a:off x="5857875" y="3136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7" name="TextBox 586">
            <a:extLst>
              <a:ext uri="{FF2B5EF4-FFF2-40B4-BE49-F238E27FC236}">
                <a16:creationId xmlns:a16="http://schemas.microsoft.com/office/drawing/2014/main" id="{31E01B37-2FF0-BCA4-6E1C-E3481CCA28B7}"/>
              </a:ext>
            </a:extLst>
          </p:cNvPr>
          <p:cNvSpPr txBox="1"/>
          <p:nvPr/>
        </p:nvSpPr>
        <p:spPr bwMode="auto">
          <a:xfrm>
            <a:off x="5397500" y="30734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8" name="TextBox 587">
            <a:extLst>
              <a:ext uri="{FF2B5EF4-FFF2-40B4-BE49-F238E27FC236}">
                <a16:creationId xmlns:a16="http://schemas.microsoft.com/office/drawing/2014/main" id="{3F067EE0-C9EC-63C4-571C-DB0D5014F98C}"/>
              </a:ext>
            </a:extLst>
          </p:cNvPr>
          <p:cNvSpPr txBox="1"/>
          <p:nvPr/>
        </p:nvSpPr>
        <p:spPr bwMode="auto">
          <a:xfrm>
            <a:off x="5410200" y="30797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89" name="TextBox 588">
            <a:extLst>
              <a:ext uri="{FF2B5EF4-FFF2-40B4-BE49-F238E27FC236}">
                <a16:creationId xmlns:a16="http://schemas.microsoft.com/office/drawing/2014/main" id="{A44A4A7F-1756-DFC2-FC6E-FE27D9B6E9FD}"/>
              </a:ext>
            </a:extLst>
          </p:cNvPr>
          <p:cNvSpPr txBox="1"/>
          <p:nvPr/>
        </p:nvSpPr>
        <p:spPr bwMode="auto">
          <a:xfrm>
            <a:off x="5645150" y="31146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90" name="TextBox 589">
            <a:extLst>
              <a:ext uri="{FF2B5EF4-FFF2-40B4-BE49-F238E27FC236}">
                <a16:creationId xmlns:a16="http://schemas.microsoft.com/office/drawing/2014/main" id="{34E098CA-4B97-BA87-321C-171F650DB45C}"/>
              </a:ext>
            </a:extLst>
          </p:cNvPr>
          <p:cNvSpPr txBox="1"/>
          <p:nvPr/>
        </p:nvSpPr>
        <p:spPr bwMode="auto">
          <a:xfrm>
            <a:off x="5673725" y="31146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91" name="TextBox 590">
            <a:extLst>
              <a:ext uri="{FF2B5EF4-FFF2-40B4-BE49-F238E27FC236}">
                <a16:creationId xmlns:a16="http://schemas.microsoft.com/office/drawing/2014/main" id="{C322F4AC-7C99-0A38-936D-6355AF2C2933}"/>
              </a:ext>
            </a:extLst>
          </p:cNvPr>
          <p:cNvSpPr txBox="1"/>
          <p:nvPr/>
        </p:nvSpPr>
        <p:spPr bwMode="auto">
          <a:xfrm>
            <a:off x="5661025" y="31146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594" name="TextBox 593">
            <a:extLst>
              <a:ext uri="{FF2B5EF4-FFF2-40B4-BE49-F238E27FC236}">
                <a16:creationId xmlns:a16="http://schemas.microsoft.com/office/drawing/2014/main" id="{08B35401-46FC-A038-9537-0CF045925119}"/>
              </a:ext>
            </a:extLst>
          </p:cNvPr>
          <p:cNvSpPr txBox="1"/>
          <p:nvPr/>
        </p:nvSpPr>
        <p:spPr bwMode="auto">
          <a:xfrm rot="16200000">
            <a:off x="5157004" y="3956478"/>
            <a:ext cx="271185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EFS, %</a:t>
            </a:r>
          </a:p>
        </p:txBody>
      </p:sp>
      <p:cxnSp>
        <p:nvCxnSpPr>
          <p:cNvPr id="595" name="Straight Connector 594">
            <a:extLst>
              <a:ext uri="{FF2B5EF4-FFF2-40B4-BE49-F238E27FC236}">
                <a16:creationId xmlns:a16="http://schemas.microsoft.com/office/drawing/2014/main" id="{3C449799-7A12-7046-4C77-4F17747B7942}"/>
              </a:ext>
            </a:extLst>
          </p:cNvPr>
          <p:cNvCxnSpPr>
            <a:cxnSpLocks/>
          </p:cNvCxnSpPr>
          <p:nvPr/>
        </p:nvCxnSpPr>
        <p:spPr bwMode="auto">
          <a:xfrm>
            <a:off x="6965446" y="5314760"/>
            <a:ext cx="2246811" cy="0"/>
          </a:xfrm>
          <a:prstGeom prst="line">
            <a:avLst/>
          </a:prstGeom>
          <a:noFill/>
          <a:ln w="28575" cap="flat" cmpd="sng" algn="ctr">
            <a:solidFill>
              <a:schemeClr val="bg1"/>
            </a:solidFill>
            <a:prstDash val="solid"/>
            <a:round/>
            <a:headEnd type="none" w="med" len="med"/>
            <a:tailEnd type="none" w="med" len="med"/>
          </a:ln>
          <a:effectLst/>
        </p:spPr>
      </p:cxnSp>
      <p:cxnSp>
        <p:nvCxnSpPr>
          <p:cNvPr id="596" name="Straight Connector 595">
            <a:extLst>
              <a:ext uri="{FF2B5EF4-FFF2-40B4-BE49-F238E27FC236}">
                <a16:creationId xmlns:a16="http://schemas.microsoft.com/office/drawing/2014/main" id="{464B85EE-C65A-BE3D-F546-70C167519284}"/>
              </a:ext>
            </a:extLst>
          </p:cNvPr>
          <p:cNvCxnSpPr>
            <a:cxnSpLocks/>
          </p:cNvCxnSpPr>
          <p:nvPr/>
        </p:nvCxnSpPr>
        <p:spPr bwMode="auto">
          <a:xfrm flipV="1">
            <a:off x="6965446" y="2754441"/>
            <a:ext cx="0" cy="2570770"/>
          </a:xfrm>
          <a:prstGeom prst="line">
            <a:avLst/>
          </a:prstGeom>
          <a:noFill/>
          <a:ln w="28575" cap="flat" cmpd="sng" algn="ctr">
            <a:solidFill>
              <a:schemeClr val="bg1"/>
            </a:solidFill>
            <a:prstDash val="solid"/>
            <a:round/>
            <a:headEnd type="none" w="med" len="med"/>
            <a:tailEnd type="none" w="med" len="med"/>
          </a:ln>
          <a:effectLst/>
        </p:spPr>
      </p:cxnSp>
      <p:cxnSp>
        <p:nvCxnSpPr>
          <p:cNvPr id="597" name="Straight Connector 596">
            <a:extLst>
              <a:ext uri="{FF2B5EF4-FFF2-40B4-BE49-F238E27FC236}">
                <a16:creationId xmlns:a16="http://schemas.microsoft.com/office/drawing/2014/main" id="{C11867DD-723C-ECFF-96AF-46C2AC9C5A58}"/>
              </a:ext>
            </a:extLst>
          </p:cNvPr>
          <p:cNvCxnSpPr>
            <a:cxnSpLocks/>
          </p:cNvCxnSpPr>
          <p:nvPr/>
        </p:nvCxnSpPr>
        <p:spPr bwMode="auto">
          <a:xfrm flipH="1">
            <a:off x="6907968" y="275966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98" name="Straight Connector 597">
            <a:extLst>
              <a:ext uri="{FF2B5EF4-FFF2-40B4-BE49-F238E27FC236}">
                <a16:creationId xmlns:a16="http://schemas.microsoft.com/office/drawing/2014/main" id="{2AAC8F08-B715-0B61-FAC4-2C00459DB591}"/>
              </a:ext>
            </a:extLst>
          </p:cNvPr>
          <p:cNvCxnSpPr>
            <a:cxnSpLocks/>
          </p:cNvCxnSpPr>
          <p:nvPr/>
        </p:nvCxnSpPr>
        <p:spPr bwMode="auto">
          <a:xfrm flipH="1">
            <a:off x="6907968" y="326650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599" name="Straight Connector 598">
            <a:extLst>
              <a:ext uri="{FF2B5EF4-FFF2-40B4-BE49-F238E27FC236}">
                <a16:creationId xmlns:a16="http://schemas.microsoft.com/office/drawing/2014/main" id="{A50B78C5-3BE8-1FD9-423F-39576F663D15}"/>
              </a:ext>
            </a:extLst>
          </p:cNvPr>
          <p:cNvCxnSpPr>
            <a:cxnSpLocks/>
          </p:cNvCxnSpPr>
          <p:nvPr/>
        </p:nvCxnSpPr>
        <p:spPr bwMode="auto">
          <a:xfrm flipH="1">
            <a:off x="6907968" y="377856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0" name="Straight Connector 599">
            <a:extLst>
              <a:ext uri="{FF2B5EF4-FFF2-40B4-BE49-F238E27FC236}">
                <a16:creationId xmlns:a16="http://schemas.microsoft.com/office/drawing/2014/main" id="{DC4341A8-EACE-A358-B25D-41055A698B90}"/>
              </a:ext>
            </a:extLst>
          </p:cNvPr>
          <p:cNvCxnSpPr>
            <a:cxnSpLocks/>
          </p:cNvCxnSpPr>
          <p:nvPr/>
        </p:nvCxnSpPr>
        <p:spPr bwMode="auto">
          <a:xfrm flipH="1">
            <a:off x="6907968" y="429063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1" name="Straight Connector 600">
            <a:extLst>
              <a:ext uri="{FF2B5EF4-FFF2-40B4-BE49-F238E27FC236}">
                <a16:creationId xmlns:a16="http://schemas.microsoft.com/office/drawing/2014/main" id="{283D2711-D1AC-E650-B2F6-82ED0995EB83}"/>
              </a:ext>
            </a:extLst>
          </p:cNvPr>
          <p:cNvCxnSpPr>
            <a:cxnSpLocks/>
          </p:cNvCxnSpPr>
          <p:nvPr/>
        </p:nvCxnSpPr>
        <p:spPr bwMode="auto">
          <a:xfrm flipH="1">
            <a:off x="6907968" y="480269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02" name="Straight Connector 601">
            <a:extLst>
              <a:ext uri="{FF2B5EF4-FFF2-40B4-BE49-F238E27FC236}">
                <a16:creationId xmlns:a16="http://schemas.microsoft.com/office/drawing/2014/main" id="{91DE0848-1D5E-C04C-1BFF-BB519F7FF58B}"/>
              </a:ext>
            </a:extLst>
          </p:cNvPr>
          <p:cNvCxnSpPr>
            <a:cxnSpLocks/>
          </p:cNvCxnSpPr>
          <p:nvPr/>
        </p:nvCxnSpPr>
        <p:spPr bwMode="auto">
          <a:xfrm flipH="1">
            <a:off x="6907968" y="5314760"/>
            <a:ext cx="64008" cy="0"/>
          </a:xfrm>
          <a:prstGeom prst="line">
            <a:avLst/>
          </a:prstGeom>
          <a:noFill/>
          <a:ln w="28575" cap="flat" cmpd="sng" algn="ctr">
            <a:solidFill>
              <a:schemeClr val="bg1"/>
            </a:solidFill>
            <a:prstDash val="solid"/>
            <a:round/>
            <a:headEnd type="none" w="med" len="med"/>
            <a:tailEnd type="none" w="med" len="med"/>
          </a:ln>
          <a:effectLst/>
        </p:spPr>
      </p:cxnSp>
      <p:sp>
        <p:nvSpPr>
          <p:cNvPr id="603" name="TextBox 602">
            <a:extLst>
              <a:ext uri="{FF2B5EF4-FFF2-40B4-BE49-F238E27FC236}">
                <a16:creationId xmlns:a16="http://schemas.microsoft.com/office/drawing/2014/main" id="{4B6EC619-C7B4-01F8-DA2C-803A05791E80}"/>
              </a:ext>
            </a:extLst>
          </p:cNvPr>
          <p:cNvSpPr txBox="1"/>
          <p:nvPr/>
        </p:nvSpPr>
        <p:spPr bwMode="auto">
          <a:xfrm>
            <a:off x="6447286" y="2609007"/>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604" name="TextBox 603">
            <a:extLst>
              <a:ext uri="{FF2B5EF4-FFF2-40B4-BE49-F238E27FC236}">
                <a16:creationId xmlns:a16="http://schemas.microsoft.com/office/drawing/2014/main" id="{092E1EA2-6AA9-A47E-F39D-6338E308893E}"/>
              </a:ext>
            </a:extLst>
          </p:cNvPr>
          <p:cNvSpPr txBox="1"/>
          <p:nvPr/>
        </p:nvSpPr>
        <p:spPr bwMode="auto">
          <a:xfrm>
            <a:off x="6447286" y="311567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605" name="TextBox 604">
            <a:extLst>
              <a:ext uri="{FF2B5EF4-FFF2-40B4-BE49-F238E27FC236}">
                <a16:creationId xmlns:a16="http://schemas.microsoft.com/office/drawing/2014/main" id="{C06A0DCA-B992-32B9-F4E3-46210EE4E419}"/>
              </a:ext>
            </a:extLst>
          </p:cNvPr>
          <p:cNvSpPr txBox="1"/>
          <p:nvPr/>
        </p:nvSpPr>
        <p:spPr bwMode="auto">
          <a:xfrm>
            <a:off x="6447286" y="362756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606" name="TextBox 605">
            <a:extLst>
              <a:ext uri="{FF2B5EF4-FFF2-40B4-BE49-F238E27FC236}">
                <a16:creationId xmlns:a16="http://schemas.microsoft.com/office/drawing/2014/main" id="{2016B3DD-0112-347A-A00F-3CB418371458}"/>
              </a:ext>
            </a:extLst>
          </p:cNvPr>
          <p:cNvSpPr txBox="1"/>
          <p:nvPr/>
        </p:nvSpPr>
        <p:spPr bwMode="auto">
          <a:xfrm>
            <a:off x="6447286" y="413945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607" name="TextBox 606">
            <a:extLst>
              <a:ext uri="{FF2B5EF4-FFF2-40B4-BE49-F238E27FC236}">
                <a16:creationId xmlns:a16="http://schemas.microsoft.com/office/drawing/2014/main" id="{C57D15F5-79E0-97AD-9F61-5A856B0CA126}"/>
              </a:ext>
            </a:extLst>
          </p:cNvPr>
          <p:cNvSpPr txBox="1"/>
          <p:nvPr/>
        </p:nvSpPr>
        <p:spPr bwMode="auto">
          <a:xfrm>
            <a:off x="6447286" y="4651342"/>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608" name="TextBox 607">
            <a:extLst>
              <a:ext uri="{FF2B5EF4-FFF2-40B4-BE49-F238E27FC236}">
                <a16:creationId xmlns:a16="http://schemas.microsoft.com/office/drawing/2014/main" id="{E39F8ECA-D2AF-E467-F9BC-75166E144007}"/>
              </a:ext>
            </a:extLst>
          </p:cNvPr>
          <p:cNvSpPr txBox="1"/>
          <p:nvPr/>
        </p:nvSpPr>
        <p:spPr bwMode="auto">
          <a:xfrm>
            <a:off x="6447286" y="5163230"/>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609" name="Straight Connector 608">
            <a:extLst>
              <a:ext uri="{FF2B5EF4-FFF2-40B4-BE49-F238E27FC236}">
                <a16:creationId xmlns:a16="http://schemas.microsoft.com/office/drawing/2014/main" id="{EA0195F2-6076-5327-E652-1D69719CB2D0}"/>
              </a:ext>
            </a:extLst>
          </p:cNvPr>
          <p:cNvCxnSpPr>
            <a:cxnSpLocks/>
          </p:cNvCxnSpPr>
          <p:nvPr/>
        </p:nvCxnSpPr>
        <p:spPr bwMode="auto">
          <a:xfrm flipV="1">
            <a:off x="6961962" y="531127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10" name="Straight Connector 609">
            <a:extLst>
              <a:ext uri="{FF2B5EF4-FFF2-40B4-BE49-F238E27FC236}">
                <a16:creationId xmlns:a16="http://schemas.microsoft.com/office/drawing/2014/main" id="{3B628C2F-26C4-D2B8-9EB0-6EFF17B94C91}"/>
              </a:ext>
            </a:extLst>
          </p:cNvPr>
          <p:cNvCxnSpPr>
            <a:cxnSpLocks/>
          </p:cNvCxnSpPr>
          <p:nvPr/>
        </p:nvCxnSpPr>
        <p:spPr bwMode="auto">
          <a:xfrm flipV="1">
            <a:off x="7409060" y="531127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11" name="Straight Connector 610">
            <a:extLst>
              <a:ext uri="{FF2B5EF4-FFF2-40B4-BE49-F238E27FC236}">
                <a16:creationId xmlns:a16="http://schemas.microsoft.com/office/drawing/2014/main" id="{32D796B8-27D4-EFCD-00A8-F24E5CAD9193}"/>
              </a:ext>
            </a:extLst>
          </p:cNvPr>
          <p:cNvCxnSpPr>
            <a:cxnSpLocks/>
          </p:cNvCxnSpPr>
          <p:nvPr/>
        </p:nvCxnSpPr>
        <p:spPr bwMode="auto">
          <a:xfrm flipV="1">
            <a:off x="7856158" y="531127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12" name="Straight Connector 611">
            <a:extLst>
              <a:ext uri="{FF2B5EF4-FFF2-40B4-BE49-F238E27FC236}">
                <a16:creationId xmlns:a16="http://schemas.microsoft.com/office/drawing/2014/main" id="{F9CDCE95-4F2D-982E-36C1-7FAF9DBB97EA}"/>
              </a:ext>
            </a:extLst>
          </p:cNvPr>
          <p:cNvCxnSpPr>
            <a:cxnSpLocks/>
          </p:cNvCxnSpPr>
          <p:nvPr/>
        </p:nvCxnSpPr>
        <p:spPr bwMode="auto">
          <a:xfrm flipV="1">
            <a:off x="8303256" y="531127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13" name="Straight Connector 612">
            <a:extLst>
              <a:ext uri="{FF2B5EF4-FFF2-40B4-BE49-F238E27FC236}">
                <a16:creationId xmlns:a16="http://schemas.microsoft.com/office/drawing/2014/main" id="{070D6149-4412-6215-7F3E-D1DB03E9DDF0}"/>
              </a:ext>
            </a:extLst>
          </p:cNvPr>
          <p:cNvCxnSpPr>
            <a:cxnSpLocks/>
          </p:cNvCxnSpPr>
          <p:nvPr/>
        </p:nvCxnSpPr>
        <p:spPr bwMode="auto">
          <a:xfrm flipV="1">
            <a:off x="8750354" y="5311277"/>
            <a:ext cx="0" cy="61831"/>
          </a:xfrm>
          <a:prstGeom prst="line">
            <a:avLst/>
          </a:prstGeom>
          <a:noFill/>
          <a:ln w="28575" cap="flat" cmpd="sng" algn="ctr">
            <a:solidFill>
              <a:schemeClr val="bg1"/>
            </a:solidFill>
            <a:prstDash val="solid"/>
            <a:round/>
            <a:headEnd type="none" w="med" len="med"/>
            <a:tailEnd type="none" w="med" len="med"/>
          </a:ln>
          <a:effectLst/>
        </p:spPr>
      </p:cxnSp>
      <p:sp>
        <p:nvSpPr>
          <p:cNvPr id="614" name="TextBox 613">
            <a:extLst>
              <a:ext uri="{FF2B5EF4-FFF2-40B4-BE49-F238E27FC236}">
                <a16:creationId xmlns:a16="http://schemas.microsoft.com/office/drawing/2014/main" id="{897C8BFA-0FD5-AB24-DD17-6B4B728CBF6D}"/>
              </a:ext>
            </a:extLst>
          </p:cNvPr>
          <p:cNvSpPr txBox="1"/>
          <p:nvPr/>
        </p:nvSpPr>
        <p:spPr bwMode="auto">
          <a:xfrm>
            <a:off x="9018927"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615" name="TextBox 614">
            <a:extLst>
              <a:ext uri="{FF2B5EF4-FFF2-40B4-BE49-F238E27FC236}">
                <a16:creationId xmlns:a16="http://schemas.microsoft.com/office/drawing/2014/main" id="{74758CEB-72C4-DF55-15AE-CEFCCAE00F10}"/>
              </a:ext>
            </a:extLst>
          </p:cNvPr>
          <p:cNvSpPr txBox="1"/>
          <p:nvPr/>
        </p:nvSpPr>
        <p:spPr bwMode="auto">
          <a:xfrm>
            <a:off x="6986346" y="5538171"/>
            <a:ext cx="22050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sp>
        <p:nvSpPr>
          <p:cNvPr id="616" name="TextBox 615">
            <a:extLst>
              <a:ext uri="{FF2B5EF4-FFF2-40B4-BE49-F238E27FC236}">
                <a16:creationId xmlns:a16="http://schemas.microsoft.com/office/drawing/2014/main" id="{D942B4C2-345F-E8DD-6825-1F5EC0F74217}"/>
              </a:ext>
            </a:extLst>
          </p:cNvPr>
          <p:cNvSpPr txBox="1"/>
          <p:nvPr/>
        </p:nvSpPr>
        <p:spPr bwMode="auto">
          <a:xfrm>
            <a:off x="6778211"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617" name="TextBox 616">
            <a:extLst>
              <a:ext uri="{FF2B5EF4-FFF2-40B4-BE49-F238E27FC236}">
                <a16:creationId xmlns:a16="http://schemas.microsoft.com/office/drawing/2014/main" id="{AD019FE5-E3CD-6E2C-A2AD-B7B0DF70E13F}"/>
              </a:ext>
            </a:extLst>
          </p:cNvPr>
          <p:cNvSpPr txBox="1"/>
          <p:nvPr/>
        </p:nvSpPr>
        <p:spPr bwMode="auto">
          <a:xfrm>
            <a:off x="7226354"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618" name="TextBox 617">
            <a:extLst>
              <a:ext uri="{FF2B5EF4-FFF2-40B4-BE49-F238E27FC236}">
                <a16:creationId xmlns:a16="http://schemas.microsoft.com/office/drawing/2014/main" id="{AE0E5D25-7A09-29AA-39D9-BF6533673C4F}"/>
              </a:ext>
            </a:extLst>
          </p:cNvPr>
          <p:cNvSpPr txBox="1"/>
          <p:nvPr/>
        </p:nvSpPr>
        <p:spPr bwMode="auto">
          <a:xfrm>
            <a:off x="7674497"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619" name="TextBox 618">
            <a:extLst>
              <a:ext uri="{FF2B5EF4-FFF2-40B4-BE49-F238E27FC236}">
                <a16:creationId xmlns:a16="http://schemas.microsoft.com/office/drawing/2014/main" id="{13FD07DD-D02F-4BAD-4777-2654A208FC1F}"/>
              </a:ext>
            </a:extLst>
          </p:cNvPr>
          <p:cNvSpPr txBox="1"/>
          <p:nvPr/>
        </p:nvSpPr>
        <p:spPr bwMode="auto">
          <a:xfrm>
            <a:off x="8122640"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620" name="TextBox 619">
            <a:extLst>
              <a:ext uri="{FF2B5EF4-FFF2-40B4-BE49-F238E27FC236}">
                <a16:creationId xmlns:a16="http://schemas.microsoft.com/office/drawing/2014/main" id="{7642AFF4-8654-3950-1F00-693F16D14FF8}"/>
              </a:ext>
            </a:extLst>
          </p:cNvPr>
          <p:cNvSpPr txBox="1"/>
          <p:nvPr/>
        </p:nvSpPr>
        <p:spPr bwMode="auto">
          <a:xfrm>
            <a:off x="8570783" y="5326080"/>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cxnSp>
        <p:nvCxnSpPr>
          <p:cNvPr id="621" name="Straight Connector 620">
            <a:extLst>
              <a:ext uri="{FF2B5EF4-FFF2-40B4-BE49-F238E27FC236}">
                <a16:creationId xmlns:a16="http://schemas.microsoft.com/office/drawing/2014/main" id="{64AE9D59-BA1F-EE1F-6E3B-4B6B44CE2D5B}"/>
              </a:ext>
            </a:extLst>
          </p:cNvPr>
          <p:cNvCxnSpPr>
            <a:cxnSpLocks/>
          </p:cNvCxnSpPr>
          <p:nvPr/>
        </p:nvCxnSpPr>
        <p:spPr bwMode="auto">
          <a:xfrm flipV="1">
            <a:off x="9201405" y="5311277"/>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23" name="Straight Connector 622">
            <a:extLst>
              <a:ext uri="{FF2B5EF4-FFF2-40B4-BE49-F238E27FC236}">
                <a16:creationId xmlns:a16="http://schemas.microsoft.com/office/drawing/2014/main" id="{49300BEC-DC6B-ACE9-6360-B7691F6B189F}"/>
              </a:ext>
            </a:extLst>
          </p:cNvPr>
          <p:cNvCxnSpPr>
            <a:cxnSpLocks/>
          </p:cNvCxnSpPr>
          <p:nvPr/>
        </p:nvCxnSpPr>
        <p:spPr bwMode="auto">
          <a:xfrm>
            <a:off x="9635759" y="5308134"/>
            <a:ext cx="2246811" cy="0"/>
          </a:xfrm>
          <a:prstGeom prst="line">
            <a:avLst/>
          </a:prstGeom>
          <a:noFill/>
          <a:ln w="28575" cap="flat" cmpd="sng" algn="ctr">
            <a:solidFill>
              <a:schemeClr val="bg1"/>
            </a:solidFill>
            <a:prstDash val="solid"/>
            <a:round/>
            <a:headEnd type="none" w="med" len="med"/>
            <a:tailEnd type="none" w="med" len="med"/>
          </a:ln>
          <a:effectLst/>
        </p:spPr>
      </p:cxnSp>
      <p:cxnSp>
        <p:nvCxnSpPr>
          <p:cNvPr id="624" name="Straight Connector 623">
            <a:extLst>
              <a:ext uri="{FF2B5EF4-FFF2-40B4-BE49-F238E27FC236}">
                <a16:creationId xmlns:a16="http://schemas.microsoft.com/office/drawing/2014/main" id="{A646E093-AEE2-C490-0084-8F08464E9BB9}"/>
              </a:ext>
            </a:extLst>
          </p:cNvPr>
          <p:cNvCxnSpPr>
            <a:cxnSpLocks/>
          </p:cNvCxnSpPr>
          <p:nvPr/>
        </p:nvCxnSpPr>
        <p:spPr bwMode="auto">
          <a:xfrm flipV="1">
            <a:off x="9635759" y="2747815"/>
            <a:ext cx="0" cy="2570770"/>
          </a:xfrm>
          <a:prstGeom prst="line">
            <a:avLst/>
          </a:prstGeom>
          <a:noFill/>
          <a:ln w="28575" cap="flat" cmpd="sng" algn="ctr">
            <a:solidFill>
              <a:schemeClr val="bg1"/>
            </a:solidFill>
            <a:prstDash val="solid"/>
            <a:round/>
            <a:headEnd type="none" w="med" len="med"/>
            <a:tailEnd type="none" w="med" len="med"/>
          </a:ln>
          <a:effectLst/>
        </p:spPr>
      </p:cxnSp>
      <p:cxnSp>
        <p:nvCxnSpPr>
          <p:cNvPr id="625" name="Straight Connector 624">
            <a:extLst>
              <a:ext uri="{FF2B5EF4-FFF2-40B4-BE49-F238E27FC236}">
                <a16:creationId xmlns:a16="http://schemas.microsoft.com/office/drawing/2014/main" id="{7441FA3D-1F28-290E-872D-2E80C1624B98}"/>
              </a:ext>
            </a:extLst>
          </p:cNvPr>
          <p:cNvCxnSpPr>
            <a:cxnSpLocks/>
          </p:cNvCxnSpPr>
          <p:nvPr/>
        </p:nvCxnSpPr>
        <p:spPr bwMode="auto">
          <a:xfrm flipH="1">
            <a:off x="9578281" y="275304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6" name="Straight Connector 625">
            <a:extLst>
              <a:ext uri="{FF2B5EF4-FFF2-40B4-BE49-F238E27FC236}">
                <a16:creationId xmlns:a16="http://schemas.microsoft.com/office/drawing/2014/main" id="{D929A064-0324-9E28-E25F-38860E9279E1}"/>
              </a:ext>
            </a:extLst>
          </p:cNvPr>
          <p:cNvCxnSpPr>
            <a:cxnSpLocks/>
          </p:cNvCxnSpPr>
          <p:nvPr/>
        </p:nvCxnSpPr>
        <p:spPr bwMode="auto">
          <a:xfrm flipH="1">
            <a:off x="9578281" y="325987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7" name="Straight Connector 626">
            <a:extLst>
              <a:ext uri="{FF2B5EF4-FFF2-40B4-BE49-F238E27FC236}">
                <a16:creationId xmlns:a16="http://schemas.microsoft.com/office/drawing/2014/main" id="{B4B8B1D6-338F-9274-D8A2-F62358BC9FB3}"/>
              </a:ext>
            </a:extLst>
          </p:cNvPr>
          <p:cNvCxnSpPr>
            <a:cxnSpLocks/>
          </p:cNvCxnSpPr>
          <p:nvPr/>
        </p:nvCxnSpPr>
        <p:spPr bwMode="auto">
          <a:xfrm flipH="1">
            <a:off x="9578281" y="377194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8" name="Straight Connector 627">
            <a:extLst>
              <a:ext uri="{FF2B5EF4-FFF2-40B4-BE49-F238E27FC236}">
                <a16:creationId xmlns:a16="http://schemas.microsoft.com/office/drawing/2014/main" id="{A4FAEF3E-7853-AD38-F6D1-D3406FA6A473}"/>
              </a:ext>
            </a:extLst>
          </p:cNvPr>
          <p:cNvCxnSpPr>
            <a:cxnSpLocks/>
          </p:cNvCxnSpPr>
          <p:nvPr/>
        </p:nvCxnSpPr>
        <p:spPr bwMode="auto">
          <a:xfrm flipH="1">
            <a:off x="9578281" y="4284007"/>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29" name="Straight Connector 628">
            <a:extLst>
              <a:ext uri="{FF2B5EF4-FFF2-40B4-BE49-F238E27FC236}">
                <a16:creationId xmlns:a16="http://schemas.microsoft.com/office/drawing/2014/main" id="{46A1ED39-C796-F357-6908-F0C25A8A2F19}"/>
              </a:ext>
            </a:extLst>
          </p:cNvPr>
          <p:cNvCxnSpPr>
            <a:cxnSpLocks/>
          </p:cNvCxnSpPr>
          <p:nvPr/>
        </p:nvCxnSpPr>
        <p:spPr bwMode="auto">
          <a:xfrm flipH="1">
            <a:off x="9578281" y="479607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630" name="Straight Connector 629">
            <a:extLst>
              <a:ext uri="{FF2B5EF4-FFF2-40B4-BE49-F238E27FC236}">
                <a16:creationId xmlns:a16="http://schemas.microsoft.com/office/drawing/2014/main" id="{60A2A1D9-E90D-212B-94D7-69939E428BE4}"/>
              </a:ext>
            </a:extLst>
          </p:cNvPr>
          <p:cNvCxnSpPr>
            <a:cxnSpLocks/>
          </p:cNvCxnSpPr>
          <p:nvPr/>
        </p:nvCxnSpPr>
        <p:spPr bwMode="auto">
          <a:xfrm flipH="1">
            <a:off x="9578281" y="5308134"/>
            <a:ext cx="64008" cy="0"/>
          </a:xfrm>
          <a:prstGeom prst="line">
            <a:avLst/>
          </a:prstGeom>
          <a:noFill/>
          <a:ln w="28575" cap="flat" cmpd="sng" algn="ctr">
            <a:solidFill>
              <a:schemeClr val="bg1"/>
            </a:solidFill>
            <a:prstDash val="solid"/>
            <a:round/>
            <a:headEnd type="none" w="med" len="med"/>
            <a:tailEnd type="none" w="med" len="med"/>
          </a:ln>
          <a:effectLst/>
        </p:spPr>
      </p:cxnSp>
      <p:sp>
        <p:nvSpPr>
          <p:cNvPr id="631" name="TextBox 630">
            <a:extLst>
              <a:ext uri="{FF2B5EF4-FFF2-40B4-BE49-F238E27FC236}">
                <a16:creationId xmlns:a16="http://schemas.microsoft.com/office/drawing/2014/main" id="{E94EBFBB-6918-9D73-17DB-53B9D2368050}"/>
              </a:ext>
            </a:extLst>
          </p:cNvPr>
          <p:cNvSpPr txBox="1"/>
          <p:nvPr/>
        </p:nvSpPr>
        <p:spPr bwMode="auto">
          <a:xfrm>
            <a:off x="9117599" y="2602381"/>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632" name="TextBox 631">
            <a:extLst>
              <a:ext uri="{FF2B5EF4-FFF2-40B4-BE49-F238E27FC236}">
                <a16:creationId xmlns:a16="http://schemas.microsoft.com/office/drawing/2014/main" id="{8B2BB7EC-0A24-065F-2FBC-40016FC928B8}"/>
              </a:ext>
            </a:extLst>
          </p:cNvPr>
          <p:cNvSpPr txBox="1"/>
          <p:nvPr/>
        </p:nvSpPr>
        <p:spPr bwMode="auto">
          <a:xfrm>
            <a:off x="9117599" y="3109046"/>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80</a:t>
            </a:r>
          </a:p>
        </p:txBody>
      </p:sp>
      <p:sp>
        <p:nvSpPr>
          <p:cNvPr id="633" name="TextBox 632">
            <a:extLst>
              <a:ext uri="{FF2B5EF4-FFF2-40B4-BE49-F238E27FC236}">
                <a16:creationId xmlns:a16="http://schemas.microsoft.com/office/drawing/2014/main" id="{E69B837F-8CB1-3F4C-3A00-B26F9B87EDA7}"/>
              </a:ext>
            </a:extLst>
          </p:cNvPr>
          <p:cNvSpPr txBox="1"/>
          <p:nvPr/>
        </p:nvSpPr>
        <p:spPr bwMode="auto">
          <a:xfrm>
            <a:off x="9117599" y="3620936"/>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60</a:t>
            </a:r>
          </a:p>
        </p:txBody>
      </p:sp>
      <p:sp>
        <p:nvSpPr>
          <p:cNvPr id="634" name="TextBox 633">
            <a:extLst>
              <a:ext uri="{FF2B5EF4-FFF2-40B4-BE49-F238E27FC236}">
                <a16:creationId xmlns:a16="http://schemas.microsoft.com/office/drawing/2014/main" id="{1632FA11-70F4-D372-CF50-098EBA4E0087}"/>
              </a:ext>
            </a:extLst>
          </p:cNvPr>
          <p:cNvSpPr txBox="1"/>
          <p:nvPr/>
        </p:nvSpPr>
        <p:spPr bwMode="auto">
          <a:xfrm>
            <a:off x="9117599" y="4132826"/>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635" name="TextBox 634">
            <a:extLst>
              <a:ext uri="{FF2B5EF4-FFF2-40B4-BE49-F238E27FC236}">
                <a16:creationId xmlns:a16="http://schemas.microsoft.com/office/drawing/2014/main" id="{187C26BB-05F7-DA06-5CAC-AB10CA03DCB3}"/>
              </a:ext>
            </a:extLst>
          </p:cNvPr>
          <p:cNvSpPr txBox="1"/>
          <p:nvPr/>
        </p:nvSpPr>
        <p:spPr bwMode="auto">
          <a:xfrm>
            <a:off x="9117599" y="4644716"/>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636" name="TextBox 635">
            <a:extLst>
              <a:ext uri="{FF2B5EF4-FFF2-40B4-BE49-F238E27FC236}">
                <a16:creationId xmlns:a16="http://schemas.microsoft.com/office/drawing/2014/main" id="{13649E93-294A-F465-EABD-ECC73237CE38}"/>
              </a:ext>
            </a:extLst>
          </p:cNvPr>
          <p:cNvSpPr txBox="1"/>
          <p:nvPr/>
        </p:nvSpPr>
        <p:spPr bwMode="auto">
          <a:xfrm>
            <a:off x="9117599" y="5156604"/>
            <a:ext cx="51400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cxnSp>
        <p:nvCxnSpPr>
          <p:cNvPr id="637" name="Straight Connector 636">
            <a:extLst>
              <a:ext uri="{FF2B5EF4-FFF2-40B4-BE49-F238E27FC236}">
                <a16:creationId xmlns:a16="http://schemas.microsoft.com/office/drawing/2014/main" id="{72B85377-3DEE-C979-49BF-8B6230D9D161}"/>
              </a:ext>
            </a:extLst>
          </p:cNvPr>
          <p:cNvCxnSpPr>
            <a:cxnSpLocks/>
          </p:cNvCxnSpPr>
          <p:nvPr/>
        </p:nvCxnSpPr>
        <p:spPr bwMode="auto">
          <a:xfrm flipV="1">
            <a:off x="9632275" y="5304651"/>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38" name="Straight Connector 637">
            <a:extLst>
              <a:ext uri="{FF2B5EF4-FFF2-40B4-BE49-F238E27FC236}">
                <a16:creationId xmlns:a16="http://schemas.microsoft.com/office/drawing/2014/main" id="{E3A5A9A6-C888-5379-C8CD-ABF3170AB568}"/>
              </a:ext>
            </a:extLst>
          </p:cNvPr>
          <p:cNvCxnSpPr>
            <a:cxnSpLocks/>
          </p:cNvCxnSpPr>
          <p:nvPr/>
        </p:nvCxnSpPr>
        <p:spPr bwMode="auto">
          <a:xfrm flipV="1">
            <a:off x="10079373" y="5304651"/>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39" name="Straight Connector 638">
            <a:extLst>
              <a:ext uri="{FF2B5EF4-FFF2-40B4-BE49-F238E27FC236}">
                <a16:creationId xmlns:a16="http://schemas.microsoft.com/office/drawing/2014/main" id="{86E0FA6C-E8FA-3801-2AF6-3F3B71D2DC22}"/>
              </a:ext>
            </a:extLst>
          </p:cNvPr>
          <p:cNvCxnSpPr>
            <a:cxnSpLocks/>
          </p:cNvCxnSpPr>
          <p:nvPr/>
        </p:nvCxnSpPr>
        <p:spPr bwMode="auto">
          <a:xfrm flipV="1">
            <a:off x="10526471" y="5304651"/>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40" name="Straight Connector 639">
            <a:extLst>
              <a:ext uri="{FF2B5EF4-FFF2-40B4-BE49-F238E27FC236}">
                <a16:creationId xmlns:a16="http://schemas.microsoft.com/office/drawing/2014/main" id="{D368AF68-7329-85D0-197E-57EE9151FAA2}"/>
              </a:ext>
            </a:extLst>
          </p:cNvPr>
          <p:cNvCxnSpPr>
            <a:cxnSpLocks/>
          </p:cNvCxnSpPr>
          <p:nvPr/>
        </p:nvCxnSpPr>
        <p:spPr bwMode="auto">
          <a:xfrm flipV="1">
            <a:off x="10973569" y="5304651"/>
            <a:ext cx="0" cy="61831"/>
          </a:xfrm>
          <a:prstGeom prst="line">
            <a:avLst/>
          </a:prstGeom>
          <a:noFill/>
          <a:ln w="28575" cap="flat" cmpd="sng" algn="ctr">
            <a:solidFill>
              <a:schemeClr val="bg1"/>
            </a:solidFill>
            <a:prstDash val="solid"/>
            <a:round/>
            <a:headEnd type="none" w="med" len="med"/>
            <a:tailEnd type="none" w="med" len="med"/>
          </a:ln>
          <a:effectLst/>
        </p:spPr>
      </p:cxnSp>
      <p:cxnSp>
        <p:nvCxnSpPr>
          <p:cNvPr id="641" name="Straight Connector 640">
            <a:extLst>
              <a:ext uri="{FF2B5EF4-FFF2-40B4-BE49-F238E27FC236}">
                <a16:creationId xmlns:a16="http://schemas.microsoft.com/office/drawing/2014/main" id="{F7A21E7D-593D-E263-D8C2-B86672AA47ED}"/>
              </a:ext>
            </a:extLst>
          </p:cNvPr>
          <p:cNvCxnSpPr>
            <a:cxnSpLocks/>
          </p:cNvCxnSpPr>
          <p:nvPr/>
        </p:nvCxnSpPr>
        <p:spPr bwMode="auto">
          <a:xfrm flipV="1">
            <a:off x="11420667" y="5304651"/>
            <a:ext cx="0" cy="61831"/>
          </a:xfrm>
          <a:prstGeom prst="line">
            <a:avLst/>
          </a:prstGeom>
          <a:noFill/>
          <a:ln w="28575" cap="flat" cmpd="sng" algn="ctr">
            <a:solidFill>
              <a:schemeClr val="bg1"/>
            </a:solidFill>
            <a:prstDash val="solid"/>
            <a:round/>
            <a:headEnd type="none" w="med" len="med"/>
            <a:tailEnd type="none" w="med" len="med"/>
          </a:ln>
          <a:effectLst/>
        </p:spPr>
      </p:cxnSp>
      <p:sp>
        <p:nvSpPr>
          <p:cNvPr id="642" name="TextBox 641">
            <a:extLst>
              <a:ext uri="{FF2B5EF4-FFF2-40B4-BE49-F238E27FC236}">
                <a16:creationId xmlns:a16="http://schemas.microsoft.com/office/drawing/2014/main" id="{1F75A2CF-6221-F2AC-7FD2-361FA0F20AEE}"/>
              </a:ext>
            </a:extLst>
          </p:cNvPr>
          <p:cNvSpPr txBox="1"/>
          <p:nvPr/>
        </p:nvSpPr>
        <p:spPr bwMode="auto">
          <a:xfrm>
            <a:off x="11689240"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643" name="TextBox 642">
            <a:extLst>
              <a:ext uri="{FF2B5EF4-FFF2-40B4-BE49-F238E27FC236}">
                <a16:creationId xmlns:a16="http://schemas.microsoft.com/office/drawing/2014/main" id="{B43FB029-FF98-695E-7B73-41E70FF751CF}"/>
              </a:ext>
            </a:extLst>
          </p:cNvPr>
          <p:cNvSpPr txBox="1"/>
          <p:nvPr/>
        </p:nvSpPr>
        <p:spPr bwMode="auto">
          <a:xfrm>
            <a:off x="9656659" y="5531545"/>
            <a:ext cx="22050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Mo</a:t>
            </a:r>
          </a:p>
        </p:txBody>
      </p:sp>
      <p:sp>
        <p:nvSpPr>
          <p:cNvPr id="644" name="TextBox 643">
            <a:extLst>
              <a:ext uri="{FF2B5EF4-FFF2-40B4-BE49-F238E27FC236}">
                <a16:creationId xmlns:a16="http://schemas.microsoft.com/office/drawing/2014/main" id="{B891C0FF-F198-0ECE-B19B-17594C4EFD88}"/>
              </a:ext>
            </a:extLst>
          </p:cNvPr>
          <p:cNvSpPr txBox="1"/>
          <p:nvPr/>
        </p:nvSpPr>
        <p:spPr bwMode="auto">
          <a:xfrm>
            <a:off x="9448524"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645" name="TextBox 644">
            <a:extLst>
              <a:ext uri="{FF2B5EF4-FFF2-40B4-BE49-F238E27FC236}">
                <a16:creationId xmlns:a16="http://schemas.microsoft.com/office/drawing/2014/main" id="{BBA24944-53DC-75F5-2F7B-D44560E1BB91}"/>
              </a:ext>
            </a:extLst>
          </p:cNvPr>
          <p:cNvSpPr txBox="1"/>
          <p:nvPr/>
        </p:nvSpPr>
        <p:spPr bwMode="auto">
          <a:xfrm>
            <a:off x="9896667"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646" name="TextBox 645">
            <a:extLst>
              <a:ext uri="{FF2B5EF4-FFF2-40B4-BE49-F238E27FC236}">
                <a16:creationId xmlns:a16="http://schemas.microsoft.com/office/drawing/2014/main" id="{B669B205-FC90-AD8B-A748-BC1B029ABC3E}"/>
              </a:ext>
            </a:extLst>
          </p:cNvPr>
          <p:cNvSpPr txBox="1"/>
          <p:nvPr/>
        </p:nvSpPr>
        <p:spPr bwMode="auto">
          <a:xfrm>
            <a:off x="10344810"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647" name="TextBox 646">
            <a:extLst>
              <a:ext uri="{FF2B5EF4-FFF2-40B4-BE49-F238E27FC236}">
                <a16:creationId xmlns:a16="http://schemas.microsoft.com/office/drawing/2014/main" id="{030241A9-EA96-18C9-911B-E8CAE292C2B4}"/>
              </a:ext>
            </a:extLst>
          </p:cNvPr>
          <p:cNvSpPr txBox="1"/>
          <p:nvPr/>
        </p:nvSpPr>
        <p:spPr bwMode="auto">
          <a:xfrm>
            <a:off x="10792953"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648" name="TextBox 647">
            <a:extLst>
              <a:ext uri="{FF2B5EF4-FFF2-40B4-BE49-F238E27FC236}">
                <a16:creationId xmlns:a16="http://schemas.microsoft.com/office/drawing/2014/main" id="{C9A2FCE5-60CC-43E2-598F-F10CB3BA60D4}"/>
              </a:ext>
            </a:extLst>
          </p:cNvPr>
          <p:cNvSpPr txBox="1"/>
          <p:nvPr/>
        </p:nvSpPr>
        <p:spPr bwMode="auto">
          <a:xfrm>
            <a:off x="11241096" y="5319454"/>
            <a:ext cx="37098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cxnSp>
        <p:nvCxnSpPr>
          <p:cNvPr id="649" name="Straight Connector 648">
            <a:extLst>
              <a:ext uri="{FF2B5EF4-FFF2-40B4-BE49-F238E27FC236}">
                <a16:creationId xmlns:a16="http://schemas.microsoft.com/office/drawing/2014/main" id="{8AC41AA1-98AB-F4CB-12D5-F772F8DDFB42}"/>
              </a:ext>
            </a:extLst>
          </p:cNvPr>
          <p:cNvCxnSpPr>
            <a:cxnSpLocks/>
          </p:cNvCxnSpPr>
          <p:nvPr/>
        </p:nvCxnSpPr>
        <p:spPr bwMode="auto">
          <a:xfrm flipV="1">
            <a:off x="11871718" y="5304651"/>
            <a:ext cx="0" cy="61831"/>
          </a:xfrm>
          <a:prstGeom prst="line">
            <a:avLst/>
          </a:prstGeom>
          <a:noFill/>
          <a:ln w="28575" cap="flat" cmpd="sng" algn="ctr">
            <a:solidFill>
              <a:schemeClr val="bg1"/>
            </a:solidFill>
            <a:prstDash val="solid"/>
            <a:round/>
            <a:headEnd type="none" w="med" len="med"/>
            <a:tailEnd type="none" w="med" len="med"/>
          </a:ln>
          <a:effectLst/>
        </p:spPr>
      </p:cxnSp>
      <p:sp>
        <p:nvSpPr>
          <p:cNvPr id="650" name="Freeform 649">
            <a:extLst>
              <a:ext uri="{FF2B5EF4-FFF2-40B4-BE49-F238E27FC236}">
                <a16:creationId xmlns:a16="http://schemas.microsoft.com/office/drawing/2014/main" id="{49F12209-76F4-27F6-F8BB-D9D79D8F992E}"/>
              </a:ext>
            </a:extLst>
          </p:cNvPr>
          <p:cNvSpPr/>
          <p:nvPr/>
        </p:nvSpPr>
        <p:spPr bwMode="auto">
          <a:xfrm>
            <a:off x="9645650" y="2755900"/>
            <a:ext cx="2019300" cy="104775"/>
          </a:xfrm>
          <a:custGeom>
            <a:avLst/>
            <a:gdLst>
              <a:gd name="connsiteX0" fmla="*/ 0 w 2019300"/>
              <a:gd name="connsiteY0" fmla="*/ 0 h 104775"/>
              <a:gd name="connsiteX1" fmla="*/ 968375 w 2019300"/>
              <a:gd name="connsiteY1" fmla="*/ 0 h 104775"/>
              <a:gd name="connsiteX2" fmla="*/ 968375 w 2019300"/>
              <a:gd name="connsiteY2" fmla="*/ 104775 h 104775"/>
              <a:gd name="connsiteX3" fmla="*/ 2019300 w 2019300"/>
              <a:gd name="connsiteY3" fmla="*/ 104775 h 104775"/>
            </a:gdLst>
            <a:ahLst/>
            <a:cxnLst>
              <a:cxn ang="0">
                <a:pos x="connsiteX0" y="connsiteY0"/>
              </a:cxn>
              <a:cxn ang="0">
                <a:pos x="connsiteX1" y="connsiteY1"/>
              </a:cxn>
              <a:cxn ang="0">
                <a:pos x="connsiteX2" y="connsiteY2"/>
              </a:cxn>
              <a:cxn ang="0">
                <a:pos x="connsiteX3" y="connsiteY3"/>
              </a:cxn>
            </a:cxnLst>
            <a:rect l="l" t="t" r="r" b="b"/>
            <a:pathLst>
              <a:path w="2019300" h="104775">
                <a:moveTo>
                  <a:pt x="0" y="0"/>
                </a:moveTo>
                <a:lnTo>
                  <a:pt x="968375" y="0"/>
                </a:lnTo>
                <a:lnTo>
                  <a:pt x="968375" y="104775"/>
                </a:lnTo>
                <a:lnTo>
                  <a:pt x="2019300" y="104775"/>
                </a:lnTo>
              </a:path>
            </a:pathLst>
          </a:custGeom>
          <a:noFill/>
          <a:ln w="28575">
            <a:solidFill>
              <a:schemeClr val="accent1"/>
            </a:solidFill>
            <a:miter lim="800000"/>
            <a:headEnd/>
            <a:tailEnd/>
          </a:ln>
        </p:spPr>
        <p:txBody>
          <a:bodyPr rtlCol="0" anchor="ctr"/>
          <a:lstStyle/>
          <a:p>
            <a:pPr algn="ctr"/>
            <a:endParaRPr lang="en-US"/>
          </a:p>
        </p:txBody>
      </p:sp>
      <p:grpSp>
        <p:nvGrpSpPr>
          <p:cNvPr id="653" name="Group 652">
            <a:extLst>
              <a:ext uri="{FF2B5EF4-FFF2-40B4-BE49-F238E27FC236}">
                <a16:creationId xmlns:a16="http://schemas.microsoft.com/office/drawing/2014/main" id="{AB7BD23A-A5EB-E9FC-E484-6695F6FAA76D}"/>
              </a:ext>
            </a:extLst>
          </p:cNvPr>
          <p:cNvGrpSpPr/>
          <p:nvPr/>
        </p:nvGrpSpPr>
        <p:grpSpPr>
          <a:xfrm>
            <a:off x="9937750" y="2749550"/>
            <a:ext cx="1631950" cy="2549525"/>
            <a:chOff x="9937750" y="2749550"/>
            <a:chExt cx="1631950" cy="2549525"/>
          </a:xfrm>
        </p:grpSpPr>
        <p:sp>
          <p:nvSpPr>
            <p:cNvPr id="652" name="Freeform 651">
              <a:extLst>
                <a:ext uri="{FF2B5EF4-FFF2-40B4-BE49-F238E27FC236}">
                  <a16:creationId xmlns:a16="http://schemas.microsoft.com/office/drawing/2014/main" id="{8CBC2F4A-C443-1F86-BCFA-09C6962EACFF}"/>
                </a:ext>
              </a:extLst>
            </p:cNvPr>
            <p:cNvSpPr/>
            <p:nvPr/>
          </p:nvSpPr>
          <p:spPr bwMode="auto">
            <a:xfrm>
              <a:off x="9937750" y="2755900"/>
              <a:ext cx="1619250" cy="1450975"/>
            </a:xfrm>
            <a:custGeom>
              <a:avLst/>
              <a:gdLst>
                <a:gd name="connsiteX0" fmla="*/ 393700 w 1619250"/>
                <a:gd name="connsiteY0" fmla="*/ 3175 h 1450975"/>
                <a:gd name="connsiteX1" fmla="*/ 393700 w 1619250"/>
                <a:gd name="connsiteY1" fmla="*/ 139700 h 1450975"/>
                <a:gd name="connsiteX2" fmla="*/ 1619250 w 1619250"/>
                <a:gd name="connsiteY2" fmla="*/ 139700 h 1450975"/>
                <a:gd name="connsiteX3" fmla="*/ 1619250 w 1619250"/>
                <a:gd name="connsiteY3" fmla="*/ 174625 h 1450975"/>
                <a:gd name="connsiteX4" fmla="*/ 1619250 w 1619250"/>
                <a:gd name="connsiteY4" fmla="*/ 1450975 h 1450975"/>
                <a:gd name="connsiteX5" fmla="*/ 396875 w 1619250"/>
                <a:gd name="connsiteY5" fmla="*/ 1450975 h 1450975"/>
                <a:gd name="connsiteX6" fmla="*/ 396875 w 1619250"/>
                <a:gd name="connsiteY6" fmla="*/ 1250950 h 1450975"/>
                <a:gd name="connsiteX7" fmla="*/ 323850 w 1619250"/>
                <a:gd name="connsiteY7" fmla="*/ 1250950 h 1450975"/>
                <a:gd name="connsiteX8" fmla="*/ 323850 w 1619250"/>
                <a:gd name="connsiteY8" fmla="*/ 1038225 h 1450975"/>
                <a:gd name="connsiteX9" fmla="*/ 279400 w 1619250"/>
                <a:gd name="connsiteY9" fmla="*/ 1038225 h 1450975"/>
                <a:gd name="connsiteX10" fmla="*/ 279400 w 1619250"/>
                <a:gd name="connsiteY10" fmla="*/ 793750 h 1450975"/>
                <a:gd name="connsiteX11" fmla="*/ 79375 w 1619250"/>
                <a:gd name="connsiteY11" fmla="*/ 793750 h 1450975"/>
                <a:gd name="connsiteX12" fmla="*/ 79375 w 1619250"/>
                <a:gd name="connsiteY12" fmla="*/ 511175 h 1450975"/>
                <a:gd name="connsiteX13" fmla="*/ 0 w 1619250"/>
                <a:gd name="connsiteY13" fmla="*/ 511175 h 1450975"/>
                <a:gd name="connsiteX14" fmla="*/ 0 w 1619250"/>
                <a:gd name="connsiteY14" fmla="*/ 0 h 1450975"/>
                <a:gd name="connsiteX15" fmla="*/ 393700 w 1619250"/>
                <a:gd name="connsiteY15" fmla="*/ 3175 h 1450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619250" h="1450975">
                  <a:moveTo>
                    <a:pt x="393700" y="3175"/>
                  </a:moveTo>
                  <a:lnTo>
                    <a:pt x="393700" y="139700"/>
                  </a:lnTo>
                  <a:lnTo>
                    <a:pt x="1619250" y="139700"/>
                  </a:lnTo>
                  <a:lnTo>
                    <a:pt x="1619250" y="174625"/>
                  </a:lnTo>
                  <a:lnTo>
                    <a:pt x="1619250" y="1450975"/>
                  </a:lnTo>
                  <a:lnTo>
                    <a:pt x="396875" y="1450975"/>
                  </a:lnTo>
                  <a:lnTo>
                    <a:pt x="396875" y="1250950"/>
                  </a:lnTo>
                  <a:lnTo>
                    <a:pt x="323850" y="1250950"/>
                  </a:lnTo>
                  <a:lnTo>
                    <a:pt x="323850" y="1038225"/>
                  </a:lnTo>
                  <a:lnTo>
                    <a:pt x="279400" y="1038225"/>
                  </a:lnTo>
                  <a:lnTo>
                    <a:pt x="279400" y="793750"/>
                  </a:lnTo>
                  <a:lnTo>
                    <a:pt x="79375" y="793750"/>
                  </a:lnTo>
                  <a:lnTo>
                    <a:pt x="79375" y="511175"/>
                  </a:lnTo>
                  <a:lnTo>
                    <a:pt x="0" y="511175"/>
                  </a:lnTo>
                  <a:lnTo>
                    <a:pt x="0" y="0"/>
                  </a:lnTo>
                  <a:lnTo>
                    <a:pt x="393700" y="3175"/>
                  </a:lnTo>
                  <a:close/>
                </a:path>
              </a:pathLst>
            </a:custGeom>
            <a:solidFill>
              <a:schemeClr val="accent3">
                <a:lumMod val="60000"/>
                <a:lumOff val="40000"/>
                <a:alpha val="50196"/>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651" name="Freeform 650">
              <a:extLst>
                <a:ext uri="{FF2B5EF4-FFF2-40B4-BE49-F238E27FC236}">
                  <a16:creationId xmlns:a16="http://schemas.microsoft.com/office/drawing/2014/main" id="{31591F42-B738-AC9F-5E52-54436AB430C5}"/>
                </a:ext>
              </a:extLst>
            </p:cNvPr>
            <p:cNvSpPr/>
            <p:nvPr/>
          </p:nvSpPr>
          <p:spPr bwMode="auto">
            <a:xfrm>
              <a:off x="9944100" y="2749550"/>
              <a:ext cx="1625600" cy="2549525"/>
            </a:xfrm>
            <a:custGeom>
              <a:avLst/>
              <a:gdLst>
                <a:gd name="connsiteX0" fmla="*/ 0 w 1625600"/>
                <a:gd name="connsiteY0" fmla="*/ 0 h 2549525"/>
                <a:gd name="connsiteX1" fmla="*/ 0 w 1625600"/>
                <a:gd name="connsiteY1" fmla="*/ 203200 h 2549525"/>
                <a:gd name="connsiteX2" fmla="*/ 69850 w 1625600"/>
                <a:gd name="connsiteY2" fmla="*/ 203200 h 2549525"/>
                <a:gd name="connsiteX3" fmla="*/ 69850 w 1625600"/>
                <a:gd name="connsiteY3" fmla="*/ 387350 h 2549525"/>
                <a:gd name="connsiteX4" fmla="*/ 266700 w 1625600"/>
                <a:gd name="connsiteY4" fmla="*/ 387350 h 2549525"/>
                <a:gd name="connsiteX5" fmla="*/ 266700 w 1625600"/>
                <a:gd name="connsiteY5" fmla="*/ 568325 h 2549525"/>
                <a:gd name="connsiteX6" fmla="*/ 320675 w 1625600"/>
                <a:gd name="connsiteY6" fmla="*/ 568325 h 2549525"/>
                <a:gd name="connsiteX7" fmla="*/ 320675 w 1625600"/>
                <a:gd name="connsiteY7" fmla="*/ 746125 h 2549525"/>
                <a:gd name="connsiteX8" fmla="*/ 409575 w 1625600"/>
                <a:gd name="connsiteY8" fmla="*/ 746125 h 2549525"/>
                <a:gd name="connsiteX9" fmla="*/ 409575 w 1625600"/>
                <a:gd name="connsiteY9" fmla="*/ 927100 h 2549525"/>
                <a:gd name="connsiteX10" fmla="*/ 1625600 w 1625600"/>
                <a:gd name="connsiteY10" fmla="*/ 927100 h 2549525"/>
                <a:gd name="connsiteX11" fmla="*/ 1625600 w 1625600"/>
                <a:gd name="connsiteY11" fmla="*/ 2549525 h 2549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625600" h="2549525">
                  <a:moveTo>
                    <a:pt x="0" y="0"/>
                  </a:moveTo>
                  <a:lnTo>
                    <a:pt x="0" y="203200"/>
                  </a:lnTo>
                  <a:lnTo>
                    <a:pt x="69850" y="203200"/>
                  </a:lnTo>
                  <a:lnTo>
                    <a:pt x="69850" y="387350"/>
                  </a:lnTo>
                  <a:lnTo>
                    <a:pt x="266700" y="387350"/>
                  </a:lnTo>
                  <a:lnTo>
                    <a:pt x="266700" y="568325"/>
                  </a:lnTo>
                  <a:lnTo>
                    <a:pt x="320675" y="568325"/>
                  </a:lnTo>
                  <a:lnTo>
                    <a:pt x="320675" y="746125"/>
                  </a:lnTo>
                  <a:lnTo>
                    <a:pt x="409575" y="746125"/>
                  </a:lnTo>
                  <a:lnTo>
                    <a:pt x="409575" y="927100"/>
                  </a:lnTo>
                  <a:lnTo>
                    <a:pt x="1625600" y="927100"/>
                  </a:lnTo>
                  <a:lnTo>
                    <a:pt x="1625600" y="2549525"/>
                  </a:lnTo>
                </a:path>
              </a:pathLst>
            </a:custGeom>
            <a:noFill/>
            <a:ln w="28575">
              <a:solidFill>
                <a:schemeClr val="accent3"/>
              </a:solidFill>
              <a:miter lim="800000"/>
              <a:headEnd/>
              <a:tailEnd/>
            </a:ln>
          </p:spPr>
          <p:txBody>
            <a:bodyPr rtlCol="0" anchor="ctr"/>
            <a:lstStyle/>
            <a:p>
              <a:pPr algn="ctr"/>
              <a:endParaRPr lang="en-US"/>
            </a:p>
          </p:txBody>
        </p:sp>
      </p:grpSp>
      <p:grpSp>
        <p:nvGrpSpPr>
          <p:cNvPr id="663" name="Group 662">
            <a:extLst>
              <a:ext uri="{FF2B5EF4-FFF2-40B4-BE49-F238E27FC236}">
                <a16:creationId xmlns:a16="http://schemas.microsoft.com/office/drawing/2014/main" id="{FDAA84CE-F2D7-FD5D-1C3D-9FEE07B2F289}"/>
              </a:ext>
            </a:extLst>
          </p:cNvPr>
          <p:cNvGrpSpPr/>
          <p:nvPr/>
        </p:nvGrpSpPr>
        <p:grpSpPr>
          <a:xfrm>
            <a:off x="10995025" y="3530600"/>
            <a:ext cx="619125" cy="283349"/>
            <a:chOff x="10995025" y="3530600"/>
            <a:chExt cx="619125" cy="283349"/>
          </a:xfrm>
        </p:grpSpPr>
        <p:sp>
          <p:nvSpPr>
            <p:cNvPr id="654" name="TextBox 653">
              <a:extLst>
                <a:ext uri="{FF2B5EF4-FFF2-40B4-BE49-F238E27FC236}">
                  <a16:creationId xmlns:a16="http://schemas.microsoft.com/office/drawing/2014/main" id="{95F3FD2B-B6D6-09A8-AA92-8A3A5D198CFB}"/>
                </a:ext>
              </a:extLst>
            </p:cNvPr>
            <p:cNvSpPr txBox="1"/>
            <p:nvPr/>
          </p:nvSpPr>
          <p:spPr bwMode="auto">
            <a:xfrm>
              <a:off x="10995025" y="3530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55" name="TextBox 654">
              <a:extLst>
                <a:ext uri="{FF2B5EF4-FFF2-40B4-BE49-F238E27FC236}">
                  <a16:creationId xmlns:a16="http://schemas.microsoft.com/office/drawing/2014/main" id="{468F571C-C932-1695-6C98-3833F3AAD91C}"/>
                </a:ext>
              </a:extLst>
            </p:cNvPr>
            <p:cNvSpPr txBox="1"/>
            <p:nvPr/>
          </p:nvSpPr>
          <p:spPr bwMode="auto">
            <a:xfrm>
              <a:off x="11087100"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56" name="TextBox 655">
              <a:extLst>
                <a:ext uri="{FF2B5EF4-FFF2-40B4-BE49-F238E27FC236}">
                  <a16:creationId xmlns:a16="http://schemas.microsoft.com/office/drawing/2014/main" id="{F1D3E4E3-6138-6EF8-ADCD-5A63A53EC229}"/>
                </a:ext>
              </a:extLst>
            </p:cNvPr>
            <p:cNvSpPr txBox="1"/>
            <p:nvPr/>
          </p:nvSpPr>
          <p:spPr bwMode="auto">
            <a:xfrm>
              <a:off x="11229975" y="35369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57" name="TextBox 656">
              <a:extLst>
                <a:ext uri="{FF2B5EF4-FFF2-40B4-BE49-F238E27FC236}">
                  <a16:creationId xmlns:a16="http://schemas.microsoft.com/office/drawing/2014/main" id="{ACF71E07-1BDC-E35D-8C09-C4C3A60D8D0E}"/>
                </a:ext>
              </a:extLst>
            </p:cNvPr>
            <p:cNvSpPr txBox="1"/>
            <p:nvPr/>
          </p:nvSpPr>
          <p:spPr bwMode="auto">
            <a:xfrm>
              <a:off x="11299825"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58" name="TextBox 657">
              <a:extLst>
                <a:ext uri="{FF2B5EF4-FFF2-40B4-BE49-F238E27FC236}">
                  <a16:creationId xmlns:a16="http://schemas.microsoft.com/office/drawing/2014/main" id="{C0B30DD8-8706-4AE1-82CE-AA276390E5C3}"/>
                </a:ext>
              </a:extLst>
            </p:cNvPr>
            <p:cNvSpPr txBox="1"/>
            <p:nvPr/>
          </p:nvSpPr>
          <p:spPr bwMode="auto">
            <a:xfrm>
              <a:off x="11045825"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59" name="TextBox 658">
              <a:extLst>
                <a:ext uri="{FF2B5EF4-FFF2-40B4-BE49-F238E27FC236}">
                  <a16:creationId xmlns:a16="http://schemas.microsoft.com/office/drawing/2014/main" id="{B737B84F-F9CE-63EB-FE96-2E49E2419B8F}"/>
                </a:ext>
              </a:extLst>
            </p:cNvPr>
            <p:cNvSpPr txBox="1"/>
            <p:nvPr/>
          </p:nvSpPr>
          <p:spPr bwMode="auto">
            <a:xfrm>
              <a:off x="11464925"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60" name="TextBox 659">
              <a:extLst>
                <a:ext uri="{FF2B5EF4-FFF2-40B4-BE49-F238E27FC236}">
                  <a16:creationId xmlns:a16="http://schemas.microsoft.com/office/drawing/2014/main" id="{D25F4C5A-D7BB-F3E6-26DD-0D1E67259987}"/>
                </a:ext>
              </a:extLst>
            </p:cNvPr>
            <p:cNvSpPr txBox="1"/>
            <p:nvPr/>
          </p:nvSpPr>
          <p:spPr bwMode="auto">
            <a:xfrm>
              <a:off x="11329988"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662" name="TextBox 661">
              <a:extLst>
                <a:ext uri="{FF2B5EF4-FFF2-40B4-BE49-F238E27FC236}">
                  <a16:creationId xmlns:a16="http://schemas.microsoft.com/office/drawing/2014/main" id="{4E53C661-DF21-1A00-6C5B-C630135B3AD5}"/>
                </a:ext>
              </a:extLst>
            </p:cNvPr>
            <p:cNvSpPr txBox="1"/>
            <p:nvPr/>
          </p:nvSpPr>
          <p:spPr bwMode="auto">
            <a:xfrm>
              <a:off x="11404600" y="35337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685" name="Group 684">
            <a:extLst>
              <a:ext uri="{FF2B5EF4-FFF2-40B4-BE49-F238E27FC236}">
                <a16:creationId xmlns:a16="http://schemas.microsoft.com/office/drawing/2014/main" id="{6FEEADD3-CC9A-CCCB-31DB-AD21C91186C3}"/>
              </a:ext>
            </a:extLst>
          </p:cNvPr>
          <p:cNvGrpSpPr/>
          <p:nvPr/>
        </p:nvGrpSpPr>
        <p:grpSpPr>
          <a:xfrm>
            <a:off x="10883900" y="2714625"/>
            <a:ext cx="857250" cy="276999"/>
            <a:chOff x="10883900" y="2714625"/>
            <a:chExt cx="857250" cy="276999"/>
          </a:xfrm>
        </p:grpSpPr>
        <p:sp>
          <p:nvSpPr>
            <p:cNvPr id="664" name="TextBox 663">
              <a:extLst>
                <a:ext uri="{FF2B5EF4-FFF2-40B4-BE49-F238E27FC236}">
                  <a16:creationId xmlns:a16="http://schemas.microsoft.com/office/drawing/2014/main" id="{947D70AA-ACA7-E320-971F-403CAD8E7B99}"/>
                </a:ext>
              </a:extLst>
            </p:cNvPr>
            <p:cNvSpPr txBox="1"/>
            <p:nvPr/>
          </p:nvSpPr>
          <p:spPr bwMode="auto">
            <a:xfrm>
              <a:off x="10883900"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5" name="TextBox 664">
              <a:extLst>
                <a:ext uri="{FF2B5EF4-FFF2-40B4-BE49-F238E27FC236}">
                  <a16:creationId xmlns:a16="http://schemas.microsoft.com/office/drawing/2014/main" id="{C8B29E9E-3427-0D0E-854D-A54EB77BB3AA}"/>
                </a:ext>
              </a:extLst>
            </p:cNvPr>
            <p:cNvSpPr txBox="1"/>
            <p:nvPr/>
          </p:nvSpPr>
          <p:spPr bwMode="auto">
            <a:xfrm>
              <a:off x="1098867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6" name="TextBox 665">
              <a:extLst>
                <a:ext uri="{FF2B5EF4-FFF2-40B4-BE49-F238E27FC236}">
                  <a16:creationId xmlns:a16="http://schemas.microsoft.com/office/drawing/2014/main" id="{134AE02D-2C91-579A-919F-D13DC536A246}"/>
                </a:ext>
              </a:extLst>
            </p:cNvPr>
            <p:cNvSpPr txBox="1"/>
            <p:nvPr/>
          </p:nvSpPr>
          <p:spPr bwMode="auto">
            <a:xfrm>
              <a:off x="1116012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7" name="TextBox 666">
              <a:extLst>
                <a:ext uri="{FF2B5EF4-FFF2-40B4-BE49-F238E27FC236}">
                  <a16:creationId xmlns:a16="http://schemas.microsoft.com/office/drawing/2014/main" id="{31E483E5-2BFE-8FC6-05DD-63B12D9A107C}"/>
                </a:ext>
              </a:extLst>
            </p:cNvPr>
            <p:cNvSpPr txBox="1"/>
            <p:nvPr/>
          </p:nvSpPr>
          <p:spPr bwMode="auto">
            <a:xfrm>
              <a:off x="1091882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8" name="TextBox 667">
              <a:extLst>
                <a:ext uri="{FF2B5EF4-FFF2-40B4-BE49-F238E27FC236}">
                  <a16:creationId xmlns:a16="http://schemas.microsoft.com/office/drawing/2014/main" id="{338017BE-0490-D334-8DB2-39B75AFEB63F}"/>
                </a:ext>
              </a:extLst>
            </p:cNvPr>
            <p:cNvSpPr txBox="1"/>
            <p:nvPr/>
          </p:nvSpPr>
          <p:spPr bwMode="auto">
            <a:xfrm>
              <a:off x="1156017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9" name="TextBox 668">
              <a:extLst>
                <a:ext uri="{FF2B5EF4-FFF2-40B4-BE49-F238E27FC236}">
                  <a16:creationId xmlns:a16="http://schemas.microsoft.com/office/drawing/2014/main" id="{B4908ECE-8176-8602-8103-0478F22FCEA0}"/>
                </a:ext>
              </a:extLst>
            </p:cNvPr>
            <p:cNvSpPr txBox="1"/>
            <p:nvPr/>
          </p:nvSpPr>
          <p:spPr bwMode="auto">
            <a:xfrm>
              <a:off x="1159192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0" name="TextBox 669">
              <a:extLst>
                <a:ext uri="{FF2B5EF4-FFF2-40B4-BE49-F238E27FC236}">
                  <a16:creationId xmlns:a16="http://schemas.microsoft.com/office/drawing/2014/main" id="{5E48DEB0-D350-B3EA-8144-0E3976B3EE52}"/>
                </a:ext>
              </a:extLst>
            </p:cNvPr>
            <p:cNvSpPr txBox="1"/>
            <p:nvPr/>
          </p:nvSpPr>
          <p:spPr bwMode="auto">
            <a:xfrm>
              <a:off x="11049000"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1" name="TextBox 670">
              <a:extLst>
                <a:ext uri="{FF2B5EF4-FFF2-40B4-BE49-F238E27FC236}">
                  <a16:creationId xmlns:a16="http://schemas.microsoft.com/office/drawing/2014/main" id="{5D53E29D-A300-707B-DC4F-F7FEC7B546FA}"/>
                </a:ext>
              </a:extLst>
            </p:cNvPr>
            <p:cNvSpPr txBox="1"/>
            <p:nvPr/>
          </p:nvSpPr>
          <p:spPr bwMode="auto">
            <a:xfrm>
              <a:off x="11061700"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2" name="TextBox 671">
              <a:extLst>
                <a:ext uri="{FF2B5EF4-FFF2-40B4-BE49-F238E27FC236}">
                  <a16:creationId xmlns:a16="http://schemas.microsoft.com/office/drawing/2014/main" id="{AFFE2C53-CC42-44CF-7B50-78F200F7CAD7}"/>
                </a:ext>
              </a:extLst>
            </p:cNvPr>
            <p:cNvSpPr txBox="1"/>
            <p:nvPr/>
          </p:nvSpPr>
          <p:spPr bwMode="auto">
            <a:xfrm>
              <a:off x="1107757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3" name="TextBox 672">
              <a:extLst>
                <a:ext uri="{FF2B5EF4-FFF2-40B4-BE49-F238E27FC236}">
                  <a16:creationId xmlns:a16="http://schemas.microsoft.com/office/drawing/2014/main" id="{CF0092E4-5CB8-B115-FE89-5ED2EE975888}"/>
                </a:ext>
              </a:extLst>
            </p:cNvPr>
            <p:cNvSpPr txBox="1"/>
            <p:nvPr/>
          </p:nvSpPr>
          <p:spPr bwMode="auto">
            <a:xfrm>
              <a:off x="11210925"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4" name="TextBox 673">
              <a:extLst>
                <a:ext uri="{FF2B5EF4-FFF2-40B4-BE49-F238E27FC236}">
                  <a16:creationId xmlns:a16="http://schemas.microsoft.com/office/drawing/2014/main" id="{46707E38-6B1E-FB52-F62E-A55BB3365E30}"/>
                </a:ext>
              </a:extLst>
            </p:cNvPr>
            <p:cNvSpPr txBox="1"/>
            <p:nvPr/>
          </p:nvSpPr>
          <p:spPr bwMode="auto">
            <a:xfrm>
              <a:off x="11507788"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5" name="TextBox 674">
              <a:extLst>
                <a:ext uri="{FF2B5EF4-FFF2-40B4-BE49-F238E27FC236}">
                  <a16:creationId xmlns:a16="http://schemas.microsoft.com/office/drawing/2014/main" id="{6BE5D703-B975-E187-C819-72001D697748}"/>
                </a:ext>
              </a:extLst>
            </p:cNvPr>
            <p:cNvSpPr txBox="1"/>
            <p:nvPr/>
          </p:nvSpPr>
          <p:spPr bwMode="auto">
            <a:xfrm>
              <a:off x="11498263"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6" name="TextBox 675">
              <a:extLst>
                <a:ext uri="{FF2B5EF4-FFF2-40B4-BE49-F238E27FC236}">
                  <a16:creationId xmlns:a16="http://schemas.microsoft.com/office/drawing/2014/main" id="{92AF1BAF-989B-F27D-E3A8-54BB388B705C}"/>
                </a:ext>
              </a:extLst>
            </p:cNvPr>
            <p:cNvSpPr txBox="1"/>
            <p:nvPr/>
          </p:nvSpPr>
          <p:spPr bwMode="auto">
            <a:xfrm>
              <a:off x="11385550"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7" name="TextBox 676">
              <a:extLst>
                <a:ext uri="{FF2B5EF4-FFF2-40B4-BE49-F238E27FC236}">
                  <a16:creationId xmlns:a16="http://schemas.microsoft.com/office/drawing/2014/main" id="{CEACE500-26BC-969A-C080-568ABFA09411}"/>
                </a:ext>
              </a:extLst>
            </p:cNvPr>
            <p:cNvSpPr txBox="1"/>
            <p:nvPr/>
          </p:nvSpPr>
          <p:spPr bwMode="auto">
            <a:xfrm>
              <a:off x="11296651"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8" name="TextBox 677">
              <a:extLst>
                <a:ext uri="{FF2B5EF4-FFF2-40B4-BE49-F238E27FC236}">
                  <a16:creationId xmlns:a16="http://schemas.microsoft.com/office/drawing/2014/main" id="{3B443381-876E-EDD4-234B-C24A84BF4838}"/>
                </a:ext>
              </a:extLst>
            </p:cNvPr>
            <p:cNvSpPr txBox="1"/>
            <p:nvPr/>
          </p:nvSpPr>
          <p:spPr bwMode="auto">
            <a:xfrm>
              <a:off x="11242676"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79" name="TextBox 678">
              <a:extLst>
                <a:ext uri="{FF2B5EF4-FFF2-40B4-BE49-F238E27FC236}">
                  <a16:creationId xmlns:a16="http://schemas.microsoft.com/office/drawing/2014/main" id="{8DAB0DA5-2EEB-6C25-7593-90CBB183FF9A}"/>
                </a:ext>
              </a:extLst>
            </p:cNvPr>
            <p:cNvSpPr txBox="1"/>
            <p:nvPr/>
          </p:nvSpPr>
          <p:spPr bwMode="auto">
            <a:xfrm>
              <a:off x="11261726"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80" name="TextBox 679">
              <a:extLst>
                <a:ext uri="{FF2B5EF4-FFF2-40B4-BE49-F238E27FC236}">
                  <a16:creationId xmlns:a16="http://schemas.microsoft.com/office/drawing/2014/main" id="{51A1C5B0-E340-A1C6-4699-B9E6B9DA165A}"/>
                </a:ext>
              </a:extLst>
            </p:cNvPr>
            <p:cNvSpPr txBox="1"/>
            <p:nvPr/>
          </p:nvSpPr>
          <p:spPr bwMode="auto">
            <a:xfrm>
              <a:off x="11333163"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81" name="TextBox 680">
              <a:extLst>
                <a:ext uri="{FF2B5EF4-FFF2-40B4-BE49-F238E27FC236}">
                  <a16:creationId xmlns:a16="http://schemas.microsoft.com/office/drawing/2014/main" id="{C86F8945-9E8F-AD07-9C8D-6A1FF1D9BD39}"/>
                </a:ext>
              </a:extLst>
            </p:cNvPr>
            <p:cNvSpPr txBox="1"/>
            <p:nvPr/>
          </p:nvSpPr>
          <p:spPr bwMode="auto">
            <a:xfrm>
              <a:off x="11345863"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82" name="TextBox 681">
              <a:extLst>
                <a:ext uri="{FF2B5EF4-FFF2-40B4-BE49-F238E27FC236}">
                  <a16:creationId xmlns:a16="http://schemas.microsoft.com/office/drawing/2014/main" id="{ED4454ED-E5C2-AD8D-62A4-40E8090474F2}"/>
                </a:ext>
              </a:extLst>
            </p:cNvPr>
            <p:cNvSpPr txBox="1"/>
            <p:nvPr/>
          </p:nvSpPr>
          <p:spPr bwMode="auto">
            <a:xfrm>
              <a:off x="11453813"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83" name="TextBox 682">
              <a:extLst>
                <a:ext uri="{FF2B5EF4-FFF2-40B4-BE49-F238E27FC236}">
                  <a16:creationId xmlns:a16="http://schemas.microsoft.com/office/drawing/2014/main" id="{8E4E9A0B-545E-58EE-8DD1-D5EA9281193E}"/>
                </a:ext>
              </a:extLst>
            </p:cNvPr>
            <p:cNvSpPr txBox="1"/>
            <p:nvPr/>
          </p:nvSpPr>
          <p:spPr bwMode="auto">
            <a:xfrm>
              <a:off x="11441113"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84" name="TextBox 683">
              <a:extLst>
                <a:ext uri="{FF2B5EF4-FFF2-40B4-BE49-F238E27FC236}">
                  <a16:creationId xmlns:a16="http://schemas.microsoft.com/office/drawing/2014/main" id="{AD6A4484-918A-5666-2A0B-A1871946462D}"/>
                </a:ext>
              </a:extLst>
            </p:cNvPr>
            <p:cNvSpPr txBox="1"/>
            <p:nvPr/>
          </p:nvSpPr>
          <p:spPr bwMode="auto">
            <a:xfrm>
              <a:off x="11431588" y="27146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692" name="Group 691">
            <a:extLst>
              <a:ext uri="{FF2B5EF4-FFF2-40B4-BE49-F238E27FC236}">
                <a16:creationId xmlns:a16="http://schemas.microsoft.com/office/drawing/2014/main" id="{615893C5-A33C-A4F9-34B4-DBE8605C4CFB}"/>
              </a:ext>
            </a:extLst>
          </p:cNvPr>
          <p:cNvGrpSpPr/>
          <p:nvPr/>
        </p:nvGrpSpPr>
        <p:grpSpPr>
          <a:xfrm>
            <a:off x="6965950" y="2762250"/>
            <a:ext cx="2127250" cy="476250"/>
            <a:chOff x="6965950" y="2762250"/>
            <a:chExt cx="2127250" cy="476250"/>
          </a:xfrm>
        </p:grpSpPr>
        <p:sp>
          <p:nvSpPr>
            <p:cNvPr id="691" name="Freeform 690">
              <a:extLst>
                <a:ext uri="{FF2B5EF4-FFF2-40B4-BE49-F238E27FC236}">
                  <a16:creationId xmlns:a16="http://schemas.microsoft.com/office/drawing/2014/main" id="{F9A1FC8F-7693-CB5E-9770-81414EBBB487}"/>
                </a:ext>
              </a:extLst>
            </p:cNvPr>
            <p:cNvSpPr/>
            <p:nvPr/>
          </p:nvSpPr>
          <p:spPr bwMode="auto">
            <a:xfrm>
              <a:off x="7248525" y="2809875"/>
              <a:ext cx="1844675" cy="428625"/>
            </a:xfrm>
            <a:custGeom>
              <a:avLst/>
              <a:gdLst>
                <a:gd name="connsiteX0" fmla="*/ 1295400 w 1841500"/>
                <a:gd name="connsiteY0" fmla="*/ 273050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36650 w 1841500"/>
                <a:gd name="connsiteY53" fmla="*/ 241300 h 428625"/>
                <a:gd name="connsiteX54" fmla="*/ 1155700 w 1841500"/>
                <a:gd name="connsiteY54" fmla="*/ 260350 h 428625"/>
                <a:gd name="connsiteX55" fmla="*/ 1295400 w 1841500"/>
                <a:gd name="connsiteY55" fmla="*/ 273050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36650 w 1841500"/>
                <a:gd name="connsiteY53" fmla="*/ 241300 h 428625"/>
                <a:gd name="connsiteX54" fmla="*/ 1155700 w 1841500"/>
                <a:gd name="connsiteY54" fmla="*/ 260350 h 428625"/>
                <a:gd name="connsiteX55" fmla="*/ 1295400 w 1841500"/>
                <a:gd name="connsiteY55"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36650 w 1841500"/>
                <a:gd name="connsiteY53" fmla="*/ 241300 h 428625"/>
                <a:gd name="connsiteX54" fmla="*/ 1273175 w 1841500"/>
                <a:gd name="connsiteY54" fmla="*/ 260350 h 428625"/>
                <a:gd name="connsiteX55" fmla="*/ 1295400 w 1841500"/>
                <a:gd name="connsiteY55"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36650 w 1841500"/>
                <a:gd name="connsiteY53" fmla="*/ 266700 h 428625"/>
                <a:gd name="connsiteX54" fmla="*/ 1273175 w 1841500"/>
                <a:gd name="connsiteY54" fmla="*/ 260350 h 428625"/>
                <a:gd name="connsiteX55" fmla="*/ 1295400 w 1841500"/>
                <a:gd name="connsiteY55"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27125 w 1841500"/>
                <a:gd name="connsiteY53" fmla="*/ 247650 h 428625"/>
                <a:gd name="connsiteX54" fmla="*/ 1273175 w 1841500"/>
                <a:gd name="connsiteY54" fmla="*/ 260350 h 428625"/>
                <a:gd name="connsiteX55" fmla="*/ 1295400 w 1841500"/>
                <a:gd name="connsiteY55"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27125 w 1841500"/>
                <a:gd name="connsiteY53" fmla="*/ 247650 h 428625"/>
                <a:gd name="connsiteX54" fmla="*/ 1146175 w 1841500"/>
                <a:gd name="connsiteY54" fmla="*/ 257175 h 428625"/>
                <a:gd name="connsiteX55" fmla="*/ 1295400 w 1841500"/>
                <a:gd name="connsiteY55"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27125 w 1841500"/>
                <a:gd name="connsiteY53" fmla="*/ 247650 h 428625"/>
                <a:gd name="connsiteX54" fmla="*/ 1146175 w 1841500"/>
                <a:gd name="connsiteY54" fmla="*/ 257175 h 428625"/>
                <a:gd name="connsiteX55" fmla="*/ 1260475 w 1841500"/>
                <a:gd name="connsiteY55" fmla="*/ 276225 h 428625"/>
                <a:gd name="connsiteX56" fmla="*/ 1295400 w 1841500"/>
                <a:gd name="connsiteY56"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27125 w 1841500"/>
                <a:gd name="connsiteY53" fmla="*/ 247650 h 428625"/>
                <a:gd name="connsiteX54" fmla="*/ 1146175 w 1841500"/>
                <a:gd name="connsiteY54" fmla="*/ 257175 h 428625"/>
                <a:gd name="connsiteX55" fmla="*/ 1285875 w 1841500"/>
                <a:gd name="connsiteY55" fmla="*/ 266700 h 428625"/>
                <a:gd name="connsiteX56" fmla="*/ 1295400 w 1841500"/>
                <a:gd name="connsiteY56" fmla="*/ 282575 h 428625"/>
                <a:gd name="connsiteX0" fmla="*/ 1295400 w 1841500"/>
                <a:gd name="connsiteY0" fmla="*/ 282575 h 428625"/>
                <a:gd name="connsiteX1" fmla="*/ 1841500 w 1841500"/>
                <a:gd name="connsiteY1" fmla="*/ 273050 h 428625"/>
                <a:gd name="connsiteX2" fmla="*/ 1841500 w 1841500"/>
                <a:gd name="connsiteY2" fmla="*/ 428625 h 428625"/>
                <a:gd name="connsiteX3" fmla="*/ 1800225 w 1841500"/>
                <a:gd name="connsiteY3" fmla="*/ 428625 h 428625"/>
                <a:gd name="connsiteX4" fmla="*/ 1333500 w 1841500"/>
                <a:gd name="connsiteY4" fmla="*/ 428625 h 428625"/>
                <a:gd name="connsiteX5" fmla="*/ 1333500 w 1841500"/>
                <a:gd name="connsiteY5" fmla="*/ 412750 h 428625"/>
                <a:gd name="connsiteX6" fmla="*/ 1273175 w 1841500"/>
                <a:gd name="connsiteY6" fmla="*/ 412750 h 428625"/>
                <a:gd name="connsiteX7" fmla="*/ 1273175 w 1841500"/>
                <a:gd name="connsiteY7" fmla="*/ 412750 h 428625"/>
                <a:gd name="connsiteX8" fmla="*/ 1273175 w 1841500"/>
                <a:gd name="connsiteY8" fmla="*/ 412750 h 428625"/>
                <a:gd name="connsiteX9" fmla="*/ 1273175 w 1841500"/>
                <a:gd name="connsiteY9" fmla="*/ 393700 h 428625"/>
                <a:gd name="connsiteX10" fmla="*/ 1111250 w 1841500"/>
                <a:gd name="connsiteY10" fmla="*/ 393700 h 428625"/>
                <a:gd name="connsiteX11" fmla="*/ 1111250 w 1841500"/>
                <a:gd name="connsiteY11" fmla="*/ 377825 h 428625"/>
                <a:gd name="connsiteX12" fmla="*/ 946150 w 1841500"/>
                <a:gd name="connsiteY12" fmla="*/ 377825 h 428625"/>
                <a:gd name="connsiteX13" fmla="*/ 946150 w 1841500"/>
                <a:gd name="connsiteY13" fmla="*/ 355600 h 428625"/>
                <a:gd name="connsiteX14" fmla="*/ 819150 w 1841500"/>
                <a:gd name="connsiteY14" fmla="*/ 355600 h 428625"/>
                <a:gd name="connsiteX15" fmla="*/ 819150 w 1841500"/>
                <a:gd name="connsiteY15" fmla="*/ 330200 h 428625"/>
                <a:gd name="connsiteX16" fmla="*/ 663575 w 1841500"/>
                <a:gd name="connsiteY16" fmla="*/ 330200 h 428625"/>
                <a:gd name="connsiteX17" fmla="*/ 631825 w 1841500"/>
                <a:gd name="connsiteY17" fmla="*/ 304800 h 428625"/>
                <a:gd name="connsiteX18" fmla="*/ 565150 w 1841500"/>
                <a:gd name="connsiteY18" fmla="*/ 301625 h 428625"/>
                <a:gd name="connsiteX19" fmla="*/ 546100 w 1841500"/>
                <a:gd name="connsiteY19" fmla="*/ 282575 h 428625"/>
                <a:gd name="connsiteX20" fmla="*/ 419100 w 1841500"/>
                <a:gd name="connsiteY20" fmla="*/ 282575 h 428625"/>
                <a:gd name="connsiteX21" fmla="*/ 419100 w 1841500"/>
                <a:gd name="connsiteY21" fmla="*/ 238125 h 428625"/>
                <a:gd name="connsiteX22" fmla="*/ 320675 w 1841500"/>
                <a:gd name="connsiteY22" fmla="*/ 238125 h 428625"/>
                <a:gd name="connsiteX23" fmla="*/ 320675 w 1841500"/>
                <a:gd name="connsiteY23" fmla="*/ 196850 h 428625"/>
                <a:gd name="connsiteX24" fmla="*/ 279400 w 1841500"/>
                <a:gd name="connsiteY24" fmla="*/ 196850 h 428625"/>
                <a:gd name="connsiteX25" fmla="*/ 279400 w 1841500"/>
                <a:gd name="connsiteY25" fmla="*/ 168275 h 428625"/>
                <a:gd name="connsiteX26" fmla="*/ 209550 w 1841500"/>
                <a:gd name="connsiteY26" fmla="*/ 168275 h 428625"/>
                <a:gd name="connsiteX27" fmla="*/ 209550 w 1841500"/>
                <a:gd name="connsiteY27" fmla="*/ 123825 h 428625"/>
                <a:gd name="connsiteX28" fmla="*/ 98425 w 1841500"/>
                <a:gd name="connsiteY28" fmla="*/ 123825 h 428625"/>
                <a:gd name="connsiteX29" fmla="*/ 98425 w 1841500"/>
                <a:gd name="connsiteY29" fmla="*/ 66675 h 428625"/>
                <a:gd name="connsiteX30" fmla="*/ 0 w 1841500"/>
                <a:gd name="connsiteY30" fmla="*/ 66675 h 428625"/>
                <a:gd name="connsiteX31" fmla="*/ 0 w 1841500"/>
                <a:gd name="connsiteY31" fmla="*/ 0 h 428625"/>
                <a:gd name="connsiteX32" fmla="*/ 69850 w 1841500"/>
                <a:gd name="connsiteY32" fmla="*/ 0 h 428625"/>
                <a:gd name="connsiteX33" fmla="*/ 69850 w 1841500"/>
                <a:gd name="connsiteY33" fmla="*/ 28575 h 428625"/>
                <a:gd name="connsiteX34" fmla="*/ 136525 w 1841500"/>
                <a:gd name="connsiteY34" fmla="*/ 28575 h 428625"/>
                <a:gd name="connsiteX35" fmla="*/ 136525 w 1841500"/>
                <a:gd name="connsiteY35" fmla="*/ 57150 h 428625"/>
                <a:gd name="connsiteX36" fmla="*/ 215900 w 1841500"/>
                <a:gd name="connsiteY36" fmla="*/ 57150 h 428625"/>
                <a:gd name="connsiteX37" fmla="*/ 215900 w 1841500"/>
                <a:gd name="connsiteY37" fmla="*/ 82550 h 428625"/>
                <a:gd name="connsiteX38" fmla="*/ 282575 w 1841500"/>
                <a:gd name="connsiteY38" fmla="*/ 82550 h 428625"/>
                <a:gd name="connsiteX39" fmla="*/ 282575 w 1841500"/>
                <a:gd name="connsiteY39" fmla="*/ 104775 h 428625"/>
                <a:gd name="connsiteX40" fmla="*/ 403225 w 1841500"/>
                <a:gd name="connsiteY40" fmla="*/ 104775 h 428625"/>
                <a:gd name="connsiteX41" fmla="*/ 403225 w 1841500"/>
                <a:gd name="connsiteY41" fmla="*/ 142875 h 428625"/>
                <a:gd name="connsiteX42" fmla="*/ 479425 w 1841500"/>
                <a:gd name="connsiteY42" fmla="*/ 142875 h 428625"/>
                <a:gd name="connsiteX43" fmla="*/ 479425 w 1841500"/>
                <a:gd name="connsiteY43" fmla="*/ 158750 h 428625"/>
                <a:gd name="connsiteX44" fmla="*/ 568325 w 1841500"/>
                <a:gd name="connsiteY44" fmla="*/ 158750 h 428625"/>
                <a:gd name="connsiteX45" fmla="*/ 568325 w 1841500"/>
                <a:gd name="connsiteY45" fmla="*/ 180975 h 428625"/>
                <a:gd name="connsiteX46" fmla="*/ 663575 w 1841500"/>
                <a:gd name="connsiteY46" fmla="*/ 180975 h 428625"/>
                <a:gd name="connsiteX47" fmla="*/ 673100 w 1841500"/>
                <a:gd name="connsiteY47" fmla="*/ 190500 h 428625"/>
                <a:gd name="connsiteX48" fmla="*/ 841375 w 1841500"/>
                <a:gd name="connsiteY48" fmla="*/ 190500 h 428625"/>
                <a:gd name="connsiteX49" fmla="*/ 841375 w 1841500"/>
                <a:gd name="connsiteY49" fmla="*/ 212725 h 428625"/>
                <a:gd name="connsiteX50" fmla="*/ 927100 w 1841500"/>
                <a:gd name="connsiteY50" fmla="*/ 212725 h 428625"/>
                <a:gd name="connsiteX51" fmla="*/ 927100 w 1841500"/>
                <a:gd name="connsiteY51" fmla="*/ 212725 h 428625"/>
                <a:gd name="connsiteX52" fmla="*/ 968375 w 1841500"/>
                <a:gd name="connsiteY52" fmla="*/ 241300 h 428625"/>
                <a:gd name="connsiteX53" fmla="*/ 1127125 w 1841500"/>
                <a:gd name="connsiteY53" fmla="*/ 247650 h 428625"/>
                <a:gd name="connsiteX54" fmla="*/ 1155700 w 1841500"/>
                <a:gd name="connsiteY54" fmla="*/ 266700 h 428625"/>
                <a:gd name="connsiteX55" fmla="*/ 1285875 w 1841500"/>
                <a:gd name="connsiteY55" fmla="*/ 266700 h 428625"/>
                <a:gd name="connsiteX56" fmla="*/ 1295400 w 1841500"/>
                <a:gd name="connsiteY56" fmla="*/ 282575 h 428625"/>
                <a:gd name="connsiteX0" fmla="*/ 1295400 w 1844675"/>
                <a:gd name="connsiteY0" fmla="*/ 282575 h 428625"/>
                <a:gd name="connsiteX1" fmla="*/ 1844675 w 1844675"/>
                <a:gd name="connsiteY1" fmla="*/ 282575 h 428625"/>
                <a:gd name="connsiteX2" fmla="*/ 1841500 w 1844675"/>
                <a:gd name="connsiteY2" fmla="*/ 428625 h 428625"/>
                <a:gd name="connsiteX3" fmla="*/ 1800225 w 1844675"/>
                <a:gd name="connsiteY3" fmla="*/ 428625 h 428625"/>
                <a:gd name="connsiteX4" fmla="*/ 1333500 w 1844675"/>
                <a:gd name="connsiteY4" fmla="*/ 428625 h 428625"/>
                <a:gd name="connsiteX5" fmla="*/ 1333500 w 1844675"/>
                <a:gd name="connsiteY5" fmla="*/ 412750 h 428625"/>
                <a:gd name="connsiteX6" fmla="*/ 1273175 w 1844675"/>
                <a:gd name="connsiteY6" fmla="*/ 412750 h 428625"/>
                <a:gd name="connsiteX7" fmla="*/ 1273175 w 1844675"/>
                <a:gd name="connsiteY7" fmla="*/ 412750 h 428625"/>
                <a:gd name="connsiteX8" fmla="*/ 1273175 w 1844675"/>
                <a:gd name="connsiteY8" fmla="*/ 412750 h 428625"/>
                <a:gd name="connsiteX9" fmla="*/ 1273175 w 1844675"/>
                <a:gd name="connsiteY9" fmla="*/ 393700 h 428625"/>
                <a:gd name="connsiteX10" fmla="*/ 1111250 w 1844675"/>
                <a:gd name="connsiteY10" fmla="*/ 393700 h 428625"/>
                <a:gd name="connsiteX11" fmla="*/ 1111250 w 1844675"/>
                <a:gd name="connsiteY11" fmla="*/ 377825 h 428625"/>
                <a:gd name="connsiteX12" fmla="*/ 946150 w 1844675"/>
                <a:gd name="connsiteY12" fmla="*/ 377825 h 428625"/>
                <a:gd name="connsiteX13" fmla="*/ 946150 w 1844675"/>
                <a:gd name="connsiteY13" fmla="*/ 355600 h 428625"/>
                <a:gd name="connsiteX14" fmla="*/ 819150 w 1844675"/>
                <a:gd name="connsiteY14" fmla="*/ 355600 h 428625"/>
                <a:gd name="connsiteX15" fmla="*/ 819150 w 1844675"/>
                <a:gd name="connsiteY15" fmla="*/ 330200 h 428625"/>
                <a:gd name="connsiteX16" fmla="*/ 663575 w 1844675"/>
                <a:gd name="connsiteY16" fmla="*/ 330200 h 428625"/>
                <a:gd name="connsiteX17" fmla="*/ 631825 w 1844675"/>
                <a:gd name="connsiteY17" fmla="*/ 304800 h 428625"/>
                <a:gd name="connsiteX18" fmla="*/ 565150 w 1844675"/>
                <a:gd name="connsiteY18" fmla="*/ 301625 h 428625"/>
                <a:gd name="connsiteX19" fmla="*/ 546100 w 1844675"/>
                <a:gd name="connsiteY19" fmla="*/ 282575 h 428625"/>
                <a:gd name="connsiteX20" fmla="*/ 419100 w 1844675"/>
                <a:gd name="connsiteY20" fmla="*/ 282575 h 428625"/>
                <a:gd name="connsiteX21" fmla="*/ 419100 w 1844675"/>
                <a:gd name="connsiteY21" fmla="*/ 238125 h 428625"/>
                <a:gd name="connsiteX22" fmla="*/ 320675 w 1844675"/>
                <a:gd name="connsiteY22" fmla="*/ 238125 h 428625"/>
                <a:gd name="connsiteX23" fmla="*/ 320675 w 1844675"/>
                <a:gd name="connsiteY23" fmla="*/ 196850 h 428625"/>
                <a:gd name="connsiteX24" fmla="*/ 279400 w 1844675"/>
                <a:gd name="connsiteY24" fmla="*/ 196850 h 428625"/>
                <a:gd name="connsiteX25" fmla="*/ 279400 w 1844675"/>
                <a:gd name="connsiteY25" fmla="*/ 168275 h 428625"/>
                <a:gd name="connsiteX26" fmla="*/ 209550 w 1844675"/>
                <a:gd name="connsiteY26" fmla="*/ 168275 h 428625"/>
                <a:gd name="connsiteX27" fmla="*/ 209550 w 1844675"/>
                <a:gd name="connsiteY27" fmla="*/ 123825 h 428625"/>
                <a:gd name="connsiteX28" fmla="*/ 98425 w 1844675"/>
                <a:gd name="connsiteY28" fmla="*/ 123825 h 428625"/>
                <a:gd name="connsiteX29" fmla="*/ 98425 w 1844675"/>
                <a:gd name="connsiteY29" fmla="*/ 66675 h 428625"/>
                <a:gd name="connsiteX30" fmla="*/ 0 w 1844675"/>
                <a:gd name="connsiteY30" fmla="*/ 66675 h 428625"/>
                <a:gd name="connsiteX31" fmla="*/ 0 w 1844675"/>
                <a:gd name="connsiteY31" fmla="*/ 0 h 428625"/>
                <a:gd name="connsiteX32" fmla="*/ 69850 w 1844675"/>
                <a:gd name="connsiteY32" fmla="*/ 0 h 428625"/>
                <a:gd name="connsiteX33" fmla="*/ 69850 w 1844675"/>
                <a:gd name="connsiteY33" fmla="*/ 28575 h 428625"/>
                <a:gd name="connsiteX34" fmla="*/ 136525 w 1844675"/>
                <a:gd name="connsiteY34" fmla="*/ 28575 h 428625"/>
                <a:gd name="connsiteX35" fmla="*/ 136525 w 1844675"/>
                <a:gd name="connsiteY35" fmla="*/ 57150 h 428625"/>
                <a:gd name="connsiteX36" fmla="*/ 215900 w 1844675"/>
                <a:gd name="connsiteY36" fmla="*/ 57150 h 428625"/>
                <a:gd name="connsiteX37" fmla="*/ 215900 w 1844675"/>
                <a:gd name="connsiteY37" fmla="*/ 82550 h 428625"/>
                <a:gd name="connsiteX38" fmla="*/ 282575 w 1844675"/>
                <a:gd name="connsiteY38" fmla="*/ 82550 h 428625"/>
                <a:gd name="connsiteX39" fmla="*/ 282575 w 1844675"/>
                <a:gd name="connsiteY39" fmla="*/ 104775 h 428625"/>
                <a:gd name="connsiteX40" fmla="*/ 403225 w 1844675"/>
                <a:gd name="connsiteY40" fmla="*/ 104775 h 428625"/>
                <a:gd name="connsiteX41" fmla="*/ 403225 w 1844675"/>
                <a:gd name="connsiteY41" fmla="*/ 142875 h 428625"/>
                <a:gd name="connsiteX42" fmla="*/ 479425 w 1844675"/>
                <a:gd name="connsiteY42" fmla="*/ 142875 h 428625"/>
                <a:gd name="connsiteX43" fmla="*/ 479425 w 1844675"/>
                <a:gd name="connsiteY43" fmla="*/ 158750 h 428625"/>
                <a:gd name="connsiteX44" fmla="*/ 568325 w 1844675"/>
                <a:gd name="connsiteY44" fmla="*/ 158750 h 428625"/>
                <a:gd name="connsiteX45" fmla="*/ 568325 w 1844675"/>
                <a:gd name="connsiteY45" fmla="*/ 180975 h 428625"/>
                <a:gd name="connsiteX46" fmla="*/ 663575 w 1844675"/>
                <a:gd name="connsiteY46" fmla="*/ 180975 h 428625"/>
                <a:gd name="connsiteX47" fmla="*/ 673100 w 1844675"/>
                <a:gd name="connsiteY47" fmla="*/ 190500 h 428625"/>
                <a:gd name="connsiteX48" fmla="*/ 841375 w 1844675"/>
                <a:gd name="connsiteY48" fmla="*/ 190500 h 428625"/>
                <a:gd name="connsiteX49" fmla="*/ 841375 w 1844675"/>
                <a:gd name="connsiteY49" fmla="*/ 212725 h 428625"/>
                <a:gd name="connsiteX50" fmla="*/ 927100 w 1844675"/>
                <a:gd name="connsiteY50" fmla="*/ 212725 h 428625"/>
                <a:gd name="connsiteX51" fmla="*/ 927100 w 1844675"/>
                <a:gd name="connsiteY51" fmla="*/ 212725 h 428625"/>
                <a:gd name="connsiteX52" fmla="*/ 968375 w 1844675"/>
                <a:gd name="connsiteY52" fmla="*/ 241300 h 428625"/>
                <a:gd name="connsiteX53" fmla="*/ 1127125 w 1844675"/>
                <a:gd name="connsiteY53" fmla="*/ 247650 h 428625"/>
                <a:gd name="connsiteX54" fmla="*/ 1155700 w 1844675"/>
                <a:gd name="connsiteY54" fmla="*/ 266700 h 428625"/>
                <a:gd name="connsiteX55" fmla="*/ 1285875 w 1844675"/>
                <a:gd name="connsiteY55" fmla="*/ 266700 h 428625"/>
                <a:gd name="connsiteX56" fmla="*/ 1295400 w 1844675"/>
                <a:gd name="connsiteY56" fmla="*/ 282575 h 42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1844675" h="428625">
                  <a:moveTo>
                    <a:pt x="1295400" y="282575"/>
                  </a:moveTo>
                  <a:lnTo>
                    <a:pt x="1844675" y="282575"/>
                  </a:lnTo>
                  <a:cubicBezTo>
                    <a:pt x="1843617" y="331258"/>
                    <a:pt x="1842558" y="379942"/>
                    <a:pt x="1841500" y="428625"/>
                  </a:cubicBezTo>
                  <a:lnTo>
                    <a:pt x="1800225" y="428625"/>
                  </a:lnTo>
                  <a:lnTo>
                    <a:pt x="1333500" y="428625"/>
                  </a:lnTo>
                  <a:lnTo>
                    <a:pt x="1333500" y="412750"/>
                  </a:lnTo>
                  <a:lnTo>
                    <a:pt x="1273175" y="412750"/>
                  </a:lnTo>
                  <a:lnTo>
                    <a:pt x="1273175" y="412750"/>
                  </a:lnTo>
                  <a:lnTo>
                    <a:pt x="1273175" y="412750"/>
                  </a:lnTo>
                  <a:lnTo>
                    <a:pt x="1273175" y="393700"/>
                  </a:lnTo>
                  <a:lnTo>
                    <a:pt x="1111250" y="393700"/>
                  </a:lnTo>
                  <a:lnTo>
                    <a:pt x="1111250" y="377825"/>
                  </a:lnTo>
                  <a:lnTo>
                    <a:pt x="946150" y="377825"/>
                  </a:lnTo>
                  <a:lnTo>
                    <a:pt x="946150" y="355600"/>
                  </a:lnTo>
                  <a:lnTo>
                    <a:pt x="819150" y="355600"/>
                  </a:lnTo>
                  <a:lnTo>
                    <a:pt x="819150" y="330200"/>
                  </a:lnTo>
                  <a:lnTo>
                    <a:pt x="663575" y="330200"/>
                  </a:lnTo>
                  <a:lnTo>
                    <a:pt x="631825" y="304800"/>
                  </a:lnTo>
                  <a:lnTo>
                    <a:pt x="565150" y="301625"/>
                  </a:lnTo>
                  <a:lnTo>
                    <a:pt x="546100" y="282575"/>
                  </a:lnTo>
                  <a:lnTo>
                    <a:pt x="419100" y="282575"/>
                  </a:lnTo>
                  <a:lnTo>
                    <a:pt x="419100" y="238125"/>
                  </a:lnTo>
                  <a:lnTo>
                    <a:pt x="320675" y="238125"/>
                  </a:lnTo>
                  <a:lnTo>
                    <a:pt x="320675" y="196850"/>
                  </a:lnTo>
                  <a:lnTo>
                    <a:pt x="279400" y="196850"/>
                  </a:lnTo>
                  <a:lnTo>
                    <a:pt x="279400" y="168275"/>
                  </a:lnTo>
                  <a:lnTo>
                    <a:pt x="209550" y="168275"/>
                  </a:lnTo>
                  <a:lnTo>
                    <a:pt x="209550" y="123825"/>
                  </a:lnTo>
                  <a:lnTo>
                    <a:pt x="98425" y="123825"/>
                  </a:lnTo>
                  <a:lnTo>
                    <a:pt x="98425" y="66675"/>
                  </a:lnTo>
                  <a:lnTo>
                    <a:pt x="0" y="66675"/>
                  </a:lnTo>
                  <a:lnTo>
                    <a:pt x="0" y="0"/>
                  </a:lnTo>
                  <a:lnTo>
                    <a:pt x="69850" y="0"/>
                  </a:lnTo>
                  <a:lnTo>
                    <a:pt x="69850" y="28575"/>
                  </a:lnTo>
                  <a:lnTo>
                    <a:pt x="136525" y="28575"/>
                  </a:lnTo>
                  <a:lnTo>
                    <a:pt x="136525" y="57150"/>
                  </a:lnTo>
                  <a:lnTo>
                    <a:pt x="215900" y="57150"/>
                  </a:lnTo>
                  <a:lnTo>
                    <a:pt x="215900" y="82550"/>
                  </a:lnTo>
                  <a:lnTo>
                    <a:pt x="282575" y="82550"/>
                  </a:lnTo>
                  <a:lnTo>
                    <a:pt x="282575" y="104775"/>
                  </a:lnTo>
                  <a:lnTo>
                    <a:pt x="403225" y="104775"/>
                  </a:lnTo>
                  <a:lnTo>
                    <a:pt x="403225" y="142875"/>
                  </a:lnTo>
                  <a:lnTo>
                    <a:pt x="479425" y="142875"/>
                  </a:lnTo>
                  <a:lnTo>
                    <a:pt x="479425" y="158750"/>
                  </a:lnTo>
                  <a:lnTo>
                    <a:pt x="568325" y="158750"/>
                  </a:lnTo>
                  <a:lnTo>
                    <a:pt x="568325" y="180975"/>
                  </a:lnTo>
                  <a:lnTo>
                    <a:pt x="663575" y="180975"/>
                  </a:lnTo>
                  <a:lnTo>
                    <a:pt x="673100" y="190500"/>
                  </a:lnTo>
                  <a:lnTo>
                    <a:pt x="841375" y="190500"/>
                  </a:lnTo>
                  <a:lnTo>
                    <a:pt x="841375" y="212725"/>
                  </a:lnTo>
                  <a:lnTo>
                    <a:pt x="927100" y="212725"/>
                  </a:lnTo>
                  <a:lnTo>
                    <a:pt x="927100" y="212725"/>
                  </a:lnTo>
                  <a:lnTo>
                    <a:pt x="968375" y="241300"/>
                  </a:lnTo>
                  <a:lnTo>
                    <a:pt x="1127125" y="247650"/>
                  </a:lnTo>
                  <a:lnTo>
                    <a:pt x="1155700" y="266700"/>
                  </a:lnTo>
                  <a:lnTo>
                    <a:pt x="1285875" y="266700"/>
                  </a:lnTo>
                  <a:lnTo>
                    <a:pt x="1295400" y="282575"/>
                  </a:lnTo>
                  <a:close/>
                </a:path>
              </a:pathLst>
            </a:custGeom>
            <a:solidFill>
              <a:srgbClr val="4DA1BB">
                <a:alpha val="50196"/>
              </a:srgb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688" name="Group 687">
              <a:extLst>
                <a:ext uri="{FF2B5EF4-FFF2-40B4-BE49-F238E27FC236}">
                  <a16:creationId xmlns:a16="http://schemas.microsoft.com/office/drawing/2014/main" id="{0060BDAF-3AF0-94D3-E500-735425F29C92}"/>
                </a:ext>
              </a:extLst>
            </p:cNvPr>
            <p:cNvGrpSpPr/>
            <p:nvPr/>
          </p:nvGrpSpPr>
          <p:grpSpPr>
            <a:xfrm>
              <a:off x="6965950" y="2762250"/>
              <a:ext cx="2124075" cy="412750"/>
              <a:chOff x="6965950" y="2762250"/>
              <a:chExt cx="2124075" cy="412750"/>
            </a:xfrm>
          </p:grpSpPr>
          <p:sp>
            <p:nvSpPr>
              <p:cNvPr id="686" name="Freeform 685">
                <a:extLst>
                  <a:ext uri="{FF2B5EF4-FFF2-40B4-BE49-F238E27FC236}">
                    <a16:creationId xmlns:a16="http://schemas.microsoft.com/office/drawing/2014/main" id="{341CE525-FB29-CD44-9EFF-A52B0A9A4D88}"/>
                  </a:ext>
                </a:extLst>
              </p:cNvPr>
              <p:cNvSpPr/>
              <p:nvPr/>
            </p:nvSpPr>
            <p:spPr bwMode="auto">
              <a:xfrm>
                <a:off x="6965950" y="2762250"/>
                <a:ext cx="1549400" cy="374650"/>
              </a:xfrm>
              <a:custGeom>
                <a:avLst/>
                <a:gdLst>
                  <a:gd name="connsiteX0" fmla="*/ 0 w 1549400"/>
                  <a:gd name="connsiteY0" fmla="*/ 0 h 374650"/>
                  <a:gd name="connsiteX1" fmla="*/ 142875 w 1549400"/>
                  <a:gd name="connsiteY1" fmla="*/ 0 h 374650"/>
                  <a:gd name="connsiteX2" fmla="*/ 142875 w 1549400"/>
                  <a:gd name="connsiteY2" fmla="*/ 22225 h 374650"/>
                  <a:gd name="connsiteX3" fmla="*/ 238125 w 1549400"/>
                  <a:gd name="connsiteY3" fmla="*/ 22225 h 374650"/>
                  <a:gd name="connsiteX4" fmla="*/ 238125 w 1549400"/>
                  <a:gd name="connsiteY4" fmla="*/ 66675 h 374650"/>
                  <a:gd name="connsiteX5" fmla="*/ 323850 w 1549400"/>
                  <a:gd name="connsiteY5" fmla="*/ 66675 h 374650"/>
                  <a:gd name="connsiteX6" fmla="*/ 323850 w 1549400"/>
                  <a:gd name="connsiteY6" fmla="*/ 101600 h 374650"/>
                  <a:gd name="connsiteX7" fmla="*/ 406400 w 1549400"/>
                  <a:gd name="connsiteY7" fmla="*/ 101600 h 374650"/>
                  <a:gd name="connsiteX8" fmla="*/ 406400 w 1549400"/>
                  <a:gd name="connsiteY8" fmla="*/ 142875 h 374650"/>
                  <a:gd name="connsiteX9" fmla="*/ 469900 w 1549400"/>
                  <a:gd name="connsiteY9" fmla="*/ 142875 h 374650"/>
                  <a:gd name="connsiteX10" fmla="*/ 469900 w 1549400"/>
                  <a:gd name="connsiteY10" fmla="*/ 180975 h 374650"/>
                  <a:gd name="connsiteX11" fmla="*/ 600075 w 1549400"/>
                  <a:gd name="connsiteY11" fmla="*/ 180975 h 374650"/>
                  <a:gd name="connsiteX12" fmla="*/ 600075 w 1549400"/>
                  <a:gd name="connsiteY12" fmla="*/ 206375 h 374650"/>
                  <a:gd name="connsiteX13" fmla="*/ 679450 w 1549400"/>
                  <a:gd name="connsiteY13" fmla="*/ 206375 h 374650"/>
                  <a:gd name="connsiteX14" fmla="*/ 679450 w 1549400"/>
                  <a:gd name="connsiteY14" fmla="*/ 238125 h 374650"/>
                  <a:gd name="connsiteX15" fmla="*/ 736600 w 1549400"/>
                  <a:gd name="connsiteY15" fmla="*/ 238125 h 374650"/>
                  <a:gd name="connsiteX16" fmla="*/ 736600 w 1549400"/>
                  <a:gd name="connsiteY16" fmla="*/ 269875 h 374650"/>
                  <a:gd name="connsiteX17" fmla="*/ 850900 w 1549400"/>
                  <a:gd name="connsiteY17" fmla="*/ 269875 h 374650"/>
                  <a:gd name="connsiteX18" fmla="*/ 850900 w 1549400"/>
                  <a:gd name="connsiteY18" fmla="*/ 288925 h 374650"/>
                  <a:gd name="connsiteX19" fmla="*/ 939800 w 1549400"/>
                  <a:gd name="connsiteY19" fmla="*/ 288925 h 374650"/>
                  <a:gd name="connsiteX20" fmla="*/ 939800 w 1549400"/>
                  <a:gd name="connsiteY20" fmla="*/ 288925 h 374650"/>
                  <a:gd name="connsiteX21" fmla="*/ 939800 w 1549400"/>
                  <a:gd name="connsiteY21" fmla="*/ 311150 h 374650"/>
                  <a:gd name="connsiteX22" fmla="*/ 1069975 w 1549400"/>
                  <a:gd name="connsiteY22" fmla="*/ 311150 h 374650"/>
                  <a:gd name="connsiteX23" fmla="*/ 1101725 w 1549400"/>
                  <a:gd name="connsiteY23" fmla="*/ 333375 h 374650"/>
                  <a:gd name="connsiteX24" fmla="*/ 1219200 w 1549400"/>
                  <a:gd name="connsiteY24" fmla="*/ 333375 h 374650"/>
                  <a:gd name="connsiteX25" fmla="*/ 1219200 w 1549400"/>
                  <a:gd name="connsiteY25" fmla="*/ 336550 h 374650"/>
                  <a:gd name="connsiteX26" fmla="*/ 1289050 w 1549400"/>
                  <a:gd name="connsiteY26" fmla="*/ 336550 h 374650"/>
                  <a:gd name="connsiteX27" fmla="*/ 1289050 w 1549400"/>
                  <a:gd name="connsiteY27" fmla="*/ 358775 h 374650"/>
                  <a:gd name="connsiteX28" fmla="*/ 1409700 w 1549400"/>
                  <a:gd name="connsiteY28" fmla="*/ 358775 h 374650"/>
                  <a:gd name="connsiteX29" fmla="*/ 1409700 w 1549400"/>
                  <a:gd name="connsiteY29" fmla="*/ 374650 h 374650"/>
                  <a:gd name="connsiteX30" fmla="*/ 1549400 w 1549400"/>
                  <a:gd name="connsiteY30" fmla="*/ 374650 h 374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549400" h="374650">
                    <a:moveTo>
                      <a:pt x="0" y="0"/>
                    </a:moveTo>
                    <a:lnTo>
                      <a:pt x="142875" y="0"/>
                    </a:lnTo>
                    <a:lnTo>
                      <a:pt x="142875" y="22225"/>
                    </a:lnTo>
                    <a:lnTo>
                      <a:pt x="238125" y="22225"/>
                    </a:lnTo>
                    <a:lnTo>
                      <a:pt x="238125" y="66675"/>
                    </a:lnTo>
                    <a:lnTo>
                      <a:pt x="323850" y="66675"/>
                    </a:lnTo>
                    <a:lnTo>
                      <a:pt x="323850" y="101600"/>
                    </a:lnTo>
                    <a:lnTo>
                      <a:pt x="406400" y="101600"/>
                    </a:lnTo>
                    <a:lnTo>
                      <a:pt x="406400" y="142875"/>
                    </a:lnTo>
                    <a:lnTo>
                      <a:pt x="469900" y="142875"/>
                    </a:lnTo>
                    <a:lnTo>
                      <a:pt x="469900" y="180975"/>
                    </a:lnTo>
                    <a:lnTo>
                      <a:pt x="600075" y="180975"/>
                    </a:lnTo>
                    <a:lnTo>
                      <a:pt x="600075" y="206375"/>
                    </a:lnTo>
                    <a:lnTo>
                      <a:pt x="679450" y="206375"/>
                    </a:lnTo>
                    <a:lnTo>
                      <a:pt x="679450" y="238125"/>
                    </a:lnTo>
                    <a:lnTo>
                      <a:pt x="736600" y="238125"/>
                    </a:lnTo>
                    <a:lnTo>
                      <a:pt x="736600" y="269875"/>
                    </a:lnTo>
                    <a:lnTo>
                      <a:pt x="850900" y="269875"/>
                    </a:lnTo>
                    <a:lnTo>
                      <a:pt x="850900" y="288925"/>
                    </a:lnTo>
                    <a:lnTo>
                      <a:pt x="939800" y="288925"/>
                    </a:lnTo>
                    <a:lnTo>
                      <a:pt x="939800" y="288925"/>
                    </a:lnTo>
                    <a:lnTo>
                      <a:pt x="939800" y="311150"/>
                    </a:lnTo>
                    <a:lnTo>
                      <a:pt x="1069975" y="311150"/>
                    </a:lnTo>
                    <a:lnTo>
                      <a:pt x="1101725" y="333375"/>
                    </a:lnTo>
                    <a:lnTo>
                      <a:pt x="1219200" y="333375"/>
                    </a:lnTo>
                    <a:lnTo>
                      <a:pt x="1219200" y="336550"/>
                    </a:lnTo>
                    <a:lnTo>
                      <a:pt x="1289050" y="336550"/>
                    </a:lnTo>
                    <a:lnTo>
                      <a:pt x="1289050" y="358775"/>
                    </a:lnTo>
                    <a:lnTo>
                      <a:pt x="1409700" y="358775"/>
                    </a:lnTo>
                    <a:lnTo>
                      <a:pt x="1409700" y="374650"/>
                    </a:lnTo>
                    <a:lnTo>
                      <a:pt x="1549400" y="374650"/>
                    </a:lnTo>
                  </a:path>
                </a:pathLst>
              </a:custGeom>
              <a:noFill/>
              <a:ln w="28575">
                <a:solidFill>
                  <a:schemeClr val="accent1"/>
                </a:solidFill>
                <a:miter lim="800000"/>
                <a:headEnd/>
                <a:tailEnd/>
              </a:ln>
            </p:spPr>
            <p:txBody>
              <a:bodyPr rtlCol="0" anchor="ctr"/>
              <a:lstStyle/>
              <a:p>
                <a:pPr algn="ctr"/>
                <a:endParaRPr lang="en-US"/>
              </a:p>
            </p:txBody>
          </p:sp>
          <p:sp>
            <p:nvSpPr>
              <p:cNvPr id="687" name="Freeform 686">
                <a:extLst>
                  <a:ext uri="{FF2B5EF4-FFF2-40B4-BE49-F238E27FC236}">
                    <a16:creationId xmlns:a16="http://schemas.microsoft.com/office/drawing/2014/main" id="{90A134BB-825B-5FAC-20B9-68A16C1A62CF}"/>
                  </a:ext>
                </a:extLst>
              </p:cNvPr>
              <p:cNvSpPr/>
              <p:nvPr/>
            </p:nvSpPr>
            <p:spPr bwMode="auto">
              <a:xfrm>
                <a:off x="8499475" y="3149600"/>
                <a:ext cx="590550" cy="25400"/>
              </a:xfrm>
              <a:custGeom>
                <a:avLst/>
                <a:gdLst>
                  <a:gd name="connsiteX0" fmla="*/ 0 w 590550"/>
                  <a:gd name="connsiteY0" fmla="*/ 0 h 25400"/>
                  <a:gd name="connsiteX1" fmla="*/ 98425 w 590550"/>
                  <a:gd name="connsiteY1" fmla="*/ 0 h 25400"/>
                  <a:gd name="connsiteX2" fmla="*/ 98425 w 590550"/>
                  <a:gd name="connsiteY2" fmla="*/ 25400 h 25400"/>
                  <a:gd name="connsiteX3" fmla="*/ 590550 w 590550"/>
                  <a:gd name="connsiteY3" fmla="*/ 25400 h 25400"/>
                </a:gdLst>
                <a:ahLst/>
                <a:cxnLst>
                  <a:cxn ang="0">
                    <a:pos x="connsiteX0" y="connsiteY0"/>
                  </a:cxn>
                  <a:cxn ang="0">
                    <a:pos x="connsiteX1" y="connsiteY1"/>
                  </a:cxn>
                  <a:cxn ang="0">
                    <a:pos x="connsiteX2" y="connsiteY2"/>
                  </a:cxn>
                  <a:cxn ang="0">
                    <a:pos x="connsiteX3" y="connsiteY3"/>
                  </a:cxn>
                </a:cxnLst>
                <a:rect l="l" t="t" r="r" b="b"/>
                <a:pathLst>
                  <a:path w="590550" h="25400">
                    <a:moveTo>
                      <a:pt x="0" y="0"/>
                    </a:moveTo>
                    <a:lnTo>
                      <a:pt x="98425" y="0"/>
                    </a:lnTo>
                    <a:lnTo>
                      <a:pt x="98425" y="25400"/>
                    </a:lnTo>
                    <a:lnTo>
                      <a:pt x="590550" y="25400"/>
                    </a:lnTo>
                  </a:path>
                </a:pathLst>
              </a:custGeom>
              <a:noFill/>
              <a:ln w="28575">
                <a:solidFill>
                  <a:schemeClr val="accent1"/>
                </a:solidFill>
                <a:miter lim="800000"/>
                <a:headEnd/>
                <a:tailEnd/>
              </a:ln>
            </p:spPr>
            <p:txBody>
              <a:bodyPr rtlCol="0" anchor="ctr"/>
              <a:lstStyle/>
              <a:p>
                <a:pPr algn="ctr"/>
                <a:endParaRPr lang="en-US"/>
              </a:p>
            </p:txBody>
          </p:sp>
        </p:grpSp>
      </p:grpSp>
      <p:grpSp>
        <p:nvGrpSpPr>
          <p:cNvPr id="778" name="Group 777">
            <a:extLst>
              <a:ext uri="{FF2B5EF4-FFF2-40B4-BE49-F238E27FC236}">
                <a16:creationId xmlns:a16="http://schemas.microsoft.com/office/drawing/2014/main" id="{486CF698-2DA0-0AC4-DF72-F9860AAFB173}"/>
              </a:ext>
            </a:extLst>
          </p:cNvPr>
          <p:cNvGrpSpPr/>
          <p:nvPr/>
        </p:nvGrpSpPr>
        <p:grpSpPr>
          <a:xfrm>
            <a:off x="6991350" y="2622550"/>
            <a:ext cx="2152650" cy="677049"/>
            <a:chOff x="6991350" y="2622550"/>
            <a:chExt cx="2152650" cy="677049"/>
          </a:xfrm>
        </p:grpSpPr>
        <p:sp>
          <p:nvSpPr>
            <p:cNvPr id="695" name="TextBox 694">
              <a:extLst>
                <a:ext uri="{FF2B5EF4-FFF2-40B4-BE49-F238E27FC236}">
                  <a16:creationId xmlns:a16="http://schemas.microsoft.com/office/drawing/2014/main" id="{AD9D24E3-35C4-0427-128E-965943C5D1E5}"/>
                </a:ext>
              </a:extLst>
            </p:cNvPr>
            <p:cNvSpPr txBox="1"/>
            <p:nvPr/>
          </p:nvSpPr>
          <p:spPr bwMode="auto">
            <a:xfrm>
              <a:off x="6991350" y="26225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96" name="TextBox 695">
              <a:extLst>
                <a:ext uri="{FF2B5EF4-FFF2-40B4-BE49-F238E27FC236}">
                  <a16:creationId xmlns:a16="http://schemas.microsoft.com/office/drawing/2014/main" id="{78DD131F-3598-D7A7-5F75-D22EDEFE4F43}"/>
                </a:ext>
              </a:extLst>
            </p:cNvPr>
            <p:cNvSpPr txBox="1"/>
            <p:nvPr/>
          </p:nvSpPr>
          <p:spPr bwMode="auto">
            <a:xfrm>
              <a:off x="7820025" y="29178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97" name="TextBox 696">
              <a:extLst>
                <a:ext uri="{FF2B5EF4-FFF2-40B4-BE49-F238E27FC236}">
                  <a16:creationId xmlns:a16="http://schemas.microsoft.com/office/drawing/2014/main" id="{85207BE8-6DE2-CF4C-A119-1B26203B2EDD}"/>
                </a:ext>
              </a:extLst>
            </p:cNvPr>
            <p:cNvSpPr txBox="1"/>
            <p:nvPr/>
          </p:nvSpPr>
          <p:spPr bwMode="auto">
            <a:xfrm>
              <a:off x="7924800" y="29305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98" name="TextBox 697">
              <a:extLst>
                <a:ext uri="{FF2B5EF4-FFF2-40B4-BE49-F238E27FC236}">
                  <a16:creationId xmlns:a16="http://schemas.microsoft.com/office/drawing/2014/main" id="{103502A1-185A-86FE-B306-0B0BADC8A46E}"/>
                </a:ext>
              </a:extLst>
            </p:cNvPr>
            <p:cNvSpPr txBox="1"/>
            <p:nvPr/>
          </p:nvSpPr>
          <p:spPr bwMode="auto">
            <a:xfrm>
              <a:off x="7988300" y="29432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99" name="TextBox 698">
              <a:extLst>
                <a:ext uri="{FF2B5EF4-FFF2-40B4-BE49-F238E27FC236}">
                  <a16:creationId xmlns:a16="http://schemas.microsoft.com/office/drawing/2014/main" id="{33C4D9E4-6A2C-9B8F-FFC2-B38E24E3428D}"/>
                </a:ext>
              </a:extLst>
            </p:cNvPr>
            <p:cNvSpPr txBox="1"/>
            <p:nvPr/>
          </p:nvSpPr>
          <p:spPr bwMode="auto">
            <a:xfrm>
              <a:off x="8994775"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0" name="TextBox 699">
              <a:extLst>
                <a:ext uri="{FF2B5EF4-FFF2-40B4-BE49-F238E27FC236}">
                  <a16:creationId xmlns:a16="http://schemas.microsoft.com/office/drawing/2014/main" id="{2E445287-7F4B-5005-ED51-D9C69B4542E9}"/>
                </a:ext>
              </a:extLst>
            </p:cNvPr>
            <p:cNvSpPr txBox="1"/>
            <p:nvPr/>
          </p:nvSpPr>
          <p:spPr bwMode="auto">
            <a:xfrm>
              <a:off x="8943975"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1" name="TextBox 700">
              <a:extLst>
                <a:ext uri="{FF2B5EF4-FFF2-40B4-BE49-F238E27FC236}">
                  <a16:creationId xmlns:a16="http://schemas.microsoft.com/office/drawing/2014/main" id="{E30940FC-B2BC-1BA3-2FA3-F2BE9646DC0C}"/>
                </a:ext>
              </a:extLst>
            </p:cNvPr>
            <p:cNvSpPr txBox="1"/>
            <p:nvPr/>
          </p:nvSpPr>
          <p:spPr bwMode="auto">
            <a:xfrm>
              <a:off x="8966200"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2" name="TextBox 701">
              <a:extLst>
                <a:ext uri="{FF2B5EF4-FFF2-40B4-BE49-F238E27FC236}">
                  <a16:creationId xmlns:a16="http://schemas.microsoft.com/office/drawing/2014/main" id="{E9D6E5A2-8F2A-15F4-AB94-C0C9AF8AEE45}"/>
                </a:ext>
              </a:extLst>
            </p:cNvPr>
            <p:cNvSpPr txBox="1"/>
            <p:nvPr/>
          </p:nvSpPr>
          <p:spPr bwMode="auto">
            <a:xfrm>
              <a:off x="8178800"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3" name="TextBox 702">
              <a:extLst>
                <a:ext uri="{FF2B5EF4-FFF2-40B4-BE49-F238E27FC236}">
                  <a16:creationId xmlns:a16="http://schemas.microsoft.com/office/drawing/2014/main" id="{4C45FBF2-A22B-6C5C-B5B4-4794BBD8D89A}"/>
                </a:ext>
              </a:extLst>
            </p:cNvPr>
            <p:cNvSpPr txBox="1"/>
            <p:nvPr/>
          </p:nvSpPr>
          <p:spPr bwMode="auto">
            <a:xfrm>
              <a:off x="8197850"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4" name="TextBox 703">
              <a:extLst>
                <a:ext uri="{FF2B5EF4-FFF2-40B4-BE49-F238E27FC236}">
                  <a16:creationId xmlns:a16="http://schemas.microsoft.com/office/drawing/2014/main" id="{DBD909BF-F11F-0DE5-03AA-0E07807BA1B8}"/>
                </a:ext>
              </a:extLst>
            </p:cNvPr>
            <p:cNvSpPr txBox="1"/>
            <p:nvPr/>
          </p:nvSpPr>
          <p:spPr bwMode="auto">
            <a:xfrm>
              <a:off x="8210550"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5" name="TextBox 704">
              <a:extLst>
                <a:ext uri="{FF2B5EF4-FFF2-40B4-BE49-F238E27FC236}">
                  <a16:creationId xmlns:a16="http://schemas.microsoft.com/office/drawing/2014/main" id="{4163110A-E3CE-F687-E9A1-7A6A3EB2DA26}"/>
                </a:ext>
              </a:extLst>
            </p:cNvPr>
            <p:cNvSpPr txBox="1"/>
            <p:nvPr/>
          </p:nvSpPr>
          <p:spPr bwMode="auto">
            <a:xfrm>
              <a:off x="8226425"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6" name="TextBox 705">
              <a:extLst>
                <a:ext uri="{FF2B5EF4-FFF2-40B4-BE49-F238E27FC236}">
                  <a16:creationId xmlns:a16="http://schemas.microsoft.com/office/drawing/2014/main" id="{4F440B5C-3DC2-F778-92D5-83376A035026}"/>
                </a:ext>
              </a:extLst>
            </p:cNvPr>
            <p:cNvSpPr txBox="1"/>
            <p:nvPr/>
          </p:nvSpPr>
          <p:spPr bwMode="auto">
            <a:xfrm>
              <a:off x="8239125"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7" name="TextBox 706">
              <a:extLst>
                <a:ext uri="{FF2B5EF4-FFF2-40B4-BE49-F238E27FC236}">
                  <a16:creationId xmlns:a16="http://schemas.microsoft.com/office/drawing/2014/main" id="{A79BAC37-5E9B-6151-EE1F-C991CDEE658C}"/>
                </a:ext>
              </a:extLst>
            </p:cNvPr>
            <p:cNvSpPr txBox="1"/>
            <p:nvPr/>
          </p:nvSpPr>
          <p:spPr bwMode="auto">
            <a:xfrm>
              <a:off x="8283575"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8" name="TextBox 707">
              <a:extLst>
                <a:ext uri="{FF2B5EF4-FFF2-40B4-BE49-F238E27FC236}">
                  <a16:creationId xmlns:a16="http://schemas.microsoft.com/office/drawing/2014/main" id="{A812D59A-D305-77F6-9305-F25EA9ABB743}"/>
                </a:ext>
              </a:extLst>
            </p:cNvPr>
            <p:cNvSpPr txBox="1"/>
            <p:nvPr/>
          </p:nvSpPr>
          <p:spPr bwMode="auto">
            <a:xfrm>
              <a:off x="8267700"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09" name="TextBox 708">
              <a:extLst>
                <a:ext uri="{FF2B5EF4-FFF2-40B4-BE49-F238E27FC236}">
                  <a16:creationId xmlns:a16="http://schemas.microsoft.com/office/drawing/2014/main" id="{2416B6FD-8DB1-777E-3AD7-214C22B74734}"/>
                </a:ext>
              </a:extLst>
            </p:cNvPr>
            <p:cNvSpPr txBox="1"/>
            <p:nvPr/>
          </p:nvSpPr>
          <p:spPr bwMode="auto">
            <a:xfrm>
              <a:off x="830580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0" name="TextBox 709">
              <a:extLst>
                <a:ext uri="{FF2B5EF4-FFF2-40B4-BE49-F238E27FC236}">
                  <a16:creationId xmlns:a16="http://schemas.microsoft.com/office/drawing/2014/main" id="{E1546BD9-693D-1828-F363-CD9D46660817}"/>
                </a:ext>
              </a:extLst>
            </p:cNvPr>
            <p:cNvSpPr txBox="1"/>
            <p:nvPr/>
          </p:nvSpPr>
          <p:spPr bwMode="auto">
            <a:xfrm>
              <a:off x="8251825" y="29845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1" name="TextBox 710">
              <a:extLst>
                <a:ext uri="{FF2B5EF4-FFF2-40B4-BE49-F238E27FC236}">
                  <a16:creationId xmlns:a16="http://schemas.microsoft.com/office/drawing/2014/main" id="{8E8A22DE-6EDD-9BF0-FFC8-23264EB155E3}"/>
                </a:ext>
              </a:extLst>
            </p:cNvPr>
            <p:cNvSpPr txBox="1"/>
            <p:nvPr/>
          </p:nvSpPr>
          <p:spPr bwMode="auto">
            <a:xfrm>
              <a:off x="8321675"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2" name="TextBox 711">
              <a:extLst>
                <a:ext uri="{FF2B5EF4-FFF2-40B4-BE49-F238E27FC236}">
                  <a16:creationId xmlns:a16="http://schemas.microsoft.com/office/drawing/2014/main" id="{4A71D4BD-578C-3309-61F6-F07C567E0E4C}"/>
                </a:ext>
              </a:extLst>
            </p:cNvPr>
            <p:cNvSpPr txBox="1"/>
            <p:nvPr/>
          </p:nvSpPr>
          <p:spPr bwMode="auto">
            <a:xfrm>
              <a:off x="833755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3" name="TextBox 712">
              <a:extLst>
                <a:ext uri="{FF2B5EF4-FFF2-40B4-BE49-F238E27FC236}">
                  <a16:creationId xmlns:a16="http://schemas.microsoft.com/office/drawing/2014/main" id="{4AE2E57F-84AC-9623-0A8F-933925C33B7F}"/>
                </a:ext>
              </a:extLst>
            </p:cNvPr>
            <p:cNvSpPr txBox="1"/>
            <p:nvPr/>
          </p:nvSpPr>
          <p:spPr bwMode="auto">
            <a:xfrm>
              <a:off x="835025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4" name="TextBox 713">
              <a:extLst>
                <a:ext uri="{FF2B5EF4-FFF2-40B4-BE49-F238E27FC236}">
                  <a16:creationId xmlns:a16="http://schemas.microsoft.com/office/drawing/2014/main" id="{F17AA08A-F043-6AA5-75CF-D204D4A5A64B}"/>
                </a:ext>
              </a:extLst>
            </p:cNvPr>
            <p:cNvSpPr txBox="1"/>
            <p:nvPr/>
          </p:nvSpPr>
          <p:spPr bwMode="auto">
            <a:xfrm>
              <a:off x="842645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5" name="TextBox 714">
              <a:extLst>
                <a:ext uri="{FF2B5EF4-FFF2-40B4-BE49-F238E27FC236}">
                  <a16:creationId xmlns:a16="http://schemas.microsoft.com/office/drawing/2014/main" id="{41BB6C37-1FF7-317B-BBE2-1842BD97BB34}"/>
                </a:ext>
              </a:extLst>
            </p:cNvPr>
            <p:cNvSpPr txBox="1"/>
            <p:nvPr/>
          </p:nvSpPr>
          <p:spPr bwMode="auto">
            <a:xfrm>
              <a:off x="837565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6" name="TextBox 715">
              <a:extLst>
                <a:ext uri="{FF2B5EF4-FFF2-40B4-BE49-F238E27FC236}">
                  <a16:creationId xmlns:a16="http://schemas.microsoft.com/office/drawing/2014/main" id="{C489C6BF-6DE4-4D3C-2DF7-36376EEDE68B}"/>
                </a:ext>
              </a:extLst>
            </p:cNvPr>
            <p:cNvSpPr txBox="1"/>
            <p:nvPr/>
          </p:nvSpPr>
          <p:spPr bwMode="auto">
            <a:xfrm>
              <a:off x="8391525"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7" name="TextBox 716">
              <a:extLst>
                <a:ext uri="{FF2B5EF4-FFF2-40B4-BE49-F238E27FC236}">
                  <a16:creationId xmlns:a16="http://schemas.microsoft.com/office/drawing/2014/main" id="{AD75D1B4-8030-E772-8F31-02147CAE8294}"/>
                </a:ext>
              </a:extLst>
            </p:cNvPr>
            <p:cNvSpPr txBox="1"/>
            <p:nvPr/>
          </p:nvSpPr>
          <p:spPr bwMode="auto">
            <a:xfrm>
              <a:off x="8362950"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8" name="TextBox 717">
              <a:extLst>
                <a:ext uri="{FF2B5EF4-FFF2-40B4-BE49-F238E27FC236}">
                  <a16:creationId xmlns:a16="http://schemas.microsoft.com/office/drawing/2014/main" id="{57CE15F1-5E21-476F-9BDE-BA35C3C1893A}"/>
                </a:ext>
              </a:extLst>
            </p:cNvPr>
            <p:cNvSpPr txBox="1"/>
            <p:nvPr/>
          </p:nvSpPr>
          <p:spPr bwMode="auto">
            <a:xfrm>
              <a:off x="8423276" y="2994025"/>
              <a:ext cx="13335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19" name="TextBox 718">
              <a:extLst>
                <a:ext uri="{FF2B5EF4-FFF2-40B4-BE49-F238E27FC236}">
                  <a16:creationId xmlns:a16="http://schemas.microsoft.com/office/drawing/2014/main" id="{CAF8FE15-2ACA-1DA4-B466-0515A9D781CE}"/>
                </a:ext>
              </a:extLst>
            </p:cNvPr>
            <p:cNvSpPr txBox="1"/>
            <p:nvPr/>
          </p:nvSpPr>
          <p:spPr bwMode="auto">
            <a:xfrm>
              <a:off x="8445500" y="3009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0" name="TextBox 719">
              <a:extLst>
                <a:ext uri="{FF2B5EF4-FFF2-40B4-BE49-F238E27FC236}">
                  <a16:creationId xmlns:a16="http://schemas.microsoft.com/office/drawing/2014/main" id="{359EE955-1BD7-F24B-4363-26B143EDD26D}"/>
                </a:ext>
              </a:extLst>
            </p:cNvPr>
            <p:cNvSpPr txBox="1"/>
            <p:nvPr/>
          </p:nvSpPr>
          <p:spPr bwMode="auto">
            <a:xfrm>
              <a:off x="8404225" y="29940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1" name="TextBox 720">
              <a:extLst>
                <a:ext uri="{FF2B5EF4-FFF2-40B4-BE49-F238E27FC236}">
                  <a16:creationId xmlns:a16="http://schemas.microsoft.com/office/drawing/2014/main" id="{27049698-2E46-5676-A48D-76D527B793F9}"/>
                </a:ext>
              </a:extLst>
            </p:cNvPr>
            <p:cNvSpPr txBox="1"/>
            <p:nvPr/>
          </p:nvSpPr>
          <p:spPr bwMode="auto">
            <a:xfrm>
              <a:off x="8493125" y="3009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2" name="TextBox 721">
              <a:extLst>
                <a:ext uri="{FF2B5EF4-FFF2-40B4-BE49-F238E27FC236}">
                  <a16:creationId xmlns:a16="http://schemas.microsoft.com/office/drawing/2014/main" id="{6105302C-5F3C-A81E-25BC-97F33F235E1C}"/>
                </a:ext>
              </a:extLst>
            </p:cNvPr>
            <p:cNvSpPr txBox="1"/>
            <p:nvPr/>
          </p:nvSpPr>
          <p:spPr bwMode="auto">
            <a:xfrm>
              <a:off x="8509000"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3" name="TextBox 722">
              <a:extLst>
                <a:ext uri="{FF2B5EF4-FFF2-40B4-BE49-F238E27FC236}">
                  <a16:creationId xmlns:a16="http://schemas.microsoft.com/office/drawing/2014/main" id="{31D4B1EC-DDF7-3515-587A-99EE79693567}"/>
                </a:ext>
              </a:extLst>
            </p:cNvPr>
            <p:cNvSpPr txBox="1"/>
            <p:nvPr/>
          </p:nvSpPr>
          <p:spPr bwMode="auto">
            <a:xfrm>
              <a:off x="8918575"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4" name="TextBox 723">
              <a:extLst>
                <a:ext uri="{FF2B5EF4-FFF2-40B4-BE49-F238E27FC236}">
                  <a16:creationId xmlns:a16="http://schemas.microsoft.com/office/drawing/2014/main" id="{865F8B59-30BE-B083-B47E-A12BC5D7A6A7}"/>
                </a:ext>
              </a:extLst>
            </p:cNvPr>
            <p:cNvSpPr txBox="1"/>
            <p:nvPr/>
          </p:nvSpPr>
          <p:spPr bwMode="auto">
            <a:xfrm>
              <a:off x="8521700" y="30226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5" name="TextBox 724">
              <a:extLst>
                <a:ext uri="{FF2B5EF4-FFF2-40B4-BE49-F238E27FC236}">
                  <a16:creationId xmlns:a16="http://schemas.microsoft.com/office/drawing/2014/main" id="{6F9B844F-BD44-9B89-4695-0A582BC37A00}"/>
                </a:ext>
              </a:extLst>
            </p:cNvPr>
            <p:cNvSpPr txBox="1"/>
            <p:nvPr/>
          </p:nvSpPr>
          <p:spPr bwMode="auto">
            <a:xfrm>
              <a:off x="8461375" y="3009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7" name="TextBox 726">
              <a:extLst>
                <a:ext uri="{FF2B5EF4-FFF2-40B4-BE49-F238E27FC236}">
                  <a16:creationId xmlns:a16="http://schemas.microsoft.com/office/drawing/2014/main" id="{652C1396-1F9D-A815-4757-FA1072E85917}"/>
                </a:ext>
              </a:extLst>
            </p:cNvPr>
            <p:cNvSpPr txBox="1"/>
            <p:nvPr/>
          </p:nvSpPr>
          <p:spPr bwMode="auto">
            <a:xfrm>
              <a:off x="8477250" y="3009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nvGrpSpPr>
            <p:cNvPr id="729" name="Group 728">
              <a:extLst>
                <a:ext uri="{FF2B5EF4-FFF2-40B4-BE49-F238E27FC236}">
                  <a16:creationId xmlns:a16="http://schemas.microsoft.com/office/drawing/2014/main" id="{53ADA663-D3AA-644C-8E53-170168BC7A71}"/>
                </a:ext>
              </a:extLst>
            </p:cNvPr>
            <p:cNvGrpSpPr/>
            <p:nvPr/>
          </p:nvGrpSpPr>
          <p:grpSpPr>
            <a:xfrm>
              <a:off x="8531225" y="3022600"/>
              <a:ext cx="196850" cy="276999"/>
              <a:chOff x="5368925" y="2873375"/>
              <a:chExt cx="196850" cy="276999"/>
            </a:xfrm>
          </p:grpSpPr>
          <p:sp>
            <p:nvSpPr>
              <p:cNvPr id="730" name="TextBox 729">
                <a:extLst>
                  <a:ext uri="{FF2B5EF4-FFF2-40B4-BE49-F238E27FC236}">
                    <a16:creationId xmlns:a16="http://schemas.microsoft.com/office/drawing/2014/main" id="{5742F158-3647-2F79-F811-C85B6BBD0BA9}"/>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1" name="TextBox 730">
                <a:extLst>
                  <a:ext uri="{FF2B5EF4-FFF2-40B4-BE49-F238E27FC236}">
                    <a16:creationId xmlns:a16="http://schemas.microsoft.com/office/drawing/2014/main" id="{B1478F60-9DFB-1C6A-DB18-9DEFB1F7BA1D}"/>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2" name="TextBox 731">
                <a:extLst>
                  <a:ext uri="{FF2B5EF4-FFF2-40B4-BE49-F238E27FC236}">
                    <a16:creationId xmlns:a16="http://schemas.microsoft.com/office/drawing/2014/main" id="{7F355719-A3B0-6C70-15EE-4A042A44D0B8}"/>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3" name="TextBox 732">
                <a:extLst>
                  <a:ext uri="{FF2B5EF4-FFF2-40B4-BE49-F238E27FC236}">
                    <a16:creationId xmlns:a16="http://schemas.microsoft.com/office/drawing/2014/main" id="{A5488AB1-EFC0-3858-CBFB-C39A9F1BBB50}"/>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4" name="TextBox 733">
                <a:extLst>
                  <a:ext uri="{FF2B5EF4-FFF2-40B4-BE49-F238E27FC236}">
                    <a16:creationId xmlns:a16="http://schemas.microsoft.com/office/drawing/2014/main" id="{3F36B142-2573-0445-8380-FB29F54B9905}"/>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5" name="TextBox 734">
                <a:extLst>
                  <a:ext uri="{FF2B5EF4-FFF2-40B4-BE49-F238E27FC236}">
                    <a16:creationId xmlns:a16="http://schemas.microsoft.com/office/drawing/2014/main" id="{859B28A7-BE6D-BB98-6B8E-EC57E0DE5562}"/>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36" name="Group 735">
              <a:extLst>
                <a:ext uri="{FF2B5EF4-FFF2-40B4-BE49-F238E27FC236}">
                  <a16:creationId xmlns:a16="http://schemas.microsoft.com/office/drawing/2014/main" id="{08E971D5-4FB6-930D-95C3-25E2A9F078FF}"/>
                </a:ext>
              </a:extLst>
            </p:cNvPr>
            <p:cNvGrpSpPr/>
            <p:nvPr/>
          </p:nvGrpSpPr>
          <p:grpSpPr>
            <a:xfrm>
              <a:off x="8855075" y="3022600"/>
              <a:ext cx="196850" cy="276999"/>
              <a:chOff x="5368925" y="2873375"/>
              <a:chExt cx="196850" cy="276999"/>
            </a:xfrm>
          </p:grpSpPr>
          <p:sp>
            <p:nvSpPr>
              <p:cNvPr id="737" name="TextBox 736">
                <a:extLst>
                  <a:ext uri="{FF2B5EF4-FFF2-40B4-BE49-F238E27FC236}">
                    <a16:creationId xmlns:a16="http://schemas.microsoft.com/office/drawing/2014/main" id="{FFBD17B3-8B23-15D3-AC4C-8061983A9C06}"/>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8" name="TextBox 737">
                <a:extLst>
                  <a:ext uri="{FF2B5EF4-FFF2-40B4-BE49-F238E27FC236}">
                    <a16:creationId xmlns:a16="http://schemas.microsoft.com/office/drawing/2014/main" id="{A3E99C5A-C01D-4459-CE1C-D8EEF55D3941}"/>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39" name="TextBox 738">
                <a:extLst>
                  <a:ext uri="{FF2B5EF4-FFF2-40B4-BE49-F238E27FC236}">
                    <a16:creationId xmlns:a16="http://schemas.microsoft.com/office/drawing/2014/main" id="{74E99B3D-6B40-1084-B4B9-084411AD09EE}"/>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0" name="TextBox 739">
                <a:extLst>
                  <a:ext uri="{FF2B5EF4-FFF2-40B4-BE49-F238E27FC236}">
                    <a16:creationId xmlns:a16="http://schemas.microsoft.com/office/drawing/2014/main" id="{2C41DDCB-11CA-ACB3-5A5A-A787E50B3819}"/>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1" name="TextBox 740">
                <a:extLst>
                  <a:ext uri="{FF2B5EF4-FFF2-40B4-BE49-F238E27FC236}">
                    <a16:creationId xmlns:a16="http://schemas.microsoft.com/office/drawing/2014/main" id="{F99766B1-629B-5620-1139-58D28A19D97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2" name="TextBox 741">
                <a:extLst>
                  <a:ext uri="{FF2B5EF4-FFF2-40B4-BE49-F238E27FC236}">
                    <a16:creationId xmlns:a16="http://schemas.microsoft.com/office/drawing/2014/main" id="{DE3678E7-F942-CCFF-2154-7DFC625D848C}"/>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43" name="Group 742">
              <a:extLst>
                <a:ext uri="{FF2B5EF4-FFF2-40B4-BE49-F238E27FC236}">
                  <a16:creationId xmlns:a16="http://schemas.microsoft.com/office/drawing/2014/main" id="{9066037A-13C7-3BF9-6C5E-7B98D0DFCD57}"/>
                </a:ext>
              </a:extLst>
            </p:cNvPr>
            <p:cNvGrpSpPr/>
            <p:nvPr/>
          </p:nvGrpSpPr>
          <p:grpSpPr>
            <a:xfrm>
              <a:off x="8588375" y="3022600"/>
              <a:ext cx="196850" cy="276999"/>
              <a:chOff x="5368925" y="2873375"/>
              <a:chExt cx="196850" cy="276999"/>
            </a:xfrm>
          </p:grpSpPr>
          <p:sp>
            <p:nvSpPr>
              <p:cNvPr id="744" name="TextBox 743">
                <a:extLst>
                  <a:ext uri="{FF2B5EF4-FFF2-40B4-BE49-F238E27FC236}">
                    <a16:creationId xmlns:a16="http://schemas.microsoft.com/office/drawing/2014/main" id="{05B57CAD-F458-E497-9B2A-DF0141EF3F7D}"/>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5" name="TextBox 744">
                <a:extLst>
                  <a:ext uri="{FF2B5EF4-FFF2-40B4-BE49-F238E27FC236}">
                    <a16:creationId xmlns:a16="http://schemas.microsoft.com/office/drawing/2014/main" id="{D521A6B8-4BB8-A1BB-113F-05647F52516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6" name="TextBox 745">
                <a:extLst>
                  <a:ext uri="{FF2B5EF4-FFF2-40B4-BE49-F238E27FC236}">
                    <a16:creationId xmlns:a16="http://schemas.microsoft.com/office/drawing/2014/main" id="{27EBC041-4055-F061-40F8-2291CB523C9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7" name="TextBox 746">
                <a:extLst>
                  <a:ext uri="{FF2B5EF4-FFF2-40B4-BE49-F238E27FC236}">
                    <a16:creationId xmlns:a16="http://schemas.microsoft.com/office/drawing/2014/main" id="{9E262C6D-1AA6-DBEF-CD7B-B5F71E4BB71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8" name="TextBox 747">
                <a:extLst>
                  <a:ext uri="{FF2B5EF4-FFF2-40B4-BE49-F238E27FC236}">
                    <a16:creationId xmlns:a16="http://schemas.microsoft.com/office/drawing/2014/main" id="{7752CF90-5929-D716-7C43-D2D458514EC3}"/>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49" name="TextBox 748">
                <a:extLst>
                  <a:ext uri="{FF2B5EF4-FFF2-40B4-BE49-F238E27FC236}">
                    <a16:creationId xmlns:a16="http://schemas.microsoft.com/office/drawing/2014/main" id="{6EECD740-C050-33CD-A927-31CCACF5C0DA}"/>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50" name="Group 749">
              <a:extLst>
                <a:ext uri="{FF2B5EF4-FFF2-40B4-BE49-F238E27FC236}">
                  <a16:creationId xmlns:a16="http://schemas.microsoft.com/office/drawing/2014/main" id="{F69D151C-E923-D5CC-372C-B1D832A59A66}"/>
                </a:ext>
              </a:extLst>
            </p:cNvPr>
            <p:cNvGrpSpPr/>
            <p:nvPr/>
          </p:nvGrpSpPr>
          <p:grpSpPr>
            <a:xfrm>
              <a:off x="8699500" y="3022600"/>
              <a:ext cx="196850" cy="276999"/>
              <a:chOff x="5368925" y="2873375"/>
              <a:chExt cx="196850" cy="276999"/>
            </a:xfrm>
          </p:grpSpPr>
          <p:sp>
            <p:nvSpPr>
              <p:cNvPr id="751" name="TextBox 750">
                <a:extLst>
                  <a:ext uri="{FF2B5EF4-FFF2-40B4-BE49-F238E27FC236}">
                    <a16:creationId xmlns:a16="http://schemas.microsoft.com/office/drawing/2014/main" id="{BFEB27B9-F4E9-6879-BFBE-CE6E96FC779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2" name="TextBox 751">
                <a:extLst>
                  <a:ext uri="{FF2B5EF4-FFF2-40B4-BE49-F238E27FC236}">
                    <a16:creationId xmlns:a16="http://schemas.microsoft.com/office/drawing/2014/main" id="{D1F44FE4-E938-8FAF-A37B-C4AE1F3C15E8}"/>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3" name="TextBox 752">
                <a:extLst>
                  <a:ext uri="{FF2B5EF4-FFF2-40B4-BE49-F238E27FC236}">
                    <a16:creationId xmlns:a16="http://schemas.microsoft.com/office/drawing/2014/main" id="{4D5A61A6-5AEE-C0A6-554E-49950F7B924A}"/>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4" name="TextBox 753">
                <a:extLst>
                  <a:ext uri="{FF2B5EF4-FFF2-40B4-BE49-F238E27FC236}">
                    <a16:creationId xmlns:a16="http://schemas.microsoft.com/office/drawing/2014/main" id="{226D22E5-1363-95CF-E98D-D16B6F623A17}"/>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5" name="TextBox 754">
                <a:extLst>
                  <a:ext uri="{FF2B5EF4-FFF2-40B4-BE49-F238E27FC236}">
                    <a16:creationId xmlns:a16="http://schemas.microsoft.com/office/drawing/2014/main" id="{422610BE-F60C-9968-BB80-785753C571B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6" name="TextBox 755">
                <a:extLst>
                  <a:ext uri="{FF2B5EF4-FFF2-40B4-BE49-F238E27FC236}">
                    <a16:creationId xmlns:a16="http://schemas.microsoft.com/office/drawing/2014/main" id="{7AB63FF6-5E3A-0AD6-52B1-445B45A6D93F}"/>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57" name="Group 756">
              <a:extLst>
                <a:ext uri="{FF2B5EF4-FFF2-40B4-BE49-F238E27FC236}">
                  <a16:creationId xmlns:a16="http://schemas.microsoft.com/office/drawing/2014/main" id="{49C9893D-8B79-AA5E-5937-30ECBDB2E361}"/>
                </a:ext>
              </a:extLst>
            </p:cNvPr>
            <p:cNvGrpSpPr/>
            <p:nvPr/>
          </p:nvGrpSpPr>
          <p:grpSpPr>
            <a:xfrm>
              <a:off x="8753475" y="3022600"/>
              <a:ext cx="196850" cy="276999"/>
              <a:chOff x="5368925" y="2873375"/>
              <a:chExt cx="196850" cy="276999"/>
            </a:xfrm>
          </p:grpSpPr>
          <p:sp>
            <p:nvSpPr>
              <p:cNvPr id="758" name="TextBox 757">
                <a:extLst>
                  <a:ext uri="{FF2B5EF4-FFF2-40B4-BE49-F238E27FC236}">
                    <a16:creationId xmlns:a16="http://schemas.microsoft.com/office/drawing/2014/main" id="{3D2BA363-CF9C-980A-8907-A490A9B6AC9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59" name="TextBox 758">
                <a:extLst>
                  <a:ext uri="{FF2B5EF4-FFF2-40B4-BE49-F238E27FC236}">
                    <a16:creationId xmlns:a16="http://schemas.microsoft.com/office/drawing/2014/main" id="{EDA8B73B-15C6-C7BE-0EEB-AC283D1C917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0" name="TextBox 759">
                <a:extLst>
                  <a:ext uri="{FF2B5EF4-FFF2-40B4-BE49-F238E27FC236}">
                    <a16:creationId xmlns:a16="http://schemas.microsoft.com/office/drawing/2014/main" id="{E9848AA1-B28D-77CC-FD89-392EC0100FF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1" name="TextBox 760">
                <a:extLst>
                  <a:ext uri="{FF2B5EF4-FFF2-40B4-BE49-F238E27FC236}">
                    <a16:creationId xmlns:a16="http://schemas.microsoft.com/office/drawing/2014/main" id="{B5BE73DF-543A-AAF6-7F8D-7FCFE6F508E7}"/>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2" name="TextBox 761">
                <a:extLst>
                  <a:ext uri="{FF2B5EF4-FFF2-40B4-BE49-F238E27FC236}">
                    <a16:creationId xmlns:a16="http://schemas.microsoft.com/office/drawing/2014/main" id="{478EADE1-E3CB-0A66-55AB-A7758CA73B7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3" name="TextBox 762">
                <a:extLst>
                  <a:ext uri="{FF2B5EF4-FFF2-40B4-BE49-F238E27FC236}">
                    <a16:creationId xmlns:a16="http://schemas.microsoft.com/office/drawing/2014/main" id="{7058F6F4-59CA-944E-D8B2-68ABA8BCDEC8}"/>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64" name="Group 763">
              <a:extLst>
                <a:ext uri="{FF2B5EF4-FFF2-40B4-BE49-F238E27FC236}">
                  <a16:creationId xmlns:a16="http://schemas.microsoft.com/office/drawing/2014/main" id="{98D5E78C-86B4-091D-C153-B6C26AAE7B56}"/>
                </a:ext>
              </a:extLst>
            </p:cNvPr>
            <p:cNvGrpSpPr/>
            <p:nvPr/>
          </p:nvGrpSpPr>
          <p:grpSpPr>
            <a:xfrm>
              <a:off x="8807450" y="3022600"/>
              <a:ext cx="196850" cy="276999"/>
              <a:chOff x="5368925" y="2873375"/>
              <a:chExt cx="196850" cy="276999"/>
            </a:xfrm>
          </p:grpSpPr>
          <p:sp>
            <p:nvSpPr>
              <p:cNvPr id="765" name="TextBox 764">
                <a:extLst>
                  <a:ext uri="{FF2B5EF4-FFF2-40B4-BE49-F238E27FC236}">
                    <a16:creationId xmlns:a16="http://schemas.microsoft.com/office/drawing/2014/main" id="{26DA11D2-8371-616E-5364-236C54BBEF36}"/>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6" name="TextBox 765">
                <a:extLst>
                  <a:ext uri="{FF2B5EF4-FFF2-40B4-BE49-F238E27FC236}">
                    <a16:creationId xmlns:a16="http://schemas.microsoft.com/office/drawing/2014/main" id="{A9FC8DAC-811C-AED7-A5E9-401DD711A8A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7" name="TextBox 766">
                <a:extLst>
                  <a:ext uri="{FF2B5EF4-FFF2-40B4-BE49-F238E27FC236}">
                    <a16:creationId xmlns:a16="http://schemas.microsoft.com/office/drawing/2014/main" id="{73C15B4C-AA0F-979A-00E3-D1C5422FF822}"/>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8" name="TextBox 767">
                <a:extLst>
                  <a:ext uri="{FF2B5EF4-FFF2-40B4-BE49-F238E27FC236}">
                    <a16:creationId xmlns:a16="http://schemas.microsoft.com/office/drawing/2014/main" id="{B05034F7-F32A-5300-C72F-F88FD12A594D}"/>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69" name="TextBox 768">
                <a:extLst>
                  <a:ext uri="{FF2B5EF4-FFF2-40B4-BE49-F238E27FC236}">
                    <a16:creationId xmlns:a16="http://schemas.microsoft.com/office/drawing/2014/main" id="{42B66BEF-5A9C-FE6F-02CC-CF9292D2875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0" name="TextBox 769">
                <a:extLst>
                  <a:ext uri="{FF2B5EF4-FFF2-40B4-BE49-F238E27FC236}">
                    <a16:creationId xmlns:a16="http://schemas.microsoft.com/office/drawing/2014/main" id="{941969FC-2E4A-4BCE-33BD-BA3B757EF0FF}"/>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771" name="Group 770">
              <a:extLst>
                <a:ext uri="{FF2B5EF4-FFF2-40B4-BE49-F238E27FC236}">
                  <a16:creationId xmlns:a16="http://schemas.microsoft.com/office/drawing/2014/main" id="{E68A84AF-21D9-752E-CC18-0EA56F057C90}"/>
                </a:ext>
              </a:extLst>
            </p:cNvPr>
            <p:cNvGrpSpPr/>
            <p:nvPr/>
          </p:nvGrpSpPr>
          <p:grpSpPr>
            <a:xfrm>
              <a:off x="8645525" y="3022600"/>
              <a:ext cx="196850" cy="276999"/>
              <a:chOff x="5368925" y="2873375"/>
              <a:chExt cx="196850" cy="276999"/>
            </a:xfrm>
          </p:grpSpPr>
          <p:sp>
            <p:nvSpPr>
              <p:cNvPr id="772" name="TextBox 771">
                <a:extLst>
                  <a:ext uri="{FF2B5EF4-FFF2-40B4-BE49-F238E27FC236}">
                    <a16:creationId xmlns:a16="http://schemas.microsoft.com/office/drawing/2014/main" id="{22B86D04-1848-DE47-011C-51FB642A97C6}"/>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3" name="TextBox 772">
                <a:extLst>
                  <a:ext uri="{FF2B5EF4-FFF2-40B4-BE49-F238E27FC236}">
                    <a16:creationId xmlns:a16="http://schemas.microsoft.com/office/drawing/2014/main" id="{4F8702BD-EBD0-E1CF-74BC-6A111CB51F6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4" name="TextBox 773">
                <a:extLst>
                  <a:ext uri="{FF2B5EF4-FFF2-40B4-BE49-F238E27FC236}">
                    <a16:creationId xmlns:a16="http://schemas.microsoft.com/office/drawing/2014/main" id="{55EF77EA-C573-AA95-8568-EA2A94AFA0FC}"/>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5" name="TextBox 774">
                <a:extLst>
                  <a:ext uri="{FF2B5EF4-FFF2-40B4-BE49-F238E27FC236}">
                    <a16:creationId xmlns:a16="http://schemas.microsoft.com/office/drawing/2014/main" id="{55C417C0-AD7D-92FB-B336-22254869F149}"/>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6" name="TextBox 775">
                <a:extLst>
                  <a:ext uri="{FF2B5EF4-FFF2-40B4-BE49-F238E27FC236}">
                    <a16:creationId xmlns:a16="http://schemas.microsoft.com/office/drawing/2014/main" id="{75979617-3773-2A89-CC19-6C30047DC787}"/>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77" name="TextBox 776">
                <a:extLst>
                  <a:ext uri="{FF2B5EF4-FFF2-40B4-BE49-F238E27FC236}">
                    <a16:creationId xmlns:a16="http://schemas.microsoft.com/office/drawing/2014/main" id="{21F68733-76D3-3B56-3B86-F168035A23F0}"/>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grpSp>
        <p:nvGrpSpPr>
          <p:cNvPr id="864" name="Group 863">
            <a:extLst>
              <a:ext uri="{FF2B5EF4-FFF2-40B4-BE49-F238E27FC236}">
                <a16:creationId xmlns:a16="http://schemas.microsoft.com/office/drawing/2014/main" id="{E1ABD61F-1C5D-7B72-2AFE-DAD0FBF530B8}"/>
              </a:ext>
            </a:extLst>
          </p:cNvPr>
          <p:cNvGrpSpPr/>
          <p:nvPr/>
        </p:nvGrpSpPr>
        <p:grpSpPr>
          <a:xfrm>
            <a:off x="7524750" y="2917825"/>
            <a:ext cx="1581150" cy="645299"/>
            <a:chOff x="7524750" y="2917825"/>
            <a:chExt cx="1581150" cy="645299"/>
          </a:xfrm>
        </p:grpSpPr>
        <p:grpSp>
          <p:nvGrpSpPr>
            <p:cNvPr id="779" name="Group 778">
              <a:extLst>
                <a:ext uri="{FF2B5EF4-FFF2-40B4-BE49-F238E27FC236}">
                  <a16:creationId xmlns:a16="http://schemas.microsoft.com/office/drawing/2014/main" id="{077D4A09-2AA6-15FB-3991-30C657A565A2}"/>
                </a:ext>
              </a:extLst>
            </p:cNvPr>
            <p:cNvGrpSpPr/>
            <p:nvPr/>
          </p:nvGrpSpPr>
          <p:grpSpPr>
            <a:xfrm>
              <a:off x="8204200" y="3209925"/>
              <a:ext cx="196850" cy="276999"/>
              <a:chOff x="5368925" y="2873375"/>
              <a:chExt cx="196850" cy="276999"/>
            </a:xfrm>
          </p:grpSpPr>
          <p:sp>
            <p:nvSpPr>
              <p:cNvPr id="780" name="TextBox 779">
                <a:extLst>
                  <a:ext uri="{FF2B5EF4-FFF2-40B4-BE49-F238E27FC236}">
                    <a16:creationId xmlns:a16="http://schemas.microsoft.com/office/drawing/2014/main" id="{303593AC-69C7-8DFB-92DE-376C9189352D}"/>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1" name="TextBox 780">
                <a:extLst>
                  <a:ext uri="{FF2B5EF4-FFF2-40B4-BE49-F238E27FC236}">
                    <a16:creationId xmlns:a16="http://schemas.microsoft.com/office/drawing/2014/main" id="{B5AE52D9-9FF2-A399-FC98-6EACBD9A1CC6}"/>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2" name="TextBox 781">
                <a:extLst>
                  <a:ext uri="{FF2B5EF4-FFF2-40B4-BE49-F238E27FC236}">
                    <a16:creationId xmlns:a16="http://schemas.microsoft.com/office/drawing/2014/main" id="{C15C4F63-1AED-99CC-1654-2E3570A00D2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3" name="TextBox 782">
                <a:extLst>
                  <a:ext uri="{FF2B5EF4-FFF2-40B4-BE49-F238E27FC236}">
                    <a16:creationId xmlns:a16="http://schemas.microsoft.com/office/drawing/2014/main" id="{3E040D6D-9C34-61DC-416C-63D104F4F27E}"/>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4" name="TextBox 783">
                <a:extLst>
                  <a:ext uri="{FF2B5EF4-FFF2-40B4-BE49-F238E27FC236}">
                    <a16:creationId xmlns:a16="http://schemas.microsoft.com/office/drawing/2014/main" id="{E69ECFD6-7F2F-5431-E992-B8FF9AF62603}"/>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5" name="TextBox 784">
                <a:extLst>
                  <a:ext uri="{FF2B5EF4-FFF2-40B4-BE49-F238E27FC236}">
                    <a16:creationId xmlns:a16="http://schemas.microsoft.com/office/drawing/2014/main" id="{53061A09-B53D-EE40-314A-1B5B39615120}"/>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786" name="Group 785">
              <a:extLst>
                <a:ext uri="{FF2B5EF4-FFF2-40B4-BE49-F238E27FC236}">
                  <a16:creationId xmlns:a16="http://schemas.microsoft.com/office/drawing/2014/main" id="{36BDF812-C1DA-0E52-6195-FC7D234C3846}"/>
                </a:ext>
              </a:extLst>
            </p:cNvPr>
            <p:cNvGrpSpPr/>
            <p:nvPr/>
          </p:nvGrpSpPr>
          <p:grpSpPr>
            <a:xfrm>
              <a:off x="8264525" y="3209925"/>
              <a:ext cx="196850" cy="276999"/>
              <a:chOff x="5368925" y="2873375"/>
              <a:chExt cx="196850" cy="276999"/>
            </a:xfrm>
          </p:grpSpPr>
          <p:sp>
            <p:nvSpPr>
              <p:cNvPr id="787" name="TextBox 786">
                <a:extLst>
                  <a:ext uri="{FF2B5EF4-FFF2-40B4-BE49-F238E27FC236}">
                    <a16:creationId xmlns:a16="http://schemas.microsoft.com/office/drawing/2014/main" id="{8A83F168-604C-0E0E-9570-CE4C74C1970D}"/>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8" name="TextBox 787">
                <a:extLst>
                  <a:ext uri="{FF2B5EF4-FFF2-40B4-BE49-F238E27FC236}">
                    <a16:creationId xmlns:a16="http://schemas.microsoft.com/office/drawing/2014/main" id="{C5511C60-037C-03CD-6FA5-F8C09AD7660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89" name="TextBox 788">
                <a:extLst>
                  <a:ext uri="{FF2B5EF4-FFF2-40B4-BE49-F238E27FC236}">
                    <a16:creationId xmlns:a16="http://schemas.microsoft.com/office/drawing/2014/main" id="{59DBD7C8-CC7E-97D6-86FD-D9FD50C68A18}"/>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0" name="TextBox 789">
                <a:extLst>
                  <a:ext uri="{FF2B5EF4-FFF2-40B4-BE49-F238E27FC236}">
                    <a16:creationId xmlns:a16="http://schemas.microsoft.com/office/drawing/2014/main" id="{CC0FE6A1-86BD-5BFA-680B-E9E8707C1676}"/>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1" name="TextBox 790">
                <a:extLst>
                  <a:ext uri="{FF2B5EF4-FFF2-40B4-BE49-F238E27FC236}">
                    <a16:creationId xmlns:a16="http://schemas.microsoft.com/office/drawing/2014/main" id="{A0FF7288-98D8-CBB8-8A92-288D1A17447A}"/>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2" name="TextBox 791">
                <a:extLst>
                  <a:ext uri="{FF2B5EF4-FFF2-40B4-BE49-F238E27FC236}">
                    <a16:creationId xmlns:a16="http://schemas.microsoft.com/office/drawing/2014/main" id="{FB9FA813-CDEB-5C8A-FFBD-FC9B7AB589D7}"/>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793" name="Group 792">
              <a:extLst>
                <a:ext uri="{FF2B5EF4-FFF2-40B4-BE49-F238E27FC236}">
                  <a16:creationId xmlns:a16="http://schemas.microsoft.com/office/drawing/2014/main" id="{EEAE0900-F926-094D-B920-631984592301}"/>
                </a:ext>
              </a:extLst>
            </p:cNvPr>
            <p:cNvGrpSpPr/>
            <p:nvPr/>
          </p:nvGrpSpPr>
          <p:grpSpPr>
            <a:xfrm>
              <a:off x="8486775" y="3235325"/>
              <a:ext cx="196850" cy="276999"/>
              <a:chOff x="5368925" y="2873375"/>
              <a:chExt cx="196850" cy="276999"/>
            </a:xfrm>
          </p:grpSpPr>
          <p:sp>
            <p:nvSpPr>
              <p:cNvPr id="794" name="TextBox 793">
                <a:extLst>
                  <a:ext uri="{FF2B5EF4-FFF2-40B4-BE49-F238E27FC236}">
                    <a16:creationId xmlns:a16="http://schemas.microsoft.com/office/drawing/2014/main" id="{FCD81181-552B-FD75-51B7-8233F19A3660}"/>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5" name="TextBox 794">
                <a:extLst>
                  <a:ext uri="{FF2B5EF4-FFF2-40B4-BE49-F238E27FC236}">
                    <a16:creationId xmlns:a16="http://schemas.microsoft.com/office/drawing/2014/main" id="{F8D2AD63-7AC6-67AA-892D-BF0ED42F17E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6" name="TextBox 795">
                <a:extLst>
                  <a:ext uri="{FF2B5EF4-FFF2-40B4-BE49-F238E27FC236}">
                    <a16:creationId xmlns:a16="http://schemas.microsoft.com/office/drawing/2014/main" id="{50444C65-B73D-F179-3315-B77A7F80A8E8}"/>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7" name="TextBox 796">
                <a:extLst>
                  <a:ext uri="{FF2B5EF4-FFF2-40B4-BE49-F238E27FC236}">
                    <a16:creationId xmlns:a16="http://schemas.microsoft.com/office/drawing/2014/main" id="{1F9CAB9C-C6B4-D28C-76AE-CC53CAFFAAD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8" name="TextBox 797">
                <a:extLst>
                  <a:ext uri="{FF2B5EF4-FFF2-40B4-BE49-F238E27FC236}">
                    <a16:creationId xmlns:a16="http://schemas.microsoft.com/office/drawing/2014/main" id="{68CCFAEA-D19B-1C47-C2F3-45B6AF2D4241}"/>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799" name="TextBox 798">
                <a:extLst>
                  <a:ext uri="{FF2B5EF4-FFF2-40B4-BE49-F238E27FC236}">
                    <a16:creationId xmlns:a16="http://schemas.microsoft.com/office/drawing/2014/main" id="{DAF32D28-2555-6CFE-97FE-0F10A8B6021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00" name="Group 799">
              <a:extLst>
                <a:ext uri="{FF2B5EF4-FFF2-40B4-BE49-F238E27FC236}">
                  <a16:creationId xmlns:a16="http://schemas.microsoft.com/office/drawing/2014/main" id="{D1B2A7C6-D85C-767B-ECDA-D8C7A40E5429}"/>
                </a:ext>
              </a:extLst>
            </p:cNvPr>
            <p:cNvGrpSpPr/>
            <p:nvPr/>
          </p:nvGrpSpPr>
          <p:grpSpPr>
            <a:xfrm>
              <a:off x="8540750" y="3235325"/>
              <a:ext cx="196850" cy="276999"/>
              <a:chOff x="5368925" y="2873375"/>
              <a:chExt cx="196850" cy="276999"/>
            </a:xfrm>
          </p:grpSpPr>
          <p:sp>
            <p:nvSpPr>
              <p:cNvPr id="801" name="TextBox 800">
                <a:extLst>
                  <a:ext uri="{FF2B5EF4-FFF2-40B4-BE49-F238E27FC236}">
                    <a16:creationId xmlns:a16="http://schemas.microsoft.com/office/drawing/2014/main" id="{6014CDBF-372B-E6CC-4438-9F5F852FE366}"/>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2" name="TextBox 801">
                <a:extLst>
                  <a:ext uri="{FF2B5EF4-FFF2-40B4-BE49-F238E27FC236}">
                    <a16:creationId xmlns:a16="http://schemas.microsoft.com/office/drawing/2014/main" id="{0194729C-49BE-E412-B877-2B80B1D0FAB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3" name="TextBox 802">
                <a:extLst>
                  <a:ext uri="{FF2B5EF4-FFF2-40B4-BE49-F238E27FC236}">
                    <a16:creationId xmlns:a16="http://schemas.microsoft.com/office/drawing/2014/main" id="{F6C504BD-676F-4ECA-4766-79A84BC0C22C}"/>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4" name="TextBox 803">
                <a:extLst>
                  <a:ext uri="{FF2B5EF4-FFF2-40B4-BE49-F238E27FC236}">
                    <a16:creationId xmlns:a16="http://schemas.microsoft.com/office/drawing/2014/main" id="{F7FDE59E-6E33-2D3A-000A-8A5433CCE0C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5" name="TextBox 804">
                <a:extLst>
                  <a:ext uri="{FF2B5EF4-FFF2-40B4-BE49-F238E27FC236}">
                    <a16:creationId xmlns:a16="http://schemas.microsoft.com/office/drawing/2014/main" id="{E7152308-C779-085C-4825-259B29FAE99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6" name="TextBox 805">
                <a:extLst>
                  <a:ext uri="{FF2B5EF4-FFF2-40B4-BE49-F238E27FC236}">
                    <a16:creationId xmlns:a16="http://schemas.microsoft.com/office/drawing/2014/main" id="{089B4354-F215-1F9F-21D9-45F50FBC2BB9}"/>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07" name="Group 806">
              <a:extLst>
                <a:ext uri="{FF2B5EF4-FFF2-40B4-BE49-F238E27FC236}">
                  <a16:creationId xmlns:a16="http://schemas.microsoft.com/office/drawing/2014/main" id="{C67BED30-3D1E-8EA7-E594-4FD83AE06335}"/>
                </a:ext>
              </a:extLst>
            </p:cNvPr>
            <p:cNvGrpSpPr/>
            <p:nvPr/>
          </p:nvGrpSpPr>
          <p:grpSpPr>
            <a:xfrm>
              <a:off x="8321675" y="3209925"/>
              <a:ext cx="196850" cy="276999"/>
              <a:chOff x="5368925" y="2873375"/>
              <a:chExt cx="196850" cy="276999"/>
            </a:xfrm>
          </p:grpSpPr>
          <p:sp>
            <p:nvSpPr>
              <p:cNvPr id="808" name="TextBox 807">
                <a:extLst>
                  <a:ext uri="{FF2B5EF4-FFF2-40B4-BE49-F238E27FC236}">
                    <a16:creationId xmlns:a16="http://schemas.microsoft.com/office/drawing/2014/main" id="{15143127-3CBF-1042-967B-0FEC7760119F}"/>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09" name="TextBox 808">
                <a:extLst>
                  <a:ext uri="{FF2B5EF4-FFF2-40B4-BE49-F238E27FC236}">
                    <a16:creationId xmlns:a16="http://schemas.microsoft.com/office/drawing/2014/main" id="{E5529DC1-3B00-FAF9-AE97-E7B07D2ABE27}"/>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0" name="TextBox 809">
                <a:extLst>
                  <a:ext uri="{FF2B5EF4-FFF2-40B4-BE49-F238E27FC236}">
                    <a16:creationId xmlns:a16="http://schemas.microsoft.com/office/drawing/2014/main" id="{2C1ACD7E-4679-BAE0-ED7B-DDDECEC9BB7A}"/>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1" name="TextBox 810">
                <a:extLst>
                  <a:ext uri="{FF2B5EF4-FFF2-40B4-BE49-F238E27FC236}">
                    <a16:creationId xmlns:a16="http://schemas.microsoft.com/office/drawing/2014/main" id="{8B091F4D-699A-75E6-DA2E-D5A709ECF55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2" name="TextBox 811">
                <a:extLst>
                  <a:ext uri="{FF2B5EF4-FFF2-40B4-BE49-F238E27FC236}">
                    <a16:creationId xmlns:a16="http://schemas.microsoft.com/office/drawing/2014/main" id="{39A46239-4D9A-6813-AEFF-ACE527B40BB7}"/>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3" name="TextBox 812">
                <a:extLst>
                  <a:ext uri="{FF2B5EF4-FFF2-40B4-BE49-F238E27FC236}">
                    <a16:creationId xmlns:a16="http://schemas.microsoft.com/office/drawing/2014/main" id="{6AFA2179-DA0D-EBD6-F108-EFAF39B67D79}"/>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14" name="Group 813">
              <a:extLst>
                <a:ext uri="{FF2B5EF4-FFF2-40B4-BE49-F238E27FC236}">
                  <a16:creationId xmlns:a16="http://schemas.microsoft.com/office/drawing/2014/main" id="{4012E869-310F-3AC1-16B7-BFC48B312B3F}"/>
                </a:ext>
              </a:extLst>
            </p:cNvPr>
            <p:cNvGrpSpPr/>
            <p:nvPr/>
          </p:nvGrpSpPr>
          <p:grpSpPr>
            <a:xfrm>
              <a:off x="8382000" y="3225800"/>
              <a:ext cx="196850" cy="276999"/>
              <a:chOff x="5368925" y="2873375"/>
              <a:chExt cx="196850" cy="276999"/>
            </a:xfrm>
          </p:grpSpPr>
          <p:sp>
            <p:nvSpPr>
              <p:cNvPr id="815" name="TextBox 814">
                <a:extLst>
                  <a:ext uri="{FF2B5EF4-FFF2-40B4-BE49-F238E27FC236}">
                    <a16:creationId xmlns:a16="http://schemas.microsoft.com/office/drawing/2014/main" id="{580A5233-1126-CB06-04F9-45335DCF308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6" name="TextBox 815">
                <a:extLst>
                  <a:ext uri="{FF2B5EF4-FFF2-40B4-BE49-F238E27FC236}">
                    <a16:creationId xmlns:a16="http://schemas.microsoft.com/office/drawing/2014/main" id="{35DFC6B1-F624-D138-DEB9-CF800DD0A3CB}"/>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7" name="TextBox 816">
                <a:extLst>
                  <a:ext uri="{FF2B5EF4-FFF2-40B4-BE49-F238E27FC236}">
                    <a16:creationId xmlns:a16="http://schemas.microsoft.com/office/drawing/2014/main" id="{B0F9A29D-1C54-FDDF-3927-F78E91F07956}"/>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8" name="TextBox 817">
                <a:extLst>
                  <a:ext uri="{FF2B5EF4-FFF2-40B4-BE49-F238E27FC236}">
                    <a16:creationId xmlns:a16="http://schemas.microsoft.com/office/drawing/2014/main" id="{A7D47FB2-EF39-E32D-0E7D-6834BB6BA29B}"/>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19" name="TextBox 818">
                <a:extLst>
                  <a:ext uri="{FF2B5EF4-FFF2-40B4-BE49-F238E27FC236}">
                    <a16:creationId xmlns:a16="http://schemas.microsoft.com/office/drawing/2014/main" id="{33A56460-4A4C-66E1-109B-099AFB9E7817}"/>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0" name="TextBox 819">
                <a:extLst>
                  <a:ext uri="{FF2B5EF4-FFF2-40B4-BE49-F238E27FC236}">
                    <a16:creationId xmlns:a16="http://schemas.microsoft.com/office/drawing/2014/main" id="{1E3A79B1-5D11-71DA-763C-8B11BF4EBBF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21" name="Group 820">
              <a:extLst>
                <a:ext uri="{FF2B5EF4-FFF2-40B4-BE49-F238E27FC236}">
                  <a16:creationId xmlns:a16="http://schemas.microsoft.com/office/drawing/2014/main" id="{790E1C97-CEC9-2528-1181-A31D97D0CA03}"/>
                </a:ext>
              </a:extLst>
            </p:cNvPr>
            <p:cNvGrpSpPr/>
            <p:nvPr/>
          </p:nvGrpSpPr>
          <p:grpSpPr>
            <a:xfrm>
              <a:off x="8426450" y="3225800"/>
              <a:ext cx="196850" cy="276999"/>
              <a:chOff x="5368925" y="2873375"/>
              <a:chExt cx="196850" cy="276999"/>
            </a:xfrm>
          </p:grpSpPr>
          <p:sp>
            <p:nvSpPr>
              <p:cNvPr id="822" name="TextBox 821">
                <a:extLst>
                  <a:ext uri="{FF2B5EF4-FFF2-40B4-BE49-F238E27FC236}">
                    <a16:creationId xmlns:a16="http://schemas.microsoft.com/office/drawing/2014/main" id="{345FE6D2-1581-1E50-5D75-861F06066C78}"/>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3" name="TextBox 822">
                <a:extLst>
                  <a:ext uri="{FF2B5EF4-FFF2-40B4-BE49-F238E27FC236}">
                    <a16:creationId xmlns:a16="http://schemas.microsoft.com/office/drawing/2014/main" id="{1D69A148-8833-D309-A571-715321654185}"/>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4" name="TextBox 823">
                <a:extLst>
                  <a:ext uri="{FF2B5EF4-FFF2-40B4-BE49-F238E27FC236}">
                    <a16:creationId xmlns:a16="http://schemas.microsoft.com/office/drawing/2014/main" id="{B2DA27CC-71F6-E0A2-18E4-B37768F38924}"/>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5" name="TextBox 824">
                <a:extLst>
                  <a:ext uri="{FF2B5EF4-FFF2-40B4-BE49-F238E27FC236}">
                    <a16:creationId xmlns:a16="http://schemas.microsoft.com/office/drawing/2014/main" id="{779F4337-0C8E-1290-237A-C04B4D257A1E}"/>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6" name="TextBox 825">
                <a:extLst>
                  <a:ext uri="{FF2B5EF4-FFF2-40B4-BE49-F238E27FC236}">
                    <a16:creationId xmlns:a16="http://schemas.microsoft.com/office/drawing/2014/main" id="{055C71A3-C9E3-898B-1143-E52A9817891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27" name="TextBox 826">
                <a:extLst>
                  <a:ext uri="{FF2B5EF4-FFF2-40B4-BE49-F238E27FC236}">
                    <a16:creationId xmlns:a16="http://schemas.microsoft.com/office/drawing/2014/main" id="{A6E3F61A-57B8-3DE6-62E3-C4C93CE78B4D}"/>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28" name="Group 827">
              <a:extLst>
                <a:ext uri="{FF2B5EF4-FFF2-40B4-BE49-F238E27FC236}">
                  <a16:creationId xmlns:a16="http://schemas.microsoft.com/office/drawing/2014/main" id="{EF19674F-15E1-CB5E-8BA5-A49B8FFC1AB4}"/>
                </a:ext>
              </a:extLst>
            </p:cNvPr>
            <p:cNvGrpSpPr/>
            <p:nvPr/>
          </p:nvGrpSpPr>
          <p:grpSpPr>
            <a:xfrm>
              <a:off x="8845550" y="3286125"/>
              <a:ext cx="196850" cy="276999"/>
              <a:chOff x="5368925" y="2873375"/>
              <a:chExt cx="196850" cy="276999"/>
            </a:xfrm>
          </p:grpSpPr>
          <p:sp>
            <p:nvSpPr>
              <p:cNvPr id="829" name="TextBox 828">
                <a:extLst>
                  <a:ext uri="{FF2B5EF4-FFF2-40B4-BE49-F238E27FC236}">
                    <a16:creationId xmlns:a16="http://schemas.microsoft.com/office/drawing/2014/main" id="{7E0F35EE-2A87-92EA-7E26-472906E4F642}"/>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0" name="TextBox 829">
                <a:extLst>
                  <a:ext uri="{FF2B5EF4-FFF2-40B4-BE49-F238E27FC236}">
                    <a16:creationId xmlns:a16="http://schemas.microsoft.com/office/drawing/2014/main" id="{83A34ADD-04FC-8F6C-9E1E-2E86EDDFC12B}"/>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1" name="TextBox 830">
                <a:extLst>
                  <a:ext uri="{FF2B5EF4-FFF2-40B4-BE49-F238E27FC236}">
                    <a16:creationId xmlns:a16="http://schemas.microsoft.com/office/drawing/2014/main" id="{B26821C9-8F76-B12A-B871-D1EED3248A0E}"/>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2" name="TextBox 831">
                <a:extLst>
                  <a:ext uri="{FF2B5EF4-FFF2-40B4-BE49-F238E27FC236}">
                    <a16:creationId xmlns:a16="http://schemas.microsoft.com/office/drawing/2014/main" id="{C0EA6C4D-9B4E-F1F3-BB04-836F9CBA4F6B}"/>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3" name="TextBox 832">
                <a:extLst>
                  <a:ext uri="{FF2B5EF4-FFF2-40B4-BE49-F238E27FC236}">
                    <a16:creationId xmlns:a16="http://schemas.microsoft.com/office/drawing/2014/main" id="{A246DE1F-8895-E6AD-131A-11777511FD1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4" name="TextBox 833">
                <a:extLst>
                  <a:ext uri="{FF2B5EF4-FFF2-40B4-BE49-F238E27FC236}">
                    <a16:creationId xmlns:a16="http://schemas.microsoft.com/office/drawing/2014/main" id="{36AA3391-20BC-A614-9A61-6261FBA211C4}"/>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35" name="Group 834">
              <a:extLst>
                <a:ext uri="{FF2B5EF4-FFF2-40B4-BE49-F238E27FC236}">
                  <a16:creationId xmlns:a16="http://schemas.microsoft.com/office/drawing/2014/main" id="{C1C40645-0A65-F3C5-4425-C95AB83F9A95}"/>
                </a:ext>
              </a:extLst>
            </p:cNvPr>
            <p:cNvGrpSpPr/>
            <p:nvPr/>
          </p:nvGrpSpPr>
          <p:grpSpPr>
            <a:xfrm>
              <a:off x="8728075" y="3286125"/>
              <a:ext cx="196850" cy="276999"/>
              <a:chOff x="5368925" y="2873375"/>
              <a:chExt cx="196850" cy="276999"/>
            </a:xfrm>
          </p:grpSpPr>
          <p:sp>
            <p:nvSpPr>
              <p:cNvPr id="836" name="TextBox 835">
                <a:extLst>
                  <a:ext uri="{FF2B5EF4-FFF2-40B4-BE49-F238E27FC236}">
                    <a16:creationId xmlns:a16="http://schemas.microsoft.com/office/drawing/2014/main" id="{861A13DE-752C-76C5-5E18-A7E7E0A883E1}"/>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7" name="TextBox 836">
                <a:extLst>
                  <a:ext uri="{FF2B5EF4-FFF2-40B4-BE49-F238E27FC236}">
                    <a16:creationId xmlns:a16="http://schemas.microsoft.com/office/drawing/2014/main" id="{47C70F0A-DAF0-8242-694A-7A6A31D4C497}"/>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8" name="TextBox 837">
                <a:extLst>
                  <a:ext uri="{FF2B5EF4-FFF2-40B4-BE49-F238E27FC236}">
                    <a16:creationId xmlns:a16="http://schemas.microsoft.com/office/drawing/2014/main" id="{3C51A64E-1D43-767B-0094-CF5D2FFB4A9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39" name="TextBox 838">
                <a:extLst>
                  <a:ext uri="{FF2B5EF4-FFF2-40B4-BE49-F238E27FC236}">
                    <a16:creationId xmlns:a16="http://schemas.microsoft.com/office/drawing/2014/main" id="{F5E22B57-5633-6234-F463-20F4726DBE97}"/>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0" name="TextBox 839">
                <a:extLst>
                  <a:ext uri="{FF2B5EF4-FFF2-40B4-BE49-F238E27FC236}">
                    <a16:creationId xmlns:a16="http://schemas.microsoft.com/office/drawing/2014/main" id="{16C3416F-D530-D20C-E727-E1AD4E05CC4B}"/>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1" name="TextBox 840">
                <a:extLst>
                  <a:ext uri="{FF2B5EF4-FFF2-40B4-BE49-F238E27FC236}">
                    <a16:creationId xmlns:a16="http://schemas.microsoft.com/office/drawing/2014/main" id="{1DD08507-9BA4-0E57-1DF3-69D81212CFD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42" name="Group 841">
              <a:extLst>
                <a:ext uri="{FF2B5EF4-FFF2-40B4-BE49-F238E27FC236}">
                  <a16:creationId xmlns:a16="http://schemas.microsoft.com/office/drawing/2014/main" id="{EC380326-57AF-A94E-88CE-A3233B8B6928}"/>
                </a:ext>
              </a:extLst>
            </p:cNvPr>
            <p:cNvGrpSpPr/>
            <p:nvPr/>
          </p:nvGrpSpPr>
          <p:grpSpPr>
            <a:xfrm>
              <a:off x="8778875" y="3286125"/>
              <a:ext cx="196850" cy="276999"/>
              <a:chOff x="5368925" y="2873375"/>
              <a:chExt cx="196850" cy="276999"/>
            </a:xfrm>
          </p:grpSpPr>
          <p:sp>
            <p:nvSpPr>
              <p:cNvPr id="843" name="TextBox 842">
                <a:extLst>
                  <a:ext uri="{FF2B5EF4-FFF2-40B4-BE49-F238E27FC236}">
                    <a16:creationId xmlns:a16="http://schemas.microsoft.com/office/drawing/2014/main" id="{DA1C28A4-B82E-96DA-BB1D-652F79BF48AD}"/>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4" name="TextBox 843">
                <a:extLst>
                  <a:ext uri="{FF2B5EF4-FFF2-40B4-BE49-F238E27FC236}">
                    <a16:creationId xmlns:a16="http://schemas.microsoft.com/office/drawing/2014/main" id="{9E3E4757-433E-E01E-66BC-81D93D1D3CDA}"/>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5" name="TextBox 844">
                <a:extLst>
                  <a:ext uri="{FF2B5EF4-FFF2-40B4-BE49-F238E27FC236}">
                    <a16:creationId xmlns:a16="http://schemas.microsoft.com/office/drawing/2014/main" id="{1759CF17-9562-81D8-61E6-5A3638F8814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6" name="TextBox 845">
                <a:extLst>
                  <a:ext uri="{FF2B5EF4-FFF2-40B4-BE49-F238E27FC236}">
                    <a16:creationId xmlns:a16="http://schemas.microsoft.com/office/drawing/2014/main" id="{CAA7C6E0-780A-DE33-FBA9-0D145366ECC8}"/>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7" name="TextBox 846">
                <a:extLst>
                  <a:ext uri="{FF2B5EF4-FFF2-40B4-BE49-F238E27FC236}">
                    <a16:creationId xmlns:a16="http://schemas.microsoft.com/office/drawing/2014/main" id="{192B13A7-1D5E-CE3C-F65D-65971A1A45A2}"/>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48" name="TextBox 847">
                <a:extLst>
                  <a:ext uri="{FF2B5EF4-FFF2-40B4-BE49-F238E27FC236}">
                    <a16:creationId xmlns:a16="http://schemas.microsoft.com/office/drawing/2014/main" id="{8C5B04F4-04E1-9E8C-EB15-164D4771245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49" name="Group 848">
              <a:extLst>
                <a:ext uri="{FF2B5EF4-FFF2-40B4-BE49-F238E27FC236}">
                  <a16:creationId xmlns:a16="http://schemas.microsoft.com/office/drawing/2014/main" id="{964C6B89-5862-0A24-BBEB-E45ACF71F051}"/>
                </a:ext>
              </a:extLst>
            </p:cNvPr>
            <p:cNvGrpSpPr/>
            <p:nvPr/>
          </p:nvGrpSpPr>
          <p:grpSpPr>
            <a:xfrm>
              <a:off x="8626475" y="3251200"/>
              <a:ext cx="196850" cy="276999"/>
              <a:chOff x="5368925" y="2873375"/>
              <a:chExt cx="196850" cy="276999"/>
            </a:xfrm>
          </p:grpSpPr>
          <p:sp>
            <p:nvSpPr>
              <p:cNvPr id="850" name="TextBox 849">
                <a:extLst>
                  <a:ext uri="{FF2B5EF4-FFF2-40B4-BE49-F238E27FC236}">
                    <a16:creationId xmlns:a16="http://schemas.microsoft.com/office/drawing/2014/main" id="{C7D64F28-222A-6620-1C21-B7DEA361DC5C}"/>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1" name="TextBox 850">
                <a:extLst>
                  <a:ext uri="{FF2B5EF4-FFF2-40B4-BE49-F238E27FC236}">
                    <a16:creationId xmlns:a16="http://schemas.microsoft.com/office/drawing/2014/main" id="{A037A778-95A5-6EDE-8CD0-FFA6798E283A}"/>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2" name="TextBox 851">
                <a:extLst>
                  <a:ext uri="{FF2B5EF4-FFF2-40B4-BE49-F238E27FC236}">
                    <a16:creationId xmlns:a16="http://schemas.microsoft.com/office/drawing/2014/main" id="{698F24A2-B766-F391-91E7-FE4D0BD82D3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3" name="TextBox 852">
                <a:extLst>
                  <a:ext uri="{FF2B5EF4-FFF2-40B4-BE49-F238E27FC236}">
                    <a16:creationId xmlns:a16="http://schemas.microsoft.com/office/drawing/2014/main" id="{9F041119-1C61-385B-2373-61B0799BFA49}"/>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4" name="TextBox 853">
                <a:extLst>
                  <a:ext uri="{FF2B5EF4-FFF2-40B4-BE49-F238E27FC236}">
                    <a16:creationId xmlns:a16="http://schemas.microsoft.com/office/drawing/2014/main" id="{33344FA2-560D-A151-0F6E-B3E07A818F91}"/>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5" name="TextBox 854">
                <a:extLst>
                  <a:ext uri="{FF2B5EF4-FFF2-40B4-BE49-F238E27FC236}">
                    <a16:creationId xmlns:a16="http://schemas.microsoft.com/office/drawing/2014/main" id="{0EBD6D06-E3B0-52EA-859A-6ADA6CBC0186}"/>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56" name="Group 855">
              <a:extLst>
                <a:ext uri="{FF2B5EF4-FFF2-40B4-BE49-F238E27FC236}">
                  <a16:creationId xmlns:a16="http://schemas.microsoft.com/office/drawing/2014/main" id="{E66EE698-C530-3068-5AFF-1D1710098F4D}"/>
                </a:ext>
              </a:extLst>
            </p:cNvPr>
            <p:cNvGrpSpPr/>
            <p:nvPr/>
          </p:nvGrpSpPr>
          <p:grpSpPr>
            <a:xfrm>
              <a:off x="8610600" y="3235325"/>
              <a:ext cx="495300" cy="327799"/>
              <a:chOff x="5200650" y="2705100"/>
              <a:chExt cx="495300" cy="327799"/>
            </a:xfrm>
          </p:grpSpPr>
          <p:sp>
            <p:nvSpPr>
              <p:cNvPr id="857" name="TextBox 856">
                <a:extLst>
                  <a:ext uri="{FF2B5EF4-FFF2-40B4-BE49-F238E27FC236}">
                    <a16:creationId xmlns:a16="http://schemas.microsoft.com/office/drawing/2014/main" id="{BC0FA83B-7E8A-FA77-63B1-57BA6DD652EA}"/>
                  </a:ext>
                </a:extLst>
              </p:cNvPr>
              <p:cNvSpPr txBox="1"/>
              <p:nvPr/>
            </p:nvSpPr>
            <p:spPr bwMode="auto">
              <a:xfrm>
                <a:off x="5508625" y="27559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8" name="TextBox 857">
                <a:extLst>
                  <a:ext uri="{FF2B5EF4-FFF2-40B4-BE49-F238E27FC236}">
                    <a16:creationId xmlns:a16="http://schemas.microsoft.com/office/drawing/2014/main" id="{39240D03-8A44-A1AD-4A8E-7E359857115E}"/>
                  </a:ext>
                </a:extLst>
              </p:cNvPr>
              <p:cNvSpPr txBox="1"/>
              <p:nvPr/>
            </p:nvSpPr>
            <p:spPr bwMode="auto">
              <a:xfrm>
                <a:off x="5546725" y="27527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59" name="TextBox 858">
                <a:extLst>
                  <a:ext uri="{FF2B5EF4-FFF2-40B4-BE49-F238E27FC236}">
                    <a16:creationId xmlns:a16="http://schemas.microsoft.com/office/drawing/2014/main" id="{EA6A1FB7-3D49-CB33-B97B-DCD84A99501F}"/>
                  </a:ext>
                </a:extLst>
              </p:cNvPr>
              <p:cNvSpPr txBox="1"/>
              <p:nvPr/>
            </p:nvSpPr>
            <p:spPr bwMode="auto">
              <a:xfrm>
                <a:off x="5305425" y="27241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60" name="TextBox 859">
                <a:extLst>
                  <a:ext uri="{FF2B5EF4-FFF2-40B4-BE49-F238E27FC236}">
                    <a16:creationId xmlns:a16="http://schemas.microsoft.com/office/drawing/2014/main" id="{0B80B5B4-DB23-8946-6E9E-61FC3CD132E4}"/>
                  </a:ext>
                </a:extLst>
              </p:cNvPr>
              <p:cNvSpPr txBox="1"/>
              <p:nvPr/>
            </p:nvSpPr>
            <p:spPr bwMode="auto">
              <a:xfrm>
                <a:off x="5289550" y="272415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61" name="TextBox 860">
                <a:extLst>
                  <a:ext uri="{FF2B5EF4-FFF2-40B4-BE49-F238E27FC236}">
                    <a16:creationId xmlns:a16="http://schemas.microsoft.com/office/drawing/2014/main" id="{F0096AE4-2FC4-A644-4302-E5B532389D74}"/>
                  </a:ext>
                </a:extLst>
              </p:cNvPr>
              <p:cNvSpPr txBox="1"/>
              <p:nvPr/>
            </p:nvSpPr>
            <p:spPr bwMode="auto">
              <a:xfrm>
                <a:off x="5213350" y="27051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62" name="TextBox 861">
                <a:extLst>
                  <a:ext uri="{FF2B5EF4-FFF2-40B4-BE49-F238E27FC236}">
                    <a16:creationId xmlns:a16="http://schemas.microsoft.com/office/drawing/2014/main" id="{45DCA442-78B9-6A80-C9D9-1135DA46D69C}"/>
                  </a:ext>
                </a:extLst>
              </p:cNvPr>
              <p:cNvSpPr txBox="1"/>
              <p:nvPr/>
            </p:nvSpPr>
            <p:spPr bwMode="auto">
              <a:xfrm>
                <a:off x="5200650" y="2705100"/>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sp>
          <p:nvSpPr>
            <p:cNvPr id="863" name="TextBox 862">
              <a:extLst>
                <a:ext uri="{FF2B5EF4-FFF2-40B4-BE49-F238E27FC236}">
                  <a16:creationId xmlns:a16="http://schemas.microsoft.com/office/drawing/2014/main" id="{2E27F883-B03B-4BCC-9A3D-8D86A6BD88D5}"/>
                </a:ext>
              </a:extLst>
            </p:cNvPr>
            <p:cNvSpPr txBox="1"/>
            <p:nvPr/>
          </p:nvSpPr>
          <p:spPr bwMode="auto">
            <a:xfrm>
              <a:off x="7524750" y="291782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16" name="Group 15">
            <a:extLst>
              <a:ext uri="{FF2B5EF4-FFF2-40B4-BE49-F238E27FC236}">
                <a16:creationId xmlns:a16="http://schemas.microsoft.com/office/drawing/2014/main" id="{4F826C76-3F87-C97F-CFA4-03C0E86CAD89}"/>
              </a:ext>
            </a:extLst>
          </p:cNvPr>
          <p:cNvGrpSpPr/>
          <p:nvPr/>
        </p:nvGrpSpPr>
        <p:grpSpPr>
          <a:xfrm>
            <a:off x="2780180" y="3176308"/>
            <a:ext cx="196850" cy="276999"/>
            <a:chOff x="5368925" y="2873375"/>
            <a:chExt cx="196850" cy="276999"/>
          </a:xfrm>
        </p:grpSpPr>
        <p:sp>
          <p:nvSpPr>
            <p:cNvPr id="17" name="TextBox 16">
              <a:extLst>
                <a:ext uri="{FF2B5EF4-FFF2-40B4-BE49-F238E27FC236}">
                  <a16:creationId xmlns:a16="http://schemas.microsoft.com/office/drawing/2014/main" id="{0517A82C-4E1C-7358-B3CB-B8C9F2843C9B}"/>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2" name="TextBox 21">
              <a:extLst>
                <a:ext uri="{FF2B5EF4-FFF2-40B4-BE49-F238E27FC236}">
                  <a16:creationId xmlns:a16="http://schemas.microsoft.com/office/drawing/2014/main" id="{22843245-98DA-E06F-9B87-D03460A51E41}"/>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7" name="TextBox 26">
              <a:extLst>
                <a:ext uri="{FF2B5EF4-FFF2-40B4-BE49-F238E27FC236}">
                  <a16:creationId xmlns:a16="http://schemas.microsoft.com/office/drawing/2014/main" id="{F622B580-F8E4-A219-272B-BE01602E9C9F}"/>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8" name="TextBox 27">
              <a:extLst>
                <a:ext uri="{FF2B5EF4-FFF2-40B4-BE49-F238E27FC236}">
                  <a16:creationId xmlns:a16="http://schemas.microsoft.com/office/drawing/2014/main" id="{F5060792-8038-2109-F127-CF66CEBE7307}"/>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0" name="TextBox 29">
              <a:extLst>
                <a:ext uri="{FF2B5EF4-FFF2-40B4-BE49-F238E27FC236}">
                  <a16:creationId xmlns:a16="http://schemas.microsoft.com/office/drawing/2014/main" id="{6D282D43-BE9C-4E91-E382-DA5675B2EA05}"/>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2" name="TextBox 31">
              <a:extLst>
                <a:ext uri="{FF2B5EF4-FFF2-40B4-BE49-F238E27FC236}">
                  <a16:creationId xmlns:a16="http://schemas.microsoft.com/office/drawing/2014/main" id="{C1C314BE-0070-5093-B69D-D715A8D22AE8}"/>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33" name="Group 32">
            <a:extLst>
              <a:ext uri="{FF2B5EF4-FFF2-40B4-BE49-F238E27FC236}">
                <a16:creationId xmlns:a16="http://schemas.microsoft.com/office/drawing/2014/main" id="{B4712AB3-0CA4-B04C-A92B-858F191F9B24}"/>
              </a:ext>
            </a:extLst>
          </p:cNvPr>
          <p:cNvGrpSpPr/>
          <p:nvPr/>
        </p:nvGrpSpPr>
        <p:grpSpPr>
          <a:xfrm>
            <a:off x="2945280" y="3176308"/>
            <a:ext cx="196850" cy="276999"/>
            <a:chOff x="5368925" y="2873375"/>
            <a:chExt cx="196850" cy="276999"/>
          </a:xfrm>
        </p:grpSpPr>
        <p:sp>
          <p:nvSpPr>
            <p:cNvPr id="35" name="TextBox 34">
              <a:extLst>
                <a:ext uri="{FF2B5EF4-FFF2-40B4-BE49-F238E27FC236}">
                  <a16:creationId xmlns:a16="http://schemas.microsoft.com/office/drawing/2014/main" id="{2FE02863-F0BC-6B48-F03A-5BB0CBC93BEE}"/>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6" name="TextBox 35">
              <a:extLst>
                <a:ext uri="{FF2B5EF4-FFF2-40B4-BE49-F238E27FC236}">
                  <a16:creationId xmlns:a16="http://schemas.microsoft.com/office/drawing/2014/main" id="{DF2349C5-42A6-A839-6876-252D94867CD7}"/>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7" name="TextBox 36">
              <a:extLst>
                <a:ext uri="{FF2B5EF4-FFF2-40B4-BE49-F238E27FC236}">
                  <a16:creationId xmlns:a16="http://schemas.microsoft.com/office/drawing/2014/main" id="{BAAAC6BC-3CA9-3237-A11E-E415731EBF3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 name="TextBox 37">
              <a:extLst>
                <a:ext uri="{FF2B5EF4-FFF2-40B4-BE49-F238E27FC236}">
                  <a16:creationId xmlns:a16="http://schemas.microsoft.com/office/drawing/2014/main" id="{48087EF4-6115-3E61-D5F6-66C00113B17C}"/>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 name="TextBox 38">
              <a:extLst>
                <a:ext uri="{FF2B5EF4-FFF2-40B4-BE49-F238E27FC236}">
                  <a16:creationId xmlns:a16="http://schemas.microsoft.com/office/drawing/2014/main" id="{33AB67F2-AB61-7056-D9D2-598823317AF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0" name="TextBox 39">
              <a:extLst>
                <a:ext uri="{FF2B5EF4-FFF2-40B4-BE49-F238E27FC236}">
                  <a16:creationId xmlns:a16="http://schemas.microsoft.com/office/drawing/2014/main" id="{1941C4C1-99CC-2197-FCB0-97DFDBEBC047}"/>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41" name="Group 40">
            <a:extLst>
              <a:ext uri="{FF2B5EF4-FFF2-40B4-BE49-F238E27FC236}">
                <a16:creationId xmlns:a16="http://schemas.microsoft.com/office/drawing/2014/main" id="{4C14255F-3F69-8D10-4D02-1C32BE01CFD4}"/>
              </a:ext>
            </a:extLst>
          </p:cNvPr>
          <p:cNvGrpSpPr/>
          <p:nvPr/>
        </p:nvGrpSpPr>
        <p:grpSpPr>
          <a:xfrm>
            <a:off x="2999255" y="3176308"/>
            <a:ext cx="196850" cy="276999"/>
            <a:chOff x="5368925" y="2873375"/>
            <a:chExt cx="196850" cy="276999"/>
          </a:xfrm>
        </p:grpSpPr>
        <p:sp>
          <p:nvSpPr>
            <p:cNvPr id="43" name="TextBox 42">
              <a:extLst>
                <a:ext uri="{FF2B5EF4-FFF2-40B4-BE49-F238E27FC236}">
                  <a16:creationId xmlns:a16="http://schemas.microsoft.com/office/drawing/2014/main" id="{691E7655-9EAE-ACCB-BA4C-2FAB66612A30}"/>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4" name="TextBox 43">
              <a:extLst>
                <a:ext uri="{FF2B5EF4-FFF2-40B4-BE49-F238E27FC236}">
                  <a16:creationId xmlns:a16="http://schemas.microsoft.com/office/drawing/2014/main" id="{380801C4-F527-92E4-A51F-26CF707CFAA4}"/>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46" name="TextBox 45">
              <a:extLst>
                <a:ext uri="{FF2B5EF4-FFF2-40B4-BE49-F238E27FC236}">
                  <a16:creationId xmlns:a16="http://schemas.microsoft.com/office/drawing/2014/main" id="{59E295BE-2786-B193-0071-EDD197EC770C}"/>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93" name="TextBox 92">
              <a:extLst>
                <a:ext uri="{FF2B5EF4-FFF2-40B4-BE49-F238E27FC236}">
                  <a16:creationId xmlns:a16="http://schemas.microsoft.com/office/drawing/2014/main" id="{1ED4CE9B-D892-A5D7-3CA5-AEE6CD51BC38}"/>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95" name="TextBox 94">
              <a:extLst>
                <a:ext uri="{FF2B5EF4-FFF2-40B4-BE49-F238E27FC236}">
                  <a16:creationId xmlns:a16="http://schemas.microsoft.com/office/drawing/2014/main" id="{5C3D0221-3FF3-2144-70EC-4C951E830A8B}"/>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97" name="TextBox 96">
              <a:extLst>
                <a:ext uri="{FF2B5EF4-FFF2-40B4-BE49-F238E27FC236}">
                  <a16:creationId xmlns:a16="http://schemas.microsoft.com/office/drawing/2014/main" id="{0297A035-5667-95CA-29AA-7F46B680D51A}"/>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110" name="Group 109">
            <a:extLst>
              <a:ext uri="{FF2B5EF4-FFF2-40B4-BE49-F238E27FC236}">
                <a16:creationId xmlns:a16="http://schemas.microsoft.com/office/drawing/2014/main" id="{9124A6D4-C637-1AD0-808B-B29931343448}"/>
              </a:ext>
            </a:extLst>
          </p:cNvPr>
          <p:cNvGrpSpPr/>
          <p:nvPr/>
        </p:nvGrpSpPr>
        <p:grpSpPr>
          <a:xfrm>
            <a:off x="2834155" y="3176308"/>
            <a:ext cx="196850" cy="276999"/>
            <a:chOff x="5368925" y="2873375"/>
            <a:chExt cx="196850" cy="276999"/>
          </a:xfrm>
        </p:grpSpPr>
        <p:sp>
          <p:nvSpPr>
            <p:cNvPr id="111" name="TextBox 110">
              <a:extLst>
                <a:ext uri="{FF2B5EF4-FFF2-40B4-BE49-F238E27FC236}">
                  <a16:creationId xmlns:a16="http://schemas.microsoft.com/office/drawing/2014/main" id="{9142BD66-8CE1-E14F-8B00-5FC8E907BEBE}"/>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12" name="TextBox 111">
              <a:extLst>
                <a:ext uri="{FF2B5EF4-FFF2-40B4-BE49-F238E27FC236}">
                  <a16:creationId xmlns:a16="http://schemas.microsoft.com/office/drawing/2014/main" id="{4B16094F-B9DE-907F-9FA4-E1F03F160ECB}"/>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18" name="TextBox 117">
              <a:extLst>
                <a:ext uri="{FF2B5EF4-FFF2-40B4-BE49-F238E27FC236}">
                  <a16:creationId xmlns:a16="http://schemas.microsoft.com/office/drawing/2014/main" id="{1A91DB22-1C0E-B64B-9F3B-A7329DCB0326}"/>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26" name="TextBox 125">
              <a:extLst>
                <a:ext uri="{FF2B5EF4-FFF2-40B4-BE49-F238E27FC236}">
                  <a16:creationId xmlns:a16="http://schemas.microsoft.com/office/drawing/2014/main" id="{BBAFDC0C-A4CE-0A19-A601-AA4F0DCF9BE4}"/>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28" name="TextBox 127">
              <a:extLst>
                <a:ext uri="{FF2B5EF4-FFF2-40B4-BE49-F238E27FC236}">
                  <a16:creationId xmlns:a16="http://schemas.microsoft.com/office/drawing/2014/main" id="{6754E0F2-7DE6-A634-5691-A8B45EDB7F2C}"/>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30" name="TextBox 129">
              <a:extLst>
                <a:ext uri="{FF2B5EF4-FFF2-40B4-BE49-F238E27FC236}">
                  <a16:creationId xmlns:a16="http://schemas.microsoft.com/office/drawing/2014/main" id="{29C0C5A3-A5F7-C3E3-97B8-30FD53D4A143}"/>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145" name="Group 144">
            <a:extLst>
              <a:ext uri="{FF2B5EF4-FFF2-40B4-BE49-F238E27FC236}">
                <a16:creationId xmlns:a16="http://schemas.microsoft.com/office/drawing/2014/main" id="{3BCA9ABD-5ACF-8D3A-FFDB-B4AFB23E2ECE}"/>
              </a:ext>
            </a:extLst>
          </p:cNvPr>
          <p:cNvGrpSpPr/>
          <p:nvPr/>
        </p:nvGrpSpPr>
        <p:grpSpPr>
          <a:xfrm>
            <a:off x="2891305" y="3176308"/>
            <a:ext cx="196850" cy="276999"/>
            <a:chOff x="5368925" y="2873375"/>
            <a:chExt cx="196850" cy="276999"/>
          </a:xfrm>
        </p:grpSpPr>
        <p:sp>
          <p:nvSpPr>
            <p:cNvPr id="147" name="TextBox 146">
              <a:extLst>
                <a:ext uri="{FF2B5EF4-FFF2-40B4-BE49-F238E27FC236}">
                  <a16:creationId xmlns:a16="http://schemas.microsoft.com/office/drawing/2014/main" id="{1ACE379B-E5B4-347C-37E8-DBCC8DD9E8E1}"/>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48" name="TextBox 147">
              <a:extLst>
                <a:ext uri="{FF2B5EF4-FFF2-40B4-BE49-F238E27FC236}">
                  <a16:creationId xmlns:a16="http://schemas.microsoft.com/office/drawing/2014/main" id="{6205CB62-55AB-2058-814A-39D2ED2D9B42}"/>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50" name="TextBox 149">
              <a:extLst>
                <a:ext uri="{FF2B5EF4-FFF2-40B4-BE49-F238E27FC236}">
                  <a16:creationId xmlns:a16="http://schemas.microsoft.com/office/drawing/2014/main" id="{416A93CD-5822-236D-C9F9-35A479C8669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51" name="TextBox 150">
              <a:extLst>
                <a:ext uri="{FF2B5EF4-FFF2-40B4-BE49-F238E27FC236}">
                  <a16:creationId xmlns:a16="http://schemas.microsoft.com/office/drawing/2014/main" id="{C36F9BC9-CB87-F583-6085-8BA47801DCD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52" name="TextBox 151">
              <a:extLst>
                <a:ext uri="{FF2B5EF4-FFF2-40B4-BE49-F238E27FC236}">
                  <a16:creationId xmlns:a16="http://schemas.microsoft.com/office/drawing/2014/main" id="{F9047424-F898-6A2D-7804-A8D099B6A2F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153" name="TextBox 152">
              <a:extLst>
                <a:ext uri="{FF2B5EF4-FFF2-40B4-BE49-F238E27FC236}">
                  <a16:creationId xmlns:a16="http://schemas.microsoft.com/office/drawing/2014/main" id="{A4A0B5A8-98C1-4FB4-5CBF-55F1B2C0F1C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160" name="Group 159">
            <a:extLst>
              <a:ext uri="{FF2B5EF4-FFF2-40B4-BE49-F238E27FC236}">
                <a16:creationId xmlns:a16="http://schemas.microsoft.com/office/drawing/2014/main" id="{73F3856D-94E6-625D-BF65-B2E3964376D7}"/>
              </a:ext>
            </a:extLst>
          </p:cNvPr>
          <p:cNvGrpSpPr/>
          <p:nvPr/>
        </p:nvGrpSpPr>
        <p:grpSpPr>
          <a:xfrm>
            <a:off x="3084980" y="3176308"/>
            <a:ext cx="196850" cy="276999"/>
            <a:chOff x="5368925" y="2873375"/>
            <a:chExt cx="196850" cy="276999"/>
          </a:xfrm>
        </p:grpSpPr>
        <p:sp>
          <p:nvSpPr>
            <p:cNvPr id="166" name="TextBox 165">
              <a:extLst>
                <a:ext uri="{FF2B5EF4-FFF2-40B4-BE49-F238E27FC236}">
                  <a16:creationId xmlns:a16="http://schemas.microsoft.com/office/drawing/2014/main" id="{A6B35870-153D-AE67-3EB2-B06589314C1F}"/>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50" name="TextBox 249">
              <a:extLst>
                <a:ext uri="{FF2B5EF4-FFF2-40B4-BE49-F238E27FC236}">
                  <a16:creationId xmlns:a16="http://schemas.microsoft.com/office/drawing/2014/main" id="{8F38256B-D9E2-9015-D374-3DB45C7B206C}"/>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51" name="TextBox 250">
              <a:extLst>
                <a:ext uri="{FF2B5EF4-FFF2-40B4-BE49-F238E27FC236}">
                  <a16:creationId xmlns:a16="http://schemas.microsoft.com/office/drawing/2014/main" id="{C9F9B126-457F-65FD-085E-8C1C5FC7C66A}"/>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279" name="TextBox 278">
              <a:extLst>
                <a:ext uri="{FF2B5EF4-FFF2-40B4-BE49-F238E27FC236}">
                  <a16:creationId xmlns:a16="http://schemas.microsoft.com/office/drawing/2014/main" id="{C272B8BF-9FCE-A511-E63F-4DF4DF3ED98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09" name="TextBox 308">
              <a:extLst>
                <a:ext uri="{FF2B5EF4-FFF2-40B4-BE49-F238E27FC236}">
                  <a16:creationId xmlns:a16="http://schemas.microsoft.com/office/drawing/2014/main" id="{783E8D32-6438-DF94-FF68-CFCB13480848}"/>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0" name="TextBox 309">
              <a:extLst>
                <a:ext uri="{FF2B5EF4-FFF2-40B4-BE49-F238E27FC236}">
                  <a16:creationId xmlns:a16="http://schemas.microsoft.com/office/drawing/2014/main" id="{BF7E2131-319B-EDE4-F08A-DBAAE3831F43}"/>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311" name="Group 310">
            <a:extLst>
              <a:ext uri="{FF2B5EF4-FFF2-40B4-BE49-F238E27FC236}">
                <a16:creationId xmlns:a16="http://schemas.microsoft.com/office/drawing/2014/main" id="{FE320287-E7CF-FB97-C53E-10EFCDA97766}"/>
              </a:ext>
            </a:extLst>
          </p:cNvPr>
          <p:cNvGrpSpPr/>
          <p:nvPr/>
        </p:nvGrpSpPr>
        <p:grpSpPr>
          <a:xfrm>
            <a:off x="3034180" y="3176308"/>
            <a:ext cx="196850" cy="276999"/>
            <a:chOff x="5368925" y="2873375"/>
            <a:chExt cx="196850" cy="276999"/>
          </a:xfrm>
        </p:grpSpPr>
        <p:sp>
          <p:nvSpPr>
            <p:cNvPr id="312" name="TextBox 311">
              <a:extLst>
                <a:ext uri="{FF2B5EF4-FFF2-40B4-BE49-F238E27FC236}">
                  <a16:creationId xmlns:a16="http://schemas.microsoft.com/office/drawing/2014/main" id="{ECD59DE1-4DD4-0F2A-466D-EB8DEBB02202}"/>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3" name="TextBox 312">
              <a:extLst>
                <a:ext uri="{FF2B5EF4-FFF2-40B4-BE49-F238E27FC236}">
                  <a16:creationId xmlns:a16="http://schemas.microsoft.com/office/drawing/2014/main" id="{8EE4160B-A915-0276-435E-BA10960598CA}"/>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4" name="TextBox 313">
              <a:extLst>
                <a:ext uri="{FF2B5EF4-FFF2-40B4-BE49-F238E27FC236}">
                  <a16:creationId xmlns:a16="http://schemas.microsoft.com/office/drawing/2014/main" id="{B485BF85-DC43-A2BF-6F10-8547ECD59B4A}"/>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5" name="TextBox 314">
              <a:extLst>
                <a:ext uri="{FF2B5EF4-FFF2-40B4-BE49-F238E27FC236}">
                  <a16:creationId xmlns:a16="http://schemas.microsoft.com/office/drawing/2014/main" id="{7063FAAE-0B2B-B863-CCBF-C577B4C2B46E}"/>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6" name="TextBox 315">
              <a:extLst>
                <a:ext uri="{FF2B5EF4-FFF2-40B4-BE49-F238E27FC236}">
                  <a16:creationId xmlns:a16="http://schemas.microsoft.com/office/drawing/2014/main" id="{35E63EA5-BC59-0439-D860-048270E1461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17" name="TextBox 316">
              <a:extLst>
                <a:ext uri="{FF2B5EF4-FFF2-40B4-BE49-F238E27FC236}">
                  <a16:creationId xmlns:a16="http://schemas.microsoft.com/office/drawing/2014/main" id="{5542BE01-F09A-DF36-F287-D2D2CD8C037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318" name="Group 317">
            <a:extLst>
              <a:ext uri="{FF2B5EF4-FFF2-40B4-BE49-F238E27FC236}">
                <a16:creationId xmlns:a16="http://schemas.microsoft.com/office/drawing/2014/main" id="{897B49FF-F348-2543-5C23-DAB510750046}"/>
              </a:ext>
            </a:extLst>
          </p:cNvPr>
          <p:cNvGrpSpPr/>
          <p:nvPr/>
        </p:nvGrpSpPr>
        <p:grpSpPr>
          <a:xfrm>
            <a:off x="2723030" y="3157258"/>
            <a:ext cx="196850" cy="276999"/>
            <a:chOff x="5368925" y="2873375"/>
            <a:chExt cx="196850" cy="276999"/>
          </a:xfrm>
        </p:grpSpPr>
        <p:sp>
          <p:nvSpPr>
            <p:cNvPr id="319" name="TextBox 318">
              <a:extLst>
                <a:ext uri="{FF2B5EF4-FFF2-40B4-BE49-F238E27FC236}">
                  <a16:creationId xmlns:a16="http://schemas.microsoft.com/office/drawing/2014/main" id="{377E4026-5B4A-5103-C0F6-BE96C9AFC305}"/>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4" name="TextBox 383">
              <a:extLst>
                <a:ext uri="{FF2B5EF4-FFF2-40B4-BE49-F238E27FC236}">
                  <a16:creationId xmlns:a16="http://schemas.microsoft.com/office/drawing/2014/main" id="{36BF8831-8F2C-8C0F-BC56-9C123169C00E}"/>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5" name="TextBox 384">
              <a:extLst>
                <a:ext uri="{FF2B5EF4-FFF2-40B4-BE49-F238E27FC236}">
                  <a16:creationId xmlns:a16="http://schemas.microsoft.com/office/drawing/2014/main" id="{4B588F76-66C1-C673-0CB0-800F9A0DD015}"/>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6" name="TextBox 385">
              <a:extLst>
                <a:ext uri="{FF2B5EF4-FFF2-40B4-BE49-F238E27FC236}">
                  <a16:creationId xmlns:a16="http://schemas.microsoft.com/office/drawing/2014/main" id="{49AA4960-7E2C-FE4F-9A09-5E539810703C}"/>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7" name="TextBox 386">
              <a:extLst>
                <a:ext uri="{FF2B5EF4-FFF2-40B4-BE49-F238E27FC236}">
                  <a16:creationId xmlns:a16="http://schemas.microsoft.com/office/drawing/2014/main" id="{322A80E7-140E-6497-3BCA-AE46A37ACDE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88" name="TextBox 387">
              <a:extLst>
                <a:ext uri="{FF2B5EF4-FFF2-40B4-BE49-F238E27FC236}">
                  <a16:creationId xmlns:a16="http://schemas.microsoft.com/office/drawing/2014/main" id="{5320C19D-9A6E-5437-2E37-4EA7A28767FF}"/>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389" name="Group 388">
            <a:extLst>
              <a:ext uri="{FF2B5EF4-FFF2-40B4-BE49-F238E27FC236}">
                <a16:creationId xmlns:a16="http://schemas.microsoft.com/office/drawing/2014/main" id="{8386B648-5C32-7A8A-8573-B7A0FEBD3B20}"/>
              </a:ext>
            </a:extLst>
          </p:cNvPr>
          <p:cNvGrpSpPr/>
          <p:nvPr/>
        </p:nvGrpSpPr>
        <p:grpSpPr>
          <a:xfrm>
            <a:off x="2472205" y="3157258"/>
            <a:ext cx="196850" cy="276999"/>
            <a:chOff x="5368925" y="2873375"/>
            <a:chExt cx="196850" cy="276999"/>
          </a:xfrm>
        </p:grpSpPr>
        <p:sp>
          <p:nvSpPr>
            <p:cNvPr id="390" name="TextBox 389">
              <a:extLst>
                <a:ext uri="{FF2B5EF4-FFF2-40B4-BE49-F238E27FC236}">
                  <a16:creationId xmlns:a16="http://schemas.microsoft.com/office/drawing/2014/main" id="{FCC10DF5-62E5-5BE3-3145-01A1945AF43C}"/>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1" name="TextBox 390">
              <a:extLst>
                <a:ext uri="{FF2B5EF4-FFF2-40B4-BE49-F238E27FC236}">
                  <a16:creationId xmlns:a16="http://schemas.microsoft.com/office/drawing/2014/main" id="{CF2805C5-D174-2D59-9639-05BCB7FF3C36}"/>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2" name="TextBox 391">
              <a:extLst>
                <a:ext uri="{FF2B5EF4-FFF2-40B4-BE49-F238E27FC236}">
                  <a16:creationId xmlns:a16="http://schemas.microsoft.com/office/drawing/2014/main" id="{E8FFF877-3B99-9E1D-8F0B-8886EF5A8519}"/>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3" name="TextBox 392">
              <a:extLst>
                <a:ext uri="{FF2B5EF4-FFF2-40B4-BE49-F238E27FC236}">
                  <a16:creationId xmlns:a16="http://schemas.microsoft.com/office/drawing/2014/main" id="{FBA3B64B-B750-D933-323B-22CC3EA0D9DC}"/>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5" name="TextBox 394">
              <a:extLst>
                <a:ext uri="{FF2B5EF4-FFF2-40B4-BE49-F238E27FC236}">
                  <a16:creationId xmlns:a16="http://schemas.microsoft.com/office/drawing/2014/main" id="{5BB0C054-CF0F-CCA4-2468-FFB63FF39719}"/>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396" name="TextBox 395">
              <a:extLst>
                <a:ext uri="{FF2B5EF4-FFF2-40B4-BE49-F238E27FC236}">
                  <a16:creationId xmlns:a16="http://schemas.microsoft.com/office/drawing/2014/main" id="{BB1D3CCD-07CD-8CC3-9601-81D0B900FFC0}"/>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527" name="Group 526">
            <a:extLst>
              <a:ext uri="{FF2B5EF4-FFF2-40B4-BE49-F238E27FC236}">
                <a16:creationId xmlns:a16="http://schemas.microsoft.com/office/drawing/2014/main" id="{AC1D0A1D-8B22-18DA-9D46-661D3CD5533C}"/>
              </a:ext>
            </a:extLst>
          </p:cNvPr>
          <p:cNvGrpSpPr/>
          <p:nvPr/>
        </p:nvGrpSpPr>
        <p:grpSpPr>
          <a:xfrm>
            <a:off x="2551580" y="3160433"/>
            <a:ext cx="196850" cy="276999"/>
            <a:chOff x="5368925" y="2873375"/>
            <a:chExt cx="196850" cy="276999"/>
          </a:xfrm>
        </p:grpSpPr>
        <p:sp>
          <p:nvSpPr>
            <p:cNvPr id="592" name="TextBox 591">
              <a:extLst>
                <a:ext uri="{FF2B5EF4-FFF2-40B4-BE49-F238E27FC236}">
                  <a16:creationId xmlns:a16="http://schemas.microsoft.com/office/drawing/2014/main" id="{3DE4535A-4F02-0AE0-7A84-D617AE87036A}"/>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61" name="TextBox 660">
              <a:extLst>
                <a:ext uri="{FF2B5EF4-FFF2-40B4-BE49-F238E27FC236}">
                  <a16:creationId xmlns:a16="http://schemas.microsoft.com/office/drawing/2014/main" id="{379890E7-AB63-79C2-9651-3081FF053CDC}"/>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690" name="TextBox 689">
              <a:extLst>
                <a:ext uri="{FF2B5EF4-FFF2-40B4-BE49-F238E27FC236}">
                  <a16:creationId xmlns:a16="http://schemas.microsoft.com/office/drawing/2014/main" id="{1A375009-F452-14B4-2FFA-2837E23569B3}"/>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6" name="TextBox 725">
              <a:extLst>
                <a:ext uri="{FF2B5EF4-FFF2-40B4-BE49-F238E27FC236}">
                  <a16:creationId xmlns:a16="http://schemas.microsoft.com/office/drawing/2014/main" id="{B84F2A9D-13E6-CE76-B8DA-1C0B10F981DA}"/>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728" name="TextBox 727">
              <a:extLst>
                <a:ext uri="{FF2B5EF4-FFF2-40B4-BE49-F238E27FC236}">
                  <a16:creationId xmlns:a16="http://schemas.microsoft.com/office/drawing/2014/main" id="{A916E38D-BDCA-E110-98F1-040368B8607E}"/>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65" name="TextBox 864">
              <a:extLst>
                <a:ext uri="{FF2B5EF4-FFF2-40B4-BE49-F238E27FC236}">
                  <a16:creationId xmlns:a16="http://schemas.microsoft.com/office/drawing/2014/main" id="{C6F2849F-69BD-39F3-C4BA-9792A9AF8160}"/>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866" name="Group 865">
            <a:extLst>
              <a:ext uri="{FF2B5EF4-FFF2-40B4-BE49-F238E27FC236}">
                <a16:creationId xmlns:a16="http://schemas.microsoft.com/office/drawing/2014/main" id="{0AA04E21-14D1-341C-0C04-3EA209A9483F}"/>
              </a:ext>
            </a:extLst>
          </p:cNvPr>
          <p:cNvGrpSpPr/>
          <p:nvPr/>
        </p:nvGrpSpPr>
        <p:grpSpPr>
          <a:xfrm>
            <a:off x="2599205" y="3160433"/>
            <a:ext cx="196850" cy="276999"/>
            <a:chOff x="5368925" y="2873375"/>
            <a:chExt cx="196850" cy="276999"/>
          </a:xfrm>
        </p:grpSpPr>
        <p:sp>
          <p:nvSpPr>
            <p:cNvPr id="867" name="TextBox 866">
              <a:extLst>
                <a:ext uri="{FF2B5EF4-FFF2-40B4-BE49-F238E27FC236}">
                  <a16:creationId xmlns:a16="http://schemas.microsoft.com/office/drawing/2014/main" id="{B281FDFA-19F5-4496-52C6-872DF02E4E5C}"/>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68" name="TextBox 867">
              <a:extLst>
                <a:ext uri="{FF2B5EF4-FFF2-40B4-BE49-F238E27FC236}">
                  <a16:creationId xmlns:a16="http://schemas.microsoft.com/office/drawing/2014/main" id="{9D7CDEBE-84F9-7CA5-6A39-70E1E63F2DC9}"/>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69" name="TextBox 868">
              <a:extLst>
                <a:ext uri="{FF2B5EF4-FFF2-40B4-BE49-F238E27FC236}">
                  <a16:creationId xmlns:a16="http://schemas.microsoft.com/office/drawing/2014/main" id="{A6F628F9-BD47-D108-4AAB-3412FC221225}"/>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70" name="TextBox 869">
              <a:extLst>
                <a:ext uri="{FF2B5EF4-FFF2-40B4-BE49-F238E27FC236}">
                  <a16:creationId xmlns:a16="http://schemas.microsoft.com/office/drawing/2014/main" id="{932CD035-76A7-935E-893E-DAF2D37F338F}"/>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71" name="TextBox 870">
              <a:extLst>
                <a:ext uri="{FF2B5EF4-FFF2-40B4-BE49-F238E27FC236}">
                  <a16:creationId xmlns:a16="http://schemas.microsoft.com/office/drawing/2014/main" id="{3C7FD4FD-2639-E723-9D69-A195845DDF2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sp>
          <p:nvSpPr>
            <p:cNvPr id="872" name="TextBox 871">
              <a:extLst>
                <a:ext uri="{FF2B5EF4-FFF2-40B4-BE49-F238E27FC236}">
                  <a16:creationId xmlns:a16="http://schemas.microsoft.com/office/drawing/2014/main" id="{CD1C00A9-A1AE-46F3-265A-CC167DBB273D}"/>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1"/>
                  </a:solidFill>
                  <a:latin typeface="Calibri" panose="020F0502020204030204" pitchFamily="34" charset="0"/>
                </a:rPr>
                <a:t>+</a:t>
              </a:r>
            </a:p>
          </p:txBody>
        </p:sp>
      </p:grpSp>
      <p:grpSp>
        <p:nvGrpSpPr>
          <p:cNvPr id="873" name="Group 872">
            <a:extLst>
              <a:ext uri="{FF2B5EF4-FFF2-40B4-BE49-F238E27FC236}">
                <a16:creationId xmlns:a16="http://schemas.microsoft.com/office/drawing/2014/main" id="{255C4C59-434E-72F3-A077-14AD4CFD966D}"/>
              </a:ext>
            </a:extLst>
          </p:cNvPr>
          <p:cNvGrpSpPr/>
          <p:nvPr/>
        </p:nvGrpSpPr>
        <p:grpSpPr>
          <a:xfrm>
            <a:off x="2989730" y="3477933"/>
            <a:ext cx="196850" cy="276999"/>
            <a:chOff x="5368925" y="2873375"/>
            <a:chExt cx="196850" cy="276999"/>
          </a:xfrm>
        </p:grpSpPr>
        <p:sp>
          <p:nvSpPr>
            <p:cNvPr id="874" name="TextBox 873">
              <a:extLst>
                <a:ext uri="{FF2B5EF4-FFF2-40B4-BE49-F238E27FC236}">
                  <a16:creationId xmlns:a16="http://schemas.microsoft.com/office/drawing/2014/main" id="{37D4DFA0-8AAA-32DE-E32C-EAAA49D5C0DA}"/>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75" name="TextBox 874">
              <a:extLst>
                <a:ext uri="{FF2B5EF4-FFF2-40B4-BE49-F238E27FC236}">
                  <a16:creationId xmlns:a16="http://schemas.microsoft.com/office/drawing/2014/main" id="{D24DE124-CDBA-793D-BB1F-5E9766CB68CF}"/>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76" name="TextBox 875">
              <a:extLst>
                <a:ext uri="{FF2B5EF4-FFF2-40B4-BE49-F238E27FC236}">
                  <a16:creationId xmlns:a16="http://schemas.microsoft.com/office/drawing/2014/main" id="{E56F51B9-C78A-D582-6258-14D9997682D7}"/>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77" name="TextBox 876">
              <a:extLst>
                <a:ext uri="{FF2B5EF4-FFF2-40B4-BE49-F238E27FC236}">
                  <a16:creationId xmlns:a16="http://schemas.microsoft.com/office/drawing/2014/main" id="{27CD69A4-7AB6-4837-F1A9-A13BC02895E5}"/>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78" name="TextBox 877">
              <a:extLst>
                <a:ext uri="{FF2B5EF4-FFF2-40B4-BE49-F238E27FC236}">
                  <a16:creationId xmlns:a16="http://schemas.microsoft.com/office/drawing/2014/main" id="{8DA61677-C6B4-BD6C-9D9D-4320CA8FA60F}"/>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79" name="TextBox 878">
              <a:extLst>
                <a:ext uri="{FF2B5EF4-FFF2-40B4-BE49-F238E27FC236}">
                  <a16:creationId xmlns:a16="http://schemas.microsoft.com/office/drawing/2014/main" id="{21DB8D8D-D70F-2626-F5B5-1C5B0A6D58EB}"/>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80" name="Group 879">
            <a:extLst>
              <a:ext uri="{FF2B5EF4-FFF2-40B4-BE49-F238E27FC236}">
                <a16:creationId xmlns:a16="http://schemas.microsoft.com/office/drawing/2014/main" id="{5122ECB1-7796-CF4A-43AB-428A5A4A71DC}"/>
              </a:ext>
            </a:extLst>
          </p:cNvPr>
          <p:cNvGrpSpPr/>
          <p:nvPr/>
        </p:nvGrpSpPr>
        <p:grpSpPr>
          <a:xfrm>
            <a:off x="3027830" y="3474758"/>
            <a:ext cx="196850" cy="276999"/>
            <a:chOff x="5368925" y="2873375"/>
            <a:chExt cx="196850" cy="276999"/>
          </a:xfrm>
        </p:grpSpPr>
        <p:sp>
          <p:nvSpPr>
            <p:cNvPr id="881" name="TextBox 880">
              <a:extLst>
                <a:ext uri="{FF2B5EF4-FFF2-40B4-BE49-F238E27FC236}">
                  <a16:creationId xmlns:a16="http://schemas.microsoft.com/office/drawing/2014/main" id="{CC2FBD4D-1F9E-3A28-6A5E-5F9986EED237}"/>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2" name="TextBox 881">
              <a:extLst>
                <a:ext uri="{FF2B5EF4-FFF2-40B4-BE49-F238E27FC236}">
                  <a16:creationId xmlns:a16="http://schemas.microsoft.com/office/drawing/2014/main" id="{3F399B4F-9C9F-6424-0282-28FC84ED14F6}"/>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3" name="TextBox 882">
              <a:extLst>
                <a:ext uri="{FF2B5EF4-FFF2-40B4-BE49-F238E27FC236}">
                  <a16:creationId xmlns:a16="http://schemas.microsoft.com/office/drawing/2014/main" id="{FC03CF51-830B-78E1-1008-856CC01A8B4E}"/>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4" name="TextBox 883">
              <a:extLst>
                <a:ext uri="{FF2B5EF4-FFF2-40B4-BE49-F238E27FC236}">
                  <a16:creationId xmlns:a16="http://schemas.microsoft.com/office/drawing/2014/main" id="{3CDCB912-DB25-7EE0-FB85-8178897AD63B}"/>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5" name="TextBox 884">
              <a:extLst>
                <a:ext uri="{FF2B5EF4-FFF2-40B4-BE49-F238E27FC236}">
                  <a16:creationId xmlns:a16="http://schemas.microsoft.com/office/drawing/2014/main" id="{B839A1D6-5D92-E608-CAFC-F605013EFBEF}"/>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6" name="TextBox 885">
              <a:extLst>
                <a:ext uri="{FF2B5EF4-FFF2-40B4-BE49-F238E27FC236}">
                  <a16:creationId xmlns:a16="http://schemas.microsoft.com/office/drawing/2014/main" id="{F246C2A8-27A4-873C-FC9C-5F4269FABE43}"/>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grpSp>
        <p:nvGrpSpPr>
          <p:cNvPr id="887" name="Group 886">
            <a:extLst>
              <a:ext uri="{FF2B5EF4-FFF2-40B4-BE49-F238E27FC236}">
                <a16:creationId xmlns:a16="http://schemas.microsoft.com/office/drawing/2014/main" id="{67A7B712-F2D2-04E7-4B93-DDC721EC2ECF}"/>
              </a:ext>
            </a:extLst>
          </p:cNvPr>
          <p:cNvGrpSpPr/>
          <p:nvPr/>
        </p:nvGrpSpPr>
        <p:grpSpPr>
          <a:xfrm>
            <a:off x="2551580" y="3404908"/>
            <a:ext cx="196850" cy="276999"/>
            <a:chOff x="5368925" y="2873375"/>
            <a:chExt cx="196850" cy="276999"/>
          </a:xfrm>
        </p:grpSpPr>
        <p:sp>
          <p:nvSpPr>
            <p:cNvPr id="888" name="TextBox 887">
              <a:extLst>
                <a:ext uri="{FF2B5EF4-FFF2-40B4-BE49-F238E27FC236}">
                  <a16:creationId xmlns:a16="http://schemas.microsoft.com/office/drawing/2014/main" id="{B1513298-3352-365F-2B29-559056079B64}"/>
                </a:ext>
              </a:extLst>
            </p:cNvPr>
            <p:cNvSpPr txBox="1"/>
            <p:nvPr/>
          </p:nvSpPr>
          <p:spPr bwMode="auto">
            <a:xfrm>
              <a:off x="53689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89" name="TextBox 888">
              <a:extLst>
                <a:ext uri="{FF2B5EF4-FFF2-40B4-BE49-F238E27FC236}">
                  <a16:creationId xmlns:a16="http://schemas.microsoft.com/office/drawing/2014/main" id="{744BE78A-B8E8-AA42-F604-FC3698F2C873}"/>
                </a:ext>
              </a:extLst>
            </p:cNvPr>
            <p:cNvSpPr txBox="1"/>
            <p:nvPr/>
          </p:nvSpPr>
          <p:spPr bwMode="auto">
            <a:xfrm>
              <a:off x="538797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90" name="TextBox 889">
              <a:extLst>
                <a:ext uri="{FF2B5EF4-FFF2-40B4-BE49-F238E27FC236}">
                  <a16:creationId xmlns:a16="http://schemas.microsoft.com/office/drawing/2014/main" id="{A710E6CE-6519-3674-F392-CAAF0304917B}"/>
                </a:ext>
              </a:extLst>
            </p:cNvPr>
            <p:cNvSpPr txBox="1"/>
            <p:nvPr/>
          </p:nvSpPr>
          <p:spPr bwMode="auto">
            <a:xfrm>
              <a:off x="539750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91" name="TextBox 890">
              <a:extLst>
                <a:ext uri="{FF2B5EF4-FFF2-40B4-BE49-F238E27FC236}">
                  <a16:creationId xmlns:a16="http://schemas.microsoft.com/office/drawing/2014/main" id="{52BCFEF4-2D4B-D558-08CF-E48B94812886}"/>
                </a:ext>
              </a:extLst>
            </p:cNvPr>
            <p:cNvSpPr txBox="1"/>
            <p:nvPr/>
          </p:nvSpPr>
          <p:spPr bwMode="auto">
            <a:xfrm>
              <a:off x="54165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92" name="TextBox 891">
              <a:extLst>
                <a:ext uri="{FF2B5EF4-FFF2-40B4-BE49-F238E27FC236}">
                  <a16:creationId xmlns:a16="http://schemas.microsoft.com/office/drawing/2014/main" id="{859E4BE0-36A1-17E7-2A1F-FD208B5A26B6}"/>
                </a:ext>
              </a:extLst>
            </p:cNvPr>
            <p:cNvSpPr txBox="1"/>
            <p:nvPr/>
          </p:nvSpPr>
          <p:spPr bwMode="auto">
            <a:xfrm>
              <a:off x="5378450"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sp>
          <p:nvSpPr>
            <p:cNvPr id="893" name="TextBox 892">
              <a:extLst>
                <a:ext uri="{FF2B5EF4-FFF2-40B4-BE49-F238E27FC236}">
                  <a16:creationId xmlns:a16="http://schemas.microsoft.com/office/drawing/2014/main" id="{9C423E27-46E9-E3B2-5747-72FF6DD9B4AE}"/>
                </a:ext>
              </a:extLst>
            </p:cNvPr>
            <p:cNvSpPr txBox="1"/>
            <p:nvPr/>
          </p:nvSpPr>
          <p:spPr bwMode="auto">
            <a:xfrm>
              <a:off x="5407025" y="2873375"/>
              <a:ext cx="1492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200" b="0" dirty="0">
                  <a:solidFill>
                    <a:schemeClr val="accent3"/>
                  </a:solidFill>
                  <a:latin typeface="Calibri" panose="020F0502020204030204" pitchFamily="34" charset="0"/>
                </a:rPr>
                <a:t>+</a:t>
              </a:r>
            </a:p>
          </p:txBody>
        </p:sp>
      </p:grpSp>
    </p:spTree>
    <p:extLst>
      <p:ext uri="{BB962C8B-B14F-4D97-AF65-F5344CB8AC3E}">
        <p14:creationId xmlns:p14="http://schemas.microsoft.com/office/powerpoint/2010/main" val="806220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71A00D-C031-5A93-FFB5-78AED727F96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C48CCF-FCC8-56BD-DBD8-DE3760370D01}"/>
              </a:ext>
            </a:extLst>
          </p:cNvPr>
          <p:cNvSpPr>
            <a:spLocks noGrp="1"/>
          </p:cNvSpPr>
          <p:nvPr>
            <p:ph type="title"/>
          </p:nvPr>
        </p:nvSpPr>
        <p:spPr/>
        <p:txBody>
          <a:bodyPr/>
          <a:lstStyle/>
          <a:p>
            <a:r>
              <a:rPr lang="en-US" altLang="en-US" sz="3600" dirty="0"/>
              <a:t>KEYNOTE-522 Biomarker Analysis: Associations of EFS and pCR With Non-Tcell</a:t>
            </a:r>
            <a:r>
              <a:rPr lang="en-US" altLang="en-US" sz="3600" baseline="-25000" dirty="0"/>
              <a:t>inf</a:t>
            </a:r>
            <a:r>
              <a:rPr lang="en-US" altLang="en-US" sz="3600" dirty="0"/>
              <a:t>GEP</a:t>
            </a:r>
            <a:r>
              <a:rPr lang="en-US" altLang="en-US" dirty="0"/>
              <a:t> Consensus Signatures</a:t>
            </a:r>
            <a:endParaRPr lang="en-US" dirty="0"/>
          </a:p>
        </p:txBody>
      </p:sp>
      <p:sp>
        <p:nvSpPr>
          <p:cNvPr id="5" name="Text Box 15">
            <a:extLst>
              <a:ext uri="{FF2B5EF4-FFF2-40B4-BE49-F238E27FC236}">
                <a16:creationId xmlns:a16="http://schemas.microsoft.com/office/drawing/2014/main" id="{C54957BA-B779-DE4A-7267-F31963114DBD}"/>
              </a:ext>
            </a:extLst>
          </p:cNvPr>
          <p:cNvSpPr txBox="1">
            <a:spLocks noChangeArrowheads="1"/>
          </p:cNvSpPr>
          <p:nvPr/>
        </p:nvSpPr>
        <p:spPr bwMode="auto">
          <a:xfrm>
            <a:off x="439910"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a:t>
            </a:r>
            <a:endParaRPr lang="en-US" altLang="en-US" sz="1200" b="0" dirty="0">
              <a:solidFill>
                <a:schemeClr val="bg2"/>
              </a:solidFill>
              <a:latin typeface="Calibri" panose="020F0502020204030204" pitchFamily="34" charset="0"/>
              <a:cs typeface="+mn-cs"/>
            </a:endParaRPr>
          </a:p>
        </p:txBody>
      </p:sp>
      <p:graphicFrame>
        <p:nvGraphicFramePr>
          <p:cNvPr id="4" name="Group 3">
            <a:extLst>
              <a:ext uri="{FF2B5EF4-FFF2-40B4-BE49-F238E27FC236}">
                <a16:creationId xmlns:a16="http://schemas.microsoft.com/office/drawing/2014/main" id="{5C1487CB-CF52-E848-1302-861395A7249F}"/>
              </a:ext>
            </a:extLst>
          </p:cNvPr>
          <p:cNvGraphicFramePr>
            <a:graphicFrameLocks/>
          </p:cNvGraphicFramePr>
          <p:nvPr>
            <p:extLst>
              <p:ext uri="{D42A27DB-BD31-4B8C-83A1-F6EECF244321}">
                <p14:modId xmlns:p14="http://schemas.microsoft.com/office/powerpoint/2010/main" val="10653164"/>
              </p:ext>
            </p:extLst>
          </p:nvPr>
        </p:nvGraphicFramePr>
        <p:xfrm>
          <a:off x="728283" y="1604963"/>
          <a:ext cx="10735055" cy="4023552"/>
        </p:xfrm>
        <a:graphic>
          <a:graphicData uri="http://schemas.openxmlformats.org/drawingml/2006/table">
            <a:tbl>
              <a:tblPr/>
              <a:tblGrid>
                <a:gridCol w="3578351">
                  <a:extLst>
                    <a:ext uri="{9D8B030D-6E8A-4147-A177-3AD203B41FA5}">
                      <a16:colId xmlns:a16="http://schemas.microsoft.com/office/drawing/2014/main" val="20000"/>
                    </a:ext>
                  </a:extLst>
                </a:gridCol>
                <a:gridCol w="1789176">
                  <a:extLst>
                    <a:ext uri="{9D8B030D-6E8A-4147-A177-3AD203B41FA5}">
                      <a16:colId xmlns:a16="http://schemas.microsoft.com/office/drawing/2014/main" val="20001"/>
                    </a:ext>
                  </a:extLst>
                </a:gridCol>
                <a:gridCol w="1789176">
                  <a:extLst>
                    <a:ext uri="{9D8B030D-6E8A-4147-A177-3AD203B41FA5}">
                      <a16:colId xmlns:a16="http://schemas.microsoft.com/office/drawing/2014/main" val="4110627665"/>
                    </a:ext>
                  </a:extLst>
                </a:gridCol>
                <a:gridCol w="1789176">
                  <a:extLst>
                    <a:ext uri="{9D8B030D-6E8A-4147-A177-3AD203B41FA5}">
                      <a16:colId xmlns:a16="http://schemas.microsoft.com/office/drawing/2014/main" val="20002"/>
                    </a:ext>
                  </a:extLst>
                </a:gridCol>
                <a:gridCol w="1789176">
                  <a:extLst>
                    <a:ext uri="{9D8B030D-6E8A-4147-A177-3AD203B41FA5}">
                      <a16:colId xmlns:a16="http://schemas.microsoft.com/office/drawing/2014/main" val="952269767"/>
                    </a:ext>
                  </a:extLst>
                </a:gridCol>
              </a:tblGrid>
              <a:tr h="12955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1" u="none" strike="noStrike" cap="none" normalizeH="0" baseline="0" dirty="0">
                          <a:ln>
                            <a:noFill/>
                          </a:ln>
                          <a:solidFill>
                            <a:schemeClr val="tx1"/>
                          </a:solidFill>
                          <a:effectLst/>
                          <a:latin typeface="Calibri" panose="020F0502020204030204" pitchFamily="34" charset="0"/>
                        </a:rPr>
                        <a:t>P </a:t>
                      </a:r>
                      <a:r>
                        <a:rPr kumimoji="0" lang="en-GB" sz="1600" b="1" i="0" u="none" strike="noStrike" cap="none" normalizeH="0" baseline="0" dirty="0">
                          <a:ln>
                            <a:noFill/>
                          </a:ln>
                          <a:solidFill>
                            <a:schemeClr val="tx1"/>
                          </a:solidFill>
                          <a:effectLst/>
                          <a:latin typeface="Calibri" panose="020F0502020204030204" pitchFamily="34" charset="0"/>
                        </a:rPr>
                        <a:t>Value* for Association</a:t>
                      </a:r>
                      <a:endParaRPr kumimoji="0" lang="en-GB" sz="16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 + CT (n = 618)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 (n = 286)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54136697"/>
                  </a:ext>
                </a:extLst>
              </a:tr>
              <a:tr h="129558">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Monocytic MDSC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.027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Granulocytic MDSC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.007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249690089"/>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Angiogenesis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64346802"/>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Stromal/EMT/TGF</a:t>
                      </a:r>
                      <a:r>
                        <a:rPr kumimoji="0" lang="el-GR" sz="1600" b="0" i="0" u="none" strike="noStrike" cap="none" normalizeH="0" baseline="0" dirty="0">
                          <a:ln>
                            <a:noFill/>
                          </a:ln>
                          <a:solidFill>
                            <a:schemeClr val="bg2">
                              <a:lumMod val="10000"/>
                            </a:schemeClr>
                          </a:solidFill>
                          <a:effectLst/>
                          <a:latin typeface="Calibri" panose="020F0502020204030204" pitchFamily="34" charset="0"/>
                        </a:rPr>
                        <a:t>β</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.020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.030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845441931"/>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Glycolysis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1.24 x 10</a:t>
                      </a:r>
                      <a:r>
                        <a:rPr kumimoji="0" lang="en-US" sz="1600" b="1" i="0" u="none" strike="noStrike" cap="none" normalizeH="0" baseline="30000" dirty="0">
                          <a:ln>
                            <a:noFill/>
                          </a:ln>
                          <a:solidFill>
                            <a:schemeClr val="bg2">
                              <a:lumMod val="10000"/>
                            </a:schemeClr>
                          </a:solidFill>
                          <a:effectLst/>
                          <a:latin typeface="Calibri" panose="020F0502020204030204" pitchFamily="34" charset="0"/>
                        </a:rPr>
                        <a:t>-5</a:t>
                      </a:r>
                      <a:r>
                        <a:rPr kumimoji="0" lang="en-US" sz="16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.002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18014484"/>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Hypoxia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.025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11812640"/>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MYC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.002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44689907"/>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Proliferation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2.48 x 10</a:t>
                      </a:r>
                      <a:r>
                        <a:rPr kumimoji="0" lang="en-US" sz="1600" b="1" i="0" u="none" strike="noStrike" cap="none" normalizeH="0" baseline="30000" dirty="0">
                          <a:ln>
                            <a:noFill/>
                          </a:ln>
                          <a:solidFill>
                            <a:schemeClr val="bg2">
                              <a:lumMod val="10000"/>
                            </a:schemeClr>
                          </a:solidFill>
                          <a:effectLst/>
                          <a:latin typeface="Calibri" panose="020F0502020204030204" pitchFamily="34" charset="0"/>
                        </a:rPr>
                        <a:t>-8</a:t>
                      </a:r>
                      <a:r>
                        <a:rPr kumimoji="0" lang="en-US" sz="16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1" i="0" u="none" strike="noStrike" cap="none" normalizeH="0" baseline="0" dirty="0">
                          <a:ln>
                            <a:noFill/>
                          </a:ln>
                          <a:solidFill>
                            <a:schemeClr val="bg2">
                              <a:lumMod val="10000"/>
                            </a:schemeClr>
                          </a:solidFill>
                          <a:effectLst/>
                          <a:latin typeface="Calibri" panose="020F0502020204030204" pitchFamily="34" charset="0"/>
                        </a:rPr>
                        <a:t>.070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3.80 x 10</a:t>
                      </a:r>
                      <a:r>
                        <a:rPr kumimoji="0" lang="en-US" sz="1600" b="1" i="0" u="none" strike="noStrike" cap="none" normalizeH="0" baseline="30000" dirty="0">
                          <a:ln>
                            <a:noFill/>
                          </a:ln>
                          <a:solidFill>
                            <a:schemeClr val="bg2">
                              <a:lumMod val="10000"/>
                            </a:schemeClr>
                          </a:solidFill>
                          <a:effectLst/>
                          <a:latin typeface="Calibri" panose="020F0502020204030204" pitchFamily="34" charset="0"/>
                        </a:rPr>
                        <a:t>-4</a:t>
                      </a:r>
                      <a:r>
                        <a:rPr kumimoji="0" lang="en-US" sz="16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144526631"/>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.748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08485762"/>
                  </a:ext>
                </a:extLst>
              </a:tr>
              <a:tr h="12955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WNT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7715450"/>
                  </a:ext>
                </a:extLst>
              </a:tr>
            </a:tbl>
          </a:graphicData>
        </a:graphic>
      </p:graphicFrame>
      <p:sp>
        <p:nvSpPr>
          <p:cNvPr id="7" name="Text Box 30">
            <a:extLst>
              <a:ext uri="{FF2B5EF4-FFF2-40B4-BE49-F238E27FC236}">
                <a16:creationId xmlns:a16="http://schemas.microsoft.com/office/drawing/2014/main" id="{24E96224-2342-65B0-49D0-14668C6718C0}"/>
              </a:ext>
            </a:extLst>
          </p:cNvPr>
          <p:cNvSpPr txBox="1">
            <a:spLocks noChangeArrowheads="1"/>
          </p:cNvSpPr>
          <p:nvPr/>
        </p:nvSpPr>
        <p:spPr bwMode="auto">
          <a:xfrm>
            <a:off x="727078" y="5641451"/>
            <a:ext cx="10752136" cy="520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*Bolding indicates statistically significant </a:t>
            </a:r>
            <a:r>
              <a:rPr lang="en-US" altLang="en-US" sz="1400" b="0" i="1" dirty="0">
                <a:solidFill>
                  <a:schemeClr val="bg1"/>
                </a:solidFill>
                <a:latin typeface="Calibri" panose="020F0502020204030204" pitchFamily="34" charset="0"/>
              </a:rPr>
              <a:t>P </a:t>
            </a:r>
            <a:r>
              <a:rPr lang="en-US" altLang="en-US" sz="1400" b="0" dirty="0">
                <a:solidFill>
                  <a:schemeClr val="bg1"/>
                </a:solidFill>
                <a:latin typeface="Calibri" panose="020F0502020204030204" pitchFamily="34" charset="0"/>
              </a:rPr>
              <a:t>value adjusted for multiplicity with the Hochberg step-up procedure (</a:t>
            </a:r>
            <a:r>
              <a:rPr lang="el-GR" altLang="en-US" sz="1400" b="0" dirty="0">
                <a:solidFill>
                  <a:schemeClr val="bg1"/>
                </a:solidFill>
                <a:latin typeface="Calibri" panose="020F0502020204030204" pitchFamily="34" charset="0"/>
              </a:rPr>
              <a:t>α</a:t>
            </a:r>
            <a:r>
              <a:rPr lang="en-US" altLang="en-US" sz="1400" b="0" dirty="0">
                <a:solidFill>
                  <a:schemeClr val="bg1"/>
                </a:solidFill>
                <a:latin typeface="Calibri" panose="020F0502020204030204" pitchFamily="34" charset="0"/>
              </a:rPr>
              <a:t> = 0.1), with (+) indicating a positive and (-) a negative association.</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487792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3753F7-C66F-F5BF-443E-80EA4D1EAC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CDA9839-1EE6-9EDC-7ACD-6D9E43068FAE}"/>
              </a:ext>
            </a:extLst>
          </p:cNvPr>
          <p:cNvSpPr>
            <a:spLocks noGrp="1"/>
          </p:cNvSpPr>
          <p:nvPr>
            <p:ph type="title"/>
          </p:nvPr>
        </p:nvSpPr>
        <p:spPr/>
        <p:txBody>
          <a:bodyPr/>
          <a:lstStyle/>
          <a:p>
            <a:r>
              <a:rPr lang="en-US" altLang="en-US" sz="3600" dirty="0"/>
              <a:t>KEYNOTE-522 Biomarker Analysis: </a:t>
            </a:r>
            <a:br>
              <a:rPr lang="en-US" altLang="en-US" sz="3600" dirty="0"/>
            </a:br>
            <a:r>
              <a:rPr lang="en-US" altLang="en-US" sz="3600" dirty="0"/>
              <a:t>Associations of EFS and pCR With Other Biomarkers</a:t>
            </a:r>
            <a:endParaRPr lang="en-US" dirty="0"/>
          </a:p>
        </p:txBody>
      </p:sp>
      <p:sp>
        <p:nvSpPr>
          <p:cNvPr id="5" name="Text Box 15">
            <a:extLst>
              <a:ext uri="{FF2B5EF4-FFF2-40B4-BE49-F238E27FC236}">
                <a16:creationId xmlns:a16="http://schemas.microsoft.com/office/drawing/2014/main" id="{1F766258-F4F3-EB98-DC87-D92C2ABBEB88}"/>
              </a:ext>
            </a:extLst>
          </p:cNvPr>
          <p:cNvSpPr txBox="1">
            <a:spLocks noChangeArrowheads="1"/>
          </p:cNvSpPr>
          <p:nvPr/>
        </p:nvSpPr>
        <p:spPr bwMode="auto">
          <a:xfrm>
            <a:off x="430857"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a:t>
            </a:r>
            <a:endParaRPr lang="en-US" altLang="en-US" sz="1200" b="0" dirty="0">
              <a:solidFill>
                <a:schemeClr val="bg2"/>
              </a:solidFill>
              <a:latin typeface="Calibri" panose="020F0502020204030204" pitchFamily="34" charset="0"/>
              <a:cs typeface="+mn-cs"/>
            </a:endParaRPr>
          </a:p>
        </p:txBody>
      </p:sp>
      <p:graphicFrame>
        <p:nvGraphicFramePr>
          <p:cNvPr id="4" name="Group 3">
            <a:extLst>
              <a:ext uri="{FF2B5EF4-FFF2-40B4-BE49-F238E27FC236}">
                <a16:creationId xmlns:a16="http://schemas.microsoft.com/office/drawing/2014/main" id="{D2721644-4C2B-1A4F-2E02-AB291399786C}"/>
              </a:ext>
            </a:extLst>
          </p:cNvPr>
          <p:cNvGraphicFramePr>
            <a:graphicFrameLocks/>
          </p:cNvGraphicFramePr>
          <p:nvPr>
            <p:extLst>
              <p:ext uri="{D42A27DB-BD31-4B8C-83A1-F6EECF244321}">
                <p14:modId xmlns:p14="http://schemas.microsoft.com/office/powerpoint/2010/main" val="3441413874"/>
              </p:ext>
            </p:extLst>
          </p:nvPr>
        </p:nvGraphicFramePr>
        <p:xfrm>
          <a:off x="728283" y="1604963"/>
          <a:ext cx="10750931" cy="3078592"/>
        </p:xfrm>
        <a:graphic>
          <a:graphicData uri="http://schemas.openxmlformats.org/drawingml/2006/table">
            <a:tbl>
              <a:tblPr/>
              <a:tblGrid>
                <a:gridCol w="3583643">
                  <a:extLst>
                    <a:ext uri="{9D8B030D-6E8A-4147-A177-3AD203B41FA5}">
                      <a16:colId xmlns:a16="http://schemas.microsoft.com/office/drawing/2014/main" val="20000"/>
                    </a:ext>
                  </a:extLst>
                </a:gridCol>
                <a:gridCol w="1791822">
                  <a:extLst>
                    <a:ext uri="{9D8B030D-6E8A-4147-A177-3AD203B41FA5}">
                      <a16:colId xmlns:a16="http://schemas.microsoft.com/office/drawing/2014/main" val="20001"/>
                    </a:ext>
                  </a:extLst>
                </a:gridCol>
                <a:gridCol w="1791822">
                  <a:extLst>
                    <a:ext uri="{9D8B030D-6E8A-4147-A177-3AD203B41FA5}">
                      <a16:colId xmlns:a16="http://schemas.microsoft.com/office/drawing/2014/main" val="4110627665"/>
                    </a:ext>
                  </a:extLst>
                </a:gridCol>
                <a:gridCol w="1791822">
                  <a:extLst>
                    <a:ext uri="{9D8B030D-6E8A-4147-A177-3AD203B41FA5}">
                      <a16:colId xmlns:a16="http://schemas.microsoft.com/office/drawing/2014/main" val="20002"/>
                    </a:ext>
                  </a:extLst>
                </a:gridCol>
                <a:gridCol w="1791822">
                  <a:extLst>
                    <a:ext uri="{9D8B030D-6E8A-4147-A177-3AD203B41FA5}">
                      <a16:colId xmlns:a16="http://schemas.microsoft.com/office/drawing/2014/main" val="952269767"/>
                    </a:ext>
                  </a:extLst>
                </a:gridCol>
              </a:tblGrid>
              <a:tr h="182918">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1" u="none" strike="noStrike" cap="none" normalizeH="0" baseline="0" dirty="0">
                          <a:ln>
                            <a:noFill/>
                          </a:ln>
                          <a:solidFill>
                            <a:schemeClr val="tx1"/>
                          </a:solidFill>
                          <a:effectLst/>
                          <a:latin typeface="Calibri" panose="020F0502020204030204" pitchFamily="34" charset="0"/>
                        </a:rPr>
                        <a:t>P </a:t>
                      </a:r>
                      <a:r>
                        <a:rPr kumimoji="0" lang="en-GB" sz="2000" b="1" i="0" u="none" strike="noStrike" cap="none" normalizeH="0" baseline="0" dirty="0">
                          <a:ln>
                            <a:noFill/>
                          </a:ln>
                          <a:solidFill>
                            <a:schemeClr val="tx1"/>
                          </a:solidFill>
                          <a:effectLst/>
                          <a:latin typeface="Calibri" panose="020F0502020204030204" pitchFamily="34" charset="0"/>
                        </a:rPr>
                        <a:t>Value* for Association</a:t>
                      </a:r>
                      <a:endParaRPr kumimoji="0" lang="en-GB" sz="2000" b="1" i="1"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Pembro + CT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618)</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Placebo + CT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286)</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3"/>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754136697"/>
                  </a:ext>
                </a:extLst>
              </a:tr>
              <a:tr h="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pCR</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EFS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cap="none" normalizeH="0" baseline="0" dirty="0">
                          <a:ln>
                            <a:noFill/>
                          </a:ln>
                          <a:solidFill>
                            <a:schemeClr val="bg2">
                              <a:lumMod val="10000"/>
                            </a:schemeClr>
                          </a:solidFill>
                          <a:effectLst/>
                          <a:latin typeface="Calibri" panose="020F0502020204030204" pitchFamily="34" charset="0"/>
                        </a:rPr>
                        <a:t>HER2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1" u="none" strike="noStrike" cap="none" normalizeH="0" baseline="0" dirty="0">
                          <a:ln>
                            <a:noFill/>
                          </a:ln>
                          <a:solidFill>
                            <a:schemeClr val="bg2">
                              <a:lumMod val="10000"/>
                            </a:schemeClr>
                          </a:solidFill>
                          <a:effectLst/>
                          <a:latin typeface="Calibri" panose="020F0502020204030204" pitchFamily="34" charset="0"/>
                        </a:rPr>
                        <a:t>HER2 </a:t>
                      </a:r>
                      <a:r>
                        <a:rPr kumimoji="0" lang="en-US" sz="2000" b="0" i="0" u="none" strike="noStrike" cap="none" normalizeH="0" baseline="0" dirty="0">
                          <a:ln>
                            <a:noFill/>
                          </a:ln>
                          <a:solidFill>
                            <a:schemeClr val="bg2">
                              <a:lumMod val="10000"/>
                            </a:schemeClr>
                          </a:solidFill>
                          <a:effectLst/>
                          <a:latin typeface="Calibri" panose="020F0502020204030204" pitchFamily="34" charset="0"/>
                        </a:rPr>
                        <a:t>signature</a:t>
                      </a:r>
                      <a:endParaRPr kumimoji="0" lang="en-US" sz="2000" b="0" i="1"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24969008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PTEN loss signature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4.93 x 10</a:t>
                      </a:r>
                      <a:r>
                        <a:rPr kumimoji="0" lang="en-US" sz="2000" b="1" i="0" u="none" strike="noStrike" cap="none" normalizeH="0" baseline="30000" dirty="0">
                          <a:ln>
                            <a:noFill/>
                          </a:ln>
                          <a:solidFill>
                            <a:schemeClr val="bg2">
                              <a:lumMod val="10000"/>
                            </a:schemeClr>
                          </a:solidFill>
                          <a:effectLst/>
                          <a:latin typeface="Calibri" panose="020F0502020204030204" pitchFamily="34" charset="0"/>
                        </a:rPr>
                        <a:t>-8</a:t>
                      </a:r>
                      <a:r>
                        <a:rPr kumimoji="0" lang="en-US" sz="20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bg2">
                              <a:lumMod val="10000"/>
                            </a:schemeClr>
                          </a:solidFill>
                          <a:effectLst/>
                          <a:latin typeface="Calibri" panose="020F0502020204030204" pitchFamily="34" charset="0"/>
                        </a:rPr>
                        <a:t>.017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6.19 x 10</a:t>
                      </a:r>
                      <a:r>
                        <a:rPr kumimoji="0" lang="en-US" sz="2000" b="1" i="0" u="none" strike="noStrike" cap="none" normalizeH="0" baseline="30000" dirty="0">
                          <a:ln>
                            <a:noFill/>
                          </a:ln>
                          <a:solidFill>
                            <a:schemeClr val="bg2">
                              <a:lumMod val="10000"/>
                            </a:schemeClr>
                          </a:solidFill>
                          <a:effectLst/>
                          <a:latin typeface="Calibri" panose="020F0502020204030204" pitchFamily="34" charset="0"/>
                        </a:rPr>
                        <a:t>-4</a:t>
                      </a:r>
                      <a:r>
                        <a:rPr kumimoji="0" lang="en-US" sz="20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643468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HRD status</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3.90 x 10</a:t>
                      </a:r>
                      <a:r>
                        <a:rPr kumimoji="0" lang="en-US" sz="2000" b="1" i="0" u="none" strike="noStrike" cap="none" normalizeH="0" baseline="30000" dirty="0">
                          <a:ln>
                            <a:noFill/>
                          </a:ln>
                          <a:solidFill>
                            <a:schemeClr val="bg2">
                              <a:lumMod val="10000"/>
                            </a:schemeClr>
                          </a:solidFill>
                          <a:effectLst/>
                          <a:latin typeface="Calibri" panose="020F0502020204030204" pitchFamily="34" charset="0"/>
                        </a:rPr>
                        <a:t>-4</a:t>
                      </a:r>
                      <a:r>
                        <a:rPr kumimoji="0" lang="en-US" sz="2000" b="1" i="0" u="none" strike="noStrike" cap="none" normalizeH="0" baseline="0" dirty="0">
                          <a:ln>
                            <a:noFill/>
                          </a:ln>
                          <a:solidFill>
                            <a:schemeClr val="bg2">
                              <a:lumMod val="10000"/>
                            </a:schemeClr>
                          </a:solidFill>
                          <a:effectLst/>
                          <a:latin typeface="Calibri" panose="020F0502020204030204" pitchFamily="34" charset="0"/>
                        </a:rPr>
                        <a:t>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.015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84544193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TNBC molecular subtypes</a:t>
                      </a:r>
                      <a:r>
                        <a:rPr kumimoji="0" lang="en-US" sz="2000" b="0" i="0" u="none" strike="noStrike" cap="none" normalizeH="0" baseline="3000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.013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bg2">
                              <a:lumMod val="10000"/>
                            </a:schemeClr>
                          </a:solidFill>
                          <a:effectLst/>
                          <a:latin typeface="Calibri" panose="020F0502020204030204" pitchFamily="34" charset="0"/>
                        </a:rPr>
                        <a:t>.012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bg2">
                              <a:lumMod val="10000"/>
                            </a:schemeClr>
                          </a:solidFill>
                          <a:effectLst/>
                          <a:latin typeface="Calibri" panose="020F0502020204030204" pitchFamily="34" charset="0"/>
                        </a:rPr>
                        <a:t>1.51 x 10</a:t>
                      </a:r>
                      <a:r>
                        <a:rPr kumimoji="0" lang="en-US" sz="2000" b="1" i="0" u="none" strike="noStrike" cap="none" normalizeH="0" baseline="30000" dirty="0">
                          <a:ln>
                            <a:noFill/>
                          </a:ln>
                          <a:solidFill>
                            <a:schemeClr val="bg2">
                              <a:lumMod val="10000"/>
                            </a:schemeClr>
                          </a:solidFill>
                          <a:effectLst/>
                          <a:latin typeface="Calibri" panose="020F0502020204030204" pitchFamily="34" charset="0"/>
                        </a:rPr>
                        <a:t>-5</a:t>
                      </a:r>
                      <a:endParaRPr kumimoji="0" lang="en-US" sz="2000" b="1"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1" i="0" u="none" strike="noStrike" cap="none" normalizeH="0" baseline="0" dirty="0">
                          <a:ln>
                            <a:noFill/>
                          </a:ln>
                          <a:solidFill>
                            <a:schemeClr val="bg2">
                              <a:lumMod val="10000"/>
                            </a:schemeClr>
                          </a:solidFill>
                          <a:effectLst/>
                          <a:latin typeface="Calibri" panose="020F0502020204030204" pitchFamily="34" charset="0"/>
                        </a:rPr>
                        <a:t>.027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18014484"/>
                  </a:ext>
                </a:extLst>
              </a:tr>
            </a:tbl>
          </a:graphicData>
        </a:graphic>
      </p:graphicFrame>
      <p:sp>
        <p:nvSpPr>
          <p:cNvPr id="6" name="Text Box 30">
            <a:extLst>
              <a:ext uri="{FF2B5EF4-FFF2-40B4-BE49-F238E27FC236}">
                <a16:creationId xmlns:a16="http://schemas.microsoft.com/office/drawing/2014/main" id="{E145B5AE-487D-1CE5-BD38-8ACD38251ABB}"/>
              </a:ext>
            </a:extLst>
          </p:cNvPr>
          <p:cNvSpPr txBox="1">
            <a:spLocks noChangeArrowheads="1"/>
          </p:cNvSpPr>
          <p:nvPr/>
        </p:nvSpPr>
        <p:spPr bwMode="auto">
          <a:xfrm>
            <a:off x="728284" y="4754870"/>
            <a:ext cx="10750930"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*Bolding indicates statistically significant </a:t>
            </a:r>
            <a:r>
              <a:rPr lang="en-US" altLang="en-US" sz="1400" b="0" i="1" dirty="0">
                <a:solidFill>
                  <a:schemeClr val="bg1"/>
                </a:solidFill>
                <a:latin typeface="Calibri" panose="020F0502020204030204" pitchFamily="34" charset="0"/>
              </a:rPr>
              <a:t>P </a:t>
            </a:r>
            <a:r>
              <a:rPr lang="en-US" altLang="en-US" sz="1400" b="0" dirty="0">
                <a:solidFill>
                  <a:schemeClr val="bg1"/>
                </a:solidFill>
                <a:latin typeface="Calibri" panose="020F0502020204030204" pitchFamily="34" charset="0"/>
              </a:rPr>
              <a:t>value adjusted for multiplicity with the Hochberg step-up procedure (2-sided </a:t>
            </a:r>
            <a:r>
              <a:rPr lang="el-GR" altLang="en-US" sz="1400" b="0" dirty="0">
                <a:solidFill>
                  <a:schemeClr val="bg1"/>
                </a:solidFill>
                <a:latin typeface="Calibri" panose="020F0502020204030204" pitchFamily="34" charset="0"/>
              </a:rPr>
              <a:t>α</a:t>
            </a:r>
            <a:r>
              <a:rPr lang="en-US" altLang="en-US" sz="1400" b="0" dirty="0">
                <a:solidFill>
                  <a:schemeClr val="bg1"/>
                </a:solidFill>
                <a:latin typeface="Calibri" panose="020F0502020204030204" pitchFamily="34" charset="0"/>
              </a:rPr>
              <a:t> = 0.05), with (+) indicating a positive and (-) a negative association.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Pembro + CT, n = 518; placebo + CT, n = 237. </a:t>
            </a:r>
            <a:r>
              <a:rPr lang="en-US" altLang="en-US" sz="1400" b="0" baseline="30000" dirty="0">
                <a:solidFill>
                  <a:schemeClr val="bg1"/>
                </a:solidFill>
                <a:latin typeface="Calibri" panose="020F0502020204030204" pitchFamily="34" charset="0"/>
              </a:rPr>
              <a:t>‡</a:t>
            </a:r>
            <a:r>
              <a:rPr lang="en-US" altLang="en-US" sz="1400" b="0" dirty="0">
                <a:solidFill>
                  <a:schemeClr val="bg1"/>
                </a:solidFill>
                <a:latin typeface="Calibri" panose="020F0502020204030204" pitchFamily="34" charset="0"/>
              </a:rPr>
              <a:t>For TNBC molecular subtypes only tested for association with any of the 4 subtypes, pCR, and EFS, not whether associations were positive or negative.</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227002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CC0D8-9351-D5A1-8913-E079E26E01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23472B-7A88-FB8F-6F92-F9F5576D8BF1}"/>
              </a:ext>
            </a:extLst>
          </p:cNvPr>
          <p:cNvSpPr>
            <a:spLocks noGrp="1"/>
          </p:cNvSpPr>
          <p:nvPr>
            <p:ph type="title"/>
          </p:nvPr>
        </p:nvSpPr>
        <p:spPr/>
        <p:txBody>
          <a:bodyPr/>
          <a:lstStyle/>
          <a:p>
            <a:r>
              <a:rPr lang="en-US" altLang="en-US" sz="3600" dirty="0"/>
              <a:t>KEYNOTE-522 Biomarker Analysis: EFS and pCR in TNBC Molecular Subtypes and Subgroups by HRD Status</a:t>
            </a:r>
            <a:endParaRPr lang="en-US" dirty="0"/>
          </a:p>
        </p:txBody>
      </p:sp>
      <p:sp>
        <p:nvSpPr>
          <p:cNvPr id="7" name="Content Placeholder 6">
            <a:extLst>
              <a:ext uri="{FF2B5EF4-FFF2-40B4-BE49-F238E27FC236}">
                <a16:creationId xmlns:a16="http://schemas.microsoft.com/office/drawing/2014/main" id="{55BA117E-764E-000F-1757-3379DD8FFC36}"/>
              </a:ext>
            </a:extLst>
          </p:cNvPr>
          <p:cNvSpPr>
            <a:spLocks noGrp="1"/>
          </p:cNvSpPr>
          <p:nvPr>
            <p:ph sz="half" idx="1"/>
          </p:nvPr>
        </p:nvSpPr>
        <p:spPr>
          <a:xfrm>
            <a:off x="619926" y="5692656"/>
            <a:ext cx="5309278" cy="569236"/>
          </a:xfrm>
        </p:spPr>
        <p:txBody>
          <a:bodyPr/>
          <a:lstStyle/>
          <a:p>
            <a:r>
              <a:rPr lang="en-US" sz="1800" dirty="0"/>
              <a:t>HRD status: negative, n = 152 (16%); </a:t>
            </a:r>
            <a:br>
              <a:rPr lang="en-US" sz="1800" dirty="0"/>
            </a:br>
            <a:r>
              <a:rPr lang="en-US" sz="1800" dirty="0"/>
              <a:t>positive, n = 738 (78%); unknown, n = 56 (6%)</a:t>
            </a:r>
          </a:p>
        </p:txBody>
      </p:sp>
      <p:sp>
        <p:nvSpPr>
          <p:cNvPr id="8" name="Content Placeholder 7">
            <a:extLst>
              <a:ext uri="{FF2B5EF4-FFF2-40B4-BE49-F238E27FC236}">
                <a16:creationId xmlns:a16="http://schemas.microsoft.com/office/drawing/2014/main" id="{16A72371-20BB-9D78-A9F8-595978262E7A}"/>
              </a:ext>
            </a:extLst>
          </p:cNvPr>
          <p:cNvSpPr>
            <a:spLocks noGrp="1"/>
          </p:cNvSpPr>
          <p:nvPr>
            <p:ph sz="half" idx="2"/>
          </p:nvPr>
        </p:nvSpPr>
        <p:spPr>
          <a:xfrm>
            <a:off x="6270740" y="5692655"/>
            <a:ext cx="5229570" cy="569961"/>
          </a:xfrm>
        </p:spPr>
        <p:txBody>
          <a:bodyPr/>
          <a:lstStyle/>
          <a:p>
            <a:r>
              <a:rPr lang="en-US" sz="1800" i="1" dirty="0"/>
              <a:t>BRCA</a:t>
            </a:r>
            <a:r>
              <a:rPr lang="en-US" sz="1800" dirty="0"/>
              <a:t> status: germline or somatic </a:t>
            </a:r>
            <a:r>
              <a:rPr lang="en-US" sz="1800" i="1" dirty="0"/>
              <a:t>BRCA</a:t>
            </a:r>
            <a:r>
              <a:rPr lang="en-US" sz="1800" dirty="0"/>
              <a:t>m, 21%; germline </a:t>
            </a:r>
            <a:r>
              <a:rPr lang="en-US" sz="1800" i="1" dirty="0"/>
              <a:t>BRCA</a:t>
            </a:r>
            <a:r>
              <a:rPr lang="en-US" sz="1800" dirty="0"/>
              <a:t>m only, 17%</a:t>
            </a:r>
            <a:endParaRPr lang="en-US" sz="1800" i="1" dirty="0"/>
          </a:p>
        </p:txBody>
      </p:sp>
      <p:sp>
        <p:nvSpPr>
          <p:cNvPr id="5" name="Text Box 15">
            <a:extLst>
              <a:ext uri="{FF2B5EF4-FFF2-40B4-BE49-F238E27FC236}">
                <a16:creationId xmlns:a16="http://schemas.microsoft.com/office/drawing/2014/main" id="{546E020A-2CCD-15C0-0BE3-6383632D8878}"/>
              </a:ext>
            </a:extLst>
          </p:cNvPr>
          <p:cNvSpPr txBox="1">
            <a:spLocks noChangeArrowheads="1"/>
          </p:cNvSpPr>
          <p:nvPr/>
        </p:nvSpPr>
        <p:spPr bwMode="auto">
          <a:xfrm>
            <a:off x="430857"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O’Shaughnessy. SABCS 2024. Abstr LB1-07. </a:t>
            </a:r>
            <a:endParaRPr lang="en-US" altLang="en-US" sz="1200" b="0" dirty="0">
              <a:solidFill>
                <a:schemeClr val="bg2"/>
              </a:solidFill>
              <a:latin typeface="Calibri" panose="020F0502020204030204" pitchFamily="34" charset="0"/>
              <a:cs typeface="+mn-cs"/>
            </a:endParaRPr>
          </a:p>
        </p:txBody>
      </p:sp>
      <p:graphicFrame>
        <p:nvGraphicFramePr>
          <p:cNvPr id="3" name="Group 3">
            <a:extLst>
              <a:ext uri="{FF2B5EF4-FFF2-40B4-BE49-F238E27FC236}">
                <a16:creationId xmlns:a16="http://schemas.microsoft.com/office/drawing/2014/main" id="{A83B9DE1-B6B9-C3F9-1DA6-D206C2E3A8D9}"/>
              </a:ext>
            </a:extLst>
          </p:cNvPr>
          <p:cNvGraphicFramePr>
            <a:graphicFrameLocks/>
          </p:cNvGraphicFramePr>
          <p:nvPr>
            <p:extLst>
              <p:ext uri="{D42A27DB-BD31-4B8C-83A1-F6EECF244321}">
                <p14:modId xmlns:p14="http://schemas.microsoft.com/office/powerpoint/2010/main" val="1333384826"/>
              </p:ext>
            </p:extLst>
          </p:nvPr>
        </p:nvGraphicFramePr>
        <p:xfrm>
          <a:off x="723900" y="1610418"/>
          <a:ext cx="10767219" cy="3352960"/>
        </p:xfrm>
        <a:graphic>
          <a:graphicData uri="http://schemas.openxmlformats.org/drawingml/2006/table">
            <a:tbl>
              <a:tblPr/>
              <a:tblGrid>
                <a:gridCol w="3857733">
                  <a:extLst>
                    <a:ext uri="{9D8B030D-6E8A-4147-A177-3AD203B41FA5}">
                      <a16:colId xmlns:a16="http://schemas.microsoft.com/office/drawing/2014/main" val="20000"/>
                    </a:ext>
                  </a:extLst>
                </a:gridCol>
                <a:gridCol w="2303162">
                  <a:extLst>
                    <a:ext uri="{9D8B030D-6E8A-4147-A177-3AD203B41FA5}">
                      <a16:colId xmlns:a16="http://schemas.microsoft.com/office/drawing/2014/main" val="20001"/>
                    </a:ext>
                  </a:extLst>
                </a:gridCol>
                <a:gridCol w="2303162">
                  <a:extLst>
                    <a:ext uri="{9D8B030D-6E8A-4147-A177-3AD203B41FA5}">
                      <a16:colId xmlns:a16="http://schemas.microsoft.com/office/drawing/2014/main" val="20002"/>
                    </a:ext>
                  </a:extLst>
                </a:gridCol>
                <a:gridCol w="2303162">
                  <a:extLst>
                    <a:ext uri="{9D8B030D-6E8A-4147-A177-3AD203B41FA5}">
                      <a16:colId xmlns:a16="http://schemas.microsoft.com/office/drawing/2014/main" val="3612570403"/>
                    </a:ext>
                  </a:extLst>
                </a:gridCol>
              </a:tblGrid>
              <a:tr h="17122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Outcomes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pCR, n/N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EFS 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920811395"/>
                  </a:ext>
                </a:extLst>
              </a:tr>
              <a:tr h="17122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712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TNBC molecular subtypes*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3048381157"/>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Basal-like immune activated</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150/177 (84.7)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61/79 (77.2)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0.56 (0.21-1.49)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2"/>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Basal-like immune suppressed</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116/187 (62.0)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44/84 (52.4)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0.68 (0.39-1.18)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Luminal androgen receptor</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76/136 (55.9)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13/51 (25.5)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0.48 (0.26-0.88)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248859299"/>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a:ln>
                            <a:noFill/>
                          </a:ln>
                          <a:solidFill>
                            <a:schemeClr val="bg2">
                              <a:lumMod val="10000"/>
                            </a:schemeClr>
                          </a:solidFill>
                          <a:effectLst/>
                          <a:latin typeface="Calibri" panose="020F0502020204030204" pitchFamily="34" charset="0"/>
                          <a:ea typeface="+mn-ea"/>
                          <a:cs typeface="+mn-cs"/>
                        </a:rPr>
                        <a:t>Mesenchymal</a:t>
                      </a:r>
                      <a:endPar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67/118 (56.8)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43/72 (59.7)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0.63 (0.36-1.09)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262295448"/>
                  </a:ext>
                </a:extLst>
              </a:tr>
              <a:tr h="1712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HRD status</a:t>
                      </a:r>
                      <a:endParaRPr kumimoji="0" lang="en-US" sz="1600" b="1" i="0" u="none" strike="noStrike" cap="none" normalizeH="0" baseline="3000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557186940"/>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HRD negative: </a:t>
                      </a:r>
                      <a:r>
                        <a:rPr kumimoji="0" lang="en-US" sz="16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BRCA</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wt and LOH &lt;16%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38/97 (39.2)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20/55 (36.4)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0.62 (0.33-1.19)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526519853"/>
                  </a:ext>
                </a:extLst>
              </a:tr>
              <a:tr h="17122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HRD positive: </a:t>
                      </a:r>
                      <a:r>
                        <a:rPr kumimoji="0" lang="en-US" sz="1600" b="0" i="1" u="none" strike="noStrike" kern="1200" cap="none" normalizeH="0" baseline="0" dirty="0">
                          <a:ln>
                            <a:noFill/>
                          </a:ln>
                          <a:solidFill>
                            <a:schemeClr val="bg2">
                              <a:lumMod val="10000"/>
                            </a:schemeClr>
                          </a:solidFill>
                          <a:effectLst/>
                          <a:latin typeface="Calibri" panose="020F0502020204030204" pitchFamily="34" charset="0"/>
                          <a:ea typeface="+mn-ea"/>
                          <a:cs typeface="+mn-cs"/>
                        </a:rPr>
                        <a:t>BRCA</a:t>
                      </a: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m and/or LOH ≥16%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351/508 (69.1)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144/230 (62.6)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0.67 (0.46-0.96)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397832600"/>
                  </a:ext>
                </a:extLst>
              </a:tr>
            </a:tbl>
          </a:graphicData>
        </a:graphic>
      </p:graphicFrame>
      <p:sp>
        <p:nvSpPr>
          <p:cNvPr id="6" name="Text Box 30">
            <a:extLst>
              <a:ext uri="{FF2B5EF4-FFF2-40B4-BE49-F238E27FC236}">
                <a16:creationId xmlns:a16="http://schemas.microsoft.com/office/drawing/2014/main" id="{05574718-E125-1112-C653-C96525B2A2E3}"/>
              </a:ext>
            </a:extLst>
          </p:cNvPr>
          <p:cNvSpPr txBox="1">
            <a:spLocks noChangeArrowheads="1"/>
          </p:cNvSpPr>
          <p:nvPr/>
        </p:nvSpPr>
        <p:spPr bwMode="auto">
          <a:xfrm>
            <a:off x="723900" y="4996817"/>
            <a:ext cx="10767218" cy="64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200" b="0" dirty="0">
                <a:solidFill>
                  <a:schemeClr val="bg1"/>
                </a:solidFill>
                <a:latin typeface="Calibri" panose="020F0502020204030204" pitchFamily="34" charset="0"/>
              </a:rPr>
              <a:t>*Molecular subtype assignments: BLIA, Tcell</a:t>
            </a:r>
            <a:r>
              <a:rPr lang="en-US" altLang="en-US" sz="1200" b="0" baseline="-25000" dirty="0">
                <a:solidFill>
                  <a:schemeClr val="bg1"/>
                </a:solidFill>
                <a:latin typeface="Calibri" panose="020F0502020204030204" pitchFamily="34" charset="0"/>
              </a:rPr>
              <a:t>inf</a:t>
            </a:r>
            <a:r>
              <a:rPr lang="en-US" altLang="en-US" sz="1200" b="0" dirty="0">
                <a:solidFill>
                  <a:schemeClr val="bg1"/>
                </a:solidFill>
                <a:latin typeface="Calibri" panose="020F0502020204030204" pitchFamily="34" charset="0"/>
              </a:rPr>
              <a:t>GEP &gt;66.6% and proliferation consensus signature scores &gt;75%; LAR, remaining samples with mean WNT consensus signature, androgen and ER consensus signature scores &gt;66.6% and proliferation consensus signature score &lt;median; MES, remaining samples with stroma/EMT/TGF</a:t>
            </a:r>
            <a:r>
              <a:rPr lang="el-GR" altLang="en-US" sz="1200" b="0" dirty="0">
                <a:solidFill>
                  <a:schemeClr val="bg1"/>
                </a:solidFill>
                <a:latin typeface="Calibri" panose="020F0502020204030204" pitchFamily="34" charset="0"/>
              </a:rPr>
              <a:t>β</a:t>
            </a:r>
            <a:r>
              <a:rPr lang="en-US" altLang="en-US" sz="1200" b="0" dirty="0">
                <a:solidFill>
                  <a:schemeClr val="bg1"/>
                </a:solidFill>
                <a:latin typeface="Calibri" panose="020F0502020204030204" pitchFamily="34" charset="0"/>
              </a:rPr>
              <a:t> consensus signature score &gt;median and proliferation consensus signature score &lt;75%; BLIS, all remaining samples.</a:t>
            </a:r>
            <a:endParaRPr lang="en-US" altLang="en-US" sz="12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712141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3AFF87-35F2-DBAC-FB56-C49C80C63D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650534-555F-9DAF-BBA8-96A3A9CCDE16}"/>
              </a:ext>
            </a:extLst>
          </p:cNvPr>
          <p:cNvSpPr>
            <a:spLocks noGrp="1"/>
          </p:cNvSpPr>
          <p:nvPr>
            <p:ph type="title"/>
          </p:nvPr>
        </p:nvSpPr>
        <p:spPr/>
        <p:txBody>
          <a:bodyPr/>
          <a:lstStyle/>
          <a:p>
            <a:r>
              <a:rPr lang="en-US" altLang="en-US" dirty="0"/>
              <a:t>KEYNOTE-522 OS Subgroup Analysis: </a:t>
            </a:r>
            <a:br>
              <a:rPr lang="en-US" altLang="en-US" dirty="0"/>
            </a:br>
            <a:r>
              <a:rPr lang="en-US" altLang="en-US" dirty="0"/>
              <a:t>Objectives and Baseline Characteristics</a:t>
            </a:r>
            <a:endParaRPr lang="en-US" dirty="0"/>
          </a:p>
        </p:txBody>
      </p:sp>
      <p:sp>
        <p:nvSpPr>
          <p:cNvPr id="3" name="Content Placeholder 2">
            <a:extLst>
              <a:ext uri="{FF2B5EF4-FFF2-40B4-BE49-F238E27FC236}">
                <a16:creationId xmlns:a16="http://schemas.microsoft.com/office/drawing/2014/main" id="{CEF591CD-E698-7724-A094-5E598F34F06D}"/>
              </a:ext>
            </a:extLst>
          </p:cNvPr>
          <p:cNvSpPr>
            <a:spLocks noGrp="1"/>
          </p:cNvSpPr>
          <p:nvPr>
            <p:ph sz="half" idx="1"/>
          </p:nvPr>
        </p:nvSpPr>
        <p:spPr>
          <a:xfrm>
            <a:off x="601820" y="1510730"/>
            <a:ext cx="5427788" cy="4678738"/>
          </a:xfrm>
        </p:spPr>
        <p:txBody>
          <a:bodyPr/>
          <a:lstStyle/>
          <a:p>
            <a:r>
              <a:rPr lang="en-US" sz="2600" b="1" dirty="0"/>
              <a:t>Key objective: </a:t>
            </a:r>
            <a:r>
              <a:rPr lang="en-US" sz="2600" dirty="0"/>
              <a:t>OS from efficacy IA7 in key prespecified subgroups:</a:t>
            </a:r>
          </a:p>
          <a:p>
            <a:pPr lvl="1"/>
            <a:r>
              <a:rPr lang="en-US" sz="2400" dirty="0"/>
              <a:t>RCB-0, -1, -2, -3</a:t>
            </a:r>
          </a:p>
          <a:p>
            <a:pPr lvl="1"/>
            <a:r>
              <a:rPr lang="en-US" sz="2400" dirty="0"/>
              <a:t>PD-L1 CPS ≥10 and &lt;10</a:t>
            </a:r>
          </a:p>
          <a:p>
            <a:pPr lvl="1"/>
            <a:r>
              <a:rPr lang="en-US" sz="2400" dirty="0"/>
              <a:t>Overall disease stage II and III</a:t>
            </a:r>
          </a:p>
          <a:p>
            <a:pPr lvl="1"/>
            <a:r>
              <a:rPr lang="en-US" sz="2400" dirty="0"/>
              <a:t>Positive and negative nodal status</a:t>
            </a:r>
            <a:r>
              <a:rPr lang="en-US" sz="2200" dirty="0"/>
              <a:t> </a:t>
            </a:r>
          </a:p>
          <a:p>
            <a:pPr>
              <a:buClr>
                <a:srgbClr val="000000"/>
              </a:buClr>
              <a:defRPr/>
            </a:pPr>
            <a:r>
              <a:rPr lang="en-US" sz="2600" b="1" dirty="0"/>
              <a:t>Secondary objective: </a:t>
            </a:r>
            <a:r>
              <a:rPr lang="en-US" sz="2600" dirty="0"/>
              <a:t>post hoc analysis of OS in subgroup with baseline T2N0 disease</a:t>
            </a:r>
          </a:p>
          <a:p>
            <a:pPr>
              <a:buClr>
                <a:srgbClr val="000000"/>
              </a:buClr>
              <a:defRPr/>
            </a:pPr>
            <a:endParaRPr lang="en-US" sz="2600" dirty="0"/>
          </a:p>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lang="en-US" sz="2400" dirty="0"/>
          </a:p>
          <a:p>
            <a:pPr lvl="1"/>
            <a:endParaRPr lang="en-US" sz="2400" dirty="0"/>
          </a:p>
        </p:txBody>
      </p:sp>
      <p:sp>
        <p:nvSpPr>
          <p:cNvPr id="15" name="Content Placeholder 14">
            <a:extLst>
              <a:ext uri="{FF2B5EF4-FFF2-40B4-BE49-F238E27FC236}">
                <a16:creationId xmlns:a16="http://schemas.microsoft.com/office/drawing/2014/main" id="{FF5EBC52-BD2B-769B-C720-F24D1BA4166F}"/>
              </a:ext>
            </a:extLst>
          </p:cNvPr>
          <p:cNvSpPr>
            <a:spLocks noGrp="1"/>
          </p:cNvSpPr>
          <p:nvPr>
            <p:ph sz="half" idx="2"/>
          </p:nvPr>
        </p:nvSpPr>
        <p:spPr>
          <a:xfrm>
            <a:off x="6102036" y="5807384"/>
            <a:ext cx="5501396" cy="502882"/>
          </a:xfrm>
        </p:spPr>
        <p:txBody>
          <a:bodyPr/>
          <a:lstStyle/>
          <a:p>
            <a:pPr marL="0" indent="0">
              <a:lnSpc>
                <a:spcPct val="100000"/>
              </a:lnSpc>
              <a:buNone/>
            </a:pPr>
            <a:r>
              <a:rPr lang="en-US" sz="1200" dirty="0"/>
              <a:t>*Median time from randomization to data cutoff (March 22, 2024): </a:t>
            </a:r>
            <a:br>
              <a:rPr lang="en-US" sz="1200" dirty="0"/>
            </a:br>
            <a:r>
              <a:rPr lang="en-US" sz="1200" dirty="0"/>
              <a:t>75.1 mo (range: 65.9-84.0).</a:t>
            </a:r>
            <a:endParaRPr lang="en-US" sz="2000" dirty="0"/>
          </a:p>
        </p:txBody>
      </p:sp>
      <p:sp>
        <p:nvSpPr>
          <p:cNvPr id="5" name="Text Box 15">
            <a:extLst>
              <a:ext uri="{FF2B5EF4-FFF2-40B4-BE49-F238E27FC236}">
                <a16:creationId xmlns:a16="http://schemas.microsoft.com/office/drawing/2014/main" id="{756AD75E-B4D0-1F3B-1FD0-2E4ABB99BAE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Dent. SABCS 2024. Abstr PS12-09.</a:t>
            </a:r>
            <a:endParaRPr lang="en-US" altLang="en-US" sz="1200" b="0" dirty="0">
              <a:solidFill>
                <a:schemeClr val="bg2"/>
              </a:solidFill>
              <a:latin typeface="Calibri" panose="020F0502020204030204" pitchFamily="34" charset="0"/>
              <a:cs typeface="+mn-cs"/>
            </a:endParaRPr>
          </a:p>
        </p:txBody>
      </p:sp>
      <p:graphicFrame>
        <p:nvGraphicFramePr>
          <p:cNvPr id="14" name="Group 3">
            <a:extLst>
              <a:ext uri="{FF2B5EF4-FFF2-40B4-BE49-F238E27FC236}">
                <a16:creationId xmlns:a16="http://schemas.microsoft.com/office/drawing/2014/main" id="{F6EC1FB9-7F7C-8477-8CE9-7043B56F9636}"/>
              </a:ext>
            </a:extLst>
          </p:cNvPr>
          <p:cNvGraphicFramePr>
            <a:graphicFrameLocks/>
          </p:cNvGraphicFramePr>
          <p:nvPr>
            <p:extLst>
              <p:ext uri="{D42A27DB-BD31-4B8C-83A1-F6EECF244321}">
                <p14:modId xmlns:p14="http://schemas.microsoft.com/office/powerpoint/2010/main" val="3318606024"/>
              </p:ext>
            </p:extLst>
          </p:nvPr>
        </p:nvGraphicFramePr>
        <p:xfrm>
          <a:off x="6089809" y="1603375"/>
          <a:ext cx="5389404" cy="4175856"/>
        </p:xfrm>
        <a:graphic>
          <a:graphicData uri="http://schemas.openxmlformats.org/drawingml/2006/table">
            <a:tbl>
              <a:tblPr/>
              <a:tblGrid>
                <a:gridCol w="2130286">
                  <a:extLst>
                    <a:ext uri="{9D8B030D-6E8A-4147-A177-3AD203B41FA5}">
                      <a16:colId xmlns:a16="http://schemas.microsoft.com/office/drawing/2014/main" val="20000"/>
                    </a:ext>
                  </a:extLst>
                </a:gridCol>
                <a:gridCol w="1629559">
                  <a:extLst>
                    <a:ext uri="{9D8B030D-6E8A-4147-A177-3AD203B41FA5}">
                      <a16:colId xmlns:a16="http://schemas.microsoft.com/office/drawing/2014/main" val="20001"/>
                    </a:ext>
                  </a:extLst>
                </a:gridCol>
                <a:gridCol w="1629559">
                  <a:extLst>
                    <a:ext uri="{9D8B030D-6E8A-4147-A177-3AD203B41FA5}">
                      <a16:colId xmlns:a16="http://schemas.microsoft.com/office/drawing/2014/main" val="20002"/>
                    </a:ext>
                  </a:extLst>
                </a:gridCol>
              </a:tblGrid>
              <a:tr h="20659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a:ln>
                            <a:noFill/>
                          </a:ln>
                          <a:solidFill>
                            <a:schemeClr val="tx1"/>
                          </a:solidFill>
                          <a:effectLst/>
                          <a:latin typeface="Calibri" panose="020F0502020204030204" pitchFamily="34" charset="0"/>
                        </a:rPr>
                        <a:t>Characteristic,* n (%)</a:t>
                      </a:r>
                      <a:endParaRPr kumimoji="0" lang="en-GB" sz="14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Pembro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784)</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Placebo + CT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390)</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916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PD-L1 CPS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393 (50.1)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391 (49.9)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177 (45.4)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209 (53.6)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916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Carboplatin schedule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QW</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Q3W</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449 (57.3)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335 (42.7)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223 (57.2)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167 (42.8)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916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Tumor size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T1/T2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T3/T4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580 (74.0)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204 (26.0)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290 (74.4)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100 (25.6)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916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Nodal involvement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405 (51.7)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379 (48.3)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200 (51.3)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190 (48.7)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160435515"/>
                  </a:ext>
                </a:extLst>
              </a:tr>
              <a:tr h="29166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Overall disease stage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590 (75.3)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194 (24.7)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291 (74.6)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98 (25.1)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01498728"/>
                  </a:ext>
                </a:extLst>
              </a:tr>
            </a:tbl>
          </a:graphicData>
        </a:graphic>
      </p:graphicFrame>
    </p:spTree>
    <p:extLst>
      <p:ext uri="{BB962C8B-B14F-4D97-AF65-F5344CB8AC3E}">
        <p14:creationId xmlns:p14="http://schemas.microsoft.com/office/powerpoint/2010/main" val="14384066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498848-3AEA-28BF-EDE0-7170BC3773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2B2B57-58D8-6B38-D84C-D463176AAD2B}"/>
              </a:ext>
            </a:extLst>
          </p:cNvPr>
          <p:cNvSpPr>
            <a:spLocks noGrp="1"/>
          </p:cNvSpPr>
          <p:nvPr>
            <p:ph type="title"/>
          </p:nvPr>
        </p:nvSpPr>
        <p:spPr/>
        <p:txBody>
          <a:bodyPr/>
          <a:lstStyle/>
          <a:p>
            <a:r>
              <a:rPr lang="en-US" altLang="en-US" dirty="0"/>
              <a:t>KEYNOTE-522 OS Subgroup Analysis: </a:t>
            </a:r>
            <a:br>
              <a:rPr lang="en-US" altLang="en-US" dirty="0"/>
            </a:br>
            <a:r>
              <a:rPr lang="en-US" altLang="en-US" dirty="0"/>
              <a:t>OS in ITT Population and by RCB Status</a:t>
            </a:r>
            <a:endParaRPr lang="en-US" dirty="0"/>
          </a:p>
        </p:txBody>
      </p:sp>
      <p:sp>
        <p:nvSpPr>
          <p:cNvPr id="5" name="Text Box 15">
            <a:extLst>
              <a:ext uri="{FF2B5EF4-FFF2-40B4-BE49-F238E27FC236}">
                <a16:creationId xmlns:a16="http://schemas.microsoft.com/office/drawing/2014/main" id="{D4C7A1C6-E86E-160C-1ADC-5461B5EF47C0}"/>
              </a:ext>
            </a:extLst>
          </p:cNvPr>
          <p:cNvSpPr txBox="1">
            <a:spLocks noChangeArrowheads="1"/>
          </p:cNvSpPr>
          <p:nvPr/>
        </p:nvSpPr>
        <p:spPr bwMode="auto">
          <a:xfrm>
            <a:off x="430857"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Dent. SABCS 2024. Abstr PS12-09.</a:t>
            </a:r>
            <a:endParaRPr lang="en-US" altLang="en-US" sz="1200" b="0" dirty="0">
              <a:solidFill>
                <a:schemeClr val="bg2"/>
              </a:solidFill>
              <a:latin typeface="Calibri" panose="020F0502020204030204" pitchFamily="34" charset="0"/>
              <a:cs typeface="+mn-cs"/>
            </a:endParaRPr>
          </a:p>
        </p:txBody>
      </p:sp>
      <p:graphicFrame>
        <p:nvGraphicFramePr>
          <p:cNvPr id="8" name="Group 3">
            <a:extLst>
              <a:ext uri="{FF2B5EF4-FFF2-40B4-BE49-F238E27FC236}">
                <a16:creationId xmlns:a16="http://schemas.microsoft.com/office/drawing/2014/main" id="{4E32144E-C7B7-340D-4EA7-85C246A79D99}"/>
              </a:ext>
            </a:extLst>
          </p:cNvPr>
          <p:cNvGraphicFramePr>
            <a:graphicFrameLocks/>
          </p:cNvGraphicFramePr>
          <p:nvPr>
            <p:extLst>
              <p:ext uri="{D42A27DB-BD31-4B8C-83A1-F6EECF244321}">
                <p14:modId xmlns:p14="http://schemas.microsoft.com/office/powerpoint/2010/main" val="546332759"/>
              </p:ext>
            </p:extLst>
          </p:nvPr>
        </p:nvGraphicFramePr>
        <p:xfrm>
          <a:off x="727074" y="1604963"/>
          <a:ext cx="11047414" cy="4389248"/>
        </p:xfrm>
        <a:graphic>
          <a:graphicData uri="http://schemas.openxmlformats.org/drawingml/2006/table">
            <a:tbl>
              <a:tblPr/>
              <a:tblGrid>
                <a:gridCol w="1150585">
                  <a:extLst>
                    <a:ext uri="{9D8B030D-6E8A-4147-A177-3AD203B41FA5}">
                      <a16:colId xmlns:a16="http://schemas.microsoft.com/office/drawing/2014/main" val="20000"/>
                    </a:ext>
                  </a:extLst>
                </a:gridCol>
                <a:gridCol w="1345375">
                  <a:extLst>
                    <a:ext uri="{9D8B030D-6E8A-4147-A177-3AD203B41FA5}">
                      <a16:colId xmlns:a16="http://schemas.microsoft.com/office/drawing/2014/main" val="3083810610"/>
                    </a:ext>
                  </a:extLst>
                </a:gridCol>
                <a:gridCol w="1394233">
                  <a:extLst>
                    <a:ext uri="{9D8B030D-6E8A-4147-A177-3AD203B41FA5}">
                      <a16:colId xmlns:a16="http://schemas.microsoft.com/office/drawing/2014/main" val="3311588873"/>
                    </a:ext>
                  </a:extLst>
                </a:gridCol>
                <a:gridCol w="1475715">
                  <a:extLst>
                    <a:ext uri="{9D8B030D-6E8A-4147-A177-3AD203B41FA5}">
                      <a16:colId xmlns:a16="http://schemas.microsoft.com/office/drawing/2014/main" val="20001"/>
                    </a:ext>
                  </a:extLst>
                </a:gridCol>
                <a:gridCol w="1430448">
                  <a:extLst>
                    <a:ext uri="{9D8B030D-6E8A-4147-A177-3AD203B41FA5}">
                      <a16:colId xmlns:a16="http://schemas.microsoft.com/office/drawing/2014/main" val="20002"/>
                    </a:ext>
                  </a:extLst>
                </a:gridCol>
                <a:gridCol w="1548142">
                  <a:extLst>
                    <a:ext uri="{9D8B030D-6E8A-4147-A177-3AD203B41FA5}">
                      <a16:colId xmlns:a16="http://schemas.microsoft.com/office/drawing/2014/main" val="20003"/>
                    </a:ext>
                  </a:extLst>
                </a:gridCol>
                <a:gridCol w="1321989">
                  <a:extLst>
                    <a:ext uri="{9D8B030D-6E8A-4147-A177-3AD203B41FA5}">
                      <a16:colId xmlns:a16="http://schemas.microsoft.com/office/drawing/2014/main" val="2575003369"/>
                    </a:ext>
                  </a:extLst>
                </a:gridCol>
                <a:gridCol w="1380927">
                  <a:extLst>
                    <a:ext uri="{9D8B030D-6E8A-4147-A177-3AD203B41FA5}">
                      <a16:colId xmlns:a16="http://schemas.microsoft.com/office/drawing/2014/main" val="3323181981"/>
                    </a:ext>
                  </a:extLst>
                </a:gridCol>
              </a:tblGrid>
              <a:tr h="16456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OS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RCB at Definitive Surgery,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Events, n/N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5-Yr Rate, %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379179311"/>
                  </a:ext>
                </a:extLst>
              </a:tr>
              <a:tr h="164560">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Placebo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40390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ITT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115/784 (14.7)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85/390 (21.8)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(0.50-0.87;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1" u="none" strike="noStrike" cap="none" normalizeH="0" baseline="0" dirty="0">
                          <a:ln>
                            <a:noFill/>
                          </a:ln>
                          <a:solidFill>
                            <a:schemeClr val="bg2">
                              <a:lumMod val="10000"/>
                            </a:schemeClr>
                          </a:solidFill>
                          <a:effectLst/>
                          <a:latin typeface="Calibri" panose="020F0502020204030204" pitchFamily="34" charset="0"/>
                        </a:rPr>
                        <a:t>P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.0015)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(84.0-88.8)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(77.5-85.2)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645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bg2">
                              <a:lumMod val="10000"/>
                            </a:schemeClr>
                          </a:solidFill>
                          <a:effectLst/>
                          <a:latin typeface="Calibri" panose="020F0502020204030204" pitchFamily="34" charset="0"/>
                        </a:rPr>
                        <a:t>RCB category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20000"/>
                        <a:lumOff val="80000"/>
                      </a:schemeClr>
                    </a:solidFill>
                  </a:tcPr>
                </a:tc>
                <a:extLst>
                  <a:ext uri="{0D108BD9-81ED-4DB2-BD59-A6C34878D82A}">
                    <a16:rowId xmlns:a16="http://schemas.microsoft.com/office/drawing/2014/main" val="10003"/>
                  </a:ext>
                </a:extLst>
              </a:tr>
              <a:tr h="284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RCB-0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26/498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17/219 (7.8)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(0.36-1.23)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5330222"/>
                  </a:ext>
                </a:extLst>
              </a:tr>
              <a:tr h="284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RCB-1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10/69 (14.5)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5/45 (11.1)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1.35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(0.46-3.96)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93.2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302394883"/>
                  </a:ext>
                </a:extLst>
              </a:tr>
              <a:tr h="284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RCB-2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35/144 (24.3)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35/79 (44.3)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0.50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(0.31-0.80)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41460794"/>
                  </a:ext>
                </a:extLst>
              </a:tr>
              <a:tr h="284235">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RCB-3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27/40 (67.5)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16/26 (61.5)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1.26 </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(0.68-2.34)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865744159"/>
                  </a:ext>
                </a:extLst>
              </a:tr>
            </a:tbl>
          </a:graphicData>
        </a:graphic>
      </p:graphicFrame>
    </p:spTree>
    <p:extLst>
      <p:ext uri="{BB962C8B-B14F-4D97-AF65-F5344CB8AC3E}">
        <p14:creationId xmlns:p14="http://schemas.microsoft.com/office/powerpoint/2010/main" val="23366735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01F95-8D36-04A1-E2CF-C122AE4DF2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252A58-41AC-17AE-A7B8-DFDA831F2DEB}"/>
              </a:ext>
            </a:extLst>
          </p:cNvPr>
          <p:cNvSpPr>
            <a:spLocks noGrp="1"/>
          </p:cNvSpPr>
          <p:nvPr>
            <p:ph type="title"/>
          </p:nvPr>
        </p:nvSpPr>
        <p:spPr/>
        <p:txBody>
          <a:bodyPr/>
          <a:lstStyle/>
          <a:p>
            <a:r>
              <a:rPr lang="en-US" altLang="en-US" dirty="0"/>
              <a:t>KEYNOTE-522 OS Subgroup Analysis: OS by PD-L1 CPS, Overall Disease Stage, Nodal Status, BL T2N0 Disease</a:t>
            </a:r>
            <a:endParaRPr lang="en-US" dirty="0"/>
          </a:p>
        </p:txBody>
      </p:sp>
      <p:sp>
        <p:nvSpPr>
          <p:cNvPr id="5" name="Text Box 15">
            <a:extLst>
              <a:ext uri="{FF2B5EF4-FFF2-40B4-BE49-F238E27FC236}">
                <a16:creationId xmlns:a16="http://schemas.microsoft.com/office/drawing/2014/main" id="{41CE0A1C-CC66-D559-5318-F4CDE4E20A49}"/>
              </a:ext>
            </a:extLst>
          </p:cNvPr>
          <p:cNvSpPr txBox="1">
            <a:spLocks noChangeArrowheads="1"/>
          </p:cNvSpPr>
          <p:nvPr/>
        </p:nvSpPr>
        <p:spPr bwMode="auto">
          <a:xfrm>
            <a:off x="430857"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Dent. SABCS 2024. Abstr PS12-09.</a:t>
            </a:r>
            <a:endParaRPr lang="en-US" altLang="en-US" sz="1200" b="0" dirty="0">
              <a:solidFill>
                <a:schemeClr val="bg2"/>
              </a:solidFill>
              <a:latin typeface="Calibri" panose="020F0502020204030204" pitchFamily="34" charset="0"/>
              <a:cs typeface="+mn-cs"/>
            </a:endParaRPr>
          </a:p>
        </p:txBody>
      </p:sp>
      <p:graphicFrame>
        <p:nvGraphicFramePr>
          <p:cNvPr id="3" name="Group 3">
            <a:extLst>
              <a:ext uri="{FF2B5EF4-FFF2-40B4-BE49-F238E27FC236}">
                <a16:creationId xmlns:a16="http://schemas.microsoft.com/office/drawing/2014/main" id="{D2529AFE-A7A4-BE68-DF8E-2B82C49E9A4F}"/>
              </a:ext>
            </a:extLst>
          </p:cNvPr>
          <p:cNvGraphicFramePr>
            <a:graphicFrameLocks/>
          </p:cNvGraphicFramePr>
          <p:nvPr>
            <p:extLst>
              <p:ext uri="{D42A27DB-BD31-4B8C-83A1-F6EECF244321}">
                <p14:modId xmlns:p14="http://schemas.microsoft.com/office/powerpoint/2010/main" val="3351587002"/>
              </p:ext>
            </p:extLst>
          </p:nvPr>
        </p:nvGraphicFramePr>
        <p:xfrm>
          <a:off x="727076" y="1604963"/>
          <a:ext cx="10752138" cy="4480752"/>
        </p:xfrm>
        <a:graphic>
          <a:graphicData uri="http://schemas.openxmlformats.org/drawingml/2006/table">
            <a:tbl>
              <a:tblPr/>
              <a:tblGrid>
                <a:gridCol w="1792023">
                  <a:extLst>
                    <a:ext uri="{9D8B030D-6E8A-4147-A177-3AD203B41FA5}">
                      <a16:colId xmlns:a16="http://schemas.microsoft.com/office/drawing/2014/main" val="20000"/>
                    </a:ext>
                  </a:extLst>
                </a:gridCol>
                <a:gridCol w="1792023">
                  <a:extLst>
                    <a:ext uri="{9D8B030D-6E8A-4147-A177-3AD203B41FA5}">
                      <a16:colId xmlns:a16="http://schemas.microsoft.com/office/drawing/2014/main" val="20001"/>
                    </a:ext>
                  </a:extLst>
                </a:gridCol>
                <a:gridCol w="1792023">
                  <a:extLst>
                    <a:ext uri="{9D8B030D-6E8A-4147-A177-3AD203B41FA5}">
                      <a16:colId xmlns:a16="http://schemas.microsoft.com/office/drawing/2014/main" val="20002"/>
                    </a:ext>
                  </a:extLst>
                </a:gridCol>
                <a:gridCol w="1792023">
                  <a:extLst>
                    <a:ext uri="{9D8B030D-6E8A-4147-A177-3AD203B41FA5}">
                      <a16:colId xmlns:a16="http://schemas.microsoft.com/office/drawing/2014/main" val="20003"/>
                    </a:ext>
                  </a:extLst>
                </a:gridCol>
                <a:gridCol w="1792023">
                  <a:extLst>
                    <a:ext uri="{9D8B030D-6E8A-4147-A177-3AD203B41FA5}">
                      <a16:colId xmlns:a16="http://schemas.microsoft.com/office/drawing/2014/main" val="2575003369"/>
                    </a:ext>
                  </a:extLst>
                </a:gridCol>
                <a:gridCol w="1792023">
                  <a:extLst>
                    <a:ext uri="{9D8B030D-6E8A-4147-A177-3AD203B41FA5}">
                      <a16:colId xmlns:a16="http://schemas.microsoft.com/office/drawing/2014/main" val="3323181981"/>
                    </a:ext>
                  </a:extLst>
                </a:gridCol>
              </a:tblGrid>
              <a:tr h="155623">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700" b="1" i="0" u="none" strike="noStrike" cap="none" normalizeH="0" baseline="0" dirty="0">
                          <a:ln>
                            <a:noFill/>
                          </a:ln>
                          <a:solidFill>
                            <a:schemeClr val="tx1"/>
                          </a:solidFill>
                          <a:effectLst/>
                          <a:latin typeface="Calibri" panose="020F0502020204030204" pitchFamily="34" charset="0"/>
                        </a:rPr>
                        <a:t>OS</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Events, n/N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row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HR (95% CI)</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5-Yr Rate, %</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379179311"/>
                  </a:ext>
                </a:extLst>
              </a:tr>
              <a:tr h="162389">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r>
                        <a:rPr kumimoji="0" lang="en-US" sz="1700" b="1" i="0" u="none" strike="noStrike" cap="none" normalizeH="0" baseline="0" dirty="0">
                          <a:ln>
                            <a:noFill/>
                          </a:ln>
                          <a:solidFill>
                            <a:schemeClr val="tx1"/>
                          </a:solidFill>
                          <a:effectLst/>
                          <a:latin typeface="Calibri" panose="020F0502020204030204" pitchFamily="34" charset="0"/>
                        </a:rPr>
                        <a:t>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vMerge="1">
                  <a:txBody>
                    <a:bodyPr/>
                    <a:lstStyle/>
                    <a:p>
                      <a:endParaRPr dirty="0"/>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1" i="0" u="none" strike="noStrike" cap="none" normalizeH="0" baseline="0" dirty="0">
                          <a:ln>
                            <a:noFill/>
                          </a:ln>
                          <a:solidFill>
                            <a:schemeClr val="tx1"/>
                          </a:solidFill>
                          <a:effectLst/>
                          <a:latin typeface="Calibri" panose="020F0502020204030204" pitchFamily="34" charset="0"/>
                        </a:rPr>
                        <a:t>Pembro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Placebo</a:t>
                      </a:r>
                      <a:r>
                        <a:rPr kumimoji="0" lang="en-US" sz="1700" b="1" i="0" u="none" strike="noStrike" cap="none" normalizeH="0" baseline="0" dirty="0">
                          <a:ln>
                            <a:noFill/>
                          </a:ln>
                          <a:solidFill>
                            <a:schemeClr val="tx1"/>
                          </a:solidFill>
                          <a:effectLst/>
                          <a:latin typeface="Calibri" panose="020F0502020204030204" pitchFamily="34" charset="0"/>
                        </a:rPr>
                        <a:t> + CT</a:t>
                      </a:r>
                    </a:p>
                  </a:txBody>
                  <a:tcPr marL="121699" marR="121699"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55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PD-L1 CPS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38/393 (9.7)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24/177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0.69 (0.41-1.15)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91.3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&lt;10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77/391 (19.7)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61/209 (29.2)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0.68 (0.48-0.95)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75.5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5330222"/>
                  </a:ext>
                </a:extLst>
              </a:tr>
              <a:tr h="27064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Overall disease stage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02394883"/>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60/590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49/291 (16.8)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0.59 (0.40-0.86)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91.0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41460794"/>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55/194 (28.4)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36/98 (36.7)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0.76 (0.50-1.15)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73.1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64.0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91128498"/>
                  </a:ext>
                </a:extLst>
              </a:tr>
              <a:tr h="155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Nodal status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7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46360969"/>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Positive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78/408 (19.1)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56/196 (28.6)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0.65 (0.46-0.91)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82.1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74.9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68068629"/>
                  </a:ext>
                </a:extLst>
              </a:tr>
              <a:tr h="155623">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7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37/376 (9.8)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29/194 (14.9)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0.65 (0.40-1.05)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91.4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31893716"/>
                  </a:ext>
                </a:extLst>
              </a:tr>
              <a:tr h="1556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BL T2N0 disease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24/315 (7.6)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23/159 (14.5)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0.51 (0.29-0.90)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93.3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700" b="0" i="0" u="none" strike="noStrike" cap="none" normalizeH="0" baseline="0" dirty="0">
                          <a:ln>
                            <a:noFill/>
                          </a:ln>
                          <a:solidFill>
                            <a:schemeClr val="bg2">
                              <a:lumMod val="10000"/>
                            </a:schemeClr>
                          </a:solidFill>
                          <a:effectLst/>
                          <a:latin typeface="Calibri" panose="020F0502020204030204" pitchFamily="34" charset="0"/>
                        </a:rPr>
                        <a:t>89.2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57826799"/>
                  </a:ext>
                </a:extLst>
              </a:tr>
            </a:tbl>
          </a:graphicData>
        </a:graphic>
      </p:graphicFrame>
    </p:spTree>
    <p:extLst>
      <p:ext uri="{BB962C8B-B14F-4D97-AF65-F5344CB8AC3E}">
        <p14:creationId xmlns:p14="http://schemas.microsoft.com/office/powerpoint/2010/main" val="15128390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C9527E-157A-C4D0-1D60-25D43059AB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81C999-D273-DF05-D79C-55C50BE63B9A}"/>
              </a:ext>
            </a:extLst>
          </p:cNvPr>
          <p:cNvSpPr>
            <a:spLocks noGrp="1"/>
          </p:cNvSpPr>
          <p:nvPr>
            <p:ph type="title"/>
          </p:nvPr>
        </p:nvSpPr>
        <p:spPr>
          <a:xfrm>
            <a:off x="609759" y="238127"/>
            <a:ext cx="10872444" cy="1103313"/>
          </a:xfrm>
        </p:spPr>
        <p:txBody>
          <a:bodyPr/>
          <a:lstStyle/>
          <a:p>
            <a:r>
              <a:rPr lang="en-US" altLang="en-US" dirty="0"/>
              <a:t>KEYNOTE-522 Biomarker and OS Subgroup Analyses: Investigators’ Conclusions</a:t>
            </a:r>
            <a:endParaRPr lang="en-US" dirty="0"/>
          </a:p>
        </p:txBody>
      </p:sp>
      <p:sp>
        <p:nvSpPr>
          <p:cNvPr id="6" name="Content Placeholder 5">
            <a:extLst>
              <a:ext uri="{FF2B5EF4-FFF2-40B4-BE49-F238E27FC236}">
                <a16:creationId xmlns:a16="http://schemas.microsoft.com/office/drawing/2014/main" id="{1E6B7A96-4DC5-98D9-8931-F3BCD713E791}"/>
              </a:ext>
            </a:extLst>
          </p:cNvPr>
          <p:cNvSpPr>
            <a:spLocks noGrp="1"/>
          </p:cNvSpPr>
          <p:nvPr>
            <p:ph idx="1"/>
          </p:nvPr>
        </p:nvSpPr>
        <p:spPr/>
        <p:txBody>
          <a:bodyPr/>
          <a:lstStyle/>
          <a:p>
            <a:pPr marL="0" indent="0">
              <a:buNone/>
            </a:pPr>
            <a:r>
              <a:rPr lang="en-US" sz="2200" b="1" dirty="0"/>
              <a:t>KEYNOTE-522 Biomarker Analysis:</a:t>
            </a:r>
            <a:r>
              <a:rPr lang="en-US" sz="2200" b="1" baseline="30000" dirty="0"/>
              <a:t>1</a:t>
            </a:r>
            <a:endParaRPr lang="en-US" sz="2200" b="1" dirty="0"/>
          </a:p>
          <a:p>
            <a:r>
              <a:rPr lang="en-US" sz="2000" dirty="0"/>
              <a:t>In this prespecified exploratory analysis, several biomarkers were identified as prognostic for pCR and/or EFS (including Tcell</a:t>
            </a:r>
            <a:r>
              <a:rPr lang="en-US" sz="2000" baseline="-25000" dirty="0"/>
              <a:t>inf</a:t>
            </a:r>
            <a:r>
              <a:rPr lang="en-US" sz="2000" dirty="0"/>
              <a:t>GEP), with higher TMB predictive for EFS benefit from pembro + CT in patients with high-risk early-stage TNBC</a:t>
            </a:r>
            <a:endParaRPr lang="en-US" sz="1800" dirty="0"/>
          </a:p>
          <a:p>
            <a:r>
              <a:rPr lang="en-US" sz="2000" dirty="0"/>
              <a:t>Investigators concluded that pembro + CT was more efficacious than CT alone across subgroups defined by various biomarkers including Tcell</a:t>
            </a:r>
            <a:r>
              <a:rPr lang="en-US" sz="2000" baseline="-25000" dirty="0"/>
              <a:t>inf</a:t>
            </a:r>
            <a:r>
              <a:rPr lang="en-US" sz="2000" dirty="0"/>
              <a:t>GEP, TMB, TNBC molecular subtypes, HRD status, and non-Tcell</a:t>
            </a:r>
            <a:r>
              <a:rPr lang="en-US" sz="2000" baseline="-25000" dirty="0"/>
              <a:t>inf</a:t>
            </a:r>
            <a:r>
              <a:rPr lang="en-US" sz="2000" dirty="0"/>
              <a:t>GEP consensus signatures</a:t>
            </a:r>
          </a:p>
          <a:p>
            <a:pPr marL="0" indent="0">
              <a:buNone/>
            </a:pPr>
            <a:r>
              <a:rPr lang="en-US" sz="2200" b="1" dirty="0"/>
              <a:t>KEYNOTE-522 OS Subgroup Analysis:</a:t>
            </a:r>
            <a:r>
              <a:rPr lang="en-US" sz="2200" b="1" baseline="30000" dirty="0"/>
              <a:t>2</a:t>
            </a:r>
            <a:endParaRPr lang="en-US" sz="2200" b="1" dirty="0"/>
          </a:p>
          <a:p>
            <a:r>
              <a:rPr lang="en-US" sz="2000" dirty="0"/>
              <a:t>In this exploratory analysis of OS in key subgroups, pembro + CT shifted patients into lower RCB categories and improved OS in RCB-0 and RCB-2 categories as well as across subgroups defined by PD-L1 status, nodal status, overall disease status, and baseline T2N0 disease</a:t>
            </a:r>
          </a:p>
          <a:p>
            <a:r>
              <a:rPr lang="en-US" sz="2000" dirty="0"/>
              <a:t>Investigators concluded that these results provide additional support to neoadjuvant pembro + CT </a:t>
            </a:r>
            <a:r>
              <a:rPr lang="en-US" sz="2000" dirty="0">
                <a:latin typeface="Segoe UI Symbol" panose="020B0502040204020203" pitchFamily="34" charset="0"/>
                <a:ea typeface="Segoe UI Symbol" panose="020B0502040204020203" pitchFamily="34" charset="0"/>
              </a:rPr>
              <a:t>→</a:t>
            </a:r>
            <a:r>
              <a:rPr lang="en-US" sz="2000" dirty="0"/>
              <a:t> adjuvant pembro as standard of care for high-risk early-stage TNBC</a:t>
            </a:r>
            <a:endParaRPr lang="en-US" sz="2000" dirty="0">
              <a:highlight>
                <a:srgbClr val="FFFF00"/>
              </a:highlight>
            </a:endParaRPr>
          </a:p>
          <a:p>
            <a:endParaRPr lang="en-US" sz="2000" dirty="0">
              <a:highlight>
                <a:srgbClr val="FFFF00"/>
              </a:highlight>
            </a:endParaRPr>
          </a:p>
        </p:txBody>
      </p:sp>
      <p:sp>
        <p:nvSpPr>
          <p:cNvPr id="4" name="Text Box 15">
            <a:extLst>
              <a:ext uri="{FF2B5EF4-FFF2-40B4-BE49-F238E27FC236}">
                <a16:creationId xmlns:a16="http://schemas.microsoft.com/office/drawing/2014/main" id="{9C6CF9A4-AE38-392A-36EC-27501AB68722}"/>
              </a:ext>
            </a:extLst>
          </p:cNvPr>
          <p:cNvSpPr txBox="1">
            <a:spLocks noChangeArrowheads="1"/>
          </p:cNvSpPr>
          <p:nvPr/>
        </p:nvSpPr>
        <p:spPr bwMode="auto">
          <a:xfrm>
            <a:off x="430857" y="637986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cs typeface="+mn-cs"/>
              </a:rPr>
              <a:t>1. O’Shaughnessy. SABCS 2024. Abstr LB1-07. 2. Dent. SABCS 2024. Abstr PS12-09.</a:t>
            </a:r>
            <a:endParaRPr lang="en-US" altLang="en-US" sz="1200" b="0" dirty="0">
              <a:solidFill>
                <a:schemeClr val="bg2"/>
              </a:solidFill>
              <a:latin typeface="Calibri" panose="020F0502020204030204" pitchFamily="34" charset="0"/>
              <a:cs typeface="+mn-cs"/>
            </a:endParaRPr>
          </a:p>
        </p:txBody>
      </p:sp>
    </p:spTree>
    <p:extLst>
      <p:ext uri="{BB962C8B-B14F-4D97-AF65-F5344CB8AC3E}">
        <p14:creationId xmlns:p14="http://schemas.microsoft.com/office/powerpoint/2010/main" val="1287578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a:t>
            </a:r>
            <a:r>
              <a:rPr lang="en-US" sz="2200">
                <a:solidFill>
                  <a:srgbClr val="E1471D"/>
                </a:solidFill>
              </a:rPr>
              <a:t>CME-certified analysis </a:t>
            </a:r>
            <a:r>
              <a:rPr lang="en-US" sz="2200" b="0" dirty="0"/>
              <a:t>with expert faculty commentary on key studies from the conference</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1" ma:contentTypeDescription="Create a new document." ma:contentTypeScope="" ma:versionID="2a3ce9dfb8ab2d6442b786af14e904ff">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110c222868013396d4b120a915405a8"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4.xml><?xml version="1.0" encoding="utf-8"?>
<LongProperties xmlns="http://schemas.microsoft.com/office/2006/metadata/longPropertie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1C3A3F70-A4E2-4C88-AB40-5C3FB6034A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9c7c570-01a5-4783-a5d8-c1ec17b8ed46"/>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A55BC3-5A03-47C2-8EC3-D964C3B5E779}">
  <ds:schemaRefs>
    <ds:schemaRef ds:uri="http://schemas.microsoft.com/office/2006/metadata/properties"/>
    <ds:schemaRef ds:uri="http://purl.org/dc/dcmitype/"/>
    <ds:schemaRef ds:uri="http://schemas.microsoft.com/office/2006/documentManagement/types"/>
    <ds:schemaRef ds:uri="http://purl.org/dc/elements/1.1/"/>
    <ds:schemaRef ds:uri="http://schemas.openxmlformats.org/package/2006/metadata/core-properties"/>
    <ds:schemaRef ds:uri="http://schemas.microsoft.com/office/infopath/2007/PartnerControls"/>
    <ds:schemaRef ds:uri="22fd6914-46d4-4c7e-bbad-46e82841b69d"/>
    <ds:schemaRef ds:uri="09c7c570-01a5-4783-a5d8-c1ec17b8ed46"/>
    <ds:schemaRef ds:uri="http://www.w3.org/XML/1998/namespace"/>
    <ds:schemaRef ds:uri="http://purl.org/dc/term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docProps/app.xml><?xml version="1.0" encoding="utf-8"?>
<Properties xmlns="http://schemas.openxmlformats.org/officeDocument/2006/extended-properties" xmlns:vt="http://schemas.openxmlformats.org/officeDocument/2006/docPropsVTypes">
  <Template/>
  <TotalTime>2067</TotalTime>
  <Words>3609</Words>
  <Application>Microsoft Office PowerPoint</Application>
  <PresentationFormat>Widescreen</PresentationFormat>
  <Paragraphs>995</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Segoe UI Symbol</vt:lpstr>
      <vt:lpstr>Times</vt:lpstr>
      <vt:lpstr>Wingdings</vt:lpstr>
      <vt:lpstr>2022_CCO_Template</vt:lpstr>
      <vt:lpstr>KEYNOTE-522: Biomarker and OS Subgroup Analyses of Neoadjuvant Pembrolizumab + CT Followed by Adjuvant Pembrolizumab in High-Risk Early TNBC</vt:lpstr>
      <vt:lpstr>About These Slides</vt:lpstr>
      <vt:lpstr>KEYNOTE-522 Biomarker and OS Subgroup Analyses: Background</vt:lpstr>
      <vt:lpstr>KEYNOTE-522: Study Design</vt:lpstr>
      <vt:lpstr>KEYNOTE-522 Biomarker Analysis:  Objectives and Methods</vt:lpstr>
      <vt:lpstr>KEYNOTE-522 Biomarker Analysis: Associations of  EFS and pCR With TcellinfGEP and TMB</vt:lpstr>
      <vt:lpstr>KEYNOTE-522 Biomarker Analysis: EFS and pCR With TcellinfGEP and EFS With TMB</vt:lpstr>
      <vt:lpstr>KEYNOTE-522 Biomarker Analysis: Associations of EFS and pCR With Non-TcellinfGEP Consensus Signatures</vt:lpstr>
      <vt:lpstr>KEYNOTE-522 Biomarker Analysis:  Associations of EFS and pCR With Other Biomarkers</vt:lpstr>
      <vt:lpstr>KEYNOTE-522 Biomarker Analysis: EFS and pCR in TNBC Molecular Subtypes and Subgroups by HRD Status</vt:lpstr>
      <vt:lpstr>KEYNOTE-522 OS Subgroup Analysis:  Objectives and Baseline Characteristics</vt:lpstr>
      <vt:lpstr>KEYNOTE-522 OS Subgroup Analysis:  OS in ITT Population and by RCB Status</vt:lpstr>
      <vt:lpstr>KEYNOTE-522 OS Subgroup Analysis: OS by PD-L1 CPS, Overall Disease Stage, Nodal Status, BL T2N0 Disease</vt:lpstr>
      <vt:lpstr>KEYNOTE-522 Biomarker and OS Subgroup Analyses: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KEYNOTE-522: Biomarker and OS Subgroup Analyses of Neoadjuvant Pembrolizumab + CT Followed by Adjuvant Pembrolizumab in High-Risk Early TNBC</dc:title>
  <dc:subject/>
  <dc:creator>Preferred User</dc:creator>
  <cp:keywords/>
  <dc:description/>
  <cp:lastModifiedBy>Tara Cunningham</cp:lastModifiedBy>
  <cp:revision>36</cp:revision>
  <cp:lastPrinted>2016-09-26T20:21:49Z</cp:lastPrinted>
  <dcterms:created xsi:type="dcterms:W3CDTF">2005-05-27T15:08:01Z</dcterms:created>
  <dcterms:modified xsi:type="dcterms:W3CDTF">2024-12-16T20:28:34Z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5ff43dd4-e8bf-40a6-9886-f5d9520c712c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0x010100645D8847D6590B48843E1E6296B9D018</vt:lpwstr>
  </property>
  <property fmtid="{D5CDD505-2E9C-101B-9397-08002B2CF9AE}" pid="9" name="MediaServiceImageTags">
    <vt:lpwstr/>
  </property>
</Properties>
</file>