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559" r:id="rId8"/>
    <p:sldId id="560" r:id="rId9"/>
    <p:sldId id="561" r:id="rId10"/>
    <p:sldId id="548" r:id="rId11"/>
    <p:sldId id="549" r:id="rId12"/>
    <p:sldId id="562" r:id="rId13"/>
    <p:sldId id="563" r:id="rId14"/>
    <p:sldId id="564" r:id="rId15"/>
    <p:sldId id="565"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Vanessa Carter" initials="VC" lastIdx="9" clrIdx="15">
    <p:extLst>
      <p:ext uri="{19B8F6BF-5375-455C-9EA6-DF929625EA0E}">
        <p15:presenceInfo xmlns:p15="http://schemas.microsoft.com/office/powerpoint/2012/main" userId="S::vcarter@clinicaloptions.com::9ce73b1e-6b1e-4cab-b34f-91637f33dd50" providerId="AD"/>
      </p:ext>
    </p:extLst>
  </p:cmAuthor>
  <p:cmAuthor id="17" name="kbrandt@clinicaloptions.com" initials="k" lastIdx="7" clrIdx="16">
    <p:extLst>
      <p:ext uri="{19B8F6BF-5375-455C-9EA6-DF929625EA0E}">
        <p15:presenceInfo xmlns:p15="http://schemas.microsoft.com/office/powerpoint/2012/main" userId="kbrandt@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6462" autoAdjust="0"/>
  </p:normalViewPr>
  <p:slideViewPr>
    <p:cSldViewPr snapToGrid="0">
      <p:cViewPr varScale="1">
        <p:scale>
          <a:sx n="74" d="100"/>
          <a:sy n="74" d="100"/>
        </p:scale>
        <p:origin x="922" y="67"/>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CT, chemotherapy; EBC, early breast cancer; ER, estrogen receptor; ET, endocrine therapy;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282555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b="0" i="1" dirty="0"/>
              <a:t>CT, chemotherapy; EBC, early breast cancer; EFS, event-free survival; ER, estrogen receptor; ET, endocrine therapy; ITT, intention-to-treat; pCR, pathologic complete response; TNBC, triple-negative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821046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CPS, combined pathologic score; CT, chemotherapy; EBC, early breast cancer; EFS, event-free survival; ER, endocrine receptor; ET, endocrine therapy; HR, hormone receptor; ITT, intention-to-treat; OS, overall survival; pCR, pathologic complete response; Q2W, every 2 weeks; Q3W, every 3 weeks.</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252698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CPS, combined pathologic score; ECOG, Eastern Cooperative Oncology Group; ER, estrogen receptor; ITT, intention-to-treat; pCR, pathologic complete response; PS, performance status.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378064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pCR, pathologic complete response.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543932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CPS, combined pathologic score; pCR, pathologic complete response.</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075049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CPS, combined pathologic score; CT, chemotherapy; ER, estrogen receptor; pCR, pathologic complete response.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775157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RCB, residual cancer burden.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681711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196320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CT, chemotherapy; EBC, early breast cancer; EFS, event-free survival; ER, estrogen receptor; ET, endocrine therapy; pCR, pathologic complete response; RCB, residual cancer burden.</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781249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KEYNOTE-756: Phase III Trial of Neoadjuvant Pembrolizumab vs Placebo Plus CT Followed by </a:t>
            </a:r>
            <a:br>
              <a:rPr lang="en-US" altLang="en-US" sz="4000" dirty="0"/>
            </a:br>
            <a:r>
              <a:rPr lang="en-US" altLang="en-US" sz="4000" dirty="0"/>
              <a:t>Adjuvant Pembrolizumab vs Placebo Plus ET in High-Risk, ER+/HER2-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Background</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Schmid. NEJM 2020; 382:810. 2. Schmid. NEJM. 2022;386:556. </a:t>
            </a:r>
          </a:p>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3. Cardoso. Ann Oncol. 2023;34(suppl 2):S1260. 4. Bardia. SABCS 2023. Abstr GS01-02.</a:t>
            </a:r>
          </a:p>
        </p:txBody>
      </p:sp>
      <p:sp>
        <p:nvSpPr>
          <p:cNvPr id="6" name="Content Placeholder 5">
            <a:extLst>
              <a:ext uri="{FF2B5EF4-FFF2-40B4-BE49-F238E27FC236}">
                <a16:creationId xmlns:a16="http://schemas.microsoft.com/office/drawing/2014/main" id="{124C8A30-E693-710B-0B32-5C11E114C7FC}"/>
              </a:ext>
            </a:extLst>
          </p:cNvPr>
          <p:cNvSpPr>
            <a:spLocks noGrp="1"/>
          </p:cNvSpPr>
          <p:nvPr>
            <p:ph idx="1"/>
          </p:nvPr>
        </p:nvSpPr>
        <p:spPr>
          <a:xfrm>
            <a:off x="609759" y="1341440"/>
            <a:ext cx="11057673" cy="4650686"/>
          </a:xfrm>
        </p:spPr>
        <p:txBody>
          <a:bodyPr/>
          <a:lstStyle/>
          <a:p>
            <a:r>
              <a:rPr lang="en-GB" sz="2400" b="0" i="0" u="none" strike="noStrike" dirty="0">
                <a:solidFill>
                  <a:srgbClr val="000000"/>
                </a:solidFill>
                <a:effectLst/>
                <a:latin typeface="+mj-lt"/>
              </a:rPr>
              <a:t>Patients with ER+/HER2- EBC typically have better prognoses than those with other subtypes, but neoadjuvant chemotherapy is often recommended for those with high-risk disease</a:t>
            </a:r>
          </a:p>
          <a:p>
            <a:r>
              <a:rPr lang="en-GB" sz="2400" dirty="0">
                <a:solidFill>
                  <a:srgbClr val="000000"/>
                </a:solidFill>
                <a:latin typeface="+mj-lt"/>
              </a:rPr>
              <a:t>KEYNOTE-522: phase III trial found neoadjuvant pembrolizumab plus CT increased pCR and EFS compared with placebo plus CT in patients with early TNBC</a:t>
            </a:r>
            <a:r>
              <a:rPr lang="en-GB" sz="2400" baseline="30000" dirty="0">
                <a:solidFill>
                  <a:srgbClr val="000000"/>
                </a:solidFill>
                <a:latin typeface="+mj-lt"/>
              </a:rPr>
              <a:t>1,2</a:t>
            </a:r>
            <a:endParaRPr lang="en-GB" sz="2400" dirty="0">
              <a:solidFill>
                <a:srgbClr val="000000"/>
              </a:solidFill>
              <a:latin typeface="+mj-lt"/>
            </a:endParaRPr>
          </a:p>
          <a:p>
            <a:r>
              <a:rPr lang="en-GB" sz="2400" dirty="0">
                <a:solidFill>
                  <a:srgbClr val="000000"/>
                </a:solidFill>
                <a:latin typeface="+mj-lt"/>
              </a:rPr>
              <a:t>KEYNOTE-756: ongoing phase III study of </a:t>
            </a:r>
            <a:r>
              <a:rPr lang="en-US" sz="2400" dirty="0">
                <a:solidFill>
                  <a:srgbClr val="000000"/>
                </a:solidFill>
                <a:latin typeface="+mj-lt"/>
              </a:rPr>
              <a:t>n</a:t>
            </a:r>
            <a:r>
              <a:rPr lang="en-US" altLang="en-US" sz="2400" dirty="0">
                <a:latin typeface="+mj-lt"/>
              </a:rPr>
              <a:t>eoadjuvant pembrolizumab plus CT vs placebo plus CT, followed by adjuvant pembrolizumab plus ET vs placebo plus ET in patients with high-risk, ER+/HER2- EBC</a:t>
            </a:r>
          </a:p>
          <a:p>
            <a:pPr lvl="1"/>
            <a:r>
              <a:rPr lang="en-US" sz="2400" dirty="0">
                <a:latin typeface="+mj-lt"/>
              </a:rPr>
              <a:t>Neoadjuvant pembrolizumab significantly increased pCR in ITT population regardless of PD-L1 expression</a:t>
            </a:r>
            <a:r>
              <a:rPr lang="en-US" sz="2400" baseline="30000" dirty="0">
                <a:latin typeface="+mj-lt"/>
              </a:rPr>
              <a:t>3</a:t>
            </a:r>
          </a:p>
          <a:p>
            <a:pPr lvl="1"/>
            <a:r>
              <a:rPr lang="en-US" sz="2400" dirty="0">
                <a:latin typeface="+mj-lt"/>
              </a:rPr>
              <a:t>Current study reports pCR rates across patient subgroups</a:t>
            </a:r>
            <a:r>
              <a:rPr lang="en-US" sz="2400" baseline="30000" dirty="0">
                <a:latin typeface="+mj-lt"/>
              </a:rPr>
              <a:t>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6" y="1317616"/>
            <a:ext cx="10877529" cy="49333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spcBef>
                <a:spcPts val="600"/>
              </a:spcBef>
              <a:spcAft>
                <a:spcPts val="0"/>
              </a:spcAft>
            </a:pPr>
            <a:r>
              <a:rPr lang="en-US" altLang="en-US" sz="2000" b="0" kern="0" dirty="0"/>
              <a:t>International, randomized, open-label phase III trial</a:t>
            </a:r>
            <a:endParaRPr lang="en-US" altLang="en-US" sz="1800" b="0" kern="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KEYNOTE-756: </a:t>
            </a:r>
            <a:r>
              <a:rPr lang="en-US" altLang="en-US" dirty="0"/>
              <a:t>Study Design</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7253442" y="315768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2695546" y="376728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2695546" y="316720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GS01-02.</a:t>
            </a:r>
          </a:p>
        </p:txBody>
      </p:sp>
      <p:sp>
        <p:nvSpPr>
          <p:cNvPr id="4" name="Text Box 45">
            <a:extLst>
              <a:ext uri="{FF2B5EF4-FFF2-40B4-BE49-F238E27FC236}">
                <a16:creationId xmlns:a16="http://schemas.microsoft.com/office/drawing/2014/main" id="{DE7D69A4-5671-490E-78BF-8F566C4AC58D}"/>
              </a:ext>
            </a:extLst>
          </p:cNvPr>
          <p:cNvSpPr txBox="1">
            <a:spLocks noChangeArrowheads="1"/>
          </p:cNvSpPr>
          <p:nvPr/>
        </p:nvSpPr>
        <p:spPr bwMode="auto">
          <a:xfrm>
            <a:off x="604676" y="2872009"/>
            <a:ext cx="229816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cs typeface="Calibri" panose="020F0502020204030204" pitchFamily="34" charset="0"/>
              </a:rPr>
              <a:t>Patients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with high-risk, grade 3 invasive ductal ER+/HER2- EBC;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T1c-2 (≥2 cm) cN1-2 </a:t>
            </a:r>
          </a:p>
          <a:p>
            <a:pPr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T3-4 cN0-2;</a:t>
            </a:r>
            <a:r>
              <a:rPr lang="en-GB" altLang="en-US" sz="1600" b="0" dirty="0">
                <a:solidFill>
                  <a:srgbClr val="000000"/>
                </a:solidFill>
                <a:latin typeface="Calibri" panose="020F0502020204030204" pitchFamily="34" charset="0"/>
                <a:cs typeface="Calibri" panose="020F0502020204030204" pitchFamily="34" charset="0"/>
              </a:rPr>
              <a:t>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 prior </a:t>
            </a:r>
          </a:p>
          <a:p>
            <a:pPr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treatment permitted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1278)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Text Box 45">
            <a:extLst>
              <a:ext uri="{FF2B5EF4-FFF2-40B4-BE49-F238E27FC236}">
                <a16:creationId xmlns:a16="http://schemas.microsoft.com/office/drawing/2014/main" id="{0D60B79C-7E28-0080-DF13-9F2FC55C2F5B}"/>
              </a:ext>
            </a:extLst>
          </p:cNvPr>
          <p:cNvSpPr txBox="1">
            <a:spLocks noChangeArrowheads="1"/>
          </p:cNvSpPr>
          <p:nvPr/>
        </p:nvSpPr>
        <p:spPr bwMode="auto">
          <a:xfrm>
            <a:off x="255639" y="1715984"/>
            <a:ext cx="319707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a:t>
            </a:r>
            <a:r>
              <a:rPr kumimoji="0" lang="en-GB" altLang="en-US" sz="1400" b="0" i="1" u="none" strike="noStrike" kern="1200" cap="none" spc="0" normalizeH="0" noProof="0" dirty="0">
                <a:ln>
                  <a:noFill/>
                </a:ln>
                <a:solidFill>
                  <a:srgbClr val="000000"/>
                </a:solidFill>
                <a:effectLst/>
                <a:uLnTx/>
                <a:uFillTx/>
                <a:latin typeface="Calibri" panose="020F0502020204030204" pitchFamily="34" charset="0"/>
                <a:ea typeface="+mn-ea"/>
                <a:cs typeface="Calibri" panose="020F0502020204030204" pitchFamily="34" charset="0"/>
              </a:rPr>
              <a:t>t</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umor PD-L1 status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(CPS ≥1 or &lt;1), nodal involvement (positive vs negative), ER positivity </a:t>
            </a:r>
            <a:b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(1-9% vs ≥10%), anthracycline schedule</a:t>
            </a:r>
            <a:r>
              <a:rPr lang="en-GB" altLang="en-US" sz="1400" b="0" i="1" dirty="0">
                <a:solidFill>
                  <a:srgbClr val="000000"/>
                </a:solidFill>
                <a:latin typeface="Calibri" panose="020F0502020204030204" pitchFamily="34" charset="0"/>
                <a:cs typeface="Calibri" panose="020F0502020204030204" pitchFamily="34" charset="0"/>
              </a:rPr>
              <a:t> (Q2W vs Q3W)</a:t>
            </a:r>
            <a:endPar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8" name="Straight Arrow Connector 7">
            <a:extLst>
              <a:ext uri="{FF2B5EF4-FFF2-40B4-BE49-F238E27FC236}">
                <a16:creationId xmlns:a16="http://schemas.microsoft.com/office/drawing/2014/main" id="{E944F766-5BED-4679-251B-FBFC6E3280D3}"/>
              </a:ext>
            </a:extLst>
          </p:cNvPr>
          <p:cNvCxnSpPr>
            <a:cxnSpLocks/>
          </p:cNvCxnSpPr>
          <p:nvPr/>
        </p:nvCxnSpPr>
        <p:spPr bwMode="auto">
          <a:xfrm>
            <a:off x="2978426" y="2587600"/>
            <a:ext cx="0" cy="541869"/>
          </a:xfrm>
          <a:prstGeom prst="straightConnector1">
            <a:avLst/>
          </a:prstGeom>
          <a:noFill/>
          <a:ln w="28575" cap="flat" cmpd="sng" algn="ctr">
            <a:solidFill>
              <a:schemeClr val="bg1"/>
            </a:solidFill>
            <a:prstDash val="sysDot"/>
            <a:round/>
            <a:headEnd type="none" w="med" len="med"/>
            <a:tailEnd type="triangle"/>
          </a:ln>
          <a:effectLst/>
        </p:spPr>
      </p:cxnSp>
      <p:sp>
        <p:nvSpPr>
          <p:cNvPr id="9" name="Rectangle 49">
            <a:extLst>
              <a:ext uri="{FF2B5EF4-FFF2-40B4-BE49-F238E27FC236}">
                <a16:creationId xmlns:a16="http://schemas.microsoft.com/office/drawing/2014/main" id="{E4A45ABD-5180-A65B-44E8-01F7DD1636F5}"/>
              </a:ext>
            </a:extLst>
          </p:cNvPr>
          <p:cNvSpPr>
            <a:spLocks noChangeArrowheads="1"/>
          </p:cNvSpPr>
          <p:nvPr/>
        </p:nvSpPr>
        <p:spPr bwMode="auto">
          <a:xfrm>
            <a:off x="3428409" y="2545706"/>
            <a:ext cx="3744448"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Pembrolizumab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200 mg Q3W x 4 cycles +</a:t>
            </a:r>
          </a:p>
          <a:p>
            <a:pPr algn="ctr">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Calibri" panose="020F0502020204030204" pitchFamily="34" charset="0"/>
              </a:rPr>
              <a:t>Paclitaxel</a:t>
            </a:r>
            <a:r>
              <a:rPr lang="en-US" altLang="en-US" sz="1600" baseline="30000" dirty="0">
                <a:solidFill>
                  <a:srgbClr val="FFFFFF"/>
                </a:solidFill>
                <a:latin typeface="Calibri" panose="020F0502020204030204" pitchFamily="34" charset="0"/>
                <a:cs typeface="Calibri" panose="020F0502020204030204" pitchFamily="34" charset="0"/>
              </a:rPr>
              <a:t>†</a:t>
            </a:r>
            <a:r>
              <a:rPr lang="en-US" altLang="en-US" sz="1600" b="0" dirty="0">
                <a:solidFill>
                  <a:srgbClr val="FFFFFF"/>
                </a:solidFill>
                <a:latin typeface="Calibri" panose="020F0502020204030204" pitchFamily="34" charset="0"/>
                <a:cs typeface="Calibri" panose="020F0502020204030204" pitchFamily="34" charset="0"/>
              </a:rPr>
              <a:t> x 12 wk</a:t>
            </a:r>
          </a:p>
          <a:p>
            <a:pPr algn="ctr">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Calibri" panose="020F0502020204030204" pitchFamily="34" charset="0"/>
              </a:rPr>
              <a:t>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Pembrolizumab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200 mg +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CT</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x 4 cycles</a:t>
            </a:r>
            <a:endPar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635)</a:t>
            </a:r>
          </a:p>
        </p:txBody>
      </p:sp>
      <p:sp>
        <p:nvSpPr>
          <p:cNvPr id="10" name="Rectangle 50">
            <a:extLst>
              <a:ext uri="{FF2B5EF4-FFF2-40B4-BE49-F238E27FC236}">
                <a16:creationId xmlns:a16="http://schemas.microsoft.com/office/drawing/2014/main" id="{E1E08D00-BDD7-B0CC-969A-B848F0418A68}"/>
              </a:ext>
            </a:extLst>
          </p:cNvPr>
          <p:cNvSpPr>
            <a:spLocks noChangeArrowheads="1"/>
          </p:cNvSpPr>
          <p:nvPr/>
        </p:nvSpPr>
        <p:spPr bwMode="auto">
          <a:xfrm>
            <a:off x="3428409" y="3714184"/>
            <a:ext cx="3744448"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Q3W x 4 cycles +</a:t>
            </a:r>
          </a:p>
          <a:p>
            <a:pPr algn="ctr">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Calibri" panose="020F0502020204030204" pitchFamily="34" charset="0"/>
              </a:rPr>
              <a:t>Paclitaxel</a:t>
            </a:r>
            <a:r>
              <a:rPr lang="en-US" altLang="en-US" sz="1600" baseline="30000" dirty="0">
                <a:solidFill>
                  <a:srgbClr val="FFFFFF"/>
                </a:solidFill>
                <a:latin typeface="Calibri" panose="020F0502020204030204" pitchFamily="34" charset="0"/>
                <a:cs typeface="Calibri" panose="020F0502020204030204" pitchFamily="34" charset="0"/>
              </a:rPr>
              <a:t>†</a:t>
            </a:r>
            <a:r>
              <a:rPr lang="en-US" altLang="en-US" sz="1600" b="0" dirty="0">
                <a:solidFill>
                  <a:srgbClr val="FFFFFF"/>
                </a:solidFill>
                <a:latin typeface="Calibri" panose="020F0502020204030204" pitchFamily="34" charset="0"/>
                <a:cs typeface="Calibri" panose="020F0502020204030204" pitchFamily="34" charset="0"/>
              </a:rPr>
              <a:t> x 12 wk</a:t>
            </a:r>
          </a:p>
          <a:p>
            <a:pPr algn="ctr">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Calibri" panose="020F0502020204030204" pitchFamily="34" charset="0"/>
              </a:rPr>
              <a:t>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CT</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x 4 cycles</a:t>
            </a:r>
            <a:endPar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643)</a:t>
            </a:r>
          </a:p>
        </p:txBody>
      </p:sp>
      <p:sp>
        <p:nvSpPr>
          <p:cNvPr id="11" name="TextBox 10">
            <a:extLst>
              <a:ext uri="{FF2B5EF4-FFF2-40B4-BE49-F238E27FC236}">
                <a16:creationId xmlns:a16="http://schemas.microsoft.com/office/drawing/2014/main" id="{8214EB66-0BFD-950D-9230-1EA05BDD44AD}"/>
              </a:ext>
            </a:extLst>
          </p:cNvPr>
          <p:cNvSpPr txBox="1"/>
          <p:nvPr/>
        </p:nvSpPr>
        <p:spPr bwMode="auto">
          <a:xfrm>
            <a:off x="709795" y="4863017"/>
            <a:ext cx="10877529" cy="45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*Patients in Eastern Europe stratified by PD-L1 status only; no stratification in China; all other countries stratified by all factors.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80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QW.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Doxorubicin 60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Q3W, epirubicin 100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Q3W, cyclophosphamide 600 mg/m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Q3W or Q2W.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ET according to institution. Radiotherapy permitted in adjuvant phase. </a:t>
            </a:r>
            <a:endParaRPr lang="en-US" sz="1200" b="0" baseline="30000" dirty="0">
              <a:solidFill>
                <a:schemeClr val="bg1"/>
              </a:solidFill>
              <a:latin typeface="Calibri" panose="020F0502020204030204" pitchFamily="34" charset="0"/>
            </a:endParaRPr>
          </a:p>
        </p:txBody>
      </p:sp>
      <p:sp>
        <p:nvSpPr>
          <p:cNvPr id="12" name="Line 52">
            <a:extLst>
              <a:ext uri="{FF2B5EF4-FFF2-40B4-BE49-F238E27FC236}">
                <a16:creationId xmlns:a16="http://schemas.microsoft.com/office/drawing/2014/main" id="{C1A3AC39-68B5-58A6-BBB9-0E2C286D6358}"/>
              </a:ext>
            </a:extLst>
          </p:cNvPr>
          <p:cNvSpPr>
            <a:spLocks noChangeShapeType="1"/>
          </p:cNvSpPr>
          <p:nvPr/>
        </p:nvSpPr>
        <p:spPr bwMode="auto">
          <a:xfrm>
            <a:off x="6226178" y="2985941"/>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2">
            <a:extLst>
              <a:ext uri="{FF2B5EF4-FFF2-40B4-BE49-F238E27FC236}">
                <a16:creationId xmlns:a16="http://schemas.microsoft.com/office/drawing/2014/main" id="{A8703BFC-0638-9A63-5EA1-99ED6DBD0C9C}"/>
              </a:ext>
            </a:extLst>
          </p:cNvPr>
          <p:cNvSpPr>
            <a:spLocks noChangeShapeType="1"/>
          </p:cNvSpPr>
          <p:nvPr/>
        </p:nvSpPr>
        <p:spPr bwMode="auto">
          <a:xfrm>
            <a:off x="6226178" y="4148099"/>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Rectangle 49">
            <a:extLst>
              <a:ext uri="{FF2B5EF4-FFF2-40B4-BE49-F238E27FC236}">
                <a16:creationId xmlns:a16="http://schemas.microsoft.com/office/drawing/2014/main" id="{0696CC18-1992-5D98-9E1C-A1DE4F93E201}"/>
              </a:ext>
            </a:extLst>
          </p:cNvPr>
          <p:cNvSpPr>
            <a:spLocks noChangeArrowheads="1"/>
          </p:cNvSpPr>
          <p:nvPr/>
        </p:nvSpPr>
        <p:spPr bwMode="auto">
          <a:xfrm>
            <a:off x="9385407" y="2545706"/>
            <a:ext cx="2365407" cy="10972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Pembrolizumab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200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Q3W x 6 mo +</a:t>
            </a:r>
          </a:p>
          <a:p>
            <a:pPr algn="ctr">
              <a:lnSpc>
                <a:spcPct val="100000"/>
              </a:lnSpc>
              <a:spcBef>
                <a:spcPct val="0"/>
              </a:spcBef>
              <a:spcAft>
                <a:spcPct val="0"/>
              </a:spcAft>
              <a:buClrTx/>
              <a:buNone/>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10 yr </a:t>
            </a:r>
            <a:endPar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 name="Rectangle 50">
            <a:extLst>
              <a:ext uri="{FF2B5EF4-FFF2-40B4-BE49-F238E27FC236}">
                <a16:creationId xmlns:a16="http://schemas.microsoft.com/office/drawing/2014/main" id="{9CB3861E-4D8A-9741-8A38-75D4351FEECE}"/>
              </a:ext>
            </a:extLst>
          </p:cNvPr>
          <p:cNvSpPr>
            <a:spLocks noChangeArrowheads="1"/>
          </p:cNvSpPr>
          <p:nvPr/>
        </p:nvSpPr>
        <p:spPr bwMode="auto">
          <a:xfrm>
            <a:off x="9385407" y="3714184"/>
            <a:ext cx="2365407" cy="109728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Q3W x 6 mo +</a:t>
            </a:r>
          </a:p>
          <a:p>
            <a:pPr algn="ctr">
              <a:lnSpc>
                <a:spcPct val="100000"/>
              </a:lnSpc>
              <a:spcBef>
                <a:spcPct val="0"/>
              </a:spcBef>
              <a:spcAft>
                <a:spcPct val="0"/>
              </a:spcAft>
              <a:buClrTx/>
              <a:buNone/>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ET</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10 yr</a:t>
            </a:r>
            <a:endPar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Rectangle 25">
            <a:extLst>
              <a:ext uri="{FF2B5EF4-FFF2-40B4-BE49-F238E27FC236}">
                <a16:creationId xmlns:a16="http://schemas.microsoft.com/office/drawing/2014/main" id="{37FA35AC-D686-2B9E-3F31-8CBB650DCC52}"/>
              </a:ext>
            </a:extLst>
          </p:cNvPr>
          <p:cNvSpPr>
            <a:spLocks noChangeArrowheads="1"/>
          </p:cNvSpPr>
          <p:nvPr/>
        </p:nvSpPr>
        <p:spPr bwMode="auto">
          <a:xfrm>
            <a:off x="7851745" y="2545706"/>
            <a:ext cx="943672" cy="1097253"/>
          </a:xfrm>
          <a:prstGeom prst="rect">
            <a:avLst/>
          </a:prstGeom>
          <a:solidFill>
            <a:schemeClr val="tx2"/>
          </a:solidFill>
          <a:ln w="9525">
            <a:noFill/>
            <a:miter lim="800000"/>
            <a:headEnd/>
            <a:tailEnd/>
          </a:ln>
        </p:spPr>
        <p:txBody>
          <a:bodyPr wrap="none" anchor="ctr" anchorCtr="1"/>
          <a:lstStyle/>
          <a:p>
            <a:pPr algn="ctr">
              <a:defRPr/>
            </a:pPr>
            <a:r>
              <a:rPr lang="en-US" dirty="0">
                <a:solidFill>
                  <a:schemeClr val="bg1"/>
                </a:solidFill>
                <a:latin typeface="Calibri" panose="020F0502020204030204" pitchFamily="34" charset="0"/>
                <a:cs typeface="Arial" charset="0"/>
              </a:rPr>
              <a:t>Surgery</a:t>
            </a:r>
          </a:p>
        </p:txBody>
      </p:sp>
      <p:sp>
        <p:nvSpPr>
          <p:cNvPr id="17" name="Rectangle 25">
            <a:extLst>
              <a:ext uri="{FF2B5EF4-FFF2-40B4-BE49-F238E27FC236}">
                <a16:creationId xmlns:a16="http://schemas.microsoft.com/office/drawing/2014/main" id="{33D90365-8A13-510D-BCCA-43DABBF0968B}"/>
              </a:ext>
            </a:extLst>
          </p:cNvPr>
          <p:cNvSpPr>
            <a:spLocks noChangeArrowheads="1"/>
          </p:cNvSpPr>
          <p:nvPr/>
        </p:nvSpPr>
        <p:spPr bwMode="auto">
          <a:xfrm>
            <a:off x="7851745" y="3755497"/>
            <a:ext cx="943672" cy="1097253"/>
          </a:xfrm>
          <a:prstGeom prst="rect">
            <a:avLst/>
          </a:prstGeom>
          <a:solidFill>
            <a:schemeClr val="tx2"/>
          </a:solidFill>
          <a:ln w="9525">
            <a:noFill/>
            <a:miter lim="800000"/>
            <a:headEnd/>
            <a:tailEnd/>
          </a:ln>
        </p:spPr>
        <p:txBody>
          <a:bodyPr wrap="none" anchor="ctr" anchorCtr="1"/>
          <a:lstStyle/>
          <a:p>
            <a:pPr algn="ctr">
              <a:defRPr/>
            </a:pPr>
            <a:r>
              <a:rPr lang="en-US" dirty="0">
                <a:solidFill>
                  <a:schemeClr val="bg1"/>
                </a:solidFill>
                <a:latin typeface="Calibri" panose="020F0502020204030204" pitchFamily="34" charset="0"/>
                <a:cs typeface="Arial" charset="0"/>
              </a:rPr>
              <a:t>Surgery</a:t>
            </a:r>
          </a:p>
        </p:txBody>
      </p:sp>
      <p:sp>
        <p:nvSpPr>
          <p:cNvPr id="18" name="Line 51">
            <a:extLst>
              <a:ext uri="{FF2B5EF4-FFF2-40B4-BE49-F238E27FC236}">
                <a16:creationId xmlns:a16="http://schemas.microsoft.com/office/drawing/2014/main" id="{C5F062FE-EAF2-976B-9DC8-9557E9CF944B}"/>
              </a:ext>
            </a:extLst>
          </p:cNvPr>
          <p:cNvSpPr>
            <a:spLocks noChangeShapeType="1"/>
          </p:cNvSpPr>
          <p:nvPr/>
        </p:nvSpPr>
        <p:spPr bwMode="auto">
          <a:xfrm rot="16200000">
            <a:off x="7537421" y="3920018"/>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Line 52">
            <a:extLst>
              <a:ext uri="{FF2B5EF4-FFF2-40B4-BE49-F238E27FC236}">
                <a16:creationId xmlns:a16="http://schemas.microsoft.com/office/drawing/2014/main" id="{9BDD7B40-D2E4-52DB-88FB-E5B551097752}"/>
              </a:ext>
            </a:extLst>
          </p:cNvPr>
          <p:cNvSpPr>
            <a:spLocks noChangeShapeType="1"/>
          </p:cNvSpPr>
          <p:nvPr/>
        </p:nvSpPr>
        <p:spPr bwMode="auto">
          <a:xfrm>
            <a:off x="7283422" y="315768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Line 51">
            <a:extLst>
              <a:ext uri="{FF2B5EF4-FFF2-40B4-BE49-F238E27FC236}">
                <a16:creationId xmlns:a16="http://schemas.microsoft.com/office/drawing/2014/main" id="{296EBC1F-03E2-9D6A-3F64-1C8F28EFC286}"/>
              </a:ext>
            </a:extLst>
          </p:cNvPr>
          <p:cNvSpPr>
            <a:spLocks noChangeShapeType="1"/>
          </p:cNvSpPr>
          <p:nvPr/>
        </p:nvSpPr>
        <p:spPr bwMode="auto">
          <a:xfrm rot="16200000">
            <a:off x="9109740" y="3911808"/>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Line 52">
            <a:extLst>
              <a:ext uri="{FF2B5EF4-FFF2-40B4-BE49-F238E27FC236}">
                <a16:creationId xmlns:a16="http://schemas.microsoft.com/office/drawing/2014/main" id="{077AACA7-AF7D-021E-6578-AC0EC5F93108}"/>
              </a:ext>
            </a:extLst>
          </p:cNvPr>
          <p:cNvSpPr>
            <a:spLocks noChangeShapeType="1"/>
          </p:cNvSpPr>
          <p:nvPr/>
        </p:nvSpPr>
        <p:spPr bwMode="auto">
          <a:xfrm>
            <a:off x="8855741" y="314947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35DAB8B4-7CCB-8189-516D-15A6CFEDB25B}"/>
              </a:ext>
            </a:extLst>
          </p:cNvPr>
          <p:cNvSpPr txBox="1"/>
          <p:nvPr/>
        </p:nvSpPr>
        <p:spPr bwMode="auto">
          <a:xfrm>
            <a:off x="4765249" y="2066999"/>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Neoadjuvant Phase</a:t>
            </a:r>
          </a:p>
        </p:txBody>
      </p:sp>
      <p:sp>
        <p:nvSpPr>
          <p:cNvPr id="25" name="TextBox 24">
            <a:extLst>
              <a:ext uri="{FF2B5EF4-FFF2-40B4-BE49-F238E27FC236}">
                <a16:creationId xmlns:a16="http://schemas.microsoft.com/office/drawing/2014/main" id="{0233D133-C3AB-3B09-8FF0-E5305C3EF0B5}"/>
              </a:ext>
            </a:extLst>
          </p:cNvPr>
          <p:cNvSpPr txBox="1"/>
          <p:nvPr/>
        </p:nvSpPr>
        <p:spPr bwMode="auto">
          <a:xfrm>
            <a:off x="9109740" y="2080425"/>
            <a:ext cx="29218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Adjuvant Phase</a:t>
            </a:r>
          </a:p>
        </p:txBody>
      </p:sp>
      <p:sp>
        <p:nvSpPr>
          <p:cNvPr id="26" name="Line 52">
            <a:extLst>
              <a:ext uri="{FF2B5EF4-FFF2-40B4-BE49-F238E27FC236}">
                <a16:creationId xmlns:a16="http://schemas.microsoft.com/office/drawing/2014/main" id="{3CB8080A-2D75-1324-5B4B-7EB998BDCC6C}"/>
              </a:ext>
            </a:extLst>
          </p:cNvPr>
          <p:cNvSpPr>
            <a:spLocks noChangeShapeType="1"/>
          </p:cNvSpPr>
          <p:nvPr/>
        </p:nvSpPr>
        <p:spPr bwMode="auto">
          <a:xfrm flipV="1">
            <a:off x="7172857" y="2249701"/>
            <a:ext cx="1622560" cy="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7" name="Line 52">
            <a:extLst>
              <a:ext uri="{FF2B5EF4-FFF2-40B4-BE49-F238E27FC236}">
                <a16:creationId xmlns:a16="http://schemas.microsoft.com/office/drawing/2014/main" id="{98F2B1FF-7675-4128-C477-FD0ACC0D67CA}"/>
              </a:ext>
            </a:extLst>
          </p:cNvPr>
          <p:cNvSpPr>
            <a:spLocks noChangeShapeType="1"/>
          </p:cNvSpPr>
          <p:nvPr/>
        </p:nvSpPr>
        <p:spPr bwMode="auto">
          <a:xfrm flipH="1">
            <a:off x="3452709" y="2236276"/>
            <a:ext cx="186176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Line 52">
            <a:extLst>
              <a:ext uri="{FF2B5EF4-FFF2-40B4-BE49-F238E27FC236}">
                <a16:creationId xmlns:a16="http://schemas.microsoft.com/office/drawing/2014/main" id="{6760E312-81BB-B08B-4B99-F1B40F7BA2E1}"/>
              </a:ext>
            </a:extLst>
          </p:cNvPr>
          <p:cNvSpPr>
            <a:spLocks noChangeShapeType="1"/>
          </p:cNvSpPr>
          <p:nvPr/>
        </p:nvSpPr>
        <p:spPr bwMode="auto">
          <a:xfrm flipV="1">
            <a:off x="11350888" y="2263125"/>
            <a:ext cx="397381" cy="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9" name="Line 52">
            <a:extLst>
              <a:ext uri="{FF2B5EF4-FFF2-40B4-BE49-F238E27FC236}">
                <a16:creationId xmlns:a16="http://schemas.microsoft.com/office/drawing/2014/main" id="{3BE9CF99-7F11-E291-3F24-61C83D6F5A7D}"/>
              </a:ext>
            </a:extLst>
          </p:cNvPr>
          <p:cNvSpPr>
            <a:spLocks noChangeShapeType="1"/>
          </p:cNvSpPr>
          <p:nvPr/>
        </p:nvSpPr>
        <p:spPr bwMode="auto">
          <a:xfrm flipH="1">
            <a:off x="9385406" y="2249701"/>
            <a:ext cx="43688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 name="Rectangle 3">
            <a:extLst>
              <a:ext uri="{FF2B5EF4-FFF2-40B4-BE49-F238E27FC236}">
                <a16:creationId xmlns:a16="http://schemas.microsoft.com/office/drawing/2014/main" id="{B0F6C523-B8E5-ABAC-3B37-B4A3BA7FA215}"/>
              </a:ext>
            </a:extLst>
          </p:cNvPr>
          <p:cNvSpPr txBox="1">
            <a:spLocks noChangeArrowheads="1"/>
          </p:cNvSpPr>
          <p:nvPr/>
        </p:nvSpPr>
        <p:spPr>
          <a:xfrm>
            <a:off x="604675" y="5428604"/>
            <a:ext cx="10877529" cy="8496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spcBef>
                <a:spcPts val="600"/>
              </a:spcBef>
              <a:spcAft>
                <a:spcPts val="0"/>
              </a:spcAft>
            </a:pPr>
            <a:r>
              <a:rPr lang="en-US" altLang="en-US" sz="2000" b="0" kern="0" dirty="0"/>
              <a:t>Primary endpoints: pCR (ypT0/Tis ypN0) at time of surgery; EFS</a:t>
            </a:r>
          </a:p>
          <a:p>
            <a:pPr>
              <a:lnSpc>
                <a:spcPct val="100000"/>
              </a:lnSpc>
              <a:spcBef>
                <a:spcPts val="600"/>
              </a:spcBef>
              <a:spcAft>
                <a:spcPts val="0"/>
              </a:spcAft>
            </a:pPr>
            <a:r>
              <a:rPr lang="en-US" altLang="en-US" sz="2000" b="0" kern="0" dirty="0"/>
              <a:t>Secondary endpoints: OS; pCR (ypT0 ypN0); pCR (ypT0/Tis ); efficacy in PD-L1 CPS ≥1 group; safety </a:t>
            </a:r>
          </a:p>
          <a:p>
            <a:pPr marL="0" indent="0">
              <a:buNone/>
            </a:pPr>
            <a:endParaRPr lang="en-US" altLang="en-US" sz="2000" b="0" kern="0" dirty="0"/>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KEYNOTE-756: </a:t>
            </a:r>
            <a:r>
              <a:rPr lang="en-US" dirty="0"/>
              <a:t>Baseline Characteristics (ITT)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GS01-02.</a:t>
            </a:r>
          </a:p>
        </p:txBody>
      </p:sp>
      <p:graphicFrame>
        <p:nvGraphicFramePr>
          <p:cNvPr id="6" name="Group 3">
            <a:extLst>
              <a:ext uri="{FF2B5EF4-FFF2-40B4-BE49-F238E27FC236}">
                <a16:creationId xmlns:a16="http://schemas.microsoft.com/office/drawing/2014/main" id="{C8ABEBF7-84AF-B0C4-A290-3FCA17B7627C}"/>
              </a:ext>
            </a:extLst>
          </p:cNvPr>
          <p:cNvGraphicFramePr>
            <a:graphicFrameLocks/>
          </p:cNvGraphicFramePr>
          <p:nvPr>
            <p:extLst>
              <p:ext uri="{D42A27DB-BD31-4B8C-83A1-F6EECF244321}">
                <p14:modId xmlns:p14="http://schemas.microsoft.com/office/powerpoint/2010/main" val="2206330485"/>
              </p:ext>
            </p:extLst>
          </p:nvPr>
        </p:nvGraphicFramePr>
        <p:xfrm>
          <a:off x="723900" y="1539064"/>
          <a:ext cx="10755312" cy="4633136"/>
        </p:xfrm>
        <a:graphic>
          <a:graphicData uri="http://schemas.openxmlformats.org/drawingml/2006/table">
            <a:tbl>
              <a:tblPr/>
              <a:tblGrid>
                <a:gridCol w="4369444">
                  <a:extLst>
                    <a:ext uri="{9D8B030D-6E8A-4147-A177-3AD203B41FA5}">
                      <a16:colId xmlns:a16="http://schemas.microsoft.com/office/drawing/2014/main" val="20000"/>
                    </a:ext>
                  </a:extLst>
                </a:gridCol>
                <a:gridCol w="3192934">
                  <a:extLst>
                    <a:ext uri="{9D8B030D-6E8A-4147-A177-3AD203B41FA5}">
                      <a16:colId xmlns:a16="http://schemas.microsoft.com/office/drawing/2014/main" val="20001"/>
                    </a:ext>
                  </a:extLst>
                </a:gridCol>
                <a:gridCol w="3192934">
                  <a:extLst>
                    <a:ext uri="{9D8B030D-6E8A-4147-A177-3AD203B41FA5}">
                      <a16:colId xmlns:a16="http://schemas.microsoft.com/office/drawing/2014/main" val="20002"/>
                    </a:ext>
                  </a:extLst>
                </a:gridCol>
              </a:tblGrid>
              <a:tr h="283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Pembrolizumab (n = 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 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3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(24-82)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3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3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482 (75.9)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489 (76.0)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3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253 (39.8)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 (40.3)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283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China/Eastern Europe/other countries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(13.9)/139 (21.9)/408 (64.3)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(14.2)/130 (20.2)/422 (65.6)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r h="482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 disease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399 (62.8)/236 (37.2)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408 (63.5)/235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635624"/>
                  </a:ext>
                </a:extLst>
              </a:tr>
              <a:tr h="8789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Anthracycline schedule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Q3W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Q2W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started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415 (65.4)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 (28.8)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425 (66.1)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 (29.1)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5935212"/>
                  </a:ext>
                </a:extLst>
              </a:tr>
              <a:tr h="482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size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 or T2/T3 or 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402 (63.3)/233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413 (64.2)/230 (35.8)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97280578"/>
                  </a:ext>
                </a:extLst>
              </a:tr>
              <a:tr h="4820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Nodal involvement (clinically assessed)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570 (89.8)/65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582 (90.5)/61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809858"/>
                  </a:ext>
                </a:extLst>
              </a:tr>
              <a:tr h="283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 positivity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601 (94.6)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600 (93.3)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0692471"/>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KEYNOTE-756: </a:t>
            </a:r>
            <a:r>
              <a:rPr lang="en-US" dirty="0"/>
              <a:t>pCR at First Interim Analysis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3914929"/>
            <a:ext cx="10877529" cy="2339131"/>
          </a:xfrm>
        </p:spPr>
        <p:txBody>
          <a:bodyPr/>
          <a:lstStyle/>
          <a:p>
            <a:r>
              <a:rPr lang="en-US" altLang="en-US" sz="2400" dirty="0"/>
              <a:t>First interim analysis performed ~10 mo after last patient randomized </a:t>
            </a:r>
            <a:br>
              <a:rPr lang="en-US" altLang="en-US" sz="2400" dirty="0"/>
            </a:br>
            <a:r>
              <a:rPr lang="en-US" altLang="en-US" sz="2400" dirty="0"/>
              <a:t>(data cutoff: May 25, 2023) </a:t>
            </a:r>
          </a:p>
          <a:p>
            <a:r>
              <a:rPr lang="en-US" altLang="en-US" sz="2400" dirty="0"/>
              <a:t>Median follow-up 33.2 mo (range: 9.7-51.8)</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GS01-02.</a:t>
            </a:r>
          </a:p>
        </p:txBody>
      </p:sp>
      <p:graphicFrame>
        <p:nvGraphicFramePr>
          <p:cNvPr id="6" name="Group 3">
            <a:extLst>
              <a:ext uri="{FF2B5EF4-FFF2-40B4-BE49-F238E27FC236}">
                <a16:creationId xmlns:a16="http://schemas.microsoft.com/office/drawing/2014/main" id="{1A5D10ED-35BE-4D6A-A468-145888C97625}"/>
              </a:ext>
            </a:extLst>
          </p:cNvPr>
          <p:cNvGraphicFramePr>
            <a:graphicFrameLocks/>
          </p:cNvGraphicFramePr>
          <p:nvPr>
            <p:extLst>
              <p:ext uri="{D42A27DB-BD31-4B8C-83A1-F6EECF244321}">
                <p14:modId xmlns:p14="http://schemas.microsoft.com/office/powerpoint/2010/main" val="2155513393"/>
              </p:ext>
            </p:extLst>
          </p:nvPr>
        </p:nvGraphicFramePr>
        <p:xfrm>
          <a:off x="723899" y="1603375"/>
          <a:ext cx="10753219" cy="1931561"/>
        </p:xfrm>
        <a:graphic>
          <a:graphicData uri="http://schemas.openxmlformats.org/drawingml/2006/table">
            <a:tbl>
              <a:tblPr/>
              <a:tblGrid>
                <a:gridCol w="3547018">
                  <a:extLst>
                    <a:ext uri="{9D8B030D-6E8A-4147-A177-3AD203B41FA5}">
                      <a16:colId xmlns:a16="http://schemas.microsoft.com/office/drawing/2014/main" val="20000"/>
                    </a:ext>
                  </a:extLst>
                </a:gridCol>
                <a:gridCol w="2442117">
                  <a:extLst>
                    <a:ext uri="{9D8B030D-6E8A-4147-A177-3AD203B41FA5}">
                      <a16:colId xmlns:a16="http://schemas.microsoft.com/office/drawing/2014/main" val="20001"/>
                    </a:ext>
                  </a:extLst>
                </a:gridCol>
                <a:gridCol w="2302533">
                  <a:extLst>
                    <a:ext uri="{9D8B030D-6E8A-4147-A177-3AD203B41FA5}">
                      <a16:colId xmlns:a16="http://schemas.microsoft.com/office/drawing/2014/main" val="20002"/>
                    </a:ext>
                  </a:extLst>
                </a:gridCol>
                <a:gridCol w="2461551">
                  <a:extLst>
                    <a:ext uri="{9D8B030D-6E8A-4147-A177-3AD203B41FA5}">
                      <a16:colId xmlns:a16="http://schemas.microsoft.com/office/drawing/2014/main" val="141123029"/>
                    </a:ext>
                  </a:extLst>
                </a:gridCol>
              </a:tblGrid>
              <a:tr h="7116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Patients With pCR at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First Interim Analysis, %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Estimated Treatment 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066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ypT0/Tis ypN0 (primary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24.3 (154/635)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15.6 (100/643)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(4.2-12.8)*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066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ypT0 ypN0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21.3 (135/635)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12.8 (82/643)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 (4.2-12.4)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066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ypT0/Tis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29.4 (187/635)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18.2 (117/643)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(6.5-15.7)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9" name="TextBox 8">
            <a:extLst>
              <a:ext uri="{FF2B5EF4-FFF2-40B4-BE49-F238E27FC236}">
                <a16:creationId xmlns:a16="http://schemas.microsoft.com/office/drawing/2014/main" id="{FB6F5A34-A8C3-839C-D434-D04FD608AE39}"/>
              </a:ext>
            </a:extLst>
          </p:cNvPr>
          <p:cNvSpPr txBox="1"/>
          <p:nvPr/>
        </p:nvSpPr>
        <p:spPr bwMode="auto">
          <a:xfrm>
            <a:off x="604675" y="3534936"/>
            <a:ext cx="70852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kumimoji="0" lang="en-US" sz="1400" b="0" i="0" u="none" strike="noStrike" cap="none" normalizeH="0" dirty="0">
                <a:ln>
                  <a:noFill/>
                </a:ln>
                <a:solidFill>
                  <a:schemeClr val="bg2">
                    <a:lumMod val="10000"/>
                  </a:schemeClr>
                </a:solidFill>
                <a:effectLst/>
                <a:latin typeface="Calibri" panose="020F0502020204030204" pitchFamily="34" charset="0"/>
              </a:rPr>
              <a:t>*</a:t>
            </a:r>
            <a:r>
              <a:rPr kumimoji="0" lang="en-US" sz="1400" b="0" i="1" u="none" strike="noStrike" cap="none" normalizeH="0" dirty="0">
                <a:ln>
                  <a:noFill/>
                </a:ln>
                <a:solidFill>
                  <a:schemeClr val="bg2">
                    <a:lumMod val="10000"/>
                  </a:schemeClr>
                </a:solidFill>
                <a:effectLst/>
                <a:latin typeface="Calibri" panose="020F0502020204030204" pitchFamily="34" charset="0"/>
              </a:rPr>
              <a:t>P</a:t>
            </a:r>
            <a:r>
              <a:rPr kumimoji="0" lang="en-US" sz="1400" b="0" i="0" u="none" strike="noStrike" cap="none" normalizeH="0" dirty="0">
                <a:ln>
                  <a:noFill/>
                </a:ln>
                <a:solidFill>
                  <a:schemeClr val="bg2">
                    <a:lumMod val="10000"/>
                  </a:schemeClr>
                </a:solidFill>
                <a:effectLst/>
                <a:latin typeface="Calibri" panose="020F0502020204030204" pitchFamily="34" charset="0"/>
              </a:rPr>
              <a:t> = .00005</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KEYNOTE-756: </a:t>
            </a:r>
            <a:r>
              <a:rPr lang="en-US" dirty="0"/>
              <a:t>pCR at First Interim Analysis by Subgroup</a:t>
            </a:r>
            <a:endParaRPr lang="en-US" altLang="en-US" dirty="0"/>
          </a:p>
        </p:txBody>
      </p:sp>
      <p:graphicFrame>
        <p:nvGraphicFramePr>
          <p:cNvPr id="6" name="Group 3">
            <a:extLst>
              <a:ext uri="{FF2B5EF4-FFF2-40B4-BE49-F238E27FC236}">
                <a16:creationId xmlns:a16="http://schemas.microsoft.com/office/drawing/2014/main" id="{1A5D10ED-35BE-4D6A-A468-145888C97625}"/>
              </a:ext>
            </a:extLst>
          </p:cNvPr>
          <p:cNvGraphicFramePr>
            <a:graphicFrameLocks/>
          </p:cNvGraphicFramePr>
          <p:nvPr>
            <p:extLst>
              <p:ext uri="{D42A27DB-BD31-4B8C-83A1-F6EECF244321}">
                <p14:modId xmlns:p14="http://schemas.microsoft.com/office/powerpoint/2010/main" val="3617149514"/>
              </p:ext>
            </p:extLst>
          </p:nvPr>
        </p:nvGraphicFramePr>
        <p:xfrm>
          <a:off x="709797" y="1341440"/>
          <a:ext cx="10772406" cy="4846400"/>
        </p:xfrm>
        <a:graphic>
          <a:graphicData uri="http://schemas.openxmlformats.org/drawingml/2006/table">
            <a:tbl>
              <a:tblPr/>
              <a:tblGrid>
                <a:gridCol w="3374577">
                  <a:extLst>
                    <a:ext uri="{9D8B030D-6E8A-4147-A177-3AD203B41FA5}">
                      <a16:colId xmlns:a16="http://schemas.microsoft.com/office/drawing/2014/main" val="20000"/>
                    </a:ext>
                  </a:extLst>
                </a:gridCol>
                <a:gridCol w="2465943">
                  <a:extLst>
                    <a:ext uri="{9D8B030D-6E8A-4147-A177-3AD203B41FA5}">
                      <a16:colId xmlns:a16="http://schemas.microsoft.com/office/drawing/2014/main" val="20001"/>
                    </a:ext>
                  </a:extLst>
                </a:gridCol>
                <a:gridCol w="2465943">
                  <a:extLst>
                    <a:ext uri="{9D8B030D-6E8A-4147-A177-3AD203B41FA5}">
                      <a16:colId xmlns:a16="http://schemas.microsoft.com/office/drawing/2014/main" val="20002"/>
                    </a:ext>
                  </a:extLst>
                </a:gridCol>
                <a:gridCol w="2465943">
                  <a:extLst>
                    <a:ext uri="{9D8B030D-6E8A-4147-A177-3AD203B41FA5}">
                      <a16:colId xmlns:a16="http://schemas.microsoft.com/office/drawing/2014/main" val="141123029"/>
                    </a:ext>
                  </a:extLst>
                </a:gridCol>
              </a:tblGrid>
              <a:tr h="5418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Patients With pCR at First Interim Analysis by Subgroup, %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Estimated Treatment 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70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 disease stage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25.8 (103/399)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21.6 (51/236)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 (68/408)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 (32/235)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(3.5-14.8)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(1.1-14.9)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770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Clinical nodal involvement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 (143/570)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16.9 (11/65)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 (92/582)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 (8/61)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(4.6-13.9)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(-9.2-16.7)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9982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Region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China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Eastern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 countries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12.5 (11/88)</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29.5 (41/139)</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25.0 (102/408)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9.9 (9/91)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16.2 (21/130)</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16.6 (70/422)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2.6 (-7.0-12.5)</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13.3 (3.3-23.2)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8.4 (2.9-13.9)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0614970"/>
                  </a:ext>
                </a:extLst>
              </a:tr>
              <a:tr h="1454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CPS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(11/153)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 (36/229)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29.7 (143/482)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42.3 (107/253)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53.6 (67/125)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(21/230)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19.6 (96/489)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29.0 (75/259)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36.4 (47/129)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(-0.4-10.1)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(0.4-12.7)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 (4.4-15.2)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 (4.9-21.4)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 (5.1-29.1)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86412353"/>
                  </a:ext>
                </a:extLst>
              </a:tr>
            </a:tbl>
          </a:graphicData>
        </a:graphic>
      </p:graphicFrame>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GS01-02.</a:t>
            </a:r>
          </a:p>
        </p:txBody>
      </p:sp>
    </p:spTree>
    <p:extLst>
      <p:ext uri="{BB962C8B-B14F-4D97-AF65-F5344CB8AC3E}">
        <p14:creationId xmlns:p14="http://schemas.microsoft.com/office/powerpoint/2010/main" val="25147409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KEYNOTE-756: </a:t>
            </a:r>
            <a:r>
              <a:rPr lang="en-US" dirty="0"/>
              <a:t>pCR at First Interim Analysis by Subgroup </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GS01-02.</a:t>
            </a:r>
          </a:p>
        </p:txBody>
      </p:sp>
      <p:graphicFrame>
        <p:nvGraphicFramePr>
          <p:cNvPr id="6" name="Group 3">
            <a:extLst>
              <a:ext uri="{FF2B5EF4-FFF2-40B4-BE49-F238E27FC236}">
                <a16:creationId xmlns:a16="http://schemas.microsoft.com/office/drawing/2014/main" id="{1A5D10ED-35BE-4D6A-A468-145888C97625}"/>
              </a:ext>
            </a:extLst>
          </p:cNvPr>
          <p:cNvGraphicFramePr>
            <a:graphicFrameLocks/>
          </p:cNvGraphicFramePr>
          <p:nvPr>
            <p:extLst>
              <p:ext uri="{D42A27DB-BD31-4B8C-83A1-F6EECF244321}">
                <p14:modId xmlns:p14="http://schemas.microsoft.com/office/powerpoint/2010/main" val="3719669190"/>
              </p:ext>
            </p:extLst>
          </p:nvPr>
        </p:nvGraphicFramePr>
        <p:xfrm>
          <a:off x="723900" y="1603375"/>
          <a:ext cx="10753219" cy="3413824"/>
        </p:xfrm>
        <a:graphic>
          <a:graphicData uri="http://schemas.openxmlformats.org/drawingml/2006/table">
            <a:tbl>
              <a:tblPr/>
              <a:tblGrid>
                <a:gridCol w="3602773">
                  <a:extLst>
                    <a:ext uri="{9D8B030D-6E8A-4147-A177-3AD203B41FA5}">
                      <a16:colId xmlns:a16="http://schemas.microsoft.com/office/drawing/2014/main" val="20000"/>
                    </a:ext>
                  </a:extLst>
                </a:gridCol>
                <a:gridCol w="2375210">
                  <a:extLst>
                    <a:ext uri="{9D8B030D-6E8A-4147-A177-3AD203B41FA5}">
                      <a16:colId xmlns:a16="http://schemas.microsoft.com/office/drawing/2014/main" val="20001"/>
                    </a:ext>
                  </a:extLst>
                </a:gridCol>
                <a:gridCol w="2200837">
                  <a:extLst>
                    <a:ext uri="{9D8B030D-6E8A-4147-A177-3AD203B41FA5}">
                      <a16:colId xmlns:a16="http://schemas.microsoft.com/office/drawing/2014/main" val="20002"/>
                    </a:ext>
                  </a:extLst>
                </a:gridCol>
                <a:gridCol w="2574399">
                  <a:extLst>
                    <a:ext uri="{9D8B030D-6E8A-4147-A177-3AD203B41FA5}">
                      <a16:colId xmlns:a16="http://schemas.microsoft.com/office/drawing/2014/main" val="141123029"/>
                    </a:ext>
                  </a:extLst>
                </a:gridCol>
              </a:tblGrid>
              <a:tr h="4535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Patients With pCR at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First Interim Analysis, %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Pembrolizumab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Estimated Treatment 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445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PD-L1 CPS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ER+ &lt;10%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ER+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57.6 (19/33)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27.6 (124/449)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33.3 (13/39)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18.4 (83/450)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24.2 (1. to -45.1)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 (3.7 to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6445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PD-L1 CPS &lt;1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ER+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 (11/152)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(4/150)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 (-0.4 to 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6445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CT exposure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Full exposure*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 Full exposure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26.2 (142/543)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13.2 (12/91)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16.9 (95/563)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6.4 (5/78)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9.3 (4.5 to 14.1)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6.8 (-2.6 to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58244134"/>
                  </a:ext>
                </a:extLst>
              </a:tr>
            </a:tbl>
          </a:graphicData>
        </a:graphic>
      </p:graphicFrame>
      <p:sp>
        <p:nvSpPr>
          <p:cNvPr id="2" name="Text Box 11">
            <a:extLst>
              <a:ext uri="{FF2B5EF4-FFF2-40B4-BE49-F238E27FC236}">
                <a16:creationId xmlns:a16="http://schemas.microsoft.com/office/drawing/2014/main" id="{58C37170-037C-463E-A348-6D324D410DB4}"/>
              </a:ext>
            </a:extLst>
          </p:cNvPr>
          <p:cNvSpPr txBox="1">
            <a:spLocks noChangeArrowheads="1"/>
          </p:cNvSpPr>
          <p:nvPr/>
        </p:nvSpPr>
        <p:spPr bwMode="auto">
          <a:xfrm>
            <a:off x="604675" y="5019528"/>
            <a:ext cx="8010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*Paclitaxel 10-12 doses, doxorubicin or epirubicin 4 doses, and cyclophosphamide 4 doses.</a:t>
            </a:r>
          </a:p>
        </p:txBody>
      </p:sp>
    </p:spTree>
    <p:extLst>
      <p:ext uri="{BB962C8B-B14F-4D97-AF65-F5344CB8AC3E}">
        <p14:creationId xmlns:p14="http://schemas.microsoft.com/office/powerpoint/2010/main" val="1382833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KEYNOTE-756: </a:t>
            </a:r>
            <a:r>
              <a:rPr lang="en-US" dirty="0"/>
              <a:t>Residual Cancer Burden After Definitive Surgery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GS01-02.</a:t>
            </a:r>
          </a:p>
        </p:txBody>
      </p:sp>
      <p:graphicFrame>
        <p:nvGraphicFramePr>
          <p:cNvPr id="6" name="Group 3">
            <a:extLst>
              <a:ext uri="{FF2B5EF4-FFF2-40B4-BE49-F238E27FC236}">
                <a16:creationId xmlns:a16="http://schemas.microsoft.com/office/drawing/2014/main" id="{1A5D10ED-35BE-4D6A-A468-145888C97625}"/>
              </a:ext>
            </a:extLst>
          </p:cNvPr>
          <p:cNvGraphicFramePr>
            <a:graphicFrameLocks/>
          </p:cNvGraphicFramePr>
          <p:nvPr>
            <p:extLst>
              <p:ext uri="{D42A27DB-BD31-4B8C-83A1-F6EECF244321}">
                <p14:modId xmlns:p14="http://schemas.microsoft.com/office/powerpoint/2010/main" val="3129504580"/>
              </p:ext>
            </p:extLst>
          </p:nvPr>
        </p:nvGraphicFramePr>
        <p:xfrm>
          <a:off x="723900" y="1603374"/>
          <a:ext cx="10758303" cy="1825624"/>
        </p:xfrm>
        <a:graphic>
          <a:graphicData uri="http://schemas.openxmlformats.org/drawingml/2006/table">
            <a:tbl>
              <a:tblPr/>
              <a:tblGrid>
                <a:gridCol w="4430963">
                  <a:extLst>
                    <a:ext uri="{9D8B030D-6E8A-4147-A177-3AD203B41FA5}">
                      <a16:colId xmlns:a16="http://schemas.microsoft.com/office/drawing/2014/main" val="20000"/>
                    </a:ext>
                  </a:extLst>
                </a:gridCol>
                <a:gridCol w="3163670">
                  <a:extLst>
                    <a:ext uri="{9D8B030D-6E8A-4147-A177-3AD203B41FA5}">
                      <a16:colId xmlns:a16="http://schemas.microsoft.com/office/drawing/2014/main" val="20001"/>
                    </a:ext>
                  </a:extLst>
                </a:gridCol>
                <a:gridCol w="3163670">
                  <a:extLst>
                    <a:ext uri="{9D8B030D-6E8A-4147-A177-3AD203B41FA5}">
                      <a16:colId xmlns:a16="http://schemas.microsoft.com/office/drawing/2014/main" val="20002"/>
                    </a:ext>
                  </a:extLst>
                </a:gridCol>
              </a:tblGrid>
              <a:tr h="456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RCB Category After Surgery, %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Pembrolizumab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56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RCB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35.0 (222/635)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23.6 (152/643)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456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RCB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40.8 (259/635)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45.3 (291/643)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456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RCB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20.5 (130/635)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28.9 (186/643)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1703927"/>
                  </a:ext>
                </a:extLst>
              </a:tr>
            </a:tbl>
          </a:graphicData>
        </a:graphic>
      </p:graphicFrame>
    </p:spTree>
    <p:extLst>
      <p:ext uri="{BB962C8B-B14F-4D97-AF65-F5344CB8AC3E}">
        <p14:creationId xmlns:p14="http://schemas.microsoft.com/office/powerpoint/2010/main" val="4276197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KEYNOTE-756: </a:t>
            </a:r>
            <a:r>
              <a:rPr lang="en-US" dirty="0"/>
              <a:t>Immune-Mediated AEs in Neoadjuvant Phase</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GS01-02.</a:t>
            </a:r>
          </a:p>
        </p:txBody>
      </p:sp>
      <p:graphicFrame>
        <p:nvGraphicFramePr>
          <p:cNvPr id="6" name="Group 3">
            <a:extLst>
              <a:ext uri="{FF2B5EF4-FFF2-40B4-BE49-F238E27FC236}">
                <a16:creationId xmlns:a16="http://schemas.microsoft.com/office/drawing/2014/main" id="{1A5D10ED-35BE-4D6A-A468-145888C97625}"/>
              </a:ext>
            </a:extLst>
          </p:cNvPr>
          <p:cNvGraphicFramePr>
            <a:graphicFrameLocks/>
          </p:cNvGraphicFramePr>
          <p:nvPr>
            <p:extLst>
              <p:ext uri="{D42A27DB-BD31-4B8C-83A1-F6EECF244321}">
                <p14:modId xmlns:p14="http://schemas.microsoft.com/office/powerpoint/2010/main" val="3590500747"/>
              </p:ext>
            </p:extLst>
          </p:nvPr>
        </p:nvGraphicFramePr>
        <p:xfrm>
          <a:off x="723900" y="1603375"/>
          <a:ext cx="5259726" cy="3017616"/>
        </p:xfrm>
        <a:graphic>
          <a:graphicData uri="http://schemas.openxmlformats.org/drawingml/2006/table">
            <a:tbl>
              <a:tblPr/>
              <a:tblGrid>
                <a:gridCol w="2103199">
                  <a:extLst>
                    <a:ext uri="{9D8B030D-6E8A-4147-A177-3AD203B41FA5}">
                      <a16:colId xmlns:a16="http://schemas.microsoft.com/office/drawing/2014/main" val="20000"/>
                    </a:ext>
                  </a:extLst>
                </a:gridCol>
                <a:gridCol w="1825755">
                  <a:extLst>
                    <a:ext uri="{9D8B030D-6E8A-4147-A177-3AD203B41FA5}">
                      <a16:colId xmlns:a16="http://schemas.microsoft.com/office/drawing/2014/main" val="20001"/>
                    </a:ext>
                  </a:extLst>
                </a:gridCol>
                <a:gridCol w="1330772">
                  <a:extLst>
                    <a:ext uri="{9D8B030D-6E8A-4147-A177-3AD203B41FA5}">
                      <a16:colId xmlns:a16="http://schemas.microsoft.com/office/drawing/2014/main" val="20002"/>
                    </a:ext>
                  </a:extLst>
                </a:gridCol>
              </a:tblGrid>
              <a:tr h="552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Immune-Mediated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Pembrolizumab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2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312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312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1703927"/>
                  </a:ext>
                </a:extLst>
              </a:tr>
              <a:tr h="312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9469122"/>
                  </a:ext>
                </a:extLst>
              </a:tr>
              <a:tr h="312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discontinuation of any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0629849"/>
                  </a:ext>
                </a:extLst>
              </a:tr>
            </a:tbl>
          </a:graphicData>
        </a:graphic>
      </p:graphicFrame>
      <p:graphicFrame>
        <p:nvGraphicFramePr>
          <p:cNvPr id="3" name="Group 3">
            <a:extLst>
              <a:ext uri="{FF2B5EF4-FFF2-40B4-BE49-F238E27FC236}">
                <a16:creationId xmlns:a16="http://schemas.microsoft.com/office/drawing/2014/main" id="{9CE33FF2-E9F3-7BC3-3739-347557AED42A}"/>
              </a:ext>
            </a:extLst>
          </p:cNvPr>
          <p:cNvGraphicFramePr>
            <a:graphicFrameLocks/>
          </p:cNvGraphicFramePr>
          <p:nvPr>
            <p:extLst>
              <p:ext uri="{D42A27DB-BD31-4B8C-83A1-F6EECF244321}">
                <p14:modId xmlns:p14="http://schemas.microsoft.com/office/powerpoint/2010/main" val="1512286648"/>
              </p:ext>
            </p:extLst>
          </p:nvPr>
        </p:nvGraphicFramePr>
        <p:xfrm>
          <a:off x="6105531" y="1605674"/>
          <a:ext cx="5376672" cy="4297856"/>
        </p:xfrm>
        <a:graphic>
          <a:graphicData uri="http://schemas.openxmlformats.org/drawingml/2006/table">
            <a:tbl>
              <a:tblPr/>
              <a:tblGrid>
                <a:gridCol w="2260245">
                  <a:extLst>
                    <a:ext uri="{9D8B030D-6E8A-4147-A177-3AD203B41FA5}">
                      <a16:colId xmlns:a16="http://schemas.microsoft.com/office/drawing/2014/main" val="20000"/>
                    </a:ext>
                  </a:extLst>
                </a:gridCol>
                <a:gridCol w="1879600">
                  <a:extLst>
                    <a:ext uri="{9D8B030D-6E8A-4147-A177-3AD203B41FA5}">
                      <a16:colId xmlns:a16="http://schemas.microsoft.com/office/drawing/2014/main" val="20001"/>
                    </a:ext>
                  </a:extLst>
                </a:gridCol>
                <a:gridCol w="1236827">
                  <a:extLst>
                    <a:ext uri="{9D8B030D-6E8A-4147-A177-3AD203B41FA5}">
                      <a16:colId xmlns:a16="http://schemas.microsoft.com/office/drawing/2014/main" val="20002"/>
                    </a:ext>
                  </a:extLst>
                </a:gridCol>
              </a:tblGrid>
              <a:tr h="330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Any-Grade Immune-Mediated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Pembrolizumab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419652"/>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69324576"/>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31703927"/>
                  </a:ext>
                </a:extLst>
              </a:tr>
              <a:tr h="330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Adrenal insufficiency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9469122"/>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Severe skin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0629849"/>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Hypophysitis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7506757"/>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Thyroiditis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4571915"/>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Hepatitis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7637992"/>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7197174"/>
                  </a:ext>
                </a:extLst>
              </a:tr>
              <a:tr h="188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Vasculitis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27374689"/>
                  </a:ext>
                </a:extLst>
              </a:tr>
            </a:tbl>
          </a:graphicData>
        </a:graphic>
      </p:graphicFrame>
    </p:spTree>
    <p:extLst>
      <p:ext uri="{BB962C8B-B14F-4D97-AF65-F5344CB8AC3E}">
        <p14:creationId xmlns:p14="http://schemas.microsoft.com/office/powerpoint/2010/main" val="3339180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KEYNOTE-756: </a:t>
            </a:r>
            <a:r>
              <a:rPr lang="en-US" dirty="0"/>
              <a:t>Investigators’ Conclusions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Bardia. SABCS 2023. Abstr GS01-02.</a:t>
            </a:r>
          </a:p>
        </p:txBody>
      </p:sp>
      <p:sp>
        <p:nvSpPr>
          <p:cNvPr id="5" name="Content Placeholder 4">
            <a:extLst>
              <a:ext uri="{FF2B5EF4-FFF2-40B4-BE49-F238E27FC236}">
                <a16:creationId xmlns:a16="http://schemas.microsoft.com/office/drawing/2014/main" id="{131020A2-8910-E42C-BE70-1B1CF296AECB}"/>
              </a:ext>
            </a:extLst>
          </p:cNvPr>
          <p:cNvSpPr>
            <a:spLocks noGrp="1"/>
          </p:cNvSpPr>
          <p:nvPr>
            <p:ph idx="1"/>
          </p:nvPr>
        </p:nvSpPr>
        <p:spPr>
          <a:xfrm>
            <a:off x="604675" y="1513047"/>
            <a:ext cx="11169813" cy="4650686"/>
          </a:xfrm>
        </p:spPr>
        <p:txBody>
          <a:bodyPr/>
          <a:lstStyle/>
          <a:p>
            <a:r>
              <a:rPr lang="en-US" sz="2000" dirty="0"/>
              <a:t>In patients with high risk, ER+/HER2- EBC, neoadjuvant pembrolizumab plus CT improved pCR vs placebo plus CT</a:t>
            </a:r>
          </a:p>
          <a:p>
            <a:pPr lvl="1"/>
            <a:r>
              <a:rPr lang="en-US" sz="1800" dirty="0"/>
              <a:t>24.3% vs 15.6% (est. treatment difference: 8.5%; 95% CI: 4.2-12.8; </a:t>
            </a:r>
            <a:r>
              <a:rPr lang="en-US" sz="1800" i="1" dirty="0"/>
              <a:t>P</a:t>
            </a:r>
            <a:r>
              <a:rPr lang="en-US" sz="1800" dirty="0"/>
              <a:t> = .00005)</a:t>
            </a:r>
          </a:p>
          <a:p>
            <a:r>
              <a:rPr lang="en-US" sz="2000" dirty="0"/>
              <a:t>Improved pCR rate with pembrolizumab observed across patient subgroups, including by region, disease stage, baseline lymph node involvement, and PD-L1 expression level</a:t>
            </a:r>
          </a:p>
          <a:p>
            <a:r>
              <a:rPr lang="en-US" sz="2000" dirty="0"/>
              <a:t>Greatest benefit observed in patients with node-positive disease at BL, higher PD-L1 expression levels, and ER-low tumors (&lt;10%)</a:t>
            </a:r>
          </a:p>
          <a:p>
            <a:r>
              <a:rPr lang="en-US" sz="2000" dirty="0"/>
              <a:t>Lower pCR rates observed in patients who received less than full-dose CT, although pembrolizumab improved pCR rates regardless of exposure to CT </a:t>
            </a:r>
          </a:p>
          <a:p>
            <a:r>
              <a:rPr lang="en-US" sz="2000" dirty="0"/>
              <a:t>Patients more likely to move to lower category of RCB following neoadjuvant pembrolizumab</a:t>
            </a:r>
          </a:p>
          <a:p>
            <a:r>
              <a:rPr lang="en-US" sz="2000" dirty="0"/>
              <a:t>No new safety signals observed; toxicities consistent with established pembrolizumab safety profile</a:t>
            </a:r>
          </a:p>
          <a:p>
            <a:r>
              <a:rPr lang="en-US" sz="2000" dirty="0"/>
              <a:t>EFS data not yet mature</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1F22C6B674534DBA767FBE6EBE9D54" ma:contentTypeVersion="1" ma:contentTypeDescription="Create a new document." ma:contentTypeScope="" ma:versionID="5dd68c6a548733d259e3fd018dd7d672">
  <xsd:schema xmlns:xsd="http://www.w3.org/2001/XMLSchema" xmlns:xs="http://www.w3.org/2001/XMLSchema" xmlns:p="http://schemas.microsoft.com/office/2006/metadata/properties" xmlns:ns2="d54cbe69-32bd-412a-b004-9152f949605e" xmlns:ns3="04e08c65-f048-4b02-ae9d-6f308cd35c3a" targetNamespace="http://schemas.microsoft.com/office/2006/metadata/properties" ma:root="true" ma:fieldsID="0c063f1efb73190b6f549fb436e9a1a1" ns2:_="" ns3:_="">
    <xsd:import namespace="d54cbe69-32bd-412a-b004-9152f949605e"/>
    <xsd:import namespace="04e08c65-f048-4b02-ae9d-6f308cd35c3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4e08c65-f048-4b02-ae9d-6f308cd35c3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56M7VY3CDVN5-249708288-2</_dlc_DocId>
    <_dlc_DocIdUrl xmlns="d54cbe69-32bd-412a-b004-9152f949605e">
      <Url>https://intranet.clinicaloptions.com/mews/oncology/ONC_2023_Breast_SABCS_CF_(PRP6838)/Capsule_Slideset__2/_layouts/15/DocIdRedir.aspx?ID=56M7VY3CDVN5-249708288-2</Url>
      <Description>56M7VY3CDVN5-249708288-2</Description>
    </_dlc_DocIdUrl>
    <Document_x0020_Category xmlns="04e08c65-f048-4b02-ae9d-6f308cd35c3a">Conference Capsule Slides</Document_x0020_Category>
  </documentManagement>
</p:properties>
</file>

<file path=customXml/itemProps1.xml><?xml version="1.0" encoding="utf-8"?>
<ds:datastoreItem xmlns:ds="http://schemas.openxmlformats.org/officeDocument/2006/customXml" ds:itemID="{A7C6EEF7-768C-4729-AF3B-8755071505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4e08c65-f048-4b02-ae9d-6f308cd35c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schemas.microsoft.com/office/2006/metadata/properties"/>
    <ds:schemaRef ds:uri="04e08c65-f048-4b02-ae9d-6f308cd35c3a"/>
    <ds:schemaRef ds:uri="http://www.w3.org/XML/1998/namespace"/>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d54cbe69-32bd-412a-b004-9152f949605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1735</TotalTime>
  <Words>2056</Words>
  <Application>Microsoft Office PowerPoint</Application>
  <PresentationFormat>Widescreen</PresentationFormat>
  <Paragraphs>341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KEYNOTE-756: Phase III Trial of Neoadjuvant Pembrolizumab vs Placebo Plus CT Followed by  Adjuvant Pembrolizumab vs Placebo Plus ET in High-Risk, ER+/HER2- EBC</vt:lpstr>
      <vt:lpstr>About These Slides</vt:lpstr>
      <vt:lpstr>Background</vt:lpstr>
      <vt:lpstr>KEYNOTE-756: Study Design</vt:lpstr>
      <vt:lpstr>KEYNOTE-756: Baseline Characteristics (ITT)</vt:lpstr>
      <vt:lpstr>KEYNOTE-756: pCR at First Interim Analysis</vt:lpstr>
      <vt:lpstr>KEYNOTE-756: pCR at First Interim Analysis by Subgroup</vt:lpstr>
      <vt:lpstr>KEYNOTE-756: pCR at First Interim Analysis by Subgroup </vt:lpstr>
      <vt:lpstr>KEYNOTE-756: Residual Cancer Burden After Definitive Surgery</vt:lpstr>
      <vt:lpstr>KEYNOTE-756: Immune-Mediated AEs in Neoadjuvant Phase</vt:lpstr>
      <vt:lpstr>KEYNOTE-756: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KEYNOTE-756: Phase III Trial of Neoadjuvant Pembrolizumab vs Placebo Plus CT Followed by Adjuvant Pembrolizumab vs Placebo Plus ET in High-Risk, ER+/HER2- EBC</dc:title>
  <dc:creator>Preferred User</dc:creator>
  <cp:lastModifiedBy>vwenzel@clinicaloptions.com</cp:lastModifiedBy>
  <cp:revision>56</cp:revision>
  <cp:lastPrinted>2016-09-26T20:21:49Z</cp:lastPrinted>
  <dcterms:created xsi:type="dcterms:W3CDTF">2005-05-27T15:08:01Z</dcterms:created>
  <dcterms:modified xsi:type="dcterms:W3CDTF">2023-12-07T23:05:28Z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bdfe230c-50c3-44c6-98f6-e24c6980b1c9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0x010100221F22C6B674534DBA767FBE6EBE9D54</vt:lpwstr>
  </property>
  <property fmtid="{D5CDD505-2E9C-101B-9397-08002B2CF9AE}" pid="9" name="MediaServiceImageTags">
    <vt:lpwstr/>
  </property>
</Properties>
</file>