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6"/>
  </p:notesMasterIdLst>
  <p:handoutMasterIdLst>
    <p:handoutMasterId r:id="rId17"/>
  </p:handoutMasterIdLst>
  <p:sldIdLst>
    <p:sldId id="321" r:id="rId7"/>
    <p:sldId id="308" r:id="rId8"/>
    <p:sldId id="532" r:id="rId9"/>
    <p:sldId id="549" r:id="rId10"/>
    <p:sldId id="546" r:id="rId11"/>
    <p:sldId id="534" r:id="rId12"/>
    <p:sldId id="550" r:id="rId13"/>
    <p:sldId id="551" r:id="rId14"/>
    <p:sldId id="556"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Kiran D. Mir-Hudgeons" initials="KDM" lastIdx="5" clrIdx="14">
    <p:extLst>
      <p:ext uri="{19B8F6BF-5375-455C-9EA6-DF929625EA0E}">
        <p15:presenceInfo xmlns:p15="http://schemas.microsoft.com/office/powerpoint/2012/main" userId="S::kmirhudgeons@clinicaloptions.com::988cb7e1-0640-4c3c-b602-3f8e18ce9544" providerId="AD"/>
      </p:ext>
    </p:extLst>
  </p:cmAuthor>
  <p:cmAuthor id="16" name="Mindy Tanzola" initials="MT" lastIdx="1" clrIdx="15">
    <p:extLst>
      <p:ext uri="{19B8F6BF-5375-455C-9EA6-DF929625EA0E}">
        <p15:presenceInfo xmlns:p15="http://schemas.microsoft.com/office/powerpoint/2012/main" userId="S::mindy@scienceink.com::e94da788-77e6-4b26-ae6d-484e8c0095e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294" autoAdjust="0"/>
  </p:normalViewPr>
  <p:slideViewPr>
    <p:cSldViewPr snapToGrid="0">
      <p:cViewPr varScale="1">
        <p:scale>
          <a:sx n="102" d="100"/>
          <a:sy n="102" d="100"/>
        </p:scale>
        <p:origin x="156" y="114"/>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977070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Dato-DXd, datopotamab deruxtecan;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397841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AUC, area under the curve; CT, chemotherapy; Dato-DXd, datopotamab deruxtecan;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098512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79356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Dato-DXd, datopotamab deruxtecan; D/c; discontinuation; ILD, interstitial lung disease;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387387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DCR, disease control rate; ORR, objective response rate;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646961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Dato-DXd, datopotamab deruxtecan; NSCLC, non-small-cell lung cancer; TEAE, treatment-emergent adverse event; TPS, tumor proportion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6964802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TROPION-Lung02: Initial Results From </a:t>
            </a:r>
            <a:br>
              <a:rPr lang="en-US" altLang="en-US" sz="4000" dirty="0"/>
            </a:br>
            <a:r>
              <a:rPr lang="en-US" altLang="en-US" sz="4000" dirty="0"/>
              <a:t>Phase I Study of Datopotamab Deruxtecan + Pembrolizumab and Platinum Chemotherapy in Advanced NSCLC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5598"/>
            <a:ext cx="591906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Amgen; Genentech, a member of the Roche Group; Merck Sharp &amp; Dohme Corp.; and Turning Point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IASLC 2022 World Conference on Lung Cancer</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and share some or all of these slides in your noncommercial presentations to colleagues or patients</a:t>
            </a:r>
          </a:p>
          <a:p>
            <a:pPr marL="346075" indent="-346075">
              <a:buSzPct val="1000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TROPION-Lung02: Background</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r>
              <a:rPr lang="en-US" sz="2600" dirty="0"/>
              <a:t>TROP2: a transmembrane glycoprotein overexpressed and associated with poor prognosis in NSCLC</a:t>
            </a:r>
            <a:r>
              <a:rPr lang="en-US" sz="2600" baseline="30000" dirty="0"/>
              <a:t>1</a:t>
            </a:r>
            <a:endParaRPr lang="en-US" sz="2600" dirty="0"/>
          </a:p>
          <a:p>
            <a:r>
              <a:rPr lang="en-US" sz="2600" dirty="0"/>
              <a:t>Datopotamab deruxtecan: an ADC consisting of humanized anti-TROP2 </a:t>
            </a:r>
            <a:br>
              <a:rPr lang="en-US" sz="2600" dirty="0"/>
            </a:br>
            <a:r>
              <a:rPr lang="en-US" sz="2600" dirty="0"/>
              <a:t>IgG1 mAb linked to a topoisomerase I inhibitor via a stable tetrapeptide-based cleavable linker</a:t>
            </a:r>
            <a:r>
              <a:rPr lang="en-US" sz="2600" baseline="30000" dirty="0"/>
              <a:t>2-4</a:t>
            </a:r>
          </a:p>
          <a:p>
            <a:pPr lvl="1"/>
            <a:r>
              <a:rPr lang="en-US" sz="2400" dirty="0"/>
              <a:t>Previous reports from phase I TROPION-PanTumor01 suggested encouraging activity with durable responses and manageable safety in advanced NSCLC</a:t>
            </a:r>
            <a:endParaRPr lang="en-US" sz="2400" baseline="30000" dirty="0"/>
          </a:p>
          <a:p>
            <a:r>
              <a:rPr lang="en-US" sz="2600" dirty="0"/>
              <a:t>This report from the phase Ib TROPION-Lung02 trial evaluated Dato-DXd + pembrolizumab ± platinum-based chemotherapy in patients with metastatic NSCLC and no actionable alterations</a:t>
            </a:r>
            <a:r>
              <a:rPr lang="en-US" sz="2600" baseline="30000" dirty="0"/>
              <a:t>5</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t>
            </a:r>
            <a:r>
              <a:rPr lang="en-US" altLang="en-US" sz="1200" b="0" spc="-10" dirty="0">
                <a:solidFill>
                  <a:schemeClr val="bg2"/>
                </a:solidFill>
                <a:latin typeface="Calibri" panose="020F0502020204030204" pitchFamily="34" charset="0"/>
              </a:rPr>
              <a:t>Inamura. Oncotarget. 2017;8:28725. 2. Spira. WCLC 2021. Abstr 3407. 3. Lisberg. ASCO 2020.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Abstr 9619. 4. Meric-Bernstam. ASCO 2021. Abstr 9058. 5.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Levy. WCLC 2022. Abstr MA13.07.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8" name="Group 17">
            <a:extLst>
              <a:ext uri="{FF2B5EF4-FFF2-40B4-BE49-F238E27FC236}">
                <a16:creationId xmlns:a16="http://schemas.microsoft.com/office/drawing/2014/main" id="{D0949C30-4F3B-BFD0-F2FB-A2B7F3EE45E7}"/>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A13A9011-3F6C-EF76-BC8C-331796CA8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19">
              <a:extLst>
                <a:ext uri="{FF2B5EF4-FFF2-40B4-BE49-F238E27FC236}">
                  <a16:creationId xmlns:a16="http://schemas.microsoft.com/office/drawing/2014/main" id="{FFA4AF9F-09D0-9F73-7DF4-660E8348D4C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99433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a:xfrm>
            <a:off x="609759" y="238127"/>
            <a:ext cx="6924897" cy="1103313"/>
          </a:xfrm>
        </p:spPr>
        <p:txBody>
          <a:bodyPr/>
          <a:lstStyle/>
          <a:p>
            <a:r>
              <a:rPr lang="en-US" dirty="0"/>
              <a:t>TROPION-Lung02: Study Design</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r>
              <a:rPr lang="en-US" sz="1800" dirty="0"/>
              <a:t>Phase Ib study</a:t>
            </a:r>
          </a:p>
          <a:p>
            <a:endParaRPr lang="en-US" sz="1800" dirty="0">
              <a:solidFill>
                <a:schemeClr val="bg1"/>
              </a:solidFill>
            </a:endParaRPr>
          </a:p>
          <a:p>
            <a:endParaRPr lang="en-US" sz="1800" dirty="0">
              <a:solidFill>
                <a:schemeClr val="bg1"/>
              </a:solidFill>
            </a:endParaRPr>
          </a:p>
          <a:p>
            <a:endParaRPr lang="en-US" sz="1800" dirty="0"/>
          </a:p>
          <a:p>
            <a:endParaRPr lang="en-US" sz="1800" dirty="0">
              <a:solidFill>
                <a:schemeClr val="bg1"/>
              </a:solidFill>
            </a:endParaRPr>
          </a:p>
          <a:p>
            <a:endParaRPr lang="en-US" sz="1800" dirty="0"/>
          </a:p>
          <a:p>
            <a:endParaRPr lang="en-US" sz="1800" dirty="0">
              <a:solidFill>
                <a:schemeClr val="bg1"/>
              </a:solidFill>
            </a:endParaRPr>
          </a:p>
          <a:p>
            <a:endParaRPr lang="en-US" sz="1800" dirty="0"/>
          </a:p>
          <a:p>
            <a:pPr>
              <a:spcBef>
                <a:spcPts val="3600"/>
              </a:spcBef>
              <a:spcAft>
                <a:spcPts val="0"/>
              </a:spcAft>
            </a:pPr>
            <a:r>
              <a:rPr lang="en-US" sz="1800" b="1" dirty="0">
                <a:solidFill>
                  <a:schemeClr val="bg1"/>
                </a:solidFill>
              </a:rPr>
              <a:t>Primary objectives:</a:t>
            </a:r>
            <a:r>
              <a:rPr lang="en-US" sz="1800" dirty="0">
                <a:solidFill>
                  <a:schemeClr val="bg1"/>
                </a:solidFill>
              </a:rPr>
              <a:t> </a:t>
            </a:r>
            <a:r>
              <a:rPr lang="en-US" sz="1800" b="0" dirty="0">
                <a:solidFill>
                  <a:schemeClr val="bg1"/>
                </a:solidFill>
              </a:rPr>
              <a:t>safety and tolerability</a:t>
            </a:r>
          </a:p>
          <a:p>
            <a:pPr>
              <a:spcBef>
                <a:spcPts val="600"/>
              </a:spcBef>
              <a:spcAft>
                <a:spcPts val="0"/>
              </a:spcAft>
            </a:pPr>
            <a:r>
              <a:rPr lang="en-US" sz="1800" b="1" dirty="0">
                <a:solidFill>
                  <a:schemeClr val="bg1"/>
                </a:solidFill>
              </a:rPr>
              <a:t>Secondary objectives:</a:t>
            </a:r>
            <a:r>
              <a:rPr lang="en-US" sz="1800" dirty="0">
                <a:solidFill>
                  <a:schemeClr val="bg1"/>
                </a:solidFill>
              </a:rPr>
              <a:t> </a:t>
            </a:r>
            <a:r>
              <a:rPr lang="en-US" sz="1800" b="0" dirty="0">
                <a:solidFill>
                  <a:schemeClr val="bg1"/>
                </a:solidFill>
              </a:rPr>
              <a:t>efficacy, pharmacokinetics, antidrug antibodies</a:t>
            </a:r>
          </a:p>
          <a:p>
            <a:pPr>
              <a:spcBef>
                <a:spcPts val="600"/>
              </a:spcBef>
              <a:spcAft>
                <a:spcPts val="0"/>
              </a:spcAft>
            </a:pPr>
            <a:endParaRPr lang="en-US" sz="1800" dirty="0"/>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rgbClr val="455560"/>
                </a:solidFill>
                <a:latin typeface="Calibri" panose="020F0502020204030204" pitchFamily="34" charset="0"/>
              </a:rPr>
              <a:t>Levy. WCLC 2022. Abstr MA13.07.</a:t>
            </a:r>
            <a:endParaRPr lang="en-US" altLang="en-US" sz="1200" b="0" dirty="0">
              <a:solidFill>
                <a:srgbClr val="455560"/>
              </a:solidFill>
              <a:latin typeface="Calibri" panose="020F0502020204030204" pitchFamily="34" charset="0"/>
            </a:endParaRPr>
          </a:p>
        </p:txBody>
      </p:sp>
      <p:sp>
        <p:nvSpPr>
          <p:cNvPr id="9" name="Text Box 45">
            <a:extLst>
              <a:ext uri="{FF2B5EF4-FFF2-40B4-BE49-F238E27FC236}">
                <a16:creationId xmlns:a16="http://schemas.microsoft.com/office/drawing/2014/main" id="{8E88CC10-1576-4DFE-A789-A4017AB9F185}"/>
              </a:ext>
            </a:extLst>
          </p:cNvPr>
          <p:cNvSpPr txBox="1">
            <a:spLocks noChangeArrowheads="1"/>
          </p:cNvSpPr>
          <p:nvPr/>
        </p:nvSpPr>
        <p:spPr bwMode="auto">
          <a:xfrm>
            <a:off x="604675" y="2359653"/>
            <a:ext cx="3154678"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advanced or metastatic NSCLC without actionable genomic alterations</a:t>
            </a:r>
          </a:p>
          <a:p>
            <a:pPr>
              <a:lnSpc>
                <a:spcPct val="100000"/>
              </a:lnSpc>
              <a:spcBef>
                <a:spcPct val="0"/>
              </a:spcBef>
              <a:spcAft>
                <a:spcPct val="0"/>
              </a:spcAft>
              <a:buClrTx/>
              <a:buFontTx/>
              <a:buNone/>
            </a:pPr>
            <a:endParaRPr lang="en-GB" altLang="en-US" sz="1800" b="0" dirty="0">
              <a:solidFill>
                <a:schemeClr val="bg1"/>
              </a:solidFill>
              <a:latin typeface="Calibri" panose="020F0502020204030204" pitchFamily="34" charset="0"/>
            </a:endParaRPr>
          </a:p>
          <a:p>
            <a:pP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Prior lines of therapy for metastatic disease:</a:t>
            </a:r>
          </a:p>
          <a:p>
            <a:pPr marL="285750" indent="-285750">
              <a:lnSpc>
                <a:spcPct val="100000"/>
              </a:lnSpc>
              <a:spcBef>
                <a:spcPct val="0"/>
              </a:spcBef>
              <a:spcAft>
                <a:spcPct val="0"/>
              </a:spcAft>
              <a:buClrTx/>
            </a:pPr>
            <a:r>
              <a:rPr lang="en-GB" altLang="en-US" sz="1800" b="0" dirty="0">
                <a:solidFill>
                  <a:schemeClr val="bg1"/>
                </a:solidFill>
                <a:latin typeface="Calibri" panose="020F0502020204030204" pitchFamily="34" charset="0"/>
              </a:rPr>
              <a:t>Dose confirmation: ≤2 lines</a:t>
            </a:r>
          </a:p>
          <a:p>
            <a:pPr marL="285750" indent="-285750">
              <a:lnSpc>
                <a:spcPct val="100000"/>
              </a:lnSpc>
              <a:spcBef>
                <a:spcPct val="0"/>
              </a:spcBef>
              <a:spcAft>
                <a:spcPct val="0"/>
              </a:spcAft>
              <a:buClrTx/>
            </a:pPr>
            <a:r>
              <a:rPr lang="en-GB" altLang="en-US" sz="1800" b="0" dirty="0">
                <a:solidFill>
                  <a:schemeClr val="bg1"/>
                </a:solidFill>
                <a:latin typeface="Calibri" panose="020F0502020204030204" pitchFamily="34" charset="0"/>
              </a:rPr>
              <a:t>Dose expansion: ≤1 line of platinum-based CT (cohorts 1-2); no prior therapy for cohorts 3-6</a:t>
            </a:r>
          </a:p>
        </p:txBody>
      </p:sp>
      <p:sp>
        <p:nvSpPr>
          <p:cNvPr id="10" name="Rectangle 46">
            <a:extLst>
              <a:ext uri="{FF2B5EF4-FFF2-40B4-BE49-F238E27FC236}">
                <a16:creationId xmlns:a16="http://schemas.microsoft.com/office/drawing/2014/main" id="{066E7140-0752-4092-9C77-AD90611927E3}"/>
              </a:ext>
            </a:extLst>
          </p:cNvPr>
          <p:cNvSpPr>
            <a:spLocks noChangeArrowheads="1"/>
          </p:cNvSpPr>
          <p:nvPr/>
        </p:nvSpPr>
        <p:spPr bwMode="auto">
          <a:xfrm>
            <a:off x="3893408" y="1437859"/>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Cohort 1 (n = 20)</a:t>
            </a:r>
          </a:p>
        </p:txBody>
      </p:sp>
      <p:sp>
        <p:nvSpPr>
          <p:cNvPr id="12" name="Rectangle 49">
            <a:extLst>
              <a:ext uri="{FF2B5EF4-FFF2-40B4-BE49-F238E27FC236}">
                <a16:creationId xmlns:a16="http://schemas.microsoft.com/office/drawing/2014/main" id="{481A0E8C-9F05-45BD-8244-60A667CC7AFA}"/>
              </a:ext>
            </a:extLst>
          </p:cNvPr>
          <p:cNvSpPr>
            <a:spLocks noChangeArrowheads="1"/>
          </p:cNvSpPr>
          <p:nvPr/>
        </p:nvSpPr>
        <p:spPr bwMode="auto">
          <a:xfrm>
            <a:off x="5633242" y="1348205"/>
            <a:ext cx="3108960" cy="548640"/>
          </a:xfrm>
          <a:prstGeom prst="rect">
            <a:avLst/>
          </a:prstGeom>
          <a:solidFill>
            <a:schemeClr val="accent2">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Dato-DXd 4 mg/kg </a:t>
            </a:r>
            <a:r>
              <a:rPr lang="en-US" altLang="en-US" sz="1600" b="0" dirty="0">
                <a:solidFill>
                  <a:schemeClr val="tx1"/>
                </a:solidFill>
                <a:latin typeface="Calibri" panose="020F0502020204030204" pitchFamily="34" charset="0"/>
              </a:rPr>
              <a:t>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200 mg </a:t>
            </a:r>
            <a:r>
              <a:rPr lang="en-US" altLang="en-US" sz="1600" b="0" dirty="0">
                <a:solidFill>
                  <a:schemeClr val="tx1"/>
                </a:solidFill>
                <a:latin typeface="Calibri" panose="020F0502020204030204" pitchFamily="34" charset="0"/>
              </a:rPr>
              <a:t>IV Q3W</a:t>
            </a:r>
          </a:p>
        </p:txBody>
      </p:sp>
      <p:grpSp>
        <p:nvGrpSpPr>
          <p:cNvPr id="18" name="Group 17">
            <a:extLst>
              <a:ext uri="{FF2B5EF4-FFF2-40B4-BE49-F238E27FC236}">
                <a16:creationId xmlns:a16="http://schemas.microsoft.com/office/drawing/2014/main" id="{D0949C30-4F3B-BFD0-F2FB-A2B7F3EE45E7}"/>
              </a:ext>
            </a:extLst>
          </p:cNvPr>
          <p:cNvGrpSpPr/>
          <p:nvPr/>
        </p:nvGrpSpPr>
        <p:grpSpPr>
          <a:xfrm>
            <a:off x="9392911" y="6207927"/>
            <a:ext cx="2488502" cy="454909"/>
            <a:chOff x="9392911" y="6207927"/>
            <a:chExt cx="2488502" cy="454909"/>
          </a:xfrm>
        </p:grpSpPr>
        <p:pic>
          <p:nvPicPr>
            <p:cNvPr id="19" name="Picture 18" descr="A picture containing text, ax, wheel&#10;&#10;Description automatically generated">
              <a:extLst>
                <a:ext uri="{FF2B5EF4-FFF2-40B4-BE49-F238E27FC236}">
                  <a16:creationId xmlns:a16="http://schemas.microsoft.com/office/drawing/2014/main" id="{A13A9011-3F6C-EF76-BC8C-331796CA8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 name="Rectangle 19">
              <a:extLst>
                <a:ext uri="{FF2B5EF4-FFF2-40B4-BE49-F238E27FC236}">
                  <a16:creationId xmlns:a16="http://schemas.microsoft.com/office/drawing/2014/main" id="{FFA4AF9F-09D0-9F73-7DF4-660E8348D4C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Rectangle 46">
            <a:extLst>
              <a:ext uri="{FF2B5EF4-FFF2-40B4-BE49-F238E27FC236}">
                <a16:creationId xmlns:a16="http://schemas.microsoft.com/office/drawing/2014/main" id="{5D2E27D0-1230-929F-4B04-91A4D206D57A}"/>
              </a:ext>
            </a:extLst>
          </p:cNvPr>
          <p:cNvSpPr>
            <a:spLocks noChangeArrowheads="1"/>
          </p:cNvSpPr>
          <p:nvPr/>
        </p:nvSpPr>
        <p:spPr bwMode="auto">
          <a:xfrm>
            <a:off x="3893408" y="1990321"/>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Cohort 2 (n = 20)</a:t>
            </a:r>
          </a:p>
        </p:txBody>
      </p:sp>
      <p:sp>
        <p:nvSpPr>
          <p:cNvPr id="22" name="Rectangle 46">
            <a:extLst>
              <a:ext uri="{FF2B5EF4-FFF2-40B4-BE49-F238E27FC236}">
                <a16:creationId xmlns:a16="http://schemas.microsoft.com/office/drawing/2014/main" id="{5A5A56F5-5FD7-9B35-03A4-B5BB69F241C3}"/>
              </a:ext>
            </a:extLst>
          </p:cNvPr>
          <p:cNvSpPr>
            <a:spLocks noChangeArrowheads="1"/>
          </p:cNvSpPr>
          <p:nvPr/>
        </p:nvSpPr>
        <p:spPr bwMode="auto">
          <a:xfrm>
            <a:off x="3893408" y="2716892"/>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Cohort 3 (n = 17)</a:t>
            </a:r>
          </a:p>
        </p:txBody>
      </p:sp>
      <p:sp>
        <p:nvSpPr>
          <p:cNvPr id="24" name="Rectangle 49">
            <a:extLst>
              <a:ext uri="{FF2B5EF4-FFF2-40B4-BE49-F238E27FC236}">
                <a16:creationId xmlns:a16="http://schemas.microsoft.com/office/drawing/2014/main" id="{06AD29A9-5744-3312-188F-D2AA85859A4B}"/>
              </a:ext>
            </a:extLst>
          </p:cNvPr>
          <p:cNvSpPr>
            <a:spLocks noChangeArrowheads="1"/>
          </p:cNvSpPr>
          <p:nvPr/>
        </p:nvSpPr>
        <p:spPr bwMode="auto">
          <a:xfrm>
            <a:off x="5633242" y="1946387"/>
            <a:ext cx="3108960" cy="457200"/>
          </a:xfrm>
          <a:prstGeom prst="rect">
            <a:avLst/>
          </a:prstGeom>
          <a:solidFill>
            <a:schemeClr val="accent2">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Dato-DXd 6 mg/kg </a:t>
            </a:r>
            <a:r>
              <a:rPr lang="en-US" altLang="en-US" sz="1600" b="0" dirty="0">
                <a:solidFill>
                  <a:schemeClr val="tx1"/>
                </a:solidFill>
                <a:latin typeface="Calibri" panose="020F0502020204030204" pitchFamily="34" charset="0"/>
              </a:rPr>
              <a:t>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200 mg</a:t>
            </a:r>
            <a:r>
              <a:rPr lang="en-US" altLang="en-US" sz="1600" b="0" dirty="0">
                <a:solidFill>
                  <a:schemeClr val="tx1"/>
                </a:solidFill>
                <a:latin typeface="Calibri" panose="020F0502020204030204" pitchFamily="34" charset="0"/>
              </a:rPr>
              <a:t> IV Q3W</a:t>
            </a:r>
          </a:p>
        </p:txBody>
      </p:sp>
      <p:sp>
        <p:nvSpPr>
          <p:cNvPr id="25" name="Rectangle 49">
            <a:extLst>
              <a:ext uri="{FF2B5EF4-FFF2-40B4-BE49-F238E27FC236}">
                <a16:creationId xmlns:a16="http://schemas.microsoft.com/office/drawing/2014/main" id="{D36C0D0C-79C2-EA56-27E5-AB6BA152D88D}"/>
              </a:ext>
            </a:extLst>
          </p:cNvPr>
          <p:cNvSpPr>
            <a:spLocks noChangeArrowheads="1"/>
          </p:cNvSpPr>
          <p:nvPr/>
        </p:nvSpPr>
        <p:spPr bwMode="auto">
          <a:xfrm>
            <a:off x="5633242" y="2535798"/>
            <a:ext cx="310896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Dato-DXd 4 mg/kg </a:t>
            </a:r>
            <a:r>
              <a:rPr lang="en-US" altLang="en-US" sz="1600" b="0" dirty="0">
                <a:solidFill>
                  <a:schemeClr val="tx1"/>
                </a:solidFill>
                <a:latin typeface="Calibri" panose="020F0502020204030204" pitchFamily="34" charset="0"/>
              </a:rPr>
              <a:t>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200 mg</a:t>
            </a:r>
            <a:r>
              <a:rPr lang="en-US" altLang="en-US" sz="1600" b="0" dirty="0">
                <a:solidFill>
                  <a:schemeClr val="tx1"/>
                </a:solidFill>
                <a:latin typeface="Calibri" panose="020F0502020204030204" pitchFamily="34" charset="0"/>
              </a:rPr>
              <a:t> 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Carboplatin</a:t>
            </a:r>
            <a:r>
              <a:rPr lang="en-US" altLang="en-US" sz="1600" b="0" dirty="0">
                <a:solidFill>
                  <a:schemeClr val="tx1"/>
                </a:solidFill>
                <a:latin typeface="Calibri" panose="020F0502020204030204" pitchFamily="34" charset="0"/>
              </a:rPr>
              <a:t> </a:t>
            </a:r>
            <a:r>
              <a:rPr lang="en-US" altLang="en-US" sz="1600" dirty="0">
                <a:solidFill>
                  <a:schemeClr val="tx1"/>
                </a:solidFill>
                <a:latin typeface="Calibri" panose="020F0502020204030204" pitchFamily="34" charset="0"/>
              </a:rPr>
              <a:t>AUC 5</a:t>
            </a:r>
          </a:p>
        </p:txBody>
      </p:sp>
      <p:sp>
        <p:nvSpPr>
          <p:cNvPr id="26" name="Rectangle 46">
            <a:extLst>
              <a:ext uri="{FF2B5EF4-FFF2-40B4-BE49-F238E27FC236}">
                <a16:creationId xmlns:a16="http://schemas.microsoft.com/office/drawing/2014/main" id="{6267DB12-B44F-129A-F9AF-09B397ABAF2E}"/>
              </a:ext>
            </a:extLst>
          </p:cNvPr>
          <p:cNvSpPr>
            <a:spLocks noChangeArrowheads="1"/>
          </p:cNvSpPr>
          <p:nvPr/>
        </p:nvSpPr>
        <p:spPr bwMode="auto">
          <a:xfrm>
            <a:off x="3893408" y="3505196"/>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Cohort 4 (n = 20)</a:t>
            </a:r>
          </a:p>
        </p:txBody>
      </p:sp>
      <p:sp>
        <p:nvSpPr>
          <p:cNvPr id="27" name="Rectangle 49">
            <a:extLst>
              <a:ext uri="{FF2B5EF4-FFF2-40B4-BE49-F238E27FC236}">
                <a16:creationId xmlns:a16="http://schemas.microsoft.com/office/drawing/2014/main" id="{2D9DEE42-F92B-A0F5-6AAC-747802DA6CF2}"/>
              </a:ext>
            </a:extLst>
          </p:cNvPr>
          <p:cNvSpPr>
            <a:spLocks noChangeArrowheads="1"/>
          </p:cNvSpPr>
          <p:nvPr/>
        </p:nvSpPr>
        <p:spPr bwMode="auto">
          <a:xfrm>
            <a:off x="5633242" y="3324102"/>
            <a:ext cx="310896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Dato-DXd 6 mg/kg </a:t>
            </a:r>
            <a:r>
              <a:rPr lang="en-US" altLang="en-US" sz="1600" b="0" dirty="0">
                <a:solidFill>
                  <a:schemeClr val="tx1"/>
                </a:solidFill>
                <a:latin typeface="Calibri" panose="020F0502020204030204" pitchFamily="34" charset="0"/>
              </a:rPr>
              <a:t>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200 mg </a:t>
            </a:r>
            <a:r>
              <a:rPr lang="en-US" altLang="en-US" sz="1600" b="0" dirty="0">
                <a:solidFill>
                  <a:schemeClr val="tx1"/>
                </a:solidFill>
                <a:latin typeface="Calibri" panose="020F0502020204030204" pitchFamily="34" charset="0"/>
              </a:rPr>
              <a:t>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Carboplatin AUC 5</a:t>
            </a:r>
          </a:p>
        </p:txBody>
      </p:sp>
      <p:sp>
        <p:nvSpPr>
          <p:cNvPr id="28" name="Rectangle 46">
            <a:extLst>
              <a:ext uri="{FF2B5EF4-FFF2-40B4-BE49-F238E27FC236}">
                <a16:creationId xmlns:a16="http://schemas.microsoft.com/office/drawing/2014/main" id="{2F255150-8B9C-2C00-E486-978A92BA3533}"/>
              </a:ext>
            </a:extLst>
          </p:cNvPr>
          <p:cNvSpPr>
            <a:spLocks noChangeArrowheads="1"/>
          </p:cNvSpPr>
          <p:nvPr/>
        </p:nvSpPr>
        <p:spPr bwMode="auto">
          <a:xfrm>
            <a:off x="3893408" y="4302757"/>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Cohort 5 (n = 7)</a:t>
            </a:r>
          </a:p>
        </p:txBody>
      </p:sp>
      <p:sp>
        <p:nvSpPr>
          <p:cNvPr id="29" name="Rectangle 49">
            <a:extLst>
              <a:ext uri="{FF2B5EF4-FFF2-40B4-BE49-F238E27FC236}">
                <a16:creationId xmlns:a16="http://schemas.microsoft.com/office/drawing/2014/main" id="{1AF5CFEF-927D-0BC8-99A5-7AFDA7E8C269}"/>
              </a:ext>
            </a:extLst>
          </p:cNvPr>
          <p:cNvSpPr>
            <a:spLocks noChangeArrowheads="1"/>
          </p:cNvSpPr>
          <p:nvPr/>
        </p:nvSpPr>
        <p:spPr bwMode="auto">
          <a:xfrm>
            <a:off x="5633242" y="4121663"/>
            <a:ext cx="310896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Dato-DXd 4 mg/kg </a:t>
            </a:r>
            <a:r>
              <a:rPr lang="en-US" altLang="en-US" sz="1600" b="0" dirty="0">
                <a:solidFill>
                  <a:schemeClr val="tx1"/>
                </a:solidFill>
                <a:latin typeface="Calibri" panose="020F0502020204030204" pitchFamily="34" charset="0"/>
              </a:rPr>
              <a:t>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200 mg</a:t>
            </a:r>
            <a:r>
              <a:rPr lang="en-US" altLang="en-US" sz="1600" b="0" dirty="0">
                <a:solidFill>
                  <a:schemeClr val="tx1"/>
                </a:solidFill>
                <a:latin typeface="Calibri" panose="020F0502020204030204" pitchFamily="34" charset="0"/>
              </a:rPr>
              <a:t> 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Cisplatin 75 mg/m</a:t>
            </a:r>
            <a:r>
              <a:rPr lang="en-US" altLang="en-US" sz="1600" baseline="30000" dirty="0">
                <a:solidFill>
                  <a:schemeClr val="tx1"/>
                </a:solidFill>
                <a:latin typeface="Calibri" panose="020F0502020204030204" pitchFamily="34" charset="0"/>
              </a:rPr>
              <a:t>2</a:t>
            </a:r>
          </a:p>
        </p:txBody>
      </p:sp>
      <p:sp>
        <p:nvSpPr>
          <p:cNvPr id="30" name="Rectangle 46">
            <a:extLst>
              <a:ext uri="{FF2B5EF4-FFF2-40B4-BE49-F238E27FC236}">
                <a16:creationId xmlns:a16="http://schemas.microsoft.com/office/drawing/2014/main" id="{3A214769-B859-E1C9-E998-06D65854441A}"/>
              </a:ext>
            </a:extLst>
          </p:cNvPr>
          <p:cNvSpPr>
            <a:spLocks noChangeArrowheads="1"/>
          </p:cNvSpPr>
          <p:nvPr/>
        </p:nvSpPr>
        <p:spPr bwMode="auto">
          <a:xfrm>
            <a:off x="3893408" y="5108908"/>
            <a:ext cx="19044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Cohort 6 (n = 4)</a:t>
            </a:r>
          </a:p>
        </p:txBody>
      </p:sp>
      <p:sp>
        <p:nvSpPr>
          <p:cNvPr id="31" name="Rectangle 49">
            <a:extLst>
              <a:ext uri="{FF2B5EF4-FFF2-40B4-BE49-F238E27FC236}">
                <a16:creationId xmlns:a16="http://schemas.microsoft.com/office/drawing/2014/main" id="{966CBD30-7395-4EDD-19B0-81BA37ECF180}"/>
              </a:ext>
            </a:extLst>
          </p:cNvPr>
          <p:cNvSpPr>
            <a:spLocks noChangeArrowheads="1"/>
          </p:cNvSpPr>
          <p:nvPr/>
        </p:nvSpPr>
        <p:spPr bwMode="auto">
          <a:xfrm>
            <a:off x="5633242" y="4927814"/>
            <a:ext cx="310896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Dato-DXd </a:t>
            </a:r>
            <a:r>
              <a:rPr lang="en-US" altLang="en-US" sz="1600" b="0" dirty="0">
                <a:solidFill>
                  <a:schemeClr val="tx1"/>
                </a:solidFill>
                <a:latin typeface="Calibri" panose="020F0502020204030204" pitchFamily="34" charset="0"/>
              </a:rPr>
              <a:t>6 mg/kg 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a:t>
            </a:r>
            <a:r>
              <a:rPr lang="en-US" altLang="en-US" sz="1600" b="0" dirty="0">
                <a:solidFill>
                  <a:schemeClr val="tx1"/>
                </a:solidFill>
                <a:latin typeface="Calibri" panose="020F0502020204030204" pitchFamily="34" charset="0"/>
              </a:rPr>
              <a:t>200 mg IV Q3W</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Cisplatin 75 mg/m</a:t>
            </a:r>
            <a:r>
              <a:rPr lang="en-US" altLang="en-US" sz="1600" baseline="30000" dirty="0">
                <a:solidFill>
                  <a:schemeClr val="tx1"/>
                </a:solidFill>
                <a:latin typeface="Calibri" panose="020F0502020204030204" pitchFamily="34" charset="0"/>
              </a:rPr>
              <a:t>2</a:t>
            </a:r>
          </a:p>
        </p:txBody>
      </p:sp>
      <p:sp>
        <p:nvSpPr>
          <p:cNvPr id="33" name="TextBox 32">
            <a:extLst>
              <a:ext uri="{FF2B5EF4-FFF2-40B4-BE49-F238E27FC236}">
                <a16:creationId xmlns:a16="http://schemas.microsoft.com/office/drawing/2014/main" id="{25A99BCE-8C3E-A7AE-F3C9-4FF7971843E0}"/>
              </a:ext>
            </a:extLst>
          </p:cNvPr>
          <p:cNvSpPr txBox="1"/>
          <p:nvPr/>
        </p:nvSpPr>
        <p:spPr bwMode="auto">
          <a:xfrm>
            <a:off x="9141121" y="2021698"/>
            <a:ext cx="297344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a:buFont typeface="Arial" panose="020B0604020202020204" pitchFamily="34" charset="0"/>
              <a:buChar char="‒"/>
            </a:pPr>
            <a:r>
              <a:rPr lang="en-US" sz="1600" b="0" dirty="0">
                <a:solidFill>
                  <a:schemeClr val="bg1"/>
                </a:solidFill>
                <a:latin typeface="+mn-lt"/>
              </a:rPr>
              <a:t>Safety of doublet regimen established prior to evaluation of triplet regimen</a:t>
            </a:r>
          </a:p>
          <a:p>
            <a:pPr marL="285750" indent="-285750">
              <a:buFont typeface="Arial" panose="020B0604020202020204" pitchFamily="34" charset="0"/>
              <a:buChar char="‒"/>
            </a:pPr>
            <a:r>
              <a:rPr lang="en-US" sz="1600" b="0" dirty="0">
                <a:solidFill>
                  <a:schemeClr val="bg1"/>
                </a:solidFill>
                <a:latin typeface="+mn-lt"/>
              </a:rPr>
              <a:t>Safety of Dato-DXd 4 mg/kg combinations established prior to evaluating 6 mg/kg</a:t>
            </a:r>
          </a:p>
        </p:txBody>
      </p:sp>
      <p:sp>
        <p:nvSpPr>
          <p:cNvPr id="56" name="Right Brace 55">
            <a:extLst>
              <a:ext uri="{FF2B5EF4-FFF2-40B4-BE49-F238E27FC236}">
                <a16:creationId xmlns:a16="http://schemas.microsoft.com/office/drawing/2014/main" id="{9CA1D974-AC67-0989-C816-B064959EB6A0}"/>
              </a:ext>
            </a:extLst>
          </p:cNvPr>
          <p:cNvSpPr/>
          <p:nvPr/>
        </p:nvSpPr>
        <p:spPr bwMode="auto">
          <a:xfrm>
            <a:off x="8842248" y="1328362"/>
            <a:ext cx="243840" cy="1097280"/>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58" name="TextBox 57">
            <a:extLst>
              <a:ext uri="{FF2B5EF4-FFF2-40B4-BE49-F238E27FC236}">
                <a16:creationId xmlns:a16="http://schemas.microsoft.com/office/drawing/2014/main" id="{9AAFC503-65C3-1D69-3937-CA0762E24724}"/>
              </a:ext>
            </a:extLst>
          </p:cNvPr>
          <p:cNvSpPr txBox="1"/>
          <p:nvPr/>
        </p:nvSpPr>
        <p:spPr bwMode="auto">
          <a:xfrm>
            <a:off x="9128881" y="1726224"/>
            <a:ext cx="2431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dirty="0">
                <a:solidFill>
                  <a:schemeClr val="bg1"/>
                </a:solidFill>
                <a:latin typeface="+mn-lt"/>
              </a:rPr>
              <a:t>Doublet (n = 40)</a:t>
            </a:r>
            <a:endParaRPr lang="en-US" sz="1400" b="0" dirty="0">
              <a:solidFill>
                <a:schemeClr val="bg1"/>
              </a:solidFill>
              <a:latin typeface="+mn-lt"/>
            </a:endParaRPr>
          </a:p>
        </p:txBody>
      </p:sp>
      <p:sp>
        <p:nvSpPr>
          <p:cNvPr id="59" name="Right Brace 58">
            <a:extLst>
              <a:ext uri="{FF2B5EF4-FFF2-40B4-BE49-F238E27FC236}">
                <a16:creationId xmlns:a16="http://schemas.microsoft.com/office/drawing/2014/main" id="{9CE3D8B7-AA53-FA40-8261-9BB7EE6CF3D5}"/>
              </a:ext>
            </a:extLst>
          </p:cNvPr>
          <p:cNvSpPr/>
          <p:nvPr/>
        </p:nvSpPr>
        <p:spPr bwMode="auto">
          <a:xfrm>
            <a:off x="8854023" y="2544132"/>
            <a:ext cx="247770" cy="3108960"/>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60" name="TextBox 59">
            <a:extLst>
              <a:ext uri="{FF2B5EF4-FFF2-40B4-BE49-F238E27FC236}">
                <a16:creationId xmlns:a16="http://schemas.microsoft.com/office/drawing/2014/main" id="{07ECB368-3F94-54D3-AA04-29E1D90B51D1}"/>
              </a:ext>
            </a:extLst>
          </p:cNvPr>
          <p:cNvSpPr txBox="1"/>
          <p:nvPr/>
        </p:nvSpPr>
        <p:spPr bwMode="auto">
          <a:xfrm>
            <a:off x="9091888" y="3937261"/>
            <a:ext cx="2431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dirty="0">
                <a:solidFill>
                  <a:schemeClr val="bg1"/>
                </a:solidFill>
                <a:latin typeface="+mn-lt"/>
              </a:rPr>
              <a:t>Triplet (n = 48)</a:t>
            </a:r>
            <a:endParaRPr lang="en-US" sz="1400" b="0" dirty="0">
              <a:solidFill>
                <a:schemeClr val="bg1"/>
              </a:solidFill>
              <a:latin typeface="+mn-lt"/>
            </a:endParaRPr>
          </a:p>
        </p:txBody>
      </p:sp>
      <p:sp>
        <p:nvSpPr>
          <p:cNvPr id="5" name="Left Brace 4">
            <a:extLst>
              <a:ext uri="{FF2B5EF4-FFF2-40B4-BE49-F238E27FC236}">
                <a16:creationId xmlns:a16="http://schemas.microsoft.com/office/drawing/2014/main" id="{892D8B70-B942-507A-43AF-528B88224F82}"/>
              </a:ext>
            </a:extLst>
          </p:cNvPr>
          <p:cNvSpPr/>
          <p:nvPr/>
        </p:nvSpPr>
        <p:spPr bwMode="auto">
          <a:xfrm>
            <a:off x="3718533" y="1449039"/>
            <a:ext cx="182880" cy="4114800"/>
          </a:xfrm>
          <a:prstGeom prst="leftBrace">
            <a:avLst>
              <a:gd name="adj1" fmla="val 8333"/>
              <a:gd name="adj2" fmla="val 31883"/>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cxnSp>
        <p:nvCxnSpPr>
          <p:cNvPr id="8" name="Straight Arrow Connector 7">
            <a:extLst>
              <a:ext uri="{FF2B5EF4-FFF2-40B4-BE49-F238E27FC236}">
                <a16:creationId xmlns:a16="http://schemas.microsoft.com/office/drawing/2014/main" id="{7A3141FD-43A8-D455-826D-372DB3ABC696}"/>
              </a:ext>
            </a:extLst>
          </p:cNvPr>
          <p:cNvCxnSpPr/>
          <p:nvPr/>
        </p:nvCxnSpPr>
        <p:spPr bwMode="auto">
          <a:xfrm>
            <a:off x="3281453" y="2772064"/>
            <a:ext cx="320040"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440085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TROPION-Lung02: Baseline Characteristics and Treatment Disposition</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Levy. WCLC 2022. Abstr MA13.07.</a:t>
            </a:r>
            <a:endParaRPr lang="en-US" altLang="en-US" sz="1200" b="0" dirty="0">
              <a:solidFill>
                <a:srgbClr val="455560"/>
              </a:solidFill>
              <a:latin typeface="Calibri" panose="020F0502020204030204" pitchFamily="34" charset="0"/>
            </a:endParaRPr>
          </a:p>
        </p:txBody>
      </p:sp>
      <p:graphicFrame>
        <p:nvGraphicFramePr>
          <p:cNvPr id="8" name="Group 32">
            <a:extLst>
              <a:ext uri="{FF2B5EF4-FFF2-40B4-BE49-F238E27FC236}">
                <a16:creationId xmlns:a16="http://schemas.microsoft.com/office/drawing/2014/main" id="{5447BC02-A4A6-4F7D-A5F4-4DDA36C1B7CE}"/>
              </a:ext>
            </a:extLst>
          </p:cNvPr>
          <p:cNvGraphicFramePr>
            <a:graphicFrameLocks noGrp="1"/>
          </p:cNvGraphicFramePr>
          <p:nvPr>
            <p:extLst>
              <p:ext uri="{D42A27DB-BD31-4B8C-83A1-F6EECF244321}">
                <p14:modId xmlns:p14="http://schemas.microsoft.com/office/powerpoint/2010/main" val="3929769271"/>
              </p:ext>
            </p:extLst>
          </p:nvPr>
        </p:nvGraphicFramePr>
        <p:xfrm>
          <a:off x="719138" y="1600200"/>
          <a:ext cx="5414963" cy="4450224"/>
        </p:xfrm>
        <a:graphic>
          <a:graphicData uri="http://schemas.openxmlformats.org/drawingml/2006/table">
            <a:tbl>
              <a:tblPr/>
              <a:tblGrid>
                <a:gridCol w="3095182">
                  <a:extLst>
                    <a:ext uri="{9D8B030D-6E8A-4147-A177-3AD203B41FA5}">
                      <a16:colId xmlns:a16="http://schemas.microsoft.com/office/drawing/2014/main" val="20000"/>
                    </a:ext>
                  </a:extLst>
                </a:gridCol>
                <a:gridCol w="1237142">
                  <a:extLst>
                    <a:ext uri="{9D8B030D-6E8A-4147-A177-3AD203B41FA5}">
                      <a16:colId xmlns:a16="http://schemas.microsoft.com/office/drawing/2014/main" val="20001"/>
                    </a:ext>
                  </a:extLst>
                </a:gridCol>
                <a:gridCol w="1082639">
                  <a:extLst>
                    <a:ext uri="{9D8B030D-6E8A-4147-A177-3AD203B41FA5}">
                      <a16:colId xmlns:a16="http://schemas.microsoft.com/office/drawing/2014/main" val="20002"/>
                    </a:ext>
                  </a:extLst>
                </a:gridCol>
              </a:tblGrid>
              <a:tr h="46175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Doublet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Triplet</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 =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6733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18872"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(44-77)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(33-84)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6733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6733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Nonsquamous histology,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6733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History of brain metastases,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85059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expression,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1-49%</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07390523"/>
                  </a:ext>
                </a:extLst>
              </a:tr>
              <a:tr h="267339">
                <a:tc>
                  <a:txBody>
                    <a:bodyPr/>
                    <a:lstStyle/>
                    <a:p>
                      <a:pPr marL="112713" marR="0" lvl="0" indent="0" algn="l" defTabSz="914400" rtl="0" eaLnBrk="1" fontAlgn="base" latinLnBrk="0" hangingPunct="1">
                        <a:lnSpc>
                          <a:spcPct val="100000"/>
                        </a:lnSpc>
                        <a:spcBef>
                          <a:spcPct val="0"/>
                        </a:spcBef>
                        <a:spcAft>
                          <a:spcPts val="0"/>
                        </a:spcAft>
                        <a:buClr>
                          <a:srgbClr val="000000"/>
                        </a:buClr>
                        <a:buSzTx/>
                        <a:buFont typeface="Arial" panose="020B0604020202020204" pitchFamily="34" charset="0"/>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lines of therapy, n</a:t>
                      </a:r>
                    </a:p>
                  </a:txBody>
                  <a:tcPr marL="0"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79597524"/>
                  </a:ext>
                </a:extLst>
              </a:tr>
              <a:tr h="656177">
                <a:tc>
                  <a:txBody>
                    <a:bodyPr/>
                    <a:lstStyle/>
                    <a:p>
                      <a:pPr marL="112713" marR="0" lvl="0" indent="0" algn="l" defTabSz="914400" rtl="0" eaLnBrk="1" fontAlgn="base" latinLnBrk="0" hangingPunct="1">
                        <a:lnSpc>
                          <a:spcPct val="100000"/>
                        </a:lnSpc>
                        <a:spcBef>
                          <a:spcPct val="0"/>
                        </a:spcBef>
                        <a:spcAft>
                          <a:spcPts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 systemic treatment,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Immunotherapy</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Platinum CT</a:t>
                      </a:r>
                    </a:p>
                  </a:txBody>
                  <a:tcPr marL="0"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1307834"/>
                  </a:ext>
                </a:extLst>
              </a:tr>
              <a:tr h="656177">
                <a:tc>
                  <a:txBody>
                    <a:bodyPr/>
                    <a:lstStyle/>
                    <a:p>
                      <a:pPr marL="112713" marR="0" lvl="0" indent="0" algn="l" defTabSz="914400" rtl="0" eaLnBrk="1" fontAlgn="base" latinLnBrk="0" hangingPunct="1">
                        <a:lnSpc>
                          <a:spcPct val="100000"/>
                        </a:lnSpc>
                        <a:spcBef>
                          <a:spcPct val="0"/>
                        </a:spcBef>
                        <a:spcAft>
                          <a:spcPts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Current line of therapy,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First line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 line or later</a:t>
                      </a:r>
                    </a:p>
                  </a:txBody>
                  <a:tcPr marL="0"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(63)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54611805"/>
                  </a:ext>
                </a:extLst>
              </a:tr>
            </a:tbl>
          </a:graphicData>
        </a:graphic>
      </p:graphicFrame>
      <p:grpSp>
        <p:nvGrpSpPr>
          <p:cNvPr id="9" name="Group 8">
            <a:extLst>
              <a:ext uri="{FF2B5EF4-FFF2-40B4-BE49-F238E27FC236}">
                <a16:creationId xmlns:a16="http://schemas.microsoft.com/office/drawing/2014/main" id="{12A71482-1268-6D25-B797-2A0D22E05CA1}"/>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DBBA5827-9D32-BA6F-2515-DD1B981E7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387023E7-5E7E-D759-2FEF-03503EFA3EA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2">
            <a:extLst>
              <a:ext uri="{FF2B5EF4-FFF2-40B4-BE49-F238E27FC236}">
                <a16:creationId xmlns:a16="http://schemas.microsoft.com/office/drawing/2014/main" id="{4C5DA37A-AC94-5B5A-4709-44354E41ABC0}"/>
              </a:ext>
            </a:extLst>
          </p:cNvPr>
          <p:cNvGraphicFramePr>
            <a:graphicFrameLocks noGrp="1"/>
          </p:cNvGraphicFramePr>
          <p:nvPr>
            <p:extLst>
              <p:ext uri="{D42A27DB-BD31-4B8C-83A1-F6EECF244321}">
                <p14:modId xmlns:p14="http://schemas.microsoft.com/office/powerpoint/2010/main" val="2650872912"/>
              </p:ext>
            </p:extLst>
          </p:nvPr>
        </p:nvGraphicFramePr>
        <p:xfrm>
          <a:off x="6272371" y="1600200"/>
          <a:ext cx="5233829" cy="1645984"/>
        </p:xfrm>
        <a:graphic>
          <a:graphicData uri="http://schemas.openxmlformats.org/drawingml/2006/table">
            <a:tbl>
              <a:tblPr/>
              <a:tblGrid>
                <a:gridCol w="2779826">
                  <a:extLst>
                    <a:ext uri="{9D8B030D-6E8A-4147-A177-3AD203B41FA5}">
                      <a16:colId xmlns:a16="http://schemas.microsoft.com/office/drawing/2014/main" val="20000"/>
                    </a:ext>
                  </a:extLst>
                </a:gridCol>
                <a:gridCol w="1279417">
                  <a:extLst>
                    <a:ext uri="{9D8B030D-6E8A-4147-A177-3AD203B41FA5}">
                      <a16:colId xmlns:a16="http://schemas.microsoft.com/office/drawing/2014/main" val="20001"/>
                    </a:ext>
                  </a:extLst>
                </a:gridCol>
                <a:gridCol w="1174586">
                  <a:extLst>
                    <a:ext uri="{9D8B030D-6E8A-4147-A177-3AD203B41FA5}">
                      <a16:colId xmlns:a16="http://schemas.microsoft.com/office/drawing/2014/main" val="20002"/>
                    </a:ext>
                  </a:extLst>
                </a:gridCol>
              </a:tblGrid>
              <a:tr h="30113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Doublet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Triplet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 =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108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still on treatment at time of data cutoff,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6054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treatment duration,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60548">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follow-up,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3231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32">
            <a:extLst>
              <a:ext uri="{FF2B5EF4-FFF2-40B4-BE49-F238E27FC236}">
                <a16:creationId xmlns:a16="http://schemas.microsoft.com/office/drawing/2014/main" id="{9992B4DE-E260-C93A-26F9-225A7F970998}"/>
              </a:ext>
            </a:extLst>
          </p:cNvPr>
          <p:cNvGraphicFramePr>
            <a:graphicFrameLocks noGrp="1"/>
          </p:cNvGraphicFramePr>
          <p:nvPr>
            <p:extLst>
              <p:ext uri="{D42A27DB-BD31-4B8C-83A1-F6EECF244321}">
                <p14:modId xmlns:p14="http://schemas.microsoft.com/office/powerpoint/2010/main" val="1312420926"/>
              </p:ext>
            </p:extLst>
          </p:nvPr>
        </p:nvGraphicFramePr>
        <p:xfrm>
          <a:off x="6124297" y="1275373"/>
          <a:ext cx="5381902" cy="4907504"/>
        </p:xfrm>
        <a:graphic>
          <a:graphicData uri="http://schemas.openxmlformats.org/drawingml/2006/table">
            <a:tbl>
              <a:tblPr/>
              <a:tblGrid>
                <a:gridCol w="1946030">
                  <a:extLst>
                    <a:ext uri="{9D8B030D-6E8A-4147-A177-3AD203B41FA5}">
                      <a16:colId xmlns:a16="http://schemas.microsoft.com/office/drawing/2014/main" val="20000"/>
                    </a:ext>
                  </a:extLst>
                </a:gridCol>
                <a:gridCol w="895662">
                  <a:extLst>
                    <a:ext uri="{9D8B030D-6E8A-4147-A177-3AD203B41FA5}">
                      <a16:colId xmlns:a16="http://schemas.microsoft.com/office/drawing/2014/main" val="4146193519"/>
                    </a:ext>
                  </a:extLst>
                </a:gridCol>
                <a:gridCol w="895662">
                  <a:extLst>
                    <a:ext uri="{9D8B030D-6E8A-4147-A177-3AD203B41FA5}">
                      <a16:colId xmlns:a16="http://schemas.microsoft.com/office/drawing/2014/main" val="20001"/>
                    </a:ext>
                  </a:extLst>
                </a:gridCol>
                <a:gridCol w="822274">
                  <a:extLst>
                    <a:ext uri="{9D8B030D-6E8A-4147-A177-3AD203B41FA5}">
                      <a16:colId xmlns:a16="http://schemas.microsoft.com/office/drawing/2014/main" val="20002"/>
                    </a:ext>
                  </a:extLst>
                </a:gridCol>
                <a:gridCol w="822274">
                  <a:extLst>
                    <a:ext uri="{9D8B030D-6E8A-4147-A177-3AD203B41FA5}">
                      <a16:colId xmlns:a16="http://schemas.microsoft.com/office/drawing/2014/main" val="1930824616"/>
                    </a:ext>
                  </a:extLst>
                </a:gridCol>
              </a:tblGrid>
              <a:tr h="237781">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Most Common TEAEs (≥15% of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Doublet (n =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Doublet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Triplet (n =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04219">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527321293"/>
                  </a:ext>
                </a:extLst>
              </a:tr>
              <a:tr h="23778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37781">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Stomatitis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3778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3778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20869104"/>
                  </a:ext>
                </a:extLst>
              </a:tr>
              <a:tr h="23778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45102561"/>
                  </a:ext>
                </a:extLst>
              </a:tr>
              <a:tr h="23778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29036639"/>
                  </a:ext>
                </a:extLst>
              </a:tr>
              <a:tr h="23778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70998863"/>
                  </a:ext>
                </a:extLst>
              </a:tr>
              <a:tr h="23778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37630884"/>
                  </a:ext>
                </a:extLst>
              </a:tr>
              <a:tr h="23778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77169613"/>
                  </a:ext>
                </a:extLst>
              </a:tr>
              <a:tr h="40421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 count decreased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2374298"/>
                  </a:ext>
                </a:extLst>
              </a:tr>
              <a:tr h="40421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Neutrophil count decreased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813650"/>
                  </a:ext>
                </a:extLst>
              </a:tr>
              <a:tr h="23778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47071032"/>
                  </a:ext>
                </a:extLst>
              </a:tr>
            </a:tbl>
          </a:graphicData>
        </a:graphic>
      </p:graphicFrame>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TROPION-Lung02: Safety</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Levy. WCLC 2022. Abstr MA13.07.</a:t>
            </a:r>
            <a:endParaRPr lang="en-US" altLang="en-US" sz="1200" b="0" dirty="0">
              <a:solidFill>
                <a:srgbClr val="455560"/>
              </a:solidFill>
              <a:latin typeface="Calibri" panose="020F0502020204030204" pitchFamily="34" charset="0"/>
            </a:endParaRPr>
          </a:p>
        </p:txBody>
      </p:sp>
      <p:grpSp>
        <p:nvGrpSpPr>
          <p:cNvPr id="8" name="Group 7">
            <a:extLst>
              <a:ext uri="{FF2B5EF4-FFF2-40B4-BE49-F238E27FC236}">
                <a16:creationId xmlns:a16="http://schemas.microsoft.com/office/drawing/2014/main" id="{B31BFD84-53B2-121C-8BEB-B26B456E1C8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8DF9BE9-FE6E-4D78-EE29-BB1FB0827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D3D8470-6D26-6482-EA5D-16ECC26C31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2">
            <a:extLst>
              <a:ext uri="{FF2B5EF4-FFF2-40B4-BE49-F238E27FC236}">
                <a16:creationId xmlns:a16="http://schemas.microsoft.com/office/drawing/2014/main" id="{74EB5E24-729C-2537-3CB3-FA457400AC4E}"/>
              </a:ext>
            </a:extLst>
          </p:cNvPr>
          <p:cNvGraphicFramePr>
            <a:graphicFrameLocks noGrp="1"/>
          </p:cNvGraphicFramePr>
          <p:nvPr>
            <p:extLst>
              <p:ext uri="{D42A27DB-BD31-4B8C-83A1-F6EECF244321}">
                <p14:modId xmlns:p14="http://schemas.microsoft.com/office/powerpoint/2010/main" val="455995335"/>
              </p:ext>
            </p:extLst>
          </p:nvPr>
        </p:nvGraphicFramePr>
        <p:xfrm>
          <a:off x="705019" y="1275373"/>
          <a:ext cx="5324019" cy="4206336"/>
        </p:xfrm>
        <a:graphic>
          <a:graphicData uri="http://schemas.openxmlformats.org/drawingml/2006/table">
            <a:tbl>
              <a:tblPr/>
              <a:tblGrid>
                <a:gridCol w="2834640">
                  <a:extLst>
                    <a:ext uri="{9D8B030D-6E8A-4147-A177-3AD203B41FA5}">
                      <a16:colId xmlns:a16="http://schemas.microsoft.com/office/drawing/2014/main" val="20000"/>
                    </a:ext>
                  </a:extLst>
                </a:gridCol>
                <a:gridCol w="1297861">
                  <a:extLst>
                    <a:ext uri="{9D8B030D-6E8A-4147-A177-3AD203B41FA5}">
                      <a16:colId xmlns:a16="http://schemas.microsoft.com/office/drawing/2014/main" val="20001"/>
                    </a:ext>
                  </a:extLst>
                </a:gridCol>
                <a:gridCol w="1191518">
                  <a:extLst>
                    <a:ext uri="{9D8B030D-6E8A-4147-A177-3AD203B41FA5}">
                      <a16:colId xmlns:a16="http://schemas.microsoft.com/office/drawing/2014/main" val="20002"/>
                    </a:ext>
                  </a:extLst>
                </a:gridCol>
              </a:tblGrid>
              <a:tr h="31264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Doublet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Triplet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1264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Study treatment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(93)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(83)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 (98)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(96)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1264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TEAE,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Study treatment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(35)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(54)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1264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TEAE,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Study treatment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(27)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74636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TEAEs associated with:</a:t>
                      </a:r>
                    </a:p>
                    <a:p>
                      <a:pPr marL="283464" marR="0" lvl="0" indent="-285750"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a:t>
                      </a:r>
                    </a:p>
                    <a:p>
                      <a:pPr marL="283464" marR="0" lvl="0" indent="-285750"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 due to any drug</a:t>
                      </a:r>
                    </a:p>
                    <a:p>
                      <a:pPr marL="283464" marR="0" lvl="0" indent="-285750" algn="l" defTabSz="914400" rtl="0" eaLnBrk="1" fontAlgn="base" latinLnBrk="0" hangingPunct="1">
                        <a:lnSpc>
                          <a:spcPct val="100000"/>
                        </a:lnSpc>
                        <a:spcBef>
                          <a:spcPct val="0"/>
                        </a:spcBef>
                        <a:spcAft>
                          <a:spcPts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 due to Dato-DXd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20869104"/>
                  </a:ext>
                </a:extLst>
              </a:tr>
              <a:tr h="444280">
                <a:tc>
                  <a:txBody>
                    <a:bodyPr/>
                    <a:lstStyle/>
                    <a:p>
                      <a:pPr marL="112713" marR="0" lvl="0" indent="0" algn="l" defTabSz="914400" rtl="0" eaLnBrk="1" fontAlgn="base" latinLnBrk="0" hangingPunct="1">
                        <a:lnSpc>
                          <a:spcPct val="100000"/>
                        </a:lnSpc>
                        <a:spcBef>
                          <a:spcPct val="0"/>
                        </a:spcBef>
                        <a:spcAft>
                          <a:spcPts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Drug-related ILD, n (%)</a:t>
                      </a:r>
                    </a:p>
                    <a:p>
                      <a:pPr marL="173736"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1/2</a:t>
                      </a:r>
                    </a:p>
                    <a:p>
                      <a:pPr marL="173736"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36827050"/>
                  </a:ext>
                </a:extLst>
              </a:tr>
            </a:tbl>
          </a:graphicData>
        </a:graphic>
      </p:graphicFrame>
    </p:spTree>
    <p:extLst>
      <p:ext uri="{BB962C8B-B14F-4D97-AF65-F5344CB8AC3E}">
        <p14:creationId xmlns:p14="http://schemas.microsoft.com/office/powerpoint/2010/main" val="1324682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TROPION-Lung02: Efficacy</a:t>
            </a:r>
          </a:p>
        </p:txBody>
      </p:sp>
      <p:sp>
        <p:nvSpPr>
          <p:cNvPr id="12" name="Content Placeholder 11">
            <a:extLst>
              <a:ext uri="{FF2B5EF4-FFF2-40B4-BE49-F238E27FC236}">
                <a16:creationId xmlns:a16="http://schemas.microsoft.com/office/drawing/2014/main" id="{3418C49E-248A-4148-0A5A-B9C49C955669}"/>
              </a:ext>
            </a:extLst>
          </p:cNvPr>
          <p:cNvSpPr>
            <a:spLocks noGrp="1"/>
          </p:cNvSpPr>
          <p:nvPr>
            <p:ph sz="half" idx="1"/>
          </p:nvPr>
        </p:nvSpPr>
        <p:spPr>
          <a:xfrm>
            <a:off x="6400301" y="1506691"/>
            <a:ext cx="5309278" cy="4678738"/>
          </a:xfrm>
        </p:spPr>
        <p:txBody>
          <a:bodyPr/>
          <a:lstStyle/>
          <a:p>
            <a:r>
              <a:rPr lang="en-US" sz="2400" dirty="0"/>
              <a:t>Second-line population:</a:t>
            </a:r>
          </a:p>
          <a:p>
            <a:endParaRPr lang="en-US" sz="2400" dirty="0"/>
          </a:p>
          <a:p>
            <a:pPr marL="0" indent="0">
              <a:buNone/>
            </a:pPr>
            <a:br>
              <a:rPr lang="en-US" sz="2400" dirty="0"/>
            </a:br>
            <a:endParaRPr lang="en-US" sz="2400" dirty="0"/>
          </a:p>
          <a:p>
            <a:r>
              <a:rPr lang="en-US" sz="2400" dirty="0"/>
              <a:t>In the frontline setting, responses were observed across PD-L1 expression levels with the doublet and triplet regimens </a:t>
            </a:r>
          </a:p>
          <a:p>
            <a:endParaRPr lang="en-US" sz="2000" dirty="0"/>
          </a:p>
          <a:p>
            <a:endParaRPr lang="en-US" sz="2000" dirty="0"/>
          </a:p>
          <a:p>
            <a:endParaRPr lang="en-US" sz="2000" dirty="0"/>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58137"/>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400" b="0" spc="-10" dirty="0">
                <a:solidFill>
                  <a:srgbClr val="455560"/>
                </a:solidFill>
                <a:latin typeface="Calibri" panose="020F0502020204030204" pitchFamily="34" charset="0"/>
              </a:rPr>
              <a:t>Levy. WCLC 2022. Abstr MA13.07.</a:t>
            </a:r>
            <a:endParaRPr lang="en-US" altLang="en-US" sz="1400" b="0" dirty="0">
              <a:solidFill>
                <a:srgbClr val="455560"/>
              </a:solidFill>
              <a:latin typeface="Calibri" panose="020F0502020204030204" pitchFamily="34" charset="0"/>
            </a:endParaRPr>
          </a:p>
        </p:txBody>
      </p:sp>
      <p:grpSp>
        <p:nvGrpSpPr>
          <p:cNvPr id="8" name="Group 7">
            <a:extLst>
              <a:ext uri="{FF2B5EF4-FFF2-40B4-BE49-F238E27FC236}">
                <a16:creationId xmlns:a16="http://schemas.microsoft.com/office/drawing/2014/main" id="{B31BFD84-53B2-121C-8BEB-B26B456E1C8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8DF9BE9-FE6E-4D78-EE29-BB1FB0827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D3D8470-6D26-6482-EA5D-16ECC26C31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Group 32">
            <a:extLst>
              <a:ext uri="{FF2B5EF4-FFF2-40B4-BE49-F238E27FC236}">
                <a16:creationId xmlns:a16="http://schemas.microsoft.com/office/drawing/2014/main" id="{74EB5E24-729C-2537-3CB3-FA457400AC4E}"/>
              </a:ext>
            </a:extLst>
          </p:cNvPr>
          <p:cNvGraphicFramePr>
            <a:graphicFrameLocks noGrp="1"/>
          </p:cNvGraphicFramePr>
          <p:nvPr>
            <p:extLst>
              <p:ext uri="{D42A27DB-BD31-4B8C-83A1-F6EECF244321}">
                <p14:modId xmlns:p14="http://schemas.microsoft.com/office/powerpoint/2010/main" val="1727871660"/>
              </p:ext>
            </p:extLst>
          </p:nvPr>
        </p:nvGraphicFramePr>
        <p:xfrm>
          <a:off x="721404" y="3877819"/>
          <a:ext cx="5412695" cy="2340268"/>
        </p:xfrm>
        <a:graphic>
          <a:graphicData uri="http://schemas.openxmlformats.org/drawingml/2006/table">
            <a:tbl>
              <a:tblPr/>
              <a:tblGrid>
                <a:gridCol w="3025933">
                  <a:extLst>
                    <a:ext uri="{9D8B030D-6E8A-4147-A177-3AD203B41FA5}">
                      <a16:colId xmlns:a16="http://schemas.microsoft.com/office/drawing/2014/main" val="20000"/>
                    </a:ext>
                  </a:extLst>
                </a:gridCol>
                <a:gridCol w="1392689">
                  <a:extLst>
                    <a:ext uri="{9D8B030D-6E8A-4147-A177-3AD203B41FA5}">
                      <a16:colId xmlns:a16="http://schemas.microsoft.com/office/drawing/2014/main" val="20001"/>
                    </a:ext>
                  </a:extLst>
                </a:gridCol>
                <a:gridCol w="994073">
                  <a:extLst>
                    <a:ext uri="{9D8B030D-6E8A-4147-A177-3AD203B41FA5}">
                      <a16:colId xmlns:a16="http://schemas.microsoft.com/office/drawing/2014/main" val="20002"/>
                    </a:ext>
                  </a:extLst>
                </a:gridCol>
              </a:tblGrid>
              <a:tr h="35902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Best Overall 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Doublet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Triplet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5923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(confirmed + pending):</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 confirmed</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 pending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5902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(40)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32788">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(100)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(90)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aphicFrame>
        <p:nvGraphicFramePr>
          <p:cNvPr id="3" name="Group 32">
            <a:extLst>
              <a:ext uri="{FF2B5EF4-FFF2-40B4-BE49-F238E27FC236}">
                <a16:creationId xmlns:a16="http://schemas.microsoft.com/office/drawing/2014/main" id="{E3D849A4-6809-284F-7D75-1C6BC0217B3A}"/>
              </a:ext>
            </a:extLst>
          </p:cNvPr>
          <p:cNvGraphicFramePr>
            <a:graphicFrameLocks noGrp="1"/>
          </p:cNvGraphicFramePr>
          <p:nvPr>
            <p:extLst>
              <p:ext uri="{D42A27DB-BD31-4B8C-83A1-F6EECF244321}">
                <p14:modId xmlns:p14="http://schemas.microsoft.com/office/powerpoint/2010/main" val="1086140739"/>
              </p:ext>
            </p:extLst>
          </p:nvPr>
        </p:nvGraphicFramePr>
        <p:xfrm>
          <a:off x="721404" y="1955940"/>
          <a:ext cx="5412696" cy="1249728"/>
        </p:xfrm>
        <a:graphic>
          <a:graphicData uri="http://schemas.openxmlformats.org/drawingml/2006/table">
            <a:tbl>
              <a:tblPr/>
              <a:tblGrid>
                <a:gridCol w="2874827">
                  <a:extLst>
                    <a:ext uri="{9D8B030D-6E8A-4147-A177-3AD203B41FA5}">
                      <a16:colId xmlns:a16="http://schemas.microsoft.com/office/drawing/2014/main" val="20000"/>
                    </a:ext>
                  </a:extLst>
                </a:gridCol>
                <a:gridCol w="1323142">
                  <a:extLst>
                    <a:ext uri="{9D8B030D-6E8A-4147-A177-3AD203B41FA5}">
                      <a16:colId xmlns:a16="http://schemas.microsoft.com/office/drawing/2014/main" val="20001"/>
                    </a:ext>
                  </a:extLst>
                </a:gridCol>
                <a:gridCol w="1214727">
                  <a:extLst>
                    <a:ext uri="{9D8B030D-6E8A-4147-A177-3AD203B41FA5}">
                      <a16:colId xmlns:a16="http://schemas.microsoft.com/office/drawing/2014/main" val="20002"/>
                    </a:ext>
                  </a:extLst>
                </a:gridCol>
              </a:tblGrid>
              <a:tr h="31589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Doublet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Triplet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05038">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(confirmed + pending),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9582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DCR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5" name="Content Placeholder 11">
            <a:extLst>
              <a:ext uri="{FF2B5EF4-FFF2-40B4-BE49-F238E27FC236}">
                <a16:creationId xmlns:a16="http://schemas.microsoft.com/office/drawing/2014/main" id="{0FFBCBFB-1FCE-C4F1-159D-4B6D76553757}"/>
              </a:ext>
            </a:extLst>
          </p:cNvPr>
          <p:cNvSpPr txBox="1">
            <a:spLocks/>
          </p:cNvSpPr>
          <p:nvPr/>
        </p:nvSpPr>
        <p:spPr bwMode="auto">
          <a:xfrm>
            <a:off x="606643" y="1497666"/>
            <a:ext cx="4699509" cy="467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400" b="0" kern="0" dirty="0"/>
              <a:t>Overall population:</a:t>
            </a:r>
          </a:p>
          <a:p>
            <a:endParaRPr lang="en-US" sz="2000" b="0" kern="0" dirty="0"/>
          </a:p>
          <a:p>
            <a:endParaRPr lang="en-US" sz="2000" b="0" kern="0" dirty="0"/>
          </a:p>
          <a:p>
            <a:endParaRPr lang="en-US" sz="2000" b="0" kern="0" dirty="0"/>
          </a:p>
          <a:p>
            <a:pPr>
              <a:spcBef>
                <a:spcPts val="0"/>
              </a:spcBef>
            </a:pPr>
            <a:r>
              <a:rPr lang="en-US" sz="2400" b="0" kern="0" dirty="0"/>
              <a:t>Frontline population:</a:t>
            </a:r>
          </a:p>
        </p:txBody>
      </p:sp>
      <p:graphicFrame>
        <p:nvGraphicFramePr>
          <p:cNvPr id="6" name="Group 32">
            <a:extLst>
              <a:ext uri="{FF2B5EF4-FFF2-40B4-BE49-F238E27FC236}">
                <a16:creationId xmlns:a16="http://schemas.microsoft.com/office/drawing/2014/main" id="{2BBAEB68-68C0-3730-15B2-6B36148FCEE2}"/>
              </a:ext>
            </a:extLst>
          </p:cNvPr>
          <p:cNvGraphicFramePr>
            <a:graphicFrameLocks noGrp="1"/>
          </p:cNvGraphicFramePr>
          <p:nvPr>
            <p:extLst>
              <p:ext uri="{D42A27DB-BD31-4B8C-83A1-F6EECF244321}">
                <p14:modId xmlns:p14="http://schemas.microsoft.com/office/powerpoint/2010/main" val="3584310298"/>
              </p:ext>
            </p:extLst>
          </p:nvPr>
        </p:nvGraphicFramePr>
        <p:xfrm>
          <a:off x="6400302" y="1955940"/>
          <a:ext cx="5105898" cy="1138375"/>
        </p:xfrm>
        <a:graphic>
          <a:graphicData uri="http://schemas.openxmlformats.org/drawingml/2006/table">
            <a:tbl>
              <a:tblPr/>
              <a:tblGrid>
                <a:gridCol w="2819898">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1097280">
                  <a:extLst>
                    <a:ext uri="{9D8B030D-6E8A-4147-A177-3AD203B41FA5}">
                      <a16:colId xmlns:a16="http://schemas.microsoft.com/office/drawing/2014/main" val="20002"/>
                    </a:ext>
                  </a:extLst>
                </a:gridCol>
              </a:tblGrid>
              <a:tr h="35902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Doublet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Triplet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(n =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5923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(confirmed + pending),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018717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TROPION-Lung02: Conclusions</a:t>
            </a:r>
          </a:p>
        </p:txBody>
      </p:sp>
      <p:sp>
        <p:nvSpPr>
          <p:cNvPr id="13" name="Content Placeholder 12">
            <a:extLst>
              <a:ext uri="{FF2B5EF4-FFF2-40B4-BE49-F238E27FC236}">
                <a16:creationId xmlns:a16="http://schemas.microsoft.com/office/drawing/2014/main" id="{46309E31-7D58-0A73-A05A-94A707798DD3}"/>
              </a:ext>
            </a:extLst>
          </p:cNvPr>
          <p:cNvSpPr>
            <a:spLocks noGrp="1"/>
          </p:cNvSpPr>
          <p:nvPr>
            <p:ph idx="1"/>
          </p:nvPr>
        </p:nvSpPr>
        <p:spPr/>
        <p:txBody>
          <a:bodyPr/>
          <a:lstStyle/>
          <a:p>
            <a:r>
              <a:rPr lang="en-US" sz="2400" dirty="0"/>
              <a:t>In patients with metastatic NSCLC and no actionable mutations, Dato-DXd + pembrolizumab ± platinum chemotherapy was associated with a tolerable safety profile and promising response rate</a:t>
            </a:r>
            <a:r>
              <a:rPr lang="en-US" sz="2400" baseline="30000" dirty="0"/>
              <a:t>1</a:t>
            </a:r>
            <a:endParaRPr lang="en-US" sz="2400" dirty="0"/>
          </a:p>
          <a:p>
            <a:pPr lvl="1"/>
            <a:r>
              <a:rPr lang="en-US" sz="2200" dirty="0"/>
              <a:t>Most frequent TEAEs were grade 1/2 stomatitis and nausea for doublet and triplet therapy, respectively</a:t>
            </a:r>
          </a:p>
          <a:p>
            <a:pPr lvl="1"/>
            <a:r>
              <a:rPr lang="en-US" sz="2200" dirty="0"/>
              <a:t>Interim analysis showed responses in the overall population and in patients receiving first-line therapy, across PD-L1 expression levels </a:t>
            </a:r>
          </a:p>
          <a:p>
            <a:r>
              <a:rPr lang="en-US" sz="2400" dirty="0"/>
              <a:t>Investigators concluded that the findings support further evaluation of Dato-DXd </a:t>
            </a:r>
            <a:br>
              <a:rPr lang="en-US" sz="2400" dirty="0"/>
            </a:br>
            <a:r>
              <a:rPr lang="en-US" sz="2400" dirty="0"/>
              <a:t>6 mg/kg in combination with immunotherapy regimens</a:t>
            </a:r>
          </a:p>
          <a:p>
            <a:pPr lvl="1"/>
            <a:r>
              <a:rPr lang="en-US" sz="2200" dirty="0"/>
              <a:t>Phase III TROPION-Lung08 trial is comparing Dato-DXd + pembrolizumab vs pembrolizumab alone as first-line therapy in patients with metastatic NSCLC with a PD-L1 TPS &gt;50%</a:t>
            </a:r>
            <a:r>
              <a:rPr lang="en-US" sz="2200" baseline="30000" dirty="0"/>
              <a:t>2</a:t>
            </a:r>
            <a:endParaRPr lang="en-US" sz="2200" dirty="0"/>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1. Levy. WCLC 2022. Abstr MA13.07. 2. NCT05215340. </a:t>
            </a:r>
            <a:endParaRPr lang="en-US" altLang="en-US" sz="1200" b="0" dirty="0">
              <a:solidFill>
                <a:srgbClr val="455560"/>
              </a:solidFill>
              <a:latin typeface="Calibri" panose="020F0502020204030204" pitchFamily="34" charset="0"/>
            </a:endParaRPr>
          </a:p>
        </p:txBody>
      </p:sp>
      <p:grpSp>
        <p:nvGrpSpPr>
          <p:cNvPr id="8" name="Group 7">
            <a:extLst>
              <a:ext uri="{FF2B5EF4-FFF2-40B4-BE49-F238E27FC236}">
                <a16:creationId xmlns:a16="http://schemas.microsoft.com/office/drawing/2014/main" id="{B31BFD84-53B2-121C-8BEB-B26B456E1C8B}"/>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88DF9BE9-FE6E-4D78-EE29-BB1FB0827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D3D8470-6D26-6482-EA5D-16ECC26C31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55856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400" dirty="0">
                <a:solidFill>
                  <a:srgbClr val="E1471D"/>
                </a:solidFill>
              </a:rPr>
              <a:t>Capsule Summaries </a:t>
            </a:r>
            <a:r>
              <a:rPr lang="en-US" sz="2400" b="0" dirty="0"/>
              <a:t>of all the key data from WCLC 2022</a:t>
            </a:r>
          </a:p>
          <a:p>
            <a:pPr>
              <a:buClr>
                <a:schemeClr val="tx2">
                  <a:lumMod val="20000"/>
                  <a:lumOff val="80000"/>
                </a:schemeClr>
              </a:buClr>
              <a:defRPr/>
            </a:pPr>
            <a:r>
              <a:rPr lang="en-US" sz="2400" dirty="0">
                <a:solidFill>
                  <a:srgbClr val="E1471D"/>
                </a:solidFill>
              </a:rPr>
              <a:t>CME/CE-certified Expert Analysis </a:t>
            </a:r>
            <a:r>
              <a:rPr lang="en-US" sz="2400" b="0" dirty="0"/>
              <a:t>with expert faculty commentary on key studies </a:t>
            </a:r>
            <a:br>
              <a:rPr lang="en-US" sz="2400" b="0" dirty="0"/>
            </a:br>
            <a:r>
              <a:rPr lang="en-US" sz="2400" b="0" dirty="0"/>
              <a:t>from WCLC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56M7VY3CDVN5-544072406-2</_dlc_DocId>
    <_dlc_DocIdUrl xmlns="d54cbe69-32bd-412a-b004-9152f949605e">
      <Url>https://intranet.clinicaloptions.com/mews/oncology/ONC_2022_WCLC_CF_(PRP5530)/MA13.07_Levy/_layouts/15/DocIdRedir.aspx?ID=56M7VY3CDVN5-544072406-2</Url>
      <Description>56M7VY3CDVN5-544072406-2</Description>
    </_dlc_DocIdUrl>
    <Document_x0020_Category xmlns="f601b8e0-46d4-4c22-9e32-63adb4935830">Conference Capsule Slides</Document_x0020_Categor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A5126EE82308D4E83122967199B10F0" ma:contentTypeVersion="1" ma:contentTypeDescription="Create a new document." ma:contentTypeScope="" ma:versionID="d40cb97adc6870747e9720e9555a3a08">
  <xsd:schema xmlns:xsd="http://www.w3.org/2001/XMLSchema" xmlns:xs="http://www.w3.org/2001/XMLSchema" xmlns:p="http://schemas.microsoft.com/office/2006/metadata/properties" xmlns:ns2="d54cbe69-32bd-412a-b004-9152f949605e" xmlns:ns3="f601b8e0-46d4-4c22-9e32-63adb4935830" targetNamespace="http://schemas.microsoft.com/office/2006/metadata/properties" ma:root="true" ma:fieldsID="60e305b04632bc4a4e5225462a665831" ns2:_="" ns3:_="">
    <xsd:import namespace="d54cbe69-32bd-412a-b004-9152f949605e"/>
    <xsd:import namespace="f601b8e0-46d4-4c22-9e32-63adb493583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601b8e0-46d4-4c22-9e32-63adb493583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schemas.openxmlformats.org/package/2006/metadata/core-properties"/>
    <ds:schemaRef ds:uri="http://schemas.microsoft.com/office/infopath/2007/PartnerControls"/>
    <ds:schemaRef ds:uri="http://purl.org/dc/dcmitype/"/>
    <ds:schemaRef ds:uri="d54cbe69-32bd-412a-b004-9152f949605e"/>
    <ds:schemaRef ds:uri="http://schemas.microsoft.com/office/2006/documentManagement/types"/>
    <ds:schemaRef ds:uri="http://www.w3.org/XML/1998/namespace"/>
    <ds:schemaRef ds:uri="http://schemas.microsoft.com/office/2006/metadata/properties"/>
    <ds:schemaRef ds:uri="f601b8e0-46d4-4c22-9e32-63adb4935830"/>
    <ds:schemaRef ds:uri="http://purl.org/dc/terms/"/>
    <ds:schemaRef ds:uri="http://purl.org/dc/elements/1.1/"/>
  </ds:schemaRefs>
</ds:datastoreItem>
</file>

<file path=customXml/itemProps3.xml><?xml version="1.0" encoding="utf-8"?>
<ds:datastoreItem xmlns:ds="http://schemas.openxmlformats.org/officeDocument/2006/customXml" ds:itemID="{50CC909E-351F-450E-9635-32197B9398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601b8e0-46d4-4c22-9e32-63adb49358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DA26868E-6BFB-4B55-B1A5-69E4C771C333}">
  <ds:schemaRefs>
    <ds:schemaRef ds:uri="http://schemas.microsoft.com/sharepoint/event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1473</TotalTime>
  <Words>1601</Words>
  <Application>Microsoft Office PowerPoint</Application>
  <PresentationFormat>Widescreen</PresentationFormat>
  <Paragraphs>327</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TROPION-Lung02: Initial Results From  Phase I Study of Datopotamab Deruxtecan + Pembrolizumab and Platinum Chemotherapy in Advanced NSCLC</vt:lpstr>
      <vt:lpstr>About These Slides</vt:lpstr>
      <vt:lpstr>TROPION-Lung02: Background</vt:lpstr>
      <vt:lpstr>TROPION-Lung02: Study Design</vt:lpstr>
      <vt:lpstr>TROPION-Lung02: Baseline Characteristics and Treatment Disposition</vt:lpstr>
      <vt:lpstr>TROPION-Lung02: Safety</vt:lpstr>
      <vt:lpstr>TROPION-Lung02: Efficacy</vt:lpstr>
      <vt:lpstr>TROPION-Lung02: Conclusions</vt:lpstr>
      <vt:lpstr>Go Online for More CCO  Coverage of Lung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TROPION-Lung02: Initial Results From Phase I Study of Datopotamab Deruxtecan + Pembrolizumab and Platinum Chemotherapy in Advanced NSCLC</dc:title>
  <dc:creator>Preferred User</dc:creator>
  <cp:lastModifiedBy>Natalia Kolenko</cp:lastModifiedBy>
  <cp:revision>10</cp:revision>
  <cp:lastPrinted>2016-09-26T20:21:49Z</cp:lastPrinted>
  <dcterms:created xsi:type="dcterms:W3CDTF">2005-05-27T15:08:01Z</dcterms:created>
  <dcterms:modified xsi:type="dcterms:W3CDTF">2022-08-18T19:45:36Z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62d88da3-becb-4221-9004-8fa3882878eb</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0x010100BA5126EE82308D4E83122967199B10F0</vt:lpwstr>
  </property>
  <property fmtid="{D5CDD505-2E9C-101B-9397-08002B2CF9AE}" pid="9" name="MediaServiceImageTags">
    <vt:lpwstr/>
  </property>
</Properties>
</file>