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91" r:id="rId6"/>
  </p:sldMasterIdLst>
  <p:notesMasterIdLst>
    <p:notesMasterId r:id="rId19"/>
  </p:notesMasterIdLst>
  <p:handoutMasterIdLst>
    <p:handoutMasterId r:id="rId20"/>
  </p:handoutMasterIdLst>
  <p:sldIdLst>
    <p:sldId id="321" r:id="rId7"/>
    <p:sldId id="556" r:id="rId8"/>
    <p:sldId id="573" r:id="rId9"/>
    <p:sldId id="574" r:id="rId10"/>
    <p:sldId id="575" r:id="rId11"/>
    <p:sldId id="576" r:id="rId12"/>
    <p:sldId id="577" r:id="rId13"/>
    <p:sldId id="578" r:id="rId14"/>
    <p:sldId id="579" r:id="rId15"/>
    <p:sldId id="581" r:id="rId16"/>
    <p:sldId id="580"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Kara Nyberg" initials="KN" lastIdx="1" clrIdx="13">
    <p:extLst>
      <p:ext uri="{19B8F6BF-5375-455C-9EA6-DF929625EA0E}">
        <p15:presenceInfo xmlns:p15="http://schemas.microsoft.com/office/powerpoint/2012/main" userId="Kara Nyberg" providerId="Non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80" autoAdjust="0"/>
    <p:restoredTop sz="75357" autoAdjust="0"/>
  </p:normalViewPr>
  <p:slideViewPr>
    <p:cSldViewPr snapToGrid="0" showGuides="1">
      <p:cViewPr varScale="1">
        <p:scale>
          <a:sx n="50" d="100"/>
          <a:sy n="50" d="100"/>
        </p:scale>
        <p:origin x="976" y="36"/>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40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ATP, adenosine triphosphate; Hb, hemoglobin; SCD, sickle cell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576158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t>ATP, adenosine triphosphate; EPO, erythropoietin; Hb, hemoglobin; HbS, sickle hemoglobin; PK, pharmacokinetics; SCD, </a:t>
            </a:r>
            <a:r>
              <a:rPr lang="en-US" altLang="en-US" sz="1200" b="0" i="1" dirty="0">
                <a:solidFill>
                  <a:schemeClr val="bg1"/>
                </a:solidFill>
                <a:latin typeface="Calibri" panose="020F0502020204030204" pitchFamily="34" charset="0"/>
                <a:ea typeface="ＭＳ Ｐゴシック" panose="020B0600070205080204" pitchFamily="34" charset="-128"/>
              </a:rPr>
              <a:t>sickle cell disease.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434244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t>Hb, hemoglobin; HbF, fetal hemoglobin; HPLC, high-performance liquid chromatography; SCD, </a:t>
            </a:r>
            <a:r>
              <a:rPr lang="en-US" altLang="en-US" sz="1200" b="0" i="1" dirty="0">
                <a:solidFill>
                  <a:schemeClr val="bg1"/>
                </a:solidFill>
                <a:latin typeface="Calibri" panose="020F0502020204030204" pitchFamily="34" charset="0"/>
                <a:ea typeface="ＭＳ Ｐゴシック" panose="020B0600070205080204" pitchFamily="34" charset="-128"/>
              </a:rPr>
              <a:t>sickle cell disease; </a:t>
            </a:r>
            <a:r>
              <a:rPr lang="en-US" i="1" dirty="0"/>
              <a:t>SD, standard deviation.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429860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SCD, </a:t>
            </a:r>
            <a:r>
              <a:rPr lang="en-US" altLang="en-US" sz="1200" b="0" i="1" dirty="0">
                <a:solidFill>
                  <a:schemeClr val="bg1"/>
                </a:solidFill>
                <a:latin typeface="Calibri" panose="020F0502020204030204" pitchFamily="34" charset="0"/>
                <a:ea typeface="ＭＳ Ｐゴシック" panose="020B0600070205080204" pitchFamily="34" charset="-128"/>
              </a:rPr>
              <a:t>sickle cell disease.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97488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SCD, </a:t>
            </a:r>
            <a:r>
              <a:rPr lang="en-US" altLang="en-US" sz="1200" b="0" i="1" dirty="0">
                <a:solidFill>
                  <a:schemeClr val="bg1"/>
                </a:solidFill>
                <a:latin typeface="Calibri" panose="020F0502020204030204" pitchFamily="34" charset="0"/>
                <a:ea typeface="ＭＳ Ｐゴシック" panose="020B0600070205080204" pitchFamily="34" charset="-128"/>
              </a:rPr>
              <a:t>sickle cell disease; </a:t>
            </a:r>
            <a:r>
              <a:rPr lang="en-US" i="1" dirty="0"/>
              <a:t>TRAEs, treatment-related adverse events; </a:t>
            </a:r>
            <a:r>
              <a:rPr lang="en-US" sz="1000" i="1" dirty="0"/>
              <a:t>VOC, </a:t>
            </a:r>
            <a:r>
              <a:rPr lang="en-US" sz="1200" b="0" i="1" dirty="0">
                <a:solidFill>
                  <a:srgbClr val="000000"/>
                </a:solidFill>
                <a:effectLst/>
                <a:latin typeface="Source Sans Pro" panose="020B0503030403020204" pitchFamily="34" charset="0"/>
              </a:rPr>
              <a:t>vaso-occlusive crisis</a:t>
            </a:r>
            <a:r>
              <a:rPr lang="en-US" sz="1000" i="1" dirty="0"/>
              <a:t>.</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841064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t>
            </a:r>
            <a:r>
              <a:rPr lang="en-US" sz="1000" i="1" dirty="0"/>
              <a:t>SCD, </a:t>
            </a:r>
            <a:r>
              <a:rPr lang="en-US" altLang="en-US" sz="1000" b="0" i="1" dirty="0">
                <a:solidFill>
                  <a:schemeClr val="bg1"/>
                </a:solidFill>
                <a:latin typeface="Calibri" panose="020F0502020204030204" pitchFamily="34" charset="0"/>
                <a:ea typeface="ＭＳ Ｐゴシック" panose="020B0600070205080204" pitchFamily="34" charset="-128"/>
              </a:rPr>
              <a:t>sickle cell disease; </a:t>
            </a:r>
            <a:r>
              <a:rPr lang="en-US" sz="1000" i="1" dirty="0"/>
              <a:t>VOC, </a:t>
            </a:r>
            <a:r>
              <a:rPr lang="en-US" sz="1200" b="0" i="1" dirty="0">
                <a:solidFill>
                  <a:srgbClr val="000000"/>
                </a:solidFill>
                <a:effectLst/>
                <a:latin typeface="Source Sans Pro" panose="020B0503030403020204" pitchFamily="34" charset="0"/>
              </a:rPr>
              <a:t>vaso-occlusive crisis</a:t>
            </a:r>
            <a:r>
              <a:rPr lang="en-US" sz="1000" i="1" dirty="0"/>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i="1" u="none" strike="noStrike" kern="1200" dirty="0">
              <a:solidFill>
                <a:srgbClr val="000000"/>
              </a:solidFill>
              <a:effectLst/>
              <a:latin typeface="Calibri" panose="020F0502020204030204" pitchFamily="34" charset="0"/>
              <a:ea typeface="+mn-ea"/>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93144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AST, aspartate aminotransferase; DF, degrees of freedom; Hb hemoglobin, LDH, lactate dehydrogenase; PK, pharmacokinetics; SCD, </a:t>
            </a:r>
            <a:r>
              <a:rPr lang="en-US" altLang="en-US" sz="1200" b="0" i="1" dirty="0">
                <a:solidFill>
                  <a:schemeClr val="bg1"/>
                </a:solidFill>
                <a:latin typeface="Calibri" panose="020F0502020204030204" pitchFamily="34" charset="0"/>
                <a:ea typeface="ＭＳ Ｐゴシック" panose="020B0600070205080204" pitchFamily="34" charset="-128"/>
              </a:rPr>
              <a:t>sickle cell disease; </a:t>
            </a:r>
            <a:r>
              <a:rPr lang="en-US" i="1" dirty="0"/>
              <a:t>SE, standard error.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514353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ATP, adenosine triphosphate; Hb hemoglobin; PD, pharmacodynamics; PK, pharmacokinetics; RBC, red blood cell; SCD, </a:t>
            </a:r>
            <a:r>
              <a:rPr lang="en-US" altLang="en-US" sz="1200" b="0" i="1" dirty="0">
                <a:solidFill>
                  <a:schemeClr val="bg1"/>
                </a:solidFill>
                <a:latin typeface="Calibri" panose="020F0502020204030204" pitchFamily="34" charset="0"/>
                <a:ea typeface="ＭＳ Ｐゴシック" panose="020B0600070205080204" pitchFamily="34" charset="-128"/>
              </a:rPr>
              <a:t>sickle cell disease.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4294364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ATP, adenosine triphosphate; Hb, hemoglobin; PD, pharmacodynamics; PK, pharmacokinetics; SCD, sickle cell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495920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 Dose-Escalation Study of Mitapivat </a:t>
            </a:r>
            <a:br>
              <a:rPr lang="en-US" altLang="en-US" sz="4000" dirty="0"/>
            </a:br>
            <a:r>
              <a:rPr lang="en-US" altLang="en-US" sz="4000" dirty="0"/>
              <a:t>(AG-348) in Patients With Sickle Cell Disease </a:t>
            </a:r>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Phase I Trial of Mitapivat in SCD: Background</a:t>
            </a:r>
          </a:p>
        </p:txBody>
      </p:sp>
      <p:sp>
        <p:nvSpPr>
          <p:cNvPr id="2" name="Content Placeholder 1">
            <a:extLst>
              <a:ext uri="{FF2B5EF4-FFF2-40B4-BE49-F238E27FC236}">
                <a16:creationId xmlns:a16="http://schemas.microsoft.com/office/drawing/2014/main" id="{E999A5E8-C140-6541-863D-E9E05D479A2C}"/>
              </a:ext>
            </a:extLst>
          </p:cNvPr>
          <p:cNvSpPr>
            <a:spLocks noGrp="1"/>
          </p:cNvSpPr>
          <p:nvPr>
            <p:ph idx="1"/>
          </p:nvPr>
        </p:nvSpPr>
        <p:spPr>
          <a:xfrm>
            <a:off x="604675" y="1513047"/>
            <a:ext cx="11136711" cy="4650686"/>
          </a:xfrm>
        </p:spPr>
        <p:txBody>
          <a:bodyPr/>
          <a:lstStyle/>
          <a:p>
            <a:r>
              <a:rPr lang="en-US" sz="2200" dirty="0"/>
              <a:t>Sickle cell disease is a genetic disorder marked by </a:t>
            </a:r>
            <a:r>
              <a:rPr lang="en-GB" sz="2200" dirty="0"/>
              <a:t>polymerization of deoxy-Hb S</a:t>
            </a:r>
            <a:r>
              <a:rPr lang="en-GB" sz="2200" baseline="30000" dirty="0"/>
              <a:t>1</a:t>
            </a:r>
          </a:p>
          <a:p>
            <a:pPr lvl="1"/>
            <a:r>
              <a:rPr lang="en-GB" sz="2000" dirty="0"/>
              <a:t>SCD can result in vaso-occlusive crises and hemolytic anemia</a:t>
            </a:r>
          </a:p>
          <a:p>
            <a:pPr lvl="1"/>
            <a:r>
              <a:rPr lang="en-US" sz="2000" dirty="0"/>
              <a:t>Increased intracellular 2,3-DPG promotes sickling</a:t>
            </a:r>
          </a:p>
          <a:p>
            <a:pPr lvl="1"/>
            <a:r>
              <a:rPr lang="en-US" sz="2000" dirty="0"/>
              <a:t>Reduced intracellular ATP levels can lead to hemolysis</a:t>
            </a:r>
          </a:p>
          <a:p>
            <a:r>
              <a:rPr lang="en-US" sz="2200" dirty="0"/>
              <a:t>Mitapivat (AG-348): novel, oral, small-molecule activator of pyruvate kinase R</a:t>
            </a:r>
            <a:r>
              <a:rPr lang="en-US" sz="2200" baseline="30000" dirty="0"/>
              <a:t>2,3</a:t>
            </a:r>
          </a:p>
          <a:p>
            <a:pPr lvl="1"/>
            <a:r>
              <a:rPr lang="en-US" sz="2000" dirty="0"/>
              <a:t>Reduces 2,3-DPG and increases ATP levels in red blood cells, potentially acting as antisickling agent</a:t>
            </a:r>
          </a:p>
          <a:p>
            <a:pPr lvl="1"/>
            <a:r>
              <a:rPr lang="en-US" sz="2000" dirty="0"/>
              <a:t>Previously shown to improve anemia in pyruvate kinase R deficiency and thalassemia</a:t>
            </a:r>
            <a:r>
              <a:rPr lang="en-US" sz="2000" baseline="30000" dirty="0"/>
              <a:t> </a:t>
            </a:r>
          </a:p>
          <a:p>
            <a:r>
              <a:rPr lang="en-US" sz="2200" dirty="0"/>
              <a:t>This phase I multiple ascending-dose study of mitapivat reports final safety, tolerability, and SCD-related outcomes in patients with SCD</a:t>
            </a:r>
            <a:r>
              <a:rPr lang="en-US" sz="2200" baseline="30000" dirty="0"/>
              <a:t>4</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05712" y="6359862"/>
            <a:ext cx="89752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Yang. Clin Pharmacol Drug Dev. 2019;8:246. 2. Rab. Blood 2021;137:2997. 2. Xu. ASH 2020. Abstr 681. 3. Xu. ASH 2021. Abstr 10.</a:t>
            </a:r>
          </a:p>
        </p:txBody>
      </p:sp>
      <p:grpSp>
        <p:nvGrpSpPr>
          <p:cNvPr id="8" name="Group 7">
            <a:extLst>
              <a:ext uri="{FF2B5EF4-FFF2-40B4-BE49-F238E27FC236}">
                <a16:creationId xmlns:a16="http://schemas.microsoft.com/office/drawing/2014/main" id="{53E05596-905A-134D-BA8C-1B06363B5CED}"/>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6B36ED36-701F-6C41-A504-496B12278C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1ACF2AE3-B1BF-6F40-B0EB-394A8E24221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664774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9C0F0-919E-4F12-A073-CAB48074B1F0}"/>
              </a:ext>
            </a:extLst>
          </p:cNvPr>
          <p:cNvSpPr>
            <a:spLocks noGrp="1"/>
          </p:cNvSpPr>
          <p:nvPr>
            <p:ph type="title"/>
          </p:nvPr>
        </p:nvSpPr>
        <p:spPr/>
        <p:txBody>
          <a:bodyPr/>
          <a:lstStyle/>
          <a:p>
            <a:r>
              <a:rPr lang="en-US" altLang="en-US" dirty="0"/>
              <a:t>Phase I Trial of Mitapivat in SCD: Study Design</a:t>
            </a:r>
            <a:endParaRPr lang="en-US" dirty="0"/>
          </a:p>
        </p:txBody>
      </p:sp>
      <p:sp>
        <p:nvSpPr>
          <p:cNvPr id="4" name="Text Box 11">
            <a:extLst>
              <a:ext uri="{FF2B5EF4-FFF2-40B4-BE49-F238E27FC236}">
                <a16:creationId xmlns:a16="http://schemas.microsoft.com/office/drawing/2014/main" id="{C9DC037D-5171-400C-99CA-A334BF29DA4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Xu. ASH 2021. Abstr 10.</a:t>
            </a:r>
          </a:p>
        </p:txBody>
      </p:sp>
      <p:sp>
        <p:nvSpPr>
          <p:cNvPr id="8" name="Rectangle 3">
            <a:extLst>
              <a:ext uri="{FF2B5EF4-FFF2-40B4-BE49-F238E27FC236}">
                <a16:creationId xmlns:a16="http://schemas.microsoft.com/office/drawing/2014/main" id="{E5E42969-15F9-4A7E-88D9-216EF6D27FFC}"/>
              </a:ext>
            </a:extLst>
          </p:cNvPr>
          <p:cNvSpPr txBox="1">
            <a:spLocks noChangeArrowheads="1"/>
          </p:cNvSpPr>
          <p:nvPr/>
        </p:nvSpPr>
        <p:spPr bwMode="auto">
          <a:xfrm>
            <a:off x="481875" y="5305981"/>
            <a:ext cx="5491325" cy="95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kern="0" dirty="0"/>
              <a:t>Primary endpoints: </a:t>
            </a:r>
            <a:r>
              <a:rPr lang="en-GB" altLang="en-US" sz="2400" b="0" kern="0" dirty="0"/>
              <a:t>safety, tolerability, changes in Hb and hemolytic markers</a:t>
            </a:r>
            <a:endParaRPr lang="en-GB" altLang="en-US" sz="2400" b="0" kern="0" baseline="30000" dirty="0"/>
          </a:p>
        </p:txBody>
      </p:sp>
      <p:sp>
        <p:nvSpPr>
          <p:cNvPr id="9" name="Rectangle 3">
            <a:extLst>
              <a:ext uri="{FF2B5EF4-FFF2-40B4-BE49-F238E27FC236}">
                <a16:creationId xmlns:a16="http://schemas.microsoft.com/office/drawing/2014/main" id="{14E15134-57F2-4790-97A2-A09BE3B2B3A3}"/>
              </a:ext>
            </a:extLst>
          </p:cNvPr>
          <p:cNvSpPr txBox="1">
            <a:spLocks noChangeArrowheads="1"/>
          </p:cNvSpPr>
          <p:nvPr/>
        </p:nvSpPr>
        <p:spPr bwMode="auto">
          <a:xfrm>
            <a:off x="6096000" y="5305981"/>
            <a:ext cx="4990472" cy="870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342900" indent="-342900" eaLnBrk="1" hangingPunct="1">
              <a:lnSpc>
                <a:spcPct val="80000"/>
              </a:lnSpc>
              <a:spcBef>
                <a:spcPts val="1000"/>
              </a:spcBef>
              <a:spcAft>
                <a:spcPts val="700"/>
              </a:spcAft>
              <a:buClr>
                <a:schemeClr val="bg1"/>
              </a:buClr>
              <a:buFont typeface="Wingdings" panose="05000000000000000000" pitchFamily="2" charset="2"/>
              <a:buChar char="§"/>
              <a:defRPr sz="2000" b="0" kern="0">
                <a:solidFill>
                  <a:schemeClr val="bg1"/>
                </a:solidFill>
                <a:latin typeface="Calibri" panose="020F0502020204030204" pitchFamily="34" charset="0"/>
                <a:cs typeface="+mn-cs"/>
              </a:defRPr>
            </a:lvl1pPr>
            <a:lvl2pPr marL="742950" indent="-285750" eaLnBrk="1"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eaLnBrk="1"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eaLnBrk="1"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eaLnBrk="1"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400">
                <a:latin typeface="+mn-lt"/>
              </a:defRPr>
            </a:lvl6pPr>
            <a:lvl7pPr marL="2971800" indent="-228600" fontAlgn="base">
              <a:lnSpc>
                <a:spcPct val="90000"/>
              </a:lnSpc>
              <a:spcBef>
                <a:spcPct val="35000"/>
              </a:spcBef>
              <a:spcAft>
                <a:spcPct val="25000"/>
              </a:spcAft>
              <a:buClr>
                <a:schemeClr val="accent2"/>
              </a:buClr>
              <a:buFont typeface="Arial" charset="0"/>
              <a:buChar char="–"/>
              <a:defRPr sz="1400">
                <a:latin typeface="+mn-lt"/>
              </a:defRPr>
            </a:lvl7pPr>
            <a:lvl8pPr marL="3429000" indent="-228600" fontAlgn="base">
              <a:lnSpc>
                <a:spcPct val="90000"/>
              </a:lnSpc>
              <a:spcBef>
                <a:spcPct val="35000"/>
              </a:spcBef>
              <a:spcAft>
                <a:spcPct val="25000"/>
              </a:spcAft>
              <a:buClr>
                <a:schemeClr val="accent2"/>
              </a:buClr>
              <a:buFont typeface="Arial" charset="0"/>
              <a:buChar char="–"/>
              <a:defRPr sz="1400">
                <a:latin typeface="+mn-lt"/>
              </a:defRPr>
            </a:lvl8pPr>
            <a:lvl9pPr marL="3886200" indent="-228600" fontAlgn="base">
              <a:lnSpc>
                <a:spcPct val="90000"/>
              </a:lnSpc>
              <a:spcBef>
                <a:spcPct val="35000"/>
              </a:spcBef>
              <a:spcAft>
                <a:spcPct val="25000"/>
              </a:spcAft>
              <a:buClr>
                <a:schemeClr val="accent2"/>
              </a:buClr>
              <a:buFont typeface="Arial" charset="0"/>
              <a:buChar char="–"/>
              <a:defRPr sz="1400">
                <a:latin typeface="+mn-lt"/>
              </a:defRPr>
            </a:lvl9pPr>
          </a:lstStyle>
          <a:p>
            <a:pPr>
              <a:lnSpc>
                <a:spcPct val="90000"/>
              </a:lnSpc>
            </a:pPr>
            <a:r>
              <a:rPr lang="en-GB" altLang="en-US" sz="2400" b="1" dirty="0"/>
              <a:t>Secondary endpoints: </a:t>
            </a:r>
            <a:r>
              <a:rPr lang="en-GB" altLang="en-US" sz="2400" dirty="0"/>
              <a:t>PK, 2,3-DPG and ATP, O</a:t>
            </a:r>
            <a:r>
              <a:rPr lang="en-GB" altLang="en-US" sz="2400" baseline="-25000" dirty="0"/>
              <a:t>2</a:t>
            </a:r>
            <a:r>
              <a:rPr lang="en-GB" altLang="en-US" sz="2400" dirty="0"/>
              <a:t> affinity, and sickling tendency (HbS polymerization)</a:t>
            </a:r>
            <a:endParaRPr lang="en-US" altLang="en-US" sz="2400" baseline="30000" dirty="0"/>
          </a:p>
        </p:txBody>
      </p:sp>
      <p:sp>
        <p:nvSpPr>
          <p:cNvPr id="10" name="Rectangle 3">
            <a:extLst>
              <a:ext uri="{FF2B5EF4-FFF2-40B4-BE49-F238E27FC236}">
                <a16:creationId xmlns:a16="http://schemas.microsoft.com/office/drawing/2014/main" id="{FB071EF2-308F-473F-8BBE-D643139EE157}"/>
              </a:ext>
            </a:extLst>
          </p:cNvPr>
          <p:cNvSpPr txBox="1">
            <a:spLocks noChangeArrowheads="1"/>
          </p:cNvSpPr>
          <p:nvPr/>
        </p:nvSpPr>
        <p:spPr>
          <a:xfrm>
            <a:off x="604675" y="1513047"/>
            <a:ext cx="10877529" cy="443945"/>
          </a:xfrm>
          <a:prstGeom prst="rect">
            <a:avLst/>
          </a:prstGeom>
          <a:ln>
            <a:no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b="0" kern="0" dirty="0"/>
              <a:t>Nonrandomized, open-label, dose-escalation phase I study</a:t>
            </a:r>
          </a:p>
        </p:txBody>
      </p:sp>
      <p:sp>
        <p:nvSpPr>
          <p:cNvPr id="11" name="TextBox 10">
            <a:extLst>
              <a:ext uri="{FF2B5EF4-FFF2-40B4-BE49-F238E27FC236}">
                <a16:creationId xmlns:a16="http://schemas.microsoft.com/office/drawing/2014/main" id="{326C5576-8891-42D4-A59F-F773A3051409}"/>
              </a:ext>
            </a:extLst>
          </p:cNvPr>
          <p:cNvSpPr txBox="1"/>
          <p:nvPr/>
        </p:nvSpPr>
        <p:spPr bwMode="auto">
          <a:xfrm>
            <a:off x="2978330" y="4279860"/>
            <a:ext cx="684205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*Sample collection at baseline (</a:t>
            </a:r>
            <a:r>
              <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 </a:t>
            </a:r>
            <a:r>
              <a:rPr lang="en-US" altLang="en-US" sz="1400" b="0" dirty="0">
                <a:solidFill>
                  <a:srgbClr val="000000"/>
                </a:solidFill>
                <a:latin typeface="Calibri" panose="020F0502020204030204" pitchFamily="34" charset="0"/>
                <a:cs typeface="Calibri" panose="020F0502020204030204" pitchFamily="34" charset="0"/>
              </a:rPr>
              <a:t>wk</a:t>
            </a:r>
            <a:r>
              <a:rPr lang="en-US" sz="1400" b="0" dirty="0">
                <a:solidFill>
                  <a:schemeClr val="bg1"/>
                </a:solidFill>
                <a:latin typeface="Calibri" panose="020F0502020204030204" pitchFamily="34" charset="0"/>
              </a:rPr>
              <a:t>) and every 2 wk thereafter (up to Wk 9) for Hb, hemolytic, and pharmacodynamic markers (efficacy analyses).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100 mg dose added to protocol with amendment #6. </a:t>
            </a:r>
          </a:p>
        </p:txBody>
      </p:sp>
      <p:sp>
        <p:nvSpPr>
          <p:cNvPr id="13" name="TextBox 23">
            <a:extLst>
              <a:ext uri="{FF2B5EF4-FFF2-40B4-BE49-F238E27FC236}">
                <a16:creationId xmlns:a16="http://schemas.microsoft.com/office/drawing/2014/main" id="{813DCB28-C6EB-408E-8A6F-40BDACBC0A9E}"/>
              </a:ext>
            </a:extLst>
          </p:cNvPr>
          <p:cNvSpPr txBox="1">
            <a:spLocks noChangeArrowheads="1"/>
          </p:cNvSpPr>
          <p:nvPr/>
        </p:nvSpPr>
        <p:spPr bwMode="auto">
          <a:xfrm>
            <a:off x="392160" y="2930869"/>
            <a:ext cx="2735562"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≥18 yr of</a:t>
            </a:r>
            <a:r>
              <a:rPr kumimoji="0" lang="en-GB" altLang="en-US" sz="1600" b="0" i="0" u="none" strike="noStrike" kern="120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 age</a:t>
            </a:r>
            <a:r>
              <a:rPr lang="en-US" altLang="en-US" sz="1600" b="0" dirty="0">
                <a:solidFill>
                  <a:schemeClr val="bg1"/>
                </a:solidFill>
                <a:latin typeface="Calibri" panose="020F0502020204030204" pitchFamily="34" charset="0"/>
                <a:ea typeface="ＭＳ Ｐゴシック" panose="020B0600070205080204" pitchFamily="34" charset="-128"/>
              </a:rPr>
              <a:t> with stable SCD, Hb </a:t>
            </a:r>
            <a:r>
              <a:rPr lang="en-US" sz="1600" b="0" dirty="0">
                <a:solidFill>
                  <a:schemeClr val="bg1"/>
                </a:solidFill>
                <a:latin typeface="Calibri" panose="020F0502020204030204" pitchFamily="34" charset="0"/>
              </a:rPr>
              <a:t>≥7 g/dL; no transfusions, EPO, or changes to hydroxyurea or L-glutamine therapy within prior 90 days</a:t>
            </a:r>
            <a:endParaRPr lang="en-US" altLang="en-US" sz="1600" b="0" dirty="0">
              <a:solidFill>
                <a:schemeClr val="bg1"/>
              </a:solidFill>
              <a:latin typeface="Calibri" panose="020F0502020204030204" pitchFamily="34" charset="0"/>
              <a:ea typeface="ＭＳ Ｐゴシック" panose="020B0600070205080204" pitchFamily="34" charset="-128"/>
            </a:endParaRPr>
          </a:p>
          <a:p>
            <a:pPr algn="ctr" eaLnBrk="1" hangingPunct="1">
              <a:spcBef>
                <a:spcPts val="0"/>
              </a:spcBef>
              <a:spcAft>
                <a:spcPts val="0"/>
              </a:spcAft>
              <a:buNone/>
            </a:pPr>
            <a:r>
              <a:rPr lang="en-US" altLang="en-US" sz="1600" b="0" dirty="0">
                <a:solidFill>
                  <a:schemeClr val="bg1"/>
                </a:solidFill>
                <a:latin typeface="Calibri" panose="020F0502020204030204" pitchFamily="34" charset="0"/>
                <a:ea typeface="ＭＳ Ｐゴシック" panose="020B0600070205080204" pitchFamily="34" charset="-128"/>
              </a:rPr>
              <a:t>(</a:t>
            </a:r>
            <a:r>
              <a:rPr lang="en-GB" altLang="en-US" sz="1600" b="0" dirty="0">
                <a:solidFill>
                  <a:schemeClr val="bg1"/>
                </a:solidFill>
                <a:latin typeface="Calibri" panose="020F0502020204030204" pitchFamily="34" charset="0"/>
                <a:ea typeface="ＭＳ Ｐゴシック" panose="020B0600070205080204" pitchFamily="34" charset="-128"/>
              </a:rPr>
              <a:t>N = 17)</a:t>
            </a:r>
            <a:endParaRPr lang="en-US" altLang="en-US" sz="1600" b="0" kern="0" dirty="0">
              <a:solidFill>
                <a:schemeClr val="bg1"/>
              </a:solidFill>
              <a:latin typeface="Calibri" panose="020F0502020204030204" pitchFamily="34" charset="0"/>
            </a:endParaRPr>
          </a:p>
        </p:txBody>
      </p:sp>
      <p:cxnSp>
        <p:nvCxnSpPr>
          <p:cNvPr id="14" name="Straight Arrow Connector 13">
            <a:extLst>
              <a:ext uri="{FF2B5EF4-FFF2-40B4-BE49-F238E27FC236}">
                <a16:creationId xmlns:a16="http://schemas.microsoft.com/office/drawing/2014/main" id="{CFA33CF1-0CCC-45A9-AE3E-D6AFEB54395B}"/>
              </a:ext>
            </a:extLst>
          </p:cNvPr>
          <p:cNvCxnSpPr>
            <a:cxnSpLocks/>
          </p:cNvCxnSpPr>
          <p:nvPr/>
        </p:nvCxnSpPr>
        <p:spPr bwMode="auto">
          <a:xfrm>
            <a:off x="2967362" y="3641833"/>
            <a:ext cx="1223019" cy="0"/>
          </a:xfrm>
          <a:prstGeom prst="straightConnector1">
            <a:avLst/>
          </a:prstGeom>
          <a:noFill/>
          <a:ln w="28575" cap="flat" cmpd="sng" algn="ctr">
            <a:solidFill>
              <a:schemeClr val="bg1"/>
            </a:solidFill>
            <a:prstDash val="solid"/>
            <a:round/>
            <a:headEnd type="none" w="med" len="med"/>
            <a:tailEnd type="triangle"/>
          </a:ln>
          <a:effectLst/>
        </p:spPr>
      </p:cxnSp>
      <p:sp>
        <p:nvSpPr>
          <p:cNvPr id="15" name="Rectangle 14">
            <a:extLst>
              <a:ext uri="{FF2B5EF4-FFF2-40B4-BE49-F238E27FC236}">
                <a16:creationId xmlns:a16="http://schemas.microsoft.com/office/drawing/2014/main" id="{FE003DE2-9521-4259-A344-E13FE3964C28}"/>
              </a:ext>
            </a:extLst>
          </p:cNvPr>
          <p:cNvSpPr/>
          <p:nvPr/>
        </p:nvSpPr>
        <p:spPr>
          <a:xfrm>
            <a:off x="2667801" y="2124762"/>
            <a:ext cx="2287751" cy="758488"/>
          </a:xfrm>
          <a:prstGeom prst="rect">
            <a:avLst/>
          </a:prstGeom>
          <a:noFill/>
          <a:ln w="25400">
            <a:noFill/>
            <a:miter lim="800000"/>
          </a:ln>
          <a:effectLst/>
        </p:spPr>
        <p:style>
          <a:lnRef idx="2">
            <a:schemeClr val="accent2"/>
          </a:lnRef>
          <a:fillRef idx="1">
            <a:schemeClr val="lt1"/>
          </a:fillRef>
          <a:effectRef idx="0">
            <a:schemeClr val="accent2"/>
          </a:effectRef>
          <a:fontRef idx="minor">
            <a:schemeClr val="dk1"/>
          </a:fontRef>
        </p:style>
        <p:txBody>
          <a:bodyPr lIns="75550" rIns="75550" rtlCol="0" anchor="t"/>
          <a:lstStyle/>
          <a:p>
            <a:pPr algn="ctr" defTabSz="804610">
              <a:defRPr/>
            </a:pPr>
            <a:r>
              <a:rPr lang="en-US" sz="1600" b="1" dirty="0">
                <a:solidFill>
                  <a:srgbClr val="000000"/>
                </a:solidFill>
                <a:latin typeface="Calibri" panose="020F0502020204030204" pitchFamily="34" charset="0"/>
                <a:cs typeface="Calibri" panose="020F0502020204030204" pitchFamily="34" charset="0"/>
              </a:rPr>
              <a:t>Screening</a:t>
            </a:r>
          </a:p>
          <a:p>
            <a:pPr algn="ctr" defTabSz="804610">
              <a:defRPr/>
            </a:pPr>
            <a:r>
              <a:rPr lang="en-US" sz="1600" b="1" dirty="0">
                <a:solidFill>
                  <a:srgbClr val="000000"/>
                </a:solidFill>
                <a:latin typeface="Calibri" panose="020F0502020204030204" pitchFamily="34" charset="0"/>
                <a:cs typeface="Calibri" panose="020F0502020204030204" pitchFamily="34" charset="0"/>
              </a:rPr>
              <a:t>Phase: </a:t>
            </a: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 </a:t>
            </a:r>
            <a:r>
              <a:rPr lang="en-US" altLang="en-US" sz="1600" b="0" dirty="0">
                <a:solidFill>
                  <a:srgbClr val="000000"/>
                </a:solidFill>
                <a:latin typeface="Calibri" panose="020F0502020204030204" pitchFamily="34" charset="0"/>
                <a:cs typeface="Calibri" panose="020F0502020204030204" pitchFamily="34" charset="0"/>
              </a:rPr>
              <a:t>wk</a:t>
            </a:r>
            <a:endParaRPr lang="en-US" altLang="en-US" sz="1600" b="0" dirty="0">
              <a:solidFill>
                <a:srgbClr val="000000"/>
              </a:solidFill>
              <a:latin typeface="Calibri" panose="020F0502020204030204" pitchFamily="34" charset="0"/>
              <a:ea typeface="+mn-ea"/>
              <a:cs typeface="Calibri" panose="020F0502020204030204" pitchFamily="34" charset="0"/>
            </a:endParaRPr>
          </a:p>
          <a:p>
            <a:pPr algn="ctr" defTabSz="804610">
              <a:defRPr/>
            </a:pP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r>
              <a:rPr lang="en-US" altLang="en-US" sz="1600" b="0" dirty="0">
                <a:solidFill>
                  <a:srgbClr val="000000"/>
                </a:solidFill>
                <a:latin typeface="Calibri" panose="020F0502020204030204" pitchFamily="34" charset="0"/>
                <a:cs typeface="Calibri" panose="020F0502020204030204" pitchFamily="34" charset="0"/>
              </a:rPr>
              <a:t>baseline*)</a:t>
            </a:r>
            <a:endPar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algn="ctr" defTabSz="804610">
              <a:defRPr/>
            </a:pPr>
            <a:endParaRPr lang="en-US" sz="1600" b="1" dirty="0">
              <a:solidFill>
                <a:srgbClr val="000000"/>
              </a:solidFill>
              <a:latin typeface="Calibri" panose="020F0502020204030204" pitchFamily="34" charset="0"/>
              <a:cs typeface="Calibri" panose="020F0502020204030204" pitchFamily="34" charset="0"/>
            </a:endParaRPr>
          </a:p>
          <a:p>
            <a:pPr algn="ctr" defTabSz="804610">
              <a:defRPr/>
            </a:pPr>
            <a:r>
              <a:rPr lang="en-US" sz="1600" b="1" dirty="0">
                <a:solidFill>
                  <a:srgbClr val="000000"/>
                </a:solidFill>
                <a:latin typeface="Calibri" panose="020F0502020204030204" pitchFamily="34" charset="0"/>
                <a:cs typeface="Calibri" panose="020F0502020204030204" pitchFamily="34" charset="0"/>
              </a:rPr>
              <a:t> </a:t>
            </a:r>
          </a:p>
        </p:txBody>
      </p:sp>
      <p:sp>
        <p:nvSpPr>
          <p:cNvPr id="16" name="Rectangle 15">
            <a:extLst>
              <a:ext uri="{FF2B5EF4-FFF2-40B4-BE49-F238E27FC236}">
                <a16:creationId xmlns:a16="http://schemas.microsoft.com/office/drawing/2014/main" id="{62906530-2E9E-435C-8A95-07687A7089FE}"/>
              </a:ext>
            </a:extLst>
          </p:cNvPr>
          <p:cNvSpPr/>
          <p:nvPr/>
        </p:nvSpPr>
        <p:spPr>
          <a:xfrm>
            <a:off x="8168015" y="2142788"/>
            <a:ext cx="1152551" cy="346886"/>
          </a:xfrm>
          <a:prstGeom prst="rect">
            <a:avLst/>
          </a:prstGeom>
          <a:noFill/>
          <a:ln w="25400">
            <a:noFill/>
            <a:miter lim="800000"/>
          </a:ln>
          <a:effectLst/>
        </p:spPr>
        <p:style>
          <a:lnRef idx="2">
            <a:schemeClr val="accent2"/>
          </a:lnRef>
          <a:fillRef idx="1">
            <a:schemeClr val="lt1"/>
          </a:fillRef>
          <a:effectRef idx="0">
            <a:schemeClr val="accent2"/>
          </a:effectRef>
          <a:fontRef idx="minor">
            <a:schemeClr val="dk1"/>
          </a:fontRef>
        </p:style>
        <p:txBody>
          <a:bodyPr lIns="75550" rIns="75550" rtlCol="0" anchor="t"/>
          <a:lstStyle/>
          <a:p>
            <a:pPr algn="ctr" defTabSz="804610"/>
            <a:endParaRPr lang="en-US" sz="1600" dirty="0">
              <a:solidFill>
                <a:srgbClr val="000000"/>
              </a:solidFill>
              <a:latin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1FAE3721-3271-4584-9A26-C85C1D774029}"/>
              </a:ext>
            </a:extLst>
          </p:cNvPr>
          <p:cNvSpPr/>
          <p:nvPr/>
        </p:nvSpPr>
        <p:spPr>
          <a:xfrm>
            <a:off x="4480903" y="2124762"/>
            <a:ext cx="3343562" cy="936028"/>
          </a:xfrm>
          <a:prstGeom prst="rect">
            <a:avLst/>
          </a:prstGeom>
          <a:noFill/>
          <a:ln w="25400">
            <a:noFill/>
            <a:miter lim="800000"/>
          </a:ln>
          <a:effectLst/>
        </p:spPr>
        <p:style>
          <a:lnRef idx="2">
            <a:schemeClr val="accent2"/>
          </a:lnRef>
          <a:fillRef idx="1">
            <a:schemeClr val="lt1"/>
          </a:fillRef>
          <a:effectRef idx="0">
            <a:schemeClr val="accent2"/>
          </a:effectRef>
          <a:fontRef idx="minor">
            <a:schemeClr val="dk1"/>
          </a:fontRef>
        </p:style>
        <p:txBody>
          <a:bodyPr lIns="75550" rIns="75550" rtlCol="0" anchor="t"/>
          <a:lstStyle/>
          <a:p>
            <a:pPr algn="ctr" defTabSz="804610"/>
            <a:r>
              <a:rPr lang="en-US" sz="1600" dirty="0">
                <a:solidFill>
                  <a:srgbClr val="000000"/>
                </a:solidFill>
                <a:latin typeface="Calibri" panose="020F0502020204030204" pitchFamily="34" charset="0"/>
                <a:cs typeface="Calibri" panose="020F0502020204030204" pitchFamily="34" charset="0"/>
              </a:rPr>
              <a:t>Dose Escalation Phase: </a:t>
            </a:r>
          </a:p>
          <a:p>
            <a:pPr algn="ctr" defTabSz="804610"/>
            <a:r>
              <a:rPr lang="en-US" sz="1600" b="0" dirty="0">
                <a:solidFill>
                  <a:schemeClr val="bg1"/>
                </a:solidFill>
                <a:latin typeface="Calibri" panose="020F0502020204030204" pitchFamily="34" charset="0"/>
              </a:rPr>
              <a:t>Patients 1-7, doses 5-50 mg;</a:t>
            </a:r>
          </a:p>
          <a:p>
            <a:pPr algn="ctr" defTabSz="804610"/>
            <a:r>
              <a:rPr lang="en-US" sz="1600" b="0" dirty="0">
                <a:solidFill>
                  <a:schemeClr val="bg1"/>
                </a:solidFill>
                <a:latin typeface="Calibri" panose="020F0502020204030204" pitchFamily="34" charset="0"/>
              </a:rPr>
              <a:t>patients 8-12,</a:t>
            </a:r>
            <a:r>
              <a:rPr lang="en-US" sz="1600" b="0" baseline="30000" dirty="0">
                <a:solidFill>
                  <a:schemeClr val="bg1"/>
                </a:solidFill>
                <a:latin typeface="Calibri" panose="020F0502020204030204" pitchFamily="34" charset="0"/>
              </a:rPr>
              <a:t>†</a:t>
            </a:r>
            <a:r>
              <a:rPr lang="en-US" sz="1600" b="0" dirty="0">
                <a:solidFill>
                  <a:schemeClr val="bg1"/>
                </a:solidFill>
                <a:latin typeface="Calibri" panose="020F0502020204030204" pitchFamily="34" charset="0"/>
              </a:rPr>
              <a:t> doses 5-100 mg</a:t>
            </a:r>
          </a:p>
          <a:p>
            <a:pPr algn="ctr" defTabSz="804610"/>
            <a:endParaRPr lang="en-US" sz="1600" dirty="0">
              <a:solidFill>
                <a:srgbClr val="000000"/>
              </a:solidFill>
              <a:latin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E8B6C958-98F2-4F7A-9E71-0CCC095CE285}"/>
              </a:ext>
            </a:extLst>
          </p:cNvPr>
          <p:cNvSpPr/>
          <p:nvPr/>
        </p:nvSpPr>
        <p:spPr>
          <a:xfrm>
            <a:off x="9196186" y="3352338"/>
            <a:ext cx="1041609" cy="578990"/>
          </a:xfrm>
          <a:prstGeom prst="rect">
            <a:avLst/>
          </a:prstGeom>
          <a:noFill/>
          <a:ln w="25400">
            <a:noFill/>
            <a:miter lim="800000"/>
          </a:ln>
          <a:effectLst/>
        </p:spPr>
        <p:style>
          <a:lnRef idx="2">
            <a:schemeClr val="accent2"/>
          </a:lnRef>
          <a:fillRef idx="1">
            <a:schemeClr val="lt1"/>
          </a:fillRef>
          <a:effectRef idx="0">
            <a:schemeClr val="accent2"/>
          </a:effectRef>
          <a:fontRef idx="minor">
            <a:schemeClr val="dk1"/>
          </a:fontRef>
        </p:style>
        <p:txBody>
          <a:bodyPr lIns="75550" rIns="75550" rtlCol="0" anchor="t"/>
          <a:lstStyle/>
          <a:p>
            <a:pPr algn="ctr" defTabSz="804610">
              <a:defRPr/>
            </a:pPr>
            <a:r>
              <a:rPr lang="en-US" sz="1600" i="1" dirty="0">
                <a:solidFill>
                  <a:srgbClr val="000000"/>
                </a:solidFill>
                <a:latin typeface="Calibri" panose="020F0502020204030204" pitchFamily="34" charset="0"/>
                <a:cs typeface="Calibri" panose="020F0502020204030204" pitchFamily="34" charset="0"/>
              </a:rPr>
              <a:t>Follow-up</a:t>
            </a:r>
          </a:p>
          <a:p>
            <a:pPr algn="ctr" defTabSz="804610">
              <a:defRPr/>
            </a:pPr>
            <a:r>
              <a:rPr lang="en-US" sz="1600" i="1" dirty="0">
                <a:solidFill>
                  <a:srgbClr val="000000"/>
                </a:solidFill>
                <a:latin typeface="Calibri" panose="020F0502020204030204" pitchFamily="34" charset="0"/>
                <a:cs typeface="Calibri" panose="020F0502020204030204" pitchFamily="34" charset="0"/>
              </a:rPr>
              <a:t>(4 wk)</a:t>
            </a:r>
          </a:p>
        </p:txBody>
      </p:sp>
      <p:sp>
        <p:nvSpPr>
          <p:cNvPr id="25" name="TextBox 24">
            <a:extLst>
              <a:ext uri="{FF2B5EF4-FFF2-40B4-BE49-F238E27FC236}">
                <a16:creationId xmlns:a16="http://schemas.microsoft.com/office/drawing/2014/main" id="{CA871F8B-407B-4542-AC47-B4D9CBA5ED42}"/>
              </a:ext>
            </a:extLst>
          </p:cNvPr>
          <p:cNvSpPr txBox="1"/>
          <p:nvPr/>
        </p:nvSpPr>
        <p:spPr>
          <a:xfrm>
            <a:off x="4328610" y="3134002"/>
            <a:ext cx="3530115" cy="1015663"/>
          </a:xfrm>
          <a:prstGeom prst="rect">
            <a:avLst/>
          </a:prstGeom>
          <a:solidFill>
            <a:schemeClr val="accent1"/>
          </a:solidFill>
          <a:effectLst/>
        </p:spPr>
        <p:txBody>
          <a:bodyPr wrap="square" rtlCol="0">
            <a:spAutoFit/>
          </a:bodyPr>
          <a:lstStyle/>
          <a:p>
            <a:pPr algn="ctr" defTabSz="804610">
              <a:defRPr/>
            </a:pPr>
            <a:r>
              <a:rPr lang="en-US" sz="2000" dirty="0">
                <a:latin typeface="Calibri" panose="020F0502020204030204" pitchFamily="34" charset="0"/>
                <a:cs typeface="Calibri" panose="020F0502020204030204" pitchFamily="34" charset="0"/>
              </a:rPr>
              <a:t>Mitapivat </a:t>
            </a:r>
            <a:r>
              <a:rPr lang="en-US" sz="2000" b="0" dirty="0">
                <a:latin typeface="Calibri" panose="020F0502020204030204" pitchFamily="34" charset="0"/>
                <a:cs typeface="Calibri" panose="020F0502020204030204" pitchFamily="34" charset="0"/>
              </a:rPr>
              <a:t>BID </a:t>
            </a:r>
          </a:p>
          <a:p>
            <a:pPr algn="ctr" defTabSz="804610">
              <a:defRPr/>
            </a:pPr>
            <a:r>
              <a:rPr lang="en-US" sz="2000" b="0" dirty="0">
                <a:latin typeface="Calibri" panose="020F0502020204030204" pitchFamily="34" charset="0"/>
                <a:cs typeface="Calibri" panose="020F0502020204030204" pitchFamily="34" charset="0"/>
              </a:rPr>
              <a:t>(5 mg x 2 wk; 20 mg x 2 wk; </a:t>
            </a:r>
            <a:br>
              <a:rPr lang="en-US" sz="2000" b="0" dirty="0">
                <a:latin typeface="Calibri" panose="020F0502020204030204" pitchFamily="34" charset="0"/>
                <a:cs typeface="Calibri" panose="020F0502020204030204" pitchFamily="34" charset="0"/>
              </a:rPr>
            </a:br>
            <a:r>
              <a:rPr lang="en-US" sz="2000" b="0" dirty="0">
                <a:latin typeface="Calibri" panose="020F0502020204030204" pitchFamily="34" charset="0"/>
                <a:cs typeface="Calibri" panose="020F0502020204030204" pitchFamily="34" charset="0"/>
              </a:rPr>
              <a:t>50 mg x 2 wk; 100 mg x 2 wk)</a:t>
            </a:r>
          </a:p>
        </p:txBody>
      </p:sp>
      <p:sp>
        <p:nvSpPr>
          <p:cNvPr id="28" name="Line 32">
            <a:extLst>
              <a:ext uri="{FF2B5EF4-FFF2-40B4-BE49-F238E27FC236}">
                <a16:creationId xmlns:a16="http://schemas.microsoft.com/office/drawing/2014/main" id="{E4BA0DD8-4443-4658-9090-9F6654F9A002}"/>
              </a:ext>
            </a:extLst>
          </p:cNvPr>
          <p:cNvSpPr>
            <a:spLocks noChangeShapeType="1"/>
          </p:cNvSpPr>
          <p:nvPr/>
        </p:nvSpPr>
        <p:spPr bwMode="auto">
          <a:xfrm rot="16200000" flipH="1">
            <a:off x="7623988" y="2779843"/>
            <a:ext cx="408146"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cxnSp>
        <p:nvCxnSpPr>
          <p:cNvPr id="36" name="Straight Arrow Connector 35">
            <a:extLst>
              <a:ext uri="{FF2B5EF4-FFF2-40B4-BE49-F238E27FC236}">
                <a16:creationId xmlns:a16="http://schemas.microsoft.com/office/drawing/2014/main" id="{2BF49FC1-EEB8-48B6-85FE-E7A166E422B9}"/>
              </a:ext>
            </a:extLst>
          </p:cNvPr>
          <p:cNvCxnSpPr>
            <a:cxnSpLocks/>
          </p:cNvCxnSpPr>
          <p:nvPr/>
        </p:nvCxnSpPr>
        <p:spPr bwMode="auto">
          <a:xfrm>
            <a:off x="7973167" y="3641833"/>
            <a:ext cx="1223019" cy="0"/>
          </a:xfrm>
          <a:prstGeom prst="straightConnector1">
            <a:avLst/>
          </a:prstGeom>
          <a:noFill/>
          <a:ln w="28575" cap="flat" cmpd="sng" algn="ctr">
            <a:solidFill>
              <a:schemeClr val="bg1"/>
            </a:solidFill>
            <a:prstDash val="solid"/>
            <a:round/>
            <a:headEnd type="none" w="med" len="med"/>
            <a:tailEnd type="triangle"/>
          </a:ln>
          <a:effectLst/>
        </p:spPr>
      </p:cxnSp>
      <p:sp>
        <p:nvSpPr>
          <p:cNvPr id="31" name="Text Box 45">
            <a:extLst>
              <a:ext uri="{FF2B5EF4-FFF2-40B4-BE49-F238E27FC236}">
                <a16:creationId xmlns:a16="http://schemas.microsoft.com/office/drawing/2014/main" id="{9405AEDE-9012-4F13-9A47-98760538946A}"/>
              </a:ext>
            </a:extLst>
          </p:cNvPr>
          <p:cNvSpPr txBox="1">
            <a:spLocks noChangeArrowheads="1"/>
          </p:cNvSpPr>
          <p:nvPr/>
        </p:nvSpPr>
        <p:spPr bwMode="auto">
          <a:xfrm>
            <a:off x="7685536" y="2321099"/>
            <a:ext cx="1543097"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Wk </a:t>
            </a:r>
            <a:r>
              <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9</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Dose Taper</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400" b="0" dirty="0">
                <a:solidFill>
                  <a:srgbClr val="000000"/>
                </a:solidFill>
                <a:latin typeface="Calibri" panose="020F0502020204030204" pitchFamily="34" charset="0"/>
                <a:cs typeface="Calibri" panose="020F0502020204030204" pitchFamily="34" charset="0"/>
              </a:rPr>
              <a:t>12-15 days</a:t>
            </a:r>
            <a:endPar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21" name="Group 20">
            <a:extLst>
              <a:ext uri="{FF2B5EF4-FFF2-40B4-BE49-F238E27FC236}">
                <a16:creationId xmlns:a16="http://schemas.microsoft.com/office/drawing/2014/main" id="{391561C8-0B4C-3140-87D0-05E971D9005A}"/>
              </a:ext>
            </a:extLst>
          </p:cNvPr>
          <p:cNvGrpSpPr/>
          <p:nvPr/>
        </p:nvGrpSpPr>
        <p:grpSpPr>
          <a:xfrm>
            <a:off x="9392911" y="6207927"/>
            <a:ext cx="2488502" cy="454909"/>
            <a:chOff x="9392911" y="6207927"/>
            <a:chExt cx="2488502" cy="454909"/>
          </a:xfrm>
        </p:grpSpPr>
        <p:pic>
          <p:nvPicPr>
            <p:cNvPr id="22" name="Picture 21" descr="A picture containing text, ax, wheel&#10;&#10;Description automatically generated">
              <a:extLst>
                <a:ext uri="{FF2B5EF4-FFF2-40B4-BE49-F238E27FC236}">
                  <a16:creationId xmlns:a16="http://schemas.microsoft.com/office/drawing/2014/main" id="{FD8AB6B0-68C8-6244-8AF3-0132F21F95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3" name="Rectangle 22">
              <a:extLst>
                <a:ext uri="{FF2B5EF4-FFF2-40B4-BE49-F238E27FC236}">
                  <a16:creationId xmlns:a16="http://schemas.microsoft.com/office/drawing/2014/main" id="{C3F10E5D-4738-BC49-94EF-B7E2DDF3B33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36883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Phase I Trial of Mitapivat in SCD: </a:t>
            </a:r>
            <a:br>
              <a:rPr lang="en-US" altLang="en-US" dirty="0"/>
            </a:br>
            <a:r>
              <a:rPr lang="en-US" altLang="en-US" dirty="0"/>
              <a:t>Baseline Characteristics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8" y="6374310"/>
            <a:ext cx="89752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Xu. ASH 2021. Abstr 10.</a:t>
            </a:r>
          </a:p>
        </p:txBody>
      </p:sp>
      <p:graphicFrame>
        <p:nvGraphicFramePr>
          <p:cNvPr id="8" name="Group 3">
            <a:extLst>
              <a:ext uri="{FF2B5EF4-FFF2-40B4-BE49-F238E27FC236}">
                <a16:creationId xmlns:a16="http://schemas.microsoft.com/office/drawing/2014/main" id="{A795A17F-C3D8-CE43-BEB4-D682DBE0FE4F}"/>
              </a:ext>
            </a:extLst>
          </p:cNvPr>
          <p:cNvGraphicFramePr>
            <a:graphicFrameLocks/>
          </p:cNvGraphicFramePr>
          <p:nvPr>
            <p:extLst>
              <p:ext uri="{D42A27DB-BD31-4B8C-83A1-F6EECF244321}">
                <p14:modId xmlns:p14="http://schemas.microsoft.com/office/powerpoint/2010/main" val="2006645774"/>
              </p:ext>
            </p:extLst>
          </p:nvPr>
        </p:nvGraphicFramePr>
        <p:xfrm>
          <a:off x="723900" y="1600200"/>
          <a:ext cx="10750364" cy="4297856"/>
        </p:xfrm>
        <a:graphic>
          <a:graphicData uri="http://schemas.openxmlformats.org/drawingml/2006/table">
            <a:tbl>
              <a:tblPr/>
              <a:tblGrid>
                <a:gridCol w="5372214">
                  <a:extLst>
                    <a:ext uri="{9D8B030D-6E8A-4147-A177-3AD203B41FA5}">
                      <a16:colId xmlns:a16="http://schemas.microsoft.com/office/drawing/2014/main" val="20000"/>
                    </a:ext>
                  </a:extLst>
                </a:gridCol>
                <a:gridCol w="5378150">
                  <a:extLst>
                    <a:ext uri="{9D8B030D-6E8A-4147-A177-3AD203B41FA5}">
                      <a16:colId xmlns:a16="http://schemas.microsoft.com/office/drawing/2014/main" val="20001"/>
                    </a:ext>
                  </a:extLst>
                </a:gridCol>
              </a:tblGrid>
              <a:tr h="1458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800" b="0" i="0" u="none" strike="noStrike" dirty="0">
                          <a:solidFill>
                            <a:schemeClr val="bg1"/>
                          </a:solidFill>
                          <a:effectLst/>
                          <a:latin typeface="Calibri" panose="020F0502020204030204" pitchFamily="34" charset="0"/>
                          <a:cs typeface="Calibri" panose="020F0502020204030204" pitchFamily="34" charset="0"/>
                        </a:rPr>
                        <a:t>39 (23-55)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800" b="0" i="0" u="none" strike="noStrike" dirty="0">
                          <a:solidFill>
                            <a:schemeClr val="bg1"/>
                          </a:solidFill>
                          <a:effectLst/>
                          <a:latin typeface="Calibri" panose="020F0502020204030204" pitchFamily="34" charset="0"/>
                          <a:cs typeface="Calibri" panose="020F0502020204030204" pitchFamily="34" charset="0"/>
                        </a:rPr>
                        <a:t>1 (64.7)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Black or African American,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800" b="0" i="0" u="none" strike="noStrike" dirty="0">
                          <a:solidFill>
                            <a:schemeClr val="bg1"/>
                          </a:solidFill>
                          <a:effectLst/>
                          <a:latin typeface="Calibri" panose="020F0502020204030204" pitchFamily="34" charset="0"/>
                          <a:cs typeface="Calibri" panose="020F0502020204030204" pitchFamily="34" charset="0"/>
                        </a:rPr>
                        <a:t>17 (100)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Hydroxyurea use, n (%)</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800" b="0" i="0" u="none" strike="noStrike" dirty="0">
                          <a:solidFill>
                            <a:schemeClr val="bg1"/>
                          </a:solidFill>
                          <a:effectLst/>
                          <a:latin typeface="Calibri" panose="020F0502020204030204" pitchFamily="34" charset="0"/>
                          <a:cs typeface="Calibri" panose="020F0502020204030204" pitchFamily="34" charset="0"/>
                        </a:rPr>
                        <a:t>12 (70.6)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6143574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L-glutamine use,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800" b="0" i="0" u="none" strike="noStrike" dirty="0">
                          <a:solidFill>
                            <a:schemeClr val="bg1"/>
                          </a:solidFill>
                          <a:effectLst/>
                          <a:latin typeface="Calibri" panose="020F0502020204030204" pitchFamily="34" charset="0"/>
                          <a:cs typeface="Calibri" panose="020F0502020204030204" pitchFamily="34" charset="0"/>
                        </a:rPr>
                        <a:t>1 (5.9)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8893533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Hb, g/dL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800" b="0" i="0" u="none" strike="noStrike" dirty="0">
                          <a:solidFill>
                            <a:schemeClr val="bg1"/>
                          </a:solidFill>
                          <a:effectLst/>
                          <a:latin typeface="Calibri" panose="020F0502020204030204" pitchFamily="34" charset="0"/>
                          <a:cs typeface="Calibri" panose="020F0502020204030204" pitchFamily="34" charset="0"/>
                        </a:rPr>
                        <a:t>9.2 (1.1)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399893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absolute reticulocyte count, K/µL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800" b="0" i="0" u="none" strike="noStrike" dirty="0">
                          <a:solidFill>
                            <a:schemeClr val="bg1"/>
                          </a:solidFill>
                          <a:effectLst/>
                          <a:latin typeface="Calibri" panose="020F0502020204030204" pitchFamily="34" charset="0"/>
                          <a:cs typeface="Calibri" panose="020F0502020204030204" pitchFamily="34" charset="0"/>
                        </a:rPr>
                        <a:t>188.2 (99.2)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7224997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total bilirubin, mg/dL (SD)*</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800" b="0" i="0" u="none" strike="noStrike" dirty="0">
                          <a:solidFill>
                            <a:schemeClr val="bg1"/>
                          </a:solidFill>
                          <a:effectLst/>
                          <a:latin typeface="Calibri" panose="020F0502020204030204" pitchFamily="34" charset="0"/>
                          <a:cs typeface="Calibri" panose="020F0502020204030204" pitchFamily="34" charset="0"/>
                        </a:rPr>
                        <a:t>2.0 (0.9)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719577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lactate dehydrogenase, U/L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800" b="0" i="0" u="none" strike="noStrike" dirty="0">
                          <a:solidFill>
                            <a:schemeClr val="bg1"/>
                          </a:solidFill>
                          <a:effectLst/>
                          <a:latin typeface="Calibri" panose="020F0502020204030204" pitchFamily="34" charset="0"/>
                          <a:cs typeface="Calibri" panose="020F0502020204030204" pitchFamily="34" charset="0"/>
                        </a:rPr>
                        <a:t>375.2 (120.6)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7305517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HbF by HPLC, %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800" b="0" i="0" u="none" strike="noStrike" dirty="0">
                          <a:solidFill>
                            <a:schemeClr val="bg1"/>
                          </a:solidFill>
                          <a:effectLst/>
                          <a:latin typeface="Calibri" panose="020F0502020204030204" pitchFamily="34" charset="0"/>
                          <a:cs typeface="Calibri" panose="020F0502020204030204" pitchFamily="34" charset="0"/>
                        </a:rPr>
                        <a:t>19.0 (9.8)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26743561"/>
                  </a:ext>
                </a:extLst>
              </a:tr>
            </a:tbl>
          </a:graphicData>
        </a:graphic>
      </p:graphicFrame>
      <p:sp>
        <p:nvSpPr>
          <p:cNvPr id="6" name="TextBox 5">
            <a:extLst>
              <a:ext uri="{FF2B5EF4-FFF2-40B4-BE49-F238E27FC236}">
                <a16:creationId xmlns:a16="http://schemas.microsoft.com/office/drawing/2014/main" id="{BA4F6426-6E4D-A04A-A7AA-067375D9A286}"/>
              </a:ext>
            </a:extLst>
          </p:cNvPr>
          <p:cNvSpPr txBox="1"/>
          <p:nvPr/>
        </p:nvSpPr>
        <p:spPr bwMode="auto">
          <a:xfrm>
            <a:off x="717736" y="5927099"/>
            <a:ext cx="41257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*Baseline laboratory measures (n = 16).</a:t>
            </a:r>
          </a:p>
        </p:txBody>
      </p:sp>
      <p:grpSp>
        <p:nvGrpSpPr>
          <p:cNvPr id="10" name="Group 9">
            <a:extLst>
              <a:ext uri="{FF2B5EF4-FFF2-40B4-BE49-F238E27FC236}">
                <a16:creationId xmlns:a16="http://schemas.microsoft.com/office/drawing/2014/main" id="{817E4D74-8045-B044-8F4A-B99ABCBA6BDA}"/>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D31DF4DA-4C67-6A41-AED6-697FFE0D37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14">
              <a:extLst>
                <a:ext uri="{FF2B5EF4-FFF2-40B4-BE49-F238E27FC236}">
                  <a16:creationId xmlns:a16="http://schemas.microsoft.com/office/drawing/2014/main" id="{55D53291-6606-AE41-86AF-2509225CF43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405548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46CBC-9791-4148-B119-1CE66CD73E91}"/>
              </a:ext>
            </a:extLst>
          </p:cNvPr>
          <p:cNvSpPr>
            <a:spLocks noGrp="1"/>
          </p:cNvSpPr>
          <p:nvPr>
            <p:ph type="title"/>
          </p:nvPr>
        </p:nvSpPr>
        <p:spPr/>
        <p:txBody>
          <a:bodyPr/>
          <a:lstStyle/>
          <a:p>
            <a:r>
              <a:rPr lang="en-US" altLang="en-US" dirty="0"/>
              <a:t>Phase I Trial of Mitapivat in SCD: Patient Disposition</a:t>
            </a:r>
            <a:endParaRPr lang="en-US" dirty="0"/>
          </a:p>
        </p:txBody>
      </p:sp>
      <p:graphicFrame>
        <p:nvGraphicFramePr>
          <p:cNvPr id="5" name="Group 3">
            <a:extLst>
              <a:ext uri="{FF2B5EF4-FFF2-40B4-BE49-F238E27FC236}">
                <a16:creationId xmlns:a16="http://schemas.microsoft.com/office/drawing/2014/main" id="{C99DB1E1-3229-4B7D-9793-D76CD55AB0F3}"/>
              </a:ext>
            </a:extLst>
          </p:cNvPr>
          <p:cNvGraphicFramePr>
            <a:graphicFrameLocks/>
          </p:cNvGraphicFramePr>
          <p:nvPr>
            <p:extLst>
              <p:ext uri="{D42A27DB-BD31-4B8C-83A1-F6EECF244321}">
                <p14:modId xmlns:p14="http://schemas.microsoft.com/office/powerpoint/2010/main" val="897507573"/>
              </p:ext>
            </p:extLst>
          </p:nvPr>
        </p:nvGraphicFramePr>
        <p:xfrm>
          <a:off x="723900" y="1600200"/>
          <a:ext cx="10758303" cy="3169920"/>
        </p:xfrm>
        <a:graphic>
          <a:graphicData uri="http://schemas.openxmlformats.org/drawingml/2006/table">
            <a:tbl>
              <a:tblPr/>
              <a:tblGrid>
                <a:gridCol w="6223505">
                  <a:extLst>
                    <a:ext uri="{9D8B030D-6E8A-4147-A177-3AD203B41FA5}">
                      <a16:colId xmlns:a16="http://schemas.microsoft.com/office/drawing/2014/main" val="20000"/>
                    </a:ext>
                  </a:extLst>
                </a:gridCol>
                <a:gridCol w="4534798">
                  <a:extLst>
                    <a:ext uri="{9D8B030D-6E8A-4147-A177-3AD203B41FA5}">
                      <a16:colId xmlns:a16="http://schemas.microsoft.com/office/drawing/2014/main" val="20001"/>
                    </a:ext>
                  </a:extLst>
                </a:gridCol>
              </a:tblGrid>
              <a:tr h="458890">
                <a:tc>
                  <a:txBody>
                    <a:bodyPr/>
                    <a:lstStyle/>
                    <a:p>
                      <a:pPr algn="l">
                        <a:lnSpc>
                          <a:spcPct val="90000"/>
                        </a:lnSpc>
                        <a:spcBef>
                          <a:spcPts val="1000"/>
                        </a:spcBef>
                        <a:spcAft>
                          <a:spcPts val="700"/>
                        </a:spcAft>
                      </a:pPr>
                      <a:r>
                        <a:rPr lang="en-US" sz="2000" b="1" dirty="0">
                          <a:latin typeface="Calibri" panose="020F0502020204030204" pitchFamily="34" charset="0"/>
                          <a:cs typeface="Calibri" panose="020F0502020204030204" pitchFamily="34" charset="0"/>
                        </a:rPr>
                        <a:t>Characteristic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ts val="1000"/>
                        </a:spcBef>
                        <a:spcAft>
                          <a:spcPts val="7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96084">
                <a:tc>
                  <a:txBody>
                    <a:bodyPr/>
                    <a:lstStyle/>
                    <a:p>
                      <a:pPr marL="0" marR="0">
                        <a:lnSpc>
                          <a:spcPct val="90000"/>
                        </a:lnSpc>
                        <a:spcBef>
                          <a:spcPts val="1000"/>
                        </a:spcBef>
                        <a:spcAft>
                          <a:spcPts val="700"/>
                        </a:spcAft>
                      </a:pPr>
                      <a:r>
                        <a:rPr lang="en-US" sz="2000" b="0" dirty="0">
                          <a:solidFill>
                            <a:schemeClr val="bg1"/>
                          </a:solidFill>
                          <a:effectLst/>
                          <a:latin typeface="Calibri" panose="020F0502020204030204" pitchFamily="34" charset="0"/>
                          <a:cs typeface="Calibri" panose="020F0502020204030204" pitchFamily="34" charset="0"/>
                        </a:rPr>
                        <a:t>Total enrolled</a:t>
                      </a:r>
                      <a:endParaRPr lang="en-US" sz="2000" b="0" dirty="0">
                        <a:solidFill>
                          <a:schemeClr val="bg1"/>
                        </a:solidFill>
                        <a:effectLst/>
                        <a:latin typeface="Calibri" panose="020F0502020204030204" pitchFamily="34" charset="0"/>
                        <a:ea typeface="SimSun"/>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90000"/>
                        </a:lnSpc>
                        <a:spcBef>
                          <a:spcPts val="1000"/>
                        </a:spcBef>
                        <a:spcAft>
                          <a:spcPts val="700"/>
                        </a:spcAft>
                      </a:pPr>
                      <a:r>
                        <a:rPr lang="en-US" sz="2000" b="0" dirty="0">
                          <a:solidFill>
                            <a:schemeClr val="bg1"/>
                          </a:solidFill>
                          <a:latin typeface="Calibri" panose="020F0502020204030204" pitchFamily="34" charset="0"/>
                          <a:cs typeface="Calibri" panose="020F0502020204030204" pitchFamily="34" charset="0"/>
                        </a:rPr>
                        <a:t>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47053521"/>
                  </a:ext>
                </a:extLst>
              </a:tr>
              <a:tr h="196084">
                <a:tc>
                  <a:txBody>
                    <a:bodyPr/>
                    <a:lstStyle/>
                    <a:p>
                      <a:pPr marL="0" marR="0">
                        <a:lnSpc>
                          <a:spcPct val="90000"/>
                        </a:lnSpc>
                        <a:spcBef>
                          <a:spcPts val="1000"/>
                        </a:spcBef>
                        <a:spcAft>
                          <a:spcPts val="700"/>
                        </a:spcAft>
                      </a:pPr>
                      <a:r>
                        <a:rPr lang="en-US" sz="2000" b="0" dirty="0">
                          <a:solidFill>
                            <a:schemeClr val="bg1"/>
                          </a:solidFill>
                          <a:effectLst/>
                          <a:latin typeface="Calibri" panose="020F0502020204030204" pitchFamily="34" charset="0"/>
                          <a:cs typeface="Calibri" panose="020F0502020204030204" pitchFamily="34" charset="0"/>
                        </a:rPr>
                        <a:t>Withdrew per investigator*</a:t>
                      </a:r>
                      <a:endParaRPr lang="en-US" sz="2000" b="0" dirty="0">
                        <a:solidFill>
                          <a:schemeClr val="bg1"/>
                        </a:solidFill>
                        <a:effectLst/>
                        <a:latin typeface="Calibri" panose="020F0502020204030204" pitchFamily="34" charset="0"/>
                        <a:ea typeface="SimSun"/>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90000"/>
                        </a:lnSpc>
                        <a:spcBef>
                          <a:spcPts val="1000"/>
                        </a:spcBef>
                        <a:spcAft>
                          <a:spcPts val="700"/>
                        </a:spcAft>
                      </a:pPr>
                      <a:r>
                        <a:rPr lang="en-US" sz="2000" b="0" dirty="0">
                          <a:solidFill>
                            <a:schemeClr val="bg1"/>
                          </a:solidFill>
                          <a:latin typeface="Calibri" panose="020F0502020204030204" pitchFamily="34" charset="0"/>
                          <a:cs typeface="Calibri" panose="020F0502020204030204" pitchFamily="34"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93061743"/>
                  </a:ext>
                </a:extLst>
              </a:tr>
              <a:tr h="196084">
                <a:tc>
                  <a:txBody>
                    <a:bodyPr/>
                    <a:lstStyle/>
                    <a:p>
                      <a:pPr marL="0" marR="0">
                        <a:lnSpc>
                          <a:spcPct val="90000"/>
                        </a:lnSpc>
                        <a:spcBef>
                          <a:spcPts val="1000"/>
                        </a:spcBef>
                        <a:spcAft>
                          <a:spcPts val="700"/>
                        </a:spcAft>
                      </a:pPr>
                      <a:r>
                        <a:rPr lang="en-US" sz="2000" b="0" dirty="0">
                          <a:solidFill>
                            <a:schemeClr val="bg1"/>
                          </a:solidFill>
                          <a:effectLst/>
                          <a:latin typeface="Calibri" panose="020F0502020204030204" pitchFamily="34" charset="0"/>
                          <a:cs typeface="Calibri" panose="020F0502020204030204" pitchFamily="34" charset="0"/>
                        </a:rPr>
                        <a:t>Completed 50-mg dose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342900" rtl="0" eaLnBrk="1" fontAlgn="auto" latinLnBrk="0" hangingPunct="1">
                        <a:lnSpc>
                          <a:spcPct val="90000"/>
                        </a:lnSpc>
                        <a:spcBef>
                          <a:spcPts val="1000"/>
                        </a:spcBef>
                        <a:spcAft>
                          <a:spcPts val="700"/>
                        </a:spcAft>
                        <a:buClrTx/>
                        <a:buSzTx/>
                        <a:buFontTx/>
                        <a:buNone/>
                        <a:tabLst/>
                        <a:defRPr/>
                      </a:pPr>
                      <a:r>
                        <a:rPr lang="en-US" sz="2000" b="0" dirty="0">
                          <a:solidFill>
                            <a:schemeClr val="bg1"/>
                          </a:solidFill>
                          <a:latin typeface="Calibri" panose="020F0502020204030204" pitchFamily="34" charset="0"/>
                          <a:cs typeface="Calibri" panose="020F0502020204030204" pitchFamily="34" charset="0"/>
                        </a:rPr>
                        <a:t>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6084">
                <a:tc>
                  <a:txBody>
                    <a:bodyPr/>
                    <a:lstStyle/>
                    <a:p>
                      <a:pPr marL="0" marR="0" lvl="0" indent="0" algn="l" defTabSz="914400" rtl="0" eaLnBrk="1" fontAlgn="auto" latinLnBrk="0" hangingPunct="1">
                        <a:lnSpc>
                          <a:spcPct val="90000"/>
                        </a:lnSpc>
                        <a:spcBef>
                          <a:spcPts val="1000"/>
                        </a:spcBef>
                        <a:spcAft>
                          <a:spcPts val="700"/>
                        </a:spcAft>
                        <a:buClrTx/>
                        <a:buSzTx/>
                        <a:buFont typeface="Wingdings" panose="05000000000000000000" pitchFamily="2" charset="2"/>
                        <a:buNone/>
                        <a:tabLst/>
                        <a:defRPr/>
                      </a:pPr>
                      <a:r>
                        <a:rPr lang="en-US" sz="2000" b="0" dirty="0">
                          <a:solidFill>
                            <a:schemeClr val="bg1"/>
                          </a:solidFill>
                          <a:effectLst/>
                          <a:latin typeface="Calibri" panose="020F0502020204030204" pitchFamily="34" charset="0"/>
                          <a:ea typeface="SimSun"/>
                          <a:cs typeface="Calibri" panose="020F0502020204030204" pitchFamily="34" charset="0"/>
                        </a:rPr>
                        <a:t>Completed study per protocol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90000"/>
                        </a:lnSpc>
                        <a:spcBef>
                          <a:spcPts val="1000"/>
                        </a:spcBef>
                        <a:spcAft>
                          <a:spcPts val="700"/>
                        </a:spcAft>
                      </a:pPr>
                      <a:r>
                        <a:rPr lang="en-US" sz="2000" b="0" dirty="0">
                          <a:solidFill>
                            <a:schemeClr val="bg1"/>
                          </a:solidFill>
                          <a:latin typeface="Calibri" panose="020F0502020204030204" pitchFamily="34" charset="0"/>
                          <a:cs typeface="Calibri" panose="020F0502020204030204" pitchFamily="34" charset="0"/>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19975707"/>
                  </a:ext>
                </a:extLst>
              </a:tr>
              <a:tr h="984504">
                <a:tc>
                  <a:txBody>
                    <a:bodyPr/>
                    <a:lstStyle/>
                    <a:p>
                      <a:pPr marL="0" marR="0" lvl="0" indent="0" algn="l" defTabSz="914400" rtl="0" eaLnBrk="1" fontAlgn="auto" latinLnBrk="0" hangingPunct="1">
                        <a:lnSpc>
                          <a:spcPct val="90000"/>
                        </a:lnSpc>
                        <a:spcBef>
                          <a:spcPts val="600"/>
                        </a:spcBef>
                        <a:spcAft>
                          <a:spcPts val="0"/>
                        </a:spcAft>
                        <a:buClrTx/>
                        <a:buSzTx/>
                        <a:buFont typeface="Wingdings" panose="05000000000000000000" pitchFamily="2" charset="2"/>
                        <a:buNone/>
                        <a:tabLst/>
                        <a:defRPr/>
                      </a:pPr>
                      <a:r>
                        <a:rPr lang="en-US" sz="2000" b="0" dirty="0">
                          <a:solidFill>
                            <a:schemeClr val="bg1"/>
                          </a:solidFill>
                          <a:effectLst/>
                          <a:latin typeface="Calibri" panose="020F0502020204030204" pitchFamily="34" charset="0"/>
                          <a:cs typeface="Calibri" panose="020F0502020204030204" pitchFamily="34" charset="0"/>
                        </a:rPr>
                        <a:t>Escalated to 100-mg dose</a:t>
                      </a:r>
                      <a:endParaRPr lang="en-US" sz="2000" b="0" dirty="0">
                        <a:solidFill>
                          <a:schemeClr val="bg1"/>
                        </a:solidFill>
                        <a:effectLst/>
                        <a:latin typeface="Calibri" panose="020F0502020204030204" pitchFamily="34" charset="0"/>
                        <a:ea typeface="SimSun"/>
                        <a:cs typeface="Calibri" panose="020F0502020204030204" pitchFamily="34" charset="0"/>
                      </a:endParaRPr>
                    </a:p>
                    <a:p>
                      <a:pPr marL="454025" marR="0" indent="-342900">
                        <a:lnSpc>
                          <a:spcPct val="90000"/>
                        </a:lnSpc>
                        <a:spcBef>
                          <a:spcPts val="600"/>
                        </a:spcBef>
                        <a:spcAft>
                          <a:spcPts val="0"/>
                        </a:spcAft>
                        <a:buFont typeface="Wingdings" panose="05000000000000000000" pitchFamily="2" charset="2"/>
                        <a:buChar char="§"/>
                      </a:pPr>
                      <a:r>
                        <a:rPr lang="en-US" sz="2000" b="0" dirty="0">
                          <a:solidFill>
                            <a:schemeClr val="bg1"/>
                          </a:solidFill>
                          <a:effectLst/>
                          <a:latin typeface="Calibri" panose="020F0502020204030204" pitchFamily="34" charset="0"/>
                          <a:ea typeface="SimSun"/>
                          <a:cs typeface="Calibri" panose="020F0502020204030204" pitchFamily="34" charset="0"/>
                        </a:rPr>
                        <a:t>Completed 100-mg dose</a:t>
                      </a:r>
                    </a:p>
                    <a:p>
                      <a:pPr marL="454025" marR="0" indent="-342900">
                        <a:lnSpc>
                          <a:spcPct val="90000"/>
                        </a:lnSpc>
                        <a:spcBef>
                          <a:spcPts val="600"/>
                        </a:spcBef>
                        <a:spcAft>
                          <a:spcPts val="0"/>
                        </a:spcAft>
                        <a:buFont typeface="Wingdings" panose="05000000000000000000" pitchFamily="2" charset="2"/>
                        <a:buChar char="§"/>
                      </a:pPr>
                      <a:r>
                        <a:rPr lang="en-US" sz="2000" b="0" dirty="0">
                          <a:solidFill>
                            <a:schemeClr val="bg1"/>
                          </a:solidFill>
                          <a:effectLst/>
                          <a:latin typeface="Calibri" panose="020F0502020204030204" pitchFamily="34" charset="0"/>
                          <a:ea typeface="SimSun"/>
                          <a:cs typeface="Calibri" panose="020F0502020204030204" pitchFamily="34" charset="0"/>
                        </a:rPr>
                        <a:t>Withdrawal</a:t>
                      </a:r>
                      <a:r>
                        <a:rPr lang="en-US" sz="2000" b="0" baseline="30000" dirty="0">
                          <a:solidFill>
                            <a:schemeClr val="bg1"/>
                          </a:solidFill>
                          <a:effectLst/>
                          <a:latin typeface="Calibri" panose="020F0502020204030204" pitchFamily="34" charset="0"/>
                          <a:ea typeface="SimSun"/>
                          <a:cs typeface="Calibri" panose="020F0502020204030204" pitchFamily="34"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90000"/>
                        </a:lnSpc>
                        <a:spcBef>
                          <a:spcPts val="600"/>
                        </a:spcBef>
                        <a:spcAft>
                          <a:spcPts val="0"/>
                        </a:spcAft>
                      </a:pPr>
                      <a:r>
                        <a:rPr lang="en-US" sz="2000" b="0" dirty="0">
                          <a:solidFill>
                            <a:schemeClr val="bg1"/>
                          </a:solidFill>
                          <a:latin typeface="Calibri" panose="020F0502020204030204" pitchFamily="34" charset="0"/>
                          <a:cs typeface="Calibri" panose="020F0502020204030204" pitchFamily="34" charset="0"/>
                        </a:rPr>
                        <a:t>10</a:t>
                      </a:r>
                    </a:p>
                    <a:p>
                      <a:pPr algn="ctr">
                        <a:lnSpc>
                          <a:spcPct val="90000"/>
                        </a:lnSpc>
                        <a:spcBef>
                          <a:spcPts val="600"/>
                        </a:spcBef>
                        <a:spcAft>
                          <a:spcPts val="0"/>
                        </a:spcAft>
                      </a:pPr>
                      <a:r>
                        <a:rPr lang="en-US" sz="2000" b="0" dirty="0">
                          <a:solidFill>
                            <a:schemeClr val="bg1"/>
                          </a:solidFill>
                          <a:latin typeface="Calibri" panose="020F0502020204030204" pitchFamily="34" charset="0"/>
                          <a:cs typeface="Calibri" panose="020F0502020204030204" pitchFamily="34" charset="0"/>
                        </a:rPr>
                        <a:t>9</a:t>
                      </a:r>
                    </a:p>
                    <a:p>
                      <a:pPr algn="ctr">
                        <a:lnSpc>
                          <a:spcPct val="90000"/>
                        </a:lnSpc>
                        <a:spcBef>
                          <a:spcPts val="600"/>
                        </a:spcBef>
                        <a:spcAft>
                          <a:spcPts val="0"/>
                        </a:spcAft>
                      </a:pPr>
                      <a:r>
                        <a:rPr lang="en-US" sz="2000" b="0" dirty="0">
                          <a:solidFill>
                            <a:schemeClr val="bg1"/>
                          </a:solidFill>
                          <a:latin typeface="Calibri" panose="020F0502020204030204" pitchFamily="34" charset="0"/>
                          <a:cs typeface="Calibri" panose="020F0502020204030204" pitchFamily="34"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03078889"/>
                  </a:ext>
                </a:extLst>
              </a:tr>
            </a:tbl>
          </a:graphicData>
        </a:graphic>
      </p:graphicFrame>
      <p:sp>
        <p:nvSpPr>
          <p:cNvPr id="6" name="Text Box 11">
            <a:extLst>
              <a:ext uri="{FF2B5EF4-FFF2-40B4-BE49-F238E27FC236}">
                <a16:creationId xmlns:a16="http://schemas.microsoft.com/office/drawing/2014/main" id="{39901676-F24B-46CB-9F1A-E6748470D73F}"/>
              </a:ext>
            </a:extLst>
          </p:cNvPr>
          <p:cNvSpPr txBox="1">
            <a:spLocks noChangeArrowheads="1"/>
          </p:cNvSpPr>
          <p:nvPr/>
        </p:nvSpPr>
        <p:spPr bwMode="auto">
          <a:xfrm>
            <a:off x="414338" y="6385740"/>
            <a:ext cx="89752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Xu. ASH 2021. Abstr 10.</a:t>
            </a:r>
          </a:p>
        </p:txBody>
      </p:sp>
      <p:sp>
        <p:nvSpPr>
          <p:cNvPr id="10" name="TextBox 9">
            <a:extLst>
              <a:ext uri="{FF2B5EF4-FFF2-40B4-BE49-F238E27FC236}">
                <a16:creationId xmlns:a16="http://schemas.microsoft.com/office/drawing/2014/main" id="{6BDEBDF0-CE63-4648-A377-32470A56694C}"/>
              </a:ext>
            </a:extLst>
          </p:cNvPr>
          <p:cNvSpPr txBox="1"/>
          <p:nvPr/>
        </p:nvSpPr>
        <p:spPr bwMode="auto">
          <a:xfrm>
            <a:off x="723900" y="4800383"/>
            <a:ext cx="108108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*Withdrew due to need for medical interventions for an AE deemed to be unrelated to study drug; patient lost to follow-up. </a:t>
            </a:r>
            <a:br>
              <a:rPr 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Patient withdrew prior to completing the 100-mg dose level due to AE unrelated to study drug; analyzed with the 50-mg dose cohort.</a:t>
            </a:r>
          </a:p>
        </p:txBody>
      </p:sp>
      <p:grpSp>
        <p:nvGrpSpPr>
          <p:cNvPr id="12" name="Group 11">
            <a:extLst>
              <a:ext uri="{FF2B5EF4-FFF2-40B4-BE49-F238E27FC236}">
                <a16:creationId xmlns:a16="http://schemas.microsoft.com/office/drawing/2014/main" id="{3FE8CE52-EC39-FE4F-AF13-BAB586740D48}"/>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A8CA1BF3-8ADB-F14C-960D-B37D3278F5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13">
              <a:extLst>
                <a:ext uri="{FF2B5EF4-FFF2-40B4-BE49-F238E27FC236}">
                  <a16:creationId xmlns:a16="http://schemas.microsoft.com/office/drawing/2014/main" id="{C647C3E6-34E9-0145-A909-D210B1D115E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10880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Phase I Trial of Mitapivat in SCD: Safety</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8" y="6385740"/>
            <a:ext cx="89752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Xu. ASH 2021. Abstr 10.</a:t>
            </a:r>
          </a:p>
        </p:txBody>
      </p:sp>
      <p:graphicFrame>
        <p:nvGraphicFramePr>
          <p:cNvPr id="8" name="Group 3">
            <a:extLst>
              <a:ext uri="{FF2B5EF4-FFF2-40B4-BE49-F238E27FC236}">
                <a16:creationId xmlns:a16="http://schemas.microsoft.com/office/drawing/2014/main" id="{017A3E2E-869F-0942-98DB-8CE009D31164}"/>
              </a:ext>
            </a:extLst>
          </p:cNvPr>
          <p:cNvGraphicFramePr>
            <a:graphicFrameLocks/>
          </p:cNvGraphicFramePr>
          <p:nvPr>
            <p:extLst>
              <p:ext uri="{D42A27DB-BD31-4B8C-83A1-F6EECF244321}">
                <p14:modId xmlns:p14="http://schemas.microsoft.com/office/powerpoint/2010/main" val="872701107"/>
              </p:ext>
            </p:extLst>
          </p:nvPr>
        </p:nvGraphicFramePr>
        <p:xfrm>
          <a:off x="723900" y="1600200"/>
          <a:ext cx="6273627" cy="4572016"/>
        </p:xfrm>
        <a:graphic>
          <a:graphicData uri="http://schemas.openxmlformats.org/drawingml/2006/table">
            <a:tbl>
              <a:tblPr/>
              <a:tblGrid>
                <a:gridCol w="2192252">
                  <a:extLst>
                    <a:ext uri="{9D8B030D-6E8A-4147-A177-3AD203B41FA5}">
                      <a16:colId xmlns:a16="http://schemas.microsoft.com/office/drawing/2014/main" val="20000"/>
                    </a:ext>
                  </a:extLst>
                </a:gridCol>
                <a:gridCol w="2220223">
                  <a:extLst>
                    <a:ext uri="{9D8B030D-6E8A-4147-A177-3AD203B41FA5}">
                      <a16:colId xmlns:a16="http://schemas.microsoft.com/office/drawing/2014/main" val="20002"/>
                    </a:ext>
                  </a:extLst>
                </a:gridCol>
                <a:gridCol w="1861152">
                  <a:extLst>
                    <a:ext uri="{9D8B030D-6E8A-4147-A177-3AD203B41FA5}">
                      <a16:colId xmlns:a16="http://schemas.microsoft.com/office/drawing/2014/main" val="2547712763"/>
                    </a:ext>
                  </a:extLst>
                </a:gridCol>
              </a:tblGrid>
              <a:tr h="26938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TRAEs,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Mitapivat </a:t>
                      </a:r>
                      <a:b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45793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algn="ctr" defTabSz="914400" rtl="0" eaLnBrk="1" latinLnBrk="0" hangingPunct="1"/>
                      <a:r>
                        <a:rPr lang="en-US" sz="1800" b="1" kern="1200" dirty="0">
                          <a:solidFill>
                            <a:schemeClr val="tx1"/>
                          </a:solidFill>
                          <a:latin typeface="Calibri" panose="020F0502020204030204" pitchFamily="34" charset="0"/>
                          <a:ea typeface="+mn-ea"/>
                          <a:cs typeface="Calibri" panose="020F0502020204030204" pitchFamily="34" charset="0"/>
                        </a:rPr>
                        <a:t>All Grades</a:t>
                      </a:r>
                    </a:p>
                    <a:p>
                      <a:pPr marL="0" algn="ctr" defTabSz="914400" rtl="0" eaLnBrk="1" latinLnBrk="0" hangingPunct="1"/>
                      <a:r>
                        <a:rPr lang="en-US" sz="1800" b="1" kern="1200" dirty="0">
                          <a:solidFill>
                            <a:schemeClr val="tx1"/>
                          </a:solidFill>
                          <a:latin typeface="Calibri" panose="020F0502020204030204" pitchFamily="34" charset="0"/>
                          <a:ea typeface="+mn-ea"/>
                          <a:cs typeface="Calibri" panose="020F0502020204030204" pitchFamily="34" charset="0"/>
                        </a:rPr>
                        <a:t>(in ≥10% of Patients)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algn="ctr" defTabSz="914400" rtl="0" eaLnBrk="1" latinLnBrk="0" hangingPunct="1"/>
                      <a:r>
                        <a:rPr lang="en-US" sz="1800" b="1" kern="1200" dirty="0">
                          <a:solidFill>
                            <a:schemeClr val="tx1"/>
                          </a:solidFill>
                          <a:latin typeface="Calibri" panose="020F0502020204030204" pitchFamily="34" charset="0"/>
                          <a:ea typeface="+mn-ea"/>
                          <a:cs typeface="Calibri" panose="020F0502020204030204" pitchFamily="34" charset="0"/>
                        </a:rPr>
                        <a:t>Grade ≥3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561847685"/>
                  </a:ext>
                </a:extLst>
              </a:tr>
              <a:tr h="269373">
                <a:tc>
                  <a:txBody>
                    <a:bodyPr/>
                    <a:lstStyle/>
                    <a:p>
                      <a:pPr algn="l" fontAlgn="b"/>
                      <a:r>
                        <a:rPr lang="en-US" sz="1800" b="0" i="0" u="none" strike="noStrike" dirty="0">
                          <a:solidFill>
                            <a:srgbClr val="000000"/>
                          </a:solidFill>
                          <a:effectLst/>
                          <a:latin typeface="Calibri" panose="020F0502020204030204" pitchFamily="34" charset="0"/>
                          <a:cs typeface="Calibri" panose="020F0502020204030204" pitchFamily="34" charset="0"/>
                        </a:rPr>
                        <a:t>All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800" b="0" i="0" u="none" strike="noStrike" dirty="0">
                          <a:solidFill>
                            <a:schemeClr val="bg1"/>
                          </a:solidFill>
                          <a:effectLst/>
                          <a:latin typeface="Calibri" panose="020F0502020204030204" pitchFamily="34" charset="0"/>
                          <a:cs typeface="Calibri" panose="020F0502020204030204" pitchFamily="34" charset="0"/>
                        </a:rPr>
                        <a:t>8 (47.1)</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800" b="0" i="0" u="none" strike="noStrike" dirty="0">
                          <a:solidFill>
                            <a:schemeClr val="bg1"/>
                          </a:solidFill>
                          <a:effectLst/>
                          <a:latin typeface="Calibri" panose="020F0502020204030204" pitchFamily="34" charset="0"/>
                          <a:cs typeface="Calibri" panose="020F0502020204030204" pitchFamily="34" charset="0"/>
                        </a:rPr>
                        <a:t>3 (17.6)</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9373">
                <a:tc>
                  <a:txBody>
                    <a:bodyPr/>
                    <a:lstStyle/>
                    <a:p>
                      <a:pPr algn="l" fontAlgn="b"/>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Insomnia</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800" b="0" i="0" u="none" strike="noStrike" dirty="0">
                          <a:solidFill>
                            <a:schemeClr val="bg1"/>
                          </a:solidFill>
                          <a:effectLst/>
                          <a:latin typeface="Calibri" panose="020F0502020204030204" pitchFamily="34" charset="0"/>
                          <a:cs typeface="Calibri" panose="020F0502020204030204" pitchFamily="34" charset="0"/>
                        </a:rPr>
                        <a:t>6 (35.3)</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800" b="0" i="0" u="none" strike="noStrike" dirty="0">
                          <a:solidFill>
                            <a:schemeClr val="bg1"/>
                          </a:solidFill>
                          <a:effectLst/>
                          <a:latin typeface="Calibri" panose="020F0502020204030204" pitchFamily="34" charset="0"/>
                          <a:cs typeface="Calibri" panose="020F050202020403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1137708"/>
                  </a:ext>
                </a:extLst>
              </a:tr>
              <a:tr h="269373">
                <a:tc>
                  <a:txBody>
                    <a:bodyPr/>
                    <a:lstStyle/>
                    <a:p>
                      <a:pPr algn="l" fontAlgn="b"/>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Arthralgia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800" b="0" i="0" u="none" strike="noStrike" dirty="0">
                          <a:solidFill>
                            <a:schemeClr val="bg1"/>
                          </a:solidFill>
                          <a:effectLst/>
                          <a:latin typeface="Calibri" panose="020F0502020204030204" pitchFamily="34" charset="0"/>
                          <a:cs typeface="Calibri" panose="020F0502020204030204" pitchFamily="34" charset="0"/>
                        </a:rPr>
                        <a:t>3 (17.6)</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800" b="0" i="0" u="none" strike="noStrike" dirty="0">
                          <a:solidFill>
                            <a:schemeClr val="bg1"/>
                          </a:solidFill>
                          <a:effectLst/>
                          <a:latin typeface="Calibri" panose="020F0502020204030204" pitchFamily="34" charset="0"/>
                          <a:cs typeface="Calibri" panose="020F050202020403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20170687"/>
                  </a:ext>
                </a:extLst>
              </a:tr>
              <a:tr h="269373">
                <a:tc>
                  <a:txBody>
                    <a:bodyPr/>
                    <a:lstStyle/>
                    <a:p>
                      <a:pPr algn="l" fontAlgn="b"/>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Hypertension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800" b="0" i="0" u="none" strike="noStrike" dirty="0">
                          <a:solidFill>
                            <a:schemeClr val="bg1"/>
                          </a:solidFill>
                          <a:effectLst/>
                          <a:latin typeface="Calibri" panose="020F0502020204030204" pitchFamily="34" charset="0"/>
                          <a:cs typeface="Calibri" panose="020F0502020204030204" pitchFamily="34" charset="0"/>
                        </a:rPr>
                        <a:t>3 (17.6)</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800" b="0" i="0" u="none" strike="noStrike" dirty="0">
                          <a:solidFill>
                            <a:schemeClr val="bg1"/>
                          </a:solidFill>
                          <a:effectLst/>
                          <a:latin typeface="Calibri" panose="020F0502020204030204" pitchFamily="34" charset="0"/>
                          <a:cs typeface="Calibri" panose="020F0502020204030204" pitchFamily="34" charset="0"/>
                        </a:rPr>
                        <a:t>1 (5.9)</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09416850"/>
                  </a:ext>
                </a:extLst>
              </a:tr>
              <a:tr h="269373">
                <a:tc>
                  <a:txBody>
                    <a:bodyPr/>
                    <a:lstStyle/>
                    <a:p>
                      <a:pPr algn="l" fontAlgn="b"/>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VOC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800" b="0" i="0" u="none" strike="noStrike" dirty="0">
                          <a:solidFill>
                            <a:schemeClr val="bg1"/>
                          </a:solidFill>
                          <a:effectLst/>
                          <a:latin typeface="Calibri" panose="020F0502020204030204" pitchFamily="34" charset="0"/>
                          <a:cs typeface="Calibri" panose="020F0502020204030204" pitchFamily="34" charset="0"/>
                        </a:rPr>
                        <a:t>2 (11.8)</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800" b="0" i="0" u="none" strike="noStrike" dirty="0">
                          <a:solidFill>
                            <a:schemeClr val="bg1"/>
                          </a:solidFill>
                          <a:effectLst/>
                          <a:latin typeface="Calibri" panose="020F0502020204030204" pitchFamily="34" charset="0"/>
                          <a:cs typeface="Calibri" panose="020F0502020204030204" pitchFamily="34" charset="0"/>
                        </a:rPr>
                        <a:t>2 (11.8)</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81726973"/>
                  </a:ext>
                </a:extLst>
              </a:tr>
              <a:tr h="269373">
                <a:tc>
                  <a:txBody>
                    <a:bodyPr/>
                    <a:lstStyle/>
                    <a:p>
                      <a:pPr algn="l" fontAlgn="b"/>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Headache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800" b="0" i="0" u="none" strike="noStrike" dirty="0">
                          <a:solidFill>
                            <a:schemeClr val="bg1"/>
                          </a:solidFill>
                          <a:effectLst/>
                          <a:latin typeface="Calibri" panose="020F0502020204030204" pitchFamily="34" charset="0"/>
                          <a:cs typeface="Calibri" panose="020F0502020204030204" pitchFamily="34" charset="0"/>
                        </a:rPr>
                        <a:t>2 (11.8)</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800" b="0" i="0" u="none" strike="noStrike" dirty="0">
                          <a:solidFill>
                            <a:schemeClr val="bg1"/>
                          </a:solidFill>
                          <a:effectLst/>
                          <a:latin typeface="Calibri" panose="020F0502020204030204" pitchFamily="34" charset="0"/>
                          <a:cs typeface="Calibri" panose="020F050202020403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78591776"/>
                  </a:ext>
                </a:extLst>
              </a:tr>
              <a:tr h="269373">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Heart rate increased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800" b="0" i="0" u="none" strike="noStrike" dirty="0">
                          <a:solidFill>
                            <a:schemeClr val="bg1"/>
                          </a:solidFill>
                          <a:effectLst/>
                          <a:latin typeface="Calibri" panose="020F0502020204030204" pitchFamily="34" charset="0"/>
                          <a:cs typeface="Calibri" panose="020F0502020204030204" pitchFamily="34" charset="0"/>
                        </a:rPr>
                        <a:t>2 (11.8)</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59969406"/>
                  </a:ext>
                </a:extLst>
              </a:tr>
              <a:tr h="269373">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Anemia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t"/>
                      <a:r>
                        <a:rPr lang="en-US" sz="1800" b="0" i="0" u="none" strike="noStrike" dirty="0">
                          <a:solidFill>
                            <a:schemeClr val="bg1"/>
                          </a:solidFill>
                          <a:effectLst/>
                          <a:latin typeface="Calibri" panose="020F0502020204030204" pitchFamily="34" charset="0"/>
                          <a:cs typeface="Calibri" panose="020F0502020204030204" pitchFamily="34" charset="0"/>
                        </a:rPr>
                        <a:t>-</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(5.9)</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46261308"/>
                  </a:ext>
                </a:extLst>
              </a:tr>
              <a:tr h="269373">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Fatigue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sz="1800" b="0" i="0" u="none" strike="noStrike" dirty="0">
                          <a:solidFill>
                            <a:schemeClr val="bg1"/>
                          </a:solidFill>
                          <a:effectLst/>
                          <a:latin typeface="Calibri" panose="020F0502020204030204" pitchFamily="34" charset="0"/>
                          <a:cs typeface="Calibri" panose="020F0502020204030204" pitchFamily="34" charset="0"/>
                        </a:rPr>
                        <a:t>-</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(5.9)</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30417913"/>
                  </a:ext>
                </a:extLst>
              </a:tr>
            </a:tbl>
          </a:graphicData>
        </a:graphic>
      </p:graphicFrame>
      <p:grpSp>
        <p:nvGrpSpPr>
          <p:cNvPr id="11" name="Group 10">
            <a:extLst>
              <a:ext uri="{FF2B5EF4-FFF2-40B4-BE49-F238E27FC236}">
                <a16:creationId xmlns:a16="http://schemas.microsoft.com/office/drawing/2014/main" id="{53E78936-BAB4-B14D-B983-3546CD116C4A}"/>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44AD8700-CFD9-B549-9C5A-D59D7F038B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15">
              <a:extLst>
                <a:ext uri="{FF2B5EF4-FFF2-40B4-BE49-F238E27FC236}">
                  <a16:creationId xmlns:a16="http://schemas.microsoft.com/office/drawing/2014/main" id="{4CE7CFB5-CA6D-BC48-9255-1C7C7040CCB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9" name="Content Placeholder 3">
            <a:extLst>
              <a:ext uri="{FF2B5EF4-FFF2-40B4-BE49-F238E27FC236}">
                <a16:creationId xmlns:a16="http://schemas.microsoft.com/office/drawing/2014/main" id="{FEC886D6-33B5-634D-BB73-F648979D1DDF}"/>
              </a:ext>
            </a:extLst>
          </p:cNvPr>
          <p:cNvSpPr>
            <a:spLocks noGrp="1"/>
          </p:cNvSpPr>
          <p:nvPr>
            <p:ph sz="half" idx="1"/>
          </p:nvPr>
        </p:nvSpPr>
        <p:spPr>
          <a:xfrm>
            <a:off x="7211768" y="1536179"/>
            <a:ext cx="4068372" cy="4678738"/>
          </a:xfrm>
        </p:spPr>
        <p:txBody>
          <a:bodyPr/>
          <a:lstStyle/>
          <a:p>
            <a:r>
              <a:rPr lang="en-US" sz="2000" dirty="0"/>
              <a:t>No patient experienced VOC during dose escalation</a:t>
            </a:r>
          </a:p>
          <a:p>
            <a:r>
              <a:rPr lang="en-US" sz="2000" dirty="0"/>
              <a:t>2 patients developed VOC during drug tapering phase</a:t>
            </a:r>
          </a:p>
          <a:p>
            <a:pPr lvl="1"/>
            <a:r>
              <a:rPr lang="en-US" sz="1800" dirty="0"/>
              <a:t>Possibly drug related</a:t>
            </a:r>
          </a:p>
          <a:p>
            <a:pPr lvl="1"/>
            <a:r>
              <a:rPr lang="en-US" sz="1800" dirty="0"/>
              <a:t>Protocol amended to extend length of taper</a:t>
            </a:r>
          </a:p>
          <a:p>
            <a:r>
              <a:rPr lang="en-US" sz="2000" dirty="0"/>
              <a:t>2 patients developed VOC during 28-day safety follow-up period</a:t>
            </a:r>
          </a:p>
          <a:p>
            <a:pPr lvl="1"/>
            <a:r>
              <a:rPr lang="en-US" sz="1800" dirty="0"/>
              <a:t>Associated with established </a:t>
            </a:r>
            <a:br>
              <a:rPr lang="en-US" sz="1800" dirty="0"/>
            </a:br>
            <a:r>
              <a:rPr lang="en-US" sz="1800" dirty="0"/>
              <a:t>VOC triggers; unlikely to be </a:t>
            </a:r>
            <a:br>
              <a:rPr lang="en-US" sz="1800" dirty="0"/>
            </a:br>
            <a:r>
              <a:rPr lang="en-US" sz="1800" dirty="0"/>
              <a:t>drug related</a:t>
            </a:r>
          </a:p>
          <a:p>
            <a:endParaRPr lang="en-US" sz="2400" dirty="0"/>
          </a:p>
        </p:txBody>
      </p:sp>
    </p:spTree>
    <p:extLst>
      <p:ext uri="{BB962C8B-B14F-4D97-AF65-F5344CB8AC3E}">
        <p14:creationId xmlns:p14="http://schemas.microsoft.com/office/powerpoint/2010/main" val="2911653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Phase I Trial of Mitapivat in SCD: Serious AEs</a:t>
            </a:r>
          </a:p>
        </p:txBody>
      </p:sp>
      <p:sp>
        <p:nvSpPr>
          <p:cNvPr id="4" name="Content Placeholder 3">
            <a:extLst>
              <a:ext uri="{FF2B5EF4-FFF2-40B4-BE49-F238E27FC236}">
                <a16:creationId xmlns:a16="http://schemas.microsoft.com/office/drawing/2014/main" id="{F510CE53-FA81-B247-AE21-BBF1E59F996F}"/>
              </a:ext>
            </a:extLst>
          </p:cNvPr>
          <p:cNvSpPr>
            <a:spLocks noGrp="1"/>
          </p:cNvSpPr>
          <p:nvPr>
            <p:ph sz="half" idx="1"/>
          </p:nvPr>
        </p:nvSpPr>
        <p:spPr>
          <a:xfrm>
            <a:off x="6314757" y="1513319"/>
            <a:ext cx="5309278" cy="4678738"/>
          </a:xfrm>
        </p:spPr>
        <p:txBody>
          <a:bodyPr/>
          <a:lstStyle/>
          <a:p>
            <a:r>
              <a:rPr lang="en-US" sz="2400" dirty="0"/>
              <a:t>No AEs required drug discontinuation</a:t>
            </a:r>
          </a:p>
          <a:p>
            <a:r>
              <a:rPr lang="en-US" sz="2400" dirty="0"/>
              <a:t>Grade 3 hypertension occurred in a patient with grade 2 hypertension at baseline</a:t>
            </a:r>
          </a:p>
          <a:p>
            <a:r>
              <a:rPr lang="en-US" sz="2400" dirty="0"/>
              <a:t>Anemia and fatigue occurred in a single patient following drug taper</a:t>
            </a:r>
          </a:p>
          <a:p>
            <a:endParaRPr 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8" y="6385740"/>
            <a:ext cx="89752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Xu. ASH 2021. Abstr 10.</a:t>
            </a:r>
          </a:p>
        </p:txBody>
      </p:sp>
      <p:graphicFrame>
        <p:nvGraphicFramePr>
          <p:cNvPr id="8" name="Group 3">
            <a:extLst>
              <a:ext uri="{FF2B5EF4-FFF2-40B4-BE49-F238E27FC236}">
                <a16:creationId xmlns:a16="http://schemas.microsoft.com/office/drawing/2014/main" id="{017A3E2E-869F-0942-98DB-8CE009D31164}"/>
              </a:ext>
            </a:extLst>
          </p:cNvPr>
          <p:cNvGraphicFramePr>
            <a:graphicFrameLocks/>
          </p:cNvGraphicFramePr>
          <p:nvPr>
            <p:extLst>
              <p:ext uri="{D42A27DB-BD31-4B8C-83A1-F6EECF244321}">
                <p14:modId xmlns:p14="http://schemas.microsoft.com/office/powerpoint/2010/main" val="1062314426"/>
              </p:ext>
            </p:extLst>
          </p:nvPr>
        </p:nvGraphicFramePr>
        <p:xfrm>
          <a:off x="723900" y="1615816"/>
          <a:ext cx="5334000" cy="2286016"/>
        </p:xfrm>
        <a:graphic>
          <a:graphicData uri="http://schemas.openxmlformats.org/drawingml/2006/table">
            <a:tbl>
              <a:tblPr/>
              <a:tblGrid>
                <a:gridCol w="2932072">
                  <a:extLst>
                    <a:ext uri="{9D8B030D-6E8A-4147-A177-3AD203B41FA5}">
                      <a16:colId xmlns:a16="http://schemas.microsoft.com/office/drawing/2014/main" val="20000"/>
                    </a:ext>
                  </a:extLst>
                </a:gridCol>
                <a:gridCol w="2401928">
                  <a:extLst>
                    <a:ext uri="{9D8B030D-6E8A-4147-A177-3AD203B41FA5}">
                      <a16:colId xmlns:a16="http://schemas.microsoft.com/office/drawing/2014/main" val="20002"/>
                    </a:ext>
                  </a:extLst>
                </a:gridCol>
              </a:tblGrid>
              <a:tr h="3383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Serious 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Mitapivat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17)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91240">
                <a:tc>
                  <a:txBody>
                    <a:bodyPr/>
                    <a:lstStyle/>
                    <a:p>
                      <a:pPr algn="l" fontAlgn="b"/>
                      <a:r>
                        <a:rPr lang="en-US" sz="2000" b="0" i="0" u="none" strike="noStrike" dirty="0">
                          <a:solidFill>
                            <a:schemeClr val="bg1"/>
                          </a:solidFill>
                          <a:effectLst/>
                          <a:latin typeface="Calibri" panose="020F0502020204030204" pitchFamily="34" charset="0"/>
                          <a:cs typeface="Calibri" panose="020F0502020204030204" pitchFamily="34" charset="0"/>
                        </a:rPr>
                        <a:t>All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lnSpc>
                          <a:spcPct val="100000"/>
                        </a:lnSpc>
                      </a:pPr>
                      <a:r>
                        <a:rPr lang="en-US" sz="2000" b="0" i="0" u="none" strike="noStrike" dirty="0">
                          <a:solidFill>
                            <a:schemeClr val="bg1"/>
                          </a:solidFill>
                          <a:effectLst/>
                          <a:latin typeface="Calibri" panose="020F0502020204030204" pitchFamily="34" charset="0"/>
                          <a:cs typeface="Calibri" panose="020F0502020204030204" pitchFamily="34" charset="0"/>
                        </a:rPr>
                        <a:t>6 (35.3)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1240">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n-US" sz="2000" b="0" i="0" u="none" strike="noStrike" kern="1200" dirty="0">
                          <a:solidFill>
                            <a:schemeClr val="bg1"/>
                          </a:solidFill>
                          <a:effectLst/>
                          <a:latin typeface="Calibri" panose="020F0502020204030204" pitchFamily="34" charset="0"/>
                          <a:ea typeface="+mn-ea"/>
                          <a:cs typeface="Calibri" panose="020F0502020204030204" pitchFamily="34" charset="0"/>
                        </a:rPr>
                        <a:t>VOC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2000" b="0" i="0" u="none" strike="noStrike" dirty="0">
                          <a:solidFill>
                            <a:schemeClr val="bg1"/>
                          </a:solidFill>
                          <a:effectLst/>
                          <a:latin typeface="Calibri" panose="020F0502020204030204" pitchFamily="34" charset="0"/>
                          <a:cs typeface="Calibri" panose="020F0502020204030204" pitchFamily="34" charset="0"/>
                        </a:rPr>
                        <a:t>4 (23.5)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1137708"/>
                  </a:ext>
                </a:extLst>
              </a:tr>
              <a:tr h="191240">
                <a:tc>
                  <a:txBody>
                    <a:bodyPr/>
                    <a:lstStyle/>
                    <a:p>
                      <a:pPr algn="l" fontAlgn="b"/>
                      <a:r>
                        <a:rPr lang="en-US" sz="2000" b="0" i="0" u="none" strike="noStrike" kern="1200" dirty="0">
                          <a:solidFill>
                            <a:schemeClr val="bg1"/>
                          </a:solidFill>
                          <a:effectLst/>
                          <a:latin typeface="Calibri" panose="020F0502020204030204" pitchFamily="34" charset="0"/>
                          <a:ea typeface="+mn-ea"/>
                          <a:cs typeface="Calibri" panose="020F0502020204030204" pitchFamily="34" charset="0"/>
                        </a:rPr>
                        <a:t>Pain (shoulder)</a:t>
                      </a:r>
                      <a:endParaRPr lang="en-US" sz="2000" b="0" i="0" u="none" strike="noStrike" dirty="0">
                        <a:solidFill>
                          <a:schemeClr val="bg1"/>
                        </a:solidFill>
                        <a:effectLst/>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2000" b="0" i="0" u="none" strike="noStrike" dirty="0">
                          <a:solidFill>
                            <a:schemeClr val="bg1"/>
                          </a:solidFill>
                          <a:effectLst/>
                          <a:latin typeface="Calibri" panose="020F0502020204030204" pitchFamily="34" charset="0"/>
                          <a:cs typeface="Calibri" panose="020F0502020204030204" pitchFamily="34" charset="0"/>
                        </a:rPr>
                        <a:t>1 (5.9)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20170687"/>
                  </a:ext>
                </a:extLst>
              </a:tr>
              <a:tr h="191240">
                <a:tc>
                  <a:txBody>
                    <a:bodyPr/>
                    <a:lstStyle/>
                    <a:p>
                      <a:pPr algn="l" fontAlgn="b"/>
                      <a:r>
                        <a:rPr lang="en-US" sz="2000" b="0" i="0" u="none" strike="noStrike" dirty="0">
                          <a:solidFill>
                            <a:schemeClr val="bg1"/>
                          </a:solidFill>
                          <a:effectLst/>
                          <a:latin typeface="Calibri" panose="020F0502020204030204" pitchFamily="34" charset="0"/>
                          <a:cs typeface="Calibri" panose="020F0502020204030204" pitchFamily="34" charset="0"/>
                        </a:rPr>
                        <a:t>Pulmonary embolism*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1 (5.9)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09416850"/>
                  </a:ext>
                </a:extLst>
              </a:tr>
            </a:tbl>
          </a:graphicData>
        </a:graphic>
      </p:graphicFrame>
      <p:sp>
        <p:nvSpPr>
          <p:cNvPr id="5" name="TextBox 4">
            <a:extLst>
              <a:ext uri="{FF2B5EF4-FFF2-40B4-BE49-F238E27FC236}">
                <a16:creationId xmlns:a16="http://schemas.microsoft.com/office/drawing/2014/main" id="{1A0776B1-DE2B-D346-95CD-5451D2317899}"/>
              </a:ext>
            </a:extLst>
          </p:cNvPr>
          <p:cNvSpPr txBox="1"/>
          <p:nvPr/>
        </p:nvSpPr>
        <p:spPr bwMode="auto">
          <a:xfrm>
            <a:off x="723900" y="3901832"/>
            <a:ext cx="52203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*Patient found to have preexisting embolism 4 days after study drug initiation and subsequently withdrew.</a:t>
            </a:r>
          </a:p>
        </p:txBody>
      </p:sp>
      <p:grpSp>
        <p:nvGrpSpPr>
          <p:cNvPr id="11" name="Group 10">
            <a:extLst>
              <a:ext uri="{FF2B5EF4-FFF2-40B4-BE49-F238E27FC236}">
                <a16:creationId xmlns:a16="http://schemas.microsoft.com/office/drawing/2014/main" id="{CC0BAE51-571A-D54D-83BE-F700DEF52707}"/>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E03E0B53-79D6-6441-B4B3-1D2033E71B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15">
              <a:extLst>
                <a:ext uri="{FF2B5EF4-FFF2-40B4-BE49-F238E27FC236}">
                  <a16:creationId xmlns:a16="http://schemas.microsoft.com/office/drawing/2014/main" id="{E9B70601-D946-804C-BB0A-CF278DFE5B1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07218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Phase I Trial of Mitapivat in SCD: </a:t>
            </a:r>
            <a:br>
              <a:rPr lang="en-US" altLang="en-US" dirty="0"/>
            </a:br>
            <a:r>
              <a:rPr lang="en-US" altLang="en-US" dirty="0"/>
              <a:t>Changes in Hb and Hemolytic Markers</a:t>
            </a:r>
          </a:p>
        </p:txBody>
      </p:sp>
      <p:sp>
        <p:nvSpPr>
          <p:cNvPr id="3" name="Content Placeholder 2">
            <a:extLst>
              <a:ext uri="{FF2B5EF4-FFF2-40B4-BE49-F238E27FC236}">
                <a16:creationId xmlns:a16="http://schemas.microsoft.com/office/drawing/2014/main" id="{6D0083EA-5DAE-4670-8DB1-B4470B65B173}"/>
              </a:ext>
            </a:extLst>
          </p:cNvPr>
          <p:cNvSpPr>
            <a:spLocks noGrp="1"/>
          </p:cNvSpPr>
          <p:nvPr>
            <p:ph idx="1"/>
          </p:nvPr>
        </p:nvSpPr>
        <p:spPr>
          <a:xfrm>
            <a:off x="604676" y="1513047"/>
            <a:ext cx="3622550" cy="4650686"/>
          </a:xfrm>
        </p:spPr>
        <p:txBody>
          <a:bodyPr/>
          <a:lstStyle/>
          <a:p>
            <a:r>
              <a:rPr lang="en-US" sz="2200" b="0" kern="0" dirty="0"/>
              <a:t>56.3% (9/16) of patients achieved an Hb response (≥1 g/dL increase from baseline)</a:t>
            </a:r>
          </a:p>
          <a:p>
            <a:r>
              <a:rPr lang="en-US" sz="2200" b="0" kern="0" dirty="0"/>
              <a:t>Consistent decrease of hemolytic markers (LDH, </a:t>
            </a:r>
            <a:r>
              <a:rPr lang="en-US" sz="2200" dirty="0"/>
              <a:t>total bilirubin, absolute </a:t>
            </a:r>
            <a:r>
              <a:rPr lang="en-US" sz="2200" b="0" kern="0" dirty="0"/>
              <a:t>reticulocyte count, AST) observed during dose escalation followed by return to near baseline by end of study </a:t>
            </a:r>
          </a:p>
          <a:p>
            <a:endParaRPr lang="en-US" sz="2200" b="0" kern="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8" y="6385740"/>
            <a:ext cx="89752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Xu. ASH 2021. Abstr 10.</a:t>
            </a:r>
          </a:p>
        </p:txBody>
      </p:sp>
      <p:graphicFrame>
        <p:nvGraphicFramePr>
          <p:cNvPr id="11" name="Group 3">
            <a:extLst>
              <a:ext uri="{FF2B5EF4-FFF2-40B4-BE49-F238E27FC236}">
                <a16:creationId xmlns:a16="http://schemas.microsoft.com/office/drawing/2014/main" id="{AFB561B4-233D-144D-952D-EEAFC2E5250D}"/>
              </a:ext>
            </a:extLst>
          </p:cNvPr>
          <p:cNvGraphicFramePr>
            <a:graphicFrameLocks/>
          </p:cNvGraphicFramePr>
          <p:nvPr>
            <p:extLst>
              <p:ext uri="{D42A27DB-BD31-4B8C-83A1-F6EECF244321}">
                <p14:modId xmlns:p14="http://schemas.microsoft.com/office/powerpoint/2010/main" val="3143378951"/>
              </p:ext>
            </p:extLst>
          </p:nvPr>
        </p:nvGraphicFramePr>
        <p:xfrm>
          <a:off x="4631961" y="1929984"/>
          <a:ext cx="6845158" cy="3352816"/>
        </p:xfrm>
        <a:graphic>
          <a:graphicData uri="http://schemas.openxmlformats.org/drawingml/2006/table">
            <a:tbl>
              <a:tblPr/>
              <a:tblGrid>
                <a:gridCol w="1343253">
                  <a:extLst>
                    <a:ext uri="{9D8B030D-6E8A-4147-A177-3AD203B41FA5}">
                      <a16:colId xmlns:a16="http://schemas.microsoft.com/office/drawing/2014/main" val="20000"/>
                    </a:ext>
                  </a:extLst>
                </a:gridCol>
                <a:gridCol w="1392995">
                  <a:extLst>
                    <a:ext uri="{9D8B030D-6E8A-4147-A177-3AD203B41FA5}">
                      <a16:colId xmlns:a16="http://schemas.microsoft.com/office/drawing/2014/main" val="20002"/>
                    </a:ext>
                  </a:extLst>
                </a:gridCol>
                <a:gridCol w="882599">
                  <a:extLst>
                    <a:ext uri="{9D8B030D-6E8A-4147-A177-3AD203B41FA5}">
                      <a16:colId xmlns:a16="http://schemas.microsoft.com/office/drawing/2014/main" val="1075992355"/>
                    </a:ext>
                  </a:extLst>
                </a:gridCol>
                <a:gridCol w="1025549">
                  <a:extLst>
                    <a:ext uri="{9D8B030D-6E8A-4147-A177-3AD203B41FA5}">
                      <a16:colId xmlns:a16="http://schemas.microsoft.com/office/drawing/2014/main" val="1518026081"/>
                    </a:ext>
                  </a:extLst>
                </a:gridCol>
                <a:gridCol w="1100381">
                  <a:extLst>
                    <a:ext uri="{9D8B030D-6E8A-4147-A177-3AD203B41FA5}">
                      <a16:colId xmlns:a16="http://schemas.microsoft.com/office/drawing/2014/main" val="481893129"/>
                    </a:ext>
                  </a:extLst>
                </a:gridCol>
                <a:gridCol w="1100381">
                  <a:extLst>
                    <a:ext uri="{9D8B030D-6E8A-4147-A177-3AD203B41FA5}">
                      <a16:colId xmlns:a16="http://schemas.microsoft.com/office/drawing/2014/main" val="905516359"/>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Variable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Hb (g/dL)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DF</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 Value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cs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Value</a:t>
                      </a:r>
                      <a:endParaRPr kumimoji="0" lang="en-US" sz="1600" b="1" i="1"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600" b="0" i="0" u="none" strike="noStrike" dirty="0">
                          <a:solidFill>
                            <a:schemeClr val="bg1"/>
                          </a:solidFill>
                          <a:effectLst/>
                          <a:latin typeface="Calibri" panose="020F0502020204030204" pitchFamily="34" charset="0"/>
                          <a:cs typeface="Calibri" panose="020F0502020204030204" pitchFamily="34" charset="0"/>
                        </a:rPr>
                        <a:t>Baseline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r>
                        <a:rPr lang="en-US" sz="1600" b="0" i="0" u="none" strike="noStrike" dirty="0">
                          <a:solidFill>
                            <a:schemeClr val="bg1"/>
                          </a:solidFill>
                          <a:effectLst/>
                          <a:latin typeface="Calibri" panose="020F0502020204030204" pitchFamily="34" charset="0"/>
                          <a:cs typeface="Calibri" panose="020F0502020204030204" pitchFamily="34" charset="0"/>
                        </a:rPr>
                        <a:t>8.73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r>
                        <a:rPr lang="en-US" sz="1600" b="0" i="0" u="none" strike="noStrike" dirty="0">
                          <a:solidFill>
                            <a:schemeClr val="bg1"/>
                          </a:solidFill>
                          <a:effectLst/>
                          <a:latin typeface="Calibri" panose="020F0502020204030204" pitchFamily="34" charset="0"/>
                          <a:cs typeface="Calibri" panose="020F0502020204030204" pitchFamily="34" charset="0"/>
                        </a:rPr>
                        <a:t>0.51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r>
                        <a:rPr lang="en-US" sz="1600" b="0" i="0" u="none" strike="noStrike" dirty="0">
                          <a:solidFill>
                            <a:schemeClr val="bg1"/>
                          </a:solidFill>
                          <a:effectLst/>
                          <a:latin typeface="Calibri" panose="020F0502020204030204" pitchFamily="34" charset="0"/>
                          <a:cs typeface="Calibri" panose="020F0502020204030204" pitchFamily="34" charset="0"/>
                        </a:rPr>
                        <a:t>81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r>
                        <a:rPr lang="en-US" sz="1600" b="0" i="0" u="none" strike="noStrike" dirty="0">
                          <a:solidFill>
                            <a:schemeClr val="bg1"/>
                          </a:solidFill>
                          <a:effectLst/>
                          <a:latin typeface="Calibri" panose="020F0502020204030204" pitchFamily="34" charset="0"/>
                          <a:cs typeface="Calibri" panose="020F0502020204030204" pitchFamily="34" charset="0"/>
                        </a:rPr>
                        <a:t>16.95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r>
                        <a:rPr lang="en-US" sz="1600" b="0" i="0" u="none" strike="noStrike" dirty="0">
                          <a:solidFill>
                            <a:schemeClr val="bg1"/>
                          </a:solidFill>
                          <a:effectLst/>
                          <a:latin typeface="Calibri" panose="020F0502020204030204" pitchFamily="34" charset="0"/>
                          <a:cs typeface="Calibri" panose="020F0502020204030204" pitchFamily="34" charset="0"/>
                        </a:rPr>
                        <a:t>&lt;.0001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457200" rtl="0" eaLnBrk="1" fontAlgn="b" latinLnBrk="0" hangingPunct="1">
                        <a:lnSpc>
                          <a:spcPct val="100000"/>
                        </a:lnSpc>
                        <a:spcBef>
                          <a:spcPts val="0"/>
                        </a:spcBef>
                        <a:spcAft>
                          <a:spcPts val="0"/>
                        </a:spcAft>
                        <a:buClrTx/>
                        <a:buSzTx/>
                        <a:buFontTx/>
                        <a:buNone/>
                        <a:tabLst/>
                        <a:defRPr/>
                      </a:pPr>
                      <a:r>
                        <a:rPr lang="en-US" sz="1600" b="0" i="0" u="none" strike="noStrike" kern="1200" dirty="0">
                          <a:solidFill>
                            <a:schemeClr val="bg1"/>
                          </a:solidFill>
                          <a:effectLst/>
                          <a:latin typeface="Calibri" panose="020F0502020204030204" pitchFamily="34" charset="0"/>
                          <a:ea typeface="+mn-ea"/>
                          <a:cs typeface="Calibri" panose="020F0502020204030204" pitchFamily="34" charset="0"/>
                        </a:rPr>
                        <a:t>5 mg BID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fontAlgn="ctr"/>
                      <a:r>
                        <a:rPr lang="en-US" sz="1600" b="0" i="0" u="none" strike="noStrike" dirty="0">
                          <a:solidFill>
                            <a:schemeClr val="bg1"/>
                          </a:solidFill>
                          <a:effectLst/>
                          <a:latin typeface="Calibri" panose="020F0502020204030204" pitchFamily="34" charset="0"/>
                          <a:cs typeface="Calibri" panose="020F0502020204030204" pitchFamily="34" charset="0"/>
                        </a:rPr>
                        <a:t>0.34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fontAlgn="ctr"/>
                      <a:r>
                        <a:rPr lang="en-US" sz="1600" b="0" i="0" u="none" strike="noStrike" dirty="0">
                          <a:solidFill>
                            <a:schemeClr val="bg1"/>
                          </a:solidFill>
                          <a:effectLst/>
                          <a:latin typeface="Calibri" panose="020F0502020204030204" pitchFamily="34" charset="0"/>
                          <a:cs typeface="Calibri" panose="020F0502020204030204" pitchFamily="34" charset="0"/>
                        </a:rPr>
                        <a:t>0.22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fontAlgn="ctr"/>
                      <a:r>
                        <a:rPr lang="en-US" sz="1600" b="0" i="0" u="none" strike="noStrike" dirty="0">
                          <a:solidFill>
                            <a:schemeClr val="bg1"/>
                          </a:solidFill>
                          <a:effectLst/>
                          <a:latin typeface="Calibri" panose="020F0502020204030204" pitchFamily="34" charset="0"/>
                          <a:cs typeface="Calibri" panose="020F0502020204030204" pitchFamily="34" charset="0"/>
                        </a:rPr>
                        <a:t>81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fontAlgn="ctr"/>
                      <a:r>
                        <a:rPr lang="en-US" sz="1600" b="0" i="0" u="none" strike="noStrike" dirty="0">
                          <a:solidFill>
                            <a:schemeClr val="bg1"/>
                          </a:solidFill>
                          <a:effectLst/>
                          <a:latin typeface="Calibri" panose="020F0502020204030204" pitchFamily="34" charset="0"/>
                          <a:cs typeface="Calibri" panose="020F0502020204030204" pitchFamily="34" charset="0"/>
                        </a:rPr>
                        <a:t>1.56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fontAlgn="ctr"/>
                      <a:r>
                        <a:rPr lang="en-US" sz="1600" b="0" i="0" u="none" strike="noStrike" dirty="0">
                          <a:solidFill>
                            <a:schemeClr val="bg1"/>
                          </a:solidFill>
                          <a:effectLst/>
                          <a:latin typeface="Calibri" panose="020F0502020204030204" pitchFamily="34" charset="0"/>
                          <a:cs typeface="Calibri" panose="020F0502020204030204" pitchFamily="34" charset="0"/>
                        </a:rPr>
                        <a:t>0.12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1137708"/>
                  </a:ext>
                </a:extLst>
              </a:tr>
              <a:tr h="0">
                <a:tc>
                  <a:txBody>
                    <a:bodyPr/>
                    <a:lstStyle/>
                    <a:p>
                      <a:pPr algn="l" fontAlgn="b"/>
                      <a:r>
                        <a:rPr lang="en-US" sz="1600" b="0" i="0" u="none" strike="noStrike" kern="1200" dirty="0">
                          <a:solidFill>
                            <a:schemeClr val="bg1"/>
                          </a:solidFill>
                          <a:effectLst/>
                          <a:latin typeface="Calibri" panose="020F0502020204030204" pitchFamily="34" charset="0"/>
                          <a:ea typeface="+mn-ea"/>
                          <a:cs typeface="Calibri" panose="020F0502020204030204" pitchFamily="34" charset="0"/>
                        </a:rPr>
                        <a:t>20 mg BID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0.76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0.22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81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3.53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.0007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20170687"/>
                  </a:ext>
                </a:extLst>
              </a:tr>
              <a:tr h="0">
                <a:tc>
                  <a:txBody>
                    <a:bodyPr/>
                    <a:lstStyle/>
                    <a:p>
                      <a:pPr algn="l" fontAlgn="b"/>
                      <a:r>
                        <a:rPr lang="en-US" sz="1600" b="0" i="0" u="none" strike="noStrike" kern="1200" dirty="0">
                          <a:solidFill>
                            <a:schemeClr val="bg1"/>
                          </a:solidFill>
                          <a:effectLst/>
                          <a:latin typeface="Calibri" panose="020F0502020204030204" pitchFamily="34" charset="0"/>
                          <a:ea typeface="+mn-ea"/>
                          <a:cs typeface="Calibri" panose="020F0502020204030204" pitchFamily="34" charset="0"/>
                        </a:rPr>
                        <a:t>50 mg BID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1.19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0.22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81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5.5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&lt;.0001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82470872"/>
                  </a:ext>
                </a:extLst>
              </a:tr>
              <a:tr h="0">
                <a:tc>
                  <a:txBody>
                    <a:bodyPr/>
                    <a:lstStyle/>
                    <a:p>
                      <a:pPr algn="l" fontAlgn="b"/>
                      <a:r>
                        <a:rPr lang="en-US" sz="1600" b="0" i="0" u="none" strike="noStrike" kern="1200" dirty="0">
                          <a:solidFill>
                            <a:schemeClr val="bg1"/>
                          </a:solidFill>
                          <a:effectLst/>
                          <a:latin typeface="Calibri" panose="020F0502020204030204" pitchFamily="34" charset="0"/>
                          <a:ea typeface="+mn-ea"/>
                          <a:cs typeface="Calibri" panose="020F0502020204030204" pitchFamily="34" charset="0"/>
                        </a:rPr>
                        <a:t>100 mg BID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0.92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0.26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81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3.52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.0007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63323667"/>
                  </a:ext>
                </a:extLst>
              </a:tr>
              <a:tr h="0">
                <a:tc>
                  <a:txBody>
                    <a:bodyPr/>
                    <a:lstStyle/>
                    <a:p>
                      <a:pPr algn="l" fontAlgn="b"/>
                      <a:r>
                        <a:rPr lang="en-US" sz="1600" b="0" i="0" u="none" strike="noStrike" kern="1200" dirty="0">
                          <a:solidFill>
                            <a:schemeClr val="bg1"/>
                          </a:solidFill>
                          <a:effectLst/>
                          <a:latin typeface="Calibri" panose="020F0502020204030204" pitchFamily="34" charset="0"/>
                          <a:ea typeface="+mn-ea"/>
                          <a:cs typeface="Calibri" panose="020F0502020204030204" pitchFamily="34" charset="0"/>
                        </a:rPr>
                        <a:t>End of taper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0.34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0.22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81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1.52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.13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93370196"/>
                  </a:ext>
                </a:extLst>
              </a:tr>
              <a:tr h="0">
                <a:tc>
                  <a:txBody>
                    <a:bodyPr/>
                    <a:lstStyle/>
                    <a:p>
                      <a:pPr algn="l" fontAlgn="b"/>
                      <a:r>
                        <a:rPr lang="en-US" sz="1600" b="0" i="0" u="none" strike="noStrike" kern="1200" dirty="0">
                          <a:solidFill>
                            <a:schemeClr val="bg1"/>
                          </a:solidFill>
                          <a:effectLst/>
                          <a:latin typeface="Calibri" panose="020F0502020204030204" pitchFamily="34" charset="0"/>
                          <a:ea typeface="+mn-ea"/>
                          <a:cs typeface="Calibri" panose="020F0502020204030204" pitchFamily="34" charset="0"/>
                        </a:rPr>
                        <a:t>End of study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0.37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0.22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81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1.7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.09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84828081"/>
                  </a:ext>
                </a:extLst>
              </a:tr>
              <a:tr h="0">
                <a:tc>
                  <a:txBody>
                    <a:bodyPr/>
                    <a:lstStyle/>
                    <a:p>
                      <a:pPr algn="l" fontAlgn="b"/>
                      <a:r>
                        <a:rPr lang="en-US" sz="1600" b="0" i="0" u="none" strike="noStrike" kern="1200" dirty="0">
                          <a:solidFill>
                            <a:schemeClr val="bg1"/>
                          </a:solidFill>
                          <a:effectLst/>
                          <a:latin typeface="Calibri" panose="020F0502020204030204" pitchFamily="34" charset="0"/>
                          <a:ea typeface="+mn-ea"/>
                          <a:cs typeface="Calibri" panose="020F0502020204030204" pitchFamily="34" charset="0"/>
                        </a:rPr>
                        <a:t>Age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-0.02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0.03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13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-0.49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.63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21845760"/>
                  </a:ext>
                </a:extLst>
              </a:tr>
              <a:tr h="0">
                <a:tc>
                  <a:txBody>
                    <a:bodyPr/>
                    <a:lstStyle/>
                    <a:p>
                      <a:pPr algn="l" fontAlgn="b"/>
                      <a:r>
                        <a:rPr lang="en-US" sz="1600" b="0" i="0" u="none" strike="noStrike" kern="1200" dirty="0">
                          <a:solidFill>
                            <a:schemeClr val="bg1"/>
                          </a:solidFill>
                          <a:effectLst/>
                          <a:latin typeface="Calibri" panose="020F0502020204030204" pitchFamily="34" charset="0"/>
                          <a:ea typeface="+mn-ea"/>
                          <a:cs typeface="Calibri" panose="020F0502020204030204" pitchFamily="34" charset="0"/>
                        </a:rPr>
                        <a:t>Male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0.68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0.6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13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1.13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algn="ctr" fontAlgn="ctr">
                        <a:spcAft>
                          <a:spcPts val="600"/>
                        </a:spcAft>
                      </a:pPr>
                      <a:r>
                        <a:rPr lang="en-US" sz="1600" b="0" i="0" u="none" strike="noStrike" dirty="0">
                          <a:solidFill>
                            <a:schemeClr val="bg1"/>
                          </a:solidFill>
                          <a:effectLst/>
                          <a:latin typeface="Calibri" panose="020F0502020204030204" pitchFamily="34" charset="0"/>
                          <a:cs typeface="Calibri" panose="020F0502020204030204" pitchFamily="34" charset="0"/>
                        </a:rPr>
                        <a:t>.28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91403938"/>
                  </a:ext>
                </a:extLst>
              </a:tr>
            </a:tbl>
          </a:graphicData>
        </a:graphic>
      </p:graphicFrame>
      <p:grpSp>
        <p:nvGrpSpPr>
          <p:cNvPr id="18" name="Group 17">
            <a:extLst>
              <a:ext uri="{FF2B5EF4-FFF2-40B4-BE49-F238E27FC236}">
                <a16:creationId xmlns:a16="http://schemas.microsoft.com/office/drawing/2014/main" id="{CBC4F140-89CD-384B-81E1-4A9A732870A9}"/>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52CD4B8E-9B67-8248-9806-7CDB0E63B7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 name="Rectangle 19">
              <a:extLst>
                <a:ext uri="{FF2B5EF4-FFF2-40B4-BE49-F238E27FC236}">
                  <a16:creationId xmlns:a16="http://schemas.microsoft.com/office/drawing/2014/main" id="{DE5F68C0-3B53-7247-9F7C-76C8D68FF87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4" name="TextBox 3">
            <a:extLst>
              <a:ext uri="{FF2B5EF4-FFF2-40B4-BE49-F238E27FC236}">
                <a16:creationId xmlns:a16="http://schemas.microsoft.com/office/drawing/2014/main" id="{6A2A0104-5F4A-654E-8917-47CBF8DB7C95}"/>
              </a:ext>
            </a:extLst>
          </p:cNvPr>
          <p:cNvSpPr txBox="1"/>
          <p:nvPr/>
        </p:nvSpPr>
        <p:spPr bwMode="auto">
          <a:xfrm>
            <a:off x="4595253" y="1483088"/>
            <a:ext cx="68869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Linear Mixed Effects Model With Age and Gender as Covariates</a:t>
            </a:r>
          </a:p>
        </p:txBody>
      </p:sp>
    </p:spTree>
    <p:extLst>
      <p:ext uri="{BB962C8B-B14F-4D97-AF65-F5344CB8AC3E}">
        <p14:creationId xmlns:p14="http://schemas.microsoft.com/office/powerpoint/2010/main" val="3975624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Phase I Trial of Mitapivat in SCD: </a:t>
            </a:r>
            <a:br>
              <a:rPr lang="en-US" altLang="en-US" dirty="0"/>
            </a:br>
            <a:r>
              <a:rPr lang="en-US" altLang="en-US" dirty="0"/>
              <a:t>PK/PD, O</a:t>
            </a:r>
            <a:r>
              <a:rPr lang="en-US" altLang="en-US" baseline="-25000" dirty="0"/>
              <a:t>2</a:t>
            </a:r>
            <a:r>
              <a:rPr lang="en-US" altLang="en-US" dirty="0"/>
              <a:t> affinity, and Sickling Tendency</a:t>
            </a:r>
          </a:p>
        </p:txBody>
      </p:sp>
      <p:sp>
        <p:nvSpPr>
          <p:cNvPr id="3" name="Content Placeholder 2">
            <a:extLst>
              <a:ext uri="{FF2B5EF4-FFF2-40B4-BE49-F238E27FC236}">
                <a16:creationId xmlns:a16="http://schemas.microsoft.com/office/drawing/2014/main" id="{6D0083EA-5DAE-4670-8DB1-B4470B65B173}"/>
              </a:ext>
            </a:extLst>
          </p:cNvPr>
          <p:cNvSpPr>
            <a:spLocks noGrp="1"/>
          </p:cNvSpPr>
          <p:nvPr>
            <p:ph idx="1"/>
          </p:nvPr>
        </p:nvSpPr>
        <p:spPr/>
        <p:txBody>
          <a:bodyPr/>
          <a:lstStyle/>
          <a:p>
            <a:r>
              <a:rPr lang="en-US" sz="2400" b="0" kern="0" dirty="0"/>
              <a:t>Mitapivat demonstrated linear PK with doses up to 50 mg BID</a:t>
            </a:r>
          </a:p>
          <a:p>
            <a:pPr lvl="1"/>
            <a:r>
              <a:rPr lang="en-US" sz="2200" b="0" kern="0" dirty="0"/>
              <a:t>~20% reduction in exposure observed after multiple doses of 100 mg BID </a:t>
            </a:r>
            <a:r>
              <a:rPr lang="en-US" sz="2200" dirty="0"/>
              <a:t>compared with first 100-mg dose administration</a:t>
            </a:r>
            <a:endParaRPr lang="en-US" sz="2200" b="0" kern="0" dirty="0"/>
          </a:p>
          <a:p>
            <a:r>
              <a:rPr lang="en-US" sz="2400" dirty="0"/>
              <a:t>Dose-dependent decrease in 2,3-DPG levels and p50 observed during active treatment, followed by return to near baseline by end of study </a:t>
            </a:r>
          </a:p>
          <a:p>
            <a:pPr lvl="1"/>
            <a:r>
              <a:rPr lang="en-US" sz="2200" dirty="0"/>
              <a:t>p50 = partial pressure of O</a:t>
            </a:r>
            <a:r>
              <a:rPr lang="en-US" sz="2200" baseline="-25000" dirty="0"/>
              <a:t>2</a:t>
            </a:r>
            <a:r>
              <a:rPr lang="en-US" sz="2200" dirty="0"/>
              <a:t> at which 50% of heme in Hb is bound to O</a:t>
            </a:r>
            <a:r>
              <a:rPr lang="en-US" sz="2200" baseline="-25000" dirty="0"/>
              <a:t>2</a:t>
            </a:r>
            <a:r>
              <a:rPr lang="en-US" sz="2200" dirty="0"/>
              <a:t>; </a:t>
            </a:r>
            <a:br>
              <a:rPr lang="en-US" sz="2200" dirty="0"/>
            </a:br>
            <a:r>
              <a:rPr lang="en-US" sz="2200" dirty="0"/>
              <a:t>decreases suggest increased O</a:t>
            </a:r>
            <a:r>
              <a:rPr lang="en-US" sz="2200" baseline="-25000" dirty="0"/>
              <a:t>2</a:t>
            </a:r>
            <a:r>
              <a:rPr lang="en-US" sz="2200" dirty="0"/>
              <a:t> affinity</a:t>
            </a:r>
          </a:p>
          <a:p>
            <a:r>
              <a:rPr lang="en-US" sz="2400" dirty="0"/>
              <a:t>Dose-dependent increase in ATP levels and t50 observed during active treatment, followed by return to near baseline by end of study </a:t>
            </a:r>
          </a:p>
          <a:p>
            <a:pPr lvl="1"/>
            <a:r>
              <a:rPr lang="en-US" sz="2200" dirty="0"/>
              <a:t>t50 = time in minutes at which 50% of RBCs are sickled in response to gradual deoxygenation with nitrogen; increases suggest slower cell sickling with mitapivat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8" y="6385740"/>
            <a:ext cx="89752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Xu. ASH 2021. Abstr 10.</a:t>
            </a:r>
          </a:p>
        </p:txBody>
      </p:sp>
      <p:grpSp>
        <p:nvGrpSpPr>
          <p:cNvPr id="18" name="Group 17">
            <a:extLst>
              <a:ext uri="{FF2B5EF4-FFF2-40B4-BE49-F238E27FC236}">
                <a16:creationId xmlns:a16="http://schemas.microsoft.com/office/drawing/2014/main" id="{CBC4F140-89CD-384B-81E1-4A9A732870A9}"/>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52CD4B8E-9B67-8248-9806-7CDB0E63B7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 name="Rectangle 19">
              <a:extLst>
                <a:ext uri="{FF2B5EF4-FFF2-40B4-BE49-F238E27FC236}">
                  <a16:creationId xmlns:a16="http://schemas.microsoft.com/office/drawing/2014/main" id="{DE5F68C0-3B53-7247-9F7C-76C8D68FF87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87524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altLang="en-US" dirty="0"/>
              <a:t>Phase I Trial of Mitapivat in SCD: </a:t>
            </a:r>
            <a:br>
              <a:rPr lang="en-US" altLang="en-US" dirty="0"/>
            </a:br>
            <a:r>
              <a:rPr lang="en-US" dirty="0"/>
              <a:t>Investigators’ Conclusions</a:t>
            </a:r>
          </a:p>
        </p:txBody>
      </p:sp>
      <p:sp>
        <p:nvSpPr>
          <p:cNvPr id="8" name="Content Placeholder 7">
            <a:extLst>
              <a:ext uri="{FF2B5EF4-FFF2-40B4-BE49-F238E27FC236}">
                <a16:creationId xmlns:a16="http://schemas.microsoft.com/office/drawing/2014/main" id="{22019B03-239A-D942-AE0B-D21C31F5AE1F}"/>
              </a:ext>
            </a:extLst>
          </p:cNvPr>
          <p:cNvSpPr>
            <a:spLocks noGrp="1"/>
          </p:cNvSpPr>
          <p:nvPr>
            <p:ph idx="1"/>
          </p:nvPr>
        </p:nvSpPr>
        <p:spPr>
          <a:xfrm>
            <a:off x="604675" y="1513047"/>
            <a:ext cx="11136711" cy="4650686"/>
          </a:xfrm>
        </p:spPr>
        <p:txBody>
          <a:bodyPr/>
          <a:lstStyle/>
          <a:p>
            <a:r>
              <a:rPr lang="en-US" sz="2600" dirty="0"/>
              <a:t>Mitapivat was safe and well tolerated at multiple ascending dose levels in patients with SCD </a:t>
            </a:r>
          </a:p>
          <a:p>
            <a:r>
              <a:rPr lang="en-US" sz="2600" dirty="0"/>
              <a:t>This phase I study provides proof-of-concept support that mitapivat improves anemia and decreases hemolysis in SCD</a:t>
            </a:r>
          </a:p>
          <a:p>
            <a:pPr lvl="1"/>
            <a:r>
              <a:rPr lang="en-US" sz="2400" dirty="0"/>
              <a:t>Hb increased by ≥1 g/dL in 56% of patients, with lowered markers of hemolysis</a:t>
            </a:r>
          </a:p>
          <a:p>
            <a:pPr lvl="1"/>
            <a:r>
              <a:rPr lang="en-US" sz="2400" dirty="0"/>
              <a:t>2,3-DPG decreased and ATP levels increased, with corresponding increases in oxygen affinity and decreases in the rate of sickling</a:t>
            </a:r>
          </a:p>
          <a:p>
            <a:r>
              <a:rPr lang="en-US" sz="2600" dirty="0"/>
              <a:t>A planned extension study (NCT04610866) will further evaluate long-term safety, tolerability, PK/PD, and mitapivat dosing in SCD patients from this trial</a:t>
            </a:r>
          </a:p>
        </p:txBody>
      </p:sp>
      <p:sp>
        <p:nvSpPr>
          <p:cNvPr id="9" name="Text Box 11">
            <a:extLst>
              <a:ext uri="{FF2B5EF4-FFF2-40B4-BE49-F238E27FC236}">
                <a16:creationId xmlns:a16="http://schemas.microsoft.com/office/drawing/2014/main" id="{5CB96191-0FD7-1F4A-AE39-DC4233FCF735}"/>
              </a:ext>
            </a:extLst>
          </p:cNvPr>
          <p:cNvSpPr txBox="1">
            <a:spLocks noChangeArrowheads="1"/>
          </p:cNvSpPr>
          <p:nvPr/>
        </p:nvSpPr>
        <p:spPr bwMode="auto">
          <a:xfrm>
            <a:off x="414338" y="6385740"/>
            <a:ext cx="89752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Xu. ASH 2021. Abstr 10.</a:t>
            </a:r>
          </a:p>
        </p:txBody>
      </p:sp>
      <p:grpSp>
        <p:nvGrpSpPr>
          <p:cNvPr id="11" name="Group 10">
            <a:extLst>
              <a:ext uri="{FF2B5EF4-FFF2-40B4-BE49-F238E27FC236}">
                <a16:creationId xmlns:a16="http://schemas.microsoft.com/office/drawing/2014/main" id="{F0344FD1-C397-D04A-ABF9-AEF4AA8EFA41}"/>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0CD2A693-15CF-7648-8781-53F076C7BB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12">
              <a:extLst>
                <a:ext uri="{FF2B5EF4-FFF2-40B4-BE49-F238E27FC236}">
                  <a16:creationId xmlns:a16="http://schemas.microsoft.com/office/drawing/2014/main" id="{91C7D6F6-9A55-064A-BD9A-B087EBFE1E8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65464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174A9053C9B2DC41889ED7F7B36A7438" ma:contentTypeVersion="1" ma:contentTypeDescription="Create a new document." ma:contentTypeScope="" ma:versionID="80ace36ea37c8fd839bc8dad698c0e79">
  <xsd:schema xmlns:xsd="http://www.w3.org/2001/XMLSchema" xmlns:xs="http://www.w3.org/2001/XMLSchema" xmlns:p="http://schemas.microsoft.com/office/2006/metadata/properties" xmlns:ns2="d54cbe69-32bd-412a-b004-9152f949605e" xmlns:ns3="0d03e2f5-1b4b-49af-9d66-6ab1f6fe0de0" targetNamespace="http://schemas.microsoft.com/office/2006/metadata/properties" ma:root="true" ma:fieldsID="19a3d19a6b6263165e87f4f859ea0656" ns2:_="" ns3:_="">
    <xsd:import namespace="d54cbe69-32bd-412a-b004-9152f949605e"/>
    <xsd:import namespace="0d03e2f5-1b4b-49af-9d66-6ab1f6fe0de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d03e2f5-1b4b-49af-9d66-6ab1f6fe0de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56M7VY3CDVN5-2090613870-2</_dlc_DocId>
    <_dlc_DocIdUrl xmlns="d54cbe69-32bd-412a-b004-9152f949605e">
      <Url>https://intranet.clinicaloptions.com/mews/oncology/ONC_2021_ASH_CF_(PRP4549)/NONMALIG_10_Xu/_layouts/15/DocIdRedir.aspx?ID=56M7VY3CDVN5-2090613870-2</Url>
      <Description>56M7VY3CDVN5-2090613870-2</Description>
    </_dlc_DocIdUrl>
    <Document_x0020_Category xmlns="0d03e2f5-1b4b-49af-9d66-6ab1f6fe0de0">Conference Capsule Slides</Document_x0020_Category>
  </documentManagement>
</p:properti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2.xml><?xml version="1.0" encoding="utf-8"?>
<ds:datastoreItem xmlns:ds="http://schemas.openxmlformats.org/officeDocument/2006/customXml" ds:itemID="{85229C93-C72C-45A9-B9F0-3F64C90695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0d03e2f5-1b4b-49af-9d66-6ab1f6fe0d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schemas.microsoft.com/office/2006/metadata/properties"/>
    <ds:schemaRef ds:uri="d54cbe69-32bd-412a-b004-9152f949605e"/>
    <ds:schemaRef ds:uri="0d03e2f5-1b4b-49af-9d66-6ab1f6fe0de0"/>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www.w3.org/XML/1998/namespace"/>
    <ds:schemaRef ds:uri="http://purl.org/dc/dcmitype/"/>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6126</TotalTime>
  <Words>1898</Words>
  <Application>Microsoft Office PowerPoint</Application>
  <PresentationFormat>Widescreen</PresentationFormat>
  <Paragraphs>263</Paragraphs>
  <Slides>12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Source Sans Pro</vt:lpstr>
      <vt:lpstr>Times</vt:lpstr>
      <vt:lpstr>Wingdings</vt:lpstr>
      <vt:lpstr>4_2017_HTAA_Diabetes</vt:lpstr>
      <vt:lpstr>Phase I Dose-Escalation Study of Mitapivat  (AG-348) in Patients With Sickle Cell Disease </vt:lpstr>
      <vt:lpstr>About These Slides</vt:lpstr>
      <vt:lpstr>Phase I Trial of Mitapivat in SCD: Background</vt:lpstr>
      <vt:lpstr>Phase I Trial of Mitapivat in SCD: Study Design</vt:lpstr>
      <vt:lpstr>Phase I Trial of Mitapivat in SCD:  Baseline Characteristics</vt:lpstr>
      <vt:lpstr>Phase I Trial of Mitapivat in SCD: Patient Disposition</vt:lpstr>
      <vt:lpstr>Phase I Trial of Mitapivat in SCD: Safety</vt:lpstr>
      <vt:lpstr>Phase I Trial of Mitapivat in SCD: Serious AEs</vt:lpstr>
      <vt:lpstr>Phase I Trial of Mitapivat in SCD:  Changes in Hb and Hemolytic Markers</vt:lpstr>
      <vt:lpstr>Phase I Trial of Mitapivat in SCD:  PK/PD, O2 affinity, and Sickling Tendency</vt:lpstr>
      <vt:lpstr>Phase I Trial of Mitapivat in SCD:  Investigators’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 Dose-Escalation Study of Mitapivat (AG-348) in Patients With Sickle Cell Disease </dc:title>
  <dc:creator>Preferred User</dc:creator>
  <cp:lastModifiedBy>Jessica Buckley</cp:lastModifiedBy>
  <cp:revision>597</cp:revision>
  <cp:lastPrinted>2016-09-26T20:21:49Z</cp:lastPrinted>
  <dcterms:created xsi:type="dcterms:W3CDTF">2005-05-27T15:08:01Z</dcterms:created>
  <dcterms:modified xsi:type="dcterms:W3CDTF">2021-12-17T19:57:18Z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b7010adb-4107-4872-aa33-7489ea9281a0</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0x010100174A9053C9B2DC41889ED7F7B36A7438</vt:lpwstr>
  </property>
</Properties>
</file>