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0"/>
  </p:notesMasterIdLst>
  <p:handoutMasterIdLst>
    <p:handoutMasterId r:id="rId21"/>
  </p:handoutMasterIdLst>
  <p:sldIdLst>
    <p:sldId id="560" r:id="rId7"/>
    <p:sldId id="308" r:id="rId8"/>
    <p:sldId id="257" r:id="rId9"/>
    <p:sldId id="562" r:id="rId10"/>
    <p:sldId id="548" r:id="rId11"/>
    <p:sldId id="549" r:id="rId12"/>
    <p:sldId id="566" r:id="rId13"/>
    <p:sldId id="550" r:id="rId14"/>
    <p:sldId id="565" r:id="rId15"/>
    <p:sldId id="551" r:id="rId16"/>
    <p:sldId id="563" r:id="rId17"/>
    <p:sldId id="552" r:id="rId18"/>
    <p:sldId id="318"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4" clrIdx="15">
    <p:extLst>
      <p:ext uri="{19B8F6BF-5375-455C-9EA6-DF929625EA0E}">
        <p15:presenceInfo xmlns:p15="http://schemas.microsoft.com/office/powerpoint/2012/main" userId="S::cseals@clinicaloptions.com::0852e532-1f9e-4bbf-9b56-be19a9543a31" providerId="AD"/>
      </p:ext>
    </p:extLst>
  </p:cmAuthor>
  <p:cmAuthor id="17" name="Kristen Morrow" initials="KM" lastIdx="1" clrIdx="16">
    <p:extLst>
      <p:ext uri="{19B8F6BF-5375-455C-9EA6-DF929625EA0E}">
        <p15:presenceInfo xmlns:p15="http://schemas.microsoft.com/office/powerpoint/2012/main" userId="41d2ac2a3a2c2d93" providerId="Windows Live"/>
      </p:ext>
    </p:extLst>
  </p:cmAuthor>
  <p:cmAuthor id="18" name="Gordon Kelley" initials="GK" lastIdx="13" clrIdx="17">
    <p:extLst>
      <p:ext uri="{19B8F6BF-5375-455C-9EA6-DF929625EA0E}">
        <p15:presenceInfo xmlns:p15="http://schemas.microsoft.com/office/powerpoint/2012/main" userId="S::gkelley@clinicaloptions.com::7e3d11cf-7436-4611-80d7-51121a63678e" providerId="AD"/>
      </p:ext>
    </p:extLst>
  </p:cmAuthor>
  <p:cmAuthor id="19" name="CLINICALOPTIONS\krosenthal" initials="C" lastIdx="4" clrIdx="18">
    <p:extLst>
      <p:ext uri="{19B8F6BF-5375-455C-9EA6-DF929625EA0E}">
        <p15:presenceInfo xmlns:p15="http://schemas.microsoft.com/office/powerpoint/2012/main" userId="CLINICALOPTIONS\krosenthal" providerId="None"/>
      </p:ext>
    </p:extLst>
  </p:cmAuthor>
  <p:cmAuthor id="20" name="Dussadee Royal" initials="DR" lastIdx="1" clrIdx="19">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949E8F-7ADB-43E9-ACEC-D34F8E685C46}" v="60" dt="2023-06-12T19:42:16.424"/>
    <p1510:client id="{D60539FE-1E06-41D8-90DC-79B2F586F230}" v="216" dt="2023-06-12T20:51:32.63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290"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07"/>
        <p:guide pos="3840"/>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Cilta-cel, ciltacabtagene autoleucel; SoC, standard of care.</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BCMA, B-cell maturation antigen; cilta-cel, ciltacabtagene autoleucel; DPd, daratumumab/pomalidomide/dexamethasone; IMiD, immunomodulatory drug; mAb, monoclonal antibody; MM, multiple myeloma; PFS, progression-free survival; PI, proteasome inhibitor; PVd, pomalidomide/bortezomib/dexamethasone.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812413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BCMA, B-cell maturation antigen; cilta-cel, ciltacabtagene autoleucel; CR, complete response; DPd, daratumumab/pomalidomide/dexamethasone; ECOG, Eastern Cooperative Oncology Group; IMiD, immunomodulatory drug; ISS, International Staging System; ITT, intention-to-treat; MM, multiple myeloma; MRD, measurable residual disease; ORR, overall response rate; OS, overall survival; PD, progressive disease; PFS, progression-free survival; PI, proteasome inhibitor; PK/PD, pharmacokinetics/pharmacodynamics; PRO, patient-reported outcome; PS, performance status; PVd, pomalidomide/bortezomib/dexamethasone.</a:t>
            </a:r>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2265931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Cilta-cel, ciltacabtagene autoleucel; ECOG, Eastern Cooperative Oncology Group; IMiD, immunomodulatory drug; ISS, International Staging System; mAb, monoclonal antibody; PI, proteasome inhibitor; PS, performance status; SoC, standard of 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693122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Cilta-cel, ciltacabtagene autoleucel; ITT, intention-to-treat; m, median; NE, not estimable; NR, not reached; PFS, progression-free survival; SoC, standard of 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630444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Cilta-cel, ciltacabtagene autoleucel; </a:t>
            </a:r>
            <a:r>
              <a:rPr lang="en-US" b="0" i="1" dirty="0"/>
              <a:t>IMiD, immunomodulatory drug; </a:t>
            </a:r>
            <a:r>
              <a:rPr lang="en-US" i="1" dirty="0"/>
              <a:t>ISS, International Staging System; PFS, progression-free survival; PI, proteasome inhibitor; SoC, standard of care.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98436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Cilta-cel, ciltacabtagene autoleucel; CR, complete response; DoR, duration of response; ITT, intention-to-treat; m, median; MRD, measurable residual disease; NE, not estimable; NR, not reached; ORR, overall response rate; OS, overall survival; PR, partial response; sCR, stringent complete response; SoC, standard of care; VGPR, very good partial response.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084751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Cilta-cel, ciltacabtagene autoleucel; CR, complete response; FU, follow-up; MRD, measurable residual disease; ORR, overall response rate; PFS, progression-free survival; PR, partial response; sCR, stringent complete response; VGPR, very good partial response.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00671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cilta-cel, ciltacabtagene autoleucel; SoC, standard of care; TEAE, treatment-emergent adverse event.</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568066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cilta-cel, ciltacabtagene autoleucel; CRS, cytokine-release syndrome; ICANS, immune effector cell‒associated neurotoxicity syndrome; MNT, movement and neurocognitive treatment-emergent adverse event; SoC, standard of care.</a:t>
            </a:r>
          </a:p>
          <a:p>
            <a:endParaRPr lang="en-US" dirty="0"/>
          </a:p>
          <a:p>
            <a:endParaRPr lang="en-US"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370411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cilta-cel, ciltacabtagene autoleucel; CRS, cytokine-release syndrome; ICANS, immune effector cell‒associated neurotoxicity syndrome; MM, multiple myeloma; MNT, movement and neurocognitive treatment-emergent adverse event; NR, not reached; ORR, overall response rate; PFS, progression-free survival; SoC, standard of 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106899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13</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CARTITUDE-4: Phase III Trial of Ciltacabtagene Autoleucel vs SoC for Lenalidomide-Refractory Multiple Myeloma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5989"/>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Patients with lenalidomide-refractory MM often have &lt;12-mo median PFS in </a:t>
            </a:r>
            <a:br>
              <a:rPr lang="en-US" altLang="en-US" sz="2400" dirty="0"/>
            </a:br>
            <a:r>
              <a:rPr lang="en-US" altLang="en-US" sz="2400" dirty="0"/>
              <a:t>real-world studies</a:t>
            </a:r>
            <a:r>
              <a:rPr lang="en-US" altLang="en-US" sz="2400" baseline="30000" dirty="0"/>
              <a:t>1</a:t>
            </a:r>
          </a:p>
          <a:p>
            <a:pPr lvl="1"/>
            <a:r>
              <a:rPr lang="en-US" altLang="en-US" sz="2200" dirty="0"/>
              <a:t>Patients with lenalidomide-refractory MM in earlier lines of treatment represent a clear unmet need and are common in clinical practice</a:t>
            </a:r>
          </a:p>
          <a:p>
            <a:r>
              <a:rPr lang="en-US" altLang="en-US" sz="2400" dirty="0"/>
              <a:t>Cilta-cel: CAR T-cell therapy targeting BCMA that is FDA approved for R/R MM after ≥4 previous lines of therapy, including a PI, an IMiD, and a CD38-targeted mAb</a:t>
            </a:r>
            <a:r>
              <a:rPr lang="en-US" altLang="en-US" sz="2400" baseline="30000" dirty="0"/>
              <a:t>2</a:t>
            </a:r>
          </a:p>
          <a:p>
            <a:pPr lvl="1"/>
            <a:r>
              <a:rPr lang="en-US" altLang="en-US" sz="2200" dirty="0"/>
              <a:t>Median PFS ~3 yr in heavily pretreated MM (≥3 lines of therapy) in phase Ib/II CARTITUDE-1</a:t>
            </a:r>
            <a:r>
              <a:rPr lang="en-US" altLang="en-US" sz="2200" baseline="30000" dirty="0"/>
              <a:t>3</a:t>
            </a:r>
            <a:endParaRPr lang="en-US" altLang="en-US" sz="2200" dirty="0"/>
          </a:p>
          <a:p>
            <a:r>
              <a:rPr lang="en-US" altLang="en-US" sz="2400" dirty="0"/>
              <a:t>Current analysis of the phase III CARTITUDE-4 trial compared survival, response rates, and safety of cilta-cel vs standard of care (PVd or DPd) for patients with lenalidomide-refractory MM after 1-3 lines of therapy</a:t>
            </a:r>
            <a:r>
              <a:rPr lang="en-US" altLang="en-US" sz="2400" baseline="30000" dirty="0"/>
              <a:t>4,5</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72818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de Arriba de la Fuente. Cancers. 2023;15:155. 2. Ciltacabtagene autoleucel PI. </a:t>
            </a:r>
          </a:p>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3. Lin. ASCO 2023. Abstr 8009. 4. Dhakal. ASCO 2023. Abstr LBA106. 5. San-Miguel. NEJM. 2023;[Epub].</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40AA7-01EB-B668-86A6-F695D23E811C}"/>
              </a:ext>
            </a:extLst>
          </p:cNvPr>
          <p:cNvSpPr>
            <a:spLocks noGrp="1"/>
          </p:cNvSpPr>
          <p:nvPr>
            <p:ph type="title"/>
          </p:nvPr>
        </p:nvSpPr>
        <p:spPr/>
        <p:txBody>
          <a:bodyPr/>
          <a:lstStyle/>
          <a:p>
            <a:r>
              <a:rPr lang="en-US" altLang="en-US" dirty="0"/>
              <a:t>CARTITUDE-4: </a:t>
            </a:r>
            <a:r>
              <a:rPr lang="en-US" dirty="0"/>
              <a:t>Study Design</a:t>
            </a:r>
          </a:p>
        </p:txBody>
      </p:sp>
      <p:sp>
        <p:nvSpPr>
          <p:cNvPr id="3" name="Content Placeholder 2">
            <a:extLst>
              <a:ext uri="{FF2B5EF4-FFF2-40B4-BE49-F238E27FC236}">
                <a16:creationId xmlns:a16="http://schemas.microsoft.com/office/drawing/2014/main" id="{97448D37-BC8F-DBA9-3613-2EBF7DEB6810}"/>
              </a:ext>
            </a:extLst>
          </p:cNvPr>
          <p:cNvSpPr>
            <a:spLocks noGrp="1"/>
          </p:cNvSpPr>
          <p:nvPr>
            <p:ph idx="1"/>
          </p:nvPr>
        </p:nvSpPr>
        <p:spPr>
          <a:xfrm>
            <a:off x="604675" y="1513047"/>
            <a:ext cx="10877529" cy="379548"/>
          </a:xfrm>
        </p:spPr>
        <p:txBody>
          <a:bodyPr/>
          <a:lstStyle/>
          <a:p>
            <a:r>
              <a:rPr lang="en-US" sz="2400" dirty="0"/>
              <a:t>Randomized, open-label phase III trial</a:t>
            </a:r>
          </a:p>
        </p:txBody>
      </p:sp>
      <p:sp>
        <p:nvSpPr>
          <p:cNvPr id="5" name="Content Placeholder 2">
            <a:extLst>
              <a:ext uri="{FF2B5EF4-FFF2-40B4-BE49-F238E27FC236}">
                <a16:creationId xmlns:a16="http://schemas.microsoft.com/office/drawing/2014/main" id="{23E805E2-279E-172C-589B-B42A7A95B18C}"/>
              </a:ext>
            </a:extLst>
          </p:cNvPr>
          <p:cNvSpPr txBox="1">
            <a:spLocks/>
          </p:cNvSpPr>
          <p:nvPr/>
        </p:nvSpPr>
        <p:spPr bwMode="auto">
          <a:xfrm>
            <a:off x="609481" y="5131470"/>
            <a:ext cx="10877529" cy="1158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lnSpc>
                <a:spcPct val="70000"/>
              </a:lnSpc>
            </a:pPr>
            <a:r>
              <a:rPr lang="en-US" sz="2200" kern="0" dirty="0"/>
              <a:t>Primary endpoint: </a:t>
            </a:r>
            <a:r>
              <a:rPr lang="en-US" sz="2200" b="0" kern="0" dirty="0"/>
              <a:t>PFS</a:t>
            </a:r>
          </a:p>
          <a:p>
            <a:pPr>
              <a:lnSpc>
                <a:spcPct val="70000"/>
              </a:lnSpc>
            </a:pPr>
            <a:r>
              <a:rPr lang="en-US" sz="2200" kern="0" dirty="0"/>
              <a:t>Secondary endpoints: </a:t>
            </a:r>
            <a:r>
              <a:rPr lang="en-US" sz="2200" b="0" kern="0" dirty="0"/>
              <a:t>≥ CR, ORR, MRD negativity, OS, safety, PROs</a:t>
            </a:r>
          </a:p>
          <a:p>
            <a:pPr>
              <a:lnSpc>
                <a:spcPct val="70000"/>
              </a:lnSpc>
            </a:pPr>
            <a:r>
              <a:rPr lang="en-US" sz="2200" b="0" kern="0" dirty="0"/>
              <a:t>Current analysis after 15.9 mo median follow-up (range: 0.1-27 mo)</a:t>
            </a:r>
          </a:p>
        </p:txBody>
      </p:sp>
      <p:sp>
        <p:nvSpPr>
          <p:cNvPr id="6" name="Text Box 45">
            <a:extLst>
              <a:ext uri="{FF2B5EF4-FFF2-40B4-BE49-F238E27FC236}">
                <a16:creationId xmlns:a16="http://schemas.microsoft.com/office/drawing/2014/main" id="{C4992DB2-E9DF-12F6-8C15-899BDF919AE5}"/>
              </a:ext>
            </a:extLst>
          </p:cNvPr>
          <p:cNvSpPr txBox="1">
            <a:spLocks noChangeArrowheads="1"/>
          </p:cNvSpPr>
          <p:nvPr/>
        </p:nvSpPr>
        <p:spPr bwMode="auto">
          <a:xfrm>
            <a:off x="446204" y="2832101"/>
            <a:ext cx="284816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Adults with MM;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1-3 prior lines of therapy (including PI + IMiD); lenalidomide refractory; </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ECOG PS 0-1; no prior CAR T-cell or BCMA-targeting therapy</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419)</a:t>
            </a:r>
            <a:endParaRPr lang="en-US" altLang="en-US" sz="1600" b="0" dirty="0">
              <a:solidFill>
                <a:schemeClr val="bg1"/>
              </a:solidFill>
              <a:latin typeface="Calibri" panose="020F0502020204030204" pitchFamily="34" charset="0"/>
            </a:endParaRPr>
          </a:p>
        </p:txBody>
      </p:sp>
      <p:sp>
        <p:nvSpPr>
          <p:cNvPr id="9" name="Rectangle 49">
            <a:extLst>
              <a:ext uri="{FF2B5EF4-FFF2-40B4-BE49-F238E27FC236}">
                <a16:creationId xmlns:a16="http://schemas.microsoft.com/office/drawing/2014/main" id="{D29889AF-4973-E0D3-DE6F-1B64CE7314A7}"/>
              </a:ext>
            </a:extLst>
          </p:cNvPr>
          <p:cNvSpPr>
            <a:spLocks noChangeArrowheads="1"/>
          </p:cNvSpPr>
          <p:nvPr/>
        </p:nvSpPr>
        <p:spPr bwMode="auto">
          <a:xfrm>
            <a:off x="3818435" y="2505432"/>
            <a:ext cx="1255390" cy="13716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Bridging Therapy*</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≥1 cycle</a:t>
            </a:r>
          </a:p>
          <a:p>
            <a:pPr algn="ctr">
              <a:lnSpc>
                <a:spcPct val="100000"/>
              </a:lnSpc>
              <a:spcBef>
                <a:spcPct val="0"/>
              </a:spcBef>
              <a:spcAft>
                <a:spcPct val="0"/>
              </a:spcAft>
              <a:buClrTx/>
              <a:buNone/>
            </a:pPr>
            <a:r>
              <a:rPr lang="en-US" altLang="en-US" sz="1800" b="0" dirty="0">
                <a:solidFill>
                  <a:schemeClr val="tx1"/>
                </a:solidFill>
                <a:latin typeface="Calibri" panose="020F0502020204030204" pitchFamily="34" charset="0"/>
              </a:rPr>
              <a:t>(n</a:t>
            </a:r>
            <a:r>
              <a:rPr lang="en-US" altLang="en-US" sz="1800" b="0" baseline="-25000" dirty="0">
                <a:solidFill>
                  <a:schemeClr val="tx1"/>
                </a:solidFill>
                <a:latin typeface="Calibri" panose="020F0502020204030204" pitchFamily="34" charset="0"/>
              </a:rPr>
              <a:t>ITT</a:t>
            </a:r>
            <a:r>
              <a:rPr lang="en-US" altLang="en-US" sz="1800" b="0" dirty="0">
                <a:solidFill>
                  <a:schemeClr val="tx1"/>
                </a:solidFill>
                <a:latin typeface="Calibri" panose="020F0502020204030204" pitchFamily="34" charset="0"/>
              </a:rPr>
              <a:t> = 208)</a:t>
            </a:r>
          </a:p>
        </p:txBody>
      </p:sp>
      <p:sp>
        <p:nvSpPr>
          <p:cNvPr id="12" name="Line 52">
            <a:extLst>
              <a:ext uri="{FF2B5EF4-FFF2-40B4-BE49-F238E27FC236}">
                <a16:creationId xmlns:a16="http://schemas.microsoft.com/office/drawing/2014/main" id="{23383A6B-F8E0-413B-B09B-591261B949CD}"/>
              </a:ext>
            </a:extLst>
          </p:cNvPr>
          <p:cNvSpPr>
            <a:spLocks noChangeShapeType="1"/>
          </p:cNvSpPr>
          <p:nvPr/>
        </p:nvSpPr>
        <p:spPr bwMode="auto">
          <a:xfrm>
            <a:off x="5121450" y="3191232"/>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6" name="Rectangle 49">
            <a:extLst>
              <a:ext uri="{FF2B5EF4-FFF2-40B4-BE49-F238E27FC236}">
                <a16:creationId xmlns:a16="http://schemas.microsoft.com/office/drawing/2014/main" id="{05BA8ACC-4318-2541-136E-F0D9F9317C8F}"/>
              </a:ext>
            </a:extLst>
          </p:cNvPr>
          <p:cNvSpPr>
            <a:spLocks noChangeArrowheads="1"/>
          </p:cNvSpPr>
          <p:nvPr/>
        </p:nvSpPr>
        <p:spPr bwMode="auto">
          <a:xfrm>
            <a:off x="7552965" y="2505432"/>
            <a:ext cx="2628095" cy="13716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D1-112</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Collect safety, efficacy, PK/PD data Q28D</a:t>
            </a:r>
          </a:p>
        </p:txBody>
      </p:sp>
      <p:sp>
        <p:nvSpPr>
          <p:cNvPr id="17" name="Rectangle 49">
            <a:extLst>
              <a:ext uri="{FF2B5EF4-FFF2-40B4-BE49-F238E27FC236}">
                <a16:creationId xmlns:a16="http://schemas.microsoft.com/office/drawing/2014/main" id="{58BE4131-1973-CA56-982B-46D8C6B540D8}"/>
              </a:ext>
            </a:extLst>
          </p:cNvPr>
          <p:cNvSpPr>
            <a:spLocks noChangeArrowheads="1"/>
          </p:cNvSpPr>
          <p:nvPr/>
        </p:nvSpPr>
        <p:spPr bwMode="auto">
          <a:xfrm>
            <a:off x="5374605" y="2505432"/>
            <a:ext cx="1877581" cy="13716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D1</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Cilta-Cel Infusion</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Target: 0.75 x 10</a:t>
            </a:r>
            <a:r>
              <a:rPr lang="en-US" altLang="en-US" sz="1800" b="0" baseline="30000" dirty="0">
                <a:solidFill>
                  <a:schemeClr val="tx1"/>
                </a:solidFill>
                <a:latin typeface="Calibri" panose="020F0502020204030204" pitchFamily="34" charset="0"/>
              </a:rPr>
              <a:t>6 </a:t>
            </a:r>
            <a:r>
              <a:rPr lang="en-US" altLang="en-US" sz="1800" b="0" dirty="0">
                <a:solidFill>
                  <a:schemeClr val="tx1"/>
                </a:solidFill>
                <a:latin typeface="Calibri" panose="020F0502020204030204" pitchFamily="34" charset="0"/>
              </a:rPr>
              <a:t>CAR+ T-cells/kg</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(n = 176</a:t>
            </a:r>
            <a:r>
              <a:rPr lang="en-US" altLang="en-US" sz="1800" b="0" baseline="30000" dirty="0">
                <a:solidFill>
                  <a:schemeClr val="tx1"/>
                </a:solidFill>
                <a:latin typeface="Calibri" panose="020F0502020204030204" pitchFamily="34" charset="0"/>
              </a:rPr>
              <a:t>†</a:t>
            </a:r>
            <a:r>
              <a:rPr lang="en-US" altLang="en-US" sz="1800" b="0" dirty="0">
                <a:solidFill>
                  <a:schemeClr val="tx1"/>
                </a:solidFill>
                <a:latin typeface="Calibri" panose="020F0502020204030204" pitchFamily="34" charset="0"/>
              </a:rPr>
              <a:t>)</a:t>
            </a:r>
          </a:p>
        </p:txBody>
      </p:sp>
      <p:sp>
        <p:nvSpPr>
          <p:cNvPr id="18" name="Line 52">
            <a:extLst>
              <a:ext uri="{FF2B5EF4-FFF2-40B4-BE49-F238E27FC236}">
                <a16:creationId xmlns:a16="http://schemas.microsoft.com/office/drawing/2014/main" id="{9420118B-6695-DB47-E9FC-24471FF89A02}"/>
              </a:ext>
            </a:extLst>
          </p:cNvPr>
          <p:cNvSpPr>
            <a:spLocks noChangeShapeType="1"/>
          </p:cNvSpPr>
          <p:nvPr/>
        </p:nvSpPr>
        <p:spPr bwMode="auto">
          <a:xfrm>
            <a:off x="7305667" y="3191232"/>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1" name="Rectangle 49">
            <a:extLst>
              <a:ext uri="{FF2B5EF4-FFF2-40B4-BE49-F238E27FC236}">
                <a16:creationId xmlns:a16="http://schemas.microsoft.com/office/drawing/2014/main" id="{C29F231E-0175-47D8-7D60-459476E8885C}"/>
              </a:ext>
            </a:extLst>
          </p:cNvPr>
          <p:cNvSpPr>
            <a:spLocks noChangeArrowheads="1"/>
          </p:cNvSpPr>
          <p:nvPr/>
        </p:nvSpPr>
        <p:spPr bwMode="auto">
          <a:xfrm>
            <a:off x="3818435" y="3947770"/>
            <a:ext cx="6362627" cy="82296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Standard of Care Therapy</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Physician’s choice of PVd or DPd until PD</a:t>
            </a:r>
          </a:p>
          <a:p>
            <a:pPr algn="ctr">
              <a:lnSpc>
                <a:spcPct val="100000"/>
              </a:lnSpc>
              <a:spcBef>
                <a:spcPct val="0"/>
              </a:spcBef>
              <a:spcAft>
                <a:spcPct val="0"/>
              </a:spcAft>
              <a:buClrTx/>
              <a:buNone/>
            </a:pPr>
            <a:r>
              <a:rPr lang="en-US" altLang="en-US" sz="1800" b="0" dirty="0">
                <a:solidFill>
                  <a:schemeClr val="tx1"/>
                </a:solidFill>
                <a:latin typeface="Calibri" panose="020F0502020204030204" pitchFamily="34" charset="0"/>
              </a:rPr>
              <a:t>(n = 208)</a:t>
            </a:r>
          </a:p>
        </p:txBody>
      </p:sp>
      <p:sp>
        <p:nvSpPr>
          <p:cNvPr id="8" name="Text Box 11">
            <a:extLst>
              <a:ext uri="{FF2B5EF4-FFF2-40B4-BE49-F238E27FC236}">
                <a16:creationId xmlns:a16="http://schemas.microsoft.com/office/drawing/2014/main" id="{26A102F7-7D9E-FBC0-4F7C-4C7AFCC6BCD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2023;[Epub].</a:t>
            </a:r>
          </a:p>
        </p:txBody>
      </p:sp>
      <p:sp>
        <p:nvSpPr>
          <p:cNvPr id="10" name="Line 52">
            <a:extLst>
              <a:ext uri="{FF2B5EF4-FFF2-40B4-BE49-F238E27FC236}">
                <a16:creationId xmlns:a16="http://schemas.microsoft.com/office/drawing/2014/main" id="{BB3C4A9A-0A2B-FC89-55AC-E839529B1E12}"/>
              </a:ext>
            </a:extLst>
          </p:cNvPr>
          <p:cNvSpPr>
            <a:spLocks noChangeShapeType="1"/>
          </p:cNvSpPr>
          <p:nvPr/>
        </p:nvSpPr>
        <p:spPr bwMode="auto">
          <a:xfrm>
            <a:off x="10398870" y="3669593"/>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3" name="TextBox 12">
            <a:extLst>
              <a:ext uri="{FF2B5EF4-FFF2-40B4-BE49-F238E27FC236}">
                <a16:creationId xmlns:a16="http://schemas.microsoft.com/office/drawing/2014/main" id="{B4B6B7E1-53F4-E179-27FA-88692BEE2FB2}"/>
              </a:ext>
            </a:extLst>
          </p:cNvPr>
          <p:cNvSpPr txBox="1"/>
          <p:nvPr/>
        </p:nvSpPr>
        <p:spPr bwMode="auto">
          <a:xfrm>
            <a:off x="10716258" y="3484927"/>
            <a:ext cx="1101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Follow-up</a:t>
            </a:r>
          </a:p>
        </p:txBody>
      </p:sp>
      <p:sp>
        <p:nvSpPr>
          <p:cNvPr id="15" name="TextBox 14">
            <a:extLst>
              <a:ext uri="{FF2B5EF4-FFF2-40B4-BE49-F238E27FC236}">
                <a16:creationId xmlns:a16="http://schemas.microsoft.com/office/drawing/2014/main" id="{387D974C-4309-6569-A79C-4CFA523B5753}"/>
              </a:ext>
            </a:extLst>
          </p:cNvPr>
          <p:cNvSpPr txBox="1"/>
          <p:nvPr/>
        </p:nvSpPr>
        <p:spPr bwMode="auto">
          <a:xfrm>
            <a:off x="1431334" y="2014895"/>
            <a:ext cx="65220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choice of SoC (PVd/DPd), ISS stage, number previous lines of therapy</a:t>
            </a:r>
          </a:p>
        </p:txBody>
      </p:sp>
      <p:sp>
        <p:nvSpPr>
          <p:cNvPr id="19" name="Line 52">
            <a:extLst>
              <a:ext uri="{FF2B5EF4-FFF2-40B4-BE49-F238E27FC236}">
                <a16:creationId xmlns:a16="http://schemas.microsoft.com/office/drawing/2014/main" id="{A2E73043-5C18-529E-875C-868677E73F28}"/>
              </a:ext>
            </a:extLst>
          </p:cNvPr>
          <p:cNvSpPr>
            <a:spLocks noChangeShapeType="1"/>
          </p:cNvSpPr>
          <p:nvPr/>
        </p:nvSpPr>
        <p:spPr bwMode="auto">
          <a:xfrm flipV="1">
            <a:off x="3334336" y="3075583"/>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20" name="Line 52">
            <a:extLst>
              <a:ext uri="{FF2B5EF4-FFF2-40B4-BE49-F238E27FC236}">
                <a16:creationId xmlns:a16="http://schemas.microsoft.com/office/drawing/2014/main" id="{0A672CC7-F405-9913-47B1-E1792E939D78}"/>
              </a:ext>
            </a:extLst>
          </p:cNvPr>
          <p:cNvSpPr>
            <a:spLocks noChangeShapeType="1"/>
          </p:cNvSpPr>
          <p:nvPr/>
        </p:nvSpPr>
        <p:spPr bwMode="auto">
          <a:xfrm>
            <a:off x="3332453" y="3976836"/>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22" name="Line 32">
            <a:extLst>
              <a:ext uri="{FF2B5EF4-FFF2-40B4-BE49-F238E27FC236}">
                <a16:creationId xmlns:a16="http://schemas.microsoft.com/office/drawing/2014/main" id="{0A9CFAA0-9AF8-A1AD-A936-083E5E424293}"/>
              </a:ext>
            </a:extLst>
          </p:cNvPr>
          <p:cNvSpPr>
            <a:spLocks noChangeShapeType="1"/>
          </p:cNvSpPr>
          <p:nvPr/>
        </p:nvSpPr>
        <p:spPr bwMode="auto">
          <a:xfrm rot="5400000">
            <a:off x="3110276" y="2688432"/>
            <a:ext cx="731520" cy="0"/>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4" name="TextBox 23">
            <a:extLst>
              <a:ext uri="{FF2B5EF4-FFF2-40B4-BE49-F238E27FC236}">
                <a16:creationId xmlns:a16="http://schemas.microsoft.com/office/drawing/2014/main" id="{196AFA9B-C2D7-D1C7-5A55-FFBBC7A46ED0}"/>
              </a:ext>
            </a:extLst>
          </p:cNvPr>
          <p:cNvSpPr txBox="1"/>
          <p:nvPr/>
        </p:nvSpPr>
        <p:spPr bwMode="auto">
          <a:xfrm>
            <a:off x="3769717" y="4755147"/>
            <a:ext cx="6629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*Physician’s choice of PVd or DPd.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As-treated population (n = 176): 32 patients did not receive cilta-cel as part of study due to PD (n = 30) or death (n = 2) during bridging therapy/lymphodepletion.</a:t>
            </a:r>
          </a:p>
        </p:txBody>
      </p:sp>
    </p:spTree>
    <p:extLst>
      <p:ext uri="{BB962C8B-B14F-4D97-AF65-F5344CB8AC3E}">
        <p14:creationId xmlns:p14="http://schemas.microsoft.com/office/powerpoint/2010/main" val="674867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Baseline Characteristics</a:t>
            </a:r>
            <a:endParaRPr lang="en-US" altLang="en-US" dirty="0"/>
          </a:p>
        </p:txBody>
      </p:sp>
      <p:sp>
        <p:nvSpPr>
          <p:cNvPr id="2" name="Text Box 11">
            <a:extLst>
              <a:ext uri="{FF2B5EF4-FFF2-40B4-BE49-F238E27FC236}">
                <a16:creationId xmlns:a16="http://schemas.microsoft.com/office/drawing/2014/main" id="{2474785C-7117-7283-EE8E-5EA5067FDD1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2023;[Epub].</a:t>
            </a:r>
          </a:p>
        </p:txBody>
      </p:sp>
      <p:graphicFrame>
        <p:nvGraphicFramePr>
          <p:cNvPr id="3" name="Group 3">
            <a:extLst>
              <a:ext uri="{FF2B5EF4-FFF2-40B4-BE49-F238E27FC236}">
                <a16:creationId xmlns:a16="http://schemas.microsoft.com/office/drawing/2014/main" id="{7B563EC1-71EE-B94F-3D8C-648B85CBD387}"/>
              </a:ext>
            </a:extLst>
          </p:cNvPr>
          <p:cNvGraphicFramePr>
            <a:graphicFrameLocks/>
          </p:cNvGraphicFramePr>
          <p:nvPr>
            <p:extLst>
              <p:ext uri="{D42A27DB-BD31-4B8C-83A1-F6EECF244321}">
                <p14:modId xmlns:p14="http://schemas.microsoft.com/office/powerpoint/2010/main" val="3996330514"/>
              </p:ext>
            </p:extLst>
          </p:nvPr>
        </p:nvGraphicFramePr>
        <p:xfrm>
          <a:off x="744883" y="1115352"/>
          <a:ext cx="5292035" cy="5181760"/>
        </p:xfrm>
        <a:graphic>
          <a:graphicData uri="http://schemas.openxmlformats.org/drawingml/2006/table">
            <a:tbl>
              <a:tblPr/>
              <a:tblGrid>
                <a:gridCol w="2155226">
                  <a:extLst>
                    <a:ext uri="{9D8B030D-6E8A-4147-A177-3AD203B41FA5}">
                      <a16:colId xmlns:a16="http://schemas.microsoft.com/office/drawing/2014/main" val="20000"/>
                    </a:ext>
                  </a:extLst>
                </a:gridCol>
                <a:gridCol w="1442789">
                  <a:extLst>
                    <a:ext uri="{9D8B030D-6E8A-4147-A177-3AD203B41FA5}">
                      <a16:colId xmlns:a16="http://schemas.microsoft.com/office/drawing/2014/main" val="20001"/>
                    </a:ext>
                  </a:extLst>
                </a:gridCol>
                <a:gridCol w="1694020">
                  <a:extLst>
                    <a:ext uri="{9D8B030D-6E8A-4147-A177-3AD203B41FA5}">
                      <a16:colId xmlns:a16="http://schemas.microsoft.com/office/drawing/2014/main" val="20002"/>
                    </a:ext>
                  </a:extLst>
                </a:gridCol>
              </a:tblGrid>
              <a:tr h="27179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Cilta-Cel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30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61.5 (27-78)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61.0 (35-80)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30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116 (55.8)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124 (58.8)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630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White,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157 (75.5)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157 (74.4)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1630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 ≤1,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207 (99.5)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210 (99.5)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4892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ISS stage,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136 (65.4)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(28.8)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132 (62.6)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(30.8)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71791">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Bone marrow plasma cells ≥60%,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(20.4)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(20.7)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22519635"/>
                  </a:ext>
                </a:extLst>
              </a:tr>
              <a:tr h="271791">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Presence of soft tissue plasmacytomas, n (%)</a:t>
                      </a:r>
                      <a:r>
                        <a:rPr 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(16.6)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49965694"/>
                  </a:ext>
                </a:extLst>
              </a:tr>
              <a:tr h="271791">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since diagnosis,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(0.3-18.1)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(0.4-22.1)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7343404"/>
                  </a:ext>
                </a:extLst>
              </a:tr>
              <a:tr h="3805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prior lines of therapy, n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or 3,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 (32.7)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140 (67.3)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 (32.2)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143 (67.8)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40041080"/>
                  </a:ext>
                </a:extLst>
              </a:tr>
            </a:tbl>
          </a:graphicData>
        </a:graphic>
      </p:graphicFrame>
      <p:graphicFrame>
        <p:nvGraphicFramePr>
          <p:cNvPr id="4" name="Group 3">
            <a:extLst>
              <a:ext uri="{FF2B5EF4-FFF2-40B4-BE49-F238E27FC236}">
                <a16:creationId xmlns:a16="http://schemas.microsoft.com/office/drawing/2014/main" id="{63DA4943-9F7B-C5EF-BFB4-E35B518A637D}"/>
              </a:ext>
            </a:extLst>
          </p:cNvPr>
          <p:cNvGraphicFramePr>
            <a:graphicFrameLocks/>
          </p:cNvGraphicFramePr>
          <p:nvPr>
            <p:extLst>
              <p:ext uri="{D42A27DB-BD31-4B8C-83A1-F6EECF244321}">
                <p14:modId xmlns:p14="http://schemas.microsoft.com/office/powerpoint/2010/main" val="2701036976"/>
              </p:ext>
            </p:extLst>
          </p:nvPr>
        </p:nvGraphicFramePr>
        <p:xfrm>
          <a:off x="6134100" y="1115353"/>
          <a:ext cx="5351117" cy="4297760"/>
        </p:xfrm>
        <a:graphic>
          <a:graphicData uri="http://schemas.openxmlformats.org/drawingml/2006/table">
            <a:tbl>
              <a:tblPr/>
              <a:tblGrid>
                <a:gridCol w="2426576">
                  <a:extLst>
                    <a:ext uri="{9D8B030D-6E8A-4147-A177-3AD203B41FA5}">
                      <a16:colId xmlns:a16="http://schemas.microsoft.com/office/drawing/2014/main" val="20000"/>
                    </a:ext>
                  </a:extLst>
                </a:gridCol>
                <a:gridCol w="1387365">
                  <a:extLst>
                    <a:ext uri="{9D8B030D-6E8A-4147-A177-3AD203B41FA5}">
                      <a16:colId xmlns:a16="http://schemas.microsoft.com/office/drawing/2014/main" val="20001"/>
                    </a:ext>
                  </a:extLst>
                </a:gridCol>
                <a:gridCol w="1537176">
                  <a:extLst>
                    <a:ext uri="{9D8B030D-6E8A-4147-A177-3AD203B41FA5}">
                      <a16:colId xmlns:a16="http://schemas.microsoft.com/office/drawing/2014/main" val="20002"/>
                    </a:ext>
                  </a:extLst>
                </a:gridCol>
              </a:tblGrid>
              <a:tr h="3341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Cilta-Cel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2971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Cytogenetic high risk</a:t>
                      </a:r>
                      <a:r>
                        <a:rPr 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del(17p)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t(14;16)</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t(4;14)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gain/amp(1q)</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high-risk features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del(17p), t(14;16), or t(4;14)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123 (59.4)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(23.7)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(14.5)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 (43.0)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(20.8)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73 (35.3)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132 (62.9)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(20.5)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(14.3)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107 (51.0)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(23.3)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69 (32.9)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1965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Triple-class exposed</a:t>
                      </a:r>
                      <a:r>
                        <a:rPr 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(25.5)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 (26.1)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1965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Penta-drug exposed</a:t>
                      </a:r>
                      <a:r>
                        <a:rPr 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8844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Refractory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Triple-class refractory</a:t>
                      </a:r>
                      <a:r>
                        <a:rPr lang="en-US" sz="1400" b="0" baseline="30000" dirty="0">
                          <a:solidFill>
                            <a:schemeClr val="bg1"/>
                          </a:solidFill>
                          <a:latin typeface="Calibri" panose="020F0502020204030204" pitchFamily="34" charset="0"/>
                        </a:rPr>
                        <a:t>¶ </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Bortezomib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Pomalidomide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Daratumumab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PI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(14.4)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 (26.4)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(23.1)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103 (49.5)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(15.6)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(22.7)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(21.3)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96 (45.5)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9264377"/>
                  </a:ext>
                </a:extLst>
              </a:tr>
            </a:tbl>
          </a:graphicData>
        </a:graphic>
      </p:graphicFrame>
      <p:sp>
        <p:nvSpPr>
          <p:cNvPr id="5" name="TextBox 4">
            <a:extLst>
              <a:ext uri="{FF2B5EF4-FFF2-40B4-BE49-F238E27FC236}">
                <a16:creationId xmlns:a16="http://schemas.microsoft.com/office/drawing/2014/main" id="{4653D4BF-F451-B06C-FDB3-D4375F71A011}"/>
              </a:ext>
            </a:extLst>
          </p:cNvPr>
          <p:cNvSpPr txBox="1"/>
          <p:nvPr/>
        </p:nvSpPr>
        <p:spPr bwMode="auto">
          <a:xfrm>
            <a:off x="6095878" y="5410687"/>
            <a:ext cx="547908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1 per arm had ECOG PS 2.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Includes extramedullary and bone-based plasmacytomas with measurable soft tissue component.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 207 (cilta-cel arm) and 210 (SoC arm) patients.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Including 1 PI, 1 IMiD, and 1 anti-CD38 mAb.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Including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 PIs, ≥2 IMiDs, and 1 anti-CD38 mAb.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n = 2 in cilta-cel arm and n = 1 in SoC arm were penta-drug refractory.</a:t>
            </a:r>
            <a:endParaRPr lang="en-US" sz="1200" b="0" baseline="300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reeform: Shape 61">
            <a:extLst>
              <a:ext uri="{FF2B5EF4-FFF2-40B4-BE49-F238E27FC236}">
                <a16:creationId xmlns:a16="http://schemas.microsoft.com/office/drawing/2014/main" id="{9B5A68F2-35A2-BF35-E143-85002B362FFF}"/>
              </a:ext>
            </a:extLst>
          </p:cNvPr>
          <p:cNvSpPr/>
          <p:nvPr/>
        </p:nvSpPr>
        <p:spPr bwMode="auto">
          <a:xfrm>
            <a:off x="1979185" y="1841047"/>
            <a:ext cx="3857967" cy="1442640"/>
          </a:xfrm>
          <a:custGeom>
            <a:avLst/>
            <a:gdLst>
              <a:gd name="connsiteX0" fmla="*/ 0 w 3857967"/>
              <a:gd name="connsiteY0" fmla="*/ 0 h 1442640"/>
              <a:gd name="connsiteX1" fmla="*/ 36431 w 3857967"/>
              <a:gd name="connsiteY1" fmla="*/ 36431 h 1442640"/>
              <a:gd name="connsiteX2" fmla="*/ 131149 w 3857967"/>
              <a:gd name="connsiteY2" fmla="*/ 36431 h 1442640"/>
              <a:gd name="connsiteX3" fmla="*/ 131149 w 3857967"/>
              <a:gd name="connsiteY3" fmla="*/ 76504 h 1442640"/>
              <a:gd name="connsiteX4" fmla="*/ 156650 w 3857967"/>
              <a:gd name="connsiteY4" fmla="*/ 76504 h 1442640"/>
              <a:gd name="connsiteX5" fmla="*/ 156650 w 3857967"/>
              <a:gd name="connsiteY5" fmla="*/ 138436 h 1442640"/>
              <a:gd name="connsiteX6" fmla="*/ 163936 w 3857967"/>
              <a:gd name="connsiteY6" fmla="*/ 138436 h 1442640"/>
              <a:gd name="connsiteX7" fmla="*/ 163936 w 3857967"/>
              <a:gd name="connsiteY7" fmla="*/ 222225 h 1442640"/>
              <a:gd name="connsiteX8" fmla="*/ 182151 w 3857967"/>
              <a:gd name="connsiteY8" fmla="*/ 222225 h 1442640"/>
              <a:gd name="connsiteX9" fmla="*/ 182151 w 3857967"/>
              <a:gd name="connsiteY9" fmla="*/ 313301 h 1442640"/>
              <a:gd name="connsiteX10" fmla="*/ 255012 w 3857967"/>
              <a:gd name="connsiteY10" fmla="*/ 313301 h 1442640"/>
              <a:gd name="connsiteX11" fmla="*/ 255012 w 3857967"/>
              <a:gd name="connsiteY11" fmla="*/ 375232 h 1442640"/>
              <a:gd name="connsiteX12" fmla="*/ 295085 w 3857967"/>
              <a:gd name="connsiteY12" fmla="*/ 375232 h 1442640"/>
              <a:gd name="connsiteX13" fmla="*/ 295085 w 3857967"/>
              <a:gd name="connsiteY13" fmla="*/ 429878 h 1442640"/>
              <a:gd name="connsiteX14" fmla="*/ 346088 w 3857967"/>
              <a:gd name="connsiteY14" fmla="*/ 429878 h 1442640"/>
              <a:gd name="connsiteX15" fmla="*/ 346088 w 3857967"/>
              <a:gd name="connsiteY15" fmla="*/ 477237 h 1442640"/>
              <a:gd name="connsiteX16" fmla="*/ 429877 w 3857967"/>
              <a:gd name="connsiteY16" fmla="*/ 477237 h 1442640"/>
              <a:gd name="connsiteX17" fmla="*/ 429877 w 3857967"/>
              <a:gd name="connsiteY17" fmla="*/ 520953 h 1442640"/>
              <a:gd name="connsiteX18" fmla="*/ 510024 w 3857967"/>
              <a:gd name="connsiteY18" fmla="*/ 520953 h 1442640"/>
              <a:gd name="connsiteX19" fmla="*/ 510024 w 3857967"/>
              <a:gd name="connsiteY19" fmla="*/ 550098 h 1442640"/>
              <a:gd name="connsiteX20" fmla="*/ 604743 w 3857967"/>
              <a:gd name="connsiteY20" fmla="*/ 550098 h 1442640"/>
              <a:gd name="connsiteX21" fmla="*/ 604743 w 3857967"/>
              <a:gd name="connsiteY21" fmla="*/ 568313 h 1442640"/>
              <a:gd name="connsiteX22" fmla="*/ 805109 w 3857967"/>
              <a:gd name="connsiteY22" fmla="*/ 568313 h 1442640"/>
              <a:gd name="connsiteX23" fmla="*/ 805109 w 3857967"/>
              <a:gd name="connsiteY23" fmla="*/ 586528 h 1442640"/>
              <a:gd name="connsiteX24" fmla="*/ 863398 w 3857967"/>
              <a:gd name="connsiteY24" fmla="*/ 586528 h 1442640"/>
              <a:gd name="connsiteX25" fmla="*/ 863398 w 3857967"/>
              <a:gd name="connsiteY25" fmla="*/ 601100 h 1442640"/>
              <a:gd name="connsiteX26" fmla="*/ 932615 w 3857967"/>
              <a:gd name="connsiteY26" fmla="*/ 601100 h 1442640"/>
              <a:gd name="connsiteX27" fmla="*/ 932615 w 3857967"/>
              <a:gd name="connsiteY27" fmla="*/ 626601 h 1442640"/>
              <a:gd name="connsiteX28" fmla="*/ 1041906 w 3857967"/>
              <a:gd name="connsiteY28" fmla="*/ 626601 h 1442640"/>
              <a:gd name="connsiteX29" fmla="*/ 1041906 w 3857967"/>
              <a:gd name="connsiteY29" fmla="*/ 648459 h 1442640"/>
              <a:gd name="connsiteX30" fmla="*/ 1122053 w 3857967"/>
              <a:gd name="connsiteY30" fmla="*/ 648459 h 1442640"/>
              <a:gd name="connsiteX31" fmla="*/ 1122053 w 3857967"/>
              <a:gd name="connsiteY31" fmla="*/ 663032 h 1442640"/>
              <a:gd name="connsiteX32" fmla="*/ 1209485 w 3857967"/>
              <a:gd name="connsiteY32" fmla="*/ 663032 h 1442640"/>
              <a:gd name="connsiteX33" fmla="*/ 1209485 w 3857967"/>
              <a:gd name="connsiteY33" fmla="*/ 681247 h 1442640"/>
              <a:gd name="connsiteX34" fmla="*/ 1293275 w 3857967"/>
              <a:gd name="connsiteY34" fmla="*/ 681247 h 1442640"/>
              <a:gd name="connsiteX35" fmla="*/ 1293275 w 3857967"/>
              <a:gd name="connsiteY35" fmla="*/ 692176 h 1442640"/>
              <a:gd name="connsiteX36" fmla="*/ 1387994 w 3857967"/>
              <a:gd name="connsiteY36" fmla="*/ 692176 h 1442640"/>
              <a:gd name="connsiteX37" fmla="*/ 1387994 w 3857967"/>
              <a:gd name="connsiteY37" fmla="*/ 706748 h 1442640"/>
              <a:gd name="connsiteX38" fmla="*/ 1446282 w 3857967"/>
              <a:gd name="connsiteY38" fmla="*/ 706748 h 1442640"/>
              <a:gd name="connsiteX39" fmla="*/ 1446282 w 3857967"/>
              <a:gd name="connsiteY39" fmla="*/ 724963 h 1442640"/>
              <a:gd name="connsiteX40" fmla="*/ 1526429 w 3857967"/>
              <a:gd name="connsiteY40" fmla="*/ 724963 h 1442640"/>
              <a:gd name="connsiteX41" fmla="*/ 1526429 w 3857967"/>
              <a:gd name="connsiteY41" fmla="*/ 765036 h 1442640"/>
              <a:gd name="connsiteX42" fmla="*/ 1628433 w 3857967"/>
              <a:gd name="connsiteY42" fmla="*/ 765036 h 1442640"/>
              <a:gd name="connsiteX43" fmla="*/ 1628433 w 3857967"/>
              <a:gd name="connsiteY43" fmla="*/ 790538 h 1442640"/>
              <a:gd name="connsiteX44" fmla="*/ 1697651 w 3857967"/>
              <a:gd name="connsiteY44" fmla="*/ 790538 h 1442640"/>
              <a:gd name="connsiteX45" fmla="*/ 1697651 w 3857967"/>
              <a:gd name="connsiteY45" fmla="*/ 826968 h 1442640"/>
              <a:gd name="connsiteX46" fmla="*/ 1781441 w 3857967"/>
              <a:gd name="connsiteY46" fmla="*/ 826968 h 1442640"/>
              <a:gd name="connsiteX47" fmla="*/ 1781441 w 3857967"/>
              <a:gd name="connsiteY47" fmla="*/ 848826 h 1442640"/>
              <a:gd name="connsiteX48" fmla="*/ 1847015 w 3857967"/>
              <a:gd name="connsiteY48" fmla="*/ 848826 h 1442640"/>
              <a:gd name="connsiteX49" fmla="*/ 1847015 w 3857967"/>
              <a:gd name="connsiteY49" fmla="*/ 877970 h 1442640"/>
              <a:gd name="connsiteX50" fmla="*/ 1916233 w 3857967"/>
              <a:gd name="connsiteY50" fmla="*/ 877970 h 1442640"/>
              <a:gd name="connsiteX51" fmla="*/ 1916233 w 3857967"/>
              <a:gd name="connsiteY51" fmla="*/ 928973 h 1442640"/>
              <a:gd name="connsiteX52" fmla="*/ 2214961 w 3857967"/>
              <a:gd name="connsiteY52" fmla="*/ 928973 h 1442640"/>
              <a:gd name="connsiteX53" fmla="*/ 2214961 w 3857967"/>
              <a:gd name="connsiteY53" fmla="*/ 976332 h 1442640"/>
              <a:gd name="connsiteX54" fmla="*/ 2276892 w 3857967"/>
              <a:gd name="connsiteY54" fmla="*/ 976332 h 1442640"/>
              <a:gd name="connsiteX55" fmla="*/ 2276892 w 3857967"/>
              <a:gd name="connsiteY55" fmla="*/ 1016405 h 1442640"/>
              <a:gd name="connsiteX56" fmla="*/ 2313323 w 3857967"/>
              <a:gd name="connsiteY56" fmla="*/ 1016405 h 1442640"/>
              <a:gd name="connsiteX57" fmla="*/ 2313323 w 3857967"/>
              <a:gd name="connsiteY57" fmla="*/ 1045550 h 1442640"/>
              <a:gd name="connsiteX58" fmla="*/ 2542833 w 3857967"/>
              <a:gd name="connsiteY58" fmla="*/ 1045550 h 1442640"/>
              <a:gd name="connsiteX59" fmla="*/ 2542833 w 3857967"/>
              <a:gd name="connsiteY59" fmla="*/ 1129339 h 1442640"/>
              <a:gd name="connsiteX60" fmla="*/ 2608408 w 3857967"/>
              <a:gd name="connsiteY60" fmla="*/ 1129339 h 1442640"/>
              <a:gd name="connsiteX61" fmla="*/ 2608408 w 3857967"/>
              <a:gd name="connsiteY61" fmla="*/ 1176699 h 1442640"/>
              <a:gd name="connsiteX62" fmla="*/ 2714056 w 3857967"/>
              <a:gd name="connsiteY62" fmla="*/ 1176699 h 1442640"/>
              <a:gd name="connsiteX63" fmla="*/ 2714056 w 3857967"/>
              <a:gd name="connsiteY63" fmla="*/ 1245916 h 1442640"/>
              <a:gd name="connsiteX64" fmla="*/ 2750486 w 3857967"/>
              <a:gd name="connsiteY64" fmla="*/ 1245916 h 1442640"/>
              <a:gd name="connsiteX65" fmla="*/ 2750486 w 3857967"/>
              <a:gd name="connsiteY65" fmla="*/ 1304204 h 1442640"/>
              <a:gd name="connsiteX66" fmla="*/ 3224080 w 3857967"/>
              <a:gd name="connsiteY66" fmla="*/ 1304204 h 1442640"/>
              <a:gd name="connsiteX67" fmla="*/ 3224080 w 3857967"/>
              <a:gd name="connsiteY67" fmla="*/ 1442640 h 1442640"/>
              <a:gd name="connsiteX68" fmla="*/ 3857967 w 3857967"/>
              <a:gd name="connsiteY68" fmla="*/ 1442640 h 144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3857967" h="1442640">
                <a:moveTo>
                  <a:pt x="0" y="0"/>
                </a:moveTo>
                <a:lnTo>
                  <a:pt x="36431" y="36431"/>
                </a:lnTo>
                <a:lnTo>
                  <a:pt x="131149" y="36431"/>
                </a:lnTo>
                <a:lnTo>
                  <a:pt x="131149" y="76504"/>
                </a:lnTo>
                <a:lnTo>
                  <a:pt x="156650" y="76504"/>
                </a:lnTo>
                <a:lnTo>
                  <a:pt x="156650" y="138436"/>
                </a:lnTo>
                <a:lnTo>
                  <a:pt x="163936" y="138436"/>
                </a:lnTo>
                <a:lnTo>
                  <a:pt x="163936" y="222225"/>
                </a:lnTo>
                <a:lnTo>
                  <a:pt x="182151" y="222225"/>
                </a:lnTo>
                <a:lnTo>
                  <a:pt x="182151" y="313301"/>
                </a:lnTo>
                <a:lnTo>
                  <a:pt x="255012" y="313301"/>
                </a:lnTo>
                <a:lnTo>
                  <a:pt x="255012" y="375232"/>
                </a:lnTo>
                <a:lnTo>
                  <a:pt x="295085" y="375232"/>
                </a:lnTo>
                <a:lnTo>
                  <a:pt x="295085" y="429878"/>
                </a:lnTo>
                <a:lnTo>
                  <a:pt x="346088" y="429878"/>
                </a:lnTo>
                <a:lnTo>
                  <a:pt x="346088" y="477237"/>
                </a:lnTo>
                <a:lnTo>
                  <a:pt x="429877" y="477237"/>
                </a:lnTo>
                <a:lnTo>
                  <a:pt x="429877" y="520953"/>
                </a:lnTo>
                <a:lnTo>
                  <a:pt x="510024" y="520953"/>
                </a:lnTo>
                <a:lnTo>
                  <a:pt x="510024" y="550098"/>
                </a:lnTo>
                <a:lnTo>
                  <a:pt x="604743" y="550098"/>
                </a:lnTo>
                <a:lnTo>
                  <a:pt x="604743" y="568313"/>
                </a:lnTo>
                <a:lnTo>
                  <a:pt x="805109" y="568313"/>
                </a:lnTo>
                <a:lnTo>
                  <a:pt x="805109" y="586528"/>
                </a:lnTo>
                <a:lnTo>
                  <a:pt x="863398" y="586528"/>
                </a:lnTo>
                <a:lnTo>
                  <a:pt x="863398" y="601100"/>
                </a:lnTo>
                <a:lnTo>
                  <a:pt x="932615" y="601100"/>
                </a:lnTo>
                <a:lnTo>
                  <a:pt x="932615" y="626601"/>
                </a:lnTo>
                <a:lnTo>
                  <a:pt x="1041906" y="626601"/>
                </a:lnTo>
                <a:lnTo>
                  <a:pt x="1041906" y="648459"/>
                </a:lnTo>
                <a:lnTo>
                  <a:pt x="1122053" y="648459"/>
                </a:lnTo>
                <a:lnTo>
                  <a:pt x="1122053" y="663032"/>
                </a:lnTo>
                <a:lnTo>
                  <a:pt x="1209485" y="663032"/>
                </a:lnTo>
                <a:lnTo>
                  <a:pt x="1209485" y="681247"/>
                </a:lnTo>
                <a:lnTo>
                  <a:pt x="1293275" y="681247"/>
                </a:lnTo>
                <a:lnTo>
                  <a:pt x="1293275" y="692176"/>
                </a:lnTo>
                <a:lnTo>
                  <a:pt x="1387994" y="692176"/>
                </a:lnTo>
                <a:lnTo>
                  <a:pt x="1387994" y="706748"/>
                </a:lnTo>
                <a:lnTo>
                  <a:pt x="1446282" y="706748"/>
                </a:lnTo>
                <a:lnTo>
                  <a:pt x="1446282" y="724963"/>
                </a:lnTo>
                <a:lnTo>
                  <a:pt x="1526429" y="724963"/>
                </a:lnTo>
                <a:lnTo>
                  <a:pt x="1526429" y="765036"/>
                </a:lnTo>
                <a:lnTo>
                  <a:pt x="1628433" y="765036"/>
                </a:lnTo>
                <a:lnTo>
                  <a:pt x="1628433" y="790538"/>
                </a:lnTo>
                <a:lnTo>
                  <a:pt x="1697651" y="790538"/>
                </a:lnTo>
                <a:lnTo>
                  <a:pt x="1697651" y="826968"/>
                </a:lnTo>
                <a:lnTo>
                  <a:pt x="1781441" y="826968"/>
                </a:lnTo>
                <a:lnTo>
                  <a:pt x="1781441" y="848826"/>
                </a:lnTo>
                <a:lnTo>
                  <a:pt x="1847015" y="848826"/>
                </a:lnTo>
                <a:lnTo>
                  <a:pt x="1847015" y="877970"/>
                </a:lnTo>
                <a:lnTo>
                  <a:pt x="1916233" y="877970"/>
                </a:lnTo>
                <a:lnTo>
                  <a:pt x="1916233" y="928973"/>
                </a:lnTo>
                <a:lnTo>
                  <a:pt x="2214961" y="928973"/>
                </a:lnTo>
                <a:lnTo>
                  <a:pt x="2214961" y="976332"/>
                </a:lnTo>
                <a:lnTo>
                  <a:pt x="2276892" y="976332"/>
                </a:lnTo>
                <a:lnTo>
                  <a:pt x="2276892" y="1016405"/>
                </a:lnTo>
                <a:lnTo>
                  <a:pt x="2313323" y="1016405"/>
                </a:lnTo>
                <a:lnTo>
                  <a:pt x="2313323" y="1045550"/>
                </a:lnTo>
                <a:lnTo>
                  <a:pt x="2542833" y="1045550"/>
                </a:lnTo>
                <a:lnTo>
                  <a:pt x="2542833" y="1129339"/>
                </a:lnTo>
                <a:lnTo>
                  <a:pt x="2608408" y="1129339"/>
                </a:lnTo>
                <a:lnTo>
                  <a:pt x="2608408" y="1176699"/>
                </a:lnTo>
                <a:lnTo>
                  <a:pt x="2714056" y="1176699"/>
                </a:lnTo>
                <a:lnTo>
                  <a:pt x="2714056" y="1245916"/>
                </a:lnTo>
                <a:lnTo>
                  <a:pt x="2750486" y="1245916"/>
                </a:lnTo>
                <a:lnTo>
                  <a:pt x="2750486" y="1304204"/>
                </a:lnTo>
                <a:lnTo>
                  <a:pt x="3224080" y="1304204"/>
                </a:lnTo>
                <a:lnTo>
                  <a:pt x="3224080" y="1442640"/>
                </a:lnTo>
                <a:lnTo>
                  <a:pt x="3857967" y="1442640"/>
                </a:lnTo>
              </a:path>
            </a:pathLst>
          </a:custGeom>
          <a:noFill/>
          <a:ln w="28575">
            <a:solidFill>
              <a:schemeClr val="accent1"/>
            </a:solidFill>
            <a:miter lim="800000"/>
            <a:headEnd/>
            <a:tailEnd/>
          </a:ln>
        </p:spPr>
        <p:txBody>
          <a:bodyPr rtlCol="0" anchor="ctr"/>
          <a:lstStyle/>
          <a:p>
            <a:pPr algn="ctr"/>
            <a:endParaRPr lang="en-US"/>
          </a:p>
        </p:txBody>
      </p:sp>
      <p:sp>
        <p:nvSpPr>
          <p:cNvPr id="63" name="Freeform: Shape 62">
            <a:extLst>
              <a:ext uri="{FF2B5EF4-FFF2-40B4-BE49-F238E27FC236}">
                <a16:creationId xmlns:a16="http://schemas.microsoft.com/office/drawing/2014/main" id="{C8CC8D86-8FDE-60F2-69D8-D7D2A0CE3CC4}"/>
              </a:ext>
            </a:extLst>
          </p:cNvPr>
          <p:cNvSpPr/>
          <p:nvPr/>
        </p:nvSpPr>
        <p:spPr bwMode="auto">
          <a:xfrm>
            <a:off x="1979185" y="1844691"/>
            <a:ext cx="3610241" cy="2692197"/>
          </a:xfrm>
          <a:custGeom>
            <a:avLst/>
            <a:gdLst>
              <a:gd name="connsiteX0" fmla="*/ 0 w 3610241"/>
              <a:gd name="connsiteY0" fmla="*/ 0 h 2692197"/>
              <a:gd name="connsiteX1" fmla="*/ 32787 w 3610241"/>
              <a:gd name="connsiteY1" fmla="*/ 32787 h 2692197"/>
              <a:gd name="connsiteX2" fmla="*/ 153007 w 3610241"/>
              <a:gd name="connsiteY2" fmla="*/ 32787 h 2692197"/>
              <a:gd name="connsiteX3" fmla="*/ 153007 w 3610241"/>
              <a:gd name="connsiteY3" fmla="*/ 58288 h 2692197"/>
              <a:gd name="connsiteX4" fmla="*/ 189437 w 3610241"/>
              <a:gd name="connsiteY4" fmla="*/ 58288 h 2692197"/>
              <a:gd name="connsiteX5" fmla="*/ 189437 w 3610241"/>
              <a:gd name="connsiteY5" fmla="*/ 87432 h 2692197"/>
              <a:gd name="connsiteX6" fmla="*/ 265941 w 3610241"/>
              <a:gd name="connsiteY6" fmla="*/ 87432 h 2692197"/>
              <a:gd name="connsiteX7" fmla="*/ 265941 w 3610241"/>
              <a:gd name="connsiteY7" fmla="*/ 149364 h 2692197"/>
              <a:gd name="connsiteX8" fmla="*/ 291442 w 3610241"/>
              <a:gd name="connsiteY8" fmla="*/ 149364 h 2692197"/>
              <a:gd name="connsiteX9" fmla="*/ 291442 w 3610241"/>
              <a:gd name="connsiteY9" fmla="*/ 193080 h 2692197"/>
              <a:gd name="connsiteX10" fmla="*/ 320586 w 3610241"/>
              <a:gd name="connsiteY10" fmla="*/ 193080 h 2692197"/>
              <a:gd name="connsiteX11" fmla="*/ 320586 w 3610241"/>
              <a:gd name="connsiteY11" fmla="*/ 229510 h 2692197"/>
              <a:gd name="connsiteX12" fmla="*/ 338802 w 3610241"/>
              <a:gd name="connsiteY12" fmla="*/ 229510 h 2692197"/>
              <a:gd name="connsiteX13" fmla="*/ 338802 w 3610241"/>
              <a:gd name="connsiteY13" fmla="*/ 276870 h 2692197"/>
              <a:gd name="connsiteX14" fmla="*/ 364303 w 3610241"/>
              <a:gd name="connsiteY14" fmla="*/ 276870 h 2692197"/>
              <a:gd name="connsiteX15" fmla="*/ 364303 w 3610241"/>
              <a:gd name="connsiteY15" fmla="*/ 360659 h 2692197"/>
              <a:gd name="connsiteX16" fmla="*/ 400733 w 3610241"/>
              <a:gd name="connsiteY16" fmla="*/ 360659 h 2692197"/>
              <a:gd name="connsiteX17" fmla="*/ 400733 w 3610241"/>
              <a:gd name="connsiteY17" fmla="*/ 404376 h 2692197"/>
              <a:gd name="connsiteX18" fmla="*/ 437163 w 3610241"/>
              <a:gd name="connsiteY18" fmla="*/ 404376 h 2692197"/>
              <a:gd name="connsiteX19" fmla="*/ 437163 w 3610241"/>
              <a:gd name="connsiteY19" fmla="*/ 535525 h 2692197"/>
              <a:gd name="connsiteX20" fmla="*/ 437163 w 3610241"/>
              <a:gd name="connsiteY20" fmla="*/ 550097 h 2692197"/>
              <a:gd name="connsiteX21" fmla="*/ 455379 w 3610241"/>
              <a:gd name="connsiteY21" fmla="*/ 550097 h 2692197"/>
              <a:gd name="connsiteX22" fmla="*/ 455379 w 3610241"/>
              <a:gd name="connsiteY22" fmla="*/ 622957 h 2692197"/>
              <a:gd name="connsiteX23" fmla="*/ 499095 w 3610241"/>
              <a:gd name="connsiteY23" fmla="*/ 622957 h 2692197"/>
              <a:gd name="connsiteX24" fmla="*/ 499095 w 3610241"/>
              <a:gd name="connsiteY24" fmla="*/ 684889 h 2692197"/>
              <a:gd name="connsiteX25" fmla="*/ 557383 w 3610241"/>
              <a:gd name="connsiteY25" fmla="*/ 684889 h 2692197"/>
              <a:gd name="connsiteX26" fmla="*/ 557383 w 3610241"/>
              <a:gd name="connsiteY26" fmla="*/ 790537 h 2692197"/>
              <a:gd name="connsiteX27" fmla="*/ 586528 w 3610241"/>
              <a:gd name="connsiteY27" fmla="*/ 790537 h 2692197"/>
              <a:gd name="connsiteX28" fmla="*/ 586528 w 3610241"/>
              <a:gd name="connsiteY28" fmla="*/ 856111 h 2692197"/>
              <a:gd name="connsiteX29" fmla="*/ 586528 w 3610241"/>
              <a:gd name="connsiteY29" fmla="*/ 856111 h 2692197"/>
              <a:gd name="connsiteX30" fmla="*/ 608386 w 3610241"/>
              <a:gd name="connsiteY30" fmla="*/ 877969 h 2692197"/>
              <a:gd name="connsiteX31" fmla="*/ 655745 w 3610241"/>
              <a:gd name="connsiteY31" fmla="*/ 877969 h 2692197"/>
              <a:gd name="connsiteX32" fmla="*/ 655745 w 3610241"/>
              <a:gd name="connsiteY32" fmla="*/ 910756 h 2692197"/>
              <a:gd name="connsiteX33" fmla="*/ 681246 w 3610241"/>
              <a:gd name="connsiteY33" fmla="*/ 910756 h 2692197"/>
              <a:gd name="connsiteX34" fmla="*/ 681246 w 3610241"/>
              <a:gd name="connsiteY34" fmla="*/ 972688 h 2692197"/>
              <a:gd name="connsiteX35" fmla="*/ 721320 w 3610241"/>
              <a:gd name="connsiteY35" fmla="*/ 972688 h 2692197"/>
              <a:gd name="connsiteX36" fmla="*/ 721320 w 3610241"/>
              <a:gd name="connsiteY36" fmla="*/ 1016404 h 2692197"/>
              <a:gd name="connsiteX37" fmla="*/ 779608 w 3610241"/>
              <a:gd name="connsiteY37" fmla="*/ 1016404 h 2692197"/>
              <a:gd name="connsiteX38" fmla="*/ 779608 w 3610241"/>
              <a:gd name="connsiteY38" fmla="*/ 1067407 h 2692197"/>
              <a:gd name="connsiteX39" fmla="*/ 812395 w 3610241"/>
              <a:gd name="connsiteY39" fmla="*/ 1067407 h 2692197"/>
              <a:gd name="connsiteX40" fmla="*/ 812395 w 3610241"/>
              <a:gd name="connsiteY40" fmla="*/ 1096551 h 2692197"/>
              <a:gd name="connsiteX41" fmla="*/ 841539 w 3610241"/>
              <a:gd name="connsiteY41" fmla="*/ 1096551 h 2692197"/>
              <a:gd name="connsiteX42" fmla="*/ 841539 w 3610241"/>
              <a:gd name="connsiteY42" fmla="*/ 1118409 h 2692197"/>
              <a:gd name="connsiteX43" fmla="*/ 885256 w 3610241"/>
              <a:gd name="connsiteY43" fmla="*/ 1118409 h 2692197"/>
              <a:gd name="connsiteX44" fmla="*/ 885256 w 3610241"/>
              <a:gd name="connsiteY44" fmla="*/ 1143910 h 2692197"/>
              <a:gd name="connsiteX45" fmla="*/ 921686 w 3610241"/>
              <a:gd name="connsiteY45" fmla="*/ 1143910 h 2692197"/>
              <a:gd name="connsiteX46" fmla="*/ 921686 w 3610241"/>
              <a:gd name="connsiteY46" fmla="*/ 1176698 h 2692197"/>
              <a:gd name="connsiteX47" fmla="*/ 954473 w 3610241"/>
              <a:gd name="connsiteY47" fmla="*/ 1176698 h 2692197"/>
              <a:gd name="connsiteX48" fmla="*/ 954473 w 3610241"/>
              <a:gd name="connsiteY48" fmla="*/ 1198556 h 2692197"/>
              <a:gd name="connsiteX49" fmla="*/ 1001833 w 3610241"/>
              <a:gd name="connsiteY49" fmla="*/ 1198556 h 2692197"/>
              <a:gd name="connsiteX50" fmla="*/ 1001833 w 3610241"/>
              <a:gd name="connsiteY50" fmla="*/ 1213128 h 2692197"/>
              <a:gd name="connsiteX51" fmla="*/ 1056478 w 3610241"/>
              <a:gd name="connsiteY51" fmla="*/ 1213128 h 2692197"/>
              <a:gd name="connsiteX52" fmla="*/ 1056478 w 3610241"/>
              <a:gd name="connsiteY52" fmla="*/ 1242272 h 2692197"/>
              <a:gd name="connsiteX53" fmla="*/ 1085622 w 3610241"/>
              <a:gd name="connsiteY53" fmla="*/ 1242272 h 2692197"/>
              <a:gd name="connsiteX54" fmla="*/ 1085622 w 3610241"/>
              <a:gd name="connsiteY54" fmla="*/ 1260487 h 2692197"/>
              <a:gd name="connsiteX55" fmla="*/ 1100194 w 3610241"/>
              <a:gd name="connsiteY55" fmla="*/ 1260487 h 2692197"/>
              <a:gd name="connsiteX56" fmla="*/ 1100194 w 3610241"/>
              <a:gd name="connsiteY56" fmla="*/ 1293274 h 2692197"/>
              <a:gd name="connsiteX57" fmla="*/ 1151197 w 3610241"/>
              <a:gd name="connsiteY57" fmla="*/ 1293274 h 2692197"/>
              <a:gd name="connsiteX58" fmla="*/ 1151197 w 3610241"/>
              <a:gd name="connsiteY58" fmla="*/ 1326062 h 2692197"/>
              <a:gd name="connsiteX59" fmla="*/ 1194913 w 3610241"/>
              <a:gd name="connsiteY59" fmla="*/ 1326062 h 2692197"/>
              <a:gd name="connsiteX60" fmla="*/ 1194913 w 3610241"/>
              <a:gd name="connsiteY60" fmla="*/ 1355206 h 2692197"/>
              <a:gd name="connsiteX61" fmla="*/ 1234986 w 3610241"/>
              <a:gd name="connsiteY61" fmla="*/ 1355206 h 2692197"/>
              <a:gd name="connsiteX62" fmla="*/ 1234986 w 3610241"/>
              <a:gd name="connsiteY62" fmla="*/ 1373421 h 2692197"/>
              <a:gd name="connsiteX63" fmla="*/ 1293275 w 3610241"/>
              <a:gd name="connsiteY63" fmla="*/ 1373421 h 2692197"/>
              <a:gd name="connsiteX64" fmla="*/ 1293275 w 3610241"/>
              <a:gd name="connsiteY64" fmla="*/ 1402565 h 2692197"/>
              <a:gd name="connsiteX65" fmla="*/ 1369779 w 3610241"/>
              <a:gd name="connsiteY65" fmla="*/ 1402565 h 2692197"/>
              <a:gd name="connsiteX66" fmla="*/ 1369779 w 3610241"/>
              <a:gd name="connsiteY66" fmla="*/ 1438996 h 2692197"/>
              <a:gd name="connsiteX67" fmla="*/ 1384351 w 3610241"/>
              <a:gd name="connsiteY67" fmla="*/ 1438996 h 2692197"/>
              <a:gd name="connsiteX68" fmla="*/ 1384351 w 3610241"/>
              <a:gd name="connsiteY68" fmla="*/ 1446282 h 2692197"/>
              <a:gd name="connsiteX69" fmla="*/ 1442639 w 3610241"/>
              <a:gd name="connsiteY69" fmla="*/ 1446282 h 2692197"/>
              <a:gd name="connsiteX70" fmla="*/ 1442639 w 3610241"/>
              <a:gd name="connsiteY70" fmla="*/ 1482712 h 2692197"/>
              <a:gd name="connsiteX71" fmla="*/ 1468140 w 3610241"/>
              <a:gd name="connsiteY71" fmla="*/ 1482712 h 2692197"/>
              <a:gd name="connsiteX72" fmla="*/ 1468140 w 3610241"/>
              <a:gd name="connsiteY72" fmla="*/ 1555572 h 2692197"/>
              <a:gd name="connsiteX73" fmla="*/ 1493641 w 3610241"/>
              <a:gd name="connsiteY73" fmla="*/ 1555572 h 2692197"/>
              <a:gd name="connsiteX74" fmla="*/ 1493641 w 3610241"/>
              <a:gd name="connsiteY74" fmla="*/ 1588360 h 2692197"/>
              <a:gd name="connsiteX75" fmla="*/ 1537358 w 3610241"/>
              <a:gd name="connsiteY75" fmla="*/ 1588360 h 2692197"/>
              <a:gd name="connsiteX76" fmla="*/ 1537358 w 3610241"/>
              <a:gd name="connsiteY76" fmla="*/ 1617504 h 2692197"/>
              <a:gd name="connsiteX77" fmla="*/ 1555573 w 3610241"/>
              <a:gd name="connsiteY77" fmla="*/ 1635719 h 2692197"/>
              <a:gd name="connsiteX78" fmla="*/ 1584717 w 3610241"/>
              <a:gd name="connsiteY78" fmla="*/ 1635719 h 2692197"/>
              <a:gd name="connsiteX79" fmla="*/ 1584717 w 3610241"/>
              <a:gd name="connsiteY79" fmla="*/ 1668506 h 2692197"/>
              <a:gd name="connsiteX80" fmla="*/ 1643006 w 3610241"/>
              <a:gd name="connsiteY80" fmla="*/ 1668506 h 2692197"/>
              <a:gd name="connsiteX81" fmla="*/ 1643006 w 3610241"/>
              <a:gd name="connsiteY81" fmla="*/ 1690364 h 2692197"/>
              <a:gd name="connsiteX82" fmla="*/ 1683079 w 3610241"/>
              <a:gd name="connsiteY82" fmla="*/ 1690364 h 2692197"/>
              <a:gd name="connsiteX83" fmla="*/ 1683079 w 3610241"/>
              <a:gd name="connsiteY83" fmla="*/ 1730438 h 2692197"/>
              <a:gd name="connsiteX84" fmla="*/ 1748653 w 3610241"/>
              <a:gd name="connsiteY84" fmla="*/ 1730438 h 2692197"/>
              <a:gd name="connsiteX85" fmla="*/ 1748653 w 3610241"/>
              <a:gd name="connsiteY85" fmla="*/ 1796012 h 2692197"/>
              <a:gd name="connsiteX86" fmla="*/ 1821514 w 3610241"/>
              <a:gd name="connsiteY86" fmla="*/ 1796012 h 2692197"/>
              <a:gd name="connsiteX87" fmla="*/ 1821514 w 3610241"/>
              <a:gd name="connsiteY87" fmla="*/ 1825156 h 2692197"/>
              <a:gd name="connsiteX88" fmla="*/ 1879802 w 3610241"/>
              <a:gd name="connsiteY88" fmla="*/ 1825156 h 2692197"/>
              <a:gd name="connsiteX89" fmla="*/ 1879802 w 3610241"/>
              <a:gd name="connsiteY89" fmla="*/ 1868873 h 2692197"/>
              <a:gd name="connsiteX90" fmla="*/ 1952663 w 3610241"/>
              <a:gd name="connsiteY90" fmla="*/ 1868873 h 2692197"/>
              <a:gd name="connsiteX91" fmla="*/ 1952663 w 3610241"/>
              <a:gd name="connsiteY91" fmla="*/ 1905303 h 2692197"/>
              <a:gd name="connsiteX92" fmla="*/ 2061954 w 3610241"/>
              <a:gd name="connsiteY92" fmla="*/ 1905303 h 2692197"/>
              <a:gd name="connsiteX93" fmla="*/ 2061954 w 3610241"/>
              <a:gd name="connsiteY93" fmla="*/ 1963592 h 2692197"/>
              <a:gd name="connsiteX94" fmla="*/ 2196746 w 3610241"/>
              <a:gd name="connsiteY94" fmla="*/ 1963592 h 2692197"/>
              <a:gd name="connsiteX95" fmla="*/ 2196746 w 3610241"/>
              <a:gd name="connsiteY95" fmla="*/ 2025523 h 2692197"/>
              <a:gd name="connsiteX96" fmla="*/ 2433543 w 3610241"/>
              <a:gd name="connsiteY96" fmla="*/ 2025523 h 2692197"/>
              <a:gd name="connsiteX97" fmla="*/ 2459044 w 3610241"/>
              <a:gd name="connsiteY97" fmla="*/ 2051024 h 2692197"/>
              <a:gd name="connsiteX98" fmla="*/ 2459044 w 3610241"/>
              <a:gd name="connsiteY98" fmla="*/ 2076525 h 2692197"/>
              <a:gd name="connsiteX99" fmla="*/ 2502760 w 3610241"/>
              <a:gd name="connsiteY99" fmla="*/ 2076525 h 2692197"/>
              <a:gd name="connsiteX100" fmla="*/ 2502760 w 3610241"/>
              <a:gd name="connsiteY100" fmla="*/ 2134814 h 2692197"/>
              <a:gd name="connsiteX101" fmla="*/ 2921708 w 3610241"/>
              <a:gd name="connsiteY101" fmla="*/ 2134814 h 2692197"/>
              <a:gd name="connsiteX102" fmla="*/ 2921708 w 3610241"/>
              <a:gd name="connsiteY102" fmla="*/ 2273249 h 2692197"/>
              <a:gd name="connsiteX103" fmla="*/ 2965425 w 3610241"/>
              <a:gd name="connsiteY103" fmla="*/ 2273249 h 2692197"/>
              <a:gd name="connsiteX104" fmla="*/ 2965425 w 3610241"/>
              <a:gd name="connsiteY104" fmla="*/ 2488188 h 2692197"/>
              <a:gd name="connsiteX105" fmla="*/ 3169434 w 3610241"/>
              <a:gd name="connsiteY105" fmla="*/ 2488188 h 2692197"/>
              <a:gd name="connsiteX106" fmla="*/ 3169434 w 3610241"/>
              <a:gd name="connsiteY106" fmla="*/ 2692197 h 2692197"/>
              <a:gd name="connsiteX107" fmla="*/ 3610241 w 3610241"/>
              <a:gd name="connsiteY107" fmla="*/ 2692197 h 2692197"/>
              <a:gd name="connsiteX0" fmla="*/ 0 w 3610241"/>
              <a:gd name="connsiteY0" fmla="*/ 0 h 2692197"/>
              <a:gd name="connsiteX1" fmla="*/ 32787 w 3610241"/>
              <a:gd name="connsiteY1" fmla="*/ 32787 h 2692197"/>
              <a:gd name="connsiteX2" fmla="*/ 153007 w 3610241"/>
              <a:gd name="connsiteY2" fmla="*/ 32787 h 2692197"/>
              <a:gd name="connsiteX3" fmla="*/ 153007 w 3610241"/>
              <a:gd name="connsiteY3" fmla="*/ 58288 h 2692197"/>
              <a:gd name="connsiteX4" fmla="*/ 189437 w 3610241"/>
              <a:gd name="connsiteY4" fmla="*/ 58288 h 2692197"/>
              <a:gd name="connsiteX5" fmla="*/ 189437 w 3610241"/>
              <a:gd name="connsiteY5" fmla="*/ 87432 h 2692197"/>
              <a:gd name="connsiteX6" fmla="*/ 265941 w 3610241"/>
              <a:gd name="connsiteY6" fmla="*/ 87432 h 2692197"/>
              <a:gd name="connsiteX7" fmla="*/ 265941 w 3610241"/>
              <a:gd name="connsiteY7" fmla="*/ 149364 h 2692197"/>
              <a:gd name="connsiteX8" fmla="*/ 291442 w 3610241"/>
              <a:gd name="connsiteY8" fmla="*/ 149364 h 2692197"/>
              <a:gd name="connsiteX9" fmla="*/ 291442 w 3610241"/>
              <a:gd name="connsiteY9" fmla="*/ 193080 h 2692197"/>
              <a:gd name="connsiteX10" fmla="*/ 320586 w 3610241"/>
              <a:gd name="connsiteY10" fmla="*/ 193080 h 2692197"/>
              <a:gd name="connsiteX11" fmla="*/ 320586 w 3610241"/>
              <a:gd name="connsiteY11" fmla="*/ 229510 h 2692197"/>
              <a:gd name="connsiteX12" fmla="*/ 338802 w 3610241"/>
              <a:gd name="connsiteY12" fmla="*/ 229510 h 2692197"/>
              <a:gd name="connsiteX13" fmla="*/ 338802 w 3610241"/>
              <a:gd name="connsiteY13" fmla="*/ 276870 h 2692197"/>
              <a:gd name="connsiteX14" fmla="*/ 364303 w 3610241"/>
              <a:gd name="connsiteY14" fmla="*/ 276870 h 2692197"/>
              <a:gd name="connsiteX15" fmla="*/ 364303 w 3610241"/>
              <a:gd name="connsiteY15" fmla="*/ 360659 h 2692197"/>
              <a:gd name="connsiteX16" fmla="*/ 400733 w 3610241"/>
              <a:gd name="connsiteY16" fmla="*/ 360659 h 2692197"/>
              <a:gd name="connsiteX17" fmla="*/ 400733 w 3610241"/>
              <a:gd name="connsiteY17" fmla="*/ 404376 h 2692197"/>
              <a:gd name="connsiteX18" fmla="*/ 437163 w 3610241"/>
              <a:gd name="connsiteY18" fmla="*/ 404376 h 2692197"/>
              <a:gd name="connsiteX19" fmla="*/ 437163 w 3610241"/>
              <a:gd name="connsiteY19" fmla="*/ 535525 h 2692197"/>
              <a:gd name="connsiteX20" fmla="*/ 437163 w 3610241"/>
              <a:gd name="connsiteY20" fmla="*/ 550097 h 2692197"/>
              <a:gd name="connsiteX21" fmla="*/ 455379 w 3610241"/>
              <a:gd name="connsiteY21" fmla="*/ 550097 h 2692197"/>
              <a:gd name="connsiteX22" fmla="*/ 455379 w 3610241"/>
              <a:gd name="connsiteY22" fmla="*/ 622957 h 2692197"/>
              <a:gd name="connsiteX23" fmla="*/ 499095 w 3610241"/>
              <a:gd name="connsiteY23" fmla="*/ 622957 h 2692197"/>
              <a:gd name="connsiteX24" fmla="*/ 499095 w 3610241"/>
              <a:gd name="connsiteY24" fmla="*/ 684889 h 2692197"/>
              <a:gd name="connsiteX25" fmla="*/ 557383 w 3610241"/>
              <a:gd name="connsiteY25" fmla="*/ 684889 h 2692197"/>
              <a:gd name="connsiteX26" fmla="*/ 557383 w 3610241"/>
              <a:gd name="connsiteY26" fmla="*/ 790537 h 2692197"/>
              <a:gd name="connsiteX27" fmla="*/ 586528 w 3610241"/>
              <a:gd name="connsiteY27" fmla="*/ 790537 h 2692197"/>
              <a:gd name="connsiteX28" fmla="*/ 586528 w 3610241"/>
              <a:gd name="connsiteY28" fmla="*/ 856111 h 2692197"/>
              <a:gd name="connsiteX29" fmla="*/ 586528 w 3610241"/>
              <a:gd name="connsiteY29" fmla="*/ 856111 h 2692197"/>
              <a:gd name="connsiteX30" fmla="*/ 608386 w 3610241"/>
              <a:gd name="connsiteY30" fmla="*/ 877969 h 2692197"/>
              <a:gd name="connsiteX31" fmla="*/ 655745 w 3610241"/>
              <a:gd name="connsiteY31" fmla="*/ 877969 h 2692197"/>
              <a:gd name="connsiteX32" fmla="*/ 655745 w 3610241"/>
              <a:gd name="connsiteY32" fmla="*/ 910756 h 2692197"/>
              <a:gd name="connsiteX33" fmla="*/ 681246 w 3610241"/>
              <a:gd name="connsiteY33" fmla="*/ 910756 h 2692197"/>
              <a:gd name="connsiteX34" fmla="*/ 681246 w 3610241"/>
              <a:gd name="connsiteY34" fmla="*/ 972688 h 2692197"/>
              <a:gd name="connsiteX35" fmla="*/ 721320 w 3610241"/>
              <a:gd name="connsiteY35" fmla="*/ 972688 h 2692197"/>
              <a:gd name="connsiteX36" fmla="*/ 721320 w 3610241"/>
              <a:gd name="connsiteY36" fmla="*/ 1016404 h 2692197"/>
              <a:gd name="connsiteX37" fmla="*/ 779608 w 3610241"/>
              <a:gd name="connsiteY37" fmla="*/ 1016404 h 2692197"/>
              <a:gd name="connsiteX38" fmla="*/ 779608 w 3610241"/>
              <a:gd name="connsiteY38" fmla="*/ 1067407 h 2692197"/>
              <a:gd name="connsiteX39" fmla="*/ 812395 w 3610241"/>
              <a:gd name="connsiteY39" fmla="*/ 1067407 h 2692197"/>
              <a:gd name="connsiteX40" fmla="*/ 812395 w 3610241"/>
              <a:gd name="connsiteY40" fmla="*/ 1096551 h 2692197"/>
              <a:gd name="connsiteX41" fmla="*/ 841539 w 3610241"/>
              <a:gd name="connsiteY41" fmla="*/ 1096551 h 2692197"/>
              <a:gd name="connsiteX42" fmla="*/ 841539 w 3610241"/>
              <a:gd name="connsiteY42" fmla="*/ 1118409 h 2692197"/>
              <a:gd name="connsiteX43" fmla="*/ 885256 w 3610241"/>
              <a:gd name="connsiteY43" fmla="*/ 1118409 h 2692197"/>
              <a:gd name="connsiteX44" fmla="*/ 885256 w 3610241"/>
              <a:gd name="connsiteY44" fmla="*/ 1143910 h 2692197"/>
              <a:gd name="connsiteX45" fmla="*/ 921686 w 3610241"/>
              <a:gd name="connsiteY45" fmla="*/ 1143910 h 2692197"/>
              <a:gd name="connsiteX46" fmla="*/ 921686 w 3610241"/>
              <a:gd name="connsiteY46" fmla="*/ 1176698 h 2692197"/>
              <a:gd name="connsiteX47" fmla="*/ 954473 w 3610241"/>
              <a:gd name="connsiteY47" fmla="*/ 1176698 h 2692197"/>
              <a:gd name="connsiteX48" fmla="*/ 954473 w 3610241"/>
              <a:gd name="connsiteY48" fmla="*/ 1198556 h 2692197"/>
              <a:gd name="connsiteX49" fmla="*/ 1001833 w 3610241"/>
              <a:gd name="connsiteY49" fmla="*/ 1198556 h 2692197"/>
              <a:gd name="connsiteX50" fmla="*/ 1001833 w 3610241"/>
              <a:gd name="connsiteY50" fmla="*/ 1213128 h 2692197"/>
              <a:gd name="connsiteX51" fmla="*/ 1056478 w 3610241"/>
              <a:gd name="connsiteY51" fmla="*/ 1213128 h 2692197"/>
              <a:gd name="connsiteX52" fmla="*/ 1056478 w 3610241"/>
              <a:gd name="connsiteY52" fmla="*/ 1242272 h 2692197"/>
              <a:gd name="connsiteX53" fmla="*/ 1085622 w 3610241"/>
              <a:gd name="connsiteY53" fmla="*/ 1242272 h 2692197"/>
              <a:gd name="connsiteX54" fmla="*/ 1085622 w 3610241"/>
              <a:gd name="connsiteY54" fmla="*/ 1260487 h 2692197"/>
              <a:gd name="connsiteX55" fmla="*/ 1100194 w 3610241"/>
              <a:gd name="connsiteY55" fmla="*/ 1260487 h 2692197"/>
              <a:gd name="connsiteX56" fmla="*/ 1100194 w 3610241"/>
              <a:gd name="connsiteY56" fmla="*/ 1293274 h 2692197"/>
              <a:gd name="connsiteX57" fmla="*/ 1151197 w 3610241"/>
              <a:gd name="connsiteY57" fmla="*/ 1293274 h 2692197"/>
              <a:gd name="connsiteX58" fmla="*/ 1151197 w 3610241"/>
              <a:gd name="connsiteY58" fmla="*/ 1326062 h 2692197"/>
              <a:gd name="connsiteX59" fmla="*/ 1194913 w 3610241"/>
              <a:gd name="connsiteY59" fmla="*/ 1326062 h 2692197"/>
              <a:gd name="connsiteX60" fmla="*/ 1194913 w 3610241"/>
              <a:gd name="connsiteY60" fmla="*/ 1355206 h 2692197"/>
              <a:gd name="connsiteX61" fmla="*/ 1234986 w 3610241"/>
              <a:gd name="connsiteY61" fmla="*/ 1355206 h 2692197"/>
              <a:gd name="connsiteX62" fmla="*/ 1234986 w 3610241"/>
              <a:gd name="connsiteY62" fmla="*/ 1373421 h 2692197"/>
              <a:gd name="connsiteX63" fmla="*/ 1293275 w 3610241"/>
              <a:gd name="connsiteY63" fmla="*/ 1373421 h 2692197"/>
              <a:gd name="connsiteX64" fmla="*/ 1293275 w 3610241"/>
              <a:gd name="connsiteY64" fmla="*/ 1402565 h 2692197"/>
              <a:gd name="connsiteX65" fmla="*/ 1369779 w 3610241"/>
              <a:gd name="connsiteY65" fmla="*/ 1402565 h 2692197"/>
              <a:gd name="connsiteX66" fmla="*/ 1369779 w 3610241"/>
              <a:gd name="connsiteY66" fmla="*/ 1438996 h 2692197"/>
              <a:gd name="connsiteX67" fmla="*/ 1384351 w 3610241"/>
              <a:gd name="connsiteY67" fmla="*/ 1438996 h 2692197"/>
              <a:gd name="connsiteX68" fmla="*/ 1384351 w 3610241"/>
              <a:gd name="connsiteY68" fmla="*/ 1446282 h 2692197"/>
              <a:gd name="connsiteX69" fmla="*/ 1442639 w 3610241"/>
              <a:gd name="connsiteY69" fmla="*/ 1446282 h 2692197"/>
              <a:gd name="connsiteX70" fmla="*/ 1442639 w 3610241"/>
              <a:gd name="connsiteY70" fmla="*/ 1482712 h 2692197"/>
              <a:gd name="connsiteX71" fmla="*/ 1468140 w 3610241"/>
              <a:gd name="connsiteY71" fmla="*/ 1482712 h 2692197"/>
              <a:gd name="connsiteX72" fmla="*/ 1468140 w 3610241"/>
              <a:gd name="connsiteY72" fmla="*/ 1555572 h 2692197"/>
              <a:gd name="connsiteX73" fmla="*/ 1493641 w 3610241"/>
              <a:gd name="connsiteY73" fmla="*/ 1555572 h 2692197"/>
              <a:gd name="connsiteX74" fmla="*/ 1493641 w 3610241"/>
              <a:gd name="connsiteY74" fmla="*/ 1588360 h 2692197"/>
              <a:gd name="connsiteX75" fmla="*/ 1537358 w 3610241"/>
              <a:gd name="connsiteY75" fmla="*/ 1588360 h 2692197"/>
              <a:gd name="connsiteX76" fmla="*/ 1537358 w 3610241"/>
              <a:gd name="connsiteY76" fmla="*/ 1617504 h 2692197"/>
              <a:gd name="connsiteX77" fmla="*/ 1584717 w 3610241"/>
              <a:gd name="connsiteY77" fmla="*/ 1613861 h 2692197"/>
              <a:gd name="connsiteX78" fmla="*/ 1584717 w 3610241"/>
              <a:gd name="connsiteY78" fmla="*/ 1635719 h 2692197"/>
              <a:gd name="connsiteX79" fmla="*/ 1584717 w 3610241"/>
              <a:gd name="connsiteY79" fmla="*/ 1668506 h 2692197"/>
              <a:gd name="connsiteX80" fmla="*/ 1643006 w 3610241"/>
              <a:gd name="connsiteY80" fmla="*/ 1668506 h 2692197"/>
              <a:gd name="connsiteX81" fmla="*/ 1643006 w 3610241"/>
              <a:gd name="connsiteY81" fmla="*/ 1690364 h 2692197"/>
              <a:gd name="connsiteX82" fmla="*/ 1683079 w 3610241"/>
              <a:gd name="connsiteY82" fmla="*/ 1690364 h 2692197"/>
              <a:gd name="connsiteX83" fmla="*/ 1683079 w 3610241"/>
              <a:gd name="connsiteY83" fmla="*/ 1730438 h 2692197"/>
              <a:gd name="connsiteX84" fmla="*/ 1748653 w 3610241"/>
              <a:gd name="connsiteY84" fmla="*/ 1730438 h 2692197"/>
              <a:gd name="connsiteX85" fmla="*/ 1748653 w 3610241"/>
              <a:gd name="connsiteY85" fmla="*/ 1796012 h 2692197"/>
              <a:gd name="connsiteX86" fmla="*/ 1821514 w 3610241"/>
              <a:gd name="connsiteY86" fmla="*/ 1796012 h 2692197"/>
              <a:gd name="connsiteX87" fmla="*/ 1821514 w 3610241"/>
              <a:gd name="connsiteY87" fmla="*/ 1825156 h 2692197"/>
              <a:gd name="connsiteX88" fmla="*/ 1879802 w 3610241"/>
              <a:gd name="connsiteY88" fmla="*/ 1825156 h 2692197"/>
              <a:gd name="connsiteX89" fmla="*/ 1879802 w 3610241"/>
              <a:gd name="connsiteY89" fmla="*/ 1868873 h 2692197"/>
              <a:gd name="connsiteX90" fmla="*/ 1952663 w 3610241"/>
              <a:gd name="connsiteY90" fmla="*/ 1868873 h 2692197"/>
              <a:gd name="connsiteX91" fmla="*/ 1952663 w 3610241"/>
              <a:gd name="connsiteY91" fmla="*/ 1905303 h 2692197"/>
              <a:gd name="connsiteX92" fmla="*/ 2061954 w 3610241"/>
              <a:gd name="connsiteY92" fmla="*/ 1905303 h 2692197"/>
              <a:gd name="connsiteX93" fmla="*/ 2061954 w 3610241"/>
              <a:gd name="connsiteY93" fmla="*/ 1963592 h 2692197"/>
              <a:gd name="connsiteX94" fmla="*/ 2196746 w 3610241"/>
              <a:gd name="connsiteY94" fmla="*/ 1963592 h 2692197"/>
              <a:gd name="connsiteX95" fmla="*/ 2196746 w 3610241"/>
              <a:gd name="connsiteY95" fmla="*/ 2025523 h 2692197"/>
              <a:gd name="connsiteX96" fmla="*/ 2433543 w 3610241"/>
              <a:gd name="connsiteY96" fmla="*/ 2025523 h 2692197"/>
              <a:gd name="connsiteX97" fmla="*/ 2459044 w 3610241"/>
              <a:gd name="connsiteY97" fmla="*/ 2051024 h 2692197"/>
              <a:gd name="connsiteX98" fmla="*/ 2459044 w 3610241"/>
              <a:gd name="connsiteY98" fmla="*/ 2076525 h 2692197"/>
              <a:gd name="connsiteX99" fmla="*/ 2502760 w 3610241"/>
              <a:gd name="connsiteY99" fmla="*/ 2076525 h 2692197"/>
              <a:gd name="connsiteX100" fmla="*/ 2502760 w 3610241"/>
              <a:gd name="connsiteY100" fmla="*/ 2134814 h 2692197"/>
              <a:gd name="connsiteX101" fmla="*/ 2921708 w 3610241"/>
              <a:gd name="connsiteY101" fmla="*/ 2134814 h 2692197"/>
              <a:gd name="connsiteX102" fmla="*/ 2921708 w 3610241"/>
              <a:gd name="connsiteY102" fmla="*/ 2273249 h 2692197"/>
              <a:gd name="connsiteX103" fmla="*/ 2965425 w 3610241"/>
              <a:gd name="connsiteY103" fmla="*/ 2273249 h 2692197"/>
              <a:gd name="connsiteX104" fmla="*/ 2965425 w 3610241"/>
              <a:gd name="connsiteY104" fmla="*/ 2488188 h 2692197"/>
              <a:gd name="connsiteX105" fmla="*/ 3169434 w 3610241"/>
              <a:gd name="connsiteY105" fmla="*/ 2488188 h 2692197"/>
              <a:gd name="connsiteX106" fmla="*/ 3169434 w 3610241"/>
              <a:gd name="connsiteY106" fmla="*/ 2692197 h 2692197"/>
              <a:gd name="connsiteX107" fmla="*/ 3610241 w 3610241"/>
              <a:gd name="connsiteY107" fmla="*/ 2692197 h 269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610241" h="2692197">
                <a:moveTo>
                  <a:pt x="0" y="0"/>
                </a:moveTo>
                <a:lnTo>
                  <a:pt x="32787" y="32787"/>
                </a:lnTo>
                <a:lnTo>
                  <a:pt x="153007" y="32787"/>
                </a:lnTo>
                <a:lnTo>
                  <a:pt x="153007" y="58288"/>
                </a:lnTo>
                <a:lnTo>
                  <a:pt x="189437" y="58288"/>
                </a:lnTo>
                <a:lnTo>
                  <a:pt x="189437" y="87432"/>
                </a:lnTo>
                <a:lnTo>
                  <a:pt x="265941" y="87432"/>
                </a:lnTo>
                <a:lnTo>
                  <a:pt x="265941" y="149364"/>
                </a:lnTo>
                <a:lnTo>
                  <a:pt x="291442" y="149364"/>
                </a:lnTo>
                <a:lnTo>
                  <a:pt x="291442" y="193080"/>
                </a:lnTo>
                <a:lnTo>
                  <a:pt x="320586" y="193080"/>
                </a:lnTo>
                <a:lnTo>
                  <a:pt x="320586" y="229510"/>
                </a:lnTo>
                <a:lnTo>
                  <a:pt x="338802" y="229510"/>
                </a:lnTo>
                <a:lnTo>
                  <a:pt x="338802" y="276870"/>
                </a:lnTo>
                <a:lnTo>
                  <a:pt x="364303" y="276870"/>
                </a:lnTo>
                <a:lnTo>
                  <a:pt x="364303" y="360659"/>
                </a:lnTo>
                <a:lnTo>
                  <a:pt x="400733" y="360659"/>
                </a:lnTo>
                <a:lnTo>
                  <a:pt x="400733" y="404376"/>
                </a:lnTo>
                <a:lnTo>
                  <a:pt x="437163" y="404376"/>
                </a:lnTo>
                <a:lnTo>
                  <a:pt x="437163" y="535525"/>
                </a:lnTo>
                <a:lnTo>
                  <a:pt x="437163" y="550097"/>
                </a:lnTo>
                <a:lnTo>
                  <a:pt x="455379" y="550097"/>
                </a:lnTo>
                <a:lnTo>
                  <a:pt x="455379" y="622957"/>
                </a:lnTo>
                <a:lnTo>
                  <a:pt x="499095" y="622957"/>
                </a:lnTo>
                <a:lnTo>
                  <a:pt x="499095" y="684889"/>
                </a:lnTo>
                <a:lnTo>
                  <a:pt x="557383" y="684889"/>
                </a:lnTo>
                <a:lnTo>
                  <a:pt x="557383" y="790537"/>
                </a:lnTo>
                <a:lnTo>
                  <a:pt x="586528" y="790537"/>
                </a:lnTo>
                <a:lnTo>
                  <a:pt x="586528" y="856111"/>
                </a:lnTo>
                <a:lnTo>
                  <a:pt x="586528" y="856111"/>
                </a:lnTo>
                <a:lnTo>
                  <a:pt x="608386" y="877969"/>
                </a:lnTo>
                <a:lnTo>
                  <a:pt x="655745" y="877969"/>
                </a:lnTo>
                <a:lnTo>
                  <a:pt x="655745" y="910756"/>
                </a:lnTo>
                <a:lnTo>
                  <a:pt x="681246" y="910756"/>
                </a:lnTo>
                <a:lnTo>
                  <a:pt x="681246" y="972688"/>
                </a:lnTo>
                <a:lnTo>
                  <a:pt x="721320" y="972688"/>
                </a:lnTo>
                <a:lnTo>
                  <a:pt x="721320" y="1016404"/>
                </a:lnTo>
                <a:lnTo>
                  <a:pt x="779608" y="1016404"/>
                </a:lnTo>
                <a:lnTo>
                  <a:pt x="779608" y="1067407"/>
                </a:lnTo>
                <a:lnTo>
                  <a:pt x="812395" y="1067407"/>
                </a:lnTo>
                <a:lnTo>
                  <a:pt x="812395" y="1096551"/>
                </a:lnTo>
                <a:lnTo>
                  <a:pt x="841539" y="1096551"/>
                </a:lnTo>
                <a:lnTo>
                  <a:pt x="841539" y="1118409"/>
                </a:lnTo>
                <a:lnTo>
                  <a:pt x="885256" y="1118409"/>
                </a:lnTo>
                <a:lnTo>
                  <a:pt x="885256" y="1143910"/>
                </a:lnTo>
                <a:lnTo>
                  <a:pt x="921686" y="1143910"/>
                </a:lnTo>
                <a:lnTo>
                  <a:pt x="921686" y="1176698"/>
                </a:lnTo>
                <a:lnTo>
                  <a:pt x="954473" y="1176698"/>
                </a:lnTo>
                <a:lnTo>
                  <a:pt x="954473" y="1198556"/>
                </a:lnTo>
                <a:lnTo>
                  <a:pt x="1001833" y="1198556"/>
                </a:lnTo>
                <a:lnTo>
                  <a:pt x="1001833" y="1213128"/>
                </a:lnTo>
                <a:lnTo>
                  <a:pt x="1056478" y="1213128"/>
                </a:lnTo>
                <a:lnTo>
                  <a:pt x="1056478" y="1242272"/>
                </a:lnTo>
                <a:lnTo>
                  <a:pt x="1085622" y="1242272"/>
                </a:lnTo>
                <a:lnTo>
                  <a:pt x="1085622" y="1260487"/>
                </a:lnTo>
                <a:lnTo>
                  <a:pt x="1100194" y="1260487"/>
                </a:lnTo>
                <a:lnTo>
                  <a:pt x="1100194" y="1293274"/>
                </a:lnTo>
                <a:lnTo>
                  <a:pt x="1151197" y="1293274"/>
                </a:lnTo>
                <a:lnTo>
                  <a:pt x="1151197" y="1326062"/>
                </a:lnTo>
                <a:lnTo>
                  <a:pt x="1194913" y="1326062"/>
                </a:lnTo>
                <a:lnTo>
                  <a:pt x="1194913" y="1355206"/>
                </a:lnTo>
                <a:lnTo>
                  <a:pt x="1234986" y="1355206"/>
                </a:lnTo>
                <a:lnTo>
                  <a:pt x="1234986" y="1373421"/>
                </a:lnTo>
                <a:lnTo>
                  <a:pt x="1293275" y="1373421"/>
                </a:lnTo>
                <a:lnTo>
                  <a:pt x="1293275" y="1402565"/>
                </a:lnTo>
                <a:lnTo>
                  <a:pt x="1369779" y="1402565"/>
                </a:lnTo>
                <a:lnTo>
                  <a:pt x="1369779" y="1438996"/>
                </a:lnTo>
                <a:lnTo>
                  <a:pt x="1384351" y="1438996"/>
                </a:lnTo>
                <a:lnTo>
                  <a:pt x="1384351" y="1446282"/>
                </a:lnTo>
                <a:lnTo>
                  <a:pt x="1442639" y="1446282"/>
                </a:lnTo>
                <a:lnTo>
                  <a:pt x="1442639" y="1482712"/>
                </a:lnTo>
                <a:lnTo>
                  <a:pt x="1468140" y="1482712"/>
                </a:lnTo>
                <a:lnTo>
                  <a:pt x="1468140" y="1555572"/>
                </a:lnTo>
                <a:lnTo>
                  <a:pt x="1493641" y="1555572"/>
                </a:lnTo>
                <a:lnTo>
                  <a:pt x="1493641" y="1588360"/>
                </a:lnTo>
                <a:lnTo>
                  <a:pt x="1537358" y="1588360"/>
                </a:lnTo>
                <a:lnTo>
                  <a:pt x="1537358" y="1617504"/>
                </a:lnTo>
                <a:lnTo>
                  <a:pt x="1584717" y="1613861"/>
                </a:lnTo>
                <a:lnTo>
                  <a:pt x="1584717" y="1635719"/>
                </a:lnTo>
                <a:lnTo>
                  <a:pt x="1584717" y="1668506"/>
                </a:lnTo>
                <a:lnTo>
                  <a:pt x="1643006" y="1668506"/>
                </a:lnTo>
                <a:lnTo>
                  <a:pt x="1643006" y="1690364"/>
                </a:lnTo>
                <a:lnTo>
                  <a:pt x="1683079" y="1690364"/>
                </a:lnTo>
                <a:lnTo>
                  <a:pt x="1683079" y="1730438"/>
                </a:lnTo>
                <a:lnTo>
                  <a:pt x="1748653" y="1730438"/>
                </a:lnTo>
                <a:lnTo>
                  <a:pt x="1748653" y="1796012"/>
                </a:lnTo>
                <a:lnTo>
                  <a:pt x="1821514" y="1796012"/>
                </a:lnTo>
                <a:lnTo>
                  <a:pt x="1821514" y="1825156"/>
                </a:lnTo>
                <a:lnTo>
                  <a:pt x="1879802" y="1825156"/>
                </a:lnTo>
                <a:lnTo>
                  <a:pt x="1879802" y="1868873"/>
                </a:lnTo>
                <a:lnTo>
                  <a:pt x="1952663" y="1868873"/>
                </a:lnTo>
                <a:lnTo>
                  <a:pt x="1952663" y="1905303"/>
                </a:lnTo>
                <a:lnTo>
                  <a:pt x="2061954" y="1905303"/>
                </a:lnTo>
                <a:lnTo>
                  <a:pt x="2061954" y="1963592"/>
                </a:lnTo>
                <a:lnTo>
                  <a:pt x="2196746" y="1963592"/>
                </a:lnTo>
                <a:lnTo>
                  <a:pt x="2196746" y="2025523"/>
                </a:lnTo>
                <a:lnTo>
                  <a:pt x="2433543" y="2025523"/>
                </a:lnTo>
                <a:lnTo>
                  <a:pt x="2459044" y="2051024"/>
                </a:lnTo>
                <a:lnTo>
                  <a:pt x="2459044" y="2076525"/>
                </a:lnTo>
                <a:lnTo>
                  <a:pt x="2502760" y="2076525"/>
                </a:lnTo>
                <a:lnTo>
                  <a:pt x="2502760" y="2134814"/>
                </a:lnTo>
                <a:lnTo>
                  <a:pt x="2921708" y="2134814"/>
                </a:lnTo>
                <a:lnTo>
                  <a:pt x="2921708" y="2273249"/>
                </a:lnTo>
                <a:lnTo>
                  <a:pt x="2965425" y="2273249"/>
                </a:lnTo>
                <a:lnTo>
                  <a:pt x="2965425" y="2488188"/>
                </a:lnTo>
                <a:lnTo>
                  <a:pt x="3169434" y="2488188"/>
                </a:lnTo>
                <a:lnTo>
                  <a:pt x="3169434" y="2692197"/>
                </a:lnTo>
                <a:lnTo>
                  <a:pt x="3610241" y="2692197"/>
                </a:lnTo>
              </a:path>
            </a:pathLst>
          </a:custGeom>
          <a:noFill/>
          <a:ln w="28575">
            <a:solidFill>
              <a:schemeClr val="accent3"/>
            </a:solidFill>
            <a:miter lim="800000"/>
            <a:headEnd/>
            <a:tailEnd/>
          </a:ln>
        </p:spPr>
        <p:txBody>
          <a:bodyPr rtlCol="0" anchor="ctr"/>
          <a:lstStyle/>
          <a:p>
            <a:pPr algn="ctr"/>
            <a:endParaRPr lang="en-US"/>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1001216" cy="1103313"/>
          </a:xfrm>
        </p:spPr>
        <p:txBody>
          <a:bodyPr/>
          <a:lstStyle/>
          <a:p>
            <a:r>
              <a:rPr lang="en-US" dirty="0"/>
              <a:t>CARTITUDE-4: Progression-Free Survival (ITT Population)</a:t>
            </a:r>
            <a:endParaRPr lang="en-US" altLang="en-US" dirty="0"/>
          </a:p>
        </p:txBody>
      </p:sp>
      <p:sp>
        <p:nvSpPr>
          <p:cNvPr id="2" name="Text Box 11">
            <a:extLst>
              <a:ext uri="{FF2B5EF4-FFF2-40B4-BE49-F238E27FC236}">
                <a16:creationId xmlns:a16="http://schemas.microsoft.com/office/drawing/2014/main" id="{65B131A2-2283-A674-81E6-1E704F68292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San-Miguel. NEJM. 2023;[Epub].</a:t>
            </a:r>
          </a:p>
        </p:txBody>
      </p:sp>
      <p:graphicFrame>
        <p:nvGraphicFramePr>
          <p:cNvPr id="3" name="Group 3">
            <a:extLst>
              <a:ext uri="{FF2B5EF4-FFF2-40B4-BE49-F238E27FC236}">
                <a16:creationId xmlns:a16="http://schemas.microsoft.com/office/drawing/2014/main" id="{11691FBA-E19E-5CD5-9224-CF813B666EFF}"/>
              </a:ext>
            </a:extLst>
          </p:cNvPr>
          <p:cNvGraphicFramePr>
            <a:graphicFrameLocks/>
          </p:cNvGraphicFramePr>
          <p:nvPr>
            <p:extLst>
              <p:ext uri="{D42A27DB-BD31-4B8C-83A1-F6EECF244321}">
                <p14:modId xmlns:p14="http://schemas.microsoft.com/office/powerpoint/2010/main" val="297155368"/>
              </p:ext>
            </p:extLst>
          </p:nvPr>
        </p:nvGraphicFramePr>
        <p:xfrm>
          <a:off x="6682330" y="1606981"/>
          <a:ext cx="5068410" cy="1828864"/>
        </p:xfrm>
        <a:graphic>
          <a:graphicData uri="http://schemas.openxmlformats.org/drawingml/2006/table">
            <a:tbl>
              <a:tblPr/>
              <a:tblGrid>
                <a:gridCol w="1823538">
                  <a:extLst>
                    <a:ext uri="{9D8B030D-6E8A-4147-A177-3AD203B41FA5}">
                      <a16:colId xmlns:a16="http://schemas.microsoft.com/office/drawing/2014/main" val="20000"/>
                    </a:ext>
                  </a:extLst>
                </a:gridCol>
                <a:gridCol w="1622436">
                  <a:extLst>
                    <a:ext uri="{9D8B030D-6E8A-4147-A177-3AD203B41FA5}">
                      <a16:colId xmlns:a16="http://schemas.microsoft.com/office/drawing/2014/main" val="20001"/>
                    </a:ext>
                  </a:extLst>
                </a:gridCol>
                <a:gridCol w="1622436">
                  <a:extLst>
                    <a:ext uri="{9D8B030D-6E8A-4147-A177-3AD203B41FA5}">
                      <a16:colId xmlns:a16="http://schemas.microsoft.com/office/drawing/2014/main" val="20002"/>
                    </a:ext>
                  </a:extLst>
                </a:gridCol>
              </a:tblGrid>
              <a:tr h="266316">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Cilta-Cel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521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 (22.8-NE)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11.8 (9.7-13.8)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521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HR: 0.26 (95% CI: 0.18-0.38;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&lt;.0001)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35797645"/>
                  </a:ext>
                </a:extLst>
              </a:tr>
              <a:tr h="1521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12-mo PFS,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E3A5160C-DF91-19CD-32B7-7C70F86712CF}"/>
              </a:ext>
            </a:extLst>
          </p:cNvPr>
          <p:cNvSpPr txBox="1"/>
          <p:nvPr/>
        </p:nvSpPr>
        <p:spPr bwMode="auto">
          <a:xfrm>
            <a:off x="2775684" y="1443472"/>
            <a:ext cx="27927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Wk 8 End of Bridging Phase</a:t>
            </a:r>
          </a:p>
        </p:txBody>
      </p:sp>
      <p:sp>
        <p:nvSpPr>
          <p:cNvPr id="5" name="Freeform: Shape 4">
            <a:extLst>
              <a:ext uri="{FF2B5EF4-FFF2-40B4-BE49-F238E27FC236}">
                <a16:creationId xmlns:a16="http://schemas.microsoft.com/office/drawing/2014/main" id="{D240BDEB-B514-5EC6-6EFC-74C51E4D8E75}"/>
              </a:ext>
            </a:extLst>
          </p:cNvPr>
          <p:cNvSpPr/>
          <p:nvPr/>
        </p:nvSpPr>
        <p:spPr bwMode="auto">
          <a:xfrm>
            <a:off x="1989024" y="1831977"/>
            <a:ext cx="4242318" cy="3321698"/>
          </a:xfrm>
          <a:custGeom>
            <a:avLst/>
            <a:gdLst>
              <a:gd name="connsiteX0" fmla="*/ 0 w 4242318"/>
              <a:gd name="connsiteY0" fmla="*/ 0 h 3321698"/>
              <a:gd name="connsiteX1" fmla="*/ 0 w 4242318"/>
              <a:gd name="connsiteY1" fmla="*/ 3321698 h 3321698"/>
              <a:gd name="connsiteX2" fmla="*/ 4242318 w 4242318"/>
              <a:gd name="connsiteY2" fmla="*/ 3321698 h 3321698"/>
            </a:gdLst>
            <a:ahLst/>
            <a:cxnLst>
              <a:cxn ang="0">
                <a:pos x="connsiteX0" y="connsiteY0"/>
              </a:cxn>
              <a:cxn ang="0">
                <a:pos x="connsiteX1" y="connsiteY1"/>
              </a:cxn>
              <a:cxn ang="0">
                <a:pos x="connsiteX2" y="connsiteY2"/>
              </a:cxn>
            </a:cxnLst>
            <a:rect l="l" t="t" r="r" b="b"/>
            <a:pathLst>
              <a:path w="4242318" h="3321698">
                <a:moveTo>
                  <a:pt x="0" y="0"/>
                </a:moveTo>
                <a:lnTo>
                  <a:pt x="0" y="3321698"/>
                </a:lnTo>
                <a:lnTo>
                  <a:pt x="4242318" y="3321698"/>
                </a:lnTo>
              </a:path>
            </a:pathLst>
          </a:custGeom>
          <a:noFill/>
          <a:ln w="28575">
            <a:solidFill>
              <a:schemeClr val="bg1"/>
            </a:solidFill>
            <a:miter lim="800000"/>
            <a:headEnd/>
            <a:tailEnd/>
          </a:ln>
        </p:spPr>
        <p:txBody>
          <a:bodyPr rtlCol="0" anchor="ctr"/>
          <a:lstStyle/>
          <a:p>
            <a:pPr algn="ctr"/>
            <a:endParaRPr lang="en-US"/>
          </a:p>
        </p:txBody>
      </p:sp>
      <p:grpSp>
        <p:nvGrpSpPr>
          <p:cNvPr id="14" name="Group 13">
            <a:extLst>
              <a:ext uri="{FF2B5EF4-FFF2-40B4-BE49-F238E27FC236}">
                <a16:creationId xmlns:a16="http://schemas.microsoft.com/office/drawing/2014/main" id="{9C2DC0EF-4153-D442-F3FD-3D904F0CDEB3}"/>
              </a:ext>
            </a:extLst>
          </p:cNvPr>
          <p:cNvGrpSpPr/>
          <p:nvPr/>
        </p:nvGrpSpPr>
        <p:grpSpPr>
          <a:xfrm>
            <a:off x="1908157" y="1831977"/>
            <a:ext cx="80867" cy="3321698"/>
            <a:chOff x="1478056" y="1754155"/>
            <a:chExt cx="119627" cy="3321698"/>
          </a:xfrm>
        </p:grpSpPr>
        <p:cxnSp>
          <p:nvCxnSpPr>
            <p:cNvPr id="8" name="Straight Connector 7">
              <a:extLst>
                <a:ext uri="{FF2B5EF4-FFF2-40B4-BE49-F238E27FC236}">
                  <a16:creationId xmlns:a16="http://schemas.microsoft.com/office/drawing/2014/main" id="{38D9D480-CE3C-F979-37FB-4E63DF4C3E59}"/>
                </a:ext>
              </a:extLst>
            </p:cNvPr>
            <p:cNvCxnSpPr>
              <a:cxnSpLocks/>
            </p:cNvCxnSpPr>
            <p:nvPr/>
          </p:nvCxnSpPr>
          <p:spPr bwMode="auto">
            <a:xfrm>
              <a:off x="1478056" y="175415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D68CDF13-788C-EE90-8CA9-9DEF50EA6EFF}"/>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1B5D1AA-5A4F-E6DC-D512-8C8D9AEB1C13}"/>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D782CE28-7F74-1E9F-5C53-C22EBCE679F4}"/>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8C59BB5E-EF03-8F7E-D133-FD6E60DE99D9}"/>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C5534CCA-E425-F3A7-D2E1-19F15C4A4361}"/>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F1B5BAC2-25B2-07E6-B00E-F8F5F102D3EE}"/>
              </a:ext>
            </a:extLst>
          </p:cNvPr>
          <p:cNvGrpSpPr/>
          <p:nvPr/>
        </p:nvGrpSpPr>
        <p:grpSpPr>
          <a:xfrm>
            <a:off x="1989024" y="5154498"/>
            <a:ext cx="4229875" cy="81171"/>
            <a:chOff x="1579984" y="5076676"/>
            <a:chExt cx="4229875" cy="81171"/>
          </a:xfrm>
        </p:grpSpPr>
        <p:grpSp>
          <p:nvGrpSpPr>
            <p:cNvPr id="15" name="Group 14">
              <a:extLst>
                <a:ext uri="{FF2B5EF4-FFF2-40B4-BE49-F238E27FC236}">
                  <a16:creationId xmlns:a16="http://schemas.microsoft.com/office/drawing/2014/main" id="{8B4E8683-E842-9C50-2127-9B8EF1D0F42F}"/>
                </a:ext>
              </a:extLst>
            </p:cNvPr>
            <p:cNvGrpSpPr/>
            <p:nvPr/>
          </p:nvGrpSpPr>
          <p:grpSpPr>
            <a:xfrm rot="5400000">
              <a:off x="2599978" y="4056682"/>
              <a:ext cx="81171" cy="2121159"/>
              <a:chOff x="1478056" y="1754155"/>
              <a:chExt cx="119627" cy="3321698"/>
            </a:xfrm>
          </p:grpSpPr>
          <p:cxnSp>
            <p:nvCxnSpPr>
              <p:cNvPr id="16" name="Straight Connector 15">
                <a:extLst>
                  <a:ext uri="{FF2B5EF4-FFF2-40B4-BE49-F238E27FC236}">
                    <a16:creationId xmlns:a16="http://schemas.microsoft.com/office/drawing/2014/main" id="{C2F85171-B8E9-3539-289E-7A831E98F780}"/>
                  </a:ext>
                </a:extLst>
              </p:cNvPr>
              <p:cNvCxnSpPr>
                <a:cxnSpLocks/>
              </p:cNvCxnSpPr>
              <p:nvPr/>
            </p:nvCxnSpPr>
            <p:spPr bwMode="auto">
              <a:xfrm>
                <a:off x="1478056" y="175415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00B2A54-4AC6-1050-6822-E91E7BB1A46E}"/>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048039B-353D-823F-1D1D-5D0CE315AE24}"/>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A25559C-D852-25F1-D491-FB906F720B16}"/>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B236A70-4EFB-284C-1D4A-884FD4F34696}"/>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2491418-A562-9415-EC50-71BB0C582AA4}"/>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2" name="Group 21">
              <a:extLst>
                <a:ext uri="{FF2B5EF4-FFF2-40B4-BE49-F238E27FC236}">
                  <a16:creationId xmlns:a16="http://schemas.microsoft.com/office/drawing/2014/main" id="{1B99E1F7-B0FF-3789-ADE4-4FC6E74ADF4B}"/>
                </a:ext>
              </a:extLst>
            </p:cNvPr>
            <p:cNvGrpSpPr/>
            <p:nvPr/>
          </p:nvGrpSpPr>
          <p:grpSpPr>
            <a:xfrm rot="5400000">
              <a:off x="4920810" y="4268798"/>
              <a:ext cx="81171" cy="1696927"/>
              <a:chOff x="1478056" y="2418495"/>
              <a:chExt cx="119627" cy="2657358"/>
            </a:xfrm>
          </p:grpSpPr>
          <p:cxnSp>
            <p:nvCxnSpPr>
              <p:cNvPr id="24" name="Straight Connector 23">
                <a:extLst>
                  <a:ext uri="{FF2B5EF4-FFF2-40B4-BE49-F238E27FC236}">
                    <a16:creationId xmlns:a16="http://schemas.microsoft.com/office/drawing/2014/main" id="{4733B736-79AC-7384-38CD-C9F81D6589B4}"/>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5035A45-35C1-F401-5986-432001882B2A}"/>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7212BBC-4036-0673-9C8D-71513F39399E}"/>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24955B41-4A1E-C7D9-973C-13ECECD00619}"/>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CF9BC3BA-AB78-1A48-B0A2-20D78279DBDD}"/>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0" name="TextBox 29">
            <a:extLst>
              <a:ext uri="{FF2B5EF4-FFF2-40B4-BE49-F238E27FC236}">
                <a16:creationId xmlns:a16="http://schemas.microsoft.com/office/drawing/2014/main" id="{9433C67B-4586-BA3B-CDC6-50F7A2E1B417}"/>
              </a:ext>
            </a:extLst>
          </p:cNvPr>
          <p:cNvSpPr txBox="1"/>
          <p:nvPr/>
        </p:nvSpPr>
        <p:spPr bwMode="auto">
          <a:xfrm rot="16200000">
            <a:off x="-454841" y="3339084"/>
            <a:ext cx="34548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Progression-free Survival (%)</a:t>
            </a:r>
          </a:p>
        </p:txBody>
      </p:sp>
      <p:sp>
        <p:nvSpPr>
          <p:cNvPr id="31" name="TextBox 30">
            <a:extLst>
              <a:ext uri="{FF2B5EF4-FFF2-40B4-BE49-F238E27FC236}">
                <a16:creationId xmlns:a16="http://schemas.microsoft.com/office/drawing/2014/main" id="{39694ED5-7F86-4547-AA6F-5ADB96545672}"/>
              </a:ext>
            </a:extLst>
          </p:cNvPr>
          <p:cNvSpPr txBox="1"/>
          <p:nvPr/>
        </p:nvSpPr>
        <p:spPr bwMode="auto">
          <a:xfrm>
            <a:off x="1433864" y="16567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2" name="TextBox 31">
            <a:extLst>
              <a:ext uri="{FF2B5EF4-FFF2-40B4-BE49-F238E27FC236}">
                <a16:creationId xmlns:a16="http://schemas.microsoft.com/office/drawing/2014/main" id="{530133F8-C1F6-7571-C033-F47A7DEE42E8}"/>
              </a:ext>
            </a:extLst>
          </p:cNvPr>
          <p:cNvSpPr txBox="1"/>
          <p:nvPr/>
        </p:nvSpPr>
        <p:spPr bwMode="auto">
          <a:xfrm>
            <a:off x="1550884" y="231820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3" name="TextBox 32">
            <a:extLst>
              <a:ext uri="{FF2B5EF4-FFF2-40B4-BE49-F238E27FC236}">
                <a16:creationId xmlns:a16="http://schemas.microsoft.com/office/drawing/2014/main" id="{E46BA64F-3B5C-5A84-A602-EC25DA37150B}"/>
              </a:ext>
            </a:extLst>
          </p:cNvPr>
          <p:cNvSpPr txBox="1"/>
          <p:nvPr/>
        </p:nvSpPr>
        <p:spPr bwMode="auto">
          <a:xfrm>
            <a:off x="1550884" y="29797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4" name="TextBox 33">
            <a:extLst>
              <a:ext uri="{FF2B5EF4-FFF2-40B4-BE49-F238E27FC236}">
                <a16:creationId xmlns:a16="http://schemas.microsoft.com/office/drawing/2014/main" id="{FF086622-E1DD-5115-8612-3EBB13343A82}"/>
              </a:ext>
            </a:extLst>
          </p:cNvPr>
          <p:cNvSpPr txBox="1"/>
          <p:nvPr/>
        </p:nvSpPr>
        <p:spPr bwMode="auto">
          <a:xfrm>
            <a:off x="1550884" y="364119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5" name="TextBox 34">
            <a:extLst>
              <a:ext uri="{FF2B5EF4-FFF2-40B4-BE49-F238E27FC236}">
                <a16:creationId xmlns:a16="http://schemas.microsoft.com/office/drawing/2014/main" id="{55689335-D121-D252-B96C-F8DFAA5466D2}"/>
              </a:ext>
            </a:extLst>
          </p:cNvPr>
          <p:cNvSpPr txBox="1"/>
          <p:nvPr/>
        </p:nvSpPr>
        <p:spPr bwMode="auto">
          <a:xfrm>
            <a:off x="1550884" y="43026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6" name="TextBox 35">
            <a:extLst>
              <a:ext uri="{FF2B5EF4-FFF2-40B4-BE49-F238E27FC236}">
                <a16:creationId xmlns:a16="http://schemas.microsoft.com/office/drawing/2014/main" id="{7E3D5D9C-CE6F-2EA0-0847-44F0D55671E0}"/>
              </a:ext>
            </a:extLst>
          </p:cNvPr>
          <p:cNvSpPr txBox="1"/>
          <p:nvPr/>
        </p:nvSpPr>
        <p:spPr bwMode="auto">
          <a:xfrm>
            <a:off x="1667903" y="4964188"/>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7" name="TextBox 36">
            <a:extLst>
              <a:ext uri="{FF2B5EF4-FFF2-40B4-BE49-F238E27FC236}">
                <a16:creationId xmlns:a16="http://schemas.microsoft.com/office/drawing/2014/main" id="{6259689A-3431-DB92-B257-6BFD0783A3A7}"/>
              </a:ext>
            </a:extLst>
          </p:cNvPr>
          <p:cNvSpPr txBox="1"/>
          <p:nvPr/>
        </p:nvSpPr>
        <p:spPr bwMode="auto">
          <a:xfrm>
            <a:off x="1842315"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8" name="TextBox 37">
            <a:extLst>
              <a:ext uri="{FF2B5EF4-FFF2-40B4-BE49-F238E27FC236}">
                <a16:creationId xmlns:a16="http://schemas.microsoft.com/office/drawing/2014/main" id="{CA2F7E3B-9EE3-8FA3-0F7C-026E46F44645}"/>
              </a:ext>
            </a:extLst>
          </p:cNvPr>
          <p:cNvSpPr txBox="1"/>
          <p:nvPr/>
        </p:nvSpPr>
        <p:spPr bwMode="auto">
          <a:xfrm>
            <a:off x="2266544"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9" name="TextBox 38">
            <a:extLst>
              <a:ext uri="{FF2B5EF4-FFF2-40B4-BE49-F238E27FC236}">
                <a16:creationId xmlns:a16="http://schemas.microsoft.com/office/drawing/2014/main" id="{CF6E1733-DC3A-84EC-01B2-928CEA9F27AD}"/>
              </a:ext>
            </a:extLst>
          </p:cNvPr>
          <p:cNvSpPr txBox="1"/>
          <p:nvPr/>
        </p:nvSpPr>
        <p:spPr bwMode="auto">
          <a:xfrm>
            <a:off x="2692870"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40" name="TextBox 39">
            <a:extLst>
              <a:ext uri="{FF2B5EF4-FFF2-40B4-BE49-F238E27FC236}">
                <a16:creationId xmlns:a16="http://schemas.microsoft.com/office/drawing/2014/main" id="{FB7F3E4A-24BD-6467-EC94-E8169A95B6A2}"/>
              </a:ext>
            </a:extLst>
          </p:cNvPr>
          <p:cNvSpPr txBox="1"/>
          <p:nvPr/>
        </p:nvSpPr>
        <p:spPr bwMode="auto">
          <a:xfrm>
            <a:off x="3117099"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41" name="TextBox 40">
            <a:extLst>
              <a:ext uri="{FF2B5EF4-FFF2-40B4-BE49-F238E27FC236}">
                <a16:creationId xmlns:a16="http://schemas.microsoft.com/office/drawing/2014/main" id="{7776E57C-6F32-D786-C86F-96F3DB79AEEB}"/>
              </a:ext>
            </a:extLst>
          </p:cNvPr>
          <p:cNvSpPr txBox="1"/>
          <p:nvPr/>
        </p:nvSpPr>
        <p:spPr bwMode="auto">
          <a:xfrm>
            <a:off x="3482819"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2" name="TextBox 41">
            <a:extLst>
              <a:ext uri="{FF2B5EF4-FFF2-40B4-BE49-F238E27FC236}">
                <a16:creationId xmlns:a16="http://schemas.microsoft.com/office/drawing/2014/main" id="{167B1C55-9734-A0BC-E8B7-F9E1C892308F}"/>
              </a:ext>
            </a:extLst>
          </p:cNvPr>
          <p:cNvSpPr txBox="1"/>
          <p:nvPr/>
        </p:nvSpPr>
        <p:spPr bwMode="auto">
          <a:xfrm>
            <a:off x="3907048"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43" name="TextBox 42">
            <a:extLst>
              <a:ext uri="{FF2B5EF4-FFF2-40B4-BE49-F238E27FC236}">
                <a16:creationId xmlns:a16="http://schemas.microsoft.com/office/drawing/2014/main" id="{93BBE34C-CB18-2C58-42A3-FE886948B9DF}"/>
              </a:ext>
            </a:extLst>
          </p:cNvPr>
          <p:cNvSpPr txBox="1"/>
          <p:nvPr/>
        </p:nvSpPr>
        <p:spPr bwMode="auto">
          <a:xfrm>
            <a:off x="4333374"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44" name="TextBox 43">
            <a:extLst>
              <a:ext uri="{FF2B5EF4-FFF2-40B4-BE49-F238E27FC236}">
                <a16:creationId xmlns:a16="http://schemas.microsoft.com/office/drawing/2014/main" id="{92FCD4A1-7143-1291-B9F2-636837312CAA}"/>
              </a:ext>
            </a:extLst>
          </p:cNvPr>
          <p:cNvSpPr txBox="1"/>
          <p:nvPr/>
        </p:nvSpPr>
        <p:spPr bwMode="auto">
          <a:xfrm>
            <a:off x="4757603"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45" name="TextBox 44">
            <a:extLst>
              <a:ext uri="{FF2B5EF4-FFF2-40B4-BE49-F238E27FC236}">
                <a16:creationId xmlns:a16="http://schemas.microsoft.com/office/drawing/2014/main" id="{E0117EC5-8551-5066-F818-6477909F5986}"/>
              </a:ext>
            </a:extLst>
          </p:cNvPr>
          <p:cNvSpPr txBox="1"/>
          <p:nvPr/>
        </p:nvSpPr>
        <p:spPr bwMode="auto">
          <a:xfrm>
            <a:off x="5150069"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6" name="TextBox 45">
            <a:extLst>
              <a:ext uri="{FF2B5EF4-FFF2-40B4-BE49-F238E27FC236}">
                <a16:creationId xmlns:a16="http://schemas.microsoft.com/office/drawing/2014/main" id="{21905E02-C17D-CB7A-AD4E-84C38F5DBCCB}"/>
              </a:ext>
            </a:extLst>
          </p:cNvPr>
          <p:cNvSpPr txBox="1"/>
          <p:nvPr/>
        </p:nvSpPr>
        <p:spPr bwMode="auto">
          <a:xfrm>
            <a:off x="5576395"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47" name="TextBox 46">
            <a:extLst>
              <a:ext uri="{FF2B5EF4-FFF2-40B4-BE49-F238E27FC236}">
                <a16:creationId xmlns:a16="http://schemas.microsoft.com/office/drawing/2014/main" id="{C6B9938A-7FA4-58EA-D920-495975BF7F49}"/>
              </a:ext>
            </a:extLst>
          </p:cNvPr>
          <p:cNvSpPr txBox="1"/>
          <p:nvPr/>
        </p:nvSpPr>
        <p:spPr bwMode="auto">
          <a:xfrm>
            <a:off x="6000624"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8" name="TextBox 47">
            <a:extLst>
              <a:ext uri="{FF2B5EF4-FFF2-40B4-BE49-F238E27FC236}">
                <a16:creationId xmlns:a16="http://schemas.microsoft.com/office/drawing/2014/main" id="{00B0DEEE-9757-F562-A02B-865DE5702D96}"/>
              </a:ext>
            </a:extLst>
          </p:cNvPr>
          <p:cNvSpPr txBox="1"/>
          <p:nvPr/>
        </p:nvSpPr>
        <p:spPr bwMode="auto">
          <a:xfrm>
            <a:off x="3825120" y="5435374"/>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49" name="TextBox 48">
            <a:extLst>
              <a:ext uri="{FF2B5EF4-FFF2-40B4-BE49-F238E27FC236}">
                <a16:creationId xmlns:a16="http://schemas.microsoft.com/office/drawing/2014/main" id="{CE848DD3-4A69-C792-EA46-1C8F1A6783D7}"/>
              </a:ext>
            </a:extLst>
          </p:cNvPr>
          <p:cNvSpPr txBox="1"/>
          <p:nvPr/>
        </p:nvSpPr>
        <p:spPr bwMode="auto">
          <a:xfrm>
            <a:off x="1763959"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211</a:t>
            </a:r>
          </a:p>
        </p:txBody>
      </p:sp>
      <p:sp>
        <p:nvSpPr>
          <p:cNvPr id="50" name="TextBox 49">
            <a:extLst>
              <a:ext uri="{FF2B5EF4-FFF2-40B4-BE49-F238E27FC236}">
                <a16:creationId xmlns:a16="http://schemas.microsoft.com/office/drawing/2014/main" id="{0A5ACAD1-C8CF-0154-AE1F-3A5DD4F9956A}"/>
              </a:ext>
            </a:extLst>
          </p:cNvPr>
          <p:cNvSpPr txBox="1"/>
          <p:nvPr/>
        </p:nvSpPr>
        <p:spPr bwMode="auto">
          <a:xfrm>
            <a:off x="2188188"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176</a:t>
            </a:r>
          </a:p>
        </p:txBody>
      </p:sp>
      <p:sp>
        <p:nvSpPr>
          <p:cNvPr id="51" name="TextBox 50">
            <a:extLst>
              <a:ext uri="{FF2B5EF4-FFF2-40B4-BE49-F238E27FC236}">
                <a16:creationId xmlns:a16="http://schemas.microsoft.com/office/drawing/2014/main" id="{318277DF-6EDD-0881-6272-131E15195B4B}"/>
              </a:ext>
            </a:extLst>
          </p:cNvPr>
          <p:cNvSpPr txBox="1"/>
          <p:nvPr/>
        </p:nvSpPr>
        <p:spPr bwMode="auto">
          <a:xfrm>
            <a:off x="2614514"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133</a:t>
            </a:r>
          </a:p>
        </p:txBody>
      </p:sp>
      <p:sp>
        <p:nvSpPr>
          <p:cNvPr id="52" name="TextBox 51">
            <a:extLst>
              <a:ext uri="{FF2B5EF4-FFF2-40B4-BE49-F238E27FC236}">
                <a16:creationId xmlns:a16="http://schemas.microsoft.com/office/drawing/2014/main" id="{FD9BA294-31B4-8AB1-6CB4-70DA445FA4FF}"/>
              </a:ext>
            </a:extLst>
          </p:cNvPr>
          <p:cNvSpPr txBox="1"/>
          <p:nvPr/>
        </p:nvSpPr>
        <p:spPr bwMode="auto">
          <a:xfrm>
            <a:off x="3038743"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166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116</a:t>
            </a:r>
          </a:p>
        </p:txBody>
      </p:sp>
      <p:sp>
        <p:nvSpPr>
          <p:cNvPr id="53" name="TextBox 52">
            <a:extLst>
              <a:ext uri="{FF2B5EF4-FFF2-40B4-BE49-F238E27FC236}">
                <a16:creationId xmlns:a16="http://schemas.microsoft.com/office/drawing/2014/main" id="{FABF8195-2A5A-62BF-0979-A0A322DAE76E}"/>
              </a:ext>
            </a:extLst>
          </p:cNvPr>
          <p:cNvSpPr txBox="1"/>
          <p:nvPr/>
        </p:nvSpPr>
        <p:spPr bwMode="auto">
          <a:xfrm>
            <a:off x="3462973"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146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88</a:t>
            </a:r>
          </a:p>
        </p:txBody>
      </p:sp>
      <p:sp>
        <p:nvSpPr>
          <p:cNvPr id="54" name="TextBox 53">
            <a:extLst>
              <a:ext uri="{FF2B5EF4-FFF2-40B4-BE49-F238E27FC236}">
                <a16:creationId xmlns:a16="http://schemas.microsoft.com/office/drawing/2014/main" id="{7E5373F9-9A10-634D-EA8E-CCD4CA7AC386}"/>
              </a:ext>
            </a:extLst>
          </p:cNvPr>
          <p:cNvSpPr txBox="1"/>
          <p:nvPr/>
        </p:nvSpPr>
        <p:spPr bwMode="auto">
          <a:xfrm>
            <a:off x="3932888" y="575030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46</a:t>
            </a:r>
          </a:p>
        </p:txBody>
      </p:sp>
      <p:sp>
        <p:nvSpPr>
          <p:cNvPr id="55" name="TextBox 54">
            <a:extLst>
              <a:ext uri="{FF2B5EF4-FFF2-40B4-BE49-F238E27FC236}">
                <a16:creationId xmlns:a16="http://schemas.microsoft.com/office/drawing/2014/main" id="{8B1FC6F8-C9AC-C6BC-463C-90EEC08896F1}"/>
              </a:ext>
            </a:extLst>
          </p:cNvPr>
          <p:cNvSpPr txBox="1"/>
          <p:nvPr/>
        </p:nvSpPr>
        <p:spPr bwMode="auto">
          <a:xfrm>
            <a:off x="4359214" y="575030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a:t>
            </a:r>
          </a:p>
        </p:txBody>
      </p:sp>
      <p:sp>
        <p:nvSpPr>
          <p:cNvPr id="56" name="TextBox 55">
            <a:extLst>
              <a:ext uri="{FF2B5EF4-FFF2-40B4-BE49-F238E27FC236}">
                <a16:creationId xmlns:a16="http://schemas.microsoft.com/office/drawing/2014/main" id="{B1A21126-44A7-F49C-29EB-BC885F683584}"/>
              </a:ext>
            </a:extLst>
          </p:cNvPr>
          <p:cNvSpPr txBox="1"/>
          <p:nvPr/>
        </p:nvSpPr>
        <p:spPr bwMode="auto">
          <a:xfrm>
            <a:off x="4783443" y="575030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p:txBody>
      </p:sp>
      <p:sp>
        <p:nvSpPr>
          <p:cNvPr id="57" name="TextBox 56">
            <a:extLst>
              <a:ext uri="{FF2B5EF4-FFF2-40B4-BE49-F238E27FC236}">
                <a16:creationId xmlns:a16="http://schemas.microsoft.com/office/drawing/2014/main" id="{0E2E8688-B76B-3DCE-FAA3-47E696D7A07C}"/>
              </a:ext>
            </a:extLst>
          </p:cNvPr>
          <p:cNvSpPr txBox="1"/>
          <p:nvPr/>
        </p:nvSpPr>
        <p:spPr bwMode="auto">
          <a:xfrm>
            <a:off x="5221594" y="5750303"/>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58" name="TextBox 57">
            <a:extLst>
              <a:ext uri="{FF2B5EF4-FFF2-40B4-BE49-F238E27FC236}">
                <a16:creationId xmlns:a16="http://schemas.microsoft.com/office/drawing/2014/main" id="{527460F6-6B8E-5C7F-FAD3-A02BEA4A7EA3}"/>
              </a:ext>
            </a:extLst>
          </p:cNvPr>
          <p:cNvSpPr txBox="1"/>
          <p:nvPr/>
        </p:nvSpPr>
        <p:spPr bwMode="auto">
          <a:xfrm>
            <a:off x="5647920" y="5750303"/>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59" name="TextBox 58">
            <a:extLst>
              <a:ext uri="{FF2B5EF4-FFF2-40B4-BE49-F238E27FC236}">
                <a16:creationId xmlns:a16="http://schemas.microsoft.com/office/drawing/2014/main" id="{D2EA7055-C69D-4FEA-3B08-46DCDAB7D41F}"/>
              </a:ext>
            </a:extLst>
          </p:cNvPr>
          <p:cNvSpPr txBox="1"/>
          <p:nvPr/>
        </p:nvSpPr>
        <p:spPr bwMode="auto">
          <a:xfrm>
            <a:off x="6072149" y="5750303"/>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cxnSp>
        <p:nvCxnSpPr>
          <p:cNvPr id="61" name="Straight Connector 60">
            <a:extLst>
              <a:ext uri="{FF2B5EF4-FFF2-40B4-BE49-F238E27FC236}">
                <a16:creationId xmlns:a16="http://schemas.microsoft.com/office/drawing/2014/main" id="{63A366B7-4C4E-510D-9323-56813FEE606A}"/>
              </a:ext>
            </a:extLst>
          </p:cNvPr>
          <p:cNvCxnSpPr>
            <a:cxnSpLocks/>
          </p:cNvCxnSpPr>
          <p:nvPr/>
        </p:nvCxnSpPr>
        <p:spPr bwMode="auto">
          <a:xfrm flipV="1">
            <a:off x="2241974" y="1796309"/>
            <a:ext cx="0" cy="3352545"/>
          </a:xfrm>
          <a:prstGeom prst="line">
            <a:avLst/>
          </a:prstGeom>
          <a:noFill/>
          <a:ln w="28575" cap="flat" cmpd="sng" algn="ctr">
            <a:solidFill>
              <a:schemeClr val="tx2"/>
            </a:solidFill>
            <a:prstDash val="sysDash"/>
            <a:round/>
            <a:headEnd type="none" w="med" len="med"/>
            <a:tailEnd type="none" w="med" len="med"/>
          </a:ln>
          <a:effectLst/>
        </p:spPr>
      </p:cxnSp>
      <p:grpSp>
        <p:nvGrpSpPr>
          <p:cNvPr id="9272" name="Group 9271">
            <a:extLst>
              <a:ext uri="{FF2B5EF4-FFF2-40B4-BE49-F238E27FC236}">
                <a16:creationId xmlns:a16="http://schemas.microsoft.com/office/drawing/2014/main" id="{79EB5CC2-5F2D-4E81-F768-3D2A3AB9D206}"/>
              </a:ext>
            </a:extLst>
          </p:cNvPr>
          <p:cNvGrpSpPr/>
          <p:nvPr/>
        </p:nvGrpSpPr>
        <p:grpSpPr>
          <a:xfrm>
            <a:off x="3215937" y="2470372"/>
            <a:ext cx="2660350" cy="859626"/>
            <a:chOff x="2806897" y="2392550"/>
            <a:chExt cx="2660350" cy="859626"/>
          </a:xfrm>
        </p:grpSpPr>
        <p:sp>
          <p:nvSpPr>
            <p:cNvPr id="9216" name="Isosceles Triangle 9215">
              <a:extLst>
                <a:ext uri="{FF2B5EF4-FFF2-40B4-BE49-F238E27FC236}">
                  <a16:creationId xmlns:a16="http://schemas.microsoft.com/office/drawing/2014/main" id="{4B9BB3F0-13AC-B15B-3680-F2C9BFFFD1A2}"/>
                </a:ext>
              </a:extLst>
            </p:cNvPr>
            <p:cNvSpPr/>
            <p:nvPr/>
          </p:nvSpPr>
          <p:spPr bwMode="auto">
            <a:xfrm>
              <a:off x="2806897" y="239255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7" name="Isosceles Triangle 9216">
              <a:extLst>
                <a:ext uri="{FF2B5EF4-FFF2-40B4-BE49-F238E27FC236}">
                  <a16:creationId xmlns:a16="http://schemas.microsoft.com/office/drawing/2014/main" id="{A7A39DE3-3E74-EC46-A459-87475B69CE55}"/>
                </a:ext>
              </a:extLst>
            </p:cNvPr>
            <p:cNvSpPr/>
            <p:nvPr/>
          </p:nvSpPr>
          <p:spPr bwMode="auto">
            <a:xfrm>
              <a:off x="3007298" y="245113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9" name="Isosceles Triangle 9218">
              <a:extLst>
                <a:ext uri="{FF2B5EF4-FFF2-40B4-BE49-F238E27FC236}">
                  <a16:creationId xmlns:a16="http://schemas.microsoft.com/office/drawing/2014/main" id="{2BB7DD8C-AAE8-71E2-85BC-4CD4AC2679D6}"/>
                </a:ext>
              </a:extLst>
            </p:cNvPr>
            <p:cNvSpPr/>
            <p:nvPr/>
          </p:nvSpPr>
          <p:spPr bwMode="auto">
            <a:xfrm>
              <a:off x="3118753" y="248848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0" name="Isosceles Triangle 9219">
              <a:extLst>
                <a:ext uri="{FF2B5EF4-FFF2-40B4-BE49-F238E27FC236}">
                  <a16:creationId xmlns:a16="http://schemas.microsoft.com/office/drawing/2014/main" id="{AAC8550A-F9DC-ADF2-1EE1-F0053FF569C4}"/>
                </a:ext>
              </a:extLst>
            </p:cNvPr>
            <p:cNvSpPr/>
            <p:nvPr/>
          </p:nvSpPr>
          <p:spPr bwMode="auto">
            <a:xfrm>
              <a:off x="3154969" y="249212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1" name="Isosceles Triangle 9220">
              <a:extLst>
                <a:ext uri="{FF2B5EF4-FFF2-40B4-BE49-F238E27FC236}">
                  <a16:creationId xmlns:a16="http://schemas.microsoft.com/office/drawing/2014/main" id="{BF96E61A-61DF-C243-9300-AD8CEB0111C6}"/>
                </a:ext>
              </a:extLst>
            </p:cNvPr>
            <p:cNvSpPr/>
            <p:nvPr/>
          </p:nvSpPr>
          <p:spPr bwMode="auto">
            <a:xfrm>
              <a:off x="3193463" y="251129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2" name="Isosceles Triangle 9221">
              <a:extLst>
                <a:ext uri="{FF2B5EF4-FFF2-40B4-BE49-F238E27FC236}">
                  <a16:creationId xmlns:a16="http://schemas.microsoft.com/office/drawing/2014/main" id="{17036A96-8E3C-BC0E-0A77-7CEFB961A3F7}"/>
                </a:ext>
              </a:extLst>
            </p:cNvPr>
            <p:cNvSpPr/>
            <p:nvPr/>
          </p:nvSpPr>
          <p:spPr bwMode="auto">
            <a:xfrm>
              <a:off x="3230255" y="253159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3" name="Isosceles Triangle 9222">
              <a:extLst>
                <a:ext uri="{FF2B5EF4-FFF2-40B4-BE49-F238E27FC236}">
                  <a16:creationId xmlns:a16="http://schemas.microsoft.com/office/drawing/2014/main" id="{4A4B596C-8E40-7F2F-4551-641172D86C81}"/>
                </a:ext>
              </a:extLst>
            </p:cNvPr>
            <p:cNvSpPr/>
            <p:nvPr/>
          </p:nvSpPr>
          <p:spPr bwMode="auto">
            <a:xfrm>
              <a:off x="3259823" y="253414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4" name="Isosceles Triangle 9223">
              <a:extLst>
                <a:ext uri="{FF2B5EF4-FFF2-40B4-BE49-F238E27FC236}">
                  <a16:creationId xmlns:a16="http://schemas.microsoft.com/office/drawing/2014/main" id="{0D9C3682-A55B-CF86-C092-68849AB4BC57}"/>
                </a:ext>
              </a:extLst>
            </p:cNvPr>
            <p:cNvSpPr/>
            <p:nvPr/>
          </p:nvSpPr>
          <p:spPr bwMode="auto">
            <a:xfrm>
              <a:off x="3283358" y="253779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5" name="Isosceles Triangle 9224">
              <a:extLst>
                <a:ext uri="{FF2B5EF4-FFF2-40B4-BE49-F238E27FC236}">
                  <a16:creationId xmlns:a16="http://schemas.microsoft.com/office/drawing/2014/main" id="{2F0B4559-1A0A-E86E-1E94-A5DD30B9CE4C}"/>
                </a:ext>
              </a:extLst>
            </p:cNvPr>
            <p:cNvSpPr/>
            <p:nvPr/>
          </p:nvSpPr>
          <p:spPr bwMode="auto">
            <a:xfrm>
              <a:off x="3317753" y="255331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6" name="Isosceles Triangle 9225">
              <a:extLst>
                <a:ext uri="{FF2B5EF4-FFF2-40B4-BE49-F238E27FC236}">
                  <a16:creationId xmlns:a16="http://schemas.microsoft.com/office/drawing/2014/main" id="{96D0DB45-2609-4CAE-0AF2-94DE01F8DFC4}"/>
                </a:ext>
              </a:extLst>
            </p:cNvPr>
            <p:cNvSpPr/>
            <p:nvPr/>
          </p:nvSpPr>
          <p:spPr bwMode="auto">
            <a:xfrm>
              <a:off x="3378080" y="257361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7" name="Isosceles Triangle 9226">
              <a:extLst>
                <a:ext uri="{FF2B5EF4-FFF2-40B4-BE49-F238E27FC236}">
                  <a16:creationId xmlns:a16="http://schemas.microsoft.com/office/drawing/2014/main" id="{FA80970D-4A36-EA1D-3C65-3F428F1FA79F}"/>
                </a:ext>
              </a:extLst>
            </p:cNvPr>
            <p:cNvSpPr/>
            <p:nvPr/>
          </p:nvSpPr>
          <p:spPr bwMode="auto">
            <a:xfrm>
              <a:off x="3450556" y="262407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8" name="Isosceles Triangle 9227">
              <a:extLst>
                <a:ext uri="{FF2B5EF4-FFF2-40B4-BE49-F238E27FC236}">
                  <a16:creationId xmlns:a16="http://schemas.microsoft.com/office/drawing/2014/main" id="{75CC0CAD-C182-17E1-C551-0D121FB6A497}"/>
                </a:ext>
              </a:extLst>
            </p:cNvPr>
            <p:cNvSpPr/>
            <p:nvPr/>
          </p:nvSpPr>
          <p:spPr bwMode="auto">
            <a:xfrm>
              <a:off x="3469992" y="264809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9" name="Isosceles Triangle 9228">
              <a:extLst>
                <a:ext uri="{FF2B5EF4-FFF2-40B4-BE49-F238E27FC236}">
                  <a16:creationId xmlns:a16="http://schemas.microsoft.com/office/drawing/2014/main" id="{259C372A-EAF8-7CFB-A254-438FCC14D6C0}"/>
                </a:ext>
              </a:extLst>
            </p:cNvPr>
            <p:cNvSpPr/>
            <p:nvPr/>
          </p:nvSpPr>
          <p:spPr bwMode="auto">
            <a:xfrm>
              <a:off x="3489186"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0" name="Isosceles Triangle 9229">
              <a:extLst>
                <a:ext uri="{FF2B5EF4-FFF2-40B4-BE49-F238E27FC236}">
                  <a16:creationId xmlns:a16="http://schemas.microsoft.com/office/drawing/2014/main" id="{CEEC047A-0617-709D-2AE6-19278C267436}"/>
                </a:ext>
              </a:extLst>
            </p:cNvPr>
            <p:cNvSpPr/>
            <p:nvPr/>
          </p:nvSpPr>
          <p:spPr bwMode="auto">
            <a:xfrm>
              <a:off x="3523032"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1" name="Isosceles Triangle 9230">
              <a:extLst>
                <a:ext uri="{FF2B5EF4-FFF2-40B4-BE49-F238E27FC236}">
                  <a16:creationId xmlns:a16="http://schemas.microsoft.com/office/drawing/2014/main" id="{BC608FEE-BF4F-DE54-84E0-04BDCB00DB59}"/>
                </a:ext>
              </a:extLst>
            </p:cNvPr>
            <p:cNvSpPr/>
            <p:nvPr/>
          </p:nvSpPr>
          <p:spPr bwMode="auto">
            <a:xfrm>
              <a:off x="3590344"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2" name="Isosceles Triangle 9231">
              <a:extLst>
                <a:ext uri="{FF2B5EF4-FFF2-40B4-BE49-F238E27FC236}">
                  <a16:creationId xmlns:a16="http://schemas.microsoft.com/office/drawing/2014/main" id="{17379058-DE74-BEAB-FEDB-B73CBEF348E3}"/>
                </a:ext>
              </a:extLst>
            </p:cNvPr>
            <p:cNvSpPr/>
            <p:nvPr/>
          </p:nvSpPr>
          <p:spPr bwMode="auto">
            <a:xfrm>
              <a:off x="3623931"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3" name="Isosceles Triangle 9232">
              <a:extLst>
                <a:ext uri="{FF2B5EF4-FFF2-40B4-BE49-F238E27FC236}">
                  <a16:creationId xmlns:a16="http://schemas.microsoft.com/office/drawing/2014/main" id="{AA02AD85-F02A-8020-8701-7A84D74CBAA9}"/>
                </a:ext>
              </a:extLst>
            </p:cNvPr>
            <p:cNvSpPr/>
            <p:nvPr/>
          </p:nvSpPr>
          <p:spPr bwMode="auto">
            <a:xfrm>
              <a:off x="3656186"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4" name="Isosceles Triangle 9233">
              <a:extLst>
                <a:ext uri="{FF2B5EF4-FFF2-40B4-BE49-F238E27FC236}">
                  <a16:creationId xmlns:a16="http://schemas.microsoft.com/office/drawing/2014/main" id="{97181363-2D61-1873-1D64-C9F2C337265C}"/>
                </a:ext>
              </a:extLst>
            </p:cNvPr>
            <p:cNvSpPr/>
            <p:nvPr/>
          </p:nvSpPr>
          <p:spPr bwMode="auto">
            <a:xfrm>
              <a:off x="3692675"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5" name="Isosceles Triangle 9234">
              <a:extLst>
                <a:ext uri="{FF2B5EF4-FFF2-40B4-BE49-F238E27FC236}">
                  <a16:creationId xmlns:a16="http://schemas.microsoft.com/office/drawing/2014/main" id="{931DE81A-18B2-64DF-697A-3916A0358193}"/>
                </a:ext>
              </a:extLst>
            </p:cNvPr>
            <p:cNvSpPr/>
            <p:nvPr/>
          </p:nvSpPr>
          <p:spPr bwMode="auto">
            <a:xfrm>
              <a:off x="3723339"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6" name="Isosceles Triangle 9235">
              <a:extLst>
                <a:ext uri="{FF2B5EF4-FFF2-40B4-BE49-F238E27FC236}">
                  <a16:creationId xmlns:a16="http://schemas.microsoft.com/office/drawing/2014/main" id="{83106204-E33B-60B8-7FF3-FDFE0C55EE8F}"/>
                </a:ext>
              </a:extLst>
            </p:cNvPr>
            <p:cNvSpPr/>
            <p:nvPr/>
          </p:nvSpPr>
          <p:spPr bwMode="auto">
            <a:xfrm>
              <a:off x="3741658"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7" name="Isosceles Triangle 9236">
              <a:extLst>
                <a:ext uri="{FF2B5EF4-FFF2-40B4-BE49-F238E27FC236}">
                  <a16:creationId xmlns:a16="http://schemas.microsoft.com/office/drawing/2014/main" id="{B57BA861-D9DF-7411-F699-2061A4E0DA2C}"/>
                </a:ext>
              </a:extLst>
            </p:cNvPr>
            <p:cNvSpPr/>
            <p:nvPr/>
          </p:nvSpPr>
          <p:spPr bwMode="auto">
            <a:xfrm>
              <a:off x="3751480" y="267309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8" name="Isosceles Triangle 9237">
              <a:extLst>
                <a:ext uri="{FF2B5EF4-FFF2-40B4-BE49-F238E27FC236}">
                  <a16:creationId xmlns:a16="http://schemas.microsoft.com/office/drawing/2014/main" id="{66009049-BFAE-D3A3-6A93-0877B4947CB6}"/>
                </a:ext>
              </a:extLst>
            </p:cNvPr>
            <p:cNvSpPr/>
            <p:nvPr/>
          </p:nvSpPr>
          <p:spPr bwMode="auto">
            <a:xfrm>
              <a:off x="3776689" y="270428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9" name="Isosceles Triangle 9238">
              <a:extLst>
                <a:ext uri="{FF2B5EF4-FFF2-40B4-BE49-F238E27FC236}">
                  <a16:creationId xmlns:a16="http://schemas.microsoft.com/office/drawing/2014/main" id="{C0AF8771-5301-394D-A83C-61169FB9F4FE}"/>
                </a:ext>
              </a:extLst>
            </p:cNvPr>
            <p:cNvSpPr/>
            <p:nvPr/>
          </p:nvSpPr>
          <p:spPr bwMode="auto">
            <a:xfrm>
              <a:off x="3800993" y="2706057"/>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0" name="Isosceles Triangle 9239">
              <a:extLst>
                <a:ext uri="{FF2B5EF4-FFF2-40B4-BE49-F238E27FC236}">
                  <a16:creationId xmlns:a16="http://schemas.microsoft.com/office/drawing/2014/main" id="{BAEFF0B8-31FA-666D-D319-2B0F9805D857}"/>
                </a:ext>
              </a:extLst>
            </p:cNvPr>
            <p:cNvSpPr/>
            <p:nvPr/>
          </p:nvSpPr>
          <p:spPr bwMode="auto">
            <a:xfrm>
              <a:off x="3836199"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1" name="Isosceles Triangle 9240">
              <a:extLst>
                <a:ext uri="{FF2B5EF4-FFF2-40B4-BE49-F238E27FC236}">
                  <a16:creationId xmlns:a16="http://schemas.microsoft.com/office/drawing/2014/main" id="{F6C03ACD-B2A5-3101-38B5-D72D98C358CE}"/>
                </a:ext>
              </a:extLst>
            </p:cNvPr>
            <p:cNvSpPr/>
            <p:nvPr/>
          </p:nvSpPr>
          <p:spPr bwMode="auto">
            <a:xfrm>
              <a:off x="3889962"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2" name="Isosceles Triangle 9241">
              <a:extLst>
                <a:ext uri="{FF2B5EF4-FFF2-40B4-BE49-F238E27FC236}">
                  <a16:creationId xmlns:a16="http://schemas.microsoft.com/office/drawing/2014/main" id="{C6B36200-6435-70F9-38F8-B56E62C12FFF}"/>
                </a:ext>
              </a:extLst>
            </p:cNvPr>
            <p:cNvSpPr/>
            <p:nvPr/>
          </p:nvSpPr>
          <p:spPr bwMode="auto">
            <a:xfrm>
              <a:off x="3908522"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3" name="Isosceles Triangle 9242">
              <a:extLst>
                <a:ext uri="{FF2B5EF4-FFF2-40B4-BE49-F238E27FC236}">
                  <a16:creationId xmlns:a16="http://schemas.microsoft.com/office/drawing/2014/main" id="{12F0A06F-3378-B5D1-74A3-CC0142BCCF53}"/>
                </a:ext>
              </a:extLst>
            </p:cNvPr>
            <p:cNvSpPr/>
            <p:nvPr/>
          </p:nvSpPr>
          <p:spPr bwMode="auto">
            <a:xfrm>
              <a:off x="3938714"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4" name="Isosceles Triangle 9243">
              <a:extLst>
                <a:ext uri="{FF2B5EF4-FFF2-40B4-BE49-F238E27FC236}">
                  <a16:creationId xmlns:a16="http://schemas.microsoft.com/office/drawing/2014/main" id="{DA1A530F-3675-936D-AD2C-79D928B11824}"/>
                </a:ext>
              </a:extLst>
            </p:cNvPr>
            <p:cNvSpPr/>
            <p:nvPr/>
          </p:nvSpPr>
          <p:spPr bwMode="auto">
            <a:xfrm>
              <a:off x="4003930"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5" name="Isosceles Triangle 9244">
              <a:extLst>
                <a:ext uri="{FF2B5EF4-FFF2-40B4-BE49-F238E27FC236}">
                  <a16:creationId xmlns:a16="http://schemas.microsoft.com/office/drawing/2014/main" id="{C5690444-5144-4D32-52B1-312EE4A59BF0}"/>
                </a:ext>
              </a:extLst>
            </p:cNvPr>
            <p:cNvSpPr/>
            <p:nvPr/>
          </p:nvSpPr>
          <p:spPr bwMode="auto">
            <a:xfrm>
              <a:off x="4022490"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6" name="Isosceles Triangle 9245">
              <a:extLst>
                <a:ext uri="{FF2B5EF4-FFF2-40B4-BE49-F238E27FC236}">
                  <a16:creationId xmlns:a16="http://schemas.microsoft.com/office/drawing/2014/main" id="{68D26BF3-8574-1389-A98A-70BED1ABE9E5}"/>
                </a:ext>
              </a:extLst>
            </p:cNvPr>
            <p:cNvSpPr/>
            <p:nvPr/>
          </p:nvSpPr>
          <p:spPr bwMode="auto">
            <a:xfrm>
              <a:off x="4051810"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7" name="Isosceles Triangle 9246">
              <a:extLst>
                <a:ext uri="{FF2B5EF4-FFF2-40B4-BE49-F238E27FC236}">
                  <a16:creationId xmlns:a16="http://schemas.microsoft.com/office/drawing/2014/main" id="{B370E2D8-5B13-13B5-1DC7-2250843A09E2}"/>
                </a:ext>
              </a:extLst>
            </p:cNvPr>
            <p:cNvSpPr/>
            <p:nvPr/>
          </p:nvSpPr>
          <p:spPr bwMode="auto">
            <a:xfrm>
              <a:off x="4068650" y="280438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8" name="Isosceles Triangle 9247">
              <a:extLst>
                <a:ext uri="{FF2B5EF4-FFF2-40B4-BE49-F238E27FC236}">
                  <a16:creationId xmlns:a16="http://schemas.microsoft.com/office/drawing/2014/main" id="{CD54CC6C-9FF0-2B89-2B2F-E77D079066DC}"/>
                </a:ext>
              </a:extLst>
            </p:cNvPr>
            <p:cNvSpPr/>
            <p:nvPr/>
          </p:nvSpPr>
          <p:spPr bwMode="auto">
            <a:xfrm>
              <a:off x="4068270" y="284577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9" name="Isosceles Triangle 9248">
              <a:extLst>
                <a:ext uri="{FF2B5EF4-FFF2-40B4-BE49-F238E27FC236}">
                  <a16:creationId xmlns:a16="http://schemas.microsoft.com/office/drawing/2014/main" id="{66C5C47B-BE39-200B-D048-F44379DE217B}"/>
                </a:ext>
              </a:extLst>
            </p:cNvPr>
            <p:cNvSpPr/>
            <p:nvPr/>
          </p:nvSpPr>
          <p:spPr bwMode="auto">
            <a:xfrm>
              <a:off x="4114430" y="283911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0" name="Isosceles Triangle 9249">
              <a:extLst>
                <a:ext uri="{FF2B5EF4-FFF2-40B4-BE49-F238E27FC236}">
                  <a16:creationId xmlns:a16="http://schemas.microsoft.com/office/drawing/2014/main" id="{707495F0-29C1-9704-89A8-68730CF55F43}"/>
                </a:ext>
              </a:extLst>
            </p:cNvPr>
            <p:cNvSpPr/>
            <p:nvPr/>
          </p:nvSpPr>
          <p:spPr bwMode="auto">
            <a:xfrm>
              <a:off x="4142731" y="2900827"/>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Isosceles Triangle 9250">
              <a:extLst>
                <a:ext uri="{FF2B5EF4-FFF2-40B4-BE49-F238E27FC236}">
                  <a16:creationId xmlns:a16="http://schemas.microsoft.com/office/drawing/2014/main" id="{5E62AC2A-D63D-8E83-B1E2-FB0007E6B97E}"/>
                </a:ext>
              </a:extLst>
            </p:cNvPr>
            <p:cNvSpPr/>
            <p:nvPr/>
          </p:nvSpPr>
          <p:spPr bwMode="auto">
            <a:xfrm>
              <a:off x="4225427" y="289636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Isosceles Triangle 9251">
              <a:extLst>
                <a:ext uri="{FF2B5EF4-FFF2-40B4-BE49-F238E27FC236}">
                  <a16:creationId xmlns:a16="http://schemas.microsoft.com/office/drawing/2014/main" id="{E0837E11-E6A1-3C83-6BD1-431FD906BE8D}"/>
                </a:ext>
              </a:extLst>
            </p:cNvPr>
            <p:cNvSpPr/>
            <p:nvPr/>
          </p:nvSpPr>
          <p:spPr bwMode="auto">
            <a:xfrm>
              <a:off x="4273266"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Isosceles Triangle 9252">
              <a:extLst>
                <a:ext uri="{FF2B5EF4-FFF2-40B4-BE49-F238E27FC236}">
                  <a16:creationId xmlns:a16="http://schemas.microsoft.com/office/drawing/2014/main" id="{13EB90EB-4316-2EA0-27F4-71F1A1EA4F1B}"/>
                </a:ext>
              </a:extLst>
            </p:cNvPr>
            <p:cNvSpPr/>
            <p:nvPr/>
          </p:nvSpPr>
          <p:spPr bwMode="auto">
            <a:xfrm>
              <a:off x="4301440"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4" name="Isosceles Triangle 9253">
              <a:extLst>
                <a:ext uri="{FF2B5EF4-FFF2-40B4-BE49-F238E27FC236}">
                  <a16:creationId xmlns:a16="http://schemas.microsoft.com/office/drawing/2014/main" id="{D3FABF15-5978-E4AE-0CBF-962BF547E2FF}"/>
                </a:ext>
              </a:extLst>
            </p:cNvPr>
            <p:cNvSpPr/>
            <p:nvPr/>
          </p:nvSpPr>
          <p:spPr bwMode="auto">
            <a:xfrm>
              <a:off x="4330406"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5" name="Isosceles Triangle 9254">
              <a:extLst>
                <a:ext uri="{FF2B5EF4-FFF2-40B4-BE49-F238E27FC236}">
                  <a16:creationId xmlns:a16="http://schemas.microsoft.com/office/drawing/2014/main" id="{F6D67197-73B8-2EB0-8AC5-57B744E7E225}"/>
                </a:ext>
              </a:extLst>
            </p:cNvPr>
            <p:cNvSpPr/>
            <p:nvPr/>
          </p:nvSpPr>
          <p:spPr bwMode="auto">
            <a:xfrm>
              <a:off x="4355727"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6" name="Isosceles Triangle 9255">
              <a:extLst>
                <a:ext uri="{FF2B5EF4-FFF2-40B4-BE49-F238E27FC236}">
                  <a16:creationId xmlns:a16="http://schemas.microsoft.com/office/drawing/2014/main" id="{F98CA288-D746-6931-09C1-3C5473EF54A4}"/>
                </a:ext>
              </a:extLst>
            </p:cNvPr>
            <p:cNvSpPr/>
            <p:nvPr/>
          </p:nvSpPr>
          <p:spPr bwMode="auto">
            <a:xfrm>
              <a:off x="4481892"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7" name="Isosceles Triangle 9256">
              <a:extLst>
                <a:ext uri="{FF2B5EF4-FFF2-40B4-BE49-F238E27FC236}">
                  <a16:creationId xmlns:a16="http://schemas.microsoft.com/office/drawing/2014/main" id="{099D6AA3-92ED-E726-34A9-B44EF55920FD}"/>
                </a:ext>
              </a:extLst>
            </p:cNvPr>
            <p:cNvSpPr/>
            <p:nvPr/>
          </p:nvSpPr>
          <p:spPr bwMode="auto">
            <a:xfrm>
              <a:off x="4510066"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8" name="Isosceles Triangle 9257">
              <a:extLst>
                <a:ext uri="{FF2B5EF4-FFF2-40B4-BE49-F238E27FC236}">
                  <a16:creationId xmlns:a16="http://schemas.microsoft.com/office/drawing/2014/main" id="{95FA2E86-F4CC-26D7-DCD5-246A8776D531}"/>
                </a:ext>
              </a:extLst>
            </p:cNvPr>
            <p:cNvSpPr/>
            <p:nvPr/>
          </p:nvSpPr>
          <p:spPr bwMode="auto">
            <a:xfrm>
              <a:off x="4539032"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9" name="Isosceles Triangle 9258">
              <a:extLst>
                <a:ext uri="{FF2B5EF4-FFF2-40B4-BE49-F238E27FC236}">
                  <a16:creationId xmlns:a16="http://schemas.microsoft.com/office/drawing/2014/main" id="{BCB26C69-1AE3-8053-552D-32396B311A6B}"/>
                </a:ext>
              </a:extLst>
            </p:cNvPr>
            <p:cNvSpPr/>
            <p:nvPr/>
          </p:nvSpPr>
          <p:spPr bwMode="auto">
            <a:xfrm>
              <a:off x="4564353"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0" name="Isosceles Triangle 9259">
              <a:extLst>
                <a:ext uri="{FF2B5EF4-FFF2-40B4-BE49-F238E27FC236}">
                  <a16:creationId xmlns:a16="http://schemas.microsoft.com/office/drawing/2014/main" id="{2522F670-2922-C2CE-0C2A-F7DDD89A33C4}"/>
                </a:ext>
              </a:extLst>
            </p:cNvPr>
            <p:cNvSpPr/>
            <p:nvPr/>
          </p:nvSpPr>
          <p:spPr bwMode="auto">
            <a:xfrm>
              <a:off x="4645325"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1" name="Isosceles Triangle 9260">
              <a:extLst>
                <a:ext uri="{FF2B5EF4-FFF2-40B4-BE49-F238E27FC236}">
                  <a16:creationId xmlns:a16="http://schemas.microsoft.com/office/drawing/2014/main" id="{544E99B6-2280-69F1-89CE-FEABE82E5A5E}"/>
                </a:ext>
              </a:extLst>
            </p:cNvPr>
            <p:cNvSpPr/>
            <p:nvPr/>
          </p:nvSpPr>
          <p:spPr bwMode="auto">
            <a:xfrm>
              <a:off x="4673499"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2" name="Isosceles Triangle 9261">
              <a:extLst>
                <a:ext uri="{FF2B5EF4-FFF2-40B4-BE49-F238E27FC236}">
                  <a16:creationId xmlns:a16="http://schemas.microsoft.com/office/drawing/2014/main" id="{C86FF8AD-881C-7D2B-3E8A-75CFC394536A}"/>
                </a:ext>
              </a:extLst>
            </p:cNvPr>
            <p:cNvSpPr/>
            <p:nvPr/>
          </p:nvSpPr>
          <p:spPr bwMode="auto">
            <a:xfrm>
              <a:off x="4781137" y="317087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3" name="Isosceles Triangle 9262">
              <a:extLst>
                <a:ext uri="{FF2B5EF4-FFF2-40B4-BE49-F238E27FC236}">
                  <a16:creationId xmlns:a16="http://schemas.microsoft.com/office/drawing/2014/main" id="{D672F78D-3B26-52A6-0F80-6AE65B326176}"/>
                </a:ext>
              </a:extLst>
            </p:cNvPr>
            <p:cNvSpPr/>
            <p:nvPr/>
          </p:nvSpPr>
          <p:spPr bwMode="auto">
            <a:xfrm>
              <a:off x="4769008" y="316923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4" name="Isosceles Triangle 9263">
              <a:extLst>
                <a:ext uri="{FF2B5EF4-FFF2-40B4-BE49-F238E27FC236}">
                  <a16:creationId xmlns:a16="http://schemas.microsoft.com/office/drawing/2014/main" id="{F89F4A74-62CF-B69D-A169-F55C138FBA8B}"/>
                </a:ext>
              </a:extLst>
            </p:cNvPr>
            <p:cNvSpPr/>
            <p:nvPr/>
          </p:nvSpPr>
          <p:spPr bwMode="auto">
            <a:xfrm>
              <a:off x="4864525" y="3166627"/>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5" name="Isosceles Triangle 9264">
              <a:extLst>
                <a:ext uri="{FF2B5EF4-FFF2-40B4-BE49-F238E27FC236}">
                  <a16:creationId xmlns:a16="http://schemas.microsoft.com/office/drawing/2014/main" id="{9DFB39E1-DCB1-75FF-AE22-C5BA5B1C0BAE}"/>
                </a:ext>
              </a:extLst>
            </p:cNvPr>
            <p:cNvSpPr/>
            <p:nvPr/>
          </p:nvSpPr>
          <p:spPr bwMode="auto">
            <a:xfrm>
              <a:off x="4931723" y="316237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6" name="Isosceles Triangle 9265">
              <a:extLst>
                <a:ext uri="{FF2B5EF4-FFF2-40B4-BE49-F238E27FC236}">
                  <a16:creationId xmlns:a16="http://schemas.microsoft.com/office/drawing/2014/main" id="{5E33AF1E-C014-BB06-79D3-A2A755394152}"/>
                </a:ext>
              </a:extLst>
            </p:cNvPr>
            <p:cNvSpPr/>
            <p:nvPr/>
          </p:nvSpPr>
          <p:spPr bwMode="auto">
            <a:xfrm>
              <a:off x="4953564" y="3165415"/>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7" name="Isosceles Triangle 9266">
              <a:extLst>
                <a:ext uri="{FF2B5EF4-FFF2-40B4-BE49-F238E27FC236}">
                  <a16:creationId xmlns:a16="http://schemas.microsoft.com/office/drawing/2014/main" id="{A73F9853-B935-9BED-9DFA-EB9CB9BEA91B}"/>
                </a:ext>
              </a:extLst>
            </p:cNvPr>
            <p:cNvSpPr/>
            <p:nvPr/>
          </p:nvSpPr>
          <p:spPr bwMode="auto">
            <a:xfrm>
              <a:off x="5067318" y="316704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8" name="Isosceles Triangle 9267">
              <a:extLst>
                <a:ext uri="{FF2B5EF4-FFF2-40B4-BE49-F238E27FC236}">
                  <a16:creationId xmlns:a16="http://schemas.microsoft.com/office/drawing/2014/main" id="{0D2EED38-F161-8E15-19C3-B1ED0FE0283C}"/>
                </a:ext>
              </a:extLst>
            </p:cNvPr>
            <p:cNvSpPr/>
            <p:nvPr/>
          </p:nvSpPr>
          <p:spPr bwMode="auto">
            <a:xfrm>
              <a:off x="5098532" y="316858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9" name="Isosceles Triangle 9268">
              <a:extLst>
                <a:ext uri="{FF2B5EF4-FFF2-40B4-BE49-F238E27FC236}">
                  <a16:creationId xmlns:a16="http://schemas.microsoft.com/office/drawing/2014/main" id="{8611D49C-43F8-2058-DE72-8B87370AC59B}"/>
                </a:ext>
              </a:extLst>
            </p:cNvPr>
            <p:cNvSpPr/>
            <p:nvPr/>
          </p:nvSpPr>
          <p:spPr bwMode="auto">
            <a:xfrm>
              <a:off x="5224169" y="316923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0" name="Isosceles Triangle 9269">
              <a:extLst>
                <a:ext uri="{FF2B5EF4-FFF2-40B4-BE49-F238E27FC236}">
                  <a16:creationId xmlns:a16="http://schemas.microsoft.com/office/drawing/2014/main" id="{EAD18240-5742-E3A4-161E-9C6B939EDC9D}"/>
                </a:ext>
              </a:extLst>
            </p:cNvPr>
            <p:cNvSpPr/>
            <p:nvPr/>
          </p:nvSpPr>
          <p:spPr bwMode="auto">
            <a:xfrm>
              <a:off x="5301325" y="317259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1" name="Isosceles Triangle 9270">
              <a:extLst>
                <a:ext uri="{FF2B5EF4-FFF2-40B4-BE49-F238E27FC236}">
                  <a16:creationId xmlns:a16="http://schemas.microsoft.com/office/drawing/2014/main" id="{FAD81D5F-E4FE-E31B-4A51-F911EB23CBB9}"/>
                </a:ext>
              </a:extLst>
            </p:cNvPr>
            <p:cNvSpPr/>
            <p:nvPr/>
          </p:nvSpPr>
          <p:spPr bwMode="auto">
            <a:xfrm>
              <a:off x="5375686" y="317324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330" name="Group 9329">
            <a:extLst>
              <a:ext uri="{FF2B5EF4-FFF2-40B4-BE49-F238E27FC236}">
                <a16:creationId xmlns:a16="http://schemas.microsoft.com/office/drawing/2014/main" id="{0C44E7E3-CF14-FF58-BAB7-7791B2E8EA76}"/>
              </a:ext>
            </a:extLst>
          </p:cNvPr>
          <p:cNvGrpSpPr/>
          <p:nvPr/>
        </p:nvGrpSpPr>
        <p:grpSpPr>
          <a:xfrm>
            <a:off x="1952968" y="1811446"/>
            <a:ext cx="3660660" cy="2763024"/>
            <a:chOff x="1543928" y="1733624"/>
            <a:chExt cx="3660660" cy="2763024"/>
          </a:xfrm>
        </p:grpSpPr>
        <p:sp>
          <p:nvSpPr>
            <p:cNvPr id="9274" name="Isosceles Triangle 9273">
              <a:extLst>
                <a:ext uri="{FF2B5EF4-FFF2-40B4-BE49-F238E27FC236}">
                  <a16:creationId xmlns:a16="http://schemas.microsoft.com/office/drawing/2014/main" id="{7AF1A3F9-D661-2D54-5889-DDB7AA1E7AB3}"/>
                </a:ext>
              </a:extLst>
            </p:cNvPr>
            <p:cNvSpPr/>
            <p:nvPr/>
          </p:nvSpPr>
          <p:spPr bwMode="auto">
            <a:xfrm>
              <a:off x="1543928" y="173362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5" name="Isosceles Triangle 9274">
              <a:extLst>
                <a:ext uri="{FF2B5EF4-FFF2-40B4-BE49-F238E27FC236}">
                  <a16:creationId xmlns:a16="http://schemas.microsoft.com/office/drawing/2014/main" id="{A622D93A-1DFD-F1BF-5734-66AD1FED4064}"/>
                </a:ext>
              </a:extLst>
            </p:cNvPr>
            <p:cNvSpPr/>
            <p:nvPr/>
          </p:nvSpPr>
          <p:spPr bwMode="auto">
            <a:xfrm>
              <a:off x="1568008" y="174176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6" name="Isosceles Triangle 9275">
              <a:extLst>
                <a:ext uri="{FF2B5EF4-FFF2-40B4-BE49-F238E27FC236}">
                  <a16:creationId xmlns:a16="http://schemas.microsoft.com/office/drawing/2014/main" id="{69440968-864E-9603-964D-D994A6F3841D}"/>
                </a:ext>
              </a:extLst>
            </p:cNvPr>
            <p:cNvSpPr/>
            <p:nvPr/>
          </p:nvSpPr>
          <p:spPr bwMode="auto">
            <a:xfrm>
              <a:off x="1660190" y="1752435"/>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7" name="Isosceles Triangle 9276">
              <a:extLst>
                <a:ext uri="{FF2B5EF4-FFF2-40B4-BE49-F238E27FC236}">
                  <a16:creationId xmlns:a16="http://schemas.microsoft.com/office/drawing/2014/main" id="{E9D6FA65-DD2D-8213-0251-881C38769709}"/>
                </a:ext>
              </a:extLst>
            </p:cNvPr>
            <p:cNvSpPr/>
            <p:nvPr/>
          </p:nvSpPr>
          <p:spPr bwMode="auto">
            <a:xfrm>
              <a:off x="1733194" y="18118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8" name="Isosceles Triangle 9277">
              <a:extLst>
                <a:ext uri="{FF2B5EF4-FFF2-40B4-BE49-F238E27FC236}">
                  <a16:creationId xmlns:a16="http://schemas.microsoft.com/office/drawing/2014/main" id="{63991D46-191F-96C0-13F1-71DE54F0555F}"/>
                </a:ext>
              </a:extLst>
            </p:cNvPr>
            <p:cNvSpPr/>
            <p:nvPr/>
          </p:nvSpPr>
          <p:spPr bwMode="auto">
            <a:xfrm>
              <a:off x="1683458" y="17695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9" name="Isosceles Triangle 9278">
              <a:extLst>
                <a:ext uri="{FF2B5EF4-FFF2-40B4-BE49-F238E27FC236}">
                  <a16:creationId xmlns:a16="http://schemas.microsoft.com/office/drawing/2014/main" id="{6C9B2A32-089A-51FF-FE57-00C502D16D62}"/>
                </a:ext>
              </a:extLst>
            </p:cNvPr>
            <p:cNvSpPr/>
            <p:nvPr/>
          </p:nvSpPr>
          <p:spPr bwMode="auto">
            <a:xfrm>
              <a:off x="2317233" y="2789735"/>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0" name="Isosceles Triangle 9279">
              <a:extLst>
                <a:ext uri="{FF2B5EF4-FFF2-40B4-BE49-F238E27FC236}">
                  <a16:creationId xmlns:a16="http://schemas.microsoft.com/office/drawing/2014/main" id="{C009A775-0C84-D513-10AB-BB7F65959DDA}"/>
                </a:ext>
              </a:extLst>
            </p:cNvPr>
            <p:cNvSpPr/>
            <p:nvPr/>
          </p:nvSpPr>
          <p:spPr bwMode="auto">
            <a:xfrm>
              <a:off x="2094398" y="252663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1" name="Isosceles Triangle 9280">
              <a:extLst>
                <a:ext uri="{FF2B5EF4-FFF2-40B4-BE49-F238E27FC236}">
                  <a16:creationId xmlns:a16="http://schemas.microsoft.com/office/drawing/2014/main" id="{3B6D653F-ECF5-614E-94EB-5D1810119103}"/>
                </a:ext>
              </a:extLst>
            </p:cNvPr>
            <p:cNvSpPr/>
            <p:nvPr/>
          </p:nvSpPr>
          <p:spPr bwMode="auto">
            <a:xfrm>
              <a:off x="1961778" y="216920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2" name="Isosceles Triangle 9281">
              <a:extLst>
                <a:ext uri="{FF2B5EF4-FFF2-40B4-BE49-F238E27FC236}">
                  <a16:creationId xmlns:a16="http://schemas.microsoft.com/office/drawing/2014/main" id="{ABB30CE0-643B-0517-113D-953373229511}"/>
                </a:ext>
              </a:extLst>
            </p:cNvPr>
            <p:cNvSpPr/>
            <p:nvPr/>
          </p:nvSpPr>
          <p:spPr bwMode="auto">
            <a:xfrm>
              <a:off x="2385596" y="283904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3" name="Isosceles Triangle 9282">
              <a:extLst>
                <a:ext uri="{FF2B5EF4-FFF2-40B4-BE49-F238E27FC236}">
                  <a16:creationId xmlns:a16="http://schemas.microsoft.com/office/drawing/2014/main" id="{120AFFE7-0F74-D58E-633B-7CD4391851D2}"/>
                </a:ext>
              </a:extLst>
            </p:cNvPr>
            <p:cNvSpPr/>
            <p:nvPr/>
          </p:nvSpPr>
          <p:spPr bwMode="auto">
            <a:xfrm>
              <a:off x="2508624" y="292515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Isosceles Triangle 9283">
              <a:extLst>
                <a:ext uri="{FF2B5EF4-FFF2-40B4-BE49-F238E27FC236}">
                  <a16:creationId xmlns:a16="http://schemas.microsoft.com/office/drawing/2014/main" id="{D9367D7D-F803-5584-7CE5-F7A36234CAE5}"/>
                </a:ext>
              </a:extLst>
            </p:cNvPr>
            <p:cNvSpPr/>
            <p:nvPr/>
          </p:nvSpPr>
          <p:spPr bwMode="auto">
            <a:xfrm>
              <a:off x="3096125" y="3327416"/>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Isosceles Triangle 9284">
              <a:extLst>
                <a:ext uri="{FF2B5EF4-FFF2-40B4-BE49-F238E27FC236}">
                  <a16:creationId xmlns:a16="http://schemas.microsoft.com/office/drawing/2014/main" id="{969579E9-A2D9-8D3C-1A41-BD1FA696A778}"/>
                </a:ext>
              </a:extLst>
            </p:cNvPr>
            <p:cNvSpPr/>
            <p:nvPr/>
          </p:nvSpPr>
          <p:spPr bwMode="auto">
            <a:xfrm>
              <a:off x="3197013" y="338494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Isosceles Triangle 9285">
              <a:extLst>
                <a:ext uri="{FF2B5EF4-FFF2-40B4-BE49-F238E27FC236}">
                  <a16:creationId xmlns:a16="http://schemas.microsoft.com/office/drawing/2014/main" id="{29E54B34-FF7D-D5CF-E58D-4ABCFC757070}"/>
                </a:ext>
              </a:extLst>
            </p:cNvPr>
            <p:cNvSpPr/>
            <p:nvPr/>
          </p:nvSpPr>
          <p:spPr bwMode="auto">
            <a:xfrm>
              <a:off x="3174219" y="337553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Isosceles Triangle 9286">
              <a:extLst>
                <a:ext uri="{FF2B5EF4-FFF2-40B4-BE49-F238E27FC236}">
                  <a16:creationId xmlns:a16="http://schemas.microsoft.com/office/drawing/2014/main" id="{0E3A6ACC-9AA2-E69E-AE41-233C389C7909}"/>
                </a:ext>
              </a:extLst>
            </p:cNvPr>
            <p:cNvSpPr/>
            <p:nvPr/>
          </p:nvSpPr>
          <p:spPr bwMode="auto">
            <a:xfrm>
              <a:off x="3127378" y="334953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Isosceles Triangle 9287">
              <a:extLst>
                <a:ext uri="{FF2B5EF4-FFF2-40B4-BE49-F238E27FC236}">
                  <a16:creationId xmlns:a16="http://schemas.microsoft.com/office/drawing/2014/main" id="{D97A1FA7-6CF3-9A65-147D-CCC166E9037C}"/>
                </a:ext>
              </a:extLst>
            </p:cNvPr>
            <p:cNvSpPr/>
            <p:nvPr/>
          </p:nvSpPr>
          <p:spPr bwMode="auto">
            <a:xfrm>
              <a:off x="3241481" y="342599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Isosceles Triangle 9288">
              <a:extLst>
                <a:ext uri="{FF2B5EF4-FFF2-40B4-BE49-F238E27FC236}">
                  <a16:creationId xmlns:a16="http://schemas.microsoft.com/office/drawing/2014/main" id="{37831E6A-7DAD-375D-8BC6-1975013FF34E}"/>
                </a:ext>
              </a:extLst>
            </p:cNvPr>
            <p:cNvSpPr/>
            <p:nvPr/>
          </p:nvSpPr>
          <p:spPr bwMode="auto">
            <a:xfrm>
              <a:off x="3267225" y="3451205"/>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Isosceles Triangle 9289">
              <a:extLst>
                <a:ext uri="{FF2B5EF4-FFF2-40B4-BE49-F238E27FC236}">
                  <a16:creationId xmlns:a16="http://schemas.microsoft.com/office/drawing/2014/main" id="{B84B3D98-BE86-CEC7-0952-F16B189CD347}"/>
                </a:ext>
              </a:extLst>
            </p:cNvPr>
            <p:cNvSpPr/>
            <p:nvPr/>
          </p:nvSpPr>
          <p:spPr bwMode="auto">
            <a:xfrm>
              <a:off x="3270705" y="348765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Isosceles Triangle 9290">
              <a:extLst>
                <a:ext uri="{FF2B5EF4-FFF2-40B4-BE49-F238E27FC236}">
                  <a16:creationId xmlns:a16="http://schemas.microsoft.com/office/drawing/2014/main" id="{7CBFF98D-7731-4D97-8BF9-054B02AF7756}"/>
                </a:ext>
              </a:extLst>
            </p:cNvPr>
            <p:cNvSpPr/>
            <p:nvPr/>
          </p:nvSpPr>
          <p:spPr bwMode="auto">
            <a:xfrm>
              <a:off x="3299134" y="350609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2" name="Isosceles Triangle 9291">
              <a:extLst>
                <a:ext uri="{FF2B5EF4-FFF2-40B4-BE49-F238E27FC236}">
                  <a16:creationId xmlns:a16="http://schemas.microsoft.com/office/drawing/2014/main" id="{34F392B8-0919-5447-5EAE-582A09E947EF}"/>
                </a:ext>
              </a:extLst>
            </p:cNvPr>
            <p:cNvSpPr/>
            <p:nvPr/>
          </p:nvSpPr>
          <p:spPr bwMode="auto">
            <a:xfrm>
              <a:off x="3405579" y="357049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Isosceles Triangle 9292">
              <a:extLst>
                <a:ext uri="{FF2B5EF4-FFF2-40B4-BE49-F238E27FC236}">
                  <a16:creationId xmlns:a16="http://schemas.microsoft.com/office/drawing/2014/main" id="{7D0BCAA8-3696-422F-8779-2449C497FD69}"/>
                </a:ext>
              </a:extLst>
            </p:cNvPr>
            <p:cNvSpPr/>
            <p:nvPr/>
          </p:nvSpPr>
          <p:spPr bwMode="auto">
            <a:xfrm>
              <a:off x="3364561" y="354124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Isosceles Triangle 9293">
              <a:extLst>
                <a:ext uri="{FF2B5EF4-FFF2-40B4-BE49-F238E27FC236}">
                  <a16:creationId xmlns:a16="http://schemas.microsoft.com/office/drawing/2014/main" id="{4EDC40BA-7419-CD87-D28E-C19B7B367411}"/>
                </a:ext>
              </a:extLst>
            </p:cNvPr>
            <p:cNvSpPr/>
            <p:nvPr/>
          </p:nvSpPr>
          <p:spPr bwMode="auto">
            <a:xfrm>
              <a:off x="3314215" y="3526577"/>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Isosceles Triangle 9294">
              <a:extLst>
                <a:ext uri="{FF2B5EF4-FFF2-40B4-BE49-F238E27FC236}">
                  <a16:creationId xmlns:a16="http://schemas.microsoft.com/office/drawing/2014/main" id="{0B8FBC58-9463-2952-FBEA-DF7140B5EA9C}"/>
                </a:ext>
              </a:extLst>
            </p:cNvPr>
            <p:cNvSpPr/>
            <p:nvPr/>
          </p:nvSpPr>
          <p:spPr bwMode="auto">
            <a:xfrm>
              <a:off x="3500571" y="3620306"/>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Isosceles Triangle 9295">
              <a:extLst>
                <a:ext uri="{FF2B5EF4-FFF2-40B4-BE49-F238E27FC236}">
                  <a16:creationId xmlns:a16="http://schemas.microsoft.com/office/drawing/2014/main" id="{953B31BB-FCB0-5979-C64B-E5FF776F0B2F}"/>
                </a:ext>
              </a:extLst>
            </p:cNvPr>
            <p:cNvSpPr/>
            <p:nvPr/>
          </p:nvSpPr>
          <p:spPr bwMode="auto">
            <a:xfrm>
              <a:off x="3441526" y="357413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Isosceles Triangle 9296">
              <a:extLst>
                <a:ext uri="{FF2B5EF4-FFF2-40B4-BE49-F238E27FC236}">
                  <a16:creationId xmlns:a16="http://schemas.microsoft.com/office/drawing/2014/main" id="{6FF6B2EA-FB69-F6DA-14CD-01B142D6EC47}"/>
                </a:ext>
              </a:extLst>
            </p:cNvPr>
            <p:cNvSpPr/>
            <p:nvPr/>
          </p:nvSpPr>
          <p:spPr bwMode="auto">
            <a:xfrm>
              <a:off x="3534063" y="364641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Isosceles Triangle 9297">
              <a:extLst>
                <a:ext uri="{FF2B5EF4-FFF2-40B4-BE49-F238E27FC236}">
                  <a16:creationId xmlns:a16="http://schemas.microsoft.com/office/drawing/2014/main" id="{081A4FE3-B4DF-268A-ACDC-91EF5E92A4B7}"/>
                </a:ext>
              </a:extLst>
            </p:cNvPr>
            <p:cNvSpPr/>
            <p:nvPr/>
          </p:nvSpPr>
          <p:spPr bwMode="auto">
            <a:xfrm>
              <a:off x="3622458" y="369530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Isosceles Triangle 9298">
              <a:extLst>
                <a:ext uri="{FF2B5EF4-FFF2-40B4-BE49-F238E27FC236}">
                  <a16:creationId xmlns:a16="http://schemas.microsoft.com/office/drawing/2014/main" id="{B6B793D9-7163-CE66-8AB8-2356EF97B0E9}"/>
                </a:ext>
              </a:extLst>
            </p:cNvPr>
            <p:cNvSpPr/>
            <p:nvPr/>
          </p:nvSpPr>
          <p:spPr bwMode="auto">
            <a:xfrm>
              <a:off x="3568812" y="364754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Isosceles Triangle 9299">
              <a:extLst>
                <a:ext uri="{FF2B5EF4-FFF2-40B4-BE49-F238E27FC236}">
                  <a16:creationId xmlns:a16="http://schemas.microsoft.com/office/drawing/2014/main" id="{84FBFC1C-1CD0-DC4E-71CB-345410BD683C}"/>
                </a:ext>
              </a:extLst>
            </p:cNvPr>
            <p:cNvSpPr/>
            <p:nvPr/>
          </p:nvSpPr>
          <p:spPr bwMode="auto">
            <a:xfrm>
              <a:off x="3661084" y="369447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Isosceles Triangle 9300">
              <a:extLst>
                <a:ext uri="{FF2B5EF4-FFF2-40B4-BE49-F238E27FC236}">
                  <a16:creationId xmlns:a16="http://schemas.microsoft.com/office/drawing/2014/main" id="{E7050D52-06BF-4FED-9837-D4AB37803373}"/>
                </a:ext>
              </a:extLst>
            </p:cNvPr>
            <p:cNvSpPr/>
            <p:nvPr/>
          </p:nvSpPr>
          <p:spPr bwMode="auto">
            <a:xfrm>
              <a:off x="3817767" y="376307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Isosceles Triangle 9301">
              <a:extLst>
                <a:ext uri="{FF2B5EF4-FFF2-40B4-BE49-F238E27FC236}">
                  <a16:creationId xmlns:a16="http://schemas.microsoft.com/office/drawing/2014/main" id="{8FA76C9C-6BA1-69F8-694D-5E5784251EAF}"/>
                </a:ext>
              </a:extLst>
            </p:cNvPr>
            <p:cNvSpPr/>
            <p:nvPr/>
          </p:nvSpPr>
          <p:spPr bwMode="auto">
            <a:xfrm>
              <a:off x="3709675" y="369729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Isosceles Triangle 9302">
              <a:extLst>
                <a:ext uri="{FF2B5EF4-FFF2-40B4-BE49-F238E27FC236}">
                  <a16:creationId xmlns:a16="http://schemas.microsoft.com/office/drawing/2014/main" id="{4D1DEE6B-987F-95D0-3B47-E5F99DB7C618}"/>
                </a:ext>
              </a:extLst>
            </p:cNvPr>
            <p:cNvSpPr/>
            <p:nvPr/>
          </p:nvSpPr>
          <p:spPr bwMode="auto">
            <a:xfrm>
              <a:off x="3776063" y="373048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Isosceles Triangle 9303">
              <a:extLst>
                <a:ext uri="{FF2B5EF4-FFF2-40B4-BE49-F238E27FC236}">
                  <a16:creationId xmlns:a16="http://schemas.microsoft.com/office/drawing/2014/main" id="{3746B4BD-FF6D-3A8D-5538-C4E1174DA15F}"/>
                </a:ext>
              </a:extLst>
            </p:cNvPr>
            <p:cNvSpPr/>
            <p:nvPr/>
          </p:nvSpPr>
          <p:spPr bwMode="auto">
            <a:xfrm>
              <a:off x="3895360" y="376456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Isosceles Triangle 9304">
              <a:extLst>
                <a:ext uri="{FF2B5EF4-FFF2-40B4-BE49-F238E27FC236}">
                  <a16:creationId xmlns:a16="http://schemas.microsoft.com/office/drawing/2014/main" id="{383D9022-5575-5839-EF2E-3EF942898FD9}"/>
                </a:ext>
              </a:extLst>
            </p:cNvPr>
            <p:cNvSpPr/>
            <p:nvPr/>
          </p:nvSpPr>
          <p:spPr bwMode="auto">
            <a:xfrm>
              <a:off x="3947324" y="376307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Isosceles Triangle 9305">
              <a:extLst>
                <a:ext uri="{FF2B5EF4-FFF2-40B4-BE49-F238E27FC236}">
                  <a16:creationId xmlns:a16="http://schemas.microsoft.com/office/drawing/2014/main" id="{86386078-35B1-2806-15CE-57886BD5DC37}"/>
                </a:ext>
              </a:extLst>
            </p:cNvPr>
            <p:cNvSpPr/>
            <p:nvPr/>
          </p:nvSpPr>
          <p:spPr bwMode="auto">
            <a:xfrm>
              <a:off x="3855251" y="376435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Isosceles Triangle 9306">
              <a:extLst>
                <a:ext uri="{FF2B5EF4-FFF2-40B4-BE49-F238E27FC236}">
                  <a16:creationId xmlns:a16="http://schemas.microsoft.com/office/drawing/2014/main" id="{0A6EA450-5753-477A-AB36-A4ED15455035}"/>
                </a:ext>
              </a:extLst>
            </p:cNvPr>
            <p:cNvSpPr/>
            <p:nvPr/>
          </p:nvSpPr>
          <p:spPr bwMode="auto">
            <a:xfrm>
              <a:off x="4003541" y="380941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Isosceles Triangle 9307">
              <a:extLst>
                <a:ext uri="{FF2B5EF4-FFF2-40B4-BE49-F238E27FC236}">
                  <a16:creationId xmlns:a16="http://schemas.microsoft.com/office/drawing/2014/main" id="{8B25F0CA-E0C3-D355-2C3D-ADAEC721D4F4}"/>
                </a:ext>
              </a:extLst>
            </p:cNvPr>
            <p:cNvSpPr/>
            <p:nvPr/>
          </p:nvSpPr>
          <p:spPr bwMode="auto">
            <a:xfrm>
              <a:off x="4037561" y="3855357"/>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Isosceles Triangle 9308">
              <a:extLst>
                <a:ext uri="{FF2B5EF4-FFF2-40B4-BE49-F238E27FC236}">
                  <a16:creationId xmlns:a16="http://schemas.microsoft.com/office/drawing/2014/main" id="{5FECDA21-033D-AF89-B5CD-BF34F07F7063}"/>
                </a:ext>
              </a:extLst>
            </p:cNvPr>
            <p:cNvSpPr/>
            <p:nvPr/>
          </p:nvSpPr>
          <p:spPr bwMode="auto">
            <a:xfrm>
              <a:off x="4068217" y="385912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0" name="Isosceles Triangle 9309">
              <a:extLst>
                <a:ext uri="{FF2B5EF4-FFF2-40B4-BE49-F238E27FC236}">
                  <a16:creationId xmlns:a16="http://schemas.microsoft.com/office/drawing/2014/main" id="{15109CDE-B250-DC15-887B-BF5F84989204}"/>
                </a:ext>
              </a:extLst>
            </p:cNvPr>
            <p:cNvSpPr/>
            <p:nvPr/>
          </p:nvSpPr>
          <p:spPr bwMode="auto">
            <a:xfrm>
              <a:off x="4170166" y="386277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Isosceles Triangle 9310">
              <a:extLst>
                <a:ext uri="{FF2B5EF4-FFF2-40B4-BE49-F238E27FC236}">
                  <a16:creationId xmlns:a16="http://schemas.microsoft.com/office/drawing/2014/main" id="{A1AB4501-19B4-7D82-0E25-BFB79BBCE786}"/>
                </a:ext>
              </a:extLst>
            </p:cNvPr>
            <p:cNvSpPr/>
            <p:nvPr/>
          </p:nvSpPr>
          <p:spPr bwMode="auto">
            <a:xfrm>
              <a:off x="4210036" y="38635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Isosceles Triangle 9311">
              <a:extLst>
                <a:ext uri="{FF2B5EF4-FFF2-40B4-BE49-F238E27FC236}">
                  <a16:creationId xmlns:a16="http://schemas.microsoft.com/office/drawing/2014/main" id="{B75B0AC4-3D3B-623D-54F6-F1F4424083E4}"/>
                </a:ext>
              </a:extLst>
            </p:cNvPr>
            <p:cNvSpPr/>
            <p:nvPr/>
          </p:nvSpPr>
          <p:spPr bwMode="auto">
            <a:xfrm>
              <a:off x="4072517" y="385922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3" name="Isosceles Triangle 9312">
              <a:extLst>
                <a:ext uri="{FF2B5EF4-FFF2-40B4-BE49-F238E27FC236}">
                  <a16:creationId xmlns:a16="http://schemas.microsoft.com/office/drawing/2014/main" id="{44098CF7-8D3C-F833-73F4-7AAC7B75A8C1}"/>
                </a:ext>
              </a:extLst>
            </p:cNvPr>
            <p:cNvSpPr/>
            <p:nvPr/>
          </p:nvSpPr>
          <p:spPr bwMode="auto">
            <a:xfrm>
              <a:off x="4200617" y="386264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4" name="Isosceles Triangle 9313">
              <a:extLst>
                <a:ext uri="{FF2B5EF4-FFF2-40B4-BE49-F238E27FC236}">
                  <a16:creationId xmlns:a16="http://schemas.microsoft.com/office/drawing/2014/main" id="{075B07B8-BAE3-720B-511F-E2C91AD8CD3C}"/>
                </a:ext>
              </a:extLst>
            </p:cNvPr>
            <p:cNvSpPr/>
            <p:nvPr/>
          </p:nvSpPr>
          <p:spPr bwMode="auto">
            <a:xfrm>
              <a:off x="4325506" y="386168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5" name="Isosceles Triangle 9314">
              <a:extLst>
                <a:ext uri="{FF2B5EF4-FFF2-40B4-BE49-F238E27FC236}">
                  <a16:creationId xmlns:a16="http://schemas.microsoft.com/office/drawing/2014/main" id="{17731732-48F1-05E9-EB5B-07EC71534432}"/>
                </a:ext>
              </a:extLst>
            </p:cNvPr>
            <p:cNvSpPr/>
            <p:nvPr/>
          </p:nvSpPr>
          <p:spPr bwMode="auto">
            <a:xfrm>
              <a:off x="4263168" y="386264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6" name="Isosceles Triangle 9315">
              <a:extLst>
                <a:ext uri="{FF2B5EF4-FFF2-40B4-BE49-F238E27FC236}">
                  <a16:creationId xmlns:a16="http://schemas.microsoft.com/office/drawing/2014/main" id="{1CD12881-4591-B352-B4E9-F0D1DCEA02EB}"/>
                </a:ext>
              </a:extLst>
            </p:cNvPr>
            <p:cNvSpPr/>
            <p:nvPr/>
          </p:nvSpPr>
          <p:spPr bwMode="auto">
            <a:xfrm>
              <a:off x="4310723" y="386177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7" name="Isosceles Triangle 9316">
              <a:extLst>
                <a:ext uri="{FF2B5EF4-FFF2-40B4-BE49-F238E27FC236}">
                  <a16:creationId xmlns:a16="http://schemas.microsoft.com/office/drawing/2014/main" id="{489501D6-C220-6B6A-F7E8-0AE6C512FAB2}"/>
                </a:ext>
              </a:extLst>
            </p:cNvPr>
            <p:cNvSpPr/>
            <p:nvPr/>
          </p:nvSpPr>
          <p:spPr bwMode="auto">
            <a:xfrm>
              <a:off x="4414186" y="386133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8" name="Isosceles Triangle 9317">
              <a:extLst>
                <a:ext uri="{FF2B5EF4-FFF2-40B4-BE49-F238E27FC236}">
                  <a16:creationId xmlns:a16="http://schemas.microsoft.com/office/drawing/2014/main" id="{7D11DDE5-8F09-1D0C-B033-5FBEDCEDD6D2}"/>
                </a:ext>
              </a:extLst>
            </p:cNvPr>
            <p:cNvSpPr/>
            <p:nvPr/>
          </p:nvSpPr>
          <p:spPr bwMode="auto">
            <a:xfrm>
              <a:off x="4369402" y="385769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9" name="Isosceles Triangle 9318">
              <a:extLst>
                <a:ext uri="{FF2B5EF4-FFF2-40B4-BE49-F238E27FC236}">
                  <a16:creationId xmlns:a16="http://schemas.microsoft.com/office/drawing/2014/main" id="{6A3F4BA0-1153-F4F9-BDC5-DAC66651E455}"/>
                </a:ext>
              </a:extLst>
            </p:cNvPr>
            <p:cNvSpPr/>
            <p:nvPr/>
          </p:nvSpPr>
          <p:spPr bwMode="auto">
            <a:xfrm>
              <a:off x="4465206" y="400590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0" name="Isosceles Triangle 9319">
              <a:extLst>
                <a:ext uri="{FF2B5EF4-FFF2-40B4-BE49-F238E27FC236}">
                  <a16:creationId xmlns:a16="http://schemas.microsoft.com/office/drawing/2014/main" id="{9A3E58B2-AFA2-1A2E-947E-12EE6E5A2936}"/>
                </a:ext>
              </a:extLst>
            </p:cNvPr>
            <p:cNvSpPr/>
            <p:nvPr/>
          </p:nvSpPr>
          <p:spPr bwMode="auto">
            <a:xfrm>
              <a:off x="4439511" y="400590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1" name="Isosceles Triangle 9320">
              <a:extLst>
                <a:ext uri="{FF2B5EF4-FFF2-40B4-BE49-F238E27FC236}">
                  <a16:creationId xmlns:a16="http://schemas.microsoft.com/office/drawing/2014/main" id="{9B27F5E0-A521-85FA-6DA9-1CE6F14822EE}"/>
                </a:ext>
              </a:extLst>
            </p:cNvPr>
            <p:cNvSpPr/>
            <p:nvPr/>
          </p:nvSpPr>
          <p:spPr bwMode="auto">
            <a:xfrm>
              <a:off x="4778150" y="4417716"/>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2" name="Isosceles Triangle 9321">
              <a:extLst>
                <a:ext uri="{FF2B5EF4-FFF2-40B4-BE49-F238E27FC236}">
                  <a16:creationId xmlns:a16="http://schemas.microsoft.com/office/drawing/2014/main" id="{5E92B7C6-A169-7D3B-885C-47FEB7AB345D}"/>
                </a:ext>
              </a:extLst>
            </p:cNvPr>
            <p:cNvSpPr/>
            <p:nvPr/>
          </p:nvSpPr>
          <p:spPr bwMode="auto">
            <a:xfrm>
              <a:off x="5124027" y="44161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3" name="Isosceles Triangle 9322">
              <a:extLst>
                <a:ext uri="{FF2B5EF4-FFF2-40B4-BE49-F238E27FC236}">
                  <a16:creationId xmlns:a16="http://schemas.microsoft.com/office/drawing/2014/main" id="{046B51AD-7298-B97D-FA3A-5EE66142ACDC}"/>
                </a:ext>
              </a:extLst>
            </p:cNvPr>
            <p:cNvSpPr/>
            <p:nvPr/>
          </p:nvSpPr>
          <p:spPr bwMode="auto">
            <a:xfrm>
              <a:off x="4857126" y="44161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331" name="TextBox 9330">
            <a:extLst>
              <a:ext uri="{FF2B5EF4-FFF2-40B4-BE49-F238E27FC236}">
                <a16:creationId xmlns:a16="http://schemas.microsoft.com/office/drawing/2014/main" id="{4EC03AD1-9A51-3AF7-C98D-273B4E152A8F}"/>
              </a:ext>
            </a:extLst>
          </p:cNvPr>
          <p:cNvSpPr txBox="1"/>
          <p:nvPr/>
        </p:nvSpPr>
        <p:spPr bwMode="auto">
          <a:xfrm>
            <a:off x="4752078" y="2755427"/>
            <a:ext cx="15597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err="1">
                <a:solidFill>
                  <a:schemeClr val="accent1"/>
                </a:solidFill>
                <a:latin typeface="Calibri" panose="020F0502020204030204" pitchFamily="34" charset="0"/>
              </a:rPr>
              <a:t>Cilta-cel</a:t>
            </a:r>
            <a:r>
              <a:rPr lang="en-US" dirty="0">
                <a:solidFill>
                  <a:schemeClr val="accent1"/>
                </a:solidFill>
                <a:latin typeface="Calibri" panose="020F0502020204030204" pitchFamily="34" charset="0"/>
              </a:rPr>
              <a:t> group</a:t>
            </a:r>
          </a:p>
        </p:txBody>
      </p:sp>
      <p:sp>
        <p:nvSpPr>
          <p:cNvPr id="9332" name="TextBox 9331">
            <a:extLst>
              <a:ext uri="{FF2B5EF4-FFF2-40B4-BE49-F238E27FC236}">
                <a16:creationId xmlns:a16="http://schemas.microsoft.com/office/drawing/2014/main" id="{F4E8420C-061A-2760-F7F8-249D1C2F0100}"/>
              </a:ext>
            </a:extLst>
          </p:cNvPr>
          <p:cNvSpPr txBox="1"/>
          <p:nvPr/>
        </p:nvSpPr>
        <p:spPr bwMode="auto">
          <a:xfrm>
            <a:off x="4329827" y="4524139"/>
            <a:ext cx="21333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accent3"/>
                </a:solidFill>
                <a:latin typeface="Calibri" panose="020F0502020204030204" pitchFamily="34" charset="0"/>
              </a:rPr>
              <a:t>Standard-care group</a:t>
            </a:r>
          </a:p>
        </p:txBody>
      </p:sp>
      <p:sp>
        <p:nvSpPr>
          <p:cNvPr id="9333" name="TextBox 9332">
            <a:extLst>
              <a:ext uri="{FF2B5EF4-FFF2-40B4-BE49-F238E27FC236}">
                <a16:creationId xmlns:a16="http://schemas.microsoft.com/office/drawing/2014/main" id="{0508C4A1-4F19-545E-DB83-2EEA88C3A34C}"/>
              </a:ext>
            </a:extLst>
          </p:cNvPr>
          <p:cNvSpPr txBox="1"/>
          <p:nvPr/>
        </p:nvSpPr>
        <p:spPr bwMode="auto">
          <a:xfrm>
            <a:off x="209866" y="5524070"/>
            <a:ext cx="167533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400" b="0" dirty="0" err="1">
                <a:solidFill>
                  <a:schemeClr val="bg1"/>
                </a:solidFill>
                <a:latin typeface="Calibri" panose="020F0502020204030204" pitchFamily="34" charset="0"/>
              </a:rPr>
              <a:t>Cilta-cel</a:t>
            </a:r>
            <a:r>
              <a:rPr lang="en-US" sz="1400" b="0" dirty="0">
                <a:solidFill>
                  <a:schemeClr val="bg1"/>
                </a:solidFill>
                <a:latin typeface="Calibri" panose="020F0502020204030204" pitchFamily="34" charset="0"/>
              </a:rPr>
              <a:t> group</a:t>
            </a:r>
          </a:p>
          <a:p>
            <a:pPr algn="r">
              <a:lnSpc>
                <a:spcPct val="100000"/>
              </a:lnSpc>
              <a:spcBef>
                <a:spcPts val="0"/>
              </a:spcBef>
              <a:spcAft>
                <a:spcPct val="0"/>
              </a:spcAft>
              <a:buClrTx/>
              <a:buFontTx/>
              <a:buNone/>
            </a:pPr>
            <a:r>
              <a:rPr lang="en-US" sz="1400" b="0" dirty="0">
                <a:solidFill>
                  <a:schemeClr val="bg1"/>
                </a:solidFill>
                <a:latin typeface="Calibri" panose="020F0502020204030204" pitchFamily="34" charset="0"/>
              </a:rPr>
              <a:t>Standard-care group</a:t>
            </a:r>
          </a:p>
        </p:txBody>
      </p:sp>
    </p:spTree>
    <p:extLst>
      <p:ext uri="{BB962C8B-B14F-4D97-AF65-F5344CB8AC3E}">
        <p14:creationId xmlns:p14="http://schemas.microsoft.com/office/powerpoint/2010/main" val="1066298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 name="Rectangle 9317">
            <a:extLst>
              <a:ext uri="{FF2B5EF4-FFF2-40B4-BE49-F238E27FC236}">
                <a16:creationId xmlns:a16="http://schemas.microsoft.com/office/drawing/2014/main" id="{2F303F17-40E0-033A-F20F-3D28541FDC5C}"/>
              </a:ext>
            </a:extLst>
          </p:cNvPr>
          <p:cNvSpPr/>
          <p:nvPr/>
        </p:nvSpPr>
        <p:spPr bwMode="auto">
          <a:xfrm>
            <a:off x="6161029" y="4249523"/>
            <a:ext cx="5396602" cy="847541"/>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7" name="Rectangle 9316">
            <a:extLst>
              <a:ext uri="{FF2B5EF4-FFF2-40B4-BE49-F238E27FC236}">
                <a16:creationId xmlns:a16="http://schemas.microsoft.com/office/drawing/2014/main" id="{4C4EA2BF-56AD-BFB0-A9E7-3F8140BCDF2B}"/>
              </a:ext>
            </a:extLst>
          </p:cNvPr>
          <p:cNvSpPr/>
          <p:nvPr/>
        </p:nvSpPr>
        <p:spPr bwMode="auto">
          <a:xfrm>
            <a:off x="6161029" y="1885062"/>
            <a:ext cx="5396602" cy="1282181"/>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6" name="Rectangle 9315">
            <a:extLst>
              <a:ext uri="{FF2B5EF4-FFF2-40B4-BE49-F238E27FC236}">
                <a16:creationId xmlns:a16="http://schemas.microsoft.com/office/drawing/2014/main" id="{9C87517F-CED9-CACF-6F5A-7846D39CFC2C}"/>
              </a:ext>
            </a:extLst>
          </p:cNvPr>
          <p:cNvSpPr/>
          <p:nvPr/>
        </p:nvSpPr>
        <p:spPr bwMode="auto">
          <a:xfrm>
            <a:off x="609759" y="3383582"/>
            <a:ext cx="5486241" cy="851606"/>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5" name="Rectangle 9314">
            <a:extLst>
              <a:ext uri="{FF2B5EF4-FFF2-40B4-BE49-F238E27FC236}">
                <a16:creationId xmlns:a16="http://schemas.microsoft.com/office/drawing/2014/main" id="{BCFF6CD8-E249-265A-F1B0-93B3F24CD227}"/>
              </a:ext>
            </a:extLst>
          </p:cNvPr>
          <p:cNvSpPr/>
          <p:nvPr/>
        </p:nvSpPr>
        <p:spPr bwMode="auto">
          <a:xfrm>
            <a:off x="609759" y="1885063"/>
            <a:ext cx="5486241" cy="665757"/>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PFS in Key Subgroups</a:t>
            </a:r>
            <a:endParaRPr lang="en-US" altLang="en-US" dirty="0"/>
          </a:p>
        </p:txBody>
      </p:sp>
      <p:sp>
        <p:nvSpPr>
          <p:cNvPr id="2" name="Text Box 11">
            <a:extLst>
              <a:ext uri="{FF2B5EF4-FFF2-40B4-BE49-F238E27FC236}">
                <a16:creationId xmlns:a16="http://schemas.microsoft.com/office/drawing/2014/main" id="{65B131A2-2283-A674-81E6-1E704F682921}"/>
              </a:ext>
            </a:extLst>
          </p:cNvPr>
          <p:cNvSpPr txBox="1">
            <a:spLocks noChangeArrowheads="1"/>
          </p:cNvSpPr>
          <p:nvPr/>
        </p:nvSpPr>
        <p:spPr bwMode="auto">
          <a:xfrm>
            <a:off x="414339" y="635884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San-Miguel. NEJM. 2023;[Epub].</a:t>
            </a:r>
          </a:p>
        </p:txBody>
      </p:sp>
      <p:sp>
        <p:nvSpPr>
          <p:cNvPr id="9" name="Rectangle 3">
            <a:extLst>
              <a:ext uri="{FF2B5EF4-FFF2-40B4-BE49-F238E27FC236}">
                <a16:creationId xmlns:a16="http://schemas.microsoft.com/office/drawing/2014/main" id="{6BE0506A-48FB-449F-39A9-F1683CF98D33}"/>
              </a:ext>
            </a:extLst>
          </p:cNvPr>
          <p:cNvSpPr>
            <a:spLocks noGrp="1" noChangeArrowheads="1"/>
          </p:cNvSpPr>
          <p:nvPr>
            <p:ph idx="1"/>
          </p:nvPr>
        </p:nvSpPr>
        <p:spPr>
          <a:xfrm>
            <a:off x="1082847" y="5659017"/>
            <a:ext cx="10026306" cy="612200"/>
          </a:xfrm>
        </p:spPr>
        <p:txBody>
          <a:bodyPr/>
          <a:lstStyle/>
          <a:p>
            <a:pPr marL="0" indent="0" algn="ctr">
              <a:buNone/>
            </a:pPr>
            <a:r>
              <a:rPr lang="en-US" altLang="en-US" sz="2000" dirty="0"/>
              <a:t>PFS benefit consistent across all patient subgroups, including number of prior lines of therapy, ISS stage, prior drug exposure, tumor burden, and refractory status</a:t>
            </a:r>
          </a:p>
        </p:txBody>
      </p:sp>
      <p:sp>
        <p:nvSpPr>
          <p:cNvPr id="3" name="TextBox 2">
            <a:extLst>
              <a:ext uri="{FF2B5EF4-FFF2-40B4-BE49-F238E27FC236}">
                <a16:creationId xmlns:a16="http://schemas.microsoft.com/office/drawing/2014/main" id="{A1F4A82B-A34B-1629-EBEB-17446E6728B9}"/>
              </a:ext>
            </a:extLst>
          </p:cNvPr>
          <p:cNvSpPr txBox="1"/>
          <p:nvPr/>
        </p:nvSpPr>
        <p:spPr bwMode="auto">
          <a:xfrm>
            <a:off x="4683133" y="1371920"/>
            <a:ext cx="12695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Hazard ratio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(95% CI)</a:t>
            </a:r>
          </a:p>
        </p:txBody>
      </p:sp>
      <p:sp>
        <p:nvSpPr>
          <p:cNvPr id="5" name="TextBox 4">
            <a:extLst>
              <a:ext uri="{FF2B5EF4-FFF2-40B4-BE49-F238E27FC236}">
                <a16:creationId xmlns:a16="http://schemas.microsoft.com/office/drawing/2014/main" id="{5638856F-704D-D21C-B8EB-0F937C1430B4}"/>
              </a:ext>
            </a:extLst>
          </p:cNvPr>
          <p:cNvSpPr txBox="1"/>
          <p:nvPr/>
        </p:nvSpPr>
        <p:spPr bwMode="auto">
          <a:xfrm>
            <a:off x="609759" y="1840725"/>
            <a:ext cx="2750661"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Number of lines of prior therapy</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2 or 3</a:t>
            </a:r>
          </a:p>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ISS staging</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I</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II </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III</a:t>
            </a:r>
          </a:p>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Presence of soft tissue plasmacytomas</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Yes</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No</a:t>
            </a:r>
          </a:p>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Tumor burden</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Low</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Intermediate</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High</a:t>
            </a:r>
          </a:p>
        </p:txBody>
      </p:sp>
      <p:sp>
        <p:nvSpPr>
          <p:cNvPr id="6" name="TextBox 5">
            <a:extLst>
              <a:ext uri="{FF2B5EF4-FFF2-40B4-BE49-F238E27FC236}">
                <a16:creationId xmlns:a16="http://schemas.microsoft.com/office/drawing/2014/main" id="{4D747843-B9E8-FDA5-53A6-FDEC87D7B758}"/>
              </a:ext>
            </a:extLst>
          </p:cNvPr>
          <p:cNvSpPr txBox="1"/>
          <p:nvPr/>
        </p:nvSpPr>
        <p:spPr bwMode="auto">
          <a:xfrm>
            <a:off x="4486222" y="1840725"/>
            <a:ext cx="1663401"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0.35 (0.19-0.66)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0.24 (0.16-0.37)</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0.30 (0.19-0.48)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0.21 (0.11-0.42)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0.33 (0.11-0.95)</a:t>
            </a:r>
          </a:p>
          <a:p>
            <a:pPr algn="ctr">
              <a:lnSpc>
                <a:spcPct val="100000"/>
              </a:lnSpc>
              <a:spcBef>
                <a:spcPts val="0"/>
              </a:spcBef>
              <a:spcAft>
                <a:spcPct val="0"/>
              </a:spcAft>
              <a:buClrTx/>
              <a:buFontTx/>
              <a:buNone/>
            </a:pPr>
            <a:br>
              <a:rPr lang="en-US" sz="1400" dirty="0">
                <a:solidFill>
                  <a:schemeClr val="bg1"/>
                </a:solidFill>
                <a:latin typeface="Calibri" panose="020F0502020204030204" pitchFamily="34" charset="0"/>
              </a:rPr>
            </a:br>
            <a:endParaRPr lang="en-US" sz="14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0.39 (0.21-0.75)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0.22 (0.14-0.34)</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0.27 (0.17-0.44)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0.26 (0.12-0.56)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0.27 (0.13-0.56)</a:t>
            </a:r>
          </a:p>
        </p:txBody>
      </p:sp>
      <p:grpSp>
        <p:nvGrpSpPr>
          <p:cNvPr id="28" name="Group 27">
            <a:extLst>
              <a:ext uri="{FF2B5EF4-FFF2-40B4-BE49-F238E27FC236}">
                <a16:creationId xmlns:a16="http://schemas.microsoft.com/office/drawing/2014/main" id="{8C1BDF74-31E1-1A9F-1762-57832E93E7B4}"/>
              </a:ext>
            </a:extLst>
          </p:cNvPr>
          <p:cNvGrpSpPr/>
          <p:nvPr/>
        </p:nvGrpSpPr>
        <p:grpSpPr>
          <a:xfrm>
            <a:off x="2222440" y="5082265"/>
            <a:ext cx="2799880" cy="581732"/>
            <a:chOff x="2222440" y="4810301"/>
            <a:chExt cx="2799880" cy="581732"/>
          </a:xfrm>
        </p:grpSpPr>
        <p:grpSp>
          <p:nvGrpSpPr>
            <p:cNvPr id="13" name="Group 12">
              <a:extLst>
                <a:ext uri="{FF2B5EF4-FFF2-40B4-BE49-F238E27FC236}">
                  <a16:creationId xmlns:a16="http://schemas.microsoft.com/office/drawing/2014/main" id="{47776304-E6CF-49DA-A448-7BC2EBF2076A}"/>
                </a:ext>
              </a:extLst>
            </p:cNvPr>
            <p:cNvGrpSpPr/>
            <p:nvPr/>
          </p:nvGrpSpPr>
          <p:grpSpPr>
            <a:xfrm>
              <a:off x="2883024" y="4827677"/>
              <a:ext cx="1609548" cy="307777"/>
              <a:chOff x="2883024" y="4827677"/>
              <a:chExt cx="1609548" cy="307777"/>
            </a:xfrm>
          </p:grpSpPr>
          <p:sp>
            <p:nvSpPr>
              <p:cNvPr id="7" name="TextBox 6">
                <a:extLst>
                  <a:ext uri="{FF2B5EF4-FFF2-40B4-BE49-F238E27FC236}">
                    <a16:creationId xmlns:a16="http://schemas.microsoft.com/office/drawing/2014/main" id="{FD660070-B414-39B4-196F-1D5D5DCCFB6D}"/>
                  </a:ext>
                </a:extLst>
              </p:cNvPr>
              <p:cNvSpPr txBox="1"/>
              <p:nvPr/>
            </p:nvSpPr>
            <p:spPr bwMode="auto">
              <a:xfrm>
                <a:off x="2883024" y="4827677"/>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0" name="TextBox 9">
                <a:extLst>
                  <a:ext uri="{FF2B5EF4-FFF2-40B4-BE49-F238E27FC236}">
                    <a16:creationId xmlns:a16="http://schemas.microsoft.com/office/drawing/2014/main" id="{64FBCD5D-F8F1-254E-AA72-C545D69447EE}"/>
                  </a:ext>
                </a:extLst>
              </p:cNvPr>
              <p:cNvSpPr txBox="1"/>
              <p:nvPr/>
            </p:nvSpPr>
            <p:spPr bwMode="auto">
              <a:xfrm>
                <a:off x="3154274" y="482767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0.5</a:t>
                </a:r>
              </a:p>
            </p:txBody>
          </p:sp>
          <p:sp>
            <p:nvSpPr>
              <p:cNvPr id="11" name="TextBox 10">
                <a:extLst>
                  <a:ext uri="{FF2B5EF4-FFF2-40B4-BE49-F238E27FC236}">
                    <a16:creationId xmlns:a16="http://schemas.microsoft.com/office/drawing/2014/main" id="{11824375-A3BD-7D38-043C-35FFD79BA14F}"/>
                  </a:ext>
                </a:extLst>
              </p:cNvPr>
              <p:cNvSpPr txBox="1"/>
              <p:nvPr/>
            </p:nvSpPr>
            <p:spPr bwMode="auto">
              <a:xfrm>
                <a:off x="3559111" y="482767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12" name="TextBox 11">
                <a:extLst>
                  <a:ext uri="{FF2B5EF4-FFF2-40B4-BE49-F238E27FC236}">
                    <a16:creationId xmlns:a16="http://schemas.microsoft.com/office/drawing/2014/main" id="{87F0BBD4-9FA7-6A30-E791-DBBD5AD9364D}"/>
                  </a:ext>
                </a:extLst>
              </p:cNvPr>
              <p:cNvSpPr txBox="1"/>
              <p:nvPr/>
            </p:nvSpPr>
            <p:spPr bwMode="auto">
              <a:xfrm>
                <a:off x="4216535" y="482767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grpSp>
        <p:grpSp>
          <p:nvGrpSpPr>
            <p:cNvPr id="22" name="Group 21">
              <a:extLst>
                <a:ext uri="{FF2B5EF4-FFF2-40B4-BE49-F238E27FC236}">
                  <a16:creationId xmlns:a16="http://schemas.microsoft.com/office/drawing/2014/main" id="{48CA3EB6-B340-EAEE-38FD-59EE2E773706}"/>
                </a:ext>
              </a:extLst>
            </p:cNvPr>
            <p:cNvGrpSpPr/>
            <p:nvPr/>
          </p:nvGrpSpPr>
          <p:grpSpPr>
            <a:xfrm>
              <a:off x="2940050" y="4810301"/>
              <a:ext cx="1546172" cy="69598"/>
              <a:chOff x="2940050" y="4654550"/>
              <a:chExt cx="1546172" cy="69598"/>
            </a:xfrm>
          </p:grpSpPr>
          <p:cxnSp>
            <p:nvCxnSpPr>
              <p:cNvPr id="15" name="Straight Connector 14">
                <a:extLst>
                  <a:ext uri="{FF2B5EF4-FFF2-40B4-BE49-F238E27FC236}">
                    <a16:creationId xmlns:a16="http://schemas.microsoft.com/office/drawing/2014/main" id="{712DC2B8-D81E-5872-96D1-BC349A2EE82B}"/>
                  </a:ext>
                </a:extLst>
              </p:cNvPr>
              <p:cNvCxnSpPr/>
              <p:nvPr/>
            </p:nvCxnSpPr>
            <p:spPr bwMode="auto">
              <a:xfrm>
                <a:off x="2940050" y="4654550"/>
                <a:ext cx="1546172" cy="0"/>
              </a:xfrm>
              <a:prstGeom prst="line">
                <a:avLst/>
              </a:prstGeom>
              <a:noFill/>
              <a:ln w="28575" cap="flat" cmpd="sng" algn="ctr">
                <a:solidFill>
                  <a:schemeClr val="bg1"/>
                </a:solidFill>
                <a:prstDash val="solid"/>
                <a:round/>
                <a:headEnd type="none" w="med" len="med"/>
                <a:tailEnd type="none" w="med" len="med"/>
              </a:ln>
              <a:effectLst/>
            </p:spPr>
          </p:cxnSp>
          <p:grpSp>
            <p:nvGrpSpPr>
              <p:cNvPr id="21" name="Group 20">
                <a:extLst>
                  <a:ext uri="{FF2B5EF4-FFF2-40B4-BE49-F238E27FC236}">
                    <a16:creationId xmlns:a16="http://schemas.microsoft.com/office/drawing/2014/main" id="{D1DEC1F2-5B0C-57E6-86A4-29D510033A2F}"/>
                  </a:ext>
                </a:extLst>
              </p:cNvPr>
              <p:cNvGrpSpPr/>
              <p:nvPr/>
            </p:nvGrpSpPr>
            <p:grpSpPr>
              <a:xfrm>
                <a:off x="3021043" y="4654550"/>
                <a:ext cx="1336209" cy="69598"/>
                <a:chOff x="3021043" y="4332377"/>
                <a:chExt cx="1336209" cy="495300"/>
              </a:xfrm>
            </p:grpSpPr>
            <p:cxnSp>
              <p:nvCxnSpPr>
                <p:cNvPr id="17" name="Straight Connector 16">
                  <a:extLst>
                    <a:ext uri="{FF2B5EF4-FFF2-40B4-BE49-F238E27FC236}">
                      <a16:creationId xmlns:a16="http://schemas.microsoft.com/office/drawing/2014/main" id="{334CF55D-B4F8-4574-189A-14E99F00F3B3}"/>
                    </a:ext>
                  </a:extLst>
                </p:cNvPr>
                <p:cNvCxnSpPr>
                  <a:cxnSpLocks/>
                </p:cNvCxnSpPr>
                <p:nvPr/>
              </p:nvCxnSpPr>
              <p:spPr bwMode="auto">
                <a:xfrm>
                  <a:off x="3021043" y="4332377"/>
                  <a:ext cx="0" cy="49530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57FED6E5-35DC-59E5-CB1A-A04AE749D004}"/>
                    </a:ext>
                  </a:extLst>
                </p:cNvPr>
                <p:cNvCxnSpPr>
                  <a:cxnSpLocks/>
                </p:cNvCxnSpPr>
                <p:nvPr/>
              </p:nvCxnSpPr>
              <p:spPr bwMode="auto">
                <a:xfrm>
                  <a:off x="3360420" y="4332377"/>
                  <a:ext cx="0" cy="49530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6209999-54F9-A0EB-2F75-04678BD7BA84}"/>
                    </a:ext>
                  </a:extLst>
                </p:cNvPr>
                <p:cNvCxnSpPr>
                  <a:cxnSpLocks/>
                </p:cNvCxnSpPr>
                <p:nvPr/>
              </p:nvCxnSpPr>
              <p:spPr bwMode="auto">
                <a:xfrm>
                  <a:off x="3704749" y="4332377"/>
                  <a:ext cx="0" cy="49530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21251285-CC25-E39B-F65A-929B12184945}"/>
                    </a:ext>
                  </a:extLst>
                </p:cNvPr>
                <p:cNvCxnSpPr>
                  <a:cxnSpLocks/>
                </p:cNvCxnSpPr>
                <p:nvPr/>
              </p:nvCxnSpPr>
              <p:spPr bwMode="auto">
                <a:xfrm>
                  <a:off x="4357252" y="4332377"/>
                  <a:ext cx="0" cy="495300"/>
                </a:xfrm>
                <a:prstGeom prst="line">
                  <a:avLst/>
                </a:prstGeom>
                <a:noFill/>
                <a:ln w="28575" cap="flat" cmpd="sng" algn="ctr">
                  <a:solidFill>
                    <a:schemeClr val="bg1"/>
                  </a:solidFill>
                  <a:prstDash val="solid"/>
                  <a:round/>
                  <a:headEnd type="none" w="med" len="med"/>
                  <a:tailEnd type="none" w="med" len="med"/>
                </a:ln>
                <a:effectLst/>
              </p:spPr>
            </p:cxnSp>
          </p:grpSp>
        </p:grpSp>
        <p:sp>
          <p:nvSpPr>
            <p:cNvPr id="23" name="TextBox 22">
              <a:extLst>
                <a:ext uri="{FF2B5EF4-FFF2-40B4-BE49-F238E27FC236}">
                  <a16:creationId xmlns:a16="http://schemas.microsoft.com/office/drawing/2014/main" id="{64EF3D8D-5BFE-E4C7-A2EE-0FAECEE1AEB7}"/>
                </a:ext>
              </a:extLst>
            </p:cNvPr>
            <p:cNvSpPr txBox="1"/>
            <p:nvPr/>
          </p:nvSpPr>
          <p:spPr bwMode="auto">
            <a:xfrm>
              <a:off x="2222440" y="5084256"/>
              <a:ext cx="15475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Favor </a:t>
              </a:r>
              <a:r>
                <a:rPr lang="en-US" sz="1400" dirty="0" err="1">
                  <a:solidFill>
                    <a:schemeClr val="accent1"/>
                  </a:solidFill>
                  <a:latin typeface="Calibri" panose="020F0502020204030204" pitchFamily="34" charset="0"/>
                </a:rPr>
                <a:t>cilta-cel</a:t>
              </a:r>
              <a:r>
                <a:rPr lang="en-US" sz="1400" dirty="0">
                  <a:solidFill>
                    <a:schemeClr val="accent1"/>
                  </a:solidFill>
                  <a:latin typeface="Calibri" panose="020F0502020204030204" pitchFamily="34" charset="0"/>
                </a:rPr>
                <a:t> arm</a:t>
              </a:r>
            </a:p>
          </p:txBody>
        </p:sp>
        <p:sp>
          <p:nvSpPr>
            <p:cNvPr id="24" name="TextBox 23">
              <a:extLst>
                <a:ext uri="{FF2B5EF4-FFF2-40B4-BE49-F238E27FC236}">
                  <a16:creationId xmlns:a16="http://schemas.microsoft.com/office/drawing/2014/main" id="{2DA660A6-29D7-E780-A75B-1E6684CD0BA6}"/>
                </a:ext>
              </a:extLst>
            </p:cNvPr>
            <p:cNvSpPr txBox="1"/>
            <p:nvPr/>
          </p:nvSpPr>
          <p:spPr bwMode="auto">
            <a:xfrm>
              <a:off x="3777620" y="5084256"/>
              <a:ext cx="1244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Favor SoC arm</a:t>
              </a:r>
            </a:p>
          </p:txBody>
        </p:sp>
        <p:cxnSp>
          <p:nvCxnSpPr>
            <p:cNvPr id="26" name="Straight Arrow Connector 25">
              <a:extLst>
                <a:ext uri="{FF2B5EF4-FFF2-40B4-BE49-F238E27FC236}">
                  <a16:creationId xmlns:a16="http://schemas.microsoft.com/office/drawing/2014/main" id="{0422EBEF-DE16-DBB4-539B-1509E9AD0E66}"/>
                </a:ext>
              </a:extLst>
            </p:cNvPr>
            <p:cNvCxnSpPr/>
            <p:nvPr/>
          </p:nvCxnSpPr>
          <p:spPr bwMode="auto">
            <a:xfrm>
              <a:off x="3729029" y="5110054"/>
              <a:ext cx="1090621" cy="0"/>
            </a:xfrm>
            <a:prstGeom prst="straightConnector1">
              <a:avLst/>
            </a:prstGeom>
            <a:noFill/>
            <a:ln w="28575" cap="flat" cmpd="sng" algn="ctr">
              <a:solidFill>
                <a:schemeClr val="accent3"/>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ADD59B86-47B2-48F2-9628-149FD55E3BA6}"/>
                </a:ext>
              </a:extLst>
            </p:cNvPr>
            <p:cNvCxnSpPr>
              <a:cxnSpLocks/>
            </p:cNvCxnSpPr>
            <p:nvPr/>
          </p:nvCxnSpPr>
          <p:spPr bwMode="auto">
            <a:xfrm flipH="1">
              <a:off x="2561418" y="5110054"/>
              <a:ext cx="1090621" cy="0"/>
            </a:xfrm>
            <a:prstGeom prst="straightConnector1">
              <a:avLst/>
            </a:prstGeom>
            <a:noFill/>
            <a:ln w="28575" cap="flat" cmpd="sng" algn="ctr">
              <a:solidFill>
                <a:schemeClr val="accent1"/>
              </a:solidFill>
              <a:prstDash val="solid"/>
              <a:round/>
              <a:headEnd type="none" w="med" len="med"/>
              <a:tailEnd type="triangle"/>
            </a:ln>
            <a:effectLst/>
          </p:spPr>
        </p:cxnSp>
      </p:grpSp>
      <p:sp>
        <p:nvSpPr>
          <p:cNvPr id="33" name="TextBox 32">
            <a:extLst>
              <a:ext uri="{FF2B5EF4-FFF2-40B4-BE49-F238E27FC236}">
                <a16:creationId xmlns:a16="http://schemas.microsoft.com/office/drawing/2014/main" id="{10F7A727-3E42-4333-B477-DDF8E208B89A}"/>
              </a:ext>
            </a:extLst>
          </p:cNvPr>
          <p:cNvSpPr txBox="1"/>
          <p:nvPr/>
        </p:nvSpPr>
        <p:spPr bwMode="auto">
          <a:xfrm>
            <a:off x="6216243" y="1840725"/>
            <a:ext cx="2750661"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Cytogenetic risk at study entry</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High risk</a:t>
            </a:r>
          </a:p>
          <a:p>
            <a:pPr marL="182880" lvl="1">
              <a:spcBef>
                <a:spcPts val="0"/>
              </a:spcBef>
            </a:pPr>
            <a:r>
              <a:rPr lang="en-US" sz="1400" b="0" dirty="0">
                <a:solidFill>
                  <a:schemeClr val="bg1"/>
                </a:solidFill>
                <a:latin typeface="Calibri" panose="020F0502020204030204" pitchFamily="34" charset="0"/>
              </a:rPr>
              <a:t>Any of 4 markers abnormal</a:t>
            </a:r>
          </a:p>
          <a:p>
            <a:pPr marL="182880" lvl="1">
              <a:spcBef>
                <a:spcPts val="0"/>
              </a:spcBef>
            </a:pPr>
            <a:r>
              <a:rPr lang="en-US" sz="1400" b="0" dirty="0">
                <a:solidFill>
                  <a:schemeClr val="bg1"/>
                </a:solidFill>
                <a:latin typeface="Calibri" panose="020F0502020204030204" pitchFamily="34" charset="0"/>
              </a:rPr>
              <a:t>At least 2 of 4 markers abnormal</a:t>
            </a:r>
          </a:p>
          <a:p>
            <a:pPr marL="182880" lvl="1">
              <a:spcBef>
                <a:spcPts val="0"/>
              </a:spcBef>
            </a:pPr>
            <a:r>
              <a:rPr lang="en-US" sz="1400" b="0" dirty="0">
                <a:solidFill>
                  <a:schemeClr val="bg1"/>
                </a:solidFill>
                <a:latin typeface="Calibri" panose="020F0502020204030204" pitchFamily="34" charset="0"/>
              </a:rPr>
              <a:t>Excl. gain/amp(1q)</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Standard risk</a:t>
            </a:r>
          </a:p>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Refractory to</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PI + </a:t>
            </a:r>
            <a:r>
              <a:rPr lang="en-US" sz="1400" b="0" dirty="0" err="1">
                <a:solidFill>
                  <a:schemeClr val="bg1"/>
                </a:solidFill>
                <a:latin typeface="Calibri" panose="020F0502020204030204" pitchFamily="34" charset="0"/>
              </a:rPr>
              <a:t>IMiD</a:t>
            </a:r>
            <a:endParaRPr lang="en-US" sz="1400"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Anti-CD38 + </a:t>
            </a:r>
            <a:r>
              <a:rPr lang="en-US" sz="1400" b="0" dirty="0" err="1">
                <a:solidFill>
                  <a:schemeClr val="bg1"/>
                </a:solidFill>
                <a:latin typeface="Calibri" panose="020F0502020204030204" pitchFamily="34" charset="0"/>
              </a:rPr>
              <a:t>IMiD</a:t>
            </a:r>
            <a:endParaRPr lang="en-US" sz="1400"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PI + anti-CD38 + </a:t>
            </a:r>
            <a:r>
              <a:rPr lang="en-US" sz="1400" b="0" dirty="0" err="1">
                <a:solidFill>
                  <a:schemeClr val="bg1"/>
                </a:solidFill>
                <a:latin typeface="Calibri" panose="020F0502020204030204" pitchFamily="34" charset="0"/>
              </a:rPr>
              <a:t>IMiD</a:t>
            </a:r>
            <a:endParaRPr lang="en-US" sz="1400"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Last line of prior therapy</a:t>
            </a:r>
          </a:p>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Prior exposure to</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Daratumumab</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Bortezomib</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Bortezomib and daratumumab</a:t>
            </a:r>
          </a:p>
        </p:txBody>
      </p:sp>
      <p:sp>
        <p:nvSpPr>
          <p:cNvPr id="34" name="TextBox 33">
            <a:extLst>
              <a:ext uri="{FF2B5EF4-FFF2-40B4-BE49-F238E27FC236}">
                <a16:creationId xmlns:a16="http://schemas.microsoft.com/office/drawing/2014/main" id="{34EDD902-13BC-7AE1-420F-EB6283E1B853}"/>
              </a:ext>
            </a:extLst>
          </p:cNvPr>
          <p:cNvSpPr txBox="1"/>
          <p:nvPr/>
        </p:nvSpPr>
        <p:spPr bwMode="auto">
          <a:xfrm>
            <a:off x="10025693" y="1840725"/>
            <a:ext cx="1531937"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0.25 (0.16-0.38)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0.33 (0.17-0.64)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0.26 (0.15-0.45)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0.40 (0.21-0.77)</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0.24 (0.14-0.38)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0.26 (0.14-0.50)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0.15 (0.05-0.39)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0.27 (0.19-0.39)</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0.23 (0.12-0.44)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0.27 (0.19-0.39)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0.24 (0.12-0.46)</a:t>
            </a:r>
          </a:p>
        </p:txBody>
      </p:sp>
      <p:sp>
        <p:nvSpPr>
          <p:cNvPr id="35" name="TextBox 34">
            <a:extLst>
              <a:ext uri="{FF2B5EF4-FFF2-40B4-BE49-F238E27FC236}">
                <a16:creationId xmlns:a16="http://schemas.microsoft.com/office/drawing/2014/main" id="{5732A3E2-1126-E844-52B5-EE985B860A90}"/>
              </a:ext>
            </a:extLst>
          </p:cNvPr>
          <p:cNvSpPr txBox="1"/>
          <p:nvPr/>
        </p:nvSpPr>
        <p:spPr bwMode="auto">
          <a:xfrm>
            <a:off x="10156872" y="1371920"/>
            <a:ext cx="12695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Hazard ratio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(95% CI)</a:t>
            </a:r>
          </a:p>
        </p:txBody>
      </p:sp>
      <p:grpSp>
        <p:nvGrpSpPr>
          <p:cNvPr id="37" name="Group 36">
            <a:extLst>
              <a:ext uri="{FF2B5EF4-FFF2-40B4-BE49-F238E27FC236}">
                <a16:creationId xmlns:a16="http://schemas.microsoft.com/office/drawing/2014/main" id="{6C5EC793-BB70-8D4E-49A5-CAA3CB8E3D60}"/>
              </a:ext>
            </a:extLst>
          </p:cNvPr>
          <p:cNvGrpSpPr/>
          <p:nvPr/>
        </p:nvGrpSpPr>
        <p:grpSpPr>
          <a:xfrm>
            <a:off x="8156143" y="5082265"/>
            <a:ext cx="2799880" cy="581732"/>
            <a:chOff x="2222440" y="4810301"/>
            <a:chExt cx="2799880" cy="581732"/>
          </a:xfrm>
        </p:grpSpPr>
        <p:grpSp>
          <p:nvGrpSpPr>
            <p:cNvPr id="38" name="Group 37">
              <a:extLst>
                <a:ext uri="{FF2B5EF4-FFF2-40B4-BE49-F238E27FC236}">
                  <a16:creationId xmlns:a16="http://schemas.microsoft.com/office/drawing/2014/main" id="{94298F91-E1F4-50F5-0494-771E2280B0DC}"/>
                </a:ext>
              </a:extLst>
            </p:cNvPr>
            <p:cNvGrpSpPr/>
            <p:nvPr/>
          </p:nvGrpSpPr>
          <p:grpSpPr>
            <a:xfrm>
              <a:off x="2883024" y="4827677"/>
              <a:ext cx="1609548" cy="307777"/>
              <a:chOff x="2883024" y="4827677"/>
              <a:chExt cx="1609548" cy="307777"/>
            </a:xfrm>
          </p:grpSpPr>
          <p:sp>
            <p:nvSpPr>
              <p:cNvPr id="50" name="TextBox 49">
                <a:extLst>
                  <a:ext uri="{FF2B5EF4-FFF2-40B4-BE49-F238E27FC236}">
                    <a16:creationId xmlns:a16="http://schemas.microsoft.com/office/drawing/2014/main" id="{CCC0CA6D-1C11-7289-AF92-997E11D9DD4E}"/>
                  </a:ext>
                </a:extLst>
              </p:cNvPr>
              <p:cNvSpPr txBox="1"/>
              <p:nvPr/>
            </p:nvSpPr>
            <p:spPr bwMode="auto">
              <a:xfrm>
                <a:off x="2883024" y="4827677"/>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59F635CC-7EA9-1FCD-2436-3FD32B21E9AC}"/>
                  </a:ext>
                </a:extLst>
              </p:cNvPr>
              <p:cNvSpPr txBox="1"/>
              <p:nvPr/>
            </p:nvSpPr>
            <p:spPr bwMode="auto">
              <a:xfrm>
                <a:off x="3154274" y="482767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0.5</a:t>
                </a:r>
              </a:p>
            </p:txBody>
          </p:sp>
          <p:sp>
            <p:nvSpPr>
              <p:cNvPr id="52" name="TextBox 51">
                <a:extLst>
                  <a:ext uri="{FF2B5EF4-FFF2-40B4-BE49-F238E27FC236}">
                    <a16:creationId xmlns:a16="http://schemas.microsoft.com/office/drawing/2014/main" id="{F5A1ED7B-4810-6060-95C0-8D1F607D5B91}"/>
                  </a:ext>
                </a:extLst>
              </p:cNvPr>
              <p:cNvSpPr txBox="1"/>
              <p:nvPr/>
            </p:nvSpPr>
            <p:spPr bwMode="auto">
              <a:xfrm>
                <a:off x="3559111" y="482767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53" name="TextBox 52">
                <a:extLst>
                  <a:ext uri="{FF2B5EF4-FFF2-40B4-BE49-F238E27FC236}">
                    <a16:creationId xmlns:a16="http://schemas.microsoft.com/office/drawing/2014/main" id="{C08B968C-16D0-FE43-388A-DA4203116DDF}"/>
                  </a:ext>
                </a:extLst>
              </p:cNvPr>
              <p:cNvSpPr txBox="1"/>
              <p:nvPr/>
            </p:nvSpPr>
            <p:spPr bwMode="auto">
              <a:xfrm>
                <a:off x="4216535" y="482767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grpSp>
        <p:grpSp>
          <p:nvGrpSpPr>
            <p:cNvPr id="39" name="Group 38">
              <a:extLst>
                <a:ext uri="{FF2B5EF4-FFF2-40B4-BE49-F238E27FC236}">
                  <a16:creationId xmlns:a16="http://schemas.microsoft.com/office/drawing/2014/main" id="{6E715054-C33A-4715-95A8-543B1086EDAA}"/>
                </a:ext>
              </a:extLst>
            </p:cNvPr>
            <p:cNvGrpSpPr/>
            <p:nvPr/>
          </p:nvGrpSpPr>
          <p:grpSpPr>
            <a:xfrm>
              <a:off x="2940050" y="4810301"/>
              <a:ext cx="1546172" cy="69598"/>
              <a:chOff x="2940050" y="4654550"/>
              <a:chExt cx="1546172" cy="69598"/>
            </a:xfrm>
          </p:grpSpPr>
          <p:cxnSp>
            <p:nvCxnSpPr>
              <p:cNvPr id="44" name="Straight Connector 43">
                <a:extLst>
                  <a:ext uri="{FF2B5EF4-FFF2-40B4-BE49-F238E27FC236}">
                    <a16:creationId xmlns:a16="http://schemas.microsoft.com/office/drawing/2014/main" id="{9D28508B-99C3-67F8-F9B2-43A12FE9E159}"/>
                  </a:ext>
                </a:extLst>
              </p:cNvPr>
              <p:cNvCxnSpPr/>
              <p:nvPr/>
            </p:nvCxnSpPr>
            <p:spPr bwMode="auto">
              <a:xfrm>
                <a:off x="2940050" y="4654550"/>
                <a:ext cx="1546172" cy="0"/>
              </a:xfrm>
              <a:prstGeom prst="line">
                <a:avLst/>
              </a:prstGeom>
              <a:noFill/>
              <a:ln w="28575" cap="flat" cmpd="sng" algn="ctr">
                <a:solidFill>
                  <a:schemeClr val="bg1"/>
                </a:solidFill>
                <a:prstDash val="solid"/>
                <a:round/>
                <a:headEnd type="none" w="med" len="med"/>
                <a:tailEnd type="none" w="med" len="med"/>
              </a:ln>
              <a:effectLst/>
            </p:spPr>
          </p:cxnSp>
          <p:grpSp>
            <p:nvGrpSpPr>
              <p:cNvPr id="45" name="Group 44">
                <a:extLst>
                  <a:ext uri="{FF2B5EF4-FFF2-40B4-BE49-F238E27FC236}">
                    <a16:creationId xmlns:a16="http://schemas.microsoft.com/office/drawing/2014/main" id="{4F3C18DB-B3B0-4ECC-2730-355D7DCC544C}"/>
                  </a:ext>
                </a:extLst>
              </p:cNvPr>
              <p:cNvGrpSpPr/>
              <p:nvPr/>
            </p:nvGrpSpPr>
            <p:grpSpPr>
              <a:xfrm>
                <a:off x="3021043" y="4654550"/>
                <a:ext cx="1336209" cy="69598"/>
                <a:chOff x="3021043" y="4332377"/>
                <a:chExt cx="1336209" cy="495300"/>
              </a:xfrm>
            </p:grpSpPr>
            <p:cxnSp>
              <p:nvCxnSpPr>
                <p:cNvPr id="46" name="Straight Connector 45">
                  <a:extLst>
                    <a:ext uri="{FF2B5EF4-FFF2-40B4-BE49-F238E27FC236}">
                      <a16:creationId xmlns:a16="http://schemas.microsoft.com/office/drawing/2014/main" id="{5BA002B9-6252-6214-54DE-64DF3874D14F}"/>
                    </a:ext>
                  </a:extLst>
                </p:cNvPr>
                <p:cNvCxnSpPr>
                  <a:cxnSpLocks/>
                </p:cNvCxnSpPr>
                <p:nvPr/>
              </p:nvCxnSpPr>
              <p:spPr bwMode="auto">
                <a:xfrm>
                  <a:off x="3021043" y="4332377"/>
                  <a:ext cx="0" cy="49530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1F2CE4BB-7BFD-DC01-E276-CFB1B08F889A}"/>
                    </a:ext>
                  </a:extLst>
                </p:cNvPr>
                <p:cNvCxnSpPr>
                  <a:cxnSpLocks/>
                </p:cNvCxnSpPr>
                <p:nvPr/>
              </p:nvCxnSpPr>
              <p:spPr bwMode="auto">
                <a:xfrm>
                  <a:off x="3360420" y="4332377"/>
                  <a:ext cx="0" cy="49530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AAA12EE-EE3A-FA59-AA3D-0C6FD8F84BD6}"/>
                    </a:ext>
                  </a:extLst>
                </p:cNvPr>
                <p:cNvCxnSpPr>
                  <a:cxnSpLocks/>
                </p:cNvCxnSpPr>
                <p:nvPr/>
              </p:nvCxnSpPr>
              <p:spPr bwMode="auto">
                <a:xfrm>
                  <a:off x="3704749" y="4332377"/>
                  <a:ext cx="0" cy="49530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4EC8CAF2-45D5-AABB-CD68-9AE198C5459E}"/>
                    </a:ext>
                  </a:extLst>
                </p:cNvPr>
                <p:cNvCxnSpPr>
                  <a:cxnSpLocks/>
                </p:cNvCxnSpPr>
                <p:nvPr/>
              </p:nvCxnSpPr>
              <p:spPr bwMode="auto">
                <a:xfrm>
                  <a:off x="4357252" y="4332377"/>
                  <a:ext cx="0" cy="495300"/>
                </a:xfrm>
                <a:prstGeom prst="line">
                  <a:avLst/>
                </a:prstGeom>
                <a:noFill/>
                <a:ln w="28575" cap="flat" cmpd="sng" algn="ctr">
                  <a:solidFill>
                    <a:schemeClr val="bg1"/>
                  </a:solidFill>
                  <a:prstDash val="solid"/>
                  <a:round/>
                  <a:headEnd type="none" w="med" len="med"/>
                  <a:tailEnd type="none" w="med" len="med"/>
                </a:ln>
                <a:effectLst/>
              </p:spPr>
            </p:cxnSp>
          </p:grpSp>
        </p:grpSp>
        <p:sp>
          <p:nvSpPr>
            <p:cNvPr id="40" name="TextBox 39">
              <a:extLst>
                <a:ext uri="{FF2B5EF4-FFF2-40B4-BE49-F238E27FC236}">
                  <a16:creationId xmlns:a16="http://schemas.microsoft.com/office/drawing/2014/main" id="{875CE3BF-7923-F787-9A3D-3FE5A672B34B}"/>
                </a:ext>
              </a:extLst>
            </p:cNvPr>
            <p:cNvSpPr txBox="1"/>
            <p:nvPr/>
          </p:nvSpPr>
          <p:spPr bwMode="auto">
            <a:xfrm>
              <a:off x="2222440" y="5084256"/>
              <a:ext cx="15475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Favor </a:t>
              </a:r>
              <a:r>
                <a:rPr lang="en-US" sz="1400" dirty="0" err="1">
                  <a:solidFill>
                    <a:schemeClr val="accent1"/>
                  </a:solidFill>
                  <a:latin typeface="Calibri" panose="020F0502020204030204" pitchFamily="34" charset="0"/>
                </a:rPr>
                <a:t>cilta-cel</a:t>
              </a:r>
              <a:r>
                <a:rPr lang="en-US" sz="1400" dirty="0">
                  <a:solidFill>
                    <a:schemeClr val="accent1"/>
                  </a:solidFill>
                  <a:latin typeface="Calibri" panose="020F0502020204030204" pitchFamily="34" charset="0"/>
                </a:rPr>
                <a:t> arm</a:t>
              </a:r>
            </a:p>
          </p:txBody>
        </p:sp>
        <p:sp>
          <p:nvSpPr>
            <p:cNvPr id="41" name="TextBox 40">
              <a:extLst>
                <a:ext uri="{FF2B5EF4-FFF2-40B4-BE49-F238E27FC236}">
                  <a16:creationId xmlns:a16="http://schemas.microsoft.com/office/drawing/2014/main" id="{4DEE7CCE-94C6-EBC8-BB44-759B26B9A385}"/>
                </a:ext>
              </a:extLst>
            </p:cNvPr>
            <p:cNvSpPr txBox="1"/>
            <p:nvPr/>
          </p:nvSpPr>
          <p:spPr bwMode="auto">
            <a:xfrm>
              <a:off x="3777620" y="5084256"/>
              <a:ext cx="1244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Favor SoC arm</a:t>
              </a:r>
            </a:p>
          </p:txBody>
        </p:sp>
        <p:cxnSp>
          <p:nvCxnSpPr>
            <p:cNvPr id="42" name="Straight Arrow Connector 41">
              <a:extLst>
                <a:ext uri="{FF2B5EF4-FFF2-40B4-BE49-F238E27FC236}">
                  <a16:creationId xmlns:a16="http://schemas.microsoft.com/office/drawing/2014/main" id="{B960B277-69EE-B9B7-ED12-338086F455F9}"/>
                </a:ext>
              </a:extLst>
            </p:cNvPr>
            <p:cNvCxnSpPr/>
            <p:nvPr/>
          </p:nvCxnSpPr>
          <p:spPr bwMode="auto">
            <a:xfrm>
              <a:off x="3729029" y="5110054"/>
              <a:ext cx="1090621" cy="0"/>
            </a:xfrm>
            <a:prstGeom prst="straightConnector1">
              <a:avLst/>
            </a:prstGeom>
            <a:noFill/>
            <a:ln w="28575" cap="flat" cmpd="sng" algn="ctr">
              <a:solidFill>
                <a:schemeClr val="accent3"/>
              </a:solidFill>
              <a:prstDash val="solid"/>
              <a:round/>
              <a:headEnd type="none" w="med" len="med"/>
              <a:tailEnd type="triangle"/>
            </a:ln>
            <a:effectLst/>
          </p:spPr>
        </p:cxnSp>
        <p:cxnSp>
          <p:nvCxnSpPr>
            <p:cNvPr id="43" name="Straight Arrow Connector 42">
              <a:extLst>
                <a:ext uri="{FF2B5EF4-FFF2-40B4-BE49-F238E27FC236}">
                  <a16:creationId xmlns:a16="http://schemas.microsoft.com/office/drawing/2014/main" id="{F907405C-E406-305C-C6B9-3787A317EEAA}"/>
                </a:ext>
              </a:extLst>
            </p:cNvPr>
            <p:cNvCxnSpPr>
              <a:cxnSpLocks/>
            </p:cNvCxnSpPr>
            <p:nvPr/>
          </p:nvCxnSpPr>
          <p:spPr bwMode="auto">
            <a:xfrm flipH="1">
              <a:off x="2561418" y="5110054"/>
              <a:ext cx="1090621" cy="0"/>
            </a:xfrm>
            <a:prstGeom prst="straightConnector1">
              <a:avLst/>
            </a:prstGeom>
            <a:noFill/>
            <a:ln w="28575" cap="flat" cmpd="sng" algn="ctr">
              <a:solidFill>
                <a:schemeClr val="accent1"/>
              </a:solidFill>
              <a:prstDash val="solid"/>
              <a:round/>
              <a:headEnd type="none" w="med" len="med"/>
              <a:tailEnd type="triangle"/>
            </a:ln>
            <a:effectLst/>
          </p:spPr>
        </p:cxnSp>
      </p:grpSp>
      <p:cxnSp>
        <p:nvCxnSpPr>
          <p:cNvPr id="32" name="Straight Connector 31">
            <a:extLst>
              <a:ext uri="{FF2B5EF4-FFF2-40B4-BE49-F238E27FC236}">
                <a16:creationId xmlns:a16="http://schemas.microsoft.com/office/drawing/2014/main" id="{39101E50-71EB-DD26-DB67-807D3503BAF8}"/>
              </a:ext>
            </a:extLst>
          </p:cNvPr>
          <p:cNvCxnSpPr/>
          <p:nvPr/>
        </p:nvCxnSpPr>
        <p:spPr bwMode="auto">
          <a:xfrm>
            <a:off x="3704749" y="1879349"/>
            <a:ext cx="0" cy="3194893"/>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3B8A2A59-0E25-506A-3FED-600095880A28}"/>
              </a:ext>
            </a:extLst>
          </p:cNvPr>
          <p:cNvCxnSpPr/>
          <p:nvPr/>
        </p:nvCxnSpPr>
        <p:spPr bwMode="auto">
          <a:xfrm>
            <a:off x="9638452" y="1879349"/>
            <a:ext cx="0" cy="3194893"/>
          </a:xfrm>
          <a:prstGeom prst="line">
            <a:avLst/>
          </a:prstGeom>
          <a:noFill/>
          <a:ln w="28575" cap="flat" cmpd="sng" algn="ctr">
            <a:solidFill>
              <a:schemeClr val="bg1"/>
            </a:solidFill>
            <a:prstDash val="solid"/>
            <a:round/>
            <a:headEnd type="none" w="med" len="med"/>
            <a:tailEnd type="none" w="med" len="med"/>
          </a:ln>
          <a:effectLst/>
        </p:spPr>
      </p:cxnSp>
      <p:grpSp>
        <p:nvGrpSpPr>
          <p:cNvPr id="60" name="Group 59">
            <a:extLst>
              <a:ext uri="{FF2B5EF4-FFF2-40B4-BE49-F238E27FC236}">
                <a16:creationId xmlns:a16="http://schemas.microsoft.com/office/drawing/2014/main" id="{EACD942C-B4CC-149C-0E15-D8D6075469F5}"/>
              </a:ext>
            </a:extLst>
          </p:cNvPr>
          <p:cNvGrpSpPr/>
          <p:nvPr/>
        </p:nvGrpSpPr>
        <p:grpSpPr>
          <a:xfrm>
            <a:off x="3154274" y="2146381"/>
            <a:ext cx="312826" cy="113112"/>
            <a:chOff x="3930650" y="2670175"/>
            <a:chExt cx="584200" cy="174625"/>
          </a:xfrm>
        </p:grpSpPr>
        <p:cxnSp>
          <p:nvCxnSpPr>
            <p:cNvPr id="56" name="Straight Connector 55">
              <a:extLst>
                <a:ext uri="{FF2B5EF4-FFF2-40B4-BE49-F238E27FC236}">
                  <a16:creationId xmlns:a16="http://schemas.microsoft.com/office/drawing/2014/main" id="{9DFD7210-3174-6351-6705-8C0C64821A4D}"/>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650D13AB-756A-E1C9-B105-D779D0F3CA35}"/>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8154400-1F28-68F6-D350-B2411D504295}"/>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78A95061-BFE5-FFE9-E889-02D15593D8F4}"/>
              </a:ext>
            </a:extLst>
          </p:cNvPr>
          <p:cNvGrpSpPr/>
          <p:nvPr/>
        </p:nvGrpSpPr>
        <p:grpSpPr>
          <a:xfrm>
            <a:off x="3139669" y="2347812"/>
            <a:ext cx="127406" cy="113112"/>
            <a:chOff x="3930650" y="2670175"/>
            <a:chExt cx="584200" cy="174625"/>
          </a:xfrm>
        </p:grpSpPr>
        <p:cxnSp>
          <p:nvCxnSpPr>
            <p:cNvPr id="62" name="Straight Connector 61">
              <a:extLst>
                <a:ext uri="{FF2B5EF4-FFF2-40B4-BE49-F238E27FC236}">
                  <a16:creationId xmlns:a16="http://schemas.microsoft.com/office/drawing/2014/main" id="{A86543CB-63A8-936F-0D38-1C12EEE3889D}"/>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9E47E533-4CD1-6865-80D4-2015FCB045ED}"/>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AC2F8612-9FBF-0683-FB11-54E2CF9524B6}"/>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17" name="Group 9216">
            <a:extLst>
              <a:ext uri="{FF2B5EF4-FFF2-40B4-BE49-F238E27FC236}">
                <a16:creationId xmlns:a16="http://schemas.microsoft.com/office/drawing/2014/main" id="{D56EA03B-14C7-6BFA-8FB8-2AB822FF41E5}"/>
              </a:ext>
            </a:extLst>
          </p:cNvPr>
          <p:cNvGrpSpPr/>
          <p:nvPr/>
        </p:nvGrpSpPr>
        <p:grpSpPr>
          <a:xfrm>
            <a:off x="3142507" y="2771185"/>
            <a:ext cx="193804" cy="113112"/>
            <a:chOff x="3930650" y="2670175"/>
            <a:chExt cx="584200" cy="174625"/>
          </a:xfrm>
        </p:grpSpPr>
        <p:cxnSp>
          <p:nvCxnSpPr>
            <p:cNvPr id="9219" name="Straight Connector 9218">
              <a:extLst>
                <a:ext uri="{FF2B5EF4-FFF2-40B4-BE49-F238E27FC236}">
                  <a16:creationId xmlns:a16="http://schemas.microsoft.com/office/drawing/2014/main" id="{12C8452C-FFC0-8EA1-A408-63DCC8F5F935}"/>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F8366047-5EE5-0818-319B-28EEBF9F97E0}"/>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510C81EC-6405-FDBC-F598-18542005BB2B}"/>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22" name="Group 9221">
            <a:extLst>
              <a:ext uri="{FF2B5EF4-FFF2-40B4-BE49-F238E27FC236}">
                <a16:creationId xmlns:a16="http://schemas.microsoft.com/office/drawing/2014/main" id="{E2D253AD-2092-C9A8-9773-BDA21568408A}"/>
              </a:ext>
            </a:extLst>
          </p:cNvPr>
          <p:cNvGrpSpPr/>
          <p:nvPr/>
        </p:nvGrpSpPr>
        <p:grpSpPr>
          <a:xfrm>
            <a:off x="3093192" y="3001006"/>
            <a:ext cx="218026" cy="113112"/>
            <a:chOff x="3930650" y="2670175"/>
            <a:chExt cx="584200" cy="174625"/>
          </a:xfrm>
        </p:grpSpPr>
        <p:cxnSp>
          <p:nvCxnSpPr>
            <p:cNvPr id="9223" name="Straight Connector 9222">
              <a:extLst>
                <a:ext uri="{FF2B5EF4-FFF2-40B4-BE49-F238E27FC236}">
                  <a16:creationId xmlns:a16="http://schemas.microsoft.com/office/drawing/2014/main" id="{01907FFB-DAE1-CF95-CC9C-567333381525}"/>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48BBCE77-B6A2-94D6-E95F-40D2BBE15F02}"/>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20745F3A-5258-EBD0-C539-5FD7E8A7CA04}"/>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26" name="Group 9225">
            <a:extLst>
              <a:ext uri="{FF2B5EF4-FFF2-40B4-BE49-F238E27FC236}">
                <a16:creationId xmlns:a16="http://schemas.microsoft.com/office/drawing/2014/main" id="{423C6DF2-D76C-A29C-C8B3-B404BA5E121D}"/>
              </a:ext>
            </a:extLst>
          </p:cNvPr>
          <p:cNvGrpSpPr/>
          <p:nvPr/>
        </p:nvGrpSpPr>
        <p:grpSpPr>
          <a:xfrm>
            <a:off x="3106728" y="3194559"/>
            <a:ext cx="563572" cy="113112"/>
            <a:chOff x="3930650" y="2670175"/>
            <a:chExt cx="584200" cy="174625"/>
          </a:xfrm>
        </p:grpSpPr>
        <p:cxnSp>
          <p:nvCxnSpPr>
            <p:cNvPr id="9227" name="Straight Connector 9226">
              <a:extLst>
                <a:ext uri="{FF2B5EF4-FFF2-40B4-BE49-F238E27FC236}">
                  <a16:creationId xmlns:a16="http://schemas.microsoft.com/office/drawing/2014/main" id="{69CF3A01-6717-C0EF-FE67-A0444736391A}"/>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8653CDB4-F4DA-A7FF-2A42-A7639C62C101}"/>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8738C710-CFC4-F56E-D09B-81546B8B1FD8}"/>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0" name="Group 9229">
            <a:extLst>
              <a:ext uri="{FF2B5EF4-FFF2-40B4-BE49-F238E27FC236}">
                <a16:creationId xmlns:a16="http://schemas.microsoft.com/office/drawing/2014/main" id="{8D992A9D-74D7-439B-3229-0735C40417A7}"/>
              </a:ext>
            </a:extLst>
          </p:cNvPr>
          <p:cNvGrpSpPr/>
          <p:nvPr/>
        </p:nvGrpSpPr>
        <p:grpSpPr>
          <a:xfrm>
            <a:off x="3174807" y="3836166"/>
            <a:ext cx="358968" cy="113112"/>
            <a:chOff x="3930650" y="2670175"/>
            <a:chExt cx="584200" cy="174625"/>
          </a:xfrm>
        </p:grpSpPr>
        <p:cxnSp>
          <p:nvCxnSpPr>
            <p:cNvPr id="9231" name="Straight Connector 9230">
              <a:extLst>
                <a:ext uri="{FF2B5EF4-FFF2-40B4-BE49-F238E27FC236}">
                  <a16:creationId xmlns:a16="http://schemas.microsoft.com/office/drawing/2014/main" id="{BB6BF29E-80A2-54F3-2C26-E0207E63CE70}"/>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9B095DBB-9931-B8C9-D173-93039E1910D8}"/>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9D73443E-359B-8F60-7F97-8F58C91923DE}"/>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4" name="Group 9233">
            <a:extLst>
              <a:ext uri="{FF2B5EF4-FFF2-40B4-BE49-F238E27FC236}">
                <a16:creationId xmlns:a16="http://schemas.microsoft.com/office/drawing/2014/main" id="{33C7EDFF-E5EF-F6BC-D9D4-120ACBC28632}"/>
              </a:ext>
            </a:extLst>
          </p:cNvPr>
          <p:cNvGrpSpPr/>
          <p:nvPr/>
        </p:nvGrpSpPr>
        <p:grpSpPr>
          <a:xfrm>
            <a:off x="3122042" y="4041636"/>
            <a:ext cx="135508" cy="113112"/>
            <a:chOff x="3930650" y="2670175"/>
            <a:chExt cx="584200" cy="174625"/>
          </a:xfrm>
        </p:grpSpPr>
        <p:cxnSp>
          <p:nvCxnSpPr>
            <p:cNvPr id="9235" name="Straight Connector 9234">
              <a:extLst>
                <a:ext uri="{FF2B5EF4-FFF2-40B4-BE49-F238E27FC236}">
                  <a16:creationId xmlns:a16="http://schemas.microsoft.com/office/drawing/2014/main" id="{DE4E857D-3F82-CA47-D148-C284DB733420}"/>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79AEE362-3B2B-A836-8F2D-AA5E0E07FA75}"/>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7D387FF6-33B4-4CA7-7721-A343B3DE5B86}"/>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8" name="Group 9237">
            <a:extLst>
              <a:ext uri="{FF2B5EF4-FFF2-40B4-BE49-F238E27FC236}">
                <a16:creationId xmlns:a16="http://schemas.microsoft.com/office/drawing/2014/main" id="{0DF8E312-98C3-DD37-7E5B-5E4C219E54CD}"/>
              </a:ext>
            </a:extLst>
          </p:cNvPr>
          <p:cNvGrpSpPr/>
          <p:nvPr/>
        </p:nvGrpSpPr>
        <p:grpSpPr>
          <a:xfrm>
            <a:off x="3152708" y="4471870"/>
            <a:ext cx="168342" cy="113112"/>
            <a:chOff x="3930650" y="2670175"/>
            <a:chExt cx="584200" cy="174625"/>
          </a:xfrm>
        </p:grpSpPr>
        <p:cxnSp>
          <p:nvCxnSpPr>
            <p:cNvPr id="9239" name="Straight Connector 9238">
              <a:extLst>
                <a:ext uri="{FF2B5EF4-FFF2-40B4-BE49-F238E27FC236}">
                  <a16:creationId xmlns:a16="http://schemas.microsoft.com/office/drawing/2014/main" id="{3B2FA99D-B7D0-19BB-FA0E-62669AD0EA00}"/>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A1AB93CC-44C1-4F7C-B3CF-7D24E09B2D98}"/>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5F0EBAA0-9B05-B6E0-8AC9-BE83AEC0E073}"/>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42" name="Group 9241">
            <a:extLst>
              <a:ext uri="{FF2B5EF4-FFF2-40B4-BE49-F238E27FC236}">
                <a16:creationId xmlns:a16="http://schemas.microsoft.com/office/drawing/2014/main" id="{37EC0C61-F3E6-2D47-FDD7-0C1A2F35BA50}"/>
              </a:ext>
            </a:extLst>
          </p:cNvPr>
          <p:cNvGrpSpPr/>
          <p:nvPr/>
        </p:nvGrpSpPr>
        <p:grpSpPr>
          <a:xfrm>
            <a:off x="3107907" y="4683242"/>
            <a:ext cx="298867" cy="113112"/>
            <a:chOff x="3930650" y="2670175"/>
            <a:chExt cx="584200" cy="174625"/>
          </a:xfrm>
        </p:grpSpPr>
        <p:cxnSp>
          <p:nvCxnSpPr>
            <p:cNvPr id="9243" name="Straight Connector 9242">
              <a:extLst>
                <a:ext uri="{FF2B5EF4-FFF2-40B4-BE49-F238E27FC236}">
                  <a16:creationId xmlns:a16="http://schemas.microsoft.com/office/drawing/2014/main" id="{C3356500-B43F-1F81-ECD7-99C73898404D}"/>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2276AEED-AD04-2501-4AC7-402A73A9EB50}"/>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5B992AE9-A922-60DC-556B-B657A931B316}"/>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46" name="Group 9245">
            <a:extLst>
              <a:ext uri="{FF2B5EF4-FFF2-40B4-BE49-F238E27FC236}">
                <a16:creationId xmlns:a16="http://schemas.microsoft.com/office/drawing/2014/main" id="{27D2C652-92C4-73D7-8060-38B4C407A474}"/>
              </a:ext>
            </a:extLst>
          </p:cNvPr>
          <p:cNvGrpSpPr/>
          <p:nvPr/>
        </p:nvGrpSpPr>
        <p:grpSpPr>
          <a:xfrm>
            <a:off x="3110948" y="4901306"/>
            <a:ext cx="298867" cy="113112"/>
            <a:chOff x="3930650" y="2670175"/>
            <a:chExt cx="584200" cy="174625"/>
          </a:xfrm>
        </p:grpSpPr>
        <p:cxnSp>
          <p:nvCxnSpPr>
            <p:cNvPr id="9247" name="Straight Connector 9246">
              <a:extLst>
                <a:ext uri="{FF2B5EF4-FFF2-40B4-BE49-F238E27FC236}">
                  <a16:creationId xmlns:a16="http://schemas.microsoft.com/office/drawing/2014/main" id="{0493514A-E79B-23DA-181C-E1F30AFE07FC}"/>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3F5DED22-57F8-150B-38FC-DE4C4D5CB66D}"/>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49" name="Straight Connector 9248">
              <a:extLst>
                <a:ext uri="{FF2B5EF4-FFF2-40B4-BE49-F238E27FC236}">
                  <a16:creationId xmlns:a16="http://schemas.microsoft.com/office/drawing/2014/main" id="{F90C54A6-463D-D775-C122-48547EAD5F23}"/>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50" name="Oval 9249">
            <a:extLst>
              <a:ext uri="{FF2B5EF4-FFF2-40B4-BE49-F238E27FC236}">
                <a16:creationId xmlns:a16="http://schemas.microsoft.com/office/drawing/2014/main" id="{3AD7FDCA-B4CD-D7C2-C827-7B82B52EE6D0}"/>
              </a:ext>
            </a:extLst>
          </p:cNvPr>
          <p:cNvSpPr/>
          <p:nvPr/>
        </p:nvSpPr>
        <p:spPr bwMode="auto">
          <a:xfrm>
            <a:off x="3138623" y="4059325"/>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Oval 9250">
            <a:extLst>
              <a:ext uri="{FF2B5EF4-FFF2-40B4-BE49-F238E27FC236}">
                <a16:creationId xmlns:a16="http://schemas.microsoft.com/office/drawing/2014/main" id="{037441C6-FF00-0559-9C00-D7332533DED5}"/>
              </a:ext>
            </a:extLst>
          </p:cNvPr>
          <p:cNvSpPr/>
          <p:nvPr/>
        </p:nvSpPr>
        <p:spPr bwMode="auto">
          <a:xfrm>
            <a:off x="3177525" y="4493321"/>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Oval 9251">
            <a:extLst>
              <a:ext uri="{FF2B5EF4-FFF2-40B4-BE49-F238E27FC236}">
                <a16:creationId xmlns:a16="http://schemas.microsoft.com/office/drawing/2014/main" id="{A455EB4D-FEC7-7E9E-7C18-5F193A422FED}"/>
              </a:ext>
            </a:extLst>
          </p:cNvPr>
          <p:cNvSpPr/>
          <p:nvPr/>
        </p:nvSpPr>
        <p:spPr bwMode="auto">
          <a:xfrm>
            <a:off x="3166018" y="4705725"/>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Oval 9252">
            <a:extLst>
              <a:ext uri="{FF2B5EF4-FFF2-40B4-BE49-F238E27FC236}">
                <a16:creationId xmlns:a16="http://schemas.microsoft.com/office/drawing/2014/main" id="{ACF309A3-088B-FA60-53AA-626B37A1FFA6}"/>
              </a:ext>
            </a:extLst>
          </p:cNvPr>
          <p:cNvSpPr/>
          <p:nvPr/>
        </p:nvSpPr>
        <p:spPr bwMode="auto">
          <a:xfrm>
            <a:off x="3172387" y="4920827"/>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4" name="Oval 9253">
            <a:extLst>
              <a:ext uri="{FF2B5EF4-FFF2-40B4-BE49-F238E27FC236}">
                <a16:creationId xmlns:a16="http://schemas.microsoft.com/office/drawing/2014/main" id="{9E946830-FA52-262B-3F3F-C1F32A62D89A}"/>
              </a:ext>
            </a:extLst>
          </p:cNvPr>
          <p:cNvSpPr/>
          <p:nvPr/>
        </p:nvSpPr>
        <p:spPr bwMode="auto">
          <a:xfrm>
            <a:off x="3252614" y="3860178"/>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5" name="Oval 9254">
            <a:extLst>
              <a:ext uri="{FF2B5EF4-FFF2-40B4-BE49-F238E27FC236}">
                <a16:creationId xmlns:a16="http://schemas.microsoft.com/office/drawing/2014/main" id="{03C9F22E-96DC-A560-05BB-94A3AAEEB15E}"/>
              </a:ext>
            </a:extLst>
          </p:cNvPr>
          <p:cNvSpPr/>
          <p:nvPr/>
        </p:nvSpPr>
        <p:spPr bwMode="auto">
          <a:xfrm>
            <a:off x="3214999" y="3212885"/>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6" name="Oval 9255">
            <a:extLst>
              <a:ext uri="{FF2B5EF4-FFF2-40B4-BE49-F238E27FC236}">
                <a16:creationId xmlns:a16="http://schemas.microsoft.com/office/drawing/2014/main" id="{1F7553B5-8DFD-EC23-8486-63FDC4CA487C}"/>
              </a:ext>
            </a:extLst>
          </p:cNvPr>
          <p:cNvSpPr/>
          <p:nvPr/>
        </p:nvSpPr>
        <p:spPr bwMode="auto">
          <a:xfrm>
            <a:off x="3120178" y="3019304"/>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7" name="Oval 9256">
            <a:extLst>
              <a:ext uri="{FF2B5EF4-FFF2-40B4-BE49-F238E27FC236}">
                <a16:creationId xmlns:a16="http://schemas.microsoft.com/office/drawing/2014/main" id="{AE4460F6-8255-582D-7D56-C75D0AFAAC7F}"/>
              </a:ext>
            </a:extLst>
          </p:cNvPr>
          <p:cNvSpPr/>
          <p:nvPr/>
        </p:nvSpPr>
        <p:spPr bwMode="auto">
          <a:xfrm>
            <a:off x="3173591" y="2793830"/>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8" name="Oval 9257">
            <a:extLst>
              <a:ext uri="{FF2B5EF4-FFF2-40B4-BE49-F238E27FC236}">
                <a16:creationId xmlns:a16="http://schemas.microsoft.com/office/drawing/2014/main" id="{4537D87C-10C2-7AF8-0601-C22F59B91849}"/>
              </a:ext>
            </a:extLst>
          </p:cNvPr>
          <p:cNvSpPr/>
          <p:nvPr/>
        </p:nvSpPr>
        <p:spPr bwMode="auto">
          <a:xfrm>
            <a:off x="3152269" y="2368669"/>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9" name="Oval 9258">
            <a:extLst>
              <a:ext uri="{FF2B5EF4-FFF2-40B4-BE49-F238E27FC236}">
                <a16:creationId xmlns:a16="http://schemas.microsoft.com/office/drawing/2014/main" id="{EF6369BC-F52D-4D4E-F0E2-73206AA172C3}"/>
              </a:ext>
            </a:extLst>
          </p:cNvPr>
          <p:cNvSpPr/>
          <p:nvPr/>
        </p:nvSpPr>
        <p:spPr bwMode="auto">
          <a:xfrm>
            <a:off x="3219303" y="2168066"/>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60" name="Group 9259">
            <a:extLst>
              <a:ext uri="{FF2B5EF4-FFF2-40B4-BE49-F238E27FC236}">
                <a16:creationId xmlns:a16="http://schemas.microsoft.com/office/drawing/2014/main" id="{77984946-830C-5296-AEFA-952F0C0AC7BA}"/>
              </a:ext>
            </a:extLst>
          </p:cNvPr>
          <p:cNvGrpSpPr/>
          <p:nvPr/>
        </p:nvGrpSpPr>
        <p:grpSpPr>
          <a:xfrm>
            <a:off x="9087977" y="2388958"/>
            <a:ext cx="148098" cy="113112"/>
            <a:chOff x="3930650" y="2670175"/>
            <a:chExt cx="584200" cy="174625"/>
          </a:xfrm>
        </p:grpSpPr>
        <p:cxnSp>
          <p:nvCxnSpPr>
            <p:cNvPr id="9261" name="Straight Connector 9260">
              <a:extLst>
                <a:ext uri="{FF2B5EF4-FFF2-40B4-BE49-F238E27FC236}">
                  <a16:creationId xmlns:a16="http://schemas.microsoft.com/office/drawing/2014/main" id="{740C17BE-8FFD-BC57-D632-043186BDAE59}"/>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B21B1477-BC36-2D9E-09B3-80DE8923F408}"/>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D3653843-C17B-A91F-77CC-8C8FDECD5786}"/>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64" name="Oval 9263">
            <a:extLst>
              <a:ext uri="{FF2B5EF4-FFF2-40B4-BE49-F238E27FC236}">
                <a16:creationId xmlns:a16="http://schemas.microsoft.com/office/drawing/2014/main" id="{F143D045-1EC7-6A3B-777C-04148915C372}"/>
              </a:ext>
            </a:extLst>
          </p:cNvPr>
          <p:cNvSpPr/>
          <p:nvPr/>
        </p:nvSpPr>
        <p:spPr bwMode="auto">
          <a:xfrm>
            <a:off x="9109368" y="2411441"/>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65" name="Group 9264">
            <a:extLst>
              <a:ext uri="{FF2B5EF4-FFF2-40B4-BE49-F238E27FC236}">
                <a16:creationId xmlns:a16="http://schemas.microsoft.com/office/drawing/2014/main" id="{994EA496-1EAF-5168-CA5A-D42062CF74F4}"/>
              </a:ext>
            </a:extLst>
          </p:cNvPr>
          <p:cNvGrpSpPr/>
          <p:nvPr/>
        </p:nvGrpSpPr>
        <p:grpSpPr>
          <a:xfrm>
            <a:off x="9087191" y="2600705"/>
            <a:ext cx="320333" cy="113112"/>
            <a:chOff x="3930650" y="2670175"/>
            <a:chExt cx="584200" cy="174625"/>
          </a:xfrm>
        </p:grpSpPr>
        <p:cxnSp>
          <p:nvCxnSpPr>
            <p:cNvPr id="9266" name="Straight Connector 9265">
              <a:extLst>
                <a:ext uri="{FF2B5EF4-FFF2-40B4-BE49-F238E27FC236}">
                  <a16:creationId xmlns:a16="http://schemas.microsoft.com/office/drawing/2014/main" id="{F4FFA002-64F9-2388-273A-BA85169CDF04}"/>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2366F86E-1237-654C-E938-7A0A982EA62D}"/>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68" name="Straight Connector 9267">
              <a:extLst>
                <a:ext uri="{FF2B5EF4-FFF2-40B4-BE49-F238E27FC236}">
                  <a16:creationId xmlns:a16="http://schemas.microsoft.com/office/drawing/2014/main" id="{E918BAB0-52C7-EC1E-2813-26EDCF8E1978}"/>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69" name="Oval 9268">
            <a:extLst>
              <a:ext uri="{FF2B5EF4-FFF2-40B4-BE49-F238E27FC236}">
                <a16:creationId xmlns:a16="http://schemas.microsoft.com/office/drawing/2014/main" id="{10EF878C-92C1-F7C5-8210-32724525279E}"/>
              </a:ext>
            </a:extLst>
          </p:cNvPr>
          <p:cNvSpPr/>
          <p:nvPr/>
        </p:nvSpPr>
        <p:spPr bwMode="auto">
          <a:xfrm>
            <a:off x="9163759" y="2621869"/>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70" name="Group 9269">
            <a:extLst>
              <a:ext uri="{FF2B5EF4-FFF2-40B4-BE49-F238E27FC236}">
                <a16:creationId xmlns:a16="http://schemas.microsoft.com/office/drawing/2014/main" id="{E2A670AD-C49A-1376-4D1E-6F982F7B5A94}"/>
              </a:ext>
            </a:extLst>
          </p:cNvPr>
          <p:cNvGrpSpPr/>
          <p:nvPr/>
        </p:nvGrpSpPr>
        <p:grpSpPr>
          <a:xfrm>
            <a:off x="9071739" y="2798408"/>
            <a:ext cx="205612" cy="113112"/>
            <a:chOff x="3930650" y="2670175"/>
            <a:chExt cx="584200" cy="174625"/>
          </a:xfrm>
        </p:grpSpPr>
        <p:cxnSp>
          <p:nvCxnSpPr>
            <p:cNvPr id="9271" name="Straight Connector 9270">
              <a:extLst>
                <a:ext uri="{FF2B5EF4-FFF2-40B4-BE49-F238E27FC236}">
                  <a16:creationId xmlns:a16="http://schemas.microsoft.com/office/drawing/2014/main" id="{ED33F501-6541-800F-C7A1-2B2F1C475A76}"/>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5A62178F-4A0D-23FE-7F65-EDB99052FA9C}"/>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73" name="Straight Connector 9272">
              <a:extLst>
                <a:ext uri="{FF2B5EF4-FFF2-40B4-BE49-F238E27FC236}">
                  <a16:creationId xmlns:a16="http://schemas.microsoft.com/office/drawing/2014/main" id="{7FF9C08F-1E16-C68A-4604-66A14CC191A9}"/>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74" name="Oval 9273">
            <a:extLst>
              <a:ext uri="{FF2B5EF4-FFF2-40B4-BE49-F238E27FC236}">
                <a16:creationId xmlns:a16="http://schemas.microsoft.com/office/drawing/2014/main" id="{0A80E4CE-EA10-94A0-4B5D-5FE33E11820F}"/>
              </a:ext>
            </a:extLst>
          </p:cNvPr>
          <p:cNvSpPr/>
          <p:nvPr/>
        </p:nvSpPr>
        <p:spPr bwMode="auto">
          <a:xfrm>
            <a:off x="9120611" y="2816993"/>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75" name="Group 9274">
            <a:extLst>
              <a:ext uri="{FF2B5EF4-FFF2-40B4-BE49-F238E27FC236}">
                <a16:creationId xmlns:a16="http://schemas.microsoft.com/office/drawing/2014/main" id="{6029CE86-D7A9-0BDF-C46E-1413BAD4DC90}"/>
              </a:ext>
            </a:extLst>
          </p:cNvPr>
          <p:cNvGrpSpPr/>
          <p:nvPr/>
        </p:nvGrpSpPr>
        <p:grpSpPr>
          <a:xfrm>
            <a:off x="9120610" y="3016186"/>
            <a:ext cx="366289" cy="113112"/>
            <a:chOff x="3930650" y="2670175"/>
            <a:chExt cx="584200" cy="174625"/>
          </a:xfrm>
        </p:grpSpPr>
        <p:cxnSp>
          <p:nvCxnSpPr>
            <p:cNvPr id="9276" name="Straight Connector 9275">
              <a:extLst>
                <a:ext uri="{FF2B5EF4-FFF2-40B4-BE49-F238E27FC236}">
                  <a16:creationId xmlns:a16="http://schemas.microsoft.com/office/drawing/2014/main" id="{B4E3A91F-53D9-D1F9-A35D-B89FF4703BBA}"/>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3F57521A-FD13-D168-8882-7A6AC462D5AC}"/>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78" name="Straight Connector 9277">
              <a:extLst>
                <a:ext uri="{FF2B5EF4-FFF2-40B4-BE49-F238E27FC236}">
                  <a16:creationId xmlns:a16="http://schemas.microsoft.com/office/drawing/2014/main" id="{96BCB61E-0D4B-74F9-E2D6-ECA324091D60}"/>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79" name="Oval 9278">
            <a:extLst>
              <a:ext uri="{FF2B5EF4-FFF2-40B4-BE49-F238E27FC236}">
                <a16:creationId xmlns:a16="http://schemas.microsoft.com/office/drawing/2014/main" id="{31024C08-B001-7105-B946-9A9F9DEDC09F}"/>
              </a:ext>
            </a:extLst>
          </p:cNvPr>
          <p:cNvSpPr/>
          <p:nvPr/>
        </p:nvSpPr>
        <p:spPr bwMode="auto">
          <a:xfrm>
            <a:off x="9201396" y="3036179"/>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80" name="Group 9279">
            <a:extLst>
              <a:ext uri="{FF2B5EF4-FFF2-40B4-BE49-F238E27FC236}">
                <a16:creationId xmlns:a16="http://schemas.microsoft.com/office/drawing/2014/main" id="{B4B99DFA-A329-A449-6F4D-F19B608F3078}"/>
              </a:ext>
            </a:extLst>
          </p:cNvPr>
          <p:cNvGrpSpPr/>
          <p:nvPr/>
        </p:nvGrpSpPr>
        <p:grpSpPr>
          <a:xfrm>
            <a:off x="9065245" y="3457090"/>
            <a:ext cx="174006" cy="113112"/>
            <a:chOff x="3930650" y="2670175"/>
            <a:chExt cx="584200" cy="174625"/>
          </a:xfrm>
        </p:grpSpPr>
        <p:cxnSp>
          <p:nvCxnSpPr>
            <p:cNvPr id="9281" name="Straight Connector 9280">
              <a:extLst>
                <a:ext uri="{FF2B5EF4-FFF2-40B4-BE49-F238E27FC236}">
                  <a16:creationId xmlns:a16="http://schemas.microsoft.com/office/drawing/2014/main" id="{FF6E4636-2B3E-A9C9-9D5D-CEE021F65ED5}"/>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82" name="Straight Connector 9281">
              <a:extLst>
                <a:ext uri="{FF2B5EF4-FFF2-40B4-BE49-F238E27FC236}">
                  <a16:creationId xmlns:a16="http://schemas.microsoft.com/office/drawing/2014/main" id="{0448ABB2-7589-ACC6-9AEB-87E4E470DA33}"/>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83" name="Straight Connector 9282">
              <a:extLst>
                <a:ext uri="{FF2B5EF4-FFF2-40B4-BE49-F238E27FC236}">
                  <a16:creationId xmlns:a16="http://schemas.microsoft.com/office/drawing/2014/main" id="{4442CAC9-F4DE-77FD-A866-81A055A381A4}"/>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84" name="Oval 9283">
            <a:extLst>
              <a:ext uri="{FF2B5EF4-FFF2-40B4-BE49-F238E27FC236}">
                <a16:creationId xmlns:a16="http://schemas.microsoft.com/office/drawing/2014/main" id="{C7D9706B-A229-B843-5351-E77F59CEC6AA}"/>
              </a:ext>
            </a:extLst>
          </p:cNvPr>
          <p:cNvSpPr/>
          <p:nvPr/>
        </p:nvSpPr>
        <p:spPr bwMode="auto">
          <a:xfrm>
            <a:off x="9109192" y="3477124"/>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85" name="Group 9284">
            <a:extLst>
              <a:ext uri="{FF2B5EF4-FFF2-40B4-BE49-F238E27FC236}">
                <a16:creationId xmlns:a16="http://schemas.microsoft.com/office/drawing/2014/main" id="{B11844A6-0884-6805-5425-4C7FAAA7A945}"/>
              </a:ext>
            </a:extLst>
          </p:cNvPr>
          <p:cNvGrpSpPr/>
          <p:nvPr/>
        </p:nvGrpSpPr>
        <p:grpSpPr>
          <a:xfrm>
            <a:off x="9057899" y="3655057"/>
            <a:ext cx="260726" cy="113112"/>
            <a:chOff x="3930650" y="2670175"/>
            <a:chExt cx="584200" cy="174625"/>
          </a:xfrm>
        </p:grpSpPr>
        <p:cxnSp>
          <p:nvCxnSpPr>
            <p:cNvPr id="9286" name="Straight Connector 9285">
              <a:extLst>
                <a:ext uri="{FF2B5EF4-FFF2-40B4-BE49-F238E27FC236}">
                  <a16:creationId xmlns:a16="http://schemas.microsoft.com/office/drawing/2014/main" id="{51C703A6-84B7-570E-AF04-F68D864F9495}"/>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D9B11324-4792-A2B1-55BE-D3EF68F2B2DD}"/>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88" name="Straight Connector 9287">
              <a:extLst>
                <a:ext uri="{FF2B5EF4-FFF2-40B4-BE49-F238E27FC236}">
                  <a16:creationId xmlns:a16="http://schemas.microsoft.com/office/drawing/2014/main" id="{9532A603-8CFE-D8C8-ABCC-B77A12694051}"/>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89" name="Oval 9288">
            <a:extLst>
              <a:ext uri="{FF2B5EF4-FFF2-40B4-BE49-F238E27FC236}">
                <a16:creationId xmlns:a16="http://schemas.microsoft.com/office/drawing/2014/main" id="{8A9BD9DB-5C4A-7857-E550-B8332C6DA7CB}"/>
              </a:ext>
            </a:extLst>
          </p:cNvPr>
          <p:cNvSpPr/>
          <p:nvPr/>
        </p:nvSpPr>
        <p:spPr bwMode="auto">
          <a:xfrm>
            <a:off x="9101846" y="3675091"/>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90" name="Group 9289">
            <a:extLst>
              <a:ext uri="{FF2B5EF4-FFF2-40B4-BE49-F238E27FC236}">
                <a16:creationId xmlns:a16="http://schemas.microsoft.com/office/drawing/2014/main" id="{78A0375E-AA3F-A6CF-6AE7-D51BD7A222B2}"/>
              </a:ext>
            </a:extLst>
          </p:cNvPr>
          <p:cNvGrpSpPr/>
          <p:nvPr/>
        </p:nvGrpSpPr>
        <p:grpSpPr>
          <a:xfrm>
            <a:off x="9016625" y="3859414"/>
            <a:ext cx="225800" cy="113112"/>
            <a:chOff x="3930650" y="2670175"/>
            <a:chExt cx="584200" cy="174625"/>
          </a:xfrm>
        </p:grpSpPr>
        <p:cxnSp>
          <p:nvCxnSpPr>
            <p:cNvPr id="9291" name="Straight Connector 9290">
              <a:extLst>
                <a:ext uri="{FF2B5EF4-FFF2-40B4-BE49-F238E27FC236}">
                  <a16:creationId xmlns:a16="http://schemas.microsoft.com/office/drawing/2014/main" id="{74DB16CB-AFD3-8BBC-B620-281FF9D0E8AE}"/>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F1189BEA-1B1F-071E-209B-A8902212BA88}"/>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93" name="Straight Connector 9292">
              <a:extLst>
                <a:ext uri="{FF2B5EF4-FFF2-40B4-BE49-F238E27FC236}">
                  <a16:creationId xmlns:a16="http://schemas.microsoft.com/office/drawing/2014/main" id="{38CC7507-0B86-ED10-917C-EFC1B51DF40E}"/>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94" name="Oval 9293">
            <a:extLst>
              <a:ext uri="{FF2B5EF4-FFF2-40B4-BE49-F238E27FC236}">
                <a16:creationId xmlns:a16="http://schemas.microsoft.com/office/drawing/2014/main" id="{32690E70-93D4-1908-3BD9-00D03FD67106}"/>
              </a:ext>
            </a:extLst>
          </p:cNvPr>
          <p:cNvSpPr/>
          <p:nvPr/>
        </p:nvSpPr>
        <p:spPr bwMode="auto">
          <a:xfrm>
            <a:off x="9045819" y="3879448"/>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95" name="Group 9294">
            <a:extLst>
              <a:ext uri="{FF2B5EF4-FFF2-40B4-BE49-F238E27FC236}">
                <a16:creationId xmlns:a16="http://schemas.microsoft.com/office/drawing/2014/main" id="{2595773A-AC84-6022-55FB-863849CD361C}"/>
              </a:ext>
            </a:extLst>
          </p:cNvPr>
          <p:cNvGrpSpPr/>
          <p:nvPr/>
        </p:nvGrpSpPr>
        <p:grpSpPr>
          <a:xfrm>
            <a:off x="9103892" y="4086534"/>
            <a:ext cx="132183" cy="113112"/>
            <a:chOff x="3930650" y="2670175"/>
            <a:chExt cx="584200" cy="174625"/>
          </a:xfrm>
        </p:grpSpPr>
        <p:cxnSp>
          <p:nvCxnSpPr>
            <p:cNvPr id="9296" name="Straight Connector 9295">
              <a:extLst>
                <a:ext uri="{FF2B5EF4-FFF2-40B4-BE49-F238E27FC236}">
                  <a16:creationId xmlns:a16="http://schemas.microsoft.com/office/drawing/2014/main" id="{275BC0E0-EBFE-C496-7054-EC2A9F236A71}"/>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6197D949-FB4B-F966-8C47-F7685EF9610C}"/>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0A10732B-A721-DE0E-C479-85C1D477D8A0}"/>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299" name="Oval 9298">
            <a:extLst>
              <a:ext uri="{FF2B5EF4-FFF2-40B4-BE49-F238E27FC236}">
                <a16:creationId xmlns:a16="http://schemas.microsoft.com/office/drawing/2014/main" id="{F03F7C3E-D2DB-E039-E2CC-7772BFAD4D98}"/>
              </a:ext>
            </a:extLst>
          </p:cNvPr>
          <p:cNvSpPr/>
          <p:nvPr/>
        </p:nvSpPr>
        <p:spPr bwMode="auto">
          <a:xfrm>
            <a:off x="9117327" y="4106095"/>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300" name="Group 9299">
            <a:extLst>
              <a:ext uri="{FF2B5EF4-FFF2-40B4-BE49-F238E27FC236}">
                <a16:creationId xmlns:a16="http://schemas.microsoft.com/office/drawing/2014/main" id="{E7CCD110-C3F2-E5AB-2B38-32132AD34FD7}"/>
              </a:ext>
            </a:extLst>
          </p:cNvPr>
          <p:cNvGrpSpPr/>
          <p:nvPr/>
        </p:nvGrpSpPr>
        <p:grpSpPr>
          <a:xfrm>
            <a:off x="9053290" y="4923531"/>
            <a:ext cx="240832" cy="113112"/>
            <a:chOff x="3930650" y="2670175"/>
            <a:chExt cx="584200" cy="174625"/>
          </a:xfrm>
        </p:grpSpPr>
        <p:cxnSp>
          <p:nvCxnSpPr>
            <p:cNvPr id="9301" name="Straight Connector 9300">
              <a:extLst>
                <a:ext uri="{FF2B5EF4-FFF2-40B4-BE49-F238E27FC236}">
                  <a16:creationId xmlns:a16="http://schemas.microsoft.com/office/drawing/2014/main" id="{9A5003FC-B63E-9ED9-F365-D0957DBF20DE}"/>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3C3F35F7-30A4-1736-3338-7EA178FCB8F6}"/>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31F63085-356B-F0FC-4EBD-2976E522D5AC}"/>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304" name="Oval 9303">
            <a:extLst>
              <a:ext uri="{FF2B5EF4-FFF2-40B4-BE49-F238E27FC236}">
                <a16:creationId xmlns:a16="http://schemas.microsoft.com/office/drawing/2014/main" id="{82580BFF-2CD3-E211-9415-975AA757760B}"/>
              </a:ext>
            </a:extLst>
          </p:cNvPr>
          <p:cNvSpPr/>
          <p:nvPr/>
        </p:nvSpPr>
        <p:spPr bwMode="auto">
          <a:xfrm>
            <a:off x="9095613" y="4943867"/>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305" name="Group 9304">
            <a:extLst>
              <a:ext uri="{FF2B5EF4-FFF2-40B4-BE49-F238E27FC236}">
                <a16:creationId xmlns:a16="http://schemas.microsoft.com/office/drawing/2014/main" id="{5777ED9C-9319-789A-D51A-416097915959}"/>
              </a:ext>
            </a:extLst>
          </p:cNvPr>
          <p:cNvGrpSpPr/>
          <p:nvPr/>
        </p:nvGrpSpPr>
        <p:grpSpPr>
          <a:xfrm>
            <a:off x="9103892" y="4666438"/>
            <a:ext cx="132183" cy="113112"/>
            <a:chOff x="3930650" y="2670175"/>
            <a:chExt cx="584200" cy="174625"/>
          </a:xfrm>
        </p:grpSpPr>
        <p:cxnSp>
          <p:nvCxnSpPr>
            <p:cNvPr id="9306" name="Straight Connector 9305">
              <a:extLst>
                <a:ext uri="{FF2B5EF4-FFF2-40B4-BE49-F238E27FC236}">
                  <a16:creationId xmlns:a16="http://schemas.microsoft.com/office/drawing/2014/main" id="{866F823A-862F-4A96-F5CD-8E9279F09B57}"/>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9C52CDE2-14AD-82B2-6413-55D5923BCB9A}"/>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FA698402-04D5-56C8-1230-8AE6385096A5}"/>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309" name="Oval 9308">
            <a:extLst>
              <a:ext uri="{FF2B5EF4-FFF2-40B4-BE49-F238E27FC236}">
                <a16:creationId xmlns:a16="http://schemas.microsoft.com/office/drawing/2014/main" id="{8278C62F-2F91-B2F4-4B77-415A1078DBB2}"/>
              </a:ext>
            </a:extLst>
          </p:cNvPr>
          <p:cNvSpPr/>
          <p:nvPr/>
        </p:nvSpPr>
        <p:spPr bwMode="auto">
          <a:xfrm>
            <a:off x="9113965" y="4690250"/>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310" name="Group 9309">
            <a:extLst>
              <a:ext uri="{FF2B5EF4-FFF2-40B4-BE49-F238E27FC236}">
                <a16:creationId xmlns:a16="http://schemas.microsoft.com/office/drawing/2014/main" id="{E9F92B67-4625-02E9-763F-64A0C891CC65}"/>
              </a:ext>
            </a:extLst>
          </p:cNvPr>
          <p:cNvGrpSpPr/>
          <p:nvPr/>
        </p:nvGrpSpPr>
        <p:grpSpPr>
          <a:xfrm>
            <a:off x="9049514" y="4411915"/>
            <a:ext cx="221486" cy="113112"/>
            <a:chOff x="3930650" y="2670175"/>
            <a:chExt cx="584200" cy="174625"/>
          </a:xfrm>
        </p:grpSpPr>
        <p:cxnSp>
          <p:nvCxnSpPr>
            <p:cNvPr id="9311" name="Straight Connector 9310">
              <a:extLst>
                <a:ext uri="{FF2B5EF4-FFF2-40B4-BE49-F238E27FC236}">
                  <a16:creationId xmlns:a16="http://schemas.microsoft.com/office/drawing/2014/main" id="{D37A10DB-33C5-46C1-3AE5-D6F3E2F493FE}"/>
                </a:ext>
              </a:extLst>
            </p:cNvPr>
            <p:cNvCxnSpPr>
              <a:cxnSpLocks/>
            </p:cNvCxnSpPr>
            <p:nvPr/>
          </p:nvCxnSpPr>
          <p:spPr bwMode="auto">
            <a:xfrm>
              <a:off x="3930650" y="2670175"/>
              <a:ext cx="0" cy="174625"/>
            </a:xfrm>
            <a:prstGeom prst="line">
              <a:avLst/>
            </a:prstGeom>
            <a:noFill/>
            <a:ln w="28575" cap="flat" cmpd="sng" algn="ctr">
              <a:solidFill>
                <a:schemeClr val="accent1"/>
              </a:solidFill>
              <a:prstDash val="solid"/>
              <a:round/>
              <a:headEnd type="none" w="med" len="med"/>
              <a:tailEnd type="none" w="med" len="med"/>
            </a:ln>
            <a:effectLst/>
          </p:spPr>
        </p:cxnSp>
        <p:cxnSp>
          <p:nvCxnSpPr>
            <p:cNvPr id="9312" name="Straight Connector 9311">
              <a:extLst>
                <a:ext uri="{FF2B5EF4-FFF2-40B4-BE49-F238E27FC236}">
                  <a16:creationId xmlns:a16="http://schemas.microsoft.com/office/drawing/2014/main" id="{05693D1A-5778-6817-AE3D-2971D173F1A9}"/>
                </a:ext>
              </a:extLst>
            </p:cNvPr>
            <p:cNvCxnSpPr>
              <a:cxnSpLocks/>
            </p:cNvCxnSpPr>
            <p:nvPr/>
          </p:nvCxnSpPr>
          <p:spPr bwMode="auto">
            <a:xfrm>
              <a:off x="3946525" y="2757487"/>
              <a:ext cx="568325" cy="0"/>
            </a:xfrm>
            <a:prstGeom prst="line">
              <a:avLst/>
            </a:prstGeom>
            <a:noFill/>
            <a:ln w="28575" cap="flat" cmpd="sng" algn="ctr">
              <a:solidFill>
                <a:schemeClr val="accent1"/>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149313FC-F3DA-D379-070E-2D328EE1ECE3}"/>
                </a:ext>
              </a:extLst>
            </p:cNvPr>
            <p:cNvCxnSpPr>
              <a:cxnSpLocks/>
            </p:cNvCxnSpPr>
            <p:nvPr/>
          </p:nvCxnSpPr>
          <p:spPr bwMode="auto">
            <a:xfrm>
              <a:off x="4508500" y="2670175"/>
              <a:ext cx="0" cy="174625"/>
            </a:xfrm>
            <a:prstGeom prst="line">
              <a:avLst/>
            </a:prstGeom>
            <a:noFill/>
            <a:ln w="28575" cap="flat" cmpd="sng" algn="ctr">
              <a:solidFill>
                <a:schemeClr val="accent1"/>
              </a:solidFill>
              <a:prstDash val="solid"/>
              <a:round/>
              <a:headEnd type="none" w="med" len="med"/>
              <a:tailEnd type="none" w="med" len="med"/>
            </a:ln>
            <a:effectLst/>
          </p:spPr>
        </p:cxnSp>
      </p:grpSp>
      <p:sp>
        <p:nvSpPr>
          <p:cNvPr id="9314" name="Oval 9313">
            <a:extLst>
              <a:ext uri="{FF2B5EF4-FFF2-40B4-BE49-F238E27FC236}">
                <a16:creationId xmlns:a16="http://schemas.microsoft.com/office/drawing/2014/main" id="{46039427-1691-2BB4-016A-89B43675F3B4}"/>
              </a:ext>
            </a:extLst>
          </p:cNvPr>
          <p:cNvSpPr/>
          <p:nvPr/>
        </p:nvSpPr>
        <p:spPr bwMode="auto">
          <a:xfrm>
            <a:off x="9084969" y="4432937"/>
            <a:ext cx="68146" cy="68146"/>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320" name="Straight Connector 9319">
            <a:extLst>
              <a:ext uri="{FF2B5EF4-FFF2-40B4-BE49-F238E27FC236}">
                <a16:creationId xmlns:a16="http://schemas.microsoft.com/office/drawing/2014/main" id="{1EC25446-22CC-AE6E-D7F2-0334A59D579C}"/>
              </a:ext>
            </a:extLst>
          </p:cNvPr>
          <p:cNvCxnSpPr/>
          <p:nvPr/>
        </p:nvCxnSpPr>
        <p:spPr bwMode="auto">
          <a:xfrm>
            <a:off x="609759" y="1885062"/>
            <a:ext cx="10947871"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57112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Key Secondary Endpoints (ITT)</a:t>
            </a:r>
            <a:endParaRPr lang="en-US" altLang="en-US" dirty="0"/>
          </a:p>
        </p:txBody>
      </p:sp>
      <p:sp>
        <p:nvSpPr>
          <p:cNvPr id="2" name="Text Box 11">
            <a:extLst>
              <a:ext uri="{FF2B5EF4-FFF2-40B4-BE49-F238E27FC236}">
                <a16:creationId xmlns:a16="http://schemas.microsoft.com/office/drawing/2014/main" id="{69CE321C-7D11-D5E0-71DA-56431FF2508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2023;[Epub].</a:t>
            </a:r>
            <a:endParaRPr lang="en-US" altLang="en-US" sz="1200" b="0" dirty="0">
              <a:solidFill>
                <a:schemeClr val="bg2"/>
              </a:solidFill>
              <a:latin typeface="Calibri" panose="020F0502020204030204" pitchFamily="34" charset="0"/>
            </a:endParaRPr>
          </a:p>
        </p:txBody>
      </p:sp>
      <p:graphicFrame>
        <p:nvGraphicFramePr>
          <p:cNvPr id="3" name="Group 3">
            <a:extLst>
              <a:ext uri="{FF2B5EF4-FFF2-40B4-BE49-F238E27FC236}">
                <a16:creationId xmlns:a16="http://schemas.microsoft.com/office/drawing/2014/main" id="{CD7AD16D-844A-8445-B189-64189FB9891A}"/>
              </a:ext>
            </a:extLst>
          </p:cNvPr>
          <p:cNvGraphicFramePr>
            <a:graphicFrameLocks/>
          </p:cNvGraphicFramePr>
          <p:nvPr>
            <p:extLst>
              <p:ext uri="{D42A27DB-BD31-4B8C-83A1-F6EECF244321}">
                <p14:modId xmlns:p14="http://schemas.microsoft.com/office/powerpoint/2010/main" val="1570293686"/>
              </p:ext>
            </p:extLst>
          </p:nvPr>
        </p:nvGraphicFramePr>
        <p:xfrm>
          <a:off x="744883" y="1600200"/>
          <a:ext cx="10778435" cy="3566256"/>
        </p:xfrm>
        <a:graphic>
          <a:graphicData uri="http://schemas.openxmlformats.org/drawingml/2006/table">
            <a:tbl>
              <a:tblPr/>
              <a:tblGrid>
                <a:gridCol w="3877917">
                  <a:extLst>
                    <a:ext uri="{9D8B030D-6E8A-4147-A177-3AD203B41FA5}">
                      <a16:colId xmlns:a16="http://schemas.microsoft.com/office/drawing/2014/main" val="20000"/>
                    </a:ext>
                  </a:extLst>
                </a:gridCol>
                <a:gridCol w="3450259">
                  <a:extLst>
                    <a:ext uri="{9D8B030D-6E8A-4147-A177-3AD203B41FA5}">
                      <a16:colId xmlns:a16="http://schemas.microsoft.com/office/drawing/2014/main" val="20001"/>
                    </a:ext>
                  </a:extLst>
                </a:gridCol>
                <a:gridCol w="3450259">
                  <a:extLst>
                    <a:ext uri="{9D8B030D-6E8A-4147-A177-3AD203B41FA5}">
                      <a16:colId xmlns:a16="http://schemas.microsoft.com/office/drawing/2014/main" val="20002"/>
                    </a:ext>
                  </a:extLst>
                </a:gridCol>
              </a:tblGrid>
              <a:tr h="4908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Response 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Cilta-Cel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1219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VGPR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8049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16.6 (12.9-NE)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29043669"/>
                  </a:ext>
                </a:extLst>
              </a:tr>
              <a:tr h="280490">
                <a:tc>
                  <a:txBody>
                    <a:bodyPr/>
                    <a:lstStyle/>
                    <a:p>
                      <a:pPr marL="112713" marR="0" lvl="0" indent="-98425"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12-mo DoR,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84.7 (78.1-89.4)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63.0 (54.2-70.6)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80037373"/>
                  </a:ext>
                </a:extLst>
              </a:tr>
              <a:tr h="280490">
                <a:tc>
                  <a:txBody>
                    <a:bodyPr/>
                    <a:lstStyle/>
                    <a:p>
                      <a:pPr marL="0" marR="0" lvl="0" indent="14288"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MRD negativity (ITT group),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804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 8.7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&lt;.0001)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7258330"/>
                  </a:ext>
                </a:extLst>
              </a:tr>
            </a:tbl>
          </a:graphicData>
        </a:graphic>
      </p:graphicFrame>
      <p:sp>
        <p:nvSpPr>
          <p:cNvPr id="4" name="Rectangle 3">
            <a:extLst>
              <a:ext uri="{FF2B5EF4-FFF2-40B4-BE49-F238E27FC236}">
                <a16:creationId xmlns:a16="http://schemas.microsoft.com/office/drawing/2014/main" id="{34E2949C-C0BF-A399-AB4D-E4106B28C20B}"/>
              </a:ext>
            </a:extLst>
          </p:cNvPr>
          <p:cNvSpPr>
            <a:spLocks noGrp="1" noChangeArrowheads="1"/>
          </p:cNvSpPr>
          <p:nvPr>
            <p:ph idx="1"/>
          </p:nvPr>
        </p:nvSpPr>
        <p:spPr>
          <a:xfrm>
            <a:off x="765440" y="5257800"/>
            <a:ext cx="10737320" cy="642086"/>
          </a:xfrm>
        </p:spPr>
        <p:txBody>
          <a:bodyPr/>
          <a:lstStyle/>
          <a:p>
            <a:r>
              <a:rPr lang="en-US" altLang="en-US" sz="2000" dirty="0"/>
              <a:t>OS data remain immature: 39 deaths in cilta-cel arm vs 47 deaths in SoC arm; HR: 0.78 </a:t>
            </a:r>
            <a:br>
              <a:rPr lang="en-US" altLang="en-US" sz="2000" dirty="0"/>
            </a:br>
            <a:r>
              <a:rPr lang="en-US" altLang="en-US" sz="2000" dirty="0"/>
              <a:t>(95% CI: 0.5-1.2); </a:t>
            </a:r>
            <a:r>
              <a:rPr lang="en-US" altLang="en-US" sz="2000" i="1" dirty="0"/>
              <a:t>P</a:t>
            </a:r>
            <a:r>
              <a:rPr lang="en-US" altLang="en-US" sz="2000" dirty="0"/>
              <a:t> = .26</a:t>
            </a:r>
          </a:p>
        </p:txBody>
      </p:sp>
    </p:spTree>
    <p:extLst>
      <p:ext uri="{BB962C8B-B14F-4D97-AF65-F5344CB8AC3E}">
        <p14:creationId xmlns:p14="http://schemas.microsoft.com/office/powerpoint/2010/main" val="1224297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Efficacy Results in As-Treated Population</a:t>
            </a:r>
            <a:endParaRPr lang="en-US" altLang="en-US" dirty="0"/>
          </a:p>
        </p:txBody>
      </p:sp>
      <p:sp>
        <p:nvSpPr>
          <p:cNvPr id="2" name="Text Box 11">
            <a:extLst>
              <a:ext uri="{FF2B5EF4-FFF2-40B4-BE49-F238E27FC236}">
                <a16:creationId xmlns:a16="http://schemas.microsoft.com/office/drawing/2014/main" id="{65B131A2-2283-A674-81E6-1E704F68292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San-Miguel. NEJM. 2023;[Epub]. 2. </a:t>
            </a:r>
            <a:r>
              <a:rPr lang="en-US" altLang="en-US" sz="1200" b="0" dirty="0">
                <a:solidFill>
                  <a:schemeClr val="bg2"/>
                </a:solidFill>
                <a:latin typeface="Calibri" panose="020F0502020204030204" pitchFamily="34" charset="0"/>
              </a:rPr>
              <a:t>Dhakal. ASCO 2023. Abstr LBA106. 3.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Berdeja. Lancet. 2021;398:314.</a:t>
            </a:r>
          </a:p>
        </p:txBody>
      </p:sp>
      <p:graphicFrame>
        <p:nvGraphicFramePr>
          <p:cNvPr id="4" name="Group 3">
            <a:extLst>
              <a:ext uri="{FF2B5EF4-FFF2-40B4-BE49-F238E27FC236}">
                <a16:creationId xmlns:a16="http://schemas.microsoft.com/office/drawing/2014/main" id="{740A6657-7299-1A4A-BE58-D23D59A7FB9D}"/>
              </a:ext>
            </a:extLst>
          </p:cNvPr>
          <p:cNvGraphicFramePr>
            <a:graphicFrameLocks/>
          </p:cNvGraphicFramePr>
          <p:nvPr>
            <p:extLst>
              <p:ext uri="{D42A27DB-BD31-4B8C-83A1-F6EECF244321}">
                <p14:modId xmlns:p14="http://schemas.microsoft.com/office/powerpoint/2010/main" val="1156187285"/>
              </p:ext>
            </p:extLst>
          </p:nvPr>
        </p:nvGraphicFramePr>
        <p:xfrm>
          <a:off x="5978478" y="1596050"/>
          <a:ext cx="5790244" cy="2316544"/>
        </p:xfrm>
        <a:graphic>
          <a:graphicData uri="http://schemas.openxmlformats.org/drawingml/2006/table">
            <a:tbl>
              <a:tblPr/>
              <a:tblGrid>
                <a:gridCol w="3922885">
                  <a:extLst>
                    <a:ext uri="{9D8B030D-6E8A-4147-A177-3AD203B41FA5}">
                      <a16:colId xmlns:a16="http://schemas.microsoft.com/office/drawing/2014/main" val="20000"/>
                    </a:ext>
                  </a:extLst>
                </a:gridCol>
                <a:gridCol w="1867359">
                  <a:extLst>
                    <a:ext uri="{9D8B030D-6E8A-4147-A177-3AD203B41FA5}">
                      <a16:colId xmlns:a16="http://schemas.microsoft.com/office/drawing/2014/main" val="20001"/>
                    </a:ext>
                  </a:extLst>
                </a:gridCol>
              </a:tblGrid>
              <a:tr h="1868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Outcomes in As-Treated Population</a:t>
                      </a:r>
                      <a:r>
                        <a:rPr kumimoji="0" lang="en-GB" sz="1600" b="1" i="0" u="none" strike="noStrike" cap="none" normalizeH="0" baseline="30000" dirty="0">
                          <a:ln>
                            <a:noFill/>
                          </a:ln>
                          <a:solidFill>
                            <a:schemeClr val="tx1"/>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Cilta-Cel (n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274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ORR, % (n = 176)</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sCR</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VGPR</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MRD negative at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-5</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(n = 126/176)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29043669"/>
                  </a:ext>
                </a:extLst>
              </a:tr>
              <a:tr h="0">
                <a:tc>
                  <a:txBody>
                    <a:bodyPr/>
                    <a:lstStyle/>
                    <a:p>
                      <a:pPr marL="112713" marR="0" lvl="0" indent="-98425"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12-mo PFS (from apheresis),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80037373"/>
                  </a:ext>
                </a:extLst>
              </a:tr>
            </a:tbl>
          </a:graphicData>
        </a:graphic>
      </p:graphicFrame>
      <p:sp>
        <p:nvSpPr>
          <p:cNvPr id="11" name="Rectangle 10">
            <a:extLst>
              <a:ext uri="{FF2B5EF4-FFF2-40B4-BE49-F238E27FC236}">
                <a16:creationId xmlns:a16="http://schemas.microsoft.com/office/drawing/2014/main" id="{9C49E45A-501F-2977-ECD1-F8D7FEA2562B}"/>
              </a:ext>
            </a:extLst>
          </p:cNvPr>
          <p:cNvSpPr/>
          <p:nvPr/>
        </p:nvSpPr>
        <p:spPr bwMode="auto">
          <a:xfrm>
            <a:off x="173833" y="932367"/>
            <a:ext cx="269839" cy="369332"/>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aphicFrame>
        <p:nvGraphicFramePr>
          <p:cNvPr id="12" name="Group 3">
            <a:extLst>
              <a:ext uri="{FF2B5EF4-FFF2-40B4-BE49-F238E27FC236}">
                <a16:creationId xmlns:a16="http://schemas.microsoft.com/office/drawing/2014/main" id="{EA9D0814-B401-894E-156F-A692CBDA993C}"/>
              </a:ext>
            </a:extLst>
          </p:cNvPr>
          <p:cNvGraphicFramePr>
            <a:graphicFrameLocks/>
          </p:cNvGraphicFramePr>
          <p:nvPr>
            <p:extLst>
              <p:ext uri="{D42A27DB-BD31-4B8C-83A1-F6EECF244321}">
                <p14:modId xmlns:p14="http://schemas.microsoft.com/office/powerpoint/2010/main" val="3017834255"/>
              </p:ext>
            </p:extLst>
          </p:nvPr>
        </p:nvGraphicFramePr>
        <p:xfrm>
          <a:off x="5978477" y="4142647"/>
          <a:ext cx="5790245" cy="1455278"/>
        </p:xfrm>
        <a:graphic>
          <a:graphicData uri="http://schemas.openxmlformats.org/drawingml/2006/table">
            <a:tbl>
              <a:tblPr/>
              <a:tblGrid>
                <a:gridCol w="2866092">
                  <a:extLst>
                    <a:ext uri="{9D8B030D-6E8A-4147-A177-3AD203B41FA5}">
                      <a16:colId xmlns:a16="http://schemas.microsoft.com/office/drawing/2014/main" val="20000"/>
                    </a:ext>
                  </a:extLst>
                </a:gridCol>
                <a:gridCol w="1493746">
                  <a:extLst>
                    <a:ext uri="{9D8B030D-6E8A-4147-A177-3AD203B41FA5}">
                      <a16:colId xmlns:a16="http://schemas.microsoft.com/office/drawing/2014/main" val="20001"/>
                    </a:ext>
                  </a:extLst>
                </a:gridCol>
                <a:gridCol w="1430407">
                  <a:extLst>
                    <a:ext uri="{9D8B030D-6E8A-4147-A177-3AD203B41FA5}">
                      <a16:colId xmlns:a16="http://schemas.microsoft.com/office/drawing/2014/main" val="1108566375"/>
                    </a:ext>
                  </a:extLst>
                </a:gridCol>
              </a:tblGrid>
              <a:tr h="1868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Outcome,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CARTITUDE-4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(16-Mo FU)</a:t>
                      </a:r>
                      <a:r>
                        <a:rPr kumimoji="0" lang="en-US" sz="1400" b="1" i="0" u="none" strike="noStrike" cap="none" normalizeH="0" baseline="30000" dirty="0">
                          <a:ln>
                            <a:noFill/>
                          </a:ln>
                          <a:solidFill>
                            <a:schemeClr val="tx1"/>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CARTITUDE-1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(18-Mo FU)</a:t>
                      </a:r>
                      <a:r>
                        <a:rPr kumimoji="0" lang="en-US" sz="1400" b="1" i="0" u="none" strike="noStrike" cap="none" normalizeH="0" baseline="30000" dirty="0">
                          <a:ln>
                            <a:noFill/>
                          </a:ln>
                          <a:solidFill>
                            <a:schemeClr val="tx1"/>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274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12-mo PFS (from cilta-cel infusion)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 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29043669"/>
                  </a:ext>
                </a:extLst>
              </a:tr>
              <a:tr h="0">
                <a:tc>
                  <a:txBody>
                    <a:bodyPr/>
                    <a:lstStyle/>
                    <a:p>
                      <a:pPr marL="112713" marR="0" lvl="0" indent="-98425"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Rate of MRD negativity (10</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-5</a:t>
                      </a: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80037373"/>
                  </a:ext>
                </a:extLst>
              </a:tr>
            </a:tbl>
          </a:graphicData>
        </a:graphic>
      </p:graphicFrame>
      <p:sp>
        <p:nvSpPr>
          <p:cNvPr id="13" name="TextBox 12">
            <a:extLst>
              <a:ext uri="{FF2B5EF4-FFF2-40B4-BE49-F238E27FC236}">
                <a16:creationId xmlns:a16="http://schemas.microsoft.com/office/drawing/2014/main" id="{DC801CD2-58D6-FA12-DDF1-E1F13DA8B29F}"/>
              </a:ext>
            </a:extLst>
          </p:cNvPr>
          <p:cNvSpPr txBox="1"/>
          <p:nvPr/>
        </p:nvSpPr>
        <p:spPr bwMode="auto">
          <a:xfrm>
            <a:off x="1205934" y="1494280"/>
            <a:ext cx="43811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PFS With Cilta-Cel in As-Treated Population</a:t>
            </a:r>
            <a:r>
              <a:rPr lang="en-US" baseline="30000" dirty="0">
                <a:solidFill>
                  <a:schemeClr val="bg1"/>
                </a:solidFill>
                <a:latin typeface="Calibri" panose="020F0502020204030204" pitchFamily="34" charset="0"/>
              </a:rPr>
              <a:t>1</a:t>
            </a:r>
          </a:p>
        </p:txBody>
      </p:sp>
      <p:grpSp>
        <p:nvGrpSpPr>
          <p:cNvPr id="9328" name="Group 9327">
            <a:extLst>
              <a:ext uri="{FF2B5EF4-FFF2-40B4-BE49-F238E27FC236}">
                <a16:creationId xmlns:a16="http://schemas.microsoft.com/office/drawing/2014/main" id="{5F65A844-4F68-49A4-3312-59A4284DEDDA}"/>
              </a:ext>
            </a:extLst>
          </p:cNvPr>
          <p:cNvGrpSpPr/>
          <p:nvPr/>
        </p:nvGrpSpPr>
        <p:grpSpPr>
          <a:xfrm>
            <a:off x="812956" y="1838970"/>
            <a:ext cx="4342210" cy="4546864"/>
            <a:chOff x="547808" y="1961726"/>
            <a:chExt cx="5399386" cy="4390809"/>
          </a:xfrm>
        </p:grpSpPr>
        <p:sp>
          <p:nvSpPr>
            <p:cNvPr id="8" name="Freeform: Shape 7">
              <a:extLst>
                <a:ext uri="{FF2B5EF4-FFF2-40B4-BE49-F238E27FC236}">
                  <a16:creationId xmlns:a16="http://schemas.microsoft.com/office/drawing/2014/main" id="{1A08A3B8-6F75-B8B0-A08A-DCD00002E2D9}"/>
                </a:ext>
              </a:extLst>
            </p:cNvPr>
            <p:cNvSpPr/>
            <p:nvPr/>
          </p:nvSpPr>
          <p:spPr bwMode="auto">
            <a:xfrm>
              <a:off x="1704876" y="2136995"/>
              <a:ext cx="4242318" cy="3321698"/>
            </a:xfrm>
            <a:custGeom>
              <a:avLst/>
              <a:gdLst>
                <a:gd name="connsiteX0" fmla="*/ 0 w 4242318"/>
                <a:gd name="connsiteY0" fmla="*/ 0 h 3321698"/>
                <a:gd name="connsiteX1" fmla="*/ 0 w 4242318"/>
                <a:gd name="connsiteY1" fmla="*/ 3321698 h 3321698"/>
                <a:gd name="connsiteX2" fmla="*/ 4242318 w 4242318"/>
                <a:gd name="connsiteY2" fmla="*/ 3321698 h 3321698"/>
              </a:gdLst>
              <a:ahLst/>
              <a:cxnLst>
                <a:cxn ang="0">
                  <a:pos x="connsiteX0" y="connsiteY0"/>
                </a:cxn>
                <a:cxn ang="0">
                  <a:pos x="connsiteX1" y="connsiteY1"/>
                </a:cxn>
                <a:cxn ang="0">
                  <a:pos x="connsiteX2" y="connsiteY2"/>
                </a:cxn>
              </a:cxnLst>
              <a:rect l="l" t="t" r="r" b="b"/>
              <a:pathLst>
                <a:path w="4242318" h="3321698">
                  <a:moveTo>
                    <a:pt x="0" y="0"/>
                  </a:moveTo>
                  <a:lnTo>
                    <a:pt x="0" y="3321698"/>
                  </a:lnTo>
                  <a:lnTo>
                    <a:pt x="4242318" y="3321698"/>
                  </a:lnTo>
                </a:path>
              </a:pathLst>
            </a:custGeom>
            <a:noFill/>
            <a:ln w="28575">
              <a:solidFill>
                <a:schemeClr val="bg1"/>
              </a:solidFill>
              <a:miter lim="800000"/>
              <a:headEnd/>
              <a:tailEnd/>
            </a:ln>
          </p:spPr>
          <p:txBody>
            <a:bodyPr rtlCol="0" anchor="ctr"/>
            <a:lstStyle/>
            <a:p>
              <a:pPr algn="ctr"/>
              <a:endParaRPr lang="en-US"/>
            </a:p>
          </p:txBody>
        </p:sp>
        <p:grpSp>
          <p:nvGrpSpPr>
            <p:cNvPr id="9" name="Group 8">
              <a:extLst>
                <a:ext uri="{FF2B5EF4-FFF2-40B4-BE49-F238E27FC236}">
                  <a16:creationId xmlns:a16="http://schemas.microsoft.com/office/drawing/2014/main" id="{AC7C3772-E9D2-9276-E66B-6502225F2AAC}"/>
                </a:ext>
              </a:extLst>
            </p:cNvPr>
            <p:cNvGrpSpPr/>
            <p:nvPr/>
          </p:nvGrpSpPr>
          <p:grpSpPr>
            <a:xfrm>
              <a:off x="1624009" y="2136995"/>
              <a:ext cx="80867" cy="3321698"/>
              <a:chOff x="1478056" y="1754155"/>
              <a:chExt cx="119627" cy="3321698"/>
            </a:xfrm>
          </p:grpSpPr>
          <p:cxnSp>
            <p:nvCxnSpPr>
              <p:cNvPr id="10" name="Straight Connector 9">
                <a:extLst>
                  <a:ext uri="{FF2B5EF4-FFF2-40B4-BE49-F238E27FC236}">
                    <a16:creationId xmlns:a16="http://schemas.microsoft.com/office/drawing/2014/main" id="{F4F3C2A2-7201-4A89-5AC7-23D0A5D3AFBB}"/>
                  </a:ext>
                </a:extLst>
              </p:cNvPr>
              <p:cNvCxnSpPr>
                <a:cxnSpLocks/>
              </p:cNvCxnSpPr>
              <p:nvPr/>
            </p:nvCxnSpPr>
            <p:spPr bwMode="auto">
              <a:xfrm>
                <a:off x="1478056" y="175415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E7BDE00-69D9-8F31-DF8C-84F170A73C2C}"/>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DC523F0-8A61-DAA0-E835-06662DD386D3}"/>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C72B80EB-EAF2-E538-C5A9-F591E06EFE5C}"/>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F78A5E09-27DB-777A-5328-84331D03BFAC}"/>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1630F16D-1FAA-DAC6-8F23-F69A6F413F15}"/>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9" name="Group 18">
              <a:extLst>
                <a:ext uri="{FF2B5EF4-FFF2-40B4-BE49-F238E27FC236}">
                  <a16:creationId xmlns:a16="http://schemas.microsoft.com/office/drawing/2014/main" id="{B594F76D-8EA6-442A-0D5E-781CE84274B0}"/>
                </a:ext>
              </a:extLst>
            </p:cNvPr>
            <p:cNvGrpSpPr/>
            <p:nvPr/>
          </p:nvGrpSpPr>
          <p:grpSpPr>
            <a:xfrm>
              <a:off x="1704876" y="5459516"/>
              <a:ext cx="3805643" cy="81171"/>
              <a:chOff x="1579984" y="5076676"/>
              <a:chExt cx="3805643" cy="81171"/>
            </a:xfrm>
          </p:grpSpPr>
          <p:grpSp>
            <p:nvGrpSpPr>
              <p:cNvPr id="20" name="Group 19">
                <a:extLst>
                  <a:ext uri="{FF2B5EF4-FFF2-40B4-BE49-F238E27FC236}">
                    <a16:creationId xmlns:a16="http://schemas.microsoft.com/office/drawing/2014/main" id="{C0E0A5D6-CFFB-8AC5-2210-3E669A373FAF}"/>
                  </a:ext>
                </a:extLst>
              </p:cNvPr>
              <p:cNvGrpSpPr/>
              <p:nvPr/>
            </p:nvGrpSpPr>
            <p:grpSpPr>
              <a:xfrm rot="5400000">
                <a:off x="2599978" y="4056682"/>
                <a:ext cx="81171" cy="2121159"/>
                <a:chOff x="1478056" y="1754155"/>
                <a:chExt cx="119627" cy="3321698"/>
              </a:xfrm>
            </p:grpSpPr>
            <p:cxnSp>
              <p:nvCxnSpPr>
                <p:cNvPr id="27" name="Straight Connector 26">
                  <a:extLst>
                    <a:ext uri="{FF2B5EF4-FFF2-40B4-BE49-F238E27FC236}">
                      <a16:creationId xmlns:a16="http://schemas.microsoft.com/office/drawing/2014/main" id="{647B8028-8D2B-53DC-7663-B85CBDFC8F4C}"/>
                    </a:ext>
                  </a:extLst>
                </p:cNvPr>
                <p:cNvCxnSpPr>
                  <a:cxnSpLocks/>
                </p:cNvCxnSpPr>
                <p:nvPr/>
              </p:nvCxnSpPr>
              <p:spPr bwMode="auto">
                <a:xfrm>
                  <a:off x="1478056" y="175415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60EAD3F-CB62-B624-A53C-EF96027CE54C}"/>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D2D10D6-CDB2-B26F-30F1-08579BAFE39B}"/>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7307D4B-2953-A0CB-979D-A8DDD24F052C}"/>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3AC3D3A6-899B-7BFB-EA6D-1FBADFD33750}"/>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5BC1717-B6BB-6CE3-6ECB-FEB5E7AE4589}"/>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14FFDD4E-BEBD-376D-F0C7-3C6D3BA9BB46}"/>
                  </a:ext>
                </a:extLst>
              </p:cNvPr>
              <p:cNvGrpSpPr/>
              <p:nvPr/>
            </p:nvGrpSpPr>
            <p:grpSpPr>
              <a:xfrm rot="5400000">
                <a:off x="4708694" y="4480914"/>
                <a:ext cx="81171" cy="1272695"/>
                <a:chOff x="1478056" y="3082835"/>
                <a:chExt cx="119627" cy="1993018"/>
              </a:xfrm>
            </p:grpSpPr>
            <p:cxnSp>
              <p:nvCxnSpPr>
                <p:cNvPr id="23" name="Straight Connector 22">
                  <a:extLst>
                    <a:ext uri="{FF2B5EF4-FFF2-40B4-BE49-F238E27FC236}">
                      <a16:creationId xmlns:a16="http://schemas.microsoft.com/office/drawing/2014/main" id="{55F6C08A-CB80-70A2-222D-F63CB45B13FF}"/>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D5EB958-3223-F689-9B86-78EED1339DD4}"/>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C425E93F-29B4-3936-8F56-6500F87AD78A}"/>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CDB1699E-0B93-259C-90F8-EA79261B8AAA}"/>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3" name="TextBox 32">
              <a:extLst>
                <a:ext uri="{FF2B5EF4-FFF2-40B4-BE49-F238E27FC236}">
                  <a16:creationId xmlns:a16="http://schemas.microsoft.com/office/drawing/2014/main" id="{49E74F74-85BE-B5B2-75BA-D4FE2F94F7F1}"/>
                </a:ext>
              </a:extLst>
            </p:cNvPr>
            <p:cNvSpPr txBox="1"/>
            <p:nvPr/>
          </p:nvSpPr>
          <p:spPr bwMode="auto">
            <a:xfrm rot="16200000">
              <a:off x="-950007" y="3566327"/>
              <a:ext cx="3454882" cy="459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Progression-Free Survival (%)</a:t>
              </a:r>
            </a:p>
          </p:txBody>
        </p:sp>
        <p:sp>
          <p:nvSpPr>
            <p:cNvPr id="34" name="TextBox 33">
              <a:extLst>
                <a:ext uri="{FF2B5EF4-FFF2-40B4-BE49-F238E27FC236}">
                  <a16:creationId xmlns:a16="http://schemas.microsoft.com/office/drawing/2014/main" id="{E6F7BCC1-30C4-BB6C-504C-D17067C801F8}"/>
                </a:ext>
              </a:extLst>
            </p:cNvPr>
            <p:cNvSpPr txBox="1"/>
            <p:nvPr/>
          </p:nvSpPr>
          <p:spPr bwMode="auto">
            <a:xfrm>
              <a:off x="1149716" y="196172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85B3974A-5661-EE62-DB1F-C63836B69721}"/>
                </a:ext>
              </a:extLst>
            </p:cNvPr>
            <p:cNvSpPr txBox="1"/>
            <p:nvPr/>
          </p:nvSpPr>
          <p:spPr bwMode="auto">
            <a:xfrm>
              <a:off x="1266736" y="262322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6" name="TextBox 35">
              <a:extLst>
                <a:ext uri="{FF2B5EF4-FFF2-40B4-BE49-F238E27FC236}">
                  <a16:creationId xmlns:a16="http://schemas.microsoft.com/office/drawing/2014/main" id="{42F601D8-55E3-0D37-8566-2821103C5731}"/>
                </a:ext>
              </a:extLst>
            </p:cNvPr>
            <p:cNvSpPr txBox="1"/>
            <p:nvPr/>
          </p:nvSpPr>
          <p:spPr bwMode="auto">
            <a:xfrm>
              <a:off x="1266736" y="328471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7" name="TextBox 36">
              <a:extLst>
                <a:ext uri="{FF2B5EF4-FFF2-40B4-BE49-F238E27FC236}">
                  <a16:creationId xmlns:a16="http://schemas.microsoft.com/office/drawing/2014/main" id="{837CD5B3-5EB1-2463-6BAB-545AB01D77E6}"/>
                </a:ext>
              </a:extLst>
            </p:cNvPr>
            <p:cNvSpPr txBox="1"/>
            <p:nvPr/>
          </p:nvSpPr>
          <p:spPr bwMode="auto">
            <a:xfrm>
              <a:off x="1266736" y="39462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8" name="TextBox 37">
              <a:extLst>
                <a:ext uri="{FF2B5EF4-FFF2-40B4-BE49-F238E27FC236}">
                  <a16:creationId xmlns:a16="http://schemas.microsoft.com/office/drawing/2014/main" id="{CE31B26A-76E6-C7B7-F85E-760DAE026371}"/>
                </a:ext>
              </a:extLst>
            </p:cNvPr>
            <p:cNvSpPr txBox="1"/>
            <p:nvPr/>
          </p:nvSpPr>
          <p:spPr bwMode="auto">
            <a:xfrm>
              <a:off x="1266736" y="46077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9" name="TextBox 38">
              <a:extLst>
                <a:ext uri="{FF2B5EF4-FFF2-40B4-BE49-F238E27FC236}">
                  <a16:creationId xmlns:a16="http://schemas.microsoft.com/office/drawing/2014/main" id="{C8005C78-1372-4E0C-0301-65F0F9B1DE18}"/>
                </a:ext>
              </a:extLst>
            </p:cNvPr>
            <p:cNvSpPr txBox="1"/>
            <p:nvPr/>
          </p:nvSpPr>
          <p:spPr bwMode="auto">
            <a:xfrm>
              <a:off x="1383755" y="526920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756BDD26-965A-447B-2F30-135E64E9B696}"/>
                </a:ext>
              </a:extLst>
            </p:cNvPr>
            <p:cNvSpPr txBox="1"/>
            <p:nvPr/>
          </p:nvSpPr>
          <p:spPr bwMode="auto">
            <a:xfrm>
              <a:off x="1558167" y="547108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C48659A9-6E7E-7ADB-4B95-8F715E7DACDA}"/>
                </a:ext>
              </a:extLst>
            </p:cNvPr>
            <p:cNvSpPr txBox="1"/>
            <p:nvPr/>
          </p:nvSpPr>
          <p:spPr bwMode="auto">
            <a:xfrm>
              <a:off x="1982396" y="547108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42" name="TextBox 41">
              <a:extLst>
                <a:ext uri="{FF2B5EF4-FFF2-40B4-BE49-F238E27FC236}">
                  <a16:creationId xmlns:a16="http://schemas.microsoft.com/office/drawing/2014/main" id="{30552C43-EC32-6E7D-6E0C-D40F9CF71DB1}"/>
                </a:ext>
              </a:extLst>
            </p:cNvPr>
            <p:cNvSpPr txBox="1"/>
            <p:nvPr/>
          </p:nvSpPr>
          <p:spPr bwMode="auto">
            <a:xfrm>
              <a:off x="2408722" y="547108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43" name="TextBox 42">
              <a:extLst>
                <a:ext uri="{FF2B5EF4-FFF2-40B4-BE49-F238E27FC236}">
                  <a16:creationId xmlns:a16="http://schemas.microsoft.com/office/drawing/2014/main" id="{C7663A68-DC9A-9E27-FE9E-A5BD11F7B306}"/>
                </a:ext>
              </a:extLst>
            </p:cNvPr>
            <p:cNvSpPr txBox="1"/>
            <p:nvPr/>
          </p:nvSpPr>
          <p:spPr bwMode="auto">
            <a:xfrm>
              <a:off x="2832951" y="547108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44" name="TextBox 43">
              <a:extLst>
                <a:ext uri="{FF2B5EF4-FFF2-40B4-BE49-F238E27FC236}">
                  <a16:creationId xmlns:a16="http://schemas.microsoft.com/office/drawing/2014/main" id="{63B699D0-4E84-731F-7C6B-658ADBBDE694}"/>
                </a:ext>
              </a:extLst>
            </p:cNvPr>
            <p:cNvSpPr txBox="1"/>
            <p:nvPr/>
          </p:nvSpPr>
          <p:spPr bwMode="auto">
            <a:xfrm>
              <a:off x="3198671" y="54710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5" name="TextBox 44">
              <a:extLst>
                <a:ext uri="{FF2B5EF4-FFF2-40B4-BE49-F238E27FC236}">
                  <a16:creationId xmlns:a16="http://schemas.microsoft.com/office/drawing/2014/main" id="{0479F604-4F14-3E64-106B-338DC3D63C92}"/>
                </a:ext>
              </a:extLst>
            </p:cNvPr>
            <p:cNvSpPr txBox="1"/>
            <p:nvPr/>
          </p:nvSpPr>
          <p:spPr bwMode="auto">
            <a:xfrm>
              <a:off x="3622900" y="54710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46" name="TextBox 45">
              <a:extLst>
                <a:ext uri="{FF2B5EF4-FFF2-40B4-BE49-F238E27FC236}">
                  <a16:creationId xmlns:a16="http://schemas.microsoft.com/office/drawing/2014/main" id="{7E872A7D-718A-E70D-AAFF-9416CEA1F3C3}"/>
                </a:ext>
              </a:extLst>
            </p:cNvPr>
            <p:cNvSpPr txBox="1"/>
            <p:nvPr/>
          </p:nvSpPr>
          <p:spPr bwMode="auto">
            <a:xfrm>
              <a:off x="4049226" y="54710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47" name="TextBox 46">
              <a:extLst>
                <a:ext uri="{FF2B5EF4-FFF2-40B4-BE49-F238E27FC236}">
                  <a16:creationId xmlns:a16="http://schemas.microsoft.com/office/drawing/2014/main" id="{B2EB1771-6E82-ADAC-F108-8B016B750E1F}"/>
                </a:ext>
              </a:extLst>
            </p:cNvPr>
            <p:cNvSpPr txBox="1"/>
            <p:nvPr/>
          </p:nvSpPr>
          <p:spPr bwMode="auto">
            <a:xfrm>
              <a:off x="4473455" y="54710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48" name="TextBox 47">
              <a:extLst>
                <a:ext uri="{FF2B5EF4-FFF2-40B4-BE49-F238E27FC236}">
                  <a16:creationId xmlns:a16="http://schemas.microsoft.com/office/drawing/2014/main" id="{C4F59660-F740-A555-97C5-083BB6D9F21C}"/>
                </a:ext>
              </a:extLst>
            </p:cNvPr>
            <p:cNvSpPr txBox="1"/>
            <p:nvPr/>
          </p:nvSpPr>
          <p:spPr bwMode="auto">
            <a:xfrm>
              <a:off x="4865921" y="54710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9" name="TextBox 48">
              <a:extLst>
                <a:ext uri="{FF2B5EF4-FFF2-40B4-BE49-F238E27FC236}">
                  <a16:creationId xmlns:a16="http://schemas.microsoft.com/office/drawing/2014/main" id="{BB314B25-A8E1-7649-02B1-CD0330EDDDAA}"/>
                </a:ext>
              </a:extLst>
            </p:cNvPr>
            <p:cNvSpPr txBox="1"/>
            <p:nvPr/>
          </p:nvSpPr>
          <p:spPr bwMode="auto">
            <a:xfrm>
              <a:off x="5292247" y="54710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51" name="TextBox 50">
              <a:extLst>
                <a:ext uri="{FF2B5EF4-FFF2-40B4-BE49-F238E27FC236}">
                  <a16:creationId xmlns:a16="http://schemas.microsoft.com/office/drawing/2014/main" id="{DA5DA0C9-0670-2D1B-F32C-A6BC7A82A7EE}"/>
                </a:ext>
              </a:extLst>
            </p:cNvPr>
            <p:cNvSpPr txBox="1"/>
            <p:nvPr/>
          </p:nvSpPr>
          <p:spPr bwMode="auto">
            <a:xfrm>
              <a:off x="3540972" y="5740392"/>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52" name="TextBox 51">
              <a:extLst>
                <a:ext uri="{FF2B5EF4-FFF2-40B4-BE49-F238E27FC236}">
                  <a16:creationId xmlns:a16="http://schemas.microsoft.com/office/drawing/2014/main" id="{25D1341A-55D5-8A41-52D9-FD7293668291}"/>
                </a:ext>
              </a:extLst>
            </p:cNvPr>
            <p:cNvSpPr txBox="1"/>
            <p:nvPr/>
          </p:nvSpPr>
          <p:spPr bwMode="auto">
            <a:xfrm>
              <a:off x="1423962" y="6055321"/>
              <a:ext cx="570477"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176</a:t>
              </a:r>
            </a:p>
          </p:txBody>
        </p:sp>
        <p:sp>
          <p:nvSpPr>
            <p:cNvPr id="53" name="TextBox 52">
              <a:extLst>
                <a:ext uri="{FF2B5EF4-FFF2-40B4-BE49-F238E27FC236}">
                  <a16:creationId xmlns:a16="http://schemas.microsoft.com/office/drawing/2014/main" id="{9FB3E46C-F8A3-D298-F8A8-BFF228C3F1D3}"/>
                </a:ext>
              </a:extLst>
            </p:cNvPr>
            <p:cNvSpPr txBox="1"/>
            <p:nvPr/>
          </p:nvSpPr>
          <p:spPr bwMode="auto">
            <a:xfrm>
              <a:off x="1848191" y="6055321"/>
              <a:ext cx="570477"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175</a:t>
              </a:r>
            </a:p>
          </p:txBody>
        </p:sp>
        <p:sp>
          <p:nvSpPr>
            <p:cNvPr id="54" name="TextBox 53">
              <a:extLst>
                <a:ext uri="{FF2B5EF4-FFF2-40B4-BE49-F238E27FC236}">
                  <a16:creationId xmlns:a16="http://schemas.microsoft.com/office/drawing/2014/main" id="{B852640D-45B9-F11B-E46B-FEB1D6418B99}"/>
                </a:ext>
              </a:extLst>
            </p:cNvPr>
            <p:cNvSpPr txBox="1"/>
            <p:nvPr/>
          </p:nvSpPr>
          <p:spPr bwMode="auto">
            <a:xfrm>
              <a:off x="2274517" y="6055321"/>
              <a:ext cx="570476"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172</a:t>
              </a:r>
            </a:p>
          </p:txBody>
        </p:sp>
        <p:sp>
          <p:nvSpPr>
            <p:cNvPr id="55" name="TextBox 54">
              <a:extLst>
                <a:ext uri="{FF2B5EF4-FFF2-40B4-BE49-F238E27FC236}">
                  <a16:creationId xmlns:a16="http://schemas.microsoft.com/office/drawing/2014/main" id="{9FE75EC3-64AB-86BC-AC37-BC11B1FBA63F}"/>
                </a:ext>
              </a:extLst>
            </p:cNvPr>
            <p:cNvSpPr txBox="1"/>
            <p:nvPr/>
          </p:nvSpPr>
          <p:spPr bwMode="auto">
            <a:xfrm>
              <a:off x="2698746" y="6055321"/>
              <a:ext cx="570477"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166</a:t>
              </a:r>
            </a:p>
          </p:txBody>
        </p:sp>
        <p:sp>
          <p:nvSpPr>
            <p:cNvPr id="56" name="TextBox 55">
              <a:extLst>
                <a:ext uri="{FF2B5EF4-FFF2-40B4-BE49-F238E27FC236}">
                  <a16:creationId xmlns:a16="http://schemas.microsoft.com/office/drawing/2014/main" id="{A6C99285-A9BB-F2F4-3910-3C2F5ED41DE3}"/>
                </a:ext>
              </a:extLst>
            </p:cNvPr>
            <p:cNvSpPr txBox="1"/>
            <p:nvPr/>
          </p:nvSpPr>
          <p:spPr bwMode="auto">
            <a:xfrm>
              <a:off x="3122975" y="6055321"/>
              <a:ext cx="570477"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146</a:t>
              </a:r>
            </a:p>
          </p:txBody>
        </p:sp>
        <p:sp>
          <p:nvSpPr>
            <p:cNvPr id="57" name="TextBox 56">
              <a:extLst>
                <a:ext uri="{FF2B5EF4-FFF2-40B4-BE49-F238E27FC236}">
                  <a16:creationId xmlns:a16="http://schemas.microsoft.com/office/drawing/2014/main" id="{9260FA5A-1A8A-4257-BDAC-2DE640CE1BE5}"/>
                </a:ext>
              </a:extLst>
            </p:cNvPr>
            <p:cNvSpPr txBox="1"/>
            <p:nvPr/>
          </p:nvSpPr>
          <p:spPr bwMode="auto">
            <a:xfrm>
              <a:off x="3604015" y="6055321"/>
              <a:ext cx="456859"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94</a:t>
              </a:r>
            </a:p>
          </p:txBody>
        </p:sp>
        <p:sp>
          <p:nvSpPr>
            <p:cNvPr id="58" name="TextBox 57">
              <a:extLst>
                <a:ext uri="{FF2B5EF4-FFF2-40B4-BE49-F238E27FC236}">
                  <a16:creationId xmlns:a16="http://schemas.microsoft.com/office/drawing/2014/main" id="{08263F6B-F3C1-D3CA-4635-0210FEC585EE}"/>
                </a:ext>
              </a:extLst>
            </p:cNvPr>
            <p:cNvSpPr txBox="1"/>
            <p:nvPr/>
          </p:nvSpPr>
          <p:spPr bwMode="auto">
            <a:xfrm>
              <a:off x="4030341" y="6055321"/>
              <a:ext cx="456859"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a:t>
              </a:r>
            </a:p>
          </p:txBody>
        </p:sp>
        <p:sp>
          <p:nvSpPr>
            <p:cNvPr id="59" name="TextBox 58">
              <a:extLst>
                <a:ext uri="{FF2B5EF4-FFF2-40B4-BE49-F238E27FC236}">
                  <a16:creationId xmlns:a16="http://schemas.microsoft.com/office/drawing/2014/main" id="{B2ED7638-AD38-0026-419C-159E2A2EC0D5}"/>
                </a:ext>
              </a:extLst>
            </p:cNvPr>
            <p:cNvSpPr txBox="1"/>
            <p:nvPr/>
          </p:nvSpPr>
          <p:spPr bwMode="auto">
            <a:xfrm>
              <a:off x="4454570" y="6055321"/>
              <a:ext cx="456859"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22</a:t>
              </a:r>
            </a:p>
          </p:txBody>
        </p:sp>
        <p:sp>
          <p:nvSpPr>
            <p:cNvPr id="60" name="TextBox 59">
              <a:extLst>
                <a:ext uri="{FF2B5EF4-FFF2-40B4-BE49-F238E27FC236}">
                  <a16:creationId xmlns:a16="http://schemas.microsoft.com/office/drawing/2014/main" id="{7992ADFD-A166-F866-01DA-9AA0BEE502AB}"/>
                </a:ext>
              </a:extLst>
            </p:cNvPr>
            <p:cNvSpPr txBox="1"/>
            <p:nvPr/>
          </p:nvSpPr>
          <p:spPr bwMode="auto">
            <a:xfrm>
              <a:off x="4903844" y="6055321"/>
              <a:ext cx="343244"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a:t>
              </a:r>
            </a:p>
          </p:txBody>
        </p:sp>
        <p:sp>
          <p:nvSpPr>
            <p:cNvPr id="61" name="TextBox 60">
              <a:extLst>
                <a:ext uri="{FF2B5EF4-FFF2-40B4-BE49-F238E27FC236}">
                  <a16:creationId xmlns:a16="http://schemas.microsoft.com/office/drawing/2014/main" id="{E3FA39A8-2B94-A059-C6BA-68963509E2F9}"/>
                </a:ext>
              </a:extLst>
            </p:cNvPr>
            <p:cNvSpPr txBox="1"/>
            <p:nvPr/>
          </p:nvSpPr>
          <p:spPr bwMode="auto">
            <a:xfrm>
              <a:off x="5330170" y="6055321"/>
              <a:ext cx="343244" cy="29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grpSp>
      <p:sp>
        <p:nvSpPr>
          <p:cNvPr id="9326" name="TextBox 9325">
            <a:extLst>
              <a:ext uri="{FF2B5EF4-FFF2-40B4-BE49-F238E27FC236}">
                <a16:creationId xmlns:a16="http://schemas.microsoft.com/office/drawing/2014/main" id="{28AE46E1-E648-3E93-BE02-1FAFE0263868}"/>
              </a:ext>
            </a:extLst>
          </p:cNvPr>
          <p:cNvSpPr txBox="1"/>
          <p:nvPr/>
        </p:nvSpPr>
        <p:spPr bwMode="auto">
          <a:xfrm>
            <a:off x="301602" y="6077963"/>
            <a:ext cx="13238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 Risk</a:t>
            </a:r>
          </a:p>
        </p:txBody>
      </p:sp>
      <p:sp>
        <p:nvSpPr>
          <p:cNvPr id="9330" name="Freeform: Shape 9329">
            <a:extLst>
              <a:ext uri="{FF2B5EF4-FFF2-40B4-BE49-F238E27FC236}">
                <a16:creationId xmlns:a16="http://schemas.microsoft.com/office/drawing/2014/main" id="{987007F7-DA2B-EE70-1D40-9D4841250B58}"/>
              </a:ext>
            </a:extLst>
          </p:cNvPr>
          <p:cNvSpPr/>
          <p:nvPr/>
        </p:nvSpPr>
        <p:spPr bwMode="auto">
          <a:xfrm>
            <a:off x="1742032" y="2009010"/>
            <a:ext cx="3100283" cy="1154681"/>
          </a:xfrm>
          <a:custGeom>
            <a:avLst/>
            <a:gdLst>
              <a:gd name="connsiteX0" fmla="*/ 0 w 3100283"/>
              <a:gd name="connsiteY0" fmla="*/ 0 h 1154681"/>
              <a:gd name="connsiteX1" fmla="*/ 337060 w 3100283"/>
              <a:gd name="connsiteY1" fmla="*/ 0 h 1154681"/>
              <a:gd name="connsiteX2" fmla="*/ 337060 w 3100283"/>
              <a:gd name="connsiteY2" fmla="*/ 16686 h 1154681"/>
              <a:gd name="connsiteX3" fmla="*/ 483898 w 3100283"/>
              <a:gd name="connsiteY3" fmla="*/ 16686 h 1154681"/>
              <a:gd name="connsiteX4" fmla="*/ 483898 w 3100283"/>
              <a:gd name="connsiteY4" fmla="*/ 40047 h 1154681"/>
              <a:gd name="connsiteX5" fmla="*/ 507259 w 3100283"/>
              <a:gd name="connsiteY5" fmla="*/ 40047 h 1154681"/>
              <a:gd name="connsiteX6" fmla="*/ 507259 w 3100283"/>
              <a:gd name="connsiteY6" fmla="*/ 66745 h 1154681"/>
              <a:gd name="connsiteX7" fmla="*/ 614050 w 3100283"/>
              <a:gd name="connsiteY7" fmla="*/ 66745 h 1154681"/>
              <a:gd name="connsiteX8" fmla="*/ 614050 w 3100283"/>
              <a:gd name="connsiteY8" fmla="*/ 83431 h 1154681"/>
              <a:gd name="connsiteX9" fmla="*/ 700818 w 3100283"/>
              <a:gd name="connsiteY9" fmla="*/ 83431 h 1154681"/>
              <a:gd name="connsiteX10" fmla="*/ 700818 w 3100283"/>
              <a:gd name="connsiteY10" fmla="*/ 106791 h 1154681"/>
              <a:gd name="connsiteX11" fmla="*/ 750876 w 3100283"/>
              <a:gd name="connsiteY11" fmla="*/ 106791 h 1154681"/>
              <a:gd name="connsiteX12" fmla="*/ 750876 w 3100283"/>
              <a:gd name="connsiteY12" fmla="*/ 120140 h 1154681"/>
              <a:gd name="connsiteX13" fmla="*/ 804272 w 3100283"/>
              <a:gd name="connsiteY13" fmla="*/ 120140 h 1154681"/>
              <a:gd name="connsiteX14" fmla="*/ 804272 w 3100283"/>
              <a:gd name="connsiteY14" fmla="*/ 136826 h 1154681"/>
              <a:gd name="connsiteX15" fmla="*/ 837644 w 3100283"/>
              <a:gd name="connsiteY15" fmla="*/ 136826 h 1154681"/>
              <a:gd name="connsiteX16" fmla="*/ 837644 w 3100283"/>
              <a:gd name="connsiteY16" fmla="*/ 163524 h 1154681"/>
              <a:gd name="connsiteX17" fmla="*/ 901051 w 3100283"/>
              <a:gd name="connsiteY17" fmla="*/ 163524 h 1154681"/>
              <a:gd name="connsiteX18" fmla="*/ 901051 w 3100283"/>
              <a:gd name="connsiteY18" fmla="*/ 183548 h 1154681"/>
              <a:gd name="connsiteX19" fmla="*/ 971133 w 3100283"/>
              <a:gd name="connsiteY19" fmla="*/ 183548 h 1154681"/>
              <a:gd name="connsiteX20" fmla="*/ 971133 w 3100283"/>
              <a:gd name="connsiteY20" fmla="*/ 200234 h 1154681"/>
              <a:gd name="connsiteX21" fmla="*/ 1047889 w 3100283"/>
              <a:gd name="connsiteY21" fmla="*/ 200234 h 1154681"/>
              <a:gd name="connsiteX22" fmla="*/ 1047889 w 3100283"/>
              <a:gd name="connsiteY22" fmla="*/ 213583 h 1154681"/>
              <a:gd name="connsiteX23" fmla="*/ 1104622 w 3100283"/>
              <a:gd name="connsiteY23" fmla="*/ 213583 h 1154681"/>
              <a:gd name="connsiteX24" fmla="*/ 1121308 w 3100283"/>
              <a:gd name="connsiteY24" fmla="*/ 230269 h 1154681"/>
              <a:gd name="connsiteX25" fmla="*/ 1168029 w 3100283"/>
              <a:gd name="connsiteY25" fmla="*/ 230269 h 1154681"/>
              <a:gd name="connsiteX26" fmla="*/ 1168029 w 3100283"/>
              <a:gd name="connsiteY26" fmla="*/ 266978 h 1154681"/>
              <a:gd name="connsiteX27" fmla="*/ 1231437 w 3100283"/>
              <a:gd name="connsiteY27" fmla="*/ 266978 h 1154681"/>
              <a:gd name="connsiteX28" fmla="*/ 1231437 w 3100283"/>
              <a:gd name="connsiteY28" fmla="*/ 276990 h 1154681"/>
              <a:gd name="connsiteX29" fmla="*/ 1274821 w 3100283"/>
              <a:gd name="connsiteY29" fmla="*/ 276990 h 1154681"/>
              <a:gd name="connsiteX30" fmla="*/ 1274821 w 3100283"/>
              <a:gd name="connsiteY30" fmla="*/ 310362 h 1154681"/>
              <a:gd name="connsiteX31" fmla="*/ 1334891 w 3100283"/>
              <a:gd name="connsiteY31" fmla="*/ 310362 h 1154681"/>
              <a:gd name="connsiteX32" fmla="*/ 1334891 w 3100283"/>
              <a:gd name="connsiteY32" fmla="*/ 347072 h 1154681"/>
              <a:gd name="connsiteX33" fmla="*/ 1381612 w 3100283"/>
              <a:gd name="connsiteY33" fmla="*/ 347072 h 1154681"/>
              <a:gd name="connsiteX34" fmla="*/ 1381612 w 3100283"/>
              <a:gd name="connsiteY34" fmla="*/ 367095 h 1154681"/>
              <a:gd name="connsiteX35" fmla="*/ 1418321 w 3100283"/>
              <a:gd name="connsiteY35" fmla="*/ 367095 h 1154681"/>
              <a:gd name="connsiteX36" fmla="*/ 1418321 w 3100283"/>
              <a:gd name="connsiteY36" fmla="*/ 380444 h 1154681"/>
              <a:gd name="connsiteX37" fmla="*/ 1468380 w 3100283"/>
              <a:gd name="connsiteY37" fmla="*/ 380444 h 1154681"/>
              <a:gd name="connsiteX38" fmla="*/ 1468380 w 3100283"/>
              <a:gd name="connsiteY38" fmla="*/ 410479 h 1154681"/>
              <a:gd name="connsiteX39" fmla="*/ 1508426 w 3100283"/>
              <a:gd name="connsiteY39" fmla="*/ 410479 h 1154681"/>
              <a:gd name="connsiteX40" fmla="*/ 1508426 w 3100283"/>
              <a:gd name="connsiteY40" fmla="*/ 470549 h 1154681"/>
              <a:gd name="connsiteX41" fmla="*/ 1541799 w 3100283"/>
              <a:gd name="connsiteY41" fmla="*/ 470549 h 1154681"/>
              <a:gd name="connsiteX42" fmla="*/ 1541799 w 3100283"/>
              <a:gd name="connsiteY42" fmla="*/ 503921 h 1154681"/>
              <a:gd name="connsiteX43" fmla="*/ 1778742 w 3100283"/>
              <a:gd name="connsiteY43" fmla="*/ 503921 h 1154681"/>
              <a:gd name="connsiteX44" fmla="*/ 1778742 w 3100283"/>
              <a:gd name="connsiteY44" fmla="*/ 553980 h 1154681"/>
              <a:gd name="connsiteX45" fmla="*/ 1818788 w 3100283"/>
              <a:gd name="connsiteY45" fmla="*/ 553980 h 1154681"/>
              <a:gd name="connsiteX46" fmla="*/ 1818788 w 3100283"/>
              <a:gd name="connsiteY46" fmla="*/ 597364 h 1154681"/>
              <a:gd name="connsiteX47" fmla="*/ 1858835 w 3100283"/>
              <a:gd name="connsiteY47" fmla="*/ 597364 h 1154681"/>
              <a:gd name="connsiteX48" fmla="*/ 1858835 w 3100283"/>
              <a:gd name="connsiteY48" fmla="*/ 624062 h 1154681"/>
              <a:gd name="connsiteX49" fmla="*/ 2049057 w 3100283"/>
              <a:gd name="connsiteY49" fmla="*/ 624062 h 1154681"/>
              <a:gd name="connsiteX50" fmla="*/ 2049057 w 3100283"/>
              <a:gd name="connsiteY50" fmla="*/ 737527 h 1154681"/>
              <a:gd name="connsiteX51" fmla="*/ 2085767 w 3100283"/>
              <a:gd name="connsiteY51" fmla="*/ 737527 h 1154681"/>
              <a:gd name="connsiteX52" fmla="*/ 2085767 w 3100283"/>
              <a:gd name="connsiteY52" fmla="*/ 804272 h 1154681"/>
              <a:gd name="connsiteX53" fmla="*/ 2172534 w 3100283"/>
              <a:gd name="connsiteY53" fmla="*/ 804272 h 1154681"/>
              <a:gd name="connsiteX54" fmla="*/ 2172534 w 3100283"/>
              <a:gd name="connsiteY54" fmla="*/ 891040 h 1154681"/>
              <a:gd name="connsiteX55" fmla="*/ 2202569 w 3100283"/>
              <a:gd name="connsiteY55" fmla="*/ 891040 h 1154681"/>
              <a:gd name="connsiteX56" fmla="*/ 2202569 w 3100283"/>
              <a:gd name="connsiteY56" fmla="*/ 971133 h 1154681"/>
              <a:gd name="connsiteX57" fmla="*/ 2593025 w 3100283"/>
              <a:gd name="connsiteY57" fmla="*/ 971133 h 1154681"/>
              <a:gd name="connsiteX58" fmla="*/ 2593025 w 3100283"/>
              <a:gd name="connsiteY58" fmla="*/ 1154681 h 1154681"/>
              <a:gd name="connsiteX59" fmla="*/ 3100283 w 3100283"/>
              <a:gd name="connsiteY59" fmla="*/ 1154681 h 1154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100283" h="1154681">
                <a:moveTo>
                  <a:pt x="0" y="0"/>
                </a:moveTo>
                <a:lnTo>
                  <a:pt x="337060" y="0"/>
                </a:lnTo>
                <a:lnTo>
                  <a:pt x="337060" y="16686"/>
                </a:lnTo>
                <a:lnTo>
                  <a:pt x="483898" y="16686"/>
                </a:lnTo>
                <a:lnTo>
                  <a:pt x="483898" y="40047"/>
                </a:lnTo>
                <a:lnTo>
                  <a:pt x="507259" y="40047"/>
                </a:lnTo>
                <a:lnTo>
                  <a:pt x="507259" y="66745"/>
                </a:lnTo>
                <a:lnTo>
                  <a:pt x="614050" y="66745"/>
                </a:lnTo>
                <a:lnTo>
                  <a:pt x="614050" y="83431"/>
                </a:lnTo>
                <a:lnTo>
                  <a:pt x="700818" y="83431"/>
                </a:lnTo>
                <a:lnTo>
                  <a:pt x="700818" y="106791"/>
                </a:lnTo>
                <a:lnTo>
                  <a:pt x="750876" y="106791"/>
                </a:lnTo>
                <a:lnTo>
                  <a:pt x="750876" y="120140"/>
                </a:lnTo>
                <a:lnTo>
                  <a:pt x="804272" y="120140"/>
                </a:lnTo>
                <a:lnTo>
                  <a:pt x="804272" y="136826"/>
                </a:lnTo>
                <a:lnTo>
                  <a:pt x="837644" y="136826"/>
                </a:lnTo>
                <a:lnTo>
                  <a:pt x="837644" y="163524"/>
                </a:lnTo>
                <a:lnTo>
                  <a:pt x="901051" y="163524"/>
                </a:lnTo>
                <a:lnTo>
                  <a:pt x="901051" y="183548"/>
                </a:lnTo>
                <a:lnTo>
                  <a:pt x="971133" y="183548"/>
                </a:lnTo>
                <a:lnTo>
                  <a:pt x="971133" y="200234"/>
                </a:lnTo>
                <a:lnTo>
                  <a:pt x="1047889" y="200234"/>
                </a:lnTo>
                <a:lnTo>
                  <a:pt x="1047889" y="213583"/>
                </a:lnTo>
                <a:lnTo>
                  <a:pt x="1104622" y="213583"/>
                </a:lnTo>
                <a:lnTo>
                  <a:pt x="1121308" y="230269"/>
                </a:lnTo>
                <a:lnTo>
                  <a:pt x="1168029" y="230269"/>
                </a:lnTo>
                <a:lnTo>
                  <a:pt x="1168029" y="266978"/>
                </a:lnTo>
                <a:lnTo>
                  <a:pt x="1231437" y="266978"/>
                </a:lnTo>
                <a:lnTo>
                  <a:pt x="1231437" y="276990"/>
                </a:lnTo>
                <a:lnTo>
                  <a:pt x="1274821" y="276990"/>
                </a:lnTo>
                <a:lnTo>
                  <a:pt x="1274821" y="310362"/>
                </a:lnTo>
                <a:lnTo>
                  <a:pt x="1334891" y="310362"/>
                </a:lnTo>
                <a:lnTo>
                  <a:pt x="1334891" y="347072"/>
                </a:lnTo>
                <a:lnTo>
                  <a:pt x="1381612" y="347072"/>
                </a:lnTo>
                <a:lnTo>
                  <a:pt x="1381612" y="367095"/>
                </a:lnTo>
                <a:lnTo>
                  <a:pt x="1418321" y="367095"/>
                </a:lnTo>
                <a:lnTo>
                  <a:pt x="1418321" y="380444"/>
                </a:lnTo>
                <a:lnTo>
                  <a:pt x="1468380" y="380444"/>
                </a:lnTo>
                <a:lnTo>
                  <a:pt x="1468380" y="410479"/>
                </a:lnTo>
                <a:lnTo>
                  <a:pt x="1508426" y="410479"/>
                </a:lnTo>
                <a:lnTo>
                  <a:pt x="1508426" y="470549"/>
                </a:lnTo>
                <a:lnTo>
                  <a:pt x="1541799" y="470549"/>
                </a:lnTo>
                <a:lnTo>
                  <a:pt x="1541799" y="503921"/>
                </a:lnTo>
                <a:lnTo>
                  <a:pt x="1778742" y="503921"/>
                </a:lnTo>
                <a:lnTo>
                  <a:pt x="1778742" y="553980"/>
                </a:lnTo>
                <a:lnTo>
                  <a:pt x="1818788" y="553980"/>
                </a:lnTo>
                <a:lnTo>
                  <a:pt x="1818788" y="597364"/>
                </a:lnTo>
                <a:lnTo>
                  <a:pt x="1858835" y="597364"/>
                </a:lnTo>
                <a:lnTo>
                  <a:pt x="1858835" y="624062"/>
                </a:lnTo>
                <a:lnTo>
                  <a:pt x="2049057" y="624062"/>
                </a:lnTo>
                <a:lnTo>
                  <a:pt x="2049057" y="737527"/>
                </a:lnTo>
                <a:lnTo>
                  <a:pt x="2085767" y="737527"/>
                </a:lnTo>
                <a:lnTo>
                  <a:pt x="2085767" y="804272"/>
                </a:lnTo>
                <a:lnTo>
                  <a:pt x="2172534" y="804272"/>
                </a:lnTo>
                <a:lnTo>
                  <a:pt x="2172534" y="891040"/>
                </a:lnTo>
                <a:lnTo>
                  <a:pt x="2202569" y="891040"/>
                </a:lnTo>
                <a:lnTo>
                  <a:pt x="2202569" y="971133"/>
                </a:lnTo>
                <a:lnTo>
                  <a:pt x="2593025" y="971133"/>
                </a:lnTo>
                <a:lnTo>
                  <a:pt x="2593025" y="1154681"/>
                </a:lnTo>
                <a:lnTo>
                  <a:pt x="3100283" y="1154681"/>
                </a:lnTo>
              </a:path>
            </a:pathLst>
          </a:custGeom>
          <a:noFill/>
          <a:ln w="28575">
            <a:solidFill>
              <a:schemeClr val="accent1"/>
            </a:solidFill>
            <a:miter lim="800000"/>
            <a:headEnd/>
            <a:tailEnd/>
          </a:ln>
        </p:spPr>
        <p:txBody>
          <a:bodyPr rtlCol="0" anchor="ctr"/>
          <a:lstStyle/>
          <a:p>
            <a:pPr algn="ctr"/>
            <a:endParaRPr lang="en-US"/>
          </a:p>
        </p:txBody>
      </p:sp>
      <p:sp>
        <p:nvSpPr>
          <p:cNvPr id="9274" name="Isosceles Triangle 9273">
            <a:extLst>
              <a:ext uri="{FF2B5EF4-FFF2-40B4-BE49-F238E27FC236}">
                <a16:creationId xmlns:a16="http://schemas.microsoft.com/office/drawing/2014/main" id="{562FBB36-FEDC-C1C6-E96C-8B2C0C0964D8}"/>
              </a:ext>
            </a:extLst>
          </p:cNvPr>
          <p:cNvSpPr/>
          <p:nvPr/>
        </p:nvSpPr>
        <p:spPr bwMode="auto">
          <a:xfrm>
            <a:off x="2893214" y="2232952"/>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5" name="Isosceles Triangle 9274">
            <a:extLst>
              <a:ext uri="{FF2B5EF4-FFF2-40B4-BE49-F238E27FC236}">
                <a16:creationId xmlns:a16="http://schemas.microsoft.com/office/drawing/2014/main" id="{AF03C7E0-D4CC-50AF-E88B-2D8BE5FDBE39}"/>
              </a:ext>
            </a:extLst>
          </p:cNvPr>
          <p:cNvSpPr/>
          <p:nvPr/>
        </p:nvSpPr>
        <p:spPr bwMode="auto">
          <a:xfrm>
            <a:off x="2741340" y="2175289"/>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6" name="Isosceles Triangle 9275">
            <a:extLst>
              <a:ext uri="{FF2B5EF4-FFF2-40B4-BE49-F238E27FC236}">
                <a16:creationId xmlns:a16="http://schemas.microsoft.com/office/drawing/2014/main" id="{B2C22E97-A693-5986-68B2-6477E0C0BF0E}"/>
              </a:ext>
            </a:extLst>
          </p:cNvPr>
          <p:cNvSpPr/>
          <p:nvPr/>
        </p:nvSpPr>
        <p:spPr bwMode="auto">
          <a:xfrm>
            <a:off x="3051510" y="2307276"/>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7" name="Isosceles Triangle 9276">
            <a:extLst>
              <a:ext uri="{FF2B5EF4-FFF2-40B4-BE49-F238E27FC236}">
                <a16:creationId xmlns:a16="http://schemas.microsoft.com/office/drawing/2014/main" id="{AA307ED4-01ED-6B98-5BEC-453F435A2421}"/>
              </a:ext>
            </a:extLst>
          </p:cNvPr>
          <p:cNvSpPr/>
          <p:nvPr/>
        </p:nvSpPr>
        <p:spPr bwMode="auto">
          <a:xfrm>
            <a:off x="3014061" y="2294284"/>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8" name="Isosceles Triangle 9277">
            <a:extLst>
              <a:ext uri="{FF2B5EF4-FFF2-40B4-BE49-F238E27FC236}">
                <a16:creationId xmlns:a16="http://schemas.microsoft.com/office/drawing/2014/main" id="{50C197E1-C7DE-FA62-13D9-D4E005176F84}"/>
              </a:ext>
            </a:extLst>
          </p:cNvPr>
          <p:cNvSpPr/>
          <p:nvPr/>
        </p:nvSpPr>
        <p:spPr bwMode="auto">
          <a:xfrm>
            <a:off x="2985209" y="226695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9" name="Isosceles Triangle 9278">
            <a:extLst>
              <a:ext uri="{FF2B5EF4-FFF2-40B4-BE49-F238E27FC236}">
                <a16:creationId xmlns:a16="http://schemas.microsoft.com/office/drawing/2014/main" id="{D7DD5E48-E82A-C8D8-ADDE-CE3153554EC9}"/>
              </a:ext>
            </a:extLst>
          </p:cNvPr>
          <p:cNvSpPr/>
          <p:nvPr/>
        </p:nvSpPr>
        <p:spPr bwMode="auto">
          <a:xfrm>
            <a:off x="3190098" y="2384448"/>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0" name="Isosceles Triangle 9279">
            <a:extLst>
              <a:ext uri="{FF2B5EF4-FFF2-40B4-BE49-F238E27FC236}">
                <a16:creationId xmlns:a16="http://schemas.microsoft.com/office/drawing/2014/main" id="{7B068682-2703-9448-A9DD-2489BE50B075}"/>
              </a:ext>
            </a:extLst>
          </p:cNvPr>
          <p:cNvSpPr/>
          <p:nvPr/>
        </p:nvSpPr>
        <p:spPr bwMode="auto">
          <a:xfrm>
            <a:off x="3109837" y="2334029"/>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1" name="Isosceles Triangle 9280">
            <a:extLst>
              <a:ext uri="{FF2B5EF4-FFF2-40B4-BE49-F238E27FC236}">
                <a16:creationId xmlns:a16="http://schemas.microsoft.com/office/drawing/2014/main" id="{6A49CB02-F619-E9A3-7BD5-71F4BAF893AF}"/>
              </a:ext>
            </a:extLst>
          </p:cNvPr>
          <p:cNvSpPr/>
          <p:nvPr/>
        </p:nvSpPr>
        <p:spPr bwMode="auto">
          <a:xfrm>
            <a:off x="3100664" y="2330692"/>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2" name="Isosceles Triangle 9281">
            <a:extLst>
              <a:ext uri="{FF2B5EF4-FFF2-40B4-BE49-F238E27FC236}">
                <a16:creationId xmlns:a16="http://schemas.microsoft.com/office/drawing/2014/main" id="{4C07A1F5-CD75-E3D7-0600-063C7BFCC61B}"/>
              </a:ext>
            </a:extLst>
          </p:cNvPr>
          <p:cNvSpPr/>
          <p:nvPr/>
        </p:nvSpPr>
        <p:spPr bwMode="auto">
          <a:xfrm>
            <a:off x="3239251" y="245024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3" name="Isosceles Triangle 9282">
            <a:extLst>
              <a:ext uri="{FF2B5EF4-FFF2-40B4-BE49-F238E27FC236}">
                <a16:creationId xmlns:a16="http://schemas.microsoft.com/office/drawing/2014/main" id="{897B12AD-4E7C-5359-F6E1-0AFAC406E1AE}"/>
              </a:ext>
            </a:extLst>
          </p:cNvPr>
          <p:cNvSpPr/>
          <p:nvPr/>
        </p:nvSpPr>
        <p:spPr bwMode="auto">
          <a:xfrm>
            <a:off x="3265348" y="247291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Isosceles Triangle 9283">
            <a:extLst>
              <a:ext uri="{FF2B5EF4-FFF2-40B4-BE49-F238E27FC236}">
                <a16:creationId xmlns:a16="http://schemas.microsoft.com/office/drawing/2014/main" id="{6C9B3457-1831-7954-1540-0993DAEA9AF3}"/>
              </a:ext>
            </a:extLst>
          </p:cNvPr>
          <p:cNvSpPr/>
          <p:nvPr/>
        </p:nvSpPr>
        <p:spPr bwMode="auto">
          <a:xfrm>
            <a:off x="3396523" y="2475998"/>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Isosceles Triangle 9284">
            <a:extLst>
              <a:ext uri="{FF2B5EF4-FFF2-40B4-BE49-F238E27FC236}">
                <a16:creationId xmlns:a16="http://schemas.microsoft.com/office/drawing/2014/main" id="{08E4E788-98A2-E51B-6A22-979BE0154E29}"/>
              </a:ext>
            </a:extLst>
          </p:cNvPr>
          <p:cNvSpPr/>
          <p:nvPr/>
        </p:nvSpPr>
        <p:spPr bwMode="auto">
          <a:xfrm>
            <a:off x="3466448" y="2475742"/>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Isosceles Triangle 9285">
            <a:extLst>
              <a:ext uri="{FF2B5EF4-FFF2-40B4-BE49-F238E27FC236}">
                <a16:creationId xmlns:a16="http://schemas.microsoft.com/office/drawing/2014/main" id="{B7A0FEF9-805C-EA4E-A5D3-40DA9F042290}"/>
              </a:ext>
            </a:extLst>
          </p:cNvPr>
          <p:cNvSpPr/>
          <p:nvPr/>
        </p:nvSpPr>
        <p:spPr bwMode="auto">
          <a:xfrm>
            <a:off x="3432615" y="2475998"/>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Isosceles Triangle 9286">
            <a:extLst>
              <a:ext uri="{FF2B5EF4-FFF2-40B4-BE49-F238E27FC236}">
                <a16:creationId xmlns:a16="http://schemas.microsoft.com/office/drawing/2014/main" id="{270DD252-F97A-02BB-2C51-0CF89162A521}"/>
              </a:ext>
            </a:extLst>
          </p:cNvPr>
          <p:cNvSpPr/>
          <p:nvPr/>
        </p:nvSpPr>
        <p:spPr bwMode="auto">
          <a:xfrm>
            <a:off x="3308701" y="2472661"/>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Isosceles Triangle 9287">
            <a:extLst>
              <a:ext uri="{FF2B5EF4-FFF2-40B4-BE49-F238E27FC236}">
                <a16:creationId xmlns:a16="http://schemas.microsoft.com/office/drawing/2014/main" id="{377A42D7-80DD-E44C-9FE5-4D279CC60A94}"/>
              </a:ext>
            </a:extLst>
          </p:cNvPr>
          <p:cNvSpPr/>
          <p:nvPr/>
        </p:nvSpPr>
        <p:spPr bwMode="auto">
          <a:xfrm>
            <a:off x="3543634" y="2557061"/>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Isosceles Triangle 9288">
            <a:extLst>
              <a:ext uri="{FF2B5EF4-FFF2-40B4-BE49-F238E27FC236}">
                <a16:creationId xmlns:a16="http://schemas.microsoft.com/office/drawing/2014/main" id="{4002A2CC-E56F-A202-AF7E-CBF5BD84F8E4}"/>
              </a:ext>
            </a:extLst>
          </p:cNvPr>
          <p:cNvSpPr/>
          <p:nvPr/>
        </p:nvSpPr>
        <p:spPr bwMode="auto">
          <a:xfrm>
            <a:off x="3522397" y="2556503"/>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Isosceles Triangle 9289">
            <a:extLst>
              <a:ext uri="{FF2B5EF4-FFF2-40B4-BE49-F238E27FC236}">
                <a16:creationId xmlns:a16="http://schemas.microsoft.com/office/drawing/2014/main" id="{DB16F75A-3742-F869-AB91-1B753CBB0A05}"/>
              </a:ext>
            </a:extLst>
          </p:cNvPr>
          <p:cNvSpPr/>
          <p:nvPr/>
        </p:nvSpPr>
        <p:spPr bwMode="auto">
          <a:xfrm>
            <a:off x="3562677" y="258968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Isosceles Triangle 9290">
            <a:extLst>
              <a:ext uri="{FF2B5EF4-FFF2-40B4-BE49-F238E27FC236}">
                <a16:creationId xmlns:a16="http://schemas.microsoft.com/office/drawing/2014/main" id="{03473456-9207-D2E8-C006-457C8B97E214}"/>
              </a:ext>
            </a:extLst>
          </p:cNvPr>
          <p:cNvSpPr/>
          <p:nvPr/>
        </p:nvSpPr>
        <p:spPr bwMode="auto">
          <a:xfrm>
            <a:off x="3645783" y="258968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2" name="Isosceles Triangle 9291">
            <a:extLst>
              <a:ext uri="{FF2B5EF4-FFF2-40B4-BE49-F238E27FC236}">
                <a16:creationId xmlns:a16="http://schemas.microsoft.com/office/drawing/2014/main" id="{10E88CE6-3FF7-3FC4-4FC1-1E7AA4EF5A76}"/>
              </a:ext>
            </a:extLst>
          </p:cNvPr>
          <p:cNvSpPr/>
          <p:nvPr/>
        </p:nvSpPr>
        <p:spPr bwMode="auto">
          <a:xfrm>
            <a:off x="3752356" y="2654475"/>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Isosceles Triangle 9292">
            <a:extLst>
              <a:ext uri="{FF2B5EF4-FFF2-40B4-BE49-F238E27FC236}">
                <a16:creationId xmlns:a16="http://schemas.microsoft.com/office/drawing/2014/main" id="{23096171-4C3A-09B5-A6E0-C2917C7931A4}"/>
              </a:ext>
            </a:extLst>
          </p:cNvPr>
          <p:cNvSpPr/>
          <p:nvPr/>
        </p:nvSpPr>
        <p:spPr bwMode="auto">
          <a:xfrm>
            <a:off x="3692586" y="259354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Isosceles Triangle 9293">
            <a:extLst>
              <a:ext uri="{FF2B5EF4-FFF2-40B4-BE49-F238E27FC236}">
                <a16:creationId xmlns:a16="http://schemas.microsoft.com/office/drawing/2014/main" id="{D308F843-197A-2077-6386-D7224451A6AE}"/>
              </a:ext>
            </a:extLst>
          </p:cNvPr>
          <p:cNvSpPr/>
          <p:nvPr/>
        </p:nvSpPr>
        <p:spPr bwMode="auto">
          <a:xfrm>
            <a:off x="3613465" y="2590254"/>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Isosceles Triangle 9294">
            <a:extLst>
              <a:ext uri="{FF2B5EF4-FFF2-40B4-BE49-F238E27FC236}">
                <a16:creationId xmlns:a16="http://schemas.microsoft.com/office/drawing/2014/main" id="{AECD50CA-BB78-F034-C6B9-77587391772E}"/>
              </a:ext>
            </a:extLst>
          </p:cNvPr>
          <p:cNvSpPr/>
          <p:nvPr/>
        </p:nvSpPr>
        <p:spPr bwMode="auto">
          <a:xfrm>
            <a:off x="3766543" y="271643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Isosceles Triangle 9295">
            <a:extLst>
              <a:ext uri="{FF2B5EF4-FFF2-40B4-BE49-F238E27FC236}">
                <a16:creationId xmlns:a16="http://schemas.microsoft.com/office/drawing/2014/main" id="{AF4C4BF8-B3D9-797E-5780-B48DD0452F08}"/>
              </a:ext>
            </a:extLst>
          </p:cNvPr>
          <p:cNvSpPr/>
          <p:nvPr/>
        </p:nvSpPr>
        <p:spPr bwMode="auto">
          <a:xfrm>
            <a:off x="3735828" y="2594286"/>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Isosceles Triangle 9296">
            <a:extLst>
              <a:ext uri="{FF2B5EF4-FFF2-40B4-BE49-F238E27FC236}">
                <a16:creationId xmlns:a16="http://schemas.microsoft.com/office/drawing/2014/main" id="{3DD03F98-7964-1A87-BAE6-0071E3212A92}"/>
              </a:ext>
            </a:extLst>
          </p:cNvPr>
          <p:cNvSpPr/>
          <p:nvPr/>
        </p:nvSpPr>
        <p:spPr bwMode="auto">
          <a:xfrm>
            <a:off x="3808220" y="2773551"/>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Isosceles Triangle 9297">
            <a:extLst>
              <a:ext uri="{FF2B5EF4-FFF2-40B4-BE49-F238E27FC236}">
                <a16:creationId xmlns:a16="http://schemas.microsoft.com/office/drawing/2014/main" id="{8808BB1A-AA1A-6E1B-F4E5-63D8F8B05409}"/>
              </a:ext>
            </a:extLst>
          </p:cNvPr>
          <p:cNvSpPr/>
          <p:nvPr/>
        </p:nvSpPr>
        <p:spPr bwMode="auto">
          <a:xfrm>
            <a:off x="3878840" y="2779901"/>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Isosceles Triangle 9298">
            <a:extLst>
              <a:ext uri="{FF2B5EF4-FFF2-40B4-BE49-F238E27FC236}">
                <a16:creationId xmlns:a16="http://schemas.microsoft.com/office/drawing/2014/main" id="{BCEF102A-06B2-500A-7621-B49784294769}"/>
              </a:ext>
            </a:extLst>
          </p:cNvPr>
          <p:cNvSpPr/>
          <p:nvPr/>
        </p:nvSpPr>
        <p:spPr bwMode="auto">
          <a:xfrm>
            <a:off x="3786827" y="2718542"/>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Isosceles Triangle 9299">
            <a:extLst>
              <a:ext uri="{FF2B5EF4-FFF2-40B4-BE49-F238E27FC236}">
                <a16:creationId xmlns:a16="http://schemas.microsoft.com/office/drawing/2014/main" id="{15DEB1F2-3A04-72A1-8BF8-23744F7FF209}"/>
              </a:ext>
            </a:extLst>
          </p:cNvPr>
          <p:cNvSpPr/>
          <p:nvPr/>
        </p:nvSpPr>
        <p:spPr bwMode="auto">
          <a:xfrm>
            <a:off x="3827107" y="277322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Isosceles Triangle 9300">
            <a:extLst>
              <a:ext uri="{FF2B5EF4-FFF2-40B4-BE49-F238E27FC236}">
                <a16:creationId xmlns:a16="http://schemas.microsoft.com/office/drawing/2014/main" id="{10CBF2E1-14EB-678A-45DC-7D35B7B9956C}"/>
              </a:ext>
            </a:extLst>
          </p:cNvPr>
          <p:cNvSpPr/>
          <p:nvPr/>
        </p:nvSpPr>
        <p:spPr bwMode="auto">
          <a:xfrm>
            <a:off x="4090445"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Isosceles Triangle 9301">
            <a:extLst>
              <a:ext uri="{FF2B5EF4-FFF2-40B4-BE49-F238E27FC236}">
                <a16:creationId xmlns:a16="http://schemas.microsoft.com/office/drawing/2014/main" id="{8DD00666-5339-3DEB-5295-0B5E44A780E3}"/>
              </a:ext>
            </a:extLst>
          </p:cNvPr>
          <p:cNvSpPr/>
          <p:nvPr/>
        </p:nvSpPr>
        <p:spPr bwMode="auto">
          <a:xfrm>
            <a:off x="3925255"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Isosceles Triangle 9302">
            <a:extLst>
              <a:ext uri="{FF2B5EF4-FFF2-40B4-BE49-F238E27FC236}">
                <a16:creationId xmlns:a16="http://schemas.microsoft.com/office/drawing/2014/main" id="{2A8A057B-6470-B006-7A24-D6CD4F3B765E}"/>
              </a:ext>
            </a:extLst>
          </p:cNvPr>
          <p:cNvSpPr/>
          <p:nvPr/>
        </p:nvSpPr>
        <p:spPr bwMode="auto">
          <a:xfrm>
            <a:off x="3965824"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Isosceles Triangle 9303">
            <a:extLst>
              <a:ext uri="{FF2B5EF4-FFF2-40B4-BE49-F238E27FC236}">
                <a16:creationId xmlns:a16="http://schemas.microsoft.com/office/drawing/2014/main" id="{7D108BB9-FE86-3F8B-7F8E-C0B7D1944A53}"/>
              </a:ext>
            </a:extLst>
          </p:cNvPr>
          <p:cNvSpPr/>
          <p:nvPr/>
        </p:nvSpPr>
        <p:spPr bwMode="auto">
          <a:xfrm>
            <a:off x="4124051"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Isosceles Triangle 9304">
            <a:extLst>
              <a:ext uri="{FF2B5EF4-FFF2-40B4-BE49-F238E27FC236}">
                <a16:creationId xmlns:a16="http://schemas.microsoft.com/office/drawing/2014/main" id="{24576CEB-5002-ADAB-1895-A946AED62CE1}"/>
              </a:ext>
            </a:extLst>
          </p:cNvPr>
          <p:cNvSpPr/>
          <p:nvPr/>
        </p:nvSpPr>
        <p:spPr bwMode="auto">
          <a:xfrm>
            <a:off x="4141968"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Isosceles Triangle 9305">
            <a:extLst>
              <a:ext uri="{FF2B5EF4-FFF2-40B4-BE49-F238E27FC236}">
                <a16:creationId xmlns:a16="http://schemas.microsoft.com/office/drawing/2014/main" id="{AA6B2BE3-AB03-2D0E-2C3F-9DD22413C449}"/>
              </a:ext>
            </a:extLst>
          </p:cNvPr>
          <p:cNvSpPr/>
          <p:nvPr/>
        </p:nvSpPr>
        <p:spPr bwMode="auto">
          <a:xfrm>
            <a:off x="3981032"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Isosceles Triangle 9306">
            <a:extLst>
              <a:ext uri="{FF2B5EF4-FFF2-40B4-BE49-F238E27FC236}">
                <a16:creationId xmlns:a16="http://schemas.microsoft.com/office/drawing/2014/main" id="{308F6116-0F35-256C-DF56-8449317807A2}"/>
              </a:ext>
            </a:extLst>
          </p:cNvPr>
          <p:cNvSpPr/>
          <p:nvPr/>
        </p:nvSpPr>
        <p:spPr bwMode="auto">
          <a:xfrm>
            <a:off x="4223191"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Isosceles Triangle 9307">
            <a:extLst>
              <a:ext uri="{FF2B5EF4-FFF2-40B4-BE49-F238E27FC236}">
                <a16:creationId xmlns:a16="http://schemas.microsoft.com/office/drawing/2014/main" id="{5FABFCCB-19B8-7928-6B8F-21F487054EAC}"/>
              </a:ext>
            </a:extLst>
          </p:cNvPr>
          <p:cNvSpPr/>
          <p:nvPr/>
        </p:nvSpPr>
        <p:spPr bwMode="auto">
          <a:xfrm>
            <a:off x="4240446" y="2942150"/>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Isosceles Triangle 9308">
            <a:extLst>
              <a:ext uri="{FF2B5EF4-FFF2-40B4-BE49-F238E27FC236}">
                <a16:creationId xmlns:a16="http://schemas.microsoft.com/office/drawing/2014/main" id="{90D55DA4-E451-BDE4-1A59-1240DB6CC658}"/>
              </a:ext>
            </a:extLst>
          </p:cNvPr>
          <p:cNvSpPr/>
          <p:nvPr/>
        </p:nvSpPr>
        <p:spPr bwMode="auto">
          <a:xfrm>
            <a:off x="4396837"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0" name="Isosceles Triangle 9309">
            <a:extLst>
              <a:ext uri="{FF2B5EF4-FFF2-40B4-BE49-F238E27FC236}">
                <a16:creationId xmlns:a16="http://schemas.microsoft.com/office/drawing/2014/main" id="{F43DEF1D-D21F-C4F4-53A5-490C563E2E2D}"/>
              </a:ext>
            </a:extLst>
          </p:cNvPr>
          <p:cNvSpPr/>
          <p:nvPr/>
        </p:nvSpPr>
        <p:spPr bwMode="auto">
          <a:xfrm>
            <a:off x="4559748"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Isosceles Triangle 9310">
            <a:extLst>
              <a:ext uri="{FF2B5EF4-FFF2-40B4-BE49-F238E27FC236}">
                <a16:creationId xmlns:a16="http://schemas.microsoft.com/office/drawing/2014/main" id="{7E1C0AB2-6DDA-B985-9957-71A37092A4C8}"/>
              </a:ext>
            </a:extLst>
          </p:cNvPr>
          <p:cNvSpPr/>
          <p:nvPr/>
        </p:nvSpPr>
        <p:spPr bwMode="auto">
          <a:xfrm>
            <a:off x="4589392"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Isosceles Triangle 9311">
            <a:extLst>
              <a:ext uri="{FF2B5EF4-FFF2-40B4-BE49-F238E27FC236}">
                <a16:creationId xmlns:a16="http://schemas.microsoft.com/office/drawing/2014/main" id="{5FC56394-FA41-A91B-E366-D93D79E73F76}"/>
              </a:ext>
            </a:extLst>
          </p:cNvPr>
          <p:cNvSpPr/>
          <p:nvPr/>
        </p:nvSpPr>
        <p:spPr bwMode="auto">
          <a:xfrm>
            <a:off x="4319367"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3" name="Isosceles Triangle 9312">
            <a:extLst>
              <a:ext uri="{FF2B5EF4-FFF2-40B4-BE49-F238E27FC236}">
                <a16:creationId xmlns:a16="http://schemas.microsoft.com/office/drawing/2014/main" id="{FD3DFD91-31DA-C566-EA7A-A0B6B0EE7A3A}"/>
              </a:ext>
            </a:extLst>
          </p:cNvPr>
          <p:cNvSpPr/>
          <p:nvPr/>
        </p:nvSpPr>
        <p:spPr bwMode="auto">
          <a:xfrm>
            <a:off x="4453964"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4" name="Isosceles Triangle 9313">
            <a:extLst>
              <a:ext uri="{FF2B5EF4-FFF2-40B4-BE49-F238E27FC236}">
                <a16:creationId xmlns:a16="http://schemas.microsoft.com/office/drawing/2014/main" id="{98302B36-9C3E-4FD1-8E20-F44649DD2263}"/>
              </a:ext>
            </a:extLst>
          </p:cNvPr>
          <p:cNvSpPr/>
          <p:nvPr/>
        </p:nvSpPr>
        <p:spPr bwMode="auto">
          <a:xfrm>
            <a:off x="4798214"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5" name="Isosceles Triangle 9314">
            <a:extLst>
              <a:ext uri="{FF2B5EF4-FFF2-40B4-BE49-F238E27FC236}">
                <a16:creationId xmlns:a16="http://schemas.microsoft.com/office/drawing/2014/main" id="{DD548F18-D9F4-6626-198F-1EF8E7D31171}"/>
              </a:ext>
            </a:extLst>
          </p:cNvPr>
          <p:cNvSpPr/>
          <p:nvPr/>
        </p:nvSpPr>
        <p:spPr bwMode="auto">
          <a:xfrm>
            <a:off x="4683110"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6" name="Isosceles Triangle 9315">
            <a:extLst>
              <a:ext uri="{FF2B5EF4-FFF2-40B4-BE49-F238E27FC236}">
                <a16:creationId xmlns:a16="http://schemas.microsoft.com/office/drawing/2014/main" id="{BF68CE7A-4E2C-AE06-325C-4C6C8FEBE4DA}"/>
              </a:ext>
            </a:extLst>
          </p:cNvPr>
          <p:cNvSpPr/>
          <p:nvPr/>
        </p:nvSpPr>
        <p:spPr bwMode="auto">
          <a:xfrm>
            <a:off x="4737325" y="3124397"/>
            <a:ext cx="80561" cy="78932"/>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223148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TEAEs</a:t>
            </a:r>
            <a:endParaRPr lang="en-US" altLang="en-US" dirty="0"/>
          </a:p>
        </p:txBody>
      </p:sp>
      <p:sp>
        <p:nvSpPr>
          <p:cNvPr id="2" name="Text Box 11">
            <a:extLst>
              <a:ext uri="{FF2B5EF4-FFF2-40B4-BE49-F238E27FC236}">
                <a16:creationId xmlns:a16="http://schemas.microsoft.com/office/drawing/2014/main" id="{5704CF9B-2F4F-4D6D-7444-12767450DF8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2023;[Epub].</a:t>
            </a:r>
            <a:endParaRPr lang="en-US" altLang="en-US" sz="1200" b="0" dirty="0">
              <a:solidFill>
                <a:schemeClr val="bg2"/>
              </a:solidFill>
              <a:latin typeface="Calibri" panose="020F0502020204030204" pitchFamily="34" charset="0"/>
            </a:endParaRPr>
          </a:p>
        </p:txBody>
      </p:sp>
      <p:graphicFrame>
        <p:nvGraphicFramePr>
          <p:cNvPr id="3" name="Group 3">
            <a:extLst>
              <a:ext uri="{FF2B5EF4-FFF2-40B4-BE49-F238E27FC236}">
                <a16:creationId xmlns:a16="http://schemas.microsoft.com/office/drawing/2014/main" id="{245A52EA-AE4C-F257-45AE-7C069435B748}"/>
              </a:ext>
            </a:extLst>
          </p:cNvPr>
          <p:cNvGraphicFramePr>
            <a:graphicFrameLocks/>
          </p:cNvGraphicFramePr>
          <p:nvPr>
            <p:extLst>
              <p:ext uri="{D42A27DB-BD31-4B8C-83A1-F6EECF244321}">
                <p14:modId xmlns:p14="http://schemas.microsoft.com/office/powerpoint/2010/main" val="1619161688"/>
              </p:ext>
            </p:extLst>
          </p:nvPr>
        </p:nvGraphicFramePr>
        <p:xfrm>
          <a:off x="719138" y="1193800"/>
          <a:ext cx="10787064" cy="4297792"/>
        </p:xfrm>
        <a:graphic>
          <a:graphicData uri="http://schemas.openxmlformats.org/drawingml/2006/table">
            <a:tbl>
              <a:tblPr/>
              <a:tblGrid>
                <a:gridCol w="3432586">
                  <a:extLst>
                    <a:ext uri="{9D8B030D-6E8A-4147-A177-3AD203B41FA5}">
                      <a16:colId xmlns:a16="http://schemas.microsoft.com/office/drawing/2014/main" val="20000"/>
                    </a:ext>
                  </a:extLst>
                </a:gridCol>
                <a:gridCol w="1965414">
                  <a:extLst>
                    <a:ext uri="{9D8B030D-6E8A-4147-A177-3AD203B41FA5}">
                      <a16:colId xmlns:a16="http://schemas.microsoft.com/office/drawing/2014/main" val="20001"/>
                    </a:ext>
                  </a:extLst>
                </a:gridCol>
                <a:gridCol w="1965414">
                  <a:extLst>
                    <a:ext uri="{9D8B030D-6E8A-4147-A177-3AD203B41FA5}">
                      <a16:colId xmlns:a16="http://schemas.microsoft.com/office/drawing/2014/main" val="3249539754"/>
                    </a:ext>
                  </a:extLst>
                </a:gridCol>
                <a:gridCol w="1711825">
                  <a:extLst>
                    <a:ext uri="{9D8B030D-6E8A-4147-A177-3AD203B41FA5}">
                      <a16:colId xmlns:a16="http://schemas.microsoft.com/office/drawing/2014/main" val="20002"/>
                    </a:ext>
                  </a:extLst>
                </a:gridCol>
                <a:gridCol w="1711825">
                  <a:extLst>
                    <a:ext uri="{9D8B030D-6E8A-4147-A177-3AD203B41FA5}">
                      <a16:colId xmlns:a16="http://schemas.microsoft.com/office/drawing/2014/main" val="2552138433"/>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TEAE in ≥15% of 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Cilta-Cel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0">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1746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208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201 (96.6)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208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196 (94.2)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0">
                <a:tc>
                  <a:txBody>
                    <a:bodyPr/>
                    <a:lstStyle/>
                    <a:p>
                      <a:pPr marL="1746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92 (44.2)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 (32.2)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 (38.9)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(33.7)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22209853"/>
                  </a:ext>
                </a:extLst>
              </a:tr>
              <a:tr h="24272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Lymphopenia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197 (94.7)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187 (89.9)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 (54.3)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 (54.3)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196 (94.2)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187 (89.9)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 (35.6)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86 (41.3)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(20.7)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185 (88.9)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177 (85.1)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(26.0)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65 (31.3)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179 (86.1)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171 (82.2)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(14.4)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(18.8)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(12.0)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7767271"/>
                  </a:ext>
                </a:extLst>
              </a:tr>
              <a:tr h="198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Infections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Upper respiratory tract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Lower respiratory tract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COVID-19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129 (62.0)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(18.8)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(26.9)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148 (71.2)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(26.0)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(17.3)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 (26.4)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 (24.5)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98595">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Secondary primary malignancies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4838746"/>
                  </a:ext>
                </a:extLst>
              </a:tr>
            </a:tbl>
          </a:graphicData>
        </a:graphic>
      </p:graphicFrame>
      <p:sp>
        <p:nvSpPr>
          <p:cNvPr id="4" name="Rectangle 3">
            <a:extLst>
              <a:ext uri="{FF2B5EF4-FFF2-40B4-BE49-F238E27FC236}">
                <a16:creationId xmlns:a16="http://schemas.microsoft.com/office/drawing/2014/main" id="{6DCA7F64-D2BD-DEC8-D581-2FA75B68D017}"/>
              </a:ext>
            </a:extLst>
          </p:cNvPr>
          <p:cNvSpPr>
            <a:spLocks noGrp="1" noChangeArrowheads="1"/>
          </p:cNvSpPr>
          <p:nvPr>
            <p:ph idx="1"/>
          </p:nvPr>
        </p:nvSpPr>
        <p:spPr>
          <a:xfrm>
            <a:off x="604675" y="5491592"/>
            <a:ext cx="10977566" cy="722940"/>
          </a:xfrm>
        </p:spPr>
        <p:txBody>
          <a:bodyPr/>
          <a:lstStyle/>
          <a:p>
            <a:r>
              <a:rPr lang="en-US" altLang="en-US" sz="1800" dirty="0"/>
              <a:t>Deaths due to TEAEs: n = 10 in cilta-cel arm (7 due to COVID-19, 1 each due to neutropenic sepsis, pneumonia, and respiratory failure); n = 5 in SoC arm (1 each due to COVID-19, progressive multifocal leukoencephalopathy, respiratory tract infection, septic shock, and pulmonary embolism)</a:t>
            </a:r>
          </a:p>
        </p:txBody>
      </p:sp>
    </p:spTree>
    <p:extLst>
      <p:ext uri="{BB962C8B-B14F-4D97-AF65-F5344CB8AC3E}">
        <p14:creationId xmlns:p14="http://schemas.microsoft.com/office/powerpoint/2010/main" val="4244026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CRS and Neurotoxicity </a:t>
            </a:r>
            <a:br>
              <a:rPr lang="en-US" dirty="0"/>
            </a:br>
            <a:r>
              <a:rPr lang="en-US" dirty="0"/>
              <a:t>Associated With Cilta-Cel</a:t>
            </a:r>
            <a:endParaRPr lang="en-US" altLang="en-US" dirty="0"/>
          </a:p>
        </p:txBody>
      </p:sp>
      <p:sp>
        <p:nvSpPr>
          <p:cNvPr id="2" name="Text Box 11">
            <a:extLst>
              <a:ext uri="{FF2B5EF4-FFF2-40B4-BE49-F238E27FC236}">
                <a16:creationId xmlns:a16="http://schemas.microsoft.com/office/drawing/2014/main" id="{5704CF9B-2F4F-4D6D-7444-12767450DF8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2023;[Epub].</a:t>
            </a:r>
            <a:endParaRPr lang="en-US" altLang="en-US" sz="1200" b="0" dirty="0">
              <a:solidFill>
                <a:schemeClr val="bg2"/>
              </a:solidFill>
              <a:latin typeface="Calibri" panose="020F0502020204030204" pitchFamily="34" charset="0"/>
            </a:endParaRPr>
          </a:p>
        </p:txBody>
      </p:sp>
      <p:graphicFrame>
        <p:nvGraphicFramePr>
          <p:cNvPr id="3" name="Group 3">
            <a:extLst>
              <a:ext uri="{FF2B5EF4-FFF2-40B4-BE49-F238E27FC236}">
                <a16:creationId xmlns:a16="http://schemas.microsoft.com/office/drawing/2014/main" id="{245A52EA-AE4C-F257-45AE-7C069435B748}"/>
              </a:ext>
            </a:extLst>
          </p:cNvPr>
          <p:cNvGraphicFramePr>
            <a:graphicFrameLocks/>
          </p:cNvGraphicFramePr>
          <p:nvPr>
            <p:extLst>
              <p:ext uri="{D42A27DB-BD31-4B8C-83A1-F6EECF244321}">
                <p14:modId xmlns:p14="http://schemas.microsoft.com/office/powerpoint/2010/main" val="3419473139"/>
              </p:ext>
            </p:extLst>
          </p:nvPr>
        </p:nvGraphicFramePr>
        <p:xfrm>
          <a:off x="719136" y="1600202"/>
          <a:ext cx="10787065" cy="2804224"/>
        </p:xfrm>
        <a:graphic>
          <a:graphicData uri="http://schemas.openxmlformats.org/drawingml/2006/table">
            <a:tbl>
              <a:tblPr/>
              <a:tblGrid>
                <a:gridCol w="2901861">
                  <a:extLst>
                    <a:ext uri="{9D8B030D-6E8A-4147-A177-3AD203B41FA5}">
                      <a16:colId xmlns:a16="http://schemas.microsoft.com/office/drawing/2014/main" val="20000"/>
                    </a:ext>
                  </a:extLst>
                </a:gridCol>
                <a:gridCol w="1489548">
                  <a:extLst>
                    <a:ext uri="{9D8B030D-6E8A-4147-A177-3AD203B41FA5}">
                      <a16:colId xmlns:a16="http://schemas.microsoft.com/office/drawing/2014/main" val="20001"/>
                    </a:ext>
                  </a:extLst>
                </a:gridCol>
                <a:gridCol w="1598914">
                  <a:extLst>
                    <a:ext uri="{9D8B030D-6E8A-4147-A177-3AD203B41FA5}">
                      <a16:colId xmlns:a16="http://schemas.microsoft.com/office/drawing/2014/main" val="3249539754"/>
                    </a:ext>
                  </a:extLst>
                </a:gridCol>
                <a:gridCol w="1598914">
                  <a:extLst>
                    <a:ext uri="{9D8B030D-6E8A-4147-A177-3AD203B41FA5}">
                      <a16:colId xmlns:a16="http://schemas.microsoft.com/office/drawing/2014/main" val="588442013"/>
                    </a:ext>
                  </a:extLst>
                </a:gridCol>
                <a:gridCol w="1598914">
                  <a:extLst>
                    <a:ext uri="{9D8B030D-6E8A-4147-A177-3AD203B41FA5}">
                      <a16:colId xmlns:a16="http://schemas.microsoft.com/office/drawing/2014/main" val="1606472277"/>
                    </a:ext>
                  </a:extLst>
                </a:gridCol>
                <a:gridCol w="1598914">
                  <a:extLst>
                    <a:ext uri="{9D8B030D-6E8A-4147-A177-3AD203B41FA5}">
                      <a16:colId xmlns:a16="http://schemas.microsoft.com/office/drawing/2014/main" val="1427585860"/>
                    </a:ext>
                  </a:extLst>
                </a:gridCol>
              </a:tblGrid>
              <a:tr h="12026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Neurotoxicity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5">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Cilta-Cel As-Treated Patients (n = 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04441">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Grade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3/4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Median Time to Onset, Days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Median Duration, Days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Resolved,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202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134 (76.1)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6583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Neurotoxicity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ICANS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Other</a:t>
                      </a:r>
                    </a:p>
                    <a:p>
                      <a:pPr marL="630555"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Cranial nerve palsy</a:t>
                      </a:r>
                    </a:p>
                    <a:p>
                      <a:pPr marL="630555"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Peripheral neuropathy</a:t>
                      </a:r>
                    </a:p>
                    <a:p>
                      <a:pPr marL="630555"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36 (20.5)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30 (17.0)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16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4" name="Rectangle 3">
            <a:extLst>
              <a:ext uri="{FF2B5EF4-FFF2-40B4-BE49-F238E27FC236}">
                <a16:creationId xmlns:a16="http://schemas.microsoft.com/office/drawing/2014/main" id="{6E3F6596-E2B6-39BF-9085-61F619AD0096}"/>
              </a:ext>
            </a:extLst>
          </p:cNvPr>
          <p:cNvSpPr>
            <a:spLocks noGrp="1" noChangeArrowheads="1"/>
          </p:cNvSpPr>
          <p:nvPr>
            <p:ph idx="1"/>
          </p:nvPr>
        </p:nvSpPr>
        <p:spPr>
          <a:xfrm>
            <a:off x="608351" y="4473659"/>
            <a:ext cx="10877529" cy="1568278"/>
          </a:xfrm>
        </p:spPr>
        <p:txBody>
          <a:bodyPr/>
          <a:lstStyle/>
          <a:p>
            <a:r>
              <a:rPr lang="en-US" altLang="en-US" sz="2400" dirty="0"/>
              <a:t>There were no fatal neurotoxicities</a:t>
            </a:r>
          </a:p>
          <a:p>
            <a:r>
              <a:rPr lang="en-US" altLang="en-US" sz="2400" dirty="0"/>
              <a:t>Lower incidence/severity of CRS, ICANS, MNTs, and some hematologic AEs compared with CARTITUDE-1</a:t>
            </a:r>
          </a:p>
        </p:txBody>
      </p:sp>
    </p:spTree>
    <p:extLst>
      <p:ext uri="{BB962C8B-B14F-4D97-AF65-F5344CB8AC3E}">
        <p14:creationId xmlns:p14="http://schemas.microsoft.com/office/powerpoint/2010/main" val="3117885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200" dirty="0"/>
              <a:t>In this analysis of the phase III CARTITUDE-4 study, cilta-cel demonstrated superior </a:t>
            </a:r>
            <a:br>
              <a:rPr lang="en-US" altLang="en-US" sz="2200" dirty="0"/>
            </a:br>
            <a:r>
              <a:rPr lang="en-US" altLang="en-US" sz="2200" dirty="0"/>
              <a:t>PFS compared with SoC in patients with lenalidomide-refractory MM after 1-3 prior lines of therapy</a:t>
            </a:r>
          </a:p>
          <a:p>
            <a:pPr lvl="1"/>
            <a:r>
              <a:rPr lang="en-US" altLang="en-US" sz="2000" dirty="0"/>
              <a:t>Median PFS: NR with cilta-cel vs 11.8 mo with SoC (HR: 0.26; 95% CI: 0.18-0.38; </a:t>
            </a:r>
            <a:r>
              <a:rPr lang="en-US" altLang="en-US" sz="2000" i="1" dirty="0"/>
              <a:t>P</a:t>
            </a:r>
            <a:r>
              <a:rPr lang="en-US" altLang="en-US" sz="2000" dirty="0"/>
              <a:t> &lt;.0001)</a:t>
            </a:r>
          </a:p>
          <a:p>
            <a:pPr lvl="1"/>
            <a:r>
              <a:rPr lang="en-US" altLang="en-US" sz="2000" dirty="0"/>
              <a:t>PFS benefit observed across all patient subgroups</a:t>
            </a:r>
          </a:p>
          <a:p>
            <a:r>
              <a:rPr lang="en-US" altLang="en-US" sz="2200" dirty="0"/>
              <a:t>ORR significantly improved with cilta-cel vs SoC (ORR: 84.6% vs 67.3%, respectively)</a:t>
            </a:r>
          </a:p>
          <a:p>
            <a:r>
              <a:rPr lang="en-US" altLang="en-US" sz="2200" dirty="0"/>
              <a:t>CAR T-cell‒associated AEs were manageable with supportive care</a:t>
            </a:r>
          </a:p>
          <a:p>
            <a:pPr lvl="1"/>
            <a:r>
              <a:rPr lang="en-US" altLang="en-US" sz="2000" dirty="0"/>
              <a:t>Lower incidence/severity of CRS, ICANS, MNTs, and some hematologic AEs compared with CARTITUDE-1</a:t>
            </a:r>
          </a:p>
          <a:p>
            <a:r>
              <a:rPr lang="en-US" altLang="en-US" sz="2200" dirty="0"/>
              <a:t>Investigators concluded that cilta-cel has the potential to be the new standard of care for patients with lenalidomide-refractory MM after first relapse</a:t>
            </a:r>
          </a:p>
        </p:txBody>
      </p:sp>
      <p:sp>
        <p:nvSpPr>
          <p:cNvPr id="2" name="Text Box 11">
            <a:extLst>
              <a:ext uri="{FF2B5EF4-FFF2-40B4-BE49-F238E27FC236}">
                <a16:creationId xmlns:a16="http://schemas.microsoft.com/office/drawing/2014/main" id="{5C41D1E0-52A9-2300-EF98-DFDF0C9C158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2023;[Epub].</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627868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56M7VY3CDVN5-585584222-2</_dlc_DocId>
    <_dlc_DocIdUrl xmlns="d54cbe69-32bd-412a-b004-9152f949605e">
      <Url>https://intranet.clinicaloptions.com/mews/oncology/ONC_2023_ASCO_CF_(PRP6243)/HEME_LBA106_Dhakal/_layouts/15/DocIdRedir.aspx?ID=56M7VY3CDVN5-585584222-2</Url>
      <Description>56M7VY3CDVN5-585584222-2</Description>
    </_dlc_DocIdUrl>
    <Document_x0020_Category xmlns="301f6058-85c9-4c65-8adb-6b67bdd581c7">Conference Capsule Slides</Document_x0020_Categor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5CA8CDCA303A51428F2A57B025788770" ma:contentTypeVersion="1" ma:contentTypeDescription="Create a new document." ma:contentTypeScope="" ma:versionID="5766cafe8c0eab91b59662c08d991444">
  <xsd:schema xmlns:xsd="http://www.w3.org/2001/XMLSchema" xmlns:xs="http://www.w3.org/2001/XMLSchema" xmlns:p="http://schemas.microsoft.com/office/2006/metadata/properties" xmlns:ns2="d54cbe69-32bd-412a-b004-9152f949605e" xmlns:ns3="301f6058-85c9-4c65-8adb-6b67bdd581c7" targetNamespace="http://schemas.microsoft.com/office/2006/metadata/properties" ma:root="true" ma:fieldsID="8276ae8412314f4422a63d000cc4d11c" ns2:_="" ns3:_="">
    <xsd:import namespace="d54cbe69-32bd-412a-b004-9152f949605e"/>
    <xsd:import namespace="301f6058-85c9-4c65-8adb-6b67bdd581c7"/>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01f6058-85c9-4c65-8adb-6b67bdd581c7"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5BA55BC3-5A03-47C2-8EC3-D964C3B5E779}">
  <ds:schemaRefs>
    <ds:schemaRef ds:uri="d54cbe69-32bd-412a-b004-9152f949605e"/>
    <ds:schemaRef ds:uri="http://purl.org/dc/dcmitype/"/>
    <ds:schemaRef ds:uri="http://schemas.microsoft.com/office/infopath/2007/PartnerControls"/>
    <ds:schemaRef ds:uri="http://www.w3.org/XML/1998/namespace"/>
    <ds:schemaRef ds:uri="http://schemas.openxmlformats.org/package/2006/metadata/core-properties"/>
    <ds:schemaRef ds:uri="301f6058-85c9-4c65-8adb-6b67bdd581c7"/>
    <ds:schemaRef ds:uri="http://schemas.microsoft.com/office/2006/documentManagement/types"/>
    <ds:schemaRef ds:uri="http://schemas.microsoft.com/office/2006/metadata/properties"/>
    <ds:schemaRef ds:uri="http://purl.org/dc/terms/"/>
    <ds:schemaRef ds:uri="http://purl.org/dc/elements/1.1/"/>
  </ds:schemaRefs>
</ds:datastoreItem>
</file>

<file path=customXml/itemProps4.xml><?xml version="1.0" encoding="utf-8"?>
<ds:datastoreItem xmlns:ds="http://schemas.openxmlformats.org/officeDocument/2006/customXml" ds:itemID="{00991844-4A4B-45BD-A5B4-48694CE0F0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01f6058-85c9-4c65-8adb-6b67bdd581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5942</TotalTime>
  <Words>2999</Words>
  <Application>Microsoft Office PowerPoint</Application>
  <PresentationFormat>Widescreen</PresentationFormat>
  <Paragraphs>541</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Times</vt:lpstr>
      <vt:lpstr>Wingdings</vt:lpstr>
      <vt:lpstr>2022_CCO_Template</vt:lpstr>
      <vt:lpstr>CARTITUDE-4: Phase III Trial of Ciltacabtagene Autoleucel vs SoC for Lenalidomide-Refractory Multiple Myeloma</vt:lpstr>
      <vt:lpstr>About These Slides</vt:lpstr>
      <vt:lpstr>CARTITUDE-4: Background</vt:lpstr>
      <vt:lpstr>CARTITUDE-4: Study Design</vt:lpstr>
      <vt:lpstr>CARTITUDE-4: Baseline Characteristics</vt:lpstr>
      <vt:lpstr>CARTITUDE-4: Progression-Free Survival (ITT Population)</vt:lpstr>
      <vt:lpstr>CARTITUDE-4: PFS in Key Subgroups</vt:lpstr>
      <vt:lpstr>CARTITUDE-4: Key Secondary Endpoints (ITT)</vt:lpstr>
      <vt:lpstr>CARTITUDE-4: Efficacy Results in As-Treated Population</vt:lpstr>
      <vt:lpstr>CARTITUDE-4: TEAEs</vt:lpstr>
      <vt:lpstr>CARTITUDE-4: CRS and Neurotoxicity  Associated With Cilta-Cel</vt:lpstr>
      <vt:lpstr>CARTITUDE-4: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CARTITUDE-4: Phase III Trial of Ciltacabtagene Autoleucel vs SoC for Lenalidomide-Refractory Multiple Myeloma</dc:title>
  <dc:creator>Preferred User</dc:creator>
  <cp:lastModifiedBy>nkolenko@clinicaloptions.com</cp:lastModifiedBy>
  <cp:revision>67</cp:revision>
  <cp:lastPrinted>2016-09-26T20:21:49Z</cp:lastPrinted>
  <dcterms:created xsi:type="dcterms:W3CDTF">2005-05-27T15:08:01Z</dcterms:created>
  <dcterms:modified xsi:type="dcterms:W3CDTF">2023-06-12T21:32:31Z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3f7f2b87-f971-4c02-99e7-93ff2bd0835a</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0x0101005CA8CDCA303A51428F2A57B025788770</vt:lpwstr>
  </property>
  <property fmtid="{D5CDD505-2E9C-101B-9397-08002B2CF9AE}" pid="9" name="MediaServiceImageTags">
    <vt:lpwstr/>
  </property>
</Properties>
</file>