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4"/>
  </p:sldMasterIdLst>
  <p:notesMasterIdLst>
    <p:notesMasterId r:id="rId20"/>
  </p:notesMasterIdLst>
  <p:sldIdLst>
    <p:sldId id="2147482249" r:id="rId5"/>
    <p:sldId id="558" r:id="rId6"/>
    <p:sldId id="2147482248" r:id="rId7"/>
    <p:sldId id="2147482240" r:id="rId8"/>
    <p:sldId id="2147482242" r:id="rId9"/>
    <p:sldId id="2147482251" r:id="rId10"/>
    <p:sldId id="2147482246" r:id="rId11"/>
    <p:sldId id="2147482250" r:id="rId12"/>
    <p:sldId id="2147482252" r:id="rId13"/>
    <p:sldId id="2147482253" r:id="rId14"/>
    <p:sldId id="2147482244" r:id="rId15"/>
    <p:sldId id="2147482243" r:id="rId16"/>
    <p:sldId id="2147482254" r:id="rId17"/>
    <p:sldId id="2147482247" r:id="rId18"/>
    <p:sldId id="55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icolle Rochino" initials="NR" lastIdx="23" clrIdx="0">
    <p:extLst>
      <p:ext uri="{19B8F6BF-5375-455C-9EA6-DF929625EA0E}">
        <p15:presenceInfo xmlns:p15="http://schemas.microsoft.com/office/powerpoint/2012/main" userId="S::nrochino@cealliance.com::4c37dfe7-ad61-47f6-91fb-42a0366ac35b" providerId="AD"/>
      </p:ext>
    </p:extLst>
  </p:cmAuthor>
  <p:cmAuthor id="2" name="Jerfiz Constanzo" initials="JC" lastIdx="184" clrIdx="1">
    <p:extLst>
      <p:ext uri="{19B8F6BF-5375-455C-9EA6-DF929625EA0E}">
        <p15:presenceInfo xmlns:p15="http://schemas.microsoft.com/office/powerpoint/2012/main" userId="S::jconstanzo@clinicaloptions.com::7388c342-66f0-4154-bcdf-657d8197f1ae" providerId="AD"/>
      </p:ext>
    </p:extLst>
  </p:cmAuthor>
  <p:cmAuthor id="3" name="Mayer, Erica L.,MD, MPH" initials="" lastIdx="43" clrIdx="2">
    <p:extLst>
      <p:ext uri="{19B8F6BF-5375-455C-9EA6-DF929625EA0E}">
        <p15:presenceInfo xmlns:p15="http://schemas.microsoft.com/office/powerpoint/2012/main" userId="S::Erica_Mayer@dfci.harvard.edu::db830b4f-0ea2-41c4-a3fe-8f7db6602d55" providerId="AD"/>
      </p:ext>
    </p:extLst>
  </p:cmAuthor>
  <p:cmAuthor id="4" name="Allison Weckerle" initials="AW" lastIdx="115" clrIdx="3">
    <p:extLst>
      <p:ext uri="{19B8F6BF-5375-455C-9EA6-DF929625EA0E}">
        <p15:presenceInfo xmlns:p15="http://schemas.microsoft.com/office/powerpoint/2012/main" userId="S::aweckerle@cealliance.com::2aecc5db-e215-47aa-9eb4-82d4e2a56303" providerId="AD"/>
      </p:ext>
    </p:extLst>
  </p:cmAuthor>
  <p:cmAuthor id="5" name="Spring, Laura M.,MD" initials="LS" lastIdx="7" clrIdx="4">
    <p:extLst>
      <p:ext uri="{19B8F6BF-5375-455C-9EA6-DF929625EA0E}">
        <p15:presenceInfo xmlns:p15="http://schemas.microsoft.com/office/powerpoint/2012/main" userId="S::lspring2@mgb.org::1887836f-9e42-459c-9957-c1b2ef4db265" providerId="AD"/>
      </p:ext>
    </p:extLst>
  </p:cmAuthor>
  <p:cmAuthor id="6" name="Timothy Quill" initials="TQ" lastIdx="40" clrIdx="5">
    <p:extLst>
      <p:ext uri="{19B8F6BF-5375-455C-9EA6-DF929625EA0E}">
        <p15:presenceInfo xmlns:p15="http://schemas.microsoft.com/office/powerpoint/2012/main" userId="S::tquill@clinicaloptions.com::b1dc6efb-2995-45e7-a306-57a2c67aa886" providerId="AD"/>
      </p:ext>
    </p:extLst>
  </p:cmAuthor>
  <p:cmAuthor id="7" name="Melanie Couton" initials="MC" lastIdx="13" clrIdx="6">
    <p:extLst>
      <p:ext uri="{19B8F6BF-5375-455C-9EA6-DF929625EA0E}">
        <p15:presenceInfo xmlns:p15="http://schemas.microsoft.com/office/powerpoint/2012/main" userId="ef8730672ba86646" providerId="Windows Live"/>
      </p:ext>
    </p:extLst>
  </p:cmAuthor>
  <p:cmAuthor id="8" name="Nicole Mitchell" initials="NM" lastIdx="3" clrIdx="7">
    <p:extLst>
      <p:ext uri="{19B8F6BF-5375-455C-9EA6-DF929625EA0E}">
        <p15:presenceInfo xmlns:p15="http://schemas.microsoft.com/office/powerpoint/2012/main" userId="S::nmitchell@practicingclinicians.com::e6112baa-5d07-499c-8da8-7bdc6749eb49" providerId="AD"/>
      </p:ext>
    </p:extLst>
  </p:cmAuthor>
  <p:cmAuthor id="9" name="Kaklamani, Virginia G" initials="VK" lastIdx="10" clrIdx="8">
    <p:extLst>
      <p:ext uri="{19B8F6BF-5375-455C-9EA6-DF929625EA0E}">
        <p15:presenceInfo xmlns:p15="http://schemas.microsoft.com/office/powerpoint/2012/main" userId="S::kaklamani@uthscsa.edu::7511cb13-58a5-41ff-902b-39adb42369d2" providerId="AD"/>
      </p:ext>
    </p:extLst>
  </p:cmAuthor>
  <p:cmAuthor id="10" name="Jennifer Eimers" initials="JE" lastIdx="1" clrIdx="9">
    <p:extLst>
      <p:ext uri="{19B8F6BF-5375-455C-9EA6-DF929625EA0E}">
        <p15:presenceInfo xmlns:p15="http://schemas.microsoft.com/office/powerpoint/2012/main" userId="S::jeimers@clinicaloptions.com::e496f3f7-6a48-4339-9b0c-9f426a43f948" providerId="AD"/>
      </p:ext>
    </p:extLst>
  </p:cmAuthor>
  <p:cmAuthor id="11" name="Gordon Kelley" initials="GK" lastIdx="21" clrIdx="10">
    <p:extLst>
      <p:ext uri="{19B8F6BF-5375-455C-9EA6-DF929625EA0E}">
        <p15:presenceInfo xmlns:p15="http://schemas.microsoft.com/office/powerpoint/2012/main" userId="S::gkelley@clinicaloptions.com::7e3d11cf-7436-4611-80d7-51121a63678e" providerId="AD"/>
      </p:ext>
    </p:extLst>
  </p:cmAuthor>
  <p:cmAuthor id="12" name="Maddelynne Parker" initials="MP" lastIdx="46" clrIdx="11">
    <p:extLst>
      <p:ext uri="{19B8F6BF-5375-455C-9EA6-DF929625EA0E}">
        <p15:presenceInfo xmlns:p15="http://schemas.microsoft.com/office/powerpoint/2012/main" userId="Maddelynne Parker" providerId="None"/>
      </p:ext>
    </p:extLst>
  </p:cmAuthor>
  <p:cmAuthor id="13" name="Andrea Boecler" initials="AB" lastIdx="4" clrIdx="12">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164F94-DEA6-4ED9-A239-292EC97685AD}" v="1" dt="2024-12-13T22:25:07.662"/>
    <p1510:client id="{997FCA46-05DC-4A1E-A5F0-E8427D44B980}" v="336" dt="2024-12-13T22:03:47.584"/>
    <p1510:client id="{E9D927D7-2402-4D5A-A927-9CADB527A39D}" v="26" dt="2024-12-13T03:08:08.795"/>
  </p1510:revLst>
</p1510:revInfo>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63" autoAdjust="0"/>
    <p:restoredTop sz="87896" autoAdjust="0"/>
  </p:normalViewPr>
  <p:slideViewPr>
    <p:cSldViewPr snapToGrid="0">
      <p:cViewPr varScale="1">
        <p:scale>
          <a:sx n="85" d="100"/>
          <a:sy n="85" d="100"/>
        </p:scale>
        <p:origin x="1244" y="60"/>
      </p:cViewPr>
      <p:guideLst>
        <p:guide pos="3840"/>
        <p:guide orient="horz"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A8B1F8-6C2B-4F5B-8DF3-392D0F014CB5}" type="datetimeFigureOut">
              <a:rPr lang="en-US" smtClean="0"/>
              <a:t>12/13/2024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D99302-9241-4CAA-826A-DB357CD57408}" type="slidenum">
              <a:rPr lang="en-US" smtClean="0"/>
              <a:t>‹#›</a:t>
            </a:fld>
            <a:endParaRPr lang="en-US"/>
          </a:p>
        </p:txBody>
      </p:sp>
    </p:spTree>
    <p:extLst>
      <p:ext uri="{BB962C8B-B14F-4D97-AF65-F5344CB8AC3E}">
        <p14:creationId xmlns:p14="http://schemas.microsoft.com/office/powerpoint/2010/main" val="429994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ABC, advanced breast cancer; ER, estrogen receptor; ET, endocrine therapy; SoC, standard of care.</a:t>
            </a:r>
          </a:p>
        </p:txBody>
      </p:sp>
      <p:sp>
        <p:nvSpPr>
          <p:cNvPr id="4" name="Slide Number Placeholder 3"/>
          <p:cNvSpPr>
            <a:spLocks noGrp="1"/>
          </p:cNvSpPr>
          <p:nvPr>
            <p:ph type="sldNum" sz="quarter" idx="5"/>
          </p:nvPr>
        </p:nvSpPr>
        <p:spPr/>
        <p:txBody>
          <a:bodyPr/>
          <a:lstStyle/>
          <a:p>
            <a:fld id="{8BD99302-9241-4CAA-826A-DB357CD57408}" type="slidenum">
              <a:rPr lang="en-US" smtClean="0"/>
              <a:t>1</a:t>
            </a:fld>
            <a:endParaRPr lang="en-US"/>
          </a:p>
        </p:txBody>
      </p:sp>
    </p:spTree>
    <p:extLst>
      <p:ext uri="{BB962C8B-B14F-4D97-AF65-F5344CB8AC3E}">
        <p14:creationId xmlns:p14="http://schemas.microsoft.com/office/powerpoint/2010/main" val="30157705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934F2-1892-BA3A-1879-467503AFB5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69BEA1-473D-BA09-AC33-3A5438F90E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A2AA63-BC86-A255-D99A-CFB493DDD632}"/>
              </a:ext>
            </a:extLst>
          </p:cNvPr>
          <p:cNvSpPr>
            <a:spLocks noGrp="1"/>
          </p:cNvSpPr>
          <p:nvPr>
            <p:ph type="body" idx="1"/>
          </p:nvPr>
        </p:nvSpPr>
        <p:spPr/>
        <p:txBody>
          <a:bodyPr/>
          <a:lstStyle/>
          <a:p>
            <a:r>
              <a:rPr lang="en-US" i="1"/>
              <a:t>ABC, advanced breast cancer; CNS, central nervous system; ER, estrogen receptor; ET, endocrine therapy; PD, progressive disease; SERD, selective estrogen receptor degrader; SoC, standard of care.</a:t>
            </a:r>
          </a:p>
          <a:p>
            <a:endParaRPr lang="en-US" i="1"/>
          </a:p>
          <a:p>
            <a:endParaRPr lang="en-US" i="1"/>
          </a:p>
        </p:txBody>
      </p:sp>
      <p:sp>
        <p:nvSpPr>
          <p:cNvPr id="4" name="Slide Number Placeholder 3">
            <a:extLst>
              <a:ext uri="{FF2B5EF4-FFF2-40B4-BE49-F238E27FC236}">
                <a16:creationId xmlns:a16="http://schemas.microsoft.com/office/drawing/2014/main" id="{9C8F60A4-6F9C-0BFD-4A78-6C3FC2CA68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6795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28781-0BEC-5CAE-97B1-A10AC271D8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7160AB-3F53-E4DD-B16D-DC23648B81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C9EC1D-5BDD-66B7-C7ED-37CAF8AF55AA}"/>
              </a:ext>
            </a:extLst>
          </p:cNvPr>
          <p:cNvSpPr>
            <a:spLocks noGrp="1"/>
          </p:cNvSpPr>
          <p:nvPr>
            <p:ph type="body" idx="1"/>
          </p:nvPr>
        </p:nvSpPr>
        <p:spPr/>
        <p:txBody>
          <a:bodyPr/>
          <a:lstStyle/>
          <a:p>
            <a:r>
              <a:rPr lang="en-US" i="1"/>
              <a:t>ABC, advanced breast cancer; AI, aromatase inhibitor; BICR, blinded independent central review; CBR, clinical benefit rate; CT, chemotherapy; DoR, duration of response; ECOG, Eastern Cooperative Oncology Group; ER, estrogen receptor; ET, endocrine therapy; ITT, intent-to-treat; MBC, metastatic breast cancer; mets, metastases; ORR, overall response rate; OS, overall survival; PD, progressive disease; PFS, progression-free survival; PRO, patient-reported outcome; PS, performance status; SoC, standard of care.</a:t>
            </a:r>
          </a:p>
          <a:p>
            <a:endParaRPr lang="en-US" i="1"/>
          </a:p>
          <a:p>
            <a:endParaRPr lang="en-US" i="1"/>
          </a:p>
        </p:txBody>
      </p:sp>
      <p:sp>
        <p:nvSpPr>
          <p:cNvPr id="4" name="Slide Number Placeholder 3">
            <a:extLst>
              <a:ext uri="{FF2B5EF4-FFF2-40B4-BE49-F238E27FC236}">
                <a16:creationId xmlns:a16="http://schemas.microsoft.com/office/drawing/2014/main" id="{92C0F1D3-7121-875B-3132-61C8E8C48D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0051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F6D98-FF49-0A29-240C-A274BD5009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DB51FF-BAB9-C30C-D47F-157B41ACB4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4DAD60-4392-C1BD-929F-3E1E3E726E92}"/>
              </a:ext>
            </a:extLst>
          </p:cNvPr>
          <p:cNvSpPr>
            <a:spLocks noGrp="1"/>
          </p:cNvSpPr>
          <p:nvPr>
            <p:ph type="body" idx="1"/>
          </p:nvPr>
        </p:nvSpPr>
        <p:spPr/>
        <p:txBody>
          <a:bodyPr/>
          <a:lstStyle/>
          <a:p>
            <a:r>
              <a:rPr lang="en-US" b="0" i="1"/>
              <a:t>A</a:t>
            </a:r>
            <a:r>
              <a:rPr lang="en-US" i="1"/>
              <a:t>BC, advanced breast cancer; ET, endocrine therapy; mets, metastases; PgR, progesterone receptor; SoC, standard of care; tx, treatment.</a:t>
            </a:r>
          </a:p>
          <a:p>
            <a:endParaRPr lang="en-US" i="1"/>
          </a:p>
        </p:txBody>
      </p:sp>
      <p:sp>
        <p:nvSpPr>
          <p:cNvPr id="4" name="Slide Number Placeholder 3">
            <a:extLst>
              <a:ext uri="{FF2B5EF4-FFF2-40B4-BE49-F238E27FC236}">
                <a16:creationId xmlns:a16="http://schemas.microsoft.com/office/drawing/2014/main" id="{C02A9AEC-F4E1-A389-160F-E51F697DC2C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4569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99AEE5-98E3-1705-A208-E8E946B4C4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BE3D42-D3CC-C89B-0ACE-2E2D01B84C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D56D53-DB38-FE6B-43AF-44C0F8317C02}"/>
              </a:ext>
            </a:extLst>
          </p:cNvPr>
          <p:cNvSpPr>
            <a:spLocks noGrp="1"/>
          </p:cNvSpPr>
          <p:nvPr>
            <p:ph type="body" idx="1"/>
          </p:nvPr>
        </p:nvSpPr>
        <p:spPr/>
        <p:txBody>
          <a:bodyPr/>
          <a:lstStyle/>
          <a:p>
            <a:r>
              <a:rPr lang="en-US" i="1"/>
              <a:t>ET, endocrine therapy; mPFS, median progression-free survival; PFS, progression-free survival; SoC, standard of care.</a:t>
            </a:r>
          </a:p>
        </p:txBody>
      </p:sp>
      <p:sp>
        <p:nvSpPr>
          <p:cNvPr id="4" name="Slide Number Placeholder 3">
            <a:extLst>
              <a:ext uri="{FF2B5EF4-FFF2-40B4-BE49-F238E27FC236}">
                <a16:creationId xmlns:a16="http://schemas.microsoft.com/office/drawing/2014/main" id="{4C20F2BB-02B4-172D-93FB-4F180E77A57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00968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D8224D-7060-B4C8-61B3-821A49D2F1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C6B610-9F5C-3589-7D1A-6F1310C3AA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144299-8AFA-51D0-DE7E-32AF902AB63A}"/>
              </a:ext>
            </a:extLst>
          </p:cNvPr>
          <p:cNvSpPr>
            <a:spLocks noGrp="1"/>
          </p:cNvSpPr>
          <p:nvPr>
            <p:ph type="body" idx="1"/>
          </p:nvPr>
        </p:nvSpPr>
        <p:spPr/>
        <p:txBody>
          <a:bodyPr/>
          <a:lstStyle/>
          <a:p>
            <a:r>
              <a:rPr lang="en-US" i="1"/>
              <a:t>ET, endocrine therapy; I, imlunestrant; LOT, line of therapy; NA, North America; PFS, progression-free survival; SoC, standard of care; W Eur, Western Europe</a:t>
            </a:r>
          </a:p>
        </p:txBody>
      </p:sp>
      <p:sp>
        <p:nvSpPr>
          <p:cNvPr id="4" name="Slide Number Placeholder 3">
            <a:extLst>
              <a:ext uri="{FF2B5EF4-FFF2-40B4-BE49-F238E27FC236}">
                <a16:creationId xmlns:a16="http://schemas.microsoft.com/office/drawing/2014/main" id="{DD0FA725-1A5E-82D9-A46C-C18B9BBE865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76128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642FF-C263-17BE-401D-B68742DEBF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32CC50-1ED0-EE6E-3C78-3881256A0A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7754F9-B9CD-361D-BDEC-2BD6CF4A1050}"/>
              </a:ext>
            </a:extLst>
          </p:cNvPr>
          <p:cNvSpPr>
            <a:spLocks noGrp="1"/>
          </p:cNvSpPr>
          <p:nvPr>
            <p:ph type="body" idx="1"/>
          </p:nvPr>
        </p:nvSpPr>
        <p:spPr/>
        <p:txBody>
          <a:bodyPr/>
          <a:lstStyle/>
          <a:p>
            <a:r>
              <a:rPr lang="en-US" i="1"/>
              <a:t>ITT, intention-to-treat; mPFS, median progression-free survival; SoC ET, standard-of-care endocrine therapy.</a:t>
            </a:r>
          </a:p>
        </p:txBody>
      </p:sp>
      <p:sp>
        <p:nvSpPr>
          <p:cNvPr id="4" name="Slide Number Placeholder 3">
            <a:extLst>
              <a:ext uri="{FF2B5EF4-FFF2-40B4-BE49-F238E27FC236}">
                <a16:creationId xmlns:a16="http://schemas.microsoft.com/office/drawing/2014/main" id="{C8148926-8D7A-1CE3-B720-F6CABECC10E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98705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FDFC1-3E8B-346B-DE45-984A5DFBEC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531A0A-53F2-1004-05D2-CB212F0A5D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15EA34-3F43-7226-F39F-0BCDA6B670F4}"/>
              </a:ext>
            </a:extLst>
          </p:cNvPr>
          <p:cNvSpPr>
            <a:spLocks noGrp="1"/>
          </p:cNvSpPr>
          <p:nvPr>
            <p:ph type="body" idx="1"/>
          </p:nvPr>
        </p:nvSpPr>
        <p:spPr/>
        <p:txBody>
          <a:bodyPr/>
          <a:lstStyle/>
          <a:p>
            <a:r>
              <a:rPr lang="en-US" i="1"/>
              <a:t>Inv, investigator; mPFS, median progression-free survival; PFS, progression-free survival..</a:t>
            </a:r>
          </a:p>
        </p:txBody>
      </p:sp>
      <p:sp>
        <p:nvSpPr>
          <p:cNvPr id="4" name="Slide Number Placeholder 3">
            <a:extLst>
              <a:ext uri="{FF2B5EF4-FFF2-40B4-BE49-F238E27FC236}">
                <a16:creationId xmlns:a16="http://schemas.microsoft.com/office/drawing/2014/main" id="{FE2E5476-603D-B99C-22D1-CB0C7C6DB41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9731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3AC72-14BF-98F6-8BED-9600F23CD2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74EAA34-F75B-7B8E-AE35-E8176395D5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79F167-DA59-FD90-0DBD-F13151D26B2B}"/>
              </a:ext>
            </a:extLst>
          </p:cNvPr>
          <p:cNvSpPr>
            <a:spLocks noGrp="1"/>
          </p:cNvSpPr>
          <p:nvPr>
            <p:ph type="body" idx="1"/>
          </p:nvPr>
        </p:nvSpPr>
        <p:spPr/>
        <p:txBody>
          <a:bodyPr/>
          <a:lstStyle/>
          <a:p>
            <a:r>
              <a:rPr lang="en-US" i="1"/>
              <a:t>ABC, advanced breast cancer; NA, North America; PFS, progression-free survival; LOT, line of therapy; W Eur, Western Europe.</a:t>
            </a:r>
          </a:p>
        </p:txBody>
      </p:sp>
      <p:sp>
        <p:nvSpPr>
          <p:cNvPr id="4" name="Slide Number Placeholder 3">
            <a:extLst>
              <a:ext uri="{FF2B5EF4-FFF2-40B4-BE49-F238E27FC236}">
                <a16:creationId xmlns:a16="http://schemas.microsoft.com/office/drawing/2014/main" id="{2E97C101-141A-D82B-E8D1-BFF3A127263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8221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912AC-B287-7927-1EE8-3782B12545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6E559-4E59-585E-F621-28213EED16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4ACEC4-3652-9C20-2412-7174F7590538}"/>
              </a:ext>
            </a:extLst>
          </p:cNvPr>
          <p:cNvSpPr>
            <a:spLocks noGrp="1"/>
          </p:cNvSpPr>
          <p:nvPr>
            <p:ph type="body" idx="1"/>
          </p:nvPr>
        </p:nvSpPr>
        <p:spPr/>
        <p:txBody>
          <a:bodyPr/>
          <a:lstStyle/>
          <a:p>
            <a:r>
              <a:rPr lang="en-US" i="1"/>
              <a:t>A, </a:t>
            </a:r>
            <a:r>
              <a:rPr kumimoji="0" lang="en-US" sz="1200" b="0" i="1" u="none" strike="noStrike" cap="none" normalizeH="0" baseline="0">
                <a:ln>
                  <a:noFill/>
                </a:ln>
                <a:solidFill>
                  <a:schemeClr val="tx1"/>
                </a:solidFill>
                <a:effectLst/>
                <a:latin typeface="Calibri" panose="020F0502020204030204" pitchFamily="34" charset="0"/>
              </a:rPr>
              <a:t>abemaciclib; CNS, central nervous system; </a:t>
            </a:r>
            <a:r>
              <a:rPr lang="en-US" i="1"/>
              <a:t>ET, endocrine therapy; I, imlunestrant; OS, overall survival; SoC, standard of care.</a:t>
            </a:r>
          </a:p>
        </p:txBody>
      </p:sp>
      <p:sp>
        <p:nvSpPr>
          <p:cNvPr id="4" name="Slide Number Placeholder 3">
            <a:extLst>
              <a:ext uri="{FF2B5EF4-FFF2-40B4-BE49-F238E27FC236}">
                <a16:creationId xmlns:a16="http://schemas.microsoft.com/office/drawing/2014/main" id="{4B96A1CF-5299-ED79-F147-9C13BC3E1C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79811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8D8FD-62B2-58D6-EAB8-CC2EC96E5B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FCF48-B683-76D0-202A-E509F025C8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1CB743-35BD-DA51-3306-B4607B554E3C}"/>
              </a:ext>
            </a:extLst>
          </p:cNvPr>
          <p:cNvSpPr>
            <a:spLocks noGrp="1"/>
          </p:cNvSpPr>
          <p:nvPr>
            <p:ph type="body" idx="1"/>
          </p:nvPr>
        </p:nvSpPr>
        <p:spPr/>
        <p:txBody>
          <a:bodyPr/>
          <a:lstStyle/>
          <a:p>
            <a:r>
              <a:rPr lang="en-US" i="1"/>
              <a:t>AE, adverse event; ALT, alanine aminotransferase; AST, aspartate aminotransferase; ET, endocrine therapy; Gr, grade; SAE, serious adverse event; SoC, standard of care; TEAE, treatment-emergent adverse event.</a:t>
            </a:r>
          </a:p>
        </p:txBody>
      </p:sp>
      <p:sp>
        <p:nvSpPr>
          <p:cNvPr id="4" name="Slide Number Placeholder 3">
            <a:extLst>
              <a:ext uri="{FF2B5EF4-FFF2-40B4-BE49-F238E27FC236}">
                <a16:creationId xmlns:a16="http://schemas.microsoft.com/office/drawing/2014/main" id="{842D85B0-85CA-4EE4-87DE-ABD0717D0F2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20997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EEDD1-D63A-1FE0-4510-D4DA9D835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CE4C22-2B17-6118-F9A6-78AB6ABAD4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44457B-3306-B1EF-3AA1-27B8AFCA2B23}"/>
              </a:ext>
            </a:extLst>
          </p:cNvPr>
          <p:cNvSpPr>
            <a:spLocks noGrp="1"/>
          </p:cNvSpPr>
          <p:nvPr>
            <p:ph type="body" idx="1"/>
          </p:nvPr>
        </p:nvSpPr>
        <p:spPr/>
        <p:txBody>
          <a:bodyPr/>
          <a:lstStyle/>
          <a:p>
            <a:r>
              <a:rPr lang="en-US" i="1"/>
              <a:t>AE, adverse event; TEAE, treatment-emergent adverse event</a:t>
            </a:r>
          </a:p>
        </p:txBody>
      </p:sp>
      <p:sp>
        <p:nvSpPr>
          <p:cNvPr id="4" name="Slide Number Placeholder 3">
            <a:extLst>
              <a:ext uri="{FF2B5EF4-FFF2-40B4-BE49-F238E27FC236}">
                <a16:creationId xmlns:a16="http://schemas.microsoft.com/office/drawing/2014/main" id="{73F07295-3C40-0674-3A4B-ED7E6E466B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622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7E7D9C-6A3D-615A-4326-FC23753DD6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58591D-A01C-CDA6-5A0F-3BEC86061C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C2A7CA-B2CB-F8EA-8AD0-7A293AC7C33C}"/>
              </a:ext>
            </a:extLst>
          </p:cNvPr>
          <p:cNvSpPr>
            <a:spLocks noGrp="1"/>
          </p:cNvSpPr>
          <p:nvPr>
            <p:ph type="body" idx="1"/>
          </p:nvPr>
        </p:nvSpPr>
        <p:spPr/>
        <p:txBody>
          <a:bodyPr/>
          <a:lstStyle/>
          <a:p>
            <a:r>
              <a:rPr lang="en-US" i="1"/>
              <a:t>ABC, advanced breast cancer; AE, adverse event; ER, estrogen receptor; ET, endocrine therapy; ITT, intention-to-treat; mPFS, median progression-free survival; OS, overall survival; PD, progressive disease; PFS, progression-free survival; SERD, selective estrogen receptor degrader; SoC, standard of care.</a:t>
            </a:r>
          </a:p>
          <a:p>
            <a:endParaRPr lang="en-US" i="1"/>
          </a:p>
        </p:txBody>
      </p:sp>
      <p:sp>
        <p:nvSpPr>
          <p:cNvPr id="4" name="Slide Number Placeholder 3">
            <a:extLst>
              <a:ext uri="{FF2B5EF4-FFF2-40B4-BE49-F238E27FC236}">
                <a16:creationId xmlns:a16="http://schemas.microsoft.com/office/drawing/2014/main" id="{5FB19163-5554-05C1-2006-25E0AD2F71A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A4B704-5558-4EDB-B804-C97DACA38B3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5683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descr="A row of colorful umbrellas next to a body of water&#10;&#10;Description automatically generated">
            <a:extLst>
              <a:ext uri="{FF2B5EF4-FFF2-40B4-BE49-F238E27FC236}">
                <a16:creationId xmlns:a16="http://schemas.microsoft.com/office/drawing/2014/main" id="{D0C8DDFA-A1C8-FEFD-BE27-3A3EF0D728B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114256" y="3667125"/>
            <a:ext cx="6077741" cy="3190873"/>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descr="A row of colorful umbrellas next to a body of water&#10;&#10;Description automatically generated">
            <a:extLst>
              <a:ext uri="{FF2B5EF4-FFF2-40B4-BE49-F238E27FC236}">
                <a16:creationId xmlns:a16="http://schemas.microsoft.com/office/drawing/2014/main" id="{F18997F0-D0FC-E44F-E2B0-6D70686DA72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6114256" y="3667125"/>
            <a:ext cx="6077741" cy="3190873"/>
          </a:xfrm>
          <a:prstGeom prst="rect">
            <a:avLst/>
          </a:prstGeom>
        </p:spPr>
      </p:pic>
      <p:pic>
        <p:nvPicPr>
          <p:cNvPr id="5" name="Picture 4">
            <a:extLst>
              <a:ext uri="{FF2B5EF4-FFF2-40B4-BE49-F238E27FC236}">
                <a16:creationId xmlns:a16="http://schemas.microsoft.com/office/drawing/2014/main" id="{2FC9A878-C2A9-0D2C-206D-73422337C1F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3320847068"/>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57692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10" name="Group 9">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11" name="Picture 10">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12" name="Rectangle 11">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263719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
        <p:nvSpPr>
          <p:cNvPr id="3" name="Rectangle 2">
            <a:extLst>
              <a:ext uri="{FF2B5EF4-FFF2-40B4-BE49-F238E27FC236}">
                <a16:creationId xmlns:a16="http://schemas.microsoft.com/office/drawing/2014/main" id="{03A39D7A-B1F0-1F8D-1B11-0F5A907E6CF1}"/>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6" name="Straight Connector 5">
            <a:extLst>
              <a:ext uri="{FF2B5EF4-FFF2-40B4-BE49-F238E27FC236}">
                <a16:creationId xmlns:a16="http://schemas.microsoft.com/office/drawing/2014/main" id="{3FC4ECF0-F508-9202-1BBB-C06ACBC66ED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A0F9DE95-1581-E187-1680-0BD65A992FC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726113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59182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525035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117939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064404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767153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926311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458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658229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Click to 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Click to edit Master text styles</a:t>
            </a:r>
          </a:p>
        </p:txBody>
      </p:sp>
      <p:sp>
        <p:nvSpPr>
          <p:cNvPr id="15" name="Rectangle 14">
            <a:extLst>
              <a:ext uri="{FF2B5EF4-FFF2-40B4-BE49-F238E27FC236}">
                <a16:creationId xmlns:a16="http://schemas.microsoft.com/office/drawing/2014/main" id="{5BBD1E00-A2D3-4202-961C-9DF3DF2683C9}"/>
              </a:ext>
            </a:extLst>
          </p:cNvPr>
          <p:cNvSpPr/>
          <p:nvPr/>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cxnSp>
        <p:nvCxnSpPr>
          <p:cNvPr id="4" name="Straight Connector 3">
            <a:extLst>
              <a:ext uri="{FF2B5EF4-FFF2-40B4-BE49-F238E27FC236}">
                <a16:creationId xmlns:a16="http://schemas.microsoft.com/office/drawing/2014/main" id="{118C7139-130A-55F1-97CE-4F4A2204EE29}"/>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5" name="Rectangle 4">
            <a:extLst>
              <a:ext uri="{FF2B5EF4-FFF2-40B4-BE49-F238E27FC236}">
                <a16:creationId xmlns:a16="http://schemas.microsoft.com/office/drawing/2014/main" id="{DCDD1432-5D74-81E9-395C-1E62FE39B152}"/>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6" name="Straight Connector 5">
            <a:extLst>
              <a:ext uri="{FF2B5EF4-FFF2-40B4-BE49-F238E27FC236}">
                <a16:creationId xmlns:a16="http://schemas.microsoft.com/office/drawing/2014/main" id="{9CCD0EB6-3F51-715A-34B6-4F42B7F2557E}"/>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B1A3F0C4-367E-3CC7-2169-53C221D3F0B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64453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23474770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1E637804-0D16-E365-8B46-85F581BE51A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3" name="Straight Connector 2">
            <a:extLst>
              <a:ext uri="{FF2B5EF4-FFF2-40B4-BE49-F238E27FC236}">
                <a16:creationId xmlns:a16="http://schemas.microsoft.com/office/drawing/2014/main" id="{DF9F7B5B-9B49-2299-86D5-5F848091FFF8}"/>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0624603"/>
      </p:ext>
    </p:extLst>
  </p:cSld>
  <p:clrMap bg1="dk2" tx1="lt1" bg2="dk1" tx2="lt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703"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EMBER-3: </a:t>
            </a:r>
            <a:r>
              <a:rPr lang="en-US" altLang="en-US" sz="4000" dirty="0" err="1"/>
              <a:t>Imlunestrant</a:t>
            </a:r>
            <a:r>
              <a:rPr lang="en-US" altLang="en-US" sz="4000" dirty="0"/>
              <a:t> ± </a:t>
            </a:r>
            <a:r>
              <a:rPr lang="en-US" altLang="en-US" sz="4000" dirty="0" err="1"/>
              <a:t>Abemaciclib</a:t>
            </a:r>
            <a:r>
              <a:rPr lang="en-US" altLang="en-US" sz="4000" dirty="0"/>
              <a:t> vs SoC ET in Patients With ER+/HER2- ABC After Progression on Prior ET</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5" y="6223602"/>
            <a:ext cx="4724208"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Lilly, Merck Sharp &amp; Dohme LLC,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a:ln>
                  <a:noFill/>
                </a:ln>
                <a:solidFill>
                  <a:srgbClr val="455560"/>
                </a:solidFill>
                <a:effectLst/>
                <a:uLnTx/>
                <a:uFillTx/>
                <a:latin typeface="Calibri"/>
                <a:ea typeface="+mn-ea"/>
                <a:cs typeface="Calibri"/>
              </a:rPr>
              <a:t>CCO Independent Conference Coverage*</a:t>
            </a:r>
            <a:br>
              <a:rPr kumimoji="0" lang="en-US" sz="2200" b="1" i="0" u="none" strike="noStrike" kern="0" cap="none" spc="0" normalizeH="0" baseline="0" noProof="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a:ln>
                  <a:noFill/>
                </a:ln>
                <a:solidFill>
                  <a:srgbClr val="455560"/>
                </a:solidFill>
                <a:effectLst/>
                <a:uLnTx/>
                <a:uFillTx/>
                <a:latin typeface="Calibri"/>
                <a:ea typeface="+mn-ea"/>
                <a:cs typeface="Calibri"/>
              </a:rPr>
              <a:t>of the </a:t>
            </a:r>
            <a:r>
              <a:rPr kumimoji="0" lang="en-US" sz="1600" b="0" i="1" u="none" strike="noStrike" kern="0" cap="none" spc="0" normalizeH="0" baseline="0" noProof="0">
                <a:ln>
                  <a:noFill/>
                </a:ln>
                <a:solidFill>
                  <a:srgbClr val="455560"/>
                </a:solidFill>
                <a:effectLst/>
                <a:uLnTx/>
                <a:uFillTx/>
                <a:latin typeface="Calibri"/>
                <a:ea typeface="+mn-ea"/>
                <a:cs typeface="Calibri"/>
              </a:rPr>
              <a:t>2024 San Antonio Breast Cancer Symposium,</a:t>
            </a:r>
            <a:br>
              <a:rPr kumimoji="0" lang="en-US" sz="1600" b="0" i="1" u="none" strike="noStrike" kern="0" cap="none" spc="0" normalizeH="0" baseline="0" noProof="0">
                <a:ln>
                  <a:noFill/>
                </a:ln>
                <a:solidFill>
                  <a:srgbClr val="455560"/>
                </a:solidFill>
                <a:effectLst/>
                <a:uLnTx/>
                <a:uFillTx/>
                <a:latin typeface="Calibri"/>
                <a:ea typeface="+mn-ea"/>
                <a:cs typeface="Calibri"/>
              </a:rPr>
            </a:br>
            <a:r>
              <a:rPr kumimoji="0" lang="en-US" sz="1600" b="0" i="1" u="none" strike="noStrike" kern="0" cap="none" spc="0" normalizeH="0" baseline="0" noProof="0">
                <a:ln>
                  <a:noFill/>
                </a:ln>
                <a:solidFill>
                  <a:srgbClr val="455560"/>
                </a:solidFill>
                <a:effectLst/>
                <a:uLnTx/>
                <a:uFillTx/>
                <a:latin typeface="Calibri"/>
                <a:ea typeface="+mn-ea"/>
                <a:cs typeface="Calibri"/>
              </a:rPr>
              <a:t>December 10-13, 2024; San Antonio, Texas</a:t>
            </a:r>
            <a:endParaRPr kumimoji="0" lang="en-US" altLang="en-US" sz="1600" b="0" i="0" u="none" strike="noStrike" kern="0" cap="none" spc="0" normalizeH="0" baseline="0" noProof="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a:t>Please feel free to use and share some or all of these slides in your noncommercial presentations to colleagues or patients</a:t>
            </a:r>
          </a:p>
          <a:p>
            <a:pPr marL="346075" indent="-346075">
              <a:buSzPts val="2400"/>
              <a:defRPr/>
            </a:pPr>
            <a:r>
              <a:rPr lang="en-US" altLang="en-US"/>
              <a:t>When using our slides, please retain the source attribution:</a:t>
            </a:r>
            <a:br>
              <a:rPr lang="en-US" altLang="en-US"/>
            </a:br>
            <a:br>
              <a:rPr lang="en-US" altLang="en-US"/>
            </a:br>
            <a:endParaRPr lang="en-US" altLang="en-US"/>
          </a:p>
          <a:p>
            <a:pPr eaLnBrk="1" hangingPunct="1">
              <a:defRPr/>
            </a:pPr>
            <a:endParaRPr lang="en-US" altLang="en-US" sz="2000"/>
          </a:p>
          <a:p>
            <a:pPr eaLnBrk="1" hangingPunct="1">
              <a:defRPr/>
            </a:pPr>
            <a:r>
              <a:rPr lang="en-GB"/>
              <a:t>These slides may not be published, posted online, or used in commercial presentations without permission. </a:t>
            </a:r>
            <a:r>
              <a:rPr lang="en-US"/>
              <a:t>Please contact </a:t>
            </a:r>
            <a:r>
              <a:rPr lang="en-US">
                <a:hlinkClick r:id="rId3"/>
              </a:rPr>
              <a:t>permissions@clinicaloptions.com</a:t>
            </a:r>
            <a:r>
              <a:rPr lang="en-US"/>
              <a:t> for details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9E954-C095-FDE0-F42B-892461F43F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CAA892-9D33-FDCC-20D9-4A22FD530636}"/>
              </a:ext>
            </a:extLst>
          </p:cNvPr>
          <p:cNvSpPr>
            <a:spLocks noGrp="1"/>
          </p:cNvSpPr>
          <p:nvPr>
            <p:ph type="title"/>
          </p:nvPr>
        </p:nvSpPr>
        <p:spPr/>
        <p:txBody>
          <a:bodyPr/>
          <a:lstStyle/>
          <a:p>
            <a:r>
              <a:rPr lang="en-US"/>
              <a:t>EMBER-3: Background</a:t>
            </a:r>
          </a:p>
        </p:txBody>
      </p:sp>
      <p:sp>
        <p:nvSpPr>
          <p:cNvPr id="3" name="Content Placeholder 2">
            <a:extLst>
              <a:ext uri="{FF2B5EF4-FFF2-40B4-BE49-F238E27FC236}">
                <a16:creationId xmlns:a16="http://schemas.microsoft.com/office/drawing/2014/main" id="{49800B97-17FE-84F2-56D0-3669CF21E053}"/>
              </a:ext>
            </a:extLst>
          </p:cNvPr>
          <p:cNvSpPr>
            <a:spLocks noGrp="1"/>
          </p:cNvSpPr>
          <p:nvPr>
            <p:ph idx="1"/>
          </p:nvPr>
        </p:nvSpPr>
        <p:spPr>
          <a:xfrm>
            <a:off x="604675" y="1513047"/>
            <a:ext cx="11068516" cy="4650686"/>
          </a:xfrm>
        </p:spPr>
        <p:txBody>
          <a:bodyPr/>
          <a:lstStyle/>
          <a:p>
            <a:pPr>
              <a:spcBef>
                <a:spcPts val="400"/>
              </a:spcBef>
            </a:pPr>
            <a:r>
              <a:rPr lang="en-US" sz="2400"/>
              <a:t>ER </a:t>
            </a:r>
            <a:r>
              <a:rPr lang="en-US" sz="2200"/>
              <a:t>and CDK4/6 contribute to ER+/HER2- ABC development; therefore, targeting these pathways via ET and CDK4/6 inhibition is the mainstay of treatment</a:t>
            </a:r>
            <a:r>
              <a:rPr lang="en-US" sz="2200" baseline="30000"/>
              <a:t>1</a:t>
            </a:r>
            <a:endParaRPr lang="en-US" sz="2200"/>
          </a:p>
          <a:p>
            <a:pPr lvl="1">
              <a:spcBef>
                <a:spcPts val="400"/>
              </a:spcBef>
            </a:pPr>
            <a:r>
              <a:rPr lang="en-US" sz="2000"/>
              <a:t>Inhibition of ER and CDK4/6 after progression on CDK4/6 inhibitor + ET may be needed for improving disease management, regardless of presence of </a:t>
            </a:r>
            <a:r>
              <a:rPr lang="en-US" sz="2000" i="1"/>
              <a:t>PIK3CA</a:t>
            </a:r>
            <a:r>
              <a:rPr lang="en-US" sz="2000"/>
              <a:t> or </a:t>
            </a:r>
            <a:r>
              <a:rPr lang="en-US" sz="2000" i="1"/>
              <a:t>ESR1 </a:t>
            </a:r>
            <a:r>
              <a:rPr lang="en-US" sz="2000"/>
              <a:t>mutations</a:t>
            </a:r>
          </a:p>
          <a:p>
            <a:pPr lvl="1">
              <a:spcBef>
                <a:spcPts val="400"/>
              </a:spcBef>
            </a:pPr>
            <a:r>
              <a:rPr lang="en-US" sz="2000" dirty="0" err="1"/>
              <a:t>Abemaciclib</a:t>
            </a:r>
            <a:r>
              <a:rPr lang="en-US" sz="2000"/>
              <a:t> demonstrated activity in patients with or without previous CDK4/6 inhibitor treatment</a:t>
            </a:r>
            <a:r>
              <a:rPr lang="en-US" sz="2000" baseline="30000"/>
              <a:t>2,3</a:t>
            </a:r>
            <a:endParaRPr lang="en-US" sz="2000"/>
          </a:p>
          <a:p>
            <a:pPr>
              <a:spcBef>
                <a:spcPts val="400"/>
              </a:spcBef>
            </a:pPr>
            <a:r>
              <a:rPr lang="en-US" sz="2200" dirty="0" err="1"/>
              <a:t>Fulvestrant</a:t>
            </a:r>
            <a:r>
              <a:rPr lang="en-US" sz="2200"/>
              <a:t>: SERD approved as monotherapy and in combination with CDK4/6 inhibitors, but efficacy limited in patients with </a:t>
            </a:r>
            <a:r>
              <a:rPr lang="en-US" sz="2200" i="1"/>
              <a:t>ESR1</a:t>
            </a:r>
            <a:r>
              <a:rPr lang="en-US" sz="2200"/>
              <a:t> mutations and painful IM administration</a:t>
            </a:r>
            <a:r>
              <a:rPr lang="en-US" sz="2200" baseline="30000"/>
              <a:t>4</a:t>
            </a:r>
            <a:r>
              <a:rPr lang="en-US" sz="2200"/>
              <a:t>; patients often prefer oral options</a:t>
            </a:r>
            <a:r>
              <a:rPr lang="en-US" sz="2200" baseline="30000"/>
              <a:t>5,6</a:t>
            </a:r>
            <a:endParaRPr lang="en-US" sz="2200"/>
          </a:p>
          <a:p>
            <a:pPr>
              <a:spcBef>
                <a:spcPts val="400"/>
              </a:spcBef>
            </a:pPr>
            <a:r>
              <a:rPr lang="en-US" sz="2200" dirty="0" err="1"/>
              <a:t>Imlunestrant</a:t>
            </a:r>
            <a:r>
              <a:rPr lang="en-US" sz="2200"/>
              <a:t>: next-generation oral SERD with CNS activity and specific ER antagonist activity with constant ER inhibition as compared with other approved SERDs</a:t>
            </a:r>
            <a:r>
              <a:rPr lang="en-US" sz="2200" baseline="30000"/>
              <a:t>7</a:t>
            </a:r>
          </a:p>
          <a:p>
            <a:pPr>
              <a:spcBef>
                <a:spcPts val="400"/>
              </a:spcBef>
            </a:pPr>
            <a:r>
              <a:rPr lang="en-US" sz="2200"/>
              <a:t>Current study evaluated </a:t>
            </a:r>
            <a:r>
              <a:rPr lang="en-US" sz="2200" dirty="0" err="1"/>
              <a:t>imlunestrant</a:t>
            </a:r>
            <a:r>
              <a:rPr lang="en-US" sz="2200"/>
              <a:t> ± </a:t>
            </a:r>
            <a:r>
              <a:rPr lang="en-US" sz="2200" dirty="0" err="1"/>
              <a:t>abemaciclib</a:t>
            </a:r>
            <a:r>
              <a:rPr lang="en-US" sz="2200"/>
              <a:t> </a:t>
            </a:r>
            <a:r>
              <a:rPr lang="en-US" sz="2400"/>
              <a:t>vs SoC ET in patients with ABC with or without previous CDK4/6 inhibitor therapy</a:t>
            </a:r>
            <a:r>
              <a:rPr lang="en-US" sz="2400" baseline="30000"/>
              <a:t>8,9</a:t>
            </a:r>
            <a:endParaRPr lang="en-US" sz="2200"/>
          </a:p>
        </p:txBody>
      </p:sp>
      <p:sp>
        <p:nvSpPr>
          <p:cNvPr id="13" name="Text Box 11">
            <a:extLst>
              <a:ext uri="{FF2B5EF4-FFF2-40B4-BE49-F238E27FC236}">
                <a16:creationId xmlns:a16="http://schemas.microsoft.com/office/drawing/2014/main" id="{12DE1868-1D1B-95A5-AD6C-779F99E8631C}"/>
              </a:ext>
            </a:extLst>
          </p:cNvPr>
          <p:cNvSpPr txBox="1">
            <a:spLocks noChangeArrowheads="1"/>
          </p:cNvSpPr>
          <p:nvPr/>
        </p:nvSpPr>
        <p:spPr bwMode="auto">
          <a:xfrm>
            <a:off x="414339" y="6009488"/>
            <a:ext cx="825119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1.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mn-cs"/>
              </a:rPr>
              <a:t>Gradishar</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 J Natl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mn-cs"/>
              </a:rPr>
              <a:t>Compr</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mn-cs"/>
              </a:rPr>
              <a:t>Canc</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mn-cs"/>
              </a:rPr>
              <a:t>Netw</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 2023;21:1. 2.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mn-cs"/>
              </a:rPr>
              <a:t>Abemaciclib</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 PI. 3.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mn-cs"/>
              </a:rPr>
              <a:t>Kalinsky</a:t>
            </a:r>
            <a:r>
              <a:rPr lang="en-US" altLang="en-US" sz="1200">
                <a:solidFill>
                  <a:srgbClr val="455560"/>
                </a:solidFill>
                <a:latin typeface="Calibri" panose="020F0502020204030204" pitchFamily="34" charset="0"/>
              </a:rPr>
              <a:t>. ASCO 2024. </a:t>
            </a:r>
            <a:r>
              <a:rPr lang="en-US" altLang="en-US" sz="1200" dirty="0" err="1">
                <a:solidFill>
                  <a:srgbClr val="455560"/>
                </a:solidFill>
                <a:latin typeface="Calibri" panose="020F0502020204030204" pitchFamily="34" charset="0"/>
              </a:rPr>
              <a:t>Abstr</a:t>
            </a:r>
            <a:r>
              <a:rPr lang="en-US" altLang="en-US" sz="1200">
                <a:solidFill>
                  <a:srgbClr val="455560"/>
                </a:solidFill>
                <a:latin typeface="Calibri" panose="020F0502020204030204" pitchFamily="34" charset="0"/>
              </a:rPr>
              <a:t> LBA1001. 4. Robertson. Br J Cancer. 2004;90(Suppl1):S7. 5. Cox. </a:t>
            </a:r>
            <a:r>
              <a:rPr lang="en-US" altLang="en-US" sz="1200" dirty="0" err="1">
                <a:solidFill>
                  <a:srgbClr val="455560"/>
                </a:solidFill>
                <a:latin typeface="Calibri" panose="020F0502020204030204" pitchFamily="34" charset="0"/>
              </a:rPr>
              <a:t>Eur</a:t>
            </a:r>
            <a:r>
              <a:rPr lang="en-US" altLang="en-US" sz="1200">
                <a:solidFill>
                  <a:srgbClr val="455560"/>
                </a:solidFill>
                <a:latin typeface="Calibri" panose="020F0502020204030204" pitchFamily="34" charset="0"/>
              </a:rPr>
              <a:t> J Oncol </a:t>
            </a:r>
            <a:r>
              <a:rPr lang="en-US" altLang="en-US" sz="1200" dirty="0" err="1">
                <a:solidFill>
                  <a:srgbClr val="455560"/>
                </a:solidFill>
                <a:latin typeface="Calibri" panose="020F0502020204030204" pitchFamily="34" charset="0"/>
              </a:rPr>
              <a:t>Nurs</a:t>
            </a:r>
            <a:r>
              <a:rPr lang="en-US" altLang="en-US" sz="1200">
                <a:solidFill>
                  <a:srgbClr val="455560"/>
                </a:solidFill>
                <a:latin typeface="Calibri" panose="020F0502020204030204" pitchFamily="34" charset="0"/>
              </a:rPr>
              <a:t>. 2007;11:43. 6. Eek. Patient Prefer Adherence. 2016;10:1609. 7. Beumer. Cancer </a:t>
            </a:r>
            <a:r>
              <a:rPr lang="en-US" altLang="en-US" sz="1200" dirty="0" err="1">
                <a:solidFill>
                  <a:srgbClr val="455560"/>
                </a:solidFill>
                <a:latin typeface="Calibri" panose="020F0502020204030204" pitchFamily="34" charset="0"/>
              </a:rPr>
              <a:t>Chemother</a:t>
            </a:r>
            <a:r>
              <a:rPr lang="en-US" altLang="en-US" sz="1200">
                <a:solidFill>
                  <a:srgbClr val="455560"/>
                </a:solidFill>
                <a:latin typeface="Calibri" panose="020F0502020204030204" pitchFamily="34" charset="0"/>
              </a:rPr>
              <a:t> </a:t>
            </a:r>
            <a:r>
              <a:rPr lang="en-US" altLang="en-US" sz="1200" dirty="0" err="1">
                <a:solidFill>
                  <a:srgbClr val="455560"/>
                </a:solidFill>
                <a:latin typeface="Calibri" panose="020F0502020204030204" pitchFamily="34" charset="0"/>
              </a:rPr>
              <a:t>Pharmacol</a:t>
            </a:r>
            <a:r>
              <a:rPr lang="en-US" altLang="en-US" sz="1200">
                <a:solidFill>
                  <a:srgbClr val="455560"/>
                </a:solidFill>
                <a:latin typeface="Calibri" panose="020F0502020204030204" pitchFamily="34" charset="0"/>
              </a:rPr>
              <a:t>. 2023;92:157. 8.</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 Jhaveri. SABCS 2024. </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mn-cs"/>
              </a:rPr>
              <a:t>Abstr</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 GS1-01. 9. Jhaveri. NEJM. 2024;[</a:t>
            </a:r>
            <a:r>
              <a:rPr kumimoji="0" lang="en-US" altLang="en-US" sz="1200" b="0" i="0" u="none" strike="noStrike" kern="1200" cap="none" spc="0" normalizeH="0" baseline="0" noProof="0" dirty="0" err="1">
                <a:ln>
                  <a:noFill/>
                </a:ln>
                <a:solidFill>
                  <a:srgbClr val="455560"/>
                </a:solidFill>
                <a:effectLst/>
                <a:uLnTx/>
                <a:uFillTx/>
                <a:latin typeface="Calibri" panose="020F0502020204030204" pitchFamily="34" charset="0"/>
                <a:ea typeface="+mn-ea"/>
                <a:cs typeface="+mn-cs"/>
              </a:rPr>
              <a:t>Epub</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a:t>
            </a:r>
          </a:p>
        </p:txBody>
      </p:sp>
    </p:spTree>
    <p:extLst>
      <p:ext uri="{BB962C8B-B14F-4D97-AF65-F5344CB8AC3E}">
        <p14:creationId xmlns:p14="http://schemas.microsoft.com/office/powerpoint/2010/main" val="4219476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8129D-E956-14BB-D8E4-33DF960FEC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05039F-BE65-BE8B-BDE5-CA1E7DA17392}"/>
              </a:ext>
            </a:extLst>
          </p:cNvPr>
          <p:cNvSpPr>
            <a:spLocks noGrp="1"/>
          </p:cNvSpPr>
          <p:nvPr>
            <p:ph type="title"/>
          </p:nvPr>
        </p:nvSpPr>
        <p:spPr/>
        <p:txBody>
          <a:bodyPr/>
          <a:lstStyle/>
          <a:p>
            <a:r>
              <a:rPr lang="en-US"/>
              <a:t>EMBER-3: Study Design</a:t>
            </a:r>
          </a:p>
        </p:txBody>
      </p:sp>
      <p:sp>
        <p:nvSpPr>
          <p:cNvPr id="3" name="Content Placeholder 2">
            <a:extLst>
              <a:ext uri="{FF2B5EF4-FFF2-40B4-BE49-F238E27FC236}">
                <a16:creationId xmlns:a16="http://schemas.microsoft.com/office/drawing/2014/main" id="{343D2170-A09E-4D5C-1715-EA15FD63D214}"/>
              </a:ext>
            </a:extLst>
          </p:cNvPr>
          <p:cNvSpPr>
            <a:spLocks noGrp="1"/>
          </p:cNvSpPr>
          <p:nvPr>
            <p:ph idx="1"/>
          </p:nvPr>
        </p:nvSpPr>
        <p:spPr/>
        <p:txBody>
          <a:bodyPr/>
          <a:lstStyle/>
          <a:p>
            <a:pPr>
              <a:spcBef>
                <a:spcPts val="800"/>
              </a:spcBef>
              <a:spcAft>
                <a:spcPts val="0"/>
              </a:spcAft>
            </a:pPr>
            <a:r>
              <a:rPr lang="en-US" sz="1800"/>
              <a:t>International, open-label, randomized phase III study</a:t>
            </a:r>
            <a:br>
              <a:rPr lang="en-US" sz="1800" dirty="0"/>
            </a:br>
            <a:br>
              <a:rPr lang="en-US" sz="1800" dirty="0"/>
            </a:br>
            <a:br>
              <a:rPr lang="en-US" sz="1800" dirty="0"/>
            </a:br>
            <a:br>
              <a:rPr lang="en-US" sz="2000" dirty="0"/>
            </a:br>
            <a:endParaRPr lang="en-US" sz="1800" dirty="0"/>
          </a:p>
          <a:p>
            <a:pPr>
              <a:spcBef>
                <a:spcPts val="800"/>
              </a:spcBef>
              <a:spcAft>
                <a:spcPts val="0"/>
              </a:spcAft>
            </a:pPr>
            <a:endParaRPr lang="en-US" sz="1800" dirty="0"/>
          </a:p>
          <a:p>
            <a:pPr>
              <a:spcBef>
                <a:spcPts val="800"/>
              </a:spcBef>
              <a:spcAft>
                <a:spcPts val="0"/>
              </a:spcAft>
            </a:pPr>
            <a:endParaRPr lang="en-US" sz="1800" dirty="0"/>
          </a:p>
          <a:p>
            <a:pPr marL="0" indent="0">
              <a:spcBef>
                <a:spcPts val="800"/>
              </a:spcBef>
              <a:spcAft>
                <a:spcPts val="0"/>
              </a:spcAft>
              <a:buNone/>
            </a:pPr>
            <a:endParaRPr lang="en-US" sz="1800" dirty="0"/>
          </a:p>
          <a:p>
            <a:pPr marL="0" indent="0">
              <a:spcBef>
                <a:spcPts val="800"/>
              </a:spcBef>
              <a:spcAft>
                <a:spcPts val="0"/>
              </a:spcAft>
              <a:buNone/>
            </a:pPr>
            <a:br>
              <a:rPr lang="en-US" sz="1800" dirty="0"/>
            </a:br>
            <a:endParaRPr lang="en-US" sz="1800" dirty="0"/>
          </a:p>
          <a:p>
            <a:pPr>
              <a:spcBef>
                <a:spcPts val="800"/>
              </a:spcBef>
              <a:spcAft>
                <a:spcPts val="0"/>
              </a:spcAft>
            </a:pPr>
            <a:endParaRPr lang="en-US" sz="2000" dirty="0"/>
          </a:p>
          <a:p>
            <a:pPr>
              <a:spcBef>
                <a:spcPts val="800"/>
              </a:spcBef>
              <a:spcAft>
                <a:spcPts val="0"/>
              </a:spcAft>
            </a:pPr>
            <a:r>
              <a:rPr lang="en-US" sz="1800" b="1"/>
              <a:t>Co-primary endpoints: </a:t>
            </a:r>
            <a:r>
              <a:rPr lang="en-US" sz="1800"/>
              <a:t>PFS in ITT population (I vs ET and I + A vs I) and patients with </a:t>
            </a:r>
            <a:r>
              <a:rPr lang="en-US" sz="1800" i="1"/>
              <a:t>ESR1 </a:t>
            </a:r>
            <a:r>
              <a:rPr lang="en-US" sz="1800"/>
              <a:t>mutations (confirmed centrally at baseline; I vs ET)</a:t>
            </a:r>
            <a:endParaRPr lang="en-US" sz="1800" i="1" dirty="0"/>
          </a:p>
          <a:p>
            <a:pPr>
              <a:spcBef>
                <a:spcPts val="800"/>
              </a:spcBef>
              <a:spcAft>
                <a:spcPts val="0"/>
              </a:spcAft>
            </a:pPr>
            <a:r>
              <a:rPr lang="en-US" sz="1800" b="1"/>
              <a:t>Secondary endpoints:</a:t>
            </a:r>
            <a:r>
              <a:rPr lang="en-US" sz="1800"/>
              <a:t> OS in ITT population (I vs ET and I + A vs I) and patients with </a:t>
            </a:r>
            <a:r>
              <a:rPr lang="en-US" sz="1800" i="1"/>
              <a:t>ESR1 </a:t>
            </a:r>
            <a:r>
              <a:rPr lang="en-US" sz="1800"/>
              <a:t>mutations (I vs ET), ORR, </a:t>
            </a:r>
            <a:r>
              <a:rPr lang="en-US" sz="1800" dirty="0" err="1"/>
              <a:t>DoR</a:t>
            </a:r>
            <a:r>
              <a:rPr lang="en-US" sz="1800"/>
              <a:t>, CBR, PFS by BICR, safety</a:t>
            </a:r>
            <a:endParaRPr lang="en-US" sz="1800" dirty="0"/>
          </a:p>
          <a:p>
            <a:pPr>
              <a:spcBef>
                <a:spcPts val="800"/>
              </a:spcBef>
              <a:spcAft>
                <a:spcPts val="0"/>
              </a:spcAft>
            </a:pPr>
            <a:r>
              <a:rPr lang="en-US" sz="1800" b="1"/>
              <a:t>Exploratory endpoints: </a:t>
            </a:r>
            <a:r>
              <a:rPr lang="en-US" sz="1800"/>
              <a:t>PFS and OS for I + A vs ET</a:t>
            </a:r>
            <a:endParaRPr lang="en-US" sz="1800" dirty="0"/>
          </a:p>
        </p:txBody>
      </p:sp>
      <p:sp>
        <p:nvSpPr>
          <p:cNvPr id="4" name="Text Box 45">
            <a:extLst>
              <a:ext uri="{FF2B5EF4-FFF2-40B4-BE49-F238E27FC236}">
                <a16:creationId xmlns:a16="http://schemas.microsoft.com/office/drawing/2014/main" id="{87EA0DD8-473D-EC9D-0BF0-BE356AD1A4B5}"/>
              </a:ext>
            </a:extLst>
          </p:cNvPr>
          <p:cNvSpPr txBox="1">
            <a:spLocks noChangeArrowheads="1"/>
          </p:cNvSpPr>
          <p:nvPr/>
        </p:nvSpPr>
        <p:spPr bwMode="auto">
          <a:xfrm>
            <a:off x="691176" y="2470020"/>
            <a:ext cx="4089626"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000000"/>
                </a:solidFill>
                <a:effectLst/>
                <a:uLnTx/>
                <a:uFillTx/>
                <a:latin typeface="+mn-lt"/>
                <a:cs typeface="Calibri" panose="020F0502020204030204" pitchFamily="34" charset="0"/>
              </a:rPr>
              <a:t> Adult men and women* with ER+/HER2- </a:t>
            </a:r>
            <a:r>
              <a:rPr lang="en-US" altLang="en-US" sz="1800">
                <a:solidFill>
                  <a:srgbClr val="000000"/>
                </a:solidFill>
                <a:latin typeface="+mn-lt"/>
                <a:cs typeface="Calibri" panose="020F0502020204030204" pitchFamily="34" charset="0"/>
              </a:rPr>
              <a:t>A</a:t>
            </a:r>
            <a:r>
              <a:rPr kumimoji="0" lang="en-US" altLang="en-US" sz="1800" b="0" i="0" u="none" strike="noStrike" kern="1200" cap="none" spc="0" normalizeH="0" baseline="0" noProof="0">
                <a:ln>
                  <a:noFill/>
                </a:ln>
                <a:solidFill>
                  <a:srgbClr val="000000"/>
                </a:solidFill>
                <a:effectLst/>
                <a:uLnTx/>
                <a:uFillTx/>
                <a:latin typeface="+mn-lt"/>
                <a:cs typeface="Calibri" panose="020F0502020204030204" pitchFamily="34" charset="0"/>
              </a:rPr>
              <a:t>BC or MBC; PD on or after AI ± CDK4/6 inhibitor in adjuvant or first-line setting; no other </a:t>
            </a:r>
            <a:r>
              <a:rPr lang="en-US" altLang="en-US" sz="1800">
                <a:solidFill>
                  <a:srgbClr val="000000"/>
                </a:solidFill>
                <a:latin typeface="+mn-lt"/>
                <a:cs typeface="Calibri" panose="020F0502020204030204" pitchFamily="34" charset="0"/>
              </a:rPr>
              <a:t>treatment</a:t>
            </a:r>
            <a:r>
              <a:rPr kumimoji="0" lang="en-US" altLang="en-US" sz="1800" b="0" i="0" u="none" strike="noStrike" kern="1200" cap="none" spc="0" normalizeH="0" baseline="0" noProof="0">
                <a:ln>
                  <a:noFill/>
                </a:ln>
                <a:solidFill>
                  <a:srgbClr val="000000"/>
                </a:solidFill>
                <a:effectLst/>
                <a:uLnTx/>
                <a:uFillTx/>
                <a:latin typeface="+mn-lt"/>
                <a:cs typeface="Calibri" panose="020F0502020204030204" pitchFamily="34" charset="0"/>
              </a:rPr>
              <a:t> for </a:t>
            </a:r>
            <a:r>
              <a:rPr lang="en-US" altLang="en-US" sz="1800">
                <a:solidFill>
                  <a:srgbClr val="000000"/>
                </a:solidFill>
                <a:latin typeface="+mn-lt"/>
                <a:cs typeface="Calibri" panose="020F0502020204030204" pitchFamily="34" charset="0"/>
              </a:rPr>
              <a:t>A</a:t>
            </a:r>
            <a:r>
              <a:rPr kumimoji="0" lang="en-US" altLang="en-US" sz="1800" b="0" i="0" u="none" strike="noStrike" kern="1200" cap="none" spc="0" normalizeH="0" baseline="0" noProof="0">
                <a:ln>
                  <a:noFill/>
                </a:ln>
                <a:solidFill>
                  <a:srgbClr val="000000"/>
                </a:solidFill>
                <a:effectLst/>
                <a:uLnTx/>
                <a:uFillTx/>
                <a:latin typeface="+mn-lt"/>
                <a:cs typeface="Calibri" panose="020F0502020204030204" pitchFamily="34" charset="0"/>
              </a:rPr>
              <a:t>BC; ECOG PS </a:t>
            </a:r>
            <a:r>
              <a:rPr lang="en-US" altLang="en-US" sz="1800">
                <a:solidFill>
                  <a:srgbClr val="000000"/>
                </a:solidFill>
                <a:latin typeface="+mn-lt"/>
                <a:cs typeface="Calibri" panose="020F0502020204030204" pitchFamily="34" charset="0"/>
              </a:rPr>
              <a:t>≤</a:t>
            </a:r>
            <a:r>
              <a:rPr kumimoji="0" lang="en-US" altLang="en-US" sz="1800" b="0" i="0" u="none" strike="noStrike" kern="1200" cap="none" spc="0" normalizeH="0" baseline="0" noProof="0">
                <a:ln>
                  <a:noFill/>
                </a:ln>
                <a:solidFill>
                  <a:srgbClr val="000000"/>
                </a:solidFill>
                <a:effectLst/>
                <a:uLnTx/>
                <a:uFillTx/>
                <a:latin typeface="+mn-lt"/>
                <a:cs typeface="Calibri" panose="020F0502020204030204" pitchFamily="34" charset="0"/>
              </a:rPr>
              <a:t>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000000"/>
                </a:solidFill>
                <a:effectLst/>
                <a:uLnTx/>
                <a:uFillTx/>
                <a:latin typeface="+mn-lt"/>
                <a:cs typeface="Calibri" panose="020F0502020204030204" pitchFamily="34" charset="0"/>
              </a:rPr>
              <a:t>(N = 8</a:t>
            </a:r>
            <a:r>
              <a:rPr lang="en-US" altLang="en-US" sz="1800">
                <a:solidFill>
                  <a:srgbClr val="000000"/>
                </a:solidFill>
                <a:latin typeface="+mn-lt"/>
                <a:cs typeface="Calibri" panose="020F0502020204030204" pitchFamily="34" charset="0"/>
              </a:rPr>
              <a:t>74</a:t>
            </a:r>
            <a:r>
              <a:rPr kumimoji="0" lang="en-US" altLang="en-US" sz="1800" b="0" i="0" u="none" strike="noStrike" kern="1200" cap="none" spc="0" normalizeH="0" baseline="0" noProof="0">
                <a:ln>
                  <a:noFill/>
                </a:ln>
                <a:solidFill>
                  <a:srgbClr val="000000"/>
                </a:solidFill>
                <a:effectLst/>
                <a:uLnTx/>
                <a:uFillTx/>
                <a:latin typeface="+mn-lt"/>
                <a:cs typeface="Calibri" panose="020F0502020204030204" pitchFamily="34" charset="0"/>
              </a:rPr>
              <a:t>)</a:t>
            </a:r>
          </a:p>
        </p:txBody>
      </p:sp>
      <p:sp>
        <p:nvSpPr>
          <p:cNvPr id="9" name="Line 53">
            <a:extLst>
              <a:ext uri="{FF2B5EF4-FFF2-40B4-BE49-F238E27FC236}">
                <a16:creationId xmlns:a16="http://schemas.microsoft.com/office/drawing/2014/main" id="{66A348D2-D1AB-A5BA-B1B5-B716962ABA0A}"/>
              </a:ext>
            </a:extLst>
          </p:cNvPr>
          <p:cNvSpPr>
            <a:spLocks noChangeShapeType="1"/>
          </p:cNvSpPr>
          <p:nvPr/>
        </p:nvSpPr>
        <p:spPr bwMode="auto">
          <a:xfrm>
            <a:off x="4854639" y="3651259"/>
            <a:ext cx="373733" cy="29608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0" name="Line 54">
            <a:extLst>
              <a:ext uri="{FF2B5EF4-FFF2-40B4-BE49-F238E27FC236}">
                <a16:creationId xmlns:a16="http://schemas.microsoft.com/office/drawing/2014/main" id="{E807F082-F07B-ABEB-497F-1B63F824E6D9}"/>
              </a:ext>
            </a:extLst>
          </p:cNvPr>
          <p:cNvSpPr>
            <a:spLocks noChangeShapeType="1"/>
          </p:cNvSpPr>
          <p:nvPr/>
        </p:nvSpPr>
        <p:spPr bwMode="auto">
          <a:xfrm flipV="1">
            <a:off x="4854640" y="2784857"/>
            <a:ext cx="373732" cy="272465"/>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13" name="Text Box 11">
            <a:extLst>
              <a:ext uri="{FF2B5EF4-FFF2-40B4-BE49-F238E27FC236}">
                <a16:creationId xmlns:a16="http://schemas.microsoft.com/office/drawing/2014/main" id="{B30D5F40-65B1-ADBC-3917-5A3154B46CE2}"/>
              </a:ext>
            </a:extLst>
          </p:cNvPr>
          <p:cNvSpPr txBox="1">
            <a:spLocks noChangeArrowheads="1"/>
          </p:cNvSpPr>
          <p:nvPr/>
        </p:nvSpPr>
        <p:spPr bwMode="auto">
          <a:xfrm>
            <a:off x="414339" y="635936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NCT04975308. Jhaveri. NEJM. 2024;[Epub]. Jhaveri. SABCS 2024. Abstr GS1-01.</a:t>
            </a:r>
          </a:p>
        </p:txBody>
      </p:sp>
      <p:cxnSp>
        <p:nvCxnSpPr>
          <p:cNvPr id="11" name="Straight Arrow Connector 10">
            <a:extLst>
              <a:ext uri="{FF2B5EF4-FFF2-40B4-BE49-F238E27FC236}">
                <a16:creationId xmlns:a16="http://schemas.microsoft.com/office/drawing/2014/main" id="{EF1644E2-D2A7-3183-948B-A9317AC7D82E}"/>
              </a:ext>
            </a:extLst>
          </p:cNvPr>
          <p:cNvCxnSpPr>
            <a:cxnSpLocks/>
          </p:cNvCxnSpPr>
          <p:nvPr/>
        </p:nvCxnSpPr>
        <p:spPr bwMode="auto">
          <a:xfrm>
            <a:off x="4848683" y="3362740"/>
            <a:ext cx="379689" cy="0"/>
          </a:xfrm>
          <a:prstGeom prst="straightConnector1">
            <a:avLst/>
          </a:prstGeom>
          <a:noFill/>
          <a:ln w="28575" cap="flat" cmpd="sng" algn="ctr">
            <a:solidFill>
              <a:schemeClr val="bg1"/>
            </a:solidFill>
            <a:prstDash val="solid"/>
            <a:round/>
            <a:headEnd type="none" w="med" len="med"/>
            <a:tailEnd type="triangle"/>
          </a:ln>
          <a:effectLst/>
        </p:spPr>
      </p:cxnSp>
      <p:sp>
        <p:nvSpPr>
          <p:cNvPr id="5" name="TextBox 4">
            <a:extLst>
              <a:ext uri="{FF2B5EF4-FFF2-40B4-BE49-F238E27FC236}">
                <a16:creationId xmlns:a16="http://schemas.microsoft.com/office/drawing/2014/main" id="{91E56B4E-59ED-043F-EF96-1D63BCD78BC8}"/>
              </a:ext>
            </a:extLst>
          </p:cNvPr>
          <p:cNvSpPr txBox="1"/>
          <p:nvPr/>
        </p:nvSpPr>
        <p:spPr bwMode="auto">
          <a:xfrm>
            <a:off x="3264740" y="1749062"/>
            <a:ext cx="34588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a:solidFill>
                  <a:schemeClr val="bg1"/>
                </a:solidFill>
                <a:latin typeface="Calibri" panose="020F0502020204030204" pitchFamily="34" charset="0"/>
              </a:rPr>
              <a:t>Stratified by prior CDK4/6 inhibitor treatment, visceral </a:t>
            </a:r>
            <a:r>
              <a:rPr lang="en-US" sz="1400" b="0" i="1" dirty="0" err="1">
                <a:solidFill>
                  <a:schemeClr val="bg1"/>
                </a:solidFill>
                <a:latin typeface="Calibri" panose="020F0502020204030204" pitchFamily="34" charset="0"/>
              </a:rPr>
              <a:t>mets</a:t>
            </a:r>
            <a:r>
              <a:rPr lang="en-US" sz="1400" b="0" i="1">
                <a:solidFill>
                  <a:schemeClr val="bg1"/>
                </a:solidFill>
                <a:latin typeface="Calibri" panose="020F0502020204030204" pitchFamily="34" charset="0"/>
              </a:rPr>
              <a:t>, geographic region</a:t>
            </a:r>
          </a:p>
        </p:txBody>
      </p:sp>
      <p:cxnSp>
        <p:nvCxnSpPr>
          <p:cNvPr id="7" name="Straight Arrow Connector 6">
            <a:extLst>
              <a:ext uri="{FF2B5EF4-FFF2-40B4-BE49-F238E27FC236}">
                <a16:creationId xmlns:a16="http://schemas.microsoft.com/office/drawing/2014/main" id="{9DD5EA63-037B-0D5D-D40C-87B1BDBB1D94}"/>
              </a:ext>
            </a:extLst>
          </p:cNvPr>
          <p:cNvCxnSpPr>
            <a:cxnSpLocks/>
          </p:cNvCxnSpPr>
          <p:nvPr/>
        </p:nvCxnSpPr>
        <p:spPr bwMode="auto">
          <a:xfrm flipH="1">
            <a:off x="4989889" y="2290021"/>
            <a:ext cx="2872" cy="390087"/>
          </a:xfrm>
          <a:prstGeom prst="straightConnector1">
            <a:avLst/>
          </a:prstGeom>
          <a:noFill/>
          <a:ln w="28575" cap="flat" cmpd="sng" algn="ctr">
            <a:solidFill>
              <a:schemeClr val="bg1"/>
            </a:solidFill>
            <a:prstDash val="sysDash"/>
            <a:round/>
            <a:headEnd type="none" w="med" len="med"/>
            <a:tailEnd type="triangle"/>
          </a:ln>
          <a:effectLst/>
        </p:spPr>
      </p:cxnSp>
      <p:sp>
        <p:nvSpPr>
          <p:cNvPr id="8" name="TextBox 7">
            <a:extLst>
              <a:ext uri="{FF2B5EF4-FFF2-40B4-BE49-F238E27FC236}">
                <a16:creationId xmlns:a16="http://schemas.microsoft.com/office/drawing/2014/main" id="{4BA1132E-00F4-B777-35C9-AC7E3BC4D0D9}"/>
              </a:ext>
            </a:extLst>
          </p:cNvPr>
          <p:cNvSpPr txBox="1"/>
          <p:nvPr/>
        </p:nvSpPr>
        <p:spPr bwMode="auto">
          <a:xfrm>
            <a:off x="691175" y="3884431"/>
            <a:ext cx="41575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b="0">
                <a:solidFill>
                  <a:schemeClr val="bg1"/>
                </a:solidFill>
                <a:latin typeface="Calibri" panose="020F0502020204030204" pitchFamily="34" charset="0"/>
              </a:rPr>
              <a:t>*</a:t>
            </a:r>
            <a:r>
              <a:rPr lang="en-US" sz="1200">
                <a:solidFill>
                  <a:schemeClr val="bg1"/>
                </a:solidFill>
                <a:latin typeface="Calibri" panose="020F0502020204030204" pitchFamily="34" charset="0"/>
              </a:rPr>
              <a:t>Men and p</a:t>
            </a:r>
            <a:r>
              <a:rPr lang="en-US" sz="1200" b="0">
                <a:solidFill>
                  <a:schemeClr val="bg1"/>
                </a:solidFill>
                <a:latin typeface="Calibri" panose="020F0502020204030204" pitchFamily="34" charset="0"/>
              </a:rPr>
              <a:t>re-menopausal women with required GnRH</a:t>
            </a:r>
            <a:r>
              <a:rPr lang="en-US" sz="1200">
                <a:solidFill>
                  <a:schemeClr val="bg1"/>
                </a:solidFill>
                <a:latin typeface="Calibri" panose="020F0502020204030204" pitchFamily="34" charset="0"/>
              </a:rPr>
              <a:t> </a:t>
            </a:r>
            <a:r>
              <a:rPr lang="en-US" sz="1200" b="0">
                <a:solidFill>
                  <a:schemeClr val="bg1"/>
                </a:solidFill>
                <a:latin typeface="Calibri" panose="020F0502020204030204" pitchFamily="34" charset="0"/>
              </a:rPr>
              <a:t>agonist; post-menopausal women with ovarian function suppression either by natural or surgical means.</a:t>
            </a:r>
          </a:p>
        </p:txBody>
      </p:sp>
      <p:sp>
        <p:nvSpPr>
          <p:cNvPr id="12" name="Rectangle 11">
            <a:extLst>
              <a:ext uri="{FF2B5EF4-FFF2-40B4-BE49-F238E27FC236}">
                <a16:creationId xmlns:a16="http://schemas.microsoft.com/office/drawing/2014/main" id="{DA767DBA-F782-057A-963B-BCD38CE1FEE6}"/>
              </a:ext>
            </a:extLst>
          </p:cNvPr>
          <p:cNvSpPr/>
          <p:nvPr/>
        </p:nvSpPr>
        <p:spPr bwMode="auto">
          <a:xfrm>
            <a:off x="5314872" y="2290021"/>
            <a:ext cx="5536627" cy="654904"/>
          </a:xfrm>
          <a:prstGeom prst="rect">
            <a:avLst/>
          </a:prstGeom>
          <a:solidFill>
            <a:schemeClr val="accent1"/>
          </a:solidFill>
          <a:ln w="28575">
            <a:noFill/>
            <a:miter lim="800000"/>
            <a:headEnd/>
            <a:tailEnd/>
          </a:ln>
        </p:spPr>
        <p:txBody>
          <a:bodyPr rtlCol="0" anchor="ctr"/>
          <a:lstStyle/>
          <a:p>
            <a:pPr algn="ctr"/>
            <a:r>
              <a:rPr lang="en-US" b="1"/>
              <a:t>Imlunestrant</a:t>
            </a:r>
            <a:r>
              <a:rPr lang="en-US"/>
              <a:t> 400 mg PO QD</a:t>
            </a:r>
            <a:br>
              <a:rPr lang="en-US"/>
            </a:br>
            <a:r>
              <a:rPr lang="en-US"/>
              <a:t>(n = 331)</a:t>
            </a:r>
          </a:p>
        </p:txBody>
      </p:sp>
      <p:sp>
        <p:nvSpPr>
          <p:cNvPr id="15" name="Rectangle 14">
            <a:extLst>
              <a:ext uri="{FF2B5EF4-FFF2-40B4-BE49-F238E27FC236}">
                <a16:creationId xmlns:a16="http://schemas.microsoft.com/office/drawing/2014/main" id="{7822C4A7-67AE-37E4-95E1-2C3B03A98F12}"/>
              </a:ext>
            </a:extLst>
          </p:cNvPr>
          <p:cNvSpPr/>
          <p:nvPr/>
        </p:nvSpPr>
        <p:spPr bwMode="auto">
          <a:xfrm>
            <a:off x="5314873" y="3788159"/>
            <a:ext cx="5536629" cy="1056396"/>
          </a:xfrm>
          <a:prstGeom prst="rect">
            <a:avLst/>
          </a:prstGeom>
          <a:solidFill>
            <a:schemeClr val="accent3"/>
          </a:solidFill>
          <a:ln w="28575">
            <a:noFill/>
            <a:miter lim="800000"/>
            <a:headEnd/>
            <a:tailEnd/>
          </a:ln>
        </p:spPr>
        <p:txBody>
          <a:bodyPr rtlCol="0" anchor="ctr"/>
          <a:lstStyle/>
          <a:p>
            <a:pPr algn="ctr"/>
            <a:r>
              <a:rPr lang="en-US" b="1"/>
              <a:t>SoC endocrine therapy</a:t>
            </a:r>
            <a:r>
              <a:rPr lang="en-US"/>
              <a:t>:</a:t>
            </a:r>
            <a:br>
              <a:rPr lang="en-US"/>
            </a:br>
            <a:r>
              <a:rPr lang="en-US"/>
              <a:t> investigator’s choice of exemestane PO or </a:t>
            </a:r>
            <a:r>
              <a:rPr lang="en-US" dirty="0" err="1"/>
              <a:t>fulvestrant</a:t>
            </a:r>
            <a:r>
              <a:rPr lang="en-US"/>
              <a:t> IM</a:t>
            </a:r>
            <a:br>
              <a:rPr lang="en-US"/>
            </a:br>
            <a:r>
              <a:rPr lang="en-US"/>
              <a:t>(n = 330)</a:t>
            </a:r>
          </a:p>
        </p:txBody>
      </p:sp>
      <p:sp>
        <p:nvSpPr>
          <p:cNvPr id="18" name="Rectangle 17">
            <a:extLst>
              <a:ext uri="{FF2B5EF4-FFF2-40B4-BE49-F238E27FC236}">
                <a16:creationId xmlns:a16="http://schemas.microsoft.com/office/drawing/2014/main" id="{D7061993-2FB8-3812-B7EF-8F7AEA12E93D}"/>
              </a:ext>
            </a:extLst>
          </p:cNvPr>
          <p:cNvSpPr/>
          <p:nvPr/>
        </p:nvSpPr>
        <p:spPr bwMode="auto">
          <a:xfrm>
            <a:off x="5314873" y="3035289"/>
            <a:ext cx="5536628" cy="654901"/>
          </a:xfrm>
          <a:prstGeom prst="rect">
            <a:avLst/>
          </a:prstGeom>
          <a:solidFill>
            <a:schemeClr val="accent2"/>
          </a:solidFill>
          <a:ln w="28575">
            <a:noFill/>
            <a:miter lim="800000"/>
            <a:headEnd/>
            <a:tailEnd/>
          </a:ln>
        </p:spPr>
        <p:txBody>
          <a:bodyPr rtlCol="0" anchor="ctr"/>
          <a:lstStyle/>
          <a:p>
            <a:pPr algn="ctr"/>
            <a:r>
              <a:rPr lang="en-US" b="1"/>
              <a:t>Imlunestrant </a:t>
            </a:r>
            <a:r>
              <a:rPr lang="en-US"/>
              <a:t>400 mg PO QD + </a:t>
            </a:r>
            <a:r>
              <a:rPr lang="en-US" b="1"/>
              <a:t>abemaciclib </a:t>
            </a:r>
            <a:r>
              <a:rPr lang="en-US"/>
              <a:t>PO</a:t>
            </a:r>
            <a:br>
              <a:rPr lang="en-US" b="1"/>
            </a:br>
            <a:r>
              <a:rPr lang="en-US"/>
              <a:t>(n = 213)</a:t>
            </a:r>
          </a:p>
        </p:txBody>
      </p:sp>
    </p:spTree>
    <p:extLst>
      <p:ext uri="{BB962C8B-B14F-4D97-AF65-F5344CB8AC3E}">
        <p14:creationId xmlns:p14="http://schemas.microsoft.com/office/powerpoint/2010/main" val="13403960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1A9ED-14C2-C081-764F-AAAF23C1C9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43FD84-1B1C-7E3F-667E-B3F4003F39A7}"/>
              </a:ext>
            </a:extLst>
          </p:cNvPr>
          <p:cNvSpPr>
            <a:spLocks noGrp="1"/>
          </p:cNvSpPr>
          <p:nvPr>
            <p:ph type="title"/>
          </p:nvPr>
        </p:nvSpPr>
        <p:spPr/>
        <p:txBody>
          <a:bodyPr/>
          <a:lstStyle/>
          <a:p>
            <a:r>
              <a:rPr lang="en-US"/>
              <a:t>EMBER-3: Baseline Characteristics</a:t>
            </a:r>
          </a:p>
        </p:txBody>
      </p:sp>
      <p:sp>
        <p:nvSpPr>
          <p:cNvPr id="13" name="Text Box 11">
            <a:extLst>
              <a:ext uri="{FF2B5EF4-FFF2-40B4-BE49-F238E27FC236}">
                <a16:creationId xmlns:a16="http://schemas.microsoft.com/office/drawing/2014/main" id="{AFFD9117-FEA6-65F7-E72A-7B3E47C957CF}"/>
              </a:ext>
            </a:extLst>
          </p:cNvPr>
          <p:cNvSpPr txBox="1">
            <a:spLocks noChangeArrowheads="1"/>
          </p:cNvSpPr>
          <p:nvPr/>
        </p:nvSpPr>
        <p:spPr bwMode="auto">
          <a:xfrm>
            <a:off x="414339" y="635936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Jhaveri. SABCS 2024. Abstr GS1-01. Jhaveri. NEJM. 2024;[Epub].</a:t>
            </a:r>
          </a:p>
        </p:txBody>
      </p:sp>
      <p:graphicFrame>
        <p:nvGraphicFramePr>
          <p:cNvPr id="5" name="Group 3">
            <a:extLst>
              <a:ext uri="{FF2B5EF4-FFF2-40B4-BE49-F238E27FC236}">
                <a16:creationId xmlns:a16="http://schemas.microsoft.com/office/drawing/2014/main" id="{1F07E5A1-B954-DBFD-2C91-A66C455B3B59}"/>
              </a:ext>
            </a:extLst>
          </p:cNvPr>
          <p:cNvGraphicFramePr>
            <a:graphicFrameLocks/>
          </p:cNvGraphicFramePr>
          <p:nvPr>
            <p:extLst>
              <p:ext uri="{D42A27DB-BD31-4B8C-83A1-F6EECF244321}">
                <p14:modId xmlns:p14="http://schemas.microsoft.com/office/powerpoint/2010/main" val="4119762796"/>
              </p:ext>
            </p:extLst>
          </p:nvPr>
        </p:nvGraphicFramePr>
        <p:xfrm>
          <a:off x="495300" y="1142904"/>
          <a:ext cx="5600700" cy="4876944"/>
        </p:xfrm>
        <a:graphic>
          <a:graphicData uri="http://schemas.openxmlformats.org/drawingml/2006/table">
            <a:tbl>
              <a:tblPr/>
              <a:tblGrid>
                <a:gridCol w="1982611">
                  <a:extLst>
                    <a:ext uri="{9D8B030D-6E8A-4147-A177-3AD203B41FA5}">
                      <a16:colId xmlns:a16="http://schemas.microsoft.com/office/drawing/2014/main" val="20000"/>
                    </a:ext>
                  </a:extLst>
                </a:gridCol>
                <a:gridCol w="1249212">
                  <a:extLst>
                    <a:ext uri="{9D8B030D-6E8A-4147-A177-3AD203B41FA5}">
                      <a16:colId xmlns:a16="http://schemas.microsoft.com/office/drawing/2014/main" val="20001"/>
                    </a:ext>
                  </a:extLst>
                </a:gridCol>
                <a:gridCol w="1027130">
                  <a:extLst>
                    <a:ext uri="{9D8B030D-6E8A-4147-A177-3AD203B41FA5}">
                      <a16:colId xmlns:a16="http://schemas.microsoft.com/office/drawing/2014/main" val="20002"/>
                    </a:ext>
                  </a:extLst>
                </a:gridCol>
                <a:gridCol w="1341747">
                  <a:extLst>
                    <a:ext uri="{9D8B030D-6E8A-4147-A177-3AD203B41FA5}">
                      <a16:colId xmlns:a16="http://schemas.microsoft.com/office/drawing/2014/main" val="446353346"/>
                    </a:ext>
                  </a:extLst>
                </a:gridCol>
              </a:tblGrid>
              <a:tr h="3071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Characteristic</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331)</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SoC ET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330)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 + Abemaciclib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213)</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279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61 (28-87)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62 (27-89)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62 (36-87)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279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Female,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279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Postmenopausal,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967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Race, %</a:t>
                      </a:r>
                    </a:p>
                    <a:p>
                      <a:pPr marL="285750" marR="0" lvl="0" indent="-169863"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White</a:t>
                      </a:r>
                    </a:p>
                    <a:p>
                      <a:pPr marL="285750" marR="0" lvl="0" indent="-169863"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Asian</a:t>
                      </a:r>
                    </a:p>
                    <a:p>
                      <a:pPr marL="285750" marR="0" lvl="0" indent="-169863"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Black</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03951507"/>
                  </a:ext>
                </a:extLst>
              </a:tr>
              <a:tr h="48633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Region, %</a:t>
                      </a:r>
                    </a:p>
                    <a:p>
                      <a:pPr marL="285750" marR="0" lvl="0" indent="-169863"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East Asia</a:t>
                      </a:r>
                    </a:p>
                    <a:p>
                      <a:pPr marL="285750" marR="0" lvl="0" indent="-169863"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N America/W Europe</a:t>
                      </a:r>
                    </a:p>
                    <a:p>
                      <a:pPr marL="285750" marR="0" lvl="0" indent="-169863"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Other</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51339897"/>
                  </a:ext>
                </a:extLst>
              </a:tr>
              <a:tr h="1279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PgR positive, %</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17848583"/>
                  </a:ext>
                </a:extLst>
              </a:tr>
              <a:tr h="1279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a:ln>
                            <a:noFill/>
                          </a:ln>
                          <a:solidFill>
                            <a:schemeClr val="bg2">
                              <a:lumMod val="10000"/>
                            </a:schemeClr>
                          </a:solidFill>
                          <a:effectLst/>
                          <a:latin typeface="Calibri" panose="020F0502020204030204" pitchFamily="34" charset="0"/>
                        </a:rPr>
                        <a:t>ESR1</a:t>
                      </a:r>
                      <a:r>
                        <a:rPr kumimoji="0" lang="en-US" sz="1400" b="0" i="0" u="none" strike="noStrike" cap="none" normalizeH="0" baseline="0">
                          <a:ln>
                            <a:noFill/>
                          </a:ln>
                          <a:solidFill>
                            <a:schemeClr val="bg2">
                              <a:lumMod val="10000"/>
                            </a:schemeClr>
                          </a:solidFill>
                          <a:effectLst/>
                          <a:latin typeface="Calibri" panose="020F0502020204030204" pitchFamily="34" charset="0"/>
                        </a:rPr>
                        <a:t> mutation, %</a:t>
                      </a:r>
                      <a:endParaRPr kumimoji="0" lang="en-US" sz="1400" b="0" i="1"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91668523"/>
                  </a:ext>
                </a:extLst>
              </a:tr>
              <a:tr h="2175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PI3K pathway </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mutation,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33616887"/>
                  </a:ext>
                </a:extLst>
              </a:tr>
            </a:tbl>
          </a:graphicData>
        </a:graphic>
      </p:graphicFrame>
      <p:graphicFrame>
        <p:nvGraphicFramePr>
          <p:cNvPr id="7" name="Group 3">
            <a:extLst>
              <a:ext uri="{FF2B5EF4-FFF2-40B4-BE49-F238E27FC236}">
                <a16:creationId xmlns:a16="http://schemas.microsoft.com/office/drawing/2014/main" id="{6EEC524F-972D-D135-4656-B1171A588CC1}"/>
              </a:ext>
            </a:extLst>
          </p:cNvPr>
          <p:cNvGraphicFramePr>
            <a:graphicFrameLocks/>
          </p:cNvGraphicFramePr>
          <p:nvPr>
            <p:extLst>
              <p:ext uri="{D42A27DB-BD31-4B8C-83A1-F6EECF244321}">
                <p14:modId xmlns:p14="http://schemas.microsoft.com/office/powerpoint/2010/main" val="742548183"/>
              </p:ext>
            </p:extLst>
          </p:nvPr>
        </p:nvGraphicFramePr>
        <p:xfrm>
          <a:off x="6167252" y="1142904"/>
          <a:ext cx="5605648" cy="5029296"/>
        </p:xfrm>
        <a:graphic>
          <a:graphicData uri="http://schemas.openxmlformats.org/drawingml/2006/table">
            <a:tbl>
              <a:tblPr/>
              <a:tblGrid>
                <a:gridCol w="2138936">
                  <a:extLst>
                    <a:ext uri="{9D8B030D-6E8A-4147-A177-3AD203B41FA5}">
                      <a16:colId xmlns:a16="http://schemas.microsoft.com/office/drawing/2014/main" val="20000"/>
                    </a:ext>
                  </a:extLst>
                </a:gridCol>
                <a:gridCol w="1256101">
                  <a:extLst>
                    <a:ext uri="{9D8B030D-6E8A-4147-A177-3AD203B41FA5}">
                      <a16:colId xmlns:a16="http://schemas.microsoft.com/office/drawing/2014/main" val="20001"/>
                    </a:ext>
                  </a:extLst>
                </a:gridCol>
                <a:gridCol w="884297">
                  <a:extLst>
                    <a:ext uri="{9D8B030D-6E8A-4147-A177-3AD203B41FA5}">
                      <a16:colId xmlns:a16="http://schemas.microsoft.com/office/drawing/2014/main" val="20002"/>
                    </a:ext>
                  </a:extLst>
                </a:gridCol>
                <a:gridCol w="1326314">
                  <a:extLst>
                    <a:ext uri="{9D8B030D-6E8A-4147-A177-3AD203B41FA5}">
                      <a16:colId xmlns:a16="http://schemas.microsoft.com/office/drawing/2014/main" val="446353346"/>
                    </a:ext>
                  </a:extLst>
                </a:gridCol>
              </a:tblGrid>
              <a:tr h="3021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Characteristic, %</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331)</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SoC ET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330)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 + Abemaciclib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213)</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902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a:rPr>
                        <a:t>Mets site</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a:rPr>
                        <a:t>Visceral</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a:rPr>
                        <a:t>Liver</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a:rPr>
                        <a:t>Bone only</a:t>
                      </a:r>
                      <a:endParaRPr kumimoji="0" lang="en-US" sz="14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021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Endocrine resistance</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a:ea typeface="+mn-ea"/>
                          <a:cs typeface="+mn-cs"/>
                        </a:rPr>
                        <a:t>Primary</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a:ea typeface="+mn-ea"/>
                          <a:cs typeface="+mn-cs"/>
                        </a:rPr>
                        <a:t>Secondary</a:t>
                      </a:r>
                      <a:endParaRPr kumimoji="0" lang="en-US" sz="1400" b="0" i="0" u="none" strike="noStrike" kern="1200" cap="none" normalizeH="0" baseline="0" dirty="0">
                        <a:ln>
                          <a:noFill/>
                        </a:ln>
                        <a:solidFill>
                          <a:schemeClr val="bg2">
                            <a:lumMod val="10000"/>
                          </a:schemeClr>
                        </a:solidFill>
                        <a:effectLst/>
                        <a:latin typeface="Calibri"/>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3902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Most recent ET</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a:ea typeface="+mn-ea"/>
                          <a:cs typeface="+mn-cs"/>
                        </a:rPr>
                        <a:t>Adjuvant/first line</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a:ea typeface="+mn-ea"/>
                          <a:cs typeface="+mn-cs"/>
                        </a:rPr>
                        <a:t>ABC/second line</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a:ea typeface="+mn-ea"/>
                          <a:cs typeface="+mn-cs"/>
                        </a:rPr>
                        <a:t>Overall</a:t>
                      </a:r>
                      <a:endParaRPr kumimoji="0" lang="en-US" sz="1400" b="0" i="0" u="none" strike="noStrike" kern="1200" cap="none" normalizeH="0" baseline="0" dirty="0">
                        <a:ln>
                          <a:noFill/>
                        </a:ln>
                        <a:solidFill>
                          <a:schemeClr val="bg2">
                            <a:lumMod val="10000"/>
                          </a:schemeClr>
                        </a:solidFill>
                        <a:effectLst/>
                        <a:latin typeface="Calibri"/>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021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Prior CDK4/6 inhibitor tx</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a:ea typeface="+mn-ea"/>
                          <a:cs typeface="+mn-cs"/>
                        </a:rPr>
                        <a:t>Adjuvant</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a:ea typeface="+mn-ea"/>
                          <a:cs typeface="+mn-cs"/>
                        </a:rPr>
                        <a:t>ABC</a:t>
                      </a:r>
                      <a:endParaRPr kumimoji="0" lang="en-US" sz="1400" b="0" i="0" u="none" strike="noStrike" kern="1200" cap="none" normalizeH="0" baseline="0" dirty="0">
                        <a:ln>
                          <a:noFill/>
                        </a:ln>
                        <a:solidFill>
                          <a:schemeClr val="bg2">
                            <a:lumMod val="10000"/>
                          </a:schemeClr>
                        </a:solidFill>
                        <a:effectLst/>
                        <a:latin typeface="Calibri"/>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03951507"/>
                  </a:ext>
                </a:extLst>
              </a:tr>
              <a:tr h="3902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Prior CDK4/6 inhibitor</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a:ea typeface="+mn-ea"/>
                          <a:cs typeface="+mn-cs"/>
                        </a:rPr>
                        <a:t>Palbociclib</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a:ea typeface="+mn-ea"/>
                          <a:cs typeface="+mn-cs"/>
                        </a:rPr>
                        <a:t>Ribociclib</a:t>
                      </a:r>
                    </a:p>
                    <a:p>
                      <a:pPr marL="347663" marR="0" lvl="0" indent="-231775"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a:ea typeface="+mn-ea"/>
                          <a:cs typeface="+mn-cs"/>
                        </a:rPr>
                        <a:t>Abemaciclib</a:t>
                      </a:r>
                      <a:endParaRPr kumimoji="0" lang="en-US" sz="1400" b="0" i="0" u="none" strike="noStrike" kern="1200" cap="none" normalizeH="0" baseline="0" dirty="0">
                        <a:ln>
                          <a:noFill/>
                        </a:ln>
                        <a:solidFill>
                          <a:schemeClr val="bg2">
                            <a:lumMod val="10000"/>
                          </a:schemeClr>
                        </a:solidFill>
                        <a:effectLst/>
                        <a:latin typeface="Calibri"/>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51339897"/>
                  </a:ext>
                </a:extLst>
              </a:tr>
            </a:tbl>
          </a:graphicData>
        </a:graphic>
      </p:graphicFrame>
    </p:spTree>
    <p:extLst>
      <p:ext uri="{BB962C8B-B14F-4D97-AF65-F5344CB8AC3E}">
        <p14:creationId xmlns:p14="http://schemas.microsoft.com/office/powerpoint/2010/main" val="2330045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14F61-4E5D-FB19-32DE-B84CE9846942}"/>
            </a:ext>
          </a:extLst>
        </p:cNvPr>
        <p:cNvGrpSpPr/>
        <p:nvPr/>
      </p:nvGrpSpPr>
      <p:grpSpPr>
        <a:xfrm>
          <a:off x="0" y="0"/>
          <a:ext cx="0" cy="0"/>
          <a:chOff x="0" y="0"/>
          <a:chExt cx="0" cy="0"/>
        </a:xfrm>
      </p:grpSpPr>
      <p:grpSp>
        <p:nvGrpSpPr>
          <p:cNvPr id="277" name="Group 276">
            <a:extLst>
              <a:ext uri="{FF2B5EF4-FFF2-40B4-BE49-F238E27FC236}">
                <a16:creationId xmlns:a16="http://schemas.microsoft.com/office/drawing/2014/main" id="{30848F74-4B56-E072-5B45-1013C94061AF}"/>
              </a:ext>
            </a:extLst>
          </p:cNvPr>
          <p:cNvGrpSpPr/>
          <p:nvPr/>
        </p:nvGrpSpPr>
        <p:grpSpPr>
          <a:xfrm>
            <a:off x="7329340" y="2030820"/>
            <a:ext cx="3784862" cy="2948069"/>
            <a:chOff x="7329340" y="2030820"/>
            <a:chExt cx="3784862" cy="2948069"/>
          </a:xfrm>
        </p:grpSpPr>
        <p:sp>
          <p:nvSpPr>
            <p:cNvPr id="213" name="Freeform 212">
              <a:extLst>
                <a:ext uri="{FF2B5EF4-FFF2-40B4-BE49-F238E27FC236}">
                  <a16:creationId xmlns:a16="http://schemas.microsoft.com/office/drawing/2014/main" id="{19B70A21-73A5-A96E-F21C-5A01927D7450}"/>
                </a:ext>
              </a:extLst>
            </p:cNvPr>
            <p:cNvSpPr/>
            <p:nvPr/>
          </p:nvSpPr>
          <p:spPr bwMode="auto">
            <a:xfrm>
              <a:off x="7329340" y="2111604"/>
              <a:ext cx="3784862" cy="2710206"/>
            </a:xfrm>
            <a:custGeom>
              <a:avLst/>
              <a:gdLst>
                <a:gd name="connsiteX0" fmla="*/ 3784862 w 3784862"/>
                <a:gd name="connsiteY0" fmla="*/ 2710206 h 2710206"/>
                <a:gd name="connsiteX1" fmla="*/ 2960017 w 3784862"/>
                <a:gd name="connsiteY1" fmla="*/ 2710206 h 2710206"/>
                <a:gd name="connsiteX2" fmla="*/ 2960017 w 3784862"/>
                <a:gd name="connsiteY2" fmla="*/ 2686639 h 2710206"/>
                <a:gd name="connsiteX3" fmla="*/ 2875175 w 3784862"/>
                <a:gd name="connsiteY3" fmla="*/ 2686639 h 2710206"/>
                <a:gd name="connsiteX4" fmla="*/ 2875175 w 3784862"/>
                <a:gd name="connsiteY4" fmla="*/ 2672499 h 2710206"/>
                <a:gd name="connsiteX5" fmla="*/ 2818615 w 3784862"/>
                <a:gd name="connsiteY5" fmla="*/ 2672499 h 2710206"/>
                <a:gd name="connsiteX6" fmla="*/ 2818615 w 3784862"/>
                <a:gd name="connsiteY6" fmla="*/ 2648932 h 2710206"/>
                <a:gd name="connsiteX7" fmla="*/ 2658359 w 3784862"/>
                <a:gd name="connsiteY7" fmla="*/ 2648932 h 2710206"/>
                <a:gd name="connsiteX8" fmla="*/ 2658359 w 3784862"/>
                <a:gd name="connsiteY8" fmla="*/ 2597085 h 2710206"/>
                <a:gd name="connsiteX9" fmla="*/ 2516957 w 3784862"/>
                <a:gd name="connsiteY9" fmla="*/ 2597085 h 2710206"/>
                <a:gd name="connsiteX10" fmla="*/ 2516957 w 3784862"/>
                <a:gd name="connsiteY10" fmla="*/ 2573518 h 2710206"/>
                <a:gd name="connsiteX11" fmla="*/ 2516957 w 3784862"/>
                <a:gd name="connsiteY11" fmla="*/ 2573518 h 2710206"/>
                <a:gd name="connsiteX12" fmla="*/ 2493390 w 3784862"/>
                <a:gd name="connsiteY12" fmla="*/ 2549951 h 2710206"/>
                <a:gd name="connsiteX13" fmla="*/ 2399122 w 3784862"/>
                <a:gd name="connsiteY13" fmla="*/ 2549951 h 2710206"/>
                <a:gd name="connsiteX14" fmla="*/ 2399122 w 3784862"/>
                <a:gd name="connsiteY14" fmla="*/ 2521670 h 2710206"/>
                <a:gd name="connsiteX15" fmla="*/ 2281287 w 3784862"/>
                <a:gd name="connsiteY15" fmla="*/ 2521670 h 2710206"/>
                <a:gd name="connsiteX16" fmla="*/ 2281287 w 3784862"/>
                <a:gd name="connsiteY16" fmla="*/ 2422689 h 2710206"/>
                <a:gd name="connsiteX17" fmla="*/ 2158738 w 3784862"/>
                <a:gd name="connsiteY17" fmla="*/ 2422689 h 2710206"/>
                <a:gd name="connsiteX18" fmla="*/ 2158738 w 3784862"/>
                <a:gd name="connsiteY18" fmla="*/ 2399122 h 2710206"/>
                <a:gd name="connsiteX19" fmla="*/ 2059757 w 3784862"/>
                <a:gd name="connsiteY19" fmla="*/ 2399122 h 2710206"/>
                <a:gd name="connsiteX20" fmla="*/ 2059757 w 3784862"/>
                <a:gd name="connsiteY20" fmla="*/ 2366128 h 2710206"/>
                <a:gd name="connsiteX21" fmla="*/ 1663831 w 3784862"/>
                <a:gd name="connsiteY21" fmla="*/ 2366128 h 2710206"/>
                <a:gd name="connsiteX22" fmla="*/ 1663831 w 3784862"/>
                <a:gd name="connsiteY22" fmla="*/ 2333134 h 2710206"/>
                <a:gd name="connsiteX23" fmla="*/ 1541283 w 3784862"/>
                <a:gd name="connsiteY23" fmla="*/ 2333134 h 2710206"/>
                <a:gd name="connsiteX24" fmla="*/ 1541283 w 3784862"/>
                <a:gd name="connsiteY24" fmla="*/ 2262433 h 2710206"/>
                <a:gd name="connsiteX25" fmla="*/ 1310326 w 3784862"/>
                <a:gd name="connsiteY25" fmla="*/ 2262433 h 2710206"/>
                <a:gd name="connsiteX26" fmla="*/ 1310326 w 3784862"/>
                <a:gd name="connsiteY26" fmla="*/ 2215299 h 2710206"/>
                <a:gd name="connsiteX27" fmla="*/ 1267905 w 3784862"/>
                <a:gd name="connsiteY27" fmla="*/ 2215299 h 2710206"/>
                <a:gd name="connsiteX28" fmla="*/ 1267905 w 3784862"/>
                <a:gd name="connsiteY28" fmla="*/ 2059757 h 2710206"/>
                <a:gd name="connsiteX29" fmla="*/ 1192491 w 3784862"/>
                <a:gd name="connsiteY29" fmla="*/ 2059757 h 2710206"/>
                <a:gd name="connsiteX30" fmla="*/ 1192491 w 3784862"/>
                <a:gd name="connsiteY30" fmla="*/ 2040903 h 2710206"/>
                <a:gd name="connsiteX31" fmla="*/ 1032235 w 3784862"/>
                <a:gd name="connsiteY31" fmla="*/ 2040903 h 2710206"/>
                <a:gd name="connsiteX32" fmla="*/ 1032235 w 3784862"/>
                <a:gd name="connsiteY32" fmla="*/ 1993769 h 2710206"/>
                <a:gd name="connsiteX33" fmla="*/ 1003955 w 3784862"/>
                <a:gd name="connsiteY33" fmla="*/ 1993769 h 2710206"/>
                <a:gd name="connsiteX34" fmla="*/ 1003955 w 3784862"/>
                <a:gd name="connsiteY34" fmla="*/ 1762812 h 2710206"/>
                <a:gd name="connsiteX35" fmla="*/ 919114 w 3784862"/>
                <a:gd name="connsiteY35" fmla="*/ 1762812 h 2710206"/>
                <a:gd name="connsiteX36" fmla="*/ 919114 w 3784862"/>
                <a:gd name="connsiteY36" fmla="*/ 1710965 h 2710206"/>
                <a:gd name="connsiteX37" fmla="*/ 763571 w 3784862"/>
                <a:gd name="connsiteY37" fmla="*/ 1710965 h 2710206"/>
                <a:gd name="connsiteX38" fmla="*/ 763571 w 3784862"/>
                <a:gd name="connsiteY38" fmla="*/ 1376314 h 2710206"/>
                <a:gd name="connsiteX39" fmla="*/ 721151 w 3784862"/>
                <a:gd name="connsiteY39" fmla="*/ 1376314 h 2710206"/>
                <a:gd name="connsiteX40" fmla="*/ 650450 w 3784862"/>
                <a:gd name="connsiteY40" fmla="*/ 1376314 h 2710206"/>
                <a:gd name="connsiteX41" fmla="*/ 650450 w 3784862"/>
                <a:gd name="connsiteY41" fmla="*/ 1319753 h 2710206"/>
                <a:gd name="connsiteX42" fmla="*/ 518474 w 3784862"/>
                <a:gd name="connsiteY42" fmla="*/ 1319753 h 2710206"/>
                <a:gd name="connsiteX43" fmla="*/ 518474 w 3784862"/>
                <a:gd name="connsiteY43" fmla="*/ 1069942 h 2710206"/>
                <a:gd name="connsiteX44" fmla="*/ 499621 w 3784862"/>
                <a:gd name="connsiteY44" fmla="*/ 1069942 h 2710206"/>
                <a:gd name="connsiteX45" fmla="*/ 499621 w 3784862"/>
                <a:gd name="connsiteY45" fmla="*/ 909687 h 2710206"/>
                <a:gd name="connsiteX46" fmla="*/ 410066 w 3784862"/>
                <a:gd name="connsiteY46" fmla="*/ 909687 h 2710206"/>
                <a:gd name="connsiteX47" fmla="*/ 410066 w 3784862"/>
                <a:gd name="connsiteY47" fmla="*/ 867266 h 2710206"/>
                <a:gd name="connsiteX48" fmla="*/ 263951 w 3784862"/>
                <a:gd name="connsiteY48" fmla="*/ 867266 h 2710206"/>
                <a:gd name="connsiteX49" fmla="*/ 263951 w 3784862"/>
                <a:gd name="connsiteY49" fmla="*/ 598602 h 2710206"/>
                <a:gd name="connsiteX50" fmla="*/ 245097 w 3784862"/>
                <a:gd name="connsiteY50" fmla="*/ 598602 h 2710206"/>
                <a:gd name="connsiteX51" fmla="*/ 245097 w 3784862"/>
                <a:gd name="connsiteY51" fmla="*/ 89555 h 2710206"/>
                <a:gd name="connsiteX52" fmla="*/ 164969 w 3784862"/>
                <a:gd name="connsiteY52" fmla="*/ 89555 h 2710206"/>
                <a:gd name="connsiteX53" fmla="*/ 164969 w 3784862"/>
                <a:gd name="connsiteY53" fmla="*/ 32994 h 2710206"/>
                <a:gd name="connsiteX54" fmla="*/ 98982 w 3784862"/>
                <a:gd name="connsiteY54" fmla="*/ 32994 h 2710206"/>
                <a:gd name="connsiteX55" fmla="*/ 98982 w 3784862"/>
                <a:gd name="connsiteY55" fmla="*/ 32994 h 2710206"/>
                <a:gd name="connsiteX56" fmla="*/ 98982 w 3784862"/>
                <a:gd name="connsiteY56" fmla="*/ 32994 h 2710206"/>
                <a:gd name="connsiteX57" fmla="*/ 98982 w 3784862"/>
                <a:gd name="connsiteY57" fmla="*/ 0 h 2710206"/>
                <a:gd name="connsiteX58" fmla="*/ 0 w 3784862"/>
                <a:gd name="connsiteY58" fmla="*/ 0 h 2710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3784862" h="2710206">
                  <a:moveTo>
                    <a:pt x="3784862" y="2710206"/>
                  </a:moveTo>
                  <a:lnTo>
                    <a:pt x="2960017" y="2710206"/>
                  </a:lnTo>
                  <a:lnTo>
                    <a:pt x="2960017" y="2686639"/>
                  </a:lnTo>
                  <a:lnTo>
                    <a:pt x="2875175" y="2686639"/>
                  </a:lnTo>
                  <a:lnTo>
                    <a:pt x="2875175" y="2672499"/>
                  </a:lnTo>
                  <a:lnTo>
                    <a:pt x="2818615" y="2672499"/>
                  </a:lnTo>
                  <a:lnTo>
                    <a:pt x="2818615" y="2648932"/>
                  </a:lnTo>
                  <a:lnTo>
                    <a:pt x="2658359" y="2648932"/>
                  </a:lnTo>
                  <a:lnTo>
                    <a:pt x="2658359" y="2597085"/>
                  </a:lnTo>
                  <a:lnTo>
                    <a:pt x="2516957" y="2597085"/>
                  </a:lnTo>
                  <a:lnTo>
                    <a:pt x="2516957" y="2573518"/>
                  </a:lnTo>
                  <a:lnTo>
                    <a:pt x="2516957" y="2573518"/>
                  </a:lnTo>
                  <a:lnTo>
                    <a:pt x="2493390" y="2549951"/>
                  </a:lnTo>
                  <a:lnTo>
                    <a:pt x="2399122" y="2549951"/>
                  </a:lnTo>
                  <a:lnTo>
                    <a:pt x="2399122" y="2521670"/>
                  </a:lnTo>
                  <a:lnTo>
                    <a:pt x="2281287" y="2521670"/>
                  </a:lnTo>
                  <a:lnTo>
                    <a:pt x="2281287" y="2422689"/>
                  </a:lnTo>
                  <a:lnTo>
                    <a:pt x="2158738" y="2422689"/>
                  </a:lnTo>
                  <a:lnTo>
                    <a:pt x="2158738" y="2399122"/>
                  </a:lnTo>
                  <a:lnTo>
                    <a:pt x="2059757" y="2399122"/>
                  </a:lnTo>
                  <a:lnTo>
                    <a:pt x="2059757" y="2366128"/>
                  </a:lnTo>
                  <a:lnTo>
                    <a:pt x="1663831" y="2366128"/>
                  </a:lnTo>
                  <a:lnTo>
                    <a:pt x="1663831" y="2333134"/>
                  </a:lnTo>
                  <a:lnTo>
                    <a:pt x="1541283" y="2333134"/>
                  </a:lnTo>
                  <a:lnTo>
                    <a:pt x="1541283" y="2262433"/>
                  </a:lnTo>
                  <a:lnTo>
                    <a:pt x="1310326" y="2262433"/>
                  </a:lnTo>
                  <a:lnTo>
                    <a:pt x="1310326" y="2215299"/>
                  </a:lnTo>
                  <a:lnTo>
                    <a:pt x="1267905" y="2215299"/>
                  </a:lnTo>
                  <a:lnTo>
                    <a:pt x="1267905" y="2059757"/>
                  </a:lnTo>
                  <a:lnTo>
                    <a:pt x="1192491" y="2059757"/>
                  </a:lnTo>
                  <a:lnTo>
                    <a:pt x="1192491" y="2040903"/>
                  </a:lnTo>
                  <a:lnTo>
                    <a:pt x="1032235" y="2040903"/>
                  </a:lnTo>
                  <a:lnTo>
                    <a:pt x="1032235" y="1993769"/>
                  </a:lnTo>
                  <a:lnTo>
                    <a:pt x="1003955" y="1993769"/>
                  </a:lnTo>
                  <a:lnTo>
                    <a:pt x="1003955" y="1762812"/>
                  </a:lnTo>
                  <a:lnTo>
                    <a:pt x="919114" y="1762812"/>
                  </a:lnTo>
                  <a:lnTo>
                    <a:pt x="919114" y="1710965"/>
                  </a:lnTo>
                  <a:lnTo>
                    <a:pt x="763571" y="1710965"/>
                  </a:lnTo>
                  <a:lnTo>
                    <a:pt x="763571" y="1376314"/>
                  </a:lnTo>
                  <a:lnTo>
                    <a:pt x="721151" y="1376314"/>
                  </a:lnTo>
                  <a:lnTo>
                    <a:pt x="650450" y="1376314"/>
                  </a:lnTo>
                  <a:lnTo>
                    <a:pt x="650450" y="1319753"/>
                  </a:lnTo>
                  <a:lnTo>
                    <a:pt x="518474" y="1319753"/>
                  </a:lnTo>
                  <a:lnTo>
                    <a:pt x="518474" y="1069942"/>
                  </a:lnTo>
                  <a:lnTo>
                    <a:pt x="499621" y="1069942"/>
                  </a:lnTo>
                  <a:lnTo>
                    <a:pt x="499621" y="909687"/>
                  </a:lnTo>
                  <a:lnTo>
                    <a:pt x="410066" y="909687"/>
                  </a:lnTo>
                  <a:lnTo>
                    <a:pt x="410066" y="867266"/>
                  </a:lnTo>
                  <a:lnTo>
                    <a:pt x="263951" y="867266"/>
                  </a:lnTo>
                  <a:lnTo>
                    <a:pt x="263951" y="598602"/>
                  </a:lnTo>
                  <a:lnTo>
                    <a:pt x="245097" y="598602"/>
                  </a:lnTo>
                  <a:lnTo>
                    <a:pt x="245097" y="89555"/>
                  </a:lnTo>
                  <a:lnTo>
                    <a:pt x="164969" y="89555"/>
                  </a:lnTo>
                  <a:lnTo>
                    <a:pt x="164969" y="32994"/>
                  </a:lnTo>
                  <a:lnTo>
                    <a:pt x="98982" y="32994"/>
                  </a:lnTo>
                  <a:lnTo>
                    <a:pt x="98982" y="32994"/>
                  </a:lnTo>
                  <a:lnTo>
                    <a:pt x="98982" y="32994"/>
                  </a:lnTo>
                  <a:lnTo>
                    <a:pt x="98982" y="0"/>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276" name="Group 275">
              <a:extLst>
                <a:ext uri="{FF2B5EF4-FFF2-40B4-BE49-F238E27FC236}">
                  <a16:creationId xmlns:a16="http://schemas.microsoft.com/office/drawing/2014/main" id="{76200D7B-E509-5268-403B-CD8A3FD4A0B9}"/>
                </a:ext>
              </a:extLst>
            </p:cNvPr>
            <p:cNvGrpSpPr/>
            <p:nvPr/>
          </p:nvGrpSpPr>
          <p:grpSpPr>
            <a:xfrm>
              <a:off x="7412906" y="2030820"/>
              <a:ext cx="3514307" cy="2948069"/>
              <a:chOff x="7412906" y="2030820"/>
              <a:chExt cx="3514307" cy="2948069"/>
            </a:xfrm>
          </p:grpSpPr>
          <p:sp>
            <p:nvSpPr>
              <p:cNvPr id="150" name="TextBox 149">
                <a:extLst>
                  <a:ext uri="{FF2B5EF4-FFF2-40B4-BE49-F238E27FC236}">
                    <a16:creationId xmlns:a16="http://schemas.microsoft.com/office/drawing/2014/main" id="{772EF5B2-8C1A-2FD6-0C7C-65D8148387E1}"/>
                  </a:ext>
                </a:extLst>
              </p:cNvPr>
              <p:cNvSpPr txBox="1"/>
              <p:nvPr/>
            </p:nvSpPr>
            <p:spPr bwMode="auto">
              <a:xfrm>
                <a:off x="8928952" y="4473184"/>
                <a:ext cx="4148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3"/>
                    </a:solidFill>
                    <a:latin typeface="Calibri" panose="020F0502020204030204" pitchFamily="34" charset="0"/>
                  </a:rPr>
                  <a:t>22</a:t>
                </a:r>
              </a:p>
            </p:txBody>
          </p:sp>
          <p:sp>
            <p:nvSpPr>
              <p:cNvPr id="231" name="TextBox 230">
                <a:extLst>
                  <a:ext uri="{FF2B5EF4-FFF2-40B4-BE49-F238E27FC236}">
                    <a16:creationId xmlns:a16="http://schemas.microsoft.com/office/drawing/2014/main" id="{282A731A-A95F-3088-803F-68869F05B54C}"/>
                  </a:ext>
                </a:extLst>
              </p:cNvPr>
              <p:cNvSpPr txBox="1"/>
              <p:nvPr/>
            </p:nvSpPr>
            <p:spPr bwMode="auto">
              <a:xfrm>
                <a:off x="8871360" y="4340552"/>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54" name="TextBox 253">
                <a:extLst>
                  <a:ext uri="{FF2B5EF4-FFF2-40B4-BE49-F238E27FC236}">
                    <a16:creationId xmlns:a16="http://schemas.microsoft.com/office/drawing/2014/main" id="{26A817AA-796E-00F3-7BE9-4B88AABE5541}"/>
                  </a:ext>
                </a:extLst>
              </p:cNvPr>
              <p:cNvSpPr txBox="1"/>
              <p:nvPr/>
            </p:nvSpPr>
            <p:spPr bwMode="auto">
              <a:xfrm>
                <a:off x="7412906" y="2030820"/>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55" name="TextBox 254">
                <a:extLst>
                  <a:ext uri="{FF2B5EF4-FFF2-40B4-BE49-F238E27FC236}">
                    <a16:creationId xmlns:a16="http://schemas.microsoft.com/office/drawing/2014/main" id="{FC79A88D-4E45-37A3-86A1-FB1629231CC1}"/>
                  </a:ext>
                </a:extLst>
              </p:cNvPr>
              <p:cNvSpPr txBox="1"/>
              <p:nvPr/>
            </p:nvSpPr>
            <p:spPr bwMode="auto">
              <a:xfrm>
                <a:off x="7447663" y="2097662"/>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56" name="TextBox 255">
                <a:extLst>
                  <a:ext uri="{FF2B5EF4-FFF2-40B4-BE49-F238E27FC236}">
                    <a16:creationId xmlns:a16="http://schemas.microsoft.com/office/drawing/2014/main" id="{ADC7BBCA-CF81-C8C0-A5D9-2F2FAE7D81B6}"/>
                  </a:ext>
                </a:extLst>
              </p:cNvPr>
              <p:cNvSpPr txBox="1"/>
              <p:nvPr/>
            </p:nvSpPr>
            <p:spPr bwMode="auto">
              <a:xfrm>
                <a:off x="7444990" y="2175199"/>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57" name="TextBox 256">
                <a:extLst>
                  <a:ext uri="{FF2B5EF4-FFF2-40B4-BE49-F238E27FC236}">
                    <a16:creationId xmlns:a16="http://schemas.microsoft.com/office/drawing/2014/main" id="{17A78A29-E251-5025-B015-396111FA337E}"/>
                  </a:ext>
                </a:extLst>
              </p:cNvPr>
              <p:cNvSpPr txBox="1"/>
              <p:nvPr/>
            </p:nvSpPr>
            <p:spPr bwMode="auto">
              <a:xfrm>
                <a:off x="7469053" y="2541493"/>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58" name="TextBox 257">
                <a:extLst>
                  <a:ext uri="{FF2B5EF4-FFF2-40B4-BE49-F238E27FC236}">
                    <a16:creationId xmlns:a16="http://schemas.microsoft.com/office/drawing/2014/main" id="{0CC75835-1F59-E764-C6AC-AFDD00B4FDA9}"/>
                  </a:ext>
                </a:extLst>
              </p:cNvPr>
              <p:cNvSpPr txBox="1"/>
              <p:nvPr/>
            </p:nvSpPr>
            <p:spPr bwMode="auto">
              <a:xfrm>
                <a:off x="7466379" y="2608336"/>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59" name="TextBox 258">
                <a:extLst>
                  <a:ext uri="{FF2B5EF4-FFF2-40B4-BE49-F238E27FC236}">
                    <a16:creationId xmlns:a16="http://schemas.microsoft.com/office/drawing/2014/main" id="{3A6A817D-36C9-6453-FE7B-0CCC1BCE6B4F}"/>
                  </a:ext>
                </a:extLst>
              </p:cNvPr>
              <p:cNvSpPr txBox="1"/>
              <p:nvPr/>
            </p:nvSpPr>
            <p:spPr bwMode="auto">
              <a:xfrm>
                <a:off x="7656212" y="2846293"/>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60" name="TextBox 259">
                <a:extLst>
                  <a:ext uri="{FF2B5EF4-FFF2-40B4-BE49-F238E27FC236}">
                    <a16:creationId xmlns:a16="http://schemas.microsoft.com/office/drawing/2014/main" id="{064C8D79-38B3-7F18-0E82-E9338EFDF72D}"/>
                  </a:ext>
                </a:extLst>
              </p:cNvPr>
              <p:cNvSpPr txBox="1"/>
              <p:nvPr/>
            </p:nvSpPr>
            <p:spPr bwMode="auto">
              <a:xfrm>
                <a:off x="7717706" y="3057514"/>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61" name="TextBox 260">
                <a:extLst>
                  <a:ext uri="{FF2B5EF4-FFF2-40B4-BE49-F238E27FC236}">
                    <a16:creationId xmlns:a16="http://schemas.microsoft.com/office/drawing/2014/main" id="{702132C5-71F1-FE27-FCCD-72E80A3CC1D6}"/>
                  </a:ext>
                </a:extLst>
              </p:cNvPr>
              <p:cNvSpPr txBox="1"/>
              <p:nvPr/>
            </p:nvSpPr>
            <p:spPr bwMode="auto">
              <a:xfrm>
                <a:off x="8212338" y="3867640"/>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62" name="TextBox 261">
                <a:extLst>
                  <a:ext uri="{FF2B5EF4-FFF2-40B4-BE49-F238E27FC236}">
                    <a16:creationId xmlns:a16="http://schemas.microsoft.com/office/drawing/2014/main" id="{191E9F3B-C61B-440A-52A7-0DBA9429BA2F}"/>
                  </a:ext>
                </a:extLst>
              </p:cNvPr>
              <p:cNvSpPr txBox="1"/>
              <p:nvPr/>
            </p:nvSpPr>
            <p:spPr bwMode="auto">
              <a:xfrm>
                <a:off x="8466337" y="4041430"/>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63" name="TextBox 262">
                <a:extLst>
                  <a:ext uri="{FF2B5EF4-FFF2-40B4-BE49-F238E27FC236}">
                    <a16:creationId xmlns:a16="http://schemas.microsoft.com/office/drawing/2014/main" id="{C992ACFC-DE30-1C77-20AF-C426706A75F7}"/>
                  </a:ext>
                </a:extLst>
              </p:cNvPr>
              <p:cNvSpPr txBox="1"/>
              <p:nvPr/>
            </p:nvSpPr>
            <p:spPr bwMode="auto">
              <a:xfrm>
                <a:off x="8474358" y="4086883"/>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64" name="TextBox 263">
                <a:extLst>
                  <a:ext uri="{FF2B5EF4-FFF2-40B4-BE49-F238E27FC236}">
                    <a16:creationId xmlns:a16="http://schemas.microsoft.com/office/drawing/2014/main" id="{0A72F7C7-2050-C71D-810C-319F27B0EC20}"/>
                  </a:ext>
                </a:extLst>
              </p:cNvPr>
              <p:cNvSpPr txBox="1"/>
              <p:nvPr/>
            </p:nvSpPr>
            <p:spPr bwMode="auto">
              <a:xfrm>
                <a:off x="8482379" y="4116294"/>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65" name="TextBox 264">
                <a:extLst>
                  <a:ext uri="{FF2B5EF4-FFF2-40B4-BE49-F238E27FC236}">
                    <a16:creationId xmlns:a16="http://schemas.microsoft.com/office/drawing/2014/main" id="{A23D9218-3786-4924-7947-B23AE3DF0097}"/>
                  </a:ext>
                </a:extLst>
              </p:cNvPr>
              <p:cNvSpPr txBox="1"/>
              <p:nvPr/>
            </p:nvSpPr>
            <p:spPr bwMode="auto">
              <a:xfrm>
                <a:off x="8977010" y="4290083"/>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66" name="TextBox 265">
                <a:extLst>
                  <a:ext uri="{FF2B5EF4-FFF2-40B4-BE49-F238E27FC236}">
                    <a16:creationId xmlns:a16="http://schemas.microsoft.com/office/drawing/2014/main" id="{F9CDF8A5-44F1-EE05-B3C2-063E4412F6DC}"/>
                  </a:ext>
                </a:extLst>
              </p:cNvPr>
              <p:cNvSpPr txBox="1"/>
              <p:nvPr/>
            </p:nvSpPr>
            <p:spPr bwMode="auto">
              <a:xfrm>
                <a:off x="9091979" y="4298104"/>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67" name="TextBox 266">
                <a:extLst>
                  <a:ext uri="{FF2B5EF4-FFF2-40B4-BE49-F238E27FC236}">
                    <a16:creationId xmlns:a16="http://schemas.microsoft.com/office/drawing/2014/main" id="{8FCA2CE5-0B19-C6B6-E030-2CD86D117EB7}"/>
                  </a:ext>
                </a:extLst>
              </p:cNvPr>
              <p:cNvSpPr txBox="1"/>
              <p:nvPr/>
            </p:nvSpPr>
            <p:spPr bwMode="auto">
              <a:xfrm>
                <a:off x="9121390" y="4290083"/>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68" name="TextBox 267">
                <a:extLst>
                  <a:ext uri="{FF2B5EF4-FFF2-40B4-BE49-F238E27FC236}">
                    <a16:creationId xmlns:a16="http://schemas.microsoft.com/office/drawing/2014/main" id="{942BD381-96AA-A95B-2B14-33ECBF49445E}"/>
                  </a:ext>
                </a:extLst>
              </p:cNvPr>
              <p:cNvSpPr txBox="1"/>
              <p:nvPr/>
            </p:nvSpPr>
            <p:spPr bwMode="auto">
              <a:xfrm>
                <a:off x="9503727" y="4453177"/>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69" name="TextBox 268">
                <a:extLst>
                  <a:ext uri="{FF2B5EF4-FFF2-40B4-BE49-F238E27FC236}">
                    <a16:creationId xmlns:a16="http://schemas.microsoft.com/office/drawing/2014/main" id="{C3523782-23CF-6202-F335-6B031F7A58AB}"/>
                  </a:ext>
                </a:extLst>
              </p:cNvPr>
              <p:cNvSpPr txBox="1"/>
              <p:nvPr/>
            </p:nvSpPr>
            <p:spPr bwMode="auto">
              <a:xfrm>
                <a:off x="9468969" y="437564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70" name="TextBox 269">
                <a:extLst>
                  <a:ext uri="{FF2B5EF4-FFF2-40B4-BE49-F238E27FC236}">
                    <a16:creationId xmlns:a16="http://schemas.microsoft.com/office/drawing/2014/main" id="{781457D8-5CF7-8D06-B5E5-E163A564EC1F}"/>
                  </a:ext>
                </a:extLst>
              </p:cNvPr>
              <p:cNvSpPr txBox="1"/>
              <p:nvPr/>
            </p:nvSpPr>
            <p:spPr bwMode="auto">
              <a:xfrm>
                <a:off x="10674801" y="4634988"/>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71" name="TextBox 270">
                <a:extLst>
                  <a:ext uri="{FF2B5EF4-FFF2-40B4-BE49-F238E27FC236}">
                    <a16:creationId xmlns:a16="http://schemas.microsoft.com/office/drawing/2014/main" id="{A0CE7946-E292-88D4-74CE-3D05455D7917}"/>
                  </a:ext>
                </a:extLst>
              </p:cNvPr>
              <p:cNvSpPr txBox="1"/>
              <p:nvPr/>
            </p:nvSpPr>
            <p:spPr bwMode="auto">
              <a:xfrm>
                <a:off x="9859327" y="4530714"/>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72" name="TextBox 271">
                <a:extLst>
                  <a:ext uri="{FF2B5EF4-FFF2-40B4-BE49-F238E27FC236}">
                    <a16:creationId xmlns:a16="http://schemas.microsoft.com/office/drawing/2014/main" id="{3C75EF5B-465E-8039-9032-BBB07BC04EE4}"/>
                  </a:ext>
                </a:extLst>
              </p:cNvPr>
              <p:cNvSpPr txBox="1"/>
              <p:nvPr/>
            </p:nvSpPr>
            <p:spPr bwMode="auto">
              <a:xfrm>
                <a:off x="10238990" y="463766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73" name="TextBox 272">
                <a:extLst>
                  <a:ext uri="{FF2B5EF4-FFF2-40B4-BE49-F238E27FC236}">
                    <a16:creationId xmlns:a16="http://schemas.microsoft.com/office/drawing/2014/main" id="{84029BE9-B600-54BD-ACEB-E24F954EEF0F}"/>
                  </a:ext>
                </a:extLst>
              </p:cNvPr>
              <p:cNvSpPr txBox="1"/>
              <p:nvPr/>
            </p:nvSpPr>
            <p:spPr bwMode="auto">
              <a:xfrm>
                <a:off x="10300484" y="4640335"/>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74" name="TextBox 273">
                <a:extLst>
                  <a:ext uri="{FF2B5EF4-FFF2-40B4-BE49-F238E27FC236}">
                    <a16:creationId xmlns:a16="http://schemas.microsoft.com/office/drawing/2014/main" id="{A6F03C69-B09C-369B-3A93-20CE6751BDE5}"/>
                  </a:ext>
                </a:extLst>
              </p:cNvPr>
              <p:cNvSpPr txBox="1"/>
              <p:nvPr/>
            </p:nvSpPr>
            <p:spPr bwMode="auto">
              <a:xfrm>
                <a:off x="10602610" y="463766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75" name="TextBox 274">
                <a:extLst>
                  <a:ext uri="{FF2B5EF4-FFF2-40B4-BE49-F238E27FC236}">
                    <a16:creationId xmlns:a16="http://schemas.microsoft.com/office/drawing/2014/main" id="{9FE065DF-956A-291D-2E60-585240C2AC84}"/>
                  </a:ext>
                </a:extLst>
              </p:cNvPr>
              <p:cNvSpPr txBox="1"/>
              <p:nvPr/>
            </p:nvSpPr>
            <p:spPr bwMode="auto">
              <a:xfrm>
                <a:off x="10626673" y="4634987"/>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grpSp>
      </p:grpSp>
      <p:grpSp>
        <p:nvGrpSpPr>
          <p:cNvPr id="207" name="Group 206">
            <a:extLst>
              <a:ext uri="{FF2B5EF4-FFF2-40B4-BE49-F238E27FC236}">
                <a16:creationId xmlns:a16="http://schemas.microsoft.com/office/drawing/2014/main" id="{6A59219B-FEE7-B324-0CF8-DC3823639130}"/>
              </a:ext>
            </a:extLst>
          </p:cNvPr>
          <p:cNvGrpSpPr/>
          <p:nvPr/>
        </p:nvGrpSpPr>
        <p:grpSpPr>
          <a:xfrm>
            <a:off x="1533525" y="2124075"/>
            <a:ext cx="2690813" cy="3004919"/>
            <a:chOff x="1533525" y="2124075"/>
            <a:chExt cx="2690813" cy="3004919"/>
          </a:xfrm>
        </p:grpSpPr>
        <p:cxnSp>
          <p:nvCxnSpPr>
            <p:cNvPr id="67" name="Straight Connector 66">
              <a:extLst>
                <a:ext uri="{FF2B5EF4-FFF2-40B4-BE49-F238E27FC236}">
                  <a16:creationId xmlns:a16="http://schemas.microsoft.com/office/drawing/2014/main" id="{4B11456B-CEB7-DEB2-6A36-0F733BC034B5}"/>
                </a:ext>
              </a:extLst>
            </p:cNvPr>
            <p:cNvCxnSpPr>
              <a:cxnSpLocks/>
            </p:cNvCxnSpPr>
            <p:nvPr/>
          </p:nvCxnSpPr>
          <p:spPr bwMode="auto">
            <a:xfrm flipV="1">
              <a:off x="3189112" y="4368801"/>
              <a:ext cx="0" cy="722488"/>
            </a:xfrm>
            <a:prstGeom prst="line">
              <a:avLst/>
            </a:prstGeom>
            <a:noFill/>
            <a:ln w="28575" cap="flat" cmpd="sng" algn="ctr">
              <a:solidFill>
                <a:schemeClr val="tx2"/>
              </a:solidFill>
              <a:prstDash val="sysDot"/>
              <a:round/>
              <a:headEnd type="none" w="med" len="med"/>
              <a:tailEnd type="none" w="med" len="med"/>
            </a:ln>
            <a:effectLst/>
          </p:spPr>
        </p:cxnSp>
        <p:sp>
          <p:nvSpPr>
            <p:cNvPr id="203" name="TextBox 202">
              <a:extLst>
                <a:ext uri="{FF2B5EF4-FFF2-40B4-BE49-F238E27FC236}">
                  <a16:creationId xmlns:a16="http://schemas.microsoft.com/office/drawing/2014/main" id="{1F0D4CC2-F0F2-852C-2187-3943FBC0BC89}"/>
                </a:ext>
              </a:extLst>
            </p:cNvPr>
            <p:cNvSpPr txBox="1"/>
            <p:nvPr/>
          </p:nvSpPr>
          <p:spPr bwMode="auto">
            <a:xfrm>
              <a:off x="2675573" y="4566920"/>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grpSp>
          <p:nvGrpSpPr>
            <p:cNvPr id="206" name="Group 205">
              <a:extLst>
                <a:ext uri="{FF2B5EF4-FFF2-40B4-BE49-F238E27FC236}">
                  <a16:creationId xmlns:a16="http://schemas.microsoft.com/office/drawing/2014/main" id="{EEF07172-C24C-4525-D761-F832FA859062}"/>
                </a:ext>
              </a:extLst>
            </p:cNvPr>
            <p:cNvGrpSpPr/>
            <p:nvPr/>
          </p:nvGrpSpPr>
          <p:grpSpPr>
            <a:xfrm>
              <a:off x="1533525" y="2124075"/>
              <a:ext cx="2690813" cy="3004919"/>
              <a:chOff x="1533525" y="2124075"/>
              <a:chExt cx="2690813" cy="3004919"/>
            </a:xfrm>
          </p:grpSpPr>
          <p:sp>
            <p:nvSpPr>
              <p:cNvPr id="173" name="Freeform 172">
                <a:extLst>
                  <a:ext uri="{FF2B5EF4-FFF2-40B4-BE49-F238E27FC236}">
                    <a16:creationId xmlns:a16="http://schemas.microsoft.com/office/drawing/2014/main" id="{1A638BBE-F473-AF1B-ECA4-6321F9FFCCE5}"/>
                  </a:ext>
                </a:extLst>
              </p:cNvPr>
              <p:cNvSpPr/>
              <p:nvPr/>
            </p:nvSpPr>
            <p:spPr bwMode="auto">
              <a:xfrm>
                <a:off x="1533525" y="2124075"/>
                <a:ext cx="2690813" cy="2981325"/>
              </a:xfrm>
              <a:custGeom>
                <a:avLst/>
                <a:gdLst>
                  <a:gd name="connsiteX0" fmla="*/ 2690813 w 2690813"/>
                  <a:gd name="connsiteY0" fmla="*/ 2981325 h 2981325"/>
                  <a:gd name="connsiteX1" fmla="*/ 2690813 w 2690813"/>
                  <a:gd name="connsiteY1" fmla="*/ 2938463 h 2981325"/>
                  <a:gd name="connsiteX2" fmla="*/ 2424113 w 2690813"/>
                  <a:gd name="connsiteY2" fmla="*/ 2938463 h 2981325"/>
                  <a:gd name="connsiteX3" fmla="*/ 2424113 w 2690813"/>
                  <a:gd name="connsiteY3" fmla="*/ 2890838 h 2981325"/>
                  <a:gd name="connsiteX4" fmla="*/ 2090738 w 2690813"/>
                  <a:gd name="connsiteY4" fmla="*/ 2890838 h 2981325"/>
                  <a:gd name="connsiteX5" fmla="*/ 2090738 w 2690813"/>
                  <a:gd name="connsiteY5" fmla="*/ 2833688 h 2981325"/>
                  <a:gd name="connsiteX6" fmla="*/ 1895475 w 2690813"/>
                  <a:gd name="connsiteY6" fmla="*/ 2833688 h 2981325"/>
                  <a:gd name="connsiteX7" fmla="*/ 1895475 w 2690813"/>
                  <a:gd name="connsiteY7" fmla="*/ 2795588 h 2981325"/>
                  <a:gd name="connsiteX8" fmla="*/ 1528763 w 2690813"/>
                  <a:gd name="connsiteY8" fmla="*/ 2795588 h 2981325"/>
                  <a:gd name="connsiteX9" fmla="*/ 1528763 w 2690813"/>
                  <a:gd name="connsiteY9" fmla="*/ 2747963 h 2981325"/>
                  <a:gd name="connsiteX10" fmla="*/ 1509713 w 2690813"/>
                  <a:gd name="connsiteY10" fmla="*/ 2747963 h 2981325"/>
                  <a:gd name="connsiteX11" fmla="*/ 1509713 w 2690813"/>
                  <a:gd name="connsiteY11" fmla="*/ 2747963 h 2981325"/>
                  <a:gd name="connsiteX12" fmla="*/ 1509713 w 2690813"/>
                  <a:gd name="connsiteY12" fmla="*/ 2709863 h 2981325"/>
                  <a:gd name="connsiteX13" fmla="*/ 1343025 w 2690813"/>
                  <a:gd name="connsiteY13" fmla="*/ 2709863 h 2981325"/>
                  <a:gd name="connsiteX14" fmla="*/ 1343025 w 2690813"/>
                  <a:gd name="connsiteY14" fmla="*/ 2671763 h 2981325"/>
                  <a:gd name="connsiteX15" fmla="*/ 1276350 w 2690813"/>
                  <a:gd name="connsiteY15" fmla="*/ 2671763 h 2981325"/>
                  <a:gd name="connsiteX16" fmla="*/ 1276350 w 2690813"/>
                  <a:gd name="connsiteY16" fmla="*/ 2528888 h 2981325"/>
                  <a:gd name="connsiteX17" fmla="*/ 1252538 w 2690813"/>
                  <a:gd name="connsiteY17" fmla="*/ 2528888 h 2981325"/>
                  <a:gd name="connsiteX18" fmla="*/ 1252538 w 2690813"/>
                  <a:gd name="connsiteY18" fmla="*/ 2466975 h 2981325"/>
                  <a:gd name="connsiteX19" fmla="*/ 1195388 w 2690813"/>
                  <a:gd name="connsiteY19" fmla="*/ 2466975 h 2981325"/>
                  <a:gd name="connsiteX20" fmla="*/ 1195388 w 2690813"/>
                  <a:gd name="connsiteY20" fmla="*/ 2438400 h 2981325"/>
                  <a:gd name="connsiteX21" fmla="*/ 1014413 w 2690813"/>
                  <a:gd name="connsiteY21" fmla="*/ 2438400 h 2981325"/>
                  <a:gd name="connsiteX22" fmla="*/ 1014413 w 2690813"/>
                  <a:gd name="connsiteY22" fmla="*/ 2390775 h 2981325"/>
                  <a:gd name="connsiteX23" fmla="*/ 1014413 w 2690813"/>
                  <a:gd name="connsiteY23" fmla="*/ 2190750 h 2981325"/>
                  <a:gd name="connsiteX24" fmla="*/ 985838 w 2690813"/>
                  <a:gd name="connsiteY24" fmla="*/ 2190750 h 2981325"/>
                  <a:gd name="connsiteX25" fmla="*/ 985838 w 2690813"/>
                  <a:gd name="connsiteY25" fmla="*/ 2114550 h 2981325"/>
                  <a:gd name="connsiteX26" fmla="*/ 938213 w 2690813"/>
                  <a:gd name="connsiteY26" fmla="*/ 2114550 h 2981325"/>
                  <a:gd name="connsiteX27" fmla="*/ 938213 w 2690813"/>
                  <a:gd name="connsiteY27" fmla="*/ 2076450 h 2981325"/>
                  <a:gd name="connsiteX28" fmla="*/ 914400 w 2690813"/>
                  <a:gd name="connsiteY28" fmla="*/ 2076450 h 2981325"/>
                  <a:gd name="connsiteX29" fmla="*/ 914400 w 2690813"/>
                  <a:gd name="connsiteY29" fmla="*/ 2024063 h 2981325"/>
                  <a:gd name="connsiteX30" fmla="*/ 776288 w 2690813"/>
                  <a:gd name="connsiteY30" fmla="*/ 2024063 h 2981325"/>
                  <a:gd name="connsiteX31" fmla="*/ 776288 w 2690813"/>
                  <a:gd name="connsiteY31" fmla="*/ 1862138 h 2981325"/>
                  <a:gd name="connsiteX32" fmla="*/ 752475 w 2690813"/>
                  <a:gd name="connsiteY32" fmla="*/ 1862138 h 2981325"/>
                  <a:gd name="connsiteX33" fmla="*/ 752475 w 2690813"/>
                  <a:gd name="connsiteY33" fmla="*/ 1657350 h 2981325"/>
                  <a:gd name="connsiteX34" fmla="*/ 709613 w 2690813"/>
                  <a:gd name="connsiteY34" fmla="*/ 1657350 h 2981325"/>
                  <a:gd name="connsiteX35" fmla="*/ 709613 w 2690813"/>
                  <a:gd name="connsiteY35" fmla="*/ 1604963 h 2981325"/>
                  <a:gd name="connsiteX36" fmla="*/ 661988 w 2690813"/>
                  <a:gd name="connsiteY36" fmla="*/ 1604963 h 2981325"/>
                  <a:gd name="connsiteX37" fmla="*/ 661988 w 2690813"/>
                  <a:gd name="connsiteY37" fmla="*/ 1557338 h 2981325"/>
                  <a:gd name="connsiteX38" fmla="*/ 633413 w 2690813"/>
                  <a:gd name="connsiteY38" fmla="*/ 1557338 h 2981325"/>
                  <a:gd name="connsiteX39" fmla="*/ 633413 w 2690813"/>
                  <a:gd name="connsiteY39" fmla="*/ 1500188 h 2981325"/>
                  <a:gd name="connsiteX40" fmla="*/ 509588 w 2690813"/>
                  <a:gd name="connsiteY40" fmla="*/ 1500188 h 2981325"/>
                  <a:gd name="connsiteX41" fmla="*/ 509588 w 2690813"/>
                  <a:gd name="connsiteY41" fmla="*/ 1281113 h 2981325"/>
                  <a:gd name="connsiteX42" fmla="*/ 485775 w 2690813"/>
                  <a:gd name="connsiteY42" fmla="*/ 1281113 h 2981325"/>
                  <a:gd name="connsiteX43" fmla="*/ 485775 w 2690813"/>
                  <a:gd name="connsiteY43" fmla="*/ 1076325 h 2981325"/>
                  <a:gd name="connsiteX44" fmla="*/ 414338 w 2690813"/>
                  <a:gd name="connsiteY44" fmla="*/ 1076325 h 2981325"/>
                  <a:gd name="connsiteX45" fmla="*/ 414338 w 2690813"/>
                  <a:gd name="connsiteY45" fmla="*/ 1076325 h 2981325"/>
                  <a:gd name="connsiteX46" fmla="*/ 414338 w 2690813"/>
                  <a:gd name="connsiteY46" fmla="*/ 1038225 h 2981325"/>
                  <a:gd name="connsiteX47" fmla="*/ 333375 w 2690813"/>
                  <a:gd name="connsiteY47" fmla="*/ 1038225 h 2981325"/>
                  <a:gd name="connsiteX48" fmla="*/ 333375 w 2690813"/>
                  <a:gd name="connsiteY48" fmla="*/ 981075 h 2981325"/>
                  <a:gd name="connsiteX49" fmla="*/ 261938 w 2690813"/>
                  <a:gd name="connsiteY49" fmla="*/ 981075 h 2981325"/>
                  <a:gd name="connsiteX50" fmla="*/ 261938 w 2690813"/>
                  <a:gd name="connsiteY50" fmla="*/ 90488 h 2981325"/>
                  <a:gd name="connsiteX51" fmla="*/ 176213 w 2690813"/>
                  <a:gd name="connsiteY51" fmla="*/ 90488 h 2981325"/>
                  <a:gd name="connsiteX52" fmla="*/ 176213 w 2690813"/>
                  <a:gd name="connsiteY52" fmla="*/ 38100 h 2981325"/>
                  <a:gd name="connsiteX53" fmla="*/ 109538 w 2690813"/>
                  <a:gd name="connsiteY53" fmla="*/ 38100 h 2981325"/>
                  <a:gd name="connsiteX54" fmla="*/ 109538 w 2690813"/>
                  <a:gd name="connsiteY54" fmla="*/ 0 h 2981325"/>
                  <a:gd name="connsiteX55" fmla="*/ 0 w 2690813"/>
                  <a:gd name="connsiteY55" fmla="*/ 0 h 2981325"/>
                  <a:gd name="connsiteX0" fmla="*/ 2690813 w 2690813"/>
                  <a:gd name="connsiteY0" fmla="*/ 2981325 h 2981325"/>
                  <a:gd name="connsiteX1" fmla="*/ 2690813 w 2690813"/>
                  <a:gd name="connsiteY1" fmla="*/ 2938463 h 2981325"/>
                  <a:gd name="connsiteX2" fmla="*/ 2424113 w 2690813"/>
                  <a:gd name="connsiteY2" fmla="*/ 2938463 h 2981325"/>
                  <a:gd name="connsiteX3" fmla="*/ 2424113 w 2690813"/>
                  <a:gd name="connsiteY3" fmla="*/ 2890838 h 2981325"/>
                  <a:gd name="connsiteX4" fmla="*/ 2090738 w 2690813"/>
                  <a:gd name="connsiteY4" fmla="*/ 2890838 h 2981325"/>
                  <a:gd name="connsiteX5" fmla="*/ 2090738 w 2690813"/>
                  <a:gd name="connsiteY5" fmla="*/ 2833688 h 2981325"/>
                  <a:gd name="connsiteX6" fmla="*/ 1895475 w 2690813"/>
                  <a:gd name="connsiteY6" fmla="*/ 2833688 h 2981325"/>
                  <a:gd name="connsiteX7" fmla="*/ 1895475 w 2690813"/>
                  <a:gd name="connsiteY7" fmla="*/ 2795588 h 2981325"/>
                  <a:gd name="connsiteX8" fmla="*/ 1528763 w 2690813"/>
                  <a:gd name="connsiteY8" fmla="*/ 2795588 h 2981325"/>
                  <a:gd name="connsiteX9" fmla="*/ 1528763 w 2690813"/>
                  <a:gd name="connsiteY9" fmla="*/ 2747963 h 2981325"/>
                  <a:gd name="connsiteX10" fmla="*/ 1509713 w 2690813"/>
                  <a:gd name="connsiteY10" fmla="*/ 2747963 h 2981325"/>
                  <a:gd name="connsiteX11" fmla="*/ 1509713 w 2690813"/>
                  <a:gd name="connsiteY11" fmla="*/ 2747963 h 2981325"/>
                  <a:gd name="connsiteX12" fmla="*/ 1509713 w 2690813"/>
                  <a:gd name="connsiteY12" fmla="*/ 2709863 h 2981325"/>
                  <a:gd name="connsiteX13" fmla="*/ 1343025 w 2690813"/>
                  <a:gd name="connsiteY13" fmla="*/ 2709863 h 2981325"/>
                  <a:gd name="connsiteX14" fmla="*/ 1343025 w 2690813"/>
                  <a:gd name="connsiteY14" fmla="*/ 2671763 h 2981325"/>
                  <a:gd name="connsiteX15" fmla="*/ 1276350 w 2690813"/>
                  <a:gd name="connsiteY15" fmla="*/ 2671763 h 2981325"/>
                  <a:gd name="connsiteX16" fmla="*/ 1276350 w 2690813"/>
                  <a:gd name="connsiteY16" fmla="*/ 2528888 h 2981325"/>
                  <a:gd name="connsiteX17" fmla="*/ 1252538 w 2690813"/>
                  <a:gd name="connsiteY17" fmla="*/ 2528888 h 2981325"/>
                  <a:gd name="connsiteX18" fmla="*/ 1252538 w 2690813"/>
                  <a:gd name="connsiteY18" fmla="*/ 2466975 h 2981325"/>
                  <a:gd name="connsiteX19" fmla="*/ 1195388 w 2690813"/>
                  <a:gd name="connsiteY19" fmla="*/ 2466975 h 2981325"/>
                  <a:gd name="connsiteX20" fmla="*/ 1195388 w 2690813"/>
                  <a:gd name="connsiteY20" fmla="*/ 2438400 h 2981325"/>
                  <a:gd name="connsiteX21" fmla="*/ 1014413 w 2690813"/>
                  <a:gd name="connsiteY21" fmla="*/ 2438400 h 2981325"/>
                  <a:gd name="connsiteX22" fmla="*/ 1014413 w 2690813"/>
                  <a:gd name="connsiteY22" fmla="*/ 2390775 h 2981325"/>
                  <a:gd name="connsiteX23" fmla="*/ 1014413 w 2690813"/>
                  <a:gd name="connsiteY23" fmla="*/ 2190750 h 2981325"/>
                  <a:gd name="connsiteX24" fmla="*/ 985838 w 2690813"/>
                  <a:gd name="connsiteY24" fmla="*/ 2190750 h 2981325"/>
                  <a:gd name="connsiteX25" fmla="*/ 985838 w 2690813"/>
                  <a:gd name="connsiteY25" fmla="*/ 2114550 h 2981325"/>
                  <a:gd name="connsiteX26" fmla="*/ 938213 w 2690813"/>
                  <a:gd name="connsiteY26" fmla="*/ 2114550 h 2981325"/>
                  <a:gd name="connsiteX27" fmla="*/ 938213 w 2690813"/>
                  <a:gd name="connsiteY27" fmla="*/ 2076450 h 2981325"/>
                  <a:gd name="connsiteX28" fmla="*/ 914400 w 2690813"/>
                  <a:gd name="connsiteY28" fmla="*/ 2076450 h 2981325"/>
                  <a:gd name="connsiteX29" fmla="*/ 914400 w 2690813"/>
                  <a:gd name="connsiteY29" fmla="*/ 2024063 h 2981325"/>
                  <a:gd name="connsiteX30" fmla="*/ 776288 w 2690813"/>
                  <a:gd name="connsiteY30" fmla="*/ 2024063 h 2981325"/>
                  <a:gd name="connsiteX31" fmla="*/ 776288 w 2690813"/>
                  <a:gd name="connsiteY31" fmla="*/ 1862138 h 2981325"/>
                  <a:gd name="connsiteX32" fmla="*/ 752475 w 2690813"/>
                  <a:gd name="connsiteY32" fmla="*/ 1862138 h 2981325"/>
                  <a:gd name="connsiteX33" fmla="*/ 752475 w 2690813"/>
                  <a:gd name="connsiteY33" fmla="*/ 1657350 h 2981325"/>
                  <a:gd name="connsiteX34" fmla="*/ 709613 w 2690813"/>
                  <a:gd name="connsiteY34" fmla="*/ 1657350 h 2981325"/>
                  <a:gd name="connsiteX35" fmla="*/ 709613 w 2690813"/>
                  <a:gd name="connsiteY35" fmla="*/ 1604963 h 2981325"/>
                  <a:gd name="connsiteX36" fmla="*/ 661988 w 2690813"/>
                  <a:gd name="connsiteY36" fmla="*/ 1604963 h 2981325"/>
                  <a:gd name="connsiteX37" fmla="*/ 661988 w 2690813"/>
                  <a:gd name="connsiteY37" fmla="*/ 1557338 h 2981325"/>
                  <a:gd name="connsiteX38" fmla="*/ 633413 w 2690813"/>
                  <a:gd name="connsiteY38" fmla="*/ 1557338 h 2981325"/>
                  <a:gd name="connsiteX39" fmla="*/ 633413 w 2690813"/>
                  <a:gd name="connsiteY39" fmla="*/ 1500188 h 2981325"/>
                  <a:gd name="connsiteX40" fmla="*/ 509588 w 2690813"/>
                  <a:gd name="connsiteY40" fmla="*/ 1500188 h 2981325"/>
                  <a:gd name="connsiteX41" fmla="*/ 509588 w 2690813"/>
                  <a:gd name="connsiteY41" fmla="*/ 1281113 h 2981325"/>
                  <a:gd name="connsiteX42" fmla="*/ 485775 w 2690813"/>
                  <a:gd name="connsiteY42" fmla="*/ 1281113 h 2981325"/>
                  <a:gd name="connsiteX43" fmla="*/ 485775 w 2690813"/>
                  <a:gd name="connsiteY43" fmla="*/ 1076325 h 2981325"/>
                  <a:gd name="connsiteX44" fmla="*/ 414338 w 2690813"/>
                  <a:gd name="connsiteY44" fmla="*/ 1076325 h 2981325"/>
                  <a:gd name="connsiteX45" fmla="*/ 414338 w 2690813"/>
                  <a:gd name="connsiteY45" fmla="*/ 1076325 h 2981325"/>
                  <a:gd name="connsiteX46" fmla="*/ 414338 w 2690813"/>
                  <a:gd name="connsiteY46" fmla="*/ 1038225 h 2981325"/>
                  <a:gd name="connsiteX47" fmla="*/ 333375 w 2690813"/>
                  <a:gd name="connsiteY47" fmla="*/ 1038225 h 2981325"/>
                  <a:gd name="connsiteX48" fmla="*/ 333375 w 2690813"/>
                  <a:gd name="connsiteY48" fmla="*/ 981075 h 2981325"/>
                  <a:gd name="connsiteX49" fmla="*/ 261938 w 2690813"/>
                  <a:gd name="connsiteY49" fmla="*/ 981075 h 2981325"/>
                  <a:gd name="connsiteX50" fmla="*/ 236538 w 2690813"/>
                  <a:gd name="connsiteY50" fmla="*/ 90488 h 2981325"/>
                  <a:gd name="connsiteX51" fmla="*/ 176213 w 2690813"/>
                  <a:gd name="connsiteY51" fmla="*/ 90488 h 2981325"/>
                  <a:gd name="connsiteX52" fmla="*/ 176213 w 2690813"/>
                  <a:gd name="connsiteY52" fmla="*/ 38100 h 2981325"/>
                  <a:gd name="connsiteX53" fmla="*/ 109538 w 2690813"/>
                  <a:gd name="connsiteY53" fmla="*/ 38100 h 2981325"/>
                  <a:gd name="connsiteX54" fmla="*/ 109538 w 2690813"/>
                  <a:gd name="connsiteY54" fmla="*/ 0 h 2981325"/>
                  <a:gd name="connsiteX55" fmla="*/ 0 w 2690813"/>
                  <a:gd name="connsiteY55" fmla="*/ 0 h 2981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2690813" h="2981325">
                    <a:moveTo>
                      <a:pt x="2690813" y="2981325"/>
                    </a:moveTo>
                    <a:lnTo>
                      <a:pt x="2690813" y="2938463"/>
                    </a:lnTo>
                    <a:lnTo>
                      <a:pt x="2424113" y="2938463"/>
                    </a:lnTo>
                    <a:lnTo>
                      <a:pt x="2424113" y="2890838"/>
                    </a:lnTo>
                    <a:lnTo>
                      <a:pt x="2090738" y="2890838"/>
                    </a:lnTo>
                    <a:lnTo>
                      <a:pt x="2090738" y="2833688"/>
                    </a:lnTo>
                    <a:lnTo>
                      <a:pt x="1895475" y="2833688"/>
                    </a:lnTo>
                    <a:lnTo>
                      <a:pt x="1895475" y="2795588"/>
                    </a:lnTo>
                    <a:lnTo>
                      <a:pt x="1528763" y="2795588"/>
                    </a:lnTo>
                    <a:lnTo>
                      <a:pt x="1528763" y="2747963"/>
                    </a:lnTo>
                    <a:lnTo>
                      <a:pt x="1509713" y="2747963"/>
                    </a:lnTo>
                    <a:lnTo>
                      <a:pt x="1509713" y="2747963"/>
                    </a:lnTo>
                    <a:lnTo>
                      <a:pt x="1509713" y="2709863"/>
                    </a:lnTo>
                    <a:lnTo>
                      <a:pt x="1343025" y="2709863"/>
                    </a:lnTo>
                    <a:lnTo>
                      <a:pt x="1343025" y="2671763"/>
                    </a:lnTo>
                    <a:lnTo>
                      <a:pt x="1276350" y="2671763"/>
                    </a:lnTo>
                    <a:lnTo>
                      <a:pt x="1276350" y="2528888"/>
                    </a:lnTo>
                    <a:lnTo>
                      <a:pt x="1252538" y="2528888"/>
                    </a:lnTo>
                    <a:lnTo>
                      <a:pt x="1252538" y="2466975"/>
                    </a:lnTo>
                    <a:lnTo>
                      <a:pt x="1195388" y="2466975"/>
                    </a:lnTo>
                    <a:lnTo>
                      <a:pt x="1195388" y="2438400"/>
                    </a:lnTo>
                    <a:lnTo>
                      <a:pt x="1014413" y="2438400"/>
                    </a:lnTo>
                    <a:lnTo>
                      <a:pt x="1014413" y="2390775"/>
                    </a:lnTo>
                    <a:lnTo>
                      <a:pt x="1014413" y="2190750"/>
                    </a:lnTo>
                    <a:lnTo>
                      <a:pt x="985838" y="2190750"/>
                    </a:lnTo>
                    <a:lnTo>
                      <a:pt x="985838" y="2114550"/>
                    </a:lnTo>
                    <a:lnTo>
                      <a:pt x="938213" y="2114550"/>
                    </a:lnTo>
                    <a:lnTo>
                      <a:pt x="938213" y="2076450"/>
                    </a:lnTo>
                    <a:lnTo>
                      <a:pt x="914400" y="2076450"/>
                    </a:lnTo>
                    <a:lnTo>
                      <a:pt x="914400" y="2024063"/>
                    </a:lnTo>
                    <a:lnTo>
                      <a:pt x="776288" y="2024063"/>
                    </a:lnTo>
                    <a:lnTo>
                      <a:pt x="776288" y="1862138"/>
                    </a:lnTo>
                    <a:lnTo>
                      <a:pt x="752475" y="1862138"/>
                    </a:lnTo>
                    <a:lnTo>
                      <a:pt x="752475" y="1657350"/>
                    </a:lnTo>
                    <a:lnTo>
                      <a:pt x="709613" y="1657350"/>
                    </a:lnTo>
                    <a:lnTo>
                      <a:pt x="709613" y="1604963"/>
                    </a:lnTo>
                    <a:lnTo>
                      <a:pt x="661988" y="1604963"/>
                    </a:lnTo>
                    <a:lnTo>
                      <a:pt x="661988" y="1557338"/>
                    </a:lnTo>
                    <a:lnTo>
                      <a:pt x="633413" y="1557338"/>
                    </a:lnTo>
                    <a:lnTo>
                      <a:pt x="633413" y="1500188"/>
                    </a:lnTo>
                    <a:lnTo>
                      <a:pt x="509588" y="1500188"/>
                    </a:lnTo>
                    <a:lnTo>
                      <a:pt x="509588" y="1281113"/>
                    </a:lnTo>
                    <a:lnTo>
                      <a:pt x="485775" y="1281113"/>
                    </a:lnTo>
                    <a:lnTo>
                      <a:pt x="485775" y="1076325"/>
                    </a:lnTo>
                    <a:lnTo>
                      <a:pt x="414338" y="1076325"/>
                    </a:lnTo>
                    <a:lnTo>
                      <a:pt x="414338" y="1076325"/>
                    </a:lnTo>
                    <a:lnTo>
                      <a:pt x="414338" y="1038225"/>
                    </a:lnTo>
                    <a:lnTo>
                      <a:pt x="333375" y="1038225"/>
                    </a:lnTo>
                    <a:lnTo>
                      <a:pt x="333375" y="981075"/>
                    </a:lnTo>
                    <a:lnTo>
                      <a:pt x="261938" y="981075"/>
                    </a:lnTo>
                    <a:lnTo>
                      <a:pt x="236538" y="90488"/>
                    </a:lnTo>
                    <a:lnTo>
                      <a:pt x="176213" y="90488"/>
                    </a:lnTo>
                    <a:lnTo>
                      <a:pt x="176213" y="38100"/>
                    </a:lnTo>
                    <a:lnTo>
                      <a:pt x="109538" y="38100"/>
                    </a:lnTo>
                    <a:lnTo>
                      <a:pt x="109538"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198" name="TextBox 197">
                <a:extLst>
                  <a:ext uri="{FF2B5EF4-FFF2-40B4-BE49-F238E27FC236}">
                    <a16:creationId xmlns:a16="http://schemas.microsoft.com/office/drawing/2014/main" id="{4E51CC2C-E440-98DB-9053-6D921383CBB4}"/>
                  </a:ext>
                </a:extLst>
              </p:cNvPr>
              <p:cNvSpPr txBox="1"/>
              <p:nvPr/>
            </p:nvSpPr>
            <p:spPr bwMode="auto">
              <a:xfrm>
                <a:off x="1644333" y="217551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199" name="TextBox 198">
                <a:extLst>
                  <a:ext uri="{FF2B5EF4-FFF2-40B4-BE49-F238E27FC236}">
                    <a16:creationId xmlns:a16="http://schemas.microsoft.com/office/drawing/2014/main" id="{870F6FF4-C943-D636-91A4-95E9F01D0FC8}"/>
                  </a:ext>
                </a:extLst>
              </p:cNvPr>
              <p:cNvSpPr txBox="1"/>
              <p:nvPr/>
            </p:nvSpPr>
            <p:spPr bwMode="auto">
              <a:xfrm>
                <a:off x="1664653" y="270891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00" name="TextBox 199">
                <a:extLst>
                  <a:ext uri="{FF2B5EF4-FFF2-40B4-BE49-F238E27FC236}">
                    <a16:creationId xmlns:a16="http://schemas.microsoft.com/office/drawing/2014/main" id="{A5428EF5-EEF2-95FB-7F4C-4B065B64DF0C}"/>
                  </a:ext>
                </a:extLst>
              </p:cNvPr>
              <p:cNvSpPr txBox="1"/>
              <p:nvPr/>
            </p:nvSpPr>
            <p:spPr bwMode="auto">
              <a:xfrm>
                <a:off x="1674813" y="289179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01" name="TextBox 200">
                <a:extLst>
                  <a:ext uri="{FF2B5EF4-FFF2-40B4-BE49-F238E27FC236}">
                    <a16:creationId xmlns:a16="http://schemas.microsoft.com/office/drawing/2014/main" id="{B86848F5-3A04-C769-9BE5-A97B125E966B}"/>
                  </a:ext>
                </a:extLst>
              </p:cNvPr>
              <p:cNvSpPr txBox="1"/>
              <p:nvPr/>
            </p:nvSpPr>
            <p:spPr bwMode="auto">
              <a:xfrm>
                <a:off x="1847533" y="302895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02" name="TextBox 201">
                <a:extLst>
                  <a:ext uri="{FF2B5EF4-FFF2-40B4-BE49-F238E27FC236}">
                    <a16:creationId xmlns:a16="http://schemas.microsoft.com/office/drawing/2014/main" id="{D0B4A626-C98D-EE60-C0F6-5AEF6B3DC0B5}"/>
                  </a:ext>
                </a:extLst>
              </p:cNvPr>
              <p:cNvSpPr txBox="1"/>
              <p:nvPr/>
            </p:nvSpPr>
            <p:spPr bwMode="auto">
              <a:xfrm>
                <a:off x="1928813" y="3388360"/>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04" name="TextBox 203">
                <a:extLst>
                  <a:ext uri="{FF2B5EF4-FFF2-40B4-BE49-F238E27FC236}">
                    <a16:creationId xmlns:a16="http://schemas.microsoft.com/office/drawing/2014/main" id="{0485A737-DDCF-4171-8E83-D8389F129749}"/>
                  </a:ext>
                </a:extLst>
              </p:cNvPr>
              <p:cNvSpPr txBox="1"/>
              <p:nvPr/>
            </p:nvSpPr>
            <p:spPr bwMode="auto">
              <a:xfrm>
                <a:off x="2700973" y="4632960"/>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sp>
            <p:nvSpPr>
              <p:cNvPr id="205" name="TextBox 204">
                <a:extLst>
                  <a:ext uri="{FF2B5EF4-FFF2-40B4-BE49-F238E27FC236}">
                    <a16:creationId xmlns:a16="http://schemas.microsoft.com/office/drawing/2014/main" id="{43C69DE0-22A9-8342-D02E-5ACD30E828E3}"/>
                  </a:ext>
                </a:extLst>
              </p:cNvPr>
              <p:cNvSpPr txBox="1"/>
              <p:nvPr/>
            </p:nvSpPr>
            <p:spPr bwMode="auto">
              <a:xfrm>
                <a:off x="3305493" y="4790440"/>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3"/>
                    </a:solidFill>
                    <a:latin typeface="Calibri" panose="020F0502020204030204" pitchFamily="34" charset="0"/>
                  </a:rPr>
                  <a:t>+</a:t>
                </a:r>
              </a:p>
            </p:txBody>
          </p:sp>
        </p:grpSp>
      </p:grpSp>
      <p:sp>
        <p:nvSpPr>
          <p:cNvPr id="2" name="Title 1">
            <a:extLst>
              <a:ext uri="{FF2B5EF4-FFF2-40B4-BE49-F238E27FC236}">
                <a16:creationId xmlns:a16="http://schemas.microsoft.com/office/drawing/2014/main" id="{F8F7FB63-BEFC-AFAA-0240-D4472028EBEB}"/>
              </a:ext>
            </a:extLst>
          </p:cNvPr>
          <p:cNvSpPr>
            <a:spLocks noGrp="1"/>
          </p:cNvSpPr>
          <p:nvPr>
            <p:ph type="title"/>
          </p:nvPr>
        </p:nvSpPr>
        <p:spPr/>
        <p:txBody>
          <a:bodyPr/>
          <a:lstStyle/>
          <a:p>
            <a:r>
              <a:rPr lang="en-US" dirty="0"/>
              <a:t>EMBER-3: </a:t>
            </a:r>
            <a:r>
              <a:rPr lang="en-US" sz="3600" dirty="0"/>
              <a:t>PFS for Imlunestrant vs SoC ET </a:t>
            </a:r>
            <a:br>
              <a:rPr lang="en-US" sz="3600" dirty="0"/>
            </a:br>
            <a:r>
              <a:rPr lang="en-US" dirty="0"/>
              <a:t>(Primary Endpoint)</a:t>
            </a:r>
          </a:p>
        </p:txBody>
      </p:sp>
      <p:sp>
        <p:nvSpPr>
          <p:cNvPr id="13" name="Text Box 11">
            <a:extLst>
              <a:ext uri="{FF2B5EF4-FFF2-40B4-BE49-F238E27FC236}">
                <a16:creationId xmlns:a16="http://schemas.microsoft.com/office/drawing/2014/main" id="{EA765FD5-8958-4741-4813-A9FB7711D3A5}"/>
              </a:ext>
            </a:extLst>
          </p:cNvPr>
          <p:cNvSpPr txBox="1">
            <a:spLocks noChangeArrowheads="1"/>
          </p:cNvSpPr>
          <p:nvPr/>
        </p:nvSpPr>
        <p:spPr bwMode="auto">
          <a:xfrm>
            <a:off x="414339" y="635936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Jhaveri. NEJM. 2024;[Epub]. Jhaveri. SABCS 2024. Abstr GS1-01. Reproduced with permission.</a:t>
            </a:r>
          </a:p>
        </p:txBody>
      </p:sp>
      <p:sp>
        <p:nvSpPr>
          <p:cNvPr id="10" name="TextBox 9">
            <a:extLst>
              <a:ext uri="{FF2B5EF4-FFF2-40B4-BE49-F238E27FC236}">
                <a16:creationId xmlns:a16="http://schemas.microsoft.com/office/drawing/2014/main" id="{DA7FC07A-2E23-3B9B-E1D0-9ACD46C1EBF1}"/>
              </a:ext>
            </a:extLst>
          </p:cNvPr>
          <p:cNvSpPr txBox="1"/>
          <p:nvPr/>
        </p:nvSpPr>
        <p:spPr bwMode="auto">
          <a:xfrm>
            <a:off x="7112000" y="1507187"/>
            <a:ext cx="45084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a:solidFill>
                  <a:schemeClr val="bg1"/>
                </a:solidFill>
                <a:latin typeface="Calibri" panose="020F0502020204030204" pitchFamily="34" charset="0"/>
              </a:rPr>
              <a:t>ITT Population</a:t>
            </a:r>
          </a:p>
        </p:txBody>
      </p:sp>
      <p:graphicFrame>
        <p:nvGraphicFramePr>
          <p:cNvPr id="15" name="Group 3">
            <a:extLst>
              <a:ext uri="{FF2B5EF4-FFF2-40B4-BE49-F238E27FC236}">
                <a16:creationId xmlns:a16="http://schemas.microsoft.com/office/drawing/2014/main" id="{0F2374D2-A18B-7300-A336-C35E6A77481B}"/>
              </a:ext>
            </a:extLst>
          </p:cNvPr>
          <p:cNvGraphicFramePr>
            <a:graphicFrameLocks/>
          </p:cNvGraphicFramePr>
          <p:nvPr>
            <p:extLst>
              <p:ext uri="{D42A27DB-BD31-4B8C-83A1-F6EECF244321}">
                <p14:modId xmlns:p14="http://schemas.microsoft.com/office/powerpoint/2010/main" val="1002198655"/>
              </p:ext>
            </p:extLst>
          </p:nvPr>
        </p:nvGraphicFramePr>
        <p:xfrm>
          <a:off x="2531230" y="1875585"/>
          <a:ext cx="3564770" cy="1353376"/>
        </p:xfrm>
        <a:graphic>
          <a:graphicData uri="http://schemas.openxmlformats.org/drawingml/2006/table">
            <a:tbl>
              <a:tblPr/>
              <a:tblGrid>
                <a:gridCol w="1439802">
                  <a:extLst>
                    <a:ext uri="{9D8B030D-6E8A-4147-A177-3AD203B41FA5}">
                      <a16:colId xmlns:a16="http://schemas.microsoft.com/office/drawing/2014/main" val="20000"/>
                    </a:ext>
                  </a:extLst>
                </a:gridCol>
                <a:gridCol w="1092583">
                  <a:extLst>
                    <a:ext uri="{9D8B030D-6E8A-4147-A177-3AD203B41FA5}">
                      <a16:colId xmlns:a16="http://schemas.microsoft.com/office/drawing/2014/main" val="20001"/>
                    </a:ext>
                  </a:extLst>
                </a:gridCol>
                <a:gridCol w="1032385">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GB" sz="1200" b="1" i="0" u="none" strike="noStrike" cap="none" normalizeH="0" baseline="0">
                          <a:ln>
                            <a:noFill/>
                          </a:ln>
                          <a:solidFill>
                            <a:schemeClr val="tx1"/>
                          </a:solidFill>
                          <a:effectLst/>
                          <a:latin typeface="Calibri" panose="020F0502020204030204" pitchFamily="34" charset="0"/>
                        </a:rPr>
                        <a:t>PFS by Investigator</a:t>
                      </a:r>
                      <a:endParaRPr kumimoji="0" lang="en-GB"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1" i="0" u="none" strike="noStrike" cap="none" normalizeH="0" baseline="0">
                          <a:ln>
                            <a:noFill/>
                          </a:ln>
                          <a:solidFill>
                            <a:schemeClr val="tx1"/>
                          </a:solidFill>
                          <a:effectLst/>
                          <a:latin typeface="Calibri" panose="020F0502020204030204" pitchFamily="34" charset="0"/>
                        </a:rPr>
                        <a:t>Imlunestrant</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1" i="0" u="none" strike="noStrike" cap="none" normalizeH="0" baseline="0">
                          <a:ln>
                            <a:noFill/>
                          </a:ln>
                          <a:solidFill>
                            <a:schemeClr val="tx1"/>
                          </a:solidFill>
                          <a:effectLst/>
                          <a:latin typeface="Calibri" panose="020F0502020204030204" pitchFamily="34" charset="0"/>
                        </a:rPr>
                        <a:t>(n = 138)</a:t>
                      </a: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1" i="0" u="none" strike="noStrike" cap="none" normalizeH="0" baseline="0">
                          <a:ln>
                            <a:noFill/>
                          </a:ln>
                          <a:solidFill>
                            <a:schemeClr val="tx1"/>
                          </a:solidFill>
                          <a:effectLst/>
                          <a:latin typeface="Calibri" panose="020F0502020204030204" pitchFamily="34" charset="0"/>
                        </a:rPr>
                        <a:t>SoC ET</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1" i="0" u="none" strike="noStrike" cap="none" normalizeH="0" baseline="0">
                          <a:ln>
                            <a:noFill/>
                          </a:ln>
                          <a:solidFill>
                            <a:schemeClr val="tx1"/>
                          </a:solidFill>
                          <a:effectLst/>
                          <a:latin typeface="Calibri" panose="020F0502020204030204" pitchFamily="34" charset="0"/>
                        </a:rPr>
                        <a:t>(n = 118)</a:t>
                      </a: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a:rPr>
                        <a:t>No. of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109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mPFS,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5.5 (3.9-7.4)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3.8 (3.7-5.5)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HR (95% CI)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0.62 (0.46-0.82) </a:t>
                      </a:r>
                      <a:br>
                        <a:rPr kumimoji="0" lang="en-US" sz="1200" b="0" i="0" u="none" strike="noStrike" cap="none" normalizeH="0" baseline="0">
                          <a:ln>
                            <a:noFill/>
                          </a:ln>
                          <a:solidFill>
                            <a:schemeClr val="bg2">
                              <a:lumMod val="10000"/>
                            </a:schemeClr>
                          </a:solidFill>
                          <a:effectLst/>
                          <a:latin typeface="Calibri" panose="020F0502020204030204" pitchFamily="34" charset="0"/>
                        </a:rPr>
                      </a:br>
                      <a:r>
                        <a:rPr kumimoji="0" lang="en-US" sz="1200" b="0" i="1" u="none" strike="noStrike" cap="none" normalizeH="0" baseline="0">
                          <a:ln>
                            <a:noFill/>
                          </a:ln>
                          <a:solidFill>
                            <a:schemeClr val="bg2">
                              <a:lumMod val="10000"/>
                            </a:schemeClr>
                          </a:solidFill>
                          <a:effectLst/>
                          <a:latin typeface="Calibri" panose="020F0502020204030204" pitchFamily="34" charset="0"/>
                        </a:rPr>
                        <a:t>P</a:t>
                      </a:r>
                      <a:r>
                        <a:rPr kumimoji="0" lang="en-US" sz="1200" b="0" i="0" u="none" strike="noStrike" cap="none" normalizeH="0" baseline="0">
                          <a:ln>
                            <a:noFill/>
                          </a:ln>
                          <a:solidFill>
                            <a:schemeClr val="bg2">
                              <a:lumMod val="10000"/>
                            </a:schemeClr>
                          </a:solidFill>
                          <a:effectLst/>
                          <a:latin typeface="Calibri" panose="020F0502020204030204" pitchFamily="34" charset="0"/>
                        </a:rPr>
                        <a:t> &lt;.001</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18" name="TextBox 17">
            <a:extLst>
              <a:ext uri="{FF2B5EF4-FFF2-40B4-BE49-F238E27FC236}">
                <a16:creationId xmlns:a16="http://schemas.microsoft.com/office/drawing/2014/main" id="{C06EFE05-AE79-D63D-8FF3-820295E77F3C}"/>
              </a:ext>
            </a:extLst>
          </p:cNvPr>
          <p:cNvSpPr txBox="1"/>
          <p:nvPr/>
        </p:nvSpPr>
        <p:spPr bwMode="auto">
          <a:xfrm>
            <a:off x="1308100" y="1507187"/>
            <a:ext cx="39243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defPPr>
              <a:defRPr lang="en-US"/>
            </a:defPPr>
            <a:lvl1pPr algn="ctr">
              <a:lnSpc>
                <a:spcPct val="100000"/>
              </a:lnSpc>
              <a:spcBef>
                <a:spcPct val="50000"/>
              </a:spcBef>
              <a:spcAft>
                <a:spcPct val="0"/>
              </a:spcAft>
              <a:buClrTx/>
              <a:buFontTx/>
              <a:buNone/>
              <a:defRPr sz="1600" b="1">
                <a:solidFill>
                  <a:schemeClr val="bg1"/>
                </a:solidFill>
                <a:latin typeface="Calibri" panose="020F0502020204030204" pitchFamily="34" charset="0"/>
              </a:defRPr>
            </a:lvl1pPr>
          </a:lstStyle>
          <a:p>
            <a:r>
              <a:rPr lang="en-US"/>
              <a:t>Patients With </a:t>
            </a:r>
            <a:r>
              <a:rPr lang="en-US" i="1"/>
              <a:t>ESR1</a:t>
            </a:r>
            <a:r>
              <a:rPr lang="en-US"/>
              <a:t>m</a:t>
            </a:r>
          </a:p>
        </p:txBody>
      </p:sp>
      <p:graphicFrame>
        <p:nvGraphicFramePr>
          <p:cNvPr id="19" name="Group 3">
            <a:extLst>
              <a:ext uri="{FF2B5EF4-FFF2-40B4-BE49-F238E27FC236}">
                <a16:creationId xmlns:a16="http://schemas.microsoft.com/office/drawing/2014/main" id="{8A1B6022-1FF7-3688-427B-8B29C31C40A4}"/>
              </a:ext>
            </a:extLst>
          </p:cNvPr>
          <p:cNvGraphicFramePr>
            <a:graphicFrameLocks/>
          </p:cNvGraphicFramePr>
          <p:nvPr>
            <p:extLst>
              <p:ext uri="{D42A27DB-BD31-4B8C-83A1-F6EECF244321}">
                <p14:modId xmlns:p14="http://schemas.microsoft.com/office/powerpoint/2010/main" val="1538457822"/>
              </p:ext>
            </p:extLst>
          </p:nvPr>
        </p:nvGraphicFramePr>
        <p:xfrm>
          <a:off x="8201403" y="1875585"/>
          <a:ext cx="3564770" cy="1353376"/>
        </p:xfrm>
        <a:graphic>
          <a:graphicData uri="http://schemas.openxmlformats.org/drawingml/2006/table">
            <a:tbl>
              <a:tblPr/>
              <a:tblGrid>
                <a:gridCol w="1439802">
                  <a:extLst>
                    <a:ext uri="{9D8B030D-6E8A-4147-A177-3AD203B41FA5}">
                      <a16:colId xmlns:a16="http://schemas.microsoft.com/office/drawing/2014/main" val="20000"/>
                    </a:ext>
                  </a:extLst>
                </a:gridCol>
                <a:gridCol w="1092583">
                  <a:extLst>
                    <a:ext uri="{9D8B030D-6E8A-4147-A177-3AD203B41FA5}">
                      <a16:colId xmlns:a16="http://schemas.microsoft.com/office/drawing/2014/main" val="20001"/>
                    </a:ext>
                  </a:extLst>
                </a:gridCol>
                <a:gridCol w="1032385">
                  <a:extLst>
                    <a:ext uri="{9D8B030D-6E8A-4147-A177-3AD203B41FA5}">
                      <a16:colId xmlns:a16="http://schemas.microsoft.com/office/drawing/2014/main" val="20002"/>
                    </a:ext>
                  </a:extLst>
                </a:gridCol>
              </a:tblGrid>
              <a:tr h="130344">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GB" sz="1200" b="1" i="0" u="none" strike="noStrike" cap="none" normalizeH="0" baseline="0">
                          <a:ln>
                            <a:noFill/>
                          </a:ln>
                          <a:solidFill>
                            <a:schemeClr val="tx1"/>
                          </a:solidFill>
                          <a:effectLst/>
                          <a:latin typeface="Calibri" panose="020F0502020204030204" pitchFamily="34" charset="0"/>
                        </a:rPr>
                        <a:t>PFS by Investigator</a:t>
                      </a:r>
                      <a:endParaRPr kumimoji="0" lang="en-GB"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1" i="0" u="none" strike="noStrike" cap="none" normalizeH="0" baseline="0">
                          <a:ln>
                            <a:noFill/>
                          </a:ln>
                          <a:solidFill>
                            <a:schemeClr val="tx1"/>
                          </a:solidFill>
                          <a:effectLst/>
                          <a:latin typeface="Calibri" panose="020F0502020204030204" pitchFamily="34" charset="0"/>
                        </a:rPr>
                        <a:t>Imlunestrant</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1" i="0" u="none" strike="noStrike" cap="none" normalizeH="0" baseline="0">
                          <a:ln>
                            <a:noFill/>
                          </a:ln>
                          <a:solidFill>
                            <a:schemeClr val="tx1"/>
                          </a:solidFill>
                          <a:effectLst/>
                          <a:latin typeface="Calibri" panose="020F0502020204030204" pitchFamily="34" charset="0"/>
                        </a:rPr>
                        <a:t>(n = 331)</a:t>
                      </a: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1" i="0" u="none" strike="noStrike" cap="none" normalizeH="0" baseline="0">
                          <a:ln>
                            <a:noFill/>
                          </a:ln>
                          <a:solidFill>
                            <a:schemeClr val="tx1"/>
                          </a:solidFill>
                          <a:effectLst/>
                          <a:latin typeface="Calibri" panose="020F0502020204030204" pitchFamily="34" charset="0"/>
                        </a:rPr>
                        <a:t>SoC ET</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1" i="0" u="none" strike="noStrike" cap="none" normalizeH="0" baseline="0">
                          <a:ln>
                            <a:noFill/>
                          </a:ln>
                          <a:solidFill>
                            <a:schemeClr val="tx1"/>
                          </a:solidFill>
                          <a:effectLst/>
                          <a:latin typeface="Calibri" panose="020F0502020204030204" pitchFamily="34" charset="0"/>
                        </a:rPr>
                        <a:t>(n = 330)</a:t>
                      </a:r>
                      <a:endParaRPr kumimoji="0" lang="en-US" sz="12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a:rPr>
                        <a:t>No. of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237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253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mPFS, mo (95% CI)</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5.56 (5.3-7.3)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5.5 (4.6-5.6)</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30344">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HR (95% CI)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200" b="0" i="0" u="none" strike="noStrike" cap="none" normalizeH="0" baseline="0">
                          <a:ln>
                            <a:noFill/>
                          </a:ln>
                          <a:solidFill>
                            <a:schemeClr val="bg2">
                              <a:lumMod val="10000"/>
                            </a:schemeClr>
                          </a:solidFill>
                          <a:effectLst/>
                          <a:latin typeface="Calibri" panose="020F0502020204030204" pitchFamily="34" charset="0"/>
                        </a:rPr>
                        <a:t>0.87 (0.72-1.04) </a:t>
                      </a:r>
                      <a:br>
                        <a:rPr kumimoji="0" lang="en-US" sz="1200" b="0" i="0" u="none" strike="noStrike" cap="none" normalizeH="0" baseline="0">
                          <a:ln>
                            <a:noFill/>
                          </a:ln>
                          <a:solidFill>
                            <a:schemeClr val="bg2">
                              <a:lumMod val="10000"/>
                            </a:schemeClr>
                          </a:solidFill>
                          <a:effectLst/>
                          <a:latin typeface="Calibri" panose="020F0502020204030204" pitchFamily="34" charset="0"/>
                        </a:rPr>
                      </a:br>
                      <a:r>
                        <a:rPr kumimoji="0" lang="en-US" sz="1200" b="0" i="1" u="none" strike="noStrike" cap="none" normalizeH="0" baseline="0">
                          <a:ln>
                            <a:noFill/>
                          </a:ln>
                          <a:solidFill>
                            <a:schemeClr val="bg2">
                              <a:lumMod val="10000"/>
                            </a:schemeClr>
                          </a:solidFill>
                          <a:effectLst/>
                          <a:latin typeface="Calibri" panose="020F0502020204030204" pitchFamily="34" charset="0"/>
                        </a:rPr>
                        <a:t>P</a:t>
                      </a:r>
                      <a:r>
                        <a:rPr kumimoji="0" lang="en-US" sz="1200" b="0" i="0" u="none" strike="noStrike" cap="none" normalizeH="0" baseline="0">
                          <a:ln>
                            <a:noFill/>
                          </a:ln>
                          <a:solidFill>
                            <a:schemeClr val="bg2">
                              <a:lumMod val="10000"/>
                            </a:schemeClr>
                          </a:solidFill>
                          <a:effectLst/>
                          <a:latin typeface="Calibri" panose="020F0502020204030204" pitchFamily="34" charset="0"/>
                        </a:rPr>
                        <a:t> &lt;.12</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cxnSp>
        <p:nvCxnSpPr>
          <p:cNvPr id="4" name="Straight Connector 3">
            <a:extLst>
              <a:ext uri="{FF2B5EF4-FFF2-40B4-BE49-F238E27FC236}">
                <a16:creationId xmlns:a16="http://schemas.microsoft.com/office/drawing/2014/main" id="{5F8AEF23-E640-A48C-F016-F96E250197B6}"/>
              </a:ext>
            </a:extLst>
          </p:cNvPr>
          <p:cNvCxnSpPr>
            <a:cxnSpLocks/>
          </p:cNvCxnSpPr>
          <p:nvPr/>
        </p:nvCxnSpPr>
        <p:spPr bwMode="auto">
          <a:xfrm>
            <a:off x="1538111" y="2116667"/>
            <a:ext cx="0" cy="2985911"/>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07FACFA3-1655-3680-EEC8-39FBB1FD696B}"/>
              </a:ext>
            </a:extLst>
          </p:cNvPr>
          <p:cNvCxnSpPr>
            <a:cxnSpLocks/>
          </p:cNvCxnSpPr>
          <p:nvPr/>
        </p:nvCxnSpPr>
        <p:spPr bwMode="auto">
          <a:xfrm>
            <a:off x="1529644" y="5102578"/>
            <a:ext cx="4154312"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1B655DCE-3342-FC90-7A7F-3F3BA891599B}"/>
              </a:ext>
            </a:extLst>
          </p:cNvPr>
          <p:cNvCxnSpPr>
            <a:cxnSpLocks/>
          </p:cNvCxnSpPr>
          <p:nvPr/>
        </p:nvCxnSpPr>
        <p:spPr bwMode="auto">
          <a:xfrm flipH="1">
            <a:off x="1478844" y="2122311"/>
            <a:ext cx="67733"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DF19FFBD-A38F-D8AF-8CDD-34AD329B558A}"/>
              </a:ext>
            </a:extLst>
          </p:cNvPr>
          <p:cNvCxnSpPr>
            <a:cxnSpLocks/>
          </p:cNvCxnSpPr>
          <p:nvPr/>
        </p:nvCxnSpPr>
        <p:spPr bwMode="auto">
          <a:xfrm flipH="1">
            <a:off x="1478844" y="2867378"/>
            <a:ext cx="67733"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60BE189F-B5AC-FECC-5786-F46D41F14877}"/>
              </a:ext>
            </a:extLst>
          </p:cNvPr>
          <p:cNvCxnSpPr>
            <a:cxnSpLocks/>
          </p:cNvCxnSpPr>
          <p:nvPr/>
        </p:nvCxnSpPr>
        <p:spPr bwMode="auto">
          <a:xfrm flipH="1">
            <a:off x="1478844" y="3612445"/>
            <a:ext cx="67733"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AE4C333E-8CB4-4289-4CEF-737B5D7EAFAD}"/>
              </a:ext>
            </a:extLst>
          </p:cNvPr>
          <p:cNvCxnSpPr>
            <a:cxnSpLocks/>
          </p:cNvCxnSpPr>
          <p:nvPr/>
        </p:nvCxnSpPr>
        <p:spPr bwMode="auto">
          <a:xfrm flipH="1">
            <a:off x="1478844" y="4357512"/>
            <a:ext cx="67733"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34D59567-9280-B118-65A5-CDBFC8A3960C}"/>
              </a:ext>
            </a:extLst>
          </p:cNvPr>
          <p:cNvCxnSpPr>
            <a:cxnSpLocks/>
          </p:cNvCxnSpPr>
          <p:nvPr/>
        </p:nvCxnSpPr>
        <p:spPr bwMode="auto">
          <a:xfrm flipH="1">
            <a:off x="1478844" y="5102578"/>
            <a:ext cx="67733"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03BFDAE-BD65-9EC5-DF84-F0551CAB101B}"/>
              </a:ext>
            </a:extLst>
          </p:cNvPr>
          <p:cNvCxnSpPr>
            <a:cxnSpLocks/>
          </p:cNvCxnSpPr>
          <p:nvPr/>
        </p:nvCxnSpPr>
        <p:spPr bwMode="auto">
          <a:xfrm>
            <a:off x="1538111"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57D0F7D8-5271-E624-CD49-CFB5F37597D1}"/>
              </a:ext>
            </a:extLst>
          </p:cNvPr>
          <p:cNvCxnSpPr>
            <a:cxnSpLocks/>
          </p:cNvCxnSpPr>
          <p:nvPr/>
        </p:nvCxnSpPr>
        <p:spPr bwMode="auto">
          <a:xfrm>
            <a:off x="1813560"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DBE689A9-C9F1-3727-6226-32BF50B1E53B}"/>
              </a:ext>
            </a:extLst>
          </p:cNvPr>
          <p:cNvCxnSpPr>
            <a:cxnSpLocks/>
          </p:cNvCxnSpPr>
          <p:nvPr/>
        </p:nvCxnSpPr>
        <p:spPr bwMode="auto">
          <a:xfrm>
            <a:off x="2089009"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4B13D48D-FEF0-B528-7F01-BE9CEC92B554}"/>
              </a:ext>
            </a:extLst>
          </p:cNvPr>
          <p:cNvCxnSpPr>
            <a:cxnSpLocks/>
          </p:cNvCxnSpPr>
          <p:nvPr/>
        </p:nvCxnSpPr>
        <p:spPr bwMode="auto">
          <a:xfrm>
            <a:off x="2364458"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BF2A5BA6-892E-30D4-FFB1-86428F837D6F}"/>
              </a:ext>
            </a:extLst>
          </p:cNvPr>
          <p:cNvCxnSpPr>
            <a:cxnSpLocks/>
          </p:cNvCxnSpPr>
          <p:nvPr/>
        </p:nvCxnSpPr>
        <p:spPr bwMode="auto">
          <a:xfrm>
            <a:off x="2639907"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4AAB5318-A226-EF80-5B01-D0BEEC248B37}"/>
              </a:ext>
            </a:extLst>
          </p:cNvPr>
          <p:cNvCxnSpPr>
            <a:cxnSpLocks/>
          </p:cNvCxnSpPr>
          <p:nvPr/>
        </p:nvCxnSpPr>
        <p:spPr bwMode="auto">
          <a:xfrm>
            <a:off x="2915356"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9B3B1D73-23E7-7448-482C-0E0FBC83E3A6}"/>
              </a:ext>
            </a:extLst>
          </p:cNvPr>
          <p:cNvCxnSpPr>
            <a:cxnSpLocks/>
          </p:cNvCxnSpPr>
          <p:nvPr/>
        </p:nvCxnSpPr>
        <p:spPr bwMode="auto">
          <a:xfrm>
            <a:off x="3190805"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EABA14C0-AFA5-224D-735E-A7F23F32572A}"/>
              </a:ext>
            </a:extLst>
          </p:cNvPr>
          <p:cNvCxnSpPr>
            <a:cxnSpLocks/>
          </p:cNvCxnSpPr>
          <p:nvPr/>
        </p:nvCxnSpPr>
        <p:spPr bwMode="auto">
          <a:xfrm>
            <a:off x="3466254"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08F61F30-4E84-D1CE-1507-BEEF22B7DFD6}"/>
              </a:ext>
            </a:extLst>
          </p:cNvPr>
          <p:cNvCxnSpPr>
            <a:cxnSpLocks/>
          </p:cNvCxnSpPr>
          <p:nvPr/>
        </p:nvCxnSpPr>
        <p:spPr bwMode="auto">
          <a:xfrm>
            <a:off x="3741703"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30EDF014-A31C-7221-5965-22A79A8205C8}"/>
              </a:ext>
            </a:extLst>
          </p:cNvPr>
          <p:cNvCxnSpPr>
            <a:cxnSpLocks/>
          </p:cNvCxnSpPr>
          <p:nvPr/>
        </p:nvCxnSpPr>
        <p:spPr bwMode="auto">
          <a:xfrm>
            <a:off x="4017152"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F2987EEC-A541-ED64-F9D6-7F81713F8531}"/>
              </a:ext>
            </a:extLst>
          </p:cNvPr>
          <p:cNvCxnSpPr>
            <a:cxnSpLocks/>
          </p:cNvCxnSpPr>
          <p:nvPr/>
        </p:nvCxnSpPr>
        <p:spPr bwMode="auto">
          <a:xfrm>
            <a:off x="4292601"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E97B93B5-6531-0632-94E4-2EA77A8CCD24}"/>
              </a:ext>
            </a:extLst>
          </p:cNvPr>
          <p:cNvCxnSpPr>
            <a:cxnSpLocks/>
          </p:cNvCxnSpPr>
          <p:nvPr/>
        </p:nvCxnSpPr>
        <p:spPr bwMode="auto">
          <a:xfrm>
            <a:off x="4568050"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EE78A088-FB4F-7900-E69C-5BC2E3395845}"/>
              </a:ext>
            </a:extLst>
          </p:cNvPr>
          <p:cNvCxnSpPr>
            <a:cxnSpLocks/>
          </p:cNvCxnSpPr>
          <p:nvPr/>
        </p:nvCxnSpPr>
        <p:spPr bwMode="auto">
          <a:xfrm>
            <a:off x="4843499"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791138C4-AA9E-3C3A-4611-6D35A056027D}"/>
              </a:ext>
            </a:extLst>
          </p:cNvPr>
          <p:cNvCxnSpPr>
            <a:cxnSpLocks/>
          </p:cNvCxnSpPr>
          <p:nvPr/>
        </p:nvCxnSpPr>
        <p:spPr bwMode="auto">
          <a:xfrm>
            <a:off x="5118948"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137AEA06-9820-C298-9092-6CC321BDFE7D}"/>
              </a:ext>
            </a:extLst>
          </p:cNvPr>
          <p:cNvCxnSpPr>
            <a:cxnSpLocks/>
          </p:cNvCxnSpPr>
          <p:nvPr/>
        </p:nvCxnSpPr>
        <p:spPr bwMode="auto">
          <a:xfrm>
            <a:off x="5394397" y="5096933"/>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60EECE10-AEA4-54F3-E12B-CF0D21B22B87}"/>
              </a:ext>
            </a:extLst>
          </p:cNvPr>
          <p:cNvCxnSpPr>
            <a:cxnSpLocks/>
          </p:cNvCxnSpPr>
          <p:nvPr/>
        </p:nvCxnSpPr>
        <p:spPr bwMode="auto">
          <a:xfrm>
            <a:off x="5669844" y="5096933"/>
            <a:ext cx="0" cy="64008"/>
          </a:xfrm>
          <a:prstGeom prst="line">
            <a:avLst/>
          </a:prstGeom>
          <a:noFill/>
          <a:ln w="28575" cap="flat" cmpd="sng" algn="ctr">
            <a:solidFill>
              <a:schemeClr val="bg1"/>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95B09814-06B3-09CC-9689-6D0F64ADAD75}"/>
              </a:ext>
            </a:extLst>
          </p:cNvPr>
          <p:cNvSpPr txBox="1"/>
          <p:nvPr/>
        </p:nvSpPr>
        <p:spPr bwMode="auto">
          <a:xfrm>
            <a:off x="968023" y="1952978"/>
            <a:ext cx="5870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38" name="TextBox 37">
            <a:extLst>
              <a:ext uri="{FF2B5EF4-FFF2-40B4-BE49-F238E27FC236}">
                <a16:creationId xmlns:a16="http://schemas.microsoft.com/office/drawing/2014/main" id="{8A009C3D-489D-972A-13AF-8F0B09485462}"/>
              </a:ext>
            </a:extLst>
          </p:cNvPr>
          <p:cNvSpPr txBox="1"/>
          <p:nvPr/>
        </p:nvSpPr>
        <p:spPr bwMode="auto">
          <a:xfrm>
            <a:off x="968023" y="2695222"/>
            <a:ext cx="5870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75</a:t>
            </a:r>
          </a:p>
        </p:txBody>
      </p:sp>
      <p:sp>
        <p:nvSpPr>
          <p:cNvPr id="39" name="TextBox 38">
            <a:extLst>
              <a:ext uri="{FF2B5EF4-FFF2-40B4-BE49-F238E27FC236}">
                <a16:creationId xmlns:a16="http://schemas.microsoft.com/office/drawing/2014/main" id="{2648CD2B-228C-95D0-9D5B-931B0BFB6DE1}"/>
              </a:ext>
            </a:extLst>
          </p:cNvPr>
          <p:cNvSpPr txBox="1"/>
          <p:nvPr/>
        </p:nvSpPr>
        <p:spPr bwMode="auto">
          <a:xfrm>
            <a:off x="968023" y="3437466"/>
            <a:ext cx="5870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40" name="TextBox 39">
            <a:extLst>
              <a:ext uri="{FF2B5EF4-FFF2-40B4-BE49-F238E27FC236}">
                <a16:creationId xmlns:a16="http://schemas.microsoft.com/office/drawing/2014/main" id="{62ACCCED-F759-E4E7-4E5D-807D654DCBCF}"/>
              </a:ext>
            </a:extLst>
          </p:cNvPr>
          <p:cNvSpPr txBox="1"/>
          <p:nvPr/>
        </p:nvSpPr>
        <p:spPr bwMode="auto">
          <a:xfrm>
            <a:off x="968023" y="4179710"/>
            <a:ext cx="5870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a:t>
            </a:r>
          </a:p>
        </p:txBody>
      </p:sp>
      <p:sp>
        <p:nvSpPr>
          <p:cNvPr id="41" name="TextBox 40">
            <a:extLst>
              <a:ext uri="{FF2B5EF4-FFF2-40B4-BE49-F238E27FC236}">
                <a16:creationId xmlns:a16="http://schemas.microsoft.com/office/drawing/2014/main" id="{BCFE0C22-036B-C51F-4986-DCBACD3FD812}"/>
              </a:ext>
            </a:extLst>
          </p:cNvPr>
          <p:cNvSpPr txBox="1"/>
          <p:nvPr/>
        </p:nvSpPr>
        <p:spPr bwMode="auto">
          <a:xfrm>
            <a:off x="968023" y="4921956"/>
            <a:ext cx="5870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42" name="TextBox 41">
            <a:extLst>
              <a:ext uri="{FF2B5EF4-FFF2-40B4-BE49-F238E27FC236}">
                <a16:creationId xmlns:a16="http://schemas.microsoft.com/office/drawing/2014/main" id="{D497B2B1-DB4D-C033-6EFA-C4242F67758B}"/>
              </a:ext>
            </a:extLst>
          </p:cNvPr>
          <p:cNvSpPr txBox="1"/>
          <p:nvPr/>
        </p:nvSpPr>
        <p:spPr bwMode="auto">
          <a:xfrm rot="16200000">
            <a:off x="-534811" y="3451636"/>
            <a:ext cx="29859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Percentage of Patients</a:t>
            </a:r>
          </a:p>
        </p:txBody>
      </p:sp>
      <p:sp>
        <p:nvSpPr>
          <p:cNvPr id="43" name="TextBox 42">
            <a:extLst>
              <a:ext uri="{FF2B5EF4-FFF2-40B4-BE49-F238E27FC236}">
                <a16:creationId xmlns:a16="http://schemas.microsoft.com/office/drawing/2014/main" id="{D0F74F9E-5C69-1D3E-D1B6-573481859F41}"/>
              </a:ext>
            </a:extLst>
          </p:cNvPr>
          <p:cNvSpPr txBox="1"/>
          <p:nvPr/>
        </p:nvSpPr>
        <p:spPr bwMode="auto">
          <a:xfrm>
            <a:off x="1540933" y="5359457"/>
            <a:ext cx="41430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Mo</a:t>
            </a:r>
          </a:p>
        </p:txBody>
      </p:sp>
      <p:sp>
        <p:nvSpPr>
          <p:cNvPr id="44" name="TextBox 43">
            <a:extLst>
              <a:ext uri="{FF2B5EF4-FFF2-40B4-BE49-F238E27FC236}">
                <a16:creationId xmlns:a16="http://schemas.microsoft.com/office/drawing/2014/main" id="{36C81897-A1D9-65CC-21BF-31FCBD1B1DD3}"/>
              </a:ext>
            </a:extLst>
          </p:cNvPr>
          <p:cNvSpPr txBox="1"/>
          <p:nvPr/>
        </p:nvSpPr>
        <p:spPr bwMode="auto">
          <a:xfrm>
            <a:off x="5461001"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45" name="TextBox 44">
            <a:extLst>
              <a:ext uri="{FF2B5EF4-FFF2-40B4-BE49-F238E27FC236}">
                <a16:creationId xmlns:a16="http://schemas.microsoft.com/office/drawing/2014/main" id="{114C7C0F-6A20-D54C-AEC9-30013FB474F1}"/>
              </a:ext>
            </a:extLst>
          </p:cNvPr>
          <p:cNvSpPr txBox="1"/>
          <p:nvPr/>
        </p:nvSpPr>
        <p:spPr bwMode="auto">
          <a:xfrm>
            <a:off x="1329269"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46" name="TextBox 45">
            <a:extLst>
              <a:ext uri="{FF2B5EF4-FFF2-40B4-BE49-F238E27FC236}">
                <a16:creationId xmlns:a16="http://schemas.microsoft.com/office/drawing/2014/main" id="{EF536EA2-FE4C-F1C0-64DC-5E9A1F806BEC}"/>
              </a:ext>
            </a:extLst>
          </p:cNvPr>
          <p:cNvSpPr txBox="1"/>
          <p:nvPr/>
        </p:nvSpPr>
        <p:spPr bwMode="auto">
          <a:xfrm>
            <a:off x="1604718"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sp>
        <p:nvSpPr>
          <p:cNvPr id="47" name="TextBox 46">
            <a:extLst>
              <a:ext uri="{FF2B5EF4-FFF2-40B4-BE49-F238E27FC236}">
                <a16:creationId xmlns:a16="http://schemas.microsoft.com/office/drawing/2014/main" id="{28FE2C32-D3AC-110A-1A5A-73B64690BF91}"/>
              </a:ext>
            </a:extLst>
          </p:cNvPr>
          <p:cNvSpPr txBox="1"/>
          <p:nvPr/>
        </p:nvSpPr>
        <p:spPr bwMode="auto">
          <a:xfrm>
            <a:off x="1880167"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sp>
        <p:nvSpPr>
          <p:cNvPr id="48" name="TextBox 47">
            <a:extLst>
              <a:ext uri="{FF2B5EF4-FFF2-40B4-BE49-F238E27FC236}">
                <a16:creationId xmlns:a16="http://schemas.microsoft.com/office/drawing/2014/main" id="{06CC124C-8944-205B-6E4E-B109B10D31FB}"/>
              </a:ext>
            </a:extLst>
          </p:cNvPr>
          <p:cNvSpPr txBox="1"/>
          <p:nvPr/>
        </p:nvSpPr>
        <p:spPr bwMode="auto">
          <a:xfrm>
            <a:off x="2155616"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49" name="TextBox 48">
            <a:extLst>
              <a:ext uri="{FF2B5EF4-FFF2-40B4-BE49-F238E27FC236}">
                <a16:creationId xmlns:a16="http://schemas.microsoft.com/office/drawing/2014/main" id="{9A192BE6-2291-A413-6D56-457D78A1A142}"/>
              </a:ext>
            </a:extLst>
          </p:cNvPr>
          <p:cNvSpPr txBox="1"/>
          <p:nvPr/>
        </p:nvSpPr>
        <p:spPr bwMode="auto">
          <a:xfrm>
            <a:off x="2431065"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sp>
        <p:nvSpPr>
          <p:cNvPr id="50" name="TextBox 49">
            <a:extLst>
              <a:ext uri="{FF2B5EF4-FFF2-40B4-BE49-F238E27FC236}">
                <a16:creationId xmlns:a16="http://schemas.microsoft.com/office/drawing/2014/main" id="{FCB2AA4C-5AAD-94F9-1929-63BDB9C6FBDC}"/>
              </a:ext>
            </a:extLst>
          </p:cNvPr>
          <p:cNvSpPr txBox="1"/>
          <p:nvPr/>
        </p:nvSpPr>
        <p:spPr bwMode="auto">
          <a:xfrm>
            <a:off x="2706514"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51" name="TextBox 50">
            <a:extLst>
              <a:ext uri="{FF2B5EF4-FFF2-40B4-BE49-F238E27FC236}">
                <a16:creationId xmlns:a16="http://schemas.microsoft.com/office/drawing/2014/main" id="{87AEDFFF-C51E-15A7-59A6-A61853C27743}"/>
              </a:ext>
            </a:extLst>
          </p:cNvPr>
          <p:cNvSpPr txBox="1"/>
          <p:nvPr/>
        </p:nvSpPr>
        <p:spPr bwMode="auto">
          <a:xfrm>
            <a:off x="2981963"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52" name="TextBox 51">
            <a:extLst>
              <a:ext uri="{FF2B5EF4-FFF2-40B4-BE49-F238E27FC236}">
                <a16:creationId xmlns:a16="http://schemas.microsoft.com/office/drawing/2014/main" id="{9CDEA372-6458-EF54-DA50-A58C258B507C}"/>
              </a:ext>
            </a:extLst>
          </p:cNvPr>
          <p:cNvSpPr txBox="1"/>
          <p:nvPr/>
        </p:nvSpPr>
        <p:spPr bwMode="auto">
          <a:xfrm>
            <a:off x="3257412"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14</a:t>
            </a:r>
          </a:p>
        </p:txBody>
      </p:sp>
      <p:sp>
        <p:nvSpPr>
          <p:cNvPr id="53" name="TextBox 52">
            <a:extLst>
              <a:ext uri="{FF2B5EF4-FFF2-40B4-BE49-F238E27FC236}">
                <a16:creationId xmlns:a16="http://schemas.microsoft.com/office/drawing/2014/main" id="{6540C99E-8730-0E7C-496C-5CC8F767109D}"/>
              </a:ext>
            </a:extLst>
          </p:cNvPr>
          <p:cNvSpPr txBox="1"/>
          <p:nvPr/>
        </p:nvSpPr>
        <p:spPr bwMode="auto">
          <a:xfrm>
            <a:off x="3532861"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16</a:t>
            </a:r>
          </a:p>
        </p:txBody>
      </p:sp>
      <p:sp>
        <p:nvSpPr>
          <p:cNvPr id="54" name="TextBox 53">
            <a:extLst>
              <a:ext uri="{FF2B5EF4-FFF2-40B4-BE49-F238E27FC236}">
                <a16:creationId xmlns:a16="http://schemas.microsoft.com/office/drawing/2014/main" id="{3510AEC2-FE7C-4E02-AEAA-9FA83B5CF232}"/>
              </a:ext>
            </a:extLst>
          </p:cNvPr>
          <p:cNvSpPr txBox="1"/>
          <p:nvPr/>
        </p:nvSpPr>
        <p:spPr bwMode="auto">
          <a:xfrm>
            <a:off x="3808310"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sp>
        <p:nvSpPr>
          <p:cNvPr id="55" name="TextBox 54">
            <a:extLst>
              <a:ext uri="{FF2B5EF4-FFF2-40B4-BE49-F238E27FC236}">
                <a16:creationId xmlns:a16="http://schemas.microsoft.com/office/drawing/2014/main" id="{722C426A-3121-69DE-9C3F-62AE4BCB4ED4}"/>
              </a:ext>
            </a:extLst>
          </p:cNvPr>
          <p:cNvSpPr txBox="1"/>
          <p:nvPr/>
        </p:nvSpPr>
        <p:spPr bwMode="auto">
          <a:xfrm>
            <a:off x="4083759"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56" name="TextBox 55">
            <a:extLst>
              <a:ext uri="{FF2B5EF4-FFF2-40B4-BE49-F238E27FC236}">
                <a16:creationId xmlns:a16="http://schemas.microsoft.com/office/drawing/2014/main" id="{792CF7E7-4EB4-BF33-E6A6-0C256092C8C9}"/>
              </a:ext>
            </a:extLst>
          </p:cNvPr>
          <p:cNvSpPr txBox="1"/>
          <p:nvPr/>
        </p:nvSpPr>
        <p:spPr bwMode="auto">
          <a:xfrm>
            <a:off x="4359208"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22</a:t>
            </a:r>
          </a:p>
        </p:txBody>
      </p:sp>
      <p:sp>
        <p:nvSpPr>
          <p:cNvPr id="57" name="TextBox 56">
            <a:extLst>
              <a:ext uri="{FF2B5EF4-FFF2-40B4-BE49-F238E27FC236}">
                <a16:creationId xmlns:a16="http://schemas.microsoft.com/office/drawing/2014/main" id="{153D9AA4-A55D-7EA1-1508-07A946690705}"/>
              </a:ext>
            </a:extLst>
          </p:cNvPr>
          <p:cNvSpPr txBox="1"/>
          <p:nvPr/>
        </p:nvSpPr>
        <p:spPr bwMode="auto">
          <a:xfrm>
            <a:off x="4634657"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58" name="TextBox 57">
            <a:extLst>
              <a:ext uri="{FF2B5EF4-FFF2-40B4-BE49-F238E27FC236}">
                <a16:creationId xmlns:a16="http://schemas.microsoft.com/office/drawing/2014/main" id="{73DD039E-5788-A96F-A4F9-FB0806DD5C5B}"/>
              </a:ext>
            </a:extLst>
          </p:cNvPr>
          <p:cNvSpPr txBox="1"/>
          <p:nvPr/>
        </p:nvSpPr>
        <p:spPr bwMode="auto">
          <a:xfrm>
            <a:off x="4910106"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26</a:t>
            </a:r>
          </a:p>
        </p:txBody>
      </p:sp>
      <p:sp>
        <p:nvSpPr>
          <p:cNvPr id="59" name="TextBox 58">
            <a:extLst>
              <a:ext uri="{FF2B5EF4-FFF2-40B4-BE49-F238E27FC236}">
                <a16:creationId xmlns:a16="http://schemas.microsoft.com/office/drawing/2014/main" id="{3469255B-04F3-A701-2D55-909198AA9D68}"/>
              </a:ext>
            </a:extLst>
          </p:cNvPr>
          <p:cNvSpPr txBox="1"/>
          <p:nvPr/>
        </p:nvSpPr>
        <p:spPr bwMode="auto">
          <a:xfrm>
            <a:off x="5185555" y="5099754"/>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28</a:t>
            </a:r>
          </a:p>
        </p:txBody>
      </p:sp>
      <p:grpSp>
        <p:nvGrpSpPr>
          <p:cNvPr id="64" name="Group 63">
            <a:extLst>
              <a:ext uri="{FF2B5EF4-FFF2-40B4-BE49-F238E27FC236}">
                <a16:creationId xmlns:a16="http://schemas.microsoft.com/office/drawing/2014/main" id="{1C8DC72C-79A6-EE9D-8C9D-7B9A87A2CE18}"/>
              </a:ext>
            </a:extLst>
          </p:cNvPr>
          <p:cNvGrpSpPr/>
          <p:nvPr/>
        </p:nvGrpSpPr>
        <p:grpSpPr>
          <a:xfrm>
            <a:off x="4126087" y="3429039"/>
            <a:ext cx="1969913" cy="584775"/>
            <a:chOff x="4126087" y="3496732"/>
            <a:chExt cx="1969913" cy="584775"/>
          </a:xfrm>
        </p:grpSpPr>
        <p:sp>
          <p:nvSpPr>
            <p:cNvPr id="60" name="TextBox 59">
              <a:extLst>
                <a:ext uri="{FF2B5EF4-FFF2-40B4-BE49-F238E27FC236}">
                  <a16:creationId xmlns:a16="http://schemas.microsoft.com/office/drawing/2014/main" id="{4BB8BBFC-70D4-30D0-945F-6275EF39AA76}"/>
                </a:ext>
              </a:extLst>
            </p:cNvPr>
            <p:cNvSpPr txBox="1"/>
            <p:nvPr/>
          </p:nvSpPr>
          <p:spPr bwMode="auto">
            <a:xfrm>
              <a:off x="4299377" y="3496732"/>
              <a:ext cx="179662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Imlunestrant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SoC ET</a:t>
              </a:r>
            </a:p>
          </p:txBody>
        </p:sp>
        <p:cxnSp>
          <p:nvCxnSpPr>
            <p:cNvPr id="62" name="Straight Connector 61">
              <a:extLst>
                <a:ext uri="{FF2B5EF4-FFF2-40B4-BE49-F238E27FC236}">
                  <a16:creationId xmlns:a16="http://schemas.microsoft.com/office/drawing/2014/main" id="{23F3EF17-9B78-9CF4-FC05-306AFF374ED6}"/>
                </a:ext>
              </a:extLst>
            </p:cNvPr>
            <p:cNvCxnSpPr>
              <a:cxnSpLocks/>
            </p:cNvCxnSpPr>
            <p:nvPr/>
          </p:nvCxnSpPr>
          <p:spPr bwMode="auto">
            <a:xfrm flipH="1">
              <a:off x="4126087" y="3674532"/>
              <a:ext cx="203200" cy="0"/>
            </a:xfrm>
            <a:prstGeom prst="line">
              <a:avLst/>
            </a:prstGeom>
            <a:noFill/>
            <a:ln w="28575" cap="flat" cmpd="sng" algn="ctr">
              <a:solidFill>
                <a:schemeClr val="accent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87FFB4D0-31BE-BBAC-A859-D4D22F8D6554}"/>
                </a:ext>
              </a:extLst>
            </p:cNvPr>
            <p:cNvCxnSpPr>
              <a:cxnSpLocks/>
            </p:cNvCxnSpPr>
            <p:nvPr/>
          </p:nvCxnSpPr>
          <p:spPr bwMode="auto">
            <a:xfrm flipH="1">
              <a:off x="4126087" y="3905955"/>
              <a:ext cx="203200" cy="0"/>
            </a:xfrm>
            <a:prstGeom prst="line">
              <a:avLst/>
            </a:prstGeom>
            <a:noFill/>
            <a:ln w="28575" cap="flat" cmpd="sng" algn="ctr">
              <a:solidFill>
                <a:schemeClr val="accent3"/>
              </a:solidFill>
              <a:prstDash val="solid"/>
              <a:round/>
              <a:headEnd type="none" w="med" len="med"/>
              <a:tailEnd type="none" w="med" len="med"/>
            </a:ln>
            <a:effectLst/>
          </p:spPr>
        </p:cxnSp>
      </p:grpSp>
      <p:cxnSp>
        <p:nvCxnSpPr>
          <p:cNvPr id="66" name="Straight Connector 65">
            <a:extLst>
              <a:ext uri="{FF2B5EF4-FFF2-40B4-BE49-F238E27FC236}">
                <a16:creationId xmlns:a16="http://schemas.microsoft.com/office/drawing/2014/main" id="{CEBEF8DA-B9E3-F6E9-1D95-847248F839C4}"/>
              </a:ext>
            </a:extLst>
          </p:cNvPr>
          <p:cNvCxnSpPr/>
          <p:nvPr/>
        </p:nvCxnSpPr>
        <p:spPr bwMode="auto">
          <a:xfrm flipV="1">
            <a:off x="2359378" y="3781778"/>
            <a:ext cx="0" cy="1309511"/>
          </a:xfrm>
          <a:prstGeom prst="line">
            <a:avLst/>
          </a:prstGeom>
          <a:noFill/>
          <a:ln w="28575" cap="flat" cmpd="sng" algn="ctr">
            <a:solidFill>
              <a:schemeClr val="tx2"/>
            </a:solidFill>
            <a:prstDash val="sysDot"/>
            <a:round/>
            <a:headEnd type="none" w="med" len="med"/>
            <a:tailEnd type="none" w="med" len="med"/>
          </a:ln>
          <a:effectLst/>
        </p:spPr>
      </p:cxnSp>
      <p:sp>
        <p:nvSpPr>
          <p:cNvPr id="71" name="TextBox 70">
            <a:extLst>
              <a:ext uri="{FF2B5EF4-FFF2-40B4-BE49-F238E27FC236}">
                <a16:creationId xmlns:a16="http://schemas.microsoft.com/office/drawing/2014/main" id="{E7774E28-C642-7F19-6C25-A12D85147710}"/>
              </a:ext>
            </a:extLst>
          </p:cNvPr>
          <p:cNvSpPr txBox="1"/>
          <p:nvPr/>
        </p:nvSpPr>
        <p:spPr bwMode="auto">
          <a:xfrm>
            <a:off x="2003217" y="4106333"/>
            <a:ext cx="4148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3"/>
                </a:solidFill>
                <a:latin typeface="Calibri" panose="020F0502020204030204" pitchFamily="34" charset="0"/>
              </a:rPr>
              <a:t>32</a:t>
            </a:r>
          </a:p>
        </p:txBody>
      </p:sp>
      <p:sp>
        <p:nvSpPr>
          <p:cNvPr id="72" name="TextBox 71">
            <a:extLst>
              <a:ext uri="{FF2B5EF4-FFF2-40B4-BE49-F238E27FC236}">
                <a16:creationId xmlns:a16="http://schemas.microsoft.com/office/drawing/2014/main" id="{13370074-24C1-5A2B-CABD-178CDE2C87CE}"/>
              </a:ext>
            </a:extLst>
          </p:cNvPr>
          <p:cNvSpPr txBox="1"/>
          <p:nvPr/>
        </p:nvSpPr>
        <p:spPr bwMode="auto">
          <a:xfrm>
            <a:off x="3086952" y="4857045"/>
            <a:ext cx="4148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3"/>
                </a:solidFill>
                <a:latin typeface="Calibri" panose="020F0502020204030204" pitchFamily="34" charset="0"/>
              </a:rPr>
              <a:t>7</a:t>
            </a:r>
          </a:p>
        </p:txBody>
      </p:sp>
      <p:sp>
        <p:nvSpPr>
          <p:cNvPr id="73" name="TextBox 72">
            <a:extLst>
              <a:ext uri="{FF2B5EF4-FFF2-40B4-BE49-F238E27FC236}">
                <a16:creationId xmlns:a16="http://schemas.microsoft.com/office/drawing/2014/main" id="{D2098792-C9AE-B9D3-C3AD-442B93B87722}"/>
              </a:ext>
            </a:extLst>
          </p:cNvPr>
          <p:cNvSpPr txBox="1"/>
          <p:nvPr/>
        </p:nvSpPr>
        <p:spPr bwMode="auto">
          <a:xfrm>
            <a:off x="146756" y="5568242"/>
            <a:ext cx="12629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1" dirty="0">
                <a:solidFill>
                  <a:schemeClr val="bg1"/>
                </a:solidFill>
                <a:latin typeface="Calibri" panose="020F0502020204030204" pitchFamily="34" charset="0"/>
              </a:rPr>
              <a:t>No. at Risk</a:t>
            </a:r>
            <a:br>
              <a:rPr lang="en-US" sz="1200" b="0" dirty="0">
                <a:solidFill>
                  <a:schemeClr val="bg1"/>
                </a:solidFill>
                <a:latin typeface="Calibri" panose="020F0502020204030204" pitchFamily="34" charset="0"/>
              </a:rPr>
            </a:br>
            <a:r>
              <a:rPr lang="en-US" sz="1200" b="0" dirty="0">
                <a:solidFill>
                  <a:schemeClr val="accent1"/>
                </a:solidFill>
                <a:latin typeface="Calibri" panose="020F0502020204030204" pitchFamily="34" charset="0"/>
              </a:rPr>
              <a:t>Imlunestrant</a:t>
            </a:r>
            <a:br>
              <a:rPr lang="en-US" sz="1200" b="0" dirty="0">
                <a:solidFill>
                  <a:schemeClr val="accent1"/>
                </a:solidFill>
                <a:latin typeface="Calibri" panose="020F0502020204030204" pitchFamily="34" charset="0"/>
              </a:rPr>
            </a:br>
            <a:r>
              <a:rPr lang="en-US" sz="1200" b="0" dirty="0">
                <a:solidFill>
                  <a:schemeClr val="accent3"/>
                </a:solidFill>
                <a:latin typeface="Calibri" panose="020F0502020204030204" pitchFamily="34" charset="0"/>
              </a:rPr>
              <a:t>SoC ET</a:t>
            </a:r>
          </a:p>
        </p:txBody>
      </p:sp>
      <p:sp>
        <p:nvSpPr>
          <p:cNvPr id="74" name="TextBox 73">
            <a:extLst>
              <a:ext uri="{FF2B5EF4-FFF2-40B4-BE49-F238E27FC236}">
                <a16:creationId xmlns:a16="http://schemas.microsoft.com/office/drawing/2014/main" id="{4D658763-2596-A369-C4A8-343651500BB7}"/>
              </a:ext>
            </a:extLst>
          </p:cNvPr>
          <p:cNvSpPr txBox="1"/>
          <p:nvPr/>
        </p:nvSpPr>
        <p:spPr bwMode="auto">
          <a:xfrm>
            <a:off x="1281288"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138</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118</a:t>
            </a:r>
            <a:endParaRPr lang="en-US" sz="1200" dirty="0">
              <a:solidFill>
                <a:schemeClr val="accent3"/>
              </a:solidFill>
              <a:latin typeface="Calibri" panose="020F0502020204030204" pitchFamily="34" charset="0"/>
            </a:endParaRPr>
          </a:p>
        </p:txBody>
      </p:sp>
      <p:sp>
        <p:nvSpPr>
          <p:cNvPr id="75" name="TextBox 74">
            <a:extLst>
              <a:ext uri="{FF2B5EF4-FFF2-40B4-BE49-F238E27FC236}">
                <a16:creationId xmlns:a16="http://schemas.microsoft.com/office/drawing/2014/main" id="{52715338-E7BC-0030-3349-AD1431770498}"/>
              </a:ext>
            </a:extLst>
          </p:cNvPr>
          <p:cNvSpPr txBox="1"/>
          <p:nvPr/>
        </p:nvSpPr>
        <p:spPr bwMode="auto">
          <a:xfrm>
            <a:off x="1546577"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95</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74</a:t>
            </a:r>
            <a:endParaRPr lang="en-US" sz="1200" dirty="0">
              <a:solidFill>
                <a:schemeClr val="accent3"/>
              </a:solidFill>
              <a:latin typeface="Calibri" panose="020F0502020204030204" pitchFamily="34" charset="0"/>
            </a:endParaRPr>
          </a:p>
        </p:txBody>
      </p:sp>
      <p:sp>
        <p:nvSpPr>
          <p:cNvPr id="81" name="TextBox 80">
            <a:extLst>
              <a:ext uri="{FF2B5EF4-FFF2-40B4-BE49-F238E27FC236}">
                <a16:creationId xmlns:a16="http://schemas.microsoft.com/office/drawing/2014/main" id="{0EC7D96F-5B12-3EB7-D26C-045CA15CCA0B}"/>
              </a:ext>
            </a:extLst>
          </p:cNvPr>
          <p:cNvSpPr txBox="1"/>
          <p:nvPr/>
        </p:nvSpPr>
        <p:spPr bwMode="auto">
          <a:xfrm>
            <a:off x="1823961"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74</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51</a:t>
            </a:r>
            <a:endParaRPr lang="en-US" sz="1200" dirty="0">
              <a:solidFill>
                <a:schemeClr val="accent3"/>
              </a:solidFill>
              <a:latin typeface="Calibri" panose="020F0502020204030204" pitchFamily="34" charset="0"/>
            </a:endParaRPr>
          </a:p>
        </p:txBody>
      </p:sp>
      <p:sp>
        <p:nvSpPr>
          <p:cNvPr id="82" name="TextBox 81">
            <a:extLst>
              <a:ext uri="{FF2B5EF4-FFF2-40B4-BE49-F238E27FC236}">
                <a16:creationId xmlns:a16="http://schemas.microsoft.com/office/drawing/2014/main" id="{93981FE5-DBC8-71A9-6C6D-40784EEC3A9A}"/>
              </a:ext>
            </a:extLst>
          </p:cNvPr>
          <p:cNvSpPr txBox="1"/>
          <p:nvPr/>
        </p:nvSpPr>
        <p:spPr bwMode="auto">
          <a:xfrm>
            <a:off x="2101345"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56</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33</a:t>
            </a:r>
            <a:endParaRPr lang="en-US" sz="1200" dirty="0">
              <a:solidFill>
                <a:schemeClr val="accent3"/>
              </a:solidFill>
              <a:latin typeface="Calibri" panose="020F0502020204030204" pitchFamily="34" charset="0"/>
            </a:endParaRPr>
          </a:p>
        </p:txBody>
      </p:sp>
      <p:sp>
        <p:nvSpPr>
          <p:cNvPr id="83" name="TextBox 82">
            <a:extLst>
              <a:ext uri="{FF2B5EF4-FFF2-40B4-BE49-F238E27FC236}">
                <a16:creationId xmlns:a16="http://schemas.microsoft.com/office/drawing/2014/main" id="{906E8550-59CC-0AD4-81E5-F1F8C676D316}"/>
              </a:ext>
            </a:extLst>
          </p:cNvPr>
          <p:cNvSpPr txBox="1"/>
          <p:nvPr/>
        </p:nvSpPr>
        <p:spPr bwMode="auto">
          <a:xfrm>
            <a:off x="2378729"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45</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19</a:t>
            </a:r>
            <a:endParaRPr lang="en-US" sz="1200" dirty="0">
              <a:solidFill>
                <a:schemeClr val="accent3"/>
              </a:solidFill>
              <a:latin typeface="Calibri" panose="020F0502020204030204" pitchFamily="34" charset="0"/>
            </a:endParaRPr>
          </a:p>
        </p:txBody>
      </p:sp>
      <p:sp>
        <p:nvSpPr>
          <p:cNvPr id="84" name="TextBox 83">
            <a:extLst>
              <a:ext uri="{FF2B5EF4-FFF2-40B4-BE49-F238E27FC236}">
                <a16:creationId xmlns:a16="http://schemas.microsoft.com/office/drawing/2014/main" id="{F65A2E98-BB5E-2736-28A4-1B290B82BF53}"/>
              </a:ext>
            </a:extLst>
          </p:cNvPr>
          <p:cNvSpPr txBox="1"/>
          <p:nvPr/>
        </p:nvSpPr>
        <p:spPr bwMode="auto">
          <a:xfrm>
            <a:off x="2656113"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35</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7</a:t>
            </a:r>
            <a:endParaRPr lang="en-US" sz="1200" dirty="0">
              <a:solidFill>
                <a:schemeClr val="accent3"/>
              </a:solidFill>
              <a:latin typeface="Calibri" panose="020F0502020204030204" pitchFamily="34" charset="0"/>
            </a:endParaRPr>
          </a:p>
        </p:txBody>
      </p:sp>
      <p:sp>
        <p:nvSpPr>
          <p:cNvPr id="85" name="TextBox 84">
            <a:extLst>
              <a:ext uri="{FF2B5EF4-FFF2-40B4-BE49-F238E27FC236}">
                <a16:creationId xmlns:a16="http://schemas.microsoft.com/office/drawing/2014/main" id="{FDFCB907-8B06-7761-1E31-138FDD1E15B3}"/>
              </a:ext>
            </a:extLst>
          </p:cNvPr>
          <p:cNvSpPr txBox="1"/>
          <p:nvPr/>
        </p:nvSpPr>
        <p:spPr bwMode="auto">
          <a:xfrm>
            <a:off x="2933497"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22</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5</a:t>
            </a:r>
            <a:endParaRPr lang="en-US" sz="1200" dirty="0">
              <a:solidFill>
                <a:schemeClr val="accent3"/>
              </a:solidFill>
              <a:latin typeface="Calibri" panose="020F0502020204030204" pitchFamily="34" charset="0"/>
            </a:endParaRPr>
          </a:p>
        </p:txBody>
      </p:sp>
      <p:sp>
        <p:nvSpPr>
          <p:cNvPr id="86" name="TextBox 85">
            <a:extLst>
              <a:ext uri="{FF2B5EF4-FFF2-40B4-BE49-F238E27FC236}">
                <a16:creationId xmlns:a16="http://schemas.microsoft.com/office/drawing/2014/main" id="{05479B38-1957-2D86-1953-612978407D80}"/>
              </a:ext>
            </a:extLst>
          </p:cNvPr>
          <p:cNvSpPr txBox="1"/>
          <p:nvPr/>
        </p:nvSpPr>
        <p:spPr bwMode="auto">
          <a:xfrm>
            <a:off x="3210881"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18</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3</a:t>
            </a:r>
            <a:endParaRPr lang="en-US" sz="1200" dirty="0">
              <a:solidFill>
                <a:schemeClr val="accent3"/>
              </a:solidFill>
              <a:latin typeface="Calibri" panose="020F0502020204030204" pitchFamily="34" charset="0"/>
            </a:endParaRPr>
          </a:p>
        </p:txBody>
      </p:sp>
      <p:sp>
        <p:nvSpPr>
          <p:cNvPr id="87" name="TextBox 86">
            <a:extLst>
              <a:ext uri="{FF2B5EF4-FFF2-40B4-BE49-F238E27FC236}">
                <a16:creationId xmlns:a16="http://schemas.microsoft.com/office/drawing/2014/main" id="{918CF1DD-D42A-DA06-FDCF-04E022EE3C24}"/>
              </a:ext>
            </a:extLst>
          </p:cNvPr>
          <p:cNvSpPr txBox="1"/>
          <p:nvPr/>
        </p:nvSpPr>
        <p:spPr bwMode="auto">
          <a:xfrm>
            <a:off x="3488265"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15</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2</a:t>
            </a:r>
            <a:endParaRPr lang="en-US" sz="1200" dirty="0">
              <a:solidFill>
                <a:schemeClr val="accent3"/>
              </a:solidFill>
              <a:latin typeface="Calibri" panose="020F0502020204030204" pitchFamily="34" charset="0"/>
            </a:endParaRPr>
          </a:p>
        </p:txBody>
      </p:sp>
      <p:sp>
        <p:nvSpPr>
          <p:cNvPr id="88" name="TextBox 87">
            <a:extLst>
              <a:ext uri="{FF2B5EF4-FFF2-40B4-BE49-F238E27FC236}">
                <a16:creationId xmlns:a16="http://schemas.microsoft.com/office/drawing/2014/main" id="{C8BFDF1D-8875-274F-C394-2040D096D52A}"/>
              </a:ext>
            </a:extLst>
          </p:cNvPr>
          <p:cNvSpPr txBox="1"/>
          <p:nvPr/>
        </p:nvSpPr>
        <p:spPr bwMode="auto">
          <a:xfrm>
            <a:off x="3765649"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8</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a:t>
            </a:r>
            <a:endParaRPr lang="en-US" sz="1200" dirty="0">
              <a:solidFill>
                <a:schemeClr val="accent3"/>
              </a:solidFill>
              <a:latin typeface="Calibri" panose="020F0502020204030204" pitchFamily="34" charset="0"/>
            </a:endParaRPr>
          </a:p>
        </p:txBody>
      </p:sp>
      <p:sp>
        <p:nvSpPr>
          <p:cNvPr id="89" name="TextBox 88">
            <a:extLst>
              <a:ext uri="{FF2B5EF4-FFF2-40B4-BE49-F238E27FC236}">
                <a16:creationId xmlns:a16="http://schemas.microsoft.com/office/drawing/2014/main" id="{F4ECD56C-6453-A86E-EBFF-0BE007414D83}"/>
              </a:ext>
            </a:extLst>
          </p:cNvPr>
          <p:cNvSpPr txBox="1"/>
          <p:nvPr/>
        </p:nvSpPr>
        <p:spPr bwMode="auto">
          <a:xfrm>
            <a:off x="4043033"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4</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sp>
        <p:nvSpPr>
          <p:cNvPr id="90" name="TextBox 89">
            <a:extLst>
              <a:ext uri="{FF2B5EF4-FFF2-40B4-BE49-F238E27FC236}">
                <a16:creationId xmlns:a16="http://schemas.microsoft.com/office/drawing/2014/main" id="{DDE68CEA-46EC-8F09-CD80-68402C7E1F3A}"/>
              </a:ext>
            </a:extLst>
          </p:cNvPr>
          <p:cNvSpPr txBox="1"/>
          <p:nvPr/>
        </p:nvSpPr>
        <p:spPr bwMode="auto">
          <a:xfrm>
            <a:off x="4320417"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4</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sp>
        <p:nvSpPr>
          <p:cNvPr id="91" name="TextBox 90">
            <a:extLst>
              <a:ext uri="{FF2B5EF4-FFF2-40B4-BE49-F238E27FC236}">
                <a16:creationId xmlns:a16="http://schemas.microsoft.com/office/drawing/2014/main" id="{825514BC-260E-AD1C-2ABB-2A6C24840E0B}"/>
              </a:ext>
            </a:extLst>
          </p:cNvPr>
          <p:cNvSpPr txBox="1"/>
          <p:nvPr/>
        </p:nvSpPr>
        <p:spPr bwMode="auto">
          <a:xfrm>
            <a:off x="4597801"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3</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sp>
        <p:nvSpPr>
          <p:cNvPr id="92" name="TextBox 91">
            <a:extLst>
              <a:ext uri="{FF2B5EF4-FFF2-40B4-BE49-F238E27FC236}">
                <a16:creationId xmlns:a16="http://schemas.microsoft.com/office/drawing/2014/main" id="{215C0862-F7D0-48F8-5387-5CC20133A497}"/>
              </a:ext>
            </a:extLst>
          </p:cNvPr>
          <p:cNvSpPr txBox="1"/>
          <p:nvPr/>
        </p:nvSpPr>
        <p:spPr bwMode="auto">
          <a:xfrm>
            <a:off x="4875185"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2</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sp>
        <p:nvSpPr>
          <p:cNvPr id="93" name="TextBox 92">
            <a:extLst>
              <a:ext uri="{FF2B5EF4-FFF2-40B4-BE49-F238E27FC236}">
                <a16:creationId xmlns:a16="http://schemas.microsoft.com/office/drawing/2014/main" id="{45B52BE1-BD50-31E2-858D-B073C25BD60C}"/>
              </a:ext>
            </a:extLst>
          </p:cNvPr>
          <p:cNvSpPr txBox="1"/>
          <p:nvPr/>
        </p:nvSpPr>
        <p:spPr bwMode="auto">
          <a:xfrm>
            <a:off x="5152569"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0</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sp>
        <p:nvSpPr>
          <p:cNvPr id="94" name="TextBox 93">
            <a:extLst>
              <a:ext uri="{FF2B5EF4-FFF2-40B4-BE49-F238E27FC236}">
                <a16:creationId xmlns:a16="http://schemas.microsoft.com/office/drawing/2014/main" id="{AE04EBF5-C617-3E5D-F268-B8B803C07789}"/>
              </a:ext>
            </a:extLst>
          </p:cNvPr>
          <p:cNvSpPr txBox="1"/>
          <p:nvPr/>
        </p:nvSpPr>
        <p:spPr bwMode="auto">
          <a:xfrm>
            <a:off x="5429955" y="5752908"/>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0</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cxnSp>
        <p:nvCxnSpPr>
          <p:cNvPr id="95" name="Straight Connector 94">
            <a:extLst>
              <a:ext uri="{FF2B5EF4-FFF2-40B4-BE49-F238E27FC236}">
                <a16:creationId xmlns:a16="http://schemas.microsoft.com/office/drawing/2014/main" id="{5672334C-2A54-7DA1-AD32-21F751B9767F}"/>
              </a:ext>
            </a:extLst>
          </p:cNvPr>
          <p:cNvCxnSpPr>
            <a:cxnSpLocks/>
          </p:cNvCxnSpPr>
          <p:nvPr/>
        </p:nvCxnSpPr>
        <p:spPr bwMode="auto">
          <a:xfrm>
            <a:off x="7323667" y="2116628"/>
            <a:ext cx="0" cy="2985911"/>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AB3C764E-0F45-7C5D-48F4-F023DFF8B432}"/>
              </a:ext>
            </a:extLst>
          </p:cNvPr>
          <p:cNvCxnSpPr>
            <a:cxnSpLocks/>
          </p:cNvCxnSpPr>
          <p:nvPr/>
        </p:nvCxnSpPr>
        <p:spPr bwMode="auto">
          <a:xfrm>
            <a:off x="7315200" y="5102539"/>
            <a:ext cx="4154312" cy="0"/>
          </a:xfrm>
          <a:prstGeom prst="line">
            <a:avLst/>
          </a:prstGeom>
          <a:noFill/>
          <a:ln w="28575" cap="flat" cmpd="sng" algn="ctr">
            <a:solidFill>
              <a:schemeClr val="bg1"/>
            </a:solidFill>
            <a:prstDash val="solid"/>
            <a:round/>
            <a:headEnd type="none" w="med" len="med"/>
            <a:tailEnd type="none" w="med" len="med"/>
          </a:ln>
          <a:effectLst/>
        </p:spPr>
      </p:cxnSp>
      <p:cxnSp>
        <p:nvCxnSpPr>
          <p:cNvPr id="97" name="Straight Connector 96">
            <a:extLst>
              <a:ext uri="{FF2B5EF4-FFF2-40B4-BE49-F238E27FC236}">
                <a16:creationId xmlns:a16="http://schemas.microsoft.com/office/drawing/2014/main" id="{9A902567-40D9-CDB2-B40E-D3788465B111}"/>
              </a:ext>
            </a:extLst>
          </p:cNvPr>
          <p:cNvCxnSpPr>
            <a:cxnSpLocks/>
          </p:cNvCxnSpPr>
          <p:nvPr/>
        </p:nvCxnSpPr>
        <p:spPr bwMode="auto">
          <a:xfrm flipH="1">
            <a:off x="7264400" y="2122272"/>
            <a:ext cx="67733" cy="0"/>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8D7CAB64-C006-406E-3EDF-3DFFBC7BB12A}"/>
              </a:ext>
            </a:extLst>
          </p:cNvPr>
          <p:cNvCxnSpPr>
            <a:cxnSpLocks/>
          </p:cNvCxnSpPr>
          <p:nvPr/>
        </p:nvCxnSpPr>
        <p:spPr bwMode="auto">
          <a:xfrm flipH="1">
            <a:off x="7264400" y="2867339"/>
            <a:ext cx="67733" cy="0"/>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ABD5B50A-5908-9908-2A67-B0F9081133D0}"/>
              </a:ext>
            </a:extLst>
          </p:cNvPr>
          <p:cNvCxnSpPr>
            <a:cxnSpLocks/>
          </p:cNvCxnSpPr>
          <p:nvPr/>
        </p:nvCxnSpPr>
        <p:spPr bwMode="auto">
          <a:xfrm flipH="1">
            <a:off x="7264400" y="3612406"/>
            <a:ext cx="67733" cy="0"/>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971201D6-2D8E-3C20-1D19-088A598BFB00}"/>
              </a:ext>
            </a:extLst>
          </p:cNvPr>
          <p:cNvCxnSpPr>
            <a:cxnSpLocks/>
          </p:cNvCxnSpPr>
          <p:nvPr/>
        </p:nvCxnSpPr>
        <p:spPr bwMode="auto">
          <a:xfrm flipH="1">
            <a:off x="7264400" y="4357473"/>
            <a:ext cx="67733" cy="0"/>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57C3503E-91D6-7395-4071-5379F5794B18}"/>
              </a:ext>
            </a:extLst>
          </p:cNvPr>
          <p:cNvCxnSpPr>
            <a:cxnSpLocks/>
          </p:cNvCxnSpPr>
          <p:nvPr/>
        </p:nvCxnSpPr>
        <p:spPr bwMode="auto">
          <a:xfrm flipH="1">
            <a:off x="7264400" y="5102539"/>
            <a:ext cx="67733" cy="0"/>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DD5E59B3-2765-7A74-67D3-4965FFD3396C}"/>
              </a:ext>
            </a:extLst>
          </p:cNvPr>
          <p:cNvCxnSpPr>
            <a:cxnSpLocks/>
          </p:cNvCxnSpPr>
          <p:nvPr/>
        </p:nvCxnSpPr>
        <p:spPr bwMode="auto">
          <a:xfrm>
            <a:off x="7323667"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F08731AF-1876-214E-C2AD-D91666B15F85}"/>
              </a:ext>
            </a:extLst>
          </p:cNvPr>
          <p:cNvCxnSpPr>
            <a:cxnSpLocks/>
          </p:cNvCxnSpPr>
          <p:nvPr/>
        </p:nvCxnSpPr>
        <p:spPr bwMode="auto">
          <a:xfrm>
            <a:off x="7599116"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CC1CD615-1189-7D3A-AFD5-FB33F909EBCE}"/>
              </a:ext>
            </a:extLst>
          </p:cNvPr>
          <p:cNvCxnSpPr>
            <a:cxnSpLocks/>
          </p:cNvCxnSpPr>
          <p:nvPr/>
        </p:nvCxnSpPr>
        <p:spPr bwMode="auto">
          <a:xfrm>
            <a:off x="7874565"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6942226F-DE6E-489C-FA9E-6A2174DDFBB7}"/>
              </a:ext>
            </a:extLst>
          </p:cNvPr>
          <p:cNvCxnSpPr>
            <a:cxnSpLocks/>
          </p:cNvCxnSpPr>
          <p:nvPr/>
        </p:nvCxnSpPr>
        <p:spPr bwMode="auto">
          <a:xfrm>
            <a:off x="8150014"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6470A1F8-B3FB-0CD7-9E9A-270DC9A521B5}"/>
              </a:ext>
            </a:extLst>
          </p:cNvPr>
          <p:cNvCxnSpPr>
            <a:cxnSpLocks/>
          </p:cNvCxnSpPr>
          <p:nvPr/>
        </p:nvCxnSpPr>
        <p:spPr bwMode="auto">
          <a:xfrm>
            <a:off x="8425463"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1AF34EE9-A0D8-B6EC-C7B2-D559B795D57C}"/>
              </a:ext>
            </a:extLst>
          </p:cNvPr>
          <p:cNvCxnSpPr>
            <a:cxnSpLocks/>
          </p:cNvCxnSpPr>
          <p:nvPr/>
        </p:nvCxnSpPr>
        <p:spPr bwMode="auto">
          <a:xfrm>
            <a:off x="8700912"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93407614-0A86-C621-E403-1CA59669C9E4}"/>
              </a:ext>
            </a:extLst>
          </p:cNvPr>
          <p:cNvCxnSpPr>
            <a:cxnSpLocks/>
          </p:cNvCxnSpPr>
          <p:nvPr/>
        </p:nvCxnSpPr>
        <p:spPr bwMode="auto">
          <a:xfrm>
            <a:off x="8976361"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8B7A7142-9D8B-A48E-F552-4968339E36EE}"/>
              </a:ext>
            </a:extLst>
          </p:cNvPr>
          <p:cNvCxnSpPr>
            <a:cxnSpLocks/>
          </p:cNvCxnSpPr>
          <p:nvPr/>
        </p:nvCxnSpPr>
        <p:spPr bwMode="auto">
          <a:xfrm>
            <a:off x="9251810"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0" name="Straight Connector 109">
            <a:extLst>
              <a:ext uri="{FF2B5EF4-FFF2-40B4-BE49-F238E27FC236}">
                <a16:creationId xmlns:a16="http://schemas.microsoft.com/office/drawing/2014/main" id="{5CA0404C-CA8E-0D72-0E4F-E5E7A9DF66A6}"/>
              </a:ext>
            </a:extLst>
          </p:cNvPr>
          <p:cNvCxnSpPr>
            <a:cxnSpLocks/>
          </p:cNvCxnSpPr>
          <p:nvPr/>
        </p:nvCxnSpPr>
        <p:spPr bwMode="auto">
          <a:xfrm>
            <a:off x="9527259"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1" name="Straight Connector 110">
            <a:extLst>
              <a:ext uri="{FF2B5EF4-FFF2-40B4-BE49-F238E27FC236}">
                <a16:creationId xmlns:a16="http://schemas.microsoft.com/office/drawing/2014/main" id="{1DBA1AA2-13BA-4612-CFB5-A3CB08751313}"/>
              </a:ext>
            </a:extLst>
          </p:cNvPr>
          <p:cNvCxnSpPr>
            <a:cxnSpLocks/>
          </p:cNvCxnSpPr>
          <p:nvPr/>
        </p:nvCxnSpPr>
        <p:spPr bwMode="auto">
          <a:xfrm>
            <a:off x="9802708"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23E22FD3-3A36-385D-5808-A0124C7F43BF}"/>
              </a:ext>
            </a:extLst>
          </p:cNvPr>
          <p:cNvCxnSpPr>
            <a:cxnSpLocks/>
          </p:cNvCxnSpPr>
          <p:nvPr/>
        </p:nvCxnSpPr>
        <p:spPr bwMode="auto">
          <a:xfrm>
            <a:off x="10078157"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C67783AC-C2AC-E04D-9EEC-446CA649F8DE}"/>
              </a:ext>
            </a:extLst>
          </p:cNvPr>
          <p:cNvCxnSpPr>
            <a:cxnSpLocks/>
          </p:cNvCxnSpPr>
          <p:nvPr/>
        </p:nvCxnSpPr>
        <p:spPr bwMode="auto">
          <a:xfrm>
            <a:off x="10353606"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37D6672E-188B-6B8D-6CD5-FF8BE9D37DE7}"/>
              </a:ext>
            </a:extLst>
          </p:cNvPr>
          <p:cNvCxnSpPr>
            <a:cxnSpLocks/>
          </p:cNvCxnSpPr>
          <p:nvPr/>
        </p:nvCxnSpPr>
        <p:spPr bwMode="auto">
          <a:xfrm>
            <a:off x="10629055"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E9526962-40AC-4655-B8EB-132132AAC90B}"/>
              </a:ext>
            </a:extLst>
          </p:cNvPr>
          <p:cNvCxnSpPr>
            <a:cxnSpLocks/>
          </p:cNvCxnSpPr>
          <p:nvPr/>
        </p:nvCxnSpPr>
        <p:spPr bwMode="auto">
          <a:xfrm>
            <a:off x="10904504"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5F1DE3EC-F375-434A-CE98-005EA8C41A1A}"/>
              </a:ext>
            </a:extLst>
          </p:cNvPr>
          <p:cNvCxnSpPr>
            <a:cxnSpLocks/>
          </p:cNvCxnSpPr>
          <p:nvPr/>
        </p:nvCxnSpPr>
        <p:spPr bwMode="auto">
          <a:xfrm>
            <a:off x="11179953" y="5096894"/>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14580455-6CA9-D389-E240-5081E6DD66F0}"/>
              </a:ext>
            </a:extLst>
          </p:cNvPr>
          <p:cNvCxnSpPr>
            <a:cxnSpLocks/>
          </p:cNvCxnSpPr>
          <p:nvPr/>
        </p:nvCxnSpPr>
        <p:spPr bwMode="auto">
          <a:xfrm>
            <a:off x="11455400" y="5096894"/>
            <a:ext cx="0" cy="64008"/>
          </a:xfrm>
          <a:prstGeom prst="line">
            <a:avLst/>
          </a:prstGeom>
          <a:noFill/>
          <a:ln w="28575" cap="flat" cmpd="sng" algn="ctr">
            <a:solidFill>
              <a:schemeClr val="bg1"/>
            </a:solidFill>
            <a:prstDash val="solid"/>
            <a:round/>
            <a:headEnd type="none" w="med" len="med"/>
            <a:tailEnd type="none" w="med" len="med"/>
          </a:ln>
          <a:effectLst/>
        </p:spPr>
      </p:cxnSp>
      <p:sp>
        <p:nvSpPr>
          <p:cNvPr id="118" name="TextBox 117">
            <a:extLst>
              <a:ext uri="{FF2B5EF4-FFF2-40B4-BE49-F238E27FC236}">
                <a16:creationId xmlns:a16="http://schemas.microsoft.com/office/drawing/2014/main" id="{AC592657-2CC1-03B2-54B5-11E55FBF7175}"/>
              </a:ext>
            </a:extLst>
          </p:cNvPr>
          <p:cNvSpPr txBox="1"/>
          <p:nvPr/>
        </p:nvSpPr>
        <p:spPr bwMode="auto">
          <a:xfrm>
            <a:off x="6753579" y="1952939"/>
            <a:ext cx="5870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119" name="TextBox 118">
            <a:extLst>
              <a:ext uri="{FF2B5EF4-FFF2-40B4-BE49-F238E27FC236}">
                <a16:creationId xmlns:a16="http://schemas.microsoft.com/office/drawing/2014/main" id="{5D1FFBD4-E970-4300-E3A2-1B51D40CA999}"/>
              </a:ext>
            </a:extLst>
          </p:cNvPr>
          <p:cNvSpPr txBox="1"/>
          <p:nvPr/>
        </p:nvSpPr>
        <p:spPr bwMode="auto">
          <a:xfrm>
            <a:off x="6753579" y="2695183"/>
            <a:ext cx="5870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75</a:t>
            </a:r>
          </a:p>
        </p:txBody>
      </p:sp>
      <p:sp>
        <p:nvSpPr>
          <p:cNvPr id="120" name="TextBox 119">
            <a:extLst>
              <a:ext uri="{FF2B5EF4-FFF2-40B4-BE49-F238E27FC236}">
                <a16:creationId xmlns:a16="http://schemas.microsoft.com/office/drawing/2014/main" id="{25212D29-A055-BEDA-DC90-B796080450A5}"/>
              </a:ext>
            </a:extLst>
          </p:cNvPr>
          <p:cNvSpPr txBox="1"/>
          <p:nvPr/>
        </p:nvSpPr>
        <p:spPr bwMode="auto">
          <a:xfrm>
            <a:off x="6753579" y="3437427"/>
            <a:ext cx="5870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121" name="TextBox 120">
            <a:extLst>
              <a:ext uri="{FF2B5EF4-FFF2-40B4-BE49-F238E27FC236}">
                <a16:creationId xmlns:a16="http://schemas.microsoft.com/office/drawing/2014/main" id="{81E01A59-0131-3893-2510-9DDC13A796F6}"/>
              </a:ext>
            </a:extLst>
          </p:cNvPr>
          <p:cNvSpPr txBox="1"/>
          <p:nvPr/>
        </p:nvSpPr>
        <p:spPr bwMode="auto">
          <a:xfrm>
            <a:off x="6753579" y="4179671"/>
            <a:ext cx="5870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a:t>
            </a:r>
          </a:p>
        </p:txBody>
      </p:sp>
      <p:sp>
        <p:nvSpPr>
          <p:cNvPr id="122" name="TextBox 121">
            <a:extLst>
              <a:ext uri="{FF2B5EF4-FFF2-40B4-BE49-F238E27FC236}">
                <a16:creationId xmlns:a16="http://schemas.microsoft.com/office/drawing/2014/main" id="{CFFDFED6-9D48-67A3-3F87-1D090DB6B45F}"/>
              </a:ext>
            </a:extLst>
          </p:cNvPr>
          <p:cNvSpPr txBox="1"/>
          <p:nvPr/>
        </p:nvSpPr>
        <p:spPr bwMode="auto">
          <a:xfrm>
            <a:off x="6753579" y="4921917"/>
            <a:ext cx="5870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23" name="TextBox 122">
            <a:extLst>
              <a:ext uri="{FF2B5EF4-FFF2-40B4-BE49-F238E27FC236}">
                <a16:creationId xmlns:a16="http://schemas.microsoft.com/office/drawing/2014/main" id="{3EF5D522-589C-D587-D2C7-79AB03423AF0}"/>
              </a:ext>
            </a:extLst>
          </p:cNvPr>
          <p:cNvSpPr txBox="1"/>
          <p:nvPr/>
        </p:nvSpPr>
        <p:spPr bwMode="auto">
          <a:xfrm rot="16200000">
            <a:off x="5250745" y="3451597"/>
            <a:ext cx="29859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Percentage of Patients</a:t>
            </a:r>
          </a:p>
        </p:txBody>
      </p:sp>
      <p:sp>
        <p:nvSpPr>
          <p:cNvPr id="124" name="TextBox 123">
            <a:extLst>
              <a:ext uri="{FF2B5EF4-FFF2-40B4-BE49-F238E27FC236}">
                <a16:creationId xmlns:a16="http://schemas.microsoft.com/office/drawing/2014/main" id="{E34DD025-A659-D5B5-EFC1-FE02542F854B}"/>
              </a:ext>
            </a:extLst>
          </p:cNvPr>
          <p:cNvSpPr txBox="1"/>
          <p:nvPr/>
        </p:nvSpPr>
        <p:spPr bwMode="auto">
          <a:xfrm>
            <a:off x="7326489" y="5359418"/>
            <a:ext cx="41430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Mo</a:t>
            </a:r>
          </a:p>
        </p:txBody>
      </p:sp>
      <p:sp>
        <p:nvSpPr>
          <p:cNvPr id="125" name="TextBox 124">
            <a:extLst>
              <a:ext uri="{FF2B5EF4-FFF2-40B4-BE49-F238E27FC236}">
                <a16:creationId xmlns:a16="http://schemas.microsoft.com/office/drawing/2014/main" id="{1670B77B-2AC4-91F7-1B97-4EF8CAFCB02B}"/>
              </a:ext>
            </a:extLst>
          </p:cNvPr>
          <p:cNvSpPr txBox="1"/>
          <p:nvPr/>
        </p:nvSpPr>
        <p:spPr bwMode="auto">
          <a:xfrm>
            <a:off x="11246557"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126" name="TextBox 125">
            <a:extLst>
              <a:ext uri="{FF2B5EF4-FFF2-40B4-BE49-F238E27FC236}">
                <a16:creationId xmlns:a16="http://schemas.microsoft.com/office/drawing/2014/main" id="{D7848AEC-5A79-AD09-7A0E-4BBF4B80D0C9}"/>
              </a:ext>
            </a:extLst>
          </p:cNvPr>
          <p:cNvSpPr txBox="1"/>
          <p:nvPr/>
        </p:nvSpPr>
        <p:spPr bwMode="auto">
          <a:xfrm>
            <a:off x="7114825"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127" name="TextBox 126">
            <a:extLst>
              <a:ext uri="{FF2B5EF4-FFF2-40B4-BE49-F238E27FC236}">
                <a16:creationId xmlns:a16="http://schemas.microsoft.com/office/drawing/2014/main" id="{43EB8A4F-CAFA-1D4E-7DF1-5B1F58EE943B}"/>
              </a:ext>
            </a:extLst>
          </p:cNvPr>
          <p:cNvSpPr txBox="1"/>
          <p:nvPr/>
        </p:nvSpPr>
        <p:spPr bwMode="auto">
          <a:xfrm>
            <a:off x="7390274"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sp>
        <p:nvSpPr>
          <p:cNvPr id="128" name="TextBox 127">
            <a:extLst>
              <a:ext uri="{FF2B5EF4-FFF2-40B4-BE49-F238E27FC236}">
                <a16:creationId xmlns:a16="http://schemas.microsoft.com/office/drawing/2014/main" id="{788DC132-51DD-9674-69E8-4164E19ECF1E}"/>
              </a:ext>
            </a:extLst>
          </p:cNvPr>
          <p:cNvSpPr txBox="1"/>
          <p:nvPr/>
        </p:nvSpPr>
        <p:spPr bwMode="auto">
          <a:xfrm>
            <a:off x="7665723"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sp>
        <p:nvSpPr>
          <p:cNvPr id="129" name="TextBox 128">
            <a:extLst>
              <a:ext uri="{FF2B5EF4-FFF2-40B4-BE49-F238E27FC236}">
                <a16:creationId xmlns:a16="http://schemas.microsoft.com/office/drawing/2014/main" id="{64AC8780-1332-0F1F-76A1-DCA8F72177F1}"/>
              </a:ext>
            </a:extLst>
          </p:cNvPr>
          <p:cNvSpPr txBox="1"/>
          <p:nvPr/>
        </p:nvSpPr>
        <p:spPr bwMode="auto">
          <a:xfrm>
            <a:off x="7941172"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130" name="TextBox 129">
            <a:extLst>
              <a:ext uri="{FF2B5EF4-FFF2-40B4-BE49-F238E27FC236}">
                <a16:creationId xmlns:a16="http://schemas.microsoft.com/office/drawing/2014/main" id="{CC58A286-41B1-1B3F-D582-12245FBB8F7D}"/>
              </a:ext>
            </a:extLst>
          </p:cNvPr>
          <p:cNvSpPr txBox="1"/>
          <p:nvPr/>
        </p:nvSpPr>
        <p:spPr bwMode="auto">
          <a:xfrm>
            <a:off x="8216621"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sp>
        <p:nvSpPr>
          <p:cNvPr id="131" name="TextBox 130">
            <a:extLst>
              <a:ext uri="{FF2B5EF4-FFF2-40B4-BE49-F238E27FC236}">
                <a16:creationId xmlns:a16="http://schemas.microsoft.com/office/drawing/2014/main" id="{014E8810-C1F9-D51E-0D54-C7F1C3D7EA92}"/>
              </a:ext>
            </a:extLst>
          </p:cNvPr>
          <p:cNvSpPr txBox="1"/>
          <p:nvPr/>
        </p:nvSpPr>
        <p:spPr bwMode="auto">
          <a:xfrm>
            <a:off x="8492070"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132" name="TextBox 131">
            <a:extLst>
              <a:ext uri="{FF2B5EF4-FFF2-40B4-BE49-F238E27FC236}">
                <a16:creationId xmlns:a16="http://schemas.microsoft.com/office/drawing/2014/main" id="{CD1F3E3B-F2C8-497C-801E-3A98A1B90FA8}"/>
              </a:ext>
            </a:extLst>
          </p:cNvPr>
          <p:cNvSpPr txBox="1"/>
          <p:nvPr/>
        </p:nvSpPr>
        <p:spPr bwMode="auto">
          <a:xfrm>
            <a:off x="8767519"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133" name="TextBox 132">
            <a:extLst>
              <a:ext uri="{FF2B5EF4-FFF2-40B4-BE49-F238E27FC236}">
                <a16:creationId xmlns:a16="http://schemas.microsoft.com/office/drawing/2014/main" id="{E0B837B4-771C-8687-8BCE-468593564C1A}"/>
              </a:ext>
            </a:extLst>
          </p:cNvPr>
          <p:cNvSpPr txBox="1"/>
          <p:nvPr/>
        </p:nvSpPr>
        <p:spPr bwMode="auto">
          <a:xfrm>
            <a:off x="9042968"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14</a:t>
            </a:r>
          </a:p>
        </p:txBody>
      </p:sp>
      <p:sp>
        <p:nvSpPr>
          <p:cNvPr id="134" name="TextBox 133">
            <a:extLst>
              <a:ext uri="{FF2B5EF4-FFF2-40B4-BE49-F238E27FC236}">
                <a16:creationId xmlns:a16="http://schemas.microsoft.com/office/drawing/2014/main" id="{C822DCD2-CA9E-1FAC-4725-D24DC334FD5C}"/>
              </a:ext>
            </a:extLst>
          </p:cNvPr>
          <p:cNvSpPr txBox="1"/>
          <p:nvPr/>
        </p:nvSpPr>
        <p:spPr bwMode="auto">
          <a:xfrm>
            <a:off x="9318417"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16</a:t>
            </a:r>
          </a:p>
        </p:txBody>
      </p:sp>
      <p:sp>
        <p:nvSpPr>
          <p:cNvPr id="135" name="TextBox 134">
            <a:extLst>
              <a:ext uri="{FF2B5EF4-FFF2-40B4-BE49-F238E27FC236}">
                <a16:creationId xmlns:a16="http://schemas.microsoft.com/office/drawing/2014/main" id="{8895BC30-33E7-26A6-D587-4548741DE721}"/>
              </a:ext>
            </a:extLst>
          </p:cNvPr>
          <p:cNvSpPr txBox="1"/>
          <p:nvPr/>
        </p:nvSpPr>
        <p:spPr bwMode="auto">
          <a:xfrm>
            <a:off x="9593866"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sp>
        <p:nvSpPr>
          <p:cNvPr id="136" name="TextBox 135">
            <a:extLst>
              <a:ext uri="{FF2B5EF4-FFF2-40B4-BE49-F238E27FC236}">
                <a16:creationId xmlns:a16="http://schemas.microsoft.com/office/drawing/2014/main" id="{8C122362-B724-74A4-9989-FF821EE403E8}"/>
              </a:ext>
            </a:extLst>
          </p:cNvPr>
          <p:cNvSpPr txBox="1"/>
          <p:nvPr/>
        </p:nvSpPr>
        <p:spPr bwMode="auto">
          <a:xfrm>
            <a:off x="9869315"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137" name="TextBox 136">
            <a:extLst>
              <a:ext uri="{FF2B5EF4-FFF2-40B4-BE49-F238E27FC236}">
                <a16:creationId xmlns:a16="http://schemas.microsoft.com/office/drawing/2014/main" id="{71EFC1E1-14E1-F510-67B3-BC7D9BA23220}"/>
              </a:ext>
            </a:extLst>
          </p:cNvPr>
          <p:cNvSpPr txBox="1"/>
          <p:nvPr/>
        </p:nvSpPr>
        <p:spPr bwMode="auto">
          <a:xfrm>
            <a:off x="10144764"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22</a:t>
            </a:r>
          </a:p>
        </p:txBody>
      </p:sp>
      <p:sp>
        <p:nvSpPr>
          <p:cNvPr id="138" name="TextBox 137">
            <a:extLst>
              <a:ext uri="{FF2B5EF4-FFF2-40B4-BE49-F238E27FC236}">
                <a16:creationId xmlns:a16="http://schemas.microsoft.com/office/drawing/2014/main" id="{F9316F95-0F31-8E56-F3D5-949C18BB73C2}"/>
              </a:ext>
            </a:extLst>
          </p:cNvPr>
          <p:cNvSpPr txBox="1"/>
          <p:nvPr/>
        </p:nvSpPr>
        <p:spPr bwMode="auto">
          <a:xfrm>
            <a:off x="10420213"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139" name="TextBox 138">
            <a:extLst>
              <a:ext uri="{FF2B5EF4-FFF2-40B4-BE49-F238E27FC236}">
                <a16:creationId xmlns:a16="http://schemas.microsoft.com/office/drawing/2014/main" id="{84D55980-4A50-16C0-3027-CF7785995FDD}"/>
              </a:ext>
            </a:extLst>
          </p:cNvPr>
          <p:cNvSpPr txBox="1"/>
          <p:nvPr/>
        </p:nvSpPr>
        <p:spPr bwMode="auto">
          <a:xfrm>
            <a:off x="10695662"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26</a:t>
            </a:r>
          </a:p>
        </p:txBody>
      </p:sp>
      <p:sp>
        <p:nvSpPr>
          <p:cNvPr id="140" name="TextBox 139">
            <a:extLst>
              <a:ext uri="{FF2B5EF4-FFF2-40B4-BE49-F238E27FC236}">
                <a16:creationId xmlns:a16="http://schemas.microsoft.com/office/drawing/2014/main" id="{F618A543-0D34-B132-0506-6C4882C7DDB6}"/>
              </a:ext>
            </a:extLst>
          </p:cNvPr>
          <p:cNvSpPr txBox="1"/>
          <p:nvPr/>
        </p:nvSpPr>
        <p:spPr bwMode="auto">
          <a:xfrm>
            <a:off x="10971111" y="5099715"/>
            <a:ext cx="4148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28</a:t>
            </a:r>
          </a:p>
        </p:txBody>
      </p:sp>
      <p:grpSp>
        <p:nvGrpSpPr>
          <p:cNvPr id="141" name="Group 140">
            <a:extLst>
              <a:ext uri="{FF2B5EF4-FFF2-40B4-BE49-F238E27FC236}">
                <a16:creationId xmlns:a16="http://schemas.microsoft.com/office/drawing/2014/main" id="{5F5DCEEB-9530-270D-337B-72408D1FC43A}"/>
              </a:ext>
            </a:extLst>
          </p:cNvPr>
          <p:cNvGrpSpPr/>
          <p:nvPr/>
        </p:nvGrpSpPr>
        <p:grpSpPr>
          <a:xfrm>
            <a:off x="9911643" y="3429000"/>
            <a:ext cx="1969913" cy="584775"/>
            <a:chOff x="4126087" y="3496732"/>
            <a:chExt cx="1969913" cy="584775"/>
          </a:xfrm>
        </p:grpSpPr>
        <p:sp>
          <p:nvSpPr>
            <p:cNvPr id="142" name="TextBox 141">
              <a:extLst>
                <a:ext uri="{FF2B5EF4-FFF2-40B4-BE49-F238E27FC236}">
                  <a16:creationId xmlns:a16="http://schemas.microsoft.com/office/drawing/2014/main" id="{90B3BA48-81A7-43F4-0A9C-5140918E38A1}"/>
                </a:ext>
              </a:extLst>
            </p:cNvPr>
            <p:cNvSpPr txBox="1"/>
            <p:nvPr/>
          </p:nvSpPr>
          <p:spPr bwMode="auto">
            <a:xfrm>
              <a:off x="4299377" y="3496732"/>
              <a:ext cx="179662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Imlunestrant</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SoC ET</a:t>
              </a:r>
            </a:p>
          </p:txBody>
        </p:sp>
        <p:cxnSp>
          <p:nvCxnSpPr>
            <p:cNvPr id="143" name="Straight Connector 142">
              <a:extLst>
                <a:ext uri="{FF2B5EF4-FFF2-40B4-BE49-F238E27FC236}">
                  <a16:creationId xmlns:a16="http://schemas.microsoft.com/office/drawing/2014/main" id="{8AE94DED-C96C-AE33-7C87-13104C6FE482}"/>
                </a:ext>
              </a:extLst>
            </p:cNvPr>
            <p:cNvCxnSpPr>
              <a:cxnSpLocks/>
            </p:cNvCxnSpPr>
            <p:nvPr/>
          </p:nvCxnSpPr>
          <p:spPr bwMode="auto">
            <a:xfrm flipH="1">
              <a:off x="4126087" y="3674532"/>
              <a:ext cx="203200" cy="0"/>
            </a:xfrm>
            <a:prstGeom prst="line">
              <a:avLst/>
            </a:prstGeom>
            <a:noFill/>
            <a:ln w="28575" cap="flat" cmpd="sng" algn="ctr">
              <a:solidFill>
                <a:schemeClr val="accent1"/>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204C75BA-A857-AF62-A191-BA988215953D}"/>
                </a:ext>
              </a:extLst>
            </p:cNvPr>
            <p:cNvCxnSpPr>
              <a:cxnSpLocks/>
            </p:cNvCxnSpPr>
            <p:nvPr/>
          </p:nvCxnSpPr>
          <p:spPr bwMode="auto">
            <a:xfrm flipH="1">
              <a:off x="4126087" y="3905955"/>
              <a:ext cx="203200" cy="0"/>
            </a:xfrm>
            <a:prstGeom prst="line">
              <a:avLst/>
            </a:prstGeom>
            <a:noFill/>
            <a:ln w="28575" cap="flat" cmpd="sng" algn="ctr">
              <a:solidFill>
                <a:schemeClr val="accent3"/>
              </a:solidFill>
              <a:prstDash val="solid"/>
              <a:round/>
              <a:headEnd type="none" w="med" len="med"/>
              <a:tailEnd type="none" w="med" len="med"/>
            </a:ln>
            <a:effectLst/>
          </p:spPr>
        </p:cxnSp>
      </p:grpSp>
      <p:cxnSp>
        <p:nvCxnSpPr>
          <p:cNvPr id="145" name="Straight Connector 144">
            <a:extLst>
              <a:ext uri="{FF2B5EF4-FFF2-40B4-BE49-F238E27FC236}">
                <a16:creationId xmlns:a16="http://schemas.microsoft.com/office/drawing/2014/main" id="{BE6E100E-56E8-8663-BC49-781E85243B37}"/>
              </a:ext>
            </a:extLst>
          </p:cNvPr>
          <p:cNvCxnSpPr>
            <a:cxnSpLocks/>
          </p:cNvCxnSpPr>
          <p:nvPr/>
        </p:nvCxnSpPr>
        <p:spPr bwMode="auto">
          <a:xfrm flipV="1">
            <a:off x="8144934" y="3429000"/>
            <a:ext cx="0" cy="1662250"/>
          </a:xfrm>
          <a:prstGeom prst="line">
            <a:avLst/>
          </a:prstGeom>
          <a:noFill/>
          <a:ln w="28575" cap="flat" cmpd="sng" algn="ctr">
            <a:solidFill>
              <a:schemeClr val="tx2"/>
            </a:solidFill>
            <a:prstDash val="sysDot"/>
            <a:round/>
            <a:headEnd type="none" w="med" len="med"/>
            <a:tailEnd type="none" w="med" len="med"/>
          </a:ln>
          <a:effectLst/>
        </p:spPr>
      </p:cxnSp>
      <p:cxnSp>
        <p:nvCxnSpPr>
          <p:cNvPr id="146" name="Straight Connector 145">
            <a:extLst>
              <a:ext uri="{FF2B5EF4-FFF2-40B4-BE49-F238E27FC236}">
                <a16:creationId xmlns:a16="http://schemas.microsoft.com/office/drawing/2014/main" id="{E36C935E-8906-59DF-713C-F4496A0FAFEA}"/>
              </a:ext>
            </a:extLst>
          </p:cNvPr>
          <p:cNvCxnSpPr>
            <a:cxnSpLocks/>
            <a:stCxn id="132" idx="0"/>
          </p:cNvCxnSpPr>
          <p:nvPr/>
        </p:nvCxnSpPr>
        <p:spPr bwMode="auto">
          <a:xfrm flipH="1" flipV="1">
            <a:off x="8974668" y="4233295"/>
            <a:ext cx="284" cy="866420"/>
          </a:xfrm>
          <a:prstGeom prst="line">
            <a:avLst/>
          </a:prstGeom>
          <a:noFill/>
          <a:ln w="28575" cap="flat" cmpd="sng" algn="ctr">
            <a:solidFill>
              <a:schemeClr val="tx2"/>
            </a:solidFill>
            <a:prstDash val="sysDot"/>
            <a:round/>
            <a:headEnd type="none" w="med" len="med"/>
            <a:tailEnd type="none" w="med" len="med"/>
          </a:ln>
          <a:effectLst/>
        </p:spPr>
      </p:cxnSp>
      <p:sp>
        <p:nvSpPr>
          <p:cNvPr id="147" name="TextBox 146">
            <a:extLst>
              <a:ext uri="{FF2B5EF4-FFF2-40B4-BE49-F238E27FC236}">
                <a16:creationId xmlns:a16="http://schemas.microsoft.com/office/drawing/2014/main" id="{42FE2360-1DFD-3FD1-BFB4-A7D845ABFAF6}"/>
              </a:ext>
            </a:extLst>
          </p:cNvPr>
          <p:cNvSpPr txBox="1"/>
          <p:nvPr/>
        </p:nvSpPr>
        <p:spPr bwMode="auto">
          <a:xfrm>
            <a:off x="8003261" y="3229955"/>
            <a:ext cx="4148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1"/>
                </a:solidFill>
                <a:latin typeface="Calibri" panose="020F0502020204030204" pitchFamily="34" charset="0"/>
              </a:rPr>
              <a:t>45</a:t>
            </a:r>
          </a:p>
        </p:txBody>
      </p:sp>
      <p:sp>
        <p:nvSpPr>
          <p:cNvPr id="148" name="TextBox 147">
            <a:extLst>
              <a:ext uri="{FF2B5EF4-FFF2-40B4-BE49-F238E27FC236}">
                <a16:creationId xmlns:a16="http://schemas.microsoft.com/office/drawing/2014/main" id="{4F4F9859-72E9-59D0-5B28-9DB007C88187}"/>
              </a:ext>
            </a:extLst>
          </p:cNvPr>
          <p:cNvSpPr txBox="1"/>
          <p:nvPr/>
        </p:nvSpPr>
        <p:spPr bwMode="auto">
          <a:xfrm>
            <a:off x="8810418" y="3925671"/>
            <a:ext cx="4148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1"/>
                </a:solidFill>
                <a:latin typeface="Calibri" panose="020F0502020204030204" pitchFamily="34" charset="0"/>
              </a:rPr>
              <a:t>30</a:t>
            </a:r>
          </a:p>
        </p:txBody>
      </p:sp>
      <p:sp>
        <p:nvSpPr>
          <p:cNvPr id="149" name="TextBox 148">
            <a:extLst>
              <a:ext uri="{FF2B5EF4-FFF2-40B4-BE49-F238E27FC236}">
                <a16:creationId xmlns:a16="http://schemas.microsoft.com/office/drawing/2014/main" id="{1B72E159-D6FE-FD34-0182-7BF1382EA6AE}"/>
              </a:ext>
            </a:extLst>
          </p:cNvPr>
          <p:cNvSpPr txBox="1"/>
          <p:nvPr/>
        </p:nvSpPr>
        <p:spPr bwMode="auto">
          <a:xfrm>
            <a:off x="7788773" y="3857938"/>
            <a:ext cx="4148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3"/>
                </a:solidFill>
                <a:latin typeface="Calibri" panose="020F0502020204030204" pitchFamily="34" charset="0"/>
              </a:rPr>
              <a:t>43</a:t>
            </a:r>
          </a:p>
        </p:txBody>
      </p:sp>
      <p:sp>
        <p:nvSpPr>
          <p:cNvPr id="151" name="TextBox 150">
            <a:extLst>
              <a:ext uri="{FF2B5EF4-FFF2-40B4-BE49-F238E27FC236}">
                <a16:creationId xmlns:a16="http://schemas.microsoft.com/office/drawing/2014/main" id="{F2762136-E520-420C-4655-D567777C8F11}"/>
              </a:ext>
            </a:extLst>
          </p:cNvPr>
          <p:cNvSpPr txBox="1"/>
          <p:nvPr/>
        </p:nvSpPr>
        <p:spPr bwMode="auto">
          <a:xfrm>
            <a:off x="5932312" y="5568203"/>
            <a:ext cx="12629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1" dirty="0">
                <a:solidFill>
                  <a:schemeClr val="bg1"/>
                </a:solidFill>
                <a:latin typeface="Calibri" panose="020F0502020204030204" pitchFamily="34" charset="0"/>
              </a:rPr>
              <a:t>No. at Risk</a:t>
            </a:r>
            <a:br>
              <a:rPr lang="en-US" sz="1200" b="0" dirty="0">
                <a:solidFill>
                  <a:schemeClr val="bg1"/>
                </a:solidFill>
                <a:latin typeface="Calibri" panose="020F0502020204030204" pitchFamily="34" charset="0"/>
              </a:rPr>
            </a:br>
            <a:r>
              <a:rPr lang="en-US" sz="1200" b="0" dirty="0">
                <a:solidFill>
                  <a:schemeClr val="accent1"/>
                </a:solidFill>
                <a:latin typeface="Calibri" panose="020F0502020204030204" pitchFamily="34" charset="0"/>
              </a:rPr>
              <a:t>Imlunestrant</a:t>
            </a:r>
            <a:br>
              <a:rPr lang="en-US" sz="1200" b="0" dirty="0">
                <a:solidFill>
                  <a:schemeClr val="accent1"/>
                </a:solidFill>
                <a:latin typeface="Calibri" panose="020F0502020204030204" pitchFamily="34" charset="0"/>
              </a:rPr>
            </a:br>
            <a:r>
              <a:rPr lang="en-US" sz="1200" b="0" dirty="0">
                <a:solidFill>
                  <a:schemeClr val="accent3"/>
                </a:solidFill>
                <a:latin typeface="Calibri" panose="020F0502020204030204" pitchFamily="34" charset="0"/>
              </a:rPr>
              <a:t>SoC ET</a:t>
            </a:r>
          </a:p>
        </p:txBody>
      </p:sp>
      <p:sp>
        <p:nvSpPr>
          <p:cNvPr id="152" name="TextBox 151">
            <a:extLst>
              <a:ext uri="{FF2B5EF4-FFF2-40B4-BE49-F238E27FC236}">
                <a16:creationId xmlns:a16="http://schemas.microsoft.com/office/drawing/2014/main" id="{510A1D76-D48C-D8D2-445D-B52B9C5DA055}"/>
              </a:ext>
            </a:extLst>
          </p:cNvPr>
          <p:cNvSpPr txBox="1"/>
          <p:nvPr/>
        </p:nvSpPr>
        <p:spPr bwMode="auto">
          <a:xfrm>
            <a:off x="7066844"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331</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330</a:t>
            </a:r>
            <a:endParaRPr lang="en-US" sz="1200" dirty="0">
              <a:solidFill>
                <a:schemeClr val="accent3"/>
              </a:solidFill>
              <a:latin typeface="Calibri" panose="020F0502020204030204" pitchFamily="34" charset="0"/>
            </a:endParaRPr>
          </a:p>
        </p:txBody>
      </p:sp>
      <p:sp>
        <p:nvSpPr>
          <p:cNvPr id="153" name="TextBox 152">
            <a:extLst>
              <a:ext uri="{FF2B5EF4-FFF2-40B4-BE49-F238E27FC236}">
                <a16:creationId xmlns:a16="http://schemas.microsoft.com/office/drawing/2014/main" id="{CE10DBBD-2162-75D8-7095-78B4627AC1EC}"/>
              </a:ext>
            </a:extLst>
          </p:cNvPr>
          <p:cNvSpPr txBox="1"/>
          <p:nvPr/>
        </p:nvSpPr>
        <p:spPr bwMode="auto">
          <a:xfrm>
            <a:off x="7332133"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225</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221</a:t>
            </a:r>
          </a:p>
        </p:txBody>
      </p:sp>
      <p:sp>
        <p:nvSpPr>
          <p:cNvPr id="154" name="TextBox 153">
            <a:extLst>
              <a:ext uri="{FF2B5EF4-FFF2-40B4-BE49-F238E27FC236}">
                <a16:creationId xmlns:a16="http://schemas.microsoft.com/office/drawing/2014/main" id="{639EBA8D-45C5-E654-8A9F-D47984459983}"/>
              </a:ext>
            </a:extLst>
          </p:cNvPr>
          <p:cNvSpPr txBox="1"/>
          <p:nvPr/>
        </p:nvSpPr>
        <p:spPr bwMode="auto">
          <a:xfrm>
            <a:off x="7609517"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173</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165</a:t>
            </a:r>
            <a:endParaRPr lang="en-US" sz="1200" dirty="0">
              <a:solidFill>
                <a:schemeClr val="accent3"/>
              </a:solidFill>
              <a:latin typeface="Calibri" panose="020F0502020204030204" pitchFamily="34" charset="0"/>
            </a:endParaRPr>
          </a:p>
        </p:txBody>
      </p:sp>
      <p:sp>
        <p:nvSpPr>
          <p:cNvPr id="155" name="TextBox 154">
            <a:extLst>
              <a:ext uri="{FF2B5EF4-FFF2-40B4-BE49-F238E27FC236}">
                <a16:creationId xmlns:a16="http://schemas.microsoft.com/office/drawing/2014/main" id="{71508024-4377-1905-48E7-F613062A38FF}"/>
              </a:ext>
            </a:extLst>
          </p:cNvPr>
          <p:cNvSpPr txBox="1"/>
          <p:nvPr/>
        </p:nvSpPr>
        <p:spPr bwMode="auto">
          <a:xfrm>
            <a:off x="7886901"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135</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122</a:t>
            </a:r>
            <a:endParaRPr lang="en-US" sz="1200" dirty="0">
              <a:solidFill>
                <a:schemeClr val="accent3"/>
              </a:solidFill>
              <a:latin typeface="Calibri" panose="020F0502020204030204" pitchFamily="34" charset="0"/>
            </a:endParaRPr>
          </a:p>
        </p:txBody>
      </p:sp>
      <p:sp>
        <p:nvSpPr>
          <p:cNvPr id="156" name="TextBox 155">
            <a:extLst>
              <a:ext uri="{FF2B5EF4-FFF2-40B4-BE49-F238E27FC236}">
                <a16:creationId xmlns:a16="http://schemas.microsoft.com/office/drawing/2014/main" id="{B1370A62-756D-7B62-146C-7D520C9882DE}"/>
              </a:ext>
            </a:extLst>
          </p:cNvPr>
          <p:cNvSpPr txBox="1"/>
          <p:nvPr/>
        </p:nvSpPr>
        <p:spPr bwMode="auto">
          <a:xfrm>
            <a:off x="8164285"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118</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89</a:t>
            </a:r>
            <a:endParaRPr lang="en-US" sz="1200" dirty="0">
              <a:solidFill>
                <a:schemeClr val="accent3"/>
              </a:solidFill>
              <a:latin typeface="Calibri" panose="020F0502020204030204" pitchFamily="34" charset="0"/>
            </a:endParaRPr>
          </a:p>
        </p:txBody>
      </p:sp>
      <p:sp>
        <p:nvSpPr>
          <p:cNvPr id="157" name="TextBox 156">
            <a:extLst>
              <a:ext uri="{FF2B5EF4-FFF2-40B4-BE49-F238E27FC236}">
                <a16:creationId xmlns:a16="http://schemas.microsoft.com/office/drawing/2014/main" id="{00EC4D72-8056-8ABA-CD62-384526CAEE5A}"/>
              </a:ext>
            </a:extLst>
          </p:cNvPr>
          <p:cNvSpPr txBox="1"/>
          <p:nvPr/>
        </p:nvSpPr>
        <p:spPr bwMode="auto">
          <a:xfrm>
            <a:off x="8441669"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89</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63</a:t>
            </a:r>
            <a:endParaRPr lang="en-US" sz="1200" dirty="0">
              <a:solidFill>
                <a:schemeClr val="accent3"/>
              </a:solidFill>
              <a:latin typeface="Calibri" panose="020F0502020204030204" pitchFamily="34" charset="0"/>
            </a:endParaRPr>
          </a:p>
        </p:txBody>
      </p:sp>
      <p:sp>
        <p:nvSpPr>
          <p:cNvPr id="158" name="TextBox 157">
            <a:extLst>
              <a:ext uri="{FF2B5EF4-FFF2-40B4-BE49-F238E27FC236}">
                <a16:creationId xmlns:a16="http://schemas.microsoft.com/office/drawing/2014/main" id="{A8F8D65B-57E4-E924-BB30-4E7A435852D3}"/>
              </a:ext>
            </a:extLst>
          </p:cNvPr>
          <p:cNvSpPr txBox="1"/>
          <p:nvPr/>
        </p:nvSpPr>
        <p:spPr bwMode="auto">
          <a:xfrm>
            <a:off x="8719053"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62</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51</a:t>
            </a:r>
          </a:p>
        </p:txBody>
      </p:sp>
      <p:sp>
        <p:nvSpPr>
          <p:cNvPr id="159" name="TextBox 158">
            <a:extLst>
              <a:ext uri="{FF2B5EF4-FFF2-40B4-BE49-F238E27FC236}">
                <a16:creationId xmlns:a16="http://schemas.microsoft.com/office/drawing/2014/main" id="{12731ACC-F3E3-FF7A-ADE2-18E22C7DD461}"/>
              </a:ext>
            </a:extLst>
          </p:cNvPr>
          <p:cNvSpPr txBox="1"/>
          <p:nvPr/>
        </p:nvSpPr>
        <p:spPr bwMode="auto">
          <a:xfrm>
            <a:off x="8996437"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47</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41</a:t>
            </a:r>
            <a:endParaRPr lang="en-US" sz="1200" dirty="0">
              <a:solidFill>
                <a:schemeClr val="accent3"/>
              </a:solidFill>
              <a:latin typeface="Calibri" panose="020F0502020204030204" pitchFamily="34" charset="0"/>
            </a:endParaRPr>
          </a:p>
        </p:txBody>
      </p:sp>
      <p:sp>
        <p:nvSpPr>
          <p:cNvPr id="160" name="TextBox 159">
            <a:extLst>
              <a:ext uri="{FF2B5EF4-FFF2-40B4-BE49-F238E27FC236}">
                <a16:creationId xmlns:a16="http://schemas.microsoft.com/office/drawing/2014/main" id="{5C65344E-32EB-76E9-D83D-5DCD86777D74}"/>
              </a:ext>
            </a:extLst>
          </p:cNvPr>
          <p:cNvSpPr txBox="1"/>
          <p:nvPr/>
        </p:nvSpPr>
        <p:spPr bwMode="auto">
          <a:xfrm>
            <a:off x="9273821"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43</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38</a:t>
            </a:r>
            <a:endParaRPr lang="en-US" sz="1200" dirty="0">
              <a:solidFill>
                <a:schemeClr val="accent3"/>
              </a:solidFill>
              <a:latin typeface="Calibri" panose="020F0502020204030204" pitchFamily="34" charset="0"/>
            </a:endParaRPr>
          </a:p>
        </p:txBody>
      </p:sp>
      <p:sp>
        <p:nvSpPr>
          <p:cNvPr id="161" name="TextBox 160">
            <a:extLst>
              <a:ext uri="{FF2B5EF4-FFF2-40B4-BE49-F238E27FC236}">
                <a16:creationId xmlns:a16="http://schemas.microsoft.com/office/drawing/2014/main" id="{4442C9D6-9BA5-980C-B16D-BD2FCAD4E760}"/>
              </a:ext>
            </a:extLst>
          </p:cNvPr>
          <p:cNvSpPr txBox="1"/>
          <p:nvPr/>
        </p:nvSpPr>
        <p:spPr bwMode="auto">
          <a:xfrm>
            <a:off x="9551205"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30</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23</a:t>
            </a:r>
            <a:endParaRPr lang="en-US" sz="1200" dirty="0">
              <a:solidFill>
                <a:schemeClr val="accent3"/>
              </a:solidFill>
              <a:latin typeface="Calibri" panose="020F0502020204030204" pitchFamily="34" charset="0"/>
            </a:endParaRPr>
          </a:p>
        </p:txBody>
      </p:sp>
      <p:sp>
        <p:nvSpPr>
          <p:cNvPr id="162" name="TextBox 161">
            <a:extLst>
              <a:ext uri="{FF2B5EF4-FFF2-40B4-BE49-F238E27FC236}">
                <a16:creationId xmlns:a16="http://schemas.microsoft.com/office/drawing/2014/main" id="{4E0C940B-6FAA-08F5-F131-5C858C07E728}"/>
              </a:ext>
            </a:extLst>
          </p:cNvPr>
          <p:cNvSpPr txBox="1"/>
          <p:nvPr/>
        </p:nvSpPr>
        <p:spPr bwMode="auto">
          <a:xfrm>
            <a:off x="9828589"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20</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17</a:t>
            </a:r>
            <a:endParaRPr lang="en-US" sz="1200" dirty="0">
              <a:solidFill>
                <a:schemeClr val="accent3"/>
              </a:solidFill>
              <a:latin typeface="Calibri" panose="020F0502020204030204" pitchFamily="34" charset="0"/>
            </a:endParaRPr>
          </a:p>
        </p:txBody>
      </p:sp>
      <p:sp>
        <p:nvSpPr>
          <p:cNvPr id="163" name="TextBox 162">
            <a:extLst>
              <a:ext uri="{FF2B5EF4-FFF2-40B4-BE49-F238E27FC236}">
                <a16:creationId xmlns:a16="http://schemas.microsoft.com/office/drawing/2014/main" id="{6BA9E1C2-4968-DCAD-D0F9-CFCD6E8B49F8}"/>
              </a:ext>
            </a:extLst>
          </p:cNvPr>
          <p:cNvSpPr txBox="1"/>
          <p:nvPr/>
        </p:nvSpPr>
        <p:spPr bwMode="auto">
          <a:xfrm>
            <a:off x="10105973"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19</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14</a:t>
            </a:r>
            <a:endParaRPr lang="en-US" sz="1200" dirty="0">
              <a:solidFill>
                <a:schemeClr val="accent3"/>
              </a:solidFill>
              <a:latin typeface="Calibri" panose="020F0502020204030204" pitchFamily="34" charset="0"/>
            </a:endParaRPr>
          </a:p>
        </p:txBody>
      </p:sp>
      <p:sp>
        <p:nvSpPr>
          <p:cNvPr id="164" name="TextBox 163">
            <a:extLst>
              <a:ext uri="{FF2B5EF4-FFF2-40B4-BE49-F238E27FC236}">
                <a16:creationId xmlns:a16="http://schemas.microsoft.com/office/drawing/2014/main" id="{BFE0350F-A43D-7CAE-A4EA-567356756DD5}"/>
              </a:ext>
            </a:extLst>
          </p:cNvPr>
          <p:cNvSpPr txBox="1"/>
          <p:nvPr/>
        </p:nvSpPr>
        <p:spPr bwMode="auto">
          <a:xfrm>
            <a:off x="10383357"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13</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10</a:t>
            </a:r>
            <a:endParaRPr lang="en-US" sz="1200" dirty="0">
              <a:solidFill>
                <a:schemeClr val="accent3"/>
              </a:solidFill>
              <a:latin typeface="Calibri" panose="020F0502020204030204" pitchFamily="34" charset="0"/>
            </a:endParaRPr>
          </a:p>
        </p:txBody>
      </p:sp>
      <p:sp>
        <p:nvSpPr>
          <p:cNvPr id="165" name="TextBox 164">
            <a:extLst>
              <a:ext uri="{FF2B5EF4-FFF2-40B4-BE49-F238E27FC236}">
                <a16:creationId xmlns:a16="http://schemas.microsoft.com/office/drawing/2014/main" id="{51AC5E19-DFB5-3C2F-C8E2-28CE2ADB2AC4}"/>
              </a:ext>
            </a:extLst>
          </p:cNvPr>
          <p:cNvSpPr txBox="1"/>
          <p:nvPr/>
        </p:nvSpPr>
        <p:spPr bwMode="auto">
          <a:xfrm>
            <a:off x="10660741"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10</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2</a:t>
            </a:r>
            <a:endParaRPr lang="en-US" sz="1200" dirty="0">
              <a:solidFill>
                <a:schemeClr val="accent3"/>
              </a:solidFill>
              <a:latin typeface="Calibri" panose="020F0502020204030204" pitchFamily="34" charset="0"/>
            </a:endParaRPr>
          </a:p>
        </p:txBody>
      </p:sp>
      <p:sp>
        <p:nvSpPr>
          <p:cNvPr id="166" name="TextBox 165">
            <a:extLst>
              <a:ext uri="{FF2B5EF4-FFF2-40B4-BE49-F238E27FC236}">
                <a16:creationId xmlns:a16="http://schemas.microsoft.com/office/drawing/2014/main" id="{1B312326-F0EB-4DD3-6CFD-30439BFB86DF}"/>
              </a:ext>
            </a:extLst>
          </p:cNvPr>
          <p:cNvSpPr txBox="1"/>
          <p:nvPr/>
        </p:nvSpPr>
        <p:spPr bwMode="auto">
          <a:xfrm>
            <a:off x="10938125"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0</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sp>
        <p:nvSpPr>
          <p:cNvPr id="167" name="TextBox 166">
            <a:extLst>
              <a:ext uri="{FF2B5EF4-FFF2-40B4-BE49-F238E27FC236}">
                <a16:creationId xmlns:a16="http://schemas.microsoft.com/office/drawing/2014/main" id="{4421BADD-F702-7E0E-0805-8F03E8DF3AF9}"/>
              </a:ext>
            </a:extLst>
          </p:cNvPr>
          <p:cNvSpPr txBox="1"/>
          <p:nvPr/>
        </p:nvSpPr>
        <p:spPr bwMode="auto">
          <a:xfrm>
            <a:off x="11215511" y="5752869"/>
            <a:ext cx="51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0</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grpSp>
        <p:nvGrpSpPr>
          <p:cNvPr id="196" name="Group 195">
            <a:extLst>
              <a:ext uri="{FF2B5EF4-FFF2-40B4-BE49-F238E27FC236}">
                <a16:creationId xmlns:a16="http://schemas.microsoft.com/office/drawing/2014/main" id="{B0DA715F-E330-19BD-E79F-486F3084979E}"/>
              </a:ext>
            </a:extLst>
          </p:cNvPr>
          <p:cNvGrpSpPr/>
          <p:nvPr/>
        </p:nvGrpSpPr>
        <p:grpSpPr>
          <a:xfrm>
            <a:off x="1533526" y="1981201"/>
            <a:ext cx="3809999" cy="3114674"/>
            <a:chOff x="1533526" y="1981201"/>
            <a:chExt cx="3809999" cy="3114674"/>
          </a:xfrm>
        </p:grpSpPr>
        <p:sp>
          <p:nvSpPr>
            <p:cNvPr id="70" name="TextBox 69">
              <a:extLst>
                <a:ext uri="{FF2B5EF4-FFF2-40B4-BE49-F238E27FC236}">
                  <a16:creationId xmlns:a16="http://schemas.microsoft.com/office/drawing/2014/main" id="{41213AD0-FED9-F684-60B3-544948047A0E}"/>
                </a:ext>
              </a:extLst>
            </p:cNvPr>
            <p:cNvSpPr txBox="1"/>
            <p:nvPr/>
          </p:nvSpPr>
          <p:spPr bwMode="auto">
            <a:xfrm>
              <a:off x="3047440" y="4106333"/>
              <a:ext cx="4148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1"/>
                  </a:solidFill>
                  <a:latin typeface="Calibri" panose="020F0502020204030204" pitchFamily="34" charset="0"/>
                </a:rPr>
                <a:t>25</a:t>
              </a:r>
            </a:p>
          </p:txBody>
        </p:sp>
        <p:grpSp>
          <p:nvGrpSpPr>
            <p:cNvPr id="172" name="Group 171">
              <a:extLst>
                <a:ext uri="{FF2B5EF4-FFF2-40B4-BE49-F238E27FC236}">
                  <a16:creationId xmlns:a16="http://schemas.microsoft.com/office/drawing/2014/main" id="{564FBFD8-C68C-4871-EA36-D4BCDE9DC6C6}"/>
                </a:ext>
              </a:extLst>
            </p:cNvPr>
            <p:cNvGrpSpPr/>
            <p:nvPr/>
          </p:nvGrpSpPr>
          <p:grpSpPr>
            <a:xfrm>
              <a:off x="1543050" y="2128838"/>
              <a:ext cx="3800475" cy="2967037"/>
              <a:chOff x="1543050" y="2128838"/>
              <a:chExt cx="3800475" cy="2967037"/>
            </a:xfrm>
          </p:grpSpPr>
          <p:sp>
            <p:nvSpPr>
              <p:cNvPr id="170" name="Freeform 169">
                <a:extLst>
                  <a:ext uri="{FF2B5EF4-FFF2-40B4-BE49-F238E27FC236}">
                    <a16:creationId xmlns:a16="http://schemas.microsoft.com/office/drawing/2014/main" id="{1F379A2F-8ED5-5998-8B39-1C09611C34C1}"/>
                  </a:ext>
                </a:extLst>
              </p:cNvPr>
              <p:cNvSpPr/>
              <p:nvPr/>
            </p:nvSpPr>
            <p:spPr bwMode="auto">
              <a:xfrm>
                <a:off x="4224338" y="4857750"/>
                <a:ext cx="1119187" cy="238125"/>
              </a:xfrm>
              <a:custGeom>
                <a:avLst/>
                <a:gdLst>
                  <a:gd name="connsiteX0" fmla="*/ 1119187 w 1119187"/>
                  <a:gd name="connsiteY0" fmla="*/ 238125 h 238125"/>
                  <a:gd name="connsiteX1" fmla="*/ 1119187 w 1119187"/>
                  <a:gd name="connsiteY1" fmla="*/ 180975 h 238125"/>
                  <a:gd name="connsiteX2" fmla="*/ 928687 w 1119187"/>
                  <a:gd name="connsiteY2" fmla="*/ 180975 h 238125"/>
                  <a:gd name="connsiteX3" fmla="*/ 928687 w 1119187"/>
                  <a:gd name="connsiteY3" fmla="*/ 119063 h 238125"/>
                  <a:gd name="connsiteX4" fmla="*/ 823912 w 1119187"/>
                  <a:gd name="connsiteY4" fmla="*/ 119063 h 238125"/>
                  <a:gd name="connsiteX5" fmla="*/ 823912 w 1119187"/>
                  <a:gd name="connsiteY5" fmla="*/ 52388 h 238125"/>
                  <a:gd name="connsiteX6" fmla="*/ 0 w 1119187"/>
                  <a:gd name="connsiteY6" fmla="*/ 52388 h 238125"/>
                  <a:gd name="connsiteX7" fmla="*/ 0 w 1119187"/>
                  <a:gd name="connsiteY7" fmla="*/ 0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19187" h="238125">
                    <a:moveTo>
                      <a:pt x="1119187" y="238125"/>
                    </a:moveTo>
                    <a:lnTo>
                      <a:pt x="1119187" y="180975"/>
                    </a:lnTo>
                    <a:lnTo>
                      <a:pt x="928687" y="180975"/>
                    </a:lnTo>
                    <a:lnTo>
                      <a:pt x="928687" y="119063"/>
                    </a:lnTo>
                    <a:lnTo>
                      <a:pt x="823912" y="119063"/>
                    </a:lnTo>
                    <a:lnTo>
                      <a:pt x="823912" y="52388"/>
                    </a:lnTo>
                    <a:lnTo>
                      <a:pt x="0" y="52388"/>
                    </a:lnTo>
                    <a:lnTo>
                      <a:pt x="0" y="0"/>
                    </a:lnTo>
                  </a:path>
                </a:pathLst>
              </a:custGeom>
              <a:noFill/>
              <a:ln w="28575">
                <a:solidFill>
                  <a:schemeClr val="accent1"/>
                </a:solidFill>
                <a:miter lim="800000"/>
                <a:headEnd/>
                <a:tailEnd/>
              </a:ln>
            </p:spPr>
            <p:txBody>
              <a:bodyPr rtlCol="0" anchor="ctr"/>
              <a:lstStyle/>
              <a:p>
                <a:pPr algn="ctr"/>
                <a:endParaRPr lang="en-US"/>
              </a:p>
            </p:txBody>
          </p:sp>
          <p:sp>
            <p:nvSpPr>
              <p:cNvPr id="171" name="Freeform 170">
                <a:extLst>
                  <a:ext uri="{FF2B5EF4-FFF2-40B4-BE49-F238E27FC236}">
                    <a16:creationId xmlns:a16="http://schemas.microsoft.com/office/drawing/2014/main" id="{D02E83BD-E168-7343-B375-2E7C4F6DE067}"/>
                  </a:ext>
                </a:extLst>
              </p:cNvPr>
              <p:cNvSpPr/>
              <p:nvPr/>
            </p:nvSpPr>
            <p:spPr bwMode="auto">
              <a:xfrm>
                <a:off x="1543050" y="2128838"/>
                <a:ext cx="2676525" cy="2747962"/>
              </a:xfrm>
              <a:custGeom>
                <a:avLst/>
                <a:gdLst>
                  <a:gd name="connsiteX0" fmla="*/ 0 w 2676525"/>
                  <a:gd name="connsiteY0" fmla="*/ 0 h 2747962"/>
                  <a:gd name="connsiteX1" fmla="*/ 61913 w 2676525"/>
                  <a:gd name="connsiteY1" fmla="*/ 0 h 2747962"/>
                  <a:gd name="connsiteX2" fmla="*/ 61913 w 2676525"/>
                  <a:gd name="connsiteY2" fmla="*/ 33337 h 2747962"/>
                  <a:gd name="connsiteX3" fmla="*/ 147638 w 2676525"/>
                  <a:gd name="connsiteY3" fmla="*/ 33337 h 2747962"/>
                  <a:gd name="connsiteX4" fmla="*/ 147638 w 2676525"/>
                  <a:gd name="connsiteY4" fmla="*/ 66675 h 2747962"/>
                  <a:gd name="connsiteX5" fmla="*/ 180975 w 2676525"/>
                  <a:gd name="connsiteY5" fmla="*/ 66675 h 2747962"/>
                  <a:gd name="connsiteX6" fmla="*/ 180975 w 2676525"/>
                  <a:gd name="connsiteY6" fmla="*/ 133350 h 2747962"/>
                  <a:gd name="connsiteX7" fmla="*/ 223838 w 2676525"/>
                  <a:gd name="connsiteY7" fmla="*/ 133350 h 2747962"/>
                  <a:gd name="connsiteX8" fmla="*/ 223838 w 2676525"/>
                  <a:gd name="connsiteY8" fmla="*/ 381000 h 2747962"/>
                  <a:gd name="connsiteX9" fmla="*/ 242888 w 2676525"/>
                  <a:gd name="connsiteY9" fmla="*/ 381000 h 2747962"/>
                  <a:gd name="connsiteX10" fmla="*/ 242888 w 2676525"/>
                  <a:gd name="connsiteY10" fmla="*/ 633412 h 2747962"/>
                  <a:gd name="connsiteX11" fmla="*/ 247650 w 2676525"/>
                  <a:gd name="connsiteY11" fmla="*/ 638174 h 2747962"/>
                  <a:gd name="connsiteX12" fmla="*/ 247650 w 2676525"/>
                  <a:gd name="connsiteY12" fmla="*/ 923925 h 2747962"/>
                  <a:gd name="connsiteX13" fmla="*/ 385763 w 2676525"/>
                  <a:gd name="connsiteY13" fmla="*/ 923925 h 2747962"/>
                  <a:gd name="connsiteX14" fmla="*/ 385763 w 2676525"/>
                  <a:gd name="connsiteY14" fmla="*/ 923925 h 2747962"/>
                  <a:gd name="connsiteX15" fmla="*/ 385763 w 2676525"/>
                  <a:gd name="connsiteY15" fmla="*/ 966787 h 2747962"/>
                  <a:gd name="connsiteX16" fmla="*/ 485775 w 2676525"/>
                  <a:gd name="connsiteY16" fmla="*/ 966787 h 2747962"/>
                  <a:gd name="connsiteX17" fmla="*/ 485775 w 2676525"/>
                  <a:gd name="connsiteY17" fmla="*/ 1162050 h 2747962"/>
                  <a:gd name="connsiteX18" fmla="*/ 519113 w 2676525"/>
                  <a:gd name="connsiteY18" fmla="*/ 1162050 h 2747962"/>
                  <a:gd name="connsiteX19" fmla="*/ 519113 w 2676525"/>
                  <a:gd name="connsiteY19" fmla="*/ 1271587 h 2747962"/>
                  <a:gd name="connsiteX20" fmla="*/ 614363 w 2676525"/>
                  <a:gd name="connsiteY20" fmla="*/ 1271587 h 2747962"/>
                  <a:gd name="connsiteX21" fmla="*/ 614363 w 2676525"/>
                  <a:gd name="connsiteY21" fmla="*/ 1309687 h 2747962"/>
                  <a:gd name="connsiteX22" fmla="*/ 661988 w 2676525"/>
                  <a:gd name="connsiteY22" fmla="*/ 1309687 h 2747962"/>
                  <a:gd name="connsiteX23" fmla="*/ 661988 w 2676525"/>
                  <a:gd name="connsiteY23" fmla="*/ 1343025 h 2747962"/>
                  <a:gd name="connsiteX24" fmla="*/ 733425 w 2676525"/>
                  <a:gd name="connsiteY24" fmla="*/ 1343025 h 2747962"/>
                  <a:gd name="connsiteX25" fmla="*/ 733425 w 2676525"/>
                  <a:gd name="connsiteY25" fmla="*/ 1514475 h 2747962"/>
                  <a:gd name="connsiteX26" fmla="*/ 762000 w 2676525"/>
                  <a:gd name="connsiteY26" fmla="*/ 1514475 h 2747962"/>
                  <a:gd name="connsiteX27" fmla="*/ 762000 w 2676525"/>
                  <a:gd name="connsiteY27" fmla="*/ 1652587 h 2747962"/>
                  <a:gd name="connsiteX28" fmla="*/ 862013 w 2676525"/>
                  <a:gd name="connsiteY28" fmla="*/ 1652587 h 2747962"/>
                  <a:gd name="connsiteX29" fmla="*/ 862013 w 2676525"/>
                  <a:gd name="connsiteY29" fmla="*/ 1685925 h 2747962"/>
                  <a:gd name="connsiteX30" fmla="*/ 995363 w 2676525"/>
                  <a:gd name="connsiteY30" fmla="*/ 1685925 h 2747962"/>
                  <a:gd name="connsiteX31" fmla="*/ 995363 w 2676525"/>
                  <a:gd name="connsiteY31" fmla="*/ 1752600 h 2747962"/>
                  <a:gd name="connsiteX32" fmla="*/ 1262063 w 2676525"/>
                  <a:gd name="connsiteY32" fmla="*/ 1752600 h 2747962"/>
                  <a:gd name="connsiteX33" fmla="*/ 1262063 w 2676525"/>
                  <a:gd name="connsiteY33" fmla="*/ 1895475 h 2747962"/>
                  <a:gd name="connsiteX34" fmla="*/ 1304925 w 2676525"/>
                  <a:gd name="connsiteY34" fmla="*/ 1895475 h 2747962"/>
                  <a:gd name="connsiteX35" fmla="*/ 1304925 w 2676525"/>
                  <a:gd name="connsiteY35" fmla="*/ 1938337 h 2747962"/>
                  <a:gd name="connsiteX36" fmla="*/ 1433513 w 2676525"/>
                  <a:gd name="connsiteY36" fmla="*/ 1938337 h 2747962"/>
                  <a:gd name="connsiteX37" fmla="*/ 1433513 w 2676525"/>
                  <a:gd name="connsiteY37" fmla="*/ 1981200 h 2747962"/>
                  <a:gd name="connsiteX38" fmla="*/ 1519238 w 2676525"/>
                  <a:gd name="connsiteY38" fmla="*/ 1981200 h 2747962"/>
                  <a:gd name="connsiteX39" fmla="*/ 1519238 w 2676525"/>
                  <a:gd name="connsiteY39" fmla="*/ 2228850 h 2747962"/>
                  <a:gd name="connsiteX40" fmla="*/ 1547813 w 2676525"/>
                  <a:gd name="connsiteY40" fmla="*/ 2228850 h 2747962"/>
                  <a:gd name="connsiteX41" fmla="*/ 1547813 w 2676525"/>
                  <a:gd name="connsiteY41" fmla="*/ 2257425 h 2747962"/>
                  <a:gd name="connsiteX42" fmla="*/ 1747838 w 2676525"/>
                  <a:gd name="connsiteY42" fmla="*/ 2257425 h 2747962"/>
                  <a:gd name="connsiteX43" fmla="*/ 1747838 w 2676525"/>
                  <a:gd name="connsiteY43" fmla="*/ 2314575 h 2747962"/>
                  <a:gd name="connsiteX44" fmla="*/ 2066925 w 2676525"/>
                  <a:gd name="connsiteY44" fmla="*/ 2314575 h 2747962"/>
                  <a:gd name="connsiteX45" fmla="*/ 2066925 w 2676525"/>
                  <a:gd name="connsiteY45" fmla="*/ 2366962 h 2747962"/>
                  <a:gd name="connsiteX46" fmla="*/ 2276475 w 2676525"/>
                  <a:gd name="connsiteY46" fmla="*/ 2366962 h 2747962"/>
                  <a:gd name="connsiteX47" fmla="*/ 2276475 w 2676525"/>
                  <a:gd name="connsiteY47" fmla="*/ 2486025 h 2747962"/>
                  <a:gd name="connsiteX48" fmla="*/ 2300288 w 2676525"/>
                  <a:gd name="connsiteY48" fmla="*/ 2486025 h 2747962"/>
                  <a:gd name="connsiteX49" fmla="*/ 2300288 w 2676525"/>
                  <a:gd name="connsiteY49" fmla="*/ 2566987 h 2747962"/>
                  <a:gd name="connsiteX50" fmla="*/ 2581275 w 2676525"/>
                  <a:gd name="connsiteY50" fmla="*/ 2566987 h 2747962"/>
                  <a:gd name="connsiteX51" fmla="*/ 2581275 w 2676525"/>
                  <a:gd name="connsiteY51" fmla="*/ 2628900 h 2747962"/>
                  <a:gd name="connsiteX52" fmla="*/ 2581275 w 2676525"/>
                  <a:gd name="connsiteY52" fmla="*/ 2628900 h 2747962"/>
                  <a:gd name="connsiteX53" fmla="*/ 2581275 w 2676525"/>
                  <a:gd name="connsiteY53" fmla="*/ 2628900 h 2747962"/>
                  <a:gd name="connsiteX54" fmla="*/ 2581275 w 2676525"/>
                  <a:gd name="connsiteY54" fmla="*/ 2628900 h 2747962"/>
                  <a:gd name="connsiteX55" fmla="*/ 2581275 w 2676525"/>
                  <a:gd name="connsiteY55" fmla="*/ 2628900 h 2747962"/>
                  <a:gd name="connsiteX56" fmla="*/ 2609850 w 2676525"/>
                  <a:gd name="connsiteY56" fmla="*/ 2628900 h 2747962"/>
                  <a:gd name="connsiteX57" fmla="*/ 2609850 w 2676525"/>
                  <a:gd name="connsiteY57" fmla="*/ 2671762 h 2747962"/>
                  <a:gd name="connsiteX58" fmla="*/ 2671763 w 2676525"/>
                  <a:gd name="connsiteY58" fmla="*/ 2671762 h 2747962"/>
                  <a:gd name="connsiteX59" fmla="*/ 2671763 w 2676525"/>
                  <a:gd name="connsiteY59" fmla="*/ 2747962 h 2747962"/>
                  <a:gd name="connsiteX60" fmla="*/ 2676525 w 2676525"/>
                  <a:gd name="connsiteY60" fmla="*/ 2747962 h 2747962"/>
                  <a:gd name="connsiteX0" fmla="*/ 0 w 2676525"/>
                  <a:gd name="connsiteY0" fmla="*/ 0 h 2747962"/>
                  <a:gd name="connsiteX1" fmla="*/ 61913 w 2676525"/>
                  <a:gd name="connsiteY1" fmla="*/ 0 h 2747962"/>
                  <a:gd name="connsiteX2" fmla="*/ 61913 w 2676525"/>
                  <a:gd name="connsiteY2" fmla="*/ 33337 h 2747962"/>
                  <a:gd name="connsiteX3" fmla="*/ 147638 w 2676525"/>
                  <a:gd name="connsiteY3" fmla="*/ 33337 h 2747962"/>
                  <a:gd name="connsiteX4" fmla="*/ 147638 w 2676525"/>
                  <a:gd name="connsiteY4" fmla="*/ 66675 h 2747962"/>
                  <a:gd name="connsiteX5" fmla="*/ 180975 w 2676525"/>
                  <a:gd name="connsiteY5" fmla="*/ 66675 h 2747962"/>
                  <a:gd name="connsiteX6" fmla="*/ 180975 w 2676525"/>
                  <a:gd name="connsiteY6" fmla="*/ 133350 h 2747962"/>
                  <a:gd name="connsiteX7" fmla="*/ 223838 w 2676525"/>
                  <a:gd name="connsiteY7" fmla="*/ 133350 h 2747962"/>
                  <a:gd name="connsiteX8" fmla="*/ 223838 w 2676525"/>
                  <a:gd name="connsiteY8" fmla="*/ 381000 h 2747962"/>
                  <a:gd name="connsiteX9" fmla="*/ 242888 w 2676525"/>
                  <a:gd name="connsiteY9" fmla="*/ 381000 h 2747962"/>
                  <a:gd name="connsiteX10" fmla="*/ 242888 w 2676525"/>
                  <a:gd name="connsiteY10" fmla="*/ 633412 h 2747962"/>
                  <a:gd name="connsiteX11" fmla="*/ 247650 w 2676525"/>
                  <a:gd name="connsiteY11" fmla="*/ 638174 h 2747962"/>
                  <a:gd name="connsiteX12" fmla="*/ 247650 w 2676525"/>
                  <a:gd name="connsiteY12" fmla="*/ 923925 h 2747962"/>
                  <a:gd name="connsiteX13" fmla="*/ 385763 w 2676525"/>
                  <a:gd name="connsiteY13" fmla="*/ 923925 h 2747962"/>
                  <a:gd name="connsiteX14" fmla="*/ 385763 w 2676525"/>
                  <a:gd name="connsiteY14" fmla="*/ 923925 h 2747962"/>
                  <a:gd name="connsiteX15" fmla="*/ 385763 w 2676525"/>
                  <a:gd name="connsiteY15" fmla="*/ 966787 h 2747962"/>
                  <a:gd name="connsiteX16" fmla="*/ 485775 w 2676525"/>
                  <a:gd name="connsiteY16" fmla="*/ 966787 h 2747962"/>
                  <a:gd name="connsiteX17" fmla="*/ 485775 w 2676525"/>
                  <a:gd name="connsiteY17" fmla="*/ 1162050 h 2747962"/>
                  <a:gd name="connsiteX18" fmla="*/ 519113 w 2676525"/>
                  <a:gd name="connsiteY18" fmla="*/ 1162050 h 2747962"/>
                  <a:gd name="connsiteX19" fmla="*/ 519113 w 2676525"/>
                  <a:gd name="connsiteY19" fmla="*/ 1271587 h 2747962"/>
                  <a:gd name="connsiteX20" fmla="*/ 614363 w 2676525"/>
                  <a:gd name="connsiteY20" fmla="*/ 1271587 h 2747962"/>
                  <a:gd name="connsiteX21" fmla="*/ 614363 w 2676525"/>
                  <a:gd name="connsiteY21" fmla="*/ 1309687 h 2747962"/>
                  <a:gd name="connsiteX22" fmla="*/ 661988 w 2676525"/>
                  <a:gd name="connsiteY22" fmla="*/ 1309687 h 2747962"/>
                  <a:gd name="connsiteX23" fmla="*/ 661988 w 2676525"/>
                  <a:gd name="connsiteY23" fmla="*/ 1343025 h 2747962"/>
                  <a:gd name="connsiteX24" fmla="*/ 733425 w 2676525"/>
                  <a:gd name="connsiteY24" fmla="*/ 1343025 h 2747962"/>
                  <a:gd name="connsiteX25" fmla="*/ 733425 w 2676525"/>
                  <a:gd name="connsiteY25" fmla="*/ 1514475 h 2747962"/>
                  <a:gd name="connsiteX26" fmla="*/ 762000 w 2676525"/>
                  <a:gd name="connsiteY26" fmla="*/ 1514475 h 2747962"/>
                  <a:gd name="connsiteX27" fmla="*/ 762000 w 2676525"/>
                  <a:gd name="connsiteY27" fmla="*/ 1652587 h 2747962"/>
                  <a:gd name="connsiteX28" fmla="*/ 862013 w 2676525"/>
                  <a:gd name="connsiteY28" fmla="*/ 1652587 h 2747962"/>
                  <a:gd name="connsiteX29" fmla="*/ 862013 w 2676525"/>
                  <a:gd name="connsiteY29" fmla="*/ 1685925 h 2747962"/>
                  <a:gd name="connsiteX30" fmla="*/ 995363 w 2676525"/>
                  <a:gd name="connsiteY30" fmla="*/ 1685925 h 2747962"/>
                  <a:gd name="connsiteX31" fmla="*/ 995363 w 2676525"/>
                  <a:gd name="connsiteY31" fmla="*/ 1752600 h 2747962"/>
                  <a:gd name="connsiteX32" fmla="*/ 1262063 w 2676525"/>
                  <a:gd name="connsiteY32" fmla="*/ 1752600 h 2747962"/>
                  <a:gd name="connsiteX33" fmla="*/ 1262063 w 2676525"/>
                  <a:gd name="connsiteY33" fmla="*/ 1895475 h 2747962"/>
                  <a:gd name="connsiteX34" fmla="*/ 1304925 w 2676525"/>
                  <a:gd name="connsiteY34" fmla="*/ 1895475 h 2747962"/>
                  <a:gd name="connsiteX35" fmla="*/ 1304925 w 2676525"/>
                  <a:gd name="connsiteY35" fmla="*/ 1938337 h 2747962"/>
                  <a:gd name="connsiteX36" fmla="*/ 1433513 w 2676525"/>
                  <a:gd name="connsiteY36" fmla="*/ 1938337 h 2747962"/>
                  <a:gd name="connsiteX37" fmla="*/ 1433513 w 2676525"/>
                  <a:gd name="connsiteY37" fmla="*/ 1981200 h 2747962"/>
                  <a:gd name="connsiteX38" fmla="*/ 1519238 w 2676525"/>
                  <a:gd name="connsiteY38" fmla="*/ 1981200 h 2747962"/>
                  <a:gd name="connsiteX39" fmla="*/ 1519238 w 2676525"/>
                  <a:gd name="connsiteY39" fmla="*/ 2228850 h 2747962"/>
                  <a:gd name="connsiteX40" fmla="*/ 1547813 w 2676525"/>
                  <a:gd name="connsiteY40" fmla="*/ 2228850 h 2747962"/>
                  <a:gd name="connsiteX41" fmla="*/ 1547813 w 2676525"/>
                  <a:gd name="connsiteY41" fmla="*/ 2257425 h 2747962"/>
                  <a:gd name="connsiteX42" fmla="*/ 1766888 w 2676525"/>
                  <a:gd name="connsiteY42" fmla="*/ 2257425 h 2747962"/>
                  <a:gd name="connsiteX43" fmla="*/ 1747838 w 2676525"/>
                  <a:gd name="connsiteY43" fmla="*/ 2314575 h 2747962"/>
                  <a:gd name="connsiteX44" fmla="*/ 2066925 w 2676525"/>
                  <a:gd name="connsiteY44" fmla="*/ 2314575 h 2747962"/>
                  <a:gd name="connsiteX45" fmla="*/ 2066925 w 2676525"/>
                  <a:gd name="connsiteY45" fmla="*/ 2366962 h 2747962"/>
                  <a:gd name="connsiteX46" fmla="*/ 2276475 w 2676525"/>
                  <a:gd name="connsiteY46" fmla="*/ 2366962 h 2747962"/>
                  <a:gd name="connsiteX47" fmla="*/ 2276475 w 2676525"/>
                  <a:gd name="connsiteY47" fmla="*/ 2486025 h 2747962"/>
                  <a:gd name="connsiteX48" fmla="*/ 2300288 w 2676525"/>
                  <a:gd name="connsiteY48" fmla="*/ 2486025 h 2747962"/>
                  <a:gd name="connsiteX49" fmla="*/ 2300288 w 2676525"/>
                  <a:gd name="connsiteY49" fmla="*/ 2566987 h 2747962"/>
                  <a:gd name="connsiteX50" fmla="*/ 2581275 w 2676525"/>
                  <a:gd name="connsiteY50" fmla="*/ 2566987 h 2747962"/>
                  <a:gd name="connsiteX51" fmla="*/ 2581275 w 2676525"/>
                  <a:gd name="connsiteY51" fmla="*/ 2628900 h 2747962"/>
                  <a:gd name="connsiteX52" fmla="*/ 2581275 w 2676525"/>
                  <a:gd name="connsiteY52" fmla="*/ 2628900 h 2747962"/>
                  <a:gd name="connsiteX53" fmla="*/ 2581275 w 2676525"/>
                  <a:gd name="connsiteY53" fmla="*/ 2628900 h 2747962"/>
                  <a:gd name="connsiteX54" fmla="*/ 2581275 w 2676525"/>
                  <a:gd name="connsiteY54" fmla="*/ 2628900 h 2747962"/>
                  <a:gd name="connsiteX55" fmla="*/ 2581275 w 2676525"/>
                  <a:gd name="connsiteY55" fmla="*/ 2628900 h 2747962"/>
                  <a:gd name="connsiteX56" fmla="*/ 2609850 w 2676525"/>
                  <a:gd name="connsiteY56" fmla="*/ 2628900 h 2747962"/>
                  <a:gd name="connsiteX57" fmla="*/ 2609850 w 2676525"/>
                  <a:gd name="connsiteY57" fmla="*/ 2671762 h 2747962"/>
                  <a:gd name="connsiteX58" fmla="*/ 2671763 w 2676525"/>
                  <a:gd name="connsiteY58" fmla="*/ 2671762 h 2747962"/>
                  <a:gd name="connsiteX59" fmla="*/ 2671763 w 2676525"/>
                  <a:gd name="connsiteY59" fmla="*/ 2747962 h 2747962"/>
                  <a:gd name="connsiteX60" fmla="*/ 2676525 w 2676525"/>
                  <a:gd name="connsiteY60" fmla="*/ 2747962 h 2747962"/>
                  <a:gd name="connsiteX0" fmla="*/ 0 w 2676525"/>
                  <a:gd name="connsiteY0" fmla="*/ 0 h 2747962"/>
                  <a:gd name="connsiteX1" fmla="*/ 61913 w 2676525"/>
                  <a:gd name="connsiteY1" fmla="*/ 0 h 2747962"/>
                  <a:gd name="connsiteX2" fmla="*/ 61913 w 2676525"/>
                  <a:gd name="connsiteY2" fmla="*/ 33337 h 2747962"/>
                  <a:gd name="connsiteX3" fmla="*/ 147638 w 2676525"/>
                  <a:gd name="connsiteY3" fmla="*/ 33337 h 2747962"/>
                  <a:gd name="connsiteX4" fmla="*/ 147638 w 2676525"/>
                  <a:gd name="connsiteY4" fmla="*/ 66675 h 2747962"/>
                  <a:gd name="connsiteX5" fmla="*/ 180975 w 2676525"/>
                  <a:gd name="connsiteY5" fmla="*/ 66675 h 2747962"/>
                  <a:gd name="connsiteX6" fmla="*/ 180975 w 2676525"/>
                  <a:gd name="connsiteY6" fmla="*/ 133350 h 2747962"/>
                  <a:gd name="connsiteX7" fmla="*/ 223838 w 2676525"/>
                  <a:gd name="connsiteY7" fmla="*/ 133350 h 2747962"/>
                  <a:gd name="connsiteX8" fmla="*/ 223838 w 2676525"/>
                  <a:gd name="connsiteY8" fmla="*/ 381000 h 2747962"/>
                  <a:gd name="connsiteX9" fmla="*/ 242888 w 2676525"/>
                  <a:gd name="connsiteY9" fmla="*/ 381000 h 2747962"/>
                  <a:gd name="connsiteX10" fmla="*/ 242888 w 2676525"/>
                  <a:gd name="connsiteY10" fmla="*/ 633412 h 2747962"/>
                  <a:gd name="connsiteX11" fmla="*/ 247650 w 2676525"/>
                  <a:gd name="connsiteY11" fmla="*/ 638174 h 2747962"/>
                  <a:gd name="connsiteX12" fmla="*/ 247650 w 2676525"/>
                  <a:gd name="connsiteY12" fmla="*/ 923925 h 2747962"/>
                  <a:gd name="connsiteX13" fmla="*/ 385763 w 2676525"/>
                  <a:gd name="connsiteY13" fmla="*/ 923925 h 2747962"/>
                  <a:gd name="connsiteX14" fmla="*/ 385763 w 2676525"/>
                  <a:gd name="connsiteY14" fmla="*/ 923925 h 2747962"/>
                  <a:gd name="connsiteX15" fmla="*/ 385763 w 2676525"/>
                  <a:gd name="connsiteY15" fmla="*/ 966787 h 2747962"/>
                  <a:gd name="connsiteX16" fmla="*/ 485775 w 2676525"/>
                  <a:gd name="connsiteY16" fmla="*/ 966787 h 2747962"/>
                  <a:gd name="connsiteX17" fmla="*/ 485775 w 2676525"/>
                  <a:gd name="connsiteY17" fmla="*/ 1162050 h 2747962"/>
                  <a:gd name="connsiteX18" fmla="*/ 519113 w 2676525"/>
                  <a:gd name="connsiteY18" fmla="*/ 1162050 h 2747962"/>
                  <a:gd name="connsiteX19" fmla="*/ 519113 w 2676525"/>
                  <a:gd name="connsiteY19" fmla="*/ 1271587 h 2747962"/>
                  <a:gd name="connsiteX20" fmla="*/ 614363 w 2676525"/>
                  <a:gd name="connsiteY20" fmla="*/ 1271587 h 2747962"/>
                  <a:gd name="connsiteX21" fmla="*/ 614363 w 2676525"/>
                  <a:gd name="connsiteY21" fmla="*/ 1309687 h 2747962"/>
                  <a:gd name="connsiteX22" fmla="*/ 661988 w 2676525"/>
                  <a:gd name="connsiteY22" fmla="*/ 1309687 h 2747962"/>
                  <a:gd name="connsiteX23" fmla="*/ 661988 w 2676525"/>
                  <a:gd name="connsiteY23" fmla="*/ 1343025 h 2747962"/>
                  <a:gd name="connsiteX24" fmla="*/ 733425 w 2676525"/>
                  <a:gd name="connsiteY24" fmla="*/ 1343025 h 2747962"/>
                  <a:gd name="connsiteX25" fmla="*/ 733425 w 2676525"/>
                  <a:gd name="connsiteY25" fmla="*/ 1514475 h 2747962"/>
                  <a:gd name="connsiteX26" fmla="*/ 762000 w 2676525"/>
                  <a:gd name="connsiteY26" fmla="*/ 1514475 h 2747962"/>
                  <a:gd name="connsiteX27" fmla="*/ 762000 w 2676525"/>
                  <a:gd name="connsiteY27" fmla="*/ 1652587 h 2747962"/>
                  <a:gd name="connsiteX28" fmla="*/ 862013 w 2676525"/>
                  <a:gd name="connsiteY28" fmla="*/ 1652587 h 2747962"/>
                  <a:gd name="connsiteX29" fmla="*/ 862013 w 2676525"/>
                  <a:gd name="connsiteY29" fmla="*/ 1685925 h 2747962"/>
                  <a:gd name="connsiteX30" fmla="*/ 995363 w 2676525"/>
                  <a:gd name="connsiteY30" fmla="*/ 1685925 h 2747962"/>
                  <a:gd name="connsiteX31" fmla="*/ 995363 w 2676525"/>
                  <a:gd name="connsiteY31" fmla="*/ 1752600 h 2747962"/>
                  <a:gd name="connsiteX32" fmla="*/ 1262063 w 2676525"/>
                  <a:gd name="connsiteY32" fmla="*/ 1752600 h 2747962"/>
                  <a:gd name="connsiteX33" fmla="*/ 1262063 w 2676525"/>
                  <a:gd name="connsiteY33" fmla="*/ 1895475 h 2747962"/>
                  <a:gd name="connsiteX34" fmla="*/ 1304925 w 2676525"/>
                  <a:gd name="connsiteY34" fmla="*/ 1895475 h 2747962"/>
                  <a:gd name="connsiteX35" fmla="*/ 1304925 w 2676525"/>
                  <a:gd name="connsiteY35" fmla="*/ 1938337 h 2747962"/>
                  <a:gd name="connsiteX36" fmla="*/ 1433513 w 2676525"/>
                  <a:gd name="connsiteY36" fmla="*/ 1938337 h 2747962"/>
                  <a:gd name="connsiteX37" fmla="*/ 1433513 w 2676525"/>
                  <a:gd name="connsiteY37" fmla="*/ 1981200 h 2747962"/>
                  <a:gd name="connsiteX38" fmla="*/ 1519238 w 2676525"/>
                  <a:gd name="connsiteY38" fmla="*/ 1981200 h 2747962"/>
                  <a:gd name="connsiteX39" fmla="*/ 1519238 w 2676525"/>
                  <a:gd name="connsiteY39" fmla="*/ 2228850 h 2747962"/>
                  <a:gd name="connsiteX40" fmla="*/ 1547813 w 2676525"/>
                  <a:gd name="connsiteY40" fmla="*/ 2228850 h 2747962"/>
                  <a:gd name="connsiteX41" fmla="*/ 1547813 w 2676525"/>
                  <a:gd name="connsiteY41" fmla="*/ 2257425 h 2747962"/>
                  <a:gd name="connsiteX42" fmla="*/ 1766888 w 2676525"/>
                  <a:gd name="connsiteY42" fmla="*/ 2257425 h 2747962"/>
                  <a:gd name="connsiteX43" fmla="*/ 1771651 w 2676525"/>
                  <a:gd name="connsiteY43" fmla="*/ 2314575 h 2747962"/>
                  <a:gd name="connsiteX44" fmla="*/ 2066925 w 2676525"/>
                  <a:gd name="connsiteY44" fmla="*/ 2314575 h 2747962"/>
                  <a:gd name="connsiteX45" fmla="*/ 2066925 w 2676525"/>
                  <a:gd name="connsiteY45" fmla="*/ 2366962 h 2747962"/>
                  <a:gd name="connsiteX46" fmla="*/ 2276475 w 2676525"/>
                  <a:gd name="connsiteY46" fmla="*/ 2366962 h 2747962"/>
                  <a:gd name="connsiteX47" fmla="*/ 2276475 w 2676525"/>
                  <a:gd name="connsiteY47" fmla="*/ 2486025 h 2747962"/>
                  <a:gd name="connsiteX48" fmla="*/ 2300288 w 2676525"/>
                  <a:gd name="connsiteY48" fmla="*/ 2486025 h 2747962"/>
                  <a:gd name="connsiteX49" fmla="*/ 2300288 w 2676525"/>
                  <a:gd name="connsiteY49" fmla="*/ 2566987 h 2747962"/>
                  <a:gd name="connsiteX50" fmla="*/ 2581275 w 2676525"/>
                  <a:gd name="connsiteY50" fmla="*/ 2566987 h 2747962"/>
                  <a:gd name="connsiteX51" fmla="*/ 2581275 w 2676525"/>
                  <a:gd name="connsiteY51" fmla="*/ 2628900 h 2747962"/>
                  <a:gd name="connsiteX52" fmla="*/ 2581275 w 2676525"/>
                  <a:gd name="connsiteY52" fmla="*/ 2628900 h 2747962"/>
                  <a:gd name="connsiteX53" fmla="*/ 2581275 w 2676525"/>
                  <a:gd name="connsiteY53" fmla="*/ 2628900 h 2747962"/>
                  <a:gd name="connsiteX54" fmla="*/ 2581275 w 2676525"/>
                  <a:gd name="connsiteY54" fmla="*/ 2628900 h 2747962"/>
                  <a:gd name="connsiteX55" fmla="*/ 2581275 w 2676525"/>
                  <a:gd name="connsiteY55" fmla="*/ 2628900 h 2747962"/>
                  <a:gd name="connsiteX56" fmla="*/ 2609850 w 2676525"/>
                  <a:gd name="connsiteY56" fmla="*/ 2628900 h 2747962"/>
                  <a:gd name="connsiteX57" fmla="*/ 2609850 w 2676525"/>
                  <a:gd name="connsiteY57" fmla="*/ 2671762 h 2747962"/>
                  <a:gd name="connsiteX58" fmla="*/ 2671763 w 2676525"/>
                  <a:gd name="connsiteY58" fmla="*/ 2671762 h 2747962"/>
                  <a:gd name="connsiteX59" fmla="*/ 2671763 w 2676525"/>
                  <a:gd name="connsiteY59" fmla="*/ 2747962 h 2747962"/>
                  <a:gd name="connsiteX60" fmla="*/ 2676525 w 2676525"/>
                  <a:gd name="connsiteY60" fmla="*/ 2747962 h 2747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2676525" h="2747962">
                    <a:moveTo>
                      <a:pt x="0" y="0"/>
                    </a:moveTo>
                    <a:lnTo>
                      <a:pt x="61913" y="0"/>
                    </a:lnTo>
                    <a:lnTo>
                      <a:pt x="61913" y="33337"/>
                    </a:lnTo>
                    <a:lnTo>
                      <a:pt x="147638" y="33337"/>
                    </a:lnTo>
                    <a:lnTo>
                      <a:pt x="147638" y="66675"/>
                    </a:lnTo>
                    <a:lnTo>
                      <a:pt x="180975" y="66675"/>
                    </a:lnTo>
                    <a:lnTo>
                      <a:pt x="180975" y="133350"/>
                    </a:lnTo>
                    <a:lnTo>
                      <a:pt x="223838" y="133350"/>
                    </a:lnTo>
                    <a:lnTo>
                      <a:pt x="223838" y="381000"/>
                    </a:lnTo>
                    <a:lnTo>
                      <a:pt x="242888" y="381000"/>
                    </a:lnTo>
                    <a:lnTo>
                      <a:pt x="242888" y="633412"/>
                    </a:lnTo>
                    <a:lnTo>
                      <a:pt x="247650" y="638174"/>
                    </a:lnTo>
                    <a:lnTo>
                      <a:pt x="247650" y="923925"/>
                    </a:lnTo>
                    <a:lnTo>
                      <a:pt x="385763" y="923925"/>
                    </a:lnTo>
                    <a:lnTo>
                      <a:pt x="385763" y="923925"/>
                    </a:lnTo>
                    <a:lnTo>
                      <a:pt x="385763" y="966787"/>
                    </a:lnTo>
                    <a:lnTo>
                      <a:pt x="485775" y="966787"/>
                    </a:lnTo>
                    <a:lnTo>
                      <a:pt x="485775" y="1162050"/>
                    </a:lnTo>
                    <a:lnTo>
                      <a:pt x="519113" y="1162050"/>
                    </a:lnTo>
                    <a:lnTo>
                      <a:pt x="519113" y="1271587"/>
                    </a:lnTo>
                    <a:lnTo>
                      <a:pt x="614363" y="1271587"/>
                    </a:lnTo>
                    <a:lnTo>
                      <a:pt x="614363" y="1309687"/>
                    </a:lnTo>
                    <a:lnTo>
                      <a:pt x="661988" y="1309687"/>
                    </a:lnTo>
                    <a:lnTo>
                      <a:pt x="661988" y="1343025"/>
                    </a:lnTo>
                    <a:lnTo>
                      <a:pt x="733425" y="1343025"/>
                    </a:lnTo>
                    <a:lnTo>
                      <a:pt x="733425" y="1514475"/>
                    </a:lnTo>
                    <a:lnTo>
                      <a:pt x="762000" y="1514475"/>
                    </a:lnTo>
                    <a:lnTo>
                      <a:pt x="762000" y="1652587"/>
                    </a:lnTo>
                    <a:lnTo>
                      <a:pt x="862013" y="1652587"/>
                    </a:lnTo>
                    <a:lnTo>
                      <a:pt x="862013" y="1685925"/>
                    </a:lnTo>
                    <a:lnTo>
                      <a:pt x="995363" y="1685925"/>
                    </a:lnTo>
                    <a:lnTo>
                      <a:pt x="995363" y="1752600"/>
                    </a:lnTo>
                    <a:lnTo>
                      <a:pt x="1262063" y="1752600"/>
                    </a:lnTo>
                    <a:lnTo>
                      <a:pt x="1262063" y="1895475"/>
                    </a:lnTo>
                    <a:lnTo>
                      <a:pt x="1304925" y="1895475"/>
                    </a:lnTo>
                    <a:lnTo>
                      <a:pt x="1304925" y="1938337"/>
                    </a:lnTo>
                    <a:lnTo>
                      <a:pt x="1433513" y="1938337"/>
                    </a:lnTo>
                    <a:lnTo>
                      <a:pt x="1433513" y="1981200"/>
                    </a:lnTo>
                    <a:lnTo>
                      <a:pt x="1519238" y="1981200"/>
                    </a:lnTo>
                    <a:lnTo>
                      <a:pt x="1519238" y="2228850"/>
                    </a:lnTo>
                    <a:lnTo>
                      <a:pt x="1547813" y="2228850"/>
                    </a:lnTo>
                    <a:lnTo>
                      <a:pt x="1547813" y="2257425"/>
                    </a:lnTo>
                    <a:lnTo>
                      <a:pt x="1766888" y="2257425"/>
                    </a:lnTo>
                    <a:lnTo>
                      <a:pt x="1771651" y="2314575"/>
                    </a:lnTo>
                    <a:lnTo>
                      <a:pt x="2066925" y="2314575"/>
                    </a:lnTo>
                    <a:lnTo>
                      <a:pt x="2066925" y="2366962"/>
                    </a:lnTo>
                    <a:lnTo>
                      <a:pt x="2276475" y="2366962"/>
                    </a:lnTo>
                    <a:lnTo>
                      <a:pt x="2276475" y="2486025"/>
                    </a:lnTo>
                    <a:lnTo>
                      <a:pt x="2300288" y="2486025"/>
                    </a:lnTo>
                    <a:lnTo>
                      <a:pt x="2300288" y="2566987"/>
                    </a:lnTo>
                    <a:lnTo>
                      <a:pt x="2581275" y="2566987"/>
                    </a:lnTo>
                    <a:lnTo>
                      <a:pt x="2581275" y="2628900"/>
                    </a:lnTo>
                    <a:lnTo>
                      <a:pt x="2581275" y="2628900"/>
                    </a:lnTo>
                    <a:lnTo>
                      <a:pt x="2581275" y="2628900"/>
                    </a:lnTo>
                    <a:lnTo>
                      <a:pt x="2581275" y="2628900"/>
                    </a:lnTo>
                    <a:lnTo>
                      <a:pt x="2581275" y="2628900"/>
                    </a:lnTo>
                    <a:lnTo>
                      <a:pt x="2609850" y="2628900"/>
                    </a:lnTo>
                    <a:lnTo>
                      <a:pt x="2609850" y="2671762"/>
                    </a:lnTo>
                    <a:lnTo>
                      <a:pt x="2671763" y="2671762"/>
                    </a:lnTo>
                    <a:lnTo>
                      <a:pt x="2671763" y="2747962"/>
                    </a:lnTo>
                    <a:lnTo>
                      <a:pt x="2676525" y="2747962"/>
                    </a:lnTo>
                  </a:path>
                </a:pathLst>
              </a:custGeom>
              <a:noFill/>
              <a:ln w="28575">
                <a:solidFill>
                  <a:schemeClr val="accent1"/>
                </a:solidFill>
                <a:miter lim="800000"/>
                <a:headEnd/>
                <a:tailEnd/>
              </a:ln>
            </p:spPr>
            <p:txBody>
              <a:bodyPr rtlCol="0" anchor="ctr"/>
              <a:lstStyle/>
              <a:p>
                <a:pPr algn="ctr"/>
                <a:endParaRPr lang="en-US"/>
              </a:p>
            </p:txBody>
          </p:sp>
        </p:grpSp>
        <p:sp>
          <p:nvSpPr>
            <p:cNvPr id="174" name="TextBox 173">
              <a:extLst>
                <a:ext uri="{FF2B5EF4-FFF2-40B4-BE49-F238E27FC236}">
                  <a16:creationId xmlns:a16="http://schemas.microsoft.com/office/drawing/2014/main" id="{53E2DF12-F9CA-C135-1AB1-E9EB7BBFE3F0}"/>
                </a:ext>
              </a:extLst>
            </p:cNvPr>
            <p:cNvSpPr txBox="1"/>
            <p:nvPr/>
          </p:nvSpPr>
          <p:spPr bwMode="auto">
            <a:xfrm>
              <a:off x="4452938" y="4733926"/>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75" name="TextBox 174">
              <a:extLst>
                <a:ext uri="{FF2B5EF4-FFF2-40B4-BE49-F238E27FC236}">
                  <a16:creationId xmlns:a16="http://schemas.microsoft.com/office/drawing/2014/main" id="{848C42B0-2D88-4905-BCAD-F8CFAAA7DE7F}"/>
                </a:ext>
              </a:extLst>
            </p:cNvPr>
            <p:cNvSpPr txBox="1"/>
            <p:nvPr/>
          </p:nvSpPr>
          <p:spPr bwMode="auto">
            <a:xfrm>
              <a:off x="3705225" y="4524376"/>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76" name="TextBox 175">
              <a:extLst>
                <a:ext uri="{FF2B5EF4-FFF2-40B4-BE49-F238E27FC236}">
                  <a16:creationId xmlns:a16="http://schemas.microsoft.com/office/drawing/2014/main" id="{9B7D70AA-0D31-0828-525E-9F1DC671B0B9}"/>
                </a:ext>
              </a:extLst>
            </p:cNvPr>
            <p:cNvSpPr txBox="1"/>
            <p:nvPr/>
          </p:nvSpPr>
          <p:spPr bwMode="auto">
            <a:xfrm>
              <a:off x="3729037" y="4524376"/>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77" name="TextBox 176">
              <a:extLst>
                <a:ext uri="{FF2B5EF4-FFF2-40B4-BE49-F238E27FC236}">
                  <a16:creationId xmlns:a16="http://schemas.microsoft.com/office/drawing/2014/main" id="{FA9DC9D0-5D4D-7866-82BE-D625E1438108}"/>
                </a:ext>
              </a:extLst>
            </p:cNvPr>
            <p:cNvSpPr txBox="1"/>
            <p:nvPr/>
          </p:nvSpPr>
          <p:spPr bwMode="auto">
            <a:xfrm>
              <a:off x="2938463" y="407670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78" name="TextBox 177">
              <a:extLst>
                <a:ext uri="{FF2B5EF4-FFF2-40B4-BE49-F238E27FC236}">
                  <a16:creationId xmlns:a16="http://schemas.microsoft.com/office/drawing/2014/main" id="{068A3647-1F24-9DA9-DDCC-59E136C96D54}"/>
                </a:ext>
              </a:extLst>
            </p:cNvPr>
            <p:cNvSpPr txBox="1"/>
            <p:nvPr/>
          </p:nvSpPr>
          <p:spPr bwMode="auto">
            <a:xfrm>
              <a:off x="2933700" y="415290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79" name="TextBox 178">
              <a:extLst>
                <a:ext uri="{FF2B5EF4-FFF2-40B4-BE49-F238E27FC236}">
                  <a16:creationId xmlns:a16="http://schemas.microsoft.com/office/drawing/2014/main" id="{9DCC502E-616E-2BAA-1A9B-7461B932FB9C}"/>
                </a:ext>
              </a:extLst>
            </p:cNvPr>
            <p:cNvSpPr txBox="1"/>
            <p:nvPr/>
          </p:nvSpPr>
          <p:spPr bwMode="auto">
            <a:xfrm>
              <a:off x="3295650" y="4276726"/>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0" name="TextBox 179">
              <a:extLst>
                <a:ext uri="{FF2B5EF4-FFF2-40B4-BE49-F238E27FC236}">
                  <a16:creationId xmlns:a16="http://schemas.microsoft.com/office/drawing/2014/main" id="{9B6993DF-0352-84CF-8F4E-5C3AE6E9F331}"/>
                </a:ext>
              </a:extLst>
            </p:cNvPr>
            <p:cNvSpPr txBox="1"/>
            <p:nvPr/>
          </p:nvSpPr>
          <p:spPr bwMode="auto">
            <a:xfrm>
              <a:off x="3448050" y="4281488"/>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1" name="TextBox 180">
              <a:extLst>
                <a:ext uri="{FF2B5EF4-FFF2-40B4-BE49-F238E27FC236}">
                  <a16:creationId xmlns:a16="http://schemas.microsoft.com/office/drawing/2014/main" id="{A6DD075A-368F-6E86-97DB-3968014ECACD}"/>
                </a:ext>
              </a:extLst>
            </p:cNvPr>
            <p:cNvSpPr txBox="1"/>
            <p:nvPr/>
          </p:nvSpPr>
          <p:spPr bwMode="auto">
            <a:xfrm>
              <a:off x="3338512" y="4271964"/>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2" name="TextBox 181">
              <a:extLst>
                <a:ext uri="{FF2B5EF4-FFF2-40B4-BE49-F238E27FC236}">
                  <a16:creationId xmlns:a16="http://schemas.microsoft.com/office/drawing/2014/main" id="{F48EBDE3-1BC5-ED7A-EAD8-64632BE2EEE5}"/>
                </a:ext>
              </a:extLst>
            </p:cNvPr>
            <p:cNvSpPr txBox="1"/>
            <p:nvPr/>
          </p:nvSpPr>
          <p:spPr bwMode="auto">
            <a:xfrm>
              <a:off x="3352800" y="426720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3" name="TextBox 182">
              <a:extLst>
                <a:ext uri="{FF2B5EF4-FFF2-40B4-BE49-F238E27FC236}">
                  <a16:creationId xmlns:a16="http://schemas.microsoft.com/office/drawing/2014/main" id="{0AA674BC-59B0-F2D5-5207-A82BE308C215}"/>
                </a:ext>
              </a:extLst>
            </p:cNvPr>
            <p:cNvSpPr txBox="1"/>
            <p:nvPr/>
          </p:nvSpPr>
          <p:spPr bwMode="auto">
            <a:xfrm>
              <a:off x="2852738" y="3933826"/>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4" name="TextBox 183">
              <a:extLst>
                <a:ext uri="{FF2B5EF4-FFF2-40B4-BE49-F238E27FC236}">
                  <a16:creationId xmlns:a16="http://schemas.microsoft.com/office/drawing/2014/main" id="{D1549BD4-B45F-25A5-1A88-C55C9F89279F}"/>
                </a:ext>
              </a:extLst>
            </p:cNvPr>
            <p:cNvSpPr txBox="1"/>
            <p:nvPr/>
          </p:nvSpPr>
          <p:spPr bwMode="auto">
            <a:xfrm>
              <a:off x="2919413" y="394335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5" name="TextBox 184">
              <a:extLst>
                <a:ext uri="{FF2B5EF4-FFF2-40B4-BE49-F238E27FC236}">
                  <a16:creationId xmlns:a16="http://schemas.microsoft.com/office/drawing/2014/main" id="{2F2B9F0C-A3EC-70F4-B3BE-208389562E3D}"/>
                </a:ext>
              </a:extLst>
            </p:cNvPr>
            <p:cNvSpPr txBox="1"/>
            <p:nvPr/>
          </p:nvSpPr>
          <p:spPr bwMode="auto">
            <a:xfrm>
              <a:off x="2676526" y="3824288"/>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6" name="TextBox 185">
              <a:extLst>
                <a:ext uri="{FF2B5EF4-FFF2-40B4-BE49-F238E27FC236}">
                  <a16:creationId xmlns:a16="http://schemas.microsoft.com/office/drawing/2014/main" id="{F127DC10-D6CE-6A66-D413-3F3048A7845C}"/>
                </a:ext>
              </a:extLst>
            </p:cNvPr>
            <p:cNvSpPr txBox="1"/>
            <p:nvPr/>
          </p:nvSpPr>
          <p:spPr bwMode="auto">
            <a:xfrm>
              <a:off x="2657476" y="3714750"/>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7" name="TextBox 186">
              <a:extLst>
                <a:ext uri="{FF2B5EF4-FFF2-40B4-BE49-F238E27FC236}">
                  <a16:creationId xmlns:a16="http://schemas.microsoft.com/office/drawing/2014/main" id="{0A447629-3951-48C9-2E9B-848EA10A643D}"/>
                </a:ext>
              </a:extLst>
            </p:cNvPr>
            <p:cNvSpPr txBox="1"/>
            <p:nvPr/>
          </p:nvSpPr>
          <p:spPr bwMode="auto">
            <a:xfrm>
              <a:off x="2438401" y="3709988"/>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8" name="TextBox 187">
              <a:extLst>
                <a:ext uri="{FF2B5EF4-FFF2-40B4-BE49-F238E27FC236}">
                  <a16:creationId xmlns:a16="http://schemas.microsoft.com/office/drawing/2014/main" id="{9DB973A8-CA7A-A286-2F49-8788E127ACD8}"/>
                </a:ext>
              </a:extLst>
            </p:cNvPr>
            <p:cNvSpPr txBox="1"/>
            <p:nvPr/>
          </p:nvSpPr>
          <p:spPr bwMode="auto">
            <a:xfrm>
              <a:off x="2528889" y="3719513"/>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89" name="TextBox 188">
              <a:extLst>
                <a:ext uri="{FF2B5EF4-FFF2-40B4-BE49-F238E27FC236}">
                  <a16:creationId xmlns:a16="http://schemas.microsoft.com/office/drawing/2014/main" id="{9E4DDC94-68C3-5464-4F5C-0C1DCA18FF72}"/>
                </a:ext>
              </a:extLst>
            </p:cNvPr>
            <p:cNvSpPr txBox="1"/>
            <p:nvPr/>
          </p:nvSpPr>
          <p:spPr bwMode="auto">
            <a:xfrm>
              <a:off x="2314576" y="363855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90" name="TextBox 189">
              <a:extLst>
                <a:ext uri="{FF2B5EF4-FFF2-40B4-BE49-F238E27FC236}">
                  <a16:creationId xmlns:a16="http://schemas.microsoft.com/office/drawing/2014/main" id="{ABB90F22-ADE3-D892-D4B1-13877BE0E93E}"/>
                </a:ext>
              </a:extLst>
            </p:cNvPr>
            <p:cNvSpPr txBox="1"/>
            <p:nvPr/>
          </p:nvSpPr>
          <p:spPr bwMode="auto">
            <a:xfrm>
              <a:off x="1938339" y="3171826"/>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91" name="TextBox 190">
              <a:extLst>
                <a:ext uri="{FF2B5EF4-FFF2-40B4-BE49-F238E27FC236}">
                  <a16:creationId xmlns:a16="http://schemas.microsoft.com/office/drawing/2014/main" id="{1ADCC6D4-9C29-7971-90CF-D610CA9F390B}"/>
                </a:ext>
              </a:extLst>
            </p:cNvPr>
            <p:cNvSpPr txBox="1"/>
            <p:nvPr/>
          </p:nvSpPr>
          <p:spPr bwMode="auto">
            <a:xfrm>
              <a:off x="2181226" y="3548064"/>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92" name="TextBox 191">
              <a:extLst>
                <a:ext uri="{FF2B5EF4-FFF2-40B4-BE49-F238E27FC236}">
                  <a16:creationId xmlns:a16="http://schemas.microsoft.com/office/drawing/2014/main" id="{54BCA9F9-F033-C637-BFCD-A81400BB4D68}"/>
                </a:ext>
              </a:extLst>
            </p:cNvPr>
            <p:cNvSpPr txBox="1"/>
            <p:nvPr/>
          </p:nvSpPr>
          <p:spPr bwMode="auto">
            <a:xfrm>
              <a:off x="2399666" y="3649664"/>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93" name="TextBox 192">
              <a:extLst>
                <a:ext uri="{FF2B5EF4-FFF2-40B4-BE49-F238E27FC236}">
                  <a16:creationId xmlns:a16="http://schemas.microsoft.com/office/drawing/2014/main" id="{0BA114E0-1F1A-26EC-5A48-ADBCDF66257B}"/>
                </a:ext>
              </a:extLst>
            </p:cNvPr>
            <p:cNvSpPr txBox="1"/>
            <p:nvPr/>
          </p:nvSpPr>
          <p:spPr bwMode="auto">
            <a:xfrm>
              <a:off x="1895476" y="299085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194" name="TextBox 193">
              <a:extLst>
                <a:ext uri="{FF2B5EF4-FFF2-40B4-BE49-F238E27FC236}">
                  <a16:creationId xmlns:a16="http://schemas.microsoft.com/office/drawing/2014/main" id="{ECCDF407-76FF-FB5B-35F0-A2575C021FEE}"/>
                </a:ext>
              </a:extLst>
            </p:cNvPr>
            <p:cNvSpPr txBox="1"/>
            <p:nvPr/>
          </p:nvSpPr>
          <p:spPr bwMode="auto">
            <a:xfrm>
              <a:off x="1533526" y="198120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grpSp>
      <p:sp>
        <p:nvSpPr>
          <p:cNvPr id="197" name="TextBox 196">
            <a:extLst>
              <a:ext uri="{FF2B5EF4-FFF2-40B4-BE49-F238E27FC236}">
                <a16:creationId xmlns:a16="http://schemas.microsoft.com/office/drawing/2014/main" id="{3695E94F-2440-5A33-E4AC-4B6FB4EACDC0}"/>
              </a:ext>
            </a:extLst>
          </p:cNvPr>
          <p:cNvSpPr txBox="1"/>
          <p:nvPr/>
        </p:nvSpPr>
        <p:spPr bwMode="auto">
          <a:xfrm>
            <a:off x="2251572" y="3536244"/>
            <a:ext cx="4148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1"/>
                </a:solidFill>
                <a:latin typeface="Calibri" panose="020F0502020204030204" pitchFamily="34" charset="0"/>
              </a:rPr>
              <a:t>44</a:t>
            </a:r>
          </a:p>
        </p:txBody>
      </p:sp>
      <p:grpSp>
        <p:nvGrpSpPr>
          <p:cNvPr id="253" name="Group 252">
            <a:extLst>
              <a:ext uri="{FF2B5EF4-FFF2-40B4-BE49-F238E27FC236}">
                <a16:creationId xmlns:a16="http://schemas.microsoft.com/office/drawing/2014/main" id="{976A3C22-A3F9-3617-D607-83AB2DD11D4A}"/>
              </a:ext>
            </a:extLst>
          </p:cNvPr>
          <p:cNvGrpSpPr/>
          <p:nvPr/>
        </p:nvGrpSpPr>
        <p:grpSpPr>
          <a:xfrm>
            <a:off x="7209100" y="1933575"/>
            <a:ext cx="4056127" cy="3044046"/>
            <a:chOff x="7209100" y="1933575"/>
            <a:chExt cx="4056127" cy="3044046"/>
          </a:xfrm>
        </p:grpSpPr>
        <p:grpSp>
          <p:nvGrpSpPr>
            <p:cNvPr id="252" name="Group 251">
              <a:extLst>
                <a:ext uri="{FF2B5EF4-FFF2-40B4-BE49-F238E27FC236}">
                  <a16:creationId xmlns:a16="http://schemas.microsoft.com/office/drawing/2014/main" id="{63D9322D-5AE2-B4A0-0CA1-E550030E030B}"/>
                </a:ext>
              </a:extLst>
            </p:cNvPr>
            <p:cNvGrpSpPr/>
            <p:nvPr/>
          </p:nvGrpSpPr>
          <p:grpSpPr>
            <a:xfrm>
              <a:off x="7209100" y="1933575"/>
              <a:ext cx="4056127" cy="3044046"/>
              <a:chOff x="7209100" y="1933575"/>
              <a:chExt cx="4056127" cy="3044046"/>
            </a:xfrm>
          </p:grpSpPr>
          <p:sp>
            <p:nvSpPr>
              <p:cNvPr id="214" name="TextBox 213">
                <a:extLst>
                  <a:ext uri="{FF2B5EF4-FFF2-40B4-BE49-F238E27FC236}">
                    <a16:creationId xmlns:a16="http://schemas.microsoft.com/office/drawing/2014/main" id="{32EB3D7A-F845-5517-4B2C-466FA21687FC}"/>
                  </a:ext>
                </a:extLst>
              </p:cNvPr>
              <p:cNvSpPr txBox="1"/>
              <p:nvPr/>
            </p:nvSpPr>
            <p:spPr bwMode="auto">
              <a:xfrm>
                <a:off x="7209100" y="1933575"/>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15" name="TextBox 214">
                <a:extLst>
                  <a:ext uri="{FF2B5EF4-FFF2-40B4-BE49-F238E27FC236}">
                    <a16:creationId xmlns:a16="http://schemas.microsoft.com/office/drawing/2014/main" id="{A55B22BD-8AFD-B84D-D171-5F5960875D58}"/>
                  </a:ext>
                </a:extLst>
              </p:cNvPr>
              <p:cNvSpPr txBox="1"/>
              <p:nvPr/>
            </p:nvSpPr>
            <p:spPr bwMode="auto">
              <a:xfrm>
                <a:off x="7337933" y="1949287"/>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16" name="TextBox 215">
                <a:extLst>
                  <a:ext uri="{FF2B5EF4-FFF2-40B4-BE49-F238E27FC236}">
                    <a16:creationId xmlns:a16="http://schemas.microsoft.com/office/drawing/2014/main" id="{A2521D06-A89E-67DF-F794-7417A543CBFF}"/>
                  </a:ext>
                </a:extLst>
              </p:cNvPr>
              <p:cNvSpPr txBox="1"/>
              <p:nvPr/>
            </p:nvSpPr>
            <p:spPr bwMode="auto">
              <a:xfrm>
                <a:off x="7452626" y="2351496"/>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17" name="TextBox 216">
                <a:extLst>
                  <a:ext uri="{FF2B5EF4-FFF2-40B4-BE49-F238E27FC236}">
                    <a16:creationId xmlns:a16="http://schemas.microsoft.com/office/drawing/2014/main" id="{C28059E8-BE87-8458-3BBC-9908C18C97EB}"/>
                  </a:ext>
                </a:extLst>
              </p:cNvPr>
              <p:cNvSpPr txBox="1"/>
              <p:nvPr/>
            </p:nvSpPr>
            <p:spPr bwMode="auto">
              <a:xfrm>
                <a:off x="7463624" y="2720713"/>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18" name="TextBox 217">
                <a:extLst>
                  <a:ext uri="{FF2B5EF4-FFF2-40B4-BE49-F238E27FC236}">
                    <a16:creationId xmlns:a16="http://schemas.microsoft.com/office/drawing/2014/main" id="{1A7967A6-E444-8F30-7FED-8DBA7D10078A}"/>
                  </a:ext>
                </a:extLst>
              </p:cNvPr>
              <p:cNvSpPr txBox="1"/>
              <p:nvPr/>
            </p:nvSpPr>
            <p:spPr bwMode="auto">
              <a:xfrm>
                <a:off x="7474621" y="2783559"/>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19" name="TextBox 218">
                <a:extLst>
                  <a:ext uri="{FF2B5EF4-FFF2-40B4-BE49-F238E27FC236}">
                    <a16:creationId xmlns:a16="http://schemas.microsoft.com/office/drawing/2014/main" id="{CBF5642B-647B-A482-F5B0-5769EBE9F0AA}"/>
                  </a:ext>
                </a:extLst>
              </p:cNvPr>
              <p:cNvSpPr txBox="1"/>
              <p:nvPr/>
            </p:nvSpPr>
            <p:spPr bwMode="auto">
              <a:xfrm>
                <a:off x="7485619" y="2822837"/>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20" name="TextBox 219">
                <a:extLst>
                  <a:ext uri="{FF2B5EF4-FFF2-40B4-BE49-F238E27FC236}">
                    <a16:creationId xmlns:a16="http://schemas.microsoft.com/office/drawing/2014/main" id="{65D02044-EEEC-6A8A-6AD4-4C888B25CA24}"/>
                  </a:ext>
                </a:extLst>
              </p:cNvPr>
              <p:cNvSpPr txBox="1"/>
              <p:nvPr/>
            </p:nvSpPr>
            <p:spPr bwMode="auto">
              <a:xfrm>
                <a:off x="7491904" y="2880969"/>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21" name="TextBox 220">
                <a:extLst>
                  <a:ext uri="{FF2B5EF4-FFF2-40B4-BE49-F238E27FC236}">
                    <a16:creationId xmlns:a16="http://schemas.microsoft.com/office/drawing/2014/main" id="{73726D55-71B7-1FAE-A482-F90FE37E59BF}"/>
                  </a:ext>
                </a:extLst>
              </p:cNvPr>
              <p:cNvSpPr txBox="1"/>
              <p:nvPr/>
            </p:nvSpPr>
            <p:spPr bwMode="auto">
              <a:xfrm>
                <a:off x="7696152" y="2986235"/>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22" name="TextBox 221">
                <a:extLst>
                  <a:ext uri="{FF2B5EF4-FFF2-40B4-BE49-F238E27FC236}">
                    <a16:creationId xmlns:a16="http://schemas.microsoft.com/office/drawing/2014/main" id="{888BAB2B-68E6-B5CB-A371-EF2ED44A4D34}"/>
                  </a:ext>
                </a:extLst>
              </p:cNvPr>
              <p:cNvSpPr txBox="1"/>
              <p:nvPr/>
            </p:nvSpPr>
            <p:spPr bwMode="auto">
              <a:xfrm>
                <a:off x="7721289" y="3138635"/>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23" name="TextBox 222">
                <a:extLst>
                  <a:ext uri="{FF2B5EF4-FFF2-40B4-BE49-F238E27FC236}">
                    <a16:creationId xmlns:a16="http://schemas.microsoft.com/office/drawing/2014/main" id="{BEB0EC55-FE2A-6703-8CAA-E6079569C859}"/>
                  </a:ext>
                </a:extLst>
              </p:cNvPr>
              <p:cNvSpPr txBox="1"/>
              <p:nvPr/>
            </p:nvSpPr>
            <p:spPr bwMode="auto">
              <a:xfrm>
                <a:off x="8109360" y="3578552"/>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24" name="TextBox 223">
                <a:extLst>
                  <a:ext uri="{FF2B5EF4-FFF2-40B4-BE49-F238E27FC236}">
                    <a16:creationId xmlns:a16="http://schemas.microsoft.com/office/drawing/2014/main" id="{6E43EABA-C4F3-E277-6735-1AFF9A3D37E8}"/>
                  </a:ext>
                </a:extLst>
              </p:cNvPr>
              <p:cNvSpPr txBox="1"/>
              <p:nvPr/>
            </p:nvSpPr>
            <p:spPr bwMode="auto">
              <a:xfrm>
                <a:off x="7724432" y="3184198"/>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25" name="TextBox 224">
                <a:extLst>
                  <a:ext uri="{FF2B5EF4-FFF2-40B4-BE49-F238E27FC236}">
                    <a16:creationId xmlns:a16="http://schemas.microsoft.com/office/drawing/2014/main" id="{4DBAD3CE-9FDC-EEF2-76CD-42AFBCEC1845}"/>
                  </a:ext>
                </a:extLst>
              </p:cNvPr>
              <p:cNvSpPr txBox="1"/>
              <p:nvPr/>
            </p:nvSpPr>
            <p:spPr bwMode="auto">
              <a:xfrm>
                <a:off x="8220910" y="3652395"/>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26" name="TextBox 225">
                <a:extLst>
                  <a:ext uri="{FF2B5EF4-FFF2-40B4-BE49-F238E27FC236}">
                    <a16:creationId xmlns:a16="http://schemas.microsoft.com/office/drawing/2014/main" id="{8375FBAC-F4DC-B18B-1C64-DD78916FE806}"/>
                  </a:ext>
                </a:extLst>
              </p:cNvPr>
              <p:cNvSpPr txBox="1"/>
              <p:nvPr/>
            </p:nvSpPr>
            <p:spPr bwMode="auto">
              <a:xfrm>
                <a:off x="8363883" y="3663393"/>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27" name="TextBox 226">
                <a:extLst>
                  <a:ext uri="{FF2B5EF4-FFF2-40B4-BE49-F238E27FC236}">
                    <a16:creationId xmlns:a16="http://schemas.microsoft.com/office/drawing/2014/main" id="{7CC9D1AC-B069-55FD-9A57-078E4136DBC4}"/>
                  </a:ext>
                </a:extLst>
              </p:cNvPr>
              <p:cNvSpPr txBox="1"/>
              <p:nvPr/>
            </p:nvSpPr>
            <p:spPr bwMode="auto">
              <a:xfrm>
                <a:off x="8191059" y="3603690"/>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28" name="TextBox 227">
                <a:extLst>
                  <a:ext uri="{FF2B5EF4-FFF2-40B4-BE49-F238E27FC236}">
                    <a16:creationId xmlns:a16="http://schemas.microsoft.com/office/drawing/2014/main" id="{32D1AD85-7273-9347-A2BF-5F64EA4D3B3C}"/>
                  </a:ext>
                </a:extLst>
              </p:cNvPr>
              <p:cNvSpPr txBox="1"/>
              <p:nvPr/>
            </p:nvSpPr>
            <p:spPr bwMode="auto">
              <a:xfrm>
                <a:off x="8319892" y="3661823"/>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29" name="TextBox 228">
                <a:extLst>
                  <a:ext uri="{FF2B5EF4-FFF2-40B4-BE49-F238E27FC236}">
                    <a16:creationId xmlns:a16="http://schemas.microsoft.com/office/drawing/2014/main" id="{2D99E8DD-0F78-AA77-C6A8-DCE96D11B484}"/>
                  </a:ext>
                </a:extLst>
              </p:cNvPr>
              <p:cNvSpPr txBox="1"/>
              <p:nvPr/>
            </p:nvSpPr>
            <p:spPr bwMode="auto">
              <a:xfrm>
                <a:off x="8439298" y="3668106"/>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30" name="TextBox 229">
                <a:extLst>
                  <a:ext uri="{FF2B5EF4-FFF2-40B4-BE49-F238E27FC236}">
                    <a16:creationId xmlns:a16="http://schemas.microsoft.com/office/drawing/2014/main" id="{5D9880E4-15A2-6F95-8993-5A886C1DB64F}"/>
                  </a:ext>
                </a:extLst>
              </p:cNvPr>
              <p:cNvSpPr txBox="1"/>
              <p:nvPr/>
            </p:nvSpPr>
            <p:spPr bwMode="auto">
              <a:xfrm>
                <a:off x="8747241" y="4018470"/>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32" name="TextBox 231">
                <a:extLst>
                  <a:ext uri="{FF2B5EF4-FFF2-40B4-BE49-F238E27FC236}">
                    <a16:creationId xmlns:a16="http://schemas.microsoft.com/office/drawing/2014/main" id="{655ADB84-C5ED-D15F-0298-2AEB95CD0F4D}"/>
                  </a:ext>
                </a:extLst>
              </p:cNvPr>
              <p:cNvSpPr txBox="1"/>
              <p:nvPr/>
            </p:nvSpPr>
            <p:spPr bwMode="auto">
              <a:xfrm>
                <a:off x="8455010" y="373095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33" name="TextBox 232">
                <a:extLst>
                  <a:ext uri="{FF2B5EF4-FFF2-40B4-BE49-F238E27FC236}">
                    <a16:creationId xmlns:a16="http://schemas.microsoft.com/office/drawing/2014/main" id="{12290077-FDDB-EACB-C1C6-402D0418893E}"/>
                  </a:ext>
                </a:extLst>
              </p:cNvPr>
              <p:cNvSpPr txBox="1"/>
              <p:nvPr/>
            </p:nvSpPr>
            <p:spPr bwMode="auto">
              <a:xfrm>
                <a:off x="8456581" y="3774943"/>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34" name="TextBox 233">
                <a:extLst>
                  <a:ext uri="{FF2B5EF4-FFF2-40B4-BE49-F238E27FC236}">
                    <a16:creationId xmlns:a16="http://schemas.microsoft.com/office/drawing/2014/main" id="{A0895100-2EDB-5F4F-E4EF-A9D2A42114D7}"/>
                  </a:ext>
                </a:extLst>
              </p:cNvPr>
              <p:cNvSpPr txBox="1"/>
              <p:nvPr/>
            </p:nvSpPr>
            <p:spPr bwMode="auto">
              <a:xfrm>
                <a:off x="8472292" y="3814222"/>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35" name="TextBox 234">
                <a:extLst>
                  <a:ext uri="{FF2B5EF4-FFF2-40B4-BE49-F238E27FC236}">
                    <a16:creationId xmlns:a16="http://schemas.microsoft.com/office/drawing/2014/main" id="{C67A76B4-1EB9-2954-964A-8C3B24352C7A}"/>
                  </a:ext>
                </a:extLst>
              </p:cNvPr>
              <p:cNvSpPr txBox="1"/>
              <p:nvPr/>
            </p:nvSpPr>
            <p:spPr bwMode="auto">
              <a:xfrm>
                <a:off x="8685966" y="3877067"/>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36" name="TextBox 235">
                <a:extLst>
                  <a:ext uri="{FF2B5EF4-FFF2-40B4-BE49-F238E27FC236}">
                    <a16:creationId xmlns:a16="http://schemas.microsoft.com/office/drawing/2014/main" id="{0E4D7E4C-8519-0F83-2137-B15E227DEA00}"/>
                  </a:ext>
                </a:extLst>
              </p:cNvPr>
              <p:cNvSpPr txBox="1"/>
              <p:nvPr/>
            </p:nvSpPr>
            <p:spPr bwMode="auto">
              <a:xfrm>
                <a:off x="8715817" y="3954053"/>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37" name="TextBox 236">
                <a:extLst>
                  <a:ext uri="{FF2B5EF4-FFF2-40B4-BE49-F238E27FC236}">
                    <a16:creationId xmlns:a16="http://schemas.microsoft.com/office/drawing/2014/main" id="{02DC7267-2CA2-AA61-3B5E-9EAFDE543457}"/>
                  </a:ext>
                </a:extLst>
              </p:cNvPr>
              <p:cNvSpPr txBox="1"/>
              <p:nvPr/>
            </p:nvSpPr>
            <p:spPr bwMode="auto">
              <a:xfrm>
                <a:off x="8707962" y="3903777"/>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39" name="TextBox 238">
                <a:extLst>
                  <a:ext uri="{FF2B5EF4-FFF2-40B4-BE49-F238E27FC236}">
                    <a16:creationId xmlns:a16="http://schemas.microsoft.com/office/drawing/2014/main" id="{13D1246C-C507-3231-93A9-21C2B52B1B79}"/>
                  </a:ext>
                </a:extLst>
              </p:cNvPr>
              <p:cNvSpPr txBox="1"/>
              <p:nvPr/>
            </p:nvSpPr>
            <p:spPr bwMode="auto">
              <a:xfrm>
                <a:off x="9092890" y="4100169"/>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40" name="TextBox 239">
                <a:extLst>
                  <a:ext uri="{FF2B5EF4-FFF2-40B4-BE49-F238E27FC236}">
                    <a16:creationId xmlns:a16="http://schemas.microsoft.com/office/drawing/2014/main" id="{8A1A7E69-690D-09BC-531A-9FD95BE329EF}"/>
                  </a:ext>
                </a:extLst>
              </p:cNvPr>
              <p:cNvSpPr txBox="1"/>
              <p:nvPr/>
            </p:nvSpPr>
            <p:spPr bwMode="auto">
              <a:xfrm>
                <a:off x="9122741" y="4153587"/>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41" name="TextBox 240">
                <a:extLst>
                  <a:ext uri="{FF2B5EF4-FFF2-40B4-BE49-F238E27FC236}">
                    <a16:creationId xmlns:a16="http://schemas.microsoft.com/office/drawing/2014/main" id="{80278E67-3B92-9168-F379-7AB8BDD34E55}"/>
                  </a:ext>
                </a:extLst>
              </p:cNvPr>
              <p:cNvSpPr txBox="1"/>
              <p:nvPr/>
            </p:nvSpPr>
            <p:spPr bwMode="auto">
              <a:xfrm>
                <a:off x="9212296" y="417244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42" name="TextBox 241">
                <a:extLst>
                  <a:ext uri="{FF2B5EF4-FFF2-40B4-BE49-F238E27FC236}">
                    <a16:creationId xmlns:a16="http://schemas.microsoft.com/office/drawing/2014/main" id="{E82BF592-0739-7B99-B9B3-B4651DD4D652}"/>
                  </a:ext>
                </a:extLst>
              </p:cNvPr>
              <p:cNvSpPr txBox="1"/>
              <p:nvPr/>
            </p:nvSpPr>
            <p:spPr bwMode="auto">
              <a:xfrm>
                <a:off x="9471533" y="4266709"/>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43" name="TextBox 242">
                <a:extLst>
                  <a:ext uri="{FF2B5EF4-FFF2-40B4-BE49-F238E27FC236}">
                    <a16:creationId xmlns:a16="http://schemas.microsoft.com/office/drawing/2014/main" id="{BF256838-8580-4976-57A6-D3D839D89C21}"/>
                  </a:ext>
                </a:extLst>
              </p:cNvPr>
              <p:cNvSpPr txBox="1"/>
              <p:nvPr/>
            </p:nvSpPr>
            <p:spPr bwMode="auto">
              <a:xfrm>
                <a:off x="9510811" y="431070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44" name="TextBox 243">
                <a:extLst>
                  <a:ext uri="{FF2B5EF4-FFF2-40B4-BE49-F238E27FC236}">
                    <a16:creationId xmlns:a16="http://schemas.microsoft.com/office/drawing/2014/main" id="{D35C9107-89A5-9C5F-1207-66DF5BF9EBCB}"/>
                  </a:ext>
                </a:extLst>
              </p:cNvPr>
              <p:cNvSpPr txBox="1"/>
              <p:nvPr/>
            </p:nvSpPr>
            <p:spPr bwMode="auto">
              <a:xfrm>
                <a:off x="9842321" y="4382974"/>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45" name="TextBox 244">
                <a:extLst>
                  <a:ext uri="{FF2B5EF4-FFF2-40B4-BE49-F238E27FC236}">
                    <a16:creationId xmlns:a16="http://schemas.microsoft.com/office/drawing/2014/main" id="{BC8CDB82-89CC-F793-09F7-F963CF37132A}"/>
                  </a:ext>
                </a:extLst>
              </p:cNvPr>
              <p:cNvSpPr txBox="1"/>
              <p:nvPr/>
            </p:nvSpPr>
            <p:spPr bwMode="auto">
              <a:xfrm>
                <a:off x="9870600" y="4430107"/>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46" name="TextBox 245">
                <a:extLst>
                  <a:ext uri="{FF2B5EF4-FFF2-40B4-BE49-F238E27FC236}">
                    <a16:creationId xmlns:a16="http://schemas.microsoft.com/office/drawing/2014/main" id="{8D70394F-7CD1-2959-47C7-17755A30359B}"/>
                  </a:ext>
                </a:extLst>
              </p:cNvPr>
              <p:cNvSpPr txBox="1"/>
              <p:nvPr/>
            </p:nvSpPr>
            <p:spPr bwMode="auto">
              <a:xfrm>
                <a:off x="10220963" y="4422251"/>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47" name="TextBox 246">
                <a:extLst>
                  <a:ext uri="{FF2B5EF4-FFF2-40B4-BE49-F238E27FC236}">
                    <a16:creationId xmlns:a16="http://schemas.microsoft.com/office/drawing/2014/main" id="{9ADFEF83-68DB-9264-2D57-EEE1D0C5ACB0}"/>
                  </a:ext>
                </a:extLst>
              </p:cNvPr>
              <p:cNvSpPr txBox="1"/>
              <p:nvPr/>
            </p:nvSpPr>
            <p:spPr bwMode="auto">
              <a:xfrm>
                <a:off x="10477058" y="4513376"/>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48" name="TextBox 247">
                <a:extLst>
                  <a:ext uri="{FF2B5EF4-FFF2-40B4-BE49-F238E27FC236}">
                    <a16:creationId xmlns:a16="http://schemas.microsoft.com/office/drawing/2014/main" id="{C0826355-9C6E-EBF9-38D0-469DCF4078DA}"/>
                  </a:ext>
                </a:extLst>
              </p:cNvPr>
              <p:cNvSpPr txBox="1"/>
              <p:nvPr/>
            </p:nvSpPr>
            <p:spPr bwMode="auto">
              <a:xfrm>
                <a:off x="10615318" y="4514947"/>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49" name="TextBox 248">
                <a:extLst>
                  <a:ext uri="{FF2B5EF4-FFF2-40B4-BE49-F238E27FC236}">
                    <a16:creationId xmlns:a16="http://schemas.microsoft.com/office/drawing/2014/main" id="{222E0EBA-FCAD-924C-9528-41913EC9D6DC}"/>
                  </a:ext>
                </a:extLst>
              </p:cNvPr>
              <p:cNvSpPr txBox="1"/>
              <p:nvPr/>
            </p:nvSpPr>
            <p:spPr bwMode="auto">
              <a:xfrm>
                <a:off x="10935829" y="4585648"/>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50" name="TextBox 249">
                <a:extLst>
                  <a:ext uri="{FF2B5EF4-FFF2-40B4-BE49-F238E27FC236}">
                    <a16:creationId xmlns:a16="http://schemas.microsoft.com/office/drawing/2014/main" id="{B46F6B91-6204-A17F-E247-EC8006E40518}"/>
                  </a:ext>
                </a:extLst>
              </p:cNvPr>
              <p:cNvSpPr txBox="1"/>
              <p:nvPr/>
            </p:nvSpPr>
            <p:spPr bwMode="auto">
              <a:xfrm>
                <a:off x="10973536" y="4590362"/>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sp>
            <p:nvSpPr>
              <p:cNvPr id="251" name="TextBox 250">
                <a:extLst>
                  <a:ext uri="{FF2B5EF4-FFF2-40B4-BE49-F238E27FC236}">
                    <a16:creationId xmlns:a16="http://schemas.microsoft.com/office/drawing/2014/main" id="{03C5C6A5-D05C-D432-2BA2-9BCAEA9A7FE8}"/>
                  </a:ext>
                </a:extLst>
              </p:cNvPr>
              <p:cNvSpPr txBox="1"/>
              <p:nvPr/>
            </p:nvSpPr>
            <p:spPr bwMode="auto">
              <a:xfrm>
                <a:off x="11012815" y="4639067"/>
                <a:ext cx="2524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accent1"/>
                    </a:solidFill>
                    <a:latin typeface="Calibri" panose="020F0502020204030204" pitchFamily="34" charset="0"/>
                  </a:rPr>
                  <a:t>+</a:t>
                </a:r>
              </a:p>
            </p:txBody>
          </p:sp>
        </p:grpSp>
        <p:grpSp>
          <p:nvGrpSpPr>
            <p:cNvPr id="212" name="Group 211">
              <a:extLst>
                <a:ext uri="{FF2B5EF4-FFF2-40B4-BE49-F238E27FC236}">
                  <a16:creationId xmlns:a16="http://schemas.microsoft.com/office/drawing/2014/main" id="{8DDEDD62-9EA8-66C3-1213-F1113D9B40BF}"/>
                </a:ext>
              </a:extLst>
            </p:cNvPr>
            <p:cNvGrpSpPr/>
            <p:nvPr/>
          </p:nvGrpSpPr>
          <p:grpSpPr>
            <a:xfrm>
              <a:off x="7324627" y="2116318"/>
              <a:ext cx="3799002" cy="2700779"/>
              <a:chOff x="7324627" y="2116318"/>
              <a:chExt cx="3799002" cy="2700779"/>
            </a:xfrm>
          </p:grpSpPr>
          <p:sp>
            <p:nvSpPr>
              <p:cNvPr id="211" name="Freeform 210">
                <a:extLst>
                  <a:ext uri="{FF2B5EF4-FFF2-40B4-BE49-F238E27FC236}">
                    <a16:creationId xmlns:a16="http://schemas.microsoft.com/office/drawing/2014/main" id="{75FA735F-B120-B8D7-2048-FAE14975C0DA}"/>
                  </a:ext>
                </a:extLst>
              </p:cNvPr>
              <p:cNvSpPr/>
              <p:nvPr/>
            </p:nvSpPr>
            <p:spPr bwMode="auto">
              <a:xfrm>
                <a:off x="7324627" y="2116318"/>
                <a:ext cx="1979629" cy="2220012"/>
              </a:xfrm>
              <a:custGeom>
                <a:avLst/>
                <a:gdLst>
                  <a:gd name="connsiteX0" fmla="*/ 0 w 1979629"/>
                  <a:gd name="connsiteY0" fmla="*/ 0 h 2220012"/>
                  <a:gd name="connsiteX1" fmla="*/ 160255 w 1979629"/>
                  <a:gd name="connsiteY1" fmla="*/ 0 h 2220012"/>
                  <a:gd name="connsiteX2" fmla="*/ 160255 w 1979629"/>
                  <a:gd name="connsiteY2" fmla="*/ 56560 h 2220012"/>
                  <a:gd name="connsiteX3" fmla="*/ 202676 w 1979629"/>
                  <a:gd name="connsiteY3" fmla="*/ 56560 h 2220012"/>
                  <a:gd name="connsiteX4" fmla="*/ 202676 w 1979629"/>
                  <a:gd name="connsiteY4" fmla="*/ 94268 h 2220012"/>
                  <a:gd name="connsiteX5" fmla="*/ 249810 w 1979629"/>
                  <a:gd name="connsiteY5" fmla="*/ 94268 h 2220012"/>
                  <a:gd name="connsiteX6" fmla="*/ 249810 w 1979629"/>
                  <a:gd name="connsiteY6" fmla="*/ 579748 h 2220012"/>
                  <a:gd name="connsiteX7" fmla="*/ 263950 w 1979629"/>
                  <a:gd name="connsiteY7" fmla="*/ 593888 h 2220012"/>
                  <a:gd name="connsiteX8" fmla="*/ 263950 w 1979629"/>
                  <a:gd name="connsiteY8" fmla="*/ 843698 h 2220012"/>
                  <a:gd name="connsiteX9" fmla="*/ 282804 w 1979629"/>
                  <a:gd name="connsiteY9" fmla="*/ 843698 h 2220012"/>
                  <a:gd name="connsiteX10" fmla="*/ 282804 w 1979629"/>
                  <a:gd name="connsiteY10" fmla="*/ 928540 h 2220012"/>
                  <a:gd name="connsiteX11" fmla="*/ 353505 w 1979629"/>
                  <a:gd name="connsiteY11" fmla="*/ 928540 h 2220012"/>
                  <a:gd name="connsiteX12" fmla="*/ 353505 w 1979629"/>
                  <a:gd name="connsiteY12" fmla="*/ 952107 h 2220012"/>
                  <a:gd name="connsiteX13" fmla="*/ 414779 w 1979629"/>
                  <a:gd name="connsiteY13" fmla="*/ 952107 h 2220012"/>
                  <a:gd name="connsiteX14" fmla="*/ 414779 w 1979629"/>
                  <a:gd name="connsiteY14" fmla="*/ 985101 h 2220012"/>
                  <a:gd name="connsiteX15" fmla="*/ 485480 w 1979629"/>
                  <a:gd name="connsiteY15" fmla="*/ 985101 h 2220012"/>
                  <a:gd name="connsiteX16" fmla="*/ 485480 w 1979629"/>
                  <a:gd name="connsiteY16" fmla="*/ 1112362 h 2220012"/>
                  <a:gd name="connsiteX17" fmla="*/ 513761 w 1979629"/>
                  <a:gd name="connsiteY17" fmla="*/ 1112362 h 2220012"/>
                  <a:gd name="connsiteX18" fmla="*/ 513761 w 1979629"/>
                  <a:gd name="connsiteY18" fmla="*/ 1263191 h 2220012"/>
                  <a:gd name="connsiteX19" fmla="*/ 617455 w 1979629"/>
                  <a:gd name="connsiteY19" fmla="*/ 1263191 h 2220012"/>
                  <a:gd name="connsiteX20" fmla="*/ 641022 w 1979629"/>
                  <a:gd name="connsiteY20" fmla="*/ 1286758 h 2220012"/>
                  <a:gd name="connsiteX21" fmla="*/ 740004 w 1979629"/>
                  <a:gd name="connsiteY21" fmla="*/ 1286758 h 2220012"/>
                  <a:gd name="connsiteX22" fmla="*/ 740004 w 1979629"/>
                  <a:gd name="connsiteY22" fmla="*/ 1578989 h 2220012"/>
                  <a:gd name="connsiteX23" fmla="*/ 791851 w 1979629"/>
                  <a:gd name="connsiteY23" fmla="*/ 1578989 h 2220012"/>
                  <a:gd name="connsiteX24" fmla="*/ 791851 w 1979629"/>
                  <a:gd name="connsiteY24" fmla="*/ 1630837 h 2220012"/>
                  <a:gd name="connsiteX25" fmla="*/ 1003954 w 1979629"/>
                  <a:gd name="connsiteY25" fmla="*/ 1630837 h 2220012"/>
                  <a:gd name="connsiteX26" fmla="*/ 1003954 w 1979629"/>
                  <a:gd name="connsiteY26" fmla="*/ 1710964 h 2220012"/>
                  <a:gd name="connsiteX27" fmla="*/ 1258478 w 1979629"/>
                  <a:gd name="connsiteY27" fmla="*/ 1710964 h 2220012"/>
                  <a:gd name="connsiteX28" fmla="*/ 1258478 w 1979629"/>
                  <a:gd name="connsiteY28" fmla="*/ 1899501 h 2220012"/>
                  <a:gd name="connsiteX29" fmla="*/ 1418734 w 1979629"/>
                  <a:gd name="connsiteY29" fmla="*/ 1899501 h 2220012"/>
                  <a:gd name="connsiteX30" fmla="*/ 1418734 w 1979629"/>
                  <a:gd name="connsiteY30" fmla="*/ 1937208 h 2220012"/>
                  <a:gd name="connsiteX31" fmla="*/ 1508288 w 1979629"/>
                  <a:gd name="connsiteY31" fmla="*/ 1937208 h 2220012"/>
                  <a:gd name="connsiteX32" fmla="*/ 1508288 w 1979629"/>
                  <a:gd name="connsiteY32" fmla="*/ 2083323 h 2220012"/>
                  <a:gd name="connsiteX33" fmla="*/ 1550709 w 1979629"/>
                  <a:gd name="connsiteY33" fmla="*/ 2083323 h 2220012"/>
                  <a:gd name="connsiteX34" fmla="*/ 1663831 w 1979629"/>
                  <a:gd name="connsiteY34" fmla="*/ 2083323 h 2220012"/>
                  <a:gd name="connsiteX35" fmla="*/ 1663831 w 1979629"/>
                  <a:gd name="connsiteY35" fmla="*/ 2102177 h 2220012"/>
                  <a:gd name="connsiteX36" fmla="*/ 1781666 w 1979629"/>
                  <a:gd name="connsiteY36" fmla="*/ 2102177 h 2220012"/>
                  <a:gd name="connsiteX37" fmla="*/ 1795806 w 1979629"/>
                  <a:gd name="connsiteY37" fmla="*/ 2116317 h 2220012"/>
                  <a:gd name="connsiteX38" fmla="*/ 1890074 w 1979629"/>
                  <a:gd name="connsiteY38" fmla="*/ 2116317 h 2220012"/>
                  <a:gd name="connsiteX39" fmla="*/ 1890074 w 1979629"/>
                  <a:gd name="connsiteY39" fmla="*/ 2220012 h 2220012"/>
                  <a:gd name="connsiteX40" fmla="*/ 1979629 w 1979629"/>
                  <a:gd name="connsiteY40" fmla="*/ 2220012 h 2220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979629" h="2220012">
                    <a:moveTo>
                      <a:pt x="0" y="0"/>
                    </a:moveTo>
                    <a:lnTo>
                      <a:pt x="160255" y="0"/>
                    </a:lnTo>
                    <a:lnTo>
                      <a:pt x="160255" y="56560"/>
                    </a:lnTo>
                    <a:lnTo>
                      <a:pt x="202676" y="56560"/>
                    </a:lnTo>
                    <a:lnTo>
                      <a:pt x="202676" y="94268"/>
                    </a:lnTo>
                    <a:lnTo>
                      <a:pt x="249810" y="94268"/>
                    </a:lnTo>
                    <a:lnTo>
                      <a:pt x="249810" y="579748"/>
                    </a:lnTo>
                    <a:lnTo>
                      <a:pt x="263950" y="593888"/>
                    </a:lnTo>
                    <a:lnTo>
                      <a:pt x="263950" y="843698"/>
                    </a:lnTo>
                    <a:lnTo>
                      <a:pt x="282804" y="843698"/>
                    </a:lnTo>
                    <a:lnTo>
                      <a:pt x="282804" y="928540"/>
                    </a:lnTo>
                    <a:lnTo>
                      <a:pt x="353505" y="928540"/>
                    </a:lnTo>
                    <a:lnTo>
                      <a:pt x="353505" y="952107"/>
                    </a:lnTo>
                    <a:lnTo>
                      <a:pt x="414779" y="952107"/>
                    </a:lnTo>
                    <a:lnTo>
                      <a:pt x="414779" y="985101"/>
                    </a:lnTo>
                    <a:lnTo>
                      <a:pt x="485480" y="985101"/>
                    </a:lnTo>
                    <a:lnTo>
                      <a:pt x="485480" y="1112362"/>
                    </a:lnTo>
                    <a:lnTo>
                      <a:pt x="513761" y="1112362"/>
                    </a:lnTo>
                    <a:lnTo>
                      <a:pt x="513761" y="1263191"/>
                    </a:lnTo>
                    <a:lnTo>
                      <a:pt x="617455" y="1263191"/>
                    </a:lnTo>
                    <a:lnTo>
                      <a:pt x="641022" y="1286758"/>
                    </a:lnTo>
                    <a:lnTo>
                      <a:pt x="740004" y="1286758"/>
                    </a:lnTo>
                    <a:lnTo>
                      <a:pt x="740004" y="1578989"/>
                    </a:lnTo>
                    <a:lnTo>
                      <a:pt x="791851" y="1578989"/>
                    </a:lnTo>
                    <a:lnTo>
                      <a:pt x="791851" y="1630837"/>
                    </a:lnTo>
                    <a:lnTo>
                      <a:pt x="1003954" y="1630837"/>
                    </a:lnTo>
                    <a:lnTo>
                      <a:pt x="1003954" y="1710964"/>
                    </a:lnTo>
                    <a:lnTo>
                      <a:pt x="1258478" y="1710964"/>
                    </a:lnTo>
                    <a:lnTo>
                      <a:pt x="1258478" y="1899501"/>
                    </a:lnTo>
                    <a:lnTo>
                      <a:pt x="1418734" y="1899501"/>
                    </a:lnTo>
                    <a:lnTo>
                      <a:pt x="1418734" y="1937208"/>
                    </a:lnTo>
                    <a:lnTo>
                      <a:pt x="1508288" y="1937208"/>
                    </a:lnTo>
                    <a:lnTo>
                      <a:pt x="1508288" y="2083323"/>
                    </a:lnTo>
                    <a:lnTo>
                      <a:pt x="1550709" y="2083323"/>
                    </a:lnTo>
                    <a:lnTo>
                      <a:pt x="1663831" y="2083323"/>
                    </a:lnTo>
                    <a:lnTo>
                      <a:pt x="1663831" y="2102177"/>
                    </a:lnTo>
                    <a:lnTo>
                      <a:pt x="1781666" y="2102177"/>
                    </a:lnTo>
                    <a:lnTo>
                      <a:pt x="1795806" y="2116317"/>
                    </a:lnTo>
                    <a:lnTo>
                      <a:pt x="1890074" y="2116317"/>
                    </a:lnTo>
                    <a:lnTo>
                      <a:pt x="1890074" y="2220012"/>
                    </a:lnTo>
                    <a:lnTo>
                      <a:pt x="1979629" y="2220012"/>
                    </a:lnTo>
                  </a:path>
                </a:pathLst>
              </a:custGeom>
              <a:noFill/>
              <a:ln w="28575">
                <a:solidFill>
                  <a:schemeClr val="accent1"/>
                </a:solidFill>
                <a:miter lim="800000"/>
                <a:headEnd/>
                <a:tailEnd/>
              </a:ln>
            </p:spPr>
            <p:txBody>
              <a:bodyPr rtlCol="0" anchor="ctr"/>
              <a:lstStyle/>
              <a:p>
                <a:pPr algn="ctr"/>
                <a:endParaRPr lang="en-US"/>
              </a:p>
            </p:txBody>
          </p:sp>
          <p:sp>
            <p:nvSpPr>
              <p:cNvPr id="210" name="Freeform 209">
                <a:extLst>
                  <a:ext uri="{FF2B5EF4-FFF2-40B4-BE49-F238E27FC236}">
                    <a16:creationId xmlns:a16="http://schemas.microsoft.com/office/drawing/2014/main" id="{E8BFC7EC-C7A3-A249-4DA1-4A9EEDE96F59}"/>
                  </a:ext>
                </a:extLst>
              </p:cNvPr>
              <p:cNvSpPr/>
              <p:nvPr/>
            </p:nvSpPr>
            <p:spPr bwMode="auto">
              <a:xfrm>
                <a:off x="9299542" y="4331616"/>
                <a:ext cx="1824087" cy="485481"/>
              </a:xfrm>
              <a:custGeom>
                <a:avLst/>
                <a:gdLst>
                  <a:gd name="connsiteX0" fmla="*/ 1824087 w 1824087"/>
                  <a:gd name="connsiteY0" fmla="*/ 485481 h 485481"/>
                  <a:gd name="connsiteX1" fmla="*/ 1824087 w 1824087"/>
                  <a:gd name="connsiteY1" fmla="*/ 419493 h 485481"/>
                  <a:gd name="connsiteX2" fmla="*/ 1616697 w 1824087"/>
                  <a:gd name="connsiteY2" fmla="*/ 419493 h 485481"/>
                  <a:gd name="connsiteX3" fmla="*/ 1616697 w 1824087"/>
                  <a:gd name="connsiteY3" fmla="*/ 419493 h 485481"/>
                  <a:gd name="connsiteX4" fmla="*/ 1616697 w 1824087"/>
                  <a:gd name="connsiteY4" fmla="*/ 377073 h 485481"/>
                  <a:gd name="connsiteX5" fmla="*/ 1522429 w 1824087"/>
                  <a:gd name="connsiteY5" fmla="*/ 377073 h 485481"/>
                  <a:gd name="connsiteX6" fmla="*/ 1522429 w 1824087"/>
                  <a:gd name="connsiteY6" fmla="*/ 353506 h 485481"/>
                  <a:gd name="connsiteX7" fmla="*/ 1201918 w 1824087"/>
                  <a:gd name="connsiteY7" fmla="*/ 353506 h 485481"/>
                  <a:gd name="connsiteX8" fmla="*/ 1201918 w 1824087"/>
                  <a:gd name="connsiteY8" fmla="*/ 353506 h 485481"/>
                  <a:gd name="connsiteX9" fmla="*/ 1201918 w 1824087"/>
                  <a:gd name="connsiteY9" fmla="*/ 311085 h 485481"/>
                  <a:gd name="connsiteX10" fmla="*/ 1074656 w 1824087"/>
                  <a:gd name="connsiteY10" fmla="*/ 311085 h 485481"/>
                  <a:gd name="connsiteX11" fmla="*/ 1074656 w 1824087"/>
                  <a:gd name="connsiteY11" fmla="*/ 263951 h 485481"/>
                  <a:gd name="connsiteX12" fmla="*/ 683444 w 1824087"/>
                  <a:gd name="connsiteY12" fmla="*/ 263951 h 485481"/>
                  <a:gd name="connsiteX13" fmla="*/ 683444 w 1824087"/>
                  <a:gd name="connsiteY13" fmla="*/ 216817 h 485481"/>
                  <a:gd name="connsiteX14" fmla="*/ 622169 w 1824087"/>
                  <a:gd name="connsiteY14" fmla="*/ 216817 h 485481"/>
                  <a:gd name="connsiteX15" fmla="*/ 622169 w 1824087"/>
                  <a:gd name="connsiteY15" fmla="*/ 197963 h 485481"/>
                  <a:gd name="connsiteX16" fmla="*/ 622169 w 1824087"/>
                  <a:gd name="connsiteY16" fmla="*/ 197963 h 485481"/>
                  <a:gd name="connsiteX17" fmla="*/ 603316 w 1824087"/>
                  <a:gd name="connsiteY17" fmla="*/ 179110 h 485481"/>
                  <a:gd name="connsiteX18" fmla="*/ 527901 w 1824087"/>
                  <a:gd name="connsiteY18" fmla="*/ 179110 h 485481"/>
                  <a:gd name="connsiteX19" fmla="*/ 527901 w 1824087"/>
                  <a:gd name="connsiteY19" fmla="*/ 150829 h 485481"/>
                  <a:gd name="connsiteX20" fmla="*/ 296945 w 1824087"/>
                  <a:gd name="connsiteY20" fmla="*/ 150829 h 485481"/>
                  <a:gd name="connsiteX21" fmla="*/ 296945 w 1824087"/>
                  <a:gd name="connsiteY21" fmla="*/ 32994 h 485481"/>
                  <a:gd name="connsiteX22" fmla="*/ 113122 w 1824087"/>
                  <a:gd name="connsiteY22" fmla="*/ 32994 h 485481"/>
                  <a:gd name="connsiteX23" fmla="*/ 113122 w 1824087"/>
                  <a:gd name="connsiteY23" fmla="*/ 0 h 485481"/>
                  <a:gd name="connsiteX24" fmla="*/ 0 w 1824087"/>
                  <a:gd name="connsiteY24" fmla="*/ 0 h 485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824087" h="485481">
                    <a:moveTo>
                      <a:pt x="1824087" y="485481"/>
                    </a:moveTo>
                    <a:lnTo>
                      <a:pt x="1824087" y="419493"/>
                    </a:lnTo>
                    <a:lnTo>
                      <a:pt x="1616697" y="419493"/>
                    </a:lnTo>
                    <a:lnTo>
                      <a:pt x="1616697" y="419493"/>
                    </a:lnTo>
                    <a:lnTo>
                      <a:pt x="1616697" y="377073"/>
                    </a:lnTo>
                    <a:lnTo>
                      <a:pt x="1522429" y="377073"/>
                    </a:lnTo>
                    <a:lnTo>
                      <a:pt x="1522429" y="353506"/>
                    </a:lnTo>
                    <a:lnTo>
                      <a:pt x="1201918" y="353506"/>
                    </a:lnTo>
                    <a:lnTo>
                      <a:pt x="1201918" y="353506"/>
                    </a:lnTo>
                    <a:lnTo>
                      <a:pt x="1201918" y="311085"/>
                    </a:lnTo>
                    <a:lnTo>
                      <a:pt x="1074656" y="311085"/>
                    </a:lnTo>
                    <a:lnTo>
                      <a:pt x="1074656" y="263951"/>
                    </a:lnTo>
                    <a:lnTo>
                      <a:pt x="683444" y="263951"/>
                    </a:lnTo>
                    <a:lnTo>
                      <a:pt x="683444" y="216817"/>
                    </a:lnTo>
                    <a:lnTo>
                      <a:pt x="622169" y="216817"/>
                    </a:lnTo>
                    <a:lnTo>
                      <a:pt x="622169" y="197963"/>
                    </a:lnTo>
                    <a:lnTo>
                      <a:pt x="622169" y="197963"/>
                    </a:lnTo>
                    <a:lnTo>
                      <a:pt x="603316" y="179110"/>
                    </a:lnTo>
                    <a:lnTo>
                      <a:pt x="527901" y="179110"/>
                    </a:lnTo>
                    <a:lnTo>
                      <a:pt x="527901" y="150829"/>
                    </a:lnTo>
                    <a:lnTo>
                      <a:pt x="296945" y="150829"/>
                    </a:lnTo>
                    <a:lnTo>
                      <a:pt x="296945" y="32994"/>
                    </a:lnTo>
                    <a:lnTo>
                      <a:pt x="113122" y="32994"/>
                    </a:lnTo>
                    <a:lnTo>
                      <a:pt x="113122" y="0"/>
                    </a:lnTo>
                    <a:lnTo>
                      <a:pt x="0" y="0"/>
                    </a:lnTo>
                  </a:path>
                </a:pathLst>
              </a:custGeom>
              <a:noFill/>
              <a:ln w="28575">
                <a:solidFill>
                  <a:schemeClr val="accent1"/>
                </a:solidFill>
                <a:miter lim="800000"/>
                <a:headEnd/>
                <a:tailEnd/>
              </a:ln>
            </p:spPr>
            <p:txBody>
              <a:bodyPr rtlCol="0" anchor="ctr"/>
              <a:lstStyle/>
              <a:p>
                <a:pPr algn="ctr"/>
                <a:endParaRPr lang="en-US"/>
              </a:p>
            </p:txBody>
          </p:sp>
        </p:grpSp>
      </p:grpSp>
    </p:spTree>
    <p:extLst>
      <p:ext uri="{BB962C8B-B14F-4D97-AF65-F5344CB8AC3E}">
        <p14:creationId xmlns:p14="http://schemas.microsoft.com/office/powerpoint/2010/main" val="2790720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580154-871E-AFC8-F378-63B665A8EC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88D231-D556-8376-256A-5FDC629A644D}"/>
              </a:ext>
            </a:extLst>
          </p:cNvPr>
          <p:cNvSpPr>
            <a:spLocks noGrp="1"/>
          </p:cNvSpPr>
          <p:nvPr>
            <p:ph type="title"/>
          </p:nvPr>
        </p:nvSpPr>
        <p:spPr/>
        <p:txBody>
          <a:bodyPr/>
          <a:lstStyle/>
          <a:p>
            <a:r>
              <a:rPr lang="en-US"/>
              <a:t>EMBER-3: PFS </a:t>
            </a:r>
            <a:r>
              <a:rPr lang="en-US" sz="3600"/>
              <a:t>for Imlunestrant vs SoC ET </a:t>
            </a:r>
            <a:r>
              <a:rPr lang="en-US"/>
              <a:t>by Patient Subgroup  </a:t>
            </a:r>
          </a:p>
        </p:txBody>
      </p:sp>
      <p:sp>
        <p:nvSpPr>
          <p:cNvPr id="3" name="Text Box 11">
            <a:extLst>
              <a:ext uri="{FF2B5EF4-FFF2-40B4-BE49-F238E27FC236}">
                <a16:creationId xmlns:a16="http://schemas.microsoft.com/office/drawing/2014/main" id="{B7BEF4B9-E953-BC75-AD17-83785385E7B5}"/>
              </a:ext>
            </a:extLst>
          </p:cNvPr>
          <p:cNvSpPr txBox="1">
            <a:spLocks noChangeArrowheads="1"/>
          </p:cNvSpPr>
          <p:nvPr/>
        </p:nvSpPr>
        <p:spPr bwMode="auto">
          <a:xfrm>
            <a:off x="414339" y="635936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Jhaveri. NEJM. 2024</a:t>
            </a:r>
            <a:r>
              <a:rPr lang="en-US" altLang="en-US" sz="1200">
                <a:solidFill>
                  <a:srgbClr val="455560"/>
                </a:solidFill>
                <a:latin typeface="Calibri" panose="020F0502020204030204" pitchFamily="34" charset="0"/>
              </a:rPr>
              <a:t>;</a:t>
            </a: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[Epub]. Jhaveri. SABCS 2024. Abstr GS1-01.  </a:t>
            </a:r>
          </a:p>
        </p:txBody>
      </p:sp>
      <p:graphicFrame>
        <p:nvGraphicFramePr>
          <p:cNvPr id="5" name="Group 3">
            <a:extLst>
              <a:ext uri="{FF2B5EF4-FFF2-40B4-BE49-F238E27FC236}">
                <a16:creationId xmlns:a16="http://schemas.microsoft.com/office/drawing/2014/main" id="{73D3E8A3-452F-41FD-9718-6E29B73FF9E2}"/>
              </a:ext>
            </a:extLst>
          </p:cNvPr>
          <p:cNvGraphicFramePr>
            <a:graphicFrameLocks/>
          </p:cNvGraphicFramePr>
          <p:nvPr>
            <p:extLst>
              <p:ext uri="{D42A27DB-BD31-4B8C-83A1-F6EECF244321}">
                <p14:modId xmlns:p14="http://schemas.microsoft.com/office/powerpoint/2010/main" val="1123351280"/>
              </p:ext>
            </p:extLst>
          </p:nvPr>
        </p:nvGraphicFramePr>
        <p:xfrm>
          <a:off x="495300" y="1538447"/>
          <a:ext cx="5597769" cy="4876944"/>
        </p:xfrm>
        <a:graphic>
          <a:graphicData uri="http://schemas.openxmlformats.org/drawingml/2006/table">
            <a:tbl>
              <a:tblPr/>
              <a:tblGrid>
                <a:gridCol w="1884917">
                  <a:extLst>
                    <a:ext uri="{9D8B030D-6E8A-4147-A177-3AD203B41FA5}">
                      <a16:colId xmlns:a16="http://schemas.microsoft.com/office/drawing/2014/main" val="20000"/>
                    </a:ext>
                  </a:extLst>
                </a:gridCol>
                <a:gridCol w="1586423">
                  <a:extLst>
                    <a:ext uri="{9D8B030D-6E8A-4147-A177-3AD203B41FA5}">
                      <a16:colId xmlns:a16="http://schemas.microsoft.com/office/drawing/2014/main" val="20001"/>
                    </a:ext>
                  </a:extLst>
                </a:gridCol>
                <a:gridCol w="1432435">
                  <a:extLst>
                    <a:ext uri="{9D8B030D-6E8A-4147-A177-3AD203B41FA5}">
                      <a16:colId xmlns:a16="http://schemas.microsoft.com/office/drawing/2014/main" val="1463313211"/>
                    </a:ext>
                  </a:extLst>
                </a:gridCol>
                <a:gridCol w="693994">
                  <a:extLst>
                    <a:ext uri="{9D8B030D-6E8A-4147-A177-3AD203B41FA5}">
                      <a16:colId xmlns:a16="http://schemas.microsoft.com/office/drawing/2014/main" val="748166989"/>
                    </a:ext>
                  </a:extLst>
                </a:gridCol>
              </a:tblGrid>
              <a:tr h="208623">
                <a:tc grid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Subgroup</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HR (95% CI)</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a:ln>
                            <a:noFill/>
                          </a:ln>
                          <a:solidFill>
                            <a:schemeClr val="tx1"/>
                          </a:solidFill>
                          <a:effectLst/>
                          <a:latin typeface="Calibri" panose="020F0502020204030204" pitchFamily="34" charset="0"/>
                        </a:rPr>
                        <a:t>P</a:t>
                      </a:r>
                      <a:endParaRPr kumimoji="0" lang="en-US" sz="1400" b="1" i="0" u="none" strike="noStrike" cap="none" normalizeH="0" baseline="0">
                        <a:ln>
                          <a:noFill/>
                        </a:ln>
                        <a:solidFill>
                          <a:schemeClr val="tx1"/>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Value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227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a:rPr>
                        <a:t>Pts w/ESR1 mutation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I vs SoC ET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0.62 (0.46-0.82)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086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Investigator’s</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choice of ET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Exemestane</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Fulvestrant</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0.53 (0.09-3.00)</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0.61 (0.46-0.81)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086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Age,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&lt;65</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≥65</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0.61 (0.44-0.86)</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0.57 (0.34-0.95)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.859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945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Region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East Asia</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NA/W Eur</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Other</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0.47 (0.25-0.89)</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0.77 (0.51-1.17)</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0.50 (0.31-0.82)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03951507"/>
                  </a:ext>
                </a:extLst>
              </a:tr>
              <a:tr h="2945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 of metastatic sites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1</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2</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≥3</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0.53 (0.30-0.94)</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0.61 (0.37-0.99)</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0.63 (0.41-0.98)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51339897"/>
                  </a:ext>
                </a:extLst>
              </a:tr>
              <a:tr h="2086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Visceral metastasis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No</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Yes</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0.51 (0.32-0.79)</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0.68 (0.47-0.98)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17848583"/>
                  </a:ext>
                </a:extLst>
              </a:tr>
              <a:tr h="2086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Liver metastasis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No</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Yes</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0.58 (0.40-0.83)</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0.64 (0.41-0.99)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91668523"/>
                  </a:ext>
                </a:extLst>
              </a:tr>
              <a:tr h="2086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Bone-only metastasis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No</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Yes</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0.65 (0.47-0.89)</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0.42 (0.22-0.80)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33616887"/>
                  </a:ext>
                </a:extLst>
              </a:tr>
            </a:tbl>
          </a:graphicData>
        </a:graphic>
      </p:graphicFrame>
      <p:graphicFrame>
        <p:nvGraphicFramePr>
          <p:cNvPr id="6" name="Group 3">
            <a:extLst>
              <a:ext uri="{FF2B5EF4-FFF2-40B4-BE49-F238E27FC236}">
                <a16:creationId xmlns:a16="http://schemas.microsoft.com/office/drawing/2014/main" id="{B5CBA6DF-14D8-A858-1075-808AF457B447}"/>
              </a:ext>
            </a:extLst>
          </p:cNvPr>
          <p:cNvGraphicFramePr>
            <a:graphicFrameLocks/>
          </p:cNvGraphicFramePr>
          <p:nvPr>
            <p:extLst>
              <p:ext uri="{D42A27DB-BD31-4B8C-83A1-F6EECF244321}">
                <p14:modId xmlns:p14="http://schemas.microsoft.com/office/powerpoint/2010/main" val="3255976577"/>
              </p:ext>
            </p:extLst>
          </p:nvPr>
        </p:nvGraphicFramePr>
        <p:xfrm>
          <a:off x="6288909" y="1538447"/>
          <a:ext cx="5483991" cy="2072704"/>
        </p:xfrm>
        <a:graphic>
          <a:graphicData uri="http://schemas.openxmlformats.org/drawingml/2006/table">
            <a:tbl>
              <a:tblPr/>
              <a:tblGrid>
                <a:gridCol w="1846605">
                  <a:extLst>
                    <a:ext uri="{9D8B030D-6E8A-4147-A177-3AD203B41FA5}">
                      <a16:colId xmlns:a16="http://schemas.microsoft.com/office/drawing/2014/main" val="20000"/>
                    </a:ext>
                  </a:extLst>
                </a:gridCol>
                <a:gridCol w="1554178">
                  <a:extLst>
                    <a:ext uri="{9D8B030D-6E8A-4147-A177-3AD203B41FA5}">
                      <a16:colId xmlns:a16="http://schemas.microsoft.com/office/drawing/2014/main" val="20001"/>
                    </a:ext>
                  </a:extLst>
                </a:gridCol>
                <a:gridCol w="1403320">
                  <a:extLst>
                    <a:ext uri="{9D8B030D-6E8A-4147-A177-3AD203B41FA5}">
                      <a16:colId xmlns:a16="http://schemas.microsoft.com/office/drawing/2014/main" val="1463313211"/>
                    </a:ext>
                  </a:extLst>
                </a:gridCol>
                <a:gridCol w="679888">
                  <a:extLst>
                    <a:ext uri="{9D8B030D-6E8A-4147-A177-3AD203B41FA5}">
                      <a16:colId xmlns:a16="http://schemas.microsoft.com/office/drawing/2014/main" val="748166989"/>
                    </a:ext>
                  </a:extLst>
                </a:gridCol>
              </a:tblGrid>
              <a:tr h="245254">
                <a:tc grid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Subgroup</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HR (95% CI)</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a:ln>
                            <a:noFill/>
                          </a:ln>
                          <a:solidFill>
                            <a:schemeClr val="tx1"/>
                          </a:solidFill>
                          <a:effectLst/>
                          <a:latin typeface="Calibri" panose="020F0502020204030204" pitchFamily="34" charset="0"/>
                        </a:rPr>
                        <a:t>P</a:t>
                      </a:r>
                      <a:endParaRPr kumimoji="0" lang="en-US" sz="1400" b="1" i="0" u="none" strike="noStrike" cap="none" normalizeH="0" baseline="0">
                        <a:ln>
                          <a:noFill/>
                        </a:ln>
                        <a:solidFill>
                          <a:schemeClr val="tx1"/>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Value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452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Previous CDK4/6i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No</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Yes</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0.42 (0.25-0.72)</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0.72 (0.52-1.01)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27446091"/>
                  </a:ext>
                </a:extLst>
              </a:tr>
              <a:tr h="2452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LOT in advanced setting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First line</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Second line</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0.48 (0.25-0.92)</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0.66 (0.48-0.90)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48774430"/>
                  </a:ext>
                </a:extLst>
              </a:tr>
              <a:tr h="2452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PI3K pathway mutation status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Detected</a:t>
                      </a:r>
                    </a:p>
                    <a:p>
                      <a:pPr marL="285750" marR="0" lvl="0" indent="-2286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kern="1200" cap="none" normalizeH="0" baseline="0">
                          <a:ln>
                            <a:noFill/>
                          </a:ln>
                          <a:solidFill>
                            <a:schemeClr val="bg2">
                              <a:lumMod val="10000"/>
                            </a:schemeClr>
                          </a:solidFill>
                          <a:effectLst/>
                          <a:latin typeface="Calibri" panose="020F0502020204030204" pitchFamily="34" charset="0"/>
                          <a:ea typeface="+mn-ea"/>
                          <a:cs typeface="+mn-cs"/>
                        </a:rPr>
                        <a:t>Not detected</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0.62 (0.41-0.93)</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0.61 (0,41-0.91)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95909285"/>
                  </a:ext>
                </a:extLst>
              </a:tr>
            </a:tbl>
          </a:graphicData>
        </a:graphic>
      </p:graphicFrame>
    </p:spTree>
    <p:extLst>
      <p:ext uri="{BB962C8B-B14F-4D97-AF65-F5344CB8AC3E}">
        <p14:creationId xmlns:p14="http://schemas.microsoft.com/office/powerpoint/2010/main" val="1052323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669C8-48CD-A180-018C-A3B92D0D1A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0FCD63-8FFD-0FC7-CF96-7134D3AA6FAF}"/>
              </a:ext>
            </a:extLst>
          </p:cNvPr>
          <p:cNvSpPr>
            <a:spLocks noGrp="1"/>
          </p:cNvSpPr>
          <p:nvPr>
            <p:ph type="title"/>
          </p:nvPr>
        </p:nvSpPr>
        <p:spPr>
          <a:xfrm>
            <a:off x="609759" y="238127"/>
            <a:ext cx="10872444" cy="1103313"/>
          </a:xfrm>
        </p:spPr>
        <p:txBody>
          <a:bodyPr/>
          <a:lstStyle/>
          <a:p>
            <a:r>
              <a:rPr lang="en-US"/>
              <a:t>EMBER-3: PFS for </a:t>
            </a:r>
            <a:r>
              <a:rPr lang="en-US" dirty="0" err="1"/>
              <a:t>Imlunestrant</a:t>
            </a:r>
            <a:r>
              <a:rPr lang="en-US"/>
              <a:t> + </a:t>
            </a:r>
            <a:r>
              <a:rPr lang="en-US" dirty="0" err="1"/>
              <a:t>Abemaciclib</a:t>
            </a:r>
            <a:r>
              <a:rPr lang="en-US"/>
              <a:t> Vs </a:t>
            </a:r>
            <a:r>
              <a:rPr lang="en-US" dirty="0" err="1"/>
              <a:t>Imlunestrant</a:t>
            </a:r>
            <a:r>
              <a:rPr lang="en-US"/>
              <a:t> (Primary Endpoint)</a:t>
            </a:r>
          </a:p>
        </p:txBody>
      </p:sp>
      <p:sp>
        <p:nvSpPr>
          <p:cNvPr id="3" name="Content Placeholder 2">
            <a:extLst>
              <a:ext uri="{FF2B5EF4-FFF2-40B4-BE49-F238E27FC236}">
                <a16:creationId xmlns:a16="http://schemas.microsoft.com/office/drawing/2014/main" id="{BD0EA4EA-9E49-88AE-1047-4EE4F4F1F89B}"/>
              </a:ext>
            </a:extLst>
          </p:cNvPr>
          <p:cNvSpPr>
            <a:spLocks noGrp="1"/>
          </p:cNvSpPr>
          <p:nvPr>
            <p:ph idx="1"/>
          </p:nvPr>
        </p:nvSpPr>
        <p:spPr>
          <a:xfrm>
            <a:off x="604838" y="5747301"/>
            <a:ext cx="10877550" cy="590314"/>
          </a:xfrm>
        </p:spPr>
        <p:txBody>
          <a:bodyPr/>
          <a:lstStyle/>
          <a:p>
            <a:r>
              <a:rPr lang="en-US" sz="2000" dirty="0"/>
              <a:t>Adding </a:t>
            </a:r>
            <a:r>
              <a:rPr lang="en-US" sz="1800" dirty="0"/>
              <a:t>abemaciclib</a:t>
            </a:r>
            <a:r>
              <a:rPr lang="en-US" sz="2000" dirty="0"/>
              <a:t> to imlunestrant lowered the risk of progression or death by 43% compared with imlunestrant monotherapy in the ITT population</a:t>
            </a:r>
          </a:p>
        </p:txBody>
      </p:sp>
      <p:sp>
        <p:nvSpPr>
          <p:cNvPr id="12" name="Text Box 11">
            <a:extLst>
              <a:ext uri="{FF2B5EF4-FFF2-40B4-BE49-F238E27FC236}">
                <a16:creationId xmlns:a16="http://schemas.microsoft.com/office/drawing/2014/main" id="{27170387-E1A1-43E8-A85C-1AD84FF72D71}"/>
              </a:ext>
            </a:extLst>
          </p:cNvPr>
          <p:cNvSpPr txBox="1">
            <a:spLocks noChangeArrowheads="1"/>
          </p:cNvSpPr>
          <p:nvPr/>
        </p:nvSpPr>
        <p:spPr bwMode="auto">
          <a:xfrm>
            <a:off x="414339" y="635936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Jhaveri. NEJM. 2024;[Epub]. Jhaveri. SABCS 2024. Abstr GS1-01. </a:t>
            </a:r>
          </a:p>
        </p:txBody>
      </p:sp>
      <p:graphicFrame>
        <p:nvGraphicFramePr>
          <p:cNvPr id="8" name="Group 3">
            <a:extLst>
              <a:ext uri="{FF2B5EF4-FFF2-40B4-BE49-F238E27FC236}">
                <a16:creationId xmlns:a16="http://schemas.microsoft.com/office/drawing/2014/main" id="{1B8FC289-2FEA-D190-A212-439B9A6B0567}"/>
              </a:ext>
            </a:extLst>
          </p:cNvPr>
          <p:cNvGraphicFramePr>
            <a:graphicFrameLocks/>
          </p:cNvGraphicFramePr>
          <p:nvPr>
            <p:extLst>
              <p:ext uri="{D42A27DB-BD31-4B8C-83A1-F6EECF244321}">
                <p14:modId xmlns:p14="http://schemas.microsoft.com/office/powerpoint/2010/main" val="1789039475"/>
              </p:ext>
            </p:extLst>
          </p:nvPr>
        </p:nvGraphicFramePr>
        <p:xfrm>
          <a:off x="7015711" y="1600200"/>
          <a:ext cx="4757189" cy="2316544"/>
        </p:xfrm>
        <a:graphic>
          <a:graphicData uri="http://schemas.openxmlformats.org/drawingml/2006/table">
            <a:tbl>
              <a:tblPr/>
              <a:tblGrid>
                <a:gridCol w="1593268">
                  <a:extLst>
                    <a:ext uri="{9D8B030D-6E8A-4147-A177-3AD203B41FA5}">
                      <a16:colId xmlns:a16="http://schemas.microsoft.com/office/drawing/2014/main" val="20000"/>
                    </a:ext>
                  </a:extLst>
                </a:gridCol>
                <a:gridCol w="1789889">
                  <a:extLst>
                    <a:ext uri="{9D8B030D-6E8A-4147-A177-3AD203B41FA5}">
                      <a16:colId xmlns:a16="http://schemas.microsoft.com/office/drawing/2014/main" val="20001"/>
                    </a:ext>
                  </a:extLst>
                </a:gridCol>
                <a:gridCol w="1374032">
                  <a:extLst>
                    <a:ext uri="{9D8B030D-6E8A-4147-A177-3AD203B41FA5}">
                      <a16:colId xmlns:a16="http://schemas.microsoft.com/office/drawing/2014/main" val="20002"/>
                    </a:ext>
                  </a:extLst>
                </a:gridCol>
              </a:tblGrid>
              <a:tr h="2298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a:ln>
                            <a:noFill/>
                          </a:ln>
                          <a:solidFill>
                            <a:schemeClr val="tx1"/>
                          </a:solidFill>
                          <a:effectLst/>
                          <a:latin typeface="Calibri" panose="020F0502020204030204" pitchFamily="34" charset="0"/>
                        </a:rPr>
                        <a:t>PFS by Investigator</a:t>
                      </a: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Imlunestrant + Abemaciclib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(n = 213)</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Imlunestrant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(n = 213)</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a:rPr>
                        <a:t>No. of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617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mPFS, mo </a:t>
                      </a:r>
                      <a:br>
                        <a:rPr kumimoji="0" lang="en-US" sz="1600" b="0" i="0" u="none" strike="noStrike" cap="none" normalizeH="0" baseline="0">
                          <a:ln>
                            <a:noFill/>
                          </a:ln>
                          <a:solidFill>
                            <a:schemeClr val="bg2">
                              <a:lumMod val="10000"/>
                            </a:schemeClr>
                          </a:solidFill>
                          <a:effectLst/>
                          <a:latin typeface="Calibri" panose="020F0502020204030204" pitchFamily="34" charset="0"/>
                        </a:rPr>
                      </a:br>
                      <a:r>
                        <a:rPr kumimoji="0" lang="en-US" sz="1600" b="0" i="0" u="none" strike="noStrike" cap="none" normalizeH="0" baseline="0">
                          <a:ln>
                            <a:noFill/>
                          </a:ln>
                          <a:solidFill>
                            <a:schemeClr val="bg2">
                              <a:lumMod val="10000"/>
                            </a:schemeClr>
                          </a:solidFill>
                          <a:effectLst/>
                          <a:latin typeface="Calibri" panose="020F0502020204030204" pitchFamily="34" charset="0"/>
                        </a:rPr>
                        <a:t>(95% CI)</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9.4 (7.5-11.9)</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5.5 (3.8-5.6)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617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HR (95% CI)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0.57 (0.44-0.73)</a:t>
                      </a:r>
                      <a:br>
                        <a:rPr kumimoji="0" lang="en-US" sz="1600" b="0" i="0" u="none" strike="noStrike" cap="none" normalizeH="0" baseline="0">
                          <a:ln>
                            <a:noFill/>
                          </a:ln>
                          <a:solidFill>
                            <a:schemeClr val="bg2">
                              <a:lumMod val="10000"/>
                            </a:schemeClr>
                          </a:solidFill>
                          <a:effectLst/>
                          <a:latin typeface="Calibri" panose="020F0502020204030204" pitchFamily="34" charset="0"/>
                        </a:rPr>
                      </a:br>
                      <a:r>
                        <a:rPr kumimoji="0" lang="en-US" sz="1600" b="0" i="1" u="none" strike="noStrike" cap="none" normalizeH="0" baseline="0">
                          <a:ln>
                            <a:noFill/>
                          </a:ln>
                          <a:solidFill>
                            <a:schemeClr val="bg2">
                              <a:lumMod val="10000"/>
                            </a:schemeClr>
                          </a:solidFill>
                          <a:effectLst/>
                          <a:latin typeface="Calibri" panose="020F0502020204030204" pitchFamily="34" charset="0"/>
                        </a:rPr>
                        <a:t>P</a:t>
                      </a:r>
                      <a:r>
                        <a:rPr kumimoji="0" lang="en-US" sz="1600" b="0" i="0" u="none" strike="noStrike" cap="none" normalizeH="0" baseline="0">
                          <a:ln>
                            <a:noFill/>
                          </a:ln>
                          <a:solidFill>
                            <a:schemeClr val="bg2">
                              <a:lumMod val="10000"/>
                            </a:schemeClr>
                          </a:solidFill>
                          <a:effectLst/>
                          <a:latin typeface="Calibri" panose="020F0502020204030204" pitchFamily="34" charset="0"/>
                        </a:rPr>
                        <a:t> &lt;.001</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14" name="TextBox 13">
            <a:extLst>
              <a:ext uri="{FF2B5EF4-FFF2-40B4-BE49-F238E27FC236}">
                <a16:creationId xmlns:a16="http://schemas.microsoft.com/office/drawing/2014/main" id="{FC862DBA-8B40-A01F-E8D2-17D4FC1DB271}"/>
              </a:ext>
            </a:extLst>
          </p:cNvPr>
          <p:cNvSpPr txBox="1"/>
          <p:nvPr/>
        </p:nvSpPr>
        <p:spPr bwMode="auto">
          <a:xfrm>
            <a:off x="1873955" y="1494556"/>
            <a:ext cx="46848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PFS in ITT Population</a:t>
            </a:r>
          </a:p>
        </p:txBody>
      </p:sp>
      <p:cxnSp>
        <p:nvCxnSpPr>
          <p:cNvPr id="26" name="Straight Connector 25">
            <a:extLst>
              <a:ext uri="{FF2B5EF4-FFF2-40B4-BE49-F238E27FC236}">
                <a16:creationId xmlns:a16="http://schemas.microsoft.com/office/drawing/2014/main" id="{6A27F182-1EF0-0F5B-5F5B-CF8E8FF05243}"/>
              </a:ext>
            </a:extLst>
          </p:cNvPr>
          <p:cNvCxnSpPr>
            <a:cxnSpLocks/>
          </p:cNvCxnSpPr>
          <p:nvPr/>
        </p:nvCxnSpPr>
        <p:spPr bwMode="auto">
          <a:xfrm>
            <a:off x="1861465" y="4564894"/>
            <a:ext cx="4889727"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47118849-2BC3-AE4F-F9BE-EE0619B29A6B}"/>
              </a:ext>
            </a:extLst>
          </p:cNvPr>
          <p:cNvCxnSpPr>
            <a:cxnSpLocks/>
          </p:cNvCxnSpPr>
          <p:nvPr/>
        </p:nvCxnSpPr>
        <p:spPr bwMode="auto">
          <a:xfrm flipH="1">
            <a:off x="1801672" y="1716864"/>
            <a:ext cx="79723"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FEBEC5AB-34D7-5026-1957-CCDB72592E2A}"/>
              </a:ext>
            </a:extLst>
          </p:cNvPr>
          <p:cNvCxnSpPr>
            <a:cxnSpLocks/>
          </p:cNvCxnSpPr>
          <p:nvPr/>
        </p:nvCxnSpPr>
        <p:spPr bwMode="auto">
          <a:xfrm flipH="1">
            <a:off x="1801672" y="2428871"/>
            <a:ext cx="79723"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CB7227A9-423D-B454-D0EF-2DBC1CD61315}"/>
              </a:ext>
            </a:extLst>
          </p:cNvPr>
          <p:cNvCxnSpPr>
            <a:cxnSpLocks/>
          </p:cNvCxnSpPr>
          <p:nvPr/>
        </p:nvCxnSpPr>
        <p:spPr bwMode="auto">
          <a:xfrm flipH="1">
            <a:off x="1801672" y="3140879"/>
            <a:ext cx="79723"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47D13885-2750-77C4-95D2-46239B376CD7}"/>
              </a:ext>
            </a:extLst>
          </p:cNvPr>
          <p:cNvCxnSpPr>
            <a:cxnSpLocks/>
          </p:cNvCxnSpPr>
          <p:nvPr/>
        </p:nvCxnSpPr>
        <p:spPr bwMode="auto">
          <a:xfrm flipH="1">
            <a:off x="1801672" y="3852887"/>
            <a:ext cx="79723"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2D0ACE1E-646A-7872-AB07-46E062655525}"/>
              </a:ext>
            </a:extLst>
          </p:cNvPr>
          <p:cNvCxnSpPr>
            <a:cxnSpLocks/>
          </p:cNvCxnSpPr>
          <p:nvPr/>
        </p:nvCxnSpPr>
        <p:spPr bwMode="auto">
          <a:xfrm flipH="1">
            <a:off x="1801672" y="4564894"/>
            <a:ext cx="79723"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8833562C-BFB2-7EEE-55BE-192A01C49752}"/>
              </a:ext>
            </a:extLst>
          </p:cNvPr>
          <p:cNvCxnSpPr>
            <a:cxnSpLocks/>
          </p:cNvCxnSpPr>
          <p:nvPr/>
        </p:nvCxnSpPr>
        <p:spPr bwMode="auto">
          <a:xfrm>
            <a:off x="1871431"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C8829BD8-23C4-5656-4F39-A1427397B3A0}"/>
              </a:ext>
            </a:extLst>
          </p:cNvPr>
          <p:cNvCxnSpPr>
            <a:cxnSpLocks/>
          </p:cNvCxnSpPr>
          <p:nvPr/>
        </p:nvCxnSpPr>
        <p:spPr bwMode="auto">
          <a:xfrm>
            <a:off x="2195641"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9C0ABC55-97BC-F550-712E-277567C9E563}"/>
              </a:ext>
            </a:extLst>
          </p:cNvPr>
          <p:cNvCxnSpPr>
            <a:cxnSpLocks/>
          </p:cNvCxnSpPr>
          <p:nvPr/>
        </p:nvCxnSpPr>
        <p:spPr bwMode="auto">
          <a:xfrm>
            <a:off x="2519851"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9899FF56-4281-9C47-F208-DEA9285C3EC8}"/>
              </a:ext>
            </a:extLst>
          </p:cNvPr>
          <p:cNvCxnSpPr>
            <a:cxnSpLocks/>
          </p:cNvCxnSpPr>
          <p:nvPr/>
        </p:nvCxnSpPr>
        <p:spPr bwMode="auto">
          <a:xfrm>
            <a:off x="2844061"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B9860315-EEE9-0FC6-76F1-E83694DED3CC}"/>
              </a:ext>
            </a:extLst>
          </p:cNvPr>
          <p:cNvCxnSpPr>
            <a:cxnSpLocks/>
          </p:cNvCxnSpPr>
          <p:nvPr/>
        </p:nvCxnSpPr>
        <p:spPr bwMode="auto">
          <a:xfrm>
            <a:off x="3168272"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FB6D383B-8D22-2C1F-12BD-F695F82E6CB2}"/>
              </a:ext>
            </a:extLst>
          </p:cNvPr>
          <p:cNvCxnSpPr>
            <a:cxnSpLocks/>
          </p:cNvCxnSpPr>
          <p:nvPr/>
        </p:nvCxnSpPr>
        <p:spPr bwMode="auto">
          <a:xfrm>
            <a:off x="3492482"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AF7418CA-F12E-67DB-AD39-0A0514F30EF2}"/>
              </a:ext>
            </a:extLst>
          </p:cNvPr>
          <p:cNvCxnSpPr>
            <a:cxnSpLocks/>
          </p:cNvCxnSpPr>
          <p:nvPr/>
        </p:nvCxnSpPr>
        <p:spPr bwMode="auto">
          <a:xfrm>
            <a:off x="3816692"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CF13608B-4894-EA49-926A-6C9E8C535168}"/>
              </a:ext>
            </a:extLst>
          </p:cNvPr>
          <p:cNvCxnSpPr>
            <a:cxnSpLocks/>
          </p:cNvCxnSpPr>
          <p:nvPr/>
        </p:nvCxnSpPr>
        <p:spPr bwMode="auto">
          <a:xfrm>
            <a:off x="4140902"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C14E6082-B19E-D768-F3C8-551A5BD54F11}"/>
              </a:ext>
            </a:extLst>
          </p:cNvPr>
          <p:cNvCxnSpPr>
            <a:cxnSpLocks/>
          </p:cNvCxnSpPr>
          <p:nvPr/>
        </p:nvCxnSpPr>
        <p:spPr bwMode="auto">
          <a:xfrm>
            <a:off x="4465113"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FA3C96D4-5315-1559-A3D8-67E3F78BABE2}"/>
              </a:ext>
            </a:extLst>
          </p:cNvPr>
          <p:cNvCxnSpPr>
            <a:cxnSpLocks/>
          </p:cNvCxnSpPr>
          <p:nvPr/>
        </p:nvCxnSpPr>
        <p:spPr bwMode="auto">
          <a:xfrm>
            <a:off x="4789323"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D22F5682-D0F8-32D6-1C94-218F5DA759F0}"/>
              </a:ext>
            </a:extLst>
          </p:cNvPr>
          <p:cNvCxnSpPr>
            <a:cxnSpLocks/>
          </p:cNvCxnSpPr>
          <p:nvPr/>
        </p:nvCxnSpPr>
        <p:spPr bwMode="auto">
          <a:xfrm>
            <a:off x="5113533"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16DDA295-89AD-6DA0-7124-1F97CE116096}"/>
              </a:ext>
            </a:extLst>
          </p:cNvPr>
          <p:cNvCxnSpPr>
            <a:cxnSpLocks/>
          </p:cNvCxnSpPr>
          <p:nvPr/>
        </p:nvCxnSpPr>
        <p:spPr bwMode="auto">
          <a:xfrm>
            <a:off x="5437743"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72DC2816-8D9E-F4F7-FD0C-6157F0FDA5AF}"/>
              </a:ext>
            </a:extLst>
          </p:cNvPr>
          <p:cNvCxnSpPr>
            <a:cxnSpLocks/>
          </p:cNvCxnSpPr>
          <p:nvPr/>
        </p:nvCxnSpPr>
        <p:spPr bwMode="auto">
          <a:xfrm>
            <a:off x="5761954"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D8299EB3-048E-DA37-28A6-D143920A579A}"/>
              </a:ext>
            </a:extLst>
          </p:cNvPr>
          <p:cNvCxnSpPr>
            <a:cxnSpLocks/>
          </p:cNvCxnSpPr>
          <p:nvPr/>
        </p:nvCxnSpPr>
        <p:spPr bwMode="auto">
          <a:xfrm>
            <a:off x="6086164"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821D21FF-B0C3-F4E9-A2A2-4AF474384560}"/>
              </a:ext>
            </a:extLst>
          </p:cNvPr>
          <p:cNvCxnSpPr>
            <a:cxnSpLocks/>
          </p:cNvCxnSpPr>
          <p:nvPr/>
        </p:nvCxnSpPr>
        <p:spPr bwMode="auto">
          <a:xfrm>
            <a:off x="6410374" y="4559499"/>
            <a:ext cx="0" cy="61168"/>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F32B3C41-F8A3-613D-5FC2-D4C7CAC7CD17}"/>
              </a:ext>
            </a:extLst>
          </p:cNvPr>
          <p:cNvCxnSpPr>
            <a:cxnSpLocks/>
          </p:cNvCxnSpPr>
          <p:nvPr/>
        </p:nvCxnSpPr>
        <p:spPr bwMode="auto">
          <a:xfrm>
            <a:off x="6734582" y="4559499"/>
            <a:ext cx="0" cy="61168"/>
          </a:xfrm>
          <a:prstGeom prst="line">
            <a:avLst/>
          </a:prstGeom>
          <a:noFill/>
          <a:ln w="28575" cap="flat" cmpd="sng" algn="ctr">
            <a:solidFill>
              <a:schemeClr val="bg1"/>
            </a:solidFill>
            <a:prstDash val="solid"/>
            <a:round/>
            <a:headEnd type="none" w="med" len="med"/>
            <a:tailEnd type="none" w="med" len="med"/>
          </a:ln>
          <a:effectLst/>
        </p:spPr>
      </p:cxnSp>
      <p:sp>
        <p:nvSpPr>
          <p:cNvPr id="48" name="TextBox 47">
            <a:extLst>
              <a:ext uri="{FF2B5EF4-FFF2-40B4-BE49-F238E27FC236}">
                <a16:creationId xmlns:a16="http://schemas.microsoft.com/office/drawing/2014/main" id="{6BC097D8-269F-610C-9C2D-3F25B6E92D08}"/>
              </a:ext>
            </a:extLst>
          </p:cNvPr>
          <p:cNvSpPr txBox="1"/>
          <p:nvPr/>
        </p:nvSpPr>
        <p:spPr bwMode="auto">
          <a:xfrm>
            <a:off x="1200423" y="1555044"/>
            <a:ext cx="690939"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49" name="TextBox 48">
            <a:extLst>
              <a:ext uri="{FF2B5EF4-FFF2-40B4-BE49-F238E27FC236}">
                <a16:creationId xmlns:a16="http://schemas.microsoft.com/office/drawing/2014/main" id="{B887DE32-72D7-9077-8418-718569E5F5A3}"/>
              </a:ext>
            </a:extLst>
          </p:cNvPr>
          <p:cNvSpPr txBox="1"/>
          <p:nvPr/>
        </p:nvSpPr>
        <p:spPr bwMode="auto">
          <a:xfrm>
            <a:off x="1200423" y="2264354"/>
            <a:ext cx="690939"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75</a:t>
            </a:r>
          </a:p>
        </p:txBody>
      </p:sp>
      <p:sp>
        <p:nvSpPr>
          <p:cNvPr id="50" name="TextBox 49">
            <a:extLst>
              <a:ext uri="{FF2B5EF4-FFF2-40B4-BE49-F238E27FC236}">
                <a16:creationId xmlns:a16="http://schemas.microsoft.com/office/drawing/2014/main" id="{AED1ADAB-E046-8172-34A0-38E37EBAD787}"/>
              </a:ext>
            </a:extLst>
          </p:cNvPr>
          <p:cNvSpPr txBox="1"/>
          <p:nvPr/>
        </p:nvSpPr>
        <p:spPr bwMode="auto">
          <a:xfrm>
            <a:off x="1200423" y="2973664"/>
            <a:ext cx="690939"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51" name="TextBox 50">
            <a:extLst>
              <a:ext uri="{FF2B5EF4-FFF2-40B4-BE49-F238E27FC236}">
                <a16:creationId xmlns:a16="http://schemas.microsoft.com/office/drawing/2014/main" id="{A8F74BA1-06E4-7689-96DD-8691F1A6BC53}"/>
              </a:ext>
            </a:extLst>
          </p:cNvPr>
          <p:cNvSpPr txBox="1"/>
          <p:nvPr/>
        </p:nvSpPr>
        <p:spPr bwMode="auto">
          <a:xfrm>
            <a:off x="1200423" y="3682974"/>
            <a:ext cx="690939"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a:t>
            </a:r>
          </a:p>
        </p:txBody>
      </p:sp>
      <p:sp>
        <p:nvSpPr>
          <p:cNvPr id="52" name="TextBox 51">
            <a:extLst>
              <a:ext uri="{FF2B5EF4-FFF2-40B4-BE49-F238E27FC236}">
                <a16:creationId xmlns:a16="http://schemas.microsoft.com/office/drawing/2014/main" id="{08C65367-64D2-A5BA-2044-ACE0FFE82FF5}"/>
              </a:ext>
            </a:extLst>
          </p:cNvPr>
          <p:cNvSpPr txBox="1"/>
          <p:nvPr/>
        </p:nvSpPr>
        <p:spPr bwMode="auto">
          <a:xfrm>
            <a:off x="1200423" y="4392286"/>
            <a:ext cx="690939"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53" name="TextBox 52">
            <a:extLst>
              <a:ext uri="{FF2B5EF4-FFF2-40B4-BE49-F238E27FC236}">
                <a16:creationId xmlns:a16="http://schemas.microsoft.com/office/drawing/2014/main" id="{BA3757FB-A226-A327-B881-711B770F899A}"/>
              </a:ext>
            </a:extLst>
          </p:cNvPr>
          <p:cNvSpPr txBox="1"/>
          <p:nvPr/>
        </p:nvSpPr>
        <p:spPr bwMode="auto">
          <a:xfrm rot="16200000">
            <a:off x="-237916" y="2979694"/>
            <a:ext cx="28534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PFS (%)</a:t>
            </a:r>
          </a:p>
        </p:txBody>
      </p:sp>
      <p:sp>
        <p:nvSpPr>
          <p:cNvPr id="54" name="TextBox 53">
            <a:extLst>
              <a:ext uri="{FF2B5EF4-FFF2-40B4-BE49-F238E27FC236}">
                <a16:creationId xmlns:a16="http://schemas.microsoft.com/office/drawing/2014/main" id="{BC34CF42-F4FC-A0AA-D17A-F9ED13F6451E}"/>
              </a:ext>
            </a:extLst>
          </p:cNvPr>
          <p:cNvSpPr txBox="1"/>
          <p:nvPr/>
        </p:nvSpPr>
        <p:spPr bwMode="auto">
          <a:xfrm>
            <a:off x="1874752" y="4889398"/>
            <a:ext cx="48764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Time (Mo)</a:t>
            </a:r>
          </a:p>
        </p:txBody>
      </p:sp>
      <p:sp>
        <p:nvSpPr>
          <p:cNvPr id="55" name="TextBox 54">
            <a:extLst>
              <a:ext uri="{FF2B5EF4-FFF2-40B4-BE49-F238E27FC236}">
                <a16:creationId xmlns:a16="http://schemas.microsoft.com/office/drawing/2014/main" id="{76B5A393-6856-42B2-EBBD-D09AD31151F8}"/>
              </a:ext>
            </a:extLst>
          </p:cNvPr>
          <p:cNvSpPr txBox="1"/>
          <p:nvPr/>
        </p:nvSpPr>
        <p:spPr bwMode="auto">
          <a:xfrm>
            <a:off x="6488769"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56" name="TextBox 55">
            <a:extLst>
              <a:ext uri="{FF2B5EF4-FFF2-40B4-BE49-F238E27FC236}">
                <a16:creationId xmlns:a16="http://schemas.microsoft.com/office/drawing/2014/main" id="{F30819E8-13CC-213C-AFF6-D37348476CD9}"/>
              </a:ext>
            </a:extLst>
          </p:cNvPr>
          <p:cNvSpPr txBox="1"/>
          <p:nvPr/>
        </p:nvSpPr>
        <p:spPr bwMode="auto">
          <a:xfrm>
            <a:off x="1625619"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57" name="TextBox 56">
            <a:extLst>
              <a:ext uri="{FF2B5EF4-FFF2-40B4-BE49-F238E27FC236}">
                <a16:creationId xmlns:a16="http://schemas.microsoft.com/office/drawing/2014/main" id="{1FEA3807-8BEF-E3EB-47F2-D3C4F509293B}"/>
              </a:ext>
            </a:extLst>
          </p:cNvPr>
          <p:cNvSpPr txBox="1"/>
          <p:nvPr/>
        </p:nvSpPr>
        <p:spPr bwMode="auto">
          <a:xfrm>
            <a:off x="1949829"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a:t>
            </a:r>
          </a:p>
        </p:txBody>
      </p:sp>
      <p:sp>
        <p:nvSpPr>
          <p:cNvPr id="58" name="TextBox 57">
            <a:extLst>
              <a:ext uri="{FF2B5EF4-FFF2-40B4-BE49-F238E27FC236}">
                <a16:creationId xmlns:a16="http://schemas.microsoft.com/office/drawing/2014/main" id="{878E992D-B68F-7DED-2951-7D79E179A347}"/>
              </a:ext>
            </a:extLst>
          </p:cNvPr>
          <p:cNvSpPr txBox="1"/>
          <p:nvPr/>
        </p:nvSpPr>
        <p:spPr bwMode="auto">
          <a:xfrm>
            <a:off x="2274039"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a:t>
            </a:r>
          </a:p>
        </p:txBody>
      </p:sp>
      <p:sp>
        <p:nvSpPr>
          <p:cNvPr id="59" name="TextBox 58">
            <a:extLst>
              <a:ext uri="{FF2B5EF4-FFF2-40B4-BE49-F238E27FC236}">
                <a16:creationId xmlns:a16="http://schemas.microsoft.com/office/drawing/2014/main" id="{08C483FD-62C4-4464-53C4-2E0DF364FCDC}"/>
              </a:ext>
            </a:extLst>
          </p:cNvPr>
          <p:cNvSpPr txBox="1"/>
          <p:nvPr/>
        </p:nvSpPr>
        <p:spPr bwMode="auto">
          <a:xfrm>
            <a:off x="2598249"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a:t>
            </a:r>
          </a:p>
        </p:txBody>
      </p:sp>
      <p:sp>
        <p:nvSpPr>
          <p:cNvPr id="60" name="TextBox 59">
            <a:extLst>
              <a:ext uri="{FF2B5EF4-FFF2-40B4-BE49-F238E27FC236}">
                <a16:creationId xmlns:a16="http://schemas.microsoft.com/office/drawing/2014/main" id="{AB0EFFCC-5FBD-52D4-D1E0-65E7785D9DB1}"/>
              </a:ext>
            </a:extLst>
          </p:cNvPr>
          <p:cNvSpPr txBox="1"/>
          <p:nvPr/>
        </p:nvSpPr>
        <p:spPr bwMode="auto">
          <a:xfrm>
            <a:off x="2922460"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a:t>
            </a:r>
          </a:p>
        </p:txBody>
      </p:sp>
      <p:sp>
        <p:nvSpPr>
          <p:cNvPr id="61" name="TextBox 60">
            <a:extLst>
              <a:ext uri="{FF2B5EF4-FFF2-40B4-BE49-F238E27FC236}">
                <a16:creationId xmlns:a16="http://schemas.microsoft.com/office/drawing/2014/main" id="{538E24F7-66F9-DB52-99F2-F40937C2F8E8}"/>
              </a:ext>
            </a:extLst>
          </p:cNvPr>
          <p:cNvSpPr txBox="1"/>
          <p:nvPr/>
        </p:nvSpPr>
        <p:spPr bwMode="auto">
          <a:xfrm>
            <a:off x="3246670"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62" name="TextBox 61">
            <a:extLst>
              <a:ext uri="{FF2B5EF4-FFF2-40B4-BE49-F238E27FC236}">
                <a16:creationId xmlns:a16="http://schemas.microsoft.com/office/drawing/2014/main" id="{67F99E2E-CF7C-53BC-08BD-4D4A0A3E92BF}"/>
              </a:ext>
            </a:extLst>
          </p:cNvPr>
          <p:cNvSpPr txBox="1"/>
          <p:nvPr/>
        </p:nvSpPr>
        <p:spPr bwMode="auto">
          <a:xfrm>
            <a:off x="3570880"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12</a:t>
            </a:r>
          </a:p>
        </p:txBody>
      </p:sp>
      <p:sp>
        <p:nvSpPr>
          <p:cNvPr id="63" name="TextBox 62">
            <a:extLst>
              <a:ext uri="{FF2B5EF4-FFF2-40B4-BE49-F238E27FC236}">
                <a16:creationId xmlns:a16="http://schemas.microsoft.com/office/drawing/2014/main" id="{2BBF1C9C-4297-D22B-5CD8-88E03A8D0207}"/>
              </a:ext>
            </a:extLst>
          </p:cNvPr>
          <p:cNvSpPr txBox="1"/>
          <p:nvPr/>
        </p:nvSpPr>
        <p:spPr bwMode="auto">
          <a:xfrm>
            <a:off x="3895090"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14</a:t>
            </a:r>
          </a:p>
        </p:txBody>
      </p:sp>
      <p:sp>
        <p:nvSpPr>
          <p:cNvPr id="64" name="TextBox 63">
            <a:extLst>
              <a:ext uri="{FF2B5EF4-FFF2-40B4-BE49-F238E27FC236}">
                <a16:creationId xmlns:a16="http://schemas.microsoft.com/office/drawing/2014/main" id="{0CB9E4BB-6D18-EBCE-63E6-829A3E060C27}"/>
              </a:ext>
            </a:extLst>
          </p:cNvPr>
          <p:cNvSpPr txBox="1"/>
          <p:nvPr/>
        </p:nvSpPr>
        <p:spPr bwMode="auto">
          <a:xfrm>
            <a:off x="4219300"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16</a:t>
            </a:r>
          </a:p>
        </p:txBody>
      </p:sp>
      <p:sp>
        <p:nvSpPr>
          <p:cNvPr id="65" name="TextBox 64">
            <a:extLst>
              <a:ext uri="{FF2B5EF4-FFF2-40B4-BE49-F238E27FC236}">
                <a16:creationId xmlns:a16="http://schemas.microsoft.com/office/drawing/2014/main" id="{9FD585C6-A03E-F85B-5BF9-3262EC67460D}"/>
              </a:ext>
            </a:extLst>
          </p:cNvPr>
          <p:cNvSpPr txBox="1"/>
          <p:nvPr/>
        </p:nvSpPr>
        <p:spPr bwMode="auto">
          <a:xfrm>
            <a:off x="4543511"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18</a:t>
            </a:r>
          </a:p>
        </p:txBody>
      </p:sp>
      <p:sp>
        <p:nvSpPr>
          <p:cNvPr id="66" name="TextBox 65">
            <a:extLst>
              <a:ext uri="{FF2B5EF4-FFF2-40B4-BE49-F238E27FC236}">
                <a16:creationId xmlns:a16="http://schemas.microsoft.com/office/drawing/2014/main" id="{2E2F1662-E74E-5F5F-ED0E-D0AED5945BD6}"/>
              </a:ext>
            </a:extLst>
          </p:cNvPr>
          <p:cNvSpPr txBox="1"/>
          <p:nvPr/>
        </p:nvSpPr>
        <p:spPr bwMode="auto">
          <a:xfrm>
            <a:off x="4867721"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67" name="TextBox 66">
            <a:extLst>
              <a:ext uri="{FF2B5EF4-FFF2-40B4-BE49-F238E27FC236}">
                <a16:creationId xmlns:a16="http://schemas.microsoft.com/office/drawing/2014/main" id="{6A5845FD-55AC-25D2-CE96-EDAE9DD36618}"/>
              </a:ext>
            </a:extLst>
          </p:cNvPr>
          <p:cNvSpPr txBox="1"/>
          <p:nvPr/>
        </p:nvSpPr>
        <p:spPr bwMode="auto">
          <a:xfrm>
            <a:off x="5191931"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22</a:t>
            </a:r>
          </a:p>
        </p:txBody>
      </p:sp>
      <p:sp>
        <p:nvSpPr>
          <p:cNvPr id="68" name="TextBox 67">
            <a:extLst>
              <a:ext uri="{FF2B5EF4-FFF2-40B4-BE49-F238E27FC236}">
                <a16:creationId xmlns:a16="http://schemas.microsoft.com/office/drawing/2014/main" id="{59CB051F-AED8-F240-214C-E02B399C48EC}"/>
              </a:ext>
            </a:extLst>
          </p:cNvPr>
          <p:cNvSpPr txBox="1"/>
          <p:nvPr/>
        </p:nvSpPr>
        <p:spPr bwMode="auto">
          <a:xfrm>
            <a:off x="5516141"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24</a:t>
            </a:r>
          </a:p>
        </p:txBody>
      </p:sp>
      <p:sp>
        <p:nvSpPr>
          <p:cNvPr id="69" name="TextBox 68">
            <a:extLst>
              <a:ext uri="{FF2B5EF4-FFF2-40B4-BE49-F238E27FC236}">
                <a16:creationId xmlns:a16="http://schemas.microsoft.com/office/drawing/2014/main" id="{648DD3C8-2CCF-B48F-7714-41363DDC7265}"/>
              </a:ext>
            </a:extLst>
          </p:cNvPr>
          <p:cNvSpPr txBox="1"/>
          <p:nvPr/>
        </p:nvSpPr>
        <p:spPr bwMode="auto">
          <a:xfrm>
            <a:off x="5840352"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26</a:t>
            </a:r>
          </a:p>
        </p:txBody>
      </p:sp>
      <p:sp>
        <p:nvSpPr>
          <p:cNvPr id="70" name="TextBox 69">
            <a:extLst>
              <a:ext uri="{FF2B5EF4-FFF2-40B4-BE49-F238E27FC236}">
                <a16:creationId xmlns:a16="http://schemas.microsoft.com/office/drawing/2014/main" id="{038C2FBF-A408-6EF1-3F40-13AF2DF21310}"/>
              </a:ext>
            </a:extLst>
          </p:cNvPr>
          <p:cNvSpPr txBox="1"/>
          <p:nvPr/>
        </p:nvSpPr>
        <p:spPr bwMode="auto">
          <a:xfrm>
            <a:off x="6164562" y="4562195"/>
            <a:ext cx="488306" cy="323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28</a:t>
            </a:r>
          </a:p>
        </p:txBody>
      </p:sp>
      <p:grpSp>
        <p:nvGrpSpPr>
          <p:cNvPr id="71" name="Group 70">
            <a:extLst>
              <a:ext uri="{FF2B5EF4-FFF2-40B4-BE49-F238E27FC236}">
                <a16:creationId xmlns:a16="http://schemas.microsoft.com/office/drawing/2014/main" id="{C21B24E2-5C5D-2312-9F5D-CBADDA421C64}"/>
              </a:ext>
            </a:extLst>
          </p:cNvPr>
          <p:cNvGrpSpPr/>
          <p:nvPr/>
        </p:nvGrpSpPr>
        <p:grpSpPr>
          <a:xfrm>
            <a:off x="4262787" y="1915742"/>
            <a:ext cx="2916947" cy="584775"/>
            <a:chOff x="4126087" y="3496732"/>
            <a:chExt cx="2478238" cy="611927"/>
          </a:xfrm>
        </p:grpSpPr>
        <p:sp>
          <p:nvSpPr>
            <p:cNvPr id="72" name="TextBox 71">
              <a:extLst>
                <a:ext uri="{FF2B5EF4-FFF2-40B4-BE49-F238E27FC236}">
                  <a16:creationId xmlns:a16="http://schemas.microsoft.com/office/drawing/2014/main" id="{DFA770D0-A503-F867-0293-7A31347EBA78}"/>
                </a:ext>
              </a:extLst>
            </p:cNvPr>
            <p:cNvSpPr txBox="1"/>
            <p:nvPr/>
          </p:nvSpPr>
          <p:spPr bwMode="auto">
            <a:xfrm>
              <a:off x="4299377" y="3496732"/>
              <a:ext cx="2304948" cy="611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600" b="0" dirty="0" err="1">
                  <a:solidFill>
                    <a:schemeClr val="bg1"/>
                  </a:solidFill>
                  <a:latin typeface="Calibri" panose="020F0502020204030204" pitchFamily="34" charset="0"/>
                </a:rPr>
                <a:t>Imlunestrant</a:t>
              </a:r>
              <a:r>
                <a:rPr lang="en-US" sz="1600" b="0" dirty="0">
                  <a:solidFill>
                    <a:schemeClr val="bg1"/>
                  </a:solidFill>
                  <a:latin typeface="Calibri" panose="020F0502020204030204" pitchFamily="34" charset="0"/>
                </a:rPr>
                <a:t> + </a:t>
              </a:r>
              <a:r>
                <a:rPr lang="en-US" sz="1600" b="0" dirty="0" err="1">
                  <a:solidFill>
                    <a:schemeClr val="bg1"/>
                  </a:solidFill>
                  <a:latin typeface="Calibri" panose="020F0502020204030204" pitchFamily="34" charset="0"/>
                </a:rPr>
                <a:t>abemaciclib</a:t>
              </a:r>
              <a:br>
                <a:rPr lang="en-US" sz="1600" b="0" dirty="0">
                  <a:solidFill>
                    <a:schemeClr val="bg1"/>
                  </a:solidFill>
                  <a:latin typeface="Calibri" panose="020F0502020204030204" pitchFamily="34" charset="0"/>
                </a:rPr>
              </a:br>
              <a:r>
                <a:rPr lang="en-US" sz="1600" b="0" dirty="0" err="1">
                  <a:solidFill>
                    <a:schemeClr val="bg1"/>
                  </a:solidFill>
                  <a:latin typeface="Calibri" panose="020F0502020204030204" pitchFamily="34" charset="0"/>
                </a:rPr>
                <a:t>Imlunestrant</a:t>
              </a:r>
              <a:r>
                <a:rPr lang="en-US" sz="1600" b="0" dirty="0">
                  <a:solidFill>
                    <a:schemeClr val="bg1"/>
                  </a:solidFill>
                  <a:latin typeface="Calibri" panose="020F0502020204030204" pitchFamily="34" charset="0"/>
                </a:rPr>
                <a:t> </a:t>
              </a:r>
            </a:p>
          </p:txBody>
        </p:sp>
        <p:cxnSp>
          <p:nvCxnSpPr>
            <p:cNvPr id="73" name="Straight Connector 72">
              <a:extLst>
                <a:ext uri="{FF2B5EF4-FFF2-40B4-BE49-F238E27FC236}">
                  <a16:creationId xmlns:a16="http://schemas.microsoft.com/office/drawing/2014/main" id="{0B9453CA-61BC-5A7A-9ADF-CF657E5808AF}"/>
                </a:ext>
              </a:extLst>
            </p:cNvPr>
            <p:cNvCxnSpPr>
              <a:cxnSpLocks/>
            </p:cNvCxnSpPr>
            <p:nvPr/>
          </p:nvCxnSpPr>
          <p:spPr bwMode="auto">
            <a:xfrm flipH="1">
              <a:off x="4126087" y="3674532"/>
              <a:ext cx="203200" cy="0"/>
            </a:xfrm>
            <a:prstGeom prst="line">
              <a:avLst/>
            </a:prstGeom>
            <a:noFill/>
            <a:ln w="28575" cap="flat" cmpd="sng" algn="ctr">
              <a:solidFill>
                <a:schemeClr val="accent2"/>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6580230D-D1C9-D420-6B5D-91250AAD64E3}"/>
                </a:ext>
              </a:extLst>
            </p:cNvPr>
            <p:cNvCxnSpPr>
              <a:cxnSpLocks/>
            </p:cNvCxnSpPr>
            <p:nvPr/>
          </p:nvCxnSpPr>
          <p:spPr bwMode="auto">
            <a:xfrm flipH="1">
              <a:off x="4126087" y="3905955"/>
              <a:ext cx="203200" cy="0"/>
            </a:xfrm>
            <a:prstGeom prst="line">
              <a:avLst/>
            </a:prstGeom>
            <a:noFill/>
            <a:ln w="28575" cap="flat" cmpd="sng" algn="ctr">
              <a:solidFill>
                <a:schemeClr val="accent1"/>
              </a:solidFill>
              <a:prstDash val="solid"/>
              <a:round/>
              <a:headEnd type="none" w="med" len="med"/>
              <a:tailEnd type="none" w="med" len="med"/>
            </a:ln>
            <a:effectLst/>
          </p:spPr>
        </p:cxnSp>
      </p:grpSp>
      <p:cxnSp>
        <p:nvCxnSpPr>
          <p:cNvPr id="75" name="Straight Connector 74">
            <a:extLst>
              <a:ext uri="{FF2B5EF4-FFF2-40B4-BE49-F238E27FC236}">
                <a16:creationId xmlns:a16="http://schemas.microsoft.com/office/drawing/2014/main" id="{F14524E1-1CD9-BE30-959B-7107DE2B7885}"/>
              </a:ext>
            </a:extLst>
          </p:cNvPr>
          <p:cNvCxnSpPr>
            <a:cxnSpLocks/>
          </p:cNvCxnSpPr>
          <p:nvPr/>
        </p:nvCxnSpPr>
        <p:spPr bwMode="auto">
          <a:xfrm flipV="1">
            <a:off x="2842700" y="2175164"/>
            <a:ext cx="0" cy="2378942"/>
          </a:xfrm>
          <a:prstGeom prst="line">
            <a:avLst/>
          </a:prstGeom>
          <a:noFill/>
          <a:ln w="28575" cap="flat" cmpd="sng" algn="ctr">
            <a:solidFill>
              <a:schemeClr val="tx2"/>
            </a:solidFill>
            <a:prstDash val="sysDot"/>
            <a:round/>
            <a:headEnd type="none" w="med" len="med"/>
            <a:tailEnd type="none" w="med" len="med"/>
          </a:ln>
          <a:effectLst/>
        </p:spPr>
      </p:cxnSp>
      <p:sp>
        <p:nvSpPr>
          <p:cNvPr id="78" name="TextBox 77">
            <a:extLst>
              <a:ext uri="{FF2B5EF4-FFF2-40B4-BE49-F238E27FC236}">
                <a16:creationId xmlns:a16="http://schemas.microsoft.com/office/drawing/2014/main" id="{76E0CBAB-8456-FC1C-718F-65AF595BA85A}"/>
              </a:ext>
            </a:extLst>
          </p:cNvPr>
          <p:cNvSpPr txBox="1"/>
          <p:nvPr/>
        </p:nvSpPr>
        <p:spPr bwMode="auto">
          <a:xfrm>
            <a:off x="259644" y="4875575"/>
            <a:ext cx="140749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1" dirty="0">
                <a:solidFill>
                  <a:schemeClr val="bg1"/>
                </a:solidFill>
                <a:latin typeface="Calibri" panose="020F0502020204030204" pitchFamily="34" charset="0"/>
              </a:rPr>
              <a:t>No. at Risk</a:t>
            </a:r>
            <a:br>
              <a:rPr lang="en-US" sz="1200" b="0" dirty="0">
                <a:solidFill>
                  <a:schemeClr val="bg1"/>
                </a:solidFill>
                <a:latin typeface="Calibri" panose="020F0502020204030204" pitchFamily="34" charset="0"/>
              </a:rPr>
            </a:br>
            <a:r>
              <a:rPr lang="en-US" sz="1200" b="0" dirty="0">
                <a:solidFill>
                  <a:schemeClr val="accent2"/>
                </a:solidFill>
                <a:latin typeface="Calibri" panose="020F0502020204030204" pitchFamily="34" charset="0"/>
              </a:rPr>
              <a:t>Imlunestrant + abemaciclib</a:t>
            </a:r>
            <a:br>
              <a:rPr lang="en-US" sz="1200" b="0" dirty="0">
                <a:solidFill>
                  <a:schemeClr val="accent2"/>
                </a:solidFill>
                <a:latin typeface="Calibri" panose="020F0502020204030204" pitchFamily="34" charset="0"/>
              </a:rPr>
            </a:br>
            <a:r>
              <a:rPr lang="en-US" sz="1200" b="0" dirty="0">
                <a:solidFill>
                  <a:schemeClr val="accent1"/>
                </a:solidFill>
                <a:latin typeface="Calibri" panose="020F0502020204030204" pitchFamily="34" charset="0"/>
              </a:rPr>
              <a:t>Imlunestrant</a:t>
            </a:r>
          </a:p>
        </p:txBody>
      </p:sp>
      <p:sp>
        <p:nvSpPr>
          <p:cNvPr id="79" name="TextBox 78">
            <a:extLst>
              <a:ext uri="{FF2B5EF4-FFF2-40B4-BE49-F238E27FC236}">
                <a16:creationId xmlns:a16="http://schemas.microsoft.com/office/drawing/2014/main" id="{76879AED-813D-9EEA-4A8D-A1C887BDEB9E}"/>
              </a:ext>
            </a:extLst>
          </p:cNvPr>
          <p:cNvSpPr txBox="1"/>
          <p:nvPr/>
        </p:nvSpPr>
        <p:spPr bwMode="auto">
          <a:xfrm>
            <a:off x="1569144"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213</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213</a:t>
            </a:r>
            <a:endParaRPr lang="en-US" sz="1200" dirty="0">
              <a:solidFill>
                <a:schemeClr val="accent3"/>
              </a:solidFill>
              <a:latin typeface="Calibri" panose="020F0502020204030204" pitchFamily="34" charset="0"/>
            </a:endParaRPr>
          </a:p>
        </p:txBody>
      </p:sp>
      <p:sp>
        <p:nvSpPr>
          <p:cNvPr id="80" name="TextBox 79">
            <a:extLst>
              <a:ext uri="{FF2B5EF4-FFF2-40B4-BE49-F238E27FC236}">
                <a16:creationId xmlns:a16="http://schemas.microsoft.com/office/drawing/2014/main" id="{AE9B72D0-5DDF-C285-FD5D-627DF9877883}"/>
              </a:ext>
            </a:extLst>
          </p:cNvPr>
          <p:cNvSpPr txBox="1"/>
          <p:nvPr/>
        </p:nvSpPr>
        <p:spPr bwMode="auto">
          <a:xfrm>
            <a:off x="1881395"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165</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140</a:t>
            </a:r>
            <a:endParaRPr lang="en-US" sz="1200" dirty="0">
              <a:solidFill>
                <a:schemeClr val="accent3"/>
              </a:solidFill>
              <a:latin typeface="Calibri" panose="020F0502020204030204" pitchFamily="34" charset="0"/>
            </a:endParaRPr>
          </a:p>
        </p:txBody>
      </p:sp>
      <p:sp>
        <p:nvSpPr>
          <p:cNvPr id="81" name="TextBox 80">
            <a:extLst>
              <a:ext uri="{FF2B5EF4-FFF2-40B4-BE49-F238E27FC236}">
                <a16:creationId xmlns:a16="http://schemas.microsoft.com/office/drawing/2014/main" id="{9004E029-4067-B213-E049-4C035C75068C}"/>
              </a:ext>
            </a:extLst>
          </p:cNvPr>
          <p:cNvSpPr txBox="1"/>
          <p:nvPr/>
        </p:nvSpPr>
        <p:spPr bwMode="auto">
          <a:xfrm>
            <a:off x="2207883"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141</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106</a:t>
            </a:r>
            <a:endParaRPr lang="en-US" sz="1200" dirty="0">
              <a:solidFill>
                <a:schemeClr val="accent3"/>
              </a:solidFill>
              <a:latin typeface="Calibri" panose="020F0502020204030204" pitchFamily="34" charset="0"/>
            </a:endParaRPr>
          </a:p>
        </p:txBody>
      </p:sp>
      <p:sp>
        <p:nvSpPr>
          <p:cNvPr id="82" name="TextBox 81">
            <a:extLst>
              <a:ext uri="{FF2B5EF4-FFF2-40B4-BE49-F238E27FC236}">
                <a16:creationId xmlns:a16="http://schemas.microsoft.com/office/drawing/2014/main" id="{D488830A-7636-08FE-C9B9-F3989E3840E8}"/>
              </a:ext>
            </a:extLst>
          </p:cNvPr>
          <p:cNvSpPr txBox="1"/>
          <p:nvPr/>
        </p:nvSpPr>
        <p:spPr bwMode="auto">
          <a:xfrm>
            <a:off x="2534371"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122</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77</a:t>
            </a:r>
            <a:endParaRPr lang="en-US" sz="1200" dirty="0">
              <a:solidFill>
                <a:schemeClr val="accent3"/>
              </a:solidFill>
              <a:latin typeface="Calibri" panose="020F0502020204030204" pitchFamily="34" charset="0"/>
            </a:endParaRPr>
          </a:p>
        </p:txBody>
      </p:sp>
      <p:sp>
        <p:nvSpPr>
          <p:cNvPr id="83" name="TextBox 82">
            <a:extLst>
              <a:ext uri="{FF2B5EF4-FFF2-40B4-BE49-F238E27FC236}">
                <a16:creationId xmlns:a16="http://schemas.microsoft.com/office/drawing/2014/main" id="{8751AE77-B0E3-E5B8-FD73-16FE807EA342}"/>
              </a:ext>
            </a:extLst>
          </p:cNvPr>
          <p:cNvSpPr txBox="1"/>
          <p:nvPr/>
        </p:nvSpPr>
        <p:spPr bwMode="auto">
          <a:xfrm>
            <a:off x="2860859"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96</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67</a:t>
            </a:r>
            <a:endParaRPr lang="en-US" sz="1200" dirty="0">
              <a:solidFill>
                <a:schemeClr val="accent3"/>
              </a:solidFill>
              <a:latin typeface="Calibri" panose="020F0502020204030204" pitchFamily="34" charset="0"/>
            </a:endParaRPr>
          </a:p>
        </p:txBody>
      </p:sp>
      <p:sp>
        <p:nvSpPr>
          <p:cNvPr id="84" name="TextBox 83">
            <a:extLst>
              <a:ext uri="{FF2B5EF4-FFF2-40B4-BE49-F238E27FC236}">
                <a16:creationId xmlns:a16="http://schemas.microsoft.com/office/drawing/2014/main" id="{9932EBC8-2D0F-FA5F-DB02-B69D26AFCC7E}"/>
              </a:ext>
            </a:extLst>
          </p:cNvPr>
          <p:cNvSpPr txBox="1"/>
          <p:nvPr/>
        </p:nvSpPr>
        <p:spPr bwMode="auto">
          <a:xfrm>
            <a:off x="3187347"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72</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48</a:t>
            </a:r>
            <a:endParaRPr lang="en-US" sz="1200" dirty="0">
              <a:solidFill>
                <a:schemeClr val="accent3"/>
              </a:solidFill>
              <a:latin typeface="Calibri" panose="020F0502020204030204" pitchFamily="34" charset="0"/>
            </a:endParaRPr>
          </a:p>
        </p:txBody>
      </p:sp>
      <p:sp>
        <p:nvSpPr>
          <p:cNvPr id="85" name="TextBox 84">
            <a:extLst>
              <a:ext uri="{FF2B5EF4-FFF2-40B4-BE49-F238E27FC236}">
                <a16:creationId xmlns:a16="http://schemas.microsoft.com/office/drawing/2014/main" id="{117ECB47-9D7D-B350-C295-3772DF25FD02}"/>
              </a:ext>
            </a:extLst>
          </p:cNvPr>
          <p:cNvSpPr txBox="1"/>
          <p:nvPr/>
        </p:nvSpPr>
        <p:spPr bwMode="auto">
          <a:xfrm>
            <a:off x="3513834"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48</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29</a:t>
            </a:r>
            <a:endParaRPr lang="en-US" sz="1200" dirty="0">
              <a:solidFill>
                <a:schemeClr val="accent3"/>
              </a:solidFill>
              <a:latin typeface="Calibri" panose="020F0502020204030204" pitchFamily="34" charset="0"/>
            </a:endParaRPr>
          </a:p>
        </p:txBody>
      </p:sp>
      <p:sp>
        <p:nvSpPr>
          <p:cNvPr id="86" name="TextBox 85">
            <a:extLst>
              <a:ext uri="{FF2B5EF4-FFF2-40B4-BE49-F238E27FC236}">
                <a16:creationId xmlns:a16="http://schemas.microsoft.com/office/drawing/2014/main" id="{0A859620-CADF-BB82-3243-3831C33689F0}"/>
              </a:ext>
            </a:extLst>
          </p:cNvPr>
          <p:cNvSpPr txBox="1"/>
          <p:nvPr/>
        </p:nvSpPr>
        <p:spPr bwMode="auto">
          <a:xfrm>
            <a:off x="3840322"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29</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20</a:t>
            </a:r>
            <a:endParaRPr lang="en-US" sz="1200" dirty="0">
              <a:solidFill>
                <a:schemeClr val="accent3"/>
              </a:solidFill>
              <a:latin typeface="Calibri" panose="020F0502020204030204" pitchFamily="34" charset="0"/>
            </a:endParaRPr>
          </a:p>
        </p:txBody>
      </p:sp>
      <p:sp>
        <p:nvSpPr>
          <p:cNvPr id="87" name="TextBox 86">
            <a:extLst>
              <a:ext uri="{FF2B5EF4-FFF2-40B4-BE49-F238E27FC236}">
                <a16:creationId xmlns:a16="http://schemas.microsoft.com/office/drawing/2014/main" id="{367473BF-68F5-C87A-45F7-B77FF8C7B3CC}"/>
              </a:ext>
            </a:extLst>
          </p:cNvPr>
          <p:cNvSpPr txBox="1"/>
          <p:nvPr/>
        </p:nvSpPr>
        <p:spPr bwMode="auto">
          <a:xfrm>
            <a:off x="4166810"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25</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18</a:t>
            </a:r>
            <a:endParaRPr lang="en-US" sz="1200" dirty="0">
              <a:solidFill>
                <a:schemeClr val="accent3"/>
              </a:solidFill>
              <a:latin typeface="Calibri" panose="020F0502020204030204" pitchFamily="34" charset="0"/>
            </a:endParaRPr>
          </a:p>
        </p:txBody>
      </p:sp>
      <p:sp>
        <p:nvSpPr>
          <p:cNvPr id="88" name="TextBox 87">
            <a:extLst>
              <a:ext uri="{FF2B5EF4-FFF2-40B4-BE49-F238E27FC236}">
                <a16:creationId xmlns:a16="http://schemas.microsoft.com/office/drawing/2014/main" id="{9E8CF241-DB96-182C-B477-9A1BD8AB0C61}"/>
              </a:ext>
            </a:extLst>
          </p:cNvPr>
          <p:cNvSpPr txBox="1"/>
          <p:nvPr/>
        </p:nvSpPr>
        <p:spPr bwMode="auto">
          <a:xfrm>
            <a:off x="4493298"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13</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10</a:t>
            </a:r>
            <a:endParaRPr lang="en-US" sz="1200" dirty="0">
              <a:solidFill>
                <a:schemeClr val="accent3"/>
              </a:solidFill>
              <a:latin typeface="Calibri" panose="020F0502020204030204" pitchFamily="34" charset="0"/>
            </a:endParaRPr>
          </a:p>
        </p:txBody>
      </p:sp>
      <p:sp>
        <p:nvSpPr>
          <p:cNvPr id="89" name="TextBox 88">
            <a:extLst>
              <a:ext uri="{FF2B5EF4-FFF2-40B4-BE49-F238E27FC236}">
                <a16:creationId xmlns:a16="http://schemas.microsoft.com/office/drawing/2014/main" id="{EB764241-2CD8-58F0-C257-C20140C3B712}"/>
              </a:ext>
            </a:extLst>
          </p:cNvPr>
          <p:cNvSpPr txBox="1"/>
          <p:nvPr/>
        </p:nvSpPr>
        <p:spPr bwMode="auto">
          <a:xfrm>
            <a:off x="4819785"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6</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3</a:t>
            </a:r>
            <a:endParaRPr lang="en-US" sz="1200" dirty="0">
              <a:solidFill>
                <a:schemeClr val="accent3"/>
              </a:solidFill>
              <a:latin typeface="Calibri" panose="020F0502020204030204" pitchFamily="34" charset="0"/>
            </a:endParaRPr>
          </a:p>
        </p:txBody>
      </p:sp>
      <p:sp>
        <p:nvSpPr>
          <p:cNvPr id="90" name="TextBox 89">
            <a:extLst>
              <a:ext uri="{FF2B5EF4-FFF2-40B4-BE49-F238E27FC236}">
                <a16:creationId xmlns:a16="http://schemas.microsoft.com/office/drawing/2014/main" id="{BA68347D-1EDE-C3DB-ADED-25D3DB2D7885}"/>
              </a:ext>
            </a:extLst>
          </p:cNvPr>
          <p:cNvSpPr txBox="1"/>
          <p:nvPr/>
        </p:nvSpPr>
        <p:spPr bwMode="auto">
          <a:xfrm>
            <a:off x="5146273"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5</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2</a:t>
            </a:r>
            <a:endParaRPr lang="en-US" sz="1200" dirty="0">
              <a:solidFill>
                <a:schemeClr val="accent3"/>
              </a:solidFill>
              <a:latin typeface="Calibri" panose="020F0502020204030204" pitchFamily="34" charset="0"/>
            </a:endParaRPr>
          </a:p>
        </p:txBody>
      </p:sp>
      <p:sp>
        <p:nvSpPr>
          <p:cNvPr id="91" name="TextBox 90">
            <a:extLst>
              <a:ext uri="{FF2B5EF4-FFF2-40B4-BE49-F238E27FC236}">
                <a16:creationId xmlns:a16="http://schemas.microsoft.com/office/drawing/2014/main" id="{100758A9-D822-73FE-B4A0-9E0FDA660FBF}"/>
              </a:ext>
            </a:extLst>
          </p:cNvPr>
          <p:cNvSpPr txBox="1"/>
          <p:nvPr/>
        </p:nvSpPr>
        <p:spPr bwMode="auto">
          <a:xfrm>
            <a:off x="5472761" y="5265391"/>
            <a:ext cx="604573" cy="441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3</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sp>
        <p:nvSpPr>
          <p:cNvPr id="92" name="TextBox 91">
            <a:extLst>
              <a:ext uri="{FF2B5EF4-FFF2-40B4-BE49-F238E27FC236}">
                <a16:creationId xmlns:a16="http://schemas.microsoft.com/office/drawing/2014/main" id="{8F332575-7BB6-EEE5-8D79-A46138F55EC2}"/>
              </a:ext>
            </a:extLst>
          </p:cNvPr>
          <p:cNvSpPr txBox="1"/>
          <p:nvPr/>
        </p:nvSpPr>
        <p:spPr bwMode="auto">
          <a:xfrm>
            <a:off x="5799249" y="5265391"/>
            <a:ext cx="604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0</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sp>
        <p:nvSpPr>
          <p:cNvPr id="93" name="TextBox 92">
            <a:extLst>
              <a:ext uri="{FF2B5EF4-FFF2-40B4-BE49-F238E27FC236}">
                <a16:creationId xmlns:a16="http://schemas.microsoft.com/office/drawing/2014/main" id="{F5EE9EE7-51A7-05DE-7104-B82A5FBFF4BD}"/>
              </a:ext>
            </a:extLst>
          </p:cNvPr>
          <p:cNvSpPr txBox="1"/>
          <p:nvPr/>
        </p:nvSpPr>
        <p:spPr bwMode="auto">
          <a:xfrm>
            <a:off x="6125737" y="5265391"/>
            <a:ext cx="604573" cy="441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0</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sp>
        <p:nvSpPr>
          <p:cNvPr id="94" name="TextBox 93">
            <a:extLst>
              <a:ext uri="{FF2B5EF4-FFF2-40B4-BE49-F238E27FC236}">
                <a16:creationId xmlns:a16="http://schemas.microsoft.com/office/drawing/2014/main" id="{02A1FF32-3F5A-8793-8465-7452A6122513}"/>
              </a:ext>
            </a:extLst>
          </p:cNvPr>
          <p:cNvSpPr txBox="1"/>
          <p:nvPr/>
        </p:nvSpPr>
        <p:spPr bwMode="auto">
          <a:xfrm>
            <a:off x="6452227" y="5265391"/>
            <a:ext cx="604573" cy="441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0</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0</a:t>
            </a:r>
            <a:endParaRPr lang="en-US" sz="1200" dirty="0">
              <a:solidFill>
                <a:schemeClr val="accent3"/>
              </a:solidFill>
              <a:latin typeface="Calibri" panose="020F0502020204030204" pitchFamily="34" charset="0"/>
            </a:endParaRPr>
          </a:p>
        </p:txBody>
      </p:sp>
      <p:sp>
        <p:nvSpPr>
          <p:cNvPr id="121" name="TextBox 120">
            <a:extLst>
              <a:ext uri="{FF2B5EF4-FFF2-40B4-BE49-F238E27FC236}">
                <a16:creationId xmlns:a16="http://schemas.microsoft.com/office/drawing/2014/main" id="{0ABAEE7A-C1B4-5ADD-EAE5-B21E23297202}"/>
              </a:ext>
            </a:extLst>
          </p:cNvPr>
          <p:cNvSpPr txBox="1"/>
          <p:nvPr/>
        </p:nvSpPr>
        <p:spPr bwMode="auto">
          <a:xfrm>
            <a:off x="2600355" y="1913514"/>
            <a:ext cx="5353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2"/>
                </a:solidFill>
                <a:latin typeface="Calibri" panose="020F0502020204030204" pitchFamily="34" charset="0"/>
              </a:rPr>
              <a:t>66%</a:t>
            </a:r>
          </a:p>
        </p:txBody>
      </p:sp>
      <p:cxnSp>
        <p:nvCxnSpPr>
          <p:cNvPr id="124" name="Straight Connector 123">
            <a:extLst>
              <a:ext uri="{FF2B5EF4-FFF2-40B4-BE49-F238E27FC236}">
                <a16:creationId xmlns:a16="http://schemas.microsoft.com/office/drawing/2014/main" id="{31252B17-9F85-3105-9867-D9E13A45FF82}"/>
              </a:ext>
            </a:extLst>
          </p:cNvPr>
          <p:cNvCxnSpPr>
            <a:cxnSpLocks/>
          </p:cNvCxnSpPr>
          <p:nvPr/>
        </p:nvCxnSpPr>
        <p:spPr bwMode="auto">
          <a:xfrm flipV="1">
            <a:off x="3817137" y="2927927"/>
            <a:ext cx="0" cy="1621561"/>
          </a:xfrm>
          <a:prstGeom prst="line">
            <a:avLst/>
          </a:prstGeom>
          <a:noFill/>
          <a:ln w="28575" cap="flat" cmpd="sng" algn="ctr">
            <a:solidFill>
              <a:schemeClr val="tx2"/>
            </a:solidFill>
            <a:prstDash val="sysDot"/>
            <a:round/>
            <a:headEnd type="none" w="med" len="med"/>
            <a:tailEnd type="none" w="med" len="med"/>
          </a:ln>
          <a:effectLst/>
        </p:spPr>
      </p:cxnSp>
      <p:sp>
        <p:nvSpPr>
          <p:cNvPr id="126" name="TextBox 125">
            <a:extLst>
              <a:ext uri="{FF2B5EF4-FFF2-40B4-BE49-F238E27FC236}">
                <a16:creationId xmlns:a16="http://schemas.microsoft.com/office/drawing/2014/main" id="{BFD9A56E-9B4C-25F5-B472-90C675CAB9F3}"/>
              </a:ext>
            </a:extLst>
          </p:cNvPr>
          <p:cNvSpPr txBox="1"/>
          <p:nvPr/>
        </p:nvSpPr>
        <p:spPr bwMode="auto">
          <a:xfrm>
            <a:off x="3597882" y="2652423"/>
            <a:ext cx="5353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2"/>
                </a:solidFill>
                <a:latin typeface="Calibri" panose="020F0502020204030204" pitchFamily="34" charset="0"/>
              </a:rPr>
              <a:t>42%</a:t>
            </a:r>
          </a:p>
        </p:txBody>
      </p:sp>
      <p:sp>
        <p:nvSpPr>
          <p:cNvPr id="127" name="TextBox 126">
            <a:extLst>
              <a:ext uri="{FF2B5EF4-FFF2-40B4-BE49-F238E27FC236}">
                <a16:creationId xmlns:a16="http://schemas.microsoft.com/office/drawing/2014/main" id="{287DCC8C-7E66-143F-C3FD-362A60BFCD47}"/>
              </a:ext>
            </a:extLst>
          </p:cNvPr>
          <p:cNvSpPr txBox="1"/>
          <p:nvPr/>
        </p:nvSpPr>
        <p:spPr bwMode="auto">
          <a:xfrm>
            <a:off x="3339264" y="3765405"/>
            <a:ext cx="5353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1"/>
                </a:solidFill>
                <a:latin typeface="Calibri" panose="020F0502020204030204" pitchFamily="34" charset="0"/>
              </a:rPr>
              <a:t>27%</a:t>
            </a:r>
          </a:p>
        </p:txBody>
      </p:sp>
      <p:sp>
        <p:nvSpPr>
          <p:cNvPr id="128" name="TextBox 127">
            <a:extLst>
              <a:ext uri="{FF2B5EF4-FFF2-40B4-BE49-F238E27FC236}">
                <a16:creationId xmlns:a16="http://schemas.microsoft.com/office/drawing/2014/main" id="{4EF164A3-231D-E6F8-AB05-FAB987D27C6B}"/>
              </a:ext>
            </a:extLst>
          </p:cNvPr>
          <p:cNvSpPr txBox="1"/>
          <p:nvPr/>
        </p:nvSpPr>
        <p:spPr bwMode="auto">
          <a:xfrm>
            <a:off x="2369446" y="3386714"/>
            <a:ext cx="5353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1" dirty="0">
                <a:solidFill>
                  <a:schemeClr val="accent1"/>
                </a:solidFill>
                <a:latin typeface="Calibri" panose="020F0502020204030204" pitchFamily="34" charset="0"/>
              </a:rPr>
              <a:t>40%</a:t>
            </a:r>
          </a:p>
        </p:txBody>
      </p:sp>
      <p:grpSp>
        <p:nvGrpSpPr>
          <p:cNvPr id="132" name="Group 131">
            <a:extLst>
              <a:ext uri="{FF2B5EF4-FFF2-40B4-BE49-F238E27FC236}">
                <a16:creationId xmlns:a16="http://schemas.microsoft.com/office/drawing/2014/main" id="{F0716E2A-FEFB-B295-6C6D-781FCD6F6D0B}"/>
              </a:ext>
            </a:extLst>
          </p:cNvPr>
          <p:cNvGrpSpPr/>
          <p:nvPr/>
        </p:nvGrpSpPr>
        <p:grpSpPr>
          <a:xfrm>
            <a:off x="1888836" y="1722582"/>
            <a:ext cx="3754582" cy="2817091"/>
            <a:chOff x="1888836" y="1722582"/>
            <a:chExt cx="3754582" cy="2817091"/>
          </a:xfrm>
        </p:grpSpPr>
        <p:sp>
          <p:nvSpPr>
            <p:cNvPr id="129" name="Freeform 128">
              <a:extLst>
                <a:ext uri="{FF2B5EF4-FFF2-40B4-BE49-F238E27FC236}">
                  <a16:creationId xmlns:a16="http://schemas.microsoft.com/office/drawing/2014/main" id="{7875B1E1-17B1-8AD4-ECB6-CA22748361B7}"/>
                </a:ext>
              </a:extLst>
            </p:cNvPr>
            <p:cNvSpPr/>
            <p:nvPr/>
          </p:nvSpPr>
          <p:spPr bwMode="auto">
            <a:xfrm>
              <a:off x="2110509" y="1824182"/>
              <a:ext cx="3532909" cy="2715491"/>
            </a:xfrm>
            <a:custGeom>
              <a:avLst/>
              <a:gdLst>
                <a:gd name="connsiteX0" fmla="*/ 3532909 w 3532909"/>
                <a:gd name="connsiteY0" fmla="*/ 2715491 h 2715491"/>
                <a:gd name="connsiteX1" fmla="*/ 3532909 w 3532909"/>
                <a:gd name="connsiteY1" fmla="*/ 2410691 h 2715491"/>
                <a:gd name="connsiteX2" fmla="*/ 2914073 w 3532909"/>
                <a:gd name="connsiteY2" fmla="*/ 2410691 h 2715491"/>
                <a:gd name="connsiteX3" fmla="*/ 2914073 w 3532909"/>
                <a:gd name="connsiteY3" fmla="*/ 2313709 h 2715491"/>
                <a:gd name="connsiteX4" fmla="*/ 2900218 w 3532909"/>
                <a:gd name="connsiteY4" fmla="*/ 2313709 h 2715491"/>
                <a:gd name="connsiteX5" fmla="*/ 2900218 w 3532909"/>
                <a:gd name="connsiteY5" fmla="*/ 2267527 h 2715491"/>
                <a:gd name="connsiteX6" fmla="*/ 2803236 w 3532909"/>
                <a:gd name="connsiteY6" fmla="*/ 2267527 h 2715491"/>
                <a:gd name="connsiteX7" fmla="*/ 2803236 w 3532909"/>
                <a:gd name="connsiteY7" fmla="*/ 2221345 h 2715491"/>
                <a:gd name="connsiteX8" fmla="*/ 2461491 w 3532909"/>
                <a:gd name="connsiteY8" fmla="*/ 2221345 h 2715491"/>
                <a:gd name="connsiteX9" fmla="*/ 2461491 w 3532909"/>
                <a:gd name="connsiteY9" fmla="*/ 2068945 h 2715491"/>
                <a:gd name="connsiteX10" fmla="*/ 2008909 w 3532909"/>
                <a:gd name="connsiteY10" fmla="*/ 2068945 h 2715491"/>
                <a:gd name="connsiteX11" fmla="*/ 2008909 w 3532909"/>
                <a:gd name="connsiteY11" fmla="*/ 1999673 h 2715491"/>
                <a:gd name="connsiteX12" fmla="*/ 1870364 w 3532909"/>
                <a:gd name="connsiteY12" fmla="*/ 1999673 h 2715491"/>
                <a:gd name="connsiteX13" fmla="*/ 1870364 w 3532909"/>
                <a:gd name="connsiteY13" fmla="*/ 1999673 h 2715491"/>
                <a:gd name="connsiteX14" fmla="*/ 1870364 w 3532909"/>
                <a:gd name="connsiteY14" fmla="*/ 1999673 h 2715491"/>
                <a:gd name="connsiteX15" fmla="*/ 1870364 w 3532909"/>
                <a:gd name="connsiteY15" fmla="*/ 1971963 h 2715491"/>
                <a:gd name="connsiteX16" fmla="*/ 1704109 w 3532909"/>
                <a:gd name="connsiteY16" fmla="*/ 1971963 h 2715491"/>
                <a:gd name="connsiteX17" fmla="*/ 1704109 w 3532909"/>
                <a:gd name="connsiteY17" fmla="*/ 1944254 h 2715491"/>
                <a:gd name="connsiteX18" fmla="*/ 1565564 w 3532909"/>
                <a:gd name="connsiteY18" fmla="*/ 1944254 h 2715491"/>
                <a:gd name="connsiteX19" fmla="*/ 1565564 w 3532909"/>
                <a:gd name="connsiteY19" fmla="*/ 1819563 h 2715491"/>
                <a:gd name="connsiteX20" fmla="*/ 1459346 w 3532909"/>
                <a:gd name="connsiteY20" fmla="*/ 1819563 h 2715491"/>
                <a:gd name="connsiteX21" fmla="*/ 1459346 w 3532909"/>
                <a:gd name="connsiteY21" fmla="*/ 1787236 h 2715491"/>
                <a:gd name="connsiteX22" fmla="*/ 1311564 w 3532909"/>
                <a:gd name="connsiteY22" fmla="*/ 1787236 h 2715491"/>
                <a:gd name="connsiteX23" fmla="*/ 1311564 w 3532909"/>
                <a:gd name="connsiteY23" fmla="*/ 1745673 h 2715491"/>
                <a:gd name="connsiteX24" fmla="*/ 1260764 w 3532909"/>
                <a:gd name="connsiteY24" fmla="*/ 1745673 h 2715491"/>
                <a:gd name="connsiteX25" fmla="*/ 1260764 w 3532909"/>
                <a:gd name="connsiteY25" fmla="*/ 1671782 h 2715491"/>
                <a:gd name="connsiteX26" fmla="*/ 1136073 w 3532909"/>
                <a:gd name="connsiteY26" fmla="*/ 1671782 h 2715491"/>
                <a:gd name="connsiteX27" fmla="*/ 1136073 w 3532909"/>
                <a:gd name="connsiteY27" fmla="*/ 1644073 h 2715491"/>
                <a:gd name="connsiteX28" fmla="*/ 923636 w 3532909"/>
                <a:gd name="connsiteY28" fmla="*/ 1644073 h 2715491"/>
                <a:gd name="connsiteX29" fmla="*/ 923636 w 3532909"/>
                <a:gd name="connsiteY29" fmla="*/ 1644073 h 2715491"/>
                <a:gd name="connsiteX30" fmla="*/ 923636 w 3532909"/>
                <a:gd name="connsiteY30" fmla="*/ 1644073 h 2715491"/>
                <a:gd name="connsiteX31" fmla="*/ 923636 w 3532909"/>
                <a:gd name="connsiteY31" fmla="*/ 1607127 h 2715491"/>
                <a:gd name="connsiteX32" fmla="*/ 697346 w 3532909"/>
                <a:gd name="connsiteY32" fmla="*/ 1607127 h 2715491"/>
                <a:gd name="connsiteX33" fmla="*/ 669636 w 3532909"/>
                <a:gd name="connsiteY33" fmla="*/ 1496291 h 2715491"/>
                <a:gd name="connsiteX34" fmla="*/ 669636 w 3532909"/>
                <a:gd name="connsiteY34" fmla="*/ 1334654 h 2715491"/>
                <a:gd name="connsiteX35" fmla="*/ 655782 w 3532909"/>
                <a:gd name="connsiteY35" fmla="*/ 1334654 h 2715491"/>
                <a:gd name="connsiteX36" fmla="*/ 655782 w 3532909"/>
                <a:gd name="connsiteY36" fmla="*/ 1214582 h 2715491"/>
                <a:gd name="connsiteX37" fmla="*/ 554182 w 3532909"/>
                <a:gd name="connsiteY37" fmla="*/ 1214582 h 2715491"/>
                <a:gd name="connsiteX38" fmla="*/ 554182 w 3532909"/>
                <a:gd name="connsiteY38" fmla="*/ 1196109 h 2715491"/>
                <a:gd name="connsiteX39" fmla="*/ 475673 w 3532909"/>
                <a:gd name="connsiteY39" fmla="*/ 1196109 h 2715491"/>
                <a:gd name="connsiteX40" fmla="*/ 475673 w 3532909"/>
                <a:gd name="connsiteY40" fmla="*/ 1196109 h 2715491"/>
                <a:gd name="connsiteX41" fmla="*/ 475673 w 3532909"/>
                <a:gd name="connsiteY41" fmla="*/ 1173018 h 2715491"/>
                <a:gd name="connsiteX42" fmla="*/ 397164 w 3532909"/>
                <a:gd name="connsiteY42" fmla="*/ 1173018 h 2715491"/>
                <a:gd name="connsiteX43" fmla="*/ 397164 w 3532909"/>
                <a:gd name="connsiteY43" fmla="*/ 1117600 h 2715491"/>
                <a:gd name="connsiteX44" fmla="*/ 364836 w 3532909"/>
                <a:gd name="connsiteY44" fmla="*/ 1117600 h 2715491"/>
                <a:gd name="connsiteX45" fmla="*/ 364836 w 3532909"/>
                <a:gd name="connsiteY45" fmla="*/ 960582 h 2715491"/>
                <a:gd name="connsiteX46" fmla="*/ 332509 w 3532909"/>
                <a:gd name="connsiteY46" fmla="*/ 960582 h 2715491"/>
                <a:gd name="connsiteX47" fmla="*/ 332509 w 3532909"/>
                <a:gd name="connsiteY47" fmla="*/ 914400 h 2715491"/>
                <a:gd name="connsiteX48" fmla="*/ 286327 w 3532909"/>
                <a:gd name="connsiteY48" fmla="*/ 914400 h 2715491"/>
                <a:gd name="connsiteX49" fmla="*/ 286327 w 3532909"/>
                <a:gd name="connsiteY49" fmla="*/ 914400 h 2715491"/>
                <a:gd name="connsiteX50" fmla="*/ 286327 w 3532909"/>
                <a:gd name="connsiteY50" fmla="*/ 872836 h 2715491"/>
                <a:gd name="connsiteX51" fmla="*/ 106218 w 3532909"/>
                <a:gd name="connsiteY51" fmla="*/ 872836 h 2715491"/>
                <a:gd name="connsiteX52" fmla="*/ 106218 w 3532909"/>
                <a:gd name="connsiteY52" fmla="*/ 780473 h 2715491"/>
                <a:gd name="connsiteX53" fmla="*/ 83127 w 3532909"/>
                <a:gd name="connsiteY53" fmla="*/ 780473 h 2715491"/>
                <a:gd name="connsiteX54" fmla="*/ 83127 w 3532909"/>
                <a:gd name="connsiteY54" fmla="*/ 406400 h 2715491"/>
                <a:gd name="connsiteX55" fmla="*/ 64655 w 3532909"/>
                <a:gd name="connsiteY55" fmla="*/ 406400 h 2715491"/>
                <a:gd name="connsiteX56" fmla="*/ 64655 w 3532909"/>
                <a:gd name="connsiteY56" fmla="*/ 0 h 2715491"/>
                <a:gd name="connsiteX57" fmla="*/ 0 w 3532909"/>
                <a:gd name="connsiteY57" fmla="*/ 0 h 271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532909" h="2715491">
                  <a:moveTo>
                    <a:pt x="3532909" y="2715491"/>
                  </a:moveTo>
                  <a:lnTo>
                    <a:pt x="3532909" y="2410691"/>
                  </a:lnTo>
                  <a:lnTo>
                    <a:pt x="2914073" y="2410691"/>
                  </a:lnTo>
                  <a:lnTo>
                    <a:pt x="2914073" y="2313709"/>
                  </a:lnTo>
                  <a:lnTo>
                    <a:pt x="2900218" y="2313709"/>
                  </a:lnTo>
                  <a:lnTo>
                    <a:pt x="2900218" y="2267527"/>
                  </a:lnTo>
                  <a:lnTo>
                    <a:pt x="2803236" y="2267527"/>
                  </a:lnTo>
                  <a:lnTo>
                    <a:pt x="2803236" y="2221345"/>
                  </a:lnTo>
                  <a:lnTo>
                    <a:pt x="2461491" y="2221345"/>
                  </a:lnTo>
                  <a:lnTo>
                    <a:pt x="2461491" y="2068945"/>
                  </a:lnTo>
                  <a:lnTo>
                    <a:pt x="2008909" y="2068945"/>
                  </a:lnTo>
                  <a:lnTo>
                    <a:pt x="2008909" y="1999673"/>
                  </a:lnTo>
                  <a:lnTo>
                    <a:pt x="1870364" y="1999673"/>
                  </a:lnTo>
                  <a:lnTo>
                    <a:pt x="1870364" y="1999673"/>
                  </a:lnTo>
                  <a:lnTo>
                    <a:pt x="1870364" y="1999673"/>
                  </a:lnTo>
                  <a:lnTo>
                    <a:pt x="1870364" y="1971963"/>
                  </a:lnTo>
                  <a:lnTo>
                    <a:pt x="1704109" y="1971963"/>
                  </a:lnTo>
                  <a:lnTo>
                    <a:pt x="1704109" y="1944254"/>
                  </a:lnTo>
                  <a:lnTo>
                    <a:pt x="1565564" y="1944254"/>
                  </a:lnTo>
                  <a:lnTo>
                    <a:pt x="1565564" y="1819563"/>
                  </a:lnTo>
                  <a:lnTo>
                    <a:pt x="1459346" y="1819563"/>
                  </a:lnTo>
                  <a:lnTo>
                    <a:pt x="1459346" y="1787236"/>
                  </a:lnTo>
                  <a:lnTo>
                    <a:pt x="1311564" y="1787236"/>
                  </a:lnTo>
                  <a:lnTo>
                    <a:pt x="1311564" y="1745673"/>
                  </a:lnTo>
                  <a:lnTo>
                    <a:pt x="1260764" y="1745673"/>
                  </a:lnTo>
                  <a:lnTo>
                    <a:pt x="1260764" y="1671782"/>
                  </a:lnTo>
                  <a:lnTo>
                    <a:pt x="1136073" y="1671782"/>
                  </a:lnTo>
                  <a:lnTo>
                    <a:pt x="1136073" y="1644073"/>
                  </a:lnTo>
                  <a:lnTo>
                    <a:pt x="923636" y="1644073"/>
                  </a:lnTo>
                  <a:lnTo>
                    <a:pt x="923636" y="1644073"/>
                  </a:lnTo>
                  <a:lnTo>
                    <a:pt x="923636" y="1644073"/>
                  </a:lnTo>
                  <a:lnTo>
                    <a:pt x="923636" y="1607127"/>
                  </a:lnTo>
                  <a:lnTo>
                    <a:pt x="697346" y="1607127"/>
                  </a:lnTo>
                  <a:lnTo>
                    <a:pt x="669636" y="1496291"/>
                  </a:lnTo>
                  <a:lnTo>
                    <a:pt x="669636" y="1334654"/>
                  </a:lnTo>
                  <a:lnTo>
                    <a:pt x="655782" y="1334654"/>
                  </a:lnTo>
                  <a:lnTo>
                    <a:pt x="655782" y="1214582"/>
                  </a:lnTo>
                  <a:lnTo>
                    <a:pt x="554182" y="1214582"/>
                  </a:lnTo>
                  <a:lnTo>
                    <a:pt x="554182" y="1196109"/>
                  </a:lnTo>
                  <a:lnTo>
                    <a:pt x="475673" y="1196109"/>
                  </a:lnTo>
                  <a:lnTo>
                    <a:pt x="475673" y="1196109"/>
                  </a:lnTo>
                  <a:lnTo>
                    <a:pt x="475673" y="1173018"/>
                  </a:lnTo>
                  <a:lnTo>
                    <a:pt x="397164" y="1173018"/>
                  </a:lnTo>
                  <a:lnTo>
                    <a:pt x="397164" y="1117600"/>
                  </a:lnTo>
                  <a:lnTo>
                    <a:pt x="364836" y="1117600"/>
                  </a:lnTo>
                  <a:lnTo>
                    <a:pt x="364836" y="960582"/>
                  </a:lnTo>
                  <a:lnTo>
                    <a:pt x="332509" y="960582"/>
                  </a:lnTo>
                  <a:lnTo>
                    <a:pt x="332509" y="914400"/>
                  </a:lnTo>
                  <a:lnTo>
                    <a:pt x="286327" y="914400"/>
                  </a:lnTo>
                  <a:lnTo>
                    <a:pt x="286327" y="914400"/>
                  </a:lnTo>
                  <a:lnTo>
                    <a:pt x="286327" y="872836"/>
                  </a:lnTo>
                  <a:lnTo>
                    <a:pt x="106218" y="872836"/>
                  </a:lnTo>
                  <a:lnTo>
                    <a:pt x="106218" y="780473"/>
                  </a:lnTo>
                  <a:lnTo>
                    <a:pt x="83127" y="780473"/>
                  </a:lnTo>
                  <a:lnTo>
                    <a:pt x="83127" y="406400"/>
                  </a:lnTo>
                  <a:lnTo>
                    <a:pt x="64655" y="406400"/>
                  </a:lnTo>
                  <a:lnTo>
                    <a:pt x="64655" y="0"/>
                  </a:lnTo>
                  <a:lnTo>
                    <a:pt x="0" y="0"/>
                  </a:lnTo>
                </a:path>
              </a:pathLst>
            </a:custGeom>
            <a:noFill/>
            <a:ln w="28575">
              <a:solidFill>
                <a:schemeClr val="accent1"/>
              </a:solidFill>
              <a:miter lim="800000"/>
              <a:headEnd/>
              <a:tailEnd/>
            </a:ln>
          </p:spPr>
          <p:txBody>
            <a:bodyPr rtlCol="0" anchor="ctr"/>
            <a:lstStyle/>
            <a:p>
              <a:pPr algn="ctr"/>
              <a:endParaRPr lang="en-US"/>
            </a:p>
          </p:txBody>
        </p:sp>
        <p:sp>
          <p:nvSpPr>
            <p:cNvPr id="131" name="Freeform 130">
              <a:extLst>
                <a:ext uri="{FF2B5EF4-FFF2-40B4-BE49-F238E27FC236}">
                  <a16:creationId xmlns:a16="http://schemas.microsoft.com/office/drawing/2014/main" id="{CB1356D7-B7E5-EE43-8135-7D4175C03C9B}"/>
                </a:ext>
              </a:extLst>
            </p:cNvPr>
            <p:cNvSpPr/>
            <p:nvPr/>
          </p:nvSpPr>
          <p:spPr bwMode="auto">
            <a:xfrm>
              <a:off x="1888836" y="1722582"/>
              <a:ext cx="230909" cy="101600"/>
            </a:xfrm>
            <a:custGeom>
              <a:avLst/>
              <a:gdLst>
                <a:gd name="connsiteX0" fmla="*/ 0 w 230909"/>
                <a:gd name="connsiteY0" fmla="*/ 0 h 101600"/>
                <a:gd name="connsiteX1" fmla="*/ 180109 w 230909"/>
                <a:gd name="connsiteY1" fmla="*/ 0 h 101600"/>
                <a:gd name="connsiteX2" fmla="*/ 180109 w 230909"/>
                <a:gd name="connsiteY2" fmla="*/ 41563 h 101600"/>
                <a:gd name="connsiteX3" fmla="*/ 230909 w 230909"/>
                <a:gd name="connsiteY3" fmla="*/ 41563 h 101600"/>
                <a:gd name="connsiteX4" fmla="*/ 230909 w 230909"/>
                <a:gd name="connsiteY4" fmla="*/ 101600 h 10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909" h="101600">
                  <a:moveTo>
                    <a:pt x="0" y="0"/>
                  </a:moveTo>
                  <a:lnTo>
                    <a:pt x="180109" y="0"/>
                  </a:lnTo>
                  <a:lnTo>
                    <a:pt x="180109" y="41563"/>
                  </a:lnTo>
                  <a:lnTo>
                    <a:pt x="230909" y="41563"/>
                  </a:lnTo>
                  <a:lnTo>
                    <a:pt x="230909" y="101600"/>
                  </a:lnTo>
                </a:path>
              </a:pathLst>
            </a:custGeom>
            <a:noFill/>
            <a:ln w="28575">
              <a:solidFill>
                <a:schemeClr val="accent1"/>
              </a:solidFill>
              <a:miter lim="800000"/>
              <a:headEnd/>
              <a:tailEnd/>
            </a:ln>
          </p:spPr>
          <p:txBody>
            <a:bodyPr rtlCol="0" anchor="ctr"/>
            <a:lstStyle/>
            <a:p>
              <a:pPr algn="ctr"/>
              <a:endParaRPr lang="en-US"/>
            </a:p>
          </p:txBody>
        </p:sp>
      </p:grpSp>
      <p:grpSp>
        <p:nvGrpSpPr>
          <p:cNvPr id="135" name="Group 134">
            <a:extLst>
              <a:ext uri="{FF2B5EF4-FFF2-40B4-BE49-F238E27FC236}">
                <a16:creationId xmlns:a16="http://schemas.microsoft.com/office/drawing/2014/main" id="{AAB2562A-BB92-C57B-94BE-1F154A36DC11}"/>
              </a:ext>
            </a:extLst>
          </p:cNvPr>
          <p:cNvGrpSpPr/>
          <p:nvPr/>
        </p:nvGrpSpPr>
        <p:grpSpPr>
          <a:xfrm>
            <a:off x="1865745" y="1727200"/>
            <a:ext cx="4082473" cy="2225964"/>
            <a:chOff x="1865745" y="1727200"/>
            <a:chExt cx="4082473" cy="2225964"/>
          </a:xfrm>
        </p:grpSpPr>
        <p:sp>
          <p:nvSpPr>
            <p:cNvPr id="133" name="Freeform 132">
              <a:extLst>
                <a:ext uri="{FF2B5EF4-FFF2-40B4-BE49-F238E27FC236}">
                  <a16:creationId xmlns:a16="http://schemas.microsoft.com/office/drawing/2014/main" id="{DE8E70D3-35F1-7B83-006D-7DE3A0DFCA8B}"/>
                </a:ext>
              </a:extLst>
            </p:cNvPr>
            <p:cNvSpPr/>
            <p:nvPr/>
          </p:nvSpPr>
          <p:spPr bwMode="auto">
            <a:xfrm>
              <a:off x="4082473" y="3454400"/>
              <a:ext cx="1865745" cy="498764"/>
            </a:xfrm>
            <a:custGeom>
              <a:avLst/>
              <a:gdLst>
                <a:gd name="connsiteX0" fmla="*/ 1865745 w 1865745"/>
                <a:gd name="connsiteY0" fmla="*/ 498764 h 498764"/>
                <a:gd name="connsiteX1" fmla="*/ 1408545 w 1865745"/>
                <a:gd name="connsiteY1" fmla="*/ 498764 h 498764"/>
                <a:gd name="connsiteX2" fmla="*/ 1408545 w 1865745"/>
                <a:gd name="connsiteY2" fmla="*/ 300182 h 498764"/>
                <a:gd name="connsiteX3" fmla="*/ 595745 w 1865745"/>
                <a:gd name="connsiteY3" fmla="*/ 300182 h 498764"/>
                <a:gd name="connsiteX4" fmla="*/ 595745 w 1865745"/>
                <a:gd name="connsiteY4" fmla="*/ 235527 h 498764"/>
                <a:gd name="connsiteX5" fmla="*/ 526472 w 1865745"/>
                <a:gd name="connsiteY5" fmla="*/ 235527 h 498764"/>
                <a:gd name="connsiteX6" fmla="*/ 526472 w 1865745"/>
                <a:gd name="connsiteY6" fmla="*/ 152400 h 498764"/>
                <a:gd name="connsiteX7" fmla="*/ 466436 w 1865745"/>
                <a:gd name="connsiteY7" fmla="*/ 152400 h 498764"/>
                <a:gd name="connsiteX8" fmla="*/ 466436 w 1865745"/>
                <a:gd name="connsiteY8" fmla="*/ 96982 h 498764"/>
                <a:gd name="connsiteX9" fmla="*/ 364836 w 1865745"/>
                <a:gd name="connsiteY9" fmla="*/ 96982 h 498764"/>
                <a:gd name="connsiteX10" fmla="*/ 364836 w 1865745"/>
                <a:gd name="connsiteY10" fmla="*/ 55418 h 498764"/>
                <a:gd name="connsiteX11" fmla="*/ 124691 w 1865745"/>
                <a:gd name="connsiteY11" fmla="*/ 55418 h 498764"/>
                <a:gd name="connsiteX12" fmla="*/ 124691 w 1865745"/>
                <a:gd name="connsiteY12" fmla="*/ 0 h 498764"/>
                <a:gd name="connsiteX13" fmla="*/ 0 w 1865745"/>
                <a:gd name="connsiteY13" fmla="*/ 0 h 498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65745" h="498764">
                  <a:moveTo>
                    <a:pt x="1865745" y="498764"/>
                  </a:moveTo>
                  <a:lnTo>
                    <a:pt x="1408545" y="498764"/>
                  </a:lnTo>
                  <a:lnTo>
                    <a:pt x="1408545" y="300182"/>
                  </a:lnTo>
                  <a:lnTo>
                    <a:pt x="595745" y="300182"/>
                  </a:lnTo>
                  <a:lnTo>
                    <a:pt x="595745" y="235527"/>
                  </a:lnTo>
                  <a:lnTo>
                    <a:pt x="526472" y="235527"/>
                  </a:lnTo>
                  <a:lnTo>
                    <a:pt x="526472" y="152400"/>
                  </a:lnTo>
                  <a:lnTo>
                    <a:pt x="466436" y="152400"/>
                  </a:lnTo>
                  <a:lnTo>
                    <a:pt x="466436" y="96982"/>
                  </a:lnTo>
                  <a:lnTo>
                    <a:pt x="364836" y="96982"/>
                  </a:lnTo>
                  <a:lnTo>
                    <a:pt x="364836" y="55418"/>
                  </a:lnTo>
                  <a:lnTo>
                    <a:pt x="124691" y="55418"/>
                  </a:lnTo>
                  <a:lnTo>
                    <a:pt x="124691" y="0"/>
                  </a:lnTo>
                  <a:lnTo>
                    <a:pt x="0" y="0"/>
                  </a:lnTo>
                </a:path>
              </a:pathLst>
            </a:custGeom>
            <a:noFill/>
            <a:ln w="28575">
              <a:solidFill>
                <a:schemeClr val="accent2"/>
              </a:solidFill>
              <a:miter lim="800000"/>
              <a:headEnd/>
              <a:tailEnd/>
            </a:ln>
          </p:spPr>
          <p:txBody>
            <a:bodyPr rtlCol="0" anchor="ctr"/>
            <a:lstStyle/>
            <a:p>
              <a:pPr algn="ctr"/>
              <a:endParaRPr lang="en-US"/>
            </a:p>
          </p:txBody>
        </p:sp>
        <p:sp>
          <p:nvSpPr>
            <p:cNvPr id="134" name="Freeform 133">
              <a:extLst>
                <a:ext uri="{FF2B5EF4-FFF2-40B4-BE49-F238E27FC236}">
                  <a16:creationId xmlns:a16="http://schemas.microsoft.com/office/drawing/2014/main" id="{04B74446-F3B9-066B-F4C9-D7A99E4FCF86}"/>
                </a:ext>
              </a:extLst>
            </p:cNvPr>
            <p:cNvSpPr/>
            <p:nvPr/>
          </p:nvSpPr>
          <p:spPr bwMode="auto">
            <a:xfrm>
              <a:off x="1865745" y="1727200"/>
              <a:ext cx="2262910" cy="1708727"/>
            </a:xfrm>
            <a:custGeom>
              <a:avLst/>
              <a:gdLst>
                <a:gd name="connsiteX0" fmla="*/ 0 w 2262910"/>
                <a:gd name="connsiteY0" fmla="*/ 0 h 1708727"/>
                <a:gd name="connsiteX1" fmla="*/ 124691 w 2262910"/>
                <a:gd name="connsiteY1" fmla="*/ 0 h 1708727"/>
                <a:gd name="connsiteX2" fmla="*/ 124691 w 2262910"/>
                <a:gd name="connsiteY2" fmla="*/ 41564 h 1708727"/>
                <a:gd name="connsiteX3" fmla="*/ 258619 w 2262910"/>
                <a:gd name="connsiteY3" fmla="*/ 41564 h 1708727"/>
                <a:gd name="connsiteX4" fmla="*/ 258619 w 2262910"/>
                <a:gd name="connsiteY4" fmla="*/ 106218 h 1708727"/>
                <a:gd name="connsiteX5" fmla="*/ 300182 w 2262910"/>
                <a:gd name="connsiteY5" fmla="*/ 106218 h 1708727"/>
                <a:gd name="connsiteX6" fmla="*/ 300182 w 2262910"/>
                <a:gd name="connsiteY6" fmla="*/ 466436 h 1708727"/>
                <a:gd name="connsiteX7" fmla="*/ 434110 w 2262910"/>
                <a:gd name="connsiteY7" fmla="*/ 466436 h 1708727"/>
                <a:gd name="connsiteX8" fmla="*/ 434110 w 2262910"/>
                <a:gd name="connsiteY8" fmla="*/ 512618 h 1708727"/>
                <a:gd name="connsiteX9" fmla="*/ 508000 w 2262910"/>
                <a:gd name="connsiteY9" fmla="*/ 512618 h 1708727"/>
                <a:gd name="connsiteX10" fmla="*/ 508000 w 2262910"/>
                <a:gd name="connsiteY10" fmla="*/ 549564 h 1708727"/>
                <a:gd name="connsiteX11" fmla="*/ 591128 w 2262910"/>
                <a:gd name="connsiteY11" fmla="*/ 549564 h 1708727"/>
                <a:gd name="connsiteX12" fmla="*/ 591128 w 2262910"/>
                <a:gd name="connsiteY12" fmla="*/ 628073 h 1708727"/>
                <a:gd name="connsiteX13" fmla="*/ 637310 w 2262910"/>
                <a:gd name="connsiteY13" fmla="*/ 628073 h 1708727"/>
                <a:gd name="connsiteX14" fmla="*/ 637310 w 2262910"/>
                <a:gd name="connsiteY14" fmla="*/ 692727 h 1708727"/>
                <a:gd name="connsiteX15" fmla="*/ 688110 w 2262910"/>
                <a:gd name="connsiteY15" fmla="*/ 692727 h 1708727"/>
                <a:gd name="connsiteX16" fmla="*/ 688110 w 2262910"/>
                <a:gd name="connsiteY16" fmla="*/ 729673 h 1708727"/>
                <a:gd name="connsiteX17" fmla="*/ 808182 w 2262910"/>
                <a:gd name="connsiteY17" fmla="*/ 729673 h 1708727"/>
                <a:gd name="connsiteX18" fmla="*/ 808182 w 2262910"/>
                <a:gd name="connsiteY18" fmla="*/ 752764 h 1708727"/>
                <a:gd name="connsiteX19" fmla="*/ 886691 w 2262910"/>
                <a:gd name="connsiteY19" fmla="*/ 752764 h 1708727"/>
                <a:gd name="connsiteX20" fmla="*/ 886691 w 2262910"/>
                <a:gd name="connsiteY20" fmla="*/ 831273 h 1708727"/>
                <a:gd name="connsiteX21" fmla="*/ 914400 w 2262910"/>
                <a:gd name="connsiteY21" fmla="*/ 831273 h 1708727"/>
                <a:gd name="connsiteX22" fmla="*/ 914400 w 2262910"/>
                <a:gd name="connsiteY22" fmla="*/ 974436 h 1708727"/>
                <a:gd name="connsiteX23" fmla="*/ 1006764 w 2262910"/>
                <a:gd name="connsiteY23" fmla="*/ 974436 h 1708727"/>
                <a:gd name="connsiteX24" fmla="*/ 1006764 w 2262910"/>
                <a:gd name="connsiteY24" fmla="*/ 1011382 h 1708727"/>
                <a:gd name="connsiteX25" fmla="*/ 1066800 w 2262910"/>
                <a:gd name="connsiteY25" fmla="*/ 1011382 h 1708727"/>
                <a:gd name="connsiteX26" fmla="*/ 1066800 w 2262910"/>
                <a:gd name="connsiteY26" fmla="*/ 1034473 h 1708727"/>
                <a:gd name="connsiteX27" fmla="*/ 1214582 w 2262910"/>
                <a:gd name="connsiteY27" fmla="*/ 1034473 h 1708727"/>
                <a:gd name="connsiteX28" fmla="*/ 1214582 w 2262910"/>
                <a:gd name="connsiteY28" fmla="*/ 1223818 h 1708727"/>
                <a:gd name="connsiteX29" fmla="*/ 1246910 w 2262910"/>
                <a:gd name="connsiteY29" fmla="*/ 1223818 h 1708727"/>
                <a:gd name="connsiteX30" fmla="*/ 1246910 w 2262910"/>
                <a:gd name="connsiteY30" fmla="*/ 1223818 h 1708727"/>
                <a:gd name="connsiteX31" fmla="*/ 1246910 w 2262910"/>
                <a:gd name="connsiteY31" fmla="*/ 1223818 h 1708727"/>
                <a:gd name="connsiteX32" fmla="*/ 1246910 w 2262910"/>
                <a:gd name="connsiteY32" fmla="*/ 1256145 h 1708727"/>
                <a:gd name="connsiteX33" fmla="*/ 1353128 w 2262910"/>
                <a:gd name="connsiteY33" fmla="*/ 1256145 h 1708727"/>
                <a:gd name="connsiteX34" fmla="*/ 1353128 w 2262910"/>
                <a:gd name="connsiteY34" fmla="*/ 1306945 h 1708727"/>
                <a:gd name="connsiteX35" fmla="*/ 1500910 w 2262910"/>
                <a:gd name="connsiteY35" fmla="*/ 1306945 h 1708727"/>
                <a:gd name="connsiteX36" fmla="*/ 1500910 w 2262910"/>
                <a:gd name="connsiteY36" fmla="*/ 1385455 h 1708727"/>
                <a:gd name="connsiteX37" fmla="*/ 1528619 w 2262910"/>
                <a:gd name="connsiteY37" fmla="*/ 1385455 h 1708727"/>
                <a:gd name="connsiteX38" fmla="*/ 1528619 w 2262910"/>
                <a:gd name="connsiteY38" fmla="*/ 1445491 h 1708727"/>
                <a:gd name="connsiteX39" fmla="*/ 1810328 w 2262910"/>
                <a:gd name="connsiteY39" fmla="*/ 1445491 h 1708727"/>
                <a:gd name="connsiteX40" fmla="*/ 1810328 w 2262910"/>
                <a:gd name="connsiteY40" fmla="*/ 1602509 h 1708727"/>
                <a:gd name="connsiteX41" fmla="*/ 1856510 w 2262910"/>
                <a:gd name="connsiteY41" fmla="*/ 1602509 h 1708727"/>
                <a:gd name="connsiteX42" fmla="*/ 1856510 w 2262910"/>
                <a:gd name="connsiteY42" fmla="*/ 1602509 h 1708727"/>
                <a:gd name="connsiteX43" fmla="*/ 1856510 w 2262910"/>
                <a:gd name="connsiteY43" fmla="*/ 1602509 h 1708727"/>
                <a:gd name="connsiteX44" fmla="*/ 1856510 w 2262910"/>
                <a:gd name="connsiteY44" fmla="*/ 1639455 h 1708727"/>
                <a:gd name="connsiteX45" fmla="*/ 1953491 w 2262910"/>
                <a:gd name="connsiteY45" fmla="*/ 1639455 h 1708727"/>
                <a:gd name="connsiteX46" fmla="*/ 1953491 w 2262910"/>
                <a:gd name="connsiteY46" fmla="*/ 1662545 h 1708727"/>
                <a:gd name="connsiteX47" fmla="*/ 2041237 w 2262910"/>
                <a:gd name="connsiteY47" fmla="*/ 1662545 h 1708727"/>
                <a:gd name="connsiteX48" fmla="*/ 2041237 w 2262910"/>
                <a:gd name="connsiteY48" fmla="*/ 1681018 h 1708727"/>
                <a:gd name="connsiteX49" fmla="*/ 2124364 w 2262910"/>
                <a:gd name="connsiteY49" fmla="*/ 1681018 h 1708727"/>
                <a:gd name="connsiteX50" fmla="*/ 2124364 w 2262910"/>
                <a:gd name="connsiteY50" fmla="*/ 1708727 h 1708727"/>
                <a:gd name="connsiteX51" fmla="*/ 2262910 w 2262910"/>
                <a:gd name="connsiteY51" fmla="*/ 1708727 h 1708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262910" h="1708727">
                  <a:moveTo>
                    <a:pt x="0" y="0"/>
                  </a:moveTo>
                  <a:lnTo>
                    <a:pt x="124691" y="0"/>
                  </a:lnTo>
                  <a:lnTo>
                    <a:pt x="124691" y="41564"/>
                  </a:lnTo>
                  <a:lnTo>
                    <a:pt x="258619" y="41564"/>
                  </a:lnTo>
                  <a:lnTo>
                    <a:pt x="258619" y="106218"/>
                  </a:lnTo>
                  <a:lnTo>
                    <a:pt x="300182" y="106218"/>
                  </a:lnTo>
                  <a:lnTo>
                    <a:pt x="300182" y="466436"/>
                  </a:lnTo>
                  <a:lnTo>
                    <a:pt x="434110" y="466436"/>
                  </a:lnTo>
                  <a:lnTo>
                    <a:pt x="434110" y="512618"/>
                  </a:lnTo>
                  <a:lnTo>
                    <a:pt x="508000" y="512618"/>
                  </a:lnTo>
                  <a:lnTo>
                    <a:pt x="508000" y="549564"/>
                  </a:lnTo>
                  <a:lnTo>
                    <a:pt x="591128" y="549564"/>
                  </a:lnTo>
                  <a:lnTo>
                    <a:pt x="591128" y="628073"/>
                  </a:lnTo>
                  <a:lnTo>
                    <a:pt x="637310" y="628073"/>
                  </a:lnTo>
                  <a:lnTo>
                    <a:pt x="637310" y="692727"/>
                  </a:lnTo>
                  <a:lnTo>
                    <a:pt x="688110" y="692727"/>
                  </a:lnTo>
                  <a:lnTo>
                    <a:pt x="688110" y="729673"/>
                  </a:lnTo>
                  <a:lnTo>
                    <a:pt x="808182" y="729673"/>
                  </a:lnTo>
                  <a:lnTo>
                    <a:pt x="808182" y="752764"/>
                  </a:lnTo>
                  <a:lnTo>
                    <a:pt x="886691" y="752764"/>
                  </a:lnTo>
                  <a:lnTo>
                    <a:pt x="886691" y="831273"/>
                  </a:lnTo>
                  <a:lnTo>
                    <a:pt x="914400" y="831273"/>
                  </a:lnTo>
                  <a:lnTo>
                    <a:pt x="914400" y="974436"/>
                  </a:lnTo>
                  <a:lnTo>
                    <a:pt x="1006764" y="974436"/>
                  </a:lnTo>
                  <a:lnTo>
                    <a:pt x="1006764" y="1011382"/>
                  </a:lnTo>
                  <a:lnTo>
                    <a:pt x="1066800" y="1011382"/>
                  </a:lnTo>
                  <a:lnTo>
                    <a:pt x="1066800" y="1034473"/>
                  </a:lnTo>
                  <a:lnTo>
                    <a:pt x="1214582" y="1034473"/>
                  </a:lnTo>
                  <a:lnTo>
                    <a:pt x="1214582" y="1223818"/>
                  </a:lnTo>
                  <a:lnTo>
                    <a:pt x="1246910" y="1223818"/>
                  </a:lnTo>
                  <a:lnTo>
                    <a:pt x="1246910" y="1223818"/>
                  </a:lnTo>
                  <a:lnTo>
                    <a:pt x="1246910" y="1223818"/>
                  </a:lnTo>
                  <a:lnTo>
                    <a:pt x="1246910" y="1256145"/>
                  </a:lnTo>
                  <a:lnTo>
                    <a:pt x="1353128" y="1256145"/>
                  </a:lnTo>
                  <a:lnTo>
                    <a:pt x="1353128" y="1306945"/>
                  </a:lnTo>
                  <a:lnTo>
                    <a:pt x="1500910" y="1306945"/>
                  </a:lnTo>
                  <a:lnTo>
                    <a:pt x="1500910" y="1385455"/>
                  </a:lnTo>
                  <a:lnTo>
                    <a:pt x="1528619" y="1385455"/>
                  </a:lnTo>
                  <a:lnTo>
                    <a:pt x="1528619" y="1445491"/>
                  </a:lnTo>
                  <a:lnTo>
                    <a:pt x="1810328" y="1445491"/>
                  </a:lnTo>
                  <a:lnTo>
                    <a:pt x="1810328" y="1602509"/>
                  </a:lnTo>
                  <a:lnTo>
                    <a:pt x="1856510" y="1602509"/>
                  </a:lnTo>
                  <a:lnTo>
                    <a:pt x="1856510" y="1602509"/>
                  </a:lnTo>
                  <a:lnTo>
                    <a:pt x="1856510" y="1602509"/>
                  </a:lnTo>
                  <a:lnTo>
                    <a:pt x="1856510" y="1639455"/>
                  </a:lnTo>
                  <a:lnTo>
                    <a:pt x="1953491" y="1639455"/>
                  </a:lnTo>
                  <a:lnTo>
                    <a:pt x="1953491" y="1662545"/>
                  </a:lnTo>
                  <a:lnTo>
                    <a:pt x="2041237" y="1662545"/>
                  </a:lnTo>
                  <a:lnTo>
                    <a:pt x="2041237" y="1681018"/>
                  </a:lnTo>
                  <a:lnTo>
                    <a:pt x="2124364" y="1681018"/>
                  </a:lnTo>
                  <a:lnTo>
                    <a:pt x="2124364" y="1708727"/>
                  </a:lnTo>
                  <a:lnTo>
                    <a:pt x="2262910" y="1708727"/>
                  </a:lnTo>
                </a:path>
              </a:pathLst>
            </a:custGeom>
            <a:noFill/>
            <a:ln w="28575">
              <a:solidFill>
                <a:schemeClr val="accent2"/>
              </a:solidFill>
              <a:miter lim="800000"/>
              <a:headEnd/>
              <a:tailEnd/>
            </a:ln>
          </p:spPr>
          <p:txBody>
            <a:bodyPr rtlCol="0" anchor="ctr"/>
            <a:lstStyle/>
            <a:p>
              <a:pPr algn="ctr"/>
              <a:endParaRPr lang="en-US"/>
            </a:p>
          </p:txBody>
        </p:sp>
      </p:grpSp>
      <p:cxnSp>
        <p:nvCxnSpPr>
          <p:cNvPr id="25" name="Straight Connector 24">
            <a:extLst>
              <a:ext uri="{FF2B5EF4-FFF2-40B4-BE49-F238E27FC236}">
                <a16:creationId xmlns:a16="http://schemas.microsoft.com/office/drawing/2014/main" id="{DE1360B3-66DC-2BE4-6D97-2B4BCF587FC3}"/>
              </a:ext>
            </a:extLst>
          </p:cNvPr>
          <p:cNvCxnSpPr>
            <a:cxnSpLocks/>
          </p:cNvCxnSpPr>
          <p:nvPr/>
        </p:nvCxnSpPr>
        <p:spPr bwMode="auto">
          <a:xfrm>
            <a:off x="1871431" y="1711470"/>
            <a:ext cx="0" cy="2853424"/>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3209015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6F15D-B03E-A711-7006-D42686D8A9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0D0FE9-F263-0C76-B1BF-D327CC3F30D0}"/>
              </a:ext>
            </a:extLst>
          </p:cNvPr>
          <p:cNvSpPr>
            <a:spLocks noGrp="1"/>
          </p:cNvSpPr>
          <p:nvPr>
            <p:ph type="title"/>
          </p:nvPr>
        </p:nvSpPr>
        <p:spPr/>
        <p:txBody>
          <a:bodyPr/>
          <a:lstStyle/>
          <a:p>
            <a:r>
              <a:rPr lang="en-US"/>
              <a:t>EMBER-3: PFS for Imlunestrant + Abemaciclib vs Imlunestrant in Key Subgroups</a:t>
            </a:r>
          </a:p>
        </p:txBody>
      </p:sp>
      <p:sp>
        <p:nvSpPr>
          <p:cNvPr id="3" name="Text Box 11">
            <a:extLst>
              <a:ext uri="{FF2B5EF4-FFF2-40B4-BE49-F238E27FC236}">
                <a16:creationId xmlns:a16="http://schemas.microsoft.com/office/drawing/2014/main" id="{2C4E4698-5AFB-BF05-8591-3F8293D72B68}"/>
              </a:ext>
            </a:extLst>
          </p:cNvPr>
          <p:cNvSpPr txBox="1">
            <a:spLocks noChangeArrowheads="1"/>
          </p:cNvSpPr>
          <p:nvPr/>
        </p:nvSpPr>
        <p:spPr bwMode="auto">
          <a:xfrm>
            <a:off x="414339" y="635936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Jhaveri. NEJM. 2024;[Epub]. Jhaveri. SABCS 2024. Abstr GS1-01.  </a:t>
            </a:r>
          </a:p>
        </p:txBody>
      </p:sp>
      <p:graphicFrame>
        <p:nvGraphicFramePr>
          <p:cNvPr id="13" name="Group 3">
            <a:extLst>
              <a:ext uri="{FF2B5EF4-FFF2-40B4-BE49-F238E27FC236}">
                <a16:creationId xmlns:a16="http://schemas.microsoft.com/office/drawing/2014/main" id="{72DCA7B7-E6D1-831F-D54B-A4B031A6EB0E}"/>
              </a:ext>
            </a:extLst>
          </p:cNvPr>
          <p:cNvGraphicFramePr>
            <a:graphicFrameLocks/>
          </p:cNvGraphicFramePr>
          <p:nvPr>
            <p:extLst>
              <p:ext uri="{D42A27DB-BD31-4B8C-83A1-F6EECF244321}">
                <p14:modId xmlns:p14="http://schemas.microsoft.com/office/powerpoint/2010/main" val="1678005493"/>
              </p:ext>
            </p:extLst>
          </p:nvPr>
        </p:nvGraphicFramePr>
        <p:xfrm>
          <a:off x="717551" y="1978917"/>
          <a:ext cx="5196865" cy="1645984"/>
        </p:xfrm>
        <a:graphic>
          <a:graphicData uri="http://schemas.openxmlformats.org/drawingml/2006/table">
            <a:tbl>
              <a:tblPr/>
              <a:tblGrid>
                <a:gridCol w="1393351">
                  <a:extLst>
                    <a:ext uri="{9D8B030D-6E8A-4147-A177-3AD203B41FA5}">
                      <a16:colId xmlns:a16="http://schemas.microsoft.com/office/drawing/2014/main" val="20000"/>
                    </a:ext>
                  </a:extLst>
                </a:gridCol>
                <a:gridCol w="2393004">
                  <a:extLst>
                    <a:ext uri="{9D8B030D-6E8A-4147-A177-3AD203B41FA5}">
                      <a16:colId xmlns:a16="http://schemas.microsoft.com/office/drawing/2014/main" val="20001"/>
                    </a:ext>
                  </a:extLst>
                </a:gridCol>
                <a:gridCol w="1410510">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PFS by Investigator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 + Abemaciclib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67)</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92)</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 of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4999747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mPFS, mo</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(7.4-13.7)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(3.8-7.2)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HR (95% CI)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0.53 (0.35-0.80)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14" name="TextBox 13">
            <a:extLst>
              <a:ext uri="{FF2B5EF4-FFF2-40B4-BE49-F238E27FC236}">
                <a16:creationId xmlns:a16="http://schemas.microsoft.com/office/drawing/2014/main" id="{0C340DDB-0ADE-3B64-3C73-B53239FF41A9}"/>
              </a:ext>
            </a:extLst>
          </p:cNvPr>
          <p:cNvSpPr txBox="1"/>
          <p:nvPr/>
        </p:nvSpPr>
        <p:spPr bwMode="auto">
          <a:xfrm>
            <a:off x="738957" y="1517383"/>
            <a:ext cx="51068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a:solidFill>
                  <a:schemeClr val="bg1"/>
                </a:solidFill>
                <a:latin typeface="Calibri" panose="020F0502020204030204" pitchFamily="34" charset="0"/>
              </a:rPr>
              <a:t>Patients With </a:t>
            </a:r>
            <a:r>
              <a:rPr lang="en-US" b="1" i="1">
                <a:solidFill>
                  <a:schemeClr val="bg1"/>
                </a:solidFill>
                <a:latin typeface="Calibri" panose="020F0502020204030204" pitchFamily="34" charset="0"/>
              </a:rPr>
              <a:t>ESR1</a:t>
            </a:r>
            <a:r>
              <a:rPr lang="en-US" b="1">
                <a:solidFill>
                  <a:schemeClr val="bg1"/>
                </a:solidFill>
                <a:latin typeface="Calibri" panose="020F0502020204030204" pitchFamily="34" charset="0"/>
              </a:rPr>
              <a:t>m</a:t>
            </a:r>
          </a:p>
        </p:txBody>
      </p:sp>
      <p:sp>
        <p:nvSpPr>
          <p:cNvPr id="21" name="TextBox 20">
            <a:extLst>
              <a:ext uri="{FF2B5EF4-FFF2-40B4-BE49-F238E27FC236}">
                <a16:creationId xmlns:a16="http://schemas.microsoft.com/office/drawing/2014/main" id="{2B9CF1C8-CEE2-1D5A-234C-80AB1A1B6E95}"/>
              </a:ext>
            </a:extLst>
          </p:cNvPr>
          <p:cNvSpPr txBox="1"/>
          <p:nvPr/>
        </p:nvSpPr>
        <p:spPr bwMode="auto">
          <a:xfrm>
            <a:off x="6328602" y="1507753"/>
            <a:ext cx="51068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a:solidFill>
                  <a:schemeClr val="bg1"/>
                </a:solidFill>
                <a:latin typeface="Calibri" panose="020F0502020204030204" pitchFamily="34" charset="0"/>
              </a:rPr>
              <a:t>Patients Without </a:t>
            </a:r>
            <a:r>
              <a:rPr lang="en-US" b="1" i="1">
                <a:solidFill>
                  <a:schemeClr val="bg1"/>
                </a:solidFill>
                <a:latin typeface="Calibri" panose="020F0502020204030204" pitchFamily="34" charset="0"/>
              </a:rPr>
              <a:t>ESR1</a:t>
            </a:r>
            <a:r>
              <a:rPr lang="en-US" b="1">
                <a:solidFill>
                  <a:schemeClr val="bg1"/>
                </a:solidFill>
                <a:latin typeface="Calibri" panose="020F0502020204030204" pitchFamily="34" charset="0"/>
              </a:rPr>
              <a:t>m</a:t>
            </a:r>
          </a:p>
        </p:txBody>
      </p:sp>
      <p:graphicFrame>
        <p:nvGraphicFramePr>
          <p:cNvPr id="22" name="Group 3">
            <a:extLst>
              <a:ext uri="{FF2B5EF4-FFF2-40B4-BE49-F238E27FC236}">
                <a16:creationId xmlns:a16="http://schemas.microsoft.com/office/drawing/2014/main" id="{65FDCE8D-9DA0-69FB-9638-D7F8EF3BFBC4}"/>
              </a:ext>
            </a:extLst>
          </p:cNvPr>
          <p:cNvGraphicFramePr>
            <a:graphicFrameLocks/>
          </p:cNvGraphicFramePr>
          <p:nvPr>
            <p:extLst>
              <p:ext uri="{D42A27DB-BD31-4B8C-83A1-F6EECF244321}">
                <p14:modId xmlns:p14="http://schemas.microsoft.com/office/powerpoint/2010/main" val="1352371432"/>
              </p:ext>
            </p:extLst>
          </p:nvPr>
        </p:nvGraphicFramePr>
        <p:xfrm>
          <a:off x="6266091" y="1978917"/>
          <a:ext cx="5240109" cy="1645984"/>
        </p:xfrm>
        <a:graphic>
          <a:graphicData uri="http://schemas.openxmlformats.org/drawingml/2006/table">
            <a:tbl>
              <a:tblPr/>
              <a:tblGrid>
                <a:gridCol w="1370122">
                  <a:extLst>
                    <a:ext uri="{9D8B030D-6E8A-4147-A177-3AD203B41FA5}">
                      <a16:colId xmlns:a16="http://schemas.microsoft.com/office/drawing/2014/main" val="20000"/>
                    </a:ext>
                  </a:extLst>
                </a:gridCol>
                <a:gridCol w="2470825">
                  <a:extLst>
                    <a:ext uri="{9D8B030D-6E8A-4147-A177-3AD203B41FA5}">
                      <a16:colId xmlns:a16="http://schemas.microsoft.com/office/drawing/2014/main" val="20001"/>
                    </a:ext>
                  </a:extLst>
                </a:gridCol>
                <a:gridCol w="1399162">
                  <a:extLst>
                    <a:ext uri="{9D8B030D-6E8A-4147-A177-3AD203B41FA5}">
                      <a16:colId xmlns:a16="http://schemas.microsoft.com/office/drawing/2014/main" val="20002"/>
                    </a:ext>
                  </a:extLst>
                </a:gridCol>
              </a:tblGrid>
              <a:tr h="3504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PFS by Investigator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 + Abemaciclib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146)</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121)</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427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 of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49997470"/>
                  </a:ext>
                </a:extLst>
              </a:tr>
              <a:tr h="24658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mPFS, mo</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9.1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(7.4-14.4)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(3.6-5.8)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427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HR (95% CI)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0.59 (0.43-0.81)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4" name="TextBox 3">
            <a:extLst>
              <a:ext uri="{FF2B5EF4-FFF2-40B4-BE49-F238E27FC236}">
                <a16:creationId xmlns:a16="http://schemas.microsoft.com/office/drawing/2014/main" id="{A82E2FFC-B91E-C1CA-B8C4-B1295684E79E}"/>
              </a:ext>
            </a:extLst>
          </p:cNvPr>
          <p:cNvSpPr txBox="1"/>
          <p:nvPr/>
        </p:nvSpPr>
        <p:spPr bwMode="auto">
          <a:xfrm>
            <a:off x="738957" y="3832228"/>
            <a:ext cx="51068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a:solidFill>
                  <a:schemeClr val="bg1"/>
                </a:solidFill>
                <a:latin typeface="Calibri" panose="020F0502020204030204" pitchFamily="34" charset="0"/>
              </a:rPr>
              <a:t>Patients With Prior CDK4/6 Inhibitor</a:t>
            </a:r>
          </a:p>
        </p:txBody>
      </p:sp>
      <p:sp>
        <p:nvSpPr>
          <p:cNvPr id="7" name="TextBox 6">
            <a:extLst>
              <a:ext uri="{FF2B5EF4-FFF2-40B4-BE49-F238E27FC236}">
                <a16:creationId xmlns:a16="http://schemas.microsoft.com/office/drawing/2014/main" id="{62FA94B0-3310-EF1D-C87C-C4F1B2F14460}"/>
              </a:ext>
            </a:extLst>
          </p:cNvPr>
          <p:cNvSpPr txBox="1"/>
          <p:nvPr/>
        </p:nvSpPr>
        <p:spPr bwMode="auto">
          <a:xfrm>
            <a:off x="6328602" y="3832228"/>
            <a:ext cx="51068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a:solidFill>
                  <a:schemeClr val="bg1"/>
                </a:solidFill>
                <a:latin typeface="Calibri" panose="020F0502020204030204" pitchFamily="34" charset="0"/>
              </a:rPr>
              <a:t>Patients With PI3K Pathway Mutation</a:t>
            </a:r>
          </a:p>
        </p:txBody>
      </p:sp>
      <p:sp>
        <p:nvSpPr>
          <p:cNvPr id="8" name="Rectangle 7">
            <a:extLst>
              <a:ext uri="{FF2B5EF4-FFF2-40B4-BE49-F238E27FC236}">
                <a16:creationId xmlns:a16="http://schemas.microsoft.com/office/drawing/2014/main" id="{9C8462D7-09FF-1FA5-30D3-BE9FE5D20F25}"/>
              </a:ext>
            </a:extLst>
          </p:cNvPr>
          <p:cNvSpPr/>
          <p:nvPr/>
        </p:nvSpPr>
        <p:spPr bwMode="auto">
          <a:xfrm>
            <a:off x="2322892" y="4664118"/>
            <a:ext cx="3542582" cy="1472242"/>
          </a:xfrm>
          <a:prstGeom prst="rect">
            <a:avLst/>
          </a:prstGeom>
          <a:solidFill>
            <a:schemeClr val="tx1"/>
          </a:solidFill>
          <a:ln w="28575">
            <a:noFill/>
            <a:miter lim="800000"/>
            <a:headEnd/>
            <a:tailEnd/>
          </a:ln>
        </p:spPr>
        <p:txBody>
          <a:bodyPr rtlCol="0" anchor="ctr"/>
          <a:lstStyle/>
          <a:p>
            <a:pPr algn="ctr"/>
            <a:endParaRPr lang="en-US"/>
          </a:p>
        </p:txBody>
      </p:sp>
      <p:graphicFrame>
        <p:nvGraphicFramePr>
          <p:cNvPr id="11" name="Group 3">
            <a:extLst>
              <a:ext uri="{FF2B5EF4-FFF2-40B4-BE49-F238E27FC236}">
                <a16:creationId xmlns:a16="http://schemas.microsoft.com/office/drawing/2014/main" id="{B6EA8A91-38EB-3DA3-A8B9-332390827EC9}"/>
              </a:ext>
            </a:extLst>
          </p:cNvPr>
          <p:cNvGraphicFramePr>
            <a:graphicFrameLocks/>
          </p:cNvGraphicFramePr>
          <p:nvPr>
            <p:extLst>
              <p:ext uri="{D42A27DB-BD31-4B8C-83A1-F6EECF244321}">
                <p14:modId xmlns:p14="http://schemas.microsoft.com/office/powerpoint/2010/main" val="1123567604"/>
              </p:ext>
            </p:extLst>
          </p:nvPr>
        </p:nvGraphicFramePr>
        <p:xfrm>
          <a:off x="717550" y="4225307"/>
          <a:ext cx="5177411" cy="1645984"/>
        </p:xfrm>
        <a:graphic>
          <a:graphicData uri="http://schemas.openxmlformats.org/drawingml/2006/table">
            <a:tbl>
              <a:tblPr/>
              <a:tblGrid>
                <a:gridCol w="1441990">
                  <a:extLst>
                    <a:ext uri="{9D8B030D-6E8A-4147-A177-3AD203B41FA5}">
                      <a16:colId xmlns:a16="http://schemas.microsoft.com/office/drawing/2014/main" val="20000"/>
                    </a:ext>
                  </a:extLst>
                </a:gridCol>
                <a:gridCol w="2266545">
                  <a:extLst>
                    <a:ext uri="{9D8B030D-6E8A-4147-A177-3AD203B41FA5}">
                      <a16:colId xmlns:a16="http://schemas.microsoft.com/office/drawing/2014/main" val="20001"/>
                    </a:ext>
                  </a:extLst>
                </a:gridCol>
                <a:gridCol w="1468876">
                  <a:extLst>
                    <a:ext uri="{9D8B030D-6E8A-4147-A177-3AD203B41FA5}">
                      <a16:colId xmlns:a16="http://schemas.microsoft.com/office/drawing/2014/main" val="20002"/>
                    </a:ext>
                  </a:extLst>
                </a:gridCol>
              </a:tblGrid>
              <a:tr h="26270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PFS by Investigator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 + Abemaciclib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139)</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140)</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 of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49997470"/>
                  </a:ext>
                </a:extLst>
              </a:tr>
              <a:tr h="1860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mPFS, mo</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(7.2-11.2)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(2.1-5.5)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HR (95% CI)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0.51 (0.38-0.68)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16" name="Rectangle 15">
            <a:extLst>
              <a:ext uri="{FF2B5EF4-FFF2-40B4-BE49-F238E27FC236}">
                <a16:creationId xmlns:a16="http://schemas.microsoft.com/office/drawing/2014/main" id="{2C075545-D374-91A5-109C-A15A0FAF951B}"/>
              </a:ext>
            </a:extLst>
          </p:cNvPr>
          <p:cNvSpPr/>
          <p:nvPr/>
        </p:nvSpPr>
        <p:spPr bwMode="auto">
          <a:xfrm>
            <a:off x="8007699" y="4808653"/>
            <a:ext cx="3542582" cy="1472242"/>
          </a:xfrm>
          <a:prstGeom prst="rect">
            <a:avLst/>
          </a:prstGeom>
          <a:solidFill>
            <a:schemeClr val="tx1"/>
          </a:solidFill>
          <a:ln w="28575">
            <a:noFill/>
            <a:miter lim="800000"/>
            <a:headEnd/>
            <a:tailEnd/>
          </a:ln>
        </p:spPr>
        <p:txBody>
          <a:bodyPr rtlCol="0" anchor="ctr"/>
          <a:lstStyle/>
          <a:p>
            <a:pPr algn="ctr"/>
            <a:endParaRPr lang="en-US"/>
          </a:p>
        </p:txBody>
      </p:sp>
      <p:graphicFrame>
        <p:nvGraphicFramePr>
          <p:cNvPr id="17" name="Group 3">
            <a:extLst>
              <a:ext uri="{FF2B5EF4-FFF2-40B4-BE49-F238E27FC236}">
                <a16:creationId xmlns:a16="http://schemas.microsoft.com/office/drawing/2014/main" id="{B7E3C040-C0C2-6E32-8CD6-1C09D993954E}"/>
              </a:ext>
            </a:extLst>
          </p:cNvPr>
          <p:cNvGraphicFramePr>
            <a:graphicFrameLocks/>
          </p:cNvGraphicFramePr>
          <p:nvPr>
            <p:extLst>
              <p:ext uri="{D42A27DB-BD31-4B8C-83A1-F6EECF244321}">
                <p14:modId xmlns:p14="http://schemas.microsoft.com/office/powerpoint/2010/main" val="2107426450"/>
              </p:ext>
            </p:extLst>
          </p:nvPr>
        </p:nvGraphicFramePr>
        <p:xfrm>
          <a:off x="6266348" y="4225307"/>
          <a:ext cx="5231346" cy="1645984"/>
        </p:xfrm>
        <a:graphic>
          <a:graphicData uri="http://schemas.openxmlformats.org/drawingml/2006/table">
            <a:tbl>
              <a:tblPr/>
              <a:tblGrid>
                <a:gridCol w="1603329">
                  <a:extLst>
                    <a:ext uri="{9D8B030D-6E8A-4147-A177-3AD203B41FA5}">
                      <a16:colId xmlns:a16="http://schemas.microsoft.com/office/drawing/2014/main" val="20000"/>
                    </a:ext>
                  </a:extLst>
                </a:gridCol>
                <a:gridCol w="2305455">
                  <a:extLst>
                    <a:ext uri="{9D8B030D-6E8A-4147-A177-3AD203B41FA5}">
                      <a16:colId xmlns:a16="http://schemas.microsoft.com/office/drawing/2014/main" val="20001"/>
                    </a:ext>
                  </a:extLst>
                </a:gridCol>
                <a:gridCol w="1322562">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PFS by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Investigator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 + Abemaciclib</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88)</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84)</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 of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0072640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mPFS, mo</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(5.6-11.0)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(3.1-5.5)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HR (95% CI)</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0.61 (0.42-0.87)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19927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C56E9-B910-6875-7F5B-44F0445BD607}"/>
            </a:ext>
          </a:extLst>
        </p:cNvPr>
        <p:cNvGrpSpPr/>
        <p:nvPr/>
      </p:nvGrpSpPr>
      <p:grpSpPr>
        <a:xfrm>
          <a:off x="0" y="0"/>
          <a:ext cx="0" cy="0"/>
          <a:chOff x="0" y="0"/>
          <a:chExt cx="0" cy="0"/>
        </a:xfrm>
      </p:grpSpPr>
      <p:sp>
        <p:nvSpPr>
          <p:cNvPr id="8" name="Text Box 11">
            <a:extLst>
              <a:ext uri="{FF2B5EF4-FFF2-40B4-BE49-F238E27FC236}">
                <a16:creationId xmlns:a16="http://schemas.microsoft.com/office/drawing/2014/main" id="{63EDE618-C111-3BFA-7731-254DF4D6BAC8}"/>
              </a:ext>
            </a:extLst>
          </p:cNvPr>
          <p:cNvSpPr txBox="1">
            <a:spLocks noChangeArrowheads="1"/>
          </p:cNvSpPr>
          <p:nvPr/>
        </p:nvSpPr>
        <p:spPr bwMode="auto">
          <a:xfrm>
            <a:off x="414339" y="635936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Jhaveri. NEJM. 2024;[Epub]. Jhaveri. SABCS 2024. Abstr GS1-01.  </a:t>
            </a:r>
          </a:p>
        </p:txBody>
      </p:sp>
      <p:sp>
        <p:nvSpPr>
          <p:cNvPr id="10" name="Title 1">
            <a:extLst>
              <a:ext uri="{FF2B5EF4-FFF2-40B4-BE49-F238E27FC236}">
                <a16:creationId xmlns:a16="http://schemas.microsoft.com/office/drawing/2014/main" id="{4980CAE1-7A87-E61E-83B1-030D0643A022}"/>
              </a:ext>
            </a:extLst>
          </p:cNvPr>
          <p:cNvSpPr>
            <a:spLocks noGrp="1"/>
          </p:cNvSpPr>
          <p:nvPr>
            <p:ph type="title"/>
          </p:nvPr>
        </p:nvSpPr>
        <p:spPr>
          <a:xfrm>
            <a:off x="609759" y="238127"/>
            <a:ext cx="11141055" cy="1103313"/>
          </a:xfrm>
        </p:spPr>
        <p:txBody>
          <a:bodyPr/>
          <a:lstStyle/>
          <a:p>
            <a:r>
              <a:rPr lang="en-US"/>
              <a:t>EMBER-3: PFS for Imlunestrant + Abemaciclib vs Imlunestrant by Patient Subgroup  </a:t>
            </a:r>
          </a:p>
        </p:txBody>
      </p:sp>
      <p:graphicFrame>
        <p:nvGraphicFramePr>
          <p:cNvPr id="2" name="Group 3">
            <a:extLst>
              <a:ext uri="{FF2B5EF4-FFF2-40B4-BE49-F238E27FC236}">
                <a16:creationId xmlns:a16="http://schemas.microsoft.com/office/drawing/2014/main" id="{5164F93D-E9D8-4F9A-9577-9C5D5215E573}"/>
              </a:ext>
            </a:extLst>
          </p:cNvPr>
          <p:cNvGraphicFramePr>
            <a:graphicFrameLocks/>
          </p:cNvGraphicFramePr>
          <p:nvPr>
            <p:extLst>
              <p:ext uri="{D42A27DB-BD31-4B8C-83A1-F6EECF244321}">
                <p14:modId xmlns:p14="http://schemas.microsoft.com/office/powerpoint/2010/main" val="3836891832"/>
              </p:ext>
            </p:extLst>
          </p:nvPr>
        </p:nvGraphicFramePr>
        <p:xfrm>
          <a:off x="717550" y="1600200"/>
          <a:ext cx="5401766" cy="4053952"/>
        </p:xfrm>
        <a:graphic>
          <a:graphicData uri="http://schemas.openxmlformats.org/drawingml/2006/table">
            <a:tbl>
              <a:tblPr/>
              <a:tblGrid>
                <a:gridCol w="1529539">
                  <a:extLst>
                    <a:ext uri="{9D8B030D-6E8A-4147-A177-3AD203B41FA5}">
                      <a16:colId xmlns:a16="http://schemas.microsoft.com/office/drawing/2014/main" val="20000"/>
                    </a:ext>
                  </a:extLst>
                </a:gridCol>
                <a:gridCol w="1390021">
                  <a:extLst>
                    <a:ext uri="{9D8B030D-6E8A-4147-A177-3AD203B41FA5}">
                      <a16:colId xmlns:a16="http://schemas.microsoft.com/office/drawing/2014/main" val="20001"/>
                    </a:ext>
                  </a:extLst>
                </a:gridCol>
                <a:gridCol w="1813114">
                  <a:extLst>
                    <a:ext uri="{9D8B030D-6E8A-4147-A177-3AD203B41FA5}">
                      <a16:colId xmlns:a16="http://schemas.microsoft.com/office/drawing/2014/main" val="1463313211"/>
                    </a:ext>
                  </a:extLst>
                </a:gridCol>
                <a:gridCol w="669092">
                  <a:extLst>
                    <a:ext uri="{9D8B030D-6E8A-4147-A177-3AD203B41FA5}">
                      <a16:colId xmlns:a16="http://schemas.microsoft.com/office/drawing/2014/main" val="748166989"/>
                    </a:ext>
                  </a:extLst>
                </a:gridCol>
              </a:tblGrid>
              <a:tr h="183400">
                <a:tc grid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Subgroup</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HR (95% CI)</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a:ln>
                            <a:noFill/>
                          </a:ln>
                          <a:solidFill>
                            <a:schemeClr val="tx1"/>
                          </a:solidFill>
                          <a:effectLst/>
                          <a:latin typeface="Calibri" panose="020F0502020204030204" pitchFamily="34" charset="0"/>
                        </a:rPr>
                        <a:t>P</a:t>
                      </a:r>
                      <a:endParaRPr kumimoji="0" lang="en-US" sz="1400" b="1" i="0" u="none" strike="noStrike" cap="none" normalizeH="0" baseline="0">
                        <a:ln>
                          <a:noFill/>
                        </a:ln>
                        <a:solidFill>
                          <a:schemeClr val="tx1"/>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Value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834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Age,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&lt;65</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0.64 (0.47-087)</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0.58 (0.38-0.87)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0.705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589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Region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East Asia</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NA/W Eur</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0.57 (0.36-0.88)</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0.53 (0.37-0.77)</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0.83 (0.50-1.37)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0.370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03951507"/>
                  </a:ext>
                </a:extLst>
              </a:tr>
              <a:tr h="2589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 of metastatic sites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0.49 (0.30-0.81)</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0.67 (0.43-1.03)</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0.58 (0.40-0.85)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0.744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51339897"/>
                  </a:ext>
                </a:extLst>
              </a:tr>
              <a:tr h="1834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Visceral metastasis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Yes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0.64 (0.43-0.94)</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0.55 (0.40-0.85)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0.439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17848583"/>
                  </a:ext>
                </a:extLst>
              </a:tr>
              <a:tr h="1834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Liver metastasis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Yes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0.68 (0.50-0.92)</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0.47 (0.31-0.73)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0.142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91668523"/>
                  </a:ext>
                </a:extLst>
              </a:tr>
              <a:tr h="1834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Bone-only metastasis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Yes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0.59 (0.45-0.78)</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0.55 (0.30-1.02)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0.849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33616887"/>
                  </a:ext>
                </a:extLst>
              </a:tr>
            </a:tbl>
          </a:graphicData>
        </a:graphic>
      </p:graphicFrame>
      <p:graphicFrame>
        <p:nvGraphicFramePr>
          <p:cNvPr id="3" name="Group 3">
            <a:extLst>
              <a:ext uri="{FF2B5EF4-FFF2-40B4-BE49-F238E27FC236}">
                <a16:creationId xmlns:a16="http://schemas.microsoft.com/office/drawing/2014/main" id="{244CB196-DA4F-D46B-FF7F-07683E5F3228}"/>
              </a:ext>
            </a:extLst>
          </p:cNvPr>
          <p:cNvGraphicFramePr>
            <a:graphicFrameLocks/>
          </p:cNvGraphicFramePr>
          <p:nvPr>
            <p:extLst>
              <p:ext uri="{D42A27DB-BD31-4B8C-83A1-F6EECF244321}">
                <p14:modId xmlns:p14="http://schemas.microsoft.com/office/powerpoint/2010/main" val="1752687272"/>
              </p:ext>
            </p:extLst>
          </p:nvPr>
        </p:nvGraphicFramePr>
        <p:xfrm>
          <a:off x="6284068" y="1600200"/>
          <a:ext cx="5488831" cy="3322416"/>
        </p:xfrm>
        <a:graphic>
          <a:graphicData uri="http://schemas.openxmlformats.org/drawingml/2006/table">
            <a:tbl>
              <a:tblPr/>
              <a:tblGrid>
                <a:gridCol w="1882902">
                  <a:extLst>
                    <a:ext uri="{9D8B030D-6E8A-4147-A177-3AD203B41FA5}">
                      <a16:colId xmlns:a16="http://schemas.microsoft.com/office/drawing/2014/main" val="20000"/>
                    </a:ext>
                  </a:extLst>
                </a:gridCol>
                <a:gridCol w="1487492">
                  <a:extLst>
                    <a:ext uri="{9D8B030D-6E8A-4147-A177-3AD203B41FA5}">
                      <a16:colId xmlns:a16="http://schemas.microsoft.com/office/drawing/2014/main" val="20001"/>
                    </a:ext>
                  </a:extLst>
                </a:gridCol>
                <a:gridCol w="1405887">
                  <a:extLst>
                    <a:ext uri="{9D8B030D-6E8A-4147-A177-3AD203B41FA5}">
                      <a16:colId xmlns:a16="http://schemas.microsoft.com/office/drawing/2014/main" val="1463313211"/>
                    </a:ext>
                  </a:extLst>
                </a:gridCol>
                <a:gridCol w="712550">
                  <a:extLst>
                    <a:ext uri="{9D8B030D-6E8A-4147-A177-3AD203B41FA5}">
                      <a16:colId xmlns:a16="http://schemas.microsoft.com/office/drawing/2014/main" val="748166989"/>
                    </a:ext>
                  </a:extLst>
                </a:gridCol>
              </a:tblGrid>
              <a:tr h="241987">
                <a:tc grid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Subgroup</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HR (95% CI)</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1" u="none" strike="noStrike" cap="none" normalizeH="0" baseline="0">
                          <a:ln>
                            <a:noFill/>
                          </a:ln>
                          <a:solidFill>
                            <a:schemeClr val="tx1"/>
                          </a:solidFill>
                          <a:effectLst/>
                          <a:latin typeface="Calibri" panose="020F0502020204030204" pitchFamily="34" charset="0"/>
                        </a:rPr>
                        <a:t>P</a:t>
                      </a:r>
                      <a:endParaRPr kumimoji="0" lang="en-US" sz="1400" b="1" i="0" u="none" strike="noStrike" cap="none" normalizeH="0" baseline="0">
                        <a:ln>
                          <a:noFill/>
                        </a:ln>
                        <a:solidFill>
                          <a:schemeClr val="tx1"/>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Value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419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Previous CDK4/6 inhibitor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Yes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0.82 (0.52-1.29)</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0.51 (0.38-0.68)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0.066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27446091"/>
                  </a:ext>
                </a:extLst>
              </a:tr>
              <a:tr h="2419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LOT for ABC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First</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Second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0.55 (0.34-0.90)</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0.62 (0.47-0.83)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0.705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64890665"/>
                  </a:ext>
                </a:extLst>
              </a:tr>
              <a:tr h="2419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a:ln>
                            <a:noFill/>
                          </a:ln>
                          <a:solidFill>
                            <a:schemeClr val="bg2">
                              <a:lumMod val="10000"/>
                            </a:schemeClr>
                          </a:solidFill>
                          <a:effectLst/>
                          <a:latin typeface="Calibri" panose="020F0502020204030204" pitchFamily="34" charset="0"/>
                        </a:rPr>
                        <a:t>ESR1 </a:t>
                      </a:r>
                      <a:r>
                        <a:rPr kumimoji="0" lang="en-US" sz="1400" b="0" i="0" u="none" strike="noStrike" cap="none" normalizeH="0" baseline="0">
                          <a:ln>
                            <a:noFill/>
                          </a:ln>
                          <a:solidFill>
                            <a:schemeClr val="bg2">
                              <a:lumMod val="10000"/>
                            </a:schemeClr>
                          </a:solidFill>
                          <a:effectLst/>
                          <a:latin typeface="Calibri" panose="020F0502020204030204" pitchFamily="34" charset="0"/>
                        </a:rPr>
                        <a:t>mutation status</a:t>
                      </a:r>
                      <a:endParaRPr kumimoji="0" lang="en-US" sz="1400" b="0" i="1"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Detected</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Not detected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0.53 (035-0.80)</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0.59 (0.43-0.81)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3855790"/>
                  </a:ext>
                </a:extLst>
              </a:tr>
              <a:tr h="2419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a:ln>
                            <a:noFill/>
                          </a:ln>
                          <a:solidFill>
                            <a:schemeClr val="bg2">
                              <a:lumMod val="10000"/>
                            </a:schemeClr>
                          </a:solidFill>
                          <a:effectLst/>
                          <a:latin typeface="Calibri" panose="020F0502020204030204" pitchFamily="34" charset="0"/>
                        </a:rPr>
                        <a:t>PI3K </a:t>
                      </a:r>
                      <a:r>
                        <a:rPr kumimoji="0" lang="en-US" sz="1400" b="0" i="0" u="none" strike="noStrike" cap="none" normalizeH="0" baseline="0">
                          <a:ln>
                            <a:noFill/>
                          </a:ln>
                          <a:solidFill>
                            <a:schemeClr val="bg2">
                              <a:lumMod val="10000"/>
                            </a:schemeClr>
                          </a:solidFill>
                          <a:effectLst/>
                          <a:latin typeface="Calibri" panose="020F0502020204030204" pitchFamily="34" charset="0"/>
                        </a:rPr>
                        <a:t>pathway</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mutation status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Detected</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Not detected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0.61 (0.42-0.87)</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0.55 (0.39-0.79)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54496312"/>
                  </a:ext>
                </a:extLst>
              </a:tr>
              <a:tr h="34162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Concurrent </a:t>
                      </a:r>
                      <a:r>
                        <a:rPr kumimoji="0" lang="en-US" sz="1400" b="0" i="1" u="none" strike="noStrike" cap="none" normalizeH="0" baseline="0">
                          <a:ln>
                            <a:noFill/>
                          </a:ln>
                          <a:solidFill>
                            <a:schemeClr val="bg2">
                              <a:lumMod val="10000"/>
                            </a:schemeClr>
                          </a:solidFill>
                          <a:effectLst/>
                          <a:latin typeface="Calibri" panose="020F0502020204030204" pitchFamily="34" charset="0"/>
                        </a:rPr>
                        <a:t>ESR1m </a:t>
                      </a:r>
                      <a:r>
                        <a:rPr kumimoji="0" lang="en-US" sz="1400" b="0" i="0" u="none" strike="noStrike" cap="none" normalizeH="0" baseline="0">
                          <a:ln>
                            <a:noFill/>
                          </a:ln>
                          <a:solidFill>
                            <a:schemeClr val="bg2">
                              <a:lumMod val="10000"/>
                            </a:schemeClr>
                          </a:solidFill>
                          <a:effectLst/>
                          <a:latin typeface="Calibri" panose="020F0502020204030204" pitchFamily="34" charset="0"/>
                        </a:rPr>
                        <a:t>and PI3K pathway mutation</a:t>
                      </a:r>
                      <a:endParaRPr kumimoji="0" lang="en-US" sz="1400" b="0" i="1"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Detected</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Not detected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0.48 (0.28-0.83)</a:t>
                      </a:r>
                    </a:p>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0.61 (0.46-0.81)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15244293"/>
                  </a:ext>
                </a:extLst>
              </a:tr>
            </a:tbl>
          </a:graphicData>
        </a:graphic>
      </p:graphicFrame>
    </p:spTree>
    <p:extLst>
      <p:ext uri="{BB962C8B-B14F-4D97-AF65-F5344CB8AC3E}">
        <p14:creationId xmlns:p14="http://schemas.microsoft.com/office/powerpoint/2010/main" val="3775489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52A33F-A970-F99E-1FBB-FBAF961CE4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035F8F-0384-8099-FC75-C625084DF512}"/>
              </a:ext>
            </a:extLst>
          </p:cNvPr>
          <p:cNvSpPr>
            <a:spLocks noGrp="1"/>
          </p:cNvSpPr>
          <p:nvPr>
            <p:ph type="title"/>
          </p:nvPr>
        </p:nvSpPr>
        <p:spPr/>
        <p:txBody>
          <a:bodyPr/>
          <a:lstStyle/>
          <a:p>
            <a:r>
              <a:rPr lang="en-US"/>
              <a:t>EMBER-3: Other Efficacy Analyses</a:t>
            </a:r>
          </a:p>
        </p:txBody>
      </p:sp>
      <p:sp>
        <p:nvSpPr>
          <p:cNvPr id="3" name="Text Box 11">
            <a:extLst>
              <a:ext uri="{FF2B5EF4-FFF2-40B4-BE49-F238E27FC236}">
                <a16:creationId xmlns:a16="http://schemas.microsoft.com/office/drawing/2014/main" id="{B8EA5FE6-DB74-DD70-A3ED-C6E06EE046D1}"/>
              </a:ext>
            </a:extLst>
          </p:cNvPr>
          <p:cNvSpPr txBox="1">
            <a:spLocks noChangeArrowheads="1"/>
          </p:cNvSpPr>
          <p:nvPr/>
        </p:nvSpPr>
        <p:spPr bwMode="auto">
          <a:xfrm>
            <a:off x="414339" y="635936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Jhaveri. NEJM. 2024;[Epub]. Jhaveri. SABCS 2024. Abstr GS1-01.  </a:t>
            </a:r>
          </a:p>
        </p:txBody>
      </p:sp>
      <p:graphicFrame>
        <p:nvGraphicFramePr>
          <p:cNvPr id="17" name="Group 3">
            <a:extLst>
              <a:ext uri="{FF2B5EF4-FFF2-40B4-BE49-F238E27FC236}">
                <a16:creationId xmlns:a16="http://schemas.microsoft.com/office/drawing/2014/main" id="{0EEB000D-9AB5-1A53-CA28-C09814B2049D}"/>
              </a:ext>
            </a:extLst>
          </p:cNvPr>
          <p:cNvGraphicFramePr>
            <a:graphicFrameLocks/>
          </p:cNvGraphicFramePr>
          <p:nvPr>
            <p:extLst>
              <p:ext uri="{D42A27DB-BD31-4B8C-83A1-F6EECF244321}">
                <p14:modId xmlns:p14="http://schemas.microsoft.com/office/powerpoint/2010/main" val="3527264709"/>
              </p:ext>
            </p:extLst>
          </p:nvPr>
        </p:nvGraphicFramePr>
        <p:xfrm>
          <a:off x="717550" y="1600200"/>
          <a:ext cx="5693641" cy="4236864"/>
        </p:xfrm>
        <a:graphic>
          <a:graphicData uri="http://schemas.openxmlformats.org/drawingml/2006/table">
            <a:tbl>
              <a:tblPr/>
              <a:tblGrid>
                <a:gridCol w="1312030">
                  <a:extLst>
                    <a:ext uri="{9D8B030D-6E8A-4147-A177-3AD203B41FA5}">
                      <a16:colId xmlns:a16="http://schemas.microsoft.com/office/drawing/2014/main" val="20000"/>
                    </a:ext>
                  </a:extLst>
                </a:gridCol>
                <a:gridCol w="1216879">
                  <a:extLst>
                    <a:ext uri="{9D8B030D-6E8A-4147-A177-3AD203B41FA5}">
                      <a16:colId xmlns:a16="http://schemas.microsoft.com/office/drawing/2014/main" val="20001"/>
                    </a:ext>
                  </a:extLst>
                </a:gridCol>
                <a:gridCol w="917204">
                  <a:extLst>
                    <a:ext uri="{9D8B030D-6E8A-4147-A177-3AD203B41FA5}">
                      <a16:colId xmlns:a16="http://schemas.microsoft.com/office/drawing/2014/main" val="20002"/>
                    </a:ext>
                  </a:extLst>
                </a:gridCol>
                <a:gridCol w="1216879">
                  <a:extLst>
                    <a:ext uri="{9D8B030D-6E8A-4147-A177-3AD203B41FA5}">
                      <a16:colId xmlns:a16="http://schemas.microsoft.com/office/drawing/2014/main" val="2511140413"/>
                    </a:ext>
                  </a:extLst>
                </a:gridCol>
                <a:gridCol w="1030649">
                  <a:extLst>
                    <a:ext uri="{9D8B030D-6E8A-4147-A177-3AD203B41FA5}">
                      <a16:colId xmlns:a16="http://schemas.microsoft.com/office/drawing/2014/main" val="1633339553"/>
                    </a:ext>
                  </a:extLst>
                </a:gridCol>
              </a:tblGrid>
              <a:tr h="345665">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OS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algn="ctr">
                        <a:lnSpc>
                          <a:spcPct val="100000"/>
                        </a:lnSpc>
                        <a:spcBef>
                          <a:spcPts val="0"/>
                        </a:spcBef>
                        <a:spcAft>
                          <a:spcPct val="0"/>
                        </a:spcAft>
                        <a:buClrTx/>
                        <a:buFontTx/>
                        <a:buNone/>
                      </a:pPr>
                      <a:r>
                        <a:rPr lang="en-US" sz="1400" b="1">
                          <a:solidFill>
                            <a:schemeClr val="tx1"/>
                          </a:solidFill>
                          <a:latin typeface="Calibri" panose="020F0502020204030204" pitchFamily="34" charset="0"/>
                        </a:rPr>
                        <a:t>Patients With</a:t>
                      </a:r>
                    </a:p>
                    <a:p>
                      <a:pPr algn="ctr">
                        <a:lnSpc>
                          <a:spcPct val="100000"/>
                        </a:lnSpc>
                        <a:spcBef>
                          <a:spcPts val="0"/>
                        </a:spcBef>
                        <a:spcAft>
                          <a:spcPct val="0"/>
                        </a:spcAft>
                        <a:buClrTx/>
                        <a:buFontTx/>
                        <a:buNone/>
                      </a:pPr>
                      <a:r>
                        <a:rPr lang="en-US" sz="1400" b="1" i="1">
                          <a:solidFill>
                            <a:schemeClr val="tx1"/>
                          </a:solidFill>
                          <a:latin typeface="Calibri" panose="020F0502020204030204" pitchFamily="34" charset="0"/>
                        </a:rPr>
                        <a:t>ESR1</a:t>
                      </a:r>
                      <a:r>
                        <a:rPr lang="en-US" sz="1400" b="1">
                          <a:solidFill>
                            <a:schemeClr val="tx1"/>
                          </a:solidFill>
                          <a:latin typeface="Calibri" panose="020F0502020204030204" pitchFamily="34" charset="0"/>
                        </a:rPr>
                        <a:t>m Status*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400" b="1">
                          <a:solidFill>
                            <a:schemeClr val="tx1"/>
                          </a:solidFill>
                          <a:latin typeface="Calibri" panose="020F0502020204030204" pitchFamily="34" charset="0"/>
                        </a:rPr>
                        <a:t>All Patients</a:t>
                      </a:r>
                      <a:r>
                        <a:rPr lang="en-US" sz="1400" b="1" baseline="30000">
                          <a:solidFill>
                            <a:schemeClr val="tx1"/>
                          </a:solidFill>
                          <a:latin typeface="Calibri" panose="020F0502020204030204" pitchFamily="34" charset="0"/>
                        </a:rPr>
                        <a: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45665">
                <a:tc vMerge="1">
                  <a:txBody>
                    <a:bodyPr/>
                    <a:lstStyle/>
                    <a:p>
                      <a:endParaRPr lang="en-US"/>
                    </a:p>
                  </a:txBody>
                  <a:tcPr>
                    <a:lnT w="12700" cmpd="sng">
                      <a:noFill/>
                      <a:prstDash val="solid"/>
                    </a:lnT>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138)</a:t>
                      </a:r>
                      <a:endParaRPr lang="en-US" sz="1400" dirty="0">
                        <a:solidFill>
                          <a:schemeClr val="tx1"/>
                        </a:solidFill>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SoC ET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118)</a:t>
                      </a:r>
                      <a:endParaRPr lang="en-US" sz="1400">
                        <a:solidFill>
                          <a:schemeClr val="tx1"/>
                        </a:solidFill>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Imlunestrant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331)</a:t>
                      </a: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SoC ET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(n = 330)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282666534"/>
                  </a:ext>
                </a:extLst>
              </a:tr>
              <a:tr h="20333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 of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456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HR (95% CI);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a:ln>
                            <a:noFill/>
                          </a:ln>
                          <a:solidFill>
                            <a:schemeClr val="bg2">
                              <a:lumMod val="10000"/>
                            </a:schemeClr>
                          </a:solidFill>
                          <a:effectLst/>
                          <a:latin typeface="Calibri" panose="020F0502020204030204" pitchFamily="34" charset="0"/>
                        </a:rPr>
                        <a:t>P</a:t>
                      </a:r>
                      <a:r>
                        <a:rPr kumimoji="0" lang="en-US" sz="1400" b="0" i="0" u="none" strike="noStrike" cap="none" normalizeH="0" baseline="0">
                          <a:ln>
                            <a:noFill/>
                          </a:ln>
                          <a:solidFill>
                            <a:schemeClr val="bg2">
                              <a:lumMod val="10000"/>
                            </a:schemeClr>
                          </a:solidFill>
                          <a:effectLst/>
                          <a:latin typeface="Calibri" panose="020F0502020204030204" pitchFamily="34" charset="0"/>
                        </a:rPr>
                        <a:t> value</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0.55 (0.35-0.86);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a:ln>
                            <a:noFill/>
                          </a:ln>
                          <a:solidFill>
                            <a:schemeClr val="bg2">
                              <a:lumMod val="10000"/>
                            </a:schemeClr>
                          </a:solidFill>
                          <a:effectLst/>
                          <a:latin typeface="Calibri" panose="020F0502020204030204" pitchFamily="34" charset="0"/>
                        </a:rPr>
                        <a:t>P</a:t>
                      </a:r>
                      <a:r>
                        <a:rPr kumimoji="0" lang="en-US" sz="1400" b="0" i="0" u="none" strike="noStrike" cap="none" normalizeH="0" baseline="0">
                          <a:ln>
                            <a:noFill/>
                          </a:ln>
                          <a:solidFill>
                            <a:schemeClr val="bg2">
                              <a:lumMod val="10000"/>
                            </a:schemeClr>
                          </a:solidFill>
                          <a:effectLst/>
                          <a:latin typeface="Calibri" panose="020F0502020204030204" pitchFamily="34" charset="0"/>
                        </a:rPr>
                        <a:t> = .008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0.69 (0.50-0.96)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03337">
                <a:tc gridSpan="5">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Cumulative Rates of CNS Progression</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041751268"/>
                  </a:ext>
                </a:extLst>
              </a:tr>
              <a:tr h="3456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 of CNS</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events rate</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58966416"/>
                  </a:ext>
                </a:extLst>
              </a:tr>
              <a:tr h="3456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6-mo CNS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event rate, %</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46057033"/>
                  </a:ext>
                </a:extLst>
              </a:tr>
              <a:tr h="3456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12-mo CNS</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event rate, %</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53058550"/>
                  </a:ext>
                </a:extLst>
              </a:tr>
              <a:tr h="34566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HR (95% CI)</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0.18 (0.04-0.90)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0.47 (0.16-1.38)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119381441"/>
                  </a:ext>
                </a:extLst>
              </a:tr>
            </a:tbl>
          </a:graphicData>
        </a:graphic>
      </p:graphicFrame>
      <p:sp>
        <p:nvSpPr>
          <p:cNvPr id="7" name="TextBox 6">
            <a:extLst>
              <a:ext uri="{FF2B5EF4-FFF2-40B4-BE49-F238E27FC236}">
                <a16:creationId xmlns:a16="http://schemas.microsoft.com/office/drawing/2014/main" id="{29C74C08-6720-96CA-BB9F-5EF316801258}"/>
              </a:ext>
            </a:extLst>
          </p:cNvPr>
          <p:cNvSpPr txBox="1"/>
          <p:nvPr/>
        </p:nvSpPr>
        <p:spPr bwMode="auto">
          <a:xfrm>
            <a:off x="717550" y="5858139"/>
            <a:ext cx="54771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dirty="0">
                <a:solidFill>
                  <a:schemeClr val="bg1"/>
                </a:solidFill>
              </a:rPr>
              <a:t>*31% maturity data maturity. </a:t>
            </a:r>
            <a:r>
              <a:rPr lang="en-US" sz="1400" baseline="30000" dirty="0">
                <a:solidFill>
                  <a:schemeClr val="bg1"/>
                </a:solidFill>
                <a:cs typeface="Arial" panose="020B0604020202020204" pitchFamily="34" charset="0"/>
              </a:rPr>
              <a:t>†</a:t>
            </a:r>
            <a:r>
              <a:rPr lang="en-US" sz="1400" dirty="0">
                <a:solidFill>
                  <a:schemeClr val="bg1"/>
                </a:solidFill>
                <a:cs typeface="Arial" panose="020B0604020202020204" pitchFamily="34" charset="0"/>
              </a:rPr>
              <a:t>23% data maturity.</a:t>
            </a:r>
            <a:r>
              <a:rPr lang="en-US" sz="1400" dirty="0">
                <a:solidFill>
                  <a:schemeClr val="bg1"/>
                </a:solidFill>
              </a:rPr>
              <a:t> </a:t>
            </a:r>
          </a:p>
        </p:txBody>
      </p:sp>
      <p:graphicFrame>
        <p:nvGraphicFramePr>
          <p:cNvPr id="4" name="Table 3">
            <a:extLst>
              <a:ext uri="{FF2B5EF4-FFF2-40B4-BE49-F238E27FC236}">
                <a16:creationId xmlns:a16="http://schemas.microsoft.com/office/drawing/2014/main" id="{8B4E1F6C-AB6B-0DB1-F970-C10F98E0966B}"/>
              </a:ext>
            </a:extLst>
          </p:cNvPr>
          <p:cNvGraphicFramePr>
            <a:graphicFrameLocks noGrp="1"/>
          </p:cNvGraphicFramePr>
          <p:nvPr>
            <p:extLst>
              <p:ext uri="{D42A27DB-BD31-4B8C-83A1-F6EECF244321}">
                <p14:modId xmlns:p14="http://schemas.microsoft.com/office/powerpoint/2010/main" val="424926685"/>
              </p:ext>
            </p:extLst>
          </p:nvPr>
        </p:nvGraphicFramePr>
        <p:xfrm>
          <a:off x="6480189" y="1600200"/>
          <a:ext cx="5414867" cy="3840480"/>
        </p:xfrm>
        <a:graphic>
          <a:graphicData uri="http://schemas.openxmlformats.org/drawingml/2006/table">
            <a:tbl>
              <a:tblPr firstRow="1" bandRow="1">
                <a:tableStyleId>{5C22544A-7EE6-4342-B048-85BDC9FD1C3A}</a:tableStyleId>
              </a:tblPr>
              <a:tblGrid>
                <a:gridCol w="1749411">
                  <a:extLst>
                    <a:ext uri="{9D8B030D-6E8A-4147-A177-3AD203B41FA5}">
                      <a16:colId xmlns:a16="http://schemas.microsoft.com/office/drawing/2014/main" val="926457885"/>
                    </a:ext>
                  </a:extLst>
                </a:gridCol>
                <a:gridCol w="1228108">
                  <a:extLst>
                    <a:ext uri="{9D8B030D-6E8A-4147-A177-3AD203B41FA5}">
                      <a16:colId xmlns:a16="http://schemas.microsoft.com/office/drawing/2014/main" val="2235770194"/>
                    </a:ext>
                  </a:extLst>
                </a:gridCol>
                <a:gridCol w="1180048">
                  <a:extLst>
                    <a:ext uri="{9D8B030D-6E8A-4147-A177-3AD203B41FA5}">
                      <a16:colId xmlns:a16="http://schemas.microsoft.com/office/drawing/2014/main" val="953565271"/>
                    </a:ext>
                  </a:extLst>
                </a:gridCol>
                <a:gridCol w="1257300">
                  <a:extLst>
                    <a:ext uri="{9D8B030D-6E8A-4147-A177-3AD203B41FA5}">
                      <a16:colId xmlns:a16="http://schemas.microsoft.com/office/drawing/2014/main" val="201553971"/>
                    </a:ext>
                  </a:extLst>
                </a:gridCol>
              </a:tblGrid>
              <a:tr h="457627">
                <a:tc>
                  <a:txBody>
                    <a:bodyPr/>
                    <a:lstStyle/>
                    <a:p>
                      <a:r>
                        <a:rPr lang="en-US" sz="1400" dirty="0"/>
                        <a:t>Treatment Arm</a:t>
                      </a:r>
                    </a:p>
                    <a:p>
                      <a:r>
                        <a:rPr lang="en-US" sz="1400" dirty="0"/>
                        <a:t>Assignment, % </a:t>
                      </a:r>
                      <a:br>
                        <a:rPr lang="en-US" sz="1400" dirty="0"/>
                      </a:br>
                      <a:r>
                        <a:rPr lang="en-US" sz="1400" dirty="0"/>
                        <a:t>(95% CI), 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dirty="0"/>
                        <a:t>Response in</a:t>
                      </a:r>
                    </a:p>
                    <a:p>
                      <a:pPr algn="ctr"/>
                      <a:r>
                        <a:rPr lang="en-US" sz="1400" dirty="0"/>
                        <a:t>All Patients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dirty="0"/>
                        <a:t>Response in</a:t>
                      </a:r>
                    </a:p>
                    <a:p>
                      <a:pPr algn="ctr"/>
                      <a:r>
                        <a:rPr lang="en-US" sz="1400" i="1" dirty="0"/>
                        <a:t>ESR1m</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400" dirty="0"/>
                        <a:t>Patients</a:t>
                      </a:r>
                    </a:p>
                    <a:p>
                      <a:pPr algn="ctr"/>
                      <a:r>
                        <a:rPr lang="en-US" sz="1400" dirty="0"/>
                        <a:t> Without </a:t>
                      </a:r>
                      <a:r>
                        <a:rPr lang="en-US" sz="1400" i="1" dirty="0"/>
                        <a:t>ESR1</a:t>
                      </a:r>
                      <a:r>
                        <a:rPr lang="en-US" sz="1400" dirty="0"/>
                        <a:t>m</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865464821"/>
                  </a:ext>
                </a:extLst>
              </a:tr>
              <a:tr h="250957">
                <a:tc>
                  <a:txBody>
                    <a:bodyPr/>
                    <a:lstStyle/>
                    <a:p>
                      <a:r>
                        <a:rPr lang="en-US" sz="1400">
                          <a:solidFill>
                            <a:schemeClr val="bg1"/>
                          </a:solidFill>
                        </a:rPr>
                        <a:t>I</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12 (8-16),</a:t>
                      </a:r>
                    </a:p>
                    <a:p>
                      <a:pPr algn="ctr"/>
                      <a:r>
                        <a:rPr lang="en-US" sz="1400">
                          <a:solidFill>
                            <a:schemeClr val="bg1"/>
                          </a:solidFill>
                        </a:rPr>
                        <a:t>262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14 (8-21),</a:t>
                      </a:r>
                    </a:p>
                    <a:p>
                      <a:pPr algn="ctr"/>
                      <a:r>
                        <a:rPr lang="en-US" sz="1400">
                          <a:solidFill>
                            <a:schemeClr val="bg1"/>
                          </a:solidFill>
                        </a:rPr>
                        <a:t>112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11 (6-16),</a:t>
                      </a:r>
                    </a:p>
                    <a:p>
                      <a:pPr algn="ctr"/>
                      <a:r>
                        <a:rPr lang="en-US" sz="1400">
                          <a:solidFill>
                            <a:schemeClr val="bg1"/>
                          </a:solidFill>
                        </a:rPr>
                        <a:t>150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62997995"/>
                  </a:ext>
                </a:extLst>
              </a:tr>
              <a:tr h="250957">
                <a:tc>
                  <a:txBody>
                    <a:bodyPr/>
                    <a:lstStyle/>
                    <a:p>
                      <a:r>
                        <a:rPr lang="en-US" sz="1400">
                          <a:solidFill>
                            <a:schemeClr val="bg1"/>
                          </a:solidFill>
                        </a:rPr>
                        <a:t>SoC ET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8 (5-12),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251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8 (2-13),</a:t>
                      </a:r>
                    </a:p>
                    <a:p>
                      <a:pPr algn="ctr"/>
                      <a:r>
                        <a:rPr lang="en-US" sz="1400">
                          <a:solidFill>
                            <a:schemeClr val="bg1"/>
                          </a:solidFill>
                        </a:rPr>
                        <a:t>91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9 (4-13),</a:t>
                      </a:r>
                    </a:p>
                    <a:p>
                      <a:pPr algn="ctr"/>
                      <a:r>
                        <a:rPr lang="en-US" sz="1400" dirty="0">
                          <a:solidFill>
                            <a:schemeClr val="bg1"/>
                          </a:solidFill>
                        </a:rPr>
                        <a:t>160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676149749"/>
                  </a:ext>
                </a:extLst>
              </a:tr>
              <a:tr h="250957">
                <a:tc gridSpan="4">
                  <a:txBody>
                    <a:bodyPr/>
                    <a:lstStyle/>
                    <a:p>
                      <a:r>
                        <a:rPr lang="en-US" sz="1400" b="1" i="0" dirty="0">
                          <a:solidFill>
                            <a:schemeClr val="bg1"/>
                          </a:solidFill>
                        </a:rPr>
                        <a:t>Data for concurrently randomized</a:t>
                      </a:r>
                    </a:p>
                    <a:p>
                      <a:r>
                        <a:rPr lang="en-US" sz="1400" b="1" i="0" dirty="0">
                          <a:solidFill>
                            <a:schemeClr val="bg1"/>
                          </a:solidFill>
                        </a:rPr>
                        <a:t>(I and SoC ET)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lumMod val="40000"/>
                        <a:lumOff val="60000"/>
                      </a:schemeClr>
                    </a:solidFill>
                  </a:tcPr>
                </a:tc>
                <a:tc hMerge="1">
                  <a:txBody>
                    <a:bodyPr/>
                    <a:lstStyle/>
                    <a:p>
                      <a:endParaRPr lang="en-US"/>
                    </a:p>
                  </a:txBody>
                  <a:tcPr/>
                </a:tc>
                <a:tc hMerge="1">
                  <a:txBody>
                    <a:bodyPr/>
                    <a:lstStyle/>
                    <a:p>
                      <a:endParaRPr lang="en-US" sz="1400">
                        <a:solidFill>
                          <a:schemeClr val="bg1"/>
                        </a:solidFill>
                      </a:endParaRPr>
                    </a:p>
                  </a:txBody>
                  <a:tcPr>
                    <a:lnL w="12700" cmpd="sng">
                      <a:noFill/>
                    </a:lnL>
                    <a:lnT w="12700" cmpd="sng">
                      <a:noFill/>
                    </a:lnT>
                    <a:solidFill>
                      <a:schemeClr val="accent3">
                        <a:lumMod val="40000"/>
                        <a:lumOff val="60000"/>
                      </a:schemeClr>
                    </a:solidFill>
                  </a:tcPr>
                </a:tc>
                <a:tc hMerge="1">
                  <a:txBody>
                    <a:bodyPr/>
                    <a:lstStyle/>
                    <a:p>
                      <a:endParaRPr lang="en-US" sz="1400" i="0">
                        <a:solidFill>
                          <a:schemeClr val="bg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3292508059"/>
                  </a:ext>
                </a:extLst>
              </a:tr>
              <a:tr h="250957">
                <a:tc>
                  <a:txBody>
                    <a:bodyPr/>
                    <a:lstStyle/>
                    <a:p>
                      <a:r>
                        <a:rPr lang="en-US" sz="1400">
                          <a:solidFill>
                            <a:schemeClr val="bg1"/>
                          </a:solidFill>
                        </a:rPr>
                        <a:t>I + 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27 (20-34),</a:t>
                      </a:r>
                    </a:p>
                    <a:p>
                      <a:pPr algn="ctr"/>
                      <a:r>
                        <a:rPr lang="en-US" sz="1400">
                          <a:solidFill>
                            <a:schemeClr val="bg1"/>
                          </a:solidFill>
                        </a:rPr>
                        <a:t>167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35 (22-48),</a:t>
                      </a:r>
                    </a:p>
                    <a:p>
                      <a:pPr algn="ctr"/>
                      <a:r>
                        <a:rPr lang="en-US" sz="1400">
                          <a:solidFill>
                            <a:schemeClr val="bg1"/>
                          </a:solidFill>
                        </a:rPr>
                        <a:t>54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23 (15-31),</a:t>
                      </a:r>
                    </a:p>
                    <a:p>
                      <a:pPr algn="ctr"/>
                      <a:r>
                        <a:rPr lang="en-US" sz="1400">
                          <a:solidFill>
                            <a:schemeClr val="bg1"/>
                          </a:solidFill>
                        </a:rPr>
                        <a:t>113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874605875"/>
                  </a:ext>
                </a:extLst>
              </a:tr>
              <a:tr h="250957">
                <a:tc>
                  <a:txBody>
                    <a:bodyPr/>
                    <a:lstStyle/>
                    <a:p>
                      <a:r>
                        <a:rPr lang="en-US" sz="1400">
                          <a:solidFill>
                            <a:schemeClr val="bg1"/>
                          </a:solidFill>
                        </a:rPr>
                        <a:t>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12 (7-17),</a:t>
                      </a:r>
                    </a:p>
                    <a:p>
                      <a:pPr algn="ctr"/>
                      <a:r>
                        <a:rPr lang="en-US" sz="1400">
                          <a:solidFill>
                            <a:schemeClr val="bg1"/>
                          </a:solidFill>
                        </a:rPr>
                        <a:t>169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15 (7-23),</a:t>
                      </a:r>
                    </a:p>
                    <a:p>
                      <a:pPr algn="ctr"/>
                      <a:r>
                        <a:rPr lang="en-US" sz="1400">
                          <a:solidFill>
                            <a:schemeClr val="bg1"/>
                          </a:solidFill>
                        </a:rPr>
                        <a:t>74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10 (4-15),</a:t>
                      </a:r>
                    </a:p>
                    <a:p>
                      <a:pPr algn="ctr"/>
                      <a:r>
                        <a:rPr lang="en-US" sz="1400">
                          <a:solidFill>
                            <a:schemeClr val="bg1"/>
                          </a:solidFill>
                        </a:rPr>
                        <a:t>95</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2762899"/>
                  </a:ext>
                </a:extLst>
              </a:tr>
              <a:tr h="250957">
                <a:tc>
                  <a:txBody>
                    <a:bodyPr/>
                    <a:lstStyle/>
                    <a:p>
                      <a:r>
                        <a:rPr lang="en-US" sz="1400" i="0">
                          <a:solidFill>
                            <a:schemeClr val="bg1"/>
                          </a:solidFill>
                        </a:rPr>
                        <a:t>SoC ET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5 (2-8),</a:t>
                      </a:r>
                    </a:p>
                    <a:p>
                      <a:pPr algn="ctr"/>
                      <a:r>
                        <a:rPr lang="en-US" sz="1400" dirty="0">
                          <a:solidFill>
                            <a:schemeClr val="bg1"/>
                          </a:solidFill>
                        </a:rPr>
                        <a:t>162</a:t>
                      </a:r>
                      <a:endParaRPr lang="en-US" sz="1400" i="0" dirty="0">
                        <a:solidFill>
                          <a:schemeClr val="bg1"/>
                        </a:solidFill>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3 (0-8),</a:t>
                      </a:r>
                    </a:p>
                    <a:p>
                      <a:pPr algn="ctr"/>
                      <a:r>
                        <a:rPr lang="en-US" sz="1400" dirty="0">
                          <a:solidFill>
                            <a:schemeClr val="bg1"/>
                          </a:solidFill>
                        </a:rPr>
                        <a:t>58</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dirty="0">
                          <a:solidFill>
                            <a:schemeClr val="bg1"/>
                          </a:solidFill>
                        </a:rPr>
                        <a:t>6 (1-10),</a:t>
                      </a:r>
                    </a:p>
                    <a:p>
                      <a:pPr algn="ctr"/>
                      <a:r>
                        <a:rPr lang="en-US" sz="1400" dirty="0">
                          <a:solidFill>
                            <a:schemeClr val="bg1"/>
                          </a:solidFill>
                        </a:rPr>
                        <a:t>104</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000261657"/>
                  </a:ext>
                </a:extLst>
              </a:tr>
            </a:tbl>
          </a:graphicData>
        </a:graphic>
      </p:graphicFrame>
    </p:spTree>
    <p:extLst>
      <p:ext uri="{BB962C8B-B14F-4D97-AF65-F5344CB8AC3E}">
        <p14:creationId xmlns:p14="http://schemas.microsoft.com/office/powerpoint/2010/main" val="855048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D4C94-9A79-A6BE-70F8-AE21E9ABC8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9AC10F-AC02-736C-91D4-0DAD0BCF47B5}"/>
              </a:ext>
            </a:extLst>
          </p:cNvPr>
          <p:cNvSpPr>
            <a:spLocks noGrp="1"/>
          </p:cNvSpPr>
          <p:nvPr>
            <p:ph type="title"/>
          </p:nvPr>
        </p:nvSpPr>
        <p:spPr/>
        <p:txBody>
          <a:bodyPr/>
          <a:lstStyle/>
          <a:p>
            <a:r>
              <a:rPr lang="en-US"/>
              <a:t>EMBER-3: Safety of Imlunestrant vs SoC ET</a:t>
            </a:r>
          </a:p>
        </p:txBody>
      </p:sp>
      <p:sp>
        <p:nvSpPr>
          <p:cNvPr id="10" name="Content Placeholder 9">
            <a:extLst>
              <a:ext uri="{FF2B5EF4-FFF2-40B4-BE49-F238E27FC236}">
                <a16:creationId xmlns:a16="http://schemas.microsoft.com/office/drawing/2014/main" id="{A9B11305-82F8-1300-B800-E12053E41A51}"/>
              </a:ext>
            </a:extLst>
          </p:cNvPr>
          <p:cNvSpPr>
            <a:spLocks noGrp="1"/>
          </p:cNvSpPr>
          <p:nvPr>
            <p:ph sz="half" idx="2"/>
          </p:nvPr>
        </p:nvSpPr>
        <p:spPr>
          <a:xfrm>
            <a:off x="6337300" y="1510730"/>
            <a:ext cx="5435600" cy="4679462"/>
          </a:xfrm>
        </p:spPr>
        <p:txBody>
          <a:bodyPr/>
          <a:lstStyle/>
          <a:p>
            <a:r>
              <a:rPr lang="en-US" sz="2200"/>
              <a:t>10% in </a:t>
            </a:r>
            <a:r>
              <a:rPr lang="en-US" sz="2200" dirty="0" err="1"/>
              <a:t>imlunestrant</a:t>
            </a:r>
            <a:r>
              <a:rPr lang="en-US" sz="2200"/>
              <a:t> vs 12% in SoC ET study arm experienced ≥1 serious AE</a:t>
            </a:r>
          </a:p>
          <a:p>
            <a:r>
              <a:rPr lang="en-US" sz="2200"/>
              <a:t>2% in </a:t>
            </a:r>
            <a:r>
              <a:rPr lang="en-US" sz="2200" dirty="0" err="1"/>
              <a:t>imlunestrant</a:t>
            </a:r>
            <a:r>
              <a:rPr lang="en-US" sz="2200"/>
              <a:t> reduced their dosage due to an AE; no dose reduction in </a:t>
            </a:r>
            <a:br>
              <a:rPr lang="en-US" sz="2200"/>
            </a:br>
            <a:r>
              <a:rPr lang="en-US" sz="2200"/>
              <a:t>SoC ET</a:t>
            </a:r>
          </a:p>
          <a:p>
            <a:r>
              <a:rPr lang="en-US" sz="2200"/>
              <a:t>4% in </a:t>
            </a:r>
            <a:r>
              <a:rPr lang="en-US" sz="2200" dirty="0" err="1"/>
              <a:t>imlunestrant</a:t>
            </a:r>
            <a:r>
              <a:rPr lang="en-US" sz="2200"/>
              <a:t> vs 1% in SoC ET discontinued treatment </a:t>
            </a:r>
            <a:r>
              <a:rPr lang="en-US" sz="2400"/>
              <a:t>due to an AE</a:t>
            </a:r>
            <a:r>
              <a:rPr lang="en-US" sz="2200"/>
              <a:t> </a:t>
            </a:r>
          </a:p>
          <a:p>
            <a:r>
              <a:rPr lang="en-US" sz="2200"/>
              <a:t>2% in </a:t>
            </a:r>
            <a:r>
              <a:rPr lang="en-US" sz="2200" dirty="0" err="1"/>
              <a:t>imlunestrant</a:t>
            </a:r>
            <a:r>
              <a:rPr lang="en-US" sz="2200"/>
              <a:t> vs 1% in SoC ET arms died on study </a:t>
            </a:r>
            <a:r>
              <a:rPr lang="en-US" sz="2400"/>
              <a:t>due to an AE</a:t>
            </a:r>
            <a:endParaRPr lang="en-US" sz="2200"/>
          </a:p>
          <a:p>
            <a:r>
              <a:rPr lang="en-US" sz="2200"/>
              <a:t>No injection site reactions with </a:t>
            </a:r>
            <a:r>
              <a:rPr lang="en-US" sz="2200" dirty="0" err="1"/>
              <a:t>imlunestrant</a:t>
            </a:r>
            <a:endParaRPr lang="en-US" sz="2200"/>
          </a:p>
          <a:p>
            <a:pPr lvl="1"/>
            <a:r>
              <a:rPr lang="en-US" sz="2000"/>
              <a:t>72% experienced reaction in SoC ET arm</a:t>
            </a:r>
          </a:p>
          <a:p>
            <a:endParaRPr lang="en-US" sz="2400"/>
          </a:p>
        </p:txBody>
      </p:sp>
      <p:graphicFrame>
        <p:nvGraphicFramePr>
          <p:cNvPr id="5" name="Group 3">
            <a:extLst>
              <a:ext uri="{FF2B5EF4-FFF2-40B4-BE49-F238E27FC236}">
                <a16:creationId xmlns:a16="http://schemas.microsoft.com/office/drawing/2014/main" id="{E5485684-CB54-A530-291B-6F308D7941AC}"/>
              </a:ext>
            </a:extLst>
          </p:cNvPr>
          <p:cNvGraphicFramePr>
            <a:graphicFrameLocks/>
          </p:cNvGraphicFramePr>
          <p:nvPr>
            <p:extLst>
              <p:ext uri="{D42A27DB-BD31-4B8C-83A1-F6EECF244321}">
                <p14:modId xmlns:p14="http://schemas.microsoft.com/office/powerpoint/2010/main" val="2737191607"/>
              </p:ext>
            </p:extLst>
          </p:nvPr>
        </p:nvGraphicFramePr>
        <p:xfrm>
          <a:off x="717550" y="1600200"/>
          <a:ext cx="5378450" cy="4267392"/>
        </p:xfrm>
        <a:graphic>
          <a:graphicData uri="http://schemas.openxmlformats.org/drawingml/2006/table">
            <a:tbl>
              <a:tblPr/>
              <a:tblGrid>
                <a:gridCol w="1504232">
                  <a:extLst>
                    <a:ext uri="{9D8B030D-6E8A-4147-A177-3AD203B41FA5}">
                      <a16:colId xmlns:a16="http://schemas.microsoft.com/office/drawing/2014/main" val="20000"/>
                    </a:ext>
                  </a:extLst>
                </a:gridCol>
                <a:gridCol w="1046326">
                  <a:extLst>
                    <a:ext uri="{9D8B030D-6E8A-4147-A177-3AD203B41FA5}">
                      <a16:colId xmlns:a16="http://schemas.microsoft.com/office/drawing/2014/main" val="20001"/>
                    </a:ext>
                  </a:extLst>
                </a:gridCol>
                <a:gridCol w="836154">
                  <a:extLst>
                    <a:ext uri="{9D8B030D-6E8A-4147-A177-3AD203B41FA5}">
                      <a16:colId xmlns:a16="http://schemas.microsoft.com/office/drawing/2014/main" val="1514225938"/>
                    </a:ext>
                  </a:extLst>
                </a:gridCol>
                <a:gridCol w="920709">
                  <a:extLst>
                    <a:ext uri="{9D8B030D-6E8A-4147-A177-3AD203B41FA5}">
                      <a16:colId xmlns:a16="http://schemas.microsoft.com/office/drawing/2014/main" val="20002"/>
                    </a:ext>
                  </a:extLst>
                </a:gridCol>
                <a:gridCol w="1071029">
                  <a:extLst>
                    <a:ext uri="{9D8B030D-6E8A-4147-A177-3AD203B41FA5}">
                      <a16:colId xmlns:a16="http://schemas.microsoft.com/office/drawing/2014/main" val="734631005"/>
                    </a:ext>
                  </a:extLst>
                </a:gridCol>
              </a:tblGrid>
              <a:tr h="118924">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a:ln>
                            <a:noFill/>
                          </a:ln>
                          <a:solidFill>
                            <a:schemeClr val="tx1"/>
                          </a:solidFill>
                          <a:effectLst/>
                          <a:latin typeface="Calibri" panose="020F0502020204030204" pitchFamily="34" charset="0"/>
                        </a:rPr>
                        <a:t>TEAE in ≥10% of Patients, %</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Imlunestrant </a:t>
                      </a:r>
                      <a:br>
                        <a:rPr kumimoji="0" lang="en-US" sz="1600" b="1" i="0" u="none" strike="noStrike" cap="none" normalizeH="0" baseline="0">
                          <a:ln>
                            <a:noFill/>
                          </a:ln>
                          <a:solidFill>
                            <a:schemeClr val="tx1"/>
                          </a:solidFill>
                          <a:effectLst/>
                          <a:latin typeface="Calibri" panose="020F0502020204030204" pitchFamily="34" charset="0"/>
                        </a:rPr>
                      </a:br>
                      <a:r>
                        <a:rPr kumimoji="0" lang="en-US" sz="1600" b="1" i="0" u="none" strike="noStrike" cap="none" normalizeH="0" baseline="0">
                          <a:ln>
                            <a:noFill/>
                          </a:ln>
                          <a:solidFill>
                            <a:schemeClr val="tx1"/>
                          </a:solidFill>
                          <a:effectLst/>
                          <a:latin typeface="Calibri" panose="020F0502020204030204" pitchFamily="34" charset="0"/>
                        </a:rPr>
                        <a:t>(n = 327)</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SoC ET </a:t>
                      </a:r>
                      <a:br>
                        <a:rPr kumimoji="0" lang="en-US" sz="1600" b="1" i="0" u="none" strike="noStrike" cap="none" normalizeH="0" baseline="0">
                          <a:ln>
                            <a:noFill/>
                          </a:ln>
                          <a:solidFill>
                            <a:schemeClr val="tx1"/>
                          </a:solidFill>
                          <a:effectLst/>
                          <a:latin typeface="Calibri" panose="020F0502020204030204" pitchFamily="34" charset="0"/>
                        </a:rPr>
                      </a:br>
                      <a:r>
                        <a:rPr kumimoji="0" lang="en-US" sz="1600" b="1" i="0" u="none" strike="noStrike" cap="none" normalizeH="0" baseline="0">
                          <a:ln>
                            <a:noFill/>
                          </a:ln>
                          <a:solidFill>
                            <a:schemeClr val="tx1"/>
                          </a:solidFill>
                          <a:effectLst/>
                          <a:latin typeface="Calibri" panose="020F0502020204030204" pitchFamily="34" charset="0"/>
                        </a:rPr>
                        <a:t>(n = 324)</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0001"/>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Any Gr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Gr ≥3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Any Gr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Gr ≥3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29116963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0395150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Arthralgia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5133989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AST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1784858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Back pain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9166852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ALT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3361688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9013821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Constipation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00926660"/>
                  </a:ext>
                </a:extLst>
              </a:tr>
            </a:tbl>
          </a:graphicData>
        </a:graphic>
      </p:graphicFrame>
      <p:sp>
        <p:nvSpPr>
          <p:cNvPr id="3" name="Text Box 11">
            <a:extLst>
              <a:ext uri="{FF2B5EF4-FFF2-40B4-BE49-F238E27FC236}">
                <a16:creationId xmlns:a16="http://schemas.microsoft.com/office/drawing/2014/main" id="{B1E10CF4-0C4E-E294-9ADC-1AAE7D4983CE}"/>
              </a:ext>
            </a:extLst>
          </p:cNvPr>
          <p:cNvSpPr txBox="1">
            <a:spLocks noChangeArrowheads="1"/>
          </p:cNvSpPr>
          <p:nvPr/>
        </p:nvSpPr>
        <p:spPr bwMode="auto">
          <a:xfrm>
            <a:off x="414339" y="635936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Jhaveri. NEJM. 2024;[Epub]. Jhaveri. SABCS 2024. Abstr GS1-01.</a:t>
            </a:r>
          </a:p>
        </p:txBody>
      </p:sp>
    </p:spTree>
    <p:extLst>
      <p:ext uri="{BB962C8B-B14F-4D97-AF65-F5344CB8AC3E}">
        <p14:creationId xmlns:p14="http://schemas.microsoft.com/office/powerpoint/2010/main" val="2676670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F4CF2-8EEB-0DF0-152C-FEDD6F64EB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0CB6AA-DE08-21A9-B3B5-08F7642A051C}"/>
              </a:ext>
            </a:extLst>
          </p:cNvPr>
          <p:cNvSpPr>
            <a:spLocks noGrp="1"/>
          </p:cNvSpPr>
          <p:nvPr>
            <p:ph type="title"/>
          </p:nvPr>
        </p:nvSpPr>
        <p:spPr/>
        <p:txBody>
          <a:bodyPr/>
          <a:lstStyle/>
          <a:p>
            <a:r>
              <a:rPr lang="en-US"/>
              <a:t>EMBER-3: Safety of Imlunestrant + Abemaciclib</a:t>
            </a:r>
          </a:p>
        </p:txBody>
      </p:sp>
      <p:sp>
        <p:nvSpPr>
          <p:cNvPr id="10" name="Content Placeholder 9">
            <a:extLst>
              <a:ext uri="{FF2B5EF4-FFF2-40B4-BE49-F238E27FC236}">
                <a16:creationId xmlns:a16="http://schemas.microsoft.com/office/drawing/2014/main" id="{93B30F76-1A1F-C6EC-3894-9C5ED6DF82C3}"/>
              </a:ext>
            </a:extLst>
          </p:cNvPr>
          <p:cNvSpPr>
            <a:spLocks noGrp="1"/>
          </p:cNvSpPr>
          <p:nvPr>
            <p:ph sz="half" idx="2"/>
          </p:nvPr>
        </p:nvSpPr>
        <p:spPr/>
        <p:txBody>
          <a:bodyPr/>
          <a:lstStyle/>
          <a:p>
            <a:r>
              <a:rPr lang="en-US" sz="2600" dirty="0"/>
              <a:t>Safety was consistent with known profile of </a:t>
            </a:r>
            <a:r>
              <a:rPr lang="en-US" sz="2600" dirty="0" err="1"/>
              <a:t>abemaciclib</a:t>
            </a:r>
            <a:endParaRPr lang="en-US" sz="2600" dirty="0"/>
          </a:p>
          <a:p>
            <a:r>
              <a:rPr lang="en-US" sz="2600" dirty="0"/>
              <a:t>17% of patients experienced </a:t>
            </a:r>
            <a:br>
              <a:rPr lang="en-US" sz="2600" dirty="0"/>
            </a:br>
            <a:r>
              <a:rPr lang="en-US" sz="2600" dirty="0"/>
              <a:t>≥1 serious AE</a:t>
            </a:r>
          </a:p>
          <a:p>
            <a:r>
              <a:rPr lang="en-US" sz="2600" dirty="0"/>
              <a:t>39% of reduced their dosage due to an AE</a:t>
            </a:r>
          </a:p>
          <a:p>
            <a:r>
              <a:rPr lang="en-US" sz="2600" dirty="0"/>
              <a:t>6% discontinued treatment due to </a:t>
            </a:r>
            <a:br>
              <a:rPr lang="en-US" sz="2600" dirty="0"/>
            </a:br>
            <a:r>
              <a:rPr lang="en-US" sz="2600" dirty="0"/>
              <a:t>an AE</a:t>
            </a:r>
          </a:p>
          <a:p>
            <a:r>
              <a:rPr lang="en-US" sz="2600" dirty="0"/>
              <a:t>1% died on study due to an AE</a:t>
            </a:r>
          </a:p>
        </p:txBody>
      </p:sp>
      <p:graphicFrame>
        <p:nvGraphicFramePr>
          <p:cNvPr id="6" name="Group 3">
            <a:extLst>
              <a:ext uri="{FF2B5EF4-FFF2-40B4-BE49-F238E27FC236}">
                <a16:creationId xmlns:a16="http://schemas.microsoft.com/office/drawing/2014/main" id="{CC6C09DC-AA4E-90A4-21B9-7A8A9116E7A6}"/>
              </a:ext>
            </a:extLst>
          </p:cNvPr>
          <p:cNvGraphicFramePr>
            <a:graphicFrameLocks/>
          </p:cNvGraphicFramePr>
          <p:nvPr>
            <p:extLst>
              <p:ext uri="{D42A27DB-BD31-4B8C-83A1-F6EECF244321}">
                <p14:modId xmlns:p14="http://schemas.microsoft.com/office/powerpoint/2010/main" val="1815164604"/>
              </p:ext>
            </p:extLst>
          </p:nvPr>
        </p:nvGraphicFramePr>
        <p:xfrm>
          <a:off x="717550" y="1600200"/>
          <a:ext cx="5378449" cy="4602688"/>
        </p:xfrm>
        <a:graphic>
          <a:graphicData uri="http://schemas.openxmlformats.org/drawingml/2006/table">
            <a:tbl>
              <a:tblPr/>
              <a:tblGrid>
                <a:gridCol w="2350608">
                  <a:extLst>
                    <a:ext uri="{9D8B030D-6E8A-4147-A177-3AD203B41FA5}">
                      <a16:colId xmlns:a16="http://schemas.microsoft.com/office/drawing/2014/main" val="20000"/>
                    </a:ext>
                  </a:extLst>
                </a:gridCol>
                <a:gridCol w="1575616">
                  <a:extLst>
                    <a:ext uri="{9D8B030D-6E8A-4147-A177-3AD203B41FA5}">
                      <a16:colId xmlns:a16="http://schemas.microsoft.com/office/drawing/2014/main" val="20002"/>
                    </a:ext>
                  </a:extLst>
                </a:gridCol>
                <a:gridCol w="1452225">
                  <a:extLst>
                    <a:ext uri="{9D8B030D-6E8A-4147-A177-3AD203B41FA5}">
                      <a16:colId xmlns:a16="http://schemas.microsoft.com/office/drawing/2014/main" val="734631005"/>
                    </a:ext>
                  </a:extLst>
                </a:gridCol>
              </a:tblGrid>
              <a:tr h="290833">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a:ln>
                            <a:noFill/>
                          </a:ln>
                          <a:solidFill>
                            <a:schemeClr val="tx1"/>
                          </a:solidFill>
                          <a:effectLst/>
                          <a:latin typeface="Calibri" panose="020F0502020204030204" pitchFamily="34" charset="0"/>
                        </a:rPr>
                        <a:t>TEAE in ≥20% of Patients, % </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Imlunestrant + Abemaciclib </a:t>
                      </a:r>
                      <a:br>
                        <a:rPr kumimoji="0" lang="en-US" sz="1600" b="1" i="0" u="none" strike="noStrike" cap="none" normalizeH="0" baseline="0">
                          <a:ln>
                            <a:noFill/>
                          </a:ln>
                          <a:solidFill>
                            <a:schemeClr val="tx1"/>
                          </a:solidFill>
                          <a:effectLst/>
                          <a:latin typeface="Calibri" panose="020F0502020204030204" pitchFamily="34" charset="0"/>
                        </a:rPr>
                      </a:br>
                      <a:r>
                        <a:rPr kumimoji="0" lang="en-US" sz="1600" b="1" i="0" u="none" strike="noStrike" cap="none" normalizeH="0" baseline="0">
                          <a:ln>
                            <a:noFill/>
                          </a:ln>
                          <a:solidFill>
                            <a:schemeClr val="tx1"/>
                          </a:solidFill>
                          <a:effectLst/>
                          <a:latin typeface="Calibri" panose="020F0502020204030204" pitchFamily="34" charset="0"/>
                        </a:rPr>
                        <a:t>(n = 208)</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0001"/>
                  </a:ext>
                </a:extLst>
              </a:tr>
              <a:tr h="168381">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400" b="1" i="0" u="none" strike="noStrike" cap="none" normalizeH="0" baseline="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Any Grade</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a:ln>
                            <a:noFill/>
                          </a:ln>
                          <a:solidFill>
                            <a:schemeClr val="tx1"/>
                          </a:solidFill>
                          <a:effectLst/>
                          <a:latin typeface="Calibri" panose="020F0502020204030204" pitchFamily="34" charset="0"/>
                        </a:rPr>
                        <a:t>Grade ≥3</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291169631"/>
                  </a:ext>
                </a:extLst>
              </a:tr>
              <a:tr h="168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a:rPr>
                        <a:t>≥1 TEAE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68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68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168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03951507"/>
                  </a:ext>
                </a:extLst>
              </a:tr>
              <a:tr h="168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51339897"/>
                  </a:ext>
                </a:extLst>
              </a:tr>
              <a:tr h="168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17848583"/>
                  </a:ext>
                </a:extLst>
              </a:tr>
              <a:tr h="168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91668523"/>
                  </a:ext>
                </a:extLst>
              </a:tr>
              <a:tr h="168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Leukopenia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33616887"/>
                  </a:ext>
                </a:extLst>
              </a:tr>
              <a:tr h="168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Hypercreatinemia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90138212"/>
                  </a:ext>
                </a:extLst>
              </a:tr>
              <a:tr h="168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Abdominal pain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00926660"/>
                  </a:ext>
                </a:extLst>
              </a:tr>
              <a:tr h="16838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Decreased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12518139"/>
                  </a:ext>
                </a:extLst>
              </a:tr>
            </a:tbl>
          </a:graphicData>
        </a:graphic>
      </p:graphicFrame>
      <p:sp>
        <p:nvSpPr>
          <p:cNvPr id="3" name="Text Box 11">
            <a:extLst>
              <a:ext uri="{FF2B5EF4-FFF2-40B4-BE49-F238E27FC236}">
                <a16:creationId xmlns:a16="http://schemas.microsoft.com/office/drawing/2014/main" id="{81CE889C-169F-2342-974C-D2AB83B63F13}"/>
              </a:ext>
            </a:extLst>
          </p:cNvPr>
          <p:cNvSpPr txBox="1">
            <a:spLocks noChangeArrowheads="1"/>
          </p:cNvSpPr>
          <p:nvPr/>
        </p:nvSpPr>
        <p:spPr bwMode="auto">
          <a:xfrm>
            <a:off x="414339" y="635936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Jhaveri. NEJM. 2024;[Epub]. Jhaveri. SABCS 2024. Abstr GS1-01.</a:t>
            </a:r>
          </a:p>
        </p:txBody>
      </p:sp>
    </p:spTree>
    <p:extLst>
      <p:ext uri="{BB962C8B-B14F-4D97-AF65-F5344CB8AC3E}">
        <p14:creationId xmlns:p14="http://schemas.microsoft.com/office/powerpoint/2010/main" val="2917479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8A6E3-398E-F0FE-E0D8-5254801D5C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4E8ABD-E48E-E5DD-F474-CE24EFF9F698}"/>
              </a:ext>
            </a:extLst>
          </p:cNvPr>
          <p:cNvSpPr>
            <a:spLocks noGrp="1"/>
          </p:cNvSpPr>
          <p:nvPr>
            <p:ph type="title"/>
          </p:nvPr>
        </p:nvSpPr>
        <p:spPr/>
        <p:txBody>
          <a:bodyPr/>
          <a:lstStyle/>
          <a:p>
            <a:r>
              <a:rPr lang="en-US"/>
              <a:t>EMBER-3: Investigators’ Conclusions</a:t>
            </a:r>
          </a:p>
        </p:txBody>
      </p:sp>
      <p:sp>
        <p:nvSpPr>
          <p:cNvPr id="3" name="Content Placeholder 2">
            <a:extLst>
              <a:ext uri="{FF2B5EF4-FFF2-40B4-BE49-F238E27FC236}">
                <a16:creationId xmlns:a16="http://schemas.microsoft.com/office/drawing/2014/main" id="{23C4E27B-F19F-888E-C583-F03E1E837486}"/>
              </a:ext>
            </a:extLst>
          </p:cNvPr>
          <p:cNvSpPr>
            <a:spLocks noGrp="1"/>
          </p:cNvSpPr>
          <p:nvPr>
            <p:ph idx="1"/>
          </p:nvPr>
        </p:nvSpPr>
        <p:spPr/>
        <p:txBody>
          <a:bodyPr/>
          <a:lstStyle/>
          <a:p>
            <a:r>
              <a:rPr lang="en-US" sz="2000" dirty="0" err="1"/>
              <a:t>Imlunestrant</a:t>
            </a:r>
            <a:r>
              <a:rPr lang="en-US" sz="2000"/>
              <a:t> alone vs SoC ET significantly improved median PFS in patients with </a:t>
            </a:r>
            <a:r>
              <a:rPr lang="en-US" sz="2000" i="1"/>
              <a:t>ESR1</a:t>
            </a:r>
            <a:r>
              <a:rPr lang="en-US" sz="2000"/>
              <a:t>-mutated ER+/HER2- ABC (HR: 0.62; 95% CI: 0.46-0.82); however, no significant difference was seen in the </a:t>
            </a:r>
            <a:br>
              <a:rPr lang="en-US" sz="2000"/>
            </a:br>
            <a:r>
              <a:rPr lang="en-US" sz="2000"/>
              <a:t>ITT population (HR: 0.87; 95% CI: 0.72-1.04)</a:t>
            </a:r>
            <a:endParaRPr lang="en-US" sz="2000" dirty="0"/>
          </a:p>
          <a:p>
            <a:pPr lvl="1"/>
            <a:r>
              <a:rPr lang="en-US" sz="1800" dirty="0"/>
              <a:t>Benefit seen across patient subgroups, secondary/exploratory analyses, and sensitivity assessments </a:t>
            </a:r>
          </a:p>
          <a:p>
            <a:pPr lvl="1"/>
            <a:r>
              <a:rPr lang="en-US" sz="1800" dirty="0"/>
              <a:t>OS data are immature</a:t>
            </a:r>
          </a:p>
          <a:p>
            <a:pPr lvl="1"/>
            <a:r>
              <a:rPr lang="en-US" sz="1800" dirty="0"/>
              <a:t>Safety profile is favorable; no oral SERD-specific AEs of concern reported (</a:t>
            </a:r>
            <a:r>
              <a:rPr lang="en-US" sz="1800" dirty="0" err="1"/>
              <a:t>eg</a:t>
            </a:r>
            <a:r>
              <a:rPr lang="en-US" sz="1800" dirty="0"/>
              <a:t>, cardiac, ocular)</a:t>
            </a:r>
          </a:p>
          <a:p>
            <a:r>
              <a:rPr lang="en-US" sz="2000" dirty="0" err="1"/>
              <a:t>Imlunestrant</a:t>
            </a:r>
            <a:r>
              <a:rPr lang="en-US" sz="2000"/>
              <a:t> combined with </a:t>
            </a:r>
            <a:r>
              <a:rPr lang="en-US" sz="2000" dirty="0" err="1"/>
              <a:t>abemaciclib</a:t>
            </a:r>
            <a:r>
              <a:rPr lang="en-US" sz="2000"/>
              <a:t> significantly improved PFS in patients with ER+/HER2- </a:t>
            </a:r>
            <a:br>
              <a:rPr lang="en-US" sz="2000"/>
            </a:br>
            <a:r>
              <a:rPr lang="en-US" sz="2000"/>
              <a:t>ABC vs </a:t>
            </a:r>
            <a:r>
              <a:rPr lang="en-US" sz="2000" dirty="0" err="1"/>
              <a:t>imlunestrant</a:t>
            </a:r>
            <a:r>
              <a:rPr lang="en-US" sz="2000"/>
              <a:t> alone irrespective of </a:t>
            </a:r>
            <a:r>
              <a:rPr lang="en-US" sz="2000" i="1"/>
              <a:t>ESR1 </a:t>
            </a:r>
            <a:r>
              <a:rPr lang="en-US" sz="2000"/>
              <a:t>mutation status (</a:t>
            </a:r>
            <a:r>
              <a:rPr lang="en-US" sz="2000" dirty="0" err="1"/>
              <a:t>mPFS</a:t>
            </a:r>
            <a:r>
              <a:rPr lang="en-US" sz="2000"/>
              <a:t>: 9.4 and 5.5 </a:t>
            </a:r>
            <a:r>
              <a:rPr lang="en-US" sz="2000" dirty="0" err="1"/>
              <a:t>mo</a:t>
            </a:r>
            <a:r>
              <a:rPr lang="en-US" sz="2000"/>
              <a:t>; (HR: 0.57; </a:t>
            </a:r>
            <a:br>
              <a:rPr lang="en-US" sz="2000"/>
            </a:br>
            <a:r>
              <a:rPr lang="en-US" sz="2000"/>
              <a:t>95 CI: 0.44-0.73)</a:t>
            </a:r>
            <a:endParaRPr lang="en-US" sz="2000" dirty="0"/>
          </a:p>
          <a:p>
            <a:pPr lvl="1"/>
            <a:r>
              <a:rPr lang="en-US" sz="1800" dirty="0"/>
              <a:t>Safety profile of each agent was consistent with that reported in previous studies of </a:t>
            </a:r>
            <a:r>
              <a:rPr lang="en-US" sz="1800" dirty="0" err="1"/>
              <a:t>fulvestrant</a:t>
            </a:r>
            <a:r>
              <a:rPr lang="en-US" sz="1800" dirty="0"/>
              <a:t> with </a:t>
            </a:r>
            <a:r>
              <a:rPr lang="en-US" sz="1800" dirty="0" err="1"/>
              <a:t>abemaciclib</a:t>
            </a:r>
            <a:r>
              <a:rPr lang="en-US" sz="1800" dirty="0"/>
              <a:t> combination; low discontinuation rate (6%) reported</a:t>
            </a:r>
          </a:p>
          <a:p>
            <a:r>
              <a:rPr lang="en-US" sz="2200"/>
              <a:t>Investigators concluded that </a:t>
            </a:r>
            <a:r>
              <a:rPr lang="en-US" sz="2200" dirty="0" err="1"/>
              <a:t>imlunestrant</a:t>
            </a:r>
            <a:r>
              <a:rPr lang="en-US" sz="2200"/>
              <a:t> ± </a:t>
            </a:r>
            <a:r>
              <a:rPr lang="en-US" sz="2200" dirty="0" err="1"/>
              <a:t>abemaciclib</a:t>
            </a:r>
            <a:r>
              <a:rPr lang="en-US" sz="2200"/>
              <a:t> is a potential all-oral targeted treatment option for patients with ER+/HER2- ABC after PD on previous ET</a:t>
            </a:r>
            <a:endParaRPr lang="en-US" sz="2200" dirty="0"/>
          </a:p>
        </p:txBody>
      </p:sp>
      <p:sp>
        <p:nvSpPr>
          <p:cNvPr id="13" name="Text Box 11">
            <a:extLst>
              <a:ext uri="{FF2B5EF4-FFF2-40B4-BE49-F238E27FC236}">
                <a16:creationId xmlns:a16="http://schemas.microsoft.com/office/drawing/2014/main" id="{9909A084-5EAD-90B0-FDE7-5EDE08BC30AB}"/>
              </a:ext>
            </a:extLst>
          </p:cNvPr>
          <p:cNvSpPr txBox="1">
            <a:spLocks noChangeArrowheads="1"/>
          </p:cNvSpPr>
          <p:nvPr/>
        </p:nvSpPr>
        <p:spPr bwMode="auto">
          <a:xfrm>
            <a:off x="414339" y="635936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mn-cs"/>
              </a:rPr>
              <a:t>Jhaveri. SABCS 2024. Abstr GS1-01. Jhaveri. NEJM. 2024;[Epub].</a:t>
            </a:r>
          </a:p>
        </p:txBody>
      </p:sp>
    </p:spTree>
    <p:extLst>
      <p:ext uri="{BB962C8B-B14F-4D97-AF65-F5344CB8AC3E}">
        <p14:creationId xmlns:p14="http://schemas.microsoft.com/office/powerpoint/2010/main" val="41997513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a:t>Go Online for More CCO </a:t>
            </a:r>
            <a:br>
              <a:rPr lang="en-US" altLang="en-US" sz="4000"/>
            </a:br>
            <a:r>
              <a:rPr lang="en-US" altLang="en-US" sz="4000"/>
              <a:t>Coverage of ASH 2024!</a:t>
            </a: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a:ln>
                  <a:noFill/>
                </a:ln>
                <a:solidFill>
                  <a:srgbClr val="E1471D"/>
                </a:solidFill>
                <a:effectLst/>
                <a:uLnTx/>
                <a:uFillTx/>
                <a:latin typeface="Calibri" panose="020F0502020204030204" pitchFamily="34" charset="0"/>
                <a:ea typeface="+mn-ea"/>
                <a:cs typeface="+mn-cs"/>
              </a:rPr>
              <a:t>a live webinar </a:t>
            </a:r>
            <a:r>
              <a:rPr kumimoji="0" lang="en-US" sz="20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t>with expert faculty commentary on key studies in:</a:t>
            </a:r>
          </a:p>
          <a:p>
            <a:pPr marL="342900" indent="-342900">
              <a:spcBef>
                <a:spcPts val="600"/>
              </a:spcBef>
              <a:spcAft>
                <a:spcPts val="0"/>
              </a:spcAft>
              <a:buFont typeface="Wingdings" pitchFamily="2" charset="2"/>
              <a:buChar char="§"/>
              <a:defRPr/>
            </a:pPr>
            <a:r>
              <a:rPr lang="en-US" sz="2000" b="0">
                <a:solidFill>
                  <a:schemeClr val="bg1"/>
                </a:solidFill>
              </a:rPr>
              <a:t>Acute and chronic leukemias </a:t>
            </a:r>
          </a:p>
          <a:p>
            <a:pPr marL="342900" indent="-342900">
              <a:spcBef>
                <a:spcPts val="600"/>
              </a:spcBef>
              <a:spcAft>
                <a:spcPts val="0"/>
              </a:spcAft>
              <a:buFont typeface="Wingdings" pitchFamily="2" charset="2"/>
              <a:buChar char="§"/>
              <a:defRPr/>
            </a:pPr>
            <a:r>
              <a:rPr lang="en-US" sz="2000" b="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a:solidFill>
                  <a:schemeClr val="bg1"/>
                </a:solidFill>
              </a:rPr>
              <a:t>Myeloma</a:t>
            </a:r>
          </a:p>
          <a:p>
            <a:pPr marL="342900" indent="-342900">
              <a:spcBef>
                <a:spcPts val="600"/>
              </a:spcBef>
              <a:spcAft>
                <a:spcPts val="0"/>
              </a:spcAft>
              <a:buFont typeface="Wingdings" pitchFamily="2" charset="2"/>
              <a:buChar char="§"/>
              <a:defRPr/>
            </a:pPr>
            <a:r>
              <a:rPr lang="en-US" sz="2000" b="0">
                <a:solidFill>
                  <a:schemeClr val="bg1"/>
                </a:solidFill>
              </a:rPr>
              <a:t>Nonmalignant hematology</a:t>
            </a:r>
          </a:p>
          <a:p>
            <a:endParaRPr lang="en-US"/>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a:solidFill>
                  <a:srgbClr val="E1471D"/>
                </a:solidFill>
                <a:hlinkClick r:id="rId3"/>
              </a:rPr>
              <a:t>clinicaloptions.com/</a:t>
            </a:r>
            <a:r>
              <a:rPr lang="en-US" u="sng">
                <a:solidFill>
                  <a:srgbClr val="E1471D"/>
                </a:solidFill>
              </a:rPr>
              <a:t>oncology</a:t>
            </a:r>
          </a:p>
          <a:p>
            <a:endParaRPr lang="en-US"/>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heme/theme1.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accent1"/>
          </a:solidFill>
          <a:miter lim="800000"/>
          <a:headEnd/>
          <a:tailEnd/>
        </a:ln>
      </a:spPr>
      <a:bodyPr rtlCol="0" anchor="ctr"/>
      <a:lstStyle>
        <a:defPPr algn="ctr">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5D8847D6590B48843E1E6296B9D018" ma:contentTypeVersion="10" ma:contentTypeDescription="Create a new document." ma:contentTypeScope="" ma:versionID="cc03d3d63f9bc6b290ce61dfaaeaf414">
  <xsd:schema xmlns:xsd="http://www.w3.org/2001/XMLSchema" xmlns:xs="http://www.w3.org/2001/XMLSchema" xmlns:p="http://schemas.microsoft.com/office/2006/metadata/properties" xmlns:ns2="09c7c570-01a5-4783-a5d8-c1ec17b8ed46" xmlns:ns3="22fd6914-46d4-4c7e-bbad-46e82841b69d" targetNamespace="http://schemas.microsoft.com/office/2006/metadata/properties" ma:root="true" ma:fieldsID="17431bbc944ddc26bd9d7ce86671c4fc" ns2:_="" ns3:_="">
    <xsd:import namespace="09c7c570-01a5-4783-a5d8-c1ec17b8ed4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c7c570-01a5-4783-a5d8-c1ec17b8ed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09c7c570-01a5-4783-a5d8-c1ec17b8ed4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3796E09-9BAB-4EAE-BF5E-B0F3CE41EBE7}">
  <ds:schemaRefs>
    <ds:schemaRef ds:uri="09c7c570-01a5-4783-a5d8-c1ec17b8ed46"/>
    <ds:schemaRef ds:uri="22fd6914-46d4-4c7e-bbad-46e82841b69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29D66AFD-2BA8-4B7C-AEB2-0BF470135C69}">
  <ds:schemaRefs>
    <ds:schemaRef ds:uri="http://schemas.microsoft.com/sharepoint/v3/contenttype/forms"/>
  </ds:schemaRefs>
</ds:datastoreItem>
</file>

<file path=customXml/itemProps3.xml><?xml version="1.0" encoding="utf-8"?>
<ds:datastoreItem xmlns:ds="http://schemas.openxmlformats.org/officeDocument/2006/customXml" ds:itemID="{830B408A-0EA3-48E9-AB1A-94F15739CF73}">
  <ds:schemaRefs>
    <ds:schemaRef ds:uri="http://purl.org/dc/dcmitype/"/>
    <ds:schemaRef ds:uri="http://schemas.microsoft.com/office/infopath/2007/PartnerControls"/>
    <ds:schemaRef ds:uri="http://schemas.microsoft.com/office/2006/documentManagement/types"/>
    <ds:schemaRef ds:uri="http://purl.org/dc/terms/"/>
    <ds:schemaRef ds:uri="http://www.w3.org/XML/1998/namespace"/>
    <ds:schemaRef ds:uri="http://schemas.microsoft.com/office/2006/metadata/properties"/>
    <ds:schemaRef ds:uri="22fd6914-46d4-4c7e-bbad-46e82841b69d"/>
    <ds:schemaRef ds:uri="http://purl.org/dc/elements/1.1/"/>
    <ds:schemaRef ds:uri="http://schemas.openxmlformats.org/package/2006/metadata/core-properties"/>
    <ds:schemaRef ds:uri="09c7c570-01a5-4783-a5d8-c1ec17b8ed46"/>
  </ds:schemaRefs>
</ds:datastoreItem>
</file>

<file path=docProps/app.xml><?xml version="1.0" encoding="utf-8"?>
<Properties xmlns="http://schemas.openxmlformats.org/officeDocument/2006/extended-properties" xmlns:vt="http://schemas.openxmlformats.org/officeDocument/2006/docPropsVTypes">
  <TotalTime>4</TotalTime>
  <Words>3591</Words>
  <Application>Microsoft Office PowerPoint</Application>
  <PresentationFormat>Widescreen</PresentationFormat>
  <Paragraphs>931</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Arial</vt:lpstr>
      <vt:lpstr>Calibri</vt:lpstr>
      <vt:lpstr>Times</vt:lpstr>
      <vt:lpstr>Wingdings</vt:lpstr>
      <vt:lpstr>1_2022_CCO_Template</vt:lpstr>
      <vt:lpstr>EMBER-3: Imlunestrant ± Abemaciclib vs SoC ET in Patients With ER+/HER2- ABC After Progression on Prior ET</vt:lpstr>
      <vt:lpstr>About These Slides</vt:lpstr>
      <vt:lpstr>EMBER-3: Background</vt:lpstr>
      <vt:lpstr>EMBER-3: Study Design</vt:lpstr>
      <vt:lpstr>EMBER-3: Baseline Characteristics</vt:lpstr>
      <vt:lpstr>EMBER-3: PFS for Imlunestrant vs SoC ET  (Primary Endpoint)</vt:lpstr>
      <vt:lpstr>EMBER-3: PFS for Imlunestrant vs SoC ET by Patient Subgroup  </vt:lpstr>
      <vt:lpstr>EMBER-3: PFS for Imlunestrant + Abemaciclib Vs Imlunestrant (Primary Endpoint)</vt:lpstr>
      <vt:lpstr>EMBER-3: PFS for Imlunestrant + Abemaciclib vs Imlunestrant in Key Subgroups</vt:lpstr>
      <vt:lpstr>EMBER-3: PFS for Imlunestrant + Abemaciclib vs Imlunestrant by Patient Subgroup  </vt:lpstr>
      <vt:lpstr>EMBER-3: Other Efficacy Analyses</vt:lpstr>
      <vt:lpstr>EMBER-3: Safety of Imlunestrant vs SoC ET</vt:lpstr>
      <vt:lpstr>EMBER-3: Safety of Imlunestrant + Abemaciclib</vt:lpstr>
      <vt:lpstr>EMBER-3: Investigators’ Conclusions</vt:lpstr>
      <vt:lpstr>Go Online for More CCO  Coverage of ASH 2024!</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EMBER-3: Imlunestrant ± Abemaciclib vs SoC ET in Patients With ER+/HER2- ABC After Progression on Prior ET</dc:title>
  <dc:subject/>
  <dc:creator>Nicolle Rochino</dc:creator>
  <cp:keywords/>
  <dc:description/>
  <cp:lastModifiedBy>Tara Cunningham</cp:lastModifiedBy>
  <cp:revision>2</cp:revision>
  <dcterms:created xsi:type="dcterms:W3CDTF">2024-09-25T18:02:47Z</dcterms:created>
  <dcterms:modified xsi:type="dcterms:W3CDTF">2024-12-13T22:25:33Z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0x010100645D8847D6590B48843E1E6296B9D018</vt:lpwstr>
  </property>
  <property fmtid="{D5CDD505-2E9C-101B-9397-08002B2CF9AE}" pid="3" name="MediaServiceImageTags">
    <vt:lpwstr/>
  </property>
</Properties>
</file>