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4" r:id="rId5"/>
    <p:sldMasterId id="2147483688" r:id="rId6"/>
    <p:sldMasterId id="2147483703" r:id="rId7"/>
    <p:sldMasterId id="2147483711" r:id="rId8"/>
  </p:sldMasterIdLst>
  <p:notesMasterIdLst>
    <p:notesMasterId r:id="rId51"/>
  </p:notesMasterIdLst>
  <p:sldIdLst>
    <p:sldId id="2147483504" r:id="rId9"/>
    <p:sldId id="308" r:id="rId10"/>
    <p:sldId id="2147470264" r:id="rId11"/>
    <p:sldId id="2147483488" r:id="rId12"/>
    <p:sldId id="2147483489" r:id="rId13"/>
    <p:sldId id="2147483475" r:id="rId14"/>
    <p:sldId id="2147483487" r:id="rId15"/>
    <p:sldId id="2076137071" r:id="rId16"/>
    <p:sldId id="2147483477" r:id="rId17"/>
    <p:sldId id="2147483492" r:id="rId18"/>
    <p:sldId id="1699" r:id="rId19"/>
    <p:sldId id="2147483473" r:id="rId20"/>
    <p:sldId id="1747256491" r:id="rId21"/>
    <p:sldId id="2147483495" r:id="rId22"/>
    <p:sldId id="2147483268" r:id="rId23"/>
    <p:sldId id="2147483343" r:id="rId24"/>
    <p:sldId id="2147483496" r:id="rId25"/>
    <p:sldId id="316" r:id="rId26"/>
    <p:sldId id="2147483497" r:id="rId27"/>
    <p:sldId id="2146848254" r:id="rId28"/>
    <p:sldId id="1735" r:id="rId29"/>
    <p:sldId id="1725" r:id="rId30"/>
    <p:sldId id="336" r:id="rId31"/>
    <p:sldId id="2147483270" r:id="rId32"/>
    <p:sldId id="2147483485" r:id="rId33"/>
    <p:sldId id="2147480751" r:id="rId34"/>
    <p:sldId id="2147483498" r:id="rId35"/>
    <p:sldId id="326" r:id="rId36"/>
    <p:sldId id="2147483499" r:id="rId37"/>
    <p:sldId id="2147483500" r:id="rId38"/>
    <p:sldId id="2147483501" r:id="rId39"/>
    <p:sldId id="2147475388" r:id="rId40"/>
    <p:sldId id="300" r:id="rId41"/>
    <p:sldId id="2147483424" r:id="rId42"/>
    <p:sldId id="2147474718" r:id="rId43"/>
    <p:sldId id="2147483502" r:id="rId44"/>
    <p:sldId id="2147483503" r:id="rId45"/>
    <p:sldId id="2147474739" r:id="rId46"/>
    <p:sldId id="449" r:id="rId47"/>
    <p:sldId id="453" r:id="rId48"/>
    <p:sldId id="460" r:id="rId49"/>
    <p:sldId id="2147483490"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101E41E-6C76-D344-5A65-F3B00557F242}" name="Andrea Boecler" initials="AB" userId="S::aboecler@clinicaloptions.com::28e82037-1239-4052-943b-ae184e0bc2af" providerId="AD"/>
  <p188:author id="{1A29FD2F-A5C7-3C72-4DD6-81720A41B40A}" name="Allison Weckerle" initials="AW" userId="S::aweckerle@cealliance.com::2aecc5db-e215-47aa-9eb4-82d4e2a56303" providerId="AD"/>
  <p188:author id="{F39DF66B-60A9-8C90-F1F2-70B6BC595312}" name="Jaime Flores" initials="JF" userId="S::jaime@jaime-flores.com::8b2dc643-5a6a-415b-b6b2-7c918b013cb7" providerId="AD"/>
  <p188:author id="{91655D6D-471A-697F-37D4-733527435F54}" name="Sharif Morsalin" initials="SM" userId="S::smorsalin@cealliance.com::f8db66a7-63db-4175-bbd5-08cb4e83d437" providerId="AD"/>
  <p188:author id="{67E39494-75B3-CF9E-6A44-82504F755C8B}" name="Dussadee Royal" initials="DR" userId="S::droyal@clinicaloptions.com::51beead8-6fa0-4b98-aeba-37044af35e17" providerId="AD"/>
  <p188:author id="{97AD4CA0-9528-8830-4168-1C1B27696414}" name="Kristen Rosenthal" initials="KR" userId="S::krosenthal@clinicaloptions.com::67a58a6d-22ff-4b03-8f01-10ea3f44af52" providerId="AD"/>
  <p188:author id="{0EBCD6F8-AC49-2A8D-2FDA-B88E20BDFD46}" name="Allison Weckerle" initials="AW" userId="Allison Weckerle"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B81B6E-7906-41A8-B292-B2F558104569}" v="5" dt="2025-11-21T17:19:06.825"/>
    <p1510:client id="{910C5525-3DF2-494B-84D5-BD29CD2F86EC}" v="2" dt="2025-11-21T17:37:39.4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83" autoAdjust="0"/>
    <p:restoredTop sz="83212" autoAdjust="0"/>
  </p:normalViewPr>
  <p:slideViewPr>
    <p:cSldViewPr snapToGrid="0">
      <p:cViewPr varScale="1">
        <p:scale>
          <a:sx n="61" d="100"/>
          <a:sy n="61" d="100"/>
        </p:scale>
        <p:origin x="716"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viewProps" Target="viewProps.xml"/><Relationship Id="rId5" Type="http://schemas.openxmlformats.org/officeDocument/2006/relationships/slideMaster" Target="slideMasters/slideMaster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microsoft.com/office/2015/10/relationships/revisionInfo" Target="revisionInfo.xml"/><Relationship Id="rId8" Type="http://schemas.openxmlformats.org/officeDocument/2006/relationships/slideMaster" Target="slideMasters/slideMaster5.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microsoft.com/office/2018/10/relationships/authors" Target="authors.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PD</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All Patients
(N = 105)</c:v>
                </c:pt>
                <c:pt idx="1">
                  <c:v>CTFI &lt;90 Days
(n = 45)</c:v>
                </c:pt>
                <c:pt idx="2">
                  <c:v>CTFI ≥90 Days
(n = 60)</c:v>
                </c:pt>
              </c:strCache>
            </c:strRef>
          </c:cat>
          <c:val>
            <c:numRef>
              <c:f>Sheet1!$B$2:$B$4</c:f>
              <c:numCache>
                <c:formatCode>General</c:formatCode>
                <c:ptCount val="3"/>
                <c:pt idx="0">
                  <c:v>27</c:v>
                </c:pt>
                <c:pt idx="1">
                  <c:v>40</c:v>
                </c:pt>
                <c:pt idx="2">
                  <c:v>17</c:v>
                </c:pt>
              </c:numCache>
            </c:numRef>
          </c:val>
          <c:extLst>
            <c:ext xmlns:c16="http://schemas.microsoft.com/office/drawing/2014/chart" uri="{C3380CC4-5D6E-409C-BE32-E72D297353CC}">
              <c16:uniqueId val="{00000000-6357-4FED-8D99-AF6A3D4F37B1}"/>
            </c:ext>
          </c:extLst>
        </c:ser>
        <c:ser>
          <c:idx val="1"/>
          <c:order val="1"/>
          <c:tx>
            <c:strRef>
              <c:f>Sheet1!$C$1</c:f>
              <c:strCache>
                <c:ptCount val="1"/>
                <c:pt idx="0">
                  <c:v>SD</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All Patients
(N = 105)</c:v>
                </c:pt>
                <c:pt idx="1">
                  <c:v>CTFI &lt;90 Days
(n = 45)</c:v>
                </c:pt>
                <c:pt idx="2">
                  <c:v>CTFI ≥90 Days
(n = 60)</c:v>
                </c:pt>
              </c:strCache>
            </c:strRef>
          </c:cat>
          <c:val>
            <c:numRef>
              <c:f>Sheet1!$C$2:$C$4</c:f>
              <c:numCache>
                <c:formatCode>General</c:formatCode>
                <c:ptCount val="3"/>
                <c:pt idx="0">
                  <c:v>33</c:v>
                </c:pt>
                <c:pt idx="1">
                  <c:v>29</c:v>
                </c:pt>
                <c:pt idx="2">
                  <c:v>37</c:v>
                </c:pt>
              </c:numCache>
            </c:numRef>
          </c:val>
          <c:extLst>
            <c:ext xmlns:c16="http://schemas.microsoft.com/office/drawing/2014/chart" uri="{C3380CC4-5D6E-409C-BE32-E72D297353CC}">
              <c16:uniqueId val="{00000001-6357-4FED-8D99-AF6A3D4F37B1}"/>
            </c:ext>
          </c:extLst>
        </c:ser>
        <c:ser>
          <c:idx val="2"/>
          <c:order val="2"/>
          <c:tx>
            <c:strRef>
              <c:f>Sheet1!$D$1</c:f>
              <c:strCache>
                <c:ptCount val="1"/>
                <c:pt idx="0">
                  <c:v>PR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All Patients
(N = 105)</c:v>
                </c:pt>
                <c:pt idx="1">
                  <c:v>CTFI &lt;90 Days
(n = 45)</c:v>
                </c:pt>
                <c:pt idx="2">
                  <c:v>CTFI ≥90 Days
(n = 60)</c:v>
                </c:pt>
              </c:strCache>
            </c:strRef>
          </c:cat>
          <c:val>
            <c:numRef>
              <c:f>Sheet1!$D$2:$D$4</c:f>
              <c:numCache>
                <c:formatCode>General</c:formatCode>
                <c:ptCount val="3"/>
                <c:pt idx="0">
                  <c:v>35</c:v>
                </c:pt>
                <c:pt idx="1">
                  <c:v>22</c:v>
                </c:pt>
                <c:pt idx="2">
                  <c:v>45</c:v>
                </c:pt>
              </c:numCache>
            </c:numRef>
          </c:val>
          <c:extLst>
            <c:ext xmlns:c16="http://schemas.microsoft.com/office/drawing/2014/chart" uri="{C3380CC4-5D6E-409C-BE32-E72D297353CC}">
              <c16:uniqueId val="{00000002-6357-4FED-8D99-AF6A3D4F37B1}"/>
            </c:ext>
          </c:extLst>
        </c:ser>
        <c:ser>
          <c:idx val="3"/>
          <c:order val="3"/>
          <c:tx>
            <c:strRef>
              <c:f>Sheet1!$E$1</c:f>
              <c:strCache>
                <c:ptCount val="1"/>
                <c:pt idx="0">
                  <c:v>CR</c:v>
                </c:pt>
              </c:strCache>
            </c:strRef>
          </c:tx>
          <c:spPr>
            <a:solidFill>
              <a:schemeClr val="accent4"/>
            </a:solidFill>
            <a:ln>
              <a:noFill/>
            </a:ln>
            <a:effectLst/>
          </c:spPr>
          <c:invertIfNegative val="0"/>
          <c:dLbls>
            <c:delete val="1"/>
          </c:dLbls>
          <c:cat>
            <c:strRef>
              <c:f>Sheet1!$A$2:$A$4</c:f>
              <c:strCache>
                <c:ptCount val="3"/>
                <c:pt idx="0">
                  <c:v>All Patients
(N = 105)</c:v>
                </c:pt>
                <c:pt idx="1">
                  <c:v>CTFI &lt;90 Days
(n = 45)</c:v>
                </c:pt>
                <c:pt idx="2">
                  <c:v>CTFI ≥90 Days
(n = 60)</c:v>
                </c:pt>
              </c:strCache>
            </c:str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6357-4FED-8D99-AF6A3D4F37B1}"/>
            </c:ext>
          </c:extLst>
        </c:ser>
        <c:dLbls>
          <c:dLblPos val="ctr"/>
          <c:showLegendKey val="0"/>
          <c:showVal val="1"/>
          <c:showCatName val="0"/>
          <c:showSerName val="0"/>
          <c:showPercent val="0"/>
          <c:showBubbleSize val="0"/>
        </c:dLbls>
        <c:gapWidth val="100"/>
        <c:overlap val="100"/>
        <c:axId val="1284959328"/>
        <c:axId val="1284957888"/>
      </c:barChart>
      <c:catAx>
        <c:axId val="1284959328"/>
        <c:scaling>
          <c:orientation val="minMax"/>
        </c:scaling>
        <c:delete val="0"/>
        <c:axPos val="b"/>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800" b="1" i="0" u="none" strike="noStrike" kern="1200" baseline="0">
                <a:solidFill>
                  <a:schemeClr val="bg1"/>
                </a:solidFill>
                <a:latin typeface="+mn-lt"/>
                <a:ea typeface="+mn-ea"/>
                <a:cs typeface="+mn-cs"/>
              </a:defRPr>
            </a:pPr>
            <a:endParaRPr lang="en-US"/>
          </a:p>
        </c:txPr>
        <c:crossAx val="1284957888"/>
        <c:crosses val="autoZero"/>
        <c:auto val="1"/>
        <c:lblAlgn val="ctr"/>
        <c:lblOffset val="100"/>
        <c:noMultiLvlLbl val="0"/>
      </c:catAx>
      <c:valAx>
        <c:axId val="12849578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w="25400">
            <a:solidFill>
              <a:schemeClr val="bg1"/>
            </a:solid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84959328"/>
        <c:crosses val="autoZero"/>
        <c:crossBetween val="between"/>
        <c:majorUnit val="0.2"/>
      </c:valAx>
      <c:spPr>
        <a:noFill/>
        <a:ln>
          <a:noFill/>
        </a:ln>
        <a:effectLst/>
      </c:spPr>
    </c:plotArea>
    <c:legend>
      <c:legendPos val="r"/>
      <c:overlay val="0"/>
      <c:spPr>
        <a:noFill/>
        <a:ln>
          <a:noFill/>
        </a:ln>
        <a:effectLst/>
      </c:spPr>
      <c:txPr>
        <a:bodyPr rot="0" spcFirstLastPara="1" vertOverflow="ellipsis" vert="horz" wrap="square" anchor="ctr" anchorCtr="1"/>
        <a:lstStyle/>
        <a:p>
          <a:pPr>
            <a:defRPr sz="1800" b="0"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800">
          <a:solidFill>
            <a:schemeClr val="bg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noFill/>
              </a:ln>
              <a:effectLst/>
            </c:spPr>
            <c:extLst>
              <c:ext xmlns:c16="http://schemas.microsoft.com/office/drawing/2014/chart" uri="{C3380CC4-5D6E-409C-BE32-E72D297353CC}">
                <c16:uniqueId val="{00000001-05C0-47E4-81D5-746F229CE451}"/>
              </c:ext>
            </c:extLst>
          </c:dPt>
          <c:dPt>
            <c:idx val="1"/>
            <c:bubble3D val="0"/>
            <c:spPr>
              <a:solidFill>
                <a:schemeClr val="accent2"/>
              </a:solidFill>
              <a:ln w="19050">
                <a:noFill/>
              </a:ln>
              <a:effectLst/>
            </c:spPr>
            <c:extLst>
              <c:ext xmlns:c16="http://schemas.microsoft.com/office/drawing/2014/chart" uri="{C3380CC4-5D6E-409C-BE32-E72D297353CC}">
                <c16:uniqueId val="{00000002-05C0-47E4-81D5-746F229CE451}"/>
              </c:ext>
            </c:extLst>
          </c:dPt>
          <c:cat>
            <c:numRef>
              <c:f>Sheet1!$A$2:$A$3</c:f>
              <c:numCache>
                <c:formatCode>General</c:formatCode>
                <c:ptCount val="2"/>
              </c:numCache>
            </c:numRef>
          </c:cat>
          <c:val>
            <c:numRef>
              <c:f>Sheet1!$B$2:$B$3</c:f>
              <c:numCache>
                <c:formatCode>General</c:formatCode>
                <c:ptCount val="2"/>
                <c:pt idx="0">
                  <c:v>50</c:v>
                </c:pt>
                <c:pt idx="1">
                  <c:v>50</c:v>
                </c:pt>
              </c:numCache>
            </c:numRef>
          </c:val>
          <c:extLst>
            <c:ext xmlns:c16="http://schemas.microsoft.com/office/drawing/2014/chart" uri="{C3380CC4-5D6E-409C-BE32-E72D297353CC}">
              <c16:uniqueId val="{00000000-05C0-47E4-81D5-746F229CE45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2C7993-B352-4FB8-8591-D9FCCCA932D4}" type="datetimeFigureOut">
              <a:rPr lang="en-US" smtClean="0"/>
              <a:t>11/21/2025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0A9897-2BFA-4642-AF7E-1CD6DD7C8D41}" type="slidenum">
              <a:rPr lang="en-US" smtClean="0"/>
              <a:t>‹#›</a:t>
            </a:fld>
            <a:endParaRPr lang="en-US" dirty="0"/>
          </a:p>
        </p:txBody>
      </p:sp>
    </p:spTree>
    <p:extLst>
      <p:ext uri="{BB962C8B-B14F-4D97-AF65-F5344CB8AC3E}">
        <p14:creationId xmlns:p14="http://schemas.microsoft.com/office/powerpoint/2010/main" val="2115216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02136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80335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270D2-C90E-8C1F-EB08-D624B9A215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4BDF50-9E8C-AB7D-3E14-86CFC56F41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623376-3B9C-279A-5696-509C1C109F0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7D609E4-08B4-A307-1621-1F55A02293F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7966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12488-6C85-0C9E-441A-2566B241AD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01BBEE-6EA5-F731-C361-1B3B7280F9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5F22EB-B627-B0C7-C047-E4F293AF8DA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9E71052-E74A-88FD-1808-1B4C14CC301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249947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F744F-D545-ECC0-CFB8-8A0DF578C0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F629AE-F7E4-B2E0-6B18-60217C1BC8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BC8935-C683-0194-0D2B-093922B18D5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0BA84BD-F5F7-0160-5FE1-3712B5764B0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43814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5BF4A-90E1-BABF-E9A7-B4D3EA314C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ED9EDE-888E-0EC8-3EFB-AA32E90DFE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AF8107-11CE-D6E5-662A-8BFA51FAC5A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AEFC50A-097B-37F7-E344-0713A797C6D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716174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62B8B-962B-F637-E7C3-A1E5E7F5EE80}"/>
            </a:ext>
          </a:extLst>
        </p:cNvPr>
        <p:cNvGrpSpPr/>
        <p:nvPr/>
      </p:nvGrpSpPr>
      <p:grpSpPr>
        <a:xfrm>
          <a:off x="0" y="0"/>
          <a:ext cx="0" cy="0"/>
          <a:chOff x="0" y="0"/>
          <a:chExt cx="0" cy="0"/>
        </a:xfrm>
      </p:grpSpPr>
      <p:sp>
        <p:nvSpPr>
          <p:cNvPr id="48130" name="Rectangle 7">
            <a:extLst>
              <a:ext uri="{FF2B5EF4-FFF2-40B4-BE49-F238E27FC236}">
                <a16:creationId xmlns:a16="http://schemas.microsoft.com/office/drawing/2014/main" id="{B436A4C3-F7ED-AE60-7342-C225722C37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577A2DE-C173-4395-83E9-B5734CC76E7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8</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131" name="Rectangle 2">
            <a:extLst>
              <a:ext uri="{FF2B5EF4-FFF2-40B4-BE49-F238E27FC236}">
                <a16:creationId xmlns:a16="http://schemas.microsoft.com/office/drawing/2014/main" id="{34609B4B-EDB8-3C7D-E235-8202A5F3BD47}"/>
              </a:ext>
            </a:extLst>
          </p:cNvPr>
          <p:cNvSpPr>
            <a:spLocks noGrp="1" noRot="1" noChangeAspect="1" noChangeArrowheads="1" noTextEdit="1"/>
          </p:cNvSpPr>
          <p:nvPr>
            <p:ph type="sldImg"/>
          </p:nvPr>
        </p:nvSpPr>
        <p:spPr>
          <a:xfrm>
            <a:off x="457200" y="720725"/>
            <a:ext cx="6400800" cy="3600450"/>
          </a:xfrm>
          <a:ln/>
        </p:spPr>
      </p:sp>
      <p:sp>
        <p:nvSpPr>
          <p:cNvPr id="48132" name="Rectangle 3">
            <a:extLst>
              <a:ext uri="{FF2B5EF4-FFF2-40B4-BE49-F238E27FC236}">
                <a16:creationId xmlns:a16="http://schemas.microsoft.com/office/drawing/2014/main" id="{93D5DA29-66B9-F3EC-9630-79AC2A5DEC8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latin typeface="Arial" panose="020B0604020202020204" pitchFamily="34" charset="0"/>
              </a:rPr>
              <a:t>This slide summarizes the target audience, goal, and learning objectives for this CME activity.</a:t>
            </a: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5778645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78820-C97E-D803-2D0D-E441428F16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90AFE9-0D5A-C4E7-5499-CF27D8E7FA4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1BC93CD-6F88-C779-1045-531B79959CC6}"/>
              </a:ext>
            </a:extLst>
          </p:cNvPr>
          <p:cNvSpPr>
            <a:spLocks noGrp="1"/>
          </p:cNvSpPr>
          <p:nvPr>
            <p:ph type="body" idx="1"/>
          </p:nvPr>
        </p:nvSpPr>
        <p:spPr/>
        <p:txBody>
          <a:bodyPr/>
          <a:lstStyle/>
          <a:p>
            <a:endParaRPr lang="en-US" i="1" dirty="0"/>
          </a:p>
        </p:txBody>
      </p:sp>
      <p:sp>
        <p:nvSpPr>
          <p:cNvPr id="4" name="Slide Number Placeholder 3">
            <a:extLst>
              <a:ext uri="{FF2B5EF4-FFF2-40B4-BE49-F238E27FC236}">
                <a16:creationId xmlns:a16="http://schemas.microsoft.com/office/drawing/2014/main" id="{8FAB144C-DF61-53B3-28AF-C9963BEA8A0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14CF63-2B4B-453E-BCD5-020AF1FA782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142207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E2C32-7D2F-134E-B4BA-197967A1D3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06FD8-0DFE-D279-D111-CF80E3DCFD9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70DEEE9-09CA-4EF4-3B64-594086736DEF}"/>
              </a:ext>
            </a:extLst>
          </p:cNvPr>
          <p:cNvSpPr>
            <a:spLocks noGrp="1"/>
          </p:cNvSpPr>
          <p:nvPr>
            <p:ph type="body" idx="1"/>
          </p:nvPr>
        </p:nvSpPr>
        <p:spPr/>
        <p:txBody>
          <a:bodyPr/>
          <a:lstStyle/>
          <a:p>
            <a:pPr marL="0" indent="0">
              <a:buFontTx/>
              <a:buNone/>
            </a:pPr>
            <a:endParaRPr lang="en-US" i="1" dirty="0"/>
          </a:p>
        </p:txBody>
      </p:sp>
      <p:sp>
        <p:nvSpPr>
          <p:cNvPr id="4" name="Slide Number Placeholder 3">
            <a:extLst>
              <a:ext uri="{FF2B5EF4-FFF2-40B4-BE49-F238E27FC236}">
                <a16:creationId xmlns:a16="http://schemas.microsoft.com/office/drawing/2014/main" id="{35DEE5D8-FA21-FF51-6371-A98C27208FA2}"/>
              </a:ext>
            </a:extLst>
          </p:cNvPr>
          <p:cNvSpPr>
            <a:spLocks noGrp="1"/>
          </p:cNvSpPr>
          <p:nvPr>
            <p:ph type="sldNum" sz="quarter" idx="5"/>
          </p:nvPr>
        </p:nvSpPr>
        <p:spPr/>
        <p:txBody>
          <a:bodyPr/>
          <a:lstStyle/>
          <a:p>
            <a:fld id="{1B468ADB-F298-E64B-879F-921238B261CA}" type="slidenum">
              <a:rPr lang="en-US" smtClean="0"/>
              <a:t>10</a:t>
            </a:fld>
            <a:endParaRPr lang="en-US" dirty="0"/>
          </a:p>
        </p:txBody>
      </p:sp>
    </p:spTree>
    <p:extLst>
      <p:ext uri="{BB962C8B-B14F-4D97-AF65-F5344CB8AC3E}">
        <p14:creationId xmlns:p14="http://schemas.microsoft.com/office/powerpoint/2010/main" val="25567338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FontTx/>
              <a:buNone/>
            </a:pPr>
            <a:endParaRPr lang="en-US" i="1" dirty="0"/>
          </a:p>
        </p:txBody>
      </p:sp>
      <p:sp>
        <p:nvSpPr>
          <p:cNvPr id="4" name="Slide Number Placeholder 3"/>
          <p:cNvSpPr>
            <a:spLocks noGrp="1"/>
          </p:cNvSpPr>
          <p:nvPr>
            <p:ph type="sldNum" sz="quarter" idx="5"/>
          </p:nvPr>
        </p:nvSpPr>
        <p:spPr/>
        <p:txBody>
          <a:bodyPr/>
          <a:lstStyle/>
          <a:p>
            <a:fld id="{1B468ADB-F298-E64B-879F-921238B261CA}" type="slidenum">
              <a:rPr lang="en-US" smtClean="0"/>
              <a:t>11</a:t>
            </a:fld>
            <a:endParaRPr lang="en-US" dirty="0"/>
          </a:p>
        </p:txBody>
      </p:sp>
    </p:spTree>
    <p:extLst>
      <p:ext uri="{BB962C8B-B14F-4D97-AF65-F5344CB8AC3E}">
        <p14:creationId xmlns:p14="http://schemas.microsoft.com/office/powerpoint/2010/main" val="22188832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5E8E1-3E21-5E5E-97B6-326B3A644E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803D41-022A-27B8-5FAC-37C8385369F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D518531-C011-8085-90CB-CF85BC93E11E}"/>
              </a:ext>
            </a:extLst>
          </p:cNvPr>
          <p:cNvSpPr>
            <a:spLocks noGrp="1"/>
          </p:cNvSpPr>
          <p:nvPr>
            <p:ph type="body" idx="1"/>
          </p:nvPr>
        </p:nvSpPr>
        <p:spPr/>
        <p:txBody>
          <a:bodyPr/>
          <a:lstStyle/>
          <a:p>
            <a:pPr marL="0" indent="0">
              <a:buFontTx/>
              <a:buNone/>
            </a:pPr>
            <a:endParaRPr lang="en-US" b="0" i="1" dirty="0"/>
          </a:p>
        </p:txBody>
      </p:sp>
      <p:sp>
        <p:nvSpPr>
          <p:cNvPr id="4" name="Slide Number Placeholder 3">
            <a:extLst>
              <a:ext uri="{FF2B5EF4-FFF2-40B4-BE49-F238E27FC236}">
                <a16:creationId xmlns:a16="http://schemas.microsoft.com/office/drawing/2014/main" id="{3D8DE2A3-B069-C6D0-9824-EE4A70D693BE}"/>
              </a:ext>
            </a:extLst>
          </p:cNvPr>
          <p:cNvSpPr>
            <a:spLocks noGrp="1"/>
          </p:cNvSpPr>
          <p:nvPr>
            <p:ph type="sldNum" sz="quarter" idx="5"/>
          </p:nvPr>
        </p:nvSpPr>
        <p:spPr/>
        <p:txBody>
          <a:bodyPr/>
          <a:lstStyle/>
          <a:p>
            <a:fld id="{1B468ADB-F298-E64B-879F-921238B261CA}" type="slidenum">
              <a:rPr lang="en-US" smtClean="0"/>
              <a:t>12</a:t>
            </a:fld>
            <a:endParaRPr lang="en-US" dirty="0"/>
          </a:p>
        </p:txBody>
      </p:sp>
    </p:spTree>
    <p:extLst>
      <p:ext uri="{BB962C8B-B14F-4D97-AF65-F5344CB8AC3E}">
        <p14:creationId xmlns:p14="http://schemas.microsoft.com/office/powerpoint/2010/main" val="31279174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1B468ADB-F298-E64B-879F-921238B261CA}" type="slidenum">
              <a:rPr lang="en-US" smtClean="0"/>
              <a:t>13</a:t>
            </a:fld>
            <a:endParaRPr lang="en-US" dirty="0"/>
          </a:p>
        </p:txBody>
      </p:sp>
    </p:spTree>
    <p:extLst>
      <p:ext uri="{BB962C8B-B14F-4D97-AF65-F5344CB8AC3E}">
        <p14:creationId xmlns:p14="http://schemas.microsoft.com/office/powerpoint/2010/main" val="16209925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 name="Notes Placeholder 5">
            <a:extLst>
              <a:ext uri="{FF2B5EF4-FFF2-40B4-BE49-F238E27FC236}">
                <a16:creationId xmlns:a16="http://schemas.microsoft.com/office/drawing/2014/main" id="{5ADE60B1-0957-E60C-F019-11515BC715E7}"/>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26928478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4FF058CB-E3AD-B28F-0132-1154A91D1DB4}"/>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6020636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0A9897-2BFA-4642-AF7E-1CD6DD7C8D41}" type="slidenum">
              <a:rPr lang="en-US" smtClean="0"/>
              <a:t>17</a:t>
            </a:fld>
            <a:endParaRPr lang="en-US" dirty="0"/>
          </a:p>
        </p:txBody>
      </p:sp>
    </p:spTree>
    <p:extLst>
      <p:ext uri="{BB962C8B-B14F-4D97-AF65-F5344CB8AC3E}">
        <p14:creationId xmlns:p14="http://schemas.microsoft.com/office/powerpoint/2010/main" val="40012882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AA0EBE54-4FC7-56B4-740F-2AEC0162D35C}"/>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4948227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468ADB-F298-E64B-879F-921238B261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Notes Placeholder 5">
            <a:extLst>
              <a:ext uri="{FF2B5EF4-FFF2-40B4-BE49-F238E27FC236}">
                <a16:creationId xmlns:a16="http://schemas.microsoft.com/office/drawing/2014/main" id="{108ACC62-0218-795C-546C-C79A9986AC1E}"/>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19872720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468ADB-F298-E64B-879F-921238B261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46132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E4045-1A0E-3C79-767B-3FA0E69848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EDD6DA-8C9D-1D10-B32D-4CA1E94546A7}"/>
              </a:ext>
            </a:extLst>
          </p:cNvPr>
          <p:cNvSpPr>
            <a:spLocks noGrp="1" noRot="1" noChangeAspect="1"/>
          </p:cNvSpPr>
          <p:nvPr>
            <p:ph type="sldImg"/>
          </p:nvPr>
        </p:nvSpPr>
        <p:spPr/>
        <p:txBody>
          <a:bodyPr/>
          <a:lstStyle/>
          <a:p>
            <a:endParaRPr lang="en-US" dirty="0"/>
          </a:p>
        </p:txBody>
      </p:sp>
      <p:sp>
        <p:nvSpPr>
          <p:cNvPr id="4" name="Slide Number Placeholder 3">
            <a:extLst>
              <a:ext uri="{FF2B5EF4-FFF2-40B4-BE49-F238E27FC236}">
                <a16:creationId xmlns:a16="http://schemas.microsoft.com/office/drawing/2014/main" id="{82908296-6025-55E5-84E2-298416712AD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 name="Notes Placeholder 5">
            <a:extLst>
              <a:ext uri="{FF2B5EF4-FFF2-40B4-BE49-F238E27FC236}">
                <a16:creationId xmlns:a16="http://schemas.microsoft.com/office/drawing/2014/main" id="{58C20EB8-1C33-9728-C70B-C88DC72274A4}"/>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41953126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ACC74-3D9F-3DE4-D55B-A3990428C9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AEFF51-78A3-A863-D58D-2DB2A8EFE077}"/>
              </a:ext>
            </a:extLst>
          </p:cNvPr>
          <p:cNvSpPr>
            <a:spLocks noGrp="1" noRot="1" noChangeAspect="1"/>
          </p:cNvSpPr>
          <p:nvPr>
            <p:ph type="sldImg"/>
          </p:nvPr>
        </p:nvSpPr>
        <p:spPr/>
        <p:txBody>
          <a:bodyPr/>
          <a:lstStyle/>
          <a:p>
            <a:endParaRPr lang="en-US" dirty="0"/>
          </a:p>
        </p:txBody>
      </p:sp>
      <p:sp>
        <p:nvSpPr>
          <p:cNvPr id="4" name="Slide Number Placeholder 3">
            <a:extLst>
              <a:ext uri="{FF2B5EF4-FFF2-40B4-BE49-F238E27FC236}">
                <a16:creationId xmlns:a16="http://schemas.microsoft.com/office/drawing/2014/main" id="{F6A3ECFC-79D5-FCEA-1C4A-5BA01F61E85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468ADB-F298-E64B-879F-921238B261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Notes Placeholder 5">
            <a:extLst>
              <a:ext uri="{FF2B5EF4-FFF2-40B4-BE49-F238E27FC236}">
                <a16:creationId xmlns:a16="http://schemas.microsoft.com/office/drawing/2014/main" id="{D903DF7A-BB66-BBF1-CB91-7B6891B07448}"/>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32922237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D3E058-411A-44C1-A7BD-89B4CD426041}"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fr-FR"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 name="Notes Placeholder 5">
            <a:extLst>
              <a:ext uri="{FF2B5EF4-FFF2-40B4-BE49-F238E27FC236}">
                <a16:creationId xmlns:a16="http://schemas.microsoft.com/office/drawing/2014/main" id="{CF6912A9-C77E-C343-1D00-2E452946067D}"/>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22185504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4C3FFD98-AEF9-D605-89EB-27AFC5F42E85}"/>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26834164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891262"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891262"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DE9AD12E-7548-2E3B-8177-442116248E69}"/>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24930805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891262"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891262"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109628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C6BF8-F56C-2ACE-1159-1721E24BE22A}"/>
            </a:ext>
          </a:extLst>
        </p:cNvPr>
        <p:cNvGrpSpPr/>
        <p:nvPr/>
      </p:nvGrpSpPr>
      <p:grpSpPr>
        <a:xfrm>
          <a:off x="0" y="0"/>
          <a:ext cx="0" cy="0"/>
          <a:chOff x="0" y="0"/>
          <a:chExt cx="0" cy="0"/>
        </a:xfrm>
      </p:grpSpPr>
      <p:sp>
        <p:nvSpPr>
          <p:cNvPr id="63490" name="Rectangle 7">
            <a:extLst>
              <a:ext uri="{FF2B5EF4-FFF2-40B4-BE49-F238E27FC236}">
                <a16:creationId xmlns:a16="http://schemas.microsoft.com/office/drawing/2014/main" id="{FF9D00F4-FD31-84B4-11D5-ED2834DBEB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A246F5EF-9FD6-42F4-0045-DF9A2FC0AC04}"/>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277F78D2-BFFF-C8CE-4CD4-6632CCE736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8252050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4" name="Picture 3" descr="A close-up of a human lungs&#10;&#10;AI-generated content may be incorrect.">
            <a:extLst>
              <a:ext uri="{FF2B5EF4-FFF2-40B4-BE49-F238E27FC236}">
                <a16:creationId xmlns:a16="http://schemas.microsoft.com/office/drawing/2014/main" id="{CD1519E1-4978-28B3-635A-963DFEC74D53}"/>
              </a:ext>
            </a:extLst>
          </p:cNvPr>
          <p:cNvPicPr>
            <a:picLocks noChangeAspect="1"/>
          </p:cNvPicPr>
          <p:nvPr userDrawn="1"/>
        </p:nvPicPr>
        <p:blipFill>
          <a:blip r:embed="rId2"/>
          <a:srcRect t="5183" b="15803"/>
          <a:stretch>
            <a:fillRect/>
          </a:stretch>
        </p:blipFill>
        <p:spPr>
          <a:xfrm>
            <a:off x="6126480" y="3657600"/>
            <a:ext cx="6075680" cy="3200399"/>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899310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85255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5358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694081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06817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965563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3160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705606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2806396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483973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42905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421698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314411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a:ea typeface="+mn-ea"/>
              <a:cs typeface="+mn-cs"/>
            </a:endParaRPr>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8051992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12751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0854833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2211022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008440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8514149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01064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8828286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9727234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8396183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70334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9830707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328541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1910036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13537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7949555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1626672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250088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83107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492911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690621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8925518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7184128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0781326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672069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2679019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cSld name="1_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6147FE5B-31A0-6C1A-805B-C18A246D7FB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Tree>
    <p:extLst>
      <p:ext uri="{BB962C8B-B14F-4D97-AF65-F5344CB8AC3E}">
        <p14:creationId xmlns:p14="http://schemas.microsoft.com/office/powerpoint/2010/main" val="22392729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3"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A37EDE0F-FFBA-48C3-AE2D-FBC58E0592C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9053513" y="328761"/>
            <a:ext cx="2673350"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23275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317494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65901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6307673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3153225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26507135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33131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005877073"/>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4346436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5687832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6815193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237524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26756969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5358850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727566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32793755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13159906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229194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13939962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604478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theme" Target="../theme/theme3.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4"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6613517"/>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3136912"/>
      </p:ext>
    </p:extLst>
  </p:cSld>
  <p:clrMap bg1="dk2" tx1="lt1" bg2="dk1"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7022927"/>
      </p:ext>
    </p:extLst>
  </p:cSld>
  <p:clrMap bg1="dk2" tx1="lt1" bg2="dk1" tx2="lt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461332172"/>
      </p:ext>
    </p:extLst>
  </p:cSld>
  <p:clrMap bg1="dk2" tx1="lt1" bg2="dk1" tx2="lt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2548864"/>
      </p:ext>
    </p:extLst>
  </p:cSld>
  <p:clrMap bg1="dk2" tx1="lt1" bg2="dk1" tx2="lt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8.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1358283" cy="2057400"/>
          </a:xfrm>
        </p:spPr>
        <p:txBody>
          <a:bodyPr>
            <a:normAutofit/>
          </a:bodyPr>
          <a:lstStyle/>
          <a:p>
            <a:r>
              <a:rPr lang="en-US" dirty="0"/>
              <a:t>Translating Evidence to Action in Relapsed ES-SCLC: Integrating New Targeted Agents Into Clinical Practice</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13243" y="6190936"/>
            <a:ext cx="54641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a:ln>
                  <a:noFill/>
                </a:ln>
                <a:solidFill>
                  <a:srgbClr val="181818"/>
                </a:solidFill>
                <a:effectLst/>
                <a:uLnTx/>
                <a:uFillTx/>
                <a:latin typeface="Calibri" panose="020F0502020204030204" pitchFamily="34" charset="0"/>
                <a:ea typeface="+mn-ea"/>
                <a:cs typeface="Calibri" panose="020F0502020204030204" pitchFamily="34" charset="0"/>
              </a:rPr>
              <a:t>Supported by educational grants from Boehringer Ingelheim Pharmaceuticals, Inc. and Jazz Pharmaceuticals, Inc.​</a:t>
            </a: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556F4-8ADB-27C4-9A5F-210A3EF9F611}"/>
              </a:ext>
            </a:extLst>
          </p:cNvPr>
          <p:cNvSpPr>
            <a:spLocks noGrp="1"/>
          </p:cNvSpPr>
          <p:nvPr>
            <p:ph type="title"/>
          </p:nvPr>
        </p:nvSpPr>
        <p:spPr/>
        <p:txBody>
          <a:bodyPr/>
          <a:lstStyle/>
          <a:p>
            <a:r>
              <a:rPr lang="en-US"/>
              <a:t>Faculty and Disclosures</a:t>
            </a:r>
          </a:p>
        </p:txBody>
      </p:sp>
      <p:sp>
        <p:nvSpPr>
          <p:cNvPr id="4" name="Content Placeholder 4">
            <a:extLst>
              <a:ext uri="{FF2B5EF4-FFF2-40B4-BE49-F238E27FC236}">
                <a16:creationId xmlns:a16="http://schemas.microsoft.com/office/drawing/2014/main" id="{B15415F8-FA47-EFE9-096D-2A217DA53A2C}"/>
              </a:ext>
            </a:extLst>
          </p:cNvPr>
          <p:cNvSpPr txBox="1">
            <a:spLocks noGrp="1"/>
          </p:cNvSpPr>
          <p:nvPr>
            <p:ph idx="1"/>
          </p:nvPr>
        </p:nvSpPr>
        <p:spPr>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Font typeface="Wingdings" panose="05000000000000000000" pitchFamily="2" charset="2"/>
              <a:buNone/>
            </a:pPr>
            <a:r>
              <a:rPr lang="it-IT" altLang="en-US" b="1" kern="0">
                <a:solidFill>
                  <a:schemeClr val="accent3"/>
                </a:solidFill>
                <a:cs typeface="Calibri" panose="020F0502020204030204" pitchFamily="34" charset="0"/>
              </a:rPr>
              <a:t>Anne Chiang, MD, PhD, FASCO</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Associate Professor of Medicine</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Division of Thoracic Medical Oncology</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Yale University School of Medicine</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Associate Yale Cancer Center Director, Clinical Initiatives</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New Haven, Connecticut</a:t>
            </a:r>
            <a:endParaRPr lang="en-US" sz="2400">
              <a:ea typeface="Times New Roman" panose="02020603050405020304" pitchFamily="18" charset="0"/>
              <a:cs typeface="Calibri" panose="020F0502020204030204" pitchFamily="34" charset="0"/>
            </a:endParaRPr>
          </a:p>
          <a:p>
            <a:pPr marL="0" indent="0">
              <a:spcBef>
                <a:spcPts val="0"/>
              </a:spcBef>
              <a:spcAft>
                <a:spcPts val="750"/>
              </a:spcAft>
              <a:buNone/>
            </a:pPr>
            <a:endParaRPr lang="it-IT" altLang="en-US" sz="2400" b="1" kern="0">
              <a:solidFill>
                <a:schemeClr val="accent3"/>
              </a:solidFill>
              <a:cs typeface="Calibri" panose="020F0502020204030204" pitchFamily="34" charset="0"/>
            </a:endParaRPr>
          </a:p>
          <a:p>
            <a:pPr marL="0" indent="0">
              <a:spcBef>
                <a:spcPts val="0"/>
              </a:spcBef>
              <a:spcAft>
                <a:spcPts val="750"/>
              </a:spcAft>
              <a:buNone/>
            </a:pPr>
            <a:r>
              <a:rPr lang="it-IT" altLang="en-US" sz="2400" b="1" kern="0">
                <a:solidFill>
                  <a:schemeClr val="accent3"/>
                </a:solidFill>
                <a:cs typeface="Calibri" panose="020F0502020204030204" pitchFamily="34" charset="0"/>
              </a:rPr>
              <a:t>Anne Chiang, MD, PhD, FASCO</a:t>
            </a:r>
            <a:r>
              <a:rPr lang="en-US" altLang="en-US" sz="2400" b="1" kern="0">
                <a:solidFill>
                  <a:schemeClr val="accent3"/>
                </a:solidFill>
                <a:cs typeface="Calibri" panose="020F0502020204030204" pitchFamily="34" charset="0"/>
              </a:rPr>
              <a:t>: </a:t>
            </a:r>
            <a:r>
              <a:rPr lang="en-US" sz="2400" b="0" i="1">
                <a:solidFill>
                  <a:srgbClr val="181818"/>
                </a:solidFill>
                <a:effectLst/>
                <a:cs typeface="Calibri" panose="020F0502020204030204" pitchFamily="34" charset="0"/>
              </a:rPr>
              <a:t>consultant/advisor/speaker: </a:t>
            </a:r>
            <a:r>
              <a:rPr lang="en-US" sz="2400" b="0">
                <a:solidFill>
                  <a:srgbClr val="181818"/>
                </a:solidFill>
                <a:effectLst/>
                <a:cs typeface="Calibri" panose="020F0502020204030204" pitchFamily="34" charset="0"/>
              </a:rPr>
              <a:t>Amgen, AstraZeneca, Boehringer Ingelheim, Daiichi Sankyo, Fosun, Genentech, Janssen, Jazz, Zai Lab; </a:t>
            </a:r>
            <a:r>
              <a:rPr lang="en-US" sz="2400" b="0" i="1">
                <a:solidFill>
                  <a:srgbClr val="181818"/>
                </a:solidFill>
                <a:effectLst/>
                <a:cs typeface="Calibri" panose="020F0502020204030204" pitchFamily="34" charset="0"/>
              </a:rPr>
              <a:t>researcher: </a:t>
            </a:r>
            <a:r>
              <a:rPr lang="en-US" sz="2400" b="0">
                <a:solidFill>
                  <a:srgbClr val="181818"/>
                </a:solidFill>
                <a:effectLst/>
                <a:cs typeface="Calibri" panose="020F0502020204030204" pitchFamily="34" charset="0"/>
              </a:rPr>
              <a:t>Amgen, AstraZeneca, Genentech, Zai Lab.</a:t>
            </a:r>
            <a:endParaRPr lang="en-US" altLang="en-US" sz="2400" b="0">
              <a:solidFill>
                <a:srgbClr val="333333"/>
              </a:solidFill>
              <a:cs typeface="Calibri" panose="020F0502020204030204" pitchFamily="34" charset="0"/>
            </a:endParaRPr>
          </a:p>
        </p:txBody>
      </p:sp>
    </p:spTree>
    <p:extLst>
      <p:ext uri="{BB962C8B-B14F-4D97-AF65-F5344CB8AC3E}">
        <p14:creationId xmlns:p14="http://schemas.microsoft.com/office/powerpoint/2010/main" val="687507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049F6-A4B9-3C33-BC24-D4C7E4997A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2A098B-83A9-3AB5-47B5-D25BD7E41ED5}"/>
              </a:ext>
            </a:extLst>
          </p:cNvPr>
          <p:cNvSpPr>
            <a:spLocks noGrp="1"/>
          </p:cNvSpPr>
          <p:nvPr>
            <p:ph type="title"/>
          </p:nvPr>
        </p:nvSpPr>
        <p:spPr/>
        <p:txBody>
          <a:bodyPr/>
          <a:lstStyle/>
          <a:p>
            <a:r>
              <a:rPr lang="en-US"/>
              <a:t>Faculty and Disclosures</a:t>
            </a:r>
          </a:p>
        </p:txBody>
      </p:sp>
      <p:sp>
        <p:nvSpPr>
          <p:cNvPr id="4" name="Content Placeholder 4">
            <a:extLst>
              <a:ext uri="{FF2B5EF4-FFF2-40B4-BE49-F238E27FC236}">
                <a16:creationId xmlns:a16="http://schemas.microsoft.com/office/drawing/2014/main" id="{950C1B39-B891-9D0A-E46A-D97350BE508E}"/>
              </a:ext>
            </a:extLst>
          </p:cNvPr>
          <p:cNvSpPr txBox="1">
            <a:spLocks noGrp="1"/>
          </p:cNvSpPr>
          <p:nvPr>
            <p:ph idx="1"/>
          </p:nvPr>
        </p:nvSpPr>
        <p:spPr>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Font typeface="Wingdings" panose="05000000000000000000" pitchFamily="2" charset="2"/>
              <a:buNone/>
            </a:pPr>
            <a:r>
              <a:rPr lang="sv-SE" altLang="en-US" b="1" kern="0">
                <a:solidFill>
                  <a:schemeClr val="accent3"/>
                </a:solidFill>
                <a:cs typeface="Calibri" panose="020F0502020204030204" pitchFamily="34" charset="0"/>
              </a:rPr>
              <a:t>Carl M. Gay, MD, PhD</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Associate Professor</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Thoracic/Head &amp; Neck Medical Oncology</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The University of Texas MD Anderson Cancer Center</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Houston, Texas</a:t>
            </a:r>
          </a:p>
          <a:p>
            <a:pPr marL="0" indent="0">
              <a:spcBef>
                <a:spcPts val="0"/>
              </a:spcBef>
              <a:spcAft>
                <a:spcPts val="0"/>
              </a:spcAft>
              <a:buFont typeface="Wingdings" panose="05000000000000000000" pitchFamily="2" charset="2"/>
              <a:buNone/>
            </a:pPr>
            <a:endParaRPr lang="it-IT" altLang="en-US" sz="2400" b="1" kern="0">
              <a:solidFill>
                <a:schemeClr val="accent3"/>
              </a:solidFill>
              <a:cs typeface="Calibri" panose="020F0502020204030204" pitchFamily="34" charset="0"/>
            </a:endParaRPr>
          </a:p>
          <a:p>
            <a:pPr marL="0" indent="0">
              <a:spcBef>
                <a:spcPts val="0"/>
              </a:spcBef>
              <a:spcAft>
                <a:spcPts val="750"/>
              </a:spcAft>
              <a:buNone/>
            </a:pPr>
            <a:r>
              <a:rPr lang="sv-SE" altLang="en-US" sz="2400" b="1">
                <a:solidFill>
                  <a:schemeClr val="accent3"/>
                </a:solidFill>
                <a:cs typeface="Calibri" panose="020F0502020204030204" pitchFamily="34" charset="0"/>
              </a:rPr>
              <a:t>Carl M. Gay, MD, PhD</a:t>
            </a:r>
            <a:r>
              <a:rPr lang="en-US" altLang="en-US" sz="2400" b="1" kern="0">
                <a:solidFill>
                  <a:schemeClr val="accent3"/>
                </a:solidFill>
                <a:cs typeface="Calibri" panose="020F0502020204030204" pitchFamily="34" charset="0"/>
              </a:rPr>
              <a:t>: </a:t>
            </a:r>
            <a:r>
              <a:rPr lang="en-US" sz="2400" b="0" i="1">
                <a:solidFill>
                  <a:srgbClr val="181818"/>
                </a:solidFill>
                <a:effectLst/>
                <a:cs typeface="Calibri" panose="020F0502020204030204" pitchFamily="34" charset="0"/>
              </a:rPr>
              <a:t>consultant/advisor/speaker: </a:t>
            </a:r>
            <a:r>
              <a:rPr lang="en-US" sz="2400" b="0">
                <a:solidFill>
                  <a:srgbClr val="181818"/>
                </a:solidFill>
                <a:effectLst/>
                <a:cs typeface="Calibri" panose="020F0502020204030204" pitchFamily="34" charset="0"/>
              </a:rPr>
              <a:t>Abdera, Amgen, AstraZeneca, </a:t>
            </a:r>
            <a:r>
              <a:rPr lang="en-US" sz="2400" b="0" err="1">
                <a:solidFill>
                  <a:srgbClr val="181818"/>
                </a:solidFill>
                <a:effectLst/>
                <a:cs typeface="Calibri" panose="020F0502020204030204" pitchFamily="34" charset="0"/>
              </a:rPr>
              <a:t>BeOne</a:t>
            </a:r>
            <a:r>
              <a:rPr lang="en-US" sz="2400" b="0">
                <a:solidFill>
                  <a:srgbClr val="181818"/>
                </a:solidFill>
                <a:effectLst/>
                <a:cs typeface="Calibri" panose="020F0502020204030204" pitchFamily="34" charset="0"/>
              </a:rPr>
              <a:t>, BioNTech, Boehringer Ingelheim, Daiichi Sankyo, Jazz, Merck, </a:t>
            </a:r>
            <a:r>
              <a:rPr lang="en-US" sz="2400" b="0" err="1">
                <a:solidFill>
                  <a:srgbClr val="181818"/>
                </a:solidFill>
                <a:effectLst/>
                <a:cs typeface="Calibri" panose="020F0502020204030204" pitchFamily="34" charset="0"/>
              </a:rPr>
              <a:t>OncoHost</a:t>
            </a:r>
            <a:r>
              <a:rPr lang="en-US" sz="2400" b="0">
                <a:solidFill>
                  <a:srgbClr val="181818"/>
                </a:solidFill>
                <a:effectLst/>
                <a:cs typeface="Calibri" panose="020F0502020204030204" pitchFamily="34" charset="0"/>
              </a:rPr>
              <a:t>, Roche/Genentech.</a:t>
            </a:r>
            <a:endParaRPr lang="en-US" altLang="en-US" sz="2400" b="0">
              <a:solidFill>
                <a:srgbClr val="333333"/>
              </a:solidFill>
              <a:cs typeface="Calibri" panose="020F0502020204030204" pitchFamily="34" charset="0"/>
            </a:endParaRPr>
          </a:p>
        </p:txBody>
      </p:sp>
    </p:spTree>
    <p:extLst>
      <p:ext uri="{BB962C8B-B14F-4D97-AF65-F5344CB8AC3E}">
        <p14:creationId xmlns:p14="http://schemas.microsoft.com/office/powerpoint/2010/main" val="3509996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99B73-CFA3-841C-5B5A-362BEE5929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83D91B-A65F-55EC-52C1-8539325E9CE7}"/>
              </a:ext>
            </a:extLst>
          </p:cNvPr>
          <p:cNvSpPr>
            <a:spLocks noGrp="1"/>
          </p:cNvSpPr>
          <p:nvPr>
            <p:ph type="title"/>
          </p:nvPr>
        </p:nvSpPr>
        <p:spPr/>
        <p:txBody>
          <a:bodyPr/>
          <a:lstStyle/>
          <a:p>
            <a:r>
              <a:rPr lang="en-US"/>
              <a:t>Faculty and Disclosures</a:t>
            </a:r>
          </a:p>
        </p:txBody>
      </p:sp>
      <p:sp>
        <p:nvSpPr>
          <p:cNvPr id="4" name="Content Placeholder 4">
            <a:extLst>
              <a:ext uri="{FF2B5EF4-FFF2-40B4-BE49-F238E27FC236}">
                <a16:creationId xmlns:a16="http://schemas.microsoft.com/office/drawing/2014/main" id="{7D8CF712-E0E8-2CD8-1AD9-D306B6548FB3}"/>
              </a:ext>
            </a:extLst>
          </p:cNvPr>
          <p:cNvSpPr txBox="1">
            <a:spLocks noGrp="1"/>
          </p:cNvSpPr>
          <p:nvPr>
            <p:ph idx="1"/>
          </p:nvPr>
        </p:nvSpPr>
        <p:spPr>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Font typeface="Wingdings" panose="05000000000000000000" pitchFamily="2" charset="2"/>
              <a:buNone/>
            </a:pPr>
            <a:r>
              <a:rPr lang="it-IT" altLang="en-US" b="1" kern="0">
                <a:solidFill>
                  <a:schemeClr val="accent3"/>
                </a:solidFill>
                <a:cs typeface="Calibri" panose="020F0502020204030204" pitchFamily="34" charset="0"/>
              </a:rPr>
              <a:t>Daniel Morgensztern, MD</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Professor of Medicine</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Division of Medical Oncology</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Washington University School of Medicine</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St Louis, Missouri</a:t>
            </a:r>
          </a:p>
          <a:p>
            <a:pPr marL="0" indent="0">
              <a:spcBef>
                <a:spcPts val="0"/>
              </a:spcBef>
              <a:spcAft>
                <a:spcPts val="0"/>
              </a:spcAft>
              <a:buFont typeface="Wingdings" panose="05000000000000000000" pitchFamily="2" charset="2"/>
              <a:buNone/>
            </a:pPr>
            <a:endParaRPr lang="it-IT" altLang="en-US" sz="2400" b="1" kern="0">
              <a:solidFill>
                <a:schemeClr val="accent3"/>
              </a:solidFill>
              <a:cs typeface="Calibri" panose="020F0502020204030204" pitchFamily="34" charset="0"/>
            </a:endParaRPr>
          </a:p>
          <a:p>
            <a:pPr marL="0" indent="0">
              <a:spcBef>
                <a:spcPts val="0"/>
              </a:spcBef>
              <a:spcAft>
                <a:spcPts val="750"/>
              </a:spcAft>
              <a:buNone/>
            </a:pPr>
            <a:r>
              <a:rPr lang="it-IT" altLang="en-US" sz="2400" b="1">
                <a:solidFill>
                  <a:schemeClr val="accent3"/>
                </a:solidFill>
                <a:cs typeface="Calibri" panose="020F0502020204030204" pitchFamily="34" charset="0"/>
              </a:rPr>
              <a:t>Daniel Morgensztern, MD</a:t>
            </a:r>
            <a:r>
              <a:rPr lang="en-US" altLang="en-US" sz="2400" b="1" kern="0">
                <a:solidFill>
                  <a:schemeClr val="accent3"/>
                </a:solidFill>
                <a:cs typeface="Calibri" panose="020F0502020204030204" pitchFamily="34" charset="0"/>
              </a:rPr>
              <a:t>: </a:t>
            </a:r>
            <a:r>
              <a:rPr lang="en-US" sz="2400" b="0" i="1">
                <a:solidFill>
                  <a:srgbClr val="181818"/>
                </a:solidFill>
                <a:effectLst/>
                <a:cs typeface="Calibri" panose="020F0502020204030204" pitchFamily="34" charset="0"/>
              </a:rPr>
              <a:t>consultant/advisor/speaker: </a:t>
            </a:r>
            <a:r>
              <a:rPr lang="en-US" sz="2400" b="0">
                <a:solidFill>
                  <a:srgbClr val="181818"/>
                </a:solidFill>
                <a:effectLst/>
                <a:cs typeface="Calibri" panose="020F0502020204030204" pitchFamily="34" charset="0"/>
              </a:rPr>
              <a:t>AbbVie, Bayer, Bristol Myers Squibb, Johnson &amp; Johnson/Janssen, Natera, </a:t>
            </a:r>
            <a:r>
              <a:rPr lang="en-US" sz="2400" b="0" err="1">
                <a:solidFill>
                  <a:srgbClr val="181818"/>
                </a:solidFill>
                <a:effectLst/>
                <a:cs typeface="Calibri" panose="020F0502020204030204" pitchFamily="34" charset="0"/>
              </a:rPr>
              <a:t>Tubulis</a:t>
            </a:r>
            <a:r>
              <a:rPr lang="en-US" sz="2400" b="0">
                <a:solidFill>
                  <a:srgbClr val="181818"/>
                </a:solidFill>
                <a:effectLst/>
                <a:cs typeface="Calibri" panose="020F0502020204030204" pitchFamily="34" charset="0"/>
              </a:rPr>
              <a:t>; researcher (paid to institution): AbbVie, AstraZeneca, Bristol Myers Squibb, Celgene, </a:t>
            </a:r>
            <a:r>
              <a:rPr lang="en-US" sz="2400" b="0" err="1">
                <a:solidFill>
                  <a:srgbClr val="181818"/>
                </a:solidFill>
                <a:effectLst/>
                <a:cs typeface="Calibri" panose="020F0502020204030204" pitchFamily="34" charset="0"/>
              </a:rPr>
              <a:t>EpicentRx</a:t>
            </a:r>
            <a:r>
              <a:rPr lang="en-US" sz="2400" b="0">
                <a:solidFill>
                  <a:srgbClr val="181818"/>
                </a:solidFill>
                <a:effectLst/>
                <a:cs typeface="Calibri" panose="020F0502020204030204" pitchFamily="34" charset="0"/>
              </a:rPr>
              <a:t>, Merck, Pfizer.</a:t>
            </a:r>
            <a:endParaRPr lang="en-US" altLang="en-US" sz="2400" b="0">
              <a:solidFill>
                <a:srgbClr val="333333"/>
              </a:solidFill>
              <a:cs typeface="Calibri" panose="020F0502020204030204" pitchFamily="34" charset="0"/>
            </a:endParaRPr>
          </a:p>
        </p:txBody>
      </p:sp>
    </p:spTree>
    <p:extLst>
      <p:ext uri="{BB962C8B-B14F-4D97-AF65-F5344CB8AC3E}">
        <p14:creationId xmlns:p14="http://schemas.microsoft.com/office/powerpoint/2010/main" val="214812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CB426-D427-D31B-B5D1-C884093E2C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872336-6386-7830-3A87-13E98D302584}"/>
              </a:ext>
            </a:extLst>
          </p:cNvPr>
          <p:cNvSpPr>
            <a:spLocks noGrp="1"/>
          </p:cNvSpPr>
          <p:nvPr>
            <p:ph type="title"/>
          </p:nvPr>
        </p:nvSpPr>
        <p:spPr/>
        <p:txBody>
          <a:bodyPr/>
          <a:lstStyle/>
          <a:p>
            <a:r>
              <a:rPr lang="en-US"/>
              <a:t>Faculty and Disclosures</a:t>
            </a:r>
          </a:p>
        </p:txBody>
      </p:sp>
      <p:sp>
        <p:nvSpPr>
          <p:cNvPr id="4" name="Content Placeholder 4">
            <a:extLst>
              <a:ext uri="{FF2B5EF4-FFF2-40B4-BE49-F238E27FC236}">
                <a16:creationId xmlns:a16="http://schemas.microsoft.com/office/drawing/2014/main" id="{6CC45B7B-B687-84A6-BCED-A61BA660776A}"/>
              </a:ext>
            </a:extLst>
          </p:cNvPr>
          <p:cNvSpPr txBox="1">
            <a:spLocks noGrp="1"/>
          </p:cNvSpPr>
          <p:nvPr>
            <p:ph idx="1"/>
          </p:nvPr>
        </p:nvSpPr>
        <p:spPr>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Font typeface="Wingdings" panose="05000000000000000000" pitchFamily="2" charset="2"/>
              <a:buNone/>
            </a:pPr>
            <a:r>
              <a:rPr lang="en-US" altLang="en-US" b="1" kern="0">
                <a:solidFill>
                  <a:schemeClr val="accent3"/>
                </a:solidFill>
                <a:cs typeface="Calibri" panose="020F0502020204030204" pitchFamily="34" charset="0"/>
              </a:rPr>
              <a:t>Mark A. Socinski, MD</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Executive Medical Director</a:t>
            </a:r>
          </a:p>
          <a:p>
            <a:pPr marL="0" indent="0">
              <a:spcBef>
                <a:spcPts val="0"/>
              </a:spcBef>
              <a:spcAft>
                <a:spcPts val="0"/>
              </a:spcAft>
              <a:buFont typeface="Wingdings" panose="05000000000000000000" pitchFamily="2" charset="2"/>
              <a:buNone/>
            </a:pPr>
            <a:r>
              <a:rPr lang="en-US" sz="2400" b="0" err="1">
                <a:effectLst/>
                <a:ea typeface="Times New Roman" panose="02020603050405020304" pitchFamily="18" charset="0"/>
                <a:cs typeface="Calibri" panose="020F0502020204030204" pitchFamily="34" charset="0"/>
              </a:rPr>
              <a:t>AdventHealth</a:t>
            </a:r>
            <a:r>
              <a:rPr lang="en-US" sz="2400" b="0">
                <a:effectLst/>
                <a:ea typeface="Times New Roman" panose="02020603050405020304" pitchFamily="18" charset="0"/>
                <a:cs typeface="Calibri" panose="020F0502020204030204" pitchFamily="34" charset="0"/>
              </a:rPr>
              <a:t> Cancer Institute</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Orlando, Florida</a:t>
            </a:r>
          </a:p>
          <a:p>
            <a:pPr marL="0" indent="0">
              <a:spcBef>
                <a:spcPts val="0"/>
              </a:spcBef>
              <a:spcAft>
                <a:spcPts val="0"/>
              </a:spcAft>
              <a:buFont typeface="Wingdings" panose="05000000000000000000" pitchFamily="2" charset="2"/>
              <a:buNone/>
            </a:pPr>
            <a:endParaRPr lang="en-US" sz="2400">
              <a:ea typeface="Times New Roman" panose="02020603050405020304" pitchFamily="18" charset="0"/>
              <a:cs typeface="Calibri" panose="020F0502020204030204" pitchFamily="34" charset="0"/>
            </a:endParaRPr>
          </a:p>
          <a:p>
            <a:pPr marL="0" indent="0">
              <a:spcBef>
                <a:spcPts val="0"/>
              </a:spcBef>
              <a:spcAft>
                <a:spcPts val="750"/>
              </a:spcAft>
              <a:buNone/>
            </a:pPr>
            <a:r>
              <a:rPr lang="en-US" altLang="en-US" sz="2400" b="1" kern="0">
                <a:solidFill>
                  <a:schemeClr val="accent3"/>
                </a:solidFill>
                <a:cs typeface="Calibri" panose="020F0502020204030204" pitchFamily="34" charset="0"/>
              </a:rPr>
              <a:t>Mark A. Socinski, MD: </a:t>
            </a:r>
            <a:r>
              <a:rPr lang="en-US" sz="2400" b="0" i="1">
                <a:solidFill>
                  <a:srgbClr val="181818"/>
                </a:solidFill>
                <a:effectLst/>
                <a:cs typeface="Calibri" panose="020F0502020204030204" pitchFamily="34" charset="0"/>
              </a:rPr>
              <a:t>consultant/advisor/speaker: </a:t>
            </a:r>
            <a:r>
              <a:rPr lang="en-US" sz="2400" b="0">
                <a:solidFill>
                  <a:srgbClr val="181818"/>
                </a:solidFill>
                <a:effectLst/>
                <a:cs typeface="Calibri" panose="020F0502020204030204" pitchFamily="34" charset="0"/>
              </a:rPr>
              <a:t>AstraZeneca, </a:t>
            </a:r>
            <a:r>
              <a:rPr lang="en-US" sz="2400" b="0" err="1">
                <a:solidFill>
                  <a:srgbClr val="181818"/>
                </a:solidFill>
                <a:effectLst/>
                <a:cs typeface="Calibri" panose="020F0502020204030204" pitchFamily="34" charset="0"/>
              </a:rPr>
              <a:t>BeiGene</a:t>
            </a:r>
            <a:r>
              <a:rPr lang="en-US" sz="2400" b="0">
                <a:solidFill>
                  <a:srgbClr val="181818"/>
                </a:solidFill>
                <a:effectLst/>
                <a:cs typeface="Calibri" panose="020F0502020204030204" pitchFamily="34" charset="0"/>
              </a:rPr>
              <a:t>, Bristol Myers Squibb, Genentech, Guardant, Janssen, Jazz, Merck, Spectrum, Summit; </a:t>
            </a:r>
            <a:r>
              <a:rPr lang="en-US" sz="2400" b="0" i="1">
                <a:solidFill>
                  <a:srgbClr val="181818"/>
                </a:solidFill>
                <a:effectLst/>
                <a:cs typeface="Calibri" panose="020F0502020204030204" pitchFamily="34" charset="0"/>
              </a:rPr>
              <a:t>researcher: </a:t>
            </a:r>
            <a:r>
              <a:rPr lang="en-US" sz="2400" b="0">
                <a:solidFill>
                  <a:srgbClr val="181818"/>
                </a:solidFill>
                <a:effectLst/>
                <a:cs typeface="Calibri" panose="020F0502020204030204" pitchFamily="34" charset="0"/>
              </a:rPr>
              <a:t>AstraZeneca, </a:t>
            </a:r>
            <a:r>
              <a:rPr lang="en-US" sz="2400" b="0" err="1">
                <a:solidFill>
                  <a:srgbClr val="181818"/>
                </a:solidFill>
                <a:effectLst/>
                <a:cs typeface="Calibri" panose="020F0502020204030204" pitchFamily="34" charset="0"/>
              </a:rPr>
              <a:t>BeiGene</a:t>
            </a:r>
            <a:r>
              <a:rPr lang="en-US" sz="2400" b="0">
                <a:solidFill>
                  <a:srgbClr val="181818"/>
                </a:solidFill>
                <a:effectLst/>
                <a:cs typeface="Calibri" panose="020F0502020204030204" pitchFamily="34" charset="0"/>
              </a:rPr>
              <a:t>, Enliven, Spectrum.</a:t>
            </a:r>
            <a:endParaRPr lang="en-US" altLang="en-US" sz="2400" b="0">
              <a:solidFill>
                <a:srgbClr val="333333"/>
              </a:solidFill>
              <a:cs typeface="Calibri" panose="020F0502020204030204" pitchFamily="34" charset="0"/>
            </a:endParaRPr>
          </a:p>
        </p:txBody>
      </p:sp>
    </p:spTree>
    <p:extLst>
      <p:ext uri="{BB962C8B-B14F-4D97-AF65-F5344CB8AC3E}">
        <p14:creationId xmlns:p14="http://schemas.microsoft.com/office/powerpoint/2010/main" val="2427299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C531B-C818-4F42-3386-5D72B107DA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B2FE44-2AC9-C5FC-CD95-E6A7FB603397}"/>
              </a:ext>
            </a:extLst>
          </p:cNvPr>
          <p:cNvSpPr>
            <a:spLocks noGrp="1"/>
          </p:cNvSpPr>
          <p:nvPr>
            <p:ph type="title"/>
          </p:nvPr>
        </p:nvSpPr>
        <p:spPr/>
        <p:txBody>
          <a:bodyPr/>
          <a:lstStyle/>
          <a:p>
            <a:r>
              <a:rPr lang="en-US"/>
              <a:t>Faculty and Disclosures</a:t>
            </a:r>
          </a:p>
        </p:txBody>
      </p:sp>
      <p:sp>
        <p:nvSpPr>
          <p:cNvPr id="4" name="Content Placeholder 4">
            <a:extLst>
              <a:ext uri="{FF2B5EF4-FFF2-40B4-BE49-F238E27FC236}">
                <a16:creationId xmlns:a16="http://schemas.microsoft.com/office/drawing/2014/main" id="{78CA429A-B9F8-A98E-D742-1E85D111C150}"/>
              </a:ext>
            </a:extLst>
          </p:cNvPr>
          <p:cNvSpPr txBox="1">
            <a:spLocks noGrp="1"/>
          </p:cNvSpPr>
          <p:nvPr>
            <p:ph idx="1"/>
          </p:nvPr>
        </p:nvSpPr>
        <p:spPr>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Font typeface="Wingdings" panose="05000000000000000000" pitchFamily="2" charset="2"/>
              <a:buNone/>
            </a:pPr>
            <a:r>
              <a:rPr lang="it-IT" altLang="en-US" b="1" kern="0">
                <a:solidFill>
                  <a:schemeClr val="accent3"/>
                </a:solidFill>
                <a:cs typeface="Calibri" panose="020F0502020204030204" pitchFamily="34" charset="0"/>
              </a:rPr>
              <a:t>Ticiana Leal, MD</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Professor</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Department of Hematology &amp; Oncology</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Director, Thoracic Oncology</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Medical Director, Clinical Trials Office</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Winship Cancer Institute</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Emory University</a:t>
            </a:r>
          </a:p>
          <a:p>
            <a:pPr marL="0" indent="0">
              <a:spcBef>
                <a:spcPts val="0"/>
              </a:spcBef>
              <a:spcAft>
                <a:spcPts val="0"/>
              </a:spcAft>
              <a:buFont typeface="Wingdings" panose="05000000000000000000" pitchFamily="2" charset="2"/>
              <a:buNone/>
            </a:pPr>
            <a:r>
              <a:rPr lang="en-US" sz="2400" b="0">
                <a:effectLst/>
                <a:ea typeface="Times New Roman" panose="02020603050405020304" pitchFamily="18" charset="0"/>
                <a:cs typeface="Calibri" panose="020F0502020204030204" pitchFamily="34" charset="0"/>
              </a:rPr>
              <a:t>Atlanta, Georgia</a:t>
            </a:r>
          </a:p>
          <a:p>
            <a:pPr marL="0" indent="0">
              <a:spcBef>
                <a:spcPts val="0"/>
              </a:spcBef>
              <a:spcAft>
                <a:spcPts val="0"/>
              </a:spcAft>
              <a:buFont typeface="Wingdings" panose="05000000000000000000" pitchFamily="2" charset="2"/>
              <a:buNone/>
            </a:pPr>
            <a:endParaRPr lang="it-IT" altLang="en-US" sz="2400" b="1" kern="0">
              <a:solidFill>
                <a:schemeClr val="accent3"/>
              </a:solidFill>
              <a:cs typeface="Calibri" panose="020F0502020204030204" pitchFamily="34" charset="0"/>
            </a:endParaRPr>
          </a:p>
          <a:p>
            <a:pPr marL="0" indent="0">
              <a:spcBef>
                <a:spcPts val="0"/>
              </a:spcBef>
              <a:spcAft>
                <a:spcPts val="750"/>
              </a:spcAft>
              <a:buNone/>
            </a:pPr>
            <a:r>
              <a:rPr lang="it-IT" altLang="en-US" sz="2400" b="1" kern="0">
                <a:solidFill>
                  <a:schemeClr val="accent3"/>
                </a:solidFill>
                <a:cs typeface="Calibri" panose="020F0502020204030204" pitchFamily="34" charset="0"/>
              </a:rPr>
              <a:t>Ticiana Leal, MD</a:t>
            </a:r>
            <a:r>
              <a:rPr lang="en-US" altLang="en-US" sz="2400" b="1" kern="0">
                <a:solidFill>
                  <a:schemeClr val="accent3"/>
                </a:solidFill>
                <a:cs typeface="Calibri" panose="020F0502020204030204" pitchFamily="34" charset="0"/>
              </a:rPr>
              <a:t>: </a:t>
            </a:r>
            <a:r>
              <a:rPr lang="en-US" sz="2400" b="0" i="1">
                <a:solidFill>
                  <a:srgbClr val="181818"/>
                </a:solidFill>
                <a:effectLst/>
                <a:cs typeface="Calibri" panose="020F0502020204030204" pitchFamily="34" charset="0"/>
              </a:rPr>
              <a:t>consultant/advisor/speaker: </a:t>
            </a:r>
            <a:r>
              <a:rPr lang="en-US" sz="2400" b="0">
                <a:solidFill>
                  <a:srgbClr val="181818"/>
                </a:solidFill>
                <a:effectLst/>
                <a:cs typeface="Calibri" panose="020F0502020204030204" pitchFamily="34" charset="0"/>
              </a:rPr>
              <a:t>AbbVie, Amgen, AstraZeneca, Boehringer Ingelheim, Catalyst, Genentech, Gilead, Jazz, Johnson &amp; Johnson, Merck, Molecular Partners, Naterra, </a:t>
            </a:r>
            <a:r>
              <a:rPr lang="en-US" sz="2400" b="0" err="1">
                <a:solidFill>
                  <a:srgbClr val="181818"/>
                </a:solidFill>
                <a:effectLst/>
                <a:cs typeface="Calibri" panose="020F0502020204030204" pitchFamily="34" charset="0"/>
              </a:rPr>
              <a:t>Novocure</a:t>
            </a:r>
            <a:r>
              <a:rPr lang="en-US" sz="2400" b="0">
                <a:solidFill>
                  <a:srgbClr val="181818"/>
                </a:solidFill>
                <a:effectLst/>
                <a:cs typeface="Calibri" panose="020F0502020204030204" pitchFamily="34" charset="0"/>
              </a:rPr>
              <a:t>, Pfizer, Regeneron, Roche, Sanofi, Summit, </a:t>
            </a:r>
            <a:r>
              <a:rPr lang="en-US" sz="2400" b="0" err="1">
                <a:solidFill>
                  <a:srgbClr val="181818"/>
                </a:solidFill>
                <a:effectLst/>
                <a:cs typeface="Calibri" panose="020F0502020204030204" pitchFamily="34" charset="0"/>
              </a:rPr>
              <a:t>Synthekine</a:t>
            </a:r>
            <a:r>
              <a:rPr lang="en-US" sz="2400" b="0">
                <a:solidFill>
                  <a:srgbClr val="181818"/>
                </a:solidFill>
                <a:effectLst/>
                <a:cs typeface="Calibri" panose="020F0502020204030204" pitchFamily="34" charset="0"/>
              </a:rPr>
              <a:t>.</a:t>
            </a:r>
            <a:endParaRPr lang="en-US" altLang="en-US" sz="2400" b="0">
              <a:solidFill>
                <a:srgbClr val="333333"/>
              </a:solidFill>
              <a:cs typeface="Calibri" panose="020F0502020204030204" pitchFamily="34" charset="0"/>
            </a:endParaRPr>
          </a:p>
        </p:txBody>
      </p:sp>
    </p:spTree>
    <p:extLst>
      <p:ext uri="{BB962C8B-B14F-4D97-AF65-F5344CB8AC3E}">
        <p14:creationId xmlns:p14="http://schemas.microsoft.com/office/powerpoint/2010/main" val="482498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8D4EC-3042-9A5B-3035-3402D33647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AC2E36-0682-4EE4-7E55-FB9BDBE49A06}"/>
              </a:ext>
            </a:extLst>
          </p:cNvPr>
          <p:cNvSpPr>
            <a:spLocks noGrp="1"/>
          </p:cNvSpPr>
          <p:nvPr>
            <p:ph type="title"/>
          </p:nvPr>
        </p:nvSpPr>
        <p:spPr/>
        <p:txBody>
          <a:bodyPr/>
          <a:lstStyle/>
          <a:p>
            <a:r>
              <a:rPr lang="en-US" sz="3600" b="1">
                <a:latin typeface="Calibri"/>
                <a:ea typeface="Calibri"/>
                <a:cs typeface="Calibri"/>
              </a:rPr>
              <a:t>Learning Objectives</a:t>
            </a:r>
            <a:endParaRPr lang="en-US"/>
          </a:p>
        </p:txBody>
      </p:sp>
      <p:sp>
        <p:nvSpPr>
          <p:cNvPr id="6" name="Content Placeholder 5">
            <a:extLst>
              <a:ext uri="{FF2B5EF4-FFF2-40B4-BE49-F238E27FC236}">
                <a16:creationId xmlns:a16="http://schemas.microsoft.com/office/drawing/2014/main" id="{8D4C0C71-D143-4D17-C0E1-17F52B48367C}"/>
              </a:ext>
            </a:extLst>
          </p:cNvPr>
          <p:cNvSpPr>
            <a:spLocks noGrp="1"/>
          </p:cNvSpPr>
          <p:nvPr>
            <p:ph idx="1"/>
          </p:nvPr>
        </p:nvSpPr>
        <p:spPr/>
        <p:txBody>
          <a:bodyPr/>
          <a:lstStyle/>
          <a:p>
            <a:pPr>
              <a:spcBef>
                <a:spcPct val="15000"/>
              </a:spcBef>
              <a:buClr>
                <a:schemeClr val="accent6"/>
              </a:buClr>
              <a:buNone/>
              <a:defRPr/>
            </a:pPr>
            <a:r>
              <a:rPr lang="en-US" sz="2600">
                <a:latin typeface="Calibri"/>
                <a:cs typeface="Calibri"/>
              </a:rPr>
              <a:t>At the conclusion of this activity, learners should be able to:</a:t>
            </a:r>
            <a:endParaRPr lang="en-US" sz="2600">
              <a:latin typeface="Calibri"/>
              <a:ea typeface="Calibri"/>
              <a:cs typeface="Calibri"/>
            </a:endParaRPr>
          </a:p>
          <a:p>
            <a:r>
              <a:rPr lang="en-US" sz="2400"/>
              <a:t>Align SCLC clinical practice with updated practice guidelines for the treatment of limited-stage and extensive-stage disease </a:t>
            </a:r>
          </a:p>
          <a:p>
            <a:r>
              <a:rPr lang="en-US" sz="2400"/>
              <a:t>Integrate newer treatment strategies for limited- and extensive-stage SCLC into clinical practice, using best practices and an individualized approach </a:t>
            </a:r>
          </a:p>
          <a:p>
            <a:r>
              <a:rPr lang="en-US" sz="2400"/>
              <a:t>Mitigate and manage adverse events associated with newer targeted agents for relapsed/refractory SCLC </a:t>
            </a:r>
          </a:p>
        </p:txBody>
      </p:sp>
    </p:spTree>
    <p:extLst>
      <p:ext uri="{BB962C8B-B14F-4D97-AF65-F5344CB8AC3E}">
        <p14:creationId xmlns:p14="http://schemas.microsoft.com/office/powerpoint/2010/main" val="256104563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B6E2B-542C-A3FF-E78C-84FF18C14C4B}"/>
            </a:ext>
          </a:extLst>
        </p:cNvPr>
        <p:cNvGrpSpPr/>
        <p:nvPr/>
      </p:nvGrpSpPr>
      <p:grpSpPr>
        <a:xfrm>
          <a:off x="0" y="0"/>
          <a:ext cx="0" cy="0"/>
          <a:chOff x="0" y="0"/>
          <a:chExt cx="0" cy="0"/>
        </a:xfrm>
      </p:grpSpPr>
      <p:cxnSp>
        <p:nvCxnSpPr>
          <p:cNvPr id="42" name="Straight Arrow Connector 41">
            <a:extLst>
              <a:ext uri="{FF2B5EF4-FFF2-40B4-BE49-F238E27FC236}">
                <a16:creationId xmlns:a16="http://schemas.microsoft.com/office/drawing/2014/main" id="{08EF2343-4880-EF90-24E2-C2FAD32A8DEF}"/>
              </a:ext>
            </a:extLst>
          </p:cNvPr>
          <p:cNvCxnSpPr>
            <a:stCxn id="14" idx="0"/>
            <a:endCxn id="15" idx="2"/>
          </p:cNvCxnSpPr>
          <p:nvPr/>
        </p:nvCxnSpPr>
        <p:spPr bwMode="auto">
          <a:xfrm flipV="1">
            <a:off x="5057214" y="3280505"/>
            <a:ext cx="5434" cy="527270"/>
          </a:xfrm>
          <a:prstGeom prst="straightConnector1">
            <a:avLst/>
          </a:prstGeom>
          <a:noFill/>
          <a:ln w="38100" cap="flat" cmpd="sng" algn="ctr">
            <a:solidFill>
              <a:schemeClr val="bg1"/>
            </a:solidFill>
            <a:prstDash val="solid"/>
            <a:round/>
            <a:headEnd type="none" w="med" len="med"/>
            <a:tailEnd type="triangle"/>
          </a:ln>
          <a:effectLst/>
        </p:spPr>
      </p:cxnSp>
      <p:cxnSp>
        <p:nvCxnSpPr>
          <p:cNvPr id="44" name="Connector: Elbow 43">
            <a:extLst>
              <a:ext uri="{FF2B5EF4-FFF2-40B4-BE49-F238E27FC236}">
                <a16:creationId xmlns:a16="http://schemas.microsoft.com/office/drawing/2014/main" id="{9EB4DCCD-F8B8-A1A8-532F-C1CDC683C0F2}"/>
              </a:ext>
            </a:extLst>
          </p:cNvPr>
          <p:cNvCxnSpPr>
            <a:stCxn id="29" idx="0"/>
            <a:endCxn id="30" idx="2"/>
          </p:cNvCxnSpPr>
          <p:nvPr/>
        </p:nvCxnSpPr>
        <p:spPr bwMode="auto">
          <a:xfrm rot="5400000" flipH="1" flipV="1">
            <a:off x="6187164" y="3087407"/>
            <a:ext cx="538165" cy="902573"/>
          </a:xfrm>
          <a:prstGeom prst="bentConnector3">
            <a:avLst>
              <a:gd name="adj1" fmla="val 50000"/>
            </a:avLst>
          </a:prstGeom>
          <a:noFill/>
          <a:ln w="38100" cap="flat" cmpd="sng" algn="ctr">
            <a:solidFill>
              <a:schemeClr val="bg1"/>
            </a:solidFill>
            <a:prstDash val="solid"/>
            <a:round/>
            <a:headEnd type="none" w="med" len="med"/>
            <a:tailEnd type="triangle"/>
          </a:ln>
          <a:effectLst/>
        </p:spPr>
      </p:cxnSp>
      <p:cxnSp>
        <p:nvCxnSpPr>
          <p:cNvPr id="26" name="Connector: Elbow 25">
            <a:extLst>
              <a:ext uri="{FF2B5EF4-FFF2-40B4-BE49-F238E27FC236}">
                <a16:creationId xmlns:a16="http://schemas.microsoft.com/office/drawing/2014/main" id="{2C149E69-DB8E-2E1D-8FD7-957D1973B088}"/>
              </a:ext>
            </a:extLst>
          </p:cNvPr>
          <p:cNvCxnSpPr>
            <a:stCxn id="10" idx="0"/>
            <a:endCxn id="11" idx="2"/>
          </p:cNvCxnSpPr>
          <p:nvPr/>
        </p:nvCxnSpPr>
        <p:spPr bwMode="auto">
          <a:xfrm rot="16200000" flipV="1">
            <a:off x="1745580" y="3305612"/>
            <a:ext cx="1004324" cy="1"/>
          </a:xfrm>
          <a:prstGeom prst="bentConnector3">
            <a:avLst>
              <a:gd name="adj1" fmla="val 50000"/>
            </a:avLst>
          </a:prstGeom>
          <a:noFill/>
          <a:ln w="38100" cap="flat" cmpd="sng" algn="ctr">
            <a:solidFill>
              <a:schemeClr val="bg1"/>
            </a:solidFill>
            <a:prstDash val="solid"/>
            <a:round/>
            <a:headEnd type="none" w="med" len="med"/>
            <a:tailEnd type="triangle"/>
          </a:ln>
          <a:effectLst/>
        </p:spPr>
      </p:cxnSp>
      <p:cxnSp>
        <p:nvCxnSpPr>
          <p:cNvPr id="28" name="Connector: Elbow 27">
            <a:extLst>
              <a:ext uri="{FF2B5EF4-FFF2-40B4-BE49-F238E27FC236}">
                <a16:creationId xmlns:a16="http://schemas.microsoft.com/office/drawing/2014/main" id="{2C999DF9-BD4C-EB67-2E07-0E0AB7F22D97}"/>
              </a:ext>
            </a:extLst>
          </p:cNvPr>
          <p:cNvCxnSpPr>
            <a:stCxn id="12" idx="0"/>
            <a:endCxn id="13" idx="2"/>
          </p:cNvCxnSpPr>
          <p:nvPr/>
        </p:nvCxnSpPr>
        <p:spPr bwMode="auto">
          <a:xfrm rot="16200000" flipV="1">
            <a:off x="3159039" y="3676272"/>
            <a:ext cx="261713" cy="1294"/>
          </a:xfrm>
          <a:prstGeom prst="bentConnector3">
            <a:avLst>
              <a:gd name="adj1" fmla="val 50000"/>
            </a:avLst>
          </a:prstGeom>
          <a:noFill/>
          <a:ln w="38100" cap="flat" cmpd="sng" algn="ctr">
            <a:solidFill>
              <a:schemeClr val="bg1"/>
            </a:solidFill>
            <a:prstDash val="solid"/>
            <a:round/>
            <a:headEnd type="none" w="med" len="med"/>
            <a:tailEnd type="triangle"/>
          </a:ln>
          <a:effectLst/>
        </p:spPr>
      </p:cxnSp>
      <p:sp>
        <p:nvSpPr>
          <p:cNvPr id="7" name="Arrow: Right 6">
            <a:extLst>
              <a:ext uri="{FF2B5EF4-FFF2-40B4-BE49-F238E27FC236}">
                <a16:creationId xmlns:a16="http://schemas.microsoft.com/office/drawing/2014/main" id="{69FC85BA-B131-6330-AE8D-2B920E46698D}"/>
              </a:ext>
            </a:extLst>
          </p:cNvPr>
          <p:cNvSpPr/>
          <p:nvPr/>
        </p:nvSpPr>
        <p:spPr bwMode="auto">
          <a:xfrm>
            <a:off x="805047" y="3576052"/>
            <a:ext cx="10664931" cy="872984"/>
          </a:xfrm>
          <a:prstGeom prst="rightArrow">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 name="Parallelogram 19">
            <a:extLst>
              <a:ext uri="{FF2B5EF4-FFF2-40B4-BE49-F238E27FC236}">
                <a16:creationId xmlns:a16="http://schemas.microsoft.com/office/drawing/2014/main" id="{A85A8301-8AA6-0448-2034-FAC929BFEFE1}"/>
              </a:ext>
            </a:extLst>
          </p:cNvPr>
          <p:cNvSpPr/>
          <p:nvPr/>
        </p:nvSpPr>
        <p:spPr bwMode="auto">
          <a:xfrm>
            <a:off x="1489040" y="3701384"/>
            <a:ext cx="394023" cy="914400"/>
          </a:xfrm>
          <a:prstGeom prst="parallelogram">
            <a:avLst>
              <a:gd name="adj" fmla="val 58152"/>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 name="Parallelogram 20">
            <a:extLst>
              <a:ext uri="{FF2B5EF4-FFF2-40B4-BE49-F238E27FC236}">
                <a16:creationId xmlns:a16="http://schemas.microsoft.com/office/drawing/2014/main" id="{B92E1ED5-6C50-56C5-7A8D-9125FEE6206A}"/>
              </a:ext>
            </a:extLst>
          </p:cNvPr>
          <p:cNvSpPr/>
          <p:nvPr/>
        </p:nvSpPr>
        <p:spPr bwMode="auto">
          <a:xfrm>
            <a:off x="2550614" y="3701384"/>
            <a:ext cx="394023" cy="914400"/>
          </a:xfrm>
          <a:prstGeom prst="parallelogram">
            <a:avLst>
              <a:gd name="adj" fmla="val 58152"/>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 name="Parallelogram 21">
            <a:extLst>
              <a:ext uri="{FF2B5EF4-FFF2-40B4-BE49-F238E27FC236}">
                <a16:creationId xmlns:a16="http://schemas.microsoft.com/office/drawing/2014/main" id="{95028E01-0D49-12F8-B58D-56C539F305C9}"/>
              </a:ext>
            </a:extLst>
          </p:cNvPr>
          <p:cNvSpPr/>
          <p:nvPr/>
        </p:nvSpPr>
        <p:spPr bwMode="auto">
          <a:xfrm>
            <a:off x="3566464" y="3701384"/>
            <a:ext cx="274320" cy="914400"/>
          </a:xfrm>
          <a:prstGeom prst="parallelogram">
            <a:avLst>
              <a:gd name="adj" fmla="val 73736"/>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 name="Title 3">
            <a:extLst>
              <a:ext uri="{FF2B5EF4-FFF2-40B4-BE49-F238E27FC236}">
                <a16:creationId xmlns:a16="http://schemas.microsoft.com/office/drawing/2014/main" id="{C1536BB8-A689-80E6-149E-2AEF13EC1B7C}"/>
              </a:ext>
            </a:extLst>
          </p:cNvPr>
          <p:cNvSpPr>
            <a:spLocks noGrp="1"/>
          </p:cNvSpPr>
          <p:nvPr>
            <p:ph type="title"/>
          </p:nvPr>
        </p:nvSpPr>
        <p:spPr/>
        <p:txBody>
          <a:bodyPr/>
          <a:lstStyle/>
          <a:p>
            <a:r>
              <a:rPr lang="en-US" dirty="0"/>
              <a:t>Current Treatment Options for Second-line Therapy for ES-SCLC</a:t>
            </a:r>
          </a:p>
        </p:txBody>
      </p:sp>
      <p:sp>
        <p:nvSpPr>
          <p:cNvPr id="8" name="TextBox 7">
            <a:extLst>
              <a:ext uri="{FF2B5EF4-FFF2-40B4-BE49-F238E27FC236}">
                <a16:creationId xmlns:a16="http://schemas.microsoft.com/office/drawing/2014/main" id="{8AEF8D8A-CD21-6D2A-082F-E28F3139792E}"/>
              </a:ext>
            </a:extLst>
          </p:cNvPr>
          <p:cNvSpPr txBox="1"/>
          <p:nvPr/>
        </p:nvSpPr>
        <p:spPr bwMode="auto">
          <a:xfrm>
            <a:off x="812899" y="3807775"/>
            <a:ext cx="7040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1986</a:t>
            </a:r>
          </a:p>
        </p:txBody>
      </p:sp>
      <p:sp>
        <p:nvSpPr>
          <p:cNvPr id="9" name="TextBox 8">
            <a:extLst>
              <a:ext uri="{FF2B5EF4-FFF2-40B4-BE49-F238E27FC236}">
                <a16:creationId xmlns:a16="http://schemas.microsoft.com/office/drawing/2014/main" id="{4C76CC21-C543-96CD-7639-1127FB3860D6}"/>
              </a:ext>
            </a:extLst>
          </p:cNvPr>
          <p:cNvSpPr txBox="1"/>
          <p:nvPr/>
        </p:nvSpPr>
        <p:spPr bwMode="auto">
          <a:xfrm>
            <a:off x="609759" y="2903301"/>
            <a:ext cx="1114279" cy="646331"/>
          </a:xfrm>
          <a:prstGeom prst="rect">
            <a:avLst/>
          </a:prstGeom>
          <a:solidFill>
            <a:schemeClr val="accent2">
              <a:lumMod val="20000"/>
              <a:lumOff val="80000"/>
            </a:schemeClr>
          </a:solidFill>
          <a:ln>
            <a:noFill/>
          </a:ln>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Cisplatin/</a:t>
            </a:r>
          </a:p>
          <a:p>
            <a:pPr marL="0" marR="0" lvl="0" indent="0" algn="l" defTabSz="914400" rtl="0" eaLnBrk="1" fontAlgn="auto" latinLnBrk="0" hangingPunct="1">
              <a:lnSpc>
                <a:spcPct val="100000"/>
              </a:lnSpc>
              <a:spcBef>
                <a:spcPts val="0"/>
              </a:spcBef>
              <a:spcAft>
                <a:spcPct val="0"/>
              </a:spcAft>
              <a:buClrTx/>
              <a:buSzTx/>
              <a:buFontTx/>
              <a:buNone/>
              <a:tabLst/>
              <a:defRPr/>
            </a:pPr>
            <a:r>
              <a:rPr lang="en-US" dirty="0">
                <a:solidFill>
                  <a:srgbClr val="000000"/>
                </a:solidFill>
                <a:latin typeface="Calibri" panose="020F0502020204030204" pitchFamily="34" charset="0"/>
              </a:rPr>
              <a:t>e</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toposide</a:t>
            </a:r>
          </a:p>
        </p:txBody>
      </p:sp>
      <p:sp>
        <p:nvSpPr>
          <p:cNvPr id="10" name="TextBox 9">
            <a:extLst>
              <a:ext uri="{FF2B5EF4-FFF2-40B4-BE49-F238E27FC236}">
                <a16:creationId xmlns:a16="http://schemas.microsoft.com/office/drawing/2014/main" id="{C178E756-F49A-BB5A-E58C-BE8D3F48736B}"/>
              </a:ext>
            </a:extLst>
          </p:cNvPr>
          <p:cNvSpPr txBox="1"/>
          <p:nvPr/>
        </p:nvSpPr>
        <p:spPr bwMode="auto">
          <a:xfrm>
            <a:off x="1895722" y="3807775"/>
            <a:ext cx="7040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1998</a:t>
            </a:r>
          </a:p>
        </p:txBody>
      </p:sp>
      <p:sp>
        <p:nvSpPr>
          <p:cNvPr id="11" name="TextBox 10">
            <a:extLst>
              <a:ext uri="{FF2B5EF4-FFF2-40B4-BE49-F238E27FC236}">
                <a16:creationId xmlns:a16="http://schemas.microsoft.com/office/drawing/2014/main" id="{A4C55332-B8CC-F784-E963-50BE73C91ACC}"/>
              </a:ext>
            </a:extLst>
          </p:cNvPr>
          <p:cNvSpPr txBox="1"/>
          <p:nvPr/>
        </p:nvSpPr>
        <p:spPr bwMode="auto">
          <a:xfrm>
            <a:off x="1555211" y="2434119"/>
            <a:ext cx="1385059" cy="369332"/>
          </a:xfrm>
          <a:prstGeom prst="rect">
            <a:avLst/>
          </a:prstGeom>
          <a:solidFill>
            <a:schemeClr val="accent2">
              <a:lumMod val="20000"/>
              <a:lumOff val="80000"/>
            </a:schemeClr>
          </a:solidFill>
          <a:ln>
            <a:noFill/>
          </a:ln>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IV topotecan</a:t>
            </a:r>
          </a:p>
        </p:txBody>
      </p:sp>
      <p:sp>
        <p:nvSpPr>
          <p:cNvPr id="12" name="TextBox 11">
            <a:extLst>
              <a:ext uri="{FF2B5EF4-FFF2-40B4-BE49-F238E27FC236}">
                <a16:creationId xmlns:a16="http://schemas.microsoft.com/office/drawing/2014/main" id="{3C1C931B-2FDF-0883-1BC3-6104BE290C10}"/>
              </a:ext>
            </a:extLst>
          </p:cNvPr>
          <p:cNvSpPr txBox="1"/>
          <p:nvPr/>
        </p:nvSpPr>
        <p:spPr bwMode="auto">
          <a:xfrm>
            <a:off x="2938522" y="3807775"/>
            <a:ext cx="7040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2007</a:t>
            </a:r>
          </a:p>
        </p:txBody>
      </p:sp>
      <p:sp>
        <p:nvSpPr>
          <p:cNvPr id="13" name="TextBox 12">
            <a:extLst>
              <a:ext uri="{FF2B5EF4-FFF2-40B4-BE49-F238E27FC236}">
                <a16:creationId xmlns:a16="http://schemas.microsoft.com/office/drawing/2014/main" id="{00CBE548-44F0-2F26-35A2-395A8E224BF2}"/>
              </a:ext>
            </a:extLst>
          </p:cNvPr>
          <p:cNvSpPr txBox="1"/>
          <p:nvPr/>
        </p:nvSpPr>
        <p:spPr bwMode="auto">
          <a:xfrm>
            <a:off x="2495697" y="3176730"/>
            <a:ext cx="1587101" cy="369332"/>
          </a:xfrm>
          <a:prstGeom prst="rect">
            <a:avLst/>
          </a:prstGeom>
          <a:solidFill>
            <a:schemeClr val="accent2">
              <a:lumMod val="20000"/>
              <a:lumOff val="80000"/>
            </a:schemeClr>
          </a:solidFill>
          <a:ln>
            <a:noFill/>
          </a:ln>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Oral topotecan</a:t>
            </a:r>
          </a:p>
        </p:txBody>
      </p:sp>
      <p:sp>
        <p:nvSpPr>
          <p:cNvPr id="14" name="TextBox 13">
            <a:extLst>
              <a:ext uri="{FF2B5EF4-FFF2-40B4-BE49-F238E27FC236}">
                <a16:creationId xmlns:a16="http://schemas.microsoft.com/office/drawing/2014/main" id="{04A0108D-5CE5-B079-23E1-56915903FD29}"/>
              </a:ext>
            </a:extLst>
          </p:cNvPr>
          <p:cNvSpPr txBox="1"/>
          <p:nvPr/>
        </p:nvSpPr>
        <p:spPr bwMode="auto">
          <a:xfrm>
            <a:off x="4705194" y="3807775"/>
            <a:ext cx="7040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2019</a:t>
            </a:r>
          </a:p>
        </p:txBody>
      </p:sp>
      <p:sp>
        <p:nvSpPr>
          <p:cNvPr id="15" name="TextBox 14">
            <a:extLst>
              <a:ext uri="{FF2B5EF4-FFF2-40B4-BE49-F238E27FC236}">
                <a16:creationId xmlns:a16="http://schemas.microsoft.com/office/drawing/2014/main" id="{19978680-086D-F98E-39C2-C6505F6157F8}"/>
              </a:ext>
            </a:extLst>
          </p:cNvPr>
          <p:cNvSpPr txBox="1"/>
          <p:nvPr/>
        </p:nvSpPr>
        <p:spPr bwMode="auto">
          <a:xfrm>
            <a:off x="4149321" y="1957066"/>
            <a:ext cx="1826654" cy="1323439"/>
          </a:xfrm>
          <a:prstGeom prst="rect">
            <a:avLst/>
          </a:prstGeom>
          <a:solidFill>
            <a:schemeClr val="accent6">
              <a:lumMod val="20000"/>
              <a:lumOff val="80000"/>
            </a:schemeClr>
          </a:solidFill>
          <a:ln>
            <a:noFill/>
          </a:ln>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Atezolizumab +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carboplatin/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etoposide</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(1L ES-SCLC)</a:t>
            </a:r>
          </a:p>
        </p:txBody>
      </p:sp>
      <p:sp>
        <p:nvSpPr>
          <p:cNvPr id="29" name="TextBox 28">
            <a:extLst>
              <a:ext uri="{FF2B5EF4-FFF2-40B4-BE49-F238E27FC236}">
                <a16:creationId xmlns:a16="http://schemas.microsoft.com/office/drawing/2014/main" id="{AFFABF88-6B31-515D-F22A-83A1D1B02D1B}"/>
              </a:ext>
            </a:extLst>
          </p:cNvPr>
          <p:cNvSpPr txBox="1"/>
          <p:nvPr/>
        </p:nvSpPr>
        <p:spPr bwMode="auto">
          <a:xfrm>
            <a:off x="5652940" y="3807775"/>
            <a:ext cx="7040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2020</a:t>
            </a:r>
          </a:p>
        </p:txBody>
      </p:sp>
      <p:sp>
        <p:nvSpPr>
          <p:cNvPr id="30" name="TextBox 29">
            <a:extLst>
              <a:ext uri="{FF2B5EF4-FFF2-40B4-BE49-F238E27FC236}">
                <a16:creationId xmlns:a16="http://schemas.microsoft.com/office/drawing/2014/main" id="{3BCB4A45-D83A-6BA2-4CD1-7371FACDB905}"/>
              </a:ext>
            </a:extLst>
          </p:cNvPr>
          <p:cNvSpPr txBox="1"/>
          <p:nvPr/>
        </p:nvSpPr>
        <p:spPr bwMode="auto">
          <a:xfrm>
            <a:off x="6055280" y="1946171"/>
            <a:ext cx="1704506" cy="1323439"/>
          </a:xfrm>
          <a:prstGeom prst="rect">
            <a:avLst/>
          </a:prstGeom>
          <a:solidFill>
            <a:schemeClr val="accent6">
              <a:lumMod val="20000"/>
              <a:lumOff val="80000"/>
            </a:schemeClr>
          </a:solidFill>
          <a:ln>
            <a:noFill/>
          </a:ln>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Durvalumab +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platinum/</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etoposide</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(1L ES-SCLC)</a:t>
            </a:r>
          </a:p>
        </p:txBody>
      </p:sp>
      <p:sp>
        <p:nvSpPr>
          <p:cNvPr id="31" name="TextBox 30">
            <a:extLst>
              <a:ext uri="{FF2B5EF4-FFF2-40B4-BE49-F238E27FC236}">
                <a16:creationId xmlns:a16="http://schemas.microsoft.com/office/drawing/2014/main" id="{8F8F4EBF-9D84-EFE4-BCD4-AA3C98A57301}"/>
              </a:ext>
            </a:extLst>
          </p:cNvPr>
          <p:cNvSpPr txBox="1"/>
          <p:nvPr/>
        </p:nvSpPr>
        <p:spPr bwMode="auto">
          <a:xfrm>
            <a:off x="6600686" y="3807775"/>
            <a:ext cx="7040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2021</a:t>
            </a:r>
          </a:p>
        </p:txBody>
      </p:sp>
      <p:sp>
        <p:nvSpPr>
          <p:cNvPr id="33" name="TextBox 32">
            <a:extLst>
              <a:ext uri="{FF2B5EF4-FFF2-40B4-BE49-F238E27FC236}">
                <a16:creationId xmlns:a16="http://schemas.microsoft.com/office/drawing/2014/main" id="{A9E1DC58-CC7D-5F37-93C7-842D78A71B7B}"/>
              </a:ext>
            </a:extLst>
          </p:cNvPr>
          <p:cNvSpPr txBox="1"/>
          <p:nvPr/>
        </p:nvSpPr>
        <p:spPr bwMode="auto">
          <a:xfrm>
            <a:off x="8496178" y="3807775"/>
            <a:ext cx="7040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2023</a:t>
            </a:r>
          </a:p>
        </p:txBody>
      </p:sp>
      <p:sp>
        <p:nvSpPr>
          <p:cNvPr id="34" name="TextBox 33">
            <a:extLst>
              <a:ext uri="{FF2B5EF4-FFF2-40B4-BE49-F238E27FC236}">
                <a16:creationId xmlns:a16="http://schemas.microsoft.com/office/drawing/2014/main" id="{1BF6BF25-A1CE-59EF-53C8-2E46F00B9C00}"/>
              </a:ext>
            </a:extLst>
          </p:cNvPr>
          <p:cNvSpPr txBox="1"/>
          <p:nvPr/>
        </p:nvSpPr>
        <p:spPr bwMode="auto">
          <a:xfrm>
            <a:off x="9443924" y="3807775"/>
            <a:ext cx="7040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2024</a:t>
            </a:r>
          </a:p>
        </p:txBody>
      </p:sp>
      <p:sp>
        <p:nvSpPr>
          <p:cNvPr id="35" name="TextBox 34">
            <a:extLst>
              <a:ext uri="{FF2B5EF4-FFF2-40B4-BE49-F238E27FC236}">
                <a16:creationId xmlns:a16="http://schemas.microsoft.com/office/drawing/2014/main" id="{C918D378-5072-B513-8E6B-CF58AEFFEDE7}"/>
              </a:ext>
            </a:extLst>
          </p:cNvPr>
          <p:cNvSpPr txBox="1"/>
          <p:nvPr/>
        </p:nvSpPr>
        <p:spPr bwMode="auto">
          <a:xfrm>
            <a:off x="10397147" y="3807775"/>
            <a:ext cx="7040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2025</a:t>
            </a:r>
          </a:p>
        </p:txBody>
      </p:sp>
      <p:sp>
        <p:nvSpPr>
          <p:cNvPr id="37" name="Parallelogram 36">
            <a:extLst>
              <a:ext uri="{FF2B5EF4-FFF2-40B4-BE49-F238E27FC236}">
                <a16:creationId xmlns:a16="http://schemas.microsoft.com/office/drawing/2014/main" id="{49232556-2AAF-BF65-5697-4C67ABA01F2F}"/>
              </a:ext>
            </a:extLst>
          </p:cNvPr>
          <p:cNvSpPr/>
          <p:nvPr/>
        </p:nvSpPr>
        <p:spPr bwMode="auto">
          <a:xfrm>
            <a:off x="3686948" y="3701384"/>
            <a:ext cx="274320" cy="914400"/>
          </a:xfrm>
          <a:prstGeom prst="parallelogram">
            <a:avLst>
              <a:gd name="adj" fmla="val 73736"/>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 name="Parallelogram 37">
            <a:extLst>
              <a:ext uri="{FF2B5EF4-FFF2-40B4-BE49-F238E27FC236}">
                <a16:creationId xmlns:a16="http://schemas.microsoft.com/office/drawing/2014/main" id="{E4BA9DAC-8570-F64B-0DFE-1BE23EDC5FDA}"/>
              </a:ext>
            </a:extLst>
          </p:cNvPr>
          <p:cNvSpPr/>
          <p:nvPr/>
        </p:nvSpPr>
        <p:spPr bwMode="auto">
          <a:xfrm>
            <a:off x="3806232" y="3701384"/>
            <a:ext cx="274320" cy="914400"/>
          </a:xfrm>
          <a:prstGeom prst="parallelogram">
            <a:avLst>
              <a:gd name="adj" fmla="val 73736"/>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9" name="Parallelogram 38">
            <a:extLst>
              <a:ext uri="{FF2B5EF4-FFF2-40B4-BE49-F238E27FC236}">
                <a16:creationId xmlns:a16="http://schemas.microsoft.com/office/drawing/2014/main" id="{721E8A1E-30AB-9645-4EBC-A45B48C0CD6C}"/>
              </a:ext>
            </a:extLst>
          </p:cNvPr>
          <p:cNvSpPr/>
          <p:nvPr/>
        </p:nvSpPr>
        <p:spPr bwMode="auto">
          <a:xfrm>
            <a:off x="3925516" y="3701384"/>
            <a:ext cx="274320" cy="914400"/>
          </a:xfrm>
          <a:prstGeom prst="parallelogram">
            <a:avLst>
              <a:gd name="adj" fmla="val 73736"/>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0" name="Parallelogram 39">
            <a:extLst>
              <a:ext uri="{FF2B5EF4-FFF2-40B4-BE49-F238E27FC236}">
                <a16:creationId xmlns:a16="http://schemas.microsoft.com/office/drawing/2014/main" id="{9CA9280A-F750-92BC-7D63-82328523C7AC}"/>
              </a:ext>
            </a:extLst>
          </p:cNvPr>
          <p:cNvSpPr/>
          <p:nvPr/>
        </p:nvSpPr>
        <p:spPr bwMode="auto">
          <a:xfrm>
            <a:off x="4043936" y="3701384"/>
            <a:ext cx="274320" cy="914400"/>
          </a:xfrm>
          <a:prstGeom prst="parallelogram">
            <a:avLst>
              <a:gd name="adj" fmla="val 73736"/>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6" name="TextBox 45">
            <a:extLst>
              <a:ext uri="{FF2B5EF4-FFF2-40B4-BE49-F238E27FC236}">
                <a16:creationId xmlns:a16="http://schemas.microsoft.com/office/drawing/2014/main" id="{D24FFC54-1B59-C96F-7965-721A55C9395C}"/>
              </a:ext>
            </a:extLst>
          </p:cNvPr>
          <p:cNvSpPr txBox="1"/>
          <p:nvPr/>
        </p:nvSpPr>
        <p:spPr bwMode="auto">
          <a:xfrm>
            <a:off x="5193455" y="4615784"/>
            <a:ext cx="1623008" cy="707886"/>
          </a:xfrm>
          <a:prstGeom prst="rect">
            <a:avLst/>
          </a:prstGeom>
          <a:solidFill>
            <a:schemeClr val="accent3">
              <a:lumMod val="20000"/>
              <a:lumOff val="80000"/>
            </a:schemeClr>
          </a:solidFill>
          <a:ln>
            <a:noFill/>
          </a:ln>
        </p:spPr>
        <p:txBody>
          <a:bodyPr wrap="none" rtlCol="0" anchor="ctr">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Lurbinectedin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(2L+ ES-SCLC)</a:t>
            </a:r>
          </a:p>
        </p:txBody>
      </p:sp>
      <p:cxnSp>
        <p:nvCxnSpPr>
          <p:cNvPr id="49" name="Straight Arrow Connector 48">
            <a:extLst>
              <a:ext uri="{FF2B5EF4-FFF2-40B4-BE49-F238E27FC236}">
                <a16:creationId xmlns:a16="http://schemas.microsoft.com/office/drawing/2014/main" id="{A9408A32-B485-E3D0-019A-6AC103E1AA2C}"/>
              </a:ext>
            </a:extLst>
          </p:cNvPr>
          <p:cNvCxnSpPr>
            <a:cxnSpLocks/>
            <a:stCxn id="29" idx="2"/>
            <a:endCxn id="46" idx="0"/>
          </p:cNvCxnSpPr>
          <p:nvPr/>
        </p:nvCxnSpPr>
        <p:spPr bwMode="auto">
          <a:xfrm flipH="1">
            <a:off x="6004959" y="4207885"/>
            <a:ext cx="1" cy="407899"/>
          </a:xfrm>
          <a:prstGeom prst="straightConnector1">
            <a:avLst/>
          </a:prstGeom>
          <a:noFill/>
          <a:ln w="38100" cap="flat" cmpd="sng" algn="ctr">
            <a:solidFill>
              <a:schemeClr val="bg1"/>
            </a:solidFill>
            <a:prstDash val="solid"/>
            <a:round/>
            <a:headEnd type="none" w="med" len="med"/>
            <a:tailEnd type="triangle"/>
          </a:ln>
          <a:effectLst/>
        </p:spPr>
      </p:cxnSp>
      <p:sp>
        <p:nvSpPr>
          <p:cNvPr id="54" name="TextBox 53">
            <a:extLst>
              <a:ext uri="{FF2B5EF4-FFF2-40B4-BE49-F238E27FC236}">
                <a16:creationId xmlns:a16="http://schemas.microsoft.com/office/drawing/2014/main" id="{7028CE6F-7349-7293-48C6-C591D4786310}"/>
              </a:ext>
            </a:extLst>
          </p:cNvPr>
          <p:cNvSpPr txBox="1"/>
          <p:nvPr/>
        </p:nvSpPr>
        <p:spPr bwMode="auto">
          <a:xfrm>
            <a:off x="9147100" y="4662101"/>
            <a:ext cx="1580434" cy="707886"/>
          </a:xfrm>
          <a:prstGeom prst="rect">
            <a:avLst/>
          </a:prstGeom>
          <a:solidFill>
            <a:schemeClr val="accent3">
              <a:lumMod val="20000"/>
              <a:lumOff val="80000"/>
            </a:schemeClr>
          </a:solidFill>
          <a:ln>
            <a:noFill/>
          </a:ln>
        </p:spPr>
        <p:txBody>
          <a:bodyPr wrap="none" rtlCol="0" anchor="ctr">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Tarlatamab</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(2L+ ES-SCLC)</a:t>
            </a:r>
          </a:p>
        </p:txBody>
      </p:sp>
      <p:cxnSp>
        <p:nvCxnSpPr>
          <p:cNvPr id="55" name="Straight Arrow Connector 54">
            <a:extLst>
              <a:ext uri="{FF2B5EF4-FFF2-40B4-BE49-F238E27FC236}">
                <a16:creationId xmlns:a16="http://schemas.microsoft.com/office/drawing/2014/main" id="{3D8E64E4-3776-0A6C-6914-4BE60D701C97}"/>
              </a:ext>
            </a:extLst>
          </p:cNvPr>
          <p:cNvCxnSpPr>
            <a:cxnSpLocks/>
          </p:cNvCxnSpPr>
          <p:nvPr/>
        </p:nvCxnSpPr>
        <p:spPr bwMode="auto">
          <a:xfrm>
            <a:off x="9912788" y="4207885"/>
            <a:ext cx="1746" cy="488119"/>
          </a:xfrm>
          <a:prstGeom prst="straightConnector1">
            <a:avLst/>
          </a:prstGeom>
          <a:noFill/>
          <a:ln w="38100" cap="flat" cmpd="sng" algn="ctr">
            <a:solidFill>
              <a:schemeClr val="bg1"/>
            </a:solidFill>
            <a:prstDash val="solid"/>
            <a:round/>
            <a:headEnd type="none" w="med" len="med"/>
            <a:tailEnd type="triangle"/>
          </a:ln>
          <a:effectLst/>
        </p:spPr>
      </p:cxnSp>
      <p:sp>
        <p:nvSpPr>
          <p:cNvPr id="57" name="TextBox 56">
            <a:extLst>
              <a:ext uri="{FF2B5EF4-FFF2-40B4-BE49-F238E27FC236}">
                <a16:creationId xmlns:a16="http://schemas.microsoft.com/office/drawing/2014/main" id="{70091BA7-9F89-88AF-B868-ACC63F5BC5CB}"/>
              </a:ext>
            </a:extLst>
          </p:cNvPr>
          <p:cNvSpPr txBox="1"/>
          <p:nvPr/>
        </p:nvSpPr>
        <p:spPr bwMode="auto">
          <a:xfrm>
            <a:off x="7968904" y="2253947"/>
            <a:ext cx="1604606" cy="1015663"/>
          </a:xfrm>
          <a:prstGeom prst="rect">
            <a:avLst/>
          </a:prstGeom>
          <a:solidFill>
            <a:schemeClr val="accent6">
              <a:lumMod val="20000"/>
              <a:lumOff val="80000"/>
            </a:schemeClr>
          </a:solidFill>
          <a:ln>
            <a:noFill/>
          </a:ln>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Durvalumab</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2000" dirty="0">
                <a:solidFill>
                  <a:srgbClr val="000000"/>
                </a:solidFill>
                <a:latin typeface="Calibri" panose="020F0502020204030204" pitchFamily="34" charset="0"/>
              </a:rPr>
              <a:t>m</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aintenance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(LS-SCLC)</a:t>
            </a:r>
          </a:p>
        </p:txBody>
      </p:sp>
      <p:sp>
        <p:nvSpPr>
          <p:cNvPr id="2" name="TextBox 1">
            <a:extLst>
              <a:ext uri="{FF2B5EF4-FFF2-40B4-BE49-F238E27FC236}">
                <a16:creationId xmlns:a16="http://schemas.microsoft.com/office/drawing/2014/main" id="{BF21DB5E-317E-21E4-5A46-B540F0438B9D}"/>
              </a:ext>
            </a:extLst>
          </p:cNvPr>
          <p:cNvSpPr txBox="1"/>
          <p:nvPr/>
        </p:nvSpPr>
        <p:spPr bwMode="auto">
          <a:xfrm>
            <a:off x="9847894" y="1600200"/>
            <a:ext cx="1802544" cy="1323439"/>
          </a:xfrm>
          <a:prstGeom prst="rect">
            <a:avLst/>
          </a:prstGeom>
          <a:solidFill>
            <a:schemeClr val="accent3">
              <a:lumMod val="20000"/>
              <a:lumOff val="80000"/>
            </a:schemeClr>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Lurbinectedin + atezolizumab</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maintenance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(ES-SCLC)</a:t>
            </a:r>
          </a:p>
        </p:txBody>
      </p:sp>
      <p:cxnSp>
        <p:nvCxnSpPr>
          <p:cNvPr id="3" name="Straight Arrow Connector 2">
            <a:extLst>
              <a:ext uri="{FF2B5EF4-FFF2-40B4-BE49-F238E27FC236}">
                <a16:creationId xmlns:a16="http://schemas.microsoft.com/office/drawing/2014/main" id="{4FAF10FE-2E0E-74E8-2BA9-3226A805FCFF}"/>
              </a:ext>
            </a:extLst>
          </p:cNvPr>
          <p:cNvCxnSpPr>
            <a:cxnSpLocks/>
            <a:stCxn id="35" idx="0"/>
            <a:endCxn id="2" idx="2"/>
          </p:cNvCxnSpPr>
          <p:nvPr/>
        </p:nvCxnSpPr>
        <p:spPr bwMode="auto">
          <a:xfrm flipH="1" flipV="1">
            <a:off x="10749166" y="2923639"/>
            <a:ext cx="1" cy="884136"/>
          </a:xfrm>
          <a:prstGeom prst="straightConnector1">
            <a:avLst/>
          </a:prstGeom>
          <a:noFill/>
          <a:ln w="38100" cap="flat" cmpd="sng" algn="ctr">
            <a:solidFill>
              <a:schemeClr val="bg1"/>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1D9FE945-EC5C-A6D7-C8ED-88B8D732032A}"/>
              </a:ext>
            </a:extLst>
          </p:cNvPr>
          <p:cNvCxnSpPr>
            <a:stCxn id="8" idx="0"/>
            <a:endCxn id="9" idx="2"/>
          </p:cNvCxnSpPr>
          <p:nvPr/>
        </p:nvCxnSpPr>
        <p:spPr bwMode="auto">
          <a:xfrm flipV="1">
            <a:off x="1164919" y="3549632"/>
            <a:ext cx="1980" cy="258143"/>
          </a:xfrm>
          <a:prstGeom prst="straightConnector1">
            <a:avLst/>
          </a:prstGeom>
          <a:noFill/>
          <a:ln w="28575" cap="flat" cmpd="sng" algn="ctr">
            <a:solidFill>
              <a:schemeClr val="bg1"/>
            </a:solidFill>
            <a:prstDash val="solid"/>
            <a:round/>
            <a:headEnd type="none" w="med" len="med"/>
            <a:tailEnd type="triangle"/>
          </a:ln>
          <a:effectLst/>
        </p:spPr>
      </p:cxnSp>
      <p:cxnSp>
        <p:nvCxnSpPr>
          <p:cNvPr id="36" name="Connector: Elbow 35">
            <a:extLst>
              <a:ext uri="{FF2B5EF4-FFF2-40B4-BE49-F238E27FC236}">
                <a16:creationId xmlns:a16="http://schemas.microsoft.com/office/drawing/2014/main" id="{4BFF0973-E152-2B63-AB3D-C46DF41BA0A7}"/>
              </a:ext>
            </a:extLst>
          </p:cNvPr>
          <p:cNvCxnSpPr>
            <a:stCxn id="34" idx="0"/>
            <a:endCxn id="57" idx="2"/>
          </p:cNvCxnSpPr>
          <p:nvPr/>
        </p:nvCxnSpPr>
        <p:spPr bwMode="auto">
          <a:xfrm rot="16200000" flipV="1">
            <a:off x="9014494" y="3026324"/>
            <a:ext cx="538165" cy="1024737"/>
          </a:xfrm>
          <a:prstGeom prst="bentConnector3">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4189664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AA445-ADD4-58DB-104D-75AF8C240768}"/>
            </a:ext>
          </a:extLst>
        </p:cNvPr>
        <p:cNvGrpSpPr/>
        <p:nvPr/>
      </p:nvGrpSpPr>
      <p:grpSpPr>
        <a:xfrm>
          <a:off x="0" y="0"/>
          <a:ext cx="0" cy="0"/>
          <a:chOff x="0" y="0"/>
          <a:chExt cx="0" cy="0"/>
        </a:xfrm>
      </p:grpSpPr>
      <p:grpSp>
        <p:nvGrpSpPr>
          <p:cNvPr id="55" name="Group 59">
            <a:extLst>
              <a:ext uri="{FF2B5EF4-FFF2-40B4-BE49-F238E27FC236}">
                <a16:creationId xmlns:a16="http://schemas.microsoft.com/office/drawing/2014/main" id="{1BEE6FB2-CE9E-606B-46A1-113A48731B0F}"/>
              </a:ext>
            </a:extLst>
          </p:cNvPr>
          <p:cNvGrpSpPr>
            <a:grpSpLocks/>
          </p:cNvGrpSpPr>
          <p:nvPr/>
        </p:nvGrpSpPr>
        <p:grpSpPr bwMode="auto">
          <a:xfrm rot="309245">
            <a:off x="9069132" y="3630565"/>
            <a:ext cx="950191" cy="1044651"/>
            <a:chOff x="6244431" y="2503487"/>
            <a:chExt cx="1040210" cy="1144985"/>
          </a:xfrm>
        </p:grpSpPr>
        <p:sp>
          <p:nvSpPr>
            <p:cNvPr id="56" name="Freeform 60">
              <a:extLst>
                <a:ext uri="{FF2B5EF4-FFF2-40B4-BE49-F238E27FC236}">
                  <a16:creationId xmlns:a16="http://schemas.microsoft.com/office/drawing/2014/main" id="{66F8E431-0E72-CF3B-4605-9D440DBFBC52}"/>
                </a:ext>
              </a:extLst>
            </p:cNvPr>
            <p:cNvSpPr/>
            <p:nvPr/>
          </p:nvSpPr>
          <p:spPr bwMode="auto">
            <a:xfrm>
              <a:off x="6244431" y="2503487"/>
              <a:ext cx="1040210" cy="1144985"/>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4"/>
            </a:solidFill>
            <a:ln w="12700" cap="flat" cmpd="sng" algn="ctr">
              <a:solidFill>
                <a:schemeClr val="accent4">
                  <a:lumMod val="75000"/>
                </a:schemeClr>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57" name="Freeform 61">
              <a:extLst>
                <a:ext uri="{FF2B5EF4-FFF2-40B4-BE49-F238E27FC236}">
                  <a16:creationId xmlns:a16="http://schemas.microsoft.com/office/drawing/2014/main" id="{86BC0C88-F825-983E-9880-241346C089D7}"/>
                </a:ext>
              </a:extLst>
            </p:cNvPr>
            <p:cNvSpPr/>
            <p:nvPr/>
          </p:nvSpPr>
          <p:spPr bwMode="auto">
            <a:xfrm rot="2112546">
              <a:off x="6420668" y="2761791"/>
              <a:ext cx="582150" cy="533764"/>
            </a:xfrm>
            <a:custGeom>
              <a:avLst/>
              <a:gdLst>
                <a:gd name="connsiteX0" fmla="*/ 174624 w 389334"/>
                <a:gd name="connsiteY0" fmla="*/ 193675 h 463550"/>
                <a:gd name="connsiteX1" fmla="*/ 203199 w 389334"/>
                <a:gd name="connsiteY1" fmla="*/ 138906 h 463550"/>
                <a:gd name="connsiteX2" fmla="*/ 177006 w 389334"/>
                <a:gd name="connsiteY2" fmla="*/ 88900 h 463550"/>
                <a:gd name="connsiteX3" fmla="*/ 224631 w 389334"/>
                <a:gd name="connsiteY3" fmla="*/ 43656 h 463550"/>
                <a:gd name="connsiteX4" fmla="*/ 286543 w 389334"/>
                <a:gd name="connsiteY4" fmla="*/ 3175 h 463550"/>
                <a:gd name="connsiteX5" fmla="*/ 346074 w 389334"/>
                <a:gd name="connsiteY5" fmla="*/ 24606 h 463550"/>
                <a:gd name="connsiteX6" fmla="*/ 353218 w 389334"/>
                <a:gd name="connsiteY6" fmla="*/ 76993 h 463550"/>
                <a:gd name="connsiteX7" fmla="*/ 346074 w 389334"/>
                <a:gd name="connsiteY7" fmla="*/ 96043 h 463550"/>
                <a:gd name="connsiteX8" fmla="*/ 365124 w 389334"/>
                <a:gd name="connsiteY8" fmla="*/ 179387 h 463550"/>
                <a:gd name="connsiteX9" fmla="*/ 388937 w 389334"/>
                <a:gd name="connsiteY9" fmla="*/ 250825 h 463550"/>
                <a:gd name="connsiteX10" fmla="*/ 362743 w 389334"/>
                <a:gd name="connsiteY10" fmla="*/ 319881 h 463550"/>
                <a:gd name="connsiteX11" fmla="*/ 312737 w 389334"/>
                <a:gd name="connsiteY11" fmla="*/ 369887 h 463550"/>
                <a:gd name="connsiteX12" fmla="*/ 279399 w 389334"/>
                <a:gd name="connsiteY12" fmla="*/ 377031 h 463550"/>
                <a:gd name="connsiteX13" fmla="*/ 248443 w 389334"/>
                <a:gd name="connsiteY13" fmla="*/ 405606 h 463550"/>
                <a:gd name="connsiteX14" fmla="*/ 229393 w 389334"/>
                <a:gd name="connsiteY14" fmla="*/ 450850 h 463550"/>
                <a:gd name="connsiteX15" fmla="*/ 177006 w 389334"/>
                <a:gd name="connsiteY15" fmla="*/ 460375 h 463550"/>
                <a:gd name="connsiteX16" fmla="*/ 72231 w 389334"/>
                <a:gd name="connsiteY16" fmla="*/ 431800 h 463550"/>
                <a:gd name="connsiteX17" fmla="*/ 5556 w 389334"/>
                <a:gd name="connsiteY17" fmla="*/ 369887 h 463550"/>
                <a:gd name="connsiteX18" fmla="*/ 38893 w 389334"/>
                <a:gd name="connsiteY18" fmla="*/ 284162 h 463550"/>
                <a:gd name="connsiteX19" fmla="*/ 174624 w 389334"/>
                <a:gd name="connsiteY19" fmla="*/ 193675 h 46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89334" h="463550">
                  <a:moveTo>
                    <a:pt x="174624" y="193675"/>
                  </a:moveTo>
                  <a:cubicBezTo>
                    <a:pt x="202008" y="169466"/>
                    <a:pt x="202802" y="156368"/>
                    <a:pt x="203199" y="138906"/>
                  </a:cubicBezTo>
                  <a:cubicBezTo>
                    <a:pt x="203596" y="121444"/>
                    <a:pt x="173434" y="104775"/>
                    <a:pt x="177006" y="88900"/>
                  </a:cubicBezTo>
                  <a:cubicBezTo>
                    <a:pt x="180578" y="73025"/>
                    <a:pt x="206375" y="57943"/>
                    <a:pt x="224631" y="43656"/>
                  </a:cubicBezTo>
                  <a:cubicBezTo>
                    <a:pt x="242887" y="29369"/>
                    <a:pt x="266303" y="6350"/>
                    <a:pt x="286543" y="3175"/>
                  </a:cubicBezTo>
                  <a:cubicBezTo>
                    <a:pt x="306784" y="0"/>
                    <a:pt x="334962" y="12303"/>
                    <a:pt x="346074" y="24606"/>
                  </a:cubicBezTo>
                  <a:cubicBezTo>
                    <a:pt x="357186" y="36909"/>
                    <a:pt x="353218" y="65087"/>
                    <a:pt x="353218" y="76993"/>
                  </a:cubicBezTo>
                  <a:cubicBezTo>
                    <a:pt x="353218" y="88899"/>
                    <a:pt x="344090" y="78977"/>
                    <a:pt x="346074" y="96043"/>
                  </a:cubicBezTo>
                  <a:cubicBezTo>
                    <a:pt x="348058" y="113109"/>
                    <a:pt x="357980" y="153590"/>
                    <a:pt x="365124" y="179387"/>
                  </a:cubicBezTo>
                  <a:cubicBezTo>
                    <a:pt x="372268" y="205184"/>
                    <a:pt x="389334" y="227409"/>
                    <a:pt x="388937" y="250825"/>
                  </a:cubicBezTo>
                  <a:cubicBezTo>
                    <a:pt x="388540" y="274241"/>
                    <a:pt x="375443" y="300037"/>
                    <a:pt x="362743" y="319881"/>
                  </a:cubicBezTo>
                  <a:cubicBezTo>
                    <a:pt x="350043" y="339725"/>
                    <a:pt x="326628" y="360362"/>
                    <a:pt x="312737" y="369887"/>
                  </a:cubicBezTo>
                  <a:cubicBezTo>
                    <a:pt x="298846" y="379412"/>
                    <a:pt x="290115" y="371078"/>
                    <a:pt x="279399" y="377031"/>
                  </a:cubicBezTo>
                  <a:cubicBezTo>
                    <a:pt x="268683" y="382984"/>
                    <a:pt x="256777" y="393303"/>
                    <a:pt x="248443" y="405606"/>
                  </a:cubicBezTo>
                  <a:cubicBezTo>
                    <a:pt x="240109" y="417909"/>
                    <a:pt x="241299" y="441722"/>
                    <a:pt x="229393" y="450850"/>
                  </a:cubicBezTo>
                  <a:cubicBezTo>
                    <a:pt x="217487" y="459978"/>
                    <a:pt x="203200" y="463550"/>
                    <a:pt x="177006" y="460375"/>
                  </a:cubicBezTo>
                  <a:cubicBezTo>
                    <a:pt x="150812" y="457200"/>
                    <a:pt x="100806" y="446881"/>
                    <a:pt x="72231" y="431800"/>
                  </a:cubicBezTo>
                  <a:cubicBezTo>
                    <a:pt x="43656" y="416719"/>
                    <a:pt x="11112" y="394493"/>
                    <a:pt x="5556" y="369887"/>
                  </a:cubicBezTo>
                  <a:cubicBezTo>
                    <a:pt x="0" y="345281"/>
                    <a:pt x="14287" y="308768"/>
                    <a:pt x="38893" y="284162"/>
                  </a:cubicBezTo>
                  <a:cubicBezTo>
                    <a:pt x="63499" y="259556"/>
                    <a:pt x="147240" y="217884"/>
                    <a:pt x="174624" y="193675"/>
                  </a:cubicBezTo>
                  <a:close/>
                </a:path>
              </a:pathLst>
            </a:custGeom>
            <a:solidFill>
              <a:srgbClr val="92D050"/>
            </a:solidFill>
            <a:ln w="12700">
              <a:solidFill>
                <a:schemeClr val="accent4">
                  <a:lumMod val="75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1544" b="0" i="0" u="none" strike="noStrike" kern="1200" cap="none" spc="0" normalizeH="0" baseline="0" noProof="0" dirty="0">
                <a:ln>
                  <a:noFill/>
                </a:ln>
                <a:solidFill>
                  <a:srgbClr val="CDCDCF"/>
                </a:solidFill>
                <a:effectLst/>
                <a:uLnTx/>
                <a:uFillTx/>
                <a:latin typeface="Calibri" panose="020F0502020204030204" pitchFamily="34" charset="0"/>
                <a:ea typeface="MS PGothic" pitchFamily="34" charset="-128"/>
                <a:cs typeface="Arial" pitchFamily="34" charset="0"/>
              </a:endParaRPr>
            </a:p>
          </p:txBody>
        </p:sp>
      </p:grpSp>
      <p:sp>
        <p:nvSpPr>
          <p:cNvPr id="2" name="Title 1">
            <a:extLst>
              <a:ext uri="{FF2B5EF4-FFF2-40B4-BE49-F238E27FC236}">
                <a16:creationId xmlns:a16="http://schemas.microsoft.com/office/drawing/2014/main" id="{D49601BB-9576-D886-FAAD-66CE434AF1B9}"/>
              </a:ext>
            </a:extLst>
          </p:cNvPr>
          <p:cNvSpPr>
            <a:spLocks noGrp="1"/>
          </p:cNvSpPr>
          <p:nvPr>
            <p:ph type="title"/>
          </p:nvPr>
        </p:nvSpPr>
        <p:spPr/>
        <p:txBody>
          <a:bodyPr vert="horz" lIns="91440" tIns="45720" rIns="91440" bIns="45720" rtlCol="0" anchor="ctr">
            <a:normAutofit/>
          </a:bodyPr>
          <a:lstStyle/>
          <a:p>
            <a:r>
              <a:rPr lang="en-US" dirty="0"/>
              <a:t>Lurbinectedin for ES-SCLC</a:t>
            </a:r>
          </a:p>
        </p:txBody>
      </p:sp>
      <p:sp>
        <p:nvSpPr>
          <p:cNvPr id="7" name="Content Placeholder 2">
            <a:extLst>
              <a:ext uri="{FF2B5EF4-FFF2-40B4-BE49-F238E27FC236}">
                <a16:creationId xmlns:a16="http://schemas.microsoft.com/office/drawing/2014/main" id="{B2DED316-4763-4EEC-455C-7C80645037A5}"/>
              </a:ext>
            </a:extLst>
          </p:cNvPr>
          <p:cNvSpPr>
            <a:spLocks noGrp="1"/>
          </p:cNvSpPr>
          <p:nvPr>
            <p:ph sz="half" idx="1"/>
          </p:nvPr>
        </p:nvSpPr>
        <p:spPr>
          <a:xfrm>
            <a:off x="601820" y="1510730"/>
            <a:ext cx="5721942" cy="4678738"/>
          </a:xfrm>
        </p:spPr>
        <p:txBody>
          <a:bodyPr>
            <a:noAutofit/>
          </a:bodyPr>
          <a:lstStyle/>
          <a:p>
            <a:pPr>
              <a:spcAft>
                <a:spcPts val="0"/>
              </a:spcAft>
            </a:pPr>
            <a:r>
              <a:rPr lang="en-US" sz="2600" dirty="0"/>
              <a:t>Synthetic, marine-derived tetrahydroisoquinoline alkaloid</a:t>
            </a:r>
          </a:p>
          <a:p>
            <a:pPr>
              <a:spcAft>
                <a:spcPts val="0"/>
              </a:spcAft>
            </a:pPr>
            <a:r>
              <a:rPr lang="en-US" altLang="en-US" sz="2600" dirty="0"/>
              <a:t>Selective inhibitor of oncogenic transcription</a:t>
            </a:r>
          </a:p>
          <a:p>
            <a:pPr>
              <a:spcAft>
                <a:spcPts val="0"/>
              </a:spcAft>
            </a:pPr>
            <a:r>
              <a:rPr lang="en-US" sz="2600" dirty="0"/>
              <a:t>Currently FDA approved for:</a:t>
            </a:r>
          </a:p>
          <a:p>
            <a:pPr lvl="1">
              <a:spcAft>
                <a:spcPts val="0"/>
              </a:spcAft>
            </a:pPr>
            <a:r>
              <a:rPr lang="en-US" sz="2400" kern="1200" dirty="0">
                <a:solidFill>
                  <a:srgbClr val="000000"/>
                </a:solidFill>
                <a:cs typeface="Calibri" panose="020F0502020204030204" pitchFamily="34" charset="0"/>
              </a:rPr>
              <a:t>First-line maintenance in combination with IV atezolizumab or SQ </a:t>
            </a:r>
            <a:r>
              <a:rPr lang="en-US" sz="2400" dirty="0"/>
              <a:t>atezolizumab and hyaluronidase</a:t>
            </a:r>
            <a:r>
              <a:rPr lang="en-US" sz="2400" kern="1200" dirty="0">
                <a:solidFill>
                  <a:srgbClr val="000000"/>
                </a:solidFill>
                <a:cs typeface="Calibri" panose="020F0502020204030204" pitchFamily="34" charset="0"/>
              </a:rPr>
              <a:t> after induction chemo-IO (October 2025)</a:t>
            </a:r>
          </a:p>
          <a:p>
            <a:pPr lvl="1">
              <a:spcAft>
                <a:spcPts val="0"/>
              </a:spcAft>
            </a:pPr>
            <a:r>
              <a:rPr lang="en-US" sz="2400" dirty="0"/>
              <a:t>Metastatic SCLC with progression on or after platinum-based therapy</a:t>
            </a:r>
          </a:p>
        </p:txBody>
      </p:sp>
      <p:sp>
        <p:nvSpPr>
          <p:cNvPr id="6" name="Text Box 11">
            <a:extLst>
              <a:ext uri="{FF2B5EF4-FFF2-40B4-BE49-F238E27FC236}">
                <a16:creationId xmlns:a16="http://schemas.microsoft.com/office/drawing/2014/main" id="{59E12833-6760-692E-F3B7-0459807566E9}"/>
              </a:ext>
            </a:extLst>
          </p:cNvPr>
          <p:cNvSpPr txBox="1">
            <a:spLocks noChangeArrowheads="1"/>
          </p:cNvSpPr>
          <p:nvPr/>
        </p:nvSpPr>
        <p:spPr bwMode="auto">
          <a:xfrm>
            <a:off x="404237" y="6187329"/>
            <a:ext cx="72340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US" altLang="en-US" sz="1200" b="0" dirty="0">
                <a:solidFill>
                  <a:schemeClr val="bg2"/>
                </a:solidFill>
                <a:latin typeface="Calibri" panose="020F0502020204030204" pitchFamily="34" charset="0"/>
              </a:rPr>
              <a:t>Patel. Ther Adv Med Oncol. 2021;13:17588359211020529. Belgiovine. Br J Cancer. 2017;117:628. </a:t>
            </a:r>
            <a:br>
              <a:rPr lang="en-US" altLang="en-US" sz="1200" b="0" dirty="0">
                <a:solidFill>
                  <a:schemeClr val="bg2"/>
                </a:solidFill>
                <a:latin typeface="Calibri" panose="020F050202020403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rPr>
              <a:t>Santamaría Nuñez. Mol Cancer Ther. 2016;15:2399.</a:t>
            </a:r>
            <a:r>
              <a:rPr lang="en-US" altLang="en-US" sz="1200" b="0" dirty="0">
                <a:solidFill>
                  <a:schemeClr val="bg2"/>
                </a:solidFill>
                <a:latin typeface="Calibri" panose="020F0502020204030204" pitchFamily="34" charset="0"/>
              </a:rPr>
              <a:t> NCT02454972. Trigo. Lancet Oncol. 2020;21:645. </a:t>
            </a:r>
          </a:p>
        </p:txBody>
      </p:sp>
      <p:sp>
        <p:nvSpPr>
          <p:cNvPr id="5" name="TextBox 4">
            <a:extLst>
              <a:ext uri="{FF2B5EF4-FFF2-40B4-BE49-F238E27FC236}">
                <a16:creationId xmlns:a16="http://schemas.microsoft.com/office/drawing/2014/main" id="{141D3971-3942-94B5-E819-2FE62DD7F2E7}"/>
              </a:ext>
            </a:extLst>
          </p:cNvPr>
          <p:cNvSpPr txBox="1"/>
          <p:nvPr/>
        </p:nvSpPr>
        <p:spPr bwMode="auto">
          <a:xfrm rot="16200000">
            <a:off x="5655897" y="3909868"/>
            <a:ext cx="2205318" cy="461665"/>
          </a:xfrm>
          <a:prstGeom prst="rect">
            <a:avLst/>
          </a:prstGeom>
          <a:noFill/>
          <a:ln w="2857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r>
              <a:rPr lang="en-US" sz="2400" b="1" dirty="0">
                <a:solidFill>
                  <a:schemeClr val="accent3"/>
                </a:solidFill>
                <a:latin typeface="Calibri" panose="020F0502020204030204" pitchFamily="34" charset="0"/>
              </a:rPr>
              <a:t>Lurbinectedin</a:t>
            </a:r>
          </a:p>
        </p:txBody>
      </p:sp>
      <p:sp>
        <p:nvSpPr>
          <p:cNvPr id="9" name="TextBox 8">
            <a:extLst>
              <a:ext uri="{FF2B5EF4-FFF2-40B4-BE49-F238E27FC236}">
                <a16:creationId xmlns:a16="http://schemas.microsoft.com/office/drawing/2014/main" id="{0A5BAB4C-7CC6-565A-D3A5-D3EA48931DAB}"/>
              </a:ext>
            </a:extLst>
          </p:cNvPr>
          <p:cNvSpPr txBox="1"/>
          <p:nvPr/>
        </p:nvSpPr>
        <p:spPr bwMode="auto">
          <a:xfrm>
            <a:off x="7838351" y="1738850"/>
            <a:ext cx="16495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Tumor cells</a:t>
            </a:r>
          </a:p>
        </p:txBody>
      </p:sp>
      <p:sp>
        <p:nvSpPr>
          <p:cNvPr id="10" name="TextBox 9">
            <a:extLst>
              <a:ext uri="{FF2B5EF4-FFF2-40B4-BE49-F238E27FC236}">
                <a16:creationId xmlns:a16="http://schemas.microsoft.com/office/drawing/2014/main" id="{AB3237A3-C6EF-F548-E462-68F08FAA53E3}"/>
              </a:ext>
            </a:extLst>
          </p:cNvPr>
          <p:cNvSpPr txBox="1"/>
          <p:nvPr/>
        </p:nvSpPr>
        <p:spPr bwMode="auto">
          <a:xfrm>
            <a:off x="8375261" y="2513867"/>
            <a:ext cx="6762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CCL2</a:t>
            </a:r>
          </a:p>
        </p:txBody>
      </p:sp>
      <p:sp>
        <p:nvSpPr>
          <p:cNvPr id="11" name="TextBox 10">
            <a:extLst>
              <a:ext uri="{FF2B5EF4-FFF2-40B4-BE49-F238E27FC236}">
                <a16:creationId xmlns:a16="http://schemas.microsoft.com/office/drawing/2014/main" id="{69DE48A3-5D82-B258-1896-D77C6A913179}"/>
              </a:ext>
            </a:extLst>
          </p:cNvPr>
          <p:cNvSpPr txBox="1"/>
          <p:nvPr/>
        </p:nvSpPr>
        <p:spPr bwMode="auto">
          <a:xfrm>
            <a:off x="6664221" y="2354221"/>
            <a:ext cx="164950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Inhibition of cell migration</a:t>
            </a:r>
          </a:p>
        </p:txBody>
      </p:sp>
      <p:sp>
        <p:nvSpPr>
          <p:cNvPr id="12" name="TextBox 11">
            <a:extLst>
              <a:ext uri="{FF2B5EF4-FFF2-40B4-BE49-F238E27FC236}">
                <a16:creationId xmlns:a16="http://schemas.microsoft.com/office/drawing/2014/main" id="{8AD2D23D-B318-9944-770E-84FAAB367A57}"/>
              </a:ext>
            </a:extLst>
          </p:cNvPr>
          <p:cNvSpPr txBox="1"/>
          <p:nvPr/>
        </p:nvSpPr>
        <p:spPr bwMode="auto">
          <a:xfrm>
            <a:off x="9828456" y="3499203"/>
            <a:ext cx="1244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Apoptosis</a:t>
            </a:r>
          </a:p>
        </p:txBody>
      </p:sp>
      <p:sp>
        <p:nvSpPr>
          <p:cNvPr id="13" name="TextBox 12">
            <a:extLst>
              <a:ext uri="{FF2B5EF4-FFF2-40B4-BE49-F238E27FC236}">
                <a16:creationId xmlns:a16="http://schemas.microsoft.com/office/drawing/2014/main" id="{26FC6CB9-F2FC-FC1F-0B9C-214D7CDFBE3A}"/>
              </a:ext>
            </a:extLst>
          </p:cNvPr>
          <p:cNvSpPr txBox="1"/>
          <p:nvPr/>
        </p:nvSpPr>
        <p:spPr bwMode="auto">
          <a:xfrm>
            <a:off x="8349680" y="5078484"/>
            <a:ext cx="103990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CCL2</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CXCL8</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VEGF</a:t>
            </a:r>
          </a:p>
        </p:txBody>
      </p:sp>
      <p:sp>
        <p:nvSpPr>
          <p:cNvPr id="14" name="TextBox 13">
            <a:extLst>
              <a:ext uri="{FF2B5EF4-FFF2-40B4-BE49-F238E27FC236}">
                <a16:creationId xmlns:a16="http://schemas.microsoft.com/office/drawing/2014/main" id="{FCCE1584-71C9-2B8B-F366-5F9A7ACC3F8A}"/>
              </a:ext>
            </a:extLst>
          </p:cNvPr>
          <p:cNvSpPr txBox="1"/>
          <p:nvPr/>
        </p:nvSpPr>
        <p:spPr bwMode="auto">
          <a:xfrm>
            <a:off x="9321792" y="5078484"/>
            <a:ext cx="250115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1" dirty="0">
                <a:solidFill>
                  <a:schemeClr val="bg1"/>
                </a:solidFill>
                <a:latin typeface="Calibri" panose="020F0502020204030204" pitchFamily="34" charset="0"/>
              </a:rPr>
              <a:t>Reduced </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cancer-related inflammation</a:t>
            </a:r>
          </a:p>
        </p:txBody>
      </p:sp>
      <p:sp>
        <p:nvSpPr>
          <p:cNvPr id="15" name="TextBox 14">
            <a:extLst>
              <a:ext uri="{FF2B5EF4-FFF2-40B4-BE49-F238E27FC236}">
                <a16:creationId xmlns:a16="http://schemas.microsoft.com/office/drawing/2014/main" id="{209428F4-AED8-B7F3-0406-5E32232F0607}"/>
              </a:ext>
            </a:extLst>
          </p:cNvPr>
          <p:cNvSpPr txBox="1"/>
          <p:nvPr/>
        </p:nvSpPr>
        <p:spPr bwMode="auto">
          <a:xfrm>
            <a:off x="9477445" y="4622738"/>
            <a:ext cx="824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TAM</a:t>
            </a:r>
          </a:p>
        </p:txBody>
      </p:sp>
      <p:sp>
        <p:nvSpPr>
          <p:cNvPr id="16" name="TextBox 15">
            <a:extLst>
              <a:ext uri="{FF2B5EF4-FFF2-40B4-BE49-F238E27FC236}">
                <a16:creationId xmlns:a16="http://schemas.microsoft.com/office/drawing/2014/main" id="{DFA93C71-6679-F23E-8222-56A2A2719586}"/>
              </a:ext>
            </a:extLst>
          </p:cNvPr>
          <p:cNvSpPr txBox="1"/>
          <p:nvPr/>
        </p:nvSpPr>
        <p:spPr bwMode="auto">
          <a:xfrm>
            <a:off x="7480338" y="4609146"/>
            <a:ext cx="22860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Monocyte</a:t>
            </a:r>
          </a:p>
        </p:txBody>
      </p:sp>
      <p:sp>
        <p:nvSpPr>
          <p:cNvPr id="22" name="Oval 21">
            <a:extLst>
              <a:ext uri="{FF2B5EF4-FFF2-40B4-BE49-F238E27FC236}">
                <a16:creationId xmlns:a16="http://schemas.microsoft.com/office/drawing/2014/main" id="{ACF88935-4A5F-7FDA-5E23-D09B82D29772}"/>
              </a:ext>
            </a:extLst>
          </p:cNvPr>
          <p:cNvSpPr/>
          <p:nvPr/>
        </p:nvSpPr>
        <p:spPr bwMode="auto">
          <a:xfrm>
            <a:off x="9164548" y="2793504"/>
            <a:ext cx="167148" cy="16714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Oval 22">
            <a:extLst>
              <a:ext uri="{FF2B5EF4-FFF2-40B4-BE49-F238E27FC236}">
                <a16:creationId xmlns:a16="http://schemas.microsoft.com/office/drawing/2014/main" id="{7F0B6DF8-8F55-A918-A003-E23AC5DB9736}"/>
              </a:ext>
            </a:extLst>
          </p:cNvPr>
          <p:cNvSpPr/>
          <p:nvPr/>
        </p:nvSpPr>
        <p:spPr bwMode="auto">
          <a:xfrm>
            <a:off x="9090806" y="3073723"/>
            <a:ext cx="167148" cy="16714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Oval 23">
            <a:extLst>
              <a:ext uri="{FF2B5EF4-FFF2-40B4-BE49-F238E27FC236}">
                <a16:creationId xmlns:a16="http://schemas.microsoft.com/office/drawing/2014/main" id="{FF4B02C3-91A9-809D-7EC7-E6A82028BBF7}"/>
              </a:ext>
            </a:extLst>
          </p:cNvPr>
          <p:cNvSpPr/>
          <p:nvPr/>
        </p:nvSpPr>
        <p:spPr bwMode="auto">
          <a:xfrm>
            <a:off x="9410354" y="2783671"/>
            <a:ext cx="167148" cy="16714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Oval 24">
            <a:extLst>
              <a:ext uri="{FF2B5EF4-FFF2-40B4-BE49-F238E27FC236}">
                <a16:creationId xmlns:a16="http://schemas.microsoft.com/office/drawing/2014/main" id="{AB81C625-C855-B6D2-3A4C-91C2CA701629}"/>
              </a:ext>
            </a:extLst>
          </p:cNvPr>
          <p:cNvSpPr/>
          <p:nvPr/>
        </p:nvSpPr>
        <p:spPr bwMode="auto">
          <a:xfrm>
            <a:off x="8972819" y="2965568"/>
            <a:ext cx="113071" cy="11307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Oval 25">
            <a:extLst>
              <a:ext uri="{FF2B5EF4-FFF2-40B4-BE49-F238E27FC236}">
                <a16:creationId xmlns:a16="http://schemas.microsoft.com/office/drawing/2014/main" id="{24068B72-52B6-FA10-F8EB-17E04E554D29}"/>
              </a:ext>
            </a:extLst>
          </p:cNvPr>
          <p:cNvSpPr/>
          <p:nvPr/>
        </p:nvSpPr>
        <p:spPr bwMode="auto">
          <a:xfrm>
            <a:off x="8938406" y="3147464"/>
            <a:ext cx="113071" cy="11307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Oval 26">
            <a:extLst>
              <a:ext uri="{FF2B5EF4-FFF2-40B4-BE49-F238E27FC236}">
                <a16:creationId xmlns:a16="http://schemas.microsoft.com/office/drawing/2014/main" id="{DF855DD3-8AE4-DEEF-0F9F-ABD03E2B6FAA}"/>
              </a:ext>
            </a:extLst>
          </p:cNvPr>
          <p:cNvSpPr/>
          <p:nvPr/>
        </p:nvSpPr>
        <p:spPr bwMode="auto">
          <a:xfrm>
            <a:off x="8982651" y="3447348"/>
            <a:ext cx="113071" cy="113071"/>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 name="Oval 27">
            <a:extLst>
              <a:ext uri="{FF2B5EF4-FFF2-40B4-BE49-F238E27FC236}">
                <a16:creationId xmlns:a16="http://schemas.microsoft.com/office/drawing/2014/main" id="{70D1DFF9-925C-3C54-FA45-88972B4B71F5}"/>
              </a:ext>
            </a:extLst>
          </p:cNvPr>
          <p:cNvSpPr/>
          <p:nvPr/>
        </p:nvSpPr>
        <p:spPr bwMode="auto">
          <a:xfrm>
            <a:off x="7806678" y="5636380"/>
            <a:ext cx="147486" cy="14748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Oval 28">
            <a:extLst>
              <a:ext uri="{FF2B5EF4-FFF2-40B4-BE49-F238E27FC236}">
                <a16:creationId xmlns:a16="http://schemas.microsoft.com/office/drawing/2014/main" id="{7192903F-591B-2449-3772-474BA2739E9A}"/>
              </a:ext>
            </a:extLst>
          </p:cNvPr>
          <p:cNvSpPr/>
          <p:nvPr/>
        </p:nvSpPr>
        <p:spPr bwMode="auto">
          <a:xfrm>
            <a:off x="7939414" y="5493813"/>
            <a:ext cx="147486" cy="14748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Oval 30">
            <a:extLst>
              <a:ext uri="{FF2B5EF4-FFF2-40B4-BE49-F238E27FC236}">
                <a16:creationId xmlns:a16="http://schemas.microsoft.com/office/drawing/2014/main" id="{8BD076E2-4360-B8F3-26D3-8404D453B77C}"/>
              </a:ext>
            </a:extLst>
          </p:cNvPr>
          <p:cNvSpPr/>
          <p:nvPr/>
        </p:nvSpPr>
        <p:spPr bwMode="auto">
          <a:xfrm>
            <a:off x="8274729" y="5177824"/>
            <a:ext cx="147486" cy="14748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Oval 31">
            <a:extLst>
              <a:ext uri="{FF2B5EF4-FFF2-40B4-BE49-F238E27FC236}">
                <a16:creationId xmlns:a16="http://schemas.microsoft.com/office/drawing/2014/main" id="{CE756643-A16B-D3A6-D80A-465E0F29D2CD}"/>
              </a:ext>
            </a:extLst>
          </p:cNvPr>
          <p:cNvSpPr/>
          <p:nvPr/>
        </p:nvSpPr>
        <p:spPr bwMode="auto">
          <a:xfrm>
            <a:off x="8180304" y="5370909"/>
            <a:ext cx="147486" cy="14748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Oval 32">
            <a:extLst>
              <a:ext uri="{FF2B5EF4-FFF2-40B4-BE49-F238E27FC236}">
                <a16:creationId xmlns:a16="http://schemas.microsoft.com/office/drawing/2014/main" id="{83F3038F-3A54-7B40-B001-C16B786ADFA1}"/>
              </a:ext>
            </a:extLst>
          </p:cNvPr>
          <p:cNvSpPr/>
          <p:nvPr/>
        </p:nvSpPr>
        <p:spPr bwMode="auto">
          <a:xfrm>
            <a:off x="8234381" y="5759283"/>
            <a:ext cx="147486" cy="147486"/>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Oval 33">
            <a:extLst>
              <a:ext uri="{FF2B5EF4-FFF2-40B4-BE49-F238E27FC236}">
                <a16:creationId xmlns:a16="http://schemas.microsoft.com/office/drawing/2014/main" id="{56BE824A-D261-C361-3D51-ADE30ECDCCB8}"/>
              </a:ext>
            </a:extLst>
          </p:cNvPr>
          <p:cNvSpPr/>
          <p:nvPr/>
        </p:nvSpPr>
        <p:spPr bwMode="auto">
          <a:xfrm>
            <a:off x="8092735" y="5623474"/>
            <a:ext cx="117987" cy="118872"/>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8" name="Straight Arrow Connector 37">
            <a:extLst>
              <a:ext uri="{FF2B5EF4-FFF2-40B4-BE49-F238E27FC236}">
                <a16:creationId xmlns:a16="http://schemas.microsoft.com/office/drawing/2014/main" id="{2A738B0B-318B-1A14-F5E4-081AEF4E6FAA}"/>
              </a:ext>
            </a:extLst>
          </p:cNvPr>
          <p:cNvCxnSpPr/>
          <p:nvPr/>
        </p:nvCxnSpPr>
        <p:spPr bwMode="auto">
          <a:xfrm>
            <a:off x="10088780" y="4120858"/>
            <a:ext cx="747252" cy="0"/>
          </a:xfrm>
          <a:prstGeom prst="straightConnector1">
            <a:avLst/>
          </a:prstGeom>
          <a:noFill/>
          <a:ln w="28575" cap="flat" cmpd="sng" algn="ctr">
            <a:solidFill>
              <a:schemeClr val="bg1"/>
            </a:solidFill>
            <a:prstDash val="solid"/>
            <a:round/>
            <a:headEnd type="none" w="med" len="med"/>
            <a:tailEnd type="triangle"/>
          </a:ln>
          <a:effectLst/>
        </p:spPr>
      </p:cxnSp>
      <p:cxnSp>
        <p:nvCxnSpPr>
          <p:cNvPr id="39" name="Straight Arrow Connector 38">
            <a:extLst>
              <a:ext uri="{FF2B5EF4-FFF2-40B4-BE49-F238E27FC236}">
                <a16:creationId xmlns:a16="http://schemas.microsoft.com/office/drawing/2014/main" id="{00BC7F3A-0CEF-05DF-16BA-8C8FB61E475C}"/>
              </a:ext>
            </a:extLst>
          </p:cNvPr>
          <p:cNvCxnSpPr>
            <a:cxnSpLocks/>
          </p:cNvCxnSpPr>
          <p:nvPr/>
        </p:nvCxnSpPr>
        <p:spPr bwMode="auto">
          <a:xfrm>
            <a:off x="7094857" y="4125774"/>
            <a:ext cx="1096298" cy="0"/>
          </a:xfrm>
          <a:prstGeom prst="straightConnector1">
            <a:avLst/>
          </a:prstGeom>
          <a:noFill/>
          <a:ln w="28575" cap="flat" cmpd="sng" algn="ctr">
            <a:solidFill>
              <a:schemeClr val="bg1"/>
            </a:solidFill>
            <a:prstDash val="solid"/>
            <a:round/>
            <a:headEnd type="none" w="med" len="med"/>
            <a:tailEnd type="triangle"/>
          </a:ln>
          <a:effectLst/>
        </p:spPr>
      </p:cxnSp>
      <p:grpSp>
        <p:nvGrpSpPr>
          <p:cNvPr id="46" name="Group 45">
            <a:extLst>
              <a:ext uri="{FF2B5EF4-FFF2-40B4-BE49-F238E27FC236}">
                <a16:creationId xmlns:a16="http://schemas.microsoft.com/office/drawing/2014/main" id="{73789CC1-41D4-69BE-292C-E1FEC3C4262D}"/>
              </a:ext>
            </a:extLst>
          </p:cNvPr>
          <p:cNvGrpSpPr/>
          <p:nvPr/>
        </p:nvGrpSpPr>
        <p:grpSpPr>
          <a:xfrm rot="20065969">
            <a:off x="6942771" y="3194676"/>
            <a:ext cx="1253614" cy="442453"/>
            <a:chOff x="7074309" y="3470786"/>
            <a:chExt cx="1253614" cy="442453"/>
          </a:xfrm>
        </p:grpSpPr>
        <p:cxnSp>
          <p:nvCxnSpPr>
            <p:cNvPr id="42" name="Straight Connector 41">
              <a:extLst>
                <a:ext uri="{FF2B5EF4-FFF2-40B4-BE49-F238E27FC236}">
                  <a16:creationId xmlns:a16="http://schemas.microsoft.com/office/drawing/2014/main" id="{B663E14D-BAAD-40D5-31AD-8B9FB905E29E}"/>
                </a:ext>
              </a:extLst>
            </p:cNvPr>
            <p:cNvCxnSpPr>
              <a:cxnSpLocks/>
            </p:cNvCxnSpPr>
            <p:nvPr/>
          </p:nvCxnSpPr>
          <p:spPr bwMode="auto">
            <a:xfrm flipV="1">
              <a:off x="7074309" y="3618271"/>
              <a:ext cx="1199536" cy="29496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7F5ABEC-2CAB-7837-5E74-78E2669433D2}"/>
                </a:ext>
              </a:extLst>
            </p:cNvPr>
            <p:cNvCxnSpPr>
              <a:cxnSpLocks/>
            </p:cNvCxnSpPr>
            <p:nvPr/>
          </p:nvCxnSpPr>
          <p:spPr bwMode="auto">
            <a:xfrm>
              <a:off x="8239432" y="3470786"/>
              <a:ext cx="88491" cy="265471"/>
            </a:xfrm>
            <a:prstGeom prst="line">
              <a:avLst/>
            </a:prstGeom>
            <a:noFill/>
            <a:ln w="28575" cap="flat" cmpd="sng" algn="ctr">
              <a:solidFill>
                <a:schemeClr val="bg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C42A4019-2E40-AA03-A249-52DD266520AF}"/>
              </a:ext>
            </a:extLst>
          </p:cNvPr>
          <p:cNvGrpSpPr/>
          <p:nvPr/>
        </p:nvGrpSpPr>
        <p:grpSpPr>
          <a:xfrm rot="3629933">
            <a:off x="6967003" y="4597086"/>
            <a:ext cx="1253614" cy="442453"/>
            <a:chOff x="7074309" y="3470786"/>
            <a:chExt cx="1253614" cy="442453"/>
          </a:xfrm>
        </p:grpSpPr>
        <p:cxnSp>
          <p:nvCxnSpPr>
            <p:cNvPr id="48" name="Straight Connector 47">
              <a:extLst>
                <a:ext uri="{FF2B5EF4-FFF2-40B4-BE49-F238E27FC236}">
                  <a16:creationId xmlns:a16="http://schemas.microsoft.com/office/drawing/2014/main" id="{9AF58331-9949-13C9-DB89-E7F37A3D5C96}"/>
                </a:ext>
              </a:extLst>
            </p:cNvPr>
            <p:cNvCxnSpPr>
              <a:cxnSpLocks/>
            </p:cNvCxnSpPr>
            <p:nvPr/>
          </p:nvCxnSpPr>
          <p:spPr bwMode="auto">
            <a:xfrm flipV="1">
              <a:off x="7074309" y="3618271"/>
              <a:ext cx="1199536" cy="29496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83783D83-D0C3-75AE-1869-F0F27D74A026}"/>
                </a:ext>
              </a:extLst>
            </p:cNvPr>
            <p:cNvCxnSpPr>
              <a:cxnSpLocks/>
            </p:cNvCxnSpPr>
            <p:nvPr/>
          </p:nvCxnSpPr>
          <p:spPr bwMode="auto">
            <a:xfrm>
              <a:off x="8239432" y="3470786"/>
              <a:ext cx="88491" cy="265471"/>
            </a:xfrm>
            <a:prstGeom prst="line">
              <a:avLst/>
            </a:prstGeom>
            <a:noFill/>
            <a:ln w="28575" cap="flat" cmpd="sng" algn="ctr">
              <a:solidFill>
                <a:schemeClr val="bg1"/>
              </a:solidFill>
              <a:prstDash val="solid"/>
              <a:round/>
              <a:headEnd type="none" w="med" len="med"/>
              <a:tailEnd type="none" w="med" len="med"/>
            </a:ln>
            <a:effectLst/>
          </p:spPr>
        </p:cxnSp>
      </p:grpSp>
      <p:grpSp>
        <p:nvGrpSpPr>
          <p:cNvPr id="67" name="Group 66">
            <a:extLst>
              <a:ext uri="{FF2B5EF4-FFF2-40B4-BE49-F238E27FC236}">
                <a16:creationId xmlns:a16="http://schemas.microsoft.com/office/drawing/2014/main" id="{135F2539-1B76-E35A-F3B4-5A2EB93022FB}"/>
              </a:ext>
            </a:extLst>
          </p:cNvPr>
          <p:cNvGrpSpPr/>
          <p:nvPr/>
        </p:nvGrpSpPr>
        <p:grpSpPr>
          <a:xfrm>
            <a:off x="8269812" y="3668574"/>
            <a:ext cx="1081549" cy="963561"/>
            <a:chOff x="6843251" y="1524000"/>
            <a:chExt cx="1081549" cy="963561"/>
          </a:xfrm>
        </p:grpSpPr>
        <p:sp>
          <p:nvSpPr>
            <p:cNvPr id="65" name="Oval 64">
              <a:extLst>
                <a:ext uri="{FF2B5EF4-FFF2-40B4-BE49-F238E27FC236}">
                  <a16:creationId xmlns:a16="http://schemas.microsoft.com/office/drawing/2014/main" id="{883C777E-3500-F554-36B5-902AC9789CC2}"/>
                </a:ext>
              </a:extLst>
            </p:cNvPr>
            <p:cNvSpPr/>
            <p:nvPr/>
          </p:nvSpPr>
          <p:spPr bwMode="auto">
            <a:xfrm>
              <a:off x="6843251" y="1524000"/>
              <a:ext cx="1081549" cy="963561"/>
            </a:xfrm>
            <a:prstGeom prst="ellipse">
              <a:avLst/>
            </a:prstGeom>
            <a:solidFill>
              <a:schemeClr val="accent2">
                <a:lumMod val="40000"/>
                <a:lumOff val="60000"/>
              </a:schemeClr>
            </a:solidFill>
            <a:ln w="1905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Freeform 65">
              <a:extLst>
                <a:ext uri="{FF2B5EF4-FFF2-40B4-BE49-F238E27FC236}">
                  <a16:creationId xmlns:a16="http://schemas.microsoft.com/office/drawing/2014/main" id="{46545E7C-2842-25AA-93F2-A51F3FF9AC79}"/>
                </a:ext>
              </a:extLst>
            </p:cNvPr>
            <p:cNvSpPr/>
            <p:nvPr/>
          </p:nvSpPr>
          <p:spPr bwMode="auto">
            <a:xfrm rot="12456707">
              <a:off x="6950578" y="1809902"/>
              <a:ext cx="699359" cy="529580"/>
            </a:xfrm>
            <a:custGeom>
              <a:avLst/>
              <a:gdLst>
                <a:gd name="connsiteX0" fmla="*/ 295723 w 699359"/>
                <a:gd name="connsiteY0" fmla="*/ 312902 h 529580"/>
                <a:gd name="connsiteX1" fmla="*/ 128575 w 699359"/>
                <a:gd name="connsiteY1" fmla="*/ 352231 h 529580"/>
                <a:gd name="connsiteX2" fmla="*/ 755 w 699359"/>
                <a:gd name="connsiteY2" fmla="*/ 214580 h 529580"/>
                <a:gd name="connsiteX3" fmla="*/ 187568 w 699359"/>
                <a:gd name="connsiteY3" fmla="*/ 17935 h 529580"/>
                <a:gd name="connsiteX4" fmla="*/ 413710 w 699359"/>
                <a:gd name="connsiteY4" fmla="*/ 17935 h 529580"/>
                <a:gd name="connsiteX5" fmla="*/ 600523 w 699359"/>
                <a:gd name="connsiteY5" fmla="*/ 96593 h 529580"/>
                <a:gd name="connsiteX6" fmla="*/ 698845 w 699359"/>
                <a:gd name="connsiteY6" fmla="*/ 234244 h 529580"/>
                <a:gd name="connsiteX7" fmla="*/ 561194 w 699359"/>
                <a:gd name="connsiteY7" fmla="*/ 509547 h 529580"/>
                <a:gd name="connsiteX8" fmla="*/ 354716 w 699359"/>
                <a:gd name="connsiteY8" fmla="*/ 489883 h 529580"/>
                <a:gd name="connsiteX9" fmla="*/ 295723 w 699359"/>
                <a:gd name="connsiteY9" fmla="*/ 312902 h 529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9359" h="529580">
                  <a:moveTo>
                    <a:pt x="295723" y="312902"/>
                  </a:moveTo>
                  <a:cubicBezTo>
                    <a:pt x="258033" y="289960"/>
                    <a:pt x="177736" y="368618"/>
                    <a:pt x="128575" y="352231"/>
                  </a:cubicBezTo>
                  <a:cubicBezTo>
                    <a:pt x="79414" y="335844"/>
                    <a:pt x="-9077" y="270296"/>
                    <a:pt x="755" y="214580"/>
                  </a:cubicBezTo>
                  <a:cubicBezTo>
                    <a:pt x="10587" y="158864"/>
                    <a:pt x="118742" y="50709"/>
                    <a:pt x="187568" y="17935"/>
                  </a:cubicBezTo>
                  <a:cubicBezTo>
                    <a:pt x="256394" y="-14839"/>
                    <a:pt x="344884" y="4825"/>
                    <a:pt x="413710" y="17935"/>
                  </a:cubicBezTo>
                  <a:cubicBezTo>
                    <a:pt x="482536" y="31045"/>
                    <a:pt x="553001" y="60542"/>
                    <a:pt x="600523" y="96593"/>
                  </a:cubicBezTo>
                  <a:cubicBezTo>
                    <a:pt x="648045" y="132644"/>
                    <a:pt x="705400" y="165418"/>
                    <a:pt x="698845" y="234244"/>
                  </a:cubicBezTo>
                  <a:cubicBezTo>
                    <a:pt x="692290" y="303070"/>
                    <a:pt x="618549" y="466941"/>
                    <a:pt x="561194" y="509547"/>
                  </a:cubicBezTo>
                  <a:cubicBezTo>
                    <a:pt x="503839" y="552153"/>
                    <a:pt x="402239" y="517741"/>
                    <a:pt x="354716" y="489883"/>
                  </a:cubicBezTo>
                  <a:cubicBezTo>
                    <a:pt x="307193" y="462025"/>
                    <a:pt x="333413" y="335844"/>
                    <a:pt x="295723" y="312902"/>
                  </a:cubicBezTo>
                  <a:close/>
                </a:path>
              </a:pathLst>
            </a:custGeom>
            <a:solidFill>
              <a:schemeClr val="accent2">
                <a:lumMod val="20000"/>
                <a:lumOff val="80000"/>
              </a:schemeClr>
            </a:solidFill>
            <a:ln w="1905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1" name="Group 100">
            <a:extLst>
              <a:ext uri="{FF2B5EF4-FFF2-40B4-BE49-F238E27FC236}">
                <a16:creationId xmlns:a16="http://schemas.microsoft.com/office/drawing/2014/main" id="{7D4AB3C9-4185-9D33-CA5F-26EC0DBA7336}"/>
              </a:ext>
            </a:extLst>
          </p:cNvPr>
          <p:cNvGrpSpPr>
            <a:grpSpLocks/>
          </p:cNvGrpSpPr>
          <p:nvPr/>
        </p:nvGrpSpPr>
        <p:grpSpPr bwMode="auto">
          <a:xfrm rot="3802103">
            <a:off x="9949532" y="1566045"/>
            <a:ext cx="750248" cy="773215"/>
            <a:chOff x="-121430" y="2865202"/>
            <a:chExt cx="608793" cy="625350"/>
          </a:xfrm>
        </p:grpSpPr>
        <p:sp>
          <p:nvSpPr>
            <p:cNvPr id="72" name="Freeform 101">
              <a:extLst>
                <a:ext uri="{FF2B5EF4-FFF2-40B4-BE49-F238E27FC236}">
                  <a16:creationId xmlns:a16="http://schemas.microsoft.com/office/drawing/2014/main" id="{261058C7-4467-2B78-11D8-B1C69C240B55}"/>
                </a:ext>
              </a:extLst>
            </p:cNvPr>
            <p:cNvSpPr/>
            <p:nvPr/>
          </p:nvSpPr>
          <p:spPr bwMode="auto">
            <a:xfrm>
              <a:off x="-121430" y="2865202"/>
              <a:ext cx="608793" cy="625350"/>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chemeClr val="accent5">
                    <a:lumMod val="50000"/>
                  </a:schemeClr>
                </a:gs>
                <a:gs pos="50000">
                  <a:schemeClr val="accent5">
                    <a:lumMod val="75000"/>
                  </a:schemeClr>
                </a:gs>
                <a:gs pos="100000">
                  <a:schemeClr val="accent5"/>
                </a:gs>
              </a:gsLst>
              <a:lin ang="10800000" scaled="1"/>
              <a:tileRect/>
            </a:gradFill>
            <a:ln w="12700">
              <a:solidFill>
                <a:schemeClr val="accent5">
                  <a:lumMod val="60000"/>
                  <a:lumOff val="4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dirty="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sp>
          <p:nvSpPr>
            <p:cNvPr id="73" name="Freeform 102">
              <a:extLst>
                <a:ext uri="{FF2B5EF4-FFF2-40B4-BE49-F238E27FC236}">
                  <a16:creationId xmlns:a16="http://schemas.microsoft.com/office/drawing/2014/main" id="{431D316B-65E4-5C86-ABDC-4FCA5219BD04}"/>
                </a:ext>
              </a:extLst>
            </p:cNvPr>
            <p:cNvSpPr/>
            <p:nvPr/>
          </p:nvSpPr>
          <p:spPr bwMode="auto">
            <a:xfrm>
              <a:off x="123120" y="3043903"/>
              <a:ext cx="290241" cy="293560"/>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5">
                <a:lumMod val="50000"/>
              </a:schemeClr>
            </a:solidFill>
            <a:ln w="12700">
              <a:solidFill>
                <a:schemeClr val="accent5">
                  <a:lumMod val="60000"/>
                  <a:lumOff val="4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dirty="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grpSp>
      <p:grpSp>
        <p:nvGrpSpPr>
          <p:cNvPr id="80" name="Group 100">
            <a:extLst>
              <a:ext uri="{FF2B5EF4-FFF2-40B4-BE49-F238E27FC236}">
                <a16:creationId xmlns:a16="http://schemas.microsoft.com/office/drawing/2014/main" id="{C38188EA-1F15-CEFA-77DA-FBC5066FA5C8}"/>
              </a:ext>
            </a:extLst>
          </p:cNvPr>
          <p:cNvGrpSpPr>
            <a:grpSpLocks/>
          </p:cNvGrpSpPr>
          <p:nvPr/>
        </p:nvGrpSpPr>
        <p:grpSpPr bwMode="auto">
          <a:xfrm rot="5400000">
            <a:off x="10343882" y="1884273"/>
            <a:ext cx="750265" cy="773231"/>
            <a:chOff x="-121430" y="2865202"/>
            <a:chExt cx="608793" cy="625350"/>
          </a:xfrm>
        </p:grpSpPr>
        <p:sp>
          <p:nvSpPr>
            <p:cNvPr id="81" name="Freeform 101">
              <a:extLst>
                <a:ext uri="{FF2B5EF4-FFF2-40B4-BE49-F238E27FC236}">
                  <a16:creationId xmlns:a16="http://schemas.microsoft.com/office/drawing/2014/main" id="{778AED77-2F1A-F5F3-4780-C206D1C7C4EB}"/>
                </a:ext>
              </a:extLst>
            </p:cNvPr>
            <p:cNvSpPr/>
            <p:nvPr/>
          </p:nvSpPr>
          <p:spPr bwMode="auto">
            <a:xfrm>
              <a:off x="-121430" y="2865202"/>
              <a:ext cx="608793" cy="625350"/>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chemeClr val="accent5">
                    <a:lumMod val="50000"/>
                  </a:schemeClr>
                </a:gs>
                <a:gs pos="50000">
                  <a:schemeClr val="accent5">
                    <a:lumMod val="75000"/>
                  </a:schemeClr>
                </a:gs>
                <a:gs pos="100000">
                  <a:schemeClr val="accent5"/>
                </a:gs>
              </a:gsLst>
              <a:lin ang="10800000" scaled="1"/>
              <a:tileRect/>
            </a:gradFill>
            <a:ln w="12700">
              <a:solidFill>
                <a:schemeClr val="accent5">
                  <a:lumMod val="60000"/>
                  <a:lumOff val="4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dirty="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sp>
          <p:nvSpPr>
            <p:cNvPr id="82" name="Freeform 102">
              <a:extLst>
                <a:ext uri="{FF2B5EF4-FFF2-40B4-BE49-F238E27FC236}">
                  <a16:creationId xmlns:a16="http://schemas.microsoft.com/office/drawing/2014/main" id="{ADE3A224-8648-21BB-71C4-A09D0555CEBE}"/>
                </a:ext>
              </a:extLst>
            </p:cNvPr>
            <p:cNvSpPr/>
            <p:nvPr/>
          </p:nvSpPr>
          <p:spPr bwMode="auto">
            <a:xfrm>
              <a:off x="123120" y="3043903"/>
              <a:ext cx="290241" cy="293560"/>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5">
                <a:lumMod val="50000"/>
              </a:schemeClr>
            </a:solidFill>
            <a:ln w="12700">
              <a:solidFill>
                <a:schemeClr val="accent5">
                  <a:lumMod val="60000"/>
                  <a:lumOff val="4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dirty="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grpSp>
      <p:grpSp>
        <p:nvGrpSpPr>
          <p:cNvPr id="89" name="Group 100">
            <a:extLst>
              <a:ext uri="{FF2B5EF4-FFF2-40B4-BE49-F238E27FC236}">
                <a16:creationId xmlns:a16="http://schemas.microsoft.com/office/drawing/2014/main" id="{83B3B8B6-387E-4521-CFD6-00066EB6E0AA}"/>
              </a:ext>
            </a:extLst>
          </p:cNvPr>
          <p:cNvGrpSpPr>
            <a:grpSpLocks/>
          </p:cNvGrpSpPr>
          <p:nvPr/>
        </p:nvGrpSpPr>
        <p:grpSpPr bwMode="auto">
          <a:xfrm rot="2658521">
            <a:off x="9251364" y="2043470"/>
            <a:ext cx="681291" cy="702147"/>
            <a:chOff x="-121430" y="2865202"/>
            <a:chExt cx="608793" cy="625350"/>
          </a:xfrm>
        </p:grpSpPr>
        <p:sp>
          <p:nvSpPr>
            <p:cNvPr id="90" name="Freeform 101">
              <a:extLst>
                <a:ext uri="{FF2B5EF4-FFF2-40B4-BE49-F238E27FC236}">
                  <a16:creationId xmlns:a16="http://schemas.microsoft.com/office/drawing/2014/main" id="{5BD40D77-5EE6-2F21-41BB-FA42FAE5B8DC}"/>
                </a:ext>
              </a:extLst>
            </p:cNvPr>
            <p:cNvSpPr/>
            <p:nvPr/>
          </p:nvSpPr>
          <p:spPr bwMode="auto">
            <a:xfrm>
              <a:off x="-121430" y="2865202"/>
              <a:ext cx="608793" cy="625350"/>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chemeClr val="accent5">
                    <a:lumMod val="50000"/>
                  </a:schemeClr>
                </a:gs>
                <a:gs pos="50000">
                  <a:schemeClr val="accent5">
                    <a:lumMod val="75000"/>
                  </a:schemeClr>
                </a:gs>
                <a:gs pos="100000">
                  <a:schemeClr val="accent5"/>
                </a:gs>
              </a:gsLst>
              <a:lin ang="10800000" scaled="1"/>
              <a:tileRect/>
            </a:gradFill>
            <a:ln w="12700">
              <a:solidFill>
                <a:schemeClr val="accent5">
                  <a:lumMod val="60000"/>
                  <a:lumOff val="4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dirty="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sp>
          <p:nvSpPr>
            <p:cNvPr id="91" name="Freeform 102">
              <a:extLst>
                <a:ext uri="{FF2B5EF4-FFF2-40B4-BE49-F238E27FC236}">
                  <a16:creationId xmlns:a16="http://schemas.microsoft.com/office/drawing/2014/main" id="{4DB47C52-3B2B-C7B1-DA29-1EB97167952C}"/>
                </a:ext>
              </a:extLst>
            </p:cNvPr>
            <p:cNvSpPr/>
            <p:nvPr/>
          </p:nvSpPr>
          <p:spPr bwMode="auto">
            <a:xfrm>
              <a:off x="123120" y="3043903"/>
              <a:ext cx="290241" cy="293560"/>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5">
                <a:lumMod val="50000"/>
              </a:schemeClr>
            </a:solidFill>
            <a:ln w="12700">
              <a:solidFill>
                <a:schemeClr val="accent5">
                  <a:lumMod val="60000"/>
                  <a:lumOff val="4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dirty="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grpSp>
      <p:grpSp>
        <p:nvGrpSpPr>
          <p:cNvPr id="92" name="Group 100">
            <a:extLst>
              <a:ext uri="{FF2B5EF4-FFF2-40B4-BE49-F238E27FC236}">
                <a16:creationId xmlns:a16="http://schemas.microsoft.com/office/drawing/2014/main" id="{1E61CB86-AFDD-0C68-3C73-7D11D7CB68FB}"/>
              </a:ext>
            </a:extLst>
          </p:cNvPr>
          <p:cNvGrpSpPr>
            <a:grpSpLocks/>
          </p:cNvGrpSpPr>
          <p:nvPr/>
        </p:nvGrpSpPr>
        <p:grpSpPr bwMode="auto">
          <a:xfrm rot="13052498">
            <a:off x="9802423" y="2170979"/>
            <a:ext cx="821021" cy="846154"/>
            <a:chOff x="-121430" y="2865202"/>
            <a:chExt cx="608793" cy="625350"/>
          </a:xfrm>
        </p:grpSpPr>
        <p:sp>
          <p:nvSpPr>
            <p:cNvPr id="93" name="Freeform 101">
              <a:extLst>
                <a:ext uri="{FF2B5EF4-FFF2-40B4-BE49-F238E27FC236}">
                  <a16:creationId xmlns:a16="http://schemas.microsoft.com/office/drawing/2014/main" id="{A2C2E012-4518-2F7A-0589-28EFE4F49651}"/>
                </a:ext>
              </a:extLst>
            </p:cNvPr>
            <p:cNvSpPr/>
            <p:nvPr/>
          </p:nvSpPr>
          <p:spPr bwMode="auto">
            <a:xfrm>
              <a:off x="-121430" y="2865202"/>
              <a:ext cx="608793" cy="625350"/>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chemeClr val="accent5">
                    <a:lumMod val="50000"/>
                  </a:schemeClr>
                </a:gs>
                <a:gs pos="50000">
                  <a:schemeClr val="accent5">
                    <a:lumMod val="75000"/>
                  </a:schemeClr>
                </a:gs>
                <a:gs pos="100000">
                  <a:schemeClr val="accent5"/>
                </a:gs>
              </a:gsLst>
              <a:lin ang="10800000" scaled="1"/>
              <a:tileRect/>
            </a:gradFill>
            <a:ln w="12700">
              <a:solidFill>
                <a:schemeClr val="accent5">
                  <a:lumMod val="60000"/>
                  <a:lumOff val="4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dirty="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sp>
          <p:nvSpPr>
            <p:cNvPr id="94" name="Freeform 102">
              <a:extLst>
                <a:ext uri="{FF2B5EF4-FFF2-40B4-BE49-F238E27FC236}">
                  <a16:creationId xmlns:a16="http://schemas.microsoft.com/office/drawing/2014/main" id="{CE810078-25D1-DD4E-5206-C4630DEA7E16}"/>
                </a:ext>
              </a:extLst>
            </p:cNvPr>
            <p:cNvSpPr/>
            <p:nvPr/>
          </p:nvSpPr>
          <p:spPr bwMode="auto">
            <a:xfrm>
              <a:off x="123120" y="3043903"/>
              <a:ext cx="290241" cy="293560"/>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5">
                <a:lumMod val="50000"/>
              </a:schemeClr>
            </a:solidFill>
            <a:ln w="12700">
              <a:solidFill>
                <a:schemeClr val="accent5">
                  <a:lumMod val="60000"/>
                  <a:lumOff val="4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dirty="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grpSp>
      <p:grpSp>
        <p:nvGrpSpPr>
          <p:cNvPr id="98" name="Group 100">
            <a:extLst>
              <a:ext uri="{FF2B5EF4-FFF2-40B4-BE49-F238E27FC236}">
                <a16:creationId xmlns:a16="http://schemas.microsoft.com/office/drawing/2014/main" id="{39F0627A-1BF8-1F84-EC3D-0823585ABFA5}"/>
              </a:ext>
            </a:extLst>
          </p:cNvPr>
          <p:cNvGrpSpPr>
            <a:grpSpLocks/>
          </p:cNvGrpSpPr>
          <p:nvPr/>
        </p:nvGrpSpPr>
        <p:grpSpPr bwMode="auto">
          <a:xfrm rot="5400000">
            <a:off x="9464761" y="1687705"/>
            <a:ext cx="812546" cy="691132"/>
            <a:chOff x="-121430" y="2865202"/>
            <a:chExt cx="608793" cy="625350"/>
          </a:xfrm>
        </p:grpSpPr>
        <p:sp>
          <p:nvSpPr>
            <p:cNvPr id="99" name="Freeform 101">
              <a:extLst>
                <a:ext uri="{FF2B5EF4-FFF2-40B4-BE49-F238E27FC236}">
                  <a16:creationId xmlns:a16="http://schemas.microsoft.com/office/drawing/2014/main" id="{F3BDF58E-CBCE-4EEF-ABBA-AE8D817A4050}"/>
                </a:ext>
              </a:extLst>
            </p:cNvPr>
            <p:cNvSpPr/>
            <p:nvPr/>
          </p:nvSpPr>
          <p:spPr bwMode="auto">
            <a:xfrm>
              <a:off x="-121430" y="2865202"/>
              <a:ext cx="608793" cy="625350"/>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0">
                  <a:schemeClr val="accent5">
                    <a:lumMod val="50000"/>
                  </a:schemeClr>
                </a:gs>
                <a:gs pos="50000">
                  <a:schemeClr val="accent5">
                    <a:lumMod val="75000"/>
                  </a:schemeClr>
                </a:gs>
                <a:gs pos="100000">
                  <a:schemeClr val="accent5"/>
                </a:gs>
              </a:gsLst>
              <a:lin ang="10800000" scaled="1"/>
              <a:tileRect/>
            </a:gradFill>
            <a:ln w="12700">
              <a:solidFill>
                <a:schemeClr val="accent5">
                  <a:lumMod val="60000"/>
                  <a:lumOff val="4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dirty="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sp>
          <p:nvSpPr>
            <p:cNvPr id="100" name="Freeform 102">
              <a:extLst>
                <a:ext uri="{FF2B5EF4-FFF2-40B4-BE49-F238E27FC236}">
                  <a16:creationId xmlns:a16="http://schemas.microsoft.com/office/drawing/2014/main" id="{3017677D-F0C6-C28E-5B5E-7AE3F9EB543A}"/>
                </a:ext>
              </a:extLst>
            </p:cNvPr>
            <p:cNvSpPr/>
            <p:nvPr/>
          </p:nvSpPr>
          <p:spPr bwMode="auto">
            <a:xfrm>
              <a:off x="123120" y="3043903"/>
              <a:ext cx="290241" cy="293560"/>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5">
                <a:lumMod val="50000"/>
              </a:schemeClr>
            </a:solidFill>
            <a:ln w="12700">
              <a:solidFill>
                <a:schemeClr val="accent5">
                  <a:lumMod val="60000"/>
                  <a:lumOff val="4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dirty="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grpSp>
      <p:grpSp>
        <p:nvGrpSpPr>
          <p:cNvPr id="54" name="Group 53">
            <a:extLst>
              <a:ext uri="{FF2B5EF4-FFF2-40B4-BE49-F238E27FC236}">
                <a16:creationId xmlns:a16="http://schemas.microsoft.com/office/drawing/2014/main" id="{9C8AF307-D10C-8CD2-9C7D-429F3D528A11}"/>
              </a:ext>
            </a:extLst>
          </p:cNvPr>
          <p:cNvGrpSpPr/>
          <p:nvPr/>
        </p:nvGrpSpPr>
        <p:grpSpPr>
          <a:xfrm>
            <a:off x="10970239" y="3596058"/>
            <a:ext cx="931030" cy="1007809"/>
            <a:chOff x="6213148" y="3215572"/>
            <a:chExt cx="375100" cy="446155"/>
          </a:xfrm>
        </p:grpSpPr>
        <p:grpSp>
          <p:nvGrpSpPr>
            <p:cNvPr id="37" name="Group 36">
              <a:extLst>
                <a:ext uri="{FF2B5EF4-FFF2-40B4-BE49-F238E27FC236}">
                  <a16:creationId xmlns:a16="http://schemas.microsoft.com/office/drawing/2014/main" id="{FD6BC27B-929E-08CF-375E-A71D8994F7AD}"/>
                </a:ext>
              </a:extLst>
            </p:cNvPr>
            <p:cNvGrpSpPr/>
            <p:nvPr/>
          </p:nvGrpSpPr>
          <p:grpSpPr>
            <a:xfrm>
              <a:off x="6213148" y="3215572"/>
              <a:ext cx="375100" cy="446155"/>
              <a:chOff x="2164213" y="5089673"/>
              <a:chExt cx="427261" cy="627405"/>
            </a:xfrm>
          </p:grpSpPr>
          <p:sp>
            <p:nvSpPr>
              <p:cNvPr id="40" name="Freeform 152">
                <a:extLst>
                  <a:ext uri="{FF2B5EF4-FFF2-40B4-BE49-F238E27FC236}">
                    <a16:creationId xmlns:a16="http://schemas.microsoft.com/office/drawing/2014/main" id="{DC160E04-554A-959E-BF52-C1486AB534DB}"/>
                  </a:ext>
                </a:extLst>
              </p:cNvPr>
              <p:cNvSpPr/>
              <p:nvPr/>
            </p:nvSpPr>
            <p:spPr bwMode="auto">
              <a:xfrm>
                <a:off x="2164213" y="5089673"/>
                <a:ext cx="427261" cy="627405"/>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bg2">
                  <a:lumMod val="60000"/>
                  <a:lumOff val="40000"/>
                </a:schemeClr>
              </a:solidFill>
              <a:ln w="12700" cap="flat" cmpd="sng" algn="ctr">
                <a:solidFill>
                  <a:schemeClr val="bg1"/>
                </a:solidFill>
                <a:prstDash val="solid"/>
                <a:round/>
                <a:headEnd type="none" w="med" len="med"/>
                <a:tailEnd type="none" w="med" len="med"/>
              </a:ln>
              <a:effectLst/>
            </p:spPr>
            <p:txBody>
              <a:bodyPr anchor="ctr"/>
              <a:lstStyle/>
              <a:p>
                <a:pPr marL="0" marR="0" lvl="0" indent="0" algn="ctr"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charset="0"/>
                  <a:cs typeface="+mn-cs"/>
                </a:endParaRPr>
              </a:p>
            </p:txBody>
          </p:sp>
          <p:sp>
            <p:nvSpPr>
              <p:cNvPr id="41" name="Freeform 102">
                <a:extLst>
                  <a:ext uri="{FF2B5EF4-FFF2-40B4-BE49-F238E27FC236}">
                    <a16:creationId xmlns:a16="http://schemas.microsoft.com/office/drawing/2014/main" id="{460F366A-9173-AEEE-734A-D5D14046E061}"/>
                  </a:ext>
                </a:extLst>
              </p:cNvPr>
              <p:cNvSpPr/>
              <p:nvPr/>
            </p:nvSpPr>
            <p:spPr bwMode="auto">
              <a:xfrm rot="11202507">
                <a:off x="2287135" y="5467037"/>
                <a:ext cx="206582" cy="123009"/>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5">
                  <a:lumMod val="50000"/>
                </a:schemeClr>
              </a:solidFill>
              <a:ln w="12700">
                <a:solidFill>
                  <a:schemeClr val="accent5"/>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665" rtl="0" eaLnBrk="0" fontAlgn="base" latinLnBrk="0" hangingPunct="0">
                  <a:lnSpc>
                    <a:spcPct val="90000"/>
                  </a:lnSpc>
                  <a:spcBef>
                    <a:spcPct val="0"/>
                  </a:spcBef>
                  <a:spcAft>
                    <a:spcPct val="0"/>
                  </a:spcAft>
                  <a:buClr>
                    <a:srgbClr val="8B3D9A"/>
                  </a:buClr>
                  <a:buSzPct val="45000"/>
                  <a:buFontTx/>
                  <a:buNone/>
                  <a:tabLst/>
                  <a:defRPr/>
                </a:pPr>
                <a:endParaRPr kumimoji="0" lang="en-US" sz="1323" b="0" i="0" u="none" strike="noStrike" kern="1200" cap="none" spc="0" normalizeH="0" baseline="0" noProof="0" dirty="0">
                  <a:ln>
                    <a:noFill/>
                  </a:ln>
                  <a:solidFill>
                    <a:srgbClr val="CDCDCF"/>
                  </a:solidFill>
                  <a:effectLst/>
                  <a:uLnTx/>
                  <a:uFillTx/>
                  <a:latin typeface="Calibri" panose="020F0502020204030204" pitchFamily="34" charset="0"/>
                  <a:ea typeface="MS PGothic" pitchFamily="34" charset="-128"/>
                  <a:cs typeface="Arial" panose="020B0604020202020204" pitchFamily="34" charset="0"/>
                </a:endParaRPr>
              </a:p>
            </p:txBody>
          </p:sp>
        </p:grpSp>
        <p:sp>
          <p:nvSpPr>
            <p:cNvPr id="50" name="Oval 49">
              <a:extLst>
                <a:ext uri="{FF2B5EF4-FFF2-40B4-BE49-F238E27FC236}">
                  <a16:creationId xmlns:a16="http://schemas.microsoft.com/office/drawing/2014/main" id="{27BA856B-FA4D-C5B1-9106-3A33DD05D965}"/>
                </a:ext>
              </a:extLst>
            </p:cNvPr>
            <p:cNvSpPr/>
            <p:nvPr/>
          </p:nvSpPr>
          <p:spPr bwMode="auto">
            <a:xfrm>
              <a:off x="6277862" y="3272026"/>
              <a:ext cx="82145" cy="82145"/>
            </a:xfrm>
            <a:prstGeom prst="ellipse">
              <a:avLst/>
            </a:prstGeom>
            <a:gradFill>
              <a:gsLst>
                <a:gs pos="0">
                  <a:schemeClr val="accent3">
                    <a:lumMod val="0"/>
                    <a:lumOff val="100000"/>
                  </a:schemeClr>
                </a:gs>
                <a:gs pos="53000">
                  <a:schemeClr val="accent5">
                    <a:lumMod val="50000"/>
                  </a:schemeClr>
                </a:gs>
              </a:gsLst>
              <a:path path="circle">
                <a:fillToRect l="50000" t="50000" r="50000" b="50000"/>
              </a:path>
            </a:gra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2" name="Oval 51">
              <a:extLst>
                <a:ext uri="{FF2B5EF4-FFF2-40B4-BE49-F238E27FC236}">
                  <a16:creationId xmlns:a16="http://schemas.microsoft.com/office/drawing/2014/main" id="{26496BC3-F629-03D2-D49F-C2D9AE5FEA39}"/>
                </a:ext>
              </a:extLst>
            </p:cNvPr>
            <p:cNvSpPr/>
            <p:nvPr/>
          </p:nvSpPr>
          <p:spPr bwMode="auto">
            <a:xfrm>
              <a:off x="6232389" y="3540613"/>
              <a:ext cx="82145" cy="82145"/>
            </a:xfrm>
            <a:prstGeom prst="ellipse">
              <a:avLst/>
            </a:prstGeom>
            <a:gradFill>
              <a:gsLst>
                <a:gs pos="0">
                  <a:schemeClr val="accent3">
                    <a:lumMod val="0"/>
                    <a:lumOff val="100000"/>
                  </a:schemeClr>
                </a:gs>
                <a:gs pos="53000">
                  <a:schemeClr val="accent5">
                    <a:lumMod val="50000"/>
                  </a:schemeClr>
                </a:gs>
              </a:gsLst>
              <a:path path="circle">
                <a:fillToRect l="50000" t="50000" r="50000" b="50000"/>
              </a:path>
            </a:gra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3" name="Oval 52">
              <a:extLst>
                <a:ext uri="{FF2B5EF4-FFF2-40B4-BE49-F238E27FC236}">
                  <a16:creationId xmlns:a16="http://schemas.microsoft.com/office/drawing/2014/main" id="{B171FC52-D334-7D85-ADAD-E63AA04A8C8F}"/>
                </a:ext>
              </a:extLst>
            </p:cNvPr>
            <p:cNvSpPr/>
            <p:nvPr/>
          </p:nvSpPr>
          <p:spPr bwMode="auto">
            <a:xfrm>
              <a:off x="6518856" y="3437363"/>
              <a:ext cx="61075" cy="61075"/>
            </a:xfrm>
            <a:prstGeom prst="ellipse">
              <a:avLst/>
            </a:prstGeom>
            <a:gradFill>
              <a:gsLst>
                <a:gs pos="0">
                  <a:schemeClr val="accent3">
                    <a:lumMod val="0"/>
                    <a:lumOff val="100000"/>
                  </a:schemeClr>
                </a:gs>
                <a:gs pos="53000">
                  <a:schemeClr val="accent5">
                    <a:lumMod val="50000"/>
                  </a:schemeClr>
                </a:gs>
              </a:gsLst>
              <a:path path="circle">
                <a:fillToRect l="50000" t="50000" r="50000" b="50000"/>
              </a:path>
            </a:gra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62" name="Oval 61">
            <a:extLst>
              <a:ext uri="{FF2B5EF4-FFF2-40B4-BE49-F238E27FC236}">
                <a16:creationId xmlns:a16="http://schemas.microsoft.com/office/drawing/2014/main" id="{F1D1DF3A-8B67-D014-A22C-BB60B7A97505}"/>
              </a:ext>
            </a:extLst>
          </p:cNvPr>
          <p:cNvSpPr/>
          <p:nvPr/>
        </p:nvSpPr>
        <p:spPr bwMode="auto">
          <a:xfrm>
            <a:off x="7920699" y="5272017"/>
            <a:ext cx="117987" cy="118872"/>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661165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85507-B9AB-9D47-BF04-132DA9991E57}"/>
              </a:ext>
            </a:extLst>
          </p:cNvPr>
          <p:cNvSpPr>
            <a:spLocks noGrp="1"/>
          </p:cNvSpPr>
          <p:nvPr>
            <p:ph type="title"/>
          </p:nvPr>
        </p:nvSpPr>
        <p:spPr>
          <a:xfrm>
            <a:off x="609759" y="238127"/>
            <a:ext cx="10872444" cy="1103313"/>
          </a:xfrm>
        </p:spPr>
        <p:txBody>
          <a:bodyPr vert="horz" lIns="91440" tIns="45720" rIns="91440" bIns="45720" rtlCol="0" anchor="ctr">
            <a:noAutofit/>
          </a:bodyPr>
          <a:lstStyle/>
          <a:p>
            <a:r>
              <a:rPr lang="en-US" dirty="0"/>
              <a:t>Phase II Basket Study (Study B-005): </a:t>
            </a:r>
            <a:br>
              <a:rPr lang="en-US" dirty="0"/>
            </a:br>
            <a:r>
              <a:rPr lang="en-US" dirty="0"/>
              <a:t>Lurbinectedin in ES-SCLC Cohort</a:t>
            </a:r>
          </a:p>
        </p:txBody>
      </p:sp>
      <p:sp>
        <p:nvSpPr>
          <p:cNvPr id="7" name="Content Placeholder 2">
            <a:extLst>
              <a:ext uri="{FF2B5EF4-FFF2-40B4-BE49-F238E27FC236}">
                <a16:creationId xmlns:a16="http://schemas.microsoft.com/office/drawing/2014/main" id="{BD91723A-18C6-D7E9-FF34-477D91AF1E07}"/>
              </a:ext>
            </a:extLst>
          </p:cNvPr>
          <p:cNvSpPr>
            <a:spLocks noGrp="1"/>
          </p:cNvSpPr>
          <p:nvPr>
            <p:ph idx="1"/>
          </p:nvPr>
        </p:nvSpPr>
        <p:spPr>
          <a:xfrm>
            <a:off x="604675" y="1513047"/>
            <a:ext cx="10877529" cy="4650686"/>
          </a:xfrm>
        </p:spPr>
        <p:txBody>
          <a:bodyPr>
            <a:noAutofit/>
          </a:bodyPr>
          <a:lstStyle/>
          <a:p>
            <a:r>
              <a:rPr lang="en-US" dirty="0"/>
              <a:t>Single-arm, open-label phase II basket trial (Study B-005)</a:t>
            </a:r>
          </a:p>
          <a:p>
            <a:endParaRPr lang="en-US" dirty="0"/>
          </a:p>
          <a:p>
            <a:endParaRPr lang="en-US" dirty="0"/>
          </a:p>
          <a:p>
            <a:pPr marL="0" indent="0">
              <a:buNone/>
            </a:pPr>
            <a:endParaRPr lang="en-US" dirty="0"/>
          </a:p>
          <a:p>
            <a:pPr marL="0" indent="0">
              <a:buNone/>
            </a:pPr>
            <a:endParaRPr lang="en-US" dirty="0"/>
          </a:p>
          <a:p>
            <a:r>
              <a:rPr lang="en-US" b="1" dirty="0"/>
              <a:t>Primary endpoint: </a:t>
            </a:r>
            <a:r>
              <a:rPr lang="en-US" dirty="0"/>
              <a:t>invORR </a:t>
            </a:r>
          </a:p>
          <a:p>
            <a:r>
              <a:rPr lang="en-US" b="1" dirty="0"/>
              <a:t>Secondary endpoint: </a:t>
            </a:r>
            <a:r>
              <a:rPr lang="en-US" dirty="0"/>
              <a:t>DoR, DCR, PFS, OS, safety</a:t>
            </a:r>
          </a:p>
          <a:p>
            <a:endParaRPr lang="en-US" dirty="0"/>
          </a:p>
          <a:p>
            <a:endParaRPr lang="en-US" altLang="en-US" dirty="0"/>
          </a:p>
          <a:p>
            <a:endParaRPr lang="en-US" dirty="0"/>
          </a:p>
        </p:txBody>
      </p:sp>
      <p:sp>
        <p:nvSpPr>
          <p:cNvPr id="6" name="Text Box 11">
            <a:extLst>
              <a:ext uri="{FF2B5EF4-FFF2-40B4-BE49-F238E27FC236}">
                <a16:creationId xmlns:a16="http://schemas.microsoft.com/office/drawing/2014/main" id="{3DC68E7C-26C8-059D-11E3-8AAB45966889}"/>
              </a:ext>
            </a:extLst>
          </p:cNvPr>
          <p:cNvSpPr txBox="1">
            <a:spLocks noChangeArrowheads="1"/>
          </p:cNvSpPr>
          <p:nvPr/>
        </p:nvSpPr>
        <p:spPr bwMode="auto">
          <a:xfrm>
            <a:off x="404237" y="6371995"/>
            <a:ext cx="72340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US" altLang="en-US" sz="1200" b="0" dirty="0">
                <a:solidFill>
                  <a:schemeClr val="bg2"/>
                </a:solidFill>
                <a:latin typeface="Calibri" panose="020F0502020204030204" pitchFamily="34" charset="0"/>
              </a:rPr>
              <a:t>NCT02454972. Trigo. Lancet Oncol. 2020;21:645. </a:t>
            </a:r>
          </a:p>
        </p:txBody>
      </p:sp>
      <p:sp>
        <p:nvSpPr>
          <p:cNvPr id="4" name="TextBox 3">
            <a:extLst>
              <a:ext uri="{FF2B5EF4-FFF2-40B4-BE49-F238E27FC236}">
                <a16:creationId xmlns:a16="http://schemas.microsoft.com/office/drawing/2014/main" id="{36CA8FD1-400E-0ECA-BD55-4F91473D6D69}"/>
              </a:ext>
            </a:extLst>
          </p:cNvPr>
          <p:cNvSpPr txBox="1"/>
          <p:nvPr/>
        </p:nvSpPr>
        <p:spPr bwMode="auto">
          <a:xfrm>
            <a:off x="551010" y="2490800"/>
            <a:ext cx="4196507"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2000" b="0" dirty="0">
                <a:solidFill>
                  <a:schemeClr val="bg1"/>
                </a:solidFill>
                <a:latin typeface="Calibri" panose="020F0502020204030204" pitchFamily="34" charset="0"/>
              </a:rPr>
              <a:t>Adults with proven diagnosis of SCLC; ECOG PS ≤2; measurable disease per RECIST v1.1; absence of brain mets; </a:t>
            </a:r>
          </a:p>
          <a:p>
            <a:pPr algn="ctr">
              <a:lnSpc>
                <a:spcPct val="100000"/>
              </a:lnSpc>
              <a:spcBef>
                <a:spcPts val="0"/>
              </a:spcBef>
              <a:spcAft>
                <a:spcPct val="0"/>
              </a:spcAft>
              <a:buClrTx/>
              <a:buFontTx/>
              <a:buNone/>
            </a:pPr>
            <a:r>
              <a:rPr lang="en-US" sz="2000" b="0" dirty="0">
                <a:solidFill>
                  <a:schemeClr val="bg1"/>
                </a:solidFill>
                <a:latin typeface="Calibri" panose="020F0502020204030204" pitchFamily="34" charset="0"/>
              </a:rPr>
              <a:t>1 prior CT-based regimen</a:t>
            </a:r>
          </a:p>
          <a:p>
            <a:pPr algn="ctr">
              <a:lnSpc>
                <a:spcPct val="100000"/>
              </a:lnSpc>
              <a:spcBef>
                <a:spcPts val="0"/>
              </a:spcBef>
              <a:spcAft>
                <a:spcPct val="0"/>
              </a:spcAft>
              <a:buClrTx/>
              <a:buFontTx/>
              <a:buNone/>
            </a:pPr>
            <a:r>
              <a:rPr lang="en-US" sz="2000" b="0" dirty="0">
                <a:solidFill>
                  <a:schemeClr val="bg1"/>
                </a:solidFill>
                <a:latin typeface="Calibri" panose="020F0502020204030204" pitchFamily="34" charset="0"/>
              </a:rPr>
              <a:t>(N = 105)</a:t>
            </a:r>
          </a:p>
        </p:txBody>
      </p:sp>
      <p:cxnSp>
        <p:nvCxnSpPr>
          <p:cNvPr id="17" name="Straight Arrow Connector 16">
            <a:extLst>
              <a:ext uri="{FF2B5EF4-FFF2-40B4-BE49-F238E27FC236}">
                <a16:creationId xmlns:a16="http://schemas.microsoft.com/office/drawing/2014/main" id="{41E39134-A625-5CBC-5414-005A9A5B5820}"/>
              </a:ext>
            </a:extLst>
          </p:cNvPr>
          <p:cNvCxnSpPr>
            <a:cxnSpLocks/>
          </p:cNvCxnSpPr>
          <p:nvPr/>
        </p:nvCxnSpPr>
        <p:spPr bwMode="auto">
          <a:xfrm>
            <a:off x="4788511" y="3306408"/>
            <a:ext cx="610945" cy="0"/>
          </a:xfrm>
          <a:prstGeom prst="straightConnector1">
            <a:avLst/>
          </a:prstGeom>
          <a:noFill/>
          <a:ln w="28575" cap="flat" cmpd="sng" algn="ctr">
            <a:solidFill>
              <a:schemeClr val="bg1"/>
            </a:solidFill>
            <a:prstDash val="solid"/>
            <a:round/>
            <a:headEnd type="none" w="med" len="med"/>
            <a:tailEnd type="triangle"/>
          </a:ln>
          <a:effectLst/>
        </p:spPr>
      </p:cxnSp>
      <p:sp>
        <p:nvSpPr>
          <p:cNvPr id="18" name="TextBox 17">
            <a:extLst>
              <a:ext uri="{FF2B5EF4-FFF2-40B4-BE49-F238E27FC236}">
                <a16:creationId xmlns:a16="http://schemas.microsoft.com/office/drawing/2014/main" id="{39883CAA-B6FA-ACFE-3480-E1976505C007}"/>
              </a:ext>
            </a:extLst>
          </p:cNvPr>
          <p:cNvSpPr txBox="1"/>
          <p:nvPr/>
        </p:nvSpPr>
        <p:spPr bwMode="auto">
          <a:xfrm>
            <a:off x="5481444" y="2721384"/>
            <a:ext cx="2700511" cy="1015663"/>
          </a:xfrm>
          <a:prstGeom prst="rect">
            <a:avLst/>
          </a:prstGeom>
          <a:solidFill>
            <a:schemeClr val="accent1"/>
          </a:solidFill>
          <a:ln>
            <a:noFill/>
          </a:ln>
        </p:spPr>
        <p:txBody>
          <a:bodyPr wrap="square" rtlCol="0">
            <a:spAutoFit/>
          </a:bodyPr>
          <a:lstStyle/>
          <a:p>
            <a:pPr algn="ctr">
              <a:lnSpc>
                <a:spcPct val="100000"/>
              </a:lnSpc>
              <a:spcBef>
                <a:spcPts val="0"/>
              </a:spcBef>
              <a:spcAft>
                <a:spcPct val="0"/>
              </a:spcAft>
              <a:buClrTx/>
              <a:buFontTx/>
              <a:buNone/>
            </a:pPr>
            <a:r>
              <a:rPr lang="en-US" sz="2000" b="1" dirty="0">
                <a:latin typeface="Calibri" panose="020F0502020204030204" pitchFamily="34" charset="0"/>
              </a:rPr>
              <a:t>Lurbinectedin</a:t>
            </a:r>
            <a:r>
              <a:rPr lang="en-US" sz="2000" b="0" dirty="0">
                <a:latin typeface="Calibri" panose="020F0502020204030204" pitchFamily="34" charset="0"/>
              </a:rPr>
              <a:t> </a:t>
            </a:r>
            <a:br>
              <a:rPr lang="en-US" sz="2000" b="0" dirty="0">
                <a:latin typeface="Calibri" panose="020F0502020204030204" pitchFamily="34" charset="0"/>
              </a:rPr>
            </a:br>
            <a:r>
              <a:rPr lang="en-US" sz="2000" b="0" dirty="0">
                <a:latin typeface="Calibri" panose="020F0502020204030204" pitchFamily="34" charset="0"/>
              </a:rPr>
              <a:t>3.2 mg/m</a:t>
            </a:r>
            <a:r>
              <a:rPr lang="en-US" sz="2000" b="0" baseline="30000" dirty="0">
                <a:latin typeface="Calibri" panose="020F0502020204030204" pitchFamily="34" charset="0"/>
              </a:rPr>
              <a:t>2</a:t>
            </a:r>
            <a:r>
              <a:rPr lang="en-US" sz="2000" b="0" dirty="0">
                <a:latin typeface="Calibri" panose="020F0502020204030204" pitchFamily="34" charset="0"/>
              </a:rPr>
              <a:t> </a:t>
            </a:r>
          </a:p>
          <a:p>
            <a:pPr algn="ctr">
              <a:lnSpc>
                <a:spcPct val="100000"/>
              </a:lnSpc>
              <a:spcBef>
                <a:spcPts val="0"/>
              </a:spcBef>
              <a:spcAft>
                <a:spcPct val="0"/>
              </a:spcAft>
              <a:buClrTx/>
              <a:buFontTx/>
              <a:buNone/>
            </a:pPr>
            <a:r>
              <a:rPr lang="en-US" sz="2000" b="0" dirty="0">
                <a:latin typeface="Calibri" panose="020F0502020204030204" pitchFamily="34" charset="0"/>
              </a:rPr>
              <a:t>IV Q3W</a:t>
            </a:r>
          </a:p>
        </p:txBody>
      </p:sp>
      <p:sp>
        <p:nvSpPr>
          <p:cNvPr id="21" name="TextBox 20">
            <a:extLst>
              <a:ext uri="{FF2B5EF4-FFF2-40B4-BE49-F238E27FC236}">
                <a16:creationId xmlns:a16="http://schemas.microsoft.com/office/drawing/2014/main" id="{E6A2EDA6-197A-25D0-8CB9-B6DC5DCB0D3A}"/>
              </a:ext>
            </a:extLst>
          </p:cNvPr>
          <p:cNvSpPr txBox="1"/>
          <p:nvPr/>
        </p:nvSpPr>
        <p:spPr bwMode="auto">
          <a:xfrm>
            <a:off x="8455900" y="2676038"/>
            <a:ext cx="307240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0" i="1" dirty="0">
                <a:solidFill>
                  <a:schemeClr val="bg1"/>
                </a:solidFill>
                <a:latin typeface="Calibri" panose="020F0502020204030204" pitchFamily="34" charset="0"/>
              </a:rPr>
              <a:t>Tx until disease progression (defined by the RECIST criteria) or unacceptable toxicity </a:t>
            </a:r>
            <a:br>
              <a:rPr lang="en-US" b="0" i="1" dirty="0">
                <a:solidFill>
                  <a:schemeClr val="bg1"/>
                </a:solidFill>
                <a:latin typeface="Calibri" panose="020F0502020204030204" pitchFamily="34" charset="0"/>
              </a:rPr>
            </a:br>
            <a:r>
              <a:rPr lang="en-US" b="0" i="1" dirty="0">
                <a:solidFill>
                  <a:schemeClr val="bg1"/>
                </a:solidFill>
                <a:latin typeface="Calibri" panose="020F0502020204030204" pitchFamily="34" charset="0"/>
              </a:rPr>
              <a:t>(as per investigator decision)</a:t>
            </a:r>
          </a:p>
        </p:txBody>
      </p:sp>
    </p:spTree>
    <p:extLst>
      <p:ext uri="{BB962C8B-B14F-4D97-AF65-F5344CB8AC3E}">
        <p14:creationId xmlns:p14="http://schemas.microsoft.com/office/powerpoint/2010/main" val="32214782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24C61-35A2-EB66-F7FC-3F14E5FBAF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214375-B4F2-2DA7-7D81-BE0559E2DB57}"/>
              </a:ext>
            </a:extLst>
          </p:cNvPr>
          <p:cNvSpPr>
            <a:spLocks noGrp="1"/>
          </p:cNvSpPr>
          <p:nvPr>
            <p:ph type="title"/>
          </p:nvPr>
        </p:nvSpPr>
        <p:spPr/>
        <p:txBody>
          <a:bodyPr vert="horz" lIns="91440" tIns="45720" rIns="91440" bIns="45720" rtlCol="0" anchor="ctr">
            <a:normAutofit/>
          </a:bodyPr>
          <a:lstStyle/>
          <a:p>
            <a:r>
              <a:rPr lang="en-US" dirty="0"/>
              <a:t>Phase II Study of 2L Lurbinectedin in ES-SCLC: Efficacy</a:t>
            </a:r>
          </a:p>
        </p:txBody>
      </p:sp>
      <p:sp>
        <p:nvSpPr>
          <p:cNvPr id="7" name="Text Box 11">
            <a:extLst>
              <a:ext uri="{FF2B5EF4-FFF2-40B4-BE49-F238E27FC236}">
                <a16:creationId xmlns:a16="http://schemas.microsoft.com/office/drawing/2014/main" id="{CF24441C-F7DE-CA8C-D1BF-AF8DA5229930}"/>
              </a:ext>
            </a:extLst>
          </p:cNvPr>
          <p:cNvSpPr txBox="1">
            <a:spLocks noChangeArrowheads="1"/>
          </p:cNvSpPr>
          <p:nvPr/>
        </p:nvSpPr>
        <p:spPr bwMode="auto">
          <a:xfrm>
            <a:off x="412491" y="6378509"/>
            <a:ext cx="23890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Trigo. Lancet Oncol. 2020;21:645. </a:t>
            </a:r>
          </a:p>
        </p:txBody>
      </p:sp>
      <p:graphicFrame>
        <p:nvGraphicFramePr>
          <p:cNvPr id="3" name="Table 2">
            <a:extLst>
              <a:ext uri="{FF2B5EF4-FFF2-40B4-BE49-F238E27FC236}">
                <a16:creationId xmlns:a16="http://schemas.microsoft.com/office/drawing/2014/main" id="{7690A57E-2C49-E094-CC06-DA17ABCC578F}"/>
              </a:ext>
            </a:extLst>
          </p:cNvPr>
          <p:cNvGraphicFramePr>
            <a:graphicFrameLocks noGrp="1"/>
          </p:cNvGraphicFramePr>
          <p:nvPr>
            <p:extLst>
              <p:ext uri="{D42A27DB-BD31-4B8C-83A1-F6EECF244321}">
                <p14:modId xmlns:p14="http://schemas.microsoft.com/office/powerpoint/2010/main" val="910275274"/>
              </p:ext>
            </p:extLst>
          </p:nvPr>
        </p:nvGraphicFramePr>
        <p:xfrm>
          <a:off x="6858622" y="1341440"/>
          <a:ext cx="4647578" cy="1517904"/>
        </p:xfrm>
        <a:graphic>
          <a:graphicData uri="http://schemas.openxmlformats.org/drawingml/2006/table">
            <a:tbl>
              <a:tblPr firstRow="1" bandRow="1">
                <a:tableStyleId>{EB344D84-9AFB-497E-A393-DC336BA19D2E}</a:tableStyleId>
              </a:tblPr>
              <a:tblGrid>
                <a:gridCol w="2551612">
                  <a:extLst>
                    <a:ext uri="{9D8B030D-6E8A-4147-A177-3AD203B41FA5}">
                      <a16:colId xmlns:a16="http://schemas.microsoft.com/office/drawing/2014/main" val="469460563"/>
                    </a:ext>
                  </a:extLst>
                </a:gridCol>
                <a:gridCol w="2095966">
                  <a:extLst>
                    <a:ext uri="{9D8B030D-6E8A-4147-A177-3AD203B41FA5}">
                      <a16:colId xmlns:a16="http://schemas.microsoft.com/office/drawing/2014/main" val="3416279665"/>
                    </a:ext>
                  </a:extLst>
                </a:gridCol>
              </a:tblGrid>
              <a:tr h="124454">
                <a:tc>
                  <a:txBody>
                    <a:bodyPr/>
                    <a:lstStyle/>
                    <a:p>
                      <a:pPr algn="l" fontAlgn="ctr"/>
                      <a:r>
                        <a:rPr lang="en-US" sz="1800" dirty="0">
                          <a:solidFill>
                            <a:schemeClr val="tx1"/>
                          </a:solidFill>
                          <a:effectLst/>
                        </a:rPr>
                        <a:t>Response, Mo (95% CI)</a:t>
                      </a:r>
                    </a:p>
                  </a:txBody>
                  <a:tcPr marL="45720" marR="45720" marT="18288" marB="18288"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fontAlgn="ctr"/>
                      <a:r>
                        <a:rPr lang="en-US" sz="1800" b="1" dirty="0">
                          <a:solidFill>
                            <a:schemeClr val="tx1"/>
                          </a:solidFill>
                          <a:effectLst/>
                        </a:rPr>
                        <a:t>All Patients</a:t>
                      </a:r>
                    </a:p>
                    <a:p>
                      <a:pPr algn="ctr" fontAlgn="ctr"/>
                      <a:r>
                        <a:rPr lang="en-US" sz="1800" b="1" dirty="0">
                          <a:solidFill>
                            <a:schemeClr val="tx1"/>
                          </a:solidFill>
                          <a:effectLst/>
                        </a:rPr>
                        <a:t>(N = 105)</a:t>
                      </a:r>
                      <a:endParaRPr lang="en-US" sz="1800" dirty="0">
                        <a:solidFill>
                          <a:schemeClr val="tx1"/>
                        </a:solidFill>
                        <a:effectLst/>
                      </a:endParaRPr>
                    </a:p>
                  </a:txBody>
                  <a:tcPr marL="45720" marR="45720" marT="18288" marB="18288"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535050160"/>
                  </a:ext>
                </a:extLst>
              </a:tr>
              <a:tr h="65856">
                <a:tc>
                  <a:txBody>
                    <a:bodyPr/>
                    <a:lstStyle/>
                    <a:p>
                      <a:pPr algn="l"/>
                      <a:r>
                        <a:rPr lang="en-US" sz="1800" b="0" dirty="0">
                          <a:solidFill>
                            <a:schemeClr val="bg1"/>
                          </a:solidFill>
                          <a:effectLst/>
                        </a:rPr>
                        <a:t>Median DoR</a:t>
                      </a:r>
                    </a:p>
                  </a:txBody>
                  <a:tcPr marL="45720" marR="45720" marT="18288" marB="18288" anchor="b">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effectLst/>
                        </a:rPr>
                        <a:t>5.3 (4.1-6.4)</a:t>
                      </a:r>
                    </a:p>
                  </a:txBody>
                  <a:tcPr marL="45720" marR="45720" marT="18288" marB="18288" anchor="b">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12499874"/>
                  </a:ext>
                </a:extLst>
              </a:tr>
              <a:tr h="72997">
                <a:tc>
                  <a:txBody>
                    <a:bodyPr/>
                    <a:lstStyle/>
                    <a:p>
                      <a:pPr algn="l"/>
                      <a:r>
                        <a:rPr lang="en-US" sz="1800" b="0" dirty="0">
                          <a:solidFill>
                            <a:schemeClr val="bg1"/>
                          </a:solidFill>
                          <a:effectLst/>
                        </a:rPr>
                        <a:t>Median PFS</a:t>
                      </a:r>
                    </a:p>
                  </a:txBody>
                  <a:tcPr marL="45720" marR="45720" marT="18288" marB="18288" anchor="b">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effectLst/>
                        </a:rPr>
                        <a:t>3.5 (2.6-4.3)</a:t>
                      </a:r>
                    </a:p>
                  </a:txBody>
                  <a:tcPr marL="45720" marR="45720" marT="18288" marB="18288" anchor="b">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67599000"/>
                  </a:ext>
                </a:extLst>
              </a:tr>
              <a:tr h="90631">
                <a:tc>
                  <a:txBody>
                    <a:bodyPr/>
                    <a:lstStyle/>
                    <a:p>
                      <a:pPr algn="l"/>
                      <a:r>
                        <a:rPr lang="en-US" sz="1800" b="0" dirty="0">
                          <a:solidFill>
                            <a:schemeClr val="bg1"/>
                          </a:solidFill>
                          <a:effectLst/>
                        </a:rPr>
                        <a:t>Median OS</a:t>
                      </a:r>
                    </a:p>
                  </a:txBody>
                  <a:tcPr marL="45720" marR="45720" marT="18288" marB="18288" anchor="b">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b="0" dirty="0">
                          <a:solidFill>
                            <a:schemeClr val="bg1"/>
                          </a:solidFill>
                          <a:effectLst/>
                        </a:rPr>
                        <a:t>9.3 (6.3-11.8)</a:t>
                      </a:r>
                    </a:p>
                  </a:txBody>
                  <a:tcPr marL="45720" marR="45720" marT="18288" marB="18288" anchor="b">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15407798"/>
                  </a:ext>
                </a:extLst>
              </a:tr>
            </a:tbl>
          </a:graphicData>
        </a:graphic>
      </p:graphicFrame>
      <p:sp>
        <p:nvSpPr>
          <p:cNvPr id="4" name="Rectangle 3">
            <a:extLst>
              <a:ext uri="{FF2B5EF4-FFF2-40B4-BE49-F238E27FC236}">
                <a16:creationId xmlns:a16="http://schemas.microsoft.com/office/drawing/2014/main" id="{8D9BE554-ADC1-0AE6-80BB-1A8E268655D4}"/>
              </a:ext>
            </a:extLst>
          </p:cNvPr>
          <p:cNvSpPr/>
          <p:nvPr/>
        </p:nvSpPr>
        <p:spPr>
          <a:xfrm>
            <a:off x="636158" y="6165109"/>
            <a:ext cx="3516860" cy="276999"/>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*By RECIST. </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Platinum resistant. </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Platinum sensitive. </a:t>
            </a:r>
          </a:p>
        </p:txBody>
      </p:sp>
      <p:graphicFrame>
        <p:nvGraphicFramePr>
          <p:cNvPr id="8" name="Chart 7">
            <a:extLst>
              <a:ext uri="{FF2B5EF4-FFF2-40B4-BE49-F238E27FC236}">
                <a16:creationId xmlns:a16="http://schemas.microsoft.com/office/drawing/2014/main" id="{6B6D77F9-1545-EC81-03B5-5E8F30015521}"/>
              </a:ext>
            </a:extLst>
          </p:cNvPr>
          <p:cNvGraphicFramePr/>
          <p:nvPr>
            <p:extLst>
              <p:ext uri="{D42A27DB-BD31-4B8C-83A1-F6EECF244321}">
                <p14:modId xmlns:p14="http://schemas.microsoft.com/office/powerpoint/2010/main" val="2218729929"/>
              </p:ext>
            </p:extLst>
          </p:nvPr>
        </p:nvGraphicFramePr>
        <p:xfrm>
          <a:off x="609759" y="2076675"/>
          <a:ext cx="6115900" cy="385981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Table 8">
            <a:extLst>
              <a:ext uri="{FF2B5EF4-FFF2-40B4-BE49-F238E27FC236}">
                <a16:creationId xmlns:a16="http://schemas.microsoft.com/office/drawing/2014/main" id="{ADCE9F06-2C18-9A38-3B9C-3770D7D486FE}"/>
              </a:ext>
            </a:extLst>
          </p:cNvPr>
          <p:cNvGraphicFramePr>
            <a:graphicFrameLocks noGrp="1"/>
          </p:cNvGraphicFramePr>
          <p:nvPr/>
        </p:nvGraphicFramePr>
        <p:xfrm>
          <a:off x="290083" y="5634649"/>
          <a:ext cx="5648770" cy="521654"/>
        </p:xfrm>
        <a:graphic>
          <a:graphicData uri="http://schemas.openxmlformats.org/drawingml/2006/table">
            <a:tbl>
              <a:tblPr firstRow="1" bandRow="1">
                <a:tableStyleId>{EB344D84-9AFB-497E-A393-DC336BA19D2E}</a:tableStyleId>
              </a:tblPr>
              <a:tblGrid>
                <a:gridCol w="1050928">
                  <a:extLst>
                    <a:ext uri="{9D8B030D-6E8A-4147-A177-3AD203B41FA5}">
                      <a16:colId xmlns:a16="http://schemas.microsoft.com/office/drawing/2014/main" val="3890640950"/>
                    </a:ext>
                  </a:extLst>
                </a:gridCol>
                <a:gridCol w="1532614">
                  <a:extLst>
                    <a:ext uri="{9D8B030D-6E8A-4147-A177-3AD203B41FA5}">
                      <a16:colId xmlns:a16="http://schemas.microsoft.com/office/drawing/2014/main" val="721219655"/>
                    </a:ext>
                  </a:extLst>
                </a:gridCol>
                <a:gridCol w="1532614">
                  <a:extLst>
                    <a:ext uri="{9D8B030D-6E8A-4147-A177-3AD203B41FA5}">
                      <a16:colId xmlns:a16="http://schemas.microsoft.com/office/drawing/2014/main" val="2578574791"/>
                    </a:ext>
                  </a:extLst>
                </a:gridCol>
                <a:gridCol w="1532614">
                  <a:extLst>
                    <a:ext uri="{9D8B030D-6E8A-4147-A177-3AD203B41FA5}">
                      <a16:colId xmlns:a16="http://schemas.microsoft.com/office/drawing/2014/main" val="1032334706"/>
                    </a:ext>
                  </a:extLst>
                </a:gridCol>
              </a:tblGrid>
              <a:tr h="282318">
                <a:tc>
                  <a:txBody>
                    <a:bodyPr/>
                    <a:lstStyle/>
                    <a:p>
                      <a:pPr marL="0" marR="0" lvl="0" indent="0" algn="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600" b="1" dirty="0">
                          <a:solidFill>
                            <a:schemeClr val="bg1"/>
                          </a:solidFill>
                          <a:effectLst/>
                        </a:rPr>
                        <a:t>DCR,</a:t>
                      </a:r>
                    </a:p>
                    <a:p>
                      <a:pPr marL="0" marR="0" lvl="0" indent="0" algn="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600" b="1" dirty="0">
                          <a:solidFill>
                            <a:schemeClr val="bg1"/>
                          </a:solidFill>
                          <a:effectLst/>
                        </a:rPr>
                        <a:t>% (95% CI)</a:t>
                      </a:r>
                    </a:p>
                  </a:txBody>
                  <a:tcPr marL="33975" marR="33975" marT="16987" marB="16987" anchor="b">
                    <a:lnL>
                      <a:noFill/>
                    </a:lnL>
                    <a:lnR>
                      <a:noFill/>
                    </a:lnR>
                    <a:lnT w="25400" cmpd="sng">
                      <a:noFill/>
                    </a:lnT>
                    <a:lnB>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600" b="0" dirty="0">
                          <a:solidFill>
                            <a:schemeClr val="bg1"/>
                          </a:solidFill>
                          <a:effectLst/>
                        </a:rPr>
                        <a:t>68.6 (58.8-77.3)</a:t>
                      </a:r>
                    </a:p>
                  </a:txBody>
                  <a:tcPr marL="33975" marR="33975" marT="16987" marB="16987" anchor="b">
                    <a:lnL>
                      <a:noFill/>
                    </a:lnL>
                    <a:lnR>
                      <a:noFill/>
                    </a:lnR>
                    <a:lnT w="25400" cmpd="sng">
                      <a:noFill/>
                    </a:lnT>
                    <a:lnB>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600" b="0" dirty="0">
                          <a:solidFill>
                            <a:schemeClr val="bg1"/>
                          </a:solidFill>
                          <a:effectLst/>
                        </a:rPr>
                        <a:t>51.1 (35.8-66.3)</a:t>
                      </a:r>
                    </a:p>
                  </a:txBody>
                  <a:tcPr marL="33975" marR="33975" marT="16987" marB="16987" anchor="b">
                    <a:lnL>
                      <a:noFill/>
                    </a:lnL>
                    <a:lnR>
                      <a:noFill/>
                    </a:lnR>
                    <a:lnT w="25400" cmpd="sng">
                      <a:noFill/>
                    </a:lnT>
                    <a:lnB>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600" b="0" dirty="0">
                          <a:solidFill>
                            <a:schemeClr val="bg1"/>
                          </a:solidFill>
                          <a:effectLst/>
                        </a:rPr>
                        <a:t>81.7 (69.6-90.5)</a:t>
                      </a:r>
                    </a:p>
                  </a:txBody>
                  <a:tcPr marL="33975" marR="33975" marT="16987" marB="16987" anchor="b">
                    <a:lnL>
                      <a:noFill/>
                    </a:lnL>
                    <a:lnR>
                      <a:noFill/>
                    </a:lnR>
                    <a:lnT w="25400" cmpd="sng">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20721622"/>
                  </a:ext>
                </a:extLst>
              </a:tr>
            </a:tbl>
          </a:graphicData>
        </a:graphic>
      </p:graphicFrame>
      <p:graphicFrame>
        <p:nvGraphicFramePr>
          <p:cNvPr id="11" name="Table 10">
            <a:extLst>
              <a:ext uri="{FF2B5EF4-FFF2-40B4-BE49-F238E27FC236}">
                <a16:creationId xmlns:a16="http://schemas.microsoft.com/office/drawing/2014/main" id="{4A170DEB-C898-5034-7DD2-31DFEC8628CF}"/>
              </a:ext>
            </a:extLst>
          </p:cNvPr>
          <p:cNvGraphicFramePr>
            <a:graphicFrameLocks noGrp="1"/>
          </p:cNvGraphicFramePr>
          <p:nvPr>
            <p:extLst>
              <p:ext uri="{D42A27DB-BD31-4B8C-83A1-F6EECF244321}">
                <p14:modId xmlns:p14="http://schemas.microsoft.com/office/powerpoint/2010/main" val="638538133"/>
              </p:ext>
            </p:extLst>
          </p:nvPr>
        </p:nvGraphicFramePr>
        <p:xfrm>
          <a:off x="6848067" y="2882205"/>
          <a:ext cx="4647578" cy="1701226"/>
        </p:xfrm>
        <a:graphic>
          <a:graphicData uri="http://schemas.openxmlformats.org/drawingml/2006/table">
            <a:tbl>
              <a:tblPr firstRow="1" bandRow="1">
                <a:tableStyleId>{EB344D84-9AFB-497E-A393-DC336BA19D2E}</a:tableStyleId>
              </a:tblPr>
              <a:tblGrid>
                <a:gridCol w="2551612">
                  <a:extLst>
                    <a:ext uri="{9D8B030D-6E8A-4147-A177-3AD203B41FA5}">
                      <a16:colId xmlns:a16="http://schemas.microsoft.com/office/drawing/2014/main" val="469460563"/>
                    </a:ext>
                  </a:extLst>
                </a:gridCol>
                <a:gridCol w="2095966">
                  <a:extLst>
                    <a:ext uri="{9D8B030D-6E8A-4147-A177-3AD203B41FA5}">
                      <a16:colId xmlns:a16="http://schemas.microsoft.com/office/drawing/2014/main" val="1916280732"/>
                    </a:ext>
                  </a:extLst>
                </a:gridCol>
              </a:tblGrid>
              <a:tr h="653878">
                <a:tc>
                  <a:txBody>
                    <a:bodyPr/>
                    <a:lstStyle/>
                    <a:p>
                      <a:pPr algn="l" fontAlgn="ctr"/>
                      <a:r>
                        <a:rPr lang="en-US" sz="1800" b="1" dirty="0">
                          <a:solidFill>
                            <a:schemeClr val="tx1"/>
                          </a:solidFill>
                          <a:effectLst/>
                        </a:rPr>
                        <a:t>Response, Mo (95% CI)</a:t>
                      </a:r>
                    </a:p>
                  </a:txBody>
                  <a:tcPr marL="45720" marR="45720" marT="16987" marB="16987"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fontAlgn="ctr"/>
                      <a:r>
                        <a:rPr lang="en-US" sz="1800" b="1" dirty="0">
                          <a:solidFill>
                            <a:schemeClr val="tx1"/>
                          </a:solidFill>
                          <a:effectLst/>
                        </a:rPr>
                        <a:t>CTFI &lt;90 Days</a:t>
                      </a:r>
                      <a:r>
                        <a:rPr lang="en-US" sz="1800" b="1" baseline="30000" dirty="0">
                          <a:solidFill>
                            <a:schemeClr val="tx1"/>
                          </a:solidFill>
                          <a:effectLst/>
                        </a:rPr>
                        <a:t>†</a:t>
                      </a:r>
                    </a:p>
                    <a:p>
                      <a:pPr algn="ctr" fontAlgn="ctr"/>
                      <a:r>
                        <a:rPr lang="en-US" sz="1800" b="1" dirty="0">
                          <a:solidFill>
                            <a:schemeClr val="tx1"/>
                          </a:solidFill>
                          <a:effectLst/>
                        </a:rPr>
                        <a:t>(n = 45)</a:t>
                      </a:r>
                    </a:p>
                  </a:txBody>
                  <a:tcPr marL="33975" marR="33975" marT="16987" marB="16987" anchor="b">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535050160"/>
                  </a:ext>
                </a:extLst>
              </a:tr>
              <a:tr h="346004">
                <a:tc>
                  <a:txBody>
                    <a:bodyPr/>
                    <a:lstStyle/>
                    <a:p>
                      <a:pPr algn="l"/>
                      <a:r>
                        <a:rPr lang="en-US" sz="1800" b="0" dirty="0">
                          <a:solidFill>
                            <a:schemeClr val="bg1"/>
                          </a:solidFill>
                          <a:effectLst/>
                        </a:rPr>
                        <a:t>Median DoR</a:t>
                      </a:r>
                    </a:p>
                  </a:txBody>
                  <a:tcPr marL="33975" marR="33975" marT="16987" marB="16987" anchor="b">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effectLst/>
                        </a:rPr>
                        <a:t>4.7 (2.6-5.6)</a:t>
                      </a:r>
                    </a:p>
                  </a:txBody>
                  <a:tcPr marL="33975" marR="33975" marT="16987" marB="16987" anchor="b">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12499874"/>
                  </a:ext>
                </a:extLst>
              </a:tr>
              <a:tr h="346004">
                <a:tc>
                  <a:txBody>
                    <a:bodyPr/>
                    <a:lstStyle/>
                    <a:p>
                      <a:pPr algn="l"/>
                      <a:r>
                        <a:rPr lang="en-US" sz="1800" b="0" dirty="0">
                          <a:solidFill>
                            <a:schemeClr val="bg1"/>
                          </a:solidFill>
                          <a:effectLst/>
                        </a:rPr>
                        <a:t>Median PFS</a:t>
                      </a:r>
                    </a:p>
                  </a:txBody>
                  <a:tcPr marL="33975" marR="33975" marT="16987" marB="16987" anchor="b">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effectLst/>
                        </a:rPr>
                        <a:t>2.6 (1.3-3.9)</a:t>
                      </a:r>
                    </a:p>
                  </a:txBody>
                  <a:tcPr marL="33975" marR="33975" marT="16987" marB="16987" anchor="b">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67599000"/>
                  </a:ext>
                </a:extLst>
              </a:tr>
              <a:tr h="355340">
                <a:tc>
                  <a:txBody>
                    <a:bodyPr/>
                    <a:lstStyle/>
                    <a:p>
                      <a:pPr algn="l"/>
                      <a:r>
                        <a:rPr lang="en-US" sz="1800" b="0" dirty="0">
                          <a:solidFill>
                            <a:schemeClr val="bg1"/>
                          </a:solidFill>
                          <a:effectLst/>
                        </a:rPr>
                        <a:t>Median OS</a:t>
                      </a:r>
                    </a:p>
                  </a:txBody>
                  <a:tcPr marL="33975" marR="33975" marT="16987" marB="16987" anchor="b">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b="0" dirty="0">
                          <a:solidFill>
                            <a:schemeClr val="bg1"/>
                          </a:solidFill>
                          <a:effectLst/>
                        </a:rPr>
                        <a:t>5.0 (4.1-6.3)</a:t>
                      </a:r>
                    </a:p>
                  </a:txBody>
                  <a:tcPr marL="33975" marR="33975" marT="16987" marB="16987" anchor="b">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15407798"/>
                  </a:ext>
                </a:extLst>
              </a:tr>
            </a:tbl>
          </a:graphicData>
        </a:graphic>
      </p:graphicFrame>
      <p:graphicFrame>
        <p:nvGraphicFramePr>
          <p:cNvPr id="12" name="Table 11">
            <a:extLst>
              <a:ext uri="{FF2B5EF4-FFF2-40B4-BE49-F238E27FC236}">
                <a16:creationId xmlns:a16="http://schemas.microsoft.com/office/drawing/2014/main" id="{3CAFFE67-291E-B38A-1CFD-ABA1F4C4A331}"/>
              </a:ext>
            </a:extLst>
          </p:cNvPr>
          <p:cNvGraphicFramePr>
            <a:graphicFrameLocks noGrp="1"/>
          </p:cNvGraphicFramePr>
          <p:nvPr>
            <p:extLst>
              <p:ext uri="{D42A27DB-BD31-4B8C-83A1-F6EECF244321}">
                <p14:modId xmlns:p14="http://schemas.microsoft.com/office/powerpoint/2010/main" val="1519812829"/>
              </p:ext>
            </p:extLst>
          </p:nvPr>
        </p:nvGraphicFramePr>
        <p:xfrm>
          <a:off x="6853345" y="4648065"/>
          <a:ext cx="4647578" cy="1529215"/>
        </p:xfrm>
        <a:graphic>
          <a:graphicData uri="http://schemas.openxmlformats.org/drawingml/2006/table">
            <a:tbl>
              <a:tblPr firstRow="1" bandRow="1">
                <a:tableStyleId>{EB344D84-9AFB-497E-A393-DC336BA19D2E}</a:tableStyleId>
              </a:tblPr>
              <a:tblGrid>
                <a:gridCol w="2551612">
                  <a:extLst>
                    <a:ext uri="{9D8B030D-6E8A-4147-A177-3AD203B41FA5}">
                      <a16:colId xmlns:a16="http://schemas.microsoft.com/office/drawing/2014/main" val="469460563"/>
                    </a:ext>
                  </a:extLst>
                </a:gridCol>
                <a:gridCol w="2095966">
                  <a:extLst>
                    <a:ext uri="{9D8B030D-6E8A-4147-A177-3AD203B41FA5}">
                      <a16:colId xmlns:a16="http://schemas.microsoft.com/office/drawing/2014/main" val="787670085"/>
                    </a:ext>
                  </a:extLst>
                </a:gridCol>
              </a:tblGrid>
              <a:tr h="453170">
                <a:tc>
                  <a:txBody>
                    <a:bodyPr/>
                    <a:lstStyle/>
                    <a:p>
                      <a:pPr algn="l" fontAlgn="ctr"/>
                      <a:r>
                        <a:rPr lang="en-US" sz="1800" b="1" dirty="0">
                          <a:solidFill>
                            <a:schemeClr val="tx1"/>
                          </a:solidFill>
                          <a:effectLst/>
                        </a:rPr>
                        <a:t>Response, Mo (95% CI)</a:t>
                      </a:r>
                    </a:p>
                  </a:txBody>
                  <a:tcPr marL="33975" marR="33975" marT="16987" marB="16987"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fontAlgn="ctr"/>
                      <a:r>
                        <a:rPr lang="en-US" sz="1800" b="1" dirty="0">
                          <a:solidFill>
                            <a:schemeClr val="tx1"/>
                          </a:solidFill>
                          <a:effectLst/>
                        </a:rPr>
                        <a:t>CTFI ≥90 Days</a:t>
                      </a:r>
                      <a:r>
                        <a:rPr lang="en-US" sz="1800" b="1" baseline="30000" dirty="0">
                          <a:solidFill>
                            <a:schemeClr val="tx1"/>
                          </a:solidFill>
                          <a:effectLst/>
                        </a:rPr>
                        <a:t>‡</a:t>
                      </a:r>
                      <a:endParaRPr lang="en-US" sz="1800" b="1" dirty="0">
                        <a:solidFill>
                          <a:schemeClr val="tx1"/>
                        </a:solidFill>
                        <a:effectLst/>
                      </a:endParaRPr>
                    </a:p>
                    <a:p>
                      <a:pPr algn="ctr" fontAlgn="ctr"/>
                      <a:r>
                        <a:rPr lang="en-US" sz="1800" b="1" dirty="0">
                          <a:solidFill>
                            <a:schemeClr val="tx1"/>
                          </a:solidFill>
                          <a:effectLst/>
                        </a:rPr>
                        <a:t>(n = 60)</a:t>
                      </a:r>
                    </a:p>
                  </a:txBody>
                  <a:tcPr marL="45720" marR="45720" marT="16987" marB="16987" anchor="b">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535050160"/>
                  </a:ext>
                </a:extLst>
              </a:tr>
              <a:tr h="239798">
                <a:tc>
                  <a:txBody>
                    <a:bodyPr/>
                    <a:lstStyle/>
                    <a:p>
                      <a:pPr algn="l"/>
                      <a:r>
                        <a:rPr lang="en-US" sz="1800" b="0" dirty="0">
                          <a:solidFill>
                            <a:schemeClr val="bg1"/>
                          </a:solidFill>
                          <a:effectLst/>
                        </a:rPr>
                        <a:t>Median DoR</a:t>
                      </a:r>
                    </a:p>
                  </a:txBody>
                  <a:tcPr marL="33975" marR="33975" marT="16987" marB="16987" anchor="b">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effectLst/>
                        </a:rPr>
                        <a:t>6.2 (3.5-7.3)</a:t>
                      </a:r>
                    </a:p>
                  </a:txBody>
                  <a:tcPr marL="33975" marR="33975" marT="16987" marB="16987" anchor="b">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12499874"/>
                  </a:ext>
                </a:extLst>
              </a:tr>
              <a:tr h="265800">
                <a:tc>
                  <a:txBody>
                    <a:bodyPr/>
                    <a:lstStyle/>
                    <a:p>
                      <a:pPr algn="l"/>
                      <a:r>
                        <a:rPr lang="en-US" sz="1800" b="0" dirty="0">
                          <a:solidFill>
                            <a:schemeClr val="bg1"/>
                          </a:solidFill>
                          <a:effectLst/>
                        </a:rPr>
                        <a:t>Median PFS</a:t>
                      </a:r>
                    </a:p>
                  </a:txBody>
                  <a:tcPr marL="33975" marR="33975" marT="16987" marB="16987" anchor="b">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effectLst/>
                        </a:rPr>
                        <a:t>4.6 (2.8-6.5)</a:t>
                      </a:r>
                    </a:p>
                  </a:txBody>
                  <a:tcPr marL="33975" marR="33975" marT="16987" marB="16987" anchor="b">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67599000"/>
                  </a:ext>
                </a:extLst>
              </a:tr>
              <a:tr h="330013">
                <a:tc>
                  <a:txBody>
                    <a:bodyPr/>
                    <a:lstStyle/>
                    <a:p>
                      <a:pPr algn="l"/>
                      <a:r>
                        <a:rPr lang="en-US" sz="1800" b="0" dirty="0">
                          <a:solidFill>
                            <a:schemeClr val="bg1"/>
                          </a:solidFill>
                          <a:effectLst/>
                        </a:rPr>
                        <a:t>Median OS</a:t>
                      </a:r>
                    </a:p>
                  </a:txBody>
                  <a:tcPr marL="33975" marR="33975" marT="16987" marB="16987" anchor="b">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b="0" dirty="0">
                          <a:solidFill>
                            <a:schemeClr val="bg1"/>
                          </a:solidFill>
                          <a:effectLst/>
                        </a:rPr>
                        <a:t>11.9 (9.7-16.2)</a:t>
                      </a:r>
                    </a:p>
                  </a:txBody>
                  <a:tcPr marL="33975" marR="33975" marT="16987" marB="16987" anchor="b">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15407798"/>
                  </a:ext>
                </a:extLst>
              </a:tr>
            </a:tbl>
          </a:graphicData>
        </a:graphic>
      </p:graphicFrame>
      <p:sp>
        <p:nvSpPr>
          <p:cNvPr id="14" name="TextBox 13">
            <a:extLst>
              <a:ext uri="{FF2B5EF4-FFF2-40B4-BE49-F238E27FC236}">
                <a16:creationId xmlns:a16="http://schemas.microsoft.com/office/drawing/2014/main" id="{2AE39F18-D8C6-4C18-B9F0-9723BE00A0E6}"/>
              </a:ext>
            </a:extLst>
          </p:cNvPr>
          <p:cNvSpPr txBox="1"/>
          <p:nvPr/>
        </p:nvSpPr>
        <p:spPr bwMode="auto">
          <a:xfrm>
            <a:off x="1499037" y="1520221"/>
            <a:ext cx="136700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b="0" dirty="0">
                <a:solidFill>
                  <a:schemeClr val="bg1"/>
                </a:solidFill>
                <a:effectLst/>
              </a:rPr>
              <a:t>35.2 </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b="0" dirty="0">
                <a:solidFill>
                  <a:schemeClr val="bg1"/>
                </a:solidFill>
                <a:effectLst/>
              </a:rPr>
              <a:t>(26.2-45.2)</a:t>
            </a:r>
          </a:p>
        </p:txBody>
      </p:sp>
      <p:sp>
        <p:nvSpPr>
          <p:cNvPr id="15" name="TextBox 14">
            <a:extLst>
              <a:ext uri="{FF2B5EF4-FFF2-40B4-BE49-F238E27FC236}">
                <a16:creationId xmlns:a16="http://schemas.microsoft.com/office/drawing/2014/main" id="{95C3725B-688C-B790-34E4-6B6882BF8C55}"/>
              </a:ext>
            </a:extLst>
          </p:cNvPr>
          <p:cNvSpPr txBox="1"/>
          <p:nvPr/>
        </p:nvSpPr>
        <p:spPr bwMode="auto">
          <a:xfrm>
            <a:off x="2986203" y="1520221"/>
            <a:ext cx="136700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b="0" dirty="0">
                <a:solidFill>
                  <a:schemeClr val="bg1"/>
                </a:solidFill>
                <a:effectLst/>
              </a:rPr>
              <a:t>22.2 </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b="0" dirty="0">
                <a:solidFill>
                  <a:schemeClr val="bg1"/>
                </a:solidFill>
                <a:effectLst/>
              </a:rPr>
              <a:t>(11.2-37.1)</a:t>
            </a:r>
          </a:p>
        </p:txBody>
      </p:sp>
      <p:sp>
        <p:nvSpPr>
          <p:cNvPr id="16" name="TextBox 15">
            <a:extLst>
              <a:ext uri="{FF2B5EF4-FFF2-40B4-BE49-F238E27FC236}">
                <a16:creationId xmlns:a16="http://schemas.microsoft.com/office/drawing/2014/main" id="{CE40BB1A-1604-4649-5AD6-D78AACC24309}"/>
              </a:ext>
            </a:extLst>
          </p:cNvPr>
          <p:cNvSpPr txBox="1"/>
          <p:nvPr/>
        </p:nvSpPr>
        <p:spPr bwMode="auto">
          <a:xfrm>
            <a:off x="4499911" y="1520221"/>
            <a:ext cx="136700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b="0" dirty="0">
                <a:solidFill>
                  <a:schemeClr val="bg1"/>
                </a:solidFill>
                <a:effectLst/>
              </a:rPr>
              <a:t>45.0 </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b="0" dirty="0">
                <a:solidFill>
                  <a:schemeClr val="bg1"/>
                </a:solidFill>
                <a:effectLst/>
              </a:rPr>
              <a:t>(32.1-58.4)</a:t>
            </a:r>
          </a:p>
        </p:txBody>
      </p:sp>
      <p:sp>
        <p:nvSpPr>
          <p:cNvPr id="17" name="TextBox 16">
            <a:extLst>
              <a:ext uri="{FF2B5EF4-FFF2-40B4-BE49-F238E27FC236}">
                <a16:creationId xmlns:a16="http://schemas.microsoft.com/office/drawing/2014/main" id="{116EE739-480C-7339-4C4A-A429A08BEE14}"/>
              </a:ext>
            </a:extLst>
          </p:cNvPr>
          <p:cNvSpPr txBox="1"/>
          <p:nvPr/>
        </p:nvSpPr>
        <p:spPr bwMode="auto">
          <a:xfrm>
            <a:off x="408109" y="1509588"/>
            <a:ext cx="136700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b="1" dirty="0">
                <a:solidFill>
                  <a:schemeClr val="bg1"/>
                </a:solidFill>
                <a:effectLst/>
              </a:rPr>
              <a:t>ORR, % (95% CI)*</a:t>
            </a:r>
          </a:p>
        </p:txBody>
      </p:sp>
      <p:sp>
        <p:nvSpPr>
          <p:cNvPr id="18" name="TextBox 17">
            <a:extLst>
              <a:ext uri="{FF2B5EF4-FFF2-40B4-BE49-F238E27FC236}">
                <a16:creationId xmlns:a16="http://schemas.microsoft.com/office/drawing/2014/main" id="{2E0A6878-5F61-7FB4-FA74-C71C334F4AB8}"/>
              </a:ext>
            </a:extLst>
          </p:cNvPr>
          <p:cNvSpPr txBox="1"/>
          <p:nvPr/>
        </p:nvSpPr>
        <p:spPr bwMode="auto">
          <a:xfrm>
            <a:off x="2451738" y="1160777"/>
            <a:ext cx="194332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2400" b="1" dirty="0">
                <a:solidFill>
                  <a:schemeClr val="bg1"/>
                </a:solidFill>
                <a:effectLst/>
              </a:rPr>
              <a:t>Response</a:t>
            </a:r>
          </a:p>
        </p:txBody>
      </p:sp>
      <p:sp>
        <p:nvSpPr>
          <p:cNvPr id="19" name="TextBox 18">
            <a:extLst>
              <a:ext uri="{FF2B5EF4-FFF2-40B4-BE49-F238E27FC236}">
                <a16:creationId xmlns:a16="http://schemas.microsoft.com/office/drawing/2014/main" id="{3C81C38E-24F5-7D98-63B7-F93D8512DD6A}"/>
              </a:ext>
            </a:extLst>
          </p:cNvPr>
          <p:cNvSpPr txBox="1"/>
          <p:nvPr/>
        </p:nvSpPr>
        <p:spPr bwMode="auto">
          <a:xfrm rot="16200000">
            <a:off x="121363" y="3510105"/>
            <a:ext cx="13670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b="1" dirty="0">
                <a:solidFill>
                  <a:schemeClr val="bg1"/>
                </a:solidFill>
                <a:effectLst/>
              </a:rPr>
              <a:t>Patients (%)</a:t>
            </a:r>
          </a:p>
        </p:txBody>
      </p:sp>
      <p:sp>
        <p:nvSpPr>
          <p:cNvPr id="5" name="TextBox 4">
            <a:extLst>
              <a:ext uri="{FF2B5EF4-FFF2-40B4-BE49-F238E27FC236}">
                <a16:creationId xmlns:a16="http://schemas.microsoft.com/office/drawing/2014/main" id="{B88D3204-53C1-3543-C38E-CF71EC65691F}"/>
              </a:ext>
            </a:extLst>
          </p:cNvPr>
          <p:cNvSpPr txBox="1"/>
          <p:nvPr/>
        </p:nvSpPr>
        <p:spPr bwMode="auto">
          <a:xfrm>
            <a:off x="845431" y="2089651"/>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100</a:t>
            </a:r>
          </a:p>
        </p:txBody>
      </p:sp>
      <p:sp>
        <p:nvSpPr>
          <p:cNvPr id="6" name="TextBox 5">
            <a:extLst>
              <a:ext uri="{FF2B5EF4-FFF2-40B4-BE49-F238E27FC236}">
                <a16:creationId xmlns:a16="http://schemas.microsoft.com/office/drawing/2014/main" id="{C4F251DD-6695-F5DA-254E-FCAAAF6A03E1}"/>
              </a:ext>
            </a:extLst>
          </p:cNvPr>
          <p:cNvSpPr txBox="1"/>
          <p:nvPr/>
        </p:nvSpPr>
        <p:spPr bwMode="auto">
          <a:xfrm>
            <a:off x="949128" y="26723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80</a:t>
            </a:r>
          </a:p>
        </p:txBody>
      </p:sp>
      <p:sp>
        <p:nvSpPr>
          <p:cNvPr id="10" name="TextBox 9">
            <a:extLst>
              <a:ext uri="{FF2B5EF4-FFF2-40B4-BE49-F238E27FC236}">
                <a16:creationId xmlns:a16="http://schemas.microsoft.com/office/drawing/2014/main" id="{03579BAF-ADA7-C3AE-D5E9-D2FF13C57B88}"/>
              </a:ext>
            </a:extLst>
          </p:cNvPr>
          <p:cNvSpPr txBox="1"/>
          <p:nvPr/>
        </p:nvSpPr>
        <p:spPr bwMode="auto">
          <a:xfrm>
            <a:off x="949128" y="32443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60</a:t>
            </a:r>
          </a:p>
        </p:txBody>
      </p:sp>
      <p:sp>
        <p:nvSpPr>
          <p:cNvPr id="13" name="TextBox 12">
            <a:extLst>
              <a:ext uri="{FF2B5EF4-FFF2-40B4-BE49-F238E27FC236}">
                <a16:creationId xmlns:a16="http://schemas.microsoft.com/office/drawing/2014/main" id="{81D03ADE-1336-D548-C0BB-B6DBDC8B96CD}"/>
              </a:ext>
            </a:extLst>
          </p:cNvPr>
          <p:cNvSpPr txBox="1"/>
          <p:nvPr/>
        </p:nvSpPr>
        <p:spPr bwMode="auto">
          <a:xfrm>
            <a:off x="949128" y="379661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20" name="TextBox 19">
            <a:extLst>
              <a:ext uri="{FF2B5EF4-FFF2-40B4-BE49-F238E27FC236}">
                <a16:creationId xmlns:a16="http://schemas.microsoft.com/office/drawing/2014/main" id="{20670C74-BFE8-5554-395F-AD8CFBA8EE02}"/>
              </a:ext>
            </a:extLst>
          </p:cNvPr>
          <p:cNvSpPr txBox="1"/>
          <p:nvPr/>
        </p:nvSpPr>
        <p:spPr bwMode="auto">
          <a:xfrm>
            <a:off x="949128" y="437656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2</a:t>
            </a:r>
            <a:r>
              <a:rPr lang="en-US" b="0">
                <a:solidFill>
                  <a:schemeClr val="bg1"/>
                </a:solidFill>
                <a:latin typeface="Calibri" panose="020F0502020204030204" pitchFamily="34" charset="0"/>
              </a:rPr>
              <a:t>0</a:t>
            </a:r>
          </a:p>
        </p:txBody>
      </p:sp>
      <p:sp>
        <p:nvSpPr>
          <p:cNvPr id="21" name="TextBox 20">
            <a:extLst>
              <a:ext uri="{FF2B5EF4-FFF2-40B4-BE49-F238E27FC236}">
                <a16:creationId xmlns:a16="http://schemas.microsoft.com/office/drawing/2014/main" id="{18EF5AEB-D2FF-98DC-40F3-98931F393A19}"/>
              </a:ext>
            </a:extLst>
          </p:cNvPr>
          <p:cNvSpPr txBox="1"/>
          <p:nvPr/>
        </p:nvSpPr>
        <p:spPr bwMode="auto">
          <a:xfrm>
            <a:off x="1071679" y="494957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Tree>
    <p:extLst>
      <p:ext uri="{BB962C8B-B14F-4D97-AF65-F5344CB8AC3E}">
        <p14:creationId xmlns:p14="http://schemas.microsoft.com/office/powerpoint/2010/main" val="3485428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85507-B9AB-9D47-BF04-132DA9991E57}"/>
              </a:ext>
            </a:extLst>
          </p:cNvPr>
          <p:cNvSpPr>
            <a:spLocks noGrp="1"/>
          </p:cNvSpPr>
          <p:nvPr>
            <p:ph type="title"/>
          </p:nvPr>
        </p:nvSpPr>
        <p:spPr>
          <a:xfrm>
            <a:off x="609759" y="238127"/>
            <a:ext cx="10872444" cy="1103313"/>
          </a:xfrm>
        </p:spPr>
        <p:txBody>
          <a:bodyPr vert="horz" lIns="91440" tIns="45720" rIns="91440" bIns="45720" rtlCol="0" anchor="ctr">
            <a:normAutofit/>
          </a:bodyPr>
          <a:lstStyle/>
          <a:p>
            <a:r>
              <a:rPr lang="en-US" dirty="0"/>
              <a:t>Phase II Study of 2L Lurbinectedin in ES-SCLC: Safety</a:t>
            </a:r>
          </a:p>
        </p:txBody>
      </p:sp>
      <p:sp>
        <p:nvSpPr>
          <p:cNvPr id="13" name="Text Box 11">
            <a:extLst>
              <a:ext uri="{FF2B5EF4-FFF2-40B4-BE49-F238E27FC236}">
                <a16:creationId xmlns:a16="http://schemas.microsoft.com/office/drawing/2014/main" id="{775A58BC-DE71-2099-F801-9BB3F7A8F98B}"/>
              </a:ext>
            </a:extLst>
          </p:cNvPr>
          <p:cNvSpPr txBox="1">
            <a:spLocks noChangeArrowheads="1"/>
          </p:cNvSpPr>
          <p:nvPr/>
        </p:nvSpPr>
        <p:spPr bwMode="auto">
          <a:xfrm>
            <a:off x="412491" y="6367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Trigo. Lancet Oncol. 2020;21:645. </a:t>
            </a:r>
          </a:p>
        </p:txBody>
      </p:sp>
      <p:graphicFrame>
        <p:nvGraphicFramePr>
          <p:cNvPr id="3" name="Content Placeholder 5">
            <a:extLst>
              <a:ext uri="{FF2B5EF4-FFF2-40B4-BE49-F238E27FC236}">
                <a16:creationId xmlns:a16="http://schemas.microsoft.com/office/drawing/2014/main" id="{4E0B6646-A70E-BA27-7ABA-E2572E738CCC}"/>
              </a:ext>
            </a:extLst>
          </p:cNvPr>
          <p:cNvGraphicFramePr>
            <a:graphicFrameLocks/>
          </p:cNvGraphicFramePr>
          <p:nvPr>
            <p:extLst>
              <p:ext uri="{D42A27DB-BD31-4B8C-83A1-F6EECF244321}">
                <p14:modId xmlns:p14="http://schemas.microsoft.com/office/powerpoint/2010/main" val="1312016614"/>
              </p:ext>
            </p:extLst>
          </p:nvPr>
        </p:nvGraphicFramePr>
        <p:xfrm>
          <a:off x="495300" y="1600200"/>
          <a:ext cx="6086655" cy="4206240"/>
        </p:xfrm>
        <a:graphic>
          <a:graphicData uri="http://schemas.openxmlformats.org/drawingml/2006/table">
            <a:tbl>
              <a:tblPr firstRow="1" bandRow="1">
                <a:tableStyleId>{5C22544A-7EE6-4342-B048-85BDC9FD1C3A}</a:tableStyleId>
              </a:tblPr>
              <a:tblGrid>
                <a:gridCol w="2521169">
                  <a:extLst>
                    <a:ext uri="{9D8B030D-6E8A-4147-A177-3AD203B41FA5}">
                      <a16:colId xmlns:a16="http://schemas.microsoft.com/office/drawing/2014/main" val="20000"/>
                    </a:ext>
                  </a:extLst>
                </a:gridCol>
                <a:gridCol w="1376855">
                  <a:extLst>
                    <a:ext uri="{9D8B030D-6E8A-4147-A177-3AD203B41FA5}">
                      <a16:colId xmlns:a16="http://schemas.microsoft.com/office/drawing/2014/main" val="20001"/>
                    </a:ext>
                  </a:extLst>
                </a:gridCol>
                <a:gridCol w="1147168">
                  <a:extLst>
                    <a:ext uri="{9D8B030D-6E8A-4147-A177-3AD203B41FA5}">
                      <a16:colId xmlns:a16="http://schemas.microsoft.com/office/drawing/2014/main" val="20002"/>
                    </a:ext>
                  </a:extLst>
                </a:gridCol>
                <a:gridCol w="1041463">
                  <a:extLst>
                    <a:ext uri="{9D8B030D-6E8A-4147-A177-3AD203B41FA5}">
                      <a16:colId xmlns:a16="http://schemas.microsoft.com/office/drawing/2014/main" val="19850308"/>
                    </a:ext>
                  </a:extLst>
                </a:gridCol>
              </a:tblGrid>
              <a:tr h="17342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Laboratory Abnormality*</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Patients (N = 105)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extLst>
                  <a:ext uri="{0D108BD9-81ED-4DB2-BD59-A6C34878D82A}">
                    <a16:rowId xmlns:a16="http://schemas.microsoft.com/office/drawing/2014/main" val="2569942638"/>
                  </a:ext>
                </a:extLst>
              </a:tr>
              <a:tr h="173421">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Grade 1/2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Grade 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Grade 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677917">
                <a:tc>
                  <a:txBody>
                    <a:bodyPr/>
                    <a:lstStyle/>
                    <a:p>
                      <a:pPr algn="l"/>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Hematologic,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Leukopenia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Thrombocytopenia</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91 (87)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 (37)</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(3)</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(4)</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82257507"/>
                  </a:ext>
                </a:extLst>
              </a:tr>
              <a:tr h="8040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Biochemical, 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Creatinine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l-GR"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γ</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-glutamyl transferase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AST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Alkaline phosphatase</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86/104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69/103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52/103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44/103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31/103 (30)</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5/103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13/103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2/103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3/103 (3)</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2/103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21027047"/>
                  </a:ext>
                </a:extLst>
              </a:tr>
            </a:tbl>
          </a:graphicData>
        </a:graphic>
      </p:graphicFrame>
      <p:graphicFrame>
        <p:nvGraphicFramePr>
          <p:cNvPr id="4" name="Content Placeholder 5">
            <a:extLst>
              <a:ext uri="{FF2B5EF4-FFF2-40B4-BE49-F238E27FC236}">
                <a16:creationId xmlns:a16="http://schemas.microsoft.com/office/drawing/2014/main" id="{5B23415C-D629-1FE4-34E2-2FD0B7D827CA}"/>
              </a:ext>
            </a:extLst>
          </p:cNvPr>
          <p:cNvGraphicFramePr>
            <a:graphicFrameLocks/>
          </p:cNvGraphicFramePr>
          <p:nvPr>
            <p:extLst>
              <p:ext uri="{D42A27DB-BD31-4B8C-83A1-F6EECF244321}">
                <p14:modId xmlns:p14="http://schemas.microsoft.com/office/powerpoint/2010/main" val="4051901069"/>
              </p:ext>
            </p:extLst>
          </p:nvPr>
        </p:nvGraphicFramePr>
        <p:xfrm>
          <a:off x="6738018" y="1600200"/>
          <a:ext cx="5034883" cy="3931920"/>
        </p:xfrm>
        <a:graphic>
          <a:graphicData uri="http://schemas.openxmlformats.org/drawingml/2006/table">
            <a:tbl>
              <a:tblPr firstRow="1" bandRow="1">
                <a:tableStyleId>{5C22544A-7EE6-4342-B048-85BDC9FD1C3A}</a:tableStyleId>
              </a:tblPr>
              <a:tblGrid>
                <a:gridCol w="2132713">
                  <a:extLst>
                    <a:ext uri="{9D8B030D-6E8A-4147-A177-3AD203B41FA5}">
                      <a16:colId xmlns:a16="http://schemas.microsoft.com/office/drawing/2014/main" val="20000"/>
                    </a:ext>
                  </a:extLst>
                </a:gridCol>
                <a:gridCol w="1114097">
                  <a:extLst>
                    <a:ext uri="{9D8B030D-6E8A-4147-A177-3AD203B41FA5}">
                      <a16:colId xmlns:a16="http://schemas.microsoft.com/office/drawing/2014/main" val="20001"/>
                    </a:ext>
                  </a:extLst>
                </a:gridCol>
                <a:gridCol w="924910">
                  <a:extLst>
                    <a:ext uri="{9D8B030D-6E8A-4147-A177-3AD203B41FA5}">
                      <a16:colId xmlns:a16="http://schemas.microsoft.com/office/drawing/2014/main" val="20002"/>
                    </a:ext>
                  </a:extLst>
                </a:gridCol>
                <a:gridCol w="863163">
                  <a:extLst>
                    <a:ext uri="{9D8B030D-6E8A-4147-A177-3AD203B41FA5}">
                      <a16:colId xmlns:a16="http://schemas.microsoft.com/office/drawing/2014/main" val="19850308"/>
                    </a:ext>
                  </a:extLst>
                </a:gridCol>
              </a:tblGrid>
              <a:tr h="19429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TRAE, 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Patients (N = 105)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extLst>
                  <a:ext uri="{0D108BD9-81ED-4DB2-BD59-A6C34878D82A}">
                    <a16:rowId xmlns:a16="http://schemas.microsoft.com/office/drawing/2014/main" val="3486971889"/>
                  </a:ext>
                </a:extLst>
              </a:tr>
              <a:tr h="19429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Grade 1/2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Grade 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Grade 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194295">
                <a:tc>
                  <a:txBody>
                    <a:bodyPr/>
                    <a:lstStyle/>
                    <a:p>
                      <a:pPr marL="0" indent="0" algn="l">
                        <a:buFont typeface="Arial" panose="020B0604020202020204" pitchFamily="34" charset="0"/>
                        <a:buNone/>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Fatigue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 (51)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194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Nausea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 (32)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7412028"/>
                  </a:ext>
                </a:extLst>
              </a:tr>
              <a:tr h="3356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Decreased appetite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(21)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7678324"/>
                  </a:ext>
                </a:extLst>
              </a:tr>
              <a:tr h="194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Vomiting</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(18)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96876980"/>
                  </a:ext>
                </a:extLst>
              </a:tr>
              <a:tr h="194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Diarrhea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(14)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21027047"/>
                  </a:ext>
                </a:extLst>
              </a:tr>
              <a:tr h="3356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Febrile neutropenia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78733532"/>
                  </a:ext>
                </a:extLst>
              </a:tr>
              <a:tr h="194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Pneumonia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62208220"/>
                  </a:ext>
                </a:extLst>
              </a:tr>
              <a:tr h="194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Skin ulcer</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67800626"/>
                  </a:ext>
                </a:extLst>
              </a:tr>
            </a:tbl>
          </a:graphicData>
        </a:graphic>
      </p:graphicFrame>
      <p:sp>
        <p:nvSpPr>
          <p:cNvPr id="5" name="Rectangle 4">
            <a:extLst>
              <a:ext uri="{FF2B5EF4-FFF2-40B4-BE49-F238E27FC236}">
                <a16:creationId xmlns:a16="http://schemas.microsoft.com/office/drawing/2014/main" id="{B828F821-A45E-03F5-EED4-389002240B9F}"/>
              </a:ext>
            </a:extLst>
          </p:cNvPr>
          <p:cNvSpPr/>
          <p:nvPr/>
        </p:nvSpPr>
        <p:spPr>
          <a:xfrm>
            <a:off x="550950" y="5801426"/>
            <a:ext cx="2987677" cy="307777"/>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*Regardless of relation to study drug. </a:t>
            </a:r>
          </a:p>
        </p:txBody>
      </p:sp>
    </p:spTree>
    <p:extLst>
      <p:ext uri="{BB962C8B-B14F-4D97-AF65-F5344CB8AC3E}">
        <p14:creationId xmlns:p14="http://schemas.microsoft.com/office/powerpoint/2010/main" val="1106579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7988C-44F0-230C-9FC6-CA7884C3325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A2F5B4-66C5-4A3B-CD3E-8E520A89444E}"/>
              </a:ext>
            </a:extLst>
          </p:cNvPr>
          <p:cNvSpPr>
            <a:spLocks noGrp="1"/>
          </p:cNvSpPr>
          <p:nvPr>
            <p:ph sz="half" idx="1"/>
          </p:nvPr>
        </p:nvSpPr>
        <p:spPr>
          <a:xfrm>
            <a:off x="325956" y="1476800"/>
            <a:ext cx="6277951" cy="1984326"/>
          </a:xfrm>
        </p:spPr>
        <p:txBody>
          <a:bodyPr/>
          <a:lstStyle/>
          <a:p>
            <a:r>
              <a:rPr lang="en-US" sz="2000" dirty="0"/>
              <a:t>Phase Ib/II study of lurbinectedin + irinotecan in patients with advanced solid tumors</a:t>
            </a:r>
          </a:p>
          <a:p>
            <a:pPr lvl="1"/>
            <a:r>
              <a:rPr lang="en-US" sz="2000" dirty="0"/>
              <a:t>Recommended dosing*: lurbinectedin 2 mg/m</a:t>
            </a:r>
            <a:r>
              <a:rPr lang="en-US" sz="2000" baseline="30000" dirty="0"/>
              <a:t>2</a:t>
            </a:r>
            <a:r>
              <a:rPr lang="en-US" sz="2000" dirty="0"/>
              <a:t> </a:t>
            </a:r>
            <a:br>
              <a:rPr lang="en-US" sz="2000" dirty="0"/>
            </a:br>
            <a:r>
              <a:rPr lang="en-US" sz="2000" dirty="0"/>
              <a:t>Day 1 + irinotecan 75 mg/m</a:t>
            </a:r>
            <a:r>
              <a:rPr lang="en-US" sz="2000" baseline="30000" dirty="0"/>
              <a:t>2</a:t>
            </a:r>
            <a:r>
              <a:rPr lang="en-US" sz="2000" dirty="0"/>
              <a:t> Days 1 and 8 Q3W </a:t>
            </a:r>
          </a:p>
          <a:p>
            <a:pPr lvl="1"/>
            <a:r>
              <a:rPr lang="en-US" sz="2000" dirty="0"/>
              <a:t>Expansion cohort: 2L SCLC (n = 101) </a:t>
            </a:r>
          </a:p>
        </p:txBody>
      </p:sp>
      <p:sp>
        <p:nvSpPr>
          <p:cNvPr id="8" name="TextBox 7">
            <a:extLst>
              <a:ext uri="{FF2B5EF4-FFF2-40B4-BE49-F238E27FC236}">
                <a16:creationId xmlns:a16="http://schemas.microsoft.com/office/drawing/2014/main" id="{151C4512-5450-F84C-8968-E7537965AC27}"/>
              </a:ext>
            </a:extLst>
          </p:cNvPr>
          <p:cNvSpPr txBox="1"/>
          <p:nvPr/>
        </p:nvSpPr>
        <p:spPr>
          <a:xfrm>
            <a:off x="255203" y="6411548"/>
            <a:ext cx="6100174" cy="369332"/>
          </a:xfrm>
          <a:prstGeom prst="rect">
            <a:avLst/>
          </a:prstGeom>
          <a:noFill/>
        </p:spPr>
        <p:txBody>
          <a:bodyPr wrap="square">
            <a:spAutoFit/>
          </a:bodyPr>
          <a:lstStyle/>
          <a:p>
            <a:r>
              <a:rPr lang="en-US" dirty="0"/>
              <a:t>Paz-Ares L, ASCO 2024</a:t>
            </a:r>
          </a:p>
        </p:txBody>
      </p:sp>
      <p:sp>
        <p:nvSpPr>
          <p:cNvPr id="7" name="Text Box 11">
            <a:extLst>
              <a:ext uri="{FF2B5EF4-FFF2-40B4-BE49-F238E27FC236}">
                <a16:creationId xmlns:a16="http://schemas.microsoft.com/office/drawing/2014/main" id="{97556215-A5C3-F069-B85A-67E2C028ABD8}"/>
              </a:ext>
            </a:extLst>
          </p:cNvPr>
          <p:cNvSpPr txBox="1">
            <a:spLocks noChangeArrowheads="1"/>
          </p:cNvSpPr>
          <p:nvPr/>
        </p:nvSpPr>
        <p:spPr bwMode="auto">
          <a:xfrm>
            <a:off x="412491" y="6367999"/>
            <a:ext cx="30608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Paz-Ares. ASCO 2024. Abstr 8094.</a:t>
            </a:r>
          </a:p>
        </p:txBody>
      </p:sp>
      <p:graphicFrame>
        <p:nvGraphicFramePr>
          <p:cNvPr id="4" name="Table 3">
            <a:extLst>
              <a:ext uri="{FF2B5EF4-FFF2-40B4-BE49-F238E27FC236}">
                <a16:creationId xmlns:a16="http://schemas.microsoft.com/office/drawing/2014/main" id="{81D81406-4A6E-5ED0-0538-19F3A15DABDA}"/>
              </a:ext>
            </a:extLst>
          </p:cNvPr>
          <p:cNvGraphicFramePr>
            <a:graphicFrameLocks noGrp="1"/>
          </p:cNvGraphicFramePr>
          <p:nvPr>
            <p:extLst>
              <p:ext uri="{D42A27DB-BD31-4B8C-83A1-F6EECF244321}">
                <p14:modId xmlns:p14="http://schemas.microsoft.com/office/powerpoint/2010/main" val="1007871866"/>
              </p:ext>
            </p:extLst>
          </p:nvPr>
        </p:nvGraphicFramePr>
        <p:xfrm>
          <a:off x="432718" y="3506830"/>
          <a:ext cx="6199228" cy="2468880"/>
        </p:xfrm>
        <a:graphic>
          <a:graphicData uri="http://schemas.openxmlformats.org/drawingml/2006/table">
            <a:tbl>
              <a:tblPr firstRow="1" bandRow="1">
                <a:tableStyleId>{5C22544A-7EE6-4342-B048-85BDC9FD1C3A}</a:tableStyleId>
              </a:tblPr>
              <a:tblGrid>
                <a:gridCol w="1145315">
                  <a:extLst>
                    <a:ext uri="{9D8B030D-6E8A-4147-A177-3AD203B41FA5}">
                      <a16:colId xmlns:a16="http://schemas.microsoft.com/office/drawing/2014/main" val="3865020924"/>
                    </a:ext>
                  </a:extLst>
                </a:gridCol>
                <a:gridCol w="1161535">
                  <a:extLst>
                    <a:ext uri="{9D8B030D-6E8A-4147-A177-3AD203B41FA5}">
                      <a16:colId xmlns:a16="http://schemas.microsoft.com/office/drawing/2014/main" val="348356315"/>
                    </a:ext>
                  </a:extLst>
                </a:gridCol>
                <a:gridCol w="1248032">
                  <a:extLst>
                    <a:ext uri="{9D8B030D-6E8A-4147-A177-3AD203B41FA5}">
                      <a16:colId xmlns:a16="http://schemas.microsoft.com/office/drawing/2014/main" val="1770799328"/>
                    </a:ext>
                  </a:extLst>
                </a:gridCol>
                <a:gridCol w="1334530">
                  <a:extLst>
                    <a:ext uri="{9D8B030D-6E8A-4147-A177-3AD203B41FA5}">
                      <a16:colId xmlns:a16="http://schemas.microsoft.com/office/drawing/2014/main" val="3485887628"/>
                    </a:ext>
                  </a:extLst>
                </a:gridCol>
                <a:gridCol w="1309816">
                  <a:extLst>
                    <a:ext uri="{9D8B030D-6E8A-4147-A177-3AD203B41FA5}">
                      <a16:colId xmlns:a16="http://schemas.microsoft.com/office/drawing/2014/main" val="4239143026"/>
                    </a:ext>
                  </a:extLst>
                </a:gridCol>
              </a:tblGrid>
              <a:tr h="494813">
                <a:tc>
                  <a:txBody>
                    <a:bodyPr/>
                    <a:lstStyle/>
                    <a:p>
                      <a:r>
                        <a:rPr lang="en-US" sz="1400"/>
                        <a:t>Variable, </a:t>
                      </a:r>
                    </a:p>
                    <a:p>
                      <a:r>
                        <a:rPr lang="en-US" sz="1400"/>
                        <a:t>Mo (95% 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All Patients</a:t>
                      </a:r>
                    </a:p>
                    <a:p>
                      <a:pPr algn="ctr"/>
                      <a:r>
                        <a:rPr lang="en-US" sz="1400" dirty="0"/>
                        <a:t>(N = 101)</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CTFI &lt;90 Days</a:t>
                      </a:r>
                    </a:p>
                    <a:p>
                      <a:pPr algn="ctr"/>
                      <a:r>
                        <a:rPr lang="en-US" sz="1400" dirty="0"/>
                        <a:t>(n = 52)</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CTFI ≥90 Days</a:t>
                      </a:r>
                    </a:p>
                    <a:p>
                      <a:pPr algn="ctr"/>
                      <a:r>
                        <a:rPr lang="en-US" sz="1400" dirty="0"/>
                        <a:t>(n = 49)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CTFI &gt;30 Days</a:t>
                      </a:r>
                    </a:p>
                    <a:p>
                      <a:pPr algn="ctr"/>
                      <a:r>
                        <a:rPr lang="en-US" sz="1400" dirty="0"/>
                        <a:t>(n = 74)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61834328"/>
                  </a:ext>
                </a:extLst>
              </a:tr>
              <a:tr h="494813">
                <a:tc>
                  <a:txBody>
                    <a:bodyPr/>
                    <a:lstStyle/>
                    <a:p>
                      <a:r>
                        <a:rPr lang="en-US" sz="1400" dirty="0">
                          <a:solidFill>
                            <a:schemeClr val="bg1"/>
                          </a:solidFill>
                        </a:rPr>
                        <a:t>ORR, % </a:t>
                      </a:r>
                    </a:p>
                    <a:p>
                      <a:r>
                        <a:rPr lang="en-US" sz="1400" dirty="0">
                          <a:solidFill>
                            <a:schemeClr val="bg1"/>
                          </a:solidFill>
                        </a:rPr>
                        <a:t>(95%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42.6 </a:t>
                      </a:r>
                    </a:p>
                    <a:p>
                      <a:pPr algn="ctr"/>
                      <a:r>
                        <a:rPr lang="en-US" sz="1400" dirty="0">
                          <a:solidFill>
                            <a:schemeClr val="bg1"/>
                          </a:solidFill>
                        </a:rPr>
                        <a:t>(32.8-52.8)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25.0 </a:t>
                      </a:r>
                    </a:p>
                    <a:p>
                      <a:pPr algn="ctr"/>
                      <a:r>
                        <a:rPr lang="en-US" sz="1400" dirty="0">
                          <a:solidFill>
                            <a:schemeClr val="bg1"/>
                          </a:solidFill>
                        </a:rPr>
                        <a:t>(14.0-38.9)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61.2 </a:t>
                      </a:r>
                    </a:p>
                    <a:p>
                      <a:pPr algn="ctr"/>
                      <a:r>
                        <a:rPr lang="en-US" sz="1400" dirty="0">
                          <a:solidFill>
                            <a:schemeClr val="bg1"/>
                          </a:solidFill>
                        </a:rPr>
                        <a:t>(46.2-74.8)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51.4 </a:t>
                      </a:r>
                    </a:p>
                    <a:p>
                      <a:pPr algn="ctr"/>
                      <a:r>
                        <a:rPr lang="en-US" sz="1400" dirty="0">
                          <a:solidFill>
                            <a:schemeClr val="bg1"/>
                          </a:solidFill>
                        </a:rPr>
                        <a:t>(39.4-63.1)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977424"/>
                  </a:ext>
                </a:extLst>
              </a:tr>
              <a:tr h="291067">
                <a:tc>
                  <a:txBody>
                    <a:bodyPr/>
                    <a:lstStyle/>
                    <a:p>
                      <a:r>
                        <a:rPr lang="en-US" sz="1400">
                          <a:solidFill>
                            <a:schemeClr val="bg1"/>
                          </a:solidFill>
                        </a:rPr>
                        <a:t>Median DoR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7.6 (5.4-9.7)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6.3 (3.9-9.7)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8.4 (4.6-12.7)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8.2 (5.4-11.7)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04295291"/>
                  </a:ext>
                </a:extLst>
              </a:tr>
              <a:tr h="291067">
                <a:tc>
                  <a:txBody>
                    <a:bodyPr/>
                    <a:lstStyle/>
                    <a:p>
                      <a:r>
                        <a:rPr lang="en-US" sz="1400">
                          <a:solidFill>
                            <a:schemeClr val="bg1"/>
                          </a:solidFill>
                        </a:rPr>
                        <a:t>Median PFS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4.7 (3.8-6.0)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3.3 (2.6-5.0)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6.2 (4.2-9.6)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5.6 (4.1-7.2)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75663641"/>
                  </a:ext>
                </a:extLst>
              </a:tr>
              <a:tr h="291067">
                <a:tc>
                  <a:txBody>
                    <a:bodyPr/>
                    <a:lstStyle/>
                    <a:p>
                      <a:r>
                        <a:rPr lang="en-US" sz="1400">
                          <a:solidFill>
                            <a:schemeClr val="bg1"/>
                          </a:solidFill>
                        </a:rPr>
                        <a:t>Median OS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9.7 (8.5-13.4)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7.8 (3.5-8.9)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14.0 (10.1-16.1)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12.7 (9.1-14.1)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2348935"/>
                  </a:ext>
                </a:extLst>
              </a:tr>
              <a:tr h="494813">
                <a:tc>
                  <a:txBody>
                    <a:bodyPr/>
                    <a:lstStyle/>
                    <a:p>
                      <a:r>
                        <a:rPr lang="en-US" sz="1400" dirty="0">
                          <a:solidFill>
                            <a:schemeClr val="bg1"/>
                          </a:solidFill>
                        </a:rPr>
                        <a:t>12-mo OS, %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44.6 </a:t>
                      </a:r>
                    </a:p>
                    <a:p>
                      <a:pPr algn="ctr"/>
                      <a:r>
                        <a:rPr lang="en-US" sz="1400" dirty="0">
                          <a:solidFill>
                            <a:schemeClr val="bg1"/>
                          </a:solidFill>
                        </a:rPr>
                        <a:t>(33.9-55.3)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28.0 </a:t>
                      </a:r>
                    </a:p>
                    <a:p>
                      <a:pPr algn="ctr"/>
                      <a:r>
                        <a:rPr lang="en-US" sz="1400" dirty="0">
                          <a:solidFill>
                            <a:schemeClr val="bg1"/>
                          </a:solidFill>
                        </a:rPr>
                        <a:t>(14.2-41.8)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61.7 </a:t>
                      </a:r>
                    </a:p>
                    <a:p>
                      <a:pPr algn="ctr"/>
                      <a:r>
                        <a:rPr lang="en-US" sz="1400" dirty="0">
                          <a:solidFill>
                            <a:schemeClr val="bg1"/>
                          </a:solidFill>
                        </a:rPr>
                        <a:t>(46.6-76.7)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52.3 </a:t>
                      </a:r>
                    </a:p>
                    <a:p>
                      <a:pPr algn="ctr"/>
                      <a:r>
                        <a:rPr lang="en-US" sz="1400" dirty="0">
                          <a:solidFill>
                            <a:schemeClr val="bg1"/>
                          </a:solidFill>
                        </a:rPr>
                        <a:t>(39.8-64.7)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80382708"/>
                  </a:ext>
                </a:extLst>
              </a:tr>
            </a:tbl>
          </a:graphicData>
        </a:graphic>
      </p:graphicFrame>
      <p:sp>
        <p:nvSpPr>
          <p:cNvPr id="2" name="Title 1">
            <a:extLst>
              <a:ext uri="{FF2B5EF4-FFF2-40B4-BE49-F238E27FC236}">
                <a16:creationId xmlns:a16="http://schemas.microsoft.com/office/drawing/2014/main" id="{561923AA-DDAF-2649-BE1E-00DC71FFA2D8}"/>
              </a:ext>
            </a:extLst>
          </p:cNvPr>
          <p:cNvSpPr>
            <a:spLocks noGrp="1"/>
          </p:cNvSpPr>
          <p:nvPr>
            <p:ph type="title"/>
          </p:nvPr>
        </p:nvSpPr>
        <p:spPr/>
        <p:txBody>
          <a:bodyPr/>
          <a:lstStyle/>
          <a:p>
            <a:r>
              <a:rPr lang="en-US" dirty="0"/>
              <a:t>Phase Ib/II Trial of Lurbinectedin</a:t>
            </a:r>
            <a:br>
              <a:rPr lang="en-US" dirty="0"/>
            </a:br>
            <a:r>
              <a:rPr lang="en-US" dirty="0"/>
              <a:t> Plus Irinotecan in Relapsed SCLC</a:t>
            </a:r>
          </a:p>
        </p:txBody>
      </p:sp>
      <p:sp>
        <p:nvSpPr>
          <p:cNvPr id="9" name="TextBox 8">
            <a:extLst>
              <a:ext uri="{FF2B5EF4-FFF2-40B4-BE49-F238E27FC236}">
                <a16:creationId xmlns:a16="http://schemas.microsoft.com/office/drawing/2014/main" id="{247497E5-BDFE-7C41-181D-B642EEA01D62}"/>
              </a:ext>
            </a:extLst>
          </p:cNvPr>
          <p:cNvSpPr txBox="1"/>
          <p:nvPr/>
        </p:nvSpPr>
        <p:spPr bwMode="auto">
          <a:xfrm>
            <a:off x="412491" y="6034597"/>
            <a:ext cx="21488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*With prophylactic G-CSF.</a:t>
            </a:r>
          </a:p>
        </p:txBody>
      </p:sp>
      <p:grpSp>
        <p:nvGrpSpPr>
          <p:cNvPr id="54" name="Group 53">
            <a:extLst>
              <a:ext uri="{FF2B5EF4-FFF2-40B4-BE49-F238E27FC236}">
                <a16:creationId xmlns:a16="http://schemas.microsoft.com/office/drawing/2014/main" id="{682199A7-59E0-F922-9857-F868015E360A}"/>
              </a:ext>
            </a:extLst>
          </p:cNvPr>
          <p:cNvGrpSpPr/>
          <p:nvPr/>
        </p:nvGrpSpPr>
        <p:grpSpPr>
          <a:xfrm>
            <a:off x="7137915" y="3437378"/>
            <a:ext cx="77520" cy="2654694"/>
            <a:chOff x="7232043" y="3321628"/>
            <a:chExt cx="4701793" cy="2654694"/>
          </a:xfrm>
        </p:grpSpPr>
        <p:cxnSp>
          <p:nvCxnSpPr>
            <p:cNvPr id="42" name="Straight Connector 41">
              <a:extLst>
                <a:ext uri="{FF2B5EF4-FFF2-40B4-BE49-F238E27FC236}">
                  <a16:creationId xmlns:a16="http://schemas.microsoft.com/office/drawing/2014/main" id="{9F34455E-AC12-366F-E9D9-3B4A2CE3F5E7}"/>
                </a:ext>
              </a:extLst>
            </p:cNvPr>
            <p:cNvCxnSpPr>
              <a:cxnSpLocks/>
            </p:cNvCxnSpPr>
            <p:nvPr/>
          </p:nvCxnSpPr>
          <p:spPr bwMode="auto">
            <a:xfrm>
              <a:off x="7232043" y="4206526"/>
              <a:ext cx="4701793"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33FF2D6-652E-0A4D-1B53-2DE707C801BA}"/>
                </a:ext>
              </a:extLst>
            </p:cNvPr>
            <p:cNvCxnSpPr>
              <a:cxnSpLocks/>
            </p:cNvCxnSpPr>
            <p:nvPr/>
          </p:nvCxnSpPr>
          <p:spPr bwMode="auto">
            <a:xfrm>
              <a:off x="7232043" y="4501492"/>
              <a:ext cx="4701793"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94DB2A33-88D5-F577-0A5F-25273DAF0959}"/>
                </a:ext>
              </a:extLst>
            </p:cNvPr>
            <p:cNvCxnSpPr>
              <a:cxnSpLocks/>
            </p:cNvCxnSpPr>
            <p:nvPr/>
          </p:nvCxnSpPr>
          <p:spPr bwMode="auto">
            <a:xfrm>
              <a:off x="7232043" y="4796458"/>
              <a:ext cx="4701793"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D6C5DF1B-E968-469C-5B92-777B5A82A110}"/>
                </a:ext>
              </a:extLst>
            </p:cNvPr>
            <p:cNvCxnSpPr>
              <a:cxnSpLocks/>
            </p:cNvCxnSpPr>
            <p:nvPr/>
          </p:nvCxnSpPr>
          <p:spPr bwMode="auto">
            <a:xfrm>
              <a:off x="7232043" y="5091424"/>
              <a:ext cx="4701793"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A403026A-FBB6-2993-57C5-3CD1967D580F}"/>
                </a:ext>
              </a:extLst>
            </p:cNvPr>
            <p:cNvCxnSpPr>
              <a:cxnSpLocks/>
            </p:cNvCxnSpPr>
            <p:nvPr/>
          </p:nvCxnSpPr>
          <p:spPr bwMode="auto">
            <a:xfrm>
              <a:off x="7232043" y="5386390"/>
              <a:ext cx="4701793"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BD5D4AC9-9F8E-0DE4-31D3-BBA036EDA2C5}"/>
                </a:ext>
              </a:extLst>
            </p:cNvPr>
            <p:cNvCxnSpPr>
              <a:cxnSpLocks/>
            </p:cNvCxnSpPr>
            <p:nvPr/>
          </p:nvCxnSpPr>
          <p:spPr bwMode="auto">
            <a:xfrm>
              <a:off x="7232043" y="5681356"/>
              <a:ext cx="4701793"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DE63FB0B-B2C1-10B9-2EAE-B481180F8591}"/>
                </a:ext>
              </a:extLst>
            </p:cNvPr>
            <p:cNvCxnSpPr>
              <a:cxnSpLocks/>
            </p:cNvCxnSpPr>
            <p:nvPr/>
          </p:nvCxnSpPr>
          <p:spPr bwMode="auto">
            <a:xfrm>
              <a:off x="7232043" y="5976322"/>
              <a:ext cx="4701793"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5908DED1-6556-9179-4AF8-934335ECCF60}"/>
                </a:ext>
              </a:extLst>
            </p:cNvPr>
            <p:cNvCxnSpPr>
              <a:cxnSpLocks/>
            </p:cNvCxnSpPr>
            <p:nvPr/>
          </p:nvCxnSpPr>
          <p:spPr bwMode="auto">
            <a:xfrm>
              <a:off x="7232043" y="3321628"/>
              <a:ext cx="4701793"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F38021D7-A750-1C90-1915-DF3EE7F0D14B}"/>
                </a:ext>
              </a:extLst>
            </p:cNvPr>
            <p:cNvCxnSpPr>
              <a:cxnSpLocks/>
            </p:cNvCxnSpPr>
            <p:nvPr/>
          </p:nvCxnSpPr>
          <p:spPr bwMode="auto">
            <a:xfrm>
              <a:off x="7232043" y="3616594"/>
              <a:ext cx="4701793"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A28AAA44-C056-8787-633D-B268E2677BF0}"/>
                </a:ext>
              </a:extLst>
            </p:cNvPr>
            <p:cNvCxnSpPr>
              <a:cxnSpLocks/>
            </p:cNvCxnSpPr>
            <p:nvPr/>
          </p:nvCxnSpPr>
          <p:spPr bwMode="auto">
            <a:xfrm>
              <a:off x="7232043" y="3911560"/>
              <a:ext cx="4701793" cy="0"/>
            </a:xfrm>
            <a:prstGeom prst="line">
              <a:avLst/>
            </a:prstGeom>
            <a:noFill/>
            <a:ln w="28575" cap="flat" cmpd="sng" algn="ctr">
              <a:solidFill>
                <a:schemeClr val="bg1"/>
              </a:solidFill>
              <a:prstDash val="solid"/>
              <a:round/>
              <a:headEnd type="none" w="med" len="med"/>
              <a:tailEnd type="none" w="med" len="med"/>
            </a:ln>
            <a:effectLst/>
          </p:spPr>
        </p:cxnSp>
      </p:grpSp>
      <p:sp>
        <p:nvSpPr>
          <p:cNvPr id="43" name="Rectangle 42">
            <a:extLst>
              <a:ext uri="{FF2B5EF4-FFF2-40B4-BE49-F238E27FC236}">
                <a16:creationId xmlns:a16="http://schemas.microsoft.com/office/drawing/2014/main" id="{28C6166A-E8D3-B607-8119-084166EC8ACB}"/>
              </a:ext>
            </a:extLst>
          </p:cNvPr>
          <p:cNvSpPr/>
          <p:nvPr/>
        </p:nvSpPr>
        <p:spPr bwMode="auto">
          <a:xfrm>
            <a:off x="8293739" y="5138601"/>
            <a:ext cx="1435652" cy="578806"/>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8" name="Group 17">
            <a:extLst>
              <a:ext uri="{FF2B5EF4-FFF2-40B4-BE49-F238E27FC236}">
                <a16:creationId xmlns:a16="http://schemas.microsoft.com/office/drawing/2014/main" id="{D5CFCF65-0F87-008E-7782-D6A5BD55A73B}"/>
              </a:ext>
            </a:extLst>
          </p:cNvPr>
          <p:cNvGrpSpPr/>
          <p:nvPr/>
        </p:nvGrpSpPr>
        <p:grpSpPr>
          <a:xfrm>
            <a:off x="7141459" y="972140"/>
            <a:ext cx="103281" cy="1957040"/>
            <a:chOff x="7640443" y="618893"/>
            <a:chExt cx="89210" cy="1957040"/>
          </a:xfrm>
        </p:grpSpPr>
        <p:cxnSp>
          <p:nvCxnSpPr>
            <p:cNvPr id="10" name="Straight Connector 9">
              <a:extLst>
                <a:ext uri="{FF2B5EF4-FFF2-40B4-BE49-F238E27FC236}">
                  <a16:creationId xmlns:a16="http://schemas.microsoft.com/office/drawing/2014/main" id="{86AD026D-4095-F56C-1857-3AEDF75D6EFE}"/>
                </a:ext>
              </a:extLst>
            </p:cNvPr>
            <p:cNvCxnSpPr>
              <a:cxnSpLocks/>
            </p:cNvCxnSpPr>
            <p:nvPr/>
          </p:nvCxnSpPr>
          <p:spPr bwMode="auto">
            <a:xfrm>
              <a:off x="7640443" y="618893"/>
              <a:ext cx="89210"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9AC8FB70-85DA-C901-6169-A16134BEC22B}"/>
                </a:ext>
              </a:extLst>
            </p:cNvPr>
            <p:cNvCxnSpPr>
              <a:cxnSpLocks/>
            </p:cNvCxnSpPr>
            <p:nvPr/>
          </p:nvCxnSpPr>
          <p:spPr bwMode="auto">
            <a:xfrm>
              <a:off x="7640443" y="898470"/>
              <a:ext cx="89210"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AE1C95C5-F1FD-9F11-01F8-3FADBE557218}"/>
                </a:ext>
              </a:extLst>
            </p:cNvPr>
            <p:cNvCxnSpPr>
              <a:cxnSpLocks/>
            </p:cNvCxnSpPr>
            <p:nvPr/>
          </p:nvCxnSpPr>
          <p:spPr bwMode="auto">
            <a:xfrm>
              <a:off x="7640443" y="1178047"/>
              <a:ext cx="89210"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1F2AFE6A-0DE1-087F-EDD5-1E23E97E44A1}"/>
                </a:ext>
              </a:extLst>
            </p:cNvPr>
            <p:cNvCxnSpPr>
              <a:cxnSpLocks/>
            </p:cNvCxnSpPr>
            <p:nvPr/>
          </p:nvCxnSpPr>
          <p:spPr bwMode="auto">
            <a:xfrm>
              <a:off x="7640443" y="1457624"/>
              <a:ext cx="8921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5209626E-CA2E-30FE-9591-AE7CDED6C01C}"/>
                </a:ext>
              </a:extLst>
            </p:cNvPr>
            <p:cNvCxnSpPr>
              <a:cxnSpLocks/>
            </p:cNvCxnSpPr>
            <p:nvPr/>
          </p:nvCxnSpPr>
          <p:spPr bwMode="auto">
            <a:xfrm>
              <a:off x="7640443" y="1737201"/>
              <a:ext cx="8921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27472A4A-B396-95B1-1B37-771B72AF914A}"/>
                </a:ext>
              </a:extLst>
            </p:cNvPr>
            <p:cNvCxnSpPr>
              <a:cxnSpLocks/>
            </p:cNvCxnSpPr>
            <p:nvPr/>
          </p:nvCxnSpPr>
          <p:spPr bwMode="auto">
            <a:xfrm>
              <a:off x="7640443" y="2016778"/>
              <a:ext cx="8921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FA1D23FA-88F7-135A-E948-C85BDA77CA65}"/>
                </a:ext>
              </a:extLst>
            </p:cNvPr>
            <p:cNvCxnSpPr>
              <a:cxnSpLocks/>
            </p:cNvCxnSpPr>
            <p:nvPr/>
          </p:nvCxnSpPr>
          <p:spPr bwMode="auto">
            <a:xfrm>
              <a:off x="7640443" y="2296355"/>
              <a:ext cx="8921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2C63BFFD-D671-B7B2-31C5-98055BF712E0}"/>
                </a:ext>
              </a:extLst>
            </p:cNvPr>
            <p:cNvCxnSpPr>
              <a:cxnSpLocks/>
            </p:cNvCxnSpPr>
            <p:nvPr/>
          </p:nvCxnSpPr>
          <p:spPr bwMode="auto">
            <a:xfrm>
              <a:off x="7640443" y="2575933"/>
              <a:ext cx="89210" cy="0"/>
            </a:xfrm>
            <a:prstGeom prst="line">
              <a:avLst/>
            </a:prstGeom>
            <a:noFill/>
            <a:ln w="28575" cap="flat" cmpd="sng" algn="ctr">
              <a:solidFill>
                <a:schemeClr val="bg1"/>
              </a:solidFill>
              <a:prstDash val="solid"/>
              <a:round/>
              <a:headEnd type="none" w="med" len="med"/>
              <a:tailEnd type="none" w="med" len="med"/>
            </a:ln>
            <a:effectLst/>
          </p:spPr>
        </p:cxnSp>
      </p:grpSp>
      <p:grpSp>
        <p:nvGrpSpPr>
          <p:cNvPr id="27" name="Group 26">
            <a:extLst>
              <a:ext uri="{FF2B5EF4-FFF2-40B4-BE49-F238E27FC236}">
                <a16:creationId xmlns:a16="http://schemas.microsoft.com/office/drawing/2014/main" id="{09907677-B999-E91F-DCDE-14DEF70B32DA}"/>
              </a:ext>
            </a:extLst>
          </p:cNvPr>
          <p:cNvGrpSpPr/>
          <p:nvPr/>
        </p:nvGrpSpPr>
        <p:grpSpPr>
          <a:xfrm>
            <a:off x="6726577" y="833640"/>
            <a:ext cx="466795" cy="2229262"/>
            <a:chOff x="7378270" y="474817"/>
            <a:chExt cx="466795" cy="2229262"/>
          </a:xfrm>
        </p:grpSpPr>
        <p:sp>
          <p:nvSpPr>
            <p:cNvPr id="19" name="TextBox 18">
              <a:extLst>
                <a:ext uri="{FF2B5EF4-FFF2-40B4-BE49-F238E27FC236}">
                  <a16:creationId xmlns:a16="http://schemas.microsoft.com/office/drawing/2014/main" id="{EBF0869D-CE69-B6F2-1532-D1F4D47F0102}"/>
                </a:ext>
              </a:extLst>
            </p:cNvPr>
            <p:cNvSpPr txBox="1"/>
            <p:nvPr/>
          </p:nvSpPr>
          <p:spPr bwMode="auto">
            <a:xfrm>
              <a:off x="7503305" y="47481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20" name="TextBox 19">
              <a:extLst>
                <a:ext uri="{FF2B5EF4-FFF2-40B4-BE49-F238E27FC236}">
                  <a16:creationId xmlns:a16="http://schemas.microsoft.com/office/drawing/2014/main" id="{47BC797F-6C44-051E-B9B7-575DB3493E53}"/>
                </a:ext>
              </a:extLst>
            </p:cNvPr>
            <p:cNvSpPr txBox="1"/>
            <p:nvPr/>
          </p:nvSpPr>
          <p:spPr bwMode="auto">
            <a:xfrm>
              <a:off x="7503305" y="75371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21" name="TextBox 20">
              <a:extLst>
                <a:ext uri="{FF2B5EF4-FFF2-40B4-BE49-F238E27FC236}">
                  <a16:creationId xmlns:a16="http://schemas.microsoft.com/office/drawing/2014/main" id="{DA023CFC-D745-9626-A320-40D7FF175A4A}"/>
                </a:ext>
              </a:extLst>
            </p:cNvPr>
            <p:cNvSpPr txBox="1"/>
            <p:nvPr/>
          </p:nvSpPr>
          <p:spPr bwMode="auto">
            <a:xfrm>
              <a:off x="7581852" y="1032607"/>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2" name="TextBox 21">
              <a:extLst>
                <a:ext uri="{FF2B5EF4-FFF2-40B4-BE49-F238E27FC236}">
                  <a16:creationId xmlns:a16="http://schemas.microsoft.com/office/drawing/2014/main" id="{E685A97C-F3A8-F80E-FBC2-91F7D0D7D629}"/>
                </a:ext>
              </a:extLst>
            </p:cNvPr>
            <p:cNvSpPr txBox="1"/>
            <p:nvPr/>
          </p:nvSpPr>
          <p:spPr bwMode="auto">
            <a:xfrm>
              <a:off x="7456817" y="1311502"/>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23" name="TextBox 22">
              <a:extLst>
                <a:ext uri="{FF2B5EF4-FFF2-40B4-BE49-F238E27FC236}">
                  <a16:creationId xmlns:a16="http://schemas.microsoft.com/office/drawing/2014/main" id="{18E9F33E-F173-5186-B10C-09CFAE1AD561}"/>
                </a:ext>
              </a:extLst>
            </p:cNvPr>
            <p:cNvSpPr txBox="1"/>
            <p:nvPr/>
          </p:nvSpPr>
          <p:spPr bwMode="auto">
            <a:xfrm>
              <a:off x="7456817" y="1590397"/>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24" name="TextBox 23">
              <a:extLst>
                <a:ext uri="{FF2B5EF4-FFF2-40B4-BE49-F238E27FC236}">
                  <a16:creationId xmlns:a16="http://schemas.microsoft.com/office/drawing/2014/main" id="{AE0C7F00-9E56-FF87-4D50-FEA662BA646A}"/>
                </a:ext>
              </a:extLst>
            </p:cNvPr>
            <p:cNvSpPr txBox="1"/>
            <p:nvPr/>
          </p:nvSpPr>
          <p:spPr bwMode="auto">
            <a:xfrm>
              <a:off x="7456817" y="1869292"/>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25" name="TextBox 24">
              <a:extLst>
                <a:ext uri="{FF2B5EF4-FFF2-40B4-BE49-F238E27FC236}">
                  <a16:creationId xmlns:a16="http://schemas.microsoft.com/office/drawing/2014/main" id="{0EFB7EA6-E3DE-90D6-099D-953FC349C70A}"/>
                </a:ext>
              </a:extLst>
            </p:cNvPr>
            <p:cNvSpPr txBox="1"/>
            <p:nvPr/>
          </p:nvSpPr>
          <p:spPr bwMode="auto">
            <a:xfrm>
              <a:off x="7456817" y="2148187"/>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26" name="TextBox 25">
              <a:extLst>
                <a:ext uri="{FF2B5EF4-FFF2-40B4-BE49-F238E27FC236}">
                  <a16:creationId xmlns:a16="http://schemas.microsoft.com/office/drawing/2014/main" id="{6AC9C1BA-B977-3EB9-72B8-FBBF9DCA9ABA}"/>
                </a:ext>
              </a:extLst>
            </p:cNvPr>
            <p:cNvSpPr txBox="1"/>
            <p:nvPr/>
          </p:nvSpPr>
          <p:spPr bwMode="auto">
            <a:xfrm>
              <a:off x="7378270" y="2427080"/>
              <a:ext cx="4667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grpSp>
      <p:sp>
        <p:nvSpPr>
          <p:cNvPr id="32" name="Rectangle 31">
            <a:extLst>
              <a:ext uri="{FF2B5EF4-FFF2-40B4-BE49-F238E27FC236}">
                <a16:creationId xmlns:a16="http://schemas.microsoft.com/office/drawing/2014/main" id="{A4CB8A60-59A1-7B21-0E79-881000150965}"/>
              </a:ext>
            </a:extLst>
          </p:cNvPr>
          <p:cNvSpPr/>
          <p:nvPr/>
        </p:nvSpPr>
        <p:spPr bwMode="auto">
          <a:xfrm>
            <a:off x="7691108" y="2341744"/>
            <a:ext cx="1435652" cy="663603"/>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TextBox 32">
            <a:extLst>
              <a:ext uri="{FF2B5EF4-FFF2-40B4-BE49-F238E27FC236}">
                <a16:creationId xmlns:a16="http://schemas.microsoft.com/office/drawing/2014/main" id="{FD82A295-DA4F-B4EB-E5C6-93E959150945}"/>
              </a:ext>
            </a:extLst>
          </p:cNvPr>
          <p:cNvSpPr txBox="1"/>
          <p:nvPr/>
        </p:nvSpPr>
        <p:spPr bwMode="auto">
          <a:xfrm>
            <a:off x="7665298" y="3135811"/>
            <a:ext cx="36470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Target Lesion Reduction in Patients With CTFI &lt;90 Days</a:t>
            </a:r>
          </a:p>
        </p:txBody>
      </p:sp>
      <p:grpSp>
        <p:nvGrpSpPr>
          <p:cNvPr id="57" name="Group 56">
            <a:extLst>
              <a:ext uri="{FF2B5EF4-FFF2-40B4-BE49-F238E27FC236}">
                <a16:creationId xmlns:a16="http://schemas.microsoft.com/office/drawing/2014/main" id="{465DC58F-14AC-1758-23AD-93D4A596018D}"/>
              </a:ext>
            </a:extLst>
          </p:cNvPr>
          <p:cNvGrpSpPr/>
          <p:nvPr/>
        </p:nvGrpSpPr>
        <p:grpSpPr>
          <a:xfrm>
            <a:off x="6723033" y="3308084"/>
            <a:ext cx="466795" cy="2917710"/>
            <a:chOff x="6817162" y="3192334"/>
            <a:chExt cx="466795" cy="2917710"/>
          </a:xfrm>
        </p:grpSpPr>
        <p:sp>
          <p:nvSpPr>
            <p:cNvPr id="34" name="TextBox 33">
              <a:extLst>
                <a:ext uri="{FF2B5EF4-FFF2-40B4-BE49-F238E27FC236}">
                  <a16:creationId xmlns:a16="http://schemas.microsoft.com/office/drawing/2014/main" id="{CAB6F44B-3EE6-5574-8110-01564C15732F}"/>
                </a:ext>
              </a:extLst>
            </p:cNvPr>
            <p:cNvSpPr txBox="1"/>
            <p:nvPr/>
          </p:nvSpPr>
          <p:spPr bwMode="auto">
            <a:xfrm>
              <a:off x="6942197" y="377915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35" name="TextBox 34">
              <a:extLst>
                <a:ext uri="{FF2B5EF4-FFF2-40B4-BE49-F238E27FC236}">
                  <a16:creationId xmlns:a16="http://schemas.microsoft.com/office/drawing/2014/main" id="{C88F1281-BE5A-E1B2-2F3D-619F7403184B}"/>
                </a:ext>
              </a:extLst>
            </p:cNvPr>
            <p:cNvSpPr txBox="1"/>
            <p:nvPr/>
          </p:nvSpPr>
          <p:spPr bwMode="auto">
            <a:xfrm>
              <a:off x="6942197" y="407257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36" name="TextBox 35">
              <a:extLst>
                <a:ext uri="{FF2B5EF4-FFF2-40B4-BE49-F238E27FC236}">
                  <a16:creationId xmlns:a16="http://schemas.microsoft.com/office/drawing/2014/main" id="{FC4891A5-0926-CB45-C2FC-CA5D7EB585BF}"/>
                </a:ext>
              </a:extLst>
            </p:cNvPr>
            <p:cNvSpPr txBox="1"/>
            <p:nvPr/>
          </p:nvSpPr>
          <p:spPr bwMode="auto">
            <a:xfrm>
              <a:off x="7020744" y="4365982"/>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37" name="TextBox 36">
              <a:extLst>
                <a:ext uri="{FF2B5EF4-FFF2-40B4-BE49-F238E27FC236}">
                  <a16:creationId xmlns:a16="http://schemas.microsoft.com/office/drawing/2014/main" id="{22267B4C-DA27-9D69-6FAD-0E31800D7355}"/>
                </a:ext>
              </a:extLst>
            </p:cNvPr>
            <p:cNvSpPr txBox="1"/>
            <p:nvPr/>
          </p:nvSpPr>
          <p:spPr bwMode="auto">
            <a:xfrm>
              <a:off x="6895709" y="4659394"/>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38" name="TextBox 37">
              <a:extLst>
                <a:ext uri="{FF2B5EF4-FFF2-40B4-BE49-F238E27FC236}">
                  <a16:creationId xmlns:a16="http://schemas.microsoft.com/office/drawing/2014/main" id="{5213A319-C8EF-6040-2491-3AD537BB5F3A}"/>
                </a:ext>
              </a:extLst>
            </p:cNvPr>
            <p:cNvSpPr txBox="1"/>
            <p:nvPr/>
          </p:nvSpPr>
          <p:spPr bwMode="auto">
            <a:xfrm>
              <a:off x="6895709" y="4952806"/>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39" name="TextBox 38">
              <a:extLst>
                <a:ext uri="{FF2B5EF4-FFF2-40B4-BE49-F238E27FC236}">
                  <a16:creationId xmlns:a16="http://schemas.microsoft.com/office/drawing/2014/main" id="{71FF9EC5-2A68-3C34-1B7B-FF690683EF1D}"/>
                </a:ext>
              </a:extLst>
            </p:cNvPr>
            <p:cNvSpPr txBox="1"/>
            <p:nvPr/>
          </p:nvSpPr>
          <p:spPr bwMode="auto">
            <a:xfrm>
              <a:off x="6895709" y="5246218"/>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40" name="TextBox 39">
              <a:extLst>
                <a:ext uri="{FF2B5EF4-FFF2-40B4-BE49-F238E27FC236}">
                  <a16:creationId xmlns:a16="http://schemas.microsoft.com/office/drawing/2014/main" id="{08542353-DD3E-DA40-ACFB-44C77C10675D}"/>
                </a:ext>
              </a:extLst>
            </p:cNvPr>
            <p:cNvSpPr txBox="1"/>
            <p:nvPr/>
          </p:nvSpPr>
          <p:spPr bwMode="auto">
            <a:xfrm>
              <a:off x="6895709" y="5539630"/>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41" name="TextBox 40">
              <a:extLst>
                <a:ext uri="{FF2B5EF4-FFF2-40B4-BE49-F238E27FC236}">
                  <a16:creationId xmlns:a16="http://schemas.microsoft.com/office/drawing/2014/main" id="{77A025AA-8076-A74C-1B61-2AB3D656EC0C}"/>
                </a:ext>
              </a:extLst>
            </p:cNvPr>
            <p:cNvSpPr txBox="1"/>
            <p:nvPr/>
          </p:nvSpPr>
          <p:spPr bwMode="auto">
            <a:xfrm>
              <a:off x="6817162" y="5833045"/>
              <a:ext cx="4667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55" name="TextBox 54">
              <a:extLst>
                <a:ext uri="{FF2B5EF4-FFF2-40B4-BE49-F238E27FC236}">
                  <a16:creationId xmlns:a16="http://schemas.microsoft.com/office/drawing/2014/main" id="{4DBACAF4-9FB8-A85F-8234-7A09F23C30CA}"/>
                </a:ext>
              </a:extLst>
            </p:cNvPr>
            <p:cNvSpPr txBox="1"/>
            <p:nvPr/>
          </p:nvSpPr>
          <p:spPr bwMode="auto">
            <a:xfrm>
              <a:off x="6942197" y="319233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56" name="TextBox 55">
              <a:extLst>
                <a:ext uri="{FF2B5EF4-FFF2-40B4-BE49-F238E27FC236}">
                  <a16:creationId xmlns:a16="http://schemas.microsoft.com/office/drawing/2014/main" id="{BF558DA3-2863-5D36-F657-064E8667E603}"/>
                </a:ext>
              </a:extLst>
            </p:cNvPr>
            <p:cNvSpPr txBox="1"/>
            <p:nvPr/>
          </p:nvSpPr>
          <p:spPr bwMode="auto">
            <a:xfrm>
              <a:off x="6942197" y="348574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grpSp>
      <p:cxnSp>
        <p:nvCxnSpPr>
          <p:cNvPr id="59" name="Straight Connector 58">
            <a:extLst>
              <a:ext uri="{FF2B5EF4-FFF2-40B4-BE49-F238E27FC236}">
                <a16:creationId xmlns:a16="http://schemas.microsoft.com/office/drawing/2014/main" id="{921F8B4B-74E9-5D3E-9714-497B82892CF1}"/>
              </a:ext>
            </a:extLst>
          </p:cNvPr>
          <p:cNvCxnSpPr/>
          <p:nvPr/>
        </p:nvCxnSpPr>
        <p:spPr bwMode="auto">
          <a:xfrm>
            <a:off x="7575913" y="1013916"/>
            <a:ext cx="0" cy="1956179"/>
          </a:xfrm>
          <a:prstGeom prst="line">
            <a:avLst/>
          </a:prstGeom>
          <a:noFill/>
          <a:ln w="28575" cap="flat" cmpd="sng" algn="ctr">
            <a:solidFill>
              <a:schemeClr val="tx1">
                <a:lumMod val="50000"/>
              </a:schemeClr>
            </a:solidFill>
            <a:prstDash val="sysDot"/>
            <a:round/>
            <a:headEnd type="none" w="med" len="med"/>
            <a:tailEnd type="none" w="med" len="med"/>
          </a:ln>
          <a:effectLst/>
        </p:spPr>
      </p:cxnSp>
      <p:cxnSp>
        <p:nvCxnSpPr>
          <p:cNvPr id="60" name="Straight Connector 59">
            <a:extLst>
              <a:ext uri="{FF2B5EF4-FFF2-40B4-BE49-F238E27FC236}">
                <a16:creationId xmlns:a16="http://schemas.microsoft.com/office/drawing/2014/main" id="{E788F145-3DD2-5215-3BFC-1A834C354431}"/>
              </a:ext>
            </a:extLst>
          </p:cNvPr>
          <p:cNvCxnSpPr>
            <a:cxnSpLocks/>
          </p:cNvCxnSpPr>
          <p:nvPr/>
        </p:nvCxnSpPr>
        <p:spPr bwMode="auto">
          <a:xfrm>
            <a:off x="7323429" y="1307343"/>
            <a:ext cx="4516278" cy="0"/>
          </a:xfrm>
          <a:prstGeom prst="line">
            <a:avLst/>
          </a:prstGeom>
          <a:noFill/>
          <a:ln w="28575" cap="flat" cmpd="sng" algn="ctr">
            <a:solidFill>
              <a:schemeClr val="tx1">
                <a:lumMod val="50000"/>
              </a:schemeClr>
            </a:solidFill>
            <a:prstDash val="sysDot"/>
            <a:round/>
            <a:headEnd type="none" w="med" len="med"/>
            <a:tailEnd type="none" w="med" len="med"/>
          </a:ln>
          <a:effectLst/>
        </p:spPr>
      </p:cxnSp>
      <p:cxnSp>
        <p:nvCxnSpPr>
          <p:cNvPr id="63" name="Straight Connector 62">
            <a:extLst>
              <a:ext uri="{FF2B5EF4-FFF2-40B4-BE49-F238E27FC236}">
                <a16:creationId xmlns:a16="http://schemas.microsoft.com/office/drawing/2014/main" id="{569332B7-5E48-7F17-6A87-FE2EB6C11666}"/>
              </a:ext>
            </a:extLst>
          </p:cNvPr>
          <p:cNvCxnSpPr>
            <a:cxnSpLocks/>
          </p:cNvCxnSpPr>
          <p:nvPr/>
        </p:nvCxnSpPr>
        <p:spPr bwMode="auto">
          <a:xfrm>
            <a:off x="7323429" y="1933677"/>
            <a:ext cx="4516278" cy="0"/>
          </a:xfrm>
          <a:prstGeom prst="line">
            <a:avLst/>
          </a:prstGeom>
          <a:noFill/>
          <a:ln w="28575" cap="flat" cmpd="sng" algn="ctr">
            <a:solidFill>
              <a:schemeClr val="tx1">
                <a:lumMod val="50000"/>
              </a:schemeClr>
            </a:solidFill>
            <a:prstDash val="sysDot"/>
            <a:round/>
            <a:headEnd type="none" w="med" len="med"/>
            <a:tailEnd type="none" w="med" len="med"/>
          </a:ln>
          <a:effectLst/>
        </p:spPr>
      </p:cxnSp>
      <p:sp>
        <p:nvSpPr>
          <p:cNvPr id="64" name="Rectangle 63">
            <a:extLst>
              <a:ext uri="{FF2B5EF4-FFF2-40B4-BE49-F238E27FC236}">
                <a16:creationId xmlns:a16="http://schemas.microsoft.com/office/drawing/2014/main" id="{1CA78CB6-B2A3-FD47-BF5E-6EA80A67DF68}"/>
              </a:ext>
            </a:extLst>
          </p:cNvPr>
          <p:cNvSpPr/>
          <p:nvPr/>
        </p:nvSpPr>
        <p:spPr bwMode="auto">
          <a:xfrm>
            <a:off x="7575913" y="1537190"/>
            <a:ext cx="77520" cy="6357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D4D44ECA-70D7-A3EB-DA1A-30E5A1D6B2EF}"/>
              </a:ext>
            </a:extLst>
          </p:cNvPr>
          <p:cNvSpPr/>
          <p:nvPr/>
        </p:nvSpPr>
        <p:spPr bwMode="auto">
          <a:xfrm>
            <a:off x="7675691" y="1537190"/>
            <a:ext cx="77520" cy="11385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E4FE63FC-13C5-9B4B-8CA6-2F519329CEA8}"/>
              </a:ext>
            </a:extLst>
          </p:cNvPr>
          <p:cNvSpPr/>
          <p:nvPr/>
        </p:nvSpPr>
        <p:spPr bwMode="auto">
          <a:xfrm>
            <a:off x="7775469" y="1537190"/>
            <a:ext cx="77520" cy="16307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F24232ED-A007-62E9-4DE0-AD568F89712F}"/>
              </a:ext>
            </a:extLst>
          </p:cNvPr>
          <p:cNvSpPr/>
          <p:nvPr/>
        </p:nvSpPr>
        <p:spPr bwMode="auto">
          <a:xfrm>
            <a:off x="7875247" y="1537190"/>
            <a:ext cx="77520" cy="16307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3842DDC1-0D94-B4AE-4EB3-A185D70FCD24}"/>
              </a:ext>
            </a:extLst>
          </p:cNvPr>
          <p:cNvSpPr/>
          <p:nvPr/>
        </p:nvSpPr>
        <p:spPr bwMode="auto">
          <a:xfrm>
            <a:off x="7975025" y="1537189"/>
            <a:ext cx="77520" cy="1893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BC1C3797-945E-F172-0D4C-8F3D4BC49609}"/>
              </a:ext>
            </a:extLst>
          </p:cNvPr>
          <p:cNvSpPr/>
          <p:nvPr/>
        </p:nvSpPr>
        <p:spPr bwMode="auto">
          <a:xfrm>
            <a:off x="8074803" y="1537189"/>
            <a:ext cx="77520" cy="21227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173D4944-1B25-2464-9781-E199D296DA3C}"/>
              </a:ext>
            </a:extLst>
          </p:cNvPr>
          <p:cNvSpPr/>
          <p:nvPr/>
        </p:nvSpPr>
        <p:spPr bwMode="auto">
          <a:xfrm>
            <a:off x="8174581" y="1537189"/>
            <a:ext cx="77520" cy="31387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4F09739E-BE7A-3151-82CA-B2014D96B6AF}"/>
              </a:ext>
            </a:extLst>
          </p:cNvPr>
          <p:cNvSpPr/>
          <p:nvPr/>
        </p:nvSpPr>
        <p:spPr bwMode="auto">
          <a:xfrm>
            <a:off x="8274359" y="1537189"/>
            <a:ext cx="77520" cy="456499"/>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2979598C-A7EB-4ACB-4437-0E9B2F508E01}"/>
              </a:ext>
            </a:extLst>
          </p:cNvPr>
          <p:cNvSpPr/>
          <p:nvPr/>
        </p:nvSpPr>
        <p:spPr bwMode="auto">
          <a:xfrm>
            <a:off x="8374137" y="1537189"/>
            <a:ext cx="77520" cy="45649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AF968AAE-CD4E-A8B7-A66E-24031B6B098A}"/>
              </a:ext>
            </a:extLst>
          </p:cNvPr>
          <p:cNvSpPr/>
          <p:nvPr/>
        </p:nvSpPr>
        <p:spPr bwMode="auto">
          <a:xfrm>
            <a:off x="8473915" y="1537189"/>
            <a:ext cx="77520" cy="53755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75AF7E46-D3C8-4171-ECD0-0EE863E0A8E3}"/>
              </a:ext>
            </a:extLst>
          </p:cNvPr>
          <p:cNvSpPr/>
          <p:nvPr/>
        </p:nvSpPr>
        <p:spPr bwMode="auto">
          <a:xfrm>
            <a:off x="8573693" y="1537189"/>
            <a:ext cx="77520" cy="561527"/>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100286B3-2677-C27E-67E2-CF8203BDE858}"/>
              </a:ext>
            </a:extLst>
          </p:cNvPr>
          <p:cNvSpPr/>
          <p:nvPr/>
        </p:nvSpPr>
        <p:spPr bwMode="auto">
          <a:xfrm>
            <a:off x="8673471" y="1537189"/>
            <a:ext cx="77520" cy="583749"/>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16F5F499-FF57-5365-99A8-6C4251239EBF}"/>
              </a:ext>
            </a:extLst>
          </p:cNvPr>
          <p:cNvSpPr/>
          <p:nvPr/>
        </p:nvSpPr>
        <p:spPr bwMode="auto">
          <a:xfrm>
            <a:off x="8773249" y="1537189"/>
            <a:ext cx="77520" cy="58373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93910607-D773-EB31-6C37-0DF7C68B95BB}"/>
              </a:ext>
            </a:extLst>
          </p:cNvPr>
          <p:cNvSpPr/>
          <p:nvPr/>
        </p:nvSpPr>
        <p:spPr bwMode="auto">
          <a:xfrm>
            <a:off x="8873027" y="1537188"/>
            <a:ext cx="77520" cy="59436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4F32B37B-2C7B-3BDE-CD3A-87E90233D612}"/>
              </a:ext>
            </a:extLst>
          </p:cNvPr>
          <p:cNvSpPr/>
          <p:nvPr/>
        </p:nvSpPr>
        <p:spPr bwMode="auto">
          <a:xfrm>
            <a:off x="8972805" y="1537188"/>
            <a:ext cx="77520" cy="603504"/>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8FBDE12A-C3E5-BAE8-DE20-1A5F100839E2}"/>
              </a:ext>
            </a:extLst>
          </p:cNvPr>
          <p:cNvSpPr/>
          <p:nvPr/>
        </p:nvSpPr>
        <p:spPr bwMode="auto">
          <a:xfrm>
            <a:off x="9072583" y="1537190"/>
            <a:ext cx="77520" cy="62820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C709F7FB-C6E2-59EE-AAF3-D3DD9DFDCA77}"/>
              </a:ext>
            </a:extLst>
          </p:cNvPr>
          <p:cNvSpPr/>
          <p:nvPr/>
        </p:nvSpPr>
        <p:spPr bwMode="auto">
          <a:xfrm>
            <a:off x="9172361" y="1537189"/>
            <a:ext cx="77520" cy="650433"/>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6050A010-9761-F113-8CD8-23F58B5D8291}"/>
              </a:ext>
            </a:extLst>
          </p:cNvPr>
          <p:cNvSpPr/>
          <p:nvPr/>
        </p:nvSpPr>
        <p:spPr bwMode="auto">
          <a:xfrm>
            <a:off x="9272139" y="1537189"/>
            <a:ext cx="77520" cy="742505"/>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BB0ACEE1-CEAF-3CC2-653A-28D248F5D099}"/>
              </a:ext>
            </a:extLst>
          </p:cNvPr>
          <p:cNvSpPr/>
          <p:nvPr/>
        </p:nvSpPr>
        <p:spPr bwMode="auto">
          <a:xfrm>
            <a:off x="9371917" y="1537189"/>
            <a:ext cx="77520" cy="742499"/>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644A80B9-913A-364A-C781-24DAF4928DCF}"/>
              </a:ext>
            </a:extLst>
          </p:cNvPr>
          <p:cNvSpPr/>
          <p:nvPr/>
        </p:nvSpPr>
        <p:spPr bwMode="auto">
          <a:xfrm>
            <a:off x="9471695" y="1537189"/>
            <a:ext cx="77520" cy="742489"/>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AD0E08E4-2867-ED24-3F46-A73F2AA644C0}"/>
              </a:ext>
            </a:extLst>
          </p:cNvPr>
          <p:cNvSpPr/>
          <p:nvPr/>
        </p:nvSpPr>
        <p:spPr bwMode="auto">
          <a:xfrm>
            <a:off x="9571473" y="1537189"/>
            <a:ext cx="77520" cy="769303"/>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24F279C0-8D5E-14A1-AE2F-8CAC2D438245}"/>
              </a:ext>
            </a:extLst>
          </p:cNvPr>
          <p:cNvSpPr/>
          <p:nvPr/>
        </p:nvSpPr>
        <p:spPr bwMode="auto">
          <a:xfrm>
            <a:off x="9671251" y="1537189"/>
            <a:ext cx="77520" cy="82296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F7F262AC-30F7-F8BD-B25E-667833A03BF1}"/>
              </a:ext>
            </a:extLst>
          </p:cNvPr>
          <p:cNvSpPr/>
          <p:nvPr/>
        </p:nvSpPr>
        <p:spPr bwMode="auto">
          <a:xfrm>
            <a:off x="9771029" y="1537188"/>
            <a:ext cx="77520" cy="842545"/>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F584C937-EE32-6D21-1D1A-3810C1EF4256}"/>
              </a:ext>
            </a:extLst>
          </p:cNvPr>
          <p:cNvSpPr/>
          <p:nvPr/>
        </p:nvSpPr>
        <p:spPr bwMode="auto">
          <a:xfrm>
            <a:off x="9870807" y="1537188"/>
            <a:ext cx="77520" cy="933007"/>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83A07713-F7A5-8404-F9F4-5AFD7AC78892}"/>
              </a:ext>
            </a:extLst>
          </p:cNvPr>
          <p:cNvSpPr/>
          <p:nvPr/>
        </p:nvSpPr>
        <p:spPr bwMode="auto">
          <a:xfrm>
            <a:off x="9970585" y="1537188"/>
            <a:ext cx="77520" cy="961415"/>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821B7FF5-FDE5-745C-1E97-6EC8E7C826C1}"/>
              </a:ext>
            </a:extLst>
          </p:cNvPr>
          <p:cNvSpPr/>
          <p:nvPr/>
        </p:nvSpPr>
        <p:spPr bwMode="auto">
          <a:xfrm>
            <a:off x="10070363" y="1537187"/>
            <a:ext cx="77520" cy="100584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73524CEA-D9AA-284D-09BB-8C78AE3EAAD0}"/>
              </a:ext>
            </a:extLst>
          </p:cNvPr>
          <p:cNvSpPr/>
          <p:nvPr/>
        </p:nvSpPr>
        <p:spPr bwMode="auto">
          <a:xfrm>
            <a:off x="10170141" y="1537190"/>
            <a:ext cx="77520" cy="10281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E5EA7949-B683-0F95-A6D7-E0C573FAA413}"/>
              </a:ext>
            </a:extLst>
          </p:cNvPr>
          <p:cNvSpPr/>
          <p:nvPr/>
        </p:nvSpPr>
        <p:spPr bwMode="auto">
          <a:xfrm>
            <a:off x="10269919" y="1537190"/>
            <a:ext cx="77520" cy="1078992"/>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D30B4866-909A-E2E5-9DDE-0E96DD2D49C1}"/>
              </a:ext>
            </a:extLst>
          </p:cNvPr>
          <p:cNvSpPr/>
          <p:nvPr/>
        </p:nvSpPr>
        <p:spPr bwMode="auto">
          <a:xfrm>
            <a:off x="10369697" y="1537189"/>
            <a:ext cx="77520" cy="1101281"/>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BA0C652A-D5EF-D2AC-1B67-184005AEACE9}"/>
              </a:ext>
            </a:extLst>
          </p:cNvPr>
          <p:cNvSpPr/>
          <p:nvPr/>
        </p:nvSpPr>
        <p:spPr bwMode="auto">
          <a:xfrm>
            <a:off x="10469475" y="1537190"/>
            <a:ext cx="77520" cy="1106424"/>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ADF68E2B-A5B2-3FB6-182F-AF8575582145}"/>
              </a:ext>
            </a:extLst>
          </p:cNvPr>
          <p:cNvSpPr/>
          <p:nvPr/>
        </p:nvSpPr>
        <p:spPr bwMode="auto">
          <a:xfrm>
            <a:off x="10569253" y="1537190"/>
            <a:ext cx="77520" cy="112350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7AC2086C-3318-82F9-D92E-1383620483B8}"/>
              </a:ext>
            </a:extLst>
          </p:cNvPr>
          <p:cNvSpPr/>
          <p:nvPr/>
        </p:nvSpPr>
        <p:spPr bwMode="auto">
          <a:xfrm>
            <a:off x="10669031" y="1537189"/>
            <a:ext cx="77520" cy="1155345"/>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20ACC15A-8799-6910-6871-F906E683517C}"/>
              </a:ext>
            </a:extLst>
          </p:cNvPr>
          <p:cNvSpPr/>
          <p:nvPr/>
        </p:nvSpPr>
        <p:spPr bwMode="auto">
          <a:xfrm>
            <a:off x="10768809" y="1537188"/>
            <a:ext cx="77520" cy="116128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C7EED80D-B9CF-8E2B-02F2-C71491EB61EC}"/>
              </a:ext>
            </a:extLst>
          </p:cNvPr>
          <p:cNvSpPr/>
          <p:nvPr/>
        </p:nvSpPr>
        <p:spPr bwMode="auto">
          <a:xfrm>
            <a:off x="10868587" y="1537188"/>
            <a:ext cx="77520" cy="116128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C7FA2CF8-2087-90D8-CFD4-597B3B75D6B2}"/>
              </a:ext>
            </a:extLst>
          </p:cNvPr>
          <p:cNvSpPr/>
          <p:nvPr/>
        </p:nvSpPr>
        <p:spPr bwMode="auto">
          <a:xfrm>
            <a:off x="10968365" y="1537188"/>
            <a:ext cx="77520" cy="116128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E25CAE56-B7CF-A844-56DA-D8FA15068D19}"/>
              </a:ext>
            </a:extLst>
          </p:cNvPr>
          <p:cNvSpPr/>
          <p:nvPr/>
        </p:nvSpPr>
        <p:spPr bwMode="auto">
          <a:xfrm>
            <a:off x="11068143" y="1537188"/>
            <a:ext cx="77520" cy="116128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D7429DD4-1729-F690-283E-A77FC120AB06}"/>
              </a:ext>
            </a:extLst>
          </p:cNvPr>
          <p:cNvSpPr/>
          <p:nvPr/>
        </p:nvSpPr>
        <p:spPr bwMode="auto">
          <a:xfrm>
            <a:off x="11167921" y="1537188"/>
            <a:ext cx="77520" cy="116128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31A1A161-7366-7728-C599-911A3BB6B7BB}"/>
              </a:ext>
            </a:extLst>
          </p:cNvPr>
          <p:cNvSpPr/>
          <p:nvPr/>
        </p:nvSpPr>
        <p:spPr bwMode="auto">
          <a:xfrm>
            <a:off x="11267699" y="1537189"/>
            <a:ext cx="77520" cy="1206051"/>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D1DDED17-1236-B24E-D619-0FC3CD0FE6BF}"/>
              </a:ext>
            </a:extLst>
          </p:cNvPr>
          <p:cNvSpPr/>
          <p:nvPr/>
        </p:nvSpPr>
        <p:spPr bwMode="auto">
          <a:xfrm>
            <a:off x="11367477" y="1537189"/>
            <a:ext cx="77520" cy="122828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378E3475-A9F1-C86C-33D1-28B806FDD0E5}"/>
              </a:ext>
            </a:extLst>
          </p:cNvPr>
          <p:cNvSpPr/>
          <p:nvPr/>
        </p:nvSpPr>
        <p:spPr bwMode="auto">
          <a:xfrm>
            <a:off x="11467255" y="1537189"/>
            <a:ext cx="77520" cy="13933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782AE85E-71E7-0DAE-95DC-EE4A6D3D43FC}"/>
              </a:ext>
            </a:extLst>
          </p:cNvPr>
          <p:cNvSpPr/>
          <p:nvPr/>
        </p:nvSpPr>
        <p:spPr bwMode="auto">
          <a:xfrm>
            <a:off x="11567033" y="1537189"/>
            <a:ext cx="77520" cy="13933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AEB1EEF0-F0F2-24D8-BDB7-97D883385DF0}"/>
              </a:ext>
            </a:extLst>
          </p:cNvPr>
          <p:cNvSpPr/>
          <p:nvPr/>
        </p:nvSpPr>
        <p:spPr bwMode="auto">
          <a:xfrm>
            <a:off x="11666811" y="1537189"/>
            <a:ext cx="77520" cy="13933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898E93FD-F09D-F42F-6371-F0C6100AD29F}"/>
              </a:ext>
            </a:extLst>
          </p:cNvPr>
          <p:cNvSpPr/>
          <p:nvPr/>
        </p:nvSpPr>
        <p:spPr bwMode="auto">
          <a:xfrm>
            <a:off x="11766582" y="1537189"/>
            <a:ext cx="77520" cy="139338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52E9678A-54D3-A35F-DC82-2984C7C3DDFD}"/>
              </a:ext>
            </a:extLst>
          </p:cNvPr>
          <p:cNvSpPr/>
          <p:nvPr/>
        </p:nvSpPr>
        <p:spPr bwMode="auto">
          <a:xfrm>
            <a:off x="8192281" y="4620120"/>
            <a:ext cx="77520"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C3975A7F-C4A8-B576-2F55-5ABC051F7440}"/>
              </a:ext>
            </a:extLst>
          </p:cNvPr>
          <p:cNvSpPr/>
          <p:nvPr/>
        </p:nvSpPr>
        <p:spPr bwMode="auto">
          <a:xfrm>
            <a:off x="8292059" y="4620120"/>
            <a:ext cx="77520" cy="64008"/>
          </a:xfrm>
          <a:prstGeom prst="rect">
            <a:avLst/>
          </a:prstGeom>
          <a:solidFill>
            <a:schemeClr val="tx1">
              <a:lumMod val="6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2A857805-7A8D-0092-7E3A-88CA0F3BDBF1}"/>
              </a:ext>
            </a:extLst>
          </p:cNvPr>
          <p:cNvSpPr/>
          <p:nvPr/>
        </p:nvSpPr>
        <p:spPr bwMode="auto">
          <a:xfrm>
            <a:off x="8391837" y="4620120"/>
            <a:ext cx="77520" cy="8229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1763BE33-AF7B-1525-F1CB-B9A4B84FCFAF}"/>
              </a:ext>
            </a:extLst>
          </p:cNvPr>
          <p:cNvSpPr/>
          <p:nvPr/>
        </p:nvSpPr>
        <p:spPr bwMode="auto">
          <a:xfrm>
            <a:off x="8491615" y="4620120"/>
            <a:ext cx="77520" cy="8229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7D3D1663-D464-234E-655C-3938B3DD8056}"/>
              </a:ext>
            </a:extLst>
          </p:cNvPr>
          <p:cNvSpPr/>
          <p:nvPr/>
        </p:nvSpPr>
        <p:spPr bwMode="auto">
          <a:xfrm>
            <a:off x="8591393" y="4620121"/>
            <a:ext cx="77520" cy="10972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70F6FDE0-B5DA-48DF-48A4-946D45F301E7}"/>
              </a:ext>
            </a:extLst>
          </p:cNvPr>
          <p:cNvSpPr/>
          <p:nvPr/>
        </p:nvSpPr>
        <p:spPr bwMode="auto">
          <a:xfrm>
            <a:off x="8691171" y="4620121"/>
            <a:ext cx="77520" cy="109728"/>
          </a:xfrm>
          <a:prstGeom prst="rect">
            <a:avLst/>
          </a:prstGeom>
          <a:solidFill>
            <a:schemeClr val="tx1">
              <a:lumMod val="6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A9357D63-977F-21D5-DA9C-BEA581AE304C}"/>
              </a:ext>
            </a:extLst>
          </p:cNvPr>
          <p:cNvSpPr/>
          <p:nvPr/>
        </p:nvSpPr>
        <p:spPr bwMode="auto">
          <a:xfrm>
            <a:off x="8790949" y="4620120"/>
            <a:ext cx="77520" cy="14065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D3D798AD-1428-CE57-E844-3671E0373DDF}"/>
              </a:ext>
            </a:extLst>
          </p:cNvPr>
          <p:cNvSpPr/>
          <p:nvPr/>
        </p:nvSpPr>
        <p:spPr bwMode="auto">
          <a:xfrm>
            <a:off x="8890727" y="4620120"/>
            <a:ext cx="77520" cy="17788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E3662B98-D645-4F7E-898C-88EC78CA4256}"/>
              </a:ext>
            </a:extLst>
          </p:cNvPr>
          <p:cNvSpPr/>
          <p:nvPr/>
        </p:nvSpPr>
        <p:spPr bwMode="auto">
          <a:xfrm>
            <a:off x="8990505" y="4620120"/>
            <a:ext cx="77520" cy="23789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89DA775D-6DF1-887E-CD2C-9A48227A319D}"/>
              </a:ext>
            </a:extLst>
          </p:cNvPr>
          <p:cNvSpPr/>
          <p:nvPr/>
        </p:nvSpPr>
        <p:spPr bwMode="auto">
          <a:xfrm>
            <a:off x="9090283" y="4620120"/>
            <a:ext cx="77520" cy="237896"/>
          </a:xfrm>
          <a:prstGeom prst="rect">
            <a:avLst/>
          </a:prstGeom>
          <a:solidFill>
            <a:schemeClr val="tx1">
              <a:lumMod val="6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6FBC32B0-4565-F6D0-18D8-44061EEAF4A2}"/>
              </a:ext>
            </a:extLst>
          </p:cNvPr>
          <p:cNvSpPr/>
          <p:nvPr/>
        </p:nvSpPr>
        <p:spPr bwMode="auto">
          <a:xfrm>
            <a:off x="9190061" y="4620120"/>
            <a:ext cx="77520" cy="30893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82D5BC26-0D46-4658-2B71-6582DE853BCF}"/>
              </a:ext>
            </a:extLst>
          </p:cNvPr>
          <p:cNvSpPr/>
          <p:nvPr/>
        </p:nvSpPr>
        <p:spPr bwMode="auto">
          <a:xfrm>
            <a:off x="9289839" y="4620120"/>
            <a:ext cx="77520" cy="3406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1E96B143-7411-D8F2-B906-39607319C1C1}"/>
              </a:ext>
            </a:extLst>
          </p:cNvPr>
          <p:cNvSpPr/>
          <p:nvPr/>
        </p:nvSpPr>
        <p:spPr bwMode="auto">
          <a:xfrm>
            <a:off x="9389617" y="4620119"/>
            <a:ext cx="77520" cy="36290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DB926FEB-3DC7-E0D9-CF59-7EA19157EE0B}"/>
              </a:ext>
            </a:extLst>
          </p:cNvPr>
          <p:cNvSpPr/>
          <p:nvPr/>
        </p:nvSpPr>
        <p:spPr bwMode="auto">
          <a:xfrm>
            <a:off x="9489395" y="4620118"/>
            <a:ext cx="77520" cy="37490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F12CB159-D55A-AA4C-0459-D1B0BE06B17D}"/>
              </a:ext>
            </a:extLst>
          </p:cNvPr>
          <p:cNvSpPr/>
          <p:nvPr/>
        </p:nvSpPr>
        <p:spPr bwMode="auto">
          <a:xfrm>
            <a:off x="9589173" y="4620118"/>
            <a:ext cx="77520" cy="3978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BF9ECB0B-90C7-8D8D-3612-AD6299E03CB8}"/>
              </a:ext>
            </a:extLst>
          </p:cNvPr>
          <p:cNvSpPr/>
          <p:nvPr/>
        </p:nvSpPr>
        <p:spPr bwMode="auto">
          <a:xfrm>
            <a:off x="9688951" y="4620118"/>
            <a:ext cx="77520" cy="4232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C375ABD4-B06E-1C9F-0EA2-574160943746}"/>
              </a:ext>
            </a:extLst>
          </p:cNvPr>
          <p:cNvSpPr/>
          <p:nvPr/>
        </p:nvSpPr>
        <p:spPr bwMode="auto">
          <a:xfrm>
            <a:off x="9788729" y="4620118"/>
            <a:ext cx="77520" cy="46768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7C8E940A-1F53-5626-A992-EEAAEB6421D3}"/>
              </a:ext>
            </a:extLst>
          </p:cNvPr>
          <p:cNvSpPr/>
          <p:nvPr/>
        </p:nvSpPr>
        <p:spPr bwMode="auto">
          <a:xfrm>
            <a:off x="9888507" y="4620120"/>
            <a:ext cx="77520" cy="46768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54A8B9C3-23F6-9EC9-627D-D69693DD9267}"/>
              </a:ext>
            </a:extLst>
          </p:cNvPr>
          <p:cNvSpPr/>
          <p:nvPr/>
        </p:nvSpPr>
        <p:spPr bwMode="auto">
          <a:xfrm>
            <a:off x="9988285" y="4620120"/>
            <a:ext cx="77520" cy="4930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751D1954-FD19-6191-A06B-021FEB027A27}"/>
              </a:ext>
            </a:extLst>
          </p:cNvPr>
          <p:cNvSpPr/>
          <p:nvPr/>
        </p:nvSpPr>
        <p:spPr bwMode="auto">
          <a:xfrm>
            <a:off x="10088063" y="4620120"/>
            <a:ext cx="77520" cy="5184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097BE766-B880-9021-4361-5BAD7EFC03AB}"/>
              </a:ext>
            </a:extLst>
          </p:cNvPr>
          <p:cNvSpPr/>
          <p:nvPr/>
        </p:nvSpPr>
        <p:spPr bwMode="auto">
          <a:xfrm>
            <a:off x="10187841" y="4620119"/>
            <a:ext cx="77520" cy="578805"/>
          </a:xfrm>
          <a:prstGeom prst="rect">
            <a:avLst/>
          </a:prstGeom>
          <a:solidFill>
            <a:schemeClr val="tx1">
              <a:lumMod val="6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6E366D4C-3F49-D105-D549-3F39D1891E06}"/>
              </a:ext>
            </a:extLst>
          </p:cNvPr>
          <p:cNvSpPr/>
          <p:nvPr/>
        </p:nvSpPr>
        <p:spPr bwMode="auto">
          <a:xfrm>
            <a:off x="10287619" y="4620119"/>
            <a:ext cx="77520" cy="642306"/>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77C3BA8C-976F-A6B5-20FC-F6C141B8DB10}"/>
              </a:ext>
            </a:extLst>
          </p:cNvPr>
          <p:cNvSpPr/>
          <p:nvPr/>
        </p:nvSpPr>
        <p:spPr bwMode="auto">
          <a:xfrm>
            <a:off x="10387397" y="4620119"/>
            <a:ext cx="77520" cy="649224"/>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055EB478-A768-303B-8E09-F5B5016F2BC2}"/>
              </a:ext>
            </a:extLst>
          </p:cNvPr>
          <p:cNvSpPr/>
          <p:nvPr/>
        </p:nvSpPr>
        <p:spPr bwMode="auto">
          <a:xfrm>
            <a:off x="10487175" y="4620120"/>
            <a:ext cx="77520" cy="66453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Rectangle 135">
            <a:extLst>
              <a:ext uri="{FF2B5EF4-FFF2-40B4-BE49-F238E27FC236}">
                <a16:creationId xmlns:a16="http://schemas.microsoft.com/office/drawing/2014/main" id="{AC7B0786-3550-858A-6C60-C0670416D557}"/>
              </a:ext>
            </a:extLst>
          </p:cNvPr>
          <p:cNvSpPr/>
          <p:nvPr/>
        </p:nvSpPr>
        <p:spPr bwMode="auto">
          <a:xfrm>
            <a:off x="10586953" y="4620120"/>
            <a:ext cx="77520" cy="68993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A613CA72-6B44-35F0-CCE3-CE6DCD023C90}"/>
              </a:ext>
            </a:extLst>
          </p:cNvPr>
          <p:cNvSpPr/>
          <p:nvPr/>
        </p:nvSpPr>
        <p:spPr bwMode="auto">
          <a:xfrm>
            <a:off x="10686731" y="4620119"/>
            <a:ext cx="77520" cy="712155"/>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80BFE59A-54BD-75BC-7269-5179C500E561}"/>
              </a:ext>
            </a:extLst>
          </p:cNvPr>
          <p:cNvSpPr/>
          <p:nvPr/>
        </p:nvSpPr>
        <p:spPr bwMode="auto">
          <a:xfrm>
            <a:off x="10786509" y="4620119"/>
            <a:ext cx="77520" cy="734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C90493F4-90AB-29D9-5586-156DAED0902C}"/>
              </a:ext>
            </a:extLst>
          </p:cNvPr>
          <p:cNvSpPr/>
          <p:nvPr/>
        </p:nvSpPr>
        <p:spPr bwMode="auto">
          <a:xfrm>
            <a:off x="10886287" y="4620119"/>
            <a:ext cx="77520" cy="74066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3E1CB34A-23D3-8091-47AA-7270F82C3D68}"/>
              </a:ext>
            </a:extLst>
          </p:cNvPr>
          <p:cNvSpPr/>
          <p:nvPr/>
        </p:nvSpPr>
        <p:spPr bwMode="auto">
          <a:xfrm>
            <a:off x="10986065" y="4620118"/>
            <a:ext cx="77520" cy="829631"/>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Rectangle 140">
            <a:extLst>
              <a:ext uri="{FF2B5EF4-FFF2-40B4-BE49-F238E27FC236}">
                <a16:creationId xmlns:a16="http://schemas.microsoft.com/office/drawing/2014/main" id="{D9AF49D8-4C1D-3C7B-5242-0A7722F20DB7}"/>
              </a:ext>
            </a:extLst>
          </p:cNvPr>
          <p:cNvSpPr/>
          <p:nvPr/>
        </p:nvSpPr>
        <p:spPr bwMode="auto">
          <a:xfrm>
            <a:off x="11085843" y="4620118"/>
            <a:ext cx="77520" cy="851857"/>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Rectangle 141">
            <a:extLst>
              <a:ext uri="{FF2B5EF4-FFF2-40B4-BE49-F238E27FC236}">
                <a16:creationId xmlns:a16="http://schemas.microsoft.com/office/drawing/2014/main" id="{719F551D-218D-75C1-48CD-5BF75666A57D}"/>
              </a:ext>
            </a:extLst>
          </p:cNvPr>
          <p:cNvSpPr/>
          <p:nvPr/>
        </p:nvSpPr>
        <p:spPr bwMode="auto">
          <a:xfrm>
            <a:off x="11185621" y="4620118"/>
            <a:ext cx="77520" cy="874082"/>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Rectangle 142">
            <a:extLst>
              <a:ext uri="{FF2B5EF4-FFF2-40B4-BE49-F238E27FC236}">
                <a16:creationId xmlns:a16="http://schemas.microsoft.com/office/drawing/2014/main" id="{6D226983-FA39-E458-2006-8442F1A2B578}"/>
              </a:ext>
            </a:extLst>
          </p:cNvPr>
          <p:cNvSpPr/>
          <p:nvPr/>
        </p:nvSpPr>
        <p:spPr bwMode="auto">
          <a:xfrm>
            <a:off x="11285399" y="4620117"/>
            <a:ext cx="77520" cy="991553"/>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C7DFAFB6-C18C-496E-1AF7-6716468D7FDF}"/>
              </a:ext>
            </a:extLst>
          </p:cNvPr>
          <p:cNvSpPr/>
          <p:nvPr/>
        </p:nvSpPr>
        <p:spPr bwMode="auto">
          <a:xfrm>
            <a:off x="11385177" y="4620117"/>
            <a:ext cx="77520" cy="99155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739DDDC6-3D90-B32C-6AFE-D481AED3B828}"/>
              </a:ext>
            </a:extLst>
          </p:cNvPr>
          <p:cNvSpPr/>
          <p:nvPr/>
        </p:nvSpPr>
        <p:spPr bwMode="auto">
          <a:xfrm>
            <a:off x="11484955" y="4620117"/>
            <a:ext cx="77520" cy="1083627"/>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B8461E63-173F-406C-1D68-715AF6574B3F}"/>
              </a:ext>
            </a:extLst>
          </p:cNvPr>
          <p:cNvSpPr/>
          <p:nvPr/>
        </p:nvSpPr>
        <p:spPr bwMode="auto">
          <a:xfrm>
            <a:off x="11584733" y="4620117"/>
            <a:ext cx="77520" cy="1105857"/>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C8995CA2-C7FB-A87A-88B3-781C55B5CEE3}"/>
              </a:ext>
            </a:extLst>
          </p:cNvPr>
          <p:cNvSpPr/>
          <p:nvPr/>
        </p:nvSpPr>
        <p:spPr bwMode="auto">
          <a:xfrm>
            <a:off x="11684511" y="4620117"/>
            <a:ext cx="77520" cy="1197927"/>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A2C9DB0B-F142-B600-BBAE-B35BA4D3189C}"/>
              </a:ext>
            </a:extLst>
          </p:cNvPr>
          <p:cNvSpPr/>
          <p:nvPr/>
        </p:nvSpPr>
        <p:spPr bwMode="auto">
          <a:xfrm>
            <a:off x="11784289" y="4620117"/>
            <a:ext cx="77520" cy="1197927"/>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Rectangle 154">
            <a:extLst>
              <a:ext uri="{FF2B5EF4-FFF2-40B4-BE49-F238E27FC236}">
                <a16:creationId xmlns:a16="http://schemas.microsoft.com/office/drawing/2014/main" id="{746E6A5C-2BC3-2B9C-4878-FECB1C156883}"/>
              </a:ext>
            </a:extLst>
          </p:cNvPr>
          <p:cNvSpPr/>
          <p:nvPr/>
        </p:nvSpPr>
        <p:spPr bwMode="auto">
          <a:xfrm rot="10800000">
            <a:off x="8114761" y="4566312"/>
            <a:ext cx="77520"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Rectangle 155">
            <a:extLst>
              <a:ext uri="{FF2B5EF4-FFF2-40B4-BE49-F238E27FC236}">
                <a16:creationId xmlns:a16="http://schemas.microsoft.com/office/drawing/2014/main" id="{FA8C62AA-A5D2-0D13-D778-CE17455DB2E4}"/>
              </a:ext>
            </a:extLst>
          </p:cNvPr>
          <p:cNvSpPr/>
          <p:nvPr/>
        </p:nvSpPr>
        <p:spPr bwMode="auto">
          <a:xfrm rot="10800000">
            <a:off x="8014983" y="4566312"/>
            <a:ext cx="77520"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Rectangle 156">
            <a:extLst>
              <a:ext uri="{FF2B5EF4-FFF2-40B4-BE49-F238E27FC236}">
                <a16:creationId xmlns:a16="http://schemas.microsoft.com/office/drawing/2014/main" id="{1588B46B-8054-5503-EA6C-7CCF21464772}"/>
              </a:ext>
            </a:extLst>
          </p:cNvPr>
          <p:cNvSpPr/>
          <p:nvPr/>
        </p:nvSpPr>
        <p:spPr bwMode="auto">
          <a:xfrm rot="10800000">
            <a:off x="7915205" y="4566313"/>
            <a:ext cx="77520"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Rectangle 157">
            <a:extLst>
              <a:ext uri="{FF2B5EF4-FFF2-40B4-BE49-F238E27FC236}">
                <a16:creationId xmlns:a16="http://schemas.microsoft.com/office/drawing/2014/main" id="{DDD650D0-67B2-195F-054C-50CE7DADB4A9}"/>
              </a:ext>
            </a:extLst>
          </p:cNvPr>
          <p:cNvSpPr/>
          <p:nvPr/>
        </p:nvSpPr>
        <p:spPr bwMode="auto">
          <a:xfrm rot="10800000">
            <a:off x="7815427" y="4554399"/>
            <a:ext cx="77520" cy="5763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Rectangle 158">
            <a:extLst>
              <a:ext uri="{FF2B5EF4-FFF2-40B4-BE49-F238E27FC236}">
                <a16:creationId xmlns:a16="http://schemas.microsoft.com/office/drawing/2014/main" id="{549DD432-A4DC-60BE-8A48-DE6E17701221}"/>
              </a:ext>
            </a:extLst>
          </p:cNvPr>
          <p:cNvSpPr/>
          <p:nvPr/>
        </p:nvSpPr>
        <p:spPr bwMode="auto">
          <a:xfrm rot="10800000">
            <a:off x="7715649" y="4535350"/>
            <a:ext cx="77520" cy="7668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Rectangle 159">
            <a:extLst>
              <a:ext uri="{FF2B5EF4-FFF2-40B4-BE49-F238E27FC236}">
                <a16:creationId xmlns:a16="http://schemas.microsoft.com/office/drawing/2014/main" id="{E561DE41-0B92-AE03-272F-3D66928688B5}"/>
              </a:ext>
            </a:extLst>
          </p:cNvPr>
          <p:cNvSpPr/>
          <p:nvPr/>
        </p:nvSpPr>
        <p:spPr bwMode="auto">
          <a:xfrm rot="10800000">
            <a:off x="7615871" y="4455975"/>
            <a:ext cx="77520" cy="15605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Rectangle 160">
            <a:extLst>
              <a:ext uri="{FF2B5EF4-FFF2-40B4-BE49-F238E27FC236}">
                <a16:creationId xmlns:a16="http://schemas.microsoft.com/office/drawing/2014/main" id="{DC82E535-6207-6B1A-A390-A418DFF946A0}"/>
              </a:ext>
            </a:extLst>
          </p:cNvPr>
          <p:cNvSpPr/>
          <p:nvPr/>
        </p:nvSpPr>
        <p:spPr bwMode="auto">
          <a:xfrm rot="10800000">
            <a:off x="7516093" y="3957505"/>
            <a:ext cx="77520" cy="654529"/>
          </a:xfrm>
          <a:prstGeom prst="rect">
            <a:avLst/>
          </a:prstGeom>
          <a:solidFill>
            <a:schemeClr val="tx1">
              <a:lumMod val="6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Rectangle 161">
            <a:extLst>
              <a:ext uri="{FF2B5EF4-FFF2-40B4-BE49-F238E27FC236}">
                <a16:creationId xmlns:a16="http://schemas.microsoft.com/office/drawing/2014/main" id="{ABBA2BA0-3151-C9FC-494A-1D59A5A20AF8}"/>
              </a:ext>
            </a:extLst>
          </p:cNvPr>
          <p:cNvSpPr/>
          <p:nvPr/>
        </p:nvSpPr>
        <p:spPr bwMode="auto">
          <a:xfrm rot="10800000">
            <a:off x="7416315" y="3840024"/>
            <a:ext cx="77520" cy="772009"/>
          </a:xfrm>
          <a:prstGeom prst="rect">
            <a:avLst/>
          </a:prstGeom>
          <a:solidFill>
            <a:schemeClr val="tx1">
              <a:lumMod val="6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Rectangle 162">
            <a:extLst>
              <a:ext uri="{FF2B5EF4-FFF2-40B4-BE49-F238E27FC236}">
                <a16:creationId xmlns:a16="http://schemas.microsoft.com/office/drawing/2014/main" id="{51A25E03-5405-1E1C-D4D4-CE2A8BEA27AC}"/>
              </a:ext>
            </a:extLst>
          </p:cNvPr>
          <p:cNvSpPr/>
          <p:nvPr/>
        </p:nvSpPr>
        <p:spPr bwMode="auto">
          <a:xfrm rot="10800000">
            <a:off x="7316537" y="3587904"/>
            <a:ext cx="77520" cy="1024128"/>
          </a:xfrm>
          <a:prstGeom prst="rect">
            <a:avLst/>
          </a:prstGeom>
          <a:solidFill>
            <a:schemeClr val="tx1">
              <a:lumMod val="6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Rectangle 166">
            <a:extLst>
              <a:ext uri="{FF2B5EF4-FFF2-40B4-BE49-F238E27FC236}">
                <a16:creationId xmlns:a16="http://schemas.microsoft.com/office/drawing/2014/main" id="{001CC33F-92B3-CA11-E20B-C8A0FA804490}"/>
              </a:ext>
            </a:extLst>
          </p:cNvPr>
          <p:cNvSpPr/>
          <p:nvPr/>
        </p:nvSpPr>
        <p:spPr bwMode="auto">
          <a:xfrm>
            <a:off x="11886070" y="4620117"/>
            <a:ext cx="77520" cy="1197927"/>
          </a:xfrm>
          <a:prstGeom prst="rect">
            <a:avLst/>
          </a:prstGeom>
          <a:solidFill>
            <a:schemeClr val="tx1">
              <a:lumMod val="6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Rectangle 167">
            <a:extLst>
              <a:ext uri="{FF2B5EF4-FFF2-40B4-BE49-F238E27FC236}">
                <a16:creationId xmlns:a16="http://schemas.microsoft.com/office/drawing/2014/main" id="{ED5D68EC-1D8F-4343-0016-D05A7CAA7BB6}"/>
              </a:ext>
            </a:extLst>
          </p:cNvPr>
          <p:cNvSpPr/>
          <p:nvPr/>
        </p:nvSpPr>
        <p:spPr bwMode="auto">
          <a:xfrm rot="10800000">
            <a:off x="7484633" y="1365298"/>
            <a:ext cx="77520" cy="171892"/>
          </a:xfrm>
          <a:prstGeom prst="rect">
            <a:avLst/>
          </a:prstGeom>
          <a:solidFill>
            <a:schemeClr val="tx1">
              <a:lumMod val="6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Rectangle 168">
            <a:extLst>
              <a:ext uri="{FF2B5EF4-FFF2-40B4-BE49-F238E27FC236}">
                <a16:creationId xmlns:a16="http://schemas.microsoft.com/office/drawing/2014/main" id="{FA73D2DF-A777-EDB5-B593-E32A151C9D57}"/>
              </a:ext>
            </a:extLst>
          </p:cNvPr>
          <p:cNvSpPr/>
          <p:nvPr/>
        </p:nvSpPr>
        <p:spPr bwMode="auto">
          <a:xfrm rot="10800000">
            <a:off x="7384855" y="1307343"/>
            <a:ext cx="77520" cy="2298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Rectangle 169">
            <a:extLst>
              <a:ext uri="{FF2B5EF4-FFF2-40B4-BE49-F238E27FC236}">
                <a16:creationId xmlns:a16="http://schemas.microsoft.com/office/drawing/2014/main" id="{1E774927-1D22-BB08-FF9E-5C89B80F1599}"/>
              </a:ext>
            </a:extLst>
          </p:cNvPr>
          <p:cNvSpPr/>
          <p:nvPr/>
        </p:nvSpPr>
        <p:spPr bwMode="auto">
          <a:xfrm rot="10800000">
            <a:off x="7285077" y="1241473"/>
            <a:ext cx="77520" cy="295717"/>
          </a:xfrm>
          <a:prstGeom prst="rect">
            <a:avLst/>
          </a:prstGeom>
          <a:solidFill>
            <a:schemeClr val="tx1">
              <a:lumMod val="6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TextBox 171">
            <a:extLst>
              <a:ext uri="{FF2B5EF4-FFF2-40B4-BE49-F238E27FC236}">
                <a16:creationId xmlns:a16="http://schemas.microsoft.com/office/drawing/2014/main" id="{8DC82242-D9A4-A03C-FFDB-9DB440578091}"/>
              </a:ext>
            </a:extLst>
          </p:cNvPr>
          <p:cNvSpPr txBox="1"/>
          <p:nvPr/>
        </p:nvSpPr>
        <p:spPr bwMode="auto">
          <a:xfrm>
            <a:off x="7153411" y="978266"/>
            <a:ext cx="4908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6.1%</a:t>
            </a:r>
          </a:p>
        </p:txBody>
      </p:sp>
      <p:sp>
        <p:nvSpPr>
          <p:cNvPr id="173" name="TextBox 172">
            <a:extLst>
              <a:ext uri="{FF2B5EF4-FFF2-40B4-BE49-F238E27FC236}">
                <a16:creationId xmlns:a16="http://schemas.microsoft.com/office/drawing/2014/main" id="{684B9B7A-0E27-831B-064A-80ABDF44F082}"/>
              </a:ext>
            </a:extLst>
          </p:cNvPr>
          <p:cNvSpPr txBox="1"/>
          <p:nvPr/>
        </p:nvSpPr>
        <p:spPr bwMode="auto">
          <a:xfrm>
            <a:off x="8082995" y="1026777"/>
            <a:ext cx="569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93.9%</a:t>
            </a:r>
          </a:p>
        </p:txBody>
      </p:sp>
      <p:sp>
        <p:nvSpPr>
          <p:cNvPr id="174" name="TextBox 173">
            <a:extLst>
              <a:ext uri="{FF2B5EF4-FFF2-40B4-BE49-F238E27FC236}">
                <a16:creationId xmlns:a16="http://schemas.microsoft.com/office/drawing/2014/main" id="{B0C450D1-FD07-3076-BEA9-AE7740BEC953}"/>
              </a:ext>
            </a:extLst>
          </p:cNvPr>
          <p:cNvSpPr txBox="1"/>
          <p:nvPr/>
        </p:nvSpPr>
        <p:spPr bwMode="auto">
          <a:xfrm>
            <a:off x="7568295" y="3689878"/>
            <a:ext cx="569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19.1%</a:t>
            </a:r>
          </a:p>
        </p:txBody>
      </p:sp>
      <p:sp>
        <p:nvSpPr>
          <p:cNvPr id="175" name="TextBox 174">
            <a:extLst>
              <a:ext uri="{FF2B5EF4-FFF2-40B4-BE49-F238E27FC236}">
                <a16:creationId xmlns:a16="http://schemas.microsoft.com/office/drawing/2014/main" id="{8722658C-4777-AFFF-C89C-FA055AC68D71}"/>
              </a:ext>
            </a:extLst>
          </p:cNvPr>
          <p:cNvSpPr txBox="1"/>
          <p:nvPr/>
        </p:nvSpPr>
        <p:spPr bwMode="auto">
          <a:xfrm>
            <a:off x="8691171" y="3689878"/>
            <a:ext cx="569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80.9%</a:t>
            </a:r>
          </a:p>
        </p:txBody>
      </p:sp>
      <p:grpSp>
        <p:nvGrpSpPr>
          <p:cNvPr id="181" name="Group 180">
            <a:extLst>
              <a:ext uri="{FF2B5EF4-FFF2-40B4-BE49-F238E27FC236}">
                <a16:creationId xmlns:a16="http://schemas.microsoft.com/office/drawing/2014/main" id="{13881072-747D-5D58-4A29-5EB156E692D4}"/>
              </a:ext>
            </a:extLst>
          </p:cNvPr>
          <p:cNvGrpSpPr/>
          <p:nvPr/>
        </p:nvGrpSpPr>
        <p:grpSpPr>
          <a:xfrm>
            <a:off x="7796582" y="2306501"/>
            <a:ext cx="1293701" cy="738664"/>
            <a:chOff x="8304648" y="1987580"/>
            <a:chExt cx="1293701" cy="738664"/>
          </a:xfrm>
        </p:grpSpPr>
        <p:sp>
          <p:nvSpPr>
            <p:cNvPr id="176" name="TextBox 175">
              <a:extLst>
                <a:ext uri="{FF2B5EF4-FFF2-40B4-BE49-F238E27FC236}">
                  <a16:creationId xmlns:a16="http://schemas.microsoft.com/office/drawing/2014/main" id="{E12AA9F7-EDC8-275B-2735-3C7AA015E89E}"/>
                </a:ext>
              </a:extLst>
            </p:cNvPr>
            <p:cNvSpPr txBox="1"/>
            <p:nvPr/>
          </p:nvSpPr>
          <p:spPr bwMode="auto">
            <a:xfrm>
              <a:off x="8326847" y="1987580"/>
              <a:ext cx="127150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Complete response</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partial response</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stable disease</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progressive disease</a:t>
              </a:r>
            </a:p>
          </p:txBody>
        </p:sp>
        <p:sp>
          <p:nvSpPr>
            <p:cNvPr id="177" name="Rectangle 176">
              <a:extLst>
                <a:ext uri="{FF2B5EF4-FFF2-40B4-BE49-F238E27FC236}">
                  <a16:creationId xmlns:a16="http://schemas.microsoft.com/office/drawing/2014/main" id="{BB3A59EC-6B0D-C076-46D1-27CF75363F56}"/>
                </a:ext>
              </a:extLst>
            </p:cNvPr>
            <p:cNvSpPr/>
            <p:nvPr/>
          </p:nvSpPr>
          <p:spPr bwMode="auto">
            <a:xfrm>
              <a:off x="8304648" y="2067564"/>
              <a:ext cx="77520" cy="920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Rectangle 177">
              <a:extLst>
                <a:ext uri="{FF2B5EF4-FFF2-40B4-BE49-F238E27FC236}">
                  <a16:creationId xmlns:a16="http://schemas.microsoft.com/office/drawing/2014/main" id="{286D1CC8-8212-8DAF-8B81-562E85982DE9}"/>
                </a:ext>
              </a:extLst>
            </p:cNvPr>
            <p:cNvSpPr/>
            <p:nvPr/>
          </p:nvSpPr>
          <p:spPr bwMode="auto">
            <a:xfrm>
              <a:off x="8304648" y="2229542"/>
              <a:ext cx="77520" cy="92075"/>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Rectangle 178">
              <a:extLst>
                <a:ext uri="{FF2B5EF4-FFF2-40B4-BE49-F238E27FC236}">
                  <a16:creationId xmlns:a16="http://schemas.microsoft.com/office/drawing/2014/main" id="{0A84D139-B642-6C46-1DB7-AD96467688DD}"/>
                </a:ext>
              </a:extLst>
            </p:cNvPr>
            <p:cNvSpPr/>
            <p:nvPr/>
          </p:nvSpPr>
          <p:spPr bwMode="auto">
            <a:xfrm>
              <a:off x="8304648" y="2391520"/>
              <a:ext cx="77520" cy="9207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Rectangle 179">
              <a:extLst>
                <a:ext uri="{FF2B5EF4-FFF2-40B4-BE49-F238E27FC236}">
                  <a16:creationId xmlns:a16="http://schemas.microsoft.com/office/drawing/2014/main" id="{B7E71B6F-A1BB-EB29-E4AE-154C9714FF87}"/>
                </a:ext>
              </a:extLst>
            </p:cNvPr>
            <p:cNvSpPr/>
            <p:nvPr/>
          </p:nvSpPr>
          <p:spPr bwMode="auto">
            <a:xfrm>
              <a:off x="8304648" y="2553497"/>
              <a:ext cx="77520" cy="92075"/>
            </a:xfrm>
            <a:prstGeom prst="rect">
              <a:avLst/>
            </a:prstGeom>
            <a:solidFill>
              <a:schemeClr val="tx1">
                <a:lumMod val="6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2" name="Group 181">
            <a:extLst>
              <a:ext uri="{FF2B5EF4-FFF2-40B4-BE49-F238E27FC236}">
                <a16:creationId xmlns:a16="http://schemas.microsoft.com/office/drawing/2014/main" id="{69ABF1E0-DCB6-5262-F425-8199D60182C4}"/>
              </a:ext>
            </a:extLst>
          </p:cNvPr>
          <p:cNvGrpSpPr/>
          <p:nvPr/>
        </p:nvGrpSpPr>
        <p:grpSpPr>
          <a:xfrm>
            <a:off x="8369579" y="5029564"/>
            <a:ext cx="1293701" cy="738664"/>
            <a:chOff x="8304648" y="1987580"/>
            <a:chExt cx="1293701" cy="738664"/>
          </a:xfrm>
        </p:grpSpPr>
        <p:sp>
          <p:nvSpPr>
            <p:cNvPr id="183" name="TextBox 182">
              <a:extLst>
                <a:ext uri="{FF2B5EF4-FFF2-40B4-BE49-F238E27FC236}">
                  <a16:creationId xmlns:a16="http://schemas.microsoft.com/office/drawing/2014/main" id="{C15569D9-E35E-3FE5-84CF-C927A59691DD}"/>
                </a:ext>
              </a:extLst>
            </p:cNvPr>
            <p:cNvSpPr txBox="1"/>
            <p:nvPr/>
          </p:nvSpPr>
          <p:spPr bwMode="auto">
            <a:xfrm>
              <a:off x="8326847" y="1987580"/>
              <a:ext cx="127150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Partial response</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stable disease</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progressive disease</a:t>
              </a:r>
            </a:p>
          </p:txBody>
        </p:sp>
        <p:sp>
          <p:nvSpPr>
            <p:cNvPr id="185" name="Rectangle 184">
              <a:extLst>
                <a:ext uri="{FF2B5EF4-FFF2-40B4-BE49-F238E27FC236}">
                  <a16:creationId xmlns:a16="http://schemas.microsoft.com/office/drawing/2014/main" id="{5F014514-ED86-DED7-BD88-52B9BCF9EEEA}"/>
                </a:ext>
              </a:extLst>
            </p:cNvPr>
            <p:cNvSpPr/>
            <p:nvPr/>
          </p:nvSpPr>
          <p:spPr bwMode="auto">
            <a:xfrm>
              <a:off x="8304648" y="2229542"/>
              <a:ext cx="77520" cy="92075"/>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Rectangle 185">
              <a:extLst>
                <a:ext uri="{FF2B5EF4-FFF2-40B4-BE49-F238E27FC236}">
                  <a16:creationId xmlns:a16="http://schemas.microsoft.com/office/drawing/2014/main" id="{354E4D5A-48F9-BDE0-46C2-0A7980460EA4}"/>
                </a:ext>
              </a:extLst>
            </p:cNvPr>
            <p:cNvSpPr/>
            <p:nvPr/>
          </p:nvSpPr>
          <p:spPr bwMode="auto">
            <a:xfrm>
              <a:off x="8304648" y="2391520"/>
              <a:ext cx="77520" cy="9207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Rectangle 186">
              <a:extLst>
                <a:ext uri="{FF2B5EF4-FFF2-40B4-BE49-F238E27FC236}">
                  <a16:creationId xmlns:a16="http://schemas.microsoft.com/office/drawing/2014/main" id="{5CD79577-57B5-7735-4B7F-7AAB513047BB}"/>
                </a:ext>
              </a:extLst>
            </p:cNvPr>
            <p:cNvSpPr/>
            <p:nvPr/>
          </p:nvSpPr>
          <p:spPr bwMode="auto">
            <a:xfrm>
              <a:off x="8304648" y="2553497"/>
              <a:ext cx="77520" cy="92075"/>
            </a:xfrm>
            <a:prstGeom prst="rect">
              <a:avLst/>
            </a:prstGeom>
            <a:solidFill>
              <a:schemeClr val="tx1">
                <a:lumMod val="6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6" name="Straight Connector 5">
            <a:extLst>
              <a:ext uri="{FF2B5EF4-FFF2-40B4-BE49-F238E27FC236}">
                <a16:creationId xmlns:a16="http://schemas.microsoft.com/office/drawing/2014/main" id="{F5C245A3-1D56-C719-13DE-7BE1F236EEED}"/>
              </a:ext>
            </a:extLst>
          </p:cNvPr>
          <p:cNvCxnSpPr/>
          <p:nvPr/>
        </p:nvCxnSpPr>
        <p:spPr bwMode="auto">
          <a:xfrm>
            <a:off x="8203331" y="3428946"/>
            <a:ext cx="0" cy="2377440"/>
          </a:xfrm>
          <a:prstGeom prst="line">
            <a:avLst/>
          </a:prstGeom>
          <a:noFill/>
          <a:ln w="28575" cap="flat" cmpd="sng" algn="ctr">
            <a:solidFill>
              <a:schemeClr val="tx1">
                <a:lumMod val="50000"/>
              </a:schemeClr>
            </a:solidFill>
            <a:prstDash val="sysDot"/>
            <a:round/>
            <a:headEnd type="none" w="med" len="med"/>
            <a:tailEnd type="none" w="med" len="med"/>
          </a:ln>
          <a:effectLst/>
        </p:spPr>
      </p:cxnSp>
      <p:cxnSp>
        <p:nvCxnSpPr>
          <p:cNvPr id="30" name="Straight Connector 29">
            <a:extLst>
              <a:ext uri="{FF2B5EF4-FFF2-40B4-BE49-F238E27FC236}">
                <a16:creationId xmlns:a16="http://schemas.microsoft.com/office/drawing/2014/main" id="{3CD6B674-E79A-524F-5A6D-BDE737237411}"/>
              </a:ext>
            </a:extLst>
          </p:cNvPr>
          <p:cNvCxnSpPr>
            <a:cxnSpLocks/>
          </p:cNvCxnSpPr>
          <p:nvPr/>
        </p:nvCxnSpPr>
        <p:spPr bwMode="auto">
          <a:xfrm>
            <a:off x="7321449" y="4179577"/>
            <a:ext cx="4608576" cy="0"/>
          </a:xfrm>
          <a:prstGeom prst="line">
            <a:avLst/>
          </a:prstGeom>
          <a:noFill/>
          <a:ln w="28575" cap="flat" cmpd="sng" algn="ctr">
            <a:solidFill>
              <a:schemeClr val="tx1">
                <a:lumMod val="50000"/>
              </a:schemeClr>
            </a:solidFill>
            <a:prstDash val="sysDot"/>
            <a:round/>
            <a:headEnd type="none" w="med" len="med"/>
            <a:tailEnd type="none" w="med" len="med"/>
          </a:ln>
          <a:effectLst/>
        </p:spPr>
      </p:cxnSp>
      <p:cxnSp>
        <p:nvCxnSpPr>
          <p:cNvPr id="31" name="Straight Connector 30">
            <a:extLst>
              <a:ext uri="{FF2B5EF4-FFF2-40B4-BE49-F238E27FC236}">
                <a16:creationId xmlns:a16="http://schemas.microsoft.com/office/drawing/2014/main" id="{9164EE48-13F2-FB8E-911A-C701C1A36635}"/>
              </a:ext>
            </a:extLst>
          </p:cNvPr>
          <p:cNvCxnSpPr>
            <a:cxnSpLocks/>
          </p:cNvCxnSpPr>
          <p:nvPr/>
        </p:nvCxnSpPr>
        <p:spPr bwMode="auto">
          <a:xfrm>
            <a:off x="7321449" y="4799971"/>
            <a:ext cx="4608576" cy="0"/>
          </a:xfrm>
          <a:prstGeom prst="line">
            <a:avLst/>
          </a:prstGeom>
          <a:noFill/>
          <a:ln w="28575" cap="flat" cmpd="sng" algn="ctr">
            <a:solidFill>
              <a:schemeClr val="tx1">
                <a:lumMod val="50000"/>
              </a:schemeClr>
            </a:solidFill>
            <a:prstDash val="sysDot"/>
            <a:round/>
            <a:headEnd type="none" w="med" len="med"/>
            <a:tailEnd type="none" w="med" len="med"/>
          </a:ln>
          <a:effectLst/>
        </p:spPr>
      </p:cxnSp>
      <p:cxnSp>
        <p:nvCxnSpPr>
          <p:cNvPr id="62" name="Straight Connector 61">
            <a:extLst>
              <a:ext uri="{FF2B5EF4-FFF2-40B4-BE49-F238E27FC236}">
                <a16:creationId xmlns:a16="http://schemas.microsoft.com/office/drawing/2014/main" id="{F90A320E-01BE-BC5A-B52F-B63A1188B877}"/>
              </a:ext>
            </a:extLst>
          </p:cNvPr>
          <p:cNvCxnSpPr/>
          <p:nvPr/>
        </p:nvCxnSpPr>
        <p:spPr bwMode="auto">
          <a:xfrm>
            <a:off x="7228846" y="3298122"/>
            <a:ext cx="0" cy="2874078"/>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20812EF9-FF23-B0C1-3366-4C2D7CE1C3BE}"/>
              </a:ext>
            </a:extLst>
          </p:cNvPr>
          <p:cNvCxnSpPr>
            <a:cxnSpLocks/>
          </p:cNvCxnSpPr>
          <p:nvPr/>
        </p:nvCxnSpPr>
        <p:spPr bwMode="auto">
          <a:xfrm flipH="1">
            <a:off x="7189828" y="4614943"/>
            <a:ext cx="4839703"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DED795F2-EB10-FACE-5EE2-0B4C47E54B15}"/>
              </a:ext>
            </a:extLst>
          </p:cNvPr>
          <p:cNvCxnSpPr>
            <a:cxnSpLocks/>
          </p:cNvCxnSpPr>
          <p:nvPr/>
        </p:nvCxnSpPr>
        <p:spPr bwMode="auto">
          <a:xfrm>
            <a:off x="7228846" y="859148"/>
            <a:ext cx="0" cy="2146199"/>
          </a:xfrm>
          <a:prstGeom prst="line">
            <a:avLst/>
          </a:prstGeom>
          <a:noFill/>
          <a:ln w="28575" cap="flat" cmpd="sng" algn="ctr">
            <a:solidFill>
              <a:schemeClr val="bg1"/>
            </a:solidFill>
            <a:prstDash val="solid"/>
            <a:round/>
            <a:headEnd type="none" w="med" len="med"/>
            <a:tailEnd type="none" w="med" len="med"/>
          </a:ln>
          <a:effectLst/>
        </p:spPr>
      </p:cxnSp>
      <p:sp>
        <p:nvSpPr>
          <p:cNvPr id="149" name="TextBox 148">
            <a:extLst>
              <a:ext uri="{FF2B5EF4-FFF2-40B4-BE49-F238E27FC236}">
                <a16:creationId xmlns:a16="http://schemas.microsoft.com/office/drawing/2014/main" id="{5CC8866B-9FD4-863C-C79E-274F91131D19}"/>
              </a:ext>
            </a:extLst>
          </p:cNvPr>
          <p:cNvSpPr txBox="1"/>
          <p:nvPr/>
        </p:nvSpPr>
        <p:spPr bwMode="auto">
          <a:xfrm>
            <a:off x="7668842" y="695932"/>
            <a:ext cx="36470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Target Lesion Reduction in Patients With CTFI ≥90 Days</a:t>
            </a:r>
          </a:p>
        </p:txBody>
      </p:sp>
      <p:cxnSp>
        <p:nvCxnSpPr>
          <p:cNvPr id="150" name="Straight Connector 149">
            <a:extLst>
              <a:ext uri="{FF2B5EF4-FFF2-40B4-BE49-F238E27FC236}">
                <a16:creationId xmlns:a16="http://schemas.microsoft.com/office/drawing/2014/main" id="{5C289112-CD8A-46A0-F991-54BFAED2B3DB}"/>
              </a:ext>
            </a:extLst>
          </p:cNvPr>
          <p:cNvCxnSpPr>
            <a:cxnSpLocks/>
          </p:cNvCxnSpPr>
          <p:nvPr/>
        </p:nvCxnSpPr>
        <p:spPr bwMode="auto">
          <a:xfrm flipH="1">
            <a:off x="7189828" y="1537187"/>
            <a:ext cx="4839703"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5683982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F3B32-83EF-4626-AAB6-28F6C1244CCF}"/>
              </a:ext>
            </a:extLst>
          </p:cNvPr>
          <p:cNvSpPr>
            <a:spLocks noGrp="1"/>
          </p:cNvSpPr>
          <p:nvPr>
            <p:ph type="title"/>
          </p:nvPr>
        </p:nvSpPr>
        <p:spPr/>
        <p:txBody>
          <a:bodyPr/>
          <a:lstStyle/>
          <a:p>
            <a:r>
              <a:rPr lang="en-US" dirty="0"/>
              <a:t>LAGOON: Lurbinectedin ± Irinotecan vs </a:t>
            </a:r>
            <a:br>
              <a:rPr lang="en-US" dirty="0"/>
            </a:br>
            <a:r>
              <a:rPr lang="en-US" dirty="0"/>
              <a:t>Topotecan or Irinotecan in SCLC</a:t>
            </a:r>
          </a:p>
        </p:txBody>
      </p:sp>
      <p:sp>
        <p:nvSpPr>
          <p:cNvPr id="3" name="Content Placeholder 2">
            <a:extLst>
              <a:ext uri="{FF2B5EF4-FFF2-40B4-BE49-F238E27FC236}">
                <a16:creationId xmlns:a16="http://schemas.microsoft.com/office/drawing/2014/main" id="{CF4D7E2E-76BC-9333-9B94-7828587AA787}"/>
              </a:ext>
            </a:extLst>
          </p:cNvPr>
          <p:cNvSpPr>
            <a:spLocks noGrp="1"/>
          </p:cNvSpPr>
          <p:nvPr>
            <p:ph idx="1"/>
          </p:nvPr>
        </p:nvSpPr>
        <p:spPr>
          <a:xfrm>
            <a:off x="604675" y="1502537"/>
            <a:ext cx="10877529" cy="4650686"/>
          </a:xfrm>
        </p:spPr>
        <p:txBody>
          <a:bodyPr/>
          <a:lstStyle/>
          <a:p>
            <a:r>
              <a:rPr lang="en-US" dirty="0"/>
              <a:t>International, open-label, randomized phase III study</a:t>
            </a:r>
          </a:p>
          <a:p>
            <a:endParaRPr lang="en-US" dirty="0"/>
          </a:p>
          <a:p>
            <a:endParaRPr lang="en-US" dirty="0"/>
          </a:p>
          <a:p>
            <a:endParaRPr lang="en-US" dirty="0"/>
          </a:p>
          <a:p>
            <a:endParaRPr lang="en-US" dirty="0"/>
          </a:p>
          <a:p>
            <a:endParaRPr lang="en-US" dirty="0"/>
          </a:p>
          <a:p>
            <a:r>
              <a:rPr lang="en-US" b="1" dirty="0"/>
              <a:t>Primary endpoint: </a:t>
            </a:r>
            <a:r>
              <a:rPr lang="en-US" dirty="0"/>
              <a:t>OS</a:t>
            </a:r>
          </a:p>
          <a:p>
            <a:r>
              <a:rPr lang="en-US" b="1" dirty="0"/>
              <a:t>Key secondary endpoints: </a:t>
            </a:r>
            <a:r>
              <a:rPr lang="en-US" dirty="0"/>
              <a:t>PFS, ORR, DoR, PROs</a:t>
            </a:r>
          </a:p>
        </p:txBody>
      </p:sp>
      <p:sp>
        <p:nvSpPr>
          <p:cNvPr id="4" name="Text Box 11">
            <a:extLst>
              <a:ext uri="{FF2B5EF4-FFF2-40B4-BE49-F238E27FC236}">
                <a16:creationId xmlns:a16="http://schemas.microsoft.com/office/drawing/2014/main" id="{6B519DE1-191F-DE6F-CC4D-57DA3BE1AD84}"/>
              </a:ext>
            </a:extLst>
          </p:cNvPr>
          <p:cNvSpPr txBox="1">
            <a:spLocks noChangeArrowheads="1"/>
          </p:cNvSpPr>
          <p:nvPr/>
        </p:nvSpPr>
        <p:spPr bwMode="auto">
          <a:xfrm>
            <a:off x="412491" y="6367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NCT</a:t>
            </a:r>
            <a:r>
              <a:rPr kumimoji="0" lang="en-US" sz="1200" b="0" i="0" u="none" strike="noStrike" kern="1200" cap="none" spc="0" normalizeH="0" baseline="0" noProof="0" dirty="0">
                <a:ln>
                  <a:noFill/>
                </a:ln>
                <a:solidFill>
                  <a:srgbClr val="455560"/>
                </a:solidFill>
                <a:effectLst/>
                <a:uLnTx/>
                <a:uFillTx/>
                <a:latin typeface="Calibri"/>
                <a:ea typeface="+mn-ea"/>
                <a:cs typeface="+mn-cs"/>
              </a:rPr>
              <a:t>05153239. Besse. ASCO 2023. Abstr TPS8613.</a:t>
            </a:r>
            <a:endPar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endParaRPr>
          </a:p>
        </p:txBody>
      </p:sp>
      <p:sp>
        <p:nvSpPr>
          <p:cNvPr id="5" name="TextBox 4">
            <a:extLst>
              <a:ext uri="{FF2B5EF4-FFF2-40B4-BE49-F238E27FC236}">
                <a16:creationId xmlns:a16="http://schemas.microsoft.com/office/drawing/2014/main" id="{2AD7080E-C3F3-F6C0-7520-22571F52142C}"/>
              </a:ext>
            </a:extLst>
          </p:cNvPr>
          <p:cNvSpPr txBox="1"/>
          <p:nvPr/>
        </p:nvSpPr>
        <p:spPr bwMode="auto">
          <a:xfrm>
            <a:off x="709796" y="3137437"/>
            <a:ext cx="3035123"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Adults with relapsed SCLC; ECOG PS 0-2; CTFI ≥30 days; 1 prior platinum-containing CT regimen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705) </a:t>
            </a:r>
          </a:p>
        </p:txBody>
      </p:sp>
      <p:cxnSp>
        <p:nvCxnSpPr>
          <p:cNvPr id="7" name="Straight Arrow Connector 6">
            <a:extLst>
              <a:ext uri="{FF2B5EF4-FFF2-40B4-BE49-F238E27FC236}">
                <a16:creationId xmlns:a16="http://schemas.microsoft.com/office/drawing/2014/main" id="{802F14DA-2787-BE15-F49A-CCCD2AB59AA0}"/>
              </a:ext>
            </a:extLst>
          </p:cNvPr>
          <p:cNvCxnSpPr>
            <a:cxnSpLocks/>
          </p:cNvCxnSpPr>
          <p:nvPr/>
        </p:nvCxnSpPr>
        <p:spPr bwMode="auto">
          <a:xfrm flipV="1">
            <a:off x="3879711" y="3071914"/>
            <a:ext cx="1066800" cy="589398"/>
          </a:xfrm>
          <a:prstGeom prst="straightConnector1">
            <a:avLst/>
          </a:prstGeom>
          <a:noFill/>
          <a:ln w="28575" cap="flat" cmpd="sng" algn="ctr">
            <a:solidFill>
              <a:schemeClr val="bg1"/>
            </a:solidFill>
            <a:prstDash val="solid"/>
            <a:round/>
            <a:headEnd type="none" w="med" len="med"/>
            <a:tailEnd type="triangle"/>
          </a:ln>
          <a:effectLst/>
        </p:spPr>
      </p:cxnSp>
      <p:cxnSp>
        <p:nvCxnSpPr>
          <p:cNvPr id="9" name="Straight Arrow Connector 8">
            <a:extLst>
              <a:ext uri="{FF2B5EF4-FFF2-40B4-BE49-F238E27FC236}">
                <a16:creationId xmlns:a16="http://schemas.microsoft.com/office/drawing/2014/main" id="{27B1CC6B-F13D-1412-D56D-059829FED58D}"/>
              </a:ext>
            </a:extLst>
          </p:cNvPr>
          <p:cNvCxnSpPr>
            <a:cxnSpLocks/>
          </p:cNvCxnSpPr>
          <p:nvPr/>
        </p:nvCxnSpPr>
        <p:spPr bwMode="auto">
          <a:xfrm>
            <a:off x="3879711" y="3893006"/>
            <a:ext cx="1085850" cy="0"/>
          </a:xfrm>
          <a:prstGeom prst="straightConnector1">
            <a:avLst/>
          </a:prstGeom>
          <a:noFill/>
          <a:ln w="28575" cap="flat" cmpd="sng" algn="ctr">
            <a:solidFill>
              <a:schemeClr val="bg1"/>
            </a:solidFill>
            <a:prstDash val="solid"/>
            <a:round/>
            <a:headEnd type="none" w="med" len="med"/>
            <a:tailEnd type="triangle"/>
          </a:ln>
          <a:effectLst/>
        </p:spPr>
      </p:cxnSp>
      <p:cxnSp>
        <p:nvCxnSpPr>
          <p:cNvPr id="11" name="Straight Arrow Connector 10">
            <a:extLst>
              <a:ext uri="{FF2B5EF4-FFF2-40B4-BE49-F238E27FC236}">
                <a16:creationId xmlns:a16="http://schemas.microsoft.com/office/drawing/2014/main" id="{7F0936F0-860F-A801-E699-46C9BA9810D6}"/>
              </a:ext>
            </a:extLst>
          </p:cNvPr>
          <p:cNvCxnSpPr>
            <a:cxnSpLocks/>
          </p:cNvCxnSpPr>
          <p:nvPr/>
        </p:nvCxnSpPr>
        <p:spPr bwMode="auto">
          <a:xfrm>
            <a:off x="3879711" y="4156610"/>
            <a:ext cx="1066800" cy="448047"/>
          </a:xfrm>
          <a:prstGeom prst="straightConnector1">
            <a:avLst/>
          </a:prstGeom>
          <a:noFill/>
          <a:ln w="28575" cap="flat" cmpd="sng" algn="ctr">
            <a:solidFill>
              <a:schemeClr val="bg1"/>
            </a:solidFill>
            <a:prstDash val="solid"/>
            <a:round/>
            <a:headEnd type="none" w="med" len="med"/>
            <a:tailEnd type="triangle"/>
          </a:ln>
          <a:effectLst/>
        </p:spPr>
      </p:cxnSp>
      <p:sp>
        <p:nvSpPr>
          <p:cNvPr id="13" name="TextBox 12">
            <a:extLst>
              <a:ext uri="{FF2B5EF4-FFF2-40B4-BE49-F238E27FC236}">
                <a16:creationId xmlns:a16="http://schemas.microsoft.com/office/drawing/2014/main" id="{07719FE0-8F4F-6E4D-3AD7-68E9D59ED8DE}"/>
              </a:ext>
            </a:extLst>
          </p:cNvPr>
          <p:cNvSpPr txBox="1"/>
          <p:nvPr/>
        </p:nvSpPr>
        <p:spPr bwMode="auto">
          <a:xfrm>
            <a:off x="1322904" y="1970605"/>
            <a:ext cx="484878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Stratified by CTFI (≥ 90 vs &lt;90 days), prior PD-L1/PD-1 </a:t>
            </a:r>
            <a:b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(yes vs no), LDH (&gt;ULN vs ≤ULN), CNS involvement (yes vs no), investigator’s preference for control</a:t>
            </a:r>
          </a:p>
        </p:txBody>
      </p:sp>
      <p:cxnSp>
        <p:nvCxnSpPr>
          <p:cNvPr id="14" name="Straight Arrow Connector 13">
            <a:extLst>
              <a:ext uri="{FF2B5EF4-FFF2-40B4-BE49-F238E27FC236}">
                <a16:creationId xmlns:a16="http://schemas.microsoft.com/office/drawing/2014/main" id="{EB17291C-9ED3-8F3E-6544-AB3413DE6769}"/>
              </a:ext>
            </a:extLst>
          </p:cNvPr>
          <p:cNvCxnSpPr>
            <a:cxnSpLocks/>
          </p:cNvCxnSpPr>
          <p:nvPr/>
        </p:nvCxnSpPr>
        <p:spPr bwMode="auto">
          <a:xfrm>
            <a:off x="3764950" y="2709269"/>
            <a:ext cx="0" cy="634963"/>
          </a:xfrm>
          <a:prstGeom prst="straightConnector1">
            <a:avLst/>
          </a:prstGeom>
          <a:noFill/>
          <a:ln w="28575" cap="flat" cmpd="sng" algn="ctr">
            <a:solidFill>
              <a:schemeClr val="bg1"/>
            </a:solidFill>
            <a:prstDash val="dash"/>
            <a:round/>
            <a:headEnd type="none" w="med" len="med"/>
            <a:tailEnd type="triangle"/>
          </a:ln>
          <a:effectLst/>
        </p:spPr>
      </p:cxnSp>
      <p:sp>
        <p:nvSpPr>
          <p:cNvPr id="16" name="TextBox 15">
            <a:extLst>
              <a:ext uri="{FF2B5EF4-FFF2-40B4-BE49-F238E27FC236}">
                <a16:creationId xmlns:a16="http://schemas.microsoft.com/office/drawing/2014/main" id="{F651F26B-092B-0B0D-2A2C-735A204F0ABA}"/>
              </a:ext>
            </a:extLst>
          </p:cNvPr>
          <p:cNvSpPr txBox="1"/>
          <p:nvPr/>
        </p:nvSpPr>
        <p:spPr bwMode="auto">
          <a:xfrm>
            <a:off x="5089630" y="4318263"/>
            <a:ext cx="5102792" cy="707886"/>
          </a:xfrm>
          <a:prstGeom prst="rect">
            <a:avLst/>
          </a:prstGeom>
          <a:solidFill>
            <a:schemeClr val="accent3"/>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Topotecan</a:t>
            </a: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2.3 mg/m</a:t>
            </a:r>
            <a:r>
              <a:rPr kumimoji="0" lang="en-US" sz="20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2</a:t>
            </a: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PO </a:t>
            </a:r>
            <a:r>
              <a:rPr kumimoji="0" lang="en-US" sz="2000" b="0"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or</a:t>
            </a: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1.5 mg/m</a:t>
            </a:r>
            <a:r>
              <a:rPr kumimoji="0" lang="en-US" sz="20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2</a:t>
            </a: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IV </a:t>
            </a:r>
            <a:b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Days 1-5 Q3W </a:t>
            </a:r>
            <a:r>
              <a:rPr kumimoji="0" lang="en-US" sz="2000" b="0" i="1" strike="noStrike" kern="1200" cap="none" spc="0" normalizeH="0" baseline="0" noProof="0" dirty="0">
                <a:ln>
                  <a:noFill/>
                </a:ln>
                <a:solidFill>
                  <a:srgbClr val="FFFFFF"/>
                </a:solidFill>
                <a:effectLst/>
                <a:uLnTx/>
                <a:uFillTx/>
                <a:latin typeface="Calibri" panose="020F0502020204030204" pitchFamily="34" charset="0"/>
                <a:ea typeface="+mn-ea"/>
                <a:cs typeface="+mn-cs"/>
              </a:rPr>
              <a:t>or</a:t>
            </a: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Irinotecan</a:t>
            </a: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
            </a:r>
          </a:p>
        </p:txBody>
      </p:sp>
      <p:sp>
        <p:nvSpPr>
          <p:cNvPr id="17" name="TextBox 16">
            <a:extLst>
              <a:ext uri="{FF2B5EF4-FFF2-40B4-BE49-F238E27FC236}">
                <a16:creationId xmlns:a16="http://schemas.microsoft.com/office/drawing/2014/main" id="{EF9E1541-48F1-EB7C-1452-3191BC79ECDE}"/>
              </a:ext>
            </a:extLst>
          </p:cNvPr>
          <p:cNvSpPr txBox="1"/>
          <p:nvPr/>
        </p:nvSpPr>
        <p:spPr bwMode="auto">
          <a:xfrm>
            <a:off x="5042188" y="5041199"/>
            <a:ext cx="51502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*350 mg/m</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IV Day 1 Q3W for patients aged &lt;70 yr; 300 mg/m</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IV Day 1 Q3W for patients aged ≥70 yr.</a:t>
            </a:r>
          </a:p>
        </p:txBody>
      </p:sp>
      <p:sp>
        <p:nvSpPr>
          <p:cNvPr id="19" name="Rectangle 18">
            <a:extLst>
              <a:ext uri="{FF2B5EF4-FFF2-40B4-BE49-F238E27FC236}">
                <a16:creationId xmlns:a16="http://schemas.microsoft.com/office/drawing/2014/main" id="{DDDAB613-E096-EF2A-2D3C-7B61F3CF158F}"/>
              </a:ext>
            </a:extLst>
          </p:cNvPr>
          <p:cNvSpPr/>
          <p:nvPr/>
        </p:nvSpPr>
        <p:spPr bwMode="auto">
          <a:xfrm>
            <a:off x="5089630" y="3433997"/>
            <a:ext cx="5102792" cy="825806"/>
          </a:xfrm>
          <a:prstGeom prst="rect">
            <a:avLst/>
          </a:prstGeom>
          <a:solidFill>
            <a:schemeClr val="accent1"/>
          </a:solidFill>
          <a:ln w="0">
            <a:noFill/>
            <a:miter lim="800000"/>
            <a:headEnd/>
            <a:tailEnd/>
          </a:ln>
        </p:spPr>
        <p:txBody>
          <a:bodyPr rtlCol="0" anchor="ct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Lurbinectedin</a:t>
            </a: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2.0 mg/m</a:t>
            </a:r>
            <a:r>
              <a:rPr kumimoji="0" lang="en-US" sz="20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2</a:t>
            </a: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IV Day 1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Irinotecan</a:t>
            </a: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75 mg/m</a:t>
            </a:r>
            <a:r>
              <a:rPr kumimoji="0" lang="en-US" sz="20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2</a:t>
            </a: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IV Days 1, 8 Q3W + GCSF</a:t>
            </a:r>
          </a:p>
        </p:txBody>
      </p:sp>
      <p:grpSp>
        <p:nvGrpSpPr>
          <p:cNvPr id="24" name="Group 23">
            <a:extLst>
              <a:ext uri="{FF2B5EF4-FFF2-40B4-BE49-F238E27FC236}">
                <a16:creationId xmlns:a16="http://schemas.microsoft.com/office/drawing/2014/main" id="{5A07948E-95B0-4F02-D592-C903B1D00C00}"/>
              </a:ext>
            </a:extLst>
          </p:cNvPr>
          <p:cNvGrpSpPr/>
          <p:nvPr/>
        </p:nvGrpSpPr>
        <p:grpSpPr>
          <a:xfrm>
            <a:off x="5089628" y="2563542"/>
            <a:ext cx="5102792" cy="825806"/>
            <a:chOff x="6838582" y="2016619"/>
            <a:chExt cx="4643621" cy="825806"/>
          </a:xfrm>
        </p:grpSpPr>
        <p:sp>
          <p:nvSpPr>
            <p:cNvPr id="22" name="Rectangle 21">
              <a:extLst>
                <a:ext uri="{FF2B5EF4-FFF2-40B4-BE49-F238E27FC236}">
                  <a16:creationId xmlns:a16="http://schemas.microsoft.com/office/drawing/2014/main" id="{8E18ABD4-3FDA-61C0-A346-050F84C0C7CE}"/>
                </a:ext>
              </a:extLst>
            </p:cNvPr>
            <p:cNvSpPr/>
            <p:nvPr/>
          </p:nvSpPr>
          <p:spPr bwMode="auto">
            <a:xfrm>
              <a:off x="6838582" y="2016619"/>
              <a:ext cx="4643621" cy="825806"/>
            </a:xfrm>
            <a:prstGeom prst="rect">
              <a:avLst/>
            </a:prstGeom>
            <a:solidFill>
              <a:schemeClr val="accent2"/>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 name="TextBox 22">
              <a:extLst>
                <a:ext uri="{FF2B5EF4-FFF2-40B4-BE49-F238E27FC236}">
                  <a16:creationId xmlns:a16="http://schemas.microsoft.com/office/drawing/2014/main" id="{BF3EFF33-B2E0-C76A-D9A7-4BE845481A22}"/>
                </a:ext>
              </a:extLst>
            </p:cNvPr>
            <p:cNvSpPr txBox="1"/>
            <p:nvPr/>
          </p:nvSpPr>
          <p:spPr bwMode="auto">
            <a:xfrm>
              <a:off x="6838582" y="2220806"/>
              <a:ext cx="4643621" cy="400110"/>
            </a:xfrm>
            <a:prstGeom prst="rect">
              <a:avLst/>
            </a:prstGeom>
            <a:solidFill>
              <a:schemeClr val="accent2"/>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Lurbinectedin</a:t>
              </a: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3.2 mg/m</a:t>
              </a:r>
              <a:r>
                <a:rPr kumimoji="0" lang="en-US" sz="20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2</a:t>
              </a: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IV Day 1 Q3W</a:t>
              </a:r>
            </a:p>
          </p:txBody>
        </p:sp>
      </p:grpSp>
      <p:sp>
        <p:nvSpPr>
          <p:cNvPr id="31" name="TextBox 30">
            <a:extLst>
              <a:ext uri="{FF2B5EF4-FFF2-40B4-BE49-F238E27FC236}">
                <a16:creationId xmlns:a16="http://schemas.microsoft.com/office/drawing/2014/main" id="{34187D3B-A595-EE4F-999C-012009E2507B}"/>
              </a:ext>
            </a:extLst>
          </p:cNvPr>
          <p:cNvSpPr txBox="1"/>
          <p:nvPr/>
        </p:nvSpPr>
        <p:spPr bwMode="auto">
          <a:xfrm>
            <a:off x="10160965" y="3494148"/>
            <a:ext cx="16539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Until disease progression by RECIST v1.1</a:t>
            </a:r>
          </a:p>
        </p:txBody>
      </p:sp>
    </p:spTree>
    <p:extLst>
      <p:ext uri="{BB962C8B-B14F-4D97-AF65-F5344CB8AC3E}">
        <p14:creationId xmlns:p14="http://schemas.microsoft.com/office/powerpoint/2010/main" val="134713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1ABBAA27-8D45-2242-DD4F-024D7E1DFB9A}"/>
              </a:ext>
            </a:extLst>
          </p:cNvPr>
          <p:cNvSpPr/>
          <p:nvPr/>
        </p:nvSpPr>
        <p:spPr bwMode="auto">
          <a:xfrm>
            <a:off x="563520" y="1867846"/>
            <a:ext cx="1920240" cy="1514619"/>
          </a:xfrm>
          <a:prstGeom prst="roundRect">
            <a:avLst>
              <a:gd name="adj" fmla="val 4965"/>
            </a:avLst>
          </a:prstGeom>
          <a:noFill/>
          <a:ln w="28575">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 name="Title 1">
            <a:extLst>
              <a:ext uri="{FF2B5EF4-FFF2-40B4-BE49-F238E27FC236}">
                <a16:creationId xmlns:a16="http://schemas.microsoft.com/office/drawing/2014/main" id="{F092337D-77B5-03D4-91FF-DFCD9C670A2F}"/>
              </a:ext>
            </a:extLst>
          </p:cNvPr>
          <p:cNvSpPr>
            <a:spLocks noGrp="1"/>
          </p:cNvSpPr>
          <p:nvPr>
            <p:ph type="title"/>
          </p:nvPr>
        </p:nvSpPr>
        <p:spPr/>
        <p:txBody>
          <a:bodyPr/>
          <a:lstStyle/>
          <a:p>
            <a:r>
              <a:rPr lang="en-US" dirty="0"/>
              <a:t>Phase I/II LUPER: Lurbinectedin Plus Pembrolizumab in SCLC</a:t>
            </a:r>
          </a:p>
        </p:txBody>
      </p:sp>
      <p:sp>
        <p:nvSpPr>
          <p:cNvPr id="3" name="Text Box 11">
            <a:extLst>
              <a:ext uri="{FF2B5EF4-FFF2-40B4-BE49-F238E27FC236}">
                <a16:creationId xmlns:a16="http://schemas.microsoft.com/office/drawing/2014/main" id="{866F4DBC-E2A3-1340-6946-866C7F32B1CF}"/>
              </a:ext>
            </a:extLst>
          </p:cNvPr>
          <p:cNvSpPr txBox="1">
            <a:spLocks noChangeArrowheads="1"/>
          </p:cNvSpPr>
          <p:nvPr/>
        </p:nvSpPr>
        <p:spPr bwMode="auto">
          <a:xfrm>
            <a:off x="412491" y="6375956"/>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r>
              <a:rPr lang="en-US" sz="1200" dirty="0">
                <a:solidFill>
                  <a:schemeClr val="bg2"/>
                </a:solidFill>
                <a:latin typeface="+mn-lt"/>
              </a:rPr>
              <a:t>Calles. J Thorac Oncol. 2025;20:969.</a:t>
            </a:r>
          </a:p>
        </p:txBody>
      </p:sp>
      <p:sp>
        <p:nvSpPr>
          <p:cNvPr id="4" name="TextBox 3">
            <a:extLst>
              <a:ext uri="{FF2B5EF4-FFF2-40B4-BE49-F238E27FC236}">
                <a16:creationId xmlns:a16="http://schemas.microsoft.com/office/drawing/2014/main" id="{CF898C7C-5782-EAEC-54EC-32963E1C05A0}"/>
              </a:ext>
            </a:extLst>
          </p:cNvPr>
          <p:cNvSpPr txBox="1"/>
          <p:nvPr/>
        </p:nvSpPr>
        <p:spPr bwMode="auto">
          <a:xfrm>
            <a:off x="6489406" y="5637959"/>
            <a:ext cx="54102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a:t>
            </a:r>
          </a:p>
        </p:txBody>
      </p:sp>
      <p:sp>
        <p:nvSpPr>
          <p:cNvPr id="6" name="TextBox 5">
            <a:extLst>
              <a:ext uri="{FF2B5EF4-FFF2-40B4-BE49-F238E27FC236}">
                <a16:creationId xmlns:a16="http://schemas.microsoft.com/office/drawing/2014/main" id="{6CB09DCB-0C07-FE86-1352-16C643648AD4}"/>
              </a:ext>
            </a:extLst>
          </p:cNvPr>
          <p:cNvSpPr txBox="1"/>
          <p:nvPr/>
        </p:nvSpPr>
        <p:spPr bwMode="auto">
          <a:xfrm rot="16200000">
            <a:off x="3961677" y="3595960"/>
            <a:ext cx="3660824"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in Sum of Longest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Diameter From Baseline (%)</a:t>
            </a:r>
          </a:p>
        </p:txBody>
      </p:sp>
      <p:sp>
        <p:nvSpPr>
          <p:cNvPr id="9" name="TextBox 8">
            <a:extLst>
              <a:ext uri="{FF2B5EF4-FFF2-40B4-BE49-F238E27FC236}">
                <a16:creationId xmlns:a16="http://schemas.microsoft.com/office/drawing/2014/main" id="{16DEC0AC-0078-5BB2-BF0B-A0DE36EC6C48}"/>
              </a:ext>
            </a:extLst>
          </p:cNvPr>
          <p:cNvSpPr txBox="1"/>
          <p:nvPr/>
        </p:nvSpPr>
        <p:spPr bwMode="auto">
          <a:xfrm>
            <a:off x="7125201" y="1616075"/>
            <a:ext cx="214312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CTFI</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Platinum-resistant disease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Platinum-sensitive disease</a:t>
            </a:r>
          </a:p>
        </p:txBody>
      </p:sp>
      <p:sp>
        <p:nvSpPr>
          <p:cNvPr id="10" name="TextBox 9">
            <a:extLst>
              <a:ext uri="{FF2B5EF4-FFF2-40B4-BE49-F238E27FC236}">
                <a16:creationId xmlns:a16="http://schemas.microsoft.com/office/drawing/2014/main" id="{6589E3E4-27E1-503C-9EF3-6846D1E9D87C}"/>
              </a:ext>
            </a:extLst>
          </p:cNvPr>
          <p:cNvSpPr txBox="1"/>
          <p:nvPr/>
        </p:nvSpPr>
        <p:spPr bwMode="auto">
          <a:xfrm>
            <a:off x="9239522" y="1410621"/>
            <a:ext cx="2982506"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Confirmed Best Overall Response</a:t>
            </a:r>
          </a:p>
          <a:p>
            <a:pPr marL="0" marR="0" lvl="0" indent="17145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a:t>
            </a:r>
          </a:p>
          <a:p>
            <a:pPr marL="0" marR="0" lvl="0" indent="17145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a:p>
            <a:pPr marL="0" marR="0" lvl="0" indent="17145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 ≥12 </a:t>
            </a:r>
            <a:r>
              <a:rPr kumimoji="0" lang="en-US" sz="16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wk</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17145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 &lt;12 </a:t>
            </a:r>
            <a:r>
              <a:rPr kumimoji="0" lang="en-US" sz="16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wk</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17145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a:t>
            </a:r>
          </a:p>
        </p:txBody>
      </p:sp>
      <p:sp>
        <p:nvSpPr>
          <p:cNvPr id="11" name="TextBox 10">
            <a:extLst>
              <a:ext uri="{FF2B5EF4-FFF2-40B4-BE49-F238E27FC236}">
                <a16:creationId xmlns:a16="http://schemas.microsoft.com/office/drawing/2014/main" id="{2EF2F26A-E047-AF6C-EDEC-708E7C572ACF}"/>
              </a:ext>
            </a:extLst>
          </p:cNvPr>
          <p:cNvSpPr txBox="1"/>
          <p:nvPr/>
        </p:nvSpPr>
        <p:spPr bwMode="auto">
          <a:xfrm>
            <a:off x="578258" y="1493987"/>
            <a:ext cx="189076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Phase I</a:t>
            </a:r>
          </a:p>
        </p:txBody>
      </p:sp>
      <p:sp>
        <p:nvSpPr>
          <p:cNvPr id="12" name="TextBox 11">
            <a:extLst>
              <a:ext uri="{FF2B5EF4-FFF2-40B4-BE49-F238E27FC236}">
                <a16:creationId xmlns:a16="http://schemas.microsoft.com/office/drawing/2014/main" id="{EBDB880D-C4C7-8D74-B93F-882A368BA45F}"/>
              </a:ext>
            </a:extLst>
          </p:cNvPr>
          <p:cNvSpPr txBox="1"/>
          <p:nvPr/>
        </p:nvSpPr>
        <p:spPr bwMode="auto">
          <a:xfrm>
            <a:off x="2561021" y="1493987"/>
            <a:ext cx="24688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Phase II</a:t>
            </a:r>
          </a:p>
        </p:txBody>
      </p:sp>
      <p:sp>
        <p:nvSpPr>
          <p:cNvPr id="13" name="TextBox 12">
            <a:extLst>
              <a:ext uri="{FF2B5EF4-FFF2-40B4-BE49-F238E27FC236}">
                <a16:creationId xmlns:a16="http://schemas.microsoft.com/office/drawing/2014/main" id="{463F5569-67DD-F0E2-961F-84E7C73B81CA}"/>
              </a:ext>
            </a:extLst>
          </p:cNvPr>
          <p:cNvSpPr txBox="1"/>
          <p:nvPr/>
        </p:nvSpPr>
        <p:spPr bwMode="auto">
          <a:xfrm>
            <a:off x="2788588" y="1926745"/>
            <a:ext cx="10191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28</a:t>
            </a:r>
          </a:p>
        </p:txBody>
      </p:sp>
      <p:sp>
        <p:nvSpPr>
          <p:cNvPr id="16" name="TextBox 15">
            <a:extLst>
              <a:ext uri="{FF2B5EF4-FFF2-40B4-BE49-F238E27FC236}">
                <a16:creationId xmlns:a16="http://schemas.microsoft.com/office/drawing/2014/main" id="{43EC3F72-C6A6-BC0A-5A54-7832253AA98C}"/>
              </a:ext>
            </a:extLst>
          </p:cNvPr>
          <p:cNvSpPr txBox="1"/>
          <p:nvPr/>
        </p:nvSpPr>
        <p:spPr bwMode="auto">
          <a:xfrm>
            <a:off x="541037" y="2199471"/>
            <a:ext cx="196520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Lurbinectedin</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 mg/m</a:t>
            </a: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Pembrolizumab</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200 mg</a:t>
            </a:r>
          </a:p>
        </p:txBody>
      </p:sp>
      <p:sp>
        <p:nvSpPr>
          <p:cNvPr id="17" name="TextBox 16">
            <a:extLst>
              <a:ext uri="{FF2B5EF4-FFF2-40B4-BE49-F238E27FC236}">
                <a16:creationId xmlns:a16="http://schemas.microsoft.com/office/drawing/2014/main" id="{B3939DBD-2CEE-E5DF-DAD3-8CBE38E057A1}"/>
              </a:ext>
            </a:extLst>
          </p:cNvPr>
          <p:cNvSpPr txBox="1"/>
          <p:nvPr/>
        </p:nvSpPr>
        <p:spPr bwMode="auto">
          <a:xfrm>
            <a:off x="1112308" y="1923211"/>
            <a:ext cx="822665" cy="307777"/>
          </a:xfrm>
          <a:prstGeom prst="rect">
            <a:avLst/>
          </a:prstGeom>
          <a:solidFill>
            <a:schemeClr val="accent2"/>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RP2D</a:t>
            </a:r>
          </a:p>
        </p:txBody>
      </p:sp>
      <p:graphicFrame>
        <p:nvGraphicFramePr>
          <p:cNvPr id="18" name="Table 17">
            <a:extLst>
              <a:ext uri="{FF2B5EF4-FFF2-40B4-BE49-F238E27FC236}">
                <a16:creationId xmlns:a16="http://schemas.microsoft.com/office/drawing/2014/main" id="{D4914ABB-68A8-ECFB-B9F9-7705E2114F6D}"/>
              </a:ext>
            </a:extLst>
          </p:cNvPr>
          <p:cNvGraphicFramePr>
            <a:graphicFrameLocks noGrp="1"/>
          </p:cNvGraphicFramePr>
          <p:nvPr>
            <p:extLst>
              <p:ext uri="{D42A27DB-BD31-4B8C-83A1-F6EECF244321}">
                <p14:modId xmlns:p14="http://schemas.microsoft.com/office/powerpoint/2010/main" val="1351555195"/>
              </p:ext>
            </p:extLst>
          </p:nvPr>
        </p:nvGraphicFramePr>
        <p:xfrm>
          <a:off x="260876" y="3771002"/>
          <a:ext cx="5199806" cy="2407920"/>
        </p:xfrm>
        <a:graphic>
          <a:graphicData uri="http://schemas.openxmlformats.org/drawingml/2006/table">
            <a:tbl>
              <a:tblPr firstRow="1" bandRow="1">
                <a:tableStyleId>{93296810-A885-4BE3-A3E7-6D5BEEA58F35}</a:tableStyleId>
              </a:tblPr>
              <a:tblGrid>
                <a:gridCol w="1213720">
                  <a:extLst>
                    <a:ext uri="{9D8B030D-6E8A-4147-A177-3AD203B41FA5}">
                      <a16:colId xmlns:a16="http://schemas.microsoft.com/office/drawing/2014/main" val="977565541"/>
                    </a:ext>
                  </a:extLst>
                </a:gridCol>
                <a:gridCol w="1295332">
                  <a:extLst>
                    <a:ext uri="{9D8B030D-6E8A-4147-A177-3AD203B41FA5}">
                      <a16:colId xmlns:a16="http://schemas.microsoft.com/office/drawing/2014/main" val="1145099169"/>
                    </a:ext>
                  </a:extLst>
                </a:gridCol>
                <a:gridCol w="1295332">
                  <a:extLst>
                    <a:ext uri="{9D8B030D-6E8A-4147-A177-3AD203B41FA5}">
                      <a16:colId xmlns:a16="http://schemas.microsoft.com/office/drawing/2014/main" val="2265871077"/>
                    </a:ext>
                  </a:extLst>
                </a:gridCol>
                <a:gridCol w="1395422">
                  <a:extLst>
                    <a:ext uri="{9D8B030D-6E8A-4147-A177-3AD203B41FA5}">
                      <a16:colId xmlns:a16="http://schemas.microsoft.com/office/drawing/2014/main" val="1316263597"/>
                    </a:ext>
                  </a:extLst>
                </a:gridCol>
              </a:tblGrid>
              <a:tr h="695106">
                <a:tc>
                  <a:txBody>
                    <a:bodyPr/>
                    <a:lstStyle/>
                    <a:p>
                      <a:r>
                        <a:rPr lang="en-US" sz="1600" dirty="0"/>
                        <a:t>Response, </a:t>
                      </a:r>
                    </a:p>
                    <a:p>
                      <a:r>
                        <a:rPr lang="en-US" sz="1600" dirty="0"/>
                        <a:t>Mo (95% 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t>Platinum Resistant</a:t>
                      </a:r>
                      <a:br>
                        <a:rPr lang="en-US" sz="1600" dirty="0"/>
                      </a:br>
                      <a:r>
                        <a:rPr lang="en-US" sz="1600" dirty="0"/>
                        <a:t>(n = 14)</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t>Platinum Sensitive</a:t>
                      </a:r>
                      <a:br>
                        <a:rPr lang="en-US" sz="1600" dirty="0"/>
                      </a:br>
                      <a:r>
                        <a:rPr lang="en-US" sz="1600" dirty="0"/>
                        <a:t>(n = 14)</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t>Overall</a:t>
                      </a:r>
                      <a:br>
                        <a:rPr lang="en-US" sz="1600" dirty="0"/>
                      </a:br>
                      <a:r>
                        <a:rPr lang="en-US" sz="1600" dirty="0"/>
                        <a:t>(N = 28)</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927089654"/>
                  </a:ext>
                </a:extLst>
              </a:tr>
              <a:tr h="489149">
                <a:tc>
                  <a:txBody>
                    <a:bodyPr/>
                    <a:lstStyle/>
                    <a:p>
                      <a:r>
                        <a:rPr lang="en-US" sz="1600" dirty="0">
                          <a:solidFill>
                            <a:schemeClr val="bg1"/>
                          </a:solidFill>
                        </a:rPr>
                        <a:t>ORR, % </a:t>
                      </a:r>
                      <a:br>
                        <a:rPr lang="en-US" sz="1600" dirty="0">
                          <a:solidFill>
                            <a:schemeClr val="bg1"/>
                          </a:solidFill>
                        </a:rPr>
                      </a:br>
                      <a:r>
                        <a:rPr lang="en-US" sz="1600" dirty="0">
                          <a:solidFill>
                            <a:schemeClr val="bg1"/>
                          </a:solidFill>
                        </a:rPr>
                        <a:t>(95%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37.5 </a:t>
                      </a:r>
                      <a:br>
                        <a:rPr lang="en-US" sz="1600" dirty="0">
                          <a:solidFill>
                            <a:schemeClr val="bg1"/>
                          </a:solidFill>
                        </a:rPr>
                      </a:br>
                      <a:r>
                        <a:rPr lang="en-US" sz="1600" dirty="0">
                          <a:solidFill>
                            <a:schemeClr val="bg1"/>
                          </a:solidFill>
                        </a:rPr>
                        <a:t>(12.8-64.9)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57.1 </a:t>
                      </a:r>
                      <a:br>
                        <a:rPr lang="en-US" sz="1600" dirty="0">
                          <a:solidFill>
                            <a:schemeClr val="bg1"/>
                          </a:solidFill>
                        </a:rPr>
                      </a:br>
                      <a:r>
                        <a:rPr lang="en-US" sz="1600" dirty="0">
                          <a:solidFill>
                            <a:schemeClr val="bg1"/>
                          </a:solidFill>
                        </a:rPr>
                        <a:t>(28.9-82.3)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46.4 </a:t>
                      </a:r>
                      <a:br>
                        <a:rPr lang="en-US" sz="1600" dirty="0">
                          <a:solidFill>
                            <a:schemeClr val="bg1"/>
                          </a:solidFill>
                        </a:rPr>
                      </a:br>
                      <a:r>
                        <a:rPr lang="en-US" sz="1600" dirty="0">
                          <a:solidFill>
                            <a:schemeClr val="bg1"/>
                          </a:solidFill>
                        </a:rPr>
                        <a:t>(27.5-66.1)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71616126"/>
                  </a:ext>
                </a:extLst>
              </a:tr>
              <a:tr h="283192">
                <a:tc>
                  <a:txBody>
                    <a:bodyPr/>
                    <a:lstStyle/>
                    <a:p>
                      <a:r>
                        <a:rPr lang="en-US" sz="1600" dirty="0">
                          <a:solidFill>
                            <a:schemeClr val="bg1"/>
                          </a:solidFill>
                        </a:rPr>
                        <a:t>DoR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4.4 (0.9-NA)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11.9 (2.8-NA)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7.8 (2.8-19.1)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01562071"/>
                  </a:ext>
                </a:extLst>
              </a:tr>
              <a:tr h="283192">
                <a:tc>
                  <a:txBody>
                    <a:bodyPr/>
                    <a:lstStyle/>
                    <a:p>
                      <a:r>
                        <a:rPr lang="en-US" sz="1600" dirty="0">
                          <a:solidFill>
                            <a:schemeClr val="bg1"/>
                          </a:solidFill>
                        </a:rPr>
                        <a:t>PFS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2.8 (1.2-5.6)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8.0 (2.7-15.2)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4.6 (2.7-6.0)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2864773"/>
                  </a:ext>
                </a:extLst>
              </a:tr>
              <a:tr h="283192">
                <a:tc>
                  <a:txBody>
                    <a:bodyPr/>
                    <a:lstStyle/>
                    <a:p>
                      <a:r>
                        <a:rPr lang="en-US" sz="1600" dirty="0">
                          <a:solidFill>
                            <a:schemeClr val="bg1"/>
                          </a:solidFill>
                        </a:rPr>
                        <a:t>OS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7.1 (1.4-11.1)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15.7 (7.7-NA)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10.5 (6.9-17.6)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5057059"/>
                  </a:ext>
                </a:extLst>
              </a:tr>
            </a:tbl>
          </a:graphicData>
        </a:graphic>
      </p:graphicFrame>
      <p:sp>
        <p:nvSpPr>
          <p:cNvPr id="19" name="Rectangle: Rounded Corners 18">
            <a:extLst>
              <a:ext uri="{FF2B5EF4-FFF2-40B4-BE49-F238E27FC236}">
                <a16:creationId xmlns:a16="http://schemas.microsoft.com/office/drawing/2014/main" id="{9AF05011-35D7-050F-DA9A-24AC9404589A}"/>
              </a:ext>
            </a:extLst>
          </p:cNvPr>
          <p:cNvSpPr/>
          <p:nvPr/>
        </p:nvSpPr>
        <p:spPr bwMode="auto">
          <a:xfrm>
            <a:off x="2564221" y="1867846"/>
            <a:ext cx="2468880" cy="1514619"/>
          </a:xfrm>
          <a:prstGeom prst="roundRect">
            <a:avLst>
              <a:gd name="adj" fmla="val 6766"/>
            </a:avLst>
          </a:prstGeom>
          <a:noFill/>
          <a:ln w="28575">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24" name="Group 23">
            <a:extLst>
              <a:ext uri="{FF2B5EF4-FFF2-40B4-BE49-F238E27FC236}">
                <a16:creationId xmlns:a16="http://schemas.microsoft.com/office/drawing/2014/main" id="{226DCFEE-20DB-F1BD-FD4C-E442E688682B}"/>
              </a:ext>
            </a:extLst>
          </p:cNvPr>
          <p:cNvGrpSpPr/>
          <p:nvPr/>
        </p:nvGrpSpPr>
        <p:grpSpPr>
          <a:xfrm>
            <a:off x="3781189" y="2127478"/>
            <a:ext cx="1318625" cy="1168037"/>
            <a:chOff x="3837726" y="1994829"/>
            <a:chExt cx="1318625" cy="1168037"/>
          </a:xfrm>
        </p:grpSpPr>
        <p:graphicFrame>
          <p:nvGraphicFramePr>
            <p:cNvPr id="22" name="Chart 21">
              <a:extLst>
                <a:ext uri="{FF2B5EF4-FFF2-40B4-BE49-F238E27FC236}">
                  <a16:creationId xmlns:a16="http://schemas.microsoft.com/office/drawing/2014/main" id="{F00F7906-8B3B-8A3D-108C-B47C6362D3C9}"/>
                </a:ext>
              </a:extLst>
            </p:cNvPr>
            <p:cNvGraphicFramePr/>
            <p:nvPr/>
          </p:nvGraphicFramePr>
          <p:xfrm>
            <a:off x="3837726" y="1994829"/>
            <a:ext cx="1318625" cy="1168037"/>
          </p:xfrm>
          <a:graphic>
            <a:graphicData uri="http://schemas.openxmlformats.org/drawingml/2006/chart">
              <c:chart xmlns:c="http://schemas.openxmlformats.org/drawingml/2006/chart" xmlns:r="http://schemas.openxmlformats.org/officeDocument/2006/relationships" r:id="rId3"/>
            </a:graphicData>
          </a:graphic>
        </p:graphicFrame>
        <p:sp>
          <p:nvSpPr>
            <p:cNvPr id="23" name="Oval 22">
              <a:extLst>
                <a:ext uri="{FF2B5EF4-FFF2-40B4-BE49-F238E27FC236}">
                  <a16:creationId xmlns:a16="http://schemas.microsoft.com/office/drawing/2014/main" id="{4AAB26E7-F482-19D5-75A8-9EE90DFE18BE}"/>
                </a:ext>
              </a:extLst>
            </p:cNvPr>
            <p:cNvSpPr/>
            <p:nvPr/>
          </p:nvSpPr>
          <p:spPr bwMode="auto">
            <a:xfrm>
              <a:off x="4275662" y="2349317"/>
              <a:ext cx="442752" cy="442752"/>
            </a:xfrm>
            <a:prstGeom prst="ellipse">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 name="TextBox 14">
              <a:extLst>
                <a:ext uri="{FF2B5EF4-FFF2-40B4-BE49-F238E27FC236}">
                  <a16:creationId xmlns:a16="http://schemas.microsoft.com/office/drawing/2014/main" id="{41E7E022-20CA-B748-A11B-C3A02703A719}"/>
                </a:ext>
              </a:extLst>
            </p:cNvPr>
            <p:cNvSpPr txBox="1"/>
            <p:nvPr/>
          </p:nvSpPr>
          <p:spPr bwMode="auto">
            <a:xfrm>
              <a:off x="4275662" y="2401108"/>
              <a:ext cx="7877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CTFI</a:t>
              </a:r>
            </a:p>
          </p:txBody>
        </p:sp>
      </p:grpSp>
      <p:grpSp>
        <p:nvGrpSpPr>
          <p:cNvPr id="27" name="Group 26">
            <a:extLst>
              <a:ext uri="{FF2B5EF4-FFF2-40B4-BE49-F238E27FC236}">
                <a16:creationId xmlns:a16="http://schemas.microsoft.com/office/drawing/2014/main" id="{5173B639-C14A-E60B-1617-5596BF63BE08}"/>
              </a:ext>
            </a:extLst>
          </p:cNvPr>
          <p:cNvGrpSpPr/>
          <p:nvPr/>
        </p:nvGrpSpPr>
        <p:grpSpPr>
          <a:xfrm>
            <a:off x="2694257" y="2265268"/>
            <a:ext cx="1947301" cy="1077218"/>
            <a:chOff x="3002927" y="2571294"/>
            <a:chExt cx="1947301" cy="1077218"/>
          </a:xfrm>
        </p:grpSpPr>
        <p:sp>
          <p:nvSpPr>
            <p:cNvPr id="14" name="TextBox 13">
              <a:extLst>
                <a:ext uri="{FF2B5EF4-FFF2-40B4-BE49-F238E27FC236}">
                  <a16:creationId xmlns:a16="http://schemas.microsoft.com/office/drawing/2014/main" id="{F03212D8-EA29-69F2-E602-69B3D2BA380C}"/>
                </a:ext>
              </a:extLst>
            </p:cNvPr>
            <p:cNvSpPr txBox="1"/>
            <p:nvPr/>
          </p:nvSpPr>
          <p:spPr bwMode="auto">
            <a:xfrm>
              <a:off x="3062363" y="2571294"/>
              <a:ext cx="188786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Platinum </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resistant</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Platinum </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sensitive</a:t>
              </a:r>
            </a:p>
          </p:txBody>
        </p:sp>
        <p:sp>
          <p:nvSpPr>
            <p:cNvPr id="25" name="Rectangle 24">
              <a:extLst>
                <a:ext uri="{FF2B5EF4-FFF2-40B4-BE49-F238E27FC236}">
                  <a16:creationId xmlns:a16="http://schemas.microsoft.com/office/drawing/2014/main" id="{0B45A286-6392-0EC8-08E5-DCF09C10061F}"/>
                </a:ext>
              </a:extLst>
            </p:cNvPr>
            <p:cNvSpPr/>
            <p:nvPr/>
          </p:nvSpPr>
          <p:spPr bwMode="auto">
            <a:xfrm>
              <a:off x="3002927" y="2651340"/>
              <a:ext cx="118872" cy="118872"/>
            </a:xfrm>
            <a:prstGeom prst="rect">
              <a:avLst/>
            </a:prstGeom>
            <a:solidFill>
              <a:schemeClr val="accent2"/>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 name="Rectangle 25">
              <a:extLst>
                <a:ext uri="{FF2B5EF4-FFF2-40B4-BE49-F238E27FC236}">
                  <a16:creationId xmlns:a16="http://schemas.microsoft.com/office/drawing/2014/main" id="{3C817DF1-765F-009A-3F29-53B36A35F4D9}"/>
                </a:ext>
              </a:extLst>
            </p:cNvPr>
            <p:cNvSpPr/>
            <p:nvPr/>
          </p:nvSpPr>
          <p:spPr bwMode="auto">
            <a:xfrm>
              <a:off x="3002927" y="3176756"/>
              <a:ext cx="118872" cy="118872"/>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31" name="Freeform: Shape 30">
            <a:extLst>
              <a:ext uri="{FF2B5EF4-FFF2-40B4-BE49-F238E27FC236}">
                <a16:creationId xmlns:a16="http://schemas.microsoft.com/office/drawing/2014/main" id="{717C6F25-CDA2-DE7D-40E2-79815FB87B97}"/>
              </a:ext>
            </a:extLst>
          </p:cNvPr>
          <p:cNvSpPr/>
          <p:nvPr/>
        </p:nvSpPr>
        <p:spPr bwMode="auto">
          <a:xfrm>
            <a:off x="6518664" y="1987444"/>
            <a:ext cx="5385480" cy="3654637"/>
          </a:xfrm>
          <a:custGeom>
            <a:avLst/>
            <a:gdLst>
              <a:gd name="connsiteX0" fmla="*/ 0 w 5798820"/>
              <a:gd name="connsiteY0" fmla="*/ 0 h 3649980"/>
              <a:gd name="connsiteX1" fmla="*/ 0 w 5798820"/>
              <a:gd name="connsiteY1" fmla="*/ 3649980 h 3649980"/>
              <a:gd name="connsiteX2" fmla="*/ 5798820 w 5798820"/>
              <a:gd name="connsiteY2" fmla="*/ 3649980 h 3649980"/>
            </a:gdLst>
            <a:ahLst/>
            <a:cxnLst>
              <a:cxn ang="0">
                <a:pos x="connsiteX0" y="connsiteY0"/>
              </a:cxn>
              <a:cxn ang="0">
                <a:pos x="connsiteX1" y="connsiteY1"/>
              </a:cxn>
              <a:cxn ang="0">
                <a:pos x="connsiteX2" y="connsiteY2"/>
              </a:cxn>
            </a:cxnLst>
            <a:rect l="l" t="t" r="r" b="b"/>
            <a:pathLst>
              <a:path w="5798820" h="3649980">
                <a:moveTo>
                  <a:pt x="0" y="0"/>
                </a:moveTo>
                <a:lnTo>
                  <a:pt x="0" y="3649980"/>
                </a:lnTo>
                <a:lnTo>
                  <a:pt x="5798820" y="364998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33" name="Straight Connector 32">
            <a:extLst>
              <a:ext uri="{FF2B5EF4-FFF2-40B4-BE49-F238E27FC236}">
                <a16:creationId xmlns:a16="http://schemas.microsoft.com/office/drawing/2014/main" id="{B51B666F-6DC3-B58B-C9FD-8A5FF3D9E8CA}"/>
              </a:ext>
            </a:extLst>
          </p:cNvPr>
          <p:cNvCxnSpPr/>
          <p:nvPr/>
        </p:nvCxnSpPr>
        <p:spPr bwMode="auto">
          <a:xfrm>
            <a:off x="6415068" y="2159479"/>
            <a:ext cx="9906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9562917-BBCE-C6B4-7939-43293DC66839}"/>
              </a:ext>
            </a:extLst>
          </p:cNvPr>
          <p:cNvCxnSpPr/>
          <p:nvPr/>
        </p:nvCxnSpPr>
        <p:spPr bwMode="auto">
          <a:xfrm>
            <a:off x="6415068" y="2581754"/>
            <a:ext cx="9906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A6BB9FBF-02ED-BF06-6B57-E78A51C03BAF}"/>
              </a:ext>
            </a:extLst>
          </p:cNvPr>
          <p:cNvCxnSpPr/>
          <p:nvPr/>
        </p:nvCxnSpPr>
        <p:spPr bwMode="auto">
          <a:xfrm>
            <a:off x="6415068" y="2988154"/>
            <a:ext cx="9906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69AA13D3-DDD6-75C8-8341-DB307E37C855}"/>
              </a:ext>
            </a:extLst>
          </p:cNvPr>
          <p:cNvCxnSpPr/>
          <p:nvPr/>
        </p:nvCxnSpPr>
        <p:spPr bwMode="auto">
          <a:xfrm>
            <a:off x="6415068" y="3391379"/>
            <a:ext cx="9906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1C1FF47-A7DD-50CA-BED3-5652573D89F9}"/>
              </a:ext>
            </a:extLst>
          </p:cNvPr>
          <p:cNvCxnSpPr/>
          <p:nvPr/>
        </p:nvCxnSpPr>
        <p:spPr bwMode="auto">
          <a:xfrm>
            <a:off x="6415068" y="3807304"/>
            <a:ext cx="9906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5B5482BD-3FAD-88E8-4CEB-6C54A6A950FE}"/>
              </a:ext>
            </a:extLst>
          </p:cNvPr>
          <p:cNvCxnSpPr/>
          <p:nvPr/>
        </p:nvCxnSpPr>
        <p:spPr bwMode="auto">
          <a:xfrm>
            <a:off x="6415068" y="4223229"/>
            <a:ext cx="9906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F2DF905-8A0B-5350-F18A-3C3612EAAEF2}"/>
              </a:ext>
            </a:extLst>
          </p:cNvPr>
          <p:cNvCxnSpPr/>
          <p:nvPr/>
        </p:nvCxnSpPr>
        <p:spPr bwMode="auto">
          <a:xfrm>
            <a:off x="6415068" y="4639154"/>
            <a:ext cx="9906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9A8D8529-198D-E466-360E-549E38D5D557}"/>
              </a:ext>
            </a:extLst>
          </p:cNvPr>
          <p:cNvCxnSpPr/>
          <p:nvPr/>
        </p:nvCxnSpPr>
        <p:spPr bwMode="auto">
          <a:xfrm>
            <a:off x="6415068" y="5051904"/>
            <a:ext cx="9906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EF3F1465-CC9D-04E0-F1D5-9122F56745D6}"/>
              </a:ext>
            </a:extLst>
          </p:cNvPr>
          <p:cNvCxnSpPr/>
          <p:nvPr/>
        </p:nvCxnSpPr>
        <p:spPr bwMode="auto">
          <a:xfrm>
            <a:off x="6415068" y="5461479"/>
            <a:ext cx="99060" cy="0"/>
          </a:xfrm>
          <a:prstGeom prst="line">
            <a:avLst/>
          </a:prstGeom>
          <a:noFill/>
          <a:ln w="28575" cap="flat" cmpd="sng" algn="ctr">
            <a:solidFill>
              <a:schemeClr val="bg1"/>
            </a:solidFill>
            <a:prstDash val="solid"/>
            <a:round/>
            <a:headEnd type="none" w="med" len="med"/>
            <a:tailEnd type="none" w="med" len="med"/>
          </a:ln>
          <a:effectLst/>
        </p:spPr>
      </p:cxnSp>
      <p:sp>
        <p:nvSpPr>
          <p:cNvPr id="42" name="TextBox 41">
            <a:extLst>
              <a:ext uri="{FF2B5EF4-FFF2-40B4-BE49-F238E27FC236}">
                <a16:creationId xmlns:a16="http://schemas.microsoft.com/office/drawing/2014/main" id="{1F6120DF-1DBD-9208-3670-1D63BAF58CE6}"/>
              </a:ext>
            </a:extLst>
          </p:cNvPr>
          <p:cNvSpPr txBox="1"/>
          <p:nvPr/>
        </p:nvSpPr>
        <p:spPr bwMode="auto">
          <a:xfrm>
            <a:off x="6038082" y="2030793"/>
            <a:ext cx="3471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43" name="TextBox 42">
            <a:extLst>
              <a:ext uri="{FF2B5EF4-FFF2-40B4-BE49-F238E27FC236}">
                <a16:creationId xmlns:a16="http://schemas.microsoft.com/office/drawing/2014/main" id="{81FA34F0-4FD9-C082-DFDD-7F3E21F3305C}"/>
              </a:ext>
            </a:extLst>
          </p:cNvPr>
          <p:cNvSpPr txBox="1"/>
          <p:nvPr/>
        </p:nvSpPr>
        <p:spPr bwMode="auto">
          <a:xfrm>
            <a:off x="6038082" y="2437193"/>
            <a:ext cx="3471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44" name="TextBox 43">
            <a:extLst>
              <a:ext uri="{FF2B5EF4-FFF2-40B4-BE49-F238E27FC236}">
                <a16:creationId xmlns:a16="http://schemas.microsoft.com/office/drawing/2014/main" id="{F7FCE699-815C-8B95-D01F-33DE2E9BC53A}"/>
              </a:ext>
            </a:extLst>
          </p:cNvPr>
          <p:cNvSpPr txBox="1"/>
          <p:nvPr/>
        </p:nvSpPr>
        <p:spPr bwMode="auto">
          <a:xfrm>
            <a:off x="6038082" y="2856293"/>
            <a:ext cx="3471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5" name="TextBox 44">
            <a:extLst>
              <a:ext uri="{FF2B5EF4-FFF2-40B4-BE49-F238E27FC236}">
                <a16:creationId xmlns:a16="http://schemas.microsoft.com/office/drawing/2014/main" id="{BB267ACE-0A00-C97A-9C4A-910893768CB0}"/>
              </a:ext>
            </a:extLst>
          </p:cNvPr>
          <p:cNvSpPr txBox="1"/>
          <p:nvPr/>
        </p:nvSpPr>
        <p:spPr bwMode="auto">
          <a:xfrm>
            <a:off x="6038082" y="3256343"/>
            <a:ext cx="3471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6" name="TextBox 45">
            <a:extLst>
              <a:ext uri="{FF2B5EF4-FFF2-40B4-BE49-F238E27FC236}">
                <a16:creationId xmlns:a16="http://schemas.microsoft.com/office/drawing/2014/main" id="{3D6A1834-F1DA-481B-1B41-3C150E862585}"/>
              </a:ext>
            </a:extLst>
          </p:cNvPr>
          <p:cNvSpPr txBox="1"/>
          <p:nvPr/>
        </p:nvSpPr>
        <p:spPr bwMode="auto">
          <a:xfrm>
            <a:off x="6038082" y="3665918"/>
            <a:ext cx="3471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7" name="TextBox 46">
            <a:extLst>
              <a:ext uri="{FF2B5EF4-FFF2-40B4-BE49-F238E27FC236}">
                <a16:creationId xmlns:a16="http://schemas.microsoft.com/office/drawing/2014/main" id="{1089F420-6803-C251-D0F5-EB09BC3BADC4}"/>
              </a:ext>
            </a:extLst>
          </p:cNvPr>
          <p:cNvSpPr txBox="1"/>
          <p:nvPr/>
        </p:nvSpPr>
        <p:spPr bwMode="auto">
          <a:xfrm>
            <a:off x="6038082" y="4088193"/>
            <a:ext cx="3471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48" name="TextBox 47">
            <a:extLst>
              <a:ext uri="{FF2B5EF4-FFF2-40B4-BE49-F238E27FC236}">
                <a16:creationId xmlns:a16="http://schemas.microsoft.com/office/drawing/2014/main" id="{C36E3A5A-3630-9D01-FE95-BADD1485DE99}"/>
              </a:ext>
            </a:extLst>
          </p:cNvPr>
          <p:cNvSpPr txBox="1"/>
          <p:nvPr/>
        </p:nvSpPr>
        <p:spPr bwMode="auto">
          <a:xfrm>
            <a:off x="6038082" y="4504118"/>
            <a:ext cx="3471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49" name="TextBox 48">
            <a:extLst>
              <a:ext uri="{FF2B5EF4-FFF2-40B4-BE49-F238E27FC236}">
                <a16:creationId xmlns:a16="http://schemas.microsoft.com/office/drawing/2014/main" id="{A058BC15-2FDF-EBCE-A44A-BE7370EDA38D}"/>
              </a:ext>
            </a:extLst>
          </p:cNvPr>
          <p:cNvSpPr txBox="1"/>
          <p:nvPr/>
        </p:nvSpPr>
        <p:spPr bwMode="auto">
          <a:xfrm>
            <a:off x="6038082" y="4910518"/>
            <a:ext cx="3471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50" name="TextBox 49">
            <a:extLst>
              <a:ext uri="{FF2B5EF4-FFF2-40B4-BE49-F238E27FC236}">
                <a16:creationId xmlns:a16="http://schemas.microsoft.com/office/drawing/2014/main" id="{A561A821-0CC6-CE41-2988-2EBB95717216}"/>
              </a:ext>
            </a:extLst>
          </p:cNvPr>
          <p:cNvSpPr txBox="1"/>
          <p:nvPr/>
        </p:nvSpPr>
        <p:spPr bwMode="auto">
          <a:xfrm>
            <a:off x="5917522" y="5316918"/>
            <a:ext cx="4677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51" name="Rectangle 50">
            <a:extLst>
              <a:ext uri="{FF2B5EF4-FFF2-40B4-BE49-F238E27FC236}">
                <a16:creationId xmlns:a16="http://schemas.microsoft.com/office/drawing/2014/main" id="{C4FEDC83-CE5F-963D-832C-417F471CCAFC}"/>
              </a:ext>
            </a:extLst>
          </p:cNvPr>
          <p:cNvSpPr/>
          <p:nvPr/>
        </p:nvSpPr>
        <p:spPr bwMode="auto">
          <a:xfrm>
            <a:off x="6760870" y="2159479"/>
            <a:ext cx="150356" cy="1231421"/>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2" name="Rectangle 51">
            <a:extLst>
              <a:ext uri="{FF2B5EF4-FFF2-40B4-BE49-F238E27FC236}">
                <a16:creationId xmlns:a16="http://schemas.microsoft.com/office/drawing/2014/main" id="{741FD18F-0B36-B3DA-3D2D-7C3EC6771668}"/>
              </a:ext>
            </a:extLst>
          </p:cNvPr>
          <p:cNvSpPr/>
          <p:nvPr/>
        </p:nvSpPr>
        <p:spPr bwMode="auto">
          <a:xfrm>
            <a:off x="6956132" y="2883379"/>
            <a:ext cx="150356" cy="507521"/>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3" name="Rectangle 52">
            <a:extLst>
              <a:ext uri="{FF2B5EF4-FFF2-40B4-BE49-F238E27FC236}">
                <a16:creationId xmlns:a16="http://schemas.microsoft.com/office/drawing/2014/main" id="{9CDD4AC1-B161-FA86-5A21-A6EBC5FF6C0A}"/>
              </a:ext>
            </a:extLst>
          </p:cNvPr>
          <p:cNvSpPr/>
          <p:nvPr/>
        </p:nvSpPr>
        <p:spPr bwMode="auto">
          <a:xfrm>
            <a:off x="7141869" y="3164367"/>
            <a:ext cx="150356" cy="226533"/>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4" name="Rectangle 53">
            <a:extLst>
              <a:ext uri="{FF2B5EF4-FFF2-40B4-BE49-F238E27FC236}">
                <a16:creationId xmlns:a16="http://schemas.microsoft.com/office/drawing/2014/main" id="{7DD1854B-451B-4E16-D29F-51F6A7975CE7}"/>
              </a:ext>
            </a:extLst>
          </p:cNvPr>
          <p:cNvSpPr/>
          <p:nvPr/>
        </p:nvSpPr>
        <p:spPr bwMode="auto">
          <a:xfrm>
            <a:off x="7322844" y="3326293"/>
            <a:ext cx="150356" cy="64608"/>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5" name="Rectangle 54">
            <a:extLst>
              <a:ext uri="{FF2B5EF4-FFF2-40B4-BE49-F238E27FC236}">
                <a16:creationId xmlns:a16="http://schemas.microsoft.com/office/drawing/2014/main" id="{1CB177E1-237A-C9D6-914B-9B76B4072243}"/>
              </a:ext>
            </a:extLst>
          </p:cNvPr>
          <p:cNvSpPr/>
          <p:nvPr/>
        </p:nvSpPr>
        <p:spPr bwMode="auto">
          <a:xfrm>
            <a:off x="7508582" y="3369155"/>
            <a:ext cx="150356" cy="27432"/>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6" name="Rectangle 55">
            <a:extLst>
              <a:ext uri="{FF2B5EF4-FFF2-40B4-BE49-F238E27FC236}">
                <a16:creationId xmlns:a16="http://schemas.microsoft.com/office/drawing/2014/main" id="{08078BF9-287A-2BF2-ACCE-9B07527522DF}"/>
              </a:ext>
            </a:extLst>
          </p:cNvPr>
          <p:cNvSpPr/>
          <p:nvPr/>
        </p:nvSpPr>
        <p:spPr bwMode="auto">
          <a:xfrm>
            <a:off x="8427744" y="3390900"/>
            <a:ext cx="150356" cy="147638"/>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 name="Rectangle 56">
            <a:extLst>
              <a:ext uri="{FF2B5EF4-FFF2-40B4-BE49-F238E27FC236}">
                <a16:creationId xmlns:a16="http://schemas.microsoft.com/office/drawing/2014/main" id="{1F985D62-FB19-1B87-2D48-7D0EA6D5299F}"/>
              </a:ext>
            </a:extLst>
          </p:cNvPr>
          <p:cNvSpPr/>
          <p:nvPr/>
        </p:nvSpPr>
        <p:spPr bwMode="auto">
          <a:xfrm>
            <a:off x="8611894" y="3390900"/>
            <a:ext cx="150356" cy="147638"/>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 name="Rectangle 57">
            <a:extLst>
              <a:ext uri="{FF2B5EF4-FFF2-40B4-BE49-F238E27FC236}">
                <a16:creationId xmlns:a16="http://schemas.microsoft.com/office/drawing/2014/main" id="{D0318C8E-D526-FA69-CCA1-A304848D200A}"/>
              </a:ext>
            </a:extLst>
          </p:cNvPr>
          <p:cNvSpPr/>
          <p:nvPr/>
        </p:nvSpPr>
        <p:spPr bwMode="auto">
          <a:xfrm>
            <a:off x="8796044" y="3390900"/>
            <a:ext cx="150356" cy="266700"/>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 name="Rectangle 58">
            <a:extLst>
              <a:ext uri="{FF2B5EF4-FFF2-40B4-BE49-F238E27FC236}">
                <a16:creationId xmlns:a16="http://schemas.microsoft.com/office/drawing/2014/main" id="{3A574915-043B-5162-2B40-9EF7764C4922}"/>
              </a:ext>
            </a:extLst>
          </p:cNvPr>
          <p:cNvSpPr/>
          <p:nvPr/>
        </p:nvSpPr>
        <p:spPr bwMode="auto">
          <a:xfrm>
            <a:off x="8980194" y="3390900"/>
            <a:ext cx="150356" cy="361950"/>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 name="Rectangle 59">
            <a:extLst>
              <a:ext uri="{FF2B5EF4-FFF2-40B4-BE49-F238E27FC236}">
                <a16:creationId xmlns:a16="http://schemas.microsoft.com/office/drawing/2014/main" id="{3D33C77D-9D71-FFB3-B683-146C1DE2C77E}"/>
              </a:ext>
            </a:extLst>
          </p:cNvPr>
          <p:cNvSpPr/>
          <p:nvPr/>
        </p:nvSpPr>
        <p:spPr bwMode="auto">
          <a:xfrm>
            <a:off x="9348494" y="3390901"/>
            <a:ext cx="150356" cy="481012"/>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 name="Rectangle 60">
            <a:extLst>
              <a:ext uri="{FF2B5EF4-FFF2-40B4-BE49-F238E27FC236}">
                <a16:creationId xmlns:a16="http://schemas.microsoft.com/office/drawing/2014/main" id="{C4EB038F-1925-3ECB-271F-70D7B2F49B29}"/>
              </a:ext>
            </a:extLst>
          </p:cNvPr>
          <p:cNvSpPr/>
          <p:nvPr/>
        </p:nvSpPr>
        <p:spPr bwMode="auto">
          <a:xfrm>
            <a:off x="9532644" y="3390900"/>
            <a:ext cx="150356" cy="723900"/>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 name="Rectangle 61">
            <a:extLst>
              <a:ext uri="{FF2B5EF4-FFF2-40B4-BE49-F238E27FC236}">
                <a16:creationId xmlns:a16="http://schemas.microsoft.com/office/drawing/2014/main" id="{F5ED9FE2-D809-DD86-0B86-44D58657C22B}"/>
              </a:ext>
            </a:extLst>
          </p:cNvPr>
          <p:cNvSpPr/>
          <p:nvPr/>
        </p:nvSpPr>
        <p:spPr bwMode="auto">
          <a:xfrm>
            <a:off x="9164344" y="3390900"/>
            <a:ext cx="150356" cy="423863"/>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3" name="Rectangle 62">
            <a:extLst>
              <a:ext uri="{FF2B5EF4-FFF2-40B4-BE49-F238E27FC236}">
                <a16:creationId xmlns:a16="http://schemas.microsoft.com/office/drawing/2014/main" id="{E3336A52-FE27-278A-68AD-E15112B2B601}"/>
              </a:ext>
            </a:extLst>
          </p:cNvPr>
          <p:cNvSpPr/>
          <p:nvPr/>
        </p:nvSpPr>
        <p:spPr bwMode="auto">
          <a:xfrm>
            <a:off x="9716794" y="3390900"/>
            <a:ext cx="150356" cy="976313"/>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4" name="Rectangle 63">
            <a:extLst>
              <a:ext uri="{FF2B5EF4-FFF2-40B4-BE49-F238E27FC236}">
                <a16:creationId xmlns:a16="http://schemas.microsoft.com/office/drawing/2014/main" id="{C6292DB1-3245-93D1-25EE-4B7691AE7D28}"/>
              </a:ext>
            </a:extLst>
          </p:cNvPr>
          <p:cNvSpPr/>
          <p:nvPr/>
        </p:nvSpPr>
        <p:spPr bwMode="auto">
          <a:xfrm>
            <a:off x="9900944" y="3390901"/>
            <a:ext cx="150356" cy="1023938"/>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5" name="Rectangle 64">
            <a:extLst>
              <a:ext uri="{FF2B5EF4-FFF2-40B4-BE49-F238E27FC236}">
                <a16:creationId xmlns:a16="http://schemas.microsoft.com/office/drawing/2014/main" id="{7A8A14B0-DC20-2CEC-F21F-C5D8971C9855}"/>
              </a:ext>
            </a:extLst>
          </p:cNvPr>
          <p:cNvSpPr/>
          <p:nvPr/>
        </p:nvSpPr>
        <p:spPr bwMode="auto">
          <a:xfrm>
            <a:off x="10085094" y="3390900"/>
            <a:ext cx="150356" cy="1152527"/>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6" name="Rectangle 65">
            <a:extLst>
              <a:ext uri="{FF2B5EF4-FFF2-40B4-BE49-F238E27FC236}">
                <a16:creationId xmlns:a16="http://schemas.microsoft.com/office/drawing/2014/main" id="{25814EA4-74E0-8D96-42B0-C75AF9ABAE39}"/>
              </a:ext>
            </a:extLst>
          </p:cNvPr>
          <p:cNvSpPr/>
          <p:nvPr/>
        </p:nvSpPr>
        <p:spPr bwMode="auto">
          <a:xfrm>
            <a:off x="10269244" y="3390901"/>
            <a:ext cx="150356" cy="1243014"/>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7" name="Rectangle 66">
            <a:extLst>
              <a:ext uri="{FF2B5EF4-FFF2-40B4-BE49-F238E27FC236}">
                <a16:creationId xmlns:a16="http://schemas.microsoft.com/office/drawing/2014/main" id="{342CCE14-B664-AFDE-BB3C-F54BB8BEDA0B}"/>
              </a:ext>
            </a:extLst>
          </p:cNvPr>
          <p:cNvSpPr/>
          <p:nvPr/>
        </p:nvSpPr>
        <p:spPr bwMode="auto">
          <a:xfrm>
            <a:off x="10453394" y="3390900"/>
            <a:ext cx="150356" cy="1323977"/>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 name="Rectangle 67">
            <a:extLst>
              <a:ext uri="{FF2B5EF4-FFF2-40B4-BE49-F238E27FC236}">
                <a16:creationId xmlns:a16="http://schemas.microsoft.com/office/drawing/2014/main" id="{69500C6A-755D-870F-B842-3F648467B8AF}"/>
              </a:ext>
            </a:extLst>
          </p:cNvPr>
          <p:cNvSpPr/>
          <p:nvPr/>
        </p:nvSpPr>
        <p:spPr bwMode="auto">
          <a:xfrm>
            <a:off x="10637544" y="3390901"/>
            <a:ext cx="150356" cy="1543052"/>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 name="Rectangle 68">
            <a:extLst>
              <a:ext uri="{FF2B5EF4-FFF2-40B4-BE49-F238E27FC236}">
                <a16:creationId xmlns:a16="http://schemas.microsoft.com/office/drawing/2014/main" id="{ED80EAC0-9931-4421-8065-5E92FF15704D}"/>
              </a:ext>
            </a:extLst>
          </p:cNvPr>
          <p:cNvSpPr/>
          <p:nvPr/>
        </p:nvSpPr>
        <p:spPr bwMode="auto">
          <a:xfrm>
            <a:off x="10821694" y="3390900"/>
            <a:ext cx="150356" cy="1666878"/>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0" name="Rectangle 69">
            <a:extLst>
              <a:ext uri="{FF2B5EF4-FFF2-40B4-BE49-F238E27FC236}">
                <a16:creationId xmlns:a16="http://schemas.microsoft.com/office/drawing/2014/main" id="{9C6CE662-1BF5-F824-5FC4-3F21AE7E9584}"/>
              </a:ext>
            </a:extLst>
          </p:cNvPr>
          <p:cNvSpPr/>
          <p:nvPr/>
        </p:nvSpPr>
        <p:spPr bwMode="auto">
          <a:xfrm>
            <a:off x="11005844" y="3390900"/>
            <a:ext cx="150356" cy="1690691"/>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1" name="Rectangle 70">
            <a:extLst>
              <a:ext uri="{FF2B5EF4-FFF2-40B4-BE49-F238E27FC236}">
                <a16:creationId xmlns:a16="http://schemas.microsoft.com/office/drawing/2014/main" id="{02D5989D-A32F-E075-E8BF-10DEF5CEA0C0}"/>
              </a:ext>
            </a:extLst>
          </p:cNvPr>
          <p:cNvSpPr/>
          <p:nvPr/>
        </p:nvSpPr>
        <p:spPr bwMode="auto">
          <a:xfrm>
            <a:off x="11189994" y="3390900"/>
            <a:ext cx="150356" cy="1690691"/>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2" name="Rectangle 71">
            <a:extLst>
              <a:ext uri="{FF2B5EF4-FFF2-40B4-BE49-F238E27FC236}">
                <a16:creationId xmlns:a16="http://schemas.microsoft.com/office/drawing/2014/main" id="{95579EA0-DD4C-2D96-347E-4811A8362611}"/>
              </a:ext>
            </a:extLst>
          </p:cNvPr>
          <p:cNvSpPr/>
          <p:nvPr/>
        </p:nvSpPr>
        <p:spPr bwMode="auto">
          <a:xfrm>
            <a:off x="11374144" y="3390901"/>
            <a:ext cx="150356" cy="2062166"/>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4" name="Rectangle 73">
            <a:extLst>
              <a:ext uri="{FF2B5EF4-FFF2-40B4-BE49-F238E27FC236}">
                <a16:creationId xmlns:a16="http://schemas.microsoft.com/office/drawing/2014/main" id="{31FEBF66-E6DA-E512-D699-CE6F665699A6}"/>
              </a:ext>
            </a:extLst>
          </p:cNvPr>
          <p:cNvSpPr/>
          <p:nvPr/>
        </p:nvSpPr>
        <p:spPr bwMode="auto">
          <a:xfrm>
            <a:off x="11558294" y="3390901"/>
            <a:ext cx="150356" cy="2062166"/>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 name="Rectangle 74">
            <a:extLst>
              <a:ext uri="{FF2B5EF4-FFF2-40B4-BE49-F238E27FC236}">
                <a16:creationId xmlns:a16="http://schemas.microsoft.com/office/drawing/2014/main" id="{8293C0B0-4E3F-EF7E-42E1-6117715BBCD6}"/>
              </a:ext>
            </a:extLst>
          </p:cNvPr>
          <p:cNvSpPr/>
          <p:nvPr/>
        </p:nvSpPr>
        <p:spPr bwMode="auto">
          <a:xfrm>
            <a:off x="11742444" y="3390901"/>
            <a:ext cx="150356" cy="2062166"/>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76" name="Straight Connector 75">
            <a:extLst>
              <a:ext uri="{FF2B5EF4-FFF2-40B4-BE49-F238E27FC236}">
                <a16:creationId xmlns:a16="http://schemas.microsoft.com/office/drawing/2014/main" id="{3F9CC790-2318-9512-9BAE-5CA173C7AF85}"/>
              </a:ext>
            </a:extLst>
          </p:cNvPr>
          <p:cNvCxnSpPr>
            <a:cxnSpLocks/>
          </p:cNvCxnSpPr>
          <p:nvPr/>
        </p:nvCxnSpPr>
        <p:spPr bwMode="auto">
          <a:xfrm>
            <a:off x="6489407" y="3391379"/>
            <a:ext cx="5443995"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2BB6B025-E7E4-498A-6280-DB8F86828B19}"/>
              </a:ext>
            </a:extLst>
          </p:cNvPr>
          <p:cNvCxnSpPr>
            <a:cxnSpLocks/>
          </p:cNvCxnSpPr>
          <p:nvPr/>
        </p:nvCxnSpPr>
        <p:spPr bwMode="auto">
          <a:xfrm>
            <a:off x="6505555" y="2988154"/>
            <a:ext cx="5394052" cy="0"/>
          </a:xfrm>
          <a:prstGeom prst="line">
            <a:avLst/>
          </a:prstGeom>
          <a:noFill/>
          <a:ln w="19050" cap="flat" cmpd="sng" algn="ctr">
            <a:solidFill>
              <a:schemeClr val="bg1"/>
            </a:solidFill>
            <a:prstDash val="sysDash"/>
            <a:round/>
            <a:headEnd type="none" w="med" len="med"/>
            <a:tailEnd type="none" w="med" len="med"/>
          </a:ln>
          <a:effectLst/>
        </p:spPr>
      </p:cxnSp>
      <p:cxnSp>
        <p:nvCxnSpPr>
          <p:cNvPr id="84" name="Straight Connector 83">
            <a:extLst>
              <a:ext uri="{FF2B5EF4-FFF2-40B4-BE49-F238E27FC236}">
                <a16:creationId xmlns:a16="http://schemas.microsoft.com/office/drawing/2014/main" id="{03A48F56-E672-AB8B-1845-7B1F88717086}"/>
              </a:ext>
            </a:extLst>
          </p:cNvPr>
          <p:cNvCxnSpPr>
            <a:cxnSpLocks/>
          </p:cNvCxnSpPr>
          <p:nvPr/>
        </p:nvCxnSpPr>
        <p:spPr bwMode="auto">
          <a:xfrm>
            <a:off x="6505555" y="4021616"/>
            <a:ext cx="5394052" cy="0"/>
          </a:xfrm>
          <a:prstGeom prst="line">
            <a:avLst/>
          </a:prstGeom>
          <a:noFill/>
          <a:ln w="19050" cap="flat" cmpd="sng" algn="ctr">
            <a:solidFill>
              <a:schemeClr val="bg1"/>
            </a:solidFill>
            <a:prstDash val="sysDash"/>
            <a:round/>
            <a:headEnd type="none" w="med" len="med"/>
            <a:tailEnd type="none" w="med" len="med"/>
          </a:ln>
          <a:effectLst/>
        </p:spPr>
      </p:cxnSp>
      <p:sp>
        <p:nvSpPr>
          <p:cNvPr id="85" name="Rectangle 84">
            <a:extLst>
              <a:ext uri="{FF2B5EF4-FFF2-40B4-BE49-F238E27FC236}">
                <a16:creationId xmlns:a16="http://schemas.microsoft.com/office/drawing/2014/main" id="{D72D507E-F47F-006E-C278-7692EA45D4D8}"/>
              </a:ext>
            </a:extLst>
          </p:cNvPr>
          <p:cNvSpPr/>
          <p:nvPr/>
        </p:nvSpPr>
        <p:spPr bwMode="auto">
          <a:xfrm>
            <a:off x="7047940" y="1918889"/>
            <a:ext cx="133350" cy="127319"/>
          </a:xfrm>
          <a:prstGeom prst="rect">
            <a:avLst/>
          </a:prstGeom>
          <a:solidFill>
            <a:schemeClr val="tx2"/>
          </a:solidFill>
          <a:ln w="12700">
            <a:solidFill>
              <a:schemeClr val="bg1"/>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t>
            </a:r>
          </a:p>
        </p:txBody>
      </p:sp>
      <p:sp>
        <p:nvSpPr>
          <p:cNvPr id="86" name="Rectangle 85">
            <a:extLst>
              <a:ext uri="{FF2B5EF4-FFF2-40B4-BE49-F238E27FC236}">
                <a16:creationId xmlns:a16="http://schemas.microsoft.com/office/drawing/2014/main" id="{E889D121-AE55-FC21-904E-9CBC27575E0F}"/>
              </a:ext>
            </a:extLst>
          </p:cNvPr>
          <p:cNvSpPr/>
          <p:nvPr/>
        </p:nvSpPr>
        <p:spPr bwMode="auto">
          <a:xfrm>
            <a:off x="6789446" y="3448530"/>
            <a:ext cx="133350" cy="127319"/>
          </a:xfrm>
          <a:prstGeom prst="rect">
            <a:avLst/>
          </a:prstGeom>
          <a:solidFill>
            <a:schemeClr val="tx2"/>
          </a:solidFill>
          <a:ln w="12700">
            <a:solidFill>
              <a:schemeClr val="bg1"/>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t>
            </a:r>
          </a:p>
        </p:txBody>
      </p:sp>
      <p:sp>
        <p:nvSpPr>
          <p:cNvPr id="87" name="Rectangle 86">
            <a:extLst>
              <a:ext uri="{FF2B5EF4-FFF2-40B4-BE49-F238E27FC236}">
                <a16:creationId xmlns:a16="http://schemas.microsoft.com/office/drawing/2014/main" id="{0C5F52D2-84B8-E408-A1E9-3F486E2E40A6}"/>
              </a:ext>
            </a:extLst>
          </p:cNvPr>
          <p:cNvSpPr/>
          <p:nvPr/>
        </p:nvSpPr>
        <p:spPr bwMode="auto">
          <a:xfrm>
            <a:off x="6970421" y="3448530"/>
            <a:ext cx="133350" cy="127319"/>
          </a:xfrm>
          <a:prstGeom prst="rect">
            <a:avLst/>
          </a:prstGeom>
          <a:solidFill>
            <a:schemeClr val="tx2"/>
          </a:solidFill>
          <a:ln w="12700">
            <a:solidFill>
              <a:schemeClr val="bg1"/>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t>
            </a:r>
          </a:p>
        </p:txBody>
      </p:sp>
      <p:sp>
        <p:nvSpPr>
          <p:cNvPr id="88" name="Rectangle 87">
            <a:extLst>
              <a:ext uri="{FF2B5EF4-FFF2-40B4-BE49-F238E27FC236}">
                <a16:creationId xmlns:a16="http://schemas.microsoft.com/office/drawing/2014/main" id="{64312990-EA7A-B7E7-4972-9BB7DC3AE6DD}"/>
              </a:ext>
            </a:extLst>
          </p:cNvPr>
          <p:cNvSpPr/>
          <p:nvPr/>
        </p:nvSpPr>
        <p:spPr bwMode="auto">
          <a:xfrm>
            <a:off x="7151396" y="3448530"/>
            <a:ext cx="133350" cy="127319"/>
          </a:xfrm>
          <a:prstGeom prst="rect">
            <a:avLst/>
          </a:prstGeom>
          <a:solidFill>
            <a:schemeClr val="tx2"/>
          </a:solidFill>
          <a:ln w="12700">
            <a:solidFill>
              <a:schemeClr val="bg1"/>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t>
            </a:r>
          </a:p>
        </p:txBody>
      </p:sp>
      <p:sp>
        <p:nvSpPr>
          <p:cNvPr id="89" name="Rectangle 88">
            <a:extLst>
              <a:ext uri="{FF2B5EF4-FFF2-40B4-BE49-F238E27FC236}">
                <a16:creationId xmlns:a16="http://schemas.microsoft.com/office/drawing/2014/main" id="{46A5125C-7081-3A98-FD36-ED3D12C20299}"/>
              </a:ext>
            </a:extLst>
          </p:cNvPr>
          <p:cNvSpPr/>
          <p:nvPr/>
        </p:nvSpPr>
        <p:spPr bwMode="auto">
          <a:xfrm>
            <a:off x="7518108" y="3448530"/>
            <a:ext cx="133350" cy="127319"/>
          </a:xfrm>
          <a:prstGeom prst="rect">
            <a:avLst/>
          </a:prstGeom>
          <a:solidFill>
            <a:schemeClr val="tx2"/>
          </a:solidFill>
          <a:ln w="12700">
            <a:solidFill>
              <a:schemeClr val="bg1"/>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t>
            </a:r>
          </a:p>
        </p:txBody>
      </p:sp>
      <p:sp>
        <p:nvSpPr>
          <p:cNvPr id="90" name="Rectangle 89">
            <a:extLst>
              <a:ext uri="{FF2B5EF4-FFF2-40B4-BE49-F238E27FC236}">
                <a16:creationId xmlns:a16="http://schemas.microsoft.com/office/drawing/2014/main" id="{1F2815EF-78AE-A39B-5478-AF0D4DAE319D}"/>
              </a:ext>
            </a:extLst>
          </p:cNvPr>
          <p:cNvSpPr/>
          <p:nvPr/>
        </p:nvSpPr>
        <p:spPr bwMode="auto">
          <a:xfrm>
            <a:off x="7701464" y="3448530"/>
            <a:ext cx="133350" cy="127319"/>
          </a:xfrm>
          <a:prstGeom prst="rect">
            <a:avLst/>
          </a:prstGeom>
          <a:solidFill>
            <a:schemeClr val="tx2"/>
          </a:solidFill>
          <a:ln w="12700">
            <a:solidFill>
              <a:schemeClr val="bg1"/>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t>
            </a:r>
          </a:p>
        </p:txBody>
      </p:sp>
      <p:sp>
        <p:nvSpPr>
          <p:cNvPr id="91" name="Rectangle 90">
            <a:extLst>
              <a:ext uri="{FF2B5EF4-FFF2-40B4-BE49-F238E27FC236}">
                <a16:creationId xmlns:a16="http://schemas.microsoft.com/office/drawing/2014/main" id="{AE8B36CD-B7F6-C8CC-A4DD-3E9624D60284}"/>
              </a:ext>
            </a:extLst>
          </p:cNvPr>
          <p:cNvSpPr/>
          <p:nvPr/>
        </p:nvSpPr>
        <p:spPr bwMode="auto">
          <a:xfrm>
            <a:off x="7889583" y="3448530"/>
            <a:ext cx="133350" cy="127319"/>
          </a:xfrm>
          <a:prstGeom prst="rect">
            <a:avLst/>
          </a:prstGeom>
          <a:solidFill>
            <a:schemeClr val="tx2"/>
          </a:solidFill>
          <a:ln w="12700">
            <a:solidFill>
              <a:schemeClr val="bg1"/>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t>
            </a:r>
          </a:p>
        </p:txBody>
      </p:sp>
      <p:sp>
        <p:nvSpPr>
          <p:cNvPr id="92" name="Rectangle 91">
            <a:extLst>
              <a:ext uri="{FF2B5EF4-FFF2-40B4-BE49-F238E27FC236}">
                <a16:creationId xmlns:a16="http://schemas.microsoft.com/office/drawing/2014/main" id="{40857A36-8003-0C57-2107-AD463CE4DF7B}"/>
              </a:ext>
            </a:extLst>
          </p:cNvPr>
          <p:cNvSpPr/>
          <p:nvPr/>
        </p:nvSpPr>
        <p:spPr bwMode="auto">
          <a:xfrm>
            <a:off x="8063414" y="3448530"/>
            <a:ext cx="133350" cy="127319"/>
          </a:xfrm>
          <a:prstGeom prst="rect">
            <a:avLst/>
          </a:prstGeom>
          <a:solidFill>
            <a:schemeClr val="tx2"/>
          </a:solidFill>
          <a:ln w="12700">
            <a:solidFill>
              <a:schemeClr val="bg1"/>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t>
            </a:r>
          </a:p>
        </p:txBody>
      </p:sp>
      <p:sp>
        <p:nvSpPr>
          <p:cNvPr id="93" name="Rectangle 92">
            <a:extLst>
              <a:ext uri="{FF2B5EF4-FFF2-40B4-BE49-F238E27FC236}">
                <a16:creationId xmlns:a16="http://schemas.microsoft.com/office/drawing/2014/main" id="{79C1359A-8988-B9B3-FF18-CC4A59E043C9}"/>
              </a:ext>
            </a:extLst>
          </p:cNvPr>
          <p:cNvSpPr/>
          <p:nvPr/>
        </p:nvSpPr>
        <p:spPr bwMode="auto">
          <a:xfrm>
            <a:off x="8437271" y="3215167"/>
            <a:ext cx="133350" cy="127319"/>
          </a:xfrm>
          <a:prstGeom prst="rect">
            <a:avLst/>
          </a:prstGeom>
          <a:solidFill>
            <a:schemeClr val="tx2"/>
          </a:solidFill>
          <a:ln w="12700">
            <a:solidFill>
              <a:schemeClr val="bg1"/>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t>
            </a:r>
          </a:p>
        </p:txBody>
      </p:sp>
      <p:sp>
        <p:nvSpPr>
          <p:cNvPr id="94" name="Rectangle 93">
            <a:extLst>
              <a:ext uri="{FF2B5EF4-FFF2-40B4-BE49-F238E27FC236}">
                <a16:creationId xmlns:a16="http://schemas.microsoft.com/office/drawing/2014/main" id="{7234DC79-F673-5B74-A6C2-7B20730D24FD}"/>
              </a:ext>
            </a:extLst>
          </p:cNvPr>
          <p:cNvSpPr/>
          <p:nvPr/>
        </p:nvSpPr>
        <p:spPr bwMode="auto">
          <a:xfrm>
            <a:off x="8801602" y="3215167"/>
            <a:ext cx="133350" cy="127319"/>
          </a:xfrm>
          <a:prstGeom prst="rect">
            <a:avLst/>
          </a:prstGeom>
          <a:solidFill>
            <a:schemeClr val="tx2"/>
          </a:solidFill>
          <a:ln w="12700">
            <a:solidFill>
              <a:schemeClr val="bg1"/>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t>
            </a:r>
          </a:p>
        </p:txBody>
      </p:sp>
      <p:sp>
        <p:nvSpPr>
          <p:cNvPr id="95" name="Rectangle 94">
            <a:extLst>
              <a:ext uri="{FF2B5EF4-FFF2-40B4-BE49-F238E27FC236}">
                <a16:creationId xmlns:a16="http://schemas.microsoft.com/office/drawing/2014/main" id="{A04942AF-7732-D97B-BF97-807DDB0C6C1B}"/>
              </a:ext>
            </a:extLst>
          </p:cNvPr>
          <p:cNvSpPr/>
          <p:nvPr/>
        </p:nvSpPr>
        <p:spPr bwMode="auto">
          <a:xfrm>
            <a:off x="9530264" y="3215167"/>
            <a:ext cx="133350" cy="127319"/>
          </a:xfrm>
          <a:prstGeom prst="rect">
            <a:avLst/>
          </a:prstGeom>
          <a:solidFill>
            <a:schemeClr val="tx2"/>
          </a:solidFill>
          <a:ln w="12700">
            <a:solidFill>
              <a:schemeClr val="bg1"/>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t>
            </a:r>
          </a:p>
        </p:txBody>
      </p:sp>
      <p:sp>
        <p:nvSpPr>
          <p:cNvPr id="96" name="Rectangle 95">
            <a:extLst>
              <a:ext uri="{FF2B5EF4-FFF2-40B4-BE49-F238E27FC236}">
                <a16:creationId xmlns:a16="http://schemas.microsoft.com/office/drawing/2014/main" id="{0467A599-31ED-9677-2637-31B87470774F}"/>
              </a:ext>
            </a:extLst>
          </p:cNvPr>
          <p:cNvSpPr/>
          <p:nvPr/>
        </p:nvSpPr>
        <p:spPr bwMode="auto">
          <a:xfrm>
            <a:off x="9901739" y="3215167"/>
            <a:ext cx="133350" cy="127319"/>
          </a:xfrm>
          <a:prstGeom prst="rect">
            <a:avLst/>
          </a:prstGeom>
          <a:solidFill>
            <a:schemeClr val="tx2"/>
          </a:solidFill>
          <a:ln w="12700">
            <a:solidFill>
              <a:schemeClr val="bg1"/>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t>
            </a:r>
          </a:p>
        </p:txBody>
      </p:sp>
      <p:sp>
        <p:nvSpPr>
          <p:cNvPr id="97" name="Rectangle 96">
            <a:extLst>
              <a:ext uri="{FF2B5EF4-FFF2-40B4-BE49-F238E27FC236}">
                <a16:creationId xmlns:a16="http://schemas.microsoft.com/office/drawing/2014/main" id="{AC6DC64D-F953-1BBD-5495-0E9B5C4D5747}"/>
              </a:ext>
            </a:extLst>
          </p:cNvPr>
          <p:cNvSpPr/>
          <p:nvPr/>
        </p:nvSpPr>
        <p:spPr bwMode="auto">
          <a:xfrm>
            <a:off x="10268451" y="3215167"/>
            <a:ext cx="133350" cy="127319"/>
          </a:xfrm>
          <a:prstGeom prst="rect">
            <a:avLst/>
          </a:prstGeom>
          <a:solidFill>
            <a:schemeClr val="tx2"/>
          </a:solidFill>
          <a:ln w="12700">
            <a:solidFill>
              <a:schemeClr val="bg1"/>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t>
            </a:r>
          </a:p>
        </p:txBody>
      </p:sp>
      <p:sp>
        <p:nvSpPr>
          <p:cNvPr id="98" name="Rectangle 97">
            <a:extLst>
              <a:ext uri="{FF2B5EF4-FFF2-40B4-BE49-F238E27FC236}">
                <a16:creationId xmlns:a16="http://schemas.microsoft.com/office/drawing/2014/main" id="{6A00E33E-865C-5E05-8602-90E104D94A68}"/>
              </a:ext>
            </a:extLst>
          </p:cNvPr>
          <p:cNvSpPr/>
          <p:nvPr/>
        </p:nvSpPr>
        <p:spPr bwMode="auto">
          <a:xfrm>
            <a:off x="10456569" y="3215167"/>
            <a:ext cx="133350" cy="127319"/>
          </a:xfrm>
          <a:prstGeom prst="rect">
            <a:avLst/>
          </a:prstGeom>
          <a:solidFill>
            <a:schemeClr val="tx2"/>
          </a:solidFill>
          <a:ln w="12700">
            <a:solidFill>
              <a:schemeClr val="bg1"/>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t>
            </a:r>
          </a:p>
        </p:txBody>
      </p:sp>
      <p:sp>
        <p:nvSpPr>
          <p:cNvPr id="99" name="Rectangle 98">
            <a:extLst>
              <a:ext uri="{FF2B5EF4-FFF2-40B4-BE49-F238E27FC236}">
                <a16:creationId xmlns:a16="http://schemas.microsoft.com/office/drawing/2014/main" id="{DB6A7CE2-A221-2FEA-D31D-60CDCF9FCDD2}"/>
              </a:ext>
            </a:extLst>
          </p:cNvPr>
          <p:cNvSpPr/>
          <p:nvPr/>
        </p:nvSpPr>
        <p:spPr bwMode="auto">
          <a:xfrm>
            <a:off x="11189994" y="3215167"/>
            <a:ext cx="133350" cy="127319"/>
          </a:xfrm>
          <a:prstGeom prst="rect">
            <a:avLst/>
          </a:prstGeom>
          <a:solidFill>
            <a:schemeClr val="tx2"/>
          </a:solidFill>
          <a:ln w="12700">
            <a:solidFill>
              <a:schemeClr val="bg1"/>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t>
            </a:r>
          </a:p>
        </p:txBody>
      </p:sp>
      <p:sp>
        <p:nvSpPr>
          <p:cNvPr id="100" name="Rectangle 99">
            <a:extLst>
              <a:ext uri="{FF2B5EF4-FFF2-40B4-BE49-F238E27FC236}">
                <a16:creationId xmlns:a16="http://schemas.microsoft.com/office/drawing/2014/main" id="{02C64687-8AA4-F503-0BB8-E8BBD6CC7AFE}"/>
              </a:ext>
            </a:extLst>
          </p:cNvPr>
          <p:cNvSpPr/>
          <p:nvPr/>
        </p:nvSpPr>
        <p:spPr bwMode="auto">
          <a:xfrm>
            <a:off x="11744826" y="3215167"/>
            <a:ext cx="133350" cy="127319"/>
          </a:xfrm>
          <a:prstGeom prst="rect">
            <a:avLst/>
          </a:prstGeom>
          <a:solidFill>
            <a:schemeClr val="accent1">
              <a:lumMod val="20000"/>
              <a:lumOff val="80000"/>
            </a:schemeClr>
          </a:solidFill>
          <a:ln w="12700">
            <a:solidFill>
              <a:schemeClr val="accent2"/>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a:t>
            </a:r>
          </a:p>
        </p:txBody>
      </p:sp>
      <p:sp>
        <p:nvSpPr>
          <p:cNvPr id="101" name="Rectangle 100">
            <a:extLst>
              <a:ext uri="{FF2B5EF4-FFF2-40B4-BE49-F238E27FC236}">
                <a16:creationId xmlns:a16="http://schemas.microsoft.com/office/drawing/2014/main" id="{B953F5B8-8EB0-A8B0-52BE-A03ED3F4A189}"/>
              </a:ext>
            </a:extLst>
          </p:cNvPr>
          <p:cNvSpPr/>
          <p:nvPr/>
        </p:nvSpPr>
        <p:spPr bwMode="auto">
          <a:xfrm>
            <a:off x="11556707" y="3215167"/>
            <a:ext cx="133350" cy="127319"/>
          </a:xfrm>
          <a:prstGeom prst="rect">
            <a:avLst/>
          </a:prstGeom>
          <a:solidFill>
            <a:schemeClr val="accent1">
              <a:lumMod val="20000"/>
              <a:lumOff val="80000"/>
            </a:schemeClr>
          </a:solidFill>
          <a:ln w="12700">
            <a:solidFill>
              <a:schemeClr val="accent2"/>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a:t>
            </a:r>
          </a:p>
        </p:txBody>
      </p:sp>
      <p:sp>
        <p:nvSpPr>
          <p:cNvPr id="102" name="Rectangle 101">
            <a:extLst>
              <a:ext uri="{FF2B5EF4-FFF2-40B4-BE49-F238E27FC236}">
                <a16:creationId xmlns:a16="http://schemas.microsoft.com/office/drawing/2014/main" id="{C573ED73-DB34-CABC-FDD4-E220C6D3350E}"/>
              </a:ext>
            </a:extLst>
          </p:cNvPr>
          <p:cNvSpPr/>
          <p:nvPr/>
        </p:nvSpPr>
        <p:spPr bwMode="auto">
          <a:xfrm>
            <a:off x="11370970" y="3215167"/>
            <a:ext cx="133350" cy="127319"/>
          </a:xfrm>
          <a:prstGeom prst="rect">
            <a:avLst/>
          </a:prstGeom>
          <a:solidFill>
            <a:schemeClr val="accent1">
              <a:lumMod val="20000"/>
              <a:lumOff val="80000"/>
            </a:schemeClr>
          </a:solidFill>
          <a:ln w="12700">
            <a:solidFill>
              <a:schemeClr val="accent2"/>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a:t>
            </a:r>
          </a:p>
        </p:txBody>
      </p:sp>
      <p:sp>
        <p:nvSpPr>
          <p:cNvPr id="103" name="Rectangle 102">
            <a:extLst>
              <a:ext uri="{FF2B5EF4-FFF2-40B4-BE49-F238E27FC236}">
                <a16:creationId xmlns:a16="http://schemas.microsoft.com/office/drawing/2014/main" id="{C66EE12D-85E7-FD71-5A47-8A84470AEF8A}"/>
              </a:ext>
            </a:extLst>
          </p:cNvPr>
          <p:cNvSpPr/>
          <p:nvPr/>
        </p:nvSpPr>
        <p:spPr bwMode="auto">
          <a:xfrm>
            <a:off x="10999495" y="3215167"/>
            <a:ext cx="133350" cy="127319"/>
          </a:xfrm>
          <a:prstGeom prst="rect">
            <a:avLst/>
          </a:prstGeom>
          <a:solidFill>
            <a:schemeClr val="accent1">
              <a:lumMod val="20000"/>
              <a:lumOff val="80000"/>
            </a:schemeClr>
          </a:solidFill>
          <a:ln w="12700">
            <a:solidFill>
              <a:schemeClr val="accent2"/>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a:t>
            </a:r>
          </a:p>
        </p:txBody>
      </p:sp>
      <p:sp>
        <p:nvSpPr>
          <p:cNvPr id="104" name="Rectangle 103">
            <a:extLst>
              <a:ext uri="{FF2B5EF4-FFF2-40B4-BE49-F238E27FC236}">
                <a16:creationId xmlns:a16="http://schemas.microsoft.com/office/drawing/2014/main" id="{D3C42727-7D85-7E8E-BF15-7F1682FAB0C6}"/>
              </a:ext>
            </a:extLst>
          </p:cNvPr>
          <p:cNvSpPr/>
          <p:nvPr/>
        </p:nvSpPr>
        <p:spPr bwMode="auto">
          <a:xfrm>
            <a:off x="10828045" y="3215167"/>
            <a:ext cx="133350" cy="127319"/>
          </a:xfrm>
          <a:prstGeom prst="rect">
            <a:avLst/>
          </a:prstGeom>
          <a:solidFill>
            <a:schemeClr val="accent1">
              <a:lumMod val="20000"/>
              <a:lumOff val="80000"/>
            </a:schemeClr>
          </a:solidFill>
          <a:ln w="12700">
            <a:solidFill>
              <a:schemeClr val="accent2"/>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a:t>
            </a:r>
          </a:p>
        </p:txBody>
      </p:sp>
      <p:sp>
        <p:nvSpPr>
          <p:cNvPr id="105" name="Rectangle 104">
            <a:extLst>
              <a:ext uri="{FF2B5EF4-FFF2-40B4-BE49-F238E27FC236}">
                <a16:creationId xmlns:a16="http://schemas.microsoft.com/office/drawing/2014/main" id="{7C1125ED-0CB3-6D64-8D5B-19D168F3CBAE}"/>
              </a:ext>
            </a:extLst>
          </p:cNvPr>
          <p:cNvSpPr/>
          <p:nvPr/>
        </p:nvSpPr>
        <p:spPr bwMode="auto">
          <a:xfrm>
            <a:off x="10644689" y="3215167"/>
            <a:ext cx="133350" cy="127319"/>
          </a:xfrm>
          <a:prstGeom prst="rect">
            <a:avLst/>
          </a:prstGeom>
          <a:solidFill>
            <a:schemeClr val="accent1">
              <a:lumMod val="20000"/>
              <a:lumOff val="80000"/>
            </a:schemeClr>
          </a:solidFill>
          <a:ln w="12700">
            <a:solidFill>
              <a:schemeClr val="accent2"/>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a:t>
            </a:r>
          </a:p>
        </p:txBody>
      </p:sp>
      <p:sp>
        <p:nvSpPr>
          <p:cNvPr id="106" name="Rectangle 105">
            <a:extLst>
              <a:ext uri="{FF2B5EF4-FFF2-40B4-BE49-F238E27FC236}">
                <a16:creationId xmlns:a16="http://schemas.microsoft.com/office/drawing/2014/main" id="{19D4DD4F-388E-F5F3-4BF3-CBCC5B1B631D}"/>
              </a:ext>
            </a:extLst>
          </p:cNvPr>
          <p:cNvSpPr/>
          <p:nvPr/>
        </p:nvSpPr>
        <p:spPr bwMode="auto">
          <a:xfrm>
            <a:off x="10085095" y="3215167"/>
            <a:ext cx="133350" cy="127319"/>
          </a:xfrm>
          <a:prstGeom prst="rect">
            <a:avLst/>
          </a:prstGeom>
          <a:solidFill>
            <a:schemeClr val="accent1">
              <a:lumMod val="20000"/>
              <a:lumOff val="80000"/>
            </a:schemeClr>
          </a:solidFill>
          <a:ln w="12700">
            <a:solidFill>
              <a:schemeClr val="accent2"/>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a:t>
            </a:r>
          </a:p>
        </p:txBody>
      </p:sp>
      <p:sp>
        <p:nvSpPr>
          <p:cNvPr id="107" name="Rectangle 106">
            <a:extLst>
              <a:ext uri="{FF2B5EF4-FFF2-40B4-BE49-F238E27FC236}">
                <a16:creationId xmlns:a16="http://schemas.microsoft.com/office/drawing/2014/main" id="{BBAF0900-070F-AB7A-18AE-AE9726703DC6}"/>
              </a:ext>
            </a:extLst>
          </p:cNvPr>
          <p:cNvSpPr/>
          <p:nvPr/>
        </p:nvSpPr>
        <p:spPr bwMode="auto">
          <a:xfrm>
            <a:off x="9720764" y="3215167"/>
            <a:ext cx="133350" cy="127319"/>
          </a:xfrm>
          <a:prstGeom prst="rect">
            <a:avLst/>
          </a:prstGeom>
          <a:solidFill>
            <a:schemeClr val="accent1">
              <a:lumMod val="20000"/>
              <a:lumOff val="80000"/>
            </a:schemeClr>
          </a:solidFill>
          <a:ln w="12700">
            <a:solidFill>
              <a:schemeClr val="accent2"/>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a:t>
            </a:r>
          </a:p>
        </p:txBody>
      </p:sp>
      <p:sp>
        <p:nvSpPr>
          <p:cNvPr id="108" name="Rectangle 107">
            <a:extLst>
              <a:ext uri="{FF2B5EF4-FFF2-40B4-BE49-F238E27FC236}">
                <a16:creationId xmlns:a16="http://schemas.microsoft.com/office/drawing/2014/main" id="{006FC2FD-DE47-909B-1E65-AE32C7E98123}"/>
              </a:ext>
            </a:extLst>
          </p:cNvPr>
          <p:cNvSpPr/>
          <p:nvPr/>
        </p:nvSpPr>
        <p:spPr bwMode="auto">
          <a:xfrm>
            <a:off x="9354052" y="3215167"/>
            <a:ext cx="133350" cy="127319"/>
          </a:xfrm>
          <a:prstGeom prst="rect">
            <a:avLst/>
          </a:prstGeom>
          <a:solidFill>
            <a:schemeClr val="accent1">
              <a:lumMod val="20000"/>
              <a:lumOff val="80000"/>
            </a:schemeClr>
          </a:solidFill>
          <a:ln w="12700">
            <a:solidFill>
              <a:schemeClr val="accent2"/>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a:t>
            </a:r>
          </a:p>
        </p:txBody>
      </p:sp>
      <p:sp>
        <p:nvSpPr>
          <p:cNvPr id="109" name="Rectangle 108">
            <a:extLst>
              <a:ext uri="{FF2B5EF4-FFF2-40B4-BE49-F238E27FC236}">
                <a16:creationId xmlns:a16="http://schemas.microsoft.com/office/drawing/2014/main" id="{8A69379E-74E8-FB4B-1B65-6728F8421496}"/>
              </a:ext>
            </a:extLst>
          </p:cNvPr>
          <p:cNvSpPr/>
          <p:nvPr/>
        </p:nvSpPr>
        <p:spPr bwMode="auto">
          <a:xfrm>
            <a:off x="9173077" y="3215167"/>
            <a:ext cx="133350" cy="127319"/>
          </a:xfrm>
          <a:prstGeom prst="rect">
            <a:avLst/>
          </a:prstGeom>
          <a:solidFill>
            <a:schemeClr val="accent1">
              <a:lumMod val="20000"/>
              <a:lumOff val="80000"/>
            </a:schemeClr>
          </a:solidFill>
          <a:ln w="12700">
            <a:solidFill>
              <a:schemeClr val="accent2"/>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a:t>
            </a:r>
          </a:p>
        </p:txBody>
      </p:sp>
      <p:sp>
        <p:nvSpPr>
          <p:cNvPr id="110" name="Rectangle 109">
            <a:extLst>
              <a:ext uri="{FF2B5EF4-FFF2-40B4-BE49-F238E27FC236}">
                <a16:creationId xmlns:a16="http://schemas.microsoft.com/office/drawing/2014/main" id="{D47370AF-1FF0-10CE-96E2-292BBEE4E261}"/>
              </a:ext>
            </a:extLst>
          </p:cNvPr>
          <p:cNvSpPr/>
          <p:nvPr/>
        </p:nvSpPr>
        <p:spPr bwMode="auto">
          <a:xfrm>
            <a:off x="9001627" y="3215167"/>
            <a:ext cx="133350" cy="127319"/>
          </a:xfrm>
          <a:prstGeom prst="rect">
            <a:avLst/>
          </a:prstGeom>
          <a:solidFill>
            <a:schemeClr val="accent1">
              <a:lumMod val="20000"/>
              <a:lumOff val="80000"/>
            </a:schemeClr>
          </a:solidFill>
          <a:ln w="12700">
            <a:solidFill>
              <a:schemeClr val="accent2"/>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a:t>
            </a:r>
          </a:p>
        </p:txBody>
      </p:sp>
      <p:sp>
        <p:nvSpPr>
          <p:cNvPr id="111" name="Rectangle 110">
            <a:extLst>
              <a:ext uri="{FF2B5EF4-FFF2-40B4-BE49-F238E27FC236}">
                <a16:creationId xmlns:a16="http://schemas.microsoft.com/office/drawing/2014/main" id="{FA33EA85-341D-2293-3C76-4DF3E1C791A4}"/>
              </a:ext>
            </a:extLst>
          </p:cNvPr>
          <p:cNvSpPr/>
          <p:nvPr/>
        </p:nvSpPr>
        <p:spPr bwMode="auto">
          <a:xfrm>
            <a:off x="8613483" y="3215167"/>
            <a:ext cx="133350" cy="127319"/>
          </a:xfrm>
          <a:prstGeom prst="rect">
            <a:avLst/>
          </a:prstGeom>
          <a:solidFill>
            <a:schemeClr val="accent1">
              <a:lumMod val="20000"/>
              <a:lumOff val="80000"/>
            </a:schemeClr>
          </a:solidFill>
          <a:ln w="12700">
            <a:solidFill>
              <a:schemeClr val="accent2"/>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a:t>
            </a:r>
          </a:p>
        </p:txBody>
      </p:sp>
      <p:sp>
        <p:nvSpPr>
          <p:cNvPr id="112" name="Rectangle 111">
            <a:extLst>
              <a:ext uri="{FF2B5EF4-FFF2-40B4-BE49-F238E27FC236}">
                <a16:creationId xmlns:a16="http://schemas.microsoft.com/office/drawing/2014/main" id="{F3F02DE6-2F28-9A65-EC4D-7705F3C89C2A}"/>
              </a:ext>
            </a:extLst>
          </p:cNvPr>
          <p:cNvSpPr/>
          <p:nvPr/>
        </p:nvSpPr>
        <p:spPr bwMode="auto">
          <a:xfrm>
            <a:off x="8249152" y="3448529"/>
            <a:ext cx="133350" cy="127319"/>
          </a:xfrm>
          <a:prstGeom prst="rect">
            <a:avLst/>
          </a:prstGeom>
          <a:solidFill>
            <a:schemeClr val="accent1">
              <a:lumMod val="20000"/>
              <a:lumOff val="80000"/>
            </a:schemeClr>
          </a:solidFill>
          <a:ln w="12700">
            <a:solidFill>
              <a:schemeClr val="accent2"/>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a:t>
            </a:r>
          </a:p>
        </p:txBody>
      </p:sp>
      <p:sp>
        <p:nvSpPr>
          <p:cNvPr id="113" name="Rectangle 112">
            <a:extLst>
              <a:ext uri="{FF2B5EF4-FFF2-40B4-BE49-F238E27FC236}">
                <a16:creationId xmlns:a16="http://schemas.microsoft.com/office/drawing/2014/main" id="{A35B7278-D50F-1949-2145-AD7A5D02CD95}"/>
              </a:ext>
            </a:extLst>
          </p:cNvPr>
          <p:cNvSpPr/>
          <p:nvPr/>
        </p:nvSpPr>
        <p:spPr bwMode="auto">
          <a:xfrm>
            <a:off x="7329990" y="3448529"/>
            <a:ext cx="133350" cy="127319"/>
          </a:xfrm>
          <a:prstGeom prst="rect">
            <a:avLst/>
          </a:prstGeom>
          <a:solidFill>
            <a:schemeClr val="accent1">
              <a:lumMod val="20000"/>
              <a:lumOff val="80000"/>
            </a:schemeClr>
          </a:solidFill>
          <a:ln w="12700">
            <a:solidFill>
              <a:schemeClr val="accent2"/>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a:t>
            </a:r>
          </a:p>
        </p:txBody>
      </p:sp>
      <p:sp>
        <p:nvSpPr>
          <p:cNvPr id="114" name="Rectangle 113">
            <a:extLst>
              <a:ext uri="{FF2B5EF4-FFF2-40B4-BE49-F238E27FC236}">
                <a16:creationId xmlns:a16="http://schemas.microsoft.com/office/drawing/2014/main" id="{28C52B17-653B-8372-E969-A377DB5D59DE}"/>
              </a:ext>
            </a:extLst>
          </p:cNvPr>
          <p:cNvSpPr/>
          <p:nvPr/>
        </p:nvSpPr>
        <p:spPr bwMode="auto">
          <a:xfrm>
            <a:off x="7046622" y="2143604"/>
            <a:ext cx="133350" cy="127319"/>
          </a:xfrm>
          <a:prstGeom prst="rect">
            <a:avLst/>
          </a:prstGeom>
          <a:solidFill>
            <a:schemeClr val="accent1">
              <a:lumMod val="20000"/>
              <a:lumOff val="80000"/>
            </a:schemeClr>
          </a:solidFill>
          <a:ln w="12700">
            <a:solidFill>
              <a:schemeClr val="accent2"/>
            </a:solidFill>
            <a:miter lim="800000"/>
            <a:headEnd/>
            <a:tailEnd/>
          </a:ln>
        </p:spPr>
        <p:txBody>
          <a:bodyPr lIns="0" tIns="0" rIns="0" b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a:t>
            </a:r>
          </a:p>
        </p:txBody>
      </p:sp>
      <p:sp>
        <p:nvSpPr>
          <p:cNvPr id="115" name="Rectangle 114">
            <a:extLst>
              <a:ext uri="{FF2B5EF4-FFF2-40B4-BE49-F238E27FC236}">
                <a16:creationId xmlns:a16="http://schemas.microsoft.com/office/drawing/2014/main" id="{B093A9CB-914E-FB49-8405-59F707C4584A}"/>
              </a:ext>
            </a:extLst>
          </p:cNvPr>
          <p:cNvSpPr/>
          <p:nvPr/>
        </p:nvSpPr>
        <p:spPr bwMode="auto">
          <a:xfrm>
            <a:off x="9362163" y="1793532"/>
            <a:ext cx="91440" cy="91440"/>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6" name="Rectangle 115">
            <a:extLst>
              <a:ext uri="{FF2B5EF4-FFF2-40B4-BE49-F238E27FC236}">
                <a16:creationId xmlns:a16="http://schemas.microsoft.com/office/drawing/2014/main" id="{1C822AED-FC32-7D10-EB7D-66DB52533779}"/>
              </a:ext>
            </a:extLst>
          </p:cNvPr>
          <p:cNvSpPr/>
          <p:nvPr/>
        </p:nvSpPr>
        <p:spPr bwMode="auto">
          <a:xfrm>
            <a:off x="9362163" y="2034573"/>
            <a:ext cx="91440" cy="91440"/>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 name="Rectangle 116">
            <a:extLst>
              <a:ext uri="{FF2B5EF4-FFF2-40B4-BE49-F238E27FC236}">
                <a16:creationId xmlns:a16="http://schemas.microsoft.com/office/drawing/2014/main" id="{E5425EDD-F468-A8F2-2E15-013A5DBE9843}"/>
              </a:ext>
            </a:extLst>
          </p:cNvPr>
          <p:cNvSpPr/>
          <p:nvPr/>
        </p:nvSpPr>
        <p:spPr bwMode="auto">
          <a:xfrm>
            <a:off x="9362163" y="2275614"/>
            <a:ext cx="91440" cy="91440"/>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8" name="Rectangle 117">
            <a:extLst>
              <a:ext uri="{FF2B5EF4-FFF2-40B4-BE49-F238E27FC236}">
                <a16:creationId xmlns:a16="http://schemas.microsoft.com/office/drawing/2014/main" id="{7D84A6B7-0C76-2483-0AE6-A9E30737DBB6}"/>
              </a:ext>
            </a:extLst>
          </p:cNvPr>
          <p:cNvSpPr/>
          <p:nvPr/>
        </p:nvSpPr>
        <p:spPr bwMode="auto">
          <a:xfrm>
            <a:off x="9362163" y="2516655"/>
            <a:ext cx="91440" cy="91440"/>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9" name="Rectangle 118">
            <a:extLst>
              <a:ext uri="{FF2B5EF4-FFF2-40B4-BE49-F238E27FC236}">
                <a16:creationId xmlns:a16="http://schemas.microsoft.com/office/drawing/2014/main" id="{7049E80D-67A6-95A5-47C2-A1E5A960A586}"/>
              </a:ext>
            </a:extLst>
          </p:cNvPr>
          <p:cNvSpPr/>
          <p:nvPr/>
        </p:nvSpPr>
        <p:spPr bwMode="auto">
          <a:xfrm>
            <a:off x="9362163" y="2757695"/>
            <a:ext cx="91440" cy="91440"/>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 name="TextBox 4">
            <a:extLst>
              <a:ext uri="{FF2B5EF4-FFF2-40B4-BE49-F238E27FC236}">
                <a16:creationId xmlns:a16="http://schemas.microsoft.com/office/drawing/2014/main" id="{EF9B1160-4084-5674-CA1F-185161B8A6CB}"/>
              </a:ext>
            </a:extLst>
          </p:cNvPr>
          <p:cNvSpPr txBox="1"/>
          <p:nvPr/>
        </p:nvSpPr>
        <p:spPr bwMode="auto">
          <a:xfrm>
            <a:off x="578258" y="3381173"/>
            <a:ext cx="44448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Efficacy Outcomes</a:t>
            </a:r>
          </a:p>
        </p:txBody>
      </p:sp>
    </p:spTree>
    <p:extLst>
      <p:ext uri="{BB962C8B-B14F-4D97-AF65-F5344CB8AC3E}">
        <p14:creationId xmlns:p14="http://schemas.microsoft.com/office/powerpoint/2010/main" val="12008064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4BC56-946F-C851-7A1C-B22C75EA3F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9876D-422F-E740-B22B-590363BC9760}"/>
              </a:ext>
            </a:extLst>
          </p:cNvPr>
          <p:cNvSpPr>
            <a:spLocks noGrp="1"/>
          </p:cNvSpPr>
          <p:nvPr>
            <p:ph type="title"/>
          </p:nvPr>
        </p:nvSpPr>
        <p:spPr/>
        <p:txBody>
          <a:bodyPr/>
          <a:lstStyle/>
          <a:p>
            <a:r>
              <a:rPr lang="en-US" dirty="0"/>
              <a:t>LUPER: Survival with Lurbinectedin Plus Pembrolizumab According to Platinum Sensitivity </a:t>
            </a:r>
          </a:p>
        </p:txBody>
      </p:sp>
      <p:sp>
        <p:nvSpPr>
          <p:cNvPr id="3" name="Text Box 11">
            <a:extLst>
              <a:ext uri="{FF2B5EF4-FFF2-40B4-BE49-F238E27FC236}">
                <a16:creationId xmlns:a16="http://schemas.microsoft.com/office/drawing/2014/main" id="{CB950377-AF79-125D-9854-943B17AD994D}"/>
              </a:ext>
            </a:extLst>
          </p:cNvPr>
          <p:cNvSpPr txBox="1">
            <a:spLocks noChangeArrowheads="1"/>
          </p:cNvSpPr>
          <p:nvPr/>
        </p:nvSpPr>
        <p:spPr bwMode="auto">
          <a:xfrm>
            <a:off x="412491" y="6375956"/>
            <a:ext cx="2619033"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r>
              <a:rPr lang="en-US" sz="1200" dirty="0">
                <a:solidFill>
                  <a:schemeClr val="bg2"/>
                </a:solidFill>
                <a:latin typeface="+mn-lt"/>
              </a:rPr>
              <a:t>Calles. J Thorac Oncol. 2025;20:969.</a:t>
            </a:r>
          </a:p>
        </p:txBody>
      </p:sp>
      <p:graphicFrame>
        <p:nvGraphicFramePr>
          <p:cNvPr id="4" name="Table 3">
            <a:extLst>
              <a:ext uri="{FF2B5EF4-FFF2-40B4-BE49-F238E27FC236}">
                <a16:creationId xmlns:a16="http://schemas.microsoft.com/office/drawing/2014/main" id="{F9523E56-94EC-A08C-99E5-5C31457635E6}"/>
              </a:ext>
            </a:extLst>
          </p:cNvPr>
          <p:cNvGraphicFramePr>
            <a:graphicFrameLocks noGrp="1"/>
          </p:cNvGraphicFramePr>
          <p:nvPr/>
        </p:nvGraphicFramePr>
        <p:xfrm>
          <a:off x="1049239" y="2082051"/>
          <a:ext cx="4669830" cy="682752"/>
        </p:xfrm>
        <a:graphic>
          <a:graphicData uri="http://schemas.openxmlformats.org/drawingml/2006/table">
            <a:tbl>
              <a:tblPr firstRow="1" bandRow="1"/>
              <a:tblGrid>
                <a:gridCol w="1740938">
                  <a:extLst>
                    <a:ext uri="{9D8B030D-6E8A-4147-A177-3AD203B41FA5}">
                      <a16:colId xmlns:a16="http://schemas.microsoft.com/office/drawing/2014/main" val="20000"/>
                    </a:ext>
                  </a:extLst>
                </a:gridCol>
                <a:gridCol w="1464446">
                  <a:extLst>
                    <a:ext uri="{9D8B030D-6E8A-4147-A177-3AD203B41FA5}">
                      <a16:colId xmlns:a16="http://schemas.microsoft.com/office/drawing/2014/main" val="20001"/>
                    </a:ext>
                  </a:extLst>
                </a:gridCol>
                <a:gridCol w="1464446">
                  <a:extLst>
                    <a:ext uri="{9D8B030D-6E8A-4147-A177-3AD203B41FA5}">
                      <a16:colId xmlns:a16="http://schemas.microsoft.com/office/drawing/2014/main" val="20002"/>
                    </a:ext>
                  </a:extLst>
                </a:gridCol>
              </a:tblGrid>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1" i="0" u="none" strike="noStrike" cap="none" normalizeH="0" baseline="0" dirty="0">
                        <a:ln>
                          <a:noFill/>
                        </a:ln>
                        <a:solidFill>
                          <a:schemeClr val="bg1"/>
                        </a:solidFill>
                        <a:effectLst/>
                        <a:latin typeface="Calibri" panose="020F0502020204030204" pitchFamily="34" charset="0"/>
                        <a:ea typeface="ＭＳ Ｐゴシック" charset="0"/>
                        <a:cs typeface="Calibri" panose="020F0502020204030204" pitchFamily="34" charset="0"/>
                      </a:endParaRPr>
                    </a:p>
                  </a:txBody>
                  <a:tcPr marL="96000" marR="0" marT="0" marB="0" anchor="ctr" horzOverflow="overflow">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u="none" strike="noStrike" cap="none" normalizeH="0" baseline="0" dirty="0">
                          <a:ln>
                            <a:noFill/>
                          </a:ln>
                          <a:solidFill>
                            <a:schemeClr val="bg1"/>
                          </a:solidFill>
                          <a:effectLst/>
                          <a:latin typeface="Calibri" panose="020F0502020204030204" pitchFamily="34" charset="0"/>
                          <a:cs typeface="Calibri" panose="020F0502020204030204" pitchFamily="34" charset="0"/>
                        </a:rPr>
                        <a:t>Pt Resistant</a:t>
                      </a:r>
                      <a:endParaRPr kumimoji="0" lang="en-US" sz="1600" b="1" i="0" u="none" strike="noStrike" cap="none" normalizeH="0" baseline="0" dirty="0">
                        <a:ln>
                          <a:noFill/>
                        </a:ln>
                        <a:solidFill>
                          <a:schemeClr val="bg1"/>
                        </a:solidFill>
                        <a:effectLst/>
                        <a:latin typeface="Calibri" panose="020F0502020204030204" pitchFamily="34" charset="0"/>
                        <a:ea typeface="ＭＳ Ｐゴシック" charset="0"/>
                        <a:cs typeface="Calibri" panose="020F0502020204030204" pitchFamily="34" charset="0"/>
                      </a:endParaRPr>
                    </a:p>
                  </a:txBody>
                  <a:tcPr marL="0" marR="0" marT="0" marB="0" anchor="ctr" horzOverflow="overflow">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u="none" strike="noStrike" cap="none" normalizeH="0" baseline="0" dirty="0">
                          <a:ln>
                            <a:noFill/>
                          </a:ln>
                          <a:solidFill>
                            <a:schemeClr val="bg1"/>
                          </a:solidFill>
                          <a:effectLst/>
                          <a:latin typeface="Calibri" panose="020F0502020204030204" pitchFamily="34" charset="0"/>
                          <a:cs typeface="Calibri" panose="020F0502020204030204" pitchFamily="34" charset="0"/>
                        </a:rPr>
                        <a:t>Pt Sensitive</a:t>
                      </a:r>
                      <a:endParaRPr kumimoji="0" lang="en-US" sz="1600" b="1" i="0" u="none" strike="noStrike" cap="none" normalizeH="0" baseline="0" dirty="0">
                        <a:ln>
                          <a:noFill/>
                        </a:ln>
                        <a:solidFill>
                          <a:schemeClr val="bg1"/>
                        </a:solidFill>
                        <a:effectLst/>
                        <a:latin typeface="Calibri" panose="020F0502020204030204" pitchFamily="34" charset="0"/>
                        <a:ea typeface="ＭＳ Ｐゴシック" charset="0"/>
                        <a:cs typeface="Calibri" panose="020F0502020204030204" pitchFamily="34" charset="0"/>
                      </a:endParaRPr>
                    </a:p>
                  </a:txBody>
                  <a:tcPr marL="0" marR="0" marT="0" marB="0" anchor="ctr" horzOverflow="overflow">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600" b="1" i="0" u="none" strike="noStrike" cap="none" normalizeH="0" baseline="0" dirty="0">
                          <a:ln>
                            <a:noFill/>
                          </a:ln>
                          <a:solidFill>
                            <a:schemeClr val="bg1"/>
                          </a:solidFill>
                          <a:effectLst/>
                          <a:latin typeface="Calibri" panose="020F0502020204030204" pitchFamily="34" charset="0"/>
                          <a:ea typeface="ＭＳ Ｐゴシック" charset="0"/>
                          <a:cs typeface="Calibri" panose="020F0502020204030204" pitchFamily="34" charset="0"/>
                        </a:rPr>
                        <a:t>Events, n/N (%)</a:t>
                      </a:r>
                    </a:p>
                  </a:txBody>
                  <a:tcPr marL="96000" marR="0" marT="0" marB="0" anchor="ctr" horzOverflow="overflow">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ＭＳ Ｐゴシック" charset="0"/>
                          <a:cs typeface="Calibri" panose="020F0502020204030204" pitchFamily="34" charset="0"/>
                        </a:rPr>
                        <a:t>12/14 (85.7)</a:t>
                      </a:r>
                    </a:p>
                  </a:txBody>
                  <a:tcPr marL="0" marR="0" marT="0" marB="0" anchor="ctr" horzOverflow="overflow">
                    <a:lnL w="12700" cmpd="sng">
                      <a:noFill/>
                    </a:lnL>
                    <a:lnR w="12700" cmpd="sng">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ＭＳ Ｐゴシック" charset="0"/>
                          <a:cs typeface="Calibri" panose="020F0502020204030204" pitchFamily="34" charset="0"/>
                        </a:rPr>
                        <a:t>8/14 (57.1)</a:t>
                      </a:r>
                    </a:p>
                  </a:txBody>
                  <a:tcPr marL="0" marR="0" marT="0" marB="0" anchor="ctr" horzOverflow="overflow">
                    <a:lnL w="12700" cmpd="sng">
                      <a:noFill/>
                    </a:lnL>
                    <a:lnR w="12700" cmpd="sng">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00095850"/>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600" b="1" u="none" strike="noStrike" cap="none" normalizeH="0" baseline="0" dirty="0">
                          <a:ln>
                            <a:noFill/>
                          </a:ln>
                          <a:solidFill>
                            <a:schemeClr val="bg1"/>
                          </a:solidFill>
                          <a:effectLst/>
                          <a:latin typeface="Calibri" panose="020F0502020204030204" pitchFamily="34" charset="0"/>
                          <a:cs typeface="Calibri" panose="020F0502020204030204" pitchFamily="34" charset="0"/>
                        </a:rPr>
                        <a:t>mOS, mo (95% CI)</a:t>
                      </a:r>
                      <a:endParaRPr kumimoji="0" lang="en-US" sz="1600" b="1" i="0" u="none" strike="noStrike" cap="none" normalizeH="0" baseline="0" dirty="0">
                        <a:ln>
                          <a:noFill/>
                        </a:ln>
                        <a:solidFill>
                          <a:schemeClr val="bg1"/>
                        </a:solidFill>
                        <a:effectLst/>
                        <a:latin typeface="Calibri" panose="020F0502020204030204" pitchFamily="34" charset="0"/>
                        <a:ea typeface="ＭＳ Ｐゴシック" charset="0"/>
                        <a:cs typeface="Calibri" panose="020F0502020204030204" pitchFamily="34" charset="0"/>
                      </a:endParaRPr>
                    </a:p>
                  </a:txBody>
                  <a:tcPr marL="96000" marR="0" marT="0" marB="0" anchor="ctr" horzOverflow="overflow">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ＭＳ Ｐゴシック" charset="0"/>
                          <a:cs typeface="Calibri" panose="020F0502020204030204" pitchFamily="34" charset="0"/>
                        </a:rPr>
                        <a:t>7.1 (1.4-11.1)</a:t>
                      </a:r>
                    </a:p>
                  </a:txBody>
                  <a:tcPr marL="0" marR="0" marT="0" marB="0" anchor="ctr" horzOverflow="overflow">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ＭＳ Ｐゴシック" charset="0"/>
                          <a:cs typeface="Calibri" panose="020F0502020204030204" pitchFamily="34" charset="0"/>
                        </a:rPr>
                        <a:t>15.7 (7.7-NA)</a:t>
                      </a:r>
                    </a:p>
                  </a:txBody>
                  <a:tcPr marL="0" marR="0" marT="0" marB="0" anchor="ctr" horzOverflow="overflow">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graphicFrame>
        <p:nvGraphicFramePr>
          <p:cNvPr id="5" name="Table 4">
            <a:extLst>
              <a:ext uri="{FF2B5EF4-FFF2-40B4-BE49-F238E27FC236}">
                <a16:creationId xmlns:a16="http://schemas.microsoft.com/office/drawing/2014/main" id="{03451A13-D6DF-F908-33F3-BB338874BC3A}"/>
              </a:ext>
            </a:extLst>
          </p:cNvPr>
          <p:cNvGraphicFramePr>
            <a:graphicFrameLocks noGrp="1"/>
          </p:cNvGraphicFramePr>
          <p:nvPr/>
        </p:nvGraphicFramePr>
        <p:xfrm>
          <a:off x="6605197" y="2082051"/>
          <a:ext cx="4669830" cy="682752"/>
        </p:xfrm>
        <a:graphic>
          <a:graphicData uri="http://schemas.openxmlformats.org/drawingml/2006/table">
            <a:tbl>
              <a:tblPr firstRow="1" bandRow="1"/>
              <a:tblGrid>
                <a:gridCol w="1740938">
                  <a:extLst>
                    <a:ext uri="{9D8B030D-6E8A-4147-A177-3AD203B41FA5}">
                      <a16:colId xmlns:a16="http://schemas.microsoft.com/office/drawing/2014/main" val="20000"/>
                    </a:ext>
                  </a:extLst>
                </a:gridCol>
                <a:gridCol w="1464446">
                  <a:extLst>
                    <a:ext uri="{9D8B030D-6E8A-4147-A177-3AD203B41FA5}">
                      <a16:colId xmlns:a16="http://schemas.microsoft.com/office/drawing/2014/main" val="20001"/>
                    </a:ext>
                  </a:extLst>
                </a:gridCol>
                <a:gridCol w="1464446">
                  <a:extLst>
                    <a:ext uri="{9D8B030D-6E8A-4147-A177-3AD203B41FA5}">
                      <a16:colId xmlns:a16="http://schemas.microsoft.com/office/drawing/2014/main" val="20002"/>
                    </a:ext>
                  </a:extLst>
                </a:gridCol>
              </a:tblGrid>
              <a:tr h="12771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1" i="0" u="none" strike="noStrike" cap="none" normalizeH="0" baseline="0" dirty="0">
                        <a:ln>
                          <a:noFill/>
                        </a:ln>
                        <a:solidFill>
                          <a:schemeClr val="bg1"/>
                        </a:solidFill>
                        <a:effectLst/>
                        <a:latin typeface="Calibri" panose="020F0502020204030204" pitchFamily="34" charset="0"/>
                        <a:ea typeface="ＭＳ Ｐゴシック" charset="0"/>
                        <a:cs typeface="Calibri" panose="020F0502020204030204" pitchFamily="34" charset="0"/>
                      </a:endParaRPr>
                    </a:p>
                  </a:txBody>
                  <a:tcPr marL="96000" marR="0" marT="0" marB="0" anchor="ctr" horzOverflow="overflow">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u="none" strike="noStrike" cap="none" normalizeH="0" baseline="0" dirty="0">
                          <a:ln>
                            <a:noFill/>
                          </a:ln>
                          <a:solidFill>
                            <a:schemeClr val="bg1"/>
                          </a:solidFill>
                          <a:effectLst/>
                          <a:latin typeface="Calibri" panose="020F0502020204030204" pitchFamily="34" charset="0"/>
                          <a:cs typeface="Calibri" panose="020F0502020204030204" pitchFamily="34" charset="0"/>
                        </a:rPr>
                        <a:t>Pt Resistant</a:t>
                      </a:r>
                      <a:endParaRPr kumimoji="0" lang="en-US" sz="1600" b="1" i="0" u="none" strike="noStrike" cap="none" normalizeH="0" baseline="0" dirty="0">
                        <a:ln>
                          <a:noFill/>
                        </a:ln>
                        <a:solidFill>
                          <a:schemeClr val="bg1"/>
                        </a:solidFill>
                        <a:effectLst/>
                        <a:latin typeface="Calibri" panose="020F0502020204030204" pitchFamily="34" charset="0"/>
                        <a:ea typeface="ＭＳ Ｐゴシック" charset="0"/>
                        <a:cs typeface="Calibri" panose="020F0502020204030204" pitchFamily="34" charset="0"/>
                      </a:endParaRPr>
                    </a:p>
                  </a:txBody>
                  <a:tcPr marL="0" marR="0" marT="0" marB="0" anchor="ctr" horzOverflow="overflow">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u="none" strike="noStrike" cap="none" normalizeH="0" baseline="0" dirty="0">
                          <a:ln>
                            <a:noFill/>
                          </a:ln>
                          <a:solidFill>
                            <a:schemeClr val="bg1"/>
                          </a:solidFill>
                          <a:effectLst/>
                          <a:latin typeface="Calibri" panose="020F0502020204030204" pitchFamily="34" charset="0"/>
                          <a:cs typeface="Calibri" panose="020F0502020204030204" pitchFamily="34" charset="0"/>
                        </a:rPr>
                        <a:t>Pt Sensitive</a:t>
                      </a:r>
                      <a:endParaRPr kumimoji="0" lang="en-US" sz="1600" b="1" i="0" u="none" strike="noStrike" cap="none" normalizeH="0" baseline="0" dirty="0">
                        <a:ln>
                          <a:noFill/>
                        </a:ln>
                        <a:solidFill>
                          <a:schemeClr val="bg1"/>
                        </a:solidFill>
                        <a:effectLst/>
                        <a:latin typeface="Calibri" panose="020F0502020204030204" pitchFamily="34" charset="0"/>
                        <a:ea typeface="ＭＳ Ｐゴシック" charset="0"/>
                        <a:cs typeface="Calibri" panose="020F0502020204030204" pitchFamily="34" charset="0"/>
                      </a:endParaRPr>
                    </a:p>
                  </a:txBody>
                  <a:tcPr marL="0" marR="0" marT="0" marB="0" anchor="ctr" horzOverflow="overflow">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600" b="1" i="0" u="none" strike="noStrike" cap="none" normalizeH="0" baseline="0" dirty="0">
                          <a:ln>
                            <a:noFill/>
                          </a:ln>
                          <a:solidFill>
                            <a:schemeClr val="bg1"/>
                          </a:solidFill>
                          <a:effectLst/>
                          <a:latin typeface="Calibri" panose="020F0502020204030204" pitchFamily="34" charset="0"/>
                          <a:ea typeface="ＭＳ Ｐゴシック" charset="0"/>
                          <a:cs typeface="Calibri" panose="020F0502020204030204" pitchFamily="34" charset="0"/>
                        </a:rPr>
                        <a:t>Events, n/N (%)</a:t>
                      </a:r>
                    </a:p>
                  </a:txBody>
                  <a:tcPr marL="96000" marR="0" marT="0" marB="0" anchor="ctr" horzOverflow="overflow">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ＭＳ Ｐゴシック" charset="0"/>
                          <a:cs typeface="Calibri" panose="020F0502020204030204" pitchFamily="34" charset="0"/>
                        </a:rPr>
                        <a:t>13/14 (92.9)</a:t>
                      </a:r>
                    </a:p>
                  </a:txBody>
                  <a:tcPr marL="0" marR="0" marT="0" marB="0" anchor="ctr" horzOverflow="overflow">
                    <a:lnL w="12700" cmpd="sng">
                      <a:noFill/>
                    </a:lnL>
                    <a:lnR w="12700" cmpd="sng">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ＭＳ Ｐゴシック" charset="0"/>
                          <a:cs typeface="Calibri" panose="020F0502020204030204" pitchFamily="34" charset="0"/>
                        </a:rPr>
                        <a:t>12/14 (85.6)</a:t>
                      </a:r>
                    </a:p>
                  </a:txBody>
                  <a:tcPr marL="0" marR="0" marT="0" marB="0" anchor="ctr" horzOverflow="overflow">
                    <a:lnL w="12700" cmpd="sng">
                      <a:noFill/>
                    </a:lnL>
                    <a:lnR w="12700" cmpd="sng">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00095850"/>
                  </a:ext>
                </a:extLst>
              </a:tr>
              <a:tr h="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600" b="1" u="none" strike="noStrike" cap="none" normalizeH="0" baseline="0" dirty="0">
                          <a:ln>
                            <a:noFill/>
                          </a:ln>
                          <a:solidFill>
                            <a:schemeClr val="bg1"/>
                          </a:solidFill>
                          <a:effectLst/>
                          <a:latin typeface="Calibri" panose="020F0502020204030204" pitchFamily="34" charset="0"/>
                          <a:cs typeface="Calibri" panose="020F0502020204030204" pitchFamily="34" charset="0"/>
                        </a:rPr>
                        <a:t>mPFS, mo (95% CI)</a:t>
                      </a:r>
                      <a:endParaRPr kumimoji="0" lang="en-US" sz="1600" b="1" i="0" u="none" strike="noStrike" cap="none" normalizeH="0" baseline="0" dirty="0">
                        <a:ln>
                          <a:noFill/>
                        </a:ln>
                        <a:solidFill>
                          <a:schemeClr val="bg1"/>
                        </a:solidFill>
                        <a:effectLst/>
                        <a:latin typeface="Calibri" panose="020F0502020204030204" pitchFamily="34" charset="0"/>
                        <a:ea typeface="ＭＳ Ｐゴシック" charset="0"/>
                        <a:cs typeface="Calibri" panose="020F0502020204030204" pitchFamily="34" charset="0"/>
                      </a:endParaRPr>
                    </a:p>
                  </a:txBody>
                  <a:tcPr marL="96000" marR="0" marT="0" marB="0" anchor="ctr" horzOverflow="overflow">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ＭＳ Ｐゴシック" charset="0"/>
                          <a:cs typeface="Calibri" panose="020F0502020204030204" pitchFamily="34" charset="0"/>
                        </a:rPr>
                        <a:t>2.8 (1.2-5.6)</a:t>
                      </a:r>
                    </a:p>
                  </a:txBody>
                  <a:tcPr marL="0" marR="0" marT="0" marB="0" anchor="ctr" horzOverflow="overflow">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ＭＳ Ｐゴシック" charset="0"/>
                          <a:cs typeface="Calibri" panose="020F0502020204030204" pitchFamily="34" charset="0"/>
                        </a:rPr>
                        <a:t>8.0 (2.7-15.2)</a:t>
                      </a:r>
                    </a:p>
                  </a:txBody>
                  <a:tcPr marL="0" marR="0" marT="0" marB="0" anchor="ctr" horzOverflow="overflow">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grpSp>
        <p:nvGrpSpPr>
          <p:cNvPr id="258" name="Group 257">
            <a:extLst>
              <a:ext uri="{FF2B5EF4-FFF2-40B4-BE49-F238E27FC236}">
                <a16:creationId xmlns:a16="http://schemas.microsoft.com/office/drawing/2014/main" id="{F1918F2F-4A04-5B4F-24C2-71298B752939}"/>
              </a:ext>
            </a:extLst>
          </p:cNvPr>
          <p:cNvGrpSpPr/>
          <p:nvPr/>
        </p:nvGrpSpPr>
        <p:grpSpPr>
          <a:xfrm>
            <a:off x="599915" y="1593865"/>
            <a:ext cx="5096791" cy="4336419"/>
            <a:chOff x="599915" y="1593865"/>
            <a:chExt cx="5096791" cy="4336419"/>
          </a:xfrm>
        </p:grpSpPr>
        <p:sp>
          <p:nvSpPr>
            <p:cNvPr id="7" name="TextBox 6">
              <a:extLst>
                <a:ext uri="{FF2B5EF4-FFF2-40B4-BE49-F238E27FC236}">
                  <a16:creationId xmlns:a16="http://schemas.microsoft.com/office/drawing/2014/main" id="{FF3EF6D7-C881-84D6-E328-582265DE9758}"/>
                </a:ext>
              </a:extLst>
            </p:cNvPr>
            <p:cNvSpPr txBox="1"/>
            <p:nvPr/>
          </p:nvSpPr>
          <p:spPr bwMode="auto">
            <a:xfrm>
              <a:off x="3018454" y="1593865"/>
              <a:ext cx="7557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400" b="1" dirty="0">
                  <a:solidFill>
                    <a:schemeClr val="bg1"/>
                  </a:solidFill>
                  <a:latin typeface="Calibri" panose="020F0502020204030204" pitchFamily="34" charset="0"/>
                </a:rPr>
                <a:t>OS</a:t>
              </a:r>
            </a:p>
          </p:txBody>
        </p:sp>
        <p:sp>
          <p:nvSpPr>
            <p:cNvPr id="11" name="TextBox 10">
              <a:extLst>
                <a:ext uri="{FF2B5EF4-FFF2-40B4-BE49-F238E27FC236}">
                  <a16:creationId xmlns:a16="http://schemas.microsoft.com/office/drawing/2014/main" id="{90F751FB-5107-3A5E-4739-AFF08948205B}"/>
                </a:ext>
              </a:extLst>
            </p:cNvPr>
            <p:cNvSpPr txBox="1"/>
            <p:nvPr/>
          </p:nvSpPr>
          <p:spPr bwMode="auto">
            <a:xfrm rot="16200000">
              <a:off x="26168" y="3748075"/>
              <a:ext cx="14244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Overall Survival (%)</a:t>
              </a:r>
            </a:p>
          </p:txBody>
        </p:sp>
        <p:sp>
          <p:nvSpPr>
            <p:cNvPr id="12" name="Freeform 11">
              <a:extLst>
                <a:ext uri="{FF2B5EF4-FFF2-40B4-BE49-F238E27FC236}">
                  <a16:creationId xmlns:a16="http://schemas.microsoft.com/office/drawing/2014/main" id="{CB4555CC-B577-E04E-FC0E-8A71B4AF6462}"/>
                </a:ext>
              </a:extLst>
            </p:cNvPr>
            <p:cNvSpPr/>
            <p:nvPr/>
          </p:nvSpPr>
          <p:spPr bwMode="auto">
            <a:xfrm>
              <a:off x="1153048" y="3029578"/>
              <a:ext cx="4486589" cy="1688123"/>
            </a:xfrm>
            <a:custGeom>
              <a:avLst/>
              <a:gdLst>
                <a:gd name="csX0" fmla="*/ 0 w 4486589"/>
                <a:gd name="csY0" fmla="*/ 0 h 1688123"/>
                <a:gd name="csX1" fmla="*/ 0 w 4486589"/>
                <a:gd name="csY1" fmla="*/ 1688123 h 1688123"/>
                <a:gd name="csX2" fmla="*/ 4486589 w 4486589"/>
                <a:gd name="csY2" fmla="*/ 1688123 h 1688123"/>
              </a:gdLst>
              <a:ahLst/>
              <a:cxnLst>
                <a:cxn ang="0">
                  <a:pos x="csX0" y="csY0"/>
                </a:cxn>
                <a:cxn ang="0">
                  <a:pos x="csX1" y="csY1"/>
                </a:cxn>
                <a:cxn ang="0">
                  <a:pos x="csX2" y="csY2"/>
                </a:cxn>
              </a:cxnLst>
              <a:rect l="l" t="t" r="r" b="b"/>
              <a:pathLst>
                <a:path w="4486589" h="1688123">
                  <a:moveTo>
                    <a:pt x="0" y="0"/>
                  </a:moveTo>
                  <a:lnTo>
                    <a:pt x="0" y="1688123"/>
                  </a:lnTo>
                  <a:lnTo>
                    <a:pt x="4486589" y="1688123"/>
                  </a:lnTo>
                </a:path>
              </a:pathLst>
            </a:custGeom>
            <a:noFill/>
            <a:ln w="28575">
              <a:solidFill>
                <a:schemeClr val="bg1"/>
              </a:solidFill>
              <a:miter lim="800000"/>
              <a:headEnd/>
              <a:tailEnd/>
            </a:ln>
          </p:spPr>
          <p:txBody>
            <a:bodyPr rtlCol="0" anchor="ctr"/>
            <a:lstStyle/>
            <a:p>
              <a:pPr algn="ctr"/>
              <a:endParaRPr lang="en-US" dirty="0"/>
            </a:p>
          </p:txBody>
        </p:sp>
        <p:sp>
          <p:nvSpPr>
            <p:cNvPr id="13" name="Freeform 12">
              <a:extLst>
                <a:ext uri="{FF2B5EF4-FFF2-40B4-BE49-F238E27FC236}">
                  <a16:creationId xmlns:a16="http://schemas.microsoft.com/office/drawing/2014/main" id="{A7F4A592-547F-676C-9ABE-A347B94D88B5}"/>
                </a:ext>
              </a:extLst>
            </p:cNvPr>
            <p:cNvSpPr/>
            <p:nvPr/>
          </p:nvSpPr>
          <p:spPr bwMode="auto">
            <a:xfrm>
              <a:off x="1153048" y="3883688"/>
              <a:ext cx="1758462" cy="828989"/>
            </a:xfrm>
            <a:custGeom>
              <a:avLst/>
              <a:gdLst>
                <a:gd name="csX0" fmla="*/ 0 w 1758462"/>
                <a:gd name="csY0" fmla="*/ 0 h 828989"/>
                <a:gd name="csX1" fmla="*/ 1758462 w 1758462"/>
                <a:gd name="csY1" fmla="*/ 0 h 828989"/>
                <a:gd name="csX2" fmla="*/ 1758462 w 1758462"/>
                <a:gd name="csY2" fmla="*/ 828989 h 828989"/>
              </a:gdLst>
              <a:ahLst/>
              <a:cxnLst>
                <a:cxn ang="0">
                  <a:pos x="csX0" y="csY0"/>
                </a:cxn>
                <a:cxn ang="0">
                  <a:pos x="csX1" y="csY1"/>
                </a:cxn>
                <a:cxn ang="0">
                  <a:pos x="csX2" y="csY2"/>
                </a:cxn>
              </a:cxnLst>
              <a:rect l="l" t="t" r="r" b="b"/>
              <a:pathLst>
                <a:path w="1758462" h="828989">
                  <a:moveTo>
                    <a:pt x="0" y="0"/>
                  </a:moveTo>
                  <a:lnTo>
                    <a:pt x="1758462" y="0"/>
                  </a:lnTo>
                  <a:lnTo>
                    <a:pt x="1758462" y="828989"/>
                  </a:lnTo>
                </a:path>
              </a:pathLst>
            </a:custGeom>
            <a:noFill/>
            <a:ln w="28575">
              <a:solidFill>
                <a:schemeClr val="tx1">
                  <a:lumMod val="50000"/>
                </a:schemeClr>
              </a:solidFill>
              <a:prstDash val="sysDot"/>
              <a:miter lim="800000"/>
              <a:headEnd/>
              <a:tailEnd/>
            </a:ln>
          </p:spPr>
          <p:txBody>
            <a:bodyPr rtlCol="0" anchor="ctr"/>
            <a:lstStyle/>
            <a:p>
              <a:pPr algn="ctr"/>
              <a:endParaRPr lang="en-US" dirty="0"/>
            </a:p>
          </p:txBody>
        </p:sp>
        <p:cxnSp>
          <p:nvCxnSpPr>
            <p:cNvPr id="15" name="Straight Connector 14">
              <a:extLst>
                <a:ext uri="{FF2B5EF4-FFF2-40B4-BE49-F238E27FC236}">
                  <a16:creationId xmlns:a16="http://schemas.microsoft.com/office/drawing/2014/main" id="{55C7A231-EA45-46A1-DA46-B9F730DD0805}"/>
                </a:ext>
              </a:extLst>
            </p:cNvPr>
            <p:cNvCxnSpPr/>
            <p:nvPr/>
          </p:nvCxnSpPr>
          <p:spPr bwMode="auto">
            <a:xfrm>
              <a:off x="1941842" y="3873639"/>
              <a:ext cx="0" cy="844062"/>
            </a:xfrm>
            <a:prstGeom prst="line">
              <a:avLst/>
            </a:prstGeom>
            <a:noFill/>
            <a:ln w="28575" cap="flat" cmpd="sng" algn="ctr">
              <a:solidFill>
                <a:schemeClr val="tx1">
                  <a:lumMod val="50000"/>
                </a:schemeClr>
              </a:solidFill>
              <a:prstDash val="sysDot"/>
              <a:round/>
              <a:headEnd type="none" w="med" len="med"/>
              <a:tailEnd type="none" w="med" len="med"/>
            </a:ln>
            <a:effectLst/>
          </p:spPr>
        </p:cxnSp>
        <p:grpSp>
          <p:nvGrpSpPr>
            <p:cNvPr id="22" name="Group 21">
              <a:extLst>
                <a:ext uri="{FF2B5EF4-FFF2-40B4-BE49-F238E27FC236}">
                  <a16:creationId xmlns:a16="http://schemas.microsoft.com/office/drawing/2014/main" id="{F073D1EC-D977-C03D-F8CB-6906B54C1E76}"/>
                </a:ext>
              </a:extLst>
            </p:cNvPr>
            <p:cNvGrpSpPr/>
            <p:nvPr/>
          </p:nvGrpSpPr>
          <p:grpSpPr>
            <a:xfrm>
              <a:off x="736445" y="2930844"/>
              <a:ext cx="420307" cy="1925356"/>
              <a:chOff x="1060506" y="2930844"/>
              <a:chExt cx="420307" cy="1925356"/>
            </a:xfrm>
          </p:grpSpPr>
          <p:sp>
            <p:nvSpPr>
              <p:cNvPr id="16" name="TextBox 15">
                <a:extLst>
                  <a:ext uri="{FF2B5EF4-FFF2-40B4-BE49-F238E27FC236}">
                    <a16:creationId xmlns:a16="http://schemas.microsoft.com/office/drawing/2014/main" id="{2B1ACDD4-A78E-26A7-381A-D8393A85861F}"/>
                  </a:ext>
                </a:extLst>
              </p:cNvPr>
              <p:cNvSpPr txBox="1"/>
              <p:nvPr/>
            </p:nvSpPr>
            <p:spPr bwMode="auto">
              <a:xfrm>
                <a:off x="1060506" y="2930844"/>
                <a:ext cx="4203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17" name="TextBox 16">
                <a:extLst>
                  <a:ext uri="{FF2B5EF4-FFF2-40B4-BE49-F238E27FC236}">
                    <a16:creationId xmlns:a16="http://schemas.microsoft.com/office/drawing/2014/main" id="{1365A96C-D6DF-2E5C-5274-FFEE6B477669}"/>
                  </a:ext>
                </a:extLst>
              </p:cNvPr>
              <p:cNvSpPr txBox="1"/>
              <p:nvPr/>
            </p:nvSpPr>
            <p:spPr bwMode="auto">
              <a:xfrm>
                <a:off x="1139053" y="326051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18" name="TextBox 17">
                <a:extLst>
                  <a:ext uri="{FF2B5EF4-FFF2-40B4-BE49-F238E27FC236}">
                    <a16:creationId xmlns:a16="http://schemas.microsoft.com/office/drawing/2014/main" id="{87919CB7-CBF0-7D25-6A93-C1C99087FA09}"/>
                  </a:ext>
                </a:extLst>
              </p:cNvPr>
              <p:cNvSpPr txBox="1"/>
              <p:nvPr/>
            </p:nvSpPr>
            <p:spPr bwMode="auto">
              <a:xfrm>
                <a:off x="1139053" y="359018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19" name="TextBox 18">
                <a:extLst>
                  <a:ext uri="{FF2B5EF4-FFF2-40B4-BE49-F238E27FC236}">
                    <a16:creationId xmlns:a16="http://schemas.microsoft.com/office/drawing/2014/main" id="{5CE948C1-4388-2A09-4F64-E8710644F7D7}"/>
                  </a:ext>
                </a:extLst>
              </p:cNvPr>
              <p:cNvSpPr txBox="1"/>
              <p:nvPr/>
            </p:nvSpPr>
            <p:spPr bwMode="auto">
              <a:xfrm>
                <a:off x="1139053" y="391985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20" name="TextBox 19">
                <a:extLst>
                  <a:ext uri="{FF2B5EF4-FFF2-40B4-BE49-F238E27FC236}">
                    <a16:creationId xmlns:a16="http://schemas.microsoft.com/office/drawing/2014/main" id="{07C3B285-8D04-3209-AB66-16A8BC3B3B2A}"/>
                  </a:ext>
                </a:extLst>
              </p:cNvPr>
              <p:cNvSpPr txBox="1"/>
              <p:nvPr/>
            </p:nvSpPr>
            <p:spPr bwMode="auto">
              <a:xfrm>
                <a:off x="1139053" y="424952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21" name="TextBox 20">
                <a:extLst>
                  <a:ext uri="{FF2B5EF4-FFF2-40B4-BE49-F238E27FC236}">
                    <a16:creationId xmlns:a16="http://schemas.microsoft.com/office/drawing/2014/main" id="{3EF77BD8-DD0E-702F-8E68-E228E9553AF0}"/>
                  </a:ext>
                </a:extLst>
              </p:cNvPr>
              <p:cNvSpPr txBox="1"/>
              <p:nvPr/>
            </p:nvSpPr>
            <p:spPr bwMode="auto">
              <a:xfrm>
                <a:off x="1217600" y="457920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grpSp>
          <p:nvGrpSpPr>
            <p:cNvPr id="30" name="Group 29">
              <a:extLst>
                <a:ext uri="{FF2B5EF4-FFF2-40B4-BE49-F238E27FC236}">
                  <a16:creationId xmlns:a16="http://schemas.microsoft.com/office/drawing/2014/main" id="{9510B767-0855-3B75-2216-F13B8AB80B11}"/>
                </a:ext>
              </a:extLst>
            </p:cNvPr>
            <p:cNvGrpSpPr/>
            <p:nvPr/>
          </p:nvGrpSpPr>
          <p:grpSpPr>
            <a:xfrm>
              <a:off x="1087736" y="3059722"/>
              <a:ext cx="75363" cy="1657976"/>
              <a:chOff x="939520" y="3059722"/>
              <a:chExt cx="75363" cy="1657976"/>
            </a:xfrm>
          </p:grpSpPr>
          <p:cxnSp>
            <p:nvCxnSpPr>
              <p:cNvPr id="24" name="Straight Connector 23">
                <a:extLst>
                  <a:ext uri="{FF2B5EF4-FFF2-40B4-BE49-F238E27FC236}">
                    <a16:creationId xmlns:a16="http://schemas.microsoft.com/office/drawing/2014/main" id="{52A91A0C-A2A3-16EF-2F54-F36CD11CD2F4}"/>
                  </a:ext>
                </a:extLst>
              </p:cNvPr>
              <p:cNvCxnSpPr>
                <a:cxnSpLocks/>
              </p:cNvCxnSpPr>
              <p:nvPr/>
            </p:nvCxnSpPr>
            <p:spPr bwMode="auto">
              <a:xfrm>
                <a:off x="939520" y="3059722"/>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6753537-BED3-9C59-70E4-19DA8F7D509F}"/>
                  </a:ext>
                </a:extLst>
              </p:cNvPr>
              <p:cNvCxnSpPr>
                <a:cxnSpLocks/>
              </p:cNvCxnSpPr>
              <p:nvPr/>
            </p:nvCxnSpPr>
            <p:spPr bwMode="auto">
              <a:xfrm>
                <a:off x="939520" y="3391317"/>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98C0C784-B0C2-8474-F3BF-95A03DEEE56E}"/>
                  </a:ext>
                </a:extLst>
              </p:cNvPr>
              <p:cNvCxnSpPr>
                <a:cxnSpLocks/>
              </p:cNvCxnSpPr>
              <p:nvPr/>
            </p:nvCxnSpPr>
            <p:spPr bwMode="auto">
              <a:xfrm>
                <a:off x="939520" y="3722912"/>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831D77B0-2AF7-865D-4EA3-ABA7E8D59ADE}"/>
                  </a:ext>
                </a:extLst>
              </p:cNvPr>
              <p:cNvCxnSpPr>
                <a:cxnSpLocks/>
              </p:cNvCxnSpPr>
              <p:nvPr/>
            </p:nvCxnSpPr>
            <p:spPr bwMode="auto">
              <a:xfrm>
                <a:off x="939520" y="4054507"/>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4BF9187-C511-E97E-200D-08AC3257EE5B}"/>
                  </a:ext>
                </a:extLst>
              </p:cNvPr>
              <p:cNvCxnSpPr>
                <a:cxnSpLocks/>
              </p:cNvCxnSpPr>
              <p:nvPr/>
            </p:nvCxnSpPr>
            <p:spPr bwMode="auto">
              <a:xfrm>
                <a:off x="939520" y="4386102"/>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DDC2918-85B9-8C8F-E78F-D4AA5A2AD069}"/>
                  </a:ext>
                </a:extLst>
              </p:cNvPr>
              <p:cNvCxnSpPr>
                <a:cxnSpLocks/>
              </p:cNvCxnSpPr>
              <p:nvPr/>
            </p:nvCxnSpPr>
            <p:spPr bwMode="auto">
              <a:xfrm>
                <a:off x="939520" y="4717698"/>
                <a:ext cx="75363" cy="0"/>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E379476A-3B0E-E69A-95B9-CA07AF983646}"/>
                </a:ext>
              </a:extLst>
            </p:cNvPr>
            <p:cNvGrpSpPr/>
            <p:nvPr/>
          </p:nvGrpSpPr>
          <p:grpSpPr>
            <a:xfrm>
              <a:off x="1153049" y="4722639"/>
              <a:ext cx="4373382" cy="75363"/>
              <a:chOff x="924449" y="4722639"/>
              <a:chExt cx="4373382" cy="75363"/>
            </a:xfrm>
          </p:grpSpPr>
          <p:cxnSp>
            <p:nvCxnSpPr>
              <p:cNvPr id="32" name="Straight Connector 31">
                <a:extLst>
                  <a:ext uri="{FF2B5EF4-FFF2-40B4-BE49-F238E27FC236}">
                    <a16:creationId xmlns:a16="http://schemas.microsoft.com/office/drawing/2014/main" id="{55AB4A36-6DA1-2B9B-2449-112DE4D71F3F}"/>
                  </a:ext>
                </a:extLst>
              </p:cNvPr>
              <p:cNvCxnSpPr>
                <a:cxnSpLocks/>
              </p:cNvCxnSpPr>
              <p:nvPr/>
            </p:nvCxnSpPr>
            <p:spPr bwMode="auto">
              <a:xfrm rot="16200000">
                <a:off x="886767"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18F9C66C-CE58-7E82-F030-A3C79C8C7F05}"/>
                  </a:ext>
                </a:extLst>
              </p:cNvPr>
              <p:cNvCxnSpPr>
                <a:cxnSpLocks/>
              </p:cNvCxnSpPr>
              <p:nvPr/>
            </p:nvCxnSpPr>
            <p:spPr bwMode="auto">
              <a:xfrm rot="16200000">
                <a:off x="1223181"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2C8D4C1-F9BA-3FE2-5CAF-161A8F03DDB7}"/>
                  </a:ext>
                </a:extLst>
              </p:cNvPr>
              <p:cNvCxnSpPr>
                <a:cxnSpLocks/>
              </p:cNvCxnSpPr>
              <p:nvPr/>
            </p:nvCxnSpPr>
            <p:spPr bwMode="auto">
              <a:xfrm rot="16200000">
                <a:off x="1559595"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1EF5007E-C887-FAEB-610F-5E9049D091D8}"/>
                  </a:ext>
                </a:extLst>
              </p:cNvPr>
              <p:cNvCxnSpPr>
                <a:cxnSpLocks/>
              </p:cNvCxnSpPr>
              <p:nvPr/>
            </p:nvCxnSpPr>
            <p:spPr bwMode="auto">
              <a:xfrm rot="16200000">
                <a:off x="1896009"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D7B41F9-0C56-ACD5-6C02-701C2EA2DE51}"/>
                  </a:ext>
                </a:extLst>
              </p:cNvPr>
              <p:cNvCxnSpPr>
                <a:cxnSpLocks/>
              </p:cNvCxnSpPr>
              <p:nvPr/>
            </p:nvCxnSpPr>
            <p:spPr bwMode="auto">
              <a:xfrm rot="16200000">
                <a:off x="2232423"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7066BF77-E0D3-4AED-1ECB-83AD2041E457}"/>
                  </a:ext>
                </a:extLst>
              </p:cNvPr>
              <p:cNvCxnSpPr>
                <a:cxnSpLocks/>
              </p:cNvCxnSpPr>
              <p:nvPr/>
            </p:nvCxnSpPr>
            <p:spPr bwMode="auto">
              <a:xfrm rot="16200000">
                <a:off x="2568837"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1C526C9E-77D9-ED74-19BB-F886FB35C8CD}"/>
                  </a:ext>
                </a:extLst>
              </p:cNvPr>
              <p:cNvCxnSpPr>
                <a:cxnSpLocks/>
              </p:cNvCxnSpPr>
              <p:nvPr/>
            </p:nvCxnSpPr>
            <p:spPr bwMode="auto">
              <a:xfrm rot="16200000">
                <a:off x="2905251"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D8CC1ECC-A8C5-F7B0-0E6F-B6F8717BD961}"/>
                  </a:ext>
                </a:extLst>
              </p:cNvPr>
              <p:cNvCxnSpPr>
                <a:cxnSpLocks/>
              </p:cNvCxnSpPr>
              <p:nvPr/>
            </p:nvCxnSpPr>
            <p:spPr bwMode="auto">
              <a:xfrm rot="16200000">
                <a:off x="3241665"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BC39DFFB-4372-4CF8-2817-EBC2BF1F076F}"/>
                  </a:ext>
                </a:extLst>
              </p:cNvPr>
              <p:cNvCxnSpPr>
                <a:cxnSpLocks/>
              </p:cNvCxnSpPr>
              <p:nvPr/>
            </p:nvCxnSpPr>
            <p:spPr bwMode="auto">
              <a:xfrm rot="16200000">
                <a:off x="3578079"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692FB8B-242D-B930-3623-0E9002A5045A}"/>
                  </a:ext>
                </a:extLst>
              </p:cNvPr>
              <p:cNvCxnSpPr>
                <a:cxnSpLocks/>
              </p:cNvCxnSpPr>
              <p:nvPr/>
            </p:nvCxnSpPr>
            <p:spPr bwMode="auto">
              <a:xfrm rot="16200000">
                <a:off x="3914493"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C9C2410-F5D4-61EA-1A5D-DB4A0E3FE759}"/>
                  </a:ext>
                </a:extLst>
              </p:cNvPr>
              <p:cNvCxnSpPr>
                <a:cxnSpLocks/>
              </p:cNvCxnSpPr>
              <p:nvPr/>
            </p:nvCxnSpPr>
            <p:spPr bwMode="auto">
              <a:xfrm rot="16200000">
                <a:off x="4250907"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3DAB062A-5EB9-94CB-DC45-0FD01F051058}"/>
                  </a:ext>
                </a:extLst>
              </p:cNvPr>
              <p:cNvCxnSpPr>
                <a:cxnSpLocks/>
              </p:cNvCxnSpPr>
              <p:nvPr/>
            </p:nvCxnSpPr>
            <p:spPr bwMode="auto">
              <a:xfrm rot="16200000">
                <a:off x="4587321"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58F9BD69-1CD7-A2FB-87F7-150C70CD2CE1}"/>
                  </a:ext>
                </a:extLst>
              </p:cNvPr>
              <p:cNvCxnSpPr>
                <a:cxnSpLocks/>
              </p:cNvCxnSpPr>
              <p:nvPr/>
            </p:nvCxnSpPr>
            <p:spPr bwMode="auto">
              <a:xfrm rot="16200000">
                <a:off x="4923735"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09B44EAC-7E18-6C3A-249B-DD0791FDA886}"/>
                  </a:ext>
                </a:extLst>
              </p:cNvPr>
              <p:cNvCxnSpPr>
                <a:cxnSpLocks/>
              </p:cNvCxnSpPr>
              <p:nvPr/>
            </p:nvCxnSpPr>
            <p:spPr bwMode="auto">
              <a:xfrm rot="16200000">
                <a:off x="5260149" y="4760321"/>
                <a:ext cx="75363" cy="0"/>
              </a:xfrm>
              <a:prstGeom prst="line">
                <a:avLst/>
              </a:prstGeom>
              <a:noFill/>
              <a:ln w="28575" cap="flat" cmpd="sng" algn="ctr">
                <a:solidFill>
                  <a:schemeClr val="bg1"/>
                </a:solidFill>
                <a:prstDash val="solid"/>
                <a:round/>
                <a:headEnd type="none" w="med" len="med"/>
                <a:tailEnd type="none" w="med" len="med"/>
              </a:ln>
              <a:effectLst/>
            </p:spPr>
          </p:cxnSp>
        </p:grpSp>
        <p:sp>
          <p:nvSpPr>
            <p:cNvPr id="47" name="Freeform 46">
              <a:extLst>
                <a:ext uri="{FF2B5EF4-FFF2-40B4-BE49-F238E27FC236}">
                  <a16:creationId xmlns:a16="http://schemas.microsoft.com/office/drawing/2014/main" id="{2CE18221-2298-4B8A-D495-1CF6BE93E822}"/>
                </a:ext>
              </a:extLst>
            </p:cNvPr>
            <p:cNvSpPr/>
            <p:nvPr/>
          </p:nvSpPr>
          <p:spPr bwMode="auto">
            <a:xfrm>
              <a:off x="1149698" y="5240909"/>
              <a:ext cx="4486589" cy="387836"/>
            </a:xfrm>
            <a:custGeom>
              <a:avLst/>
              <a:gdLst>
                <a:gd name="csX0" fmla="*/ 0 w 4486589"/>
                <a:gd name="csY0" fmla="*/ 0 h 1688123"/>
                <a:gd name="csX1" fmla="*/ 0 w 4486589"/>
                <a:gd name="csY1" fmla="*/ 1688123 h 1688123"/>
                <a:gd name="csX2" fmla="*/ 4486589 w 4486589"/>
                <a:gd name="csY2" fmla="*/ 1688123 h 1688123"/>
              </a:gdLst>
              <a:ahLst/>
              <a:cxnLst>
                <a:cxn ang="0">
                  <a:pos x="csX0" y="csY0"/>
                </a:cxn>
                <a:cxn ang="0">
                  <a:pos x="csX1" y="csY1"/>
                </a:cxn>
                <a:cxn ang="0">
                  <a:pos x="csX2" y="csY2"/>
                </a:cxn>
              </a:cxnLst>
              <a:rect l="l" t="t" r="r" b="b"/>
              <a:pathLst>
                <a:path w="4486589" h="1688123">
                  <a:moveTo>
                    <a:pt x="0" y="0"/>
                  </a:moveTo>
                  <a:lnTo>
                    <a:pt x="0" y="1688123"/>
                  </a:lnTo>
                  <a:lnTo>
                    <a:pt x="4486589" y="1688123"/>
                  </a:lnTo>
                </a:path>
              </a:pathLst>
            </a:custGeom>
            <a:noFill/>
            <a:ln w="28575">
              <a:solidFill>
                <a:schemeClr val="bg1"/>
              </a:solidFill>
              <a:miter lim="800000"/>
              <a:headEnd/>
              <a:tailEnd/>
            </a:ln>
          </p:spPr>
          <p:txBody>
            <a:bodyPr rtlCol="0" anchor="ctr"/>
            <a:lstStyle/>
            <a:p>
              <a:pPr algn="ctr"/>
              <a:endParaRPr lang="en-US" dirty="0"/>
            </a:p>
          </p:txBody>
        </p:sp>
        <p:grpSp>
          <p:nvGrpSpPr>
            <p:cNvPr id="48" name="Group 47">
              <a:extLst>
                <a:ext uri="{FF2B5EF4-FFF2-40B4-BE49-F238E27FC236}">
                  <a16:creationId xmlns:a16="http://schemas.microsoft.com/office/drawing/2014/main" id="{F73BE23B-50E1-41D8-DB4C-F2957356FF71}"/>
                </a:ext>
              </a:extLst>
            </p:cNvPr>
            <p:cNvGrpSpPr/>
            <p:nvPr/>
          </p:nvGrpSpPr>
          <p:grpSpPr>
            <a:xfrm>
              <a:off x="1149699" y="5633683"/>
              <a:ext cx="4373382" cy="75363"/>
              <a:chOff x="924449" y="4722639"/>
              <a:chExt cx="4373382" cy="75363"/>
            </a:xfrm>
          </p:grpSpPr>
          <p:cxnSp>
            <p:nvCxnSpPr>
              <p:cNvPr id="49" name="Straight Connector 48">
                <a:extLst>
                  <a:ext uri="{FF2B5EF4-FFF2-40B4-BE49-F238E27FC236}">
                    <a16:creationId xmlns:a16="http://schemas.microsoft.com/office/drawing/2014/main" id="{07CD0CF1-C3A3-5789-8760-233FCFEE1B9F}"/>
                  </a:ext>
                </a:extLst>
              </p:cNvPr>
              <p:cNvCxnSpPr>
                <a:cxnSpLocks/>
              </p:cNvCxnSpPr>
              <p:nvPr/>
            </p:nvCxnSpPr>
            <p:spPr bwMode="auto">
              <a:xfrm rot="16200000">
                <a:off x="886767"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852F8D8-35C3-906B-0C3C-8BF05DE49CBF}"/>
                  </a:ext>
                </a:extLst>
              </p:cNvPr>
              <p:cNvCxnSpPr>
                <a:cxnSpLocks/>
              </p:cNvCxnSpPr>
              <p:nvPr/>
            </p:nvCxnSpPr>
            <p:spPr bwMode="auto">
              <a:xfrm rot="16200000">
                <a:off x="1223181"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556BF057-8094-F7E0-C6BA-E4466F208CAF}"/>
                  </a:ext>
                </a:extLst>
              </p:cNvPr>
              <p:cNvCxnSpPr>
                <a:cxnSpLocks/>
              </p:cNvCxnSpPr>
              <p:nvPr/>
            </p:nvCxnSpPr>
            <p:spPr bwMode="auto">
              <a:xfrm rot="16200000">
                <a:off x="1559595"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53A60D09-5849-8F3D-9725-4D972F647711}"/>
                  </a:ext>
                </a:extLst>
              </p:cNvPr>
              <p:cNvCxnSpPr>
                <a:cxnSpLocks/>
              </p:cNvCxnSpPr>
              <p:nvPr/>
            </p:nvCxnSpPr>
            <p:spPr bwMode="auto">
              <a:xfrm rot="16200000">
                <a:off x="1896009"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A03502B8-5B39-A264-5A18-5BBFBCA3853E}"/>
                  </a:ext>
                </a:extLst>
              </p:cNvPr>
              <p:cNvCxnSpPr>
                <a:cxnSpLocks/>
              </p:cNvCxnSpPr>
              <p:nvPr/>
            </p:nvCxnSpPr>
            <p:spPr bwMode="auto">
              <a:xfrm rot="16200000">
                <a:off x="2232423"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A06517D4-0BA3-CF4B-EC7B-5AF9EE8ABAB5}"/>
                  </a:ext>
                </a:extLst>
              </p:cNvPr>
              <p:cNvCxnSpPr>
                <a:cxnSpLocks/>
              </p:cNvCxnSpPr>
              <p:nvPr/>
            </p:nvCxnSpPr>
            <p:spPr bwMode="auto">
              <a:xfrm rot="16200000">
                <a:off x="2568837"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393541D8-CBC4-B8B0-954C-F666132C3ECF}"/>
                  </a:ext>
                </a:extLst>
              </p:cNvPr>
              <p:cNvCxnSpPr>
                <a:cxnSpLocks/>
              </p:cNvCxnSpPr>
              <p:nvPr/>
            </p:nvCxnSpPr>
            <p:spPr bwMode="auto">
              <a:xfrm rot="16200000">
                <a:off x="2905251"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6755FEE2-0E06-6889-421B-8F1B7B5DF2D5}"/>
                  </a:ext>
                </a:extLst>
              </p:cNvPr>
              <p:cNvCxnSpPr>
                <a:cxnSpLocks/>
              </p:cNvCxnSpPr>
              <p:nvPr/>
            </p:nvCxnSpPr>
            <p:spPr bwMode="auto">
              <a:xfrm rot="16200000">
                <a:off x="3241665"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AB6CF990-125B-3AC0-9A60-9ED27EB31809}"/>
                  </a:ext>
                </a:extLst>
              </p:cNvPr>
              <p:cNvCxnSpPr>
                <a:cxnSpLocks/>
              </p:cNvCxnSpPr>
              <p:nvPr/>
            </p:nvCxnSpPr>
            <p:spPr bwMode="auto">
              <a:xfrm rot="16200000">
                <a:off x="3578079"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9177ECFD-7EB8-E90A-2313-7A9D90411CBB}"/>
                  </a:ext>
                </a:extLst>
              </p:cNvPr>
              <p:cNvCxnSpPr>
                <a:cxnSpLocks/>
              </p:cNvCxnSpPr>
              <p:nvPr/>
            </p:nvCxnSpPr>
            <p:spPr bwMode="auto">
              <a:xfrm rot="16200000">
                <a:off x="3914493"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F83829BF-009E-4273-070C-5D02F0EAA25D}"/>
                  </a:ext>
                </a:extLst>
              </p:cNvPr>
              <p:cNvCxnSpPr>
                <a:cxnSpLocks/>
              </p:cNvCxnSpPr>
              <p:nvPr/>
            </p:nvCxnSpPr>
            <p:spPr bwMode="auto">
              <a:xfrm rot="16200000">
                <a:off x="4250907"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CE867CFB-1CA9-DAD1-0FD8-451E9CD6EB41}"/>
                  </a:ext>
                </a:extLst>
              </p:cNvPr>
              <p:cNvCxnSpPr>
                <a:cxnSpLocks/>
              </p:cNvCxnSpPr>
              <p:nvPr/>
            </p:nvCxnSpPr>
            <p:spPr bwMode="auto">
              <a:xfrm rot="16200000">
                <a:off x="4587321"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0A0AAB0E-F728-483D-40EB-C20C4E6735BF}"/>
                  </a:ext>
                </a:extLst>
              </p:cNvPr>
              <p:cNvCxnSpPr>
                <a:cxnSpLocks/>
              </p:cNvCxnSpPr>
              <p:nvPr/>
            </p:nvCxnSpPr>
            <p:spPr bwMode="auto">
              <a:xfrm rot="16200000">
                <a:off x="4923735"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FBBD09EC-746A-7B55-516A-FB03205B926F}"/>
                  </a:ext>
                </a:extLst>
              </p:cNvPr>
              <p:cNvCxnSpPr>
                <a:cxnSpLocks/>
              </p:cNvCxnSpPr>
              <p:nvPr/>
            </p:nvCxnSpPr>
            <p:spPr bwMode="auto">
              <a:xfrm rot="16200000">
                <a:off x="5260149" y="4760321"/>
                <a:ext cx="75363" cy="0"/>
              </a:xfrm>
              <a:prstGeom prst="line">
                <a:avLst/>
              </a:prstGeom>
              <a:noFill/>
              <a:ln w="28575" cap="flat" cmpd="sng" algn="ctr">
                <a:solidFill>
                  <a:schemeClr val="bg1"/>
                </a:solidFill>
                <a:prstDash val="solid"/>
                <a:round/>
                <a:headEnd type="none" w="med" len="med"/>
                <a:tailEnd type="none" w="med" len="med"/>
              </a:ln>
              <a:effectLst/>
            </p:spPr>
          </p:cxnSp>
        </p:grpSp>
        <p:sp>
          <p:nvSpPr>
            <p:cNvPr id="63" name="TextBox 62">
              <a:extLst>
                <a:ext uri="{FF2B5EF4-FFF2-40B4-BE49-F238E27FC236}">
                  <a16:creationId xmlns:a16="http://schemas.microsoft.com/office/drawing/2014/main" id="{E0614247-4CBA-EB12-DD55-23532F1FD657}"/>
                </a:ext>
              </a:extLst>
            </p:cNvPr>
            <p:cNvSpPr txBox="1"/>
            <p:nvPr/>
          </p:nvSpPr>
          <p:spPr bwMode="auto">
            <a:xfrm>
              <a:off x="2346584" y="4938764"/>
              <a:ext cx="20928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Mo Since Treatment Initiation</a:t>
              </a:r>
            </a:p>
          </p:txBody>
        </p:sp>
        <p:sp>
          <p:nvSpPr>
            <p:cNvPr id="64" name="TextBox 63">
              <a:extLst>
                <a:ext uri="{FF2B5EF4-FFF2-40B4-BE49-F238E27FC236}">
                  <a16:creationId xmlns:a16="http://schemas.microsoft.com/office/drawing/2014/main" id="{F908ADDF-E077-F11D-C8D2-9FA8BE3B7564}"/>
                </a:ext>
              </a:extLst>
            </p:cNvPr>
            <p:cNvSpPr txBox="1"/>
            <p:nvPr/>
          </p:nvSpPr>
          <p:spPr bwMode="auto">
            <a:xfrm>
              <a:off x="907371" y="5186899"/>
              <a:ext cx="2856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rgbClr val="015873"/>
                  </a:solidFill>
                  <a:latin typeface="Calibri" panose="020F0502020204030204" pitchFamily="34" charset="0"/>
                </a:rPr>
                <a:t>R</a:t>
              </a:r>
            </a:p>
          </p:txBody>
        </p:sp>
        <p:sp>
          <p:nvSpPr>
            <p:cNvPr id="65" name="TextBox 64">
              <a:extLst>
                <a:ext uri="{FF2B5EF4-FFF2-40B4-BE49-F238E27FC236}">
                  <a16:creationId xmlns:a16="http://schemas.microsoft.com/office/drawing/2014/main" id="{E0C0924B-9BD4-F7EF-5919-73C61C4F7390}"/>
                </a:ext>
              </a:extLst>
            </p:cNvPr>
            <p:cNvSpPr txBox="1"/>
            <p:nvPr/>
          </p:nvSpPr>
          <p:spPr bwMode="auto">
            <a:xfrm>
              <a:off x="909204" y="5370137"/>
              <a:ext cx="2696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accent2"/>
                  </a:solidFill>
                  <a:latin typeface="Calibri" panose="020F0502020204030204" pitchFamily="34" charset="0"/>
                </a:rPr>
                <a:t>S</a:t>
              </a:r>
            </a:p>
          </p:txBody>
        </p:sp>
        <p:grpSp>
          <p:nvGrpSpPr>
            <p:cNvPr id="81" name="Group 80">
              <a:extLst>
                <a:ext uri="{FF2B5EF4-FFF2-40B4-BE49-F238E27FC236}">
                  <a16:creationId xmlns:a16="http://schemas.microsoft.com/office/drawing/2014/main" id="{EE5B4BD9-4409-97F9-F3D9-6222506802AF}"/>
                </a:ext>
              </a:extLst>
            </p:cNvPr>
            <p:cNvGrpSpPr/>
            <p:nvPr/>
          </p:nvGrpSpPr>
          <p:grpSpPr>
            <a:xfrm>
              <a:off x="1024985" y="5653285"/>
              <a:ext cx="4671721" cy="276999"/>
              <a:chOff x="796385" y="5623142"/>
              <a:chExt cx="4671721" cy="276999"/>
            </a:xfrm>
          </p:grpSpPr>
          <p:sp>
            <p:nvSpPr>
              <p:cNvPr id="66" name="TextBox 65">
                <a:extLst>
                  <a:ext uri="{FF2B5EF4-FFF2-40B4-BE49-F238E27FC236}">
                    <a16:creationId xmlns:a16="http://schemas.microsoft.com/office/drawing/2014/main" id="{79FF7F2F-AAA0-F1F4-3EA7-107963AF6F9E}"/>
                  </a:ext>
                </a:extLst>
              </p:cNvPr>
              <p:cNvSpPr txBox="1"/>
              <p:nvPr/>
            </p:nvSpPr>
            <p:spPr bwMode="auto">
              <a:xfrm>
                <a:off x="796385" y="5623142"/>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67" name="TextBox 66">
                <a:extLst>
                  <a:ext uri="{FF2B5EF4-FFF2-40B4-BE49-F238E27FC236}">
                    <a16:creationId xmlns:a16="http://schemas.microsoft.com/office/drawing/2014/main" id="{53077E57-74B5-D16E-73CD-E067699C38B2}"/>
                  </a:ext>
                </a:extLst>
              </p:cNvPr>
              <p:cNvSpPr txBox="1"/>
              <p:nvPr/>
            </p:nvSpPr>
            <p:spPr bwMode="auto">
              <a:xfrm>
                <a:off x="1132480" y="5623142"/>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68" name="TextBox 67">
                <a:extLst>
                  <a:ext uri="{FF2B5EF4-FFF2-40B4-BE49-F238E27FC236}">
                    <a16:creationId xmlns:a16="http://schemas.microsoft.com/office/drawing/2014/main" id="{6B3D925B-284A-2EB2-BD84-1379CFA4FBF2}"/>
                  </a:ext>
                </a:extLst>
              </p:cNvPr>
              <p:cNvSpPr txBox="1"/>
              <p:nvPr/>
            </p:nvSpPr>
            <p:spPr bwMode="auto">
              <a:xfrm>
                <a:off x="1468575" y="5623142"/>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69" name="TextBox 68">
                <a:extLst>
                  <a:ext uri="{FF2B5EF4-FFF2-40B4-BE49-F238E27FC236}">
                    <a16:creationId xmlns:a16="http://schemas.microsoft.com/office/drawing/2014/main" id="{918A8FB7-B622-8991-9F66-CAD9B33A7334}"/>
                  </a:ext>
                </a:extLst>
              </p:cNvPr>
              <p:cNvSpPr txBox="1"/>
              <p:nvPr/>
            </p:nvSpPr>
            <p:spPr bwMode="auto">
              <a:xfrm>
                <a:off x="1804670" y="5623142"/>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70" name="TextBox 69">
                <a:extLst>
                  <a:ext uri="{FF2B5EF4-FFF2-40B4-BE49-F238E27FC236}">
                    <a16:creationId xmlns:a16="http://schemas.microsoft.com/office/drawing/2014/main" id="{A3A6889C-EBB0-5840-3590-8532FEEE8853}"/>
                  </a:ext>
                </a:extLst>
              </p:cNvPr>
              <p:cNvSpPr txBox="1"/>
              <p:nvPr/>
            </p:nvSpPr>
            <p:spPr bwMode="auto">
              <a:xfrm>
                <a:off x="2101492" y="562314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71" name="TextBox 70">
                <a:extLst>
                  <a:ext uri="{FF2B5EF4-FFF2-40B4-BE49-F238E27FC236}">
                    <a16:creationId xmlns:a16="http://schemas.microsoft.com/office/drawing/2014/main" id="{B2B86764-48C3-696B-B525-16BBC5EC82CE}"/>
                  </a:ext>
                </a:extLst>
              </p:cNvPr>
              <p:cNvSpPr txBox="1"/>
              <p:nvPr/>
            </p:nvSpPr>
            <p:spPr bwMode="auto">
              <a:xfrm>
                <a:off x="2437587" y="562314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72" name="TextBox 71">
                <a:extLst>
                  <a:ext uri="{FF2B5EF4-FFF2-40B4-BE49-F238E27FC236}">
                    <a16:creationId xmlns:a16="http://schemas.microsoft.com/office/drawing/2014/main" id="{6E29CD60-A19A-803B-B8A5-845B16CA622F}"/>
                  </a:ext>
                </a:extLst>
              </p:cNvPr>
              <p:cNvSpPr txBox="1"/>
              <p:nvPr/>
            </p:nvSpPr>
            <p:spPr bwMode="auto">
              <a:xfrm>
                <a:off x="2773682" y="562314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73" name="TextBox 72">
                <a:extLst>
                  <a:ext uri="{FF2B5EF4-FFF2-40B4-BE49-F238E27FC236}">
                    <a16:creationId xmlns:a16="http://schemas.microsoft.com/office/drawing/2014/main" id="{27477A94-9FB5-7B84-D75D-EEF2EBDFDEB6}"/>
                  </a:ext>
                </a:extLst>
              </p:cNvPr>
              <p:cNvSpPr txBox="1"/>
              <p:nvPr/>
            </p:nvSpPr>
            <p:spPr bwMode="auto">
              <a:xfrm>
                <a:off x="3109777" y="562314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74" name="TextBox 73">
                <a:extLst>
                  <a:ext uri="{FF2B5EF4-FFF2-40B4-BE49-F238E27FC236}">
                    <a16:creationId xmlns:a16="http://schemas.microsoft.com/office/drawing/2014/main" id="{EFD0ED35-9CB5-DEBB-A608-D28A2B08F238}"/>
                  </a:ext>
                </a:extLst>
              </p:cNvPr>
              <p:cNvSpPr txBox="1"/>
              <p:nvPr/>
            </p:nvSpPr>
            <p:spPr bwMode="auto">
              <a:xfrm>
                <a:off x="3445872" y="562314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75" name="TextBox 74">
                <a:extLst>
                  <a:ext uri="{FF2B5EF4-FFF2-40B4-BE49-F238E27FC236}">
                    <a16:creationId xmlns:a16="http://schemas.microsoft.com/office/drawing/2014/main" id="{CEAB1B48-EC44-A725-9EBA-BA2C312D28C5}"/>
                  </a:ext>
                </a:extLst>
              </p:cNvPr>
              <p:cNvSpPr txBox="1"/>
              <p:nvPr/>
            </p:nvSpPr>
            <p:spPr bwMode="auto">
              <a:xfrm>
                <a:off x="3781967" y="562314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a:t>
                </a:r>
              </a:p>
            </p:txBody>
          </p:sp>
          <p:sp>
            <p:nvSpPr>
              <p:cNvPr id="76" name="TextBox 75">
                <a:extLst>
                  <a:ext uri="{FF2B5EF4-FFF2-40B4-BE49-F238E27FC236}">
                    <a16:creationId xmlns:a16="http://schemas.microsoft.com/office/drawing/2014/main" id="{9D3DD28B-BE58-B462-8482-BF3E866A5EDB}"/>
                  </a:ext>
                </a:extLst>
              </p:cNvPr>
              <p:cNvSpPr txBox="1"/>
              <p:nvPr/>
            </p:nvSpPr>
            <p:spPr bwMode="auto">
              <a:xfrm>
                <a:off x="4118062" y="562314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77" name="TextBox 76">
                <a:extLst>
                  <a:ext uri="{FF2B5EF4-FFF2-40B4-BE49-F238E27FC236}">
                    <a16:creationId xmlns:a16="http://schemas.microsoft.com/office/drawing/2014/main" id="{5A8AC385-0F08-5133-30EE-3E530A78D8CB}"/>
                  </a:ext>
                </a:extLst>
              </p:cNvPr>
              <p:cNvSpPr txBox="1"/>
              <p:nvPr/>
            </p:nvSpPr>
            <p:spPr bwMode="auto">
              <a:xfrm>
                <a:off x="4454157" y="562314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a:t>
                </a:r>
              </a:p>
            </p:txBody>
          </p:sp>
          <p:sp>
            <p:nvSpPr>
              <p:cNvPr id="78" name="TextBox 77">
                <a:extLst>
                  <a:ext uri="{FF2B5EF4-FFF2-40B4-BE49-F238E27FC236}">
                    <a16:creationId xmlns:a16="http://schemas.microsoft.com/office/drawing/2014/main" id="{4F55CE36-2A5D-E36E-350E-0E2A86698DF8}"/>
                  </a:ext>
                </a:extLst>
              </p:cNvPr>
              <p:cNvSpPr txBox="1"/>
              <p:nvPr/>
            </p:nvSpPr>
            <p:spPr bwMode="auto">
              <a:xfrm>
                <a:off x="4790252" y="562314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36</a:t>
                </a:r>
                <a:endParaRPr lang="en-US" sz="1200" b="0" dirty="0">
                  <a:solidFill>
                    <a:schemeClr val="bg1"/>
                  </a:solidFill>
                  <a:latin typeface="Calibri" panose="020F0502020204030204" pitchFamily="34" charset="0"/>
                </a:endParaRPr>
              </a:p>
            </p:txBody>
          </p:sp>
          <p:sp>
            <p:nvSpPr>
              <p:cNvPr id="79" name="TextBox 78">
                <a:extLst>
                  <a:ext uri="{FF2B5EF4-FFF2-40B4-BE49-F238E27FC236}">
                    <a16:creationId xmlns:a16="http://schemas.microsoft.com/office/drawing/2014/main" id="{8B3FE41C-4DD8-3469-26AF-8869F1C6CB08}"/>
                  </a:ext>
                </a:extLst>
              </p:cNvPr>
              <p:cNvSpPr txBox="1"/>
              <p:nvPr/>
            </p:nvSpPr>
            <p:spPr bwMode="auto">
              <a:xfrm>
                <a:off x="5126346" y="562314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39</a:t>
                </a:r>
              </a:p>
            </p:txBody>
          </p:sp>
        </p:grpSp>
        <p:grpSp>
          <p:nvGrpSpPr>
            <p:cNvPr id="82" name="Group 81">
              <a:extLst>
                <a:ext uri="{FF2B5EF4-FFF2-40B4-BE49-F238E27FC236}">
                  <a16:creationId xmlns:a16="http://schemas.microsoft.com/office/drawing/2014/main" id="{DBE0837D-1185-341A-9F36-B9FCEF3B24B1}"/>
                </a:ext>
              </a:extLst>
            </p:cNvPr>
            <p:cNvGrpSpPr/>
            <p:nvPr/>
          </p:nvGrpSpPr>
          <p:grpSpPr>
            <a:xfrm>
              <a:off x="1024985" y="4755425"/>
              <a:ext cx="4671721" cy="276999"/>
              <a:chOff x="796385" y="5623142"/>
              <a:chExt cx="4671721" cy="276999"/>
            </a:xfrm>
          </p:grpSpPr>
          <p:sp>
            <p:nvSpPr>
              <p:cNvPr id="83" name="TextBox 82">
                <a:extLst>
                  <a:ext uri="{FF2B5EF4-FFF2-40B4-BE49-F238E27FC236}">
                    <a16:creationId xmlns:a16="http://schemas.microsoft.com/office/drawing/2014/main" id="{B1871D31-604C-58D0-FBDF-2BB71A7E646F}"/>
                  </a:ext>
                </a:extLst>
              </p:cNvPr>
              <p:cNvSpPr txBox="1"/>
              <p:nvPr/>
            </p:nvSpPr>
            <p:spPr bwMode="auto">
              <a:xfrm>
                <a:off x="796385" y="5623142"/>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84" name="TextBox 83">
                <a:extLst>
                  <a:ext uri="{FF2B5EF4-FFF2-40B4-BE49-F238E27FC236}">
                    <a16:creationId xmlns:a16="http://schemas.microsoft.com/office/drawing/2014/main" id="{397C34E8-45C7-FAEF-E8B2-66403F5AA01F}"/>
                  </a:ext>
                </a:extLst>
              </p:cNvPr>
              <p:cNvSpPr txBox="1"/>
              <p:nvPr/>
            </p:nvSpPr>
            <p:spPr bwMode="auto">
              <a:xfrm>
                <a:off x="1132480" y="5623142"/>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85" name="TextBox 84">
                <a:extLst>
                  <a:ext uri="{FF2B5EF4-FFF2-40B4-BE49-F238E27FC236}">
                    <a16:creationId xmlns:a16="http://schemas.microsoft.com/office/drawing/2014/main" id="{3AB2D23E-232C-65B3-BD2D-B25A90DE1386}"/>
                  </a:ext>
                </a:extLst>
              </p:cNvPr>
              <p:cNvSpPr txBox="1"/>
              <p:nvPr/>
            </p:nvSpPr>
            <p:spPr bwMode="auto">
              <a:xfrm>
                <a:off x="1468575" y="5623142"/>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86" name="TextBox 85">
                <a:extLst>
                  <a:ext uri="{FF2B5EF4-FFF2-40B4-BE49-F238E27FC236}">
                    <a16:creationId xmlns:a16="http://schemas.microsoft.com/office/drawing/2014/main" id="{1D8E1FFF-555A-AC0D-EEE2-A10DCBEABDFD}"/>
                  </a:ext>
                </a:extLst>
              </p:cNvPr>
              <p:cNvSpPr txBox="1"/>
              <p:nvPr/>
            </p:nvSpPr>
            <p:spPr bwMode="auto">
              <a:xfrm>
                <a:off x="1804670" y="5623142"/>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87" name="TextBox 86">
                <a:extLst>
                  <a:ext uri="{FF2B5EF4-FFF2-40B4-BE49-F238E27FC236}">
                    <a16:creationId xmlns:a16="http://schemas.microsoft.com/office/drawing/2014/main" id="{D6DA79F3-18C4-822B-5A5D-56039C5556A2}"/>
                  </a:ext>
                </a:extLst>
              </p:cNvPr>
              <p:cNvSpPr txBox="1"/>
              <p:nvPr/>
            </p:nvSpPr>
            <p:spPr bwMode="auto">
              <a:xfrm>
                <a:off x="2101492" y="562314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88" name="TextBox 87">
                <a:extLst>
                  <a:ext uri="{FF2B5EF4-FFF2-40B4-BE49-F238E27FC236}">
                    <a16:creationId xmlns:a16="http://schemas.microsoft.com/office/drawing/2014/main" id="{2AB2CD17-8318-7C5A-7157-41CC190B3D53}"/>
                  </a:ext>
                </a:extLst>
              </p:cNvPr>
              <p:cNvSpPr txBox="1"/>
              <p:nvPr/>
            </p:nvSpPr>
            <p:spPr bwMode="auto">
              <a:xfrm>
                <a:off x="2437587" y="562314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89" name="TextBox 88">
                <a:extLst>
                  <a:ext uri="{FF2B5EF4-FFF2-40B4-BE49-F238E27FC236}">
                    <a16:creationId xmlns:a16="http://schemas.microsoft.com/office/drawing/2014/main" id="{9CAC6DDA-3390-A8A3-BF6B-8D6BB97B36CD}"/>
                  </a:ext>
                </a:extLst>
              </p:cNvPr>
              <p:cNvSpPr txBox="1"/>
              <p:nvPr/>
            </p:nvSpPr>
            <p:spPr bwMode="auto">
              <a:xfrm>
                <a:off x="2773682" y="562314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90" name="TextBox 89">
                <a:extLst>
                  <a:ext uri="{FF2B5EF4-FFF2-40B4-BE49-F238E27FC236}">
                    <a16:creationId xmlns:a16="http://schemas.microsoft.com/office/drawing/2014/main" id="{550E5A51-355C-EB2B-7AEC-1E2004F5CF73}"/>
                  </a:ext>
                </a:extLst>
              </p:cNvPr>
              <p:cNvSpPr txBox="1"/>
              <p:nvPr/>
            </p:nvSpPr>
            <p:spPr bwMode="auto">
              <a:xfrm>
                <a:off x="3109777" y="562314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91" name="TextBox 90">
                <a:extLst>
                  <a:ext uri="{FF2B5EF4-FFF2-40B4-BE49-F238E27FC236}">
                    <a16:creationId xmlns:a16="http://schemas.microsoft.com/office/drawing/2014/main" id="{296D1757-C797-5E9A-C9DA-AD1AF5643E50}"/>
                  </a:ext>
                </a:extLst>
              </p:cNvPr>
              <p:cNvSpPr txBox="1"/>
              <p:nvPr/>
            </p:nvSpPr>
            <p:spPr bwMode="auto">
              <a:xfrm>
                <a:off x="3445872" y="562314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92" name="TextBox 91">
                <a:extLst>
                  <a:ext uri="{FF2B5EF4-FFF2-40B4-BE49-F238E27FC236}">
                    <a16:creationId xmlns:a16="http://schemas.microsoft.com/office/drawing/2014/main" id="{36D12D7B-CF4E-D922-2502-CE561FD334AA}"/>
                  </a:ext>
                </a:extLst>
              </p:cNvPr>
              <p:cNvSpPr txBox="1"/>
              <p:nvPr/>
            </p:nvSpPr>
            <p:spPr bwMode="auto">
              <a:xfrm>
                <a:off x="3781967" y="562314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a:t>
                </a:r>
              </a:p>
            </p:txBody>
          </p:sp>
          <p:sp>
            <p:nvSpPr>
              <p:cNvPr id="93" name="TextBox 92">
                <a:extLst>
                  <a:ext uri="{FF2B5EF4-FFF2-40B4-BE49-F238E27FC236}">
                    <a16:creationId xmlns:a16="http://schemas.microsoft.com/office/drawing/2014/main" id="{3111B5BE-15F5-407B-3958-539967788BBE}"/>
                  </a:ext>
                </a:extLst>
              </p:cNvPr>
              <p:cNvSpPr txBox="1"/>
              <p:nvPr/>
            </p:nvSpPr>
            <p:spPr bwMode="auto">
              <a:xfrm>
                <a:off x="4118062" y="562314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94" name="TextBox 93">
                <a:extLst>
                  <a:ext uri="{FF2B5EF4-FFF2-40B4-BE49-F238E27FC236}">
                    <a16:creationId xmlns:a16="http://schemas.microsoft.com/office/drawing/2014/main" id="{470F3F5F-F9BA-FB40-813F-D6CCE6B0BCDF}"/>
                  </a:ext>
                </a:extLst>
              </p:cNvPr>
              <p:cNvSpPr txBox="1"/>
              <p:nvPr/>
            </p:nvSpPr>
            <p:spPr bwMode="auto">
              <a:xfrm>
                <a:off x="4454157" y="562314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a:t>
                </a:r>
              </a:p>
            </p:txBody>
          </p:sp>
          <p:sp>
            <p:nvSpPr>
              <p:cNvPr id="95" name="TextBox 94">
                <a:extLst>
                  <a:ext uri="{FF2B5EF4-FFF2-40B4-BE49-F238E27FC236}">
                    <a16:creationId xmlns:a16="http://schemas.microsoft.com/office/drawing/2014/main" id="{E0AB34FE-D572-2F9E-7C5E-444F46964561}"/>
                  </a:ext>
                </a:extLst>
              </p:cNvPr>
              <p:cNvSpPr txBox="1"/>
              <p:nvPr/>
            </p:nvSpPr>
            <p:spPr bwMode="auto">
              <a:xfrm>
                <a:off x="4790252" y="562314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36</a:t>
                </a:r>
                <a:endParaRPr lang="en-US" sz="1200" b="0" dirty="0">
                  <a:solidFill>
                    <a:schemeClr val="bg1"/>
                  </a:solidFill>
                  <a:latin typeface="Calibri" panose="020F0502020204030204" pitchFamily="34" charset="0"/>
                </a:endParaRPr>
              </a:p>
            </p:txBody>
          </p:sp>
          <p:sp>
            <p:nvSpPr>
              <p:cNvPr id="96" name="TextBox 95">
                <a:extLst>
                  <a:ext uri="{FF2B5EF4-FFF2-40B4-BE49-F238E27FC236}">
                    <a16:creationId xmlns:a16="http://schemas.microsoft.com/office/drawing/2014/main" id="{CC01AC1F-8642-C9B2-FBCC-4E77FB086AA8}"/>
                  </a:ext>
                </a:extLst>
              </p:cNvPr>
              <p:cNvSpPr txBox="1"/>
              <p:nvPr/>
            </p:nvSpPr>
            <p:spPr bwMode="auto">
              <a:xfrm>
                <a:off x="5126346" y="562314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39</a:t>
                </a:r>
              </a:p>
            </p:txBody>
          </p:sp>
        </p:grpSp>
        <p:sp>
          <p:nvSpPr>
            <p:cNvPr id="97" name="TextBox 96">
              <a:extLst>
                <a:ext uri="{FF2B5EF4-FFF2-40B4-BE49-F238E27FC236}">
                  <a16:creationId xmlns:a16="http://schemas.microsoft.com/office/drawing/2014/main" id="{4C5DD973-4204-2B55-ABF4-0FC85C15098F}"/>
                </a:ext>
              </a:extLst>
            </p:cNvPr>
            <p:cNvSpPr txBox="1"/>
            <p:nvPr/>
          </p:nvSpPr>
          <p:spPr bwMode="auto">
            <a:xfrm>
              <a:off x="1039856" y="5001790"/>
              <a:ext cx="1111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Number at risk</a:t>
              </a:r>
            </a:p>
          </p:txBody>
        </p:sp>
        <p:grpSp>
          <p:nvGrpSpPr>
            <p:cNvPr id="98" name="Group 97">
              <a:extLst>
                <a:ext uri="{FF2B5EF4-FFF2-40B4-BE49-F238E27FC236}">
                  <a16:creationId xmlns:a16="http://schemas.microsoft.com/office/drawing/2014/main" id="{761C0A11-1F23-48B5-12BF-27A93F2F0EFA}"/>
                </a:ext>
              </a:extLst>
            </p:cNvPr>
            <p:cNvGrpSpPr/>
            <p:nvPr/>
          </p:nvGrpSpPr>
          <p:grpSpPr>
            <a:xfrm>
              <a:off x="1105228" y="5204690"/>
              <a:ext cx="4551141" cy="461665"/>
              <a:chOff x="877692" y="5623142"/>
              <a:chExt cx="4551141" cy="461665"/>
            </a:xfrm>
          </p:grpSpPr>
          <p:sp>
            <p:nvSpPr>
              <p:cNvPr id="99" name="TextBox 98">
                <a:extLst>
                  <a:ext uri="{FF2B5EF4-FFF2-40B4-BE49-F238E27FC236}">
                    <a16:creationId xmlns:a16="http://schemas.microsoft.com/office/drawing/2014/main" id="{927E8D24-C085-2259-1AA6-F74585FDF29E}"/>
                  </a:ext>
                </a:extLst>
              </p:cNvPr>
              <p:cNvSpPr txBox="1"/>
              <p:nvPr/>
            </p:nvSpPr>
            <p:spPr bwMode="auto">
              <a:xfrm>
                <a:off x="877692" y="562314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14</a:t>
                </a:r>
              </a:p>
            </p:txBody>
          </p:sp>
          <p:sp>
            <p:nvSpPr>
              <p:cNvPr id="100" name="TextBox 99">
                <a:extLst>
                  <a:ext uri="{FF2B5EF4-FFF2-40B4-BE49-F238E27FC236}">
                    <a16:creationId xmlns:a16="http://schemas.microsoft.com/office/drawing/2014/main" id="{2BEBBFA4-5BA1-9BD1-2215-8A433F2895C3}"/>
                  </a:ext>
                </a:extLst>
              </p:cNvPr>
              <p:cNvSpPr txBox="1"/>
              <p:nvPr/>
            </p:nvSpPr>
            <p:spPr bwMode="auto">
              <a:xfrm>
                <a:off x="1093207" y="562314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13</a:t>
                </a:r>
              </a:p>
            </p:txBody>
          </p:sp>
          <p:sp>
            <p:nvSpPr>
              <p:cNvPr id="101" name="TextBox 100">
                <a:extLst>
                  <a:ext uri="{FF2B5EF4-FFF2-40B4-BE49-F238E27FC236}">
                    <a16:creationId xmlns:a16="http://schemas.microsoft.com/office/drawing/2014/main" id="{B07B2099-483C-AAC5-3D62-2543A6D86BF2}"/>
                  </a:ext>
                </a:extLst>
              </p:cNvPr>
              <p:cNvSpPr txBox="1"/>
              <p:nvPr/>
            </p:nvSpPr>
            <p:spPr bwMode="auto">
              <a:xfrm>
                <a:off x="1429302" y="562314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12</a:t>
                </a:r>
                <a:endParaRPr lang="en-US" sz="1200" b="0" dirty="0">
                  <a:solidFill>
                    <a:schemeClr val="bg1"/>
                  </a:solidFill>
                  <a:latin typeface="Calibri" panose="020F0502020204030204" pitchFamily="34" charset="0"/>
                </a:endParaRPr>
              </a:p>
            </p:txBody>
          </p:sp>
          <p:sp>
            <p:nvSpPr>
              <p:cNvPr id="102" name="TextBox 101">
                <a:extLst>
                  <a:ext uri="{FF2B5EF4-FFF2-40B4-BE49-F238E27FC236}">
                    <a16:creationId xmlns:a16="http://schemas.microsoft.com/office/drawing/2014/main" id="{FF9C0777-0F69-DAB9-A40E-AE933B5FA9AB}"/>
                  </a:ext>
                </a:extLst>
              </p:cNvPr>
              <p:cNvSpPr txBox="1"/>
              <p:nvPr/>
            </p:nvSpPr>
            <p:spPr bwMode="auto">
              <a:xfrm>
                <a:off x="1765397" y="562314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a:t>
                </a:r>
              </a:p>
            </p:txBody>
          </p:sp>
          <p:sp>
            <p:nvSpPr>
              <p:cNvPr id="103" name="TextBox 102">
                <a:extLst>
                  <a:ext uri="{FF2B5EF4-FFF2-40B4-BE49-F238E27FC236}">
                    <a16:creationId xmlns:a16="http://schemas.microsoft.com/office/drawing/2014/main" id="{64D6B242-4F3F-0AD8-9F6F-9C7857A96E42}"/>
                  </a:ext>
                </a:extLst>
              </p:cNvPr>
              <p:cNvSpPr txBox="1"/>
              <p:nvPr/>
            </p:nvSpPr>
            <p:spPr bwMode="auto">
              <a:xfrm>
                <a:off x="2101492" y="562314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a:t>
                </a:r>
              </a:p>
            </p:txBody>
          </p:sp>
          <p:sp>
            <p:nvSpPr>
              <p:cNvPr id="104" name="TextBox 103">
                <a:extLst>
                  <a:ext uri="{FF2B5EF4-FFF2-40B4-BE49-F238E27FC236}">
                    <a16:creationId xmlns:a16="http://schemas.microsoft.com/office/drawing/2014/main" id="{3C2AC015-3B72-D664-3AC8-2232A7DAA7BA}"/>
                  </a:ext>
                </a:extLst>
              </p:cNvPr>
              <p:cNvSpPr txBox="1"/>
              <p:nvPr/>
            </p:nvSpPr>
            <p:spPr bwMode="auto">
              <a:xfrm>
                <a:off x="2476860" y="5623142"/>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a:t>
                </a:r>
              </a:p>
            </p:txBody>
          </p:sp>
          <p:sp>
            <p:nvSpPr>
              <p:cNvPr id="105" name="TextBox 104">
                <a:extLst>
                  <a:ext uri="{FF2B5EF4-FFF2-40B4-BE49-F238E27FC236}">
                    <a16:creationId xmlns:a16="http://schemas.microsoft.com/office/drawing/2014/main" id="{D05F67CE-062C-1856-298D-74005952A8F3}"/>
                  </a:ext>
                </a:extLst>
              </p:cNvPr>
              <p:cNvSpPr txBox="1"/>
              <p:nvPr/>
            </p:nvSpPr>
            <p:spPr bwMode="auto">
              <a:xfrm>
                <a:off x="2812955" y="5623142"/>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a:t>
                </a:r>
              </a:p>
            </p:txBody>
          </p:sp>
          <p:sp>
            <p:nvSpPr>
              <p:cNvPr id="106" name="TextBox 105">
                <a:extLst>
                  <a:ext uri="{FF2B5EF4-FFF2-40B4-BE49-F238E27FC236}">
                    <a16:creationId xmlns:a16="http://schemas.microsoft.com/office/drawing/2014/main" id="{81E6E296-DDE7-6A5F-1320-3FF065E59646}"/>
                  </a:ext>
                </a:extLst>
              </p:cNvPr>
              <p:cNvSpPr txBox="1"/>
              <p:nvPr/>
            </p:nvSpPr>
            <p:spPr bwMode="auto">
              <a:xfrm>
                <a:off x="3149050" y="5623142"/>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a:t>
                </a:r>
              </a:p>
            </p:txBody>
          </p:sp>
          <p:sp>
            <p:nvSpPr>
              <p:cNvPr id="107" name="TextBox 106">
                <a:extLst>
                  <a:ext uri="{FF2B5EF4-FFF2-40B4-BE49-F238E27FC236}">
                    <a16:creationId xmlns:a16="http://schemas.microsoft.com/office/drawing/2014/main" id="{203B7EB4-1F90-B8F1-4F8B-166445CCF98E}"/>
                  </a:ext>
                </a:extLst>
              </p:cNvPr>
              <p:cNvSpPr txBox="1"/>
              <p:nvPr/>
            </p:nvSpPr>
            <p:spPr bwMode="auto">
              <a:xfrm>
                <a:off x="3485145" y="5623142"/>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a:t>
                </a:r>
              </a:p>
            </p:txBody>
          </p:sp>
          <p:sp>
            <p:nvSpPr>
              <p:cNvPr id="108" name="TextBox 107">
                <a:extLst>
                  <a:ext uri="{FF2B5EF4-FFF2-40B4-BE49-F238E27FC236}">
                    <a16:creationId xmlns:a16="http://schemas.microsoft.com/office/drawing/2014/main" id="{0354D038-2419-C201-0864-6AAD02B8B674}"/>
                  </a:ext>
                </a:extLst>
              </p:cNvPr>
              <p:cNvSpPr txBox="1"/>
              <p:nvPr/>
            </p:nvSpPr>
            <p:spPr bwMode="auto">
              <a:xfrm>
                <a:off x="3821240" y="5623142"/>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a:t>
                </a:r>
              </a:p>
            </p:txBody>
          </p:sp>
          <p:sp>
            <p:nvSpPr>
              <p:cNvPr id="109" name="TextBox 108">
                <a:extLst>
                  <a:ext uri="{FF2B5EF4-FFF2-40B4-BE49-F238E27FC236}">
                    <a16:creationId xmlns:a16="http://schemas.microsoft.com/office/drawing/2014/main" id="{2B47D7E0-D9BE-DFDD-0F23-2E84E5E530D4}"/>
                  </a:ext>
                </a:extLst>
              </p:cNvPr>
              <p:cNvSpPr txBox="1"/>
              <p:nvPr/>
            </p:nvSpPr>
            <p:spPr bwMode="auto">
              <a:xfrm>
                <a:off x="4157335" y="5623142"/>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a:t>
                </a:r>
              </a:p>
            </p:txBody>
          </p:sp>
          <p:sp>
            <p:nvSpPr>
              <p:cNvPr id="110" name="TextBox 109">
                <a:extLst>
                  <a:ext uri="{FF2B5EF4-FFF2-40B4-BE49-F238E27FC236}">
                    <a16:creationId xmlns:a16="http://schemas.microsoft.com/office/drawing/2014/main" id="{609B5AC0-25E5-2117-FA69-34457A218C02}"/>
                  </a:ext>
                </a:extLst>
              </p:cNvPr>
              <p:cNvSpPr txBox="1"/>
              <p:nvPr/>
            </p:nvSpPr>
            <p:spPr bwMode="auto">
              <a:xfrm>
                <a:off x="4493430" y="5623142"/>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a:t>
                </a:r>
              </a:p>
            </p:txBody>
          </p:sp>
          <p:sp>
            <p:nvSpPr>
              <p:cNvPr id="111" name="TextBox 110">
                <a:extLst>
                  <a:ext uri="{FF2B5EF4-FFF2-40B4-BE49-F238E27FC236}">
                    <a16:creationId xmlns:a16="http://schemas.microsoft.com/office/drawing/2014/main" id="{13EBF184-3FB8-8767-07D9-74F74C4B52B6}"/>
                  </a:ext>
                </a:extLst>
              </p:cNvPr>
              <p:cNvSpPr txBox="1"/>
              <p:nvPr/>
            </p:nvSpPr>
            <p:spPr bwMode="auto">
              <a:xfrm>
                <a:off x="4829525" y="5623142"/>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a:t>
                </a:r>
                <a:endParaRPr lang="en-US" sz="1200" b="0" dirty="0">
                  <a:solidFill>
                    <a:schemeClr val="bg1"/>
                  </a:solidFill>
                  <a:latin typeface="Calibri" panose="020F0502020204030204" pitchFamily="34" charset="0"/>
                </a:endParaRPr>
              </a:p>
            </p:txBody>
          </p:sp>
          <p:sp>
            <p:nvSpPr>
              <p:cNvPr id="112" name="TextBox 111">
                <a:extLst>
                  <a:ext uri="{FF2B5EF4-FFF2-40B4-BE49-F238E27FC236}">
                    <a16:creationId xmlns:a16="http://schemas.microsoft.com/office/drawing/2014/main" id="{B4141B49-192C-8F30-32D4-E869C12628BC}"/>
                  </a:ext>
                </a:extLst>
              </p:cNvPr>
              <p:cNvSpPr txBox="1"/>
              <p:nvPr/>
            </p:nvSpPr>
            <p:spPr bwMode="auto">
              <a:xfrm>
                <a:off x="5165619" y="5623142"/>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grpSp>
        <p:cxnSp>
          <p:nvCxnSpPr>
            <p:cNvPr id="240" name="Straight Connector 239">
              <a:extLst>
                <a:ext uri="{FF2B5EF4-FFF2-40B4-BE49-F238E27FC236}">
                  <a16:creationId xmlns:a16="http://schemas.microsoft.com/office/drawing/2014/main" id="{B4A79615-223A-35D2-E192-88F570217D74}"/>
                </a:ext>
              </a:extLst>
            </p:cNvPr>
            <p:cNvCxnSpPr>
              <a:cxnSpLocks/>
            </p:cNvCxnSpPr>
            <p:nvPr/>
          </p:nvCxnSpPr>
          <p:spPr bwMode="auto">
            <a:xfrm>
              <a:off x="2717417" y="4322245"/>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4985D7D1-4F60-5CE5-34E6-603095A31856}"/>
                </a:ext>
              </a:extLst>
            </p:cNvPr>
            <p:cNvCxnSpPr>
              <a:cxnSpLocks/>
            </p:cNvCxnSpPr>
            <p:nvPr/>
          </p:nvCxnSpPr>
          <p:spPr bwMode="auto">
            <a:xfrm>
              <a:off x="3192682" y="4322245"/>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51D9FB13-F689-1633-6EE0-32BEFA3E8033}"/>
                </a:ext>
              </a:extLst>
            </p:cNvPr>
            <p:cNvCxnSpPr>
              <a:cxnSpLocks/>
            </p:cNvCxnSpPr>
            <p:nvPr/>
          </p:nvCxnSpPr>
          <p:spPr bwMode="auto">
            <a:xfrm>
              <a:off x="3204141" y="3963904"/>
              <a:ext cx="0" cy="91440"/>
            </a:xfrm>
            <a:prstGeom prst="line">
              <a:avLst/>
            </a:prstGeom>
            <a:noFill/>
            <a:ln w="19050" cap="flat" cmpd="sng" algn="ctr">
              <a:solidFill>
                <a:schemeClr val="accent2"/>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A70E3209-304C-1A7C-EFA6-17E2F8DBB191}"/>
                </a:ext>
              </a:extLst>
            </p:cNvPr>
            <p:cNvCxnSpPr>
              <a:cxnSpLocks/>
            </p:cNvCxnSpPr>
            <p:nvPr/>
          </p:nvCxnSpPr>
          <p:spPr bwMode="auto">
            <a:xfrm>
              <a:off x="3356267" y="3963904"/>
              <a:ext cx="0" cy="91440"/>
            </a:xfrm>
            <a:prstGeom prst="line">
              <a:avLst/>
            </a:prstGeom>
            <a:noFill/>
            <a:ln w="19050" cap="flat" cmpd="sng" algn="ctr">
              <a:solidFill>
                <a:schemeClr val="accent2"/>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3DC56807-C55A-1F61-C66F-C1E016C8C21D}"/>
                </a:ext>
              </a:extLst>
            </p:cNvPr>
            <p:cNvCxnSpPr>
              <a:cxnSpLocks/>
            </p:cNvCxnSpPr>
            <p:nvPr/>
          </p:nvCxnSpPr>
          <p:spPr bwMode="auto">
            <a:xfrm>
              <a:off x="3535297" y="3963904"/>
              <a:ext cx="0" cy="91440"/>
            </a:xfrm>
            <a:prstGeom prst="line">
              <a:avLst/>
            </a:prstGeom>
            <a:noFill/>
            <a:ln w="19050" cap="flat" cmpd="sng" algn="ctr">
              <a:solidFill>
                <a:schemeClr val="accent2"/>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A30726C1-F549-C129-432E-4F6BCA0E3105}"/>
                </a:ext>
              </a:extLst>
            </p:cNvPr>
            <p:cNvCxnSpPr>
              <a:cxnSpLocks/>
            </p:cNvCxnSpPr>
            <p:nvPr/>
          </p:nvCxnSpPr>
          <p:spPr bwMode="auto">
            <a:xfrm>
              <a:off x="4120561" y="3963904"/>
              <a:ext cx="0" cy="91440"/>
            </a:xfrm>
            <a:prstGeom prst="line">
              <a:avLst/>
            </a:prstGeom>
            <a:noFill/>
            <a:ln w="19050" cap="flat" cmpd="sng" algn="ctr">
              <a:solidFill>
                <a:schemeClr val="accent2"/>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859BBDFD-174C-FE21-0C4F-51C142A316F3}"/>
                </a:ext>
              </a:extLst>
            </p:cNvPr>
            <p:cNvCxnSpPr>
              <a:cxnSpLocks/>
            </p:cNvCxnSpPr>
            <p:nvPr/>
          </p:nvCxnSpPr>
          <p:spPr bwMode="auto">
            <a:xfrm>
              <a:off x="5089095" y="3963904"/>
              <a:ext cx="0" cy="91440"/>
            </a:xfrm>
            <a:prstGeom prst="line">
              <a:avLst/>
            </a:prstGeom>
            <a:noFill/>
            <a:ln w="19050" cap="flat" cmpd="sng" algn="ctr">
              <a:solidFill>
                <a:schemeClr val="accent2"/>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74773ADD-735D-D77B-071C-4BFB5178CF7C}"/>
                </a:ext>
              </a:extLst>
            </p:cNvPr>
            <p:cNvCxnSpPr>
              <a:cxnSpLocks/>
            </p:cNvCxnSpPr>
            <p:nvPr/>
          </p:nvCxnSpPr>
          <p:spPr bwMode="auto">
            <a:xfrm>
              <a:off x="5330708" y="3963904"/>
              <a:ext cx="0" cy="91440"/>
            </a:xfrm>
            <a:prstGeom prst="line">
              <a:avLst/>
            </a:prstGeom>
            <a:noFill/>
            <a:ln w="19050" cap="flat" cmpd="sng" algn="ctr">
              <a:solidFill>
                <a:schemeClr val="accent2"/>
              </a:solidFill>
              <a:prstDash val="solid"/>
              <a:round/>
              <a:headEnd type="none" w="med" len="med"/>
              <a:tailEnd type="none" w="med" len="med"/>
            </a:ln>
            <a:effectLst/>
          </p:spPr>
        </p:cxnSp>
        <p:sp>
          <p:nvSpPr>
            <p:cNvPr id="248" name="Freeform 247">
              <a:extLst>
                <a:ext uri="{FF2B5EF4-FFF2-40B4-BE49-F238E27FC236}">
                  <a16:creationId xmlns:a16="http://schemas.microsoft.com/office/drawing/2014/main" id="{296169E1-2021-7E2A-6EE5-48F9799DFFA3}"/>
                </a:ext>
              </a:extLst>
            </p:cNvPr>
            <p:cNvSpPr/>
            <p:nvPr/>
          </p:nvSpPr>
          <p:spPr bwMode="auto">
            <a:xfrm>
              <a:off x="1153313" y="3062896"/>
              <a:ext cx="4331368" cy="1653483"/>
            </a:xfrm>
            <a:custGeom>
              <a:avLst/>
              <a:gdLst>
                <a:gd name="csX0" fmla="*/ 0 w 4331368"/>
                <a:gd name="csY0" fmla="*/ 0 h 1653483"/>
                <a:gd name="csX1" fmla="*/ 99690 w 4331368"/>
                <a:gd name="csY1" fmla="*/ 0 h 1653483"/>
                <a:gd name="csX2" fmla="*/ 99690 w 4331368"/>
                <a:gd name="csY2" fmla="*/ 237194 h 1653483"/>
                <a:gd name="csX3" fmla="*/ 154692 w 4331368"/>
                <a:gd name="csY3" fmla="*/ 237194 h 1653483"/>
                <a:gd name="csX4" fmla="*/ 154692 w 4331368"/>
                <a:gd name="csY4" fmla="*/ 354072 h 1653483"/>
                <a:gd name="csX5" fmla="*/ 515639 w 4331368"/>
                <a:gd name="csY5" fmla="*/ 354072 h 1653483"/>
                <a:gd name="csX6" fmla="*/ 515639 w 4331368"/>
                <a:gd name="csY6" fmla="*/ 470951 h 1653483"/>
                <a:gd name="csX7" fmla="*/ 580953 w 4331368"/>
                <a:gd name="csY7" fmla="*/ 470951 h 1653483"/>
                <a:gd name="csX8" fmla="*/ 580953 w 4331368"/>
                <a:gd name="csY8" fmla="*/ 594704 h 1653483"/>
                <a:gd name="csX9" fmla="*/ 632517 w 4331368"/>
                <a:gd name="csY9" fmla="*/ 594704 h 1653483"/>
                <a:gd name="csX10" fmla="*/ 632517 w 4331368"/>
                <a:gd name="csY10" fmla="*/ 708145 h 1653483"/>
                <a:gd name="csX11" fmla="*/ 773458 w 4331368"/>
                <a:gd name="csY11" fmla="*/ 708145 h 1653483"/>
                <a:gd name="csX12" fmla="*/ 773458 w 4331368"/>
                <a:gd name="csY12" fmla="*/ 825023 h 1653483"/>
                <a:gd name="csX13" fmla="*/ 807834 w 4331368"/>
                <a:gd name="csY13" fmla="*/ 825023 h 1653483"/>
                <a:gd name="csX14" fmla="*/ 807834 w 4331368"/>
                <a:gd name="csY14" fmla="*/ 941901 h 1653483"/>
                <a:gd name="csX15" fmla="*/ 849085 w 4331368"/>
                <a:gd name="csY15" fmla="*/ 941901 h 1653483"/>
                <a:gd name="csX16" fmla="*/ 849085 w 4331368"/>
                <a:gd name="csY16" fmla="*/ 1062217 h 1653483"/>
                <a:gd name="csX17" fmla="*/ 1113780 w 4331368"/>
                <a:gd name="csY17" fmla="*/ 1062217 h 1653483"/>
                <a:gd name="csX18" fmla="*/ 1113780 w 4331368"/>
                <a:gd name="csY18" fmla="*/ 1182533 h 1653483"/>
                <a:gd name="csX19" fmla="*/ 1240971 w 4331368"/>
                <a:gd name="csY19" fmla="*/ 1182533 h 1653483"/>
                <a:gd name="csX20" fmla="*/ 1240971 w 4331368"/>
                <a:gd name="csY20" fmla="*/ 1299411 h 1653483"/>
                <a:gd name="csX21" fmla="*/ 4331368 w 4331368"/>
                <a:gd name="csY21" fmla="*/ 1299411 h 1653483"/>
                <a:gd name="csX22" fmla="*/ 4331368 w 4331368"/>
                <a:gd name="csY22" fmla="*/ 1653483 h 16534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331368" h="1653483">
                  <a:moveTo>
                    <a:pt x="0" y="0"/>
                  </a:moveTo>
                  <a:lnTo>
                    <a:pt x="99690" y="0"/>
                  </a:lnTo>
                  <a:lnTo>
                    <a:pt x="99690" y="237194"/>
                  </a:lnTo>
                  <a:lnTo>
                    <a:pt x="154692" y="237194"/>
                  </a:lnTo>
                  <a:lnTo>
                    <a:pt x="154692" y="354072"/>
                  </a:lnTo>
                  <a:lnTo>
                    <a:pt x="515639" y="354072"/>
                  </a:lnTo>
                  <a:lnTo>
                    <a:pt x="515639" y="470951"/>
                  </a:lnTo>
                  <a:lnTo>
                    <a:pt x="580953" y="470951"/>
                  </a:lnTo>
                  <a:lnTo>
                    <a:pt x="580953" y="594704"/>
                  </a:lnTo>
                  <a:lnTo>
                    <a:pt x="632517" y="594704"/>
                  </a:lnTo>
                  <a:lnTo>
                    <a:pt x="632517" y="708145"/>
                  </a:lnTo>
                  <a:lnTo>
                    <a:pt x="773458" y="708145"/>
                  </a:lnTo>
                  <a:lnTo>
                    <a:pt x="773458" y="825023"/>
                  </a:lnTo>
                  <a:lnTo>
                    <a:pt x="807834" y="825023"/>
                  </a:lnTo>
                  <a:lnTo>
                    <a:pt x="807834" y="941901"/>
                  </a:lnTo>
                  <a:lnTo>
                    <a:pt x="849085" y="941901"/>
                  </a:lnTo>
                  <a:lnTo>
                    <a:pt x="849085" y="1062217"/>
                  </a:lnTo>
                  <a:lnTo>
                    <a:pt x="1113780" y="1062217"/>
                  </a:lnTo>
                  <a:lnTo>
                    <a:pt x="1113780" y="1182533"/>
                  </a:lnTo>
                  <a:lnTo>
                    <a:pt x="1240971" y="1182533"/>
                  </a:lnTo>
                  <a:lnTo>
                    <a:pt x="1240971" y="1299411"/>
                  </a:lnTo>
                  <a:lnTo>
                    <a:pt x="4331368" y="1299411"/>
                  </a:lnTo>
                  <a:lnTo>
                    <a:pt x="4331368" y="1653483"/>
                  </a:lnTo>
                </a:path>
              </a:pathLst>
            </a:custGeom>
            <a:noFill/>
            <a:ln w="28575">
              <a:solidFill>
                <a:srgbClr val="015873"/>
              </a:solidFill>
              <a:miter lim="800000"/>
              <a:headEnd/>
              <a:tailEnd/>
            </a:ln>
          </p:spPr>
          <p:txBody>
            <a:bodyPr rtlCol="0" anchor="ctr"/>
            <a:lstStyle/>
            <a:p>
              <a:pPr algn="ctr"/>
              <a:endParaRPr lang="en-US" dirty="0"/>
            </a:p>
          </p:txBody>
        </p:sp>
        <p:sp>
          <p:nvSpPr>
            <p:cNvPr id="249" name="Freeform 248">
              <a:extLst>
                <a:ext uri="{FF2B5EF4-FFF2-40B4-BE49-F238E27FC236}">
                  <a16:creationId xmlns:a16="http://schemas.microsoft.com/office/drawing/2014/main" id="{BFA345C5-0938-7FE3-08C3-41A05C3E9CD7}"/>
                </a:ext>
              </a:extLst>
            </p:cNvPr>
            <p:cNvSpPr/>
            <p:nvPr/>
          </p:nvSpPr>
          <p:spPr bwMode="auto">
            <a:xfrm>
              <a:off x="1156750" y="3062896"/>
              <a:ext cx="4214491" cy="941901"/>
            </a:xfrm>
            <a:custGeom>
              <a:avLst/>
              <a:gdLst>
                <a:gd name="csX0" fmla="*/ 0 w 4214491"/>
                <a:gd name="csY0" fmla="*/ 0 h 941901"/>
                <a:gd name="csX1" fmla="*/ 247507 w 4214491"/>
                <a:gd name="csY1" fmla="*/ 0 h 941901"/>
                <a:gd name="csX2" fmla="*/ 247507 w 4214491"/>
                <a:gd name="csY2" fmla="*/ 120316 h 941901"/>
                <a:gd name="csX3" fmla="*/ 433137 w 4214491"/>
                <a:gd name="csY3" fmla="*/ 120316 h 941901"/>
                <a:gd name="csX4" fmla="*/ 433137 w 4214491"/>
                <a:gd name="csY4" fmla="*/ 240632 h 941901"/>
                <a:gd name="csX5" fmla="*/ 852524 w 4214491"/>
                <a:gd name="csY5" fmla="*/ 240632 h 941901"/>
                <a:gd name="csX6" fmla="*/ 852524 w 4214491"/>
                <a:gd name="csY6" fmla="*/ 357510 h 941901"/>
                <a:gd name="csX7" fmla="*/ 969402 w 4214491"/>
                <a:gd name="csY7" fmla="*/ 357510 h 941901"/>
                <a:gd name="csX8" fmla="*/ 969402 w 4214491"/>
                <a:gd name="csY8" fmla="*/ 474388 h 941901"/>
                <a:gd name="csX9" fmla="*/ 1519417 w 4214491"/>
                <a:gd name="csY9" fmla="*/ 474388 h 941901"/>
                <a:gd name="csX10" fmla="*/ 1519417 w 4214491"/>
                <a:gd name="csY10" fmla="*/ 642830 h 941901"/>
                <a:gd name="csX11" fmla="*/ 1550355 w 4214491"/>
                <a:gd name="csY11" fmla="*/ 642830 h 941901"/>
                <a:gd name="csX12" fmla="*/ 1550355 w 4214491"/>
                <a:gd name="csY12" fmla="*/ 821585 h 941901"/>
                <a:gd name="csX13" fmla="*/ 1959429 w 4214491"/>
                <a:gd name="csY13" fmla="*/ 821585 h 941901"/>
                <a:gd name="csX14" fmla="*/ 1959429 w 4214491"/>
                <a:gd name="csY14" fmla="*/ 941901 h 941901"/>
                <a:gd name="csX15" fmla="*/ 4214491 w 4214491"/>
                <a:gd name="csY15" fmla="*/ 941901 h 941901"/>
                <a:gd name="connsiteX0" fmla="*/ 0 w 4214491"/>
                <a:gd name="connsiteY0" fmla="*/ 0 h 941901"/>
                <a:gd name="connsiteX1" fmla="*/ 247507 w 4214491"/>
                <a:gd name="connsiteY1" fmla="*/ 0 h 941901"/>
                <a:gd name="connsiteX2" fmla="*/ 247507 w 4214491"/>
                <a:gd name="connsiteY2" fmla="*/ 120316 h 941901"/>
                <a:gd name="connsiteX3" fmla="*/ 433137 w 4214491"/>
                <a:gd name="connsiteY3" fmla="*/ 120316 h 941901"/>
                <a:gd name="connsiteX4" fmla="*/ 433137 w 4214491"/>
                <a:gd name="connsiteY4" fmla="*/ 240632 h 941901"/>
                <a:gd name="connsiteX5" fmla="*/ 852524 w 4214491"/>
                <a:gd name="connsiteY5" fmla="*/ 240632 h 941901"/>
                <a:gd name="connsiteX6" fmla="*/ 852524 w 4214491"/>
                <a:gd name="connsiteY6" fmla="*/ 357510 h 941901"/>
                <a:gd name="connsiteX7" fmla="*/ 969402 w 4214491"/>
                <a:gd name="connsiteY7" fmla="*/ 357510 h 941901"/>
                <a:gd name="connsiteX8" fmla="*/ 969402 w 4214491"/>
                <a:gd name="connsiteY8" fmla="*/ 474388 h 941901"/>
                <a:gd name="connsiteX9" fmla="*/ 1519417 w 4214491"/>
                <a:gd name="connsiteY9" fmla="*/ 474388 h 941901"/>
                <a:gd name="connsiteX10" fmla="*/ 1516242 w 4214491"/>
                <a:gd name="connsiteY10" fmla="*/ 712680 h 941901"/>
                <a:gd name="connsiteX11" fmla="*/ 1550355 w 4214491"/>
                <a:gd name="connsiteY11" fmla="*/ 642830 h 941901"/>
                <a:gd name="connsiteX12" fmla="*/ 1550355 w 4214491"/>
                <a:gd name="connsiteY12" fmla="*/ 821585 h 941901"/>
                <a:gd name="connsiteX13" fmla="*/ 1959429 w 4214491"/>
                <a:gd name="connsiteY13" fmla="*/ 821585 h 941901"/>
                <a:gd name="connsiteX14" fmla="*/ 1959429 w 4214491"/>
                <a:gd name="connsiteY14" fmla="*/ 941901 h 941901"/>
                <a:gd name="connsiteX15" fmla="*/ 4214491 w 4214491"/>
                <a:gd name="connsiteY15" fmla="*/ 941901 h 941901"/>
                <a:gd name="connsiteX0" fmla="*/ 0 w 4214491"/>
                <a:gd name="connsiteY0" fmla="*/ 0 h 941901"/>
                <a:gd name="connsiteX1" fmla="*/ 247507 w 4214491"/>
                <a:gd name="connsiteY1" fmla="*/ 0 h 941901"/>
                <a:gd name="connsiteX2" fmla="*/ 247507 w 4214491"/>
                <a:gd name="connsiteY2" fmla="*/ 120316 h 941901"/>
                <a:gd name="connsiteX3" fmla="*/ 433137 w 4214491"/>
                <a:gd name="connsiteY3" fmla="*/ 120316 h 941901"/>
                <a:gd name="connsiteX4" fmla="*/ 433137 w 4214491"/>
                <a:gd name="connsiteY4" fmla="*/ 240632 h 941901"/>
                <a:gd name="connsiteX5" fmla="*/ 852524 w 4214491"/>
                <a:gd name="connsiteY5" fmla="*/ 240632 h 941901"/>
                <a:gd name="connsiteX6" fmla="*/ 852524 w 4214491"/>
                <a:gd name="connsiteY6" fmla="*/ 357510 h 941901"/>
                <a:gd name="connsiteX7" fmla="*/ 969402 w 4214491"/>
                <a:gd name="connsiteY7" fmla="*/ 357510 h 941901"/>
                <a:gd name="connsiteX8" fmla="*/ 969402 w 4214491"/>
                <a:gd name="connsiteY8" fmla="*/ 474388 h 941901"/>
                <a:gd name="connsiteX9" fmla="*/ 1519417 w 4214491"/>
                <a:gd name="connsiteY9" fmla="*/ 474388 h 941901"/>
                <a:gd name="connsiteX10" fmla="*/ 1516242 w 4214491"/>
                <a:gd name="connsiteY10" fmla="*/ 712680 h 941901"/>
                <a:gd name="connsiteX11" fmla="*/ 1547180 w 4214491"/>
                <a:gd name="connsiteY11" fmla="*/ 715855 h 941901"/>
                <a:gd name="connsiteX12" fmla="*/ 1550355 w 4214491"/>
                <a:gd name="connsiteY12" fmla="*/ 821585 h 941901"/>
                <a:gd name="connsiteX13" fmla="*/ 1959429 w 4214491"/>
                <a:gd name="connsiteY13" fmla="*/ 821585 h 941901"/>
                <a:gd name="connsiteX14" fmla="*/ 1959429 w 4214491"/>
                <a:gd name="connsiteY14" fmla="*/ 941901 h 941901"/>
                <a:gd name="connsiteX15" fmla="*/ 4214491 w 4214491"/>
                <a:gd name="connsiteY15" fmla="*/ 941901 h 941901"/>
                <a:gd name="connsiteX0" fmla="*/ 0 w 4214491"/>
                <a:gd name="connsiteY0" fmla="*/ 0 h 941901"/>
                <a:gd name="connsiteX1" fmla="*/ 247507 w 4214491"/>
                <a:gd name="connsiteY1" fmla="*/ 0 h 941901"/>
                <a:gd name="connsiteX2" fmla="*/ 247507 w 4214491"/>
                <a:gd name="connsiteY2" fmla="*/ 120316 h 941901"/>
                <a:gd name="connsiteX3" fmla="*/ 433137 w 4214491"/>
                <a:gd name="connsiteY3" fmla="*/ 120316 h 941901"/>
                <a:gd name="connsiteX4" fmla="*/ 433137 w 4214491"/>
                <a:gd name="connsiteY4" fmla="*/ 240632 h 941901"/>
                <a:gd name="connsiteX5" fmla="*/ 852524 w 4214491"/>
                <a:gd name="connsiteY5" fmla="*/ 240632 h 941901"/>
                <a:gd name="connsiteX6" fmla="*/ 852524 w 4214491"/>
                <a:gd name="connsiteY6" fmla="*/ 357510 h 941901"/>
                <a:gd name="connsiteX7" fmla="*/ 969402 w 4214491"/>
                <a:gd name="connsiteY7" fmla="*/ 357510 h 941901"/>
                <a:gd name="connsiteX8" fmla="*/ 969402 w 4214491"/>
                <a:gd name="connsiteY8" fmla="*/ 474388 h 941901"/>
                <a:gd name="connsiteX9" fmla="*/ 1519417 w 4214491"/>
                <a:gd name="connsiteY9" fmla="*/ 474388 h 941901"/>
                <a:gd name="connsiteX10" fmla="*/ 1516242 w 4214491"/>
                <a:gd name="connsiteY10" fmla="*/ 712680 h 941901"/>
                <a:gd name="connsiteX11" fmla="*/ 1636080 w 4214491"/>
                <a:gd name="connsiteY11" fmla="*/ 731730 h 941901"/>
                <a:gd name="connsiteX12" fmla="*/ 1550355 w 4214491"/>
                <a:gd name="connsiteY12" fmla="*/ 821585 h 941901"/>
                <a:gd name="connsiteX13" fmla="*/ 1959429 w 4214491"/>
                <a:gd name="connsiteY13" fmla="*/ 821585 h 941901"/>
                <a:gd name="connsiteX14" fmla="*/ 1959429 w 4214491"/>
                <a:gd name="connsiteY14" fmla="*/ 941901 h 941901"/>
                <a:gd name="connsiteX15" fmla="*/ 4214491 w 4214491"/>
                <a:gd name="connsiteY15" fmla="*/ 941901 h 941901"/>
                <a:gd name="connsiteX0" fmla="*/ 0 w 4214491"/>
                <a:gd name="connsiteY0" fmla="*/ 0 h 941901"/>
                <a:gd name="connsiteX1" fmla="*/ 247507 w 4214491"/>
                <a:gd name="connsiteY1" fmla="*/ 0 h 941901"/>
                <a:gd name="connsiteX2" fmla="*/ 247507 w 4214491"/>
                <a:gd name="connsiteY2" fmla="*/ 120316 h 941901"/>
                <a:gd name="connsiteX3" fmla="*/ 433137 w 4214491"/>
                <a:gd name="connsiteY3" fmla="*/ 120316 h 941901"/>
                <a:gd name="connsiteX4" fmla="*/ 433137 w 4214491"/>
                <a:gd name="connsiteY4" fmla="*/ 240632 h 941901"/>
                <a:gd name="connsiteX5" fmla="*/ 852524 w 4214491"/>
                <a:gd name="connsiteY5" fmla="*/ 240632 h 941901"/>
                <a:gd name="connsiteX6" fmla="*/ 852524 w 4214491"/>
                <a:gd name="connsiteY6" fmla="*/ 357510 h 941901"/>
                <a:gd name="connsiteX7" fmla="*/ 969402 w 4214491"/>
                <a:gd name="connsiteY7" fmla="*/ 357510 h 941901"/>
                <a:gd name="connsiteX8" fmla="*/ 969402 w 4214491"/>
                <a:gd name="connsiteY8" fmla="*/ 474388 h 941901"/>
                <a:gd name="connsiteX9" fmla="*/ 1519417 w 4214491"/>
                <a:gd name="connsiteY9" fmla="*/ 474388 h 941901"/>
                <a:gd name="connsiteX10" fmla="*/ 1516242 w 4214491"/>
                <a:gd name="connsiteY10" fmla="*/ 712680 h 941901"/>
                <a:gd name="connsiteX11" fmla="*/ 1547180 w 4214491"/>
                <a:gd name="connsiteY11" fmla="*/ 703155 h 941901"/>
                <a:gd name="connsiteX12" fmla="*/ 1550355 w 4214491"/>
                <a:gd name="connsiteY12" fmla="*/ 821585 h 941901"/>
                <a:gd name="connsiteX13" fmla="*/ 1959429 w 4214491"/>
                <a:gd name="connsiteY13" fmla="*/ 821585 h 941901"/>
                <a:gd name="connsiteX14" fmla="*/ 1959429 w 4214491"/>
                <a:gd name="connsiteY14" fmla="*/ 941901 h 941901"/>
                <a:gd name="connsiteX15" fmla="*/ 4214491 w 4214491"/>
                <a:gd name="connsiteY15" fmla="*/ 941901 h 941901"/>
                <a:gd name="connsiteX0" fmla="*/ 0 w 4214491"/>
                <a:gd name="connsiteY0" fmla="*/ 0 h 941901"/>
                <a:gd name="connsiteX1" fmla="*/ 247507 w 4214491"/>
                <a:gd name="connsiteY1" fmla="*/ 0 h 941901"/>
                <a:gd name="connsiteX2" fmla="*/ 247507 w 4214491"/>
                <a:gd name="connsiteY2" fmla="*/ 120316 h 941901"/>
                <a:gd name="connsiteX3" fmla="*/ 433137 w 4214491"/>
                <a:gd name="connsiteY3" fmla="*/ 120316 h 941901"/>
                <a:gd name="connsiteX4" fmla="*/ 433137 w 4214491"/>
                <a:gd name="connsiteY4" fmla="*/ 240632 h 941901"/>
                <a:gd name="connsiteX5" fmla="*/ 852524 w 4214491"/>
                <a:gd name="connsiteY5" fmla="*/ 240632 h 941901"/>
                <a:gd name="connsiteX6" fmla="*/ 852524 w 4214491"/>
                <a:gd name="connsiteY6" fmla="*/ 357510 h 941901"/>
                <a:gd name="connsiteX7" fmla="*/ 969402 w 4214491"/>
                <a:gd name="connsiteY7" fmla="*/ 357510 h 941901"/>
                <a:gd name="connsiteX8" fmla="*/ 969402 w 4214491"/>
                <a:gd name="connsiteY8" fmla="*/ 474388 h 941901"/>
                <a:gd name="connsiteX9" fmla="*/ 1519417 w 4214491"/>
                <a:gd name="connsiteY9" fmla="*/ 474388 h 941901"/>
                <a:gd name="connsiteX10" fmla="*/ 1462267 w 4214491"/>
                <a:gd name="connsiteY10" fmla="*/ 696805 h 941901"/>
                <a:gd name="connsiteX11" fmla="*/ 1547180 w 4214491"/>
                <a:gd name="connsiteY11" fmla="*/ 703155 h 941901"/>
                <a:gd name="connsiteX12" fmla="*/ 1550355 w 4214491"/>
                <a:gd name="connsiteY12" fmla="*/ 821585 h 941901"/>
                <a:gd name="connsiteX13" fmla="*/ 1959429 w 4214491"/>
                <a:gd name="connsiteY13" fmla="*/ 821585 h 941901"/>
                <a:gd name="connsiteX14" fmla="*/ 1959429 w 4214491"/>
                <a:gd name="connsiteY14" fmla="*/ 941901 h 941901"/>
                <a:gd name="connsiteX15" fmla="*/ 4214491 w 4214491"/>
                <a:gd name="connsiteY15" fmla="*/ 941901 h 941901"/>
                <a:gd name="connsiteX0" fmla="*/ 0 w 4214491"/>
                <a:gd name="connsiteY0" fmla="*/ 0 h 941901"/>
                <a:gd name="connsiteX1" fmla="*/ 247507 w 4214491"/>
                <a:gd name="connsiteY1" fmla="*/ 0 h 941901"/>
                <a:gd name="connsiteX2" fmla="*/ 247507 w 4214491"/>
                <a:gd name="connsiteY2" fmla="*/ 120316 h 941901"/>
                <a:gd name="connsiteX3" fmla="*/ 433137 w 4214491"/>
                <a:gd name="connsiteY3" fmla="*/ 120316 h 941901"/>
                <a:gd name="connsiteX4" fmla="*/ 433137 w 4214491"/>
                <a:gd name="connsiteY4" fmla="*/ 240632 h 941901"/>
                <a:gd name="connsiteX5" fmla="*/ 852524 w 4214491"/>
                <a:gd name="connsiteY5" fmla="*/ 240632 h 941901"/>
                <a:gd name="connsiteX6" fmla="*/ 852524 w 4214491"/>
                <a:gd name="connsiteY6" fmla="*/ 357510 h 941901"/>
                <a:gd name="connsiteX7" fmla="*/ 969402 w 4214491"/>
                <a:gd name="connsiteY7" fmla="*/ 357510 h 941901"/>
                <a:gd name="connsiteX8" fmla="*/ 969402 w 4214491"/>
                <a:gd name="connsiteY8" fmla="*/ 474388 h 941901"/>
                <a:gd name="connsiteX9" fmla="*/ 1519417 w 4214491"/>
                <a:gd name="connsiteY9" fmla="*/ 474388 h 941901"/>
                <a:gd name="connsiteX10" fmla="*/ 1519417 w 4214491"/>
                <a:gd name="connsiteY10" fmla="*/ 709505 h 941901"/>
                <a:gd name="connsiteX11" fmla="*/ 1547180 w 4214491"/>
                <a:gd name="connsiteY11" fmla="*/ 703155 h 941901"/>
                <a:gd name="connsiteX12" fmla="*/ 1550355 w 4214491"/>
                <a:gd name="connsiteY12" fmla="*/ 821585 h 941901"/>
                <a:gd name="connsiteX13" fmla="*/ 1959429 w 4214491"/>
                <a:gd name="connsiteY13" fmla="*/ 821585 h 941901"/>
                <a:gd name="connsiteX14" fmla="*/ 1959429 w 4214491"/>
                <a:gd name="connsiteY14" fmla="*/ 941901 h 941901"/>
                <a:gd name="connsiteX15" fmla="*/ 4214491 w 4214491"/>
                <a:gd name="connsiteY15" fmla="*/ 941901 h 941901"/>
                <a:gd name="connsiteX0" fmla="*/ 0 w 4214491"/>
                <a:gd name="connsiteY0" fmla="*/ 0 h 941901"/>
                <a:gd name="connsiteX1" fmla="*/ 247507 w 4214491"/>
                <a:gd name="connsiteY1" fmla="*/ 0 h 941901"/>
                <a:gd name="connsiteX2" fmla="*/ 247507 w 4214491"/>
                <a:gd name="connsiteY2" fmla="*/ 120316 h 941901"/>
                <a:gd name="connsiteX3" fmla="*/ 433137 w 4214491"/>
                <a:gd name="connsiteY3" fmla="*/ 120316 h 941901"/>
                <a:gd name="connsiteX4" fmla="*/ 433137 w 4214491"/>
                <a:gd name="connsiteY4" fmla="*/ 240632 h 941901"/>
                <a:gd name="connsiteX5" fmla="*/ 852524 w 4214491"/>
                <a:gd name="connsiteY5" fmla="*/ 240632 h 941901"/>
                <a:gd name="connsiteX6" fmla="*/ 852524 w 4214491"/>
                <a:gd name="connsiteY6" fmla="*/ 357510 h 941901"/>
                <a:gd name="connsiteX7" fmla="*/ 969402 w 4214491"/>
                <a:gd name="connsiteY7" fmla="*/ 357510 h 941901"/>
                <a:gd name="connsiteX8" fmla="*/ 969402 w 4214491"/>
                <a:gd name="connsiteY8" fmla="*/ 474388 h 941901"/>
                <a:gd name="connsiteX9" fmla="*/ 1519417 w 4214491"/>
                <a:gd name="connsiteY9" fmla="*/ 474388 h 941901"/>
                <a:gd name="connsiteX10" fmla="*/ 1519417 w 4214491"/>
                <a:gd name="connsiteY10" fmla="*/ 696805 h 941901"/>
                <a:gd name="connsiteX11" fmla="*/ 1547180 w 4214491"/>
                <a:gd name="connsiteY11" fmla="*/ 703155 h 941901"/>
                <a:gd name="connsiteX12" fmla="*/ 1550355 w 4214491"/>
                <a:gd name="connsiteY12" fmla="*/ 821585 h 941901"/>
                <a:gd name="connsiteX13" fmla="*/ 1959429 w 4214491"/>
                <a:gd name="connsiteY13" fmla="*/ 821585 h 941901"/>
                <a:gd name="connsiteX14" fmla="*/ 1959429 w 4214491"/>
                <a:gd name="connsiteY14" fmla="*/ 941901 h 941901"/>
                <a:gd name="connsiteX15" fmla="*/ 4214491 w 4214491"/>
                <a:gd name="connsiteY15" fmla="*/ 941901 h 941901"/>
                <a:gd name="connsiteX0" fmla="*/ 0 w 4214491"/>
                <a:gd name="connsiteY0" fmla="*/ 0 h 941901"/>
                <a:gd name="connsiteX1" fmla="*/ 247507 w 4214491"/>
                <a:gd name="connsiteY1" fmla="*/ 0 h 941901"/>
                <a:gd name="connsiteX2" fmla="*/ 247507 w 4214491"/>
                <a:gd name="connsiteY2" fmla="*/ 120316 h 941901"/>
                <a:gd name="connsiteX3" fmla="*/ 433137 w 4214491"/>
                <a:gd name="connsiteY3" fmla="*/ 120316 h 941901"/>
                <a:gd name="connsiteX4" fmla="*/ 433137 w 4214491"/>
                <a:gd name="connsiteY4" fmla="*/ 240632 h 941901"/>
                <a:gd name="connsiteX5" fmla="*/ 852524 w 4214491"/>
                <a:gd name="connsiteY5" fmla="*/ 240632 h 941901"/>
                <a:gd name="connsiteX6" fmla="*/ 852524 w 4214491"/>
                <a:gd name="connsiteY6" fmla="*/ 357510 h 941901"/>
                <a:gd name="connsiteX7" fmla="*/ 969402 w 4214491"/>
                <a:gd name="connsiteY7" fmla="*/ 357510 h 941901"/>
                <a:gd name="connsiteX8" fmla="*/ 969402 w 4214491"/>
                <a:gd name="connsiteY8" fmla="*/ 474388 h 941901"/>
                <a:gd name="connsiteX9" fmla="*/ 1519417 w 4214491"/>
                <a:gd name="connsiteY9" fmla="*/ 474388 h 941901"/>
                <a:gd name="connsiteX10" fmla="*/ 1519417 w 4214491"/>
                <a:gd name="connsiteY10" fmla="*/ 696805 h 941901"/>
                <a:gd name="connsiteX11" fmla="*/ 1550355 w 4214491"/>
                <a:gd name="connsiteY11" fmla="*/ 693630 h 941901"/>
                <a:gd name="connsiteX12" fmla="*/ 1550355 w 4214491"/>
                <a:gd name="connsiteY12" fmla="*/ 821585 h 941901"/>
                <a:gd name="connsiteX13" fmla="*/ 1959429 w 4214491"/>
                <a:gd name="connsiteY13" fmla="*/ 821585 h 941901"/>
                <a:gd name="connsiteX14" fmla="*/ 1959429 w 4214491"/>
                <a:gd name="connsiteY14" fmla="*/ 941901 h 941901"/>
                <a:gd name="connsiteX15" fmla="*/ 4214491 w 4214491"/>
                <a:gd name="connsiteY15" fmla="*/ 941901 h 941901"/>
                <a:gd name="connsiteX0" fmla="*/ 0 w 4214491"/>
                <a:gd name="connsiteY0" fmla="*/ 0 h 941901"/>
                <a:gd name="connsiteX1" fmla="*/ 247507 w 4214491"/>
                <a:gd name="connsiteY1" fmla="*/ 0 h 941901"/>
                <a:gd name="connsiteX2" fmla="*/ 247507 w 4214491"/>
                <a:gd name="connsiteY2" fmla="*/ 120316 h 941901"/>
                <a:gd name="connsiteX3" fmla="*/ 433137 w 4214491"/>
                <a:gd name="connsiteY3" fmla="*/ 120316 h 941901"/>
                <a:gd name="connsiteX4" fmla="*/ 433137 w 4214491"/>
                <a:gd name="connsiteY4" fmla="*/ 240632 h 941901"/>
                <a:gd name="connsiteX5" fmla="*/ 852524 w 4214491"/>
                <a:gd name="connsiteY5" fmla="*/ 240632 h 941901"/>
                <a:gd name="connsiteX6" fmla="*/ 852524 w 4214491"/>
                <a:gd name="connsiteY6" fmla="*/ 357510 h 941901"/>
                <a:gd name="connsiteX7" fmla="*/ 969402 w 4214491"/>
                <a:gd name="connsiteY7" fmla="*/ 357510 h 941901"/>
                <a:gd name="connsiteX8" fmla="*/ 969402 w 4214491"/>
                <a:gd name="connsiteY8" fmla="*/ 474388 h 941901"/>
                <a:gd name="connsiteX9" fmla="*/ 1519417 w 4214491"/>
                <a:gd name="connsiteY9" fmla="*/ 474388 h 941901"/>
                <a:gd name="connsiteX10" fmla="*/ 1519417 w 4214491"/>
                <a:gd name="connsiteY10" fmla="*/ 696805 h 941901"/>
                <a:gd name="connsiteX11" fmla="*/ 1550355 w 4214491"/>
                <a:gd name="connsiteY11" fmla="*/ 699980 h 941901"/>
                <a:gd name="connsiteX12" fmla="*/ 1550355 w 4214491"/>
                <a:gd name="connsiteY12" fmla="*/ 821585 h 941901"/>
                <a:gd name="connsiteX13" fmla="*/ 1959429 w 4214491"/>
                <a:gd name="connsiteY13" fmla="*/ 821585 h 941901"/>
                <a:gd name="connsiteX14" fmla="*/ 1959429 w 4214491"/>
                <a:gd name="connsiteY14" fmla="*/ 941901 h 941901"/>
                <a:gd name="connsiteX15" fmla="*/ 4214491 w 4214491"/>
                <a:gd name="connsiteY15" fmla="*/ 941901 h 941901"/>
                <a:gd name="connsiteX0" fmla="*/ 0 w 4214491"/>
                <a:gd name="connsiteY0" fmla="*/ 0 h 941901"/>
                <a:gd name="connsiteX1" fmla="*/ 247507 w 4214491"/>
                <a:gd name="connsiteY1" fmla="*/ 0 h 941901"/>
                <a:gd name="connsiteX2" fmla="*/ 247507 w 4214491"/>
                <a:gd name="connsiteY2" fmla="*/ 120316 h 941901"/>
                <a:gd name="connsiteX3" fmla="*/ 433137 w 4214491"/>
                <a:gd name="connsiteY3" fmla="*/ 120316 h 941901"/>
                <a:gd name="connsiteX4" fmla="*/ 433137 w 4214491"/>
                <a:gd name="connsiteY4" fmla="*/ 240632 h 941901"/>
                <a:gd name="connsiteX5" fmla="*/ 852524 w 4214491"/>
                <a:gd name="connsiteY5" fmla="*/ 240632 h 941901"/>
                <a:gd name="connsiteX6" fmla="*/ 852524 w 4214491"/>
                <a:gd name="connsiteY6" fmla="*/ 357510 h 941901"/>
                <a:gd name="connsiteX7" fmla="*/ 969402 w 4214491"/>
                <a:gd name="connsiteY7" fmla="*/ 357510 h 941901"/>
                <a:gd name="connsiteX8" fmla="*/ 969402 w 4214491"/>
                <a:gd name="connsiteY8" fmla="*/ 474388 h 941901"/>
                <a:gd name="connsiteX9" fmla="*/ 1519417 w 4214491"/>
                <a:gd name="connsiteY9" fmla="*/ 474388 h 941901"/>
                <a:gd name="connsiteX10" fmla="*/ 1519417 w 4214491"/>
                <a:gd name="connsiteY10" fmla="*/ 696805 h 941901"/>
                <a:gd name="connsiteX11" fmla="*/ 1553530 w 4214491"/>
                <a:gd name="connsiteY11" fmla="*/ 696805 h 941901"/>
                <a:gd name="connsiteX12" fmla="*/ 1550355 w 4214491"/>
                <a:gd name="connsiteY12" fmla="*/ 821585 h 941901"/>
                <a:gd name="connsiteX13" fmla="*/ 1959429 w 4214491"/>
                <a:gd name="connsiteY13" fmla="*/ 821585 h 941901"/>
                <a:gd name="connsiteX14" fmla="*/ 1959429 w 4214491"/>
                <a:gd name="connsiteY14" fmla="*/ 941901 h 941901"/>
                <a:gd name="connsiteX15" fmla="*/ 4214491 w 4214491"/>
                <a:gd name="connsiteY15" fmla="*/ 941901 h 941901"/>
                <a:gd name="connsiteX0" fmla="*/ 0 w 4214491"/>
                <a:gd name="connsiteY0" fmla="*/ 0 h 941901"/>
                <a:gd name="connsiteX1" fmla="*/ 247507 w 4214491"/>
                <a:gd name="connsiteY1" fmla="*/ 0 h 941901"/>
                <a:gd name="connsiteX2" fmla="*/ 247507 w 4214491"/>
                <a:gd name="connsiteY2" fmla="*/ 120316 h 941901"/>
                <a:gd name="connsiteX3" fmla="*/ 433137 w 4214491"/>
                <a:gd name="connsiteY3" fmla="*/ 120316 h 941901"/>
                <a:gd name="connsiteX4" fmla="*/ 433137 w 4214491"/>
                <a:gd name="connsiteY4" fmla="*/ 240632 h 941901"/>
                <a:gd name="connsiteX5" fmla="*/ 852524 w 4214491"/>
                <a:gd name="connsiteY5" fmla="*/ 240632 h 941901"/>
                <a:gd name="connsiteX6" fmla="*/ 852524 w 4214491"/>
                <a:gd name="connsiteY6" fmla="*/ 357510 h 941901"/>
                <a:gd name="connsiteX7" fmla="*/ 969402 w 4214491"/>
                <a:gd name="connsiteY7" fmla="*/ 357510 h 941901"/>
                <a:gd name="connsiteX8" fmla="*/ 969402 w 4214491"/>
                <a:gd name="connsiteY8" fmla="*/ 474388 h 941901"/>
                <a:gd name="connsiteX9" fmla="*/ 1519417 w 4214491"/>
                <a:gd name="connsiteY9" fmla="*/ 474388 h 941901"/>
                <a:gd name="connsiteX10" fmla="*/ 1519417 w 4214491"/>
                <a:gd name="connsiteY10" fmla="*/ 696805 h 941901"/>
                <a:gd name="connsiteX11" fmla="*/ 1585280 w 4214491"/>
                <a:gd name="connsiteY11" fmla="*/ 696805 h 941901"/>
                <a:gd name="connsiteX12" fmla="*/ 1550355 w 4214491"/>
                <a:gd name="connsiteY12" fmla="*/ 821585 h 941901"/>
                <a:gd name="connsiteX13" fmla="*/ 1959429 w 4214491"/>
                <a:gd name="connsiteY13" fmla="*/ 821585 h 941901"/>
                <a:gd name="connsiteX14" fmla="*/ 1959429 w 4214491"/>
                <a:gd name="connsiteY14" fmla="*/ 941901 h 941901"/>
                <a:gd name="connsiteX15" fmla="*/ 4214491 w 4214491"/>
                <a:gd name="connsiteY15" fmla="*/ 941901 h 941901"/>
                <a:gd name="connsiteX0" fmla="*/ 0 w 4214491"/>
                <a:gd name="connsiteY0" fmla="*/ 0 h 941901"/>
                <a:gd name="connsiteX1" fmla="*/ 247507 w 4214491"/>
                <a:gd name="connsiteY1" fmla="*/ 0 h 941901"/>
                <a:gd name="connsiteX2" fmla="*/ 247507 w 4214491"/>
                <a:gd name="connsiteY2" fmla="*/ 120316 h 941901"/>
                <a:gd name="connsiteX3" fmla="*/ 433137 w 4214491"/>
                <a:gd name="connsiteY3" fmla="*/ 120316 h 941901"/>
                <a:gd name="connsiteX4" fmla="*/ 433137 w 4214491"/>
                <a:gd name="connsiteY4" fmla="*/ 240632 h 941901"/>
                <a:gd name="connsiteX5" fmla="*/ 852524 w 4214491"/>
                <a:gd name="connsiteY5" fmla="*/ 240632 h 941901"/>
                <a:gd name="connsiteX6" fmla="*/ 852524 w 4214491"/>
                <a:gd name="connsiteY6" fmla="*/ 357510 h 941901"/>
                <a:gd name="connsiteX7" fmla="*/ 969402 w 4214491"/>
                <a:gd name="connsiteY7" fmla="*/ 357510 h 941901"/>
                <a:gd name="connsiteX8" fmla="*/ 969402 w 4214491"/>
                <a:gd name="connsiteY8" fmla="*/ 474388 h 941901"/>
                <a:gd name="connsiteX9" fmla="*/ 1519417 w 4214491"/>
                <a:gd name="connsiteY9" fmla="*/ 474388 h 941901"/>
                <a:gd name="connsiteX10" fmla="*/ 1519417 w 4214491"/>
                <a:gd name="connsiteY10" fmla="*/ 696805 h 941901"/>
                <a:gd name="connsiteX11" fmla="*/ 1547180 w 4214491"/>
                <a:gd name="connsiteY11" fmla="*/ 693630 h 941901"/>
                <a:gd name="connsiteX12" fmla="*/ 1550355 w 4214491"/>
                <a:gd name="connsiteY12" fmla="*/ 821585 h 941901"/>
                <a:gd name="connsiteX13" fmla="*/ 1959429 w 4214491"/>
                <a:gd name="connsiteY13" fmla="*/ 821585 h 941901"/>
                <a:gd name="connsiteX14" fmla="*/ 1959429 w 4214491"/>
                <a:gd name="connsiteY14" fmla="*/ 941901 h 941901"/>
                <a:gd name="connsiteX15" fmla="*/ 4214491 w 4214491"/>
                <a:gd name="connsiteY15" fmla="*/ 941901 h 941901"/>
                <a:gd name="connsiteX0" fmla="*/ 0 w 4214491"/>
                <a:gd name="connsiteY0" fmla="*/ 0 h 941901"/>
                <a:gd name="connsiteX1" fmla="*/ 247507 w 4214491"/>
                <a:gd name="connsiteY1" fmla="*/ 0 h 941901"/>
                <a:gd name="connsiteX2" fmla="*/ 247507 w 4214491"/>
                <a:gd name="connsiteY2" fmla="*/ 120316 h 941901"/>
                <a:gd name="connsiteX3" fmla="*/ 433137 w 4214491"/>
                <a:gd name="connsiteY3" fmla="*/ 120316 h 941901"/>
                <a:gd name="connsiteX4" fmla="*/ 433137 w 4214491"/>
                <a:gd name="connsiteY4" fmla="*/ 240632 h 941901"/>
                <a:gd name="connsiteX5" fmla="*/ 852524 w 4214491"/>
                <a:gd name="connsiteY5" fmla="*/ 240632 h 941901"/>
                <a:gd name="connsiteX6" fmla="*/ 852524 w 4214491"/>
                <a:gd name="connsiteY6" fmla="*/ 357510 h 941901"/>
                <a:gd name="connsiteX7" fmla="*/ 969402 w 4214491"/>
                <a:gd name="connsiteY7" fmla="*/ 357510 h 941901"/>
                <a:gd name="connsiteX8" fmla="*/ 969402 w 4214491"/>
                <a:gd name="connsiteY8" fmla="*/ 474388 h 941901"/>
                <a:gd name="connsiteX9" fmla="*/ 1519417 w 4214491"/>
                <a:gd name="connsiteY9" fmla="*/ 474388 h 941901"/>
                <a:gd name="connsiteX10" fmla="*/ 1519417 w 4214491"/>
                <a:gd name="connsiteY10" fmla="*/ 696805 h 941901"/>
                <a:gd name="connsiteX11" fmla="*/ 1550355 w 4214491"/>
                <a:gd name="connsiteY11" fmla="*/ 693630 h 941901"/>
                <a:gd name="connsiteX12" fmla="*/ 1550355 w 4214491"/>
                <a:gd name="connsiteY12" fmla="*/ 821585 h 941901"/>
                <a:gd name="connsiteX13" fmla="*/ 1959429 w 4214491"/>
                <a:gd name="connsiteY13" fmla="*/ 821585 h 941901"/>
                <a:gd name="connsiteX14" fmla="*/ 1959429 w 4214491"/>
                <a:gd name="connsiteY14" fmla="*/ 941901 h 941901"/>
                <a:gd name="connsiteX15" fmla="*/ 4214491 w 4214491"/>
                <a:gd name="connsiteY15" fmla="*/ 941901 h 941901"/>
                <a:gd name="connsiteX0" fmla="*/ 0 w 4214491"/>
                <a:gd name="connsiteY0" fmla="*/ 0 h 941901"/>
                <a:gd name="connsiteX1" fmla="*/ 247507 w 4214491"/>
                <a:gd name="connsiteY1" fmla="*/ 0 h 941901"/>
                <a:gd name="connsiteX2" fmla="*/ 247507 w 4214491"/>
                <a:gd name="connsiteY2" fmla="*/ 120316 h 941901"/>
                <a:gd name="connsiteX3" fmla="*/ 433137 w 4214491"/>
                <a:gd name="connsiteY3" fmla="*/ 120316 h 941901"/>
                <a:gd name="connsiteX4" fmla="*/ 433137 w 4214491"/>
                <a:gd name="connsiteY4" fmla="*/ 240632 h 941901"/>
                <a:gd name="connsiteX5" fmla="*/ 852524 w 4214491"/>
                <a:gd name="connsiteY5" fmla="*/ 240632 h 941901"/>
                <a:gd name="connsiteX6" fmla="*/ 852524 w 4214491"/>
                <a:gd name="connsiteY6" fmla="*/ 357510 h 941901"/>
                <a:gd name="connsiteX7" fmla="*/ 969402 w 4214491"/>
                <a:gd name="connsiteY7" fmla="*/ 357510 h 941901"/>
                <a:gd name="connsiteX8" fmla="*/ 969402 w 4214491"/>
                <a:gd name="connsiteY8" fmla="*/ 474388 h 941901"/>
                <a:gd name="connsiteX9" fmla="*/ 1519417 w 4214491"/>
                <a:gd name="connsiteY9" fmla="*/ 474388 h 941901"/>
                <a:gd name="connsiteX10" fmla="*/ 1519417 w 4214491"/>
                <a:gd name="connsiteY10" fmla="*/ 696805 h 941901"/>
                <a:gd name="connsiteX11" fmla="*/ 1550355 w 4214491"/>
                <a:gd name="connsiteY11" fmla="*/ 693630 h 941901"/>
                <a:gd name="connsiteX12" fmla="*/ 1550355 w 4214491"/>
                <a:gd name="connsiteY12" fmla="*/ 821585 h 941901"/>
                <a:gd name="connsiteX13" fmla="*/ 1959429 w 4214491"/>
                <a:gd name="connsiteY13" fmla="*/ 821585 h 941901"/>
                <a:gd name="connsiteX14" fmla="*/ 1959429 w 4214491"/>
                <a:gd name="connsiteY14" fmla="*/ 941901 h 941901"/>
                <a:gd name="connsiteX15" fmla="*/ 4214491 w 4214491"/>
                <a:gd name="connsiteY15" fmla="*/ 941901 h 941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14491" h="941901">
                  <a:moveTo>
                    <a:pt x="0" y="0"/>
                  </a:moveTo>
                  <a:lnTo>
                    <a:pt x="247507" y="0"/>
                  </a:lnTo>
                  <a:lnTo>
                    <a:pt x="247507" y="120316"/>
                  </a:lnTo>
                  <a:lnTo>
                    <a:pt x="433137" y="120316"/>
                  </a:lnTo>
                  <a:lnTo>
                    <a:pt x="433137" y="240632"/>
                  </a:lnTo>
                  <a:lnTo>
                    <a:pt x="852524" y="240632"/>
                  </a:lnTo>
                  <a:lnTo>
                    <a:pt x="852524" y="357510"/>
                  </a:lnTo>
                  <a:lnTo>
                    <a:pt x="969402" y="357510"/>
                  </a:lnTo>
                  <a:lnTo>
                    <a:pt x="969402" y="474388"/>
                  </a:lnTo>
                  <a:lnTo>
                    <a:pt x="1519417" y="474388"/>
                  </a:lnTo>
                  <a:cubicBezTo>
                    <a:pt x="1518359" y="553819"/>
                    <a:pt x="1520475" y="617374"/>
                    <a:pt x="1519417" y="696805"/>
                  </a:cubicBezTo>
                  <a:lnTo>
                    <a:pt x="1550355" y="693630"/>
                  </a:lnTo>
                  <a:cubicBezTo>
                    <a:pt x="1551413" y="728873"/>
                    <a:pt x="1549297" y="786342"/>
                    <a:pt x="1550355" y="821585"/>
                  </a:cubicBezTo>
                  <a:lnTo>
                    <a:pt x="1959429" y="821585"/>
                  </a:lnTo>
                  <a:lnTo>
                    <a:pt x="1959429" y="941901"/>
                  </a:lnTo>
                  <a:lnTo>
                    <a:pt x="4214491" y="941901"/>
                  </a:lnTo>
                </a:path>
              </a:pathLst>
            </a:custGeom>
            <a:noFill/>
            <a:ln w="28575">
              <a:solidFill>
                <a:schemeClr val="accent2"/>
              </a:solidFill>
              <a:miter lim="800000"/>
              <a:headEnd/>
              <a:tailEnd/>
            </a:ln>
          </p:spPr>
          <p:txBody>
            <a:bodyPr rtlCol="0" anchor="ctr"/>
            <a:lstStyle/>
            <a:p>
              <a:pPr algn="ctr"/>
              <a:r>
                <a:rPr lang="en-US" dirty="0"/>
                <a:t>-</a:t>
              </a:r>
            </a:p>
          </p:txBody>
        </p:sp>
      </p:grpSp>
      <p:grpSp>
        <p:nvGrpSpPr>
          <p:cNvPr id="259" name="Group 258">
            <a:extLst>
              <a:ext uri="{FF2B5EF4-FFF2-40B4-BE49-F238E27FC236}">
                <a16:creationId xmlns:a16="http://schemas.microsoft.com/office/drawing/2014/main" id="{1135093A-1B10-2F71-9F02-FB10485CC43E}"/>
              </a:ext>
            </a:extLst>
          </p:cNvPr>
          <p:cNvGrpSpPr/>
          <p:nvPr/>
        </p:nvGrpSpPr>
        <p:grpSpPr>
          <a:xfrm>
            <a:off x="6141313" y="1607312"/>
            <a:ext cx="5407545" cy="4324162"/>
            <a:chOff x="6141313" y="1607312"/>
            <a:chExt cx="5407545" cy="4324162"/>
          </a:xfrm>
        </p:grpSpPr>
        <p:sp>
          <p:nvSpPr>
            <p:cNvPr id="9" name="TextBox 8">
              <a:extLst>
                <a:ext uri="{FF2B5EF4-FFF2-40B4-BE49-F238E27FC236}">
                  <a16:creationId xmlns:a16="http://schemas.microsoft.com/office/drawing/2014/main" id="{4309D2D3-AE35-244B-463C-CA912925082E}"/>
                </a:ext>
              </a:extLst>
            </p:cNvPr>
            <p:cNvSpPr txBox="1"/>
            <p:nvPr/>
          </p:nvSpPr>
          <p:spPr bwMode="auto">
            <a:xfrm>
              <a:off x="8606812" y="1607312"/>
              <a:ext cx="7557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400" b="1" dirty="0">
                  <a:solidFill>
                    <a:schemeClr val="bg1"/>
                  </a:solidFill>
                  <a:latin typeface="Calibri" panose="020F0502020204030204" pitchFamily="34" charset="0"/>
                </a:rPr>
                <a:t>PFS</a:t>
              </a:r>
            </a:p>
          </p:txBody>
        </p:sp>
        <p:sp>
          <p:nvSpPr>
            <p:cNvPr id="115" name="TextBox 114">
              <a:extLst>
                <a:ext uri="{FF2B5EF4-FFF2-40B4-BE49-F238E27FC236}">
                  <a16:creationId xmlns:a16="http://schemas.microsoft.com/office/drawing/2014/main" id="{51B040E9-A8DC-9B41-B66F-8356F9EE26F1}"/>
                </a:ext>
              </a:extLst>
            </p:cNvPr>
            <p:cNvSpPr txBox="1"/>
            <p:nvPr/>
          </p:nvSpPr>
          <p:spPr bwMode="auto">
            <a:xfrm rot="16200000">
              <a:off x="5274377" y="3702763"/>
              <a:ext cx="20108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Progressive-Free Survival (%)</a:t>
              </a:r>
            </a:p>
          </p:txBody>
        </p:sp>
        <p:sp>
          <p:nvSpPr>
            <p:cNvPr id="116" name="Freeform 115">
              <a:extLst>
                <a:ext uri="{FF2B5EF4-FFF2-40B4-BE49-F238E27FC236}">
                  <a16:creationId xmlns:a16="http://schemas.microsoft.com/office/drawing/2014/main" id="{7A44BF9A-EE04-F341-9243-404B1C65840B}"/>
                </a:ext>
              </a:extLst>
            </p:cNvPr>
            <p:cNvSpPr/>
            <p:nvPr/>
          </p:nvSpPr>
          <p:spPr bwMode="auto">
            <a:xfrm>
              <a:off x="6710925" y="2898012"/>
              <a:ext cx="4837933" cy="1815567"/>
            </a:xfrm>
            <a:custGeom>
              <a:avLst/>
              <a:gdLst>
                <a:gd name="csX0" fmla="*/ 0 w 4486589"/>
                <a:gd name="csY0" fmla="*/ 0 h 1688123"/>
                <a:gd name="csX1" fmla="*/ 0 w 4486589"/>
                <a:gd name="csY1" fmla="*/ 1688123 h 1688123"/>
                <a:gd name="csX2" fmla="*/ 4486589 w 4486589"/>
                <a:gd name="csY2" fmla="*/ 1688123 h 1688123"/>
              </a:gdLst>
              <a:ahLst/>
              <a:cxnLst>
                <a:cxn ang="0">
                  <a:pos x="csX0" y="csY0"/>
                </a:cxn>
                <a:cxn ang="0">
                  <a:pos x="csX1" y="csY1"/>
                </a:cxn>
                <a:cxn ang="0">
                  <a:pos x="csX2" y="csY2"/>
                </a:cxn>
              </a:cxnLst>
              <a:rect l="l" t="t" r="r" b="b"/>
              <a:pathLst>
                <a:path w="4486589" h="1688123">
                  <a:moveTo>
                    <a:pt x="0" y="0"/>
                  </a:moveTo>
                  <a:lnTo>
                    <a:pt x="0" y="1688123"/>
                  </a:lnTo>
                  <a:lnTo>
                    <a:pt x="4486589" y="1688123"/>
                  </a:lnTo>
                </a:path>
              </a:pathLst>
            </a:custGeom>
            <a:noFill/>
            <a:ln w="28575">
              <a:solidFill>
                <a:schemeClr val="bg1"/>
              </a:solidFill>
              <a:miter lim="800000"/>
              <a:headEnd/>
              <a:tailEnd/>
            </a:ln>
          </p:spPr>
          <p:txBody>
            <a:bodyPr rtlCol="0" anchor="ctr"/>
            <a:lstStyle/>
            <a:p>
              <a:pPr algn="ctr"/>
              <a:endParaRPr lang="en-US" dirty="0"/>
            </a:p>
          </p:txBody>
        </p:sp>
        <p:sp>
          <p:nvSpPr>
            <p:cNvPr id="117" name="Freeform 116">
              <a:extLst>
                <a:ext uri="{FF2B5EF4-FFF2-40B4-BE49-F238E27FC236}">
                  <a16:creationId xmlns:a16="http://schemas.microsoft.com/office/drawing/2014/main" id="{84B6D75F-DB20-1EA9-F190-98E975D2E63C}"/>
                </a:ext>
              </a:extLst>
            </p:cNvPr>
            <p:cNvSpPr/>
            <p:nvPr/>
          </p:nvSpPr>
          <p:spPr bwMode="auto">
            <a:xfrm>
              <a:off x="6726800" y="3819162"/>
              <a:ext cx="1227983" cy="889393"/>
            </a:xfrm>
            <a:custGeom>
              <a:avLst/>
              <a:gdLst>
                <a:gd name="csX0" fmla="*/ 0 w 1758462"/>
                <a:gd name="csY0" fmla="*/ 0 h 828989"/>
                <a:gd name="csX1" fmla="*/ 1758462 w 1758462"/>
                <a:gd name="csY1" fmla="*/ 0 h 828989"/>
                <a:gd name="csX2" fmla="*/ 1758462 w 1758462"/>
                <a:gd name="csY2" fmla="*/ 828989 h 828989"/>
              </a:gdLst>
              <a:ahLst/>
              <a:cxnLst>
                <a:cxn ang="0">
                  <a:pos x="csX0" y="csY0"/>
                </a:cxn>
                <a:cxn ang="0">
                  <a:pos x="csX1" y="csY1"/>
                </a:cxn>
                <a:cxn ang="0">
                  <a:pos x="csX2" y="csY2"/>
                </a:cxn>
              </a:cxnLst>
              <a:rect l="l" t="t" r="r" b="b"/>
              <a:pathLst>
                <a:path w="1758462" h="828989">
                  <a:moveTo>
                    <a:pt x="0" y="0"/>
                  </a:moveTo>
                  <a:lnTo>
                    <a:pt x="1758462" y="0"/>
                  </a:lnTo>
                  <a:lnTo>
                    <a:pt x="1758462" y="828989"/>
                  </a:lnTo>
                </a:path>
              </a:pathLst>
            </a:custGeom>
            <a:noFill/>
            <a:ln w="28575">
              <a:solidFill>
                <a:schemeClr val="tx1">
                  <a:lumMod val="50000"/>
                </a:schemeClr>
              </a:solidFill>
              <a:prstDash val="sysDot"/>
              <a:miter lim="800000"/>
              <a:headEnd/>
              <a:tailEnd/>
            </a:ln>
          </p:spPr>
          <p:txBody>
            <a:bodyPr rtlCol="0" anchor="ctr"/>
            <a:lstStyle/>
            <a:p>
              <a:pPr algn="ctr"/>
              <a:endParaRPr lang="en-US" dirty="0"/>
            </a:p>
          </p:txBody>
        </p:sp>
        <p:cxnSp>
          <p:nvCxnSpPr>
            <p:cNvPr id="118" name="Straight Connector 117">
              <a:extLst>
                <a:ext uri="{FF2B5EF4-FFF2-40B4-BE49-F238E27FC236}">
                  <a16:creationId xmlns:a16="http://schemas.microsoft.com/office/drawing/2014/main" id="{46A255E8-395B-AC88-EB09-679FFCDC9F61}"/>
                </a:ext>
              </a:extLst>
            </p:cNvPr>
            <p:cNvCxnSpPr/>
            <p:nvPr/>
          </p:nvCxnSpPr>
          <p:spPr bwMode="auto">
            <a:xfrm>
              <a:off x="7143578" y="3869517"/>
              <a:ext cx="0" cy="844062"/>
            </a:xfrm>
            <a:prstGeom prst="line">
              <a:avLst/>
            </a:prstGeom>
            <a:noFill/>
            <a:ln w="28575" cap="flat" cmpd="sng" algn="ctr">
              <a:solidFill>
                <a:schemeClr val="tx1">
                  <a:lumMod val="50000"/>
                </a:schemeClr>
              </a:solidFill>
              <a:prstDash val="sysDot"/>
              <a:round/>
              <a:headEnd type="none" w="med" len="med"/>
              <a:tailEnd type="none" w="med" len="med"/>
            </a:ln>
            <a:effectLst/>
          </p:spPr>
        </p:cxnSp>
        <p:grpSp>
          <p:nvGrpSpPr>
            <p:cNvPr id="119" name="Group 118">
              <a:extLst>
                <a:ext uri="{FF2B5EF4-FFF2-40B4-BE49-F238E27FC236}">
                  <a16:creationId xmlns:a16="http://schemas.microsoft.com/office/drawing/2014/main" id="{5BC0C8B5-851B-9954-D1FA-84554CE39FE7}"/>
                </a:ext>
              </a:extLst>
            </p:cNvPr>
            <p:cNvGrpSpPr/>
            <p:nvPr/>
          </p:nvGrpSpPr>
          <p:grpSpPr>
            <a:xfrm>
              <a:off x="6302561" y="2811390"/>
              <a:ext cx="420307" cy="2057400"/>
              <a:chOff x="1060506" y="2930844"/>
              <a:chExt cx="420307" cy="1925356"/>
            </a:xfrm>
          </p:grpSpPr>
          <p:sp>
            <p:nvSpPr>
              <p:cNvPr id="207" name="TextBox 206">
                <a:extLst>
                  <a:ext uri="{FF2B5EF4-FFF2-40B4-BE49-F238E27FC236}">
                    <a16:creationId xmlns:a16="http://schemas.microsoft.com/office/drawing/2014/main" id="{037BA819-D7A0-20D1-4FB6-C81830F5F17B}"/>
                  </a:ext>
                </a:extLst>
              </p:cNvPr>
              <p:cNvSpPr txBox="1"/>
              <p:nvPr/>
            </p:nvSpPr>
            <p:spPr bwMode="auto">
              <a:xfrm>
                <a:off x="1060506" y="2930844"/>
                <a:ext cx="4203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208" name="TextBox 207">
                <a:extLst>
                  <a:ext uri="{FF2B5EF4-FFF2-40B4-BE49-F238E27FC236}">
                    <a16:creationId xmlns:a16="http://schemas.microsoft.com/office/drawing/2014/main" id="{AB6A5B17-204A-498F-C305-E546EF0E00AD}"/>
                  </a:ext>
                </a:extLst>
              </p:cNvPr>
              <p:cNvSpPr txBox="1"/>
              <p:nvPr/>
            </p:nvSpPr>
            <p:spPr bwMode="auto">
              <a:xfrm>
                <a:off x="1139053" y="326051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209" name="TextBox 208">
                <a:extLst>
                  <a:ext uri="{FF2B5EF4-FFF2-40B4-BE49-F238E27FC236}">
                    <a16:creationId xmlns:a16="http://schemas.microsoft.com/office/drawing/2014/main" id="{FE97D564-B671-C023-CCEC-A9B39DA13457}"/>
                  </a:ext>
                </a:extLst>
              </p:cNvPr>
              <p:cNvSpPr txBox="1"/>
              <p:nvPr/>
            </p:nvSpPr>
            <p:spPr bwMode="auto">
              <a:xfrm>
                <a:off x="1139053" y="359018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210" name="TextBox 209">
                <a:extLst>
                  <a:ext uri="{FF2B5EF4-FFF2-40B4-BE49-F238E27FC236}">
                    <a16:creationId xmlns:a16="http://schemas.microsoft.com/office/drawing/2014/main" id="{E2A7480D-F448-0A59-8D4C-C1A4692DF898}"/>
                  </a:ext>
                </a:extLst>
              </p:cNvPr>
              <p:cNvSpPr txBox="1"/>
              <p:nvPr/>
            </p:nvSpPr>
            <p:spPr bwMode="auto">
              <a:xfrm>
                <a:off x="1139053" y="391985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211" name="TextBox 210">
                <a:extLst>
                  <a:ext uri="{FF2B5EF4-FFF2-40B4-BE49-F238E27FC236}">
                    <a16:creationId xmlns:a16="http://schemas.microsoft.com/office/drawing/2014/main" id="{20685492-DEC7-FD66-CC15-7CA08CF3893A}"/>
                  </a:ext>
                </a:extLst>
              </p:cNvPr>
              <p:cNvSpPr txBox="1"/>
              <p:nvPr/>
            </p:nvSpPr>
            <p:spPr bwMode="auto">
              <a:xfrm>
                <a:off x="1139053" y="424952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212" name="TextBox 211">
                <a:extLst>
                  <a:ext uri="{FF2B5EF4-FFF2-40B4-BE49-F238E27FC236}">
                    <a16:creationId xmlns:a16="http://schemas.microsoft.com/office/drawing/2014/main" id="{C1AC85C3-F5CA-9FB9-218F-FFE8BD2B6280}"/>
                  </a:ext>
                </a:extLst>
              </p:cNvPr>
              <p:cNvSpPr txBox="1"/>
              <p:nvPr/>
            </p:nvSpPr>
            <p:spPr bwMode="auto">
              <a:xfrm>
                <a:off x="1217600" y="457920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grpSp>
          <p:nvGrpSpPr>
            <p:cNvPr id="120" name="Group 119">
              <a:extLst>
                <a:ext uri="{FF2B5EF4-FFF2-40B4-BE49-F238E27FC236}">
                  <a16:creationId xmlns:a16="http://schemas.microsoft.com/office/drawing/2014/main" id="{8359F7A4-F414-C192-0DF8-E9E42A721006}"/>
                </a:ext>
              </a:extLst>
            </p:cNvPr>
            <p:cNvGrpSpPr/>
            <p:nvPr/>
          </p:nvGrpSpPr>
          <p:grpSpPr>
            <a:xfrm>
              <a:off x="6645613" y="2932030"/>
              <a:ext cx="75363" cy="1773936"/>
              <a:chOff x="939520" y="3059722"/>
              <a:chExt cx="75363" cy="1657976"/>
            </a:xfrm>
          </p:grpSpPr>
          <p:cxnSp>
            <p:nvCxnSpPr>
              <p:cNvPr id="201" name="Straight Connector 200">
                <a:extLst>
                  <a:ext uri="{FF2B5EF4-FFF2-40B4-BE49-F238E27FC236}">
                    <a16:creationId xmlns:a16="http://schemas.microsoft.com/office/drawing/2014/main" id="{9D2A937A-0850-915F-784D-D156F1DE2C17}"/>
                  </a:ext>
                </a:extLst>
              </p:cNvPr>
              <p:cNvCxnSpPr>
                <a:cxnSpLocks/>
              </p:cNvCxnSpPr>
              <p:nvPr/>
            </p:nvCxnSpPr>
            <p:spPr bwMode="auto">
              <a:xfrm>
                <a:off x="939520" y="3059722"/>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7351B2F8-AA35-BCF7-A8B2-A5EE9978BD01}"/>
                  </a:ext>
                </a:extLst>
              </p:cNvPr>
              <p:cNvCxnSpPr>
                <a:cxnSpLocks/>
              </p:cNvCxnSpPr>
              <p:nvPr/>
            </p:nvCxnSpPr>
            <p:spPr bwMode="auto">
              <a:xfrm>
                <a:off x="939520" y="3391317"/>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1C508F20-BCC9-91E9-81F4-9EB927484C2C}"/>
                  </a:ext>
                </a:extLst>
              </p:cNvPr>
              <p:cNvCxnSpPr>
                <a:cxnSpLocks/>
              </p:cNvCxnSpPr>
              <p:nvPr/>
            </p:nvCxnSpPr>
            <p:spPr bwMode="auto">
              <a:xfrm>
                <a:off x="939520" y="3722912"/>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EDCEC259-81BA-43D2-A487-A5308E2C4FF1}"/>
                  </a:ext>
                </a:extLst>
              </p:cNvPr>
              <p:cNvCxnSpPr>
                <a:cxnSpLocks/>
              </p:cNvCxnSpPr>
              <p:nvPr/>
            </p:nvCxnSpPr>
            <p:spPr bwMode="auto">
              <a:xfrm>
                <a:off x="939520" y="4054507"/>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302E53B3-4504-CACC-5113-6B5EBC0E23D4}"/>
                  </a:ext>
                </a:extLst>
              </p:cNvPr>
              <p:cNvCxnSpPr>
                <a:cxnSpLocks/>
              </p:cNvCxnSpPr>
              <p:nvPr/>
            </p:nvCxnSpPr>
            <p:spPr bwMode="auto">
              <a:xfrm>
                <a:off x="939520" y="4386102"/>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5AE1858B-867A-8886-9CDA-67B5F8F73EE8}"/>
                  </a:ext>
                </a:extLst>
              </p:cNvPr>
              <p:cNvCxnSpPr>
                <a:cxnSpLocks/>
              </p:cNvCxnSpPr>
              <p:nvPr/>
            </p:nvCxnSpPr>
            <p:spPr bwMode="auto">
              <a:xfrm>
                <a:off x="939520" y="4717698"/>
                <a:ext cx="75363" cy="0"/>
              </a:xfrm>
              <a:prstGeom prst="line">
                <a:avLst/>
              </a:prstGeom>
              <a:noFill/>
              <a:ln w="28575" cap="flat" cmpd="sng" algn="ctr">
                <a:solidFill>
                  <a:schemeClr val="bg1"/>
                </a:solidFill>
                <a:prstDash val="solid"/>
                <a:round/>
                <a:headEnd type="none" w="med" len="med"/>
                <a:tailEnd type="none" w="med" len="med"/>
              </a:ln>
              <a:effectLst/>
            </p:spPr>
          </p:cxnSp>
        </p:grpSp>
        <p:sp>
          <p:nvSpPr>
            <p:cNvPr id="122" name="Freeform 121">
              <a:extLst>
                <a:ext uri="{FF2B5EF4-FFF2-40B4-BE49-F238E27FC236}">
                  <a16:creationId xmlns:a16="http://schemas.microsoft.com/office/drawing/2014/main" id="{CFD3B26D-F5FA-7565-46BE-FC1C56D909C1}"/>
                </a:ext>
              </a:extLst>
            </p:cNvPr>
            <p:cNvSpPr/>
            <p:nvPr/>
          </p:nvSpPr>
          <p:spPr bwMode="auto">
            <a:xfrm>
              <a:off x="6707575" y="5236787"/>
              <a:ext cx="4837933" cy="387836"/>
            </a:xfrm>
            <a:custGeom>
              <a:avLst/>
              <a:gdLst>
                <a:gd name="csX0" fmla="*/ 0 w 4486589"/>
                <a:gd name="csY0" fmla="*/ 0 h 1688123"/>
                <a:gd name="csX1" fmla="*/ 0 w 4486589"/>
                <a:gd name="csY1" fmla="*/ 1688123 h 1688123"/>
                <a:gd name="csX2" fmla="*/ 4486589 w 4486589"/>
                <a:gd name="csY2" fmla="*/ 1688123 h 1688123"/>
              </a:gdLst>
              <a:ahLst/>
              <a:cxnLst>
                <a:cxn ang="0">
                  <a:pos x="csX0" y="csY0"/>
                </a:cxn>
                <a:cxn ang="0">
                  <a:pos x="csX1" y="csY1"/>
                </a:cxn>
                <a:cxn ang="0">
                  <a:pos x="csX2" y="csY2"/>
                </a:cxn>
              </a:cxnLst>
              <a:rect l="l" t="t" r="r" b="b"/>
              <a:pathLst>
                <a:path w="4486589" h="1688123">
                  <a:moveTo>
                    <a:pt x="0" y="0"/>
                  </a:moveTo>
                  <a:lnTo>
                    <a:pt x="0" y="1688123"/>
                  </a:lnTo>
                  <a:lnTo>
                    <a:pt x="4486589" y="1688123"/>
                  </a:lnTo>
                </a:path>
              </a:pathLst>
            </a:custGeom>
            <a:noFill/>
            <a:ln w="28575">
              <a:solidFill>
                <a:schemeClr val="bg1"/>
              </a:solidFill>
              <a:miter lim="800000"/>
              <a:headEnd/>
              <a:tailEnd/>
            </a:ln>
          </p:spPr>
          <p:txBody>
            <a:bodyPr rtlCol="0" anchor="ctr"/>
            <a:lstStyle/>
            <a:p>
              <a:pPr algn="ctr"/>
              <a:endParaRPr lang="en-US" dirty="0"/>
            </a:p>
          </p:txBody>
        </p:sp>
        <p:sp>
          <p:nvSpPr>
            <p:cNvPr id="124" name="TextBox 123">
              <a:extLst>
                <a:ext uri="{FF2B5EF4-FFF2-40B4-BE49-F238E27FC236}">
                  <a16:creationId xmlns:a16="http://schemas.microsoft.com/office/drawing/2014/main" id="{C10AC742-7FA2-F774-C0EF-54D25CCF7CA1}"/>
                </a:ext>
              </a:extLst>
            </p:cNvPr>
            <p:cNvSpPr txBox="1"/>
            <p:nvPr/>
          </p:nvSpPr>
          <p:spPr bwMode="auto">
            <a:xfrm>
              <a:off x="7904460" y="4934642"/>
              <a:ext cx="20928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Mo Since Treatment Initiation</a:t>
              </a:r>
            </a:p>
          </p:txBody>
        </p:sp>
        <p:sp>
          <p:nvSpPr>
            <p:cNvPr id="125" name="TextBox 124">
              <a:extLst>
                <a:ext uri="{FF2B5EF4-FFF2-40B4-BE49-F238E27FC236}">
                  <a16:creationId xmlns:a16="http://schemas.microsoft.com/office/drawing/2014/main" id="{C52E602E-9D92-FA69-C2CC-B73E9F298938}"/>
                </a:ext>
              </a:extLst>
            </p:cNvPr>
            <p:cNvSpPr txBox="1"/>
            <p:nvPr/>
          </p:nvSpPr>
          <p:spPr bwMode="auto">
            <a:xfrm>
              <a:off x="6465248" y="5184112"/>
              <a:ext cx="2856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rgbClr val="015873"/>
                  </a:solidFill>
                  <a:latin typeface="Calibri" panose="020F0502020204030204" pitchFamily="34" charset="0"/>
                </a:rPr>
                <a:t>R</a:t>
              </a:r>
            </a:p>
          </p:txBody>
        </p:sp>
        <p:sp>
          <p:nvSpPr>
            <p:cNvPr id="126" name="TextBox 125">
              <a:extLst>
                <a:ext uri="{FF2B5EF4-FFF2-40B4-BE49-F238E27FC236}">
                  <a16:creationId xmlns:a16="http://schemas.microsoft.com/office/drawing/2014/main" id="{C7DBC700-04C8-B565-4F0F-8C0EE8C0DCFC}"/>
                </a:ext>
              </a:extLst>
            </p:cNvPr>
            <p:cNvSpPr txBox="1"/>
            <p:nvPr/>
          </p:nvSpPr>
          <p:spPr bwMode="auto">
            <a:xfrm>
              <a:off x="6467081" y="5375540"/>
              <a:ext cx="2696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accent2"/>
                  </a:solidFill>
                  <a:latin typeface="Calibri" panose="020F0502020204030204" pitchFamily="34" charset="0"/>
                </a:rPr>
                <a:t>S</a:t>
              </a:r>
            </a:p>
          </p:txBody>
        </p:sp>
        <p:grpSp>
          <p:nvGrpSpPr>
            <p:cNvPr id="213" name="Group 212">
              <a:extLst>
                <a:ext uri="{FF2B5EF4-FFF2-40B4-BE49-F238E27FC236}">
                  <a16:creationId xmlns:a16="http://schemas.microsoft.com/office/drawing/2014/main" id="{9E53B706-7ACC-39D4-3F01-43AA178BD219}"/>
                </a:ext>
              </a:extLst>
            </p:cNvPr>
            <p:cNvGrpSpPr/>
            <p:nvPr/>
          </p:nvGrpSpPr>
          <p:grpSpPr>
            <a:xfrm>
              <a:off x="6582862" y="4718517"/>
              <a:ext cx="4948547" cy="309785"/>
              <a:chOff x="6146847" y="4718517"/>
              <a:chExt cx="4948547" cy="309785"/>
            </a:xfrm>
          </p:grpSpPr>
          <p:grpSp>
            <p:nvGrpSpPr>
              <p:cNvPr id="121" name="Group 120">
                <a:extLst>
                  <a:ext uri="{FF2B5EF4-FFF2-40B4-BE49-F238E27FC236}">
                    <a16:creationId xmlns:a16="http://schemas.microsoft.com/office/drawing/2014/main" id="{7066D9BD-215B-DD1D-2EA0-EE3E0BD53F71}"/>
                  </a:ext>
                </a:extLst>
              </p:cNvPr>
              <p:cNvGrpSpPr/>
              <p:nvPr/>
            </p:nvGrpSpPr>
            <p:grpSpPr>
              <a:xfrm>
                <a:off x="6274911" y="4718517"/>
                <a:ext cx="4649372" cy="75363"/>
                <a:chOff x="924449" y="4722639"/>
                <a:chExt cx="3364140" cy="75363"/>
              </a:xfrm>
            </p:grpSpPr>
            <p:cxnSp>
              <p:nvCxnSpPr>
                <p:cNvPr id="187" name="Straight Connector 186">
                  <a:extLst>
                    <a:ext uri="{FF2B5EF4-FFF2-40B4-BE49-F238E27FC236}">
                      <a16:creationId xmlns:a16="http://schemas.microsoft.com/office/drawing/2014/main" id="{87BCC94B-4CC2-BD6E-A5BF-C6B83825FC7E}"/>
                    </a:ext>
                  </a:extLst>
                </p:cNvPr>
                <p:cNvCxnSpPr>
                  <a:cxnSpLocks/>
                </p:cNvCxnSpPr>
                <p:nvPr/>
              </p:nvCxnSpPr>
              <p:spPr bwMode="auto">
                <a:xfrm rot="16200000">
                  <a:off x="886767"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73A7DDF4-0C45-919F-1F63-F4A2649F05F4}"/>
                    </a:ext>
                  </a:extLst>
                </p:cNvPr>
                <p:cNvCxnSpPr>
                  <a:cxnSpLocks/>
                </p:cNvCxnSpPr>
                <p:nvPr/>
              </p:nvCxnSpPr>
              <p:spPr bwMode="auto">
                <a:xfrm rot="16200000">
                  <a:off x="1223181"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9B1A3D6C-5F6D-DC5C-6E52-812C5D75712F}"/>
                    </a:ext>
                  </a:extLst>
                </p:cNvPr>
                <p:cNvCxnSpPr>
                  <a:cxnSpLocks/>
                </p:cNvCxnSpPr>
                <p:nvPr/>
              </p:nvCxnSpPr>
              <p:spPr bwMode="auto">
                <a:xfrm rot="16200000">
                  <a:off x="1559595"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D883BDC0-6280-84E4-6583-52B8409BE824}"/>
                    </a:ext>
                  </a:extLst>
                </p:cNvPr>
                <p:cNvCxnSpPr>
                  <a:cxnSpLocks/>
                </p:cNvCxnSpPr>
                <p:nvPr/>
              </p:nvCxnSpPr>
              <p:spPr bwMode="auto">
                <a:xfrm rot="16200000">
                  <a:off x="1896009"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17A78200-F712-DE35-3D61-8B284CE9E624}"/>
                    </a:ext>
                  </a:extLst>
                </p:cNvPr>
                <p:cNvCxnSpPr>
                  <a:cxnSpLocks/>
                </p:cNvCxnSpPr>
                <p:nvPr/>
              </p:nvCxnSpPr>
              <p:spPr bwMode="auto">
                <a:xfrm rot="16200000">
                  <a:off x="2232423"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30A3947A-2BDE-DEA3-4DFE-C6A93A0C471A}"/>
                    </a:ext>
                  </a:extLst>
                </p:cNvPr>
                <p:cNvCxnSpPr>
                  <a:cxnSpLocks/>
                </p:cNvCxnSpPr>
                <p:nvPr/>
              </p:nvCxnSpPr>
              <p:spPr bwMode="auto">
                <a:xfrm rot="16200000">
                  <a:off x="2568837"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E56F1FEE-7614-6809-1A9C-0CE5BCD45669}"/>
                    </a:ext>
                  </a:extLst>
                </p:cNvPr>
                <p:cNvCxnSpPr>
                  <a:cxnSpLocks/>
                </p:cNvCxnSpPr>
                <p:nvPr/>
              </p:nvCxnSpPr>
              <p:spPr bwMode="auto">
                <a:xfrm rot="16200000">
                  <a:off x="2905251"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8E0261E5-26F1-AD5C-959D-D03B10CE2A44}"/>
                    </a:ext>
                  </a:extLst>
                </p:cNvPr>
                <p:cNvCxnSpPr>
                  <a:cxnSpLocks/>
                </p:cNvCxnSpPr>
                <p:nvPr/>
              </p:nvCxnSpPr>
              <p:spPr bwMode="auto">
                <a:xfrm rot="16200000">
                  <a:off x="3241665"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82F5DD49-CD4C-A4BF-8276-BEE7471673B4}"/>
                    </a:ext>
                  </a:extLst>
                </p:cNvPr>
                <p:cNvCxnSpPr>
                  <a:cxnSpLocks/>
                </p:cNvCxnSpPr>
                <p:nvPr/>
              </p:nvCxnSpPr>
              <p:spPr bwMode="auto">
                <a:xfrm rot="16200000">
                  <a:off x="3578079"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ED85A16E-0986-0EE4-76A0-59F5938AA288}"/>
                    </a:ext>
                  </a:extLst>
                </p:cNvPr>
                <p:cNvCxnSpPr>
                  <a:cxnSpLocks/>
                </p:cNvCxnSpPr>
                <p:nvPr/>
              </p:nvCxnSpPr>
              <p:spPr bwMode="auto">
                <a:xfrm rot="16200000">
                  <a:off x="3914493"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E32212CC-C91A-AE0D-6F56-4E0AFE5AF3C7}"/>
                    </a:ext>
                  </a:extLst>
                </p:cNvPr>
                <p:cNvCxnSpPr>
                  <a:cxnSpLocks/>
                </p:cNvCxnSpPr>
                <p:nvPr/>
              </p:nvCxnSpPr>
              <p:spPr bwMode="auto">
                <a:xfrm rot="16200000">
                  <a:off x="4250907" y="4760321"/>
                  <a:ext cx="75363" cy="0"/>
                </a:xfrm>
                <a:prstGeom prst="line">
                  <a:avLst/>
                </a:prstGeom>
                <a:noFill/>
                <a:ln w="28575" cap="flat" cmpd="sng" algn="ctr">
                  <a:solidFill>
                    <a:schemeClr val="bg1"/>
                  </a:solidFill>
                  <a:prstDash val="solid"/>
                  <a:round/>
                  <a:headEnd type="none" w="med" len="med"/>
                  <a:tailEnd type="none" w="med" len="med"/>
                </a:ln>
                <a:effectLst/>
              </p:spPr>
            </p:cxnSp>
          </p:grpSp>
          <p:sp>
            <p:nvSpPr>
              <p:cNvPr id="145" name="TextBox 144">
                <a:extLst>
                  <a:ext uri="{FF2B5EF4-FFF2-40B4-BE49-F238E27FC236}">
                    <a16:creationId xmlns:a16="http://schemas.microsoft.com/office/drawing/2014/main" id="{321625D8-0FF4-6A90-BFE7-BDAF98EFCFB7}"/>
                  </a:ext>
                </a:extLst>
              </p:cNvPr>
              <p:cNvSpPr txBox="1"/>
              <p:nvPr/>
            </p:nvSpPr>
            <p:spPr bwMode="auto">
              <a:xfrm>
                <a:off x="6146847" y="4751303"/>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46" name="TextBox 145">
                <a:extLst>
                  <a:ext uri="{FF2B5EF4-FFF2-40B4-BE49-F238E27FC236}">
                    <a16:creationId xmlns:a16="http://schemas.microsoft.com/office/drawing/2014/main" id="{CBC1997E-AF56-5E67-E3F6-A578A7034A01}"/>
                  </a:ext>
                </a:extLst>
              </p:cNvPr>
              <p:cNvSpPr txBox="1"/>
              <p:nvPr/>
            </p:nvSpPr>
            <p:spPr bwMode="auto">
              <a:xfrm>
                <a:off x="6606767" y="4751303"/>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147" name="TextBox 146">
                <a:extLst>
                  <a:ext uri="{FF2B5EF4-FFF2-40B4-BE49-F238E27FC236}">
                    <a16:creationId xmlns:a16="http://schemas.microsoft.com/office/drawing/2014/main" id="{CACC9428-C37E-EB22-E4B8-CFDCE0051C34}"/>
                  </a:ext>
                </a:extLst>
              </p:cNvPr>
              <p:cNvSpPr txBox="1"/>
              <p:nvPr/>
            </p:nvSpPr>
            <p:spPr bwMode="auto">
              <a:xfrm>
                <a:off x="7073037" y="4751303"/>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148" name="TextBox 147">
                <a:extLst>
                  <a:ext uri="{FF2B5EF4-FFF2-40B4-BE49-F238E27FC236}">
                    <a16:creationId xmlns:a16="http://schemas.microsoft.com/office/drawing/2014/main" id="{0AD8D78D-BDB0-4F9F-FF55-1FA805E36539}"/>
                  </a:ext>
                </a:extLst>
              </p:cNvPr>
              <p:cNvSpPr txBox="1"/>
              <p:nvPr/>
            </p:nvSpPr>
            <p:spPr bwMode="auto">
              <a:xfrm>
                <a:off x="7539307" y="4751303"/>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149" name="TextBox 148">
                <a:extLst>
                  <a:ext uri="{FF2B5EF4-FFF2-40B4-BE49-F238E27FC236}">
                    <a16:creationId xmlns:a16="http://schemas.microsoft.com/office/drawing/2014/main" id="{DC4C45F2-2ACB-0213-3628-0F336CFE0A30}"/>
                  </a:ext>
                </a:extLst>
              </p:cNvPr>
              <p:cNvSpPr txBox="1"/>
              <p:nvPr/>
            </p:nvSpPr>
            <p:spPr bwMode="auto">
              <a:xfrm>
                <a:off x="7966304" y="475130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150" name="TextBox 149">
                <a:extLst>
                  <a:ext uri="{FF2B5EF4-FFF2-40B4-BE49-F238E27FC236}">
                    <a16:creationId xmlns:a16="http://schemas.microsoft.com/office/drawing/2014/main" id="{417C1563-5680-945B-33E0-C77FA8D8E8AA}"/>
                  </a:ext>
                </a:extLst>
              </p:cNvPr>
              <p:cNvSpPr txBox="1"/>
              <p:nvPr/>
            </p:nvSpPr>
            <p:spPr bwMode="auto">
              <a:xfrm>
                <a:off x="8429399" y="475130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151" name="TextBox 150">
                <a:extLst>
                  <a:ext uri="{FF2B5EF4-FFF2-40B4-BE49-F238E27FC236}">
                    <a16:creationId xmlns:a16="http://schemas.microsoft.com/office/drawing/2014/main" id="{C0D79357-B8F7-3CA7-A69C-60C030E55518}"/>
                  </a:ext>
                </a:extLst>
              </p:cNvPr>
              <p:cNvSpPr txBox="1"/>
              <p:nvPr/>
            </p:nvSpPr>
            <p:spPr bwMode="auto">
              <a:xfrm>
                <a:off x="8892494" y="475130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152" name="TextBox 151">
                <a:extLst>
                  <a:ext uri="{FF2B5EF4-FFF2-40B4-BE49-F238E27FC236}">
                    <a16:creationId xmlns:a16="http://schemas.microsoft.com/office/drawing/2014/main" id="{CCAABD8E-4233-4D2C-A4C8-C91F666F793B}"/>
                  </a:ext>
                </a:extLst>
              </p:cNvPr>
              <p:cNvSpPr txBox="1"/>
              <p:nvPr/>
            </p:nvSpPr>
            <p:spPr bwMode="auto">
              <a:xfrm>
                <a:off x="9358764" y="475130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153" name="TextBox 152">
                <a:extLst>
                  <a:ext uri="{FF2B5EF4-FFF2-40B4-BE49-F238E27FC236}">
                    <a16:creationId xmlns:a16="http://schemas.microsoft.com/office/drawing/2014/main" id="{93851D19-9C76-6393-47B8-4B5EE5B8B655}"/>
                  </a:ext>
                </a:extLst>
              </p:cNvPr>
              <p:cNvSpPr txBox="1"/>
              <p:nvPr/>
            </p:nvSpPr>
            <p:spPr bwMode="auto">
              <a:xfrm>
                <a:off x="9825034" y="475130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154" name="TextBox 153">
                <a:extLst>
                  <a:ext uri="{FF2B5EF4-FFF2-40B4-BE49-F238E27FC236}">
                    <a16:creationId xmlns:a16="http://schemas.microsoft.com/office/drawing/2014/main" id="{8C44FF05-375A-4192-B45D-F826877B6FCF}"/>
                  </a:ext>
                </a:extLst>
              </p:cNvPr>
              <p:cNvSpPr txBox="1"/>
              <p:nvPr/>
            </p:nvSpPr>
            <p:spPr bwMode="auto">
              <a:xfrm>
                <a:off x="10291304" y="475130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a:t>
                </a:r>
              </a:p>
            </p:txBody>
          </p:sp>
          <p:sp>
            <p:nvSpPr>
              <p:cNvPr id="155" name="TextBox 154">
                <a:extLst>
                  <a:ext uri="{FF2B5EF4-FFF2-40B4-BE49-F238E27FC236}">
                    <a16:creationId xmlns:a16="http://schemas.microsoft.com/office/drawing/2014/main" id="{BD2E3120-4236-E6FB-74C9-C68466D0C389}"/>
                  </a:ext>
                </a:extLst>
              </p:cNvPr>
              <p:cNvSpPr txBox="1"/>
              <p:nvPr/>
            </p:nvSpPr>
            <p:spPr bwMode="auto">
              <a:xfrm>
                <a:off x="10753634" y="475130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grpSp>
        <p:sp>
          <p:nvSpPr>
            <p:cNvPr id="129" name="TextBox 128">
              <a:extLst>
                <a:ext uri="{FF2B5EF4-FFF2-40B4-BE49-F238E27FC236}">
                  <a16:creationId xmlns:a16="http://schemas.microsoft.com/office/drawing/2014/main" id="{F4D758D5-A221-D832-180F-E8074C422477}"/>
                </a:ext>
              </a:extLst>
            </p:cNvPr>
            <p:cNvSpPr txBox="1"/>
            <p:nvPr/>
          </p:nvSpPr>
          <p:spPr bwMode="auto">
            <a:xfrm>
              <a:off x="6597733" y="5006812"/>
              <a:ext cx="1111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Number at risk</a:t>
              </a:r>
            </a:p>
          </p:txBody>
        </p:sp>
        <p:sp>
          <p:nvSpPr>
            <p:cNvPr id="131" name="TextBox 130">
              <a:extLst>
                <a:ext uri="{FF2B5EF4-FFF2-40B4-BE49-F238E27FC236}">
                  <a16:creationId xmlns:a16="http://schemas.microsoft.com/office/drawing/2014/main" id="{A2600DAB-E4F5-C43B-6E4E-BF94B666D6F6}"/>
                </a:ext>
              </a:extLst>
            </p:cNvPr>
            <p:cNvSpPr txBox="1"/>
            <p:nvPr/>
          </p:nvSpPr>
          <p:spPr bwMode="auto">
            <a:xfrm>
              <a:off x="6663105" y="5199604"/>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14</a:t>
              </a:r>
            </a:p>
          </p:txBody>
        </p:sp>
        <p:sp>
          <p:nvSpPr>
            <p:cNvPr id="132" name="TextBox 131">
              <a:extLst>
                <a:ext uri="{FF2B5EF4-FFF2-40B4-BE49-F238E27FC236}">
                  <a16:creationId xmlns:a16="http://schemas.microsoft.com/office/drawing/2014/main" id="{11686132-CA0F-5F48-3F89-FA8A742AC084}"/>
                </a:ext>
              </a:extLst>
            </p:cNvPr>
            <p:cNvSpPr txBox="1"/>
            <p:nvPr/>
          </p:nvSpPr>
          <p:spPr bwMode="auto">
            <a:xfrm>
              <a:off x="7011970" y="5199604"/>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a:t>
              </a:r>
            </a:p>
          </p:txBody>
        </p:sp>
        <p:sp>
          <p:nvSpPr>
            <p:cNvPr id="133" name="TextBox 132">
              <a:extLst>
                <a:ext uri="{FF2B5EF4-FFF2-40B4-BE49-F238E27FC236}">
                  <a16:creationId xmlns:a16="http://schemas.microsoft.com/office/drawing/2014/main" id="{3D6E669C-6B7E-522A-FE6A-A22EF763C9D9}"/>
                </a:ext>
              </a:extLst>
            </p:cNvPr>
            <p:cNvSpPr txBox="1"/>
            <p:nvPr/>
          </p:nvSpPr>
          <p:spPr bwMode="auto">
            <a:xfrm>
              <a:off x="7514338" y="5199604"/>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a:t>
              </a:r>
            </a:p>
          </p:txBody>
        </p:sp>
        <p:sp>
          <p:nvSpPr>
            <p:cNvPr id="134" name="TextBox 133">
              <a:extLst>
                <a:ext uri="{FF2B5EF4-FFF2-40B4-BE49-F238E27FC236}">
                  <a16:creationId xmlns:a16="http://schemas.microsoft.com/office/drawing/2014/main" id="{2FD4D4CC-ED1F-6379-26AA-CD7496543079}"/>
                </a:ext>
              </a:extLst>
            </p:cNvPr>
            <p:cNvSpPr txBox="1"/>
            <p:nvPr/>
          </p:nvSpPr>
          <p:spPr bwMode="auto">
            <a:xfrm>
              <a:off x="7983783" y="5199604"/>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a:t>
              </a:r>
            </a:p>
          </p:txBody>
        </p:sp>
        <p:sp>
          <p:nvSpPr>
            <p:cNvPr id="135" name="TextBox 134">
              <a:extLst>
                <a:ext uri="{FF2B5EF4-FFF2-40B4-BE49-F238E27FC236}">
                  <a16:creationId xmlns:a16="http://schemas.microsoft.com/office/drawing/2014/main" id="{BAFEC913-5B83-A6FA-D0E6-2743C9450A57}"/>
                </a:ext>
              </a:extLst>
            </p:cNvPr>
            <p:cNvSpPr txBox="1"/>
            <p:nvPr/>
          </p:nvSpPr>
          <p:spPr bwMode="auto">
            <a:xfrm>
              <a:off x="8450053" y="5199604"/>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a:t>
              </a:r>
            </a:p>
          </p:txBody>
        </p:sp>
        <p:sp>
          <p:nvSpPr>
            <p:cNvPr id="136" name="TextBox 135">
              <a:extLst>
                <a:ext uri="{FF2B5EF4-FFF2-40B4-BE49-F238E27FC236}">
                  <a16:creationId xmlns:a16="http://schemas.microsoft.com/office/drawing/2014/main" id="{4B962F0D-DC2D-67DB-086D-F38FF507808B}"/>
                </a:ext>
              </a:extLst>
            </p:cNvPr>
            <p:cNvSpPr txBox="1"/>
            <p:nvPr/>
          </p:nvSpPr>
          <p:spPr bwMode="auto">
            <a:xfrm>
              <a:off x="8903522" y="5199604"/>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a:t>
              </a:r>
            </a:p>
          </p:txBody>
        </p:sp>
        <p:sp>
          <p:nvSpPr>
            <p:cNvPr id="137" name="TextBox 136">
              <a:extLst>
                <a:ext uri="{FF2B5EF4-FFF2-40B4-BE49-F238E27FC236}">
                  <a16:creationId xmlns:a16="http://schemas.microsoft.com/office/drawing/2014/main" id="{00AC8BBF-3477-FBF8-463D-2886EC803447}"/>
                </a:ext>
              </a:extLst>
            </p:cNvPr>
            <p:cNvSpPr txBox="1"/>
            <p:nvPr/>
          </p:nvSpPr>
          <p:spPr bwMode="auto">
            <a:xfrm>
              <a:off x="9372967" y="5199604"/>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a:t>
              </a:r>
            </a:p>
          </p:txBody>
        </p:sp>
        <p:sp>
          <p:nvSpPr>
            <p:cNvPr id="138" name="TextBox 137">
              <a:extLst>
                <a:ext uri="{FF2B5EF4-FFF2-40B4-BE49-F238E27FC236}">
                  <a16:creationId xmlns:a16="http://schemas.microsoft.com/office/drawing/2014/main" id="{B1175ACE-DED9-608B-F670-57D345C68EEE}"/>
                </a:ext>
              </a:extLst>
            </p:cNvPr>
            <p:cNvSpPr txBox="1"/>
            <p:nvPr/>
          </p:nvSpPr>
          <p:spPr bwMode="auto">
            <a:xfrm>
              <a:off x="9845688" y="5199604"/>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a:t>
              </a:r>
            </a:p>
          </p:txBody>
        </p:sp>
        <p:sp>
          <p:nvSpPr>
            <p:cNvPr id="139" name="TextBox 138">
              <a:extLst>
                <a:ext uri="{FF2B5EF4-FFF2-40B4-BE49-F238E27FC236}">
                  <a16:creationId xmlns:a16="http://schemas.microsoft.com/office/drawing/2014/main" id="{73C2EC3B-C620-1152-0B7F-E23D28D3C7C2}"/>
                </a:ext>
              </a:extLst>
            </p:cNvPr>
            <p:cNvSpPr txBox="1"/>
            <p:nvPr/>
          </p:nvSpPr>
          <p:spPr bwMode="auto">
            <a:xfrm>
              <a:off x="10315133" y="5199604"/>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0</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a:t>
              </a:r>
            </a:p>
          </p:txBody>
        </p:sp>
        <p:sp>
          <p:nvSpPr>
            <p:cNvPr id="140" name="TextBox 139">
              <a:extLst>
                <a:ext uri="{FF2B5EF4-FFF2-40B4-BE49-F238E27FC236}">
                  <a16:creationId xmlns:a16="http://schemas.microsoft.com/office/drawing/2014/main" id="{26C820DF-4F39-6328-D663-0BFBE945E209}"/>
                </a:ext>
              </a:extLst>
            </p:cNvPr>
            <p:cNvSpPr txBox="1"/>
            <p:nvPr/>
          </p:nvSpPr>
          <p:spPr bwMode="auto">
            <a:xfrm>
              <a:off x="10781403" y="5199604"/>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0</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a:t>
              </a:r>
            </a:p>
          </p:txBody>
        </p:sp>
        <p:sp>
          <p:nvSpPr>
            <p:cNvPr id="141" name="TextBox 140">
              <a:extLst>
                <a:ext uri="{FF2B5EF4-FFF2-40B4-BE49-F238E27FC236}">
                  <a16:creationId xmlns:a16="http://schemas.microsoft.com/office/drawing/2014/main" id="{27064681-C372-18EA-F82D-BD95B7565FAF}"/>
                </a:ext>
              </a:extLst>
            </p:cNvPr>
            <p:cNvSpPr txBox="1"/>
            <p:nvPr/>
          </p:nvSpPr>
          <p:spPr bwMode="auto">
            <a:xfrm>
              <a:off x="11247673" y="5199604"/>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0</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1</a:t>
              </a:r>
            </a:p>
          </p:txBody>
        </p:sp>
        <p:grpSp>
          <p:nvGrpSpPr>
            <p:cNvPr id="214" name="Group 213">
              <a:extLst>
                <a:ext uri="{FF2B5EF4-FFF2-40B4-BE49-F238E27FC236}">
                  <a16:creationId xmlns:a16="http://schemas.microsoft.com/office/drawing/2014/main" id="{7CBA04A4-7F8E-5B15-0F82-D06D6647C707}"/>
                </a:ext>
              </a:extLst>
            </p:cNvPr>
            <p:cNvGrpSpPr/>
            <p:nvPr/>
          </p:nvGrpSpPr>
          <p:grpSpPr>
            <a:xfrm>
              <a:off x="6581255" y="5621689"/>
              <a:ext cx="4948547" cy="309785"/>
              <a:chOff x="6146847" y="4718517"/>
              <a:chExt cx="4948547" cy="309785"/>
            </a:xfrm>
          </p:grpSpPr>
          <p:grpSp>
            <p:nvGrpSpPr>
              <p:cNvPr id="215" name="Group 214">
                <a:extLst>
                  <a:ext uri="{FF2B5EF4-FFF2-40B4-BE49-F238E27FC236}">
                    <a16:creationId xmlns:a16="http://schemas.microsoft.com/office/drawing/2014/main" id="{C6C654B4-ACE4-FAED-9DE7-48D7515E52A3}"/>
                  </a:ext>
                </a:extLst>
              </p:cNvPr>
              <p:cNvGrpSpPr/>
              <p:nvPr/>
            </p:nvGrpSpPr>
            <p:grpSpPr>
              <a:xfrm>
                <a:off x="6274911" y="4718517"/>
                <a:ext cx="4649372" cy="75363"/>
                <a:chOff x="924449" y="4722639"/>
                <a:chExt cx="3364140" cy="75363"/>
              </a:xfrm>
            </p:grpSpPr>
            <p:cxnSp>
              <p:nvCxnSpPr>
                <p:cNvPr id="227" name="Straight Connector 226">
                  <a:extLst>
                    <a:ext uri="{FF2B5EF4-FFF2-40B4-BE49-F238E27FC236}">
                      <a16:creationId xmlns:a16="http://schemas.microsoft.com/office/drawing/2014/main" id="{2353A331-B2BD-ACB1-404D-863646BDFA64}"/>
                    </a:ext>
                  </a:extLst>
                </p:cNvPr>
                <p:cNvCxnSpPr>
                  <a:cxnSpLocks/>
                </p:cNvCxnSpPr>
                <p:nvPr/>
              </p:nvCxnSpPr>
              <p:spPr bwMode="auto">
                <a:xfrm rot="16200000">
                  <a:off x="886767"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698D3D48-9E0A-3D20-8905-2FFEAA45A545}"/>
                    </a:ext>
                  </a:extLst>
                </p:cNvPr>
                <p:cNvCxnSpPr>
                  <a:cxnSpLocks/>
                </p:cNvCxnSpPr>
                <p:nvPr/>
              </p:nvCxnSpPr>
              <p:spPr bwMode="auto">
                <a:xfrm rot="16200000">
                  <a:off x="1223181"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4092E98D-EA24-1148-7510-F9428E5A316B}"/>
                    </a:ext>
                  </a:extLst>
                </p:cNvPr>
                <p:cNvCxnSpPr>
                  <a:cxnSpLocks/>
                </p:cNvCxnSpPr>
                <p:nvPr/>
              </p:nvCxnSpPr>
              <p:spPr bwMode="auto">
                <a:xfrm rot="16200000">
                  <a:off x="1559595"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AC57E179-38B9-421E-BA90-364E8A6A4011}"/>
                    </a:ext>
                  </a:extLst>
                </p:cNvPr>
                <p:cNvCxnSpPr>
                  <a:cxnSpLocks/>
                </p:cNvCxnSpPr>
                <p:nvPr/>
              </p:nvCxnSpPr>
              <p:spPr bwMode="auto">
                <a:xfrm rot="16200000">
                  <a:off x="1896009"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5A8AE95C-E9AC-65BC-7B12-EE9692B2FC2B}"/>
                    </a:ext>
                  </a:extLst>
                </p:cNvPr>
                <p:cNvCxnSpPr>
                  <a:cxnSpLocks/>
                </p:cNvCxnSpPr>
                <p:nvPr/>
              </p:nvCxnSpPr>
              <p:spPr bwMode="auto">
                <a:xfrm rot="16200000">
                  <a:off x="2232423"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A161411D-3402-41F3-4AE8-99E0BE19B2C1}"/>
                    </a:ext>
                  </a:extLst>
                </p:cNvPr>
                <p:cNvCxnSpPr>
                  <a:cxnSpLocks/>
                </p:cNvCxnSpPr>
                <p:nvPr/>
              </p:nvCxnSpPr>
              <p:spPr bwMode="auto">
                <a:xfrm rot="16200000">
                  <a:off x="2568837"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7B519DF5-AE89-F18B-4219-8BDCE20B88FA}"/>
                    </a:ext>
                  </a:extLst>
                </p:cNvPr>
                <p:cNvCxnSpPr>
                  <a:cxnSpLocks/>
                </p:cNvCxnSpPr>
                <p:nvPr/>
              </p:nvCxnSpPr>
              <p:spPr bwMode="auto">
                <a:xfrm rot="16200000">
                  <a:off x="2905251"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DDA5AA08-8D3F-5F44-2AC1-7F1FCB5D532F}"/>
                    </a:ext>
                  </a:extLst>
                </p:cNvPr>
                <p:cNvCxnSpPr>
                  <a:cxnSpLocks/>
                </p:cNvCxnSpPr>
                <p:nvPr/>
              </p:nvCxnSpPr>
              <p:spPr bwMode="auto">
                <a:xfrm rot="16200000">
                  <a:off x="3241665"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D98F9DE5-5CDD-2996-D2EE-34760E64AF9E}"/>
                    </a:ext>
                  </a:extLst>
                </p:cNvPr>
                <p:cNvCxnSpPr>
                  <a:cxnSpLocks/>
                </p:cNvCxnSpPr>
                <p:nvPr/>
              </p:nvCxnSpPr>
              <p:spPr bwMode="auto">
                <a:xfrm rot="16200000">
                  <a:off x="3578079"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6BDB23BF-CAC0-EC98-0755-7B2590B436A5}"/>
                    </a:ext>
                  </a:extLst>
                </p:cNvPr>
                <p:cNvCxnSpPr>
                  <a:cxnSpLocks/>
                </p:cNvCxnSpPr>
                <p:nvPr/>
              </p:nvCxnSpPr>
              <p:spPr bwMode="auto">
                <a:xfrm rot="16200000">
                  <a:off x="3914493" y="4760321"/>
                  <a:ext cx="75363" cy="0"/>
                </a:xfrm>
                <a:prstGeom prst="line">
                  <a:avLst/>
                </a:prstGeom>
                <a:noFill/>
                <a:ln w="28575"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A8CBEE45-AE17-441D-62D4-8FCDAF3FDAAF}"/>
                    </a:ext>
                  </a:extLst>
                </p:cNvPr>
                <p:cNvCxnSpPr>
                  <a:cxnSpLocks/>
                </p:cNvCxnSpPr>
                <p:nvPr/>
              </p:nvCxnSpPr>
              <p:spPr bwMode="auto">
                <a:xfrm rot="16200000">
                  <a:off x="4250907" y="4760321"/>
                  <a:ext cx="75363" cy="0"/>
                </a:xfrm>
                <a:prstGeom prst="line">
                  <a:avLst/>
                </a:prstGeom>
                <a:noFill/>
                <a:ln w="28575" cap="flat" cmpd="sng" algn="ctr">
                  <a:solidFill>
                    <a:schemeClr val="bg1"/>
                  </a:solidFill>
                  <a:prstDash val="solid"/>
                  <a:round/>
                  <a:headEnd type="none" w="med" len="med"/>
                  <a:tailEnd type="none" w="med" len="med"/>
                </a:ln>
                <a:effectLst/>
              </p:spPr>
            </p:cxnSp>
          </p:grpSp>
          <p:sp>
            <p:nvSpPr>
              <p:cNvPr id="216" name="TextBox 215">
                <a:extLst>
                  <a:ext uri="{FF2B5EF4-FFF2-40B4-BE49-F238E27FC236}">
                    <a16:creationId xmlns:a16="http://schemas.microsoft.com/office/drawing/2014/main" id="{8AEAAEC4-8E74-504B-BD94-B7956D82410E}"/>
                  </a:ext>
                </a:extLst>
              </p:cNvPr>
              <p:cNvSpPr txBox="1"/>
              <p:nvPr/>
            </p:nvSpPr>
            <p:spPr bwMode="auto">
              <a:xfrm>
                <a:off x="6146847" y="4751303"/>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17" name="TextBox 216">
                <a:extLst>
                  <a:ext uri="{FF2B5EF4-FFF2-40B4-BE49-F238E27FC236}">
                    <a16:creationId xmlns:a16="http://schemas.microsoft.com/office/drawing/2014/main" id="{9B38844B-B89A-5440-E52E-3BB54B21D21B}"/>
                  </a:ext>
                </a:extLst>
              </p:cNvPr>
              <p:cNvSpPr txBox="1"/>
              <p:nvPr/>
            </p:nvSpPr>
            <p:spPr bwMode="auto">
              <a:xfrm>
                <a:off x="6606767" y="4751303"/>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218" name="TextBox 217">
                <a:extLst>
                  <a:ext uri="{FF2B5EF4-FFF2-40B4-BE49-F238E27FC236}">
                    <a16:creationId xmlns:a16="http://schemas.microsoft.com/office/drawing/2014/main" id="{FD8109D5-67C9-F76F-B16E-3DB5CD0D8F7F}"/>
                  </a:ext>
                </a:extLst>
              </p:cNvPr>
              <p:cNvSpPr txBox="1"/>
              <p:nvPr/>
            </p:nvSpPr>
            <p:spPr bwMode="auto">
              <a:xfrm>
                <a:off x="7073037" y="4751303"/>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219" name="TextBox 218">
                <a:extLst>
                  <a:ext uri="{FF2B5EF4-FFF2-40B4-BE49-F238E27FC236}">
                    <a16:creationId xmlns:a16="http://schemas.microsoft.com/office/drawing/2014/main" id="{308C2237-E3DE-CEEC-A442-4D68E28A93DB}"/>
                  </a:ext>
                </a:extLst>
              </p:cNvPr>
              <p:cNvSpPr txBox="1"/>
              <p:nvPr/>
            </p:nvSpPr>
            <p:spPr bwMode="auto">
              <a:xfrm>
                <a:off x="7539307" y="4751303"/>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220" name="TextBox 219">
                <a:extLst>
                  <a:ext uri="{FF2B5EF4-FFF2-40B4-BE49-F238E27FC236}">
                    <a16:creationId xmlns:a16="http://schemas.microsoft.com/office/drawing/2014/main" id="{E4B77A3F-3FA7-63F5-D723-9DA669984686}"/>
                  </a:ext>
                </a:extLst>
              </p:cNvPr>
              <p:cNvSpPr txBox="1"/>
              <p:nvPr/>
            </p:nvSpPr>
            <p:spPr bwMode="auto">
              <a:xfrm>
                <a:off x="7966304" y="475130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221" name="TextBox 220">
                <a:extLst>
                  <a:ext uri="{FF2B5EF4-FFF2-40B4-BE49-F238E27FC236}">
                    <a16:creationId xmlns:a16="http://schemas.microsoft.com/office/drawing/2014/main" id="{CA0F63FD-A60B-AEC4-23E3-08315A33EE04}"/>
                  </a:ext>
                </a:extLst>
              </p:cNvPr>
              <p:cNvSpPr txBox="1"/>
              <p:nvPr/>
            </p:nvSpPr>
            <p:spPr bwMode="auto">
              <a:xfrm>
                <a:off x="8429399" y="475130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222" name="TextBox 221">
                <a:extLst>
                  <a:ext uri="{FF2B5EF4-FFF2-40B4-BE49-F238E27FC236}">
                    <a16:creationId xmlns:a16="http://schemas.microsoft.com/office/drawing/2014/main" id="{BCE03FE7-321A-721B-3A38-5947BA873139}"/>
                  </a:ext>
                </a:extLst>
              </p:cNvPr>
              <p:cNvSpPr txBox="1"/>
              <p:nvPr/>
            </p:nvSpPr>
            <p:spPr bwMode="auto">
              <a:xfrm>
                <a:off x="8892494" y="475130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223" name="TextBox 222">
                <a:extLst>
                  <a:ext uri="{FF2B5EF4-FFF2-40B4-BE49-F238E27FC236}">
                    <a16:creationId xmlns:a16="http://schemas.microsoft.com/office/drawing/2014/main" id="{2D755F97-4FFE-F32F-FEFC-A27248C06A0A}"/>
                  </a:ext>
                </a:extLst>
              </p:cNvPr>
              <p:cNvSpPr txBox="1"/>
              <p:nvPr/>
            </p:nvSpPr>
            <p:spPr bwMode="auto">
              <a:xfrm>
                <a:off x="9358764" y="475130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224" name="TextBox 223">
                <a:extLst>
                  <a:ext uri="{FF2B5EF4-FFF2-40B4-BE49-F238E27FC236}">
                    <a16:creationId xmlns:a16="http://schemas.microsoft.com/office/drawing/2014/main" id="{801F5102-2AA2-215D-62DB-1FED20B3D2FF}"/>
                  </a:ext>
                </a:extLst>
              </p:cNvPr>
              <p:cNvSpPr txBox="1"/>
              <p:nvPr/>
            </p:nvSpPr>
            <p:spPr bwMode="auto">
              <a:xfrm>
                <a:off x="9825034" y="475130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225" name="TextBox 224">
                <a:extLst>
                  <a:ext uri="{FF2B5EF4-FFF2-40B4-BE49-F238E27FC236}">
                    <a16:creationId xmlns:a16="http://schemas.microsoft.com/office/drawing/2014/main" id="{4333496B-7E6A-965B-027C-08307B6D0ADB}"/>
                  </a:ext>
                </a:extLst>
              </p:cNvPr>
              <p:cNvSpPr txBox="1"/>
              <p:nvPr/>
            </p:nvSpPr>
            <p:spPr bwMode="auto">
              <a:xfrm>
                <a:off x="10291304" y="475130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a:t>
                </a:r>
              </a:p>
            </p:txBody>
          </p:sp>
          <p:sp>
            <p:nvSpPr>
              <p:cNvPr id="226" name="TextBox 225">
                <a:extLst>
                  <a:ext uri="{FF2B5EF4-FFF2-40B4-BE49-F238E27FC236}">
                    <a16:creationId xmlns:a16="http://schemas.microsoft.com/office/drawing/2014/main" id="{70D81CB0-C05E-750B-503C-094A88885EE5}"/>
                  </a:ext>
                </a:extLst>
              </p:cNvPr>
              <p:cNvSpPr txBox="1"/>
              <p:nvPr/>
            </p:nvSpPr>
            <p:spPr bwMode="auto">
              <a:xfrm>
                <a:off x="10753634" y="475130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grpSp>
        <p:cxnSp>
          <p:nvCxnSpPr>
            <p:cNvPr id="252" name="Straight Connector 251">
              <a:extLst>
                <a:ext uri="{FF2B5EF4-FFF2-40B4-BE49-F238E27FC236}">
                  <a16:creationId xmlns:a16="http://schemas.microsoft.com/office/drawing/2014/main" id="{5E7691D5-8877-8F6D-FE2D-FD84FA25F315}"/>
                </a:ext>
              </a:extLst>
            </p:cNvPr>
            <p:cNvCxnSpPr>
              <a:cxnSpLocks/>
            </p:cNvCxnSpPr>
            <p:nvPr/>
          </p:nvCxnSpPr>
          <p:spPr bwMode="auto">
            <a:xfrm>
              <a:off x="8851485" y="4538145"/>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E2E71A39-9FD3-CEC1-2F84-9CF47AB3393B}"/>
                </a:ext>
              </a:extLst>
            </p:cNvPr>
            <p:cNvCxnSpPr>
              <a:cxnSpLocks/>
            </p:cNvCxnSpPr>
            <p:nvPr/>
          </p:nvCxnSpPr>
          <p:spPr bwMode="auto">
            <a:xfrm>
              <a:off x="9242916" y="4283348"/>
              <a:ext cx="0" cy="91440"/>
            </a:xfrm>
            <a:prstGeom prst="line">
              <a:avLst/>
            </a:prstGeom>
            <a:noFill/>
            <a:ln w="19050" cap="flat" cmpd="sng" algn="ctr">
              <a:solidFill>
                <a:schemeClr val="accent2"/>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B3D90F09-181A-8C9D-D4F8-BE86B61F5B99}"/>
                </a:ext>
              </a:extLst>
            </p:cNvPr>
            <p:cNvCxnSpPr>
              <a:cxnSpLocks/>
            </p:cNvCxnSpPr>
            <p:nvPr/>
          </p:nvCxnSpPr>
          <p:spPr bwMode="auto">
            <a:xfrm>
              <a:off x="11494893" y="4473042"/>
              <a:ext cx="0" cy="91440"/>
            </a:xfrm>
            <a:prstGeom prst="line">
              <a:avLst/>
            </a:prstGeom>
            <a:noFill/>
            <a:ln w="19050" cap="flat" cmpd="sng" algn="ctr">
              <a:solidFill>
                <a:schemeClr val="accent2"/>
              </a:solidFill>
              <a:prstDash val="solid"/>
              <a:round/>
              <a:headEnd type="none" w="med" len="med"/>
              <a:tailEnd type="none" w="med" len="med"/>
            </a:ln>
            <a:effectLst/>
          </p:spPr>
        </p:cxnSp>
        <p:sp>
          <p:nvSpPr>
            <p:cNvPr id="256" name="Freeform 255">
              <a:extLst>
                <a:ext uri="{FF2B5EF4-FFF2-40B4-BE49-F238E27FC236}">
                  <a16:creationId xmlns:a16="http://schemas.microsoft.com/office/drawing/2014/main" id="{C04DD037-1FE8-09FF-BD9E-55531C5452AB}"/>
                </a:ext>
              </a:extLst>
            </p:cNvPr>
            <p:cNvSpPr/>
            <p:nvPr/>
          </p:nvSpPr>
          <p:spPr bwMode="auto">
            <a:xfrm>
              <a:off x="6717885" y="2930525"/>
              <a:ext cx="2133600" cy="1657350"/>
            </a:xfrm>
            <a:custGeom>
              <a:avLst/>
              <a:gdLst>
                <a:gd name="csX0" fmla="*/ 0 w 2133600"/>
                <a:gd name="csY0" fmla="*/ 0 h 1657350"/>
                <a:gd name="csX1" fmla="*/ 139700 w 2133600"/>
                <a:gd name="csY1" fmla="*/ 0 h 1657350"/>
                <a:gd name="csX2" fmla="*/ 139700 w 2133600"/>
                <a:gd name="csY2" fmla="*/ 247650 h 1657350"/>
                <a:gd name="csX3" fmla="*/ 190500 w 2133600"/>
                <a:gd name="csY3" fmla="*/ 247650 h 1657350"/>
                <a:gd name="csX4" fmla="*/ 190500 w 2133600"/>
                <a:gd name="csY4" fmla="*/ 504825 h 1657350"/>
                <a:gd name="csX5" fmla="*/ 190500 w 2133600"/>
                <a:gd name="csY5" fmla="*/ 504825 h 1657350"/>
                <a:gd name="csX6" fmla="*/ 219075 w 2133600"/>
                <a:gd name="csY6" fmla="*/ 504825 h 1657350"/>
                <a:gd name="csX7" fmla="*/ 219075 w 2133600"/>
                <a:gd name="csY7" fmla="*/ 635000 h 1657350"/>
                <a:gd name="csX8" fmla="*/ 330200 w 2133600"/>
                <a:gd name="csY8" fmla="*/ 635000 h 1657350"/>
                <a:gd name="csX9" fmla="*/ 330200 w 2133600"/>
                <a:gd name="csY9" fmla="*/ 762000 h 1657350"/>
                <a:gd name="csX10" fmla="*/ 393700 w 2133600"/>
                <a:gd name="csY10" fmla="*/ 762000 h 1657350"/>
                <a:gd name="csX11" fmla="*/ 393700 w 2133600"/>
                <a:gd name="csY11" fmla="*/ 892175 h 1657350"/>
                <a:gd name="csX12" fmla="*/ 454025 w 2133600"/>
                <a:gd name="csY12" fmla="*/ 892175 h 1657350"/>
                <a:gd name="csX13" fmla="*/ 454025 w 2133600"/>
                <a:gd name="csY13" fmla="*/ 1016000 h 1657350"/>
                <a:gd name="csX14" fmla="*/ 495300 w 2133600"/>
                <a:gd name="csY14" fmla="*/ 1016000 h 1657350"/>
                <a:gd name="csX15" fmla="*/ 495300 w 2133600"/>
                <a:gd name="csY15" fmla="*/ 1146175 h 1657350"/>
                <a:gd name="csX16" fmla="*/ 812800 w 2133600"/>
                <a:gd name="csY16" fmla="*/ 1146175 h 1657350"/>
                <a:gd name="csX17" fmla="*/ 812800 w 2133600"/>
                <a:gd name="csY17" fmla="*/ 1273175 h 1657350"/>
                <a:gd name="csX18" fmla="*/ 857250 w 2133600"/>
                <a:gd name="csY18" fmla="*/ 1273175 h 1657350"/>
                <a:gd name="csX19" fmla="*/ 857250 w 2133600"/>
                <a:gd name="csY19" fmla="*/ 1400175 h 1657350"/>
                <a:gd name="csX20" fmla="*/ 857250 w 2133600"/>
                <a:gd name="csY20" fmla="*/ 1400175 h 1657350"/>
                <a:gd name="csX21" fmla="*/ 857250 w 2133600"/>
                <a:gd name="csY21" fmla="*/ 1400175 h 1657350"/>
                <a:gd name="csX22" fmla="*/ 857250 w 2133600"/>
                <a:gd name="csY22" fmla="*/ 1400175 h 1657350"/>
                <a:gd name="csX23" fmla="*/ 885825 w 2133600"/>
                <a:gd name="csY23" fmla="*/ 1400175 h 1657350"/>
                <a:gd name="csX24" fmla="*/ 885825 w 2133600"/>
                <a:gd name="csY24" fmla="*/ 1530350 h 1657350"/>
                <a:gd name="csX25" fmla="*/ 1397000 w 2133600"/>
                <a:gd name="csY25" fmla="*/ 1530350 h 1657350"/>
                <a:gd name="csX26" fmla="*/ 1397000 w 2133600"/>
                <a:gd name="csY26" fmla="*/ 1657350 h 1657350"/>
                <a:gd name="csX27" fmla="*/ 2133600 w 2133600"/>
                <a:gd name="csY27" fmla="*/ 1657350 h 16573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2133600" h="1657350">
                  <a:moveTo>
                    <a:pt x="0" y="0"/>
                  </a:moveTo>
                  <a:lnTo>
                    <a:pt x="139700" y="0"/>
                  </a:lnTo>
                  <a:lnTo>
                    <a:pt x="139700" y="247650"/>
                  </a:lnTo>
                  <a:lnTo>
                    <a:pt x="190500" y="247650"/>
                  </a:lnTo>
                  <a:lnTo>
                    <a:pt x="190500" y="504825"/>
                  </a:lnTo>
                  <a:lnTo>
                    <a:pt x="190500" y="504825"/>
                  </a:lnTo>
                  <a:lnTo>
                    <a:pt x="219075" y="504825"/>
                  </a:lnTo>
                  <a:lnTo>
                    <a:pt x="219075" y="635000"/>
                  </a:lnTo>
                  <a:lnTo>
                    <a:pt x="330200" y="635000"/>
                  </a:lnTo>
                  <a:lnTo>
                    <a:pt x="330200" y="762000"/>
                  </a:lnTo>
                  <a:lnTo>
                    <a:pt x="393700" y="762000"/>
                  </a:lnTo>
                  <a:lnTo>
                    <a:pt x="393700" y="892175"/>
                  </a:lnTo>
                  <a:lnTo>
                    <a:pt x="454025" y="892175"/>
                  </a:lnTo>
                  <a:lnTo>
                    <a:pt x="454025" y="1016000"/>
                  </a:lnTo>
                  <a:lnTo>
                    <a:pt x="495300" y="1016000"/>
                  </a:lnTo>
                  <a:lnTo>
                    <a:pt x="495300" y="1146175"/>
                  </a:lnTo>
                  <a:lnTo>
                    <a:pt x="812800" y="1146175"/>
                  </a:lnTo>
                  <a:lnTo>
                    <a:pt x="812800" y="1273175"/>
                  </a:lnTo>
                  <a:lnTo>
                    <a:pt x="857250" y="1273175"/>
                  </a:lnTo>
                  <a:lnTo>
                    <a:pt x="857250" y="1400175"/>
                  </a:lnTo>
                  <a:lnTo>
                    <a:pt x="857250" y="1400175"/>
                  </a:lnTo>
                  <a:lnTo>
                    <a:pt x="857250" y="1400175"/>
                  </a:lnTo>
                  <a:lnTo>
                    <a:pt x="857250" y="1400175"/>
                  </a:lnTo>
                  <a:lnTo>
                    <a:pt x="885825" y="1400175"/>
                  </a:lnTo>
                  <a:lnTo>
                    <a:pt x="885825" y="1530350"/>
                  </a:lnTo>
                  <a:lnTo>
                    <a:pt x="1397000" y="1530350"/>
                  </a:lnTo>
                  <a:lnTo>
                    <a:pt x="1397000" y="1657350"/>
                  </a:lnTo>
                  <a:lnTo>
                    <a:pt x="2133600" y="1657350"/>
                  </a:lnTo>
                </a:path>
              </a:pathLst>
            </a:custGeom>
            <a:noFill/>
            <a:ln w="28575">
              <a:solidFill>
                <a:srgbClr val="015873"/>
              </a:solidFill>
              <a:miter lim="800000"/>
              <a:headEnd/>
              <a:tailEnd/>
            </a:ln>
          </p:spPr>
          <p:txBody>
            <a:bodyPr rtlCol="0" anchor="ctr"/>
            <a:lstStyle/>
            <a:p>
              <a:pPr algn="ctr"/>
              <a:endParaRPr lang="en-US" dirty="0"/>
            </a:p>
          </p:txBody>
        </p:sp>
        <p:sp>
          <p:nvSpPr>
            <p:cNvPr id="257" name="Freeform 256">
              <a:extLst>
                <a:ext uri="{FF2B5EF4-FFF2-40B4-BE49-F238E27FC236}">
                  <a16:creationId xmlns:a16="http://schemas.microsoft.com/office/drawing/2014/main" id="{E3EB01D7-A51F-BC98-2368-250810186BA3}"/>
                </a:ext>
              </a:extLst>
            </p:cNvPr>
            <p:cNvSpPr/>
            <p:nvPr/>
          </p:nvSpPr>
          <p:spPr bwMode="auto">
            <a:xfrm>
              <a:off x="6713770" y="2923620"/>
              <a:ext cx="4781123" cy="1603275"/>
            </a:xfrm>
            <a:custGeom>
              <a:avLst/>
              <a:gdLst>
                <a:gd name="csX0" fmla="*/ 0 w 4781123"/>
                <a:gd name="csY0" fmla="*/ 0 h 1603275"/>
                <a:gd name="csX1" fmla="*/ 348538 w 4781123"/>
                <a:gd name="csY1" fmla="*/ 0 h 1603275"/>
                <a:gd name="csX2" fmla="*/ 348538 w 4781123"/>
                <a:gd name="csY2" fmla="*/ 131214 h 1603275"/>
                <a:gd name="csX3" fmla="*/ 422347 w 4781123"/>
                <a:gd name="csY3" fmla="*/ 131214 h 1603275"/>
                <a:gd name="csX4" fmla="*/ 422347 w 4781123"/>
                <a:gd name="csY4" fmla="*/ 389542 h 1603275"/>
                <a:gd name="csX5" fmla="*/ 610967 w 4781123"/>
                <a:gd name="csY5" fmla="*/ 389542 h 1603275"/>
                <a:gd name="csX6" fmla="*/ 610967 w 4781123"/>
                <a:gd name="csY6" fmla="*/ 647871 h 1603275"/>
                <a:gd name="csX7" fmla="*/ 873396 w 4781123"/>
                <a:gd name="csY7" fmla="*/ 647871 h 1603275"/>
                <a:gd name="csX8" fmla="*/ 873396 w 4781123"/>
                <a:gd name="csY8" fmla="*/ 770884 h 1603275"/>
                <a:gd name="csX9" fmla="*/ 930802 w 4781123"/>
                <a:gd name="csY9" fmla="*/ 770884 h 1603275"/>
                <a:gd name="csX10" fmla="*/ 930802 w 4781123"/>
                <a:gd name="csY10" fmla="*/ 906199 h 1603275"/>
                <a:gd name="csX11" fmla="*/ 1549970 w 4781123"/>
                <a:gd name="csY11" fmla="*/ 906199 h 1603275"/>
                <a:gd name="csX12" fmla="*/ 1549970 w 4781123"/>
                <a:gd name="csY12" fmla="*/ 1025112 h 1603275"/>
                <a:gd name="csX13" fmla="*/ 1853403 w 4781123"/>
                <a:gd name="csY13" fmla="*/ 1025112 h 1603275"/>
                <a:gd name="csX14" fmla="*/ 1853403 w 4781123"/>
                <a:gd name="csY14" fmla="*/ 1152226 h 1603275"/>
                <a:gd name="csX15" fmla="*/ 2177338 w 4781123"/>
                <a:gd name="csY15" fmla="*/ 1152226 h 1603275"/>
                <a:gd name="csX16" fmla="*/ 2177338 w 4781123"/>
                <a:gd name="csY16" fmla="*/ 1283440 h 1603275"/>
                <a:gd name="csX17" fmla="*/ 2345457 w 4781123"/>
                <a:gd name="csY17" fmla="*/ 1283440 h 1603275"/>
                <a:gd name="csX18" fmla="*/ 2345457 w 4781123"/>
                <a:gd name="csY18" fmla="*/ 1410554 h 1603275"/>
                <a:gd name="csX19" fmla="*/ 3128642 w 4781123"/>
                <a:gd name="csY19" fmla="*/ 1410554 h 1603275"/>
                <a:gd name="csX20" fmla="*/ 3128642 w 4781123"/>
                <a:gd name="csY20" fmla="*/ 1603275 h 1603275"/>
                <a:gd name="csX21" fmla="*/ 4781123 w 4781123"/>
                <a:gd name="csY21" fmla="*/ 1603275 h 16032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781123" h="1603275">
                  <a:moveTo>
                    <a:pt x="0" y="0"/>
                  </a:moveTo>
                  <a:lnTo>
                    <a:pt x="348538" y="0"/>
                  </a:lnTo>
                  <a:lnTo>
                    <a:pt x="348538" y="131214"/>
                  </a:lnTo>
                  <a:lnTo>
                    <a:pt x="422347" y="131214"/>
                  </a:lnTo>
                  <a:lnTo>
                    <a:pt x="422347" y="389542"/>
                  </a:lnTo>
                  <a:lnTo>
                    <a:pt x="610967" y="389542"/>
                  </a:lnTo>
                  <a:lnTo>
                    <a:pt x="610967" y="647871"/>
                  </a:lnTo>
                  <a:lnTo>
                    <a:pt x="873396" y="647871"/>
                  </a:lnTo>
                  <a:lnTo>
                    <a:pt x="873396" y="770884"/>
                  </a:lnTo>
                  <a:lnTo>
                    <a:pt x="930802" y="770884"/>
                  </a:lnTo>
                  <a:lnTo>
                    <a:pt x="930802" y="906199"/>
                  </a:lnTo>
                  <a:lnTo>
                    <a:pt x="1549970" y="906199"/>
                  </a:lnTo>
                  <a:lnTo>
                    <a:pt x="1549970" y="1025112"/>
                  </a:lnTo>
                  <a:lnTo>
                    <a:pt x="1853403" y="1025112"/>
                  </a:lnTo>
                  <a:lnTo>
                    <a:pt x="1853403" y="1152226"/>
                  </a:lnTo>
                  <a:lnTo>
                    <a:pt x="2177338" y="1152226"/>
                  </a:lnTo>
                  <a:lnTo>
                    <a:pt x="2177338" y="1283440"/>
                  </a:lnTo>
                  <a:lnTo>
                    <a:pt x="2345457" y="1283440"/>
                  </a:lnTo>
                  <a:lnTo>
                    <a:pt x="2345457" y="1410554"/>
                  </a:lnTo>
                  <a:lnTo>
                    <a:pt x="3128642" y="1410554"/>
                  </a:lnTo>
                  <a:lnTo>
                    <a:pt x="3128642" y="1603275"/>
                  </a:lnTo>
                  <a:lnTo>
                    <a:pt x="4781123" y="1603275"/>
                  </a:lnTo>
                </a:path>
              </a:pathLst>
            </a:custGeom>
            <a:noFill/>
            <a:ln w="28575">
              <a:solidFill>
                <a:schemeClr val="accent2"/>
              </a:solidFill>
              <a:miter lim="800000"/>
              <a:headEnd/>
              <a:tailEnd/>
            </a:ln>
          </p:spPr>
          <p:txBody>
            <a:bodyPr rtlCol="0" anchor="ctr"/>
            <a:lstStyle/>
            <a:p>
              <a:pPr algn="ctr"/>
              <a:endParaRPr lang="en-US" dirty="0"/>
            </a:p>
          </p:txBody>
        </p:sp>
      </p:grpSp>
    </p:spTree>
    <p:extLst>
      <p:ext uri="{BB962C8B-B14F-4D97-AF65-F5344CB8AC3E}">
        <p14:creationId xmlns:p14="http://schemas.microsoft.com/office/powerpoint/2010/main" val="34049075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C0A9F-0E26-35EF-3F14-76462F3886DE}"/>
              </a:ext>
            </a:extLst>
          </p:cNvPr>
          <p:cNvSpPr>
            <a:spLocks noGrp="1"/>
          </p:cNvSpPr>
          <p:nvPr>
            <p:ph type="title"/>
          </p:nvPr>
        </p:nvSpPr>
        <p:spPr/>
        <p:txBody>
          <a:bodyPr/>
          <a:lstStyle/>
          <a:p>
            <a:r>
              <a:rPr lang="en-US" dirty="0"/>
              <a:t>2SMALL: Lurbinectedin Plus Atezolizumab as 2L Treatment for Advanced SCLC</a:t>
            </a:r>
          </a:p>
        </p:txBody>
      </p:sp>
      <p:sp>
        <p:nvSpPr>
          <p:cNvPr id="6" name="Content Placeholder 5">
            <a:extLst>
              <a:ext uri="{FF2B5EF4-FFF2-40B4-BE49-F238E27FC236}">
                <a16:creationId xmlns:a16="http://schemas.microsoft.com/office/drawing/2014/main" id="{5FE0D538-7560-9A5E-E9DB-2CE5274E306C}"/>
              </a:ext>
            </a:extLst>
          </p:cNvPr>
          <p:cNvSpPr>
            <a:spLocks noGrp="1"/>
          </p:cNvSpPr>
          <p:nvPr>
            <p:ph idx="1"/>
          </p:nvPr>
        </p:nvSpPr>
        <p:spPr/>
        <p:txBody>
          <a:bodyPr/>
          <a:lstStyle/>
          <a:p>
            <a:r>
              <a:rPr lang="en-US" dirty="0"/>
              <a:t>Multicenter, open-label, prospective phase I/II trial</a:t>
            </a:r>
          </a:p>
          <a:p>
            <a:endParaRPr lang="en-US" dirty="0"/>
          </a:p>
          <a:p>
            <a:endParaRPr lang="en-US" dirty="0"/>
          </a:p>
          <a:p>
            <a:endParaRPr lang="en-US" dirty="0"/>
          </a:p>
          <a:p>
            <a:endParaRPr lang="en-US" dirty="0"/>
          </a:p>
          <a:p>
            <a:r>
              <a:rPr lang="en-US" b="1" dirty="0"/>
              <a:t>Coprimary endpoints: </a:t>
            </a:r>
            <a:r>
              <a:rPr lang="en-US" dirty="0"/>
              <a:t>ORR (RECIST v1.1), safety</a:t>
            </a:r>
          </a:p>
          <a:p>
            <a:r>
              <a:rPr lang="en-US" b="1" dirty="0"/>
              <a:t>Key secondary endpoints: </a:t>
            </a:r>
            <a:r>
              <a:rPr lang="en-US" dirty="0"/>
              <a:t>DoR, CBR, PFS, OS, PK</a:t>
            </a:r>
          </a:p>
        </p:txBody>
      </p:sp>
      <p:sp>
        <p:nvSpPr>
          <p:cNvPr id="7" name="Text Box 11">
            <a:extLst>
              <a:ext uri="{FF2B5EF4-FFF2-40B4-BE49-F238E27FC236}">
                <a16:creationId xmlns:a16="http://schemas.microsoft.com/office/drawing/2014/main" id="{4C8ABD67-5477-F9F4-7DBB-676FA37CEA95}"/>
              </a:ext>
            </a:extLst>
          </p:cNvPr>
          <p:cNvSpPr txBox="1">
            <a:spLocks noChangeArrowheads="1"/>
          </p:cNvSpPr>
          <p:nvPr/>
        </p:nvSpPr>
        <p:spPr bwMode="auto">
          <a:xfrm>
            <a:off x="412491" y="6375956"/>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r>
              <a:rPr lang="en-US" sz="1200" dirty="0">
                <a:solidFill>
                  <a:schemeClr val="bg2"/>
                </a:solidFill>
                <a:latin typeface="+mj-lt"/>
              </a:rPr>
              <a:t>NCT04253145. Aix. ASCO 2025. Abstr 8013. </a:t>
            </a:r>
          </a:p>
        </p:txBody>
      </p:sp>
      <p:sp>
        <p:nvSpPr>
          <p:cNvPr id="8" name="TextBox 7">
            <a:extLst>
              <a:ext uri="{FF2B5EF4-FFF2-40B4-BE49-F238E27FC236}">
                <a16:creationId xmlns:a16="http://schemas.microsoft.com/office/drawing/2014/main" id="{9FFD16F2-1EAB-8930-75F9-9CD015CA43F2}"/>
              </a:ext>
            </a:extLst>
          </p:cNvPr>
          <p:cNvSpPr txBox="1"/>
          <p:nvPr/>
        </p:nvSpPr>
        <p:spPr bwMode="auto">
          <a:xfrm>
            <a:off x="1122814" y="2477735"/>
            <a:ext cx="3391032"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Adults with confirmed advanced SCLC; progression to 1L pt-based CT ± PD-1/PD-L1; ECOG PS 0/1; CTFI ≥30 days; treated, asymptomatic brain mets allowed</a:t>
            </a:r>
          </a:p>
          <a:p>
            <a:pPr algn="ctr">
              <a:lnSpc>
                <a:spcPct val="100000"/>
              </a:lnSpc>
              <a:spcAft>
                <a:spcPct val="0"/>
              </a:spcAft>
              <a:buClrTx/>
              <a:buFontTx/>
              <a:buNone/>
            </a:pPr>
            <a:r>
              <a:rPr lang="en-US" dirty="0">
                <a:solidFill>
                  <a:schemeClr val="bg1"/>
                </a:solidFill>
                <a:latin typeface="Calibri" panose="020F0502020204030204" pitchFamily="34" charset="0"/>
              </a:rPr>
              <a:t>(estimated N = 184)</a:t>
            </a:r>
            <a:endParaRPr lang="en-US" b="0" dirty="0">
              <a:solidFill>
                <a:schemeClr val="bg1"/>
              </a:solidFill>
              <a:latin typeface="Calibri" panose="020F0502020204030204" pitchFamily="34" charset="0"/>
            </a:endParaRPr>
          </a:p>
        </p:txBody>
      </p:sp>
      <p:sp>
        <p:nvSpPr>
          <p:cNvPr id="9" name="TextBox 8">
            <a:extLst>
              <a:ext uri="{FF2B5EF4-FFF2-40B4-BE49-F238E27FC236}">
                <a16:creationId xmlns:a16="http://schemas.microsoft.com/office/drawing/2014/main" id="{F2D3E970-44A0-E0E3-98A3-A25D8E15C6D2}"/>
              </a:ext>
            </a:extLst>
          </p:cNvPr>
          <p:cNvSpPr txBox="1"/>
          <p:nvPr/>
        </p:nvSpPr>
        <p:spPr bwMode="auto">
          <a:xfrm>
            <a:off x="4513846" y="2890159"/>
            <a:ext cx="2577437" cy="369332"/>
          </a:xfrm>
          <a:prstGeom prst="rect">
            <a:avLst/>
          </a:prstGeom>
          <a:solidFill>
            <a:schemeClr val="tx2"/>
          </a:solidFill>
          <a:ln>
            <a:noFill/>
          </a:ln>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Cohort 1: IO naive</a:t>
            </a:r>
          </a:p>
        </p:txBody>
      </p:sp>
      <p:sp>
        <p:nvSpPr>
          <p:cNvPr id="10" name="TextBox 9">
            <a:extLst>
              <a:ext uri="{FF2B5EF4-FFF2-40B4-BE49-F238E27FC236}">
                <a16:creationId xmlns:a16="http://schemas.microsoft.com/office/drawing/2014/main" id="{A433DA05-D5A1-D5CA-3507-8063FD1AF3C4}"/>
              </a:ext>
            </a:extLst>
          </p:cNvPr>
          <p:cNvSpPr txBox="1"/>
          <p:nvPr/>
        </p:nvSpPr>
        <p:spPr bwMode="auto">
          <a:xfrm>
            <a:off x="4513846" y="3469061"/>
            <a:ext cx="2577437" cy="369332"/>
          </a:xfrm>
          <a:prstGeom prst="rect">
            <a:avLst/>
          </a:prstGeom>
          <a:solidFill>
            <a:schemeClr val="tx2"/>
          </a:solidFill>
          <a:ln>
            <a:noFill/>
          </a:ln>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Cohort 2: IO exposed</a:t>
            </a:r>
          </a:p>
        </p:txBody>
      </p:sp>
      <p:cxnSp>
        <p:nvCxnSpPr>
          <p:cNvPr id="12" name="Straight Arrow Connector 11">
            <a:extLst>
              <a:ext uri="{FF2B5EF4-FFF2-40B4-BE49-F238E27FC236}">
                <a16:creationId xmlns:a16="http://schemas.microsoft.com/office/drawing/2014/main" id="{19C16D80-BE1B-A239-A89A-53756EB9F12E}"/>
              </a:ext>
            </a:extLst>
          </p:cNvPr>
          <p:cNvCxnSpPr/>
          <p:nvPr/>
        </p:nvCxnSpPr>
        <p:spPr bwMode="auto">
          <a:xfrm>
            <a:off x="7351993" y="3067966"/>
            <a:ext cx="612648" cy="0"/>
          </a:xfrm>
          <a:prstGeom prst="straightConnector1">
            <a:avLst/>
          </a:prstGeom>
          <a:noFill/>
          <a:ln w="28575" cap="flat" cmpd="sng" algn="ctr">
            <a:solidFill>
              <a:schemeClr val="bg1"/>
            </a:solidFill>
            <a:prstDash val="solid"/>
            <a:round/>
            <a:headEnd type="none" w="med" len="med"/>
            <a:tailEnd type="triangle"/>
          </a:ln>
          <a:effectLst/>
        </p:spPr>
      </p:cxnSp>
      <p:cxnSp>
        <p:nvCxnSpPr>
          <p:cNvPr id="13" name="Straight Arrow Connector 12">
            <a:extLst>
              <a:ext uri="{FF2B5EF4-FFF2-40B4-BE49-F238E27FC236}">
                <a16:creationId xmlns:a16="http://schemas.microsoft.com/office/drawing/2014/main" id="{25F5FDFD-043A-8F94-846B-FECE9B61E85A}"/>
              </a:ext>
            </a:extLst>
          </p:cNvPr>
          <p:cNvCxnSpPr/>
          <p:nvPr/>
        </p:nvCxnSpPr>
        <p:spPr bwMode="auto">
          <a:xfrm>
            <a:off x="7351993" y="3700361"/>
            <a:ext cx="612648" cy="0"/>
          </a:xfrm>
          <a:prstGeom prst="straightConnector1">
            <a:avLst/>
          </a:prstGeom>
          <a:noFill/>
          <a:ln w="28575" cap="flat" cmpd="sng" algn="ctr">
            <a:solidFill>
              <a:schemeClr val="bg1"/>
            </a:solidFill>
            <a:prstDash val="solid"/>
            <a:round/>
            <a:headEnd type="none" w="med" len="med"/>
            <a:tailEnd type="triangle"/>
          </a:ln>
          <a:effectLst/>
        </p:spPr>
      </p:cxnSp>
      <p:sp>
        <p:nvSpPr>
          <p:cNvPr id="14" name="TextBox 13">
            <a:extLst>
              <a:ext uri="{FF2B5EF4-FFF2-40B4-BE49-F238E27FC236}">
                <a16:creationId xmlns:a16="http://schemas.microsoft.com/office/drawing/2014/main" id="{C8F98E81-9200-2F86-405E-A41CC18BC49E}"/>
              </a:ext>
            </a:extLst>
          </p:cNvPr>
          <p:cNvSpPr txBox="1"/>
          <p:nvPr/>
        </p:nvSpPr>
        <p:spPr bwMode="auto">
          <a:xfrm>
            <a:off x="8221527" y="2806258"/>
            <a:ext cx="3391032" cy="1097280"/>
          </a:xfrm>
          <a:prstGeom prst="rect">
            <a:avLst/>
          </a:prstGeom>
          <a:solidFill>
            <a:schemeClr val="accent1"/>
          </a:solidFill>
          <a:ln>
            <a:noFill/>
          </a:ln>
        </p:spPr>
        <p:txBody>
          <a:bodyPr wrap="square" rtlCol="0" anchor="ctr">
            <a:spAutoFit/>
          </a:bodyPr>
          <a:lstStyle/>
          <a:p>
            <a:pPr algn="ctr">
              <a:lnSpc>
                <a:spcPct val="100000"/>
              </a:lnSpc>
              <a:spcBef>
                <a:spcPct val="50000"/>
              </a:spcBef>
              <a:spcAft>
                <a:spcPct val="0"/>
              </a:spcAft>
              <a:buClrTx/>
              <a:buFontTx/>
              <a:buNone/>
            </a:pPr>
            <a:r>
              <a:rPr lang="en-US" b="1" dirty="0">
                <a:latin typeface="Calibri" panose="020F0502020204030204" pitchFamily="34" charset="0"/>
              </a:rPr>
              <a:t>Lurbinectedin</a:t>
            </a:r>
            <a:r>
              <a:rPr lang="en-US" b="0" dirty="0">
                <a:latin typeface="Calibri" panose="020F0502020204030204" pitchFamily="34" charset="0"/>
              </a:rPr>
              <a:t> 3.2 mg/m</a:t>
            </a:r>
            <a:r>
              <a:rPr lang="en-US" b="0" baseline="30000" dirty="0">
                <a:latin typeface="Calibri" panose="020F0502020204030204" pitchFamily="34" charset="0"/>
              </a:rPr>
              <a:t>2</a:t>
            </a:r>
            <a:r>
              <a:rPr lang="en-US" b="0" dirty="0">
                <a:latin typeface="Calibri" panose="020F0502020204030204" pitchFamily="34" charset="0"/>
              </a:rPr>
              <a:t> IV Q3W + </a:t>
            </a:r>
            <a:r>
              <a:rPr lang="en-US" b="1" dirty="0">
                <a:latin typeface="Calibri" panose="020F0502020204030204" pitchFamily="34" charset="0"/>
              </a:rPr>
              <a:t>Atezolizumab</a:t>
            </a:r>
            <a:r>
              <a:rPr lang="en-US" b="0" dirty="0">
                <a:latin typeface="Calibri" panose="020F0502020204030204" pitchFamily="34" charset="0"/>
              </a:rPr>
              <a:t> 1200 mg IV Q3W*</a:t>
            </a:r>
          </a:p>
        </p:txBody>
      </p:sp>
      <p:sp>
        <p:nvSpPr>
          <p:cNvPr id="15" name="TextBox 14">
            <a:extLst>
              <a:ext uri="{FF2B5EF4-FFF2-40B4-BE49-F238E27FC236}">
                <a16:creationId xmlns:a16="http://schemas.microsoft.com/office/drawing/2014/main" id="{9E89E24D-90A9-D30B-C3DD-D03FE6FB0061}"/>
              </a:ext>
            </a:extLst>
          </p:cNvPr>
          <p:cNvSpPr txBox="1"/>
          <p:nvPr/>
        </p:nvSpPr>
        <p:spPr bwMode="auto">
          <a:xfrm>
            <a:off x="8221527" y="3922406"/>
            <a:ext cx="21488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*With prophylactic G-CSF.</a:t>
            </a:r>
          </a:p>
        </p:txBody>
      </p:sp>
    </p:spTree>
    <p:extLst>
      <p:ext uri="{BB962C8B-B14F-4D97-AF65-F5344CB8AC3E}">
        <p14:creationId xmlns:p14="http://schemas.microsoft.com/office/powerpoint/2010/main" val="1453559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CC82E-9831-4735-C152-006261AD3D41}"/>
            </a:ext>
          </a:extLst>
        </p:cNvPr>
        <p:cNvGrpSpPr/>
        <p:nvPr/>
      </p:nvGrpSpPr>
      <p:grpSpPr>
        <a:xfrm>
          <a:off x="0" y="0"/>
          <a:ext cx="0" cy="0"/>
          <a:chOff x="0" y="0"/>
          <a:chExt cx="0" cy="0"/>
        </a:xfrm>
      </p:grpSpPr>
      <p:grpSp>
        <p:nvGrpSpPr>
          <p:cNvPr id="155" name="Group 154">
            <a:extLst>
              <a:ext uri="{FF2B5EF4-FFF2-40B4-BE49-F238E27FC236}">
                <a16:creationId xmlns:a16="http://schemas.microsoft.com/office/drawing/2014/main" id="{8C375C84-34D7-4044-2B1B-B323F51EB0B6}"/>
              </a:ext>
            </a:extLst>
          </p:cNvPr>
          <p:cNvGrpSpPr/>
          <p:nvPr/>
        </p:nvGrpSpPr>
        <p:grpSpPr>
          <a:xfrm>
            <a:off x="1300163" y="3476625"/>
            <a:ext cx="4243387" cy="1650206"/>
            <a:chOff x="1300163" y="3476625"/>
            <a:chExt cx="4243387" cy="1650206"/>
          </a:xfrm>
        </p:grpSpPr>
        <p:sp>
          <p:nvSpPr>
            <p:cNvPr id="150" name="Freeform: Shape 149">
              <a:extLst>
                <a:ext uri="{FF2B5EF4-FFF2-40B4-BE49-F238E27FC236}">
                  <a16:creationId xmlns:a16="http://schemas.microsoft.com/office/drawing/2014/main" id="{7F8CACC0-CD2B-632B-6E5C-DE32B9ACF672}"/>
                </a:ext>
              </a:extLst>
            </p:cNvPr>
            <p:cNvSpPr/>
            <p:nvPr/>
          </p:nvSpPr>
          <p:spPr bwMode="auto">
            <a:xfrm>
              <a:off x="2459831" y="4800600"/>
              <a:ext cx="3083719" cy="326231"/>
            </a:xfrm>
            <a:custGeom>
              <a:avLst/>
              <a:gdLst>
                <a:gd name="connsiteX0" fmla="*/ 3083719 w 3083719"/>
                <a:gd name="connsiteY0" fmla="*/ 180975 h 326231"/>
                <a:gd name="connsiteX1" fmla="*/ 3083719 w 3083719"/>
                <a:gd name="connsiteY1" fmla="*/ 326231 h 326231"/>
                <a:gd name="connsiteX2" fmla="*/ 1438275 w 3083719"/>
                <a:gd name="connsiteY2" fmla="*/ 326231 h 326231"/>
                <a:gd name="connsiteX3" fmla="*/ 1438275 w 3083719"/>
                <a:gd name="connsiteY3" fmla="*/ 309563 h 326231"/>
                <a:gd name="connsiteX4" fmla="*/ 1316832 w 3083719"/>
                <a:gd name="connsiteY4" fmla="*/ 309563 h 326231"/>
                <a:gd name="connsiteX5" fmla="*/ 1316832 w 3083719"/>
                <a:gd name="connsiteY5" fmla="*/ 297656 h 326231"/>
                <a:gd name="connsiteX6" fmla="*/ 797719 w 3083719"/>
                <a:gd name="connsiteY6" fmla="*/ 297656 h 326231"/>
                <a:gd name="connsiteX7" fmla="*/ 797719 w 3083719"/>
                <a:gd name="connsiteY7" fmla="*/ 292894 h 326231"/>
                <a:gd name="connsiteX8" fmla="*/ 678657 w 3083719"/>
                <a:gd name="connsiteY8" fmla="*/ 292894 h 326231"/>
                <a:gd name="connsiteX9" fmla="*/ 678657 w 3083719"/>
                <a:gd name="connsiteY9" fmla="*/ 278606 h 326231"/>
                <a:gd name="connsiteX10" fmla="*/ 631032 w 3083719"/>
                <a:gd name="connsiteY10" fmla="*/ 278606 h 326231"/>
                <a:gd name="connsiteX11" fmla="*/ 631032 w 3083719"/>
                <a:gd name="connsiteY11" fmla="*/ 261938 h 326231"/>
                <a:gd name="connsiteX12" fmla="*/ 414338 w 3083719"/>
                <a:gd name="connsiteY12" fmla="*/ 261938 h 326231"/>
                <a:gd name="connsiteX13" fmla="*/ 414338 w 3083719"/>
                <a:gd name="connsiteY13" fmla="*/ 247650 h 326231"/>
                <a:gd name="connsiteX14" fmla="*/ 354807 w 3083719"/>
                <a:gd name="connsiteY14" fmla="*/ 247650 h 326231"/>
                <a:gd name="connsiteX15" fmla="*/ 354807 w 3083719"/>
                <a:gd name="connsiteY15" fmla="*/ 238125 h 326231"/>
                <a:gd name="connsiteX16" fmla="*/ 76200 w 3083719"/>
                <a:gd name="connsiteY16" fmla="*/ 238125 h 326231"/>
                <a:gd name="connsiteX17" fmla="*/ 76200 w 3083719"/>
                <a:gd name="connsiteY17" fmla="*/ 211931 h 326231"/>
                <a:gd name="connsiteX18" fmla="*/ 33338 w 3083719"/>
                <a:gd name="connsiteY18" fmla="*/ 211931 h 326231"/>
                <a:gd name="connsiteX19" fmla="*/ 33338 w 3083719"/>
                <a:gd name="connsiteY19" fmla="*/ 200025 h 326231"/>
                <a:gd name="connsiteX20" fmla="*/ 21432 w 3083719"/>
                <a:gd name="connsiteY20" fmla="*/ 200025 h 326231"/>
                <a:gd name="connsiteX21" fmla="*/ 21432 w 3083719"/>
                <a:gd name="connsiteY21" fmla="*/ 188119 h 326231"/>
                <a:gd name="connsiteX22" fmla="*/ 0 w 3083719"/>
                <a:gd name="connsiteY22" fmla="*/ 188119 h 326231"/>
                <a:gd name="connsiteX23" fmla="*/ 0 w 3083719"/>
                <a:gd name="connsiteY23" fmla="*/ 0 h 326231"/>
                <a:gd name="connsiteX24" fmla="*/ 14288 w 3083719"/>
                <a:gd name="connsiteY24" fmla="*/ 0 h 326231"/>
                <a:gd name="connsiteX25" fmla="*/ 14288 w 3083719"/>
                <a:gd name="connsiteY25" fmla="*/ 14288 h 326231"/>
                <a:gd name="connsiteX26" fmla="*/ 28575 w 3083719"/>
                <a:gd name="connsiteY26" fmla="*/ 14288 h 326231"/>
                <a:gd name="connsiteX27" fmla="*/ 28575 w 3083719"/>
                <a:gd name="connsiteY27" fmla="*/ 30956 h 326231"/>
                <a:gd name="connsiteX28" fmla="*/ 69057 w 3083719"/>
                <a:gd name="connsiteY28" fmla="*/ 30956 h 326231"/>
                <a:gd name="connsiteX29" fmla="*/ 69057 w 3083719"/>
                <a:gd name="connsiteY29" fmla="*/ 50006 h 326231"/>
                <a:gd name="connsiteX30" fmla="*/ 78582 w 3083719"/>
                <a:gd name="connsiteY30" fmla="*/ 50006 h 326231"/>
                <a:gd name="connsiteX31" fmla="*/ 78582 w 3083719"/>
                <a:gd name="connsiteY31" fmla="*/ 59531 h 326231"/>
                <a:gd name="connsiteX32" fmla="*/ 350044 w 3083719"/>
                <a:gd name="connsiteY32" fmla="*/ 59531 h 326231"/>
                <a:gd name="connsiteX33" fmla="*/ 350044 w 3083719"/>
                <a:gd name="connsiteY33" fmla="*/ 76200 h 326231"/>
                <a:gd name="connsiteX34" fmla="*/ 414338 w 3083719"/>
                <a:gd name="connsiteY34" fmla="*/ 76200 h 326231"/>
                <a:gd name="connsiteX35" fmla="*/ 414338 w 3083719"/>
                <a:gd name="connsiteY35" fmla="*/ 97631 h 326231"/>
                <a:gd name="connsiteX36" fmla="*/ 635794 w 3083719"/>
                <a:gd name="connsiteY36" fmla="*/ 97631 h 326231"/>
                <a:gd name="connsiteX37" fmla="*/ 635794 w 3083719"/>
                <a:gd name="connsiteY37" fmla="*/ 116681 h 326231"/>
                <a:gd name="connsiteX38" fmla="*/ 676275 w 3083719"/>
                <a:gd name="connsiteY38" fmla="*/ 116681 h 326231"/>
                <a:gd name="connsiteX39" fmla="*/ 676275 w 3083719"/>
                <a:gd name="connsiteY39" fmla="*/ 138113 h 326231"/>
                <a:gd name="connsiteX40" fmla="*/ 792957 w 3083719"/>
                <a:gd name="connsiteY40" fmla="*/ 138113 h 326231"/>
                <a:gd name="connsiteX41" fmla="*/ 792957 w 3083719"/>
                <a:gd name="connsiteY41" fmla="*/ 150019 h 326231"/>
                <a:gd name="connsiteX42" fmla="*/ 1314450 w 3083719"/>
                <a:gd name="connsiteY42" fmla="*/ 150019 h 326231"/>
                <a:gd name="connsiteX43" fmla="*/ 1314450 w 3083719"/>
                <a:gd name="connsiteY43" fmla="*/ 169069 h 326231"/>
                <a:gd name="connsiteX44" fmla="*/ 1438275 w 3083719"/>
                <a:gd name="connsiteY44" fmla="*/ 169069 h 326231"/>
                <a:gd name="connsiteX45" fmla="*/ 1438275 w 3083719"/>
                <a:gd name="connsiteY45" fmla="*/ 183356 h 326231"/>
                <a:gd name="connsiteX46" fmla="*/ 3083719 w 3083719"/>
                <a:gd name="connsiteY46" fmla="*/ 180975 h 326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083719" h="326231">
                  <a:moveTo>
                    <a:pt x="3083719" y="180975"/>
                  </a:moveTo>
                  <a:lnTo>
                    <a:pt x="3083719" y="326231"/>
                  </a:lnTo>
                  <a:lnTo>
                    <a:pt x="1438275" y="326231"/>
                  </a:lnTo>
                  <a:lnTo>
                    <a:pt x="1438275" y="309563"/>
                  </a:lnTo>
                  <a:lnTo>
                    <a:pt x="1316832" y="309563"/>
                  </a:lnTo>
                  <a:lnTo>
                    <a:pt x="1316832" y="297656"/>
                  </a:lnTo>
                  <a:lnTo>
                    <a:pt x="797719" y="297656"/>
                  </a:lnTo>
                  <a:lnTo>
                    <a:pt x="797719" y="292894"/>
                  </a:lnTo>
                  <a:lnTo>
                    <a:pt x="678657" y="292894"/>
                  </a:lnTo>
                  <a:lnTo>
                    <a:pt x="678657" y="278606"/>
                  </a:lnTo>
                  <a:lnTo>
                    <a:pt x="631032" y="278606"/>
                  </a:lnTo>
                  <a:lnTo>
                    <a:pt x="631032" y="261938"/>
                  </a:lnTo>
                  <a:lnTo>
                    <a:pt x="414338" y="261938"/>
                  </a:lnTo>
                  <a:lnTo>
                    <a:pt x="414338" y="247650"/>
                  </a:lnTo>
                  <a:lnTo>
                    <a:pt x="354807" y="247650"/>
                  </a:lnTo>
                  <a:lnTo>
                    <a:pt x="354807" y="238125"/>
                  </a:lnTo>
                  <a:lnTo>
                    <a:pt x="76200" y="238125"/>
                  </a:lnTo>
                  <a:lnTo>
                    <a:pt x="76200" y="211931"/>
                  </a:lnTo>
                  <a:lnTo>
                    <a:pt x="33338" y="211931"/>
                  </a:lnTo>
                  <a:lnTo>
                    <a:pt x="33338" y="200025"/>
                  </a:lnTo>
                  <a:lnTo>
                    <a:pt x="21432" y="200025"/>
                  </a:lnTo>
                  <a:lnTo>
                    <a:pt x="21432" y="188119"/>
                  </a:lnTo>
                  <a:lnTo>
                    <a:pt x="0" y="188119"/>
                  </a:lnTo>
                  <a:lnTo>
                    <a:pt x="0" y="0"/>
                  </a:lnTo>
                  <a:lnTo>
                    <a:pt x="14288" y="0"/>
                  </a:lnTo>
                  <a:lnTo>
                    <a:pt x="14288" y="14288"/>
                  </a:lnTo>
                  <a:lnTo>
                    <a:pt x="28575" y="14288"/>
                  </a:lnTo>
                  <a:lnTo>
                    <a:pt x="28575" y="30956"/>
                  </a:lnTo>
                  <a:lnTo>
                    <a:pt x="69057" y="30956"/>
                  </a:lnTo>
                  <a:lnTo>
                    <a:pt x="69057" y="50006"/>
                  </a:lnTo>
                  <a:lnTo>
                    <a:pt x="78582" y="50006"/>
                  </a:lnTo>
                  <a:lnTo>
                    <a:pt x="78582" y="59531"/>
                  </a:lnTo>
                  <a:lnTo>
                    <a:pt x="350044" y="59531"/>
                  </a:lnTo>
                  <a:lnTo>
                    <a:pt x="350044" y="76200"/>
                  </a:lnTo>
                  <a:lnTo>
                    <a:pt x="414338" y="76200"/>
                  </a:lnTo>
                  <a:lnTo>
                    <a:pt x="414338" y="97631"/>
                  </a:lnTo>
                  <a:lnTo>
                    <a:pt x="635794" y="97631"/>
                  </a:lnTo>
                  <a:lnTo>
                    <a:pt x="635794" y="116681"/>
                  </a:lnTo>
                  <a:lnTo>
                    <a:pt x="676275" y="116681"/>
                  </a:lnTo>
                  <a:lnTo>
                    <a:pt x="676275" y="138113"/>
                  </a:lnTo>
                  <a:lnTo>
                    <a:pt x="792957" y="138113"/>
                  </a:lnTo>
                  <a:lnTo>
                    <a:pt x="792957" y="150019"/>
                  </a:lnTo>
                  <a:lnTo>
                    <a:pt x="1314450" y="150019"/>
                  </a:lnTo>
                  <a:lnTo>
                    <a:pt x="1314450" y="169069"/>
                  </a:lnTo>
                  <a:lnTo>
                    <a:pt x="1438275" y="169069"/>
                  </a:lnTo>
                  <a:lnTo>
                    <a:pt x="1438275" y="183356"/>
                  </a:lnTo>
                  <a:lnTo>
                    <a:pt x="3083719" y="180975"/>
                  </a:lnTo>
                  <a:close/>
                </a:path>
              </a:pathLst>
            </a:cu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Freeform: Shape 153">
              <a:extLst>
                <a:ext uri="{FF2B5EF4-FFF2-40B4-BE49-F238E27FC236}">
                  <a16:creationId xmlns:a16="http://schemas.microsoft.com/office/drawing/2014/main" id="{0FD98F6A-DAA4-72C5-2BEF-C1E1DAB5A971}"/>
                </a:ext>
              </a:extLst>
            </p:cNvPr>
            <p:cNvSpPr/>
            <p:nvPr/>
          </p:nvSpPr>
          <p:spPr bwMode="auto">
            <a:xfrm>
              <a:off x="1300163" y="3476625"/>
              <a:ext cx="1159668" cy="1512094"/>
            </a:xfrm>
            <a:custGeom>
              <a:avLst/>
              <a:gdLst>
                <a:gd name="connsiteX0" fmla="*/ 0 w 1159668"/>
                <a:gd name="connsiteY0" fmla="*/ 0 h 1512094"/>
                <a:gd name="connsiteX1" fmla="*/ 69056 w 1159668"/>
                <a:gd name="connsiteY1" fmla="*/ 0 h 1512094"/>
                <a:gd name="connsiteX2" fmla="*/ 69056 w 1159668"/>
                <a:gd name="connsiteY2" fmla="*/ 11906 h 1512094"/>
                <a:gd name="connsiteX3" fmla="*/ 83343 w 1159668"/>
                <a:gd name="connsiteY3" fmla="*/ 11906 h 1512094"/>
                <a:gd name="connsiteX4" fmla="*/ 83343 w 1159668"/>
                <a:gd name="connsiteY4" fmla="*/ 23813 h 1512094"/>
                <a:gd name="connsiteX5" fmla="*/ 104775 w 1159668"/>
                <a:gd name="connsiteY5" fmla="*/ 23813 h 1512094"/>
                <a:gd name="connsiteX6" fmla="*/ 104775 w 1159668"/>
                <a:gd name="connsiteY6" fmla="*/ 114300 h 1512094"/>
                <a:gd name="connsiteX7" fmla="*/ 119062 w 1159668"/>
                <a:gd name="connsiteY7" fmla="*/ 114300 h 1512094"/>
                <a:gd name="connsiteX8" fmla="*/ 119062 w 1159668"/>
                <a:gd name="connsiteY8" fmla="*/ 145256 h 1512094"/>
                <a:gd name="connsiteX9" fmla="*/ 128587 w 1159668"/>
                <a:gd name="connsiteY9" fmla="*/ 145256 h 1512094"/>
                <a:gd name="connsiteX10" fmla="*/ 128587 w 1159668"/>
                <a:gd name="connsiteY10" fmla="*/ 178594 h 1512094"/>
                <a:gd name="connsiteX11" fmla="*/ 145256 w 1159668"/>
                <a:gd name="connsiteY11" fmla="*/ 178594 h 1512094"/>
                <a:gd name="connsiteX12" fmla="*/ 145256 w 1159668"/>
                <a:gd name="connsiteY12" fmla="*/ 245269 h 1512094"/>
                <a:gd name="connsiteX13" fmla="*/ 161925 w 1159668"/>
                <a:gd name="connsiteY13" fmla="*/ 245269 h 1512094"/>
                <a:gd name="connsiteX14" fmla="*/ 161925 w 1159668"/>
                <a:gd name="connsiteY14" fmla="*/ 283369 h 1512094"/>
                <a:gd name="connsiteX15" fmla="*/ 178593 w 1159668"/>
                <a:gd name="connsiteY15" fmla="*/ 285750 h 1512094"/>
                <a:gd name="connsiteX16" fmla="*/ 178593 w 1159668"/>
                <a:gd name="connsiteY16" fmla="*/ 307181 h 1512094"/>
                <a:gd name="connsiteX17" fmla="*/ 192881 w 1159668"/>
                <a:gd name="connsiteY17" fmla="*/ 307181 h 1512094"/>
                <a:gd name="connsiteX18" fmla="*/ 192881 w 1159668"/>
                <a:gd name="connsiteY18" fmla="*/ 350044 h 1512094"/>
                <a:gd name="connsiteX19" fmla="*/ 233362 w 1159668"/>
                <a:gd name="connsiteY19" fmla="*/ 350044 h 1512094"/>
                <a:gd name="connsiteX20" fmla="*/ 233362 w 1159668"/>
                <a:gd name="connsiteY20" fmla="*/ 373856 h 1512094"/>
                <a:gd name="connsiteX21" fmla="*/ 250031 w 1159668"/>
                <a:gd name="connsiteY21" fmla="*/ 373856 h 1512094"/>
                <a:gd name="connsiteX22" fmla="*/ 257175 w 1159668"/>
                <a:gd name="connsiteY22" fmla="*/ 395288 h 1512094"/>
                <a:gd name="connsiteX23" fmla="*/ 266700 w 1159668"/>
                <a:gd name="connsiteY23" fmla="*/ 392906 h 1512094"/>
                <a:gd name="connsiteX24" fmla="*/ 264318 w 1159668"/>
                <a:gd name="connsiteY24" fmla="*/ 411956 h 1512094"/>
                <a:gd name="connsiteX25" fmla="*/ 278606 w 1159668"/>
                <a:gd name="connsiteY25" fmla="*/ 414338 h 1512094"/>
                <a:gd name="connsiteX26" fmla="*/ 283368 w 1159668"/>
                <a:gd name="connsiteY26" fmla="*/ 435769 h 1512094"/>
                <a:gd name="connsiteX27" fmla="*/ 292893 w 1159668"/>
                <a:gd name="connsiteY27" fmla="*/ 461963 h 1512094"/>
                <a:gd name="connsiteX28" fmla="*/ 292893 w 1159668"/>
                <a:gd name="connsiteY28" fmla="*/ 471488 h 1512094"/>
                <a:gd name="connsiteX29" fmla="*/ 309562 w 1159668"/>
                <a:gd name="connsiteY29" fmla="*/ 471488 h 1512094"/>
                <a:gd name="connsiteX30" fmla="*/ 309562 w 1159668"/>
                <a:gd name="connsiteY30" fmla="*/ 490538 h 1512094"/>
                <a:gd name="connsiteX31" fmla="*/ 309562 w 1159668"/>
                <a:gd name="connsiteY31" fmla="*/ 490538 h 1512094"/>
                <a:gd name="connsiteX32" fmla="*/ 309562 w 1159668"/>
                <a:gd name="connsiteY32" fmla="*/ 514350 h 1512094"/>
                <a:gd name="connsiteX33" fmla="*/ 330993 w 1159668"/>
                <a:gd name="connsiteY33" fmla="*/ 514350 h 1512094"/>
                <a:gd name="connsiteX34" fmla="*/ 330993 w 1159668"/>
                <a:gd name="connsiteY34" fmla="*/ 542925 h 1512094"/>
                <a:gd name="connsiteX35" fmla="*/ 357187 w 1159668"/>
                <a:gd name="connsiteY35" fmla="*/ 542925 h 1512094"/>
                <a:gd name="connsiteX36" fmla="*/ 357187 w 1159668"/>
                <a:gd name="connsiteY36" fmla="*/ 552450 h 1512094"/>
                <a:gd name="connsiteX37" fmla="*/ 378618 w 1159668"/>
                <a:gd name="connsiteY37" fmla="*/ 552450 h 1512094"/>
                <a:gd name="connsiteX38" fmla="*/ 378618 w 1159668"/>
                <a:gd name="connsiteY38" fmla="*/ 578644 h 1512094"/>
                <a:gd name="connsiteX39" fmla="*/ 392906 w 1159668"/>
                <a:gd name="connsiteY39" fmla="*/ 578644 h 1512094"/>
                <a:gd name="connsiteX40" fmla="*/ 392906 w 1159668"/>
                <a:gd name="connsiteY40" fmla="*/ 614363 h 1512094"/>
                <a:gd name="connsiteX41" fmla="*/ 423862 w 1159668"/>
                <a:gd name="connsiteY41" fmla="*/ 614363 h 1512094"/>
                <a:gd name="connsiteX42" fmla="*/ 423862 w 1159668"/>
                <a:gd name="connsiteY42" fmla="*/ 669131 h 1512094"/>
                <a:gd name="connsiteX43" fmla="*/ 445293 w 1159668"/>
                <a:gd name="connsiteY43" fmla="*/ 669131 h 1512094"/>
                <a:gd name="connsiteX44" fmla="*/ 445293 w 1159668"/>
                <a:gd name="connsiteY44" fmla="*/ 735806 h 1512094"/>
                <a:gd name="connsiteX45" fmla="*/ 466725 w 1159668"/>
                <a:gd name="connsiteY45" fmla="*/ 735806 h 1512094"/>
                <a:gd name="connsiteX46" fmla="*/ 466725 w 1159668"/>
                <a:gd name="connsiteY46" fmla="*/ 762000 h 1512094"/>
                <a:gd name="connsiteX47" fmla="*/ 483393 w 1159668"/>
                <a:gd name="connsiteY47" fmla="*/ 762000 h 1512094"/>
                <a:gd name="connsiteX48" fmla="*/ 483393 w 1159668"/>
                <a:gd name="connsiteY48" fmla="*/ 802481 h 1512094"/>
                <a:gd name="connsiteX49" fmla="*/ 490537 w 1159668"/>
                <a:gd name="connsiteY49" fmla="*/ 802481 h 1512094"/>
                <a:gd name="connsiteX50" fmla="*/ 490537 w 1159668"/>
                <a:gd name="connsiteY50" fmla="*/ 826294 h 1512094"/>
                <a:gd name="connsiteX51" fmla="*/ 507206 w 1159668"/>
                <a:gd name="connsiteY51" fmla="*/ 826294 h 1512094"/>
                <a:gd name="connsiteX52" fmla="*/ 507206 w 1159668"/>
                <a:gd name="connsiteY52" fmla="*/ 845344 h 1512094"/>
                <a:gd name="connsiteX53" fmla="*/ 552450 w 1159668"/>
                <a:gd name="connsiteY53" fmla="*/ 845344 h 1512094"/>
                <a:gd name="connsiteX54" fmla="*/ 552450 w 1159668"/>
                <a:gd name="connsiteY54" fmla="*/ 857250 h 1512094"/>
                <a:gd name="connsiteX55" fmla="*/ 576262 w 1159668"/>
                <a:gd name="connsiteY55" fmla="*/ 857250 h 1512094"/>
                <a:gd name="connsiteX56" fmla="*/ 576262 w 1159668"/>
                <a:gd name="connsiteY56" fmla="*/ 895350 h 1512094"/>
                <a:gd name="connsiteX57" fmla="*/ 592931 w 1159668"/>
                <a:gd name="connsiteY57" fmla="*/ 895350 h 1512094"/>
                <a:gd name="connsiteX58" fmla="*/ 592931 w 1159668"/>
                <a:gd name="connsiteY58" fmla="*/ 940594 h 1512094"/>
                <a:gd name="connsiteX59" fmla="*/ 609600 w 1159668"/>
                <a:gd name="connsiteY59" fmla="*/ 940594 h 1512094"/>
                <a:gd name="connsiteX60" fmla="*/ 609600 w 1159668"/>
                <a:gd name="connsiteY60" fmla="*/ 954881 h 1512094"/>
                <a:gd name="connsiteX61" fmla="*/ 621506 w 1159668"/>
                <a:gd name="connsiteY61" fmla="*/ 954881 h 1512094"/>
                <a:gd name="connsiteX62" fmla="*/ 621506 w 1159668"/>
                <a:gd name="connsiteY62" fmla="*/ 1002506 h 1512094"/>
                <a:gd name="connsiteX63" fmla="*/ 638175 w 1159668"/>
                <a:gd name="connsiteY63" fmla="*/ 1002506 h 1512094"/>
                <a:gd name="connsiteX64" fmla="*/ 638175 w 1159668"/>
                <a:gd name="connsiteY64" fmla="*/ 1014413 h 1512094"/>
                <a:gd name="connsiteX65" fmla="*/ 669131 w 1159668"/>
                <a:gd name="connsiteY65" fmla="*/ 1014413 h 1512094"/>
                <a:gd name="connsiteX66" fmla="*/ 669131 w 1159668"/>
                <a:gd name="connsiteY66" fmla="*/ 1038225 h 1512094"/>
                <a:gd name="connsiteX67" fmla="*/ 721518 w 1159668"/>
                <a:gd name="connsiteY67" fmla="*/ 1038225 h 1512094"/>
                <a:gd name="connsiteX68" fmla="*/ 721518 w 1159668"/>
                <a:gd name="connsiteY68" fmla="*/ 1050131 h 1512094"/>
                <a:gd name="connsiteX69" fmla="*/ 745331 w 1159668"/>
                <a:gd name="connsiteY69" fmla="*/ 1050131 h 1512094"/>
                <a:gd name="connsiteX70" fmla="*/ 745331 w 1159668"/>
                <a:gd name="connsiteY70" fmla="*/ 1073944 h 1512094"/>
                <a:gd name="connsiteX71" fmla="*/ 759618 w 1159668"/>
                <a:gd name="connsiteY71" fmla="*/ 1073944 h 1512094"/>
                <a:gd name="connsiteX72" fmla="*/ 759618 w 1159668"/>
                <a:gd name="connsiteY72" fmla="*/ 1097756 h 1512094"/>
                <a:gd name="connsiteX73" fmla="*/ 785812 w 1159668"/>
                <a:gd name="connsiteY73" fmla="*/ 1097756 h 1512094"/>
                <a:gd name="connsiteX74" fmla="*/ 785812 w 1159668"/>
                <a:gd name="connsiteY74" fmla="*/ 1128713 h 1512094"/>
                <a:gd name="connsiteX75" fmla="*/ 828675 w 1159668"/>
                <a:gd name="connsiteY75" fmla="*/ 1128713 h 1512094"/>
                <a:gd name="connsiteX76" fmla="*/ 828675 w 1159668"/>
                <a:gd name="connsiteY76" fmla="*/ 1145381 h 1512094"/>
                <a:gd name="connsiteX77" fmla="*/ 876300 w 1159668"/>
                <a:gd name="connsiteY77" fmla="*/ 1145381 h 1512094"/>
                <a:gd name="connsiteX78" fmla="*/ 876300 w 1159668"/>
                <a:gd name="connsiteY78" fmla="*/ 1164431 h 1512094"/>
                <a:gd name="connsiteX79" fmla="*/ 902493 w 1159668"/>
                <a:gd name="connsiteY79" fmla="*/ 1164431 h 1512094"/>
                <a:gd name="connsiteX80" fmla="*/ 902493 w 1159668"/>
                <a:gd name="connsiteY80" fmla="*/ 1178719 h 1512094"/>
                <a:gd name="connsiteX81" fmla="*/ 916781 w 1159668"/>
                <a:gd name="connsiteY81" fmla="*/ 1178719 h 1512094"/>
                <a:gd name="connsiteX82" fmla="*/ 916781 w 1159668"/>
                <a:gd name="connsiteY82" fmla="*/ 1200150 h 1512094"/>
                <a:gd name="connsiteX83" fmla="*/ 931068 w 1159668"/>
                <a:gd name="connsiteY83" fmla="*/ 1200150 h 1512094"/>
                <a:gd name="connsiteX84" fmla="*/ 931068 w 1159668"/>
                <a:gd name="connsiteY84" fmla="*/ 1212056 h 1512094"/>
                <a:gd name="connsiteX85" fmla="*/ 978693 w 1159668"/>
                <a:gd name="connsiteY85" fmla="*/ 1212056 h 1512094"/>
                <a:gd name="connsiteX86" fmla="*/ 978693 w 1159668"/>
                <a:gd name="connsiteY86" fmla="*/ 1226344 h 1512094"/>
                <a:gd name="connsiteX87" fmla="*/ 1000125 w 1159668"/>
                <a:gd name="connsiteY87" fmla="*/ 1226344 h 1512094"/>
                <a:gd name="connsiteX88" fmla="*/ 1000125 w 1159668"/>
                <a:gd name="connsiteY88" fmla="*/ 1245394 h 1512094"/>
                <a:gd name="connsiteX89" fmla="*/ 1045368 w 1159668"/>
                <a:gd name="connsiteY89" fmla="*/ 1245394 h 1512094"/>
                <a:gd name="connsiteX90" fmla="*/ 1045368 w 1159668"/>
                <a:gd name="connsiteY90" fmla="*/ 1257300 h 1512094"/>
                <a:gd name="connsiteX91" fmla="*/ 1066800 w 1159668"/>
                <a:gd name="connsiteY91" fmla="*/ 1257300 h 1512094"/>
                <a:gd name="connsiteX92" fmla="*/ 1066800 w 1159668"/>
                <a:gd name="connsiteY92" fmla="*/ 1276350 h 1512094"/>
                <a:gd name="connsiteX93" fmla="*/ 1085850 w 1159668"/>
                <a:gd name="connsiteY93" fmla="*/ 1276350 h 1512094"/>
                <a:gd name="connsiteX94" fmla="*/ 1085850 w 1159668"/>
                <a:gd name="connsiteY94" fmla="*/ 1290638 h 1512094"/>
                <a:gd name="connsiteX95" fmla="*/ 1119187 w 1159668"/>
                <a:gd name="connsiteY95" fmla="*/ 1290638 h 1512094"/>
                <a:gd name="connsiteX96" fmla="*/ 1119187 w 1159668"/>
                <a:gd name="connsiteY96" fmla="*/ 1304925 h 1512094"/>
                <a:gd name="connsiteX97" fmla="*/ 1145381 w 1159668"/>
                <a:gd name="connsiteY97" fmla="*/ 1304925 h 1512094"/>
                <a:gd name="connsiteX98" fmla="*/ 1145381 w 1159668"/>
                <a:gd name="connsiteY98" fmla="*/ 1316831 h 1512094"/>
                <a:gd name="connsiteX99" fmla="*/ 1159668 w 1159668"/>
                <a:gd name="connsiteY99" fmla="*/ 1316831 h 1512094"/>
                <a:gd name="connsiteX100" fmla="*/ 1159668 w 1159668"/>
                <a:gd name="connsiteY100" fmla="*/ 1512094 h 1512094"/>
                <a:gd name="connsiteX101" fmla="*/ 1138237 w 1159668"/>
                <a:gd name="connsiteY101" fmla="*/ 1512094 h 1512094"/>
                <a:gd name="connsiteX102" fmla="*/ 1138237 w 1159668"/>
                <a:gd name="connsiteY102" fmla="*/ 1493044 h 1512094"/>
                <a:gd name="connsiteX103" fmla="*/ 1119187 w 1159668"/>
                <a:gd name="connsiteY103" fmla="*/ 1493044 h 1512094"/>
                <a:gd name="connsiteX104" fmla="*/ 1119187 w 1159668"/>
                <a:gd name="connsiteY104" fmla="*/ 1483519 h 1512094"/>
                <a:gd name="connsiteX105" fmla="*/ 1081087 w 1159668"/>
                <a:gd name="connsiteY105" fmla="*/ 1483519 h 1512094"/>
                <a:gd name="connsiteX106" fmla="*/ 1081087 w 1159668"/>
                <a:gd name="connsiteY106" fmla="*/ 1476375 h 1512094"/>
                <a:gd name="connsiteX107" fmla="*/ 1047750 w 1159668"/>
                <a:gd name="connsiteY107" fmla="*/ 1476375 h 1512094"/>
                <a:gd name="connsiteX108" fmla="*/ 1047750 w 1159668"/>
                <a:gd name="connsiteY108" fmla="*/ 1462088 h 1512094"/>
                <a:gd name="connsiteX109" fmla="*/ 1038225 w 1159668"/>
                <a:gd name="connsiteY109" fmla="*/ 1462088 h 1512094"/>
                <a:gd name="connsiteX110" fmla="*/ 1038225 w 1159668"/>
                <a:gd name="connsiteY110" fmla="*/ 1450181 h 1512094"/>
                <a:gd name="connsiteX111" fmla="*/ 1002506 w 1159668"/>
                <a:gd name="connsiteY111" fmla="*/ 1450181 h 1512094"/>
                <a:gd name="connsiteX112" fmla="*/ 1002506 w 1159668"/>
                <a:gd name="connsiteY112" fmla="*/ 1435894 h 1512094"/>
                <a:gd name="connsiteX113" fmla="*/ 976312 w 1159668"/>
                <a:gd name="connsiteY113" fmla="*/ 1435894 h 1512094"/>
                <a:gd name="connsiteX114" fmla="*/ 976312 w 1159668"/>
                <a:gd name="connsiteY114" fmla="*/ 1426369 h 1512094"/>
                <a:gd name="connsiteX115" fmla="*/ 926306 w 1159668"/>
                <a:gd name="connsiteY115" fmla="*/ 1426369 h 1512094"/>
                <a:gd name="connsiteX116" fmla="*/ 926306 w 1159668"/>
                <a:gd name="connsiteY116" fmla="*/ 1414463 h 1512094"/>
                <a:gd name="connsiteX117" fmla="*/ 909637 w 1159668"/>
                <a:gd name="connsiteY117" fmla="*/ 1414463 h 1512094"/>
                <a:gd name="connsiteX118" fmla="*/ 909637 w 1159668"/>
                <a:gd name="connsiteY118" fmla="*/ 1402556 h 1512094"/>
                <a:gd name="connsiteX119" fmla="*/ 878681 w 1159668"/>
                <a:gd name="connsiteY119" fmla="*/ 1402556 h 1512094"/>
                <a:gd name="connsiteX120" fmla="*/ 878681 w 1159668"/>
                <a:gd name="connsiteY120" fmla="*/ 1376363 h 1512094"/>
                <a:gd name="connsiteX121" fmla="*/ 831056 w 1159668"/>
                <a:gd name="connsiteY121" fmla="*/ 1376363 h 1512094"/>
                <a:gd name="connsiteX122" fmla="*/ 831056 w 1159668"/>
                <a:gd name="connsiteY122" fmla="*/ 1359694 h 1512094"/>
                <a:gd name="connsiteX123" fmla="*/ 800100 w 1159668"/>
                <a:gd name="connsiteY123" fmla="*/ 1359694 h 1512094"/>
                <a:gd name="connsiteX124" fmla="*/ 800100 w 1159668"/>
                <a:gd name="connsiteY124" fmla="*/ 1347788 h 1512094"/>
                <a:gd name="connsiteX125" fmla="*/ 783431 w 1159668"/>
                <a:gd name="connsiteY125" fmla="*/ 1347788 h 1512094"/>
                <a:gd name="connsiteX126" fmla="*/ 783431 w 1159668"/>
                <a:gd name="connsiteY126" fmla="*/ 1333500 h 1512094"/>
                <a:gd name="connsiteX127" fmla="*/ 762000 w 1159668"/>
                <a:gd name="connsiteY127" fmla="*/ 1333500 h 1512094"/>
                <a:gd name="connsiteX128" fmla="*/ 762000 w 1159668"/>
                <a:gd name="connsiteY128" fmla="*/ 1307306 h 1512094"/>
                <a:gd name="connsiteX129" fmla="*/ 747712 w 1159668"/>
                <a:gd name="connsiteY129" fmla="*/ 1307306 h 1512094"/>
                <a:gd name="connsiteX130" fmla="*/ 747712 w 1159668"/>
                <a:gd name="connsiteY130" fmla="*/ 1300163 h 1512094"/>
                <a:gd name="connsiteX131" fmla="*/ 731043 w 1159668"/>
                <a:gd name="connsiteY131" fmla="*/ 1300163 h 1512094"/>
                <a:gd name="connsiteX132" fmla="*/ 731043 w 1159668"/>
                <a:gd name="connsiteY132" fmla="*/ 1285875 h 1512094"/>
                <a:gd name="connsiteX133" fmla="*/ 657225 w 1159668"/>
                <a:gd name="connsiteY133" fmla="*/ 1285875 h 1512094"/>
                <a:gd name="connsiteX134" fmla="*/ 657225 w 1159668"/>
                <a:gd name="connsiteY134" fmla="*/ 1259681 h 1512094"/>
                <a:gd name="connsiteX135" fmla="*/ 631031 w 1159668"/>
                <a:gd name="connsiteY135" fmla="*/ 1259681 h 1512094"/>
                <a:gd name="connsiteX136" fmla="*/ 631031 w 1159668"/>
                <a:gd name="connsiteY136" fmla="*/ 1245394 h 1512094"/>
                <a:gd name="connsiteX137" fmla="*/ 619125 w 1159668"/>
                <a:gd name="connsiteY137" fmla="*/ 1245394 h 1512094"/>
                <a:gd name="connsiteX138" fmla="*/ 619125 w 1159668"/>
                <a:gd name="connsiteY138" fmla="*/ 1202531 h 1512094"/>
                <a:gd name="connsiteX139" fmla="*/ 602456 w 1159668"/>
                <a:gd name="connsiteY139" fmla="*/ 1202531 h 1512094"/>
                <a:gd name="connsiteX140" fmla="*/ 602456 w 1159668"/>
                <a:gd name="connsiteY140" fmla="*/ 1162050 h 1512094"/>
                <a:gd name="connsiteX141" fmla="*/ 576262 w 1159668"/>
                <a:gd name="connsiteY141" fmla="*/ 1162050 h 1512094"/>
                <a:gd name="connsiteX142" fmla="*/ 576262 w 1159668"/>
                <a:gd name="connsiteY142" fmla="*/ 1123950 h 1512094"/>
                <a:gd name="connsiteX143" fmla="*/ 557212 w 1159668"/>
                <a:gd name="connsiteY143" fmla="*/ 1123950 h 1512094"/>
                <a:gd name="connsiteX144" fmla="*/ 557212 w 1159668"/>
                <a:gd name="connsiteY144" fmla="*/ 1107281 h 1512094"/>
                <a:gd name="connsiteX145" fmla="*/ 509587 w 1159668"/>
                <a:gd name="connsiteY145" fmla="*/ 1107281 h 1512094"/>
                <a:gd name="connsiteX146" fmla="*/ 509587 w 1159668"/>
                <a:gd name="connsiteY146" fmla="*/ 1088231 h 1512094"/>
                <a:gd name="connsiteX147" fmla="*/ 490537 w 1159668"/>
                <a:gd name="connsiteY147" fmla="*/ 1088231 h 1512094"/>
                <a:gd name="connsiteX148" fmla="*/ 490537 w 1159668"/>
                <a:gd name="connsiteY148" fmla="*/ 1052513 h 1512094"/>
                <a:gd name="connsiteX149" fmla="*/ 481012 w 1159668"/>
                <a:gd name="connsiteY149" fmla="*/ 1052513 h 1512094"/>
                <a:gd name="connsiteX150" fmla="*/ 481012 w 1159668"/>
                <a:gd name="connsiteY150" fmla="*/ 1012031 h 1512094"/>
                <a:gd name="connsiteX151" fmla="*/ 464343 w 1159668"/>
                <a:gd name="connsiteY151" fmla="*/ 1012031 h 1512094"/>
                <a:gd name="connsiteX152" fmla="*/ 464343 w 1159668"/>
                <a:gd name="connsiteY152" fmla="*/ 997744 h 1512094"/>
                <a:gd name="connsiteX153" fmla="*/ 447675 w 1159668"/>
                <a:gd name="connsiteY153" fmla="*/ 997744 h 1512094"/>
                <a:gd name="connsiteX154" fmla="*/ 447675 w 1159668"/>
                <a:gd name="connsiteY154" fmla="*/ 950119 h 1512094"/>
                <a:gd name="connsiteX155" fmla="*/ 440531 w 1159668"/>
                <a:gd name="connsiteY155" fmla="*/ 950119 h 1512094"/>
                <a:gd name="connsiteX156" fmla="*/ 440531 w 1159668"/>
                <a:gd name="connsiteY156" fmla="*/ 926306 h 1512094"/>
                <a:gd name="connsiteX157" fmla="*/ 423862 w 1159668"/>
                <a:gd name="connsiteY157" fmla="*/ 926306 h 1512094"/>
                <a:gd name="connsiteX158" fmla="*/ 423862 w 1159668"/>
                <a:gd name="connsiteY158" fmla="*/ 881063 h 1512094"/>
                <a:gd name="connsiteX159" fmla="*/ 395287 w 1159668"/>
                <a:gd name="connsiteY159" fmla="*/ 881063 h 1512094"/>
                <a:gd name="connsiteX160" fmla="*/ 395287 w 1159668"/>
                <a:gd name="connsiteY160" fmla="*/ 850106 h 1512094"/>
                <a:gd name="connsiteX161" fmla="*/ 381000 w 1159668"/>
                <a:gd name="connsiteY161" fmla="*/ 850106 h 1512094"/>
                <a:gd name="connsiteX162" fmla="*/ 381000 w 1159668"/>
                <a:gd name="connsiteY162" fmla="*/ 821531 h 1512094"/>
                <a:gd name="connsiteX163" fmla="*/ 373856 w 1159668"/>
                <a:gd name="connsiteY163" fmla="*/ 821531 h 1512094"/>
                <a:gd name="connsiteX164" fmla="*/ 373856 w 1159668"/>
                <a:gd name="connsiteY164" fmla="*/ 809625 h 1512094"/>
                <a:gd name="connsiteX165" fmla="*/ 359568 w 1159668"/>
                <a:gd name="connsiteY165" fmla="*/ 809625 h 1512094"/>
                <a:gd name="connsiteX166" fmla="*/ 359568 w 1159668"/>
                <a:gd name="connsiteY166" fmla="*/ 804863 h 1512094"/>
                <a:gd name="connsiteX167" fmla="*/ 338137 w 1159668"/>
                <a:gd name="connsiteY167" fmla="*/ 804863 h 1512094"/>
                <a:gd name="connsiteX168" fmla="*/ 338137 w 1159668"/>
                <a:gd name="connsiteY168" fmla="*/ 788194 h 1512094"/>
                <a:gd name="connsiteX169" fmla="*/ 321468 w 1159668"/>
                <a:gd name="connsiteY169" fmla="*/ 788194 h 1512094"/>
                <a:gd name="connsiteX170" fmla="*/ 321468 w 1159668"/>
                <a:gd name="connsiteY170" fmla="*/ 752475 h 1512094"/>
                <a:gd name="connsiteX171" fmla="*/ 309562 w 1159668"/>
                <a:gd name="connsiteY171" fmla="*/ 752475 h 1512094"/>
                <a:gd name="connsiteX172" fmla="*/ 309562 w 1159668"/>
                <a:gd name="connsiteY172" fmla="*/ 731044 h 1512094"/>
                <a:gd name="connsiteX173" fmla="*/ 295275 w 1159668"/>
                <a:gd name="connsiteY173" fmla="*/ 731044 h 1512094"/>
                <a:gd name="connsiteX174" fmla="*/ 295275 w 1159668"/>
                <a:gd name="connsiteY174" fmla="*/ 714375 h 1512094"/>
                <a:gd name="connsiteX175" fmla="*/ 280987 w 1159668"/>
                <a:gd name="connsiteY175" fmla="*/ 714375 h 1512094"/>
                <a:gd name="connsiteX176" fmla="*/ 280987 w 1159668"/>
                <a:gd name="connsiteY176" fmla="*/ 664369 h 1512094"/>
                <a:gd name="connsiteX177" fmla="*/ 273843 w 1159668"/>
                <a:gd name="connsiteY177" fmla="*/ 664369 h 1512094"/>
                <a:gd name="connsiteX178" fmla="*/ 273843 w 1159668"/>
                <a:gd name="connsiteY178" fmla="*/ 647700 h 1512094"/>
                <a:gd name="connsiteX179" fmla="*/ 259556 w 1159668"/>
                <a:gd name="connsiteY179" fmla="*/ 647700 h 1512094"/>
                <a:gd name="connsiteX180" fmla="*/ 259556 w 1159668"/>
                <a:gd name="connsiteY180" fmla="*/ 621506 h 1512094"/>
                <a:gd name="connsiteX181" fmla="*/ 247650 w 1159668"/>
                <a:gd name="connsiteY181" fmla="*/ 621506 h 1512094"/>
                <a:gd name="connsiteX182" fmla="*/ 247650 w 1159668"/>
                <a:gd name="connsiteY182" fmla="*/ 597694 h 1512094"/>
                <a:gd name="connsiteX183" fmla="*/ 233362 w 1159668"/>
                <a:gd name="connsiteY183" fmla="*/ 597694 h 1512094"/>
                <a:gd name="connsiteX184" fmla="*/ 233362 w 1159668"/>
                <a:gd name="connsiteY184" fmla="*/ 588169 h 1512094"/>
                <a:gd name="connsiteX185" fmla="*/ 195262 w 1159668"/>
                <a:gd name="connsiteY185" fmla="*/ 588169 h 1512094"/>
                <a:gd name="connsiteX186" fmla="*/ 195262 w 1159668"/>
                <a:gd name="connsiteY186" fmla="*/ 538163 h 1512094"/>
                <a:gd name="connsiteX187" fmla="*/ 178593 w 1159668"/>
                <a:gd name="connsiteY187" fmla="*/ 538163 h 1512094"/>
                <a:gd name="connsiteX188" fmla="*/ 178593 w 1159668"/>
                <a:gd name="connsiteY188" fmla="*/ 519113 h 1512094"/>
                <a:gd name="connsiteX189" fmla="*/ 169068 w 1159668"/>
                <a:gd name="connsiteY189" fmla="*/ 519113 h 1512094"/>
                <a:gd name="connsiteX190" fmla="*/ 169068 w 1159668"/>
                <a:gd name="connsiteY190" fmla="*/ 459581 h 1512094"/>
                <a:gd name="connsiteX191" fmla="*/ 157162 w 1159668"/>
                <a:gd name="connsiteY191" fmla="*/ 459581 h 1512094"/>
                <a:gd name="connsiteX192" fmla="*/ 157162 w 1159668"/>
                <a:gd name="connsiteY192" fmla="*/ 433388 h 1512094"/>
                <a:gd name="connsiteX193" fmla="*/ 154781 w 1159668"/>
                <a:gd name="connsiteY193" fmla="*/ 431007 h 1512094"/>
                <a:gd name="connsiteX194" fmla="*/ 154781 w 1159668"/>
                <a:gd name="connsiteY194" fmla="*/ 397669 h 1512094"/>
                <a:gd name="connsiteX195" fmla="*/ 145256 w 1159668"/>
                <a:gd name="connsiteY195" fmla="*/ 397669 h 1512094"/>
                <a:gd name="connsiteX196" fmla="*/ 145256 w 1159668"/>
                <a:gd name="connsiteY196" fmla="*/ 381000 h 1512094"/>
                <a:gd name="connsiteX197" fmla="*/ 138112 w 1159668"/>
                <a:gd name="connsiteY197" fmla="*/ 381000 h 1512094"/>
                <a:gd name="connsiteX198" fmla="*/ 138112 w 1159668"/>
                <a:gd name="connsiteY198" fmla="*/ 345281 h 1512094"/>
                <a:gd name="connsiteX199" fmla="*/ 119062 w 1159668"/>
                <a:gd name="connsiteY199" fmla="*/ 345281 h 1512094"/>
                <a:gd name="connsiteX200" fmla="*/ 119062 w 1159668"/>
                <a:gd name="connsiteY200" fmla="*/ 278606 h 1512094"/>
                <a:gd name="connsiteX201" fmla="*/ 107156 w 1159668"/>
                <a:gd name="connsiteY201" fmla="*/ 278606 h 1512094"/>
                <a:gd name="connsiteX202" fmla="*/ 107156 w 1159668"/>
                <a:gd name="connsiteY202" fmla="*/ 247650 h 1512094"/>
                <a:gd name="connsiteX203" fmla="*/ 107156 w 1159668"/>
                <a:gd name="connsiteY203" fmla="*/ 114300 h 1512094"/>
                <a:gd name="connsiteX204" fmla="*/ 73818 w 1159668"/>
                <a:gd name="connsiteY204" fmla="*/ 114300 h 1512094"/>
                <a:gd name="connsiteX205" fmla="*/ 73818 w 1159668"/>
                <a:gd name="connsiteY205" fmla="*/ 90488 h 1512094"/>
                <a:gd name="connsiteX206" fmla="*/ 64293 w 1159668"/>
                <a:gd name="connsiteY206" fmla="*/ 90488 h 1512094"/>
                <a:gd name="connsiteX207" fmla="*/ 64293 w 1159668"/>
                <a:gd name="connsiteY207" fmla="*/ 69056 h 1512094"/>
                <a:gd name="connsiteX208" fmla="*/ 40481 w 1159668"/>
                <a:gd name="connsiteY208" fmla="*/ 69056 h 1512094"/>
                <a:gd name="connsiteX209" fmla="*/ 40481 w 1159668"/>
                <a:gd name="connsiteY209" fmla="*/ 52388 h 1512094"/>
                <a:gd name="connsiteX210" fmla="*/ 19050 w 1159668"/>
                <a:gd name="connsiteY210" fmla="*/ 52388 h 1512094"/>
                <a:gd name="connsiteX211" fmla="*/ 0 w 1159668"/>
                <a:gd name="connsiteY211" fmla="*/ 0 h 1512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Lst>
              <a:rect l="l" t="t" r="r" b="b"/>
              <a:pathLst>
                <a:path w="1159668" h="1512094">
                  <a:moveTo>
                    <a:pt x="0" y="0"/>
                  </a:moveTo>
                  <a:lnTo>
                    <a:pt x="69056" y="0"/>
                  </a:lnTo>
                  <a:lnTo>
                    <a:pt x="69056" y="11906"/>
                  </a:lnTo>
                  <a:lnTo>
                    <a:pt x="83343" y="11906"/>
                  </a:lnTo>
                  <a:lnTo>
                    <a:pt x="83343" y="23813"/>
                  </a:lnTo>
                  <a:lnTo>
                    <a:pt x="104775" y="23813"/>
                  </a:lnTo>
                  <a:lnTo>
                    <a:pt x="104775" y="114300"/>
                  </a:lnTo>
                  <a:lnTo>
                    <a:pt x="119062" y="114300"/>
                  </a:lnTo>
                  <a:lnTo>
                    <a:pt x="119062" y="145256"/>
                  </a:lnTo>
                  <a:lnTo>
                    <a:pt x="128587" y="145256"/>
                  </a:lnTo>
                  <a:lnTo>
                    <a:pt x="128587" y="178594"/>
                  </a:lnTo>
                  <a:lnTo>
                    <a:pt x="145256" y="178594"/>
                  </a:lnTo>
                  <a:lnTo>
                    <a:pt x="145256" y="245269"/>
                  </a:lnTo>
                  <a:lnTo>
                    <a:pt x="161925" y="245269"/>
                  </a:lnTo>
                  <a:lnTo>
                    <a:pt x="161925" y="283369"/>
                  </a:lnTo>
                  <a:lnTo>
                    <a:pt x="178593" y="285750"/>
                  </a:lnTo>
                  <a:lnTo>
                    <a:pt x="178593" y="307181"/>
                  </a:lnTo>
                  <a:lnTo>
                    <a:pt x="192881" y="307181"/>
                  </a:lnTo>
                  <a:lnTo>
                    <a:pt x="192881" y="350044"/>
                  </a:lnTo>
                  <a:lnTo>
                    <a:pt x="233362" y="350044"/>
                  </a:lnTo>
                  <a:lnTo>
                    <a:pt x="233362" y="373856"/>
                  </a:lnTo>
                  <a:lnTo>
                    <a:pt x="250031" y="373856"/>
                  </a:lnTo>
                  <a:lnTo>
                    <a:pt x="257175" y="395288"/>
                  </a:lnTo>
                  <a:lnTo>
                    <a:pt x="266700" y="392906"/>
                  </a:lnTo>
                  <a:lnTo>
                    <a:pt x="264318" y="411956"/>
                  </a:lnTo>
                  <a:lnTo>
                    <a:pt x="278606" y="414338"/>
                  </a:lnTo>
                  <a:lnTo>
                    <a:pt x="283368" y="435769"/>
                  </a:lnTo>
                  <a:lnTo>
                    <a:pt x="292893" y="461963"/>
                  </a:lnTo>
                  <a:lnTo>
                    <a:pt x="292893" y="471488"/>
                  </a:lnTo>
                  <a:lnTo>
                    <a:pt x="309562" y="471488"/>
                  </a:lnTo>
                  <a:lnTo>
                    <a:pt x="309562" y="490538"/>
                  </a:lnTo>
                  <a:lnTo>
                    <a:pt x="309562" y="490538"/>
                  </a:lnTo>
                  <a:lnTo>
                    <a:pt x="309562" y="514350"/>
                  </a:lnTo>
                  <a:lnTo>
                    <a:pt x="330993" y="514350"/>
                  </a:lnTo>
                  <a:lnTo>
                    <a:pt x="330993" y="542925"/>
                  </a:lnTo>
                  <a:lnTo>
                    <a:pt x="357187" y="542925"/>
                  </a:lnTo>
                  <a:lnTo>
                    <a:pt x="357187" y="552450"/>
                  </a:lnTo>
                  <a:lnTo>
                    <a:pt x="378618" y="552450"/>
                  </a:lnTo>
                  <a:lnTo>
                    <a:pt x="378618" y="578644"/>
                  </a:lnTo>
                  <a:lnTo>
                    <a:pt x="392906" y="578644"/>
                  </a:lnTo>
                  <a:lnTo>
                    <a:pt x="392906" y="614363"/>
                  </a:lnTo>
                  <a:lnTo>
                    <a:pt x="423862" y="614363"/>
                  </a:lnTo>
                  <a:lnTo>
                    <a:pt x="423862" y="669131"/>
                  </a:lnTo>
                  <a:lnTo>
                    <a:pt x="445293" y="669131"/>
                  </a:lnTo>
                  <a:lnTo>
                    <a:pt x="445293" y="735806"/>
                  </a:lnTo>
                  <a:lnTo>
                    <a:pt x="466725" y="735806"/>
                  </a:lnTo>
                  <a:lnTo>
                    <a:pt x="466725" y="762000"/>
                  </a:lnTo>
                  <a:lnTo>
                    <a:pt x="483393" y="762000"/>
                  </a:lnTo>
                  <a:lnTo>
                    <a:pt x="483393" y="802481"/>
                  </a:lnTo>
                  <a:lnTo>
                    <a:pt x="490537" y="802481"/>
                  </a:lnTo>
                  <a:lnTo>
                    <a:pt x="490537" y="826294"/>
                  </a:lnTo>
                  <a:lnTo>
                    <a:pt x="507206" y="826294"/>
                  </a:lnTo>
                  <a:lnTo>
                    <a:pt x="507206" y="845344"/>
                  </a:lnTo>
                  <a:lnTo>
                    <a:pt x="552450" y="845344"/>
                  </a:lnTo>
                  <a:lnTo>
                    <a:pt x="552450" y="857250"/>
                  </a:lnTo>
                  <a:lnTo>
                    <a:pt x="576262" y="857250"/>
                  </a:lnTo>
                  <a:lnTo>
                    <a:pt x="576262" y="895350"/>
                  </a:lnTo>
                  <a:lnTo>
                    <a:pt x="592931" y="895350"/>
                  </a:lnTo>
                  <a:lnTo>
                    <a:pt x="592931" y="940594"/>
                  </a:lnTo>
                  <a:lnTo>
                    <a:pt x="609600" y="940594"/>
                  </a:lnTo>
                  <a:lnTo>
                    <a:pt x="609600" y="954881"/>
                  </a:lnTo>
                  <a:lnTo>
                    <a:pt x="621506" y="954881"/>
                  </a:lnTo>
                  <a:lnTo>
                    <a:pt x="621506" y="1002506"/>
                  </a:lnTo>
                  <a:lnTo>
                    <a:pt x="638175" y="1002506"/>
                  </a:lnTo>
                  <a:lnTo>
                    <a:pt x="638175" y="1014413"/>
                  </a:lnTo>
                  <a:lnTo>
                    <a:pt x="669131" y="1014413"/>
                  </a:lnTo>
                  <a:lnTo>
                    <a:pt x="669131" y="1038225"/>
                  </a:lnTo>
                  <a:lnTo>
                    <a:pt x="721518" y="1038225"/>
                  </a:lnTo>
                  <a:lnTo>
                    <a:pt x="721518" y="1050131"/>
                  </a:lnTo>
                  <a:lnTo>
                    <a:pt x="745331" y="1050131"/>
                  </a:lnTo>
                  <a:lnTo>
                    <a:pt x="745331" y="1073944"/>
                  </a:lnTo>
                  <a:lnTo>
                    <a:pt x="759618" y="1073944"/>
                  </a:lnTo>
                  <a:lnTo>
                    <a:pt x="759618" y="1097756"/>
                  </a:lnTo>
                  <a:lnTo>
                    <a:pt x="785812" y="1097756"/>
                  </a:lnTo>
                  <a:lnTo>
                    <a:pt x="785812" y="1128713"/>
                  </a:lnTo>
                  <a:lnTo>
                    <a:pt x="828675" y="1128713"/>
                  </a:lnTo>
                  <a:lnTo>
                    <a:pt x="828675" y="1145381"/>
                  </a:lnTo>
                  <a:lnTo>
                    <a:pt x="876300" y="1145381"/>
                  </a:lnTo>
                  <a:lnTo>
                    <a:pt x="876300" y="1164431"/>
                  </a:lnTo>
                  <a:lnTo>
                    <a:pt x="902493" y="1164431"/>
                  </a:lnTo>
                  <a:lnTo>
                    <a:pt x="902493" y="1178719"/>
                  </a:lnTo>
                  <a:lnTo>
                    <a:pt x="916781" y="1178719"/>
                  </a:lnTo>
                  <a:lnTo>
                    <a:pt x="916781" y="1200150"/>
                  </a:lnTo>
                  <a:lnTo>
                    <a:pt x="931068" y="1200150"/>
                  </a:lnTo>
                  <a:lnTo>
                    <a:pt x="931068" y="1212056"/>
                  </a:lnTo>
                  <a:lnTo>
                    <a:pt x="978693" y="1212056"/>
                  </a:lnTo>
                  <a:lnTo>
                    <a:pt x="978693" y="1226344"/>
                  </a:lnTo>
                  <a:lnTo>
                    <a:pt x="1000125" y="1226344"/>
                  </a:lnTo>
                  <a:lnTo>
                    <a:pt x="1000125" y="1245394"/>
                  </a:lnTo>
                  <a:lnTo>
                    <a:pt x="1045368" y="1245394"/>
                  </a:lnTo>
                  <a:lnTo>
                    <a:pt x="1045368" y="1257300"/>
                  </a:lnTo>
                  <a:lnTo>
                    <a:pt x="1066800" y="1257300"/>
                  </a:lnTo>
                  <a:lnTo>
                    <a:pt x="1066800" y="1276350"/>
                  </a:lnTo>
                  <a:lnTo>
                    <a:pt x="1085850" y="1276350"/>
                  </a:lnTo>
                  <a:lnTo>
                    <a:pt x="1085850" y="1290638"/>
                  </a:lnTo>
                  <a:lnTo>
                    <a:pt x="1119187" y="1290638"/>
                  </a:lnTo>
                  <a:lnTo>
                    <a:pt x="1119187" y="1304925"/>
                  </a:lnTo>
                  <a:lnTo>
                    <a:pt x="1145381" y="1304925"/>
                  </a:lnTo>
                  <a:lnTo>
                    <a:pt x="1145381" y="1316831"/>
                  </a:lnTo>
                  <a:lnTo>
                    <a:pt x="1159668" y="1316831"/>
                  </a:lnTo>
                  <a:lnTo>
                    <a:pt x="1159668" y="1512094"/>
                  </a:lnTo>
                  <a:lnTo>
                    <a:pt x="1138237" y="1512094"/>
                  </a:lnTo>
                  <a:lnTo>
                    <a:pt x="1138237" y="1493044"/>
                  </a:lnTo>
                  <a:lnTo>
                    <a:pt x="1119187" y="1493044"/>
                  </a:lnTo>
                  <a:lnTo>
                    <a:pt x="1119187" y="1483519"/>
                  </a:lnTo>
                  <a:lnTo>
                    <a:pt x="1081087" y="1483519"/>
                  </a:lnTo>
                  <a:lnTo>
                    <a:pt x="1081087" y="1476375"/>
                  </a:lnTo>
                  <a:lnTo>
                    <a:pt x="1047750" y="1476375"/>
                  </a:lnTo>
                  <a:lnTo>
                    <a:pt x="1047750" y="1462088"/>
                  </a:lnTo>
                  <a:lnTo>
                    <a:pt x="1038225" y="1462088"/>
                  </a:lnTo>
                  <a:lnTo>
                    <a:pt x="1038225" y="1450181"/>
                  </a:lnTo>
                  <a:lnTo>
                    <a:pt x="1002506" y="1450181"/>
                  </a:lnTo>
                  <a:lnTo>
                    <a:pt x="1002506" y="1435894"/>
                  </a:lnTo>
                  <a:lnTo>
                    <a:pt x="976312" y="1435894"/>
                  </a:lnTo>
                  <a:lnTo>
                    <a:pt x="976312" y="1426369"/>
                  </a:lnTo>
                  <a:lnTo>
                    <a:pt x="926306" y="1426369"/>
                  </a:lnTo>
                  <a:lnTo>
                    <a:pt x="926306" y="1414463"/>
                  </a:lnTo>
                  <a:lnTo>
                    <a:pt x="909637" y="1414463"/>
                  </a:lnTo>
                  <a:lnTo>
                    <a:pt x="909637" y="1402556"/>
                  </a:lnTo>
                  <a:lnTo>
                    <a:pt x="878681" y="1402556"/>
                  </a:lnTo>
                  <a:lnTo>
                    <a:pt x="878681" y="1376363"/>
                  </a:lnTo>
                  <a:lnTo>
                    <a:pt x="831056" y="1376363"/>
                  </a:lnTo>
                  <a:lnTo>
                    <a:pt x="831056" y="1359694"/>
                  </a:lnTo>
                  <a:lnTo>
                    <a:pt x="800100" y="1359694"/>
                  </a:lnTo>
                  <a:lnTo>
                    <a:pt x="800100" y="1347788"/>
                  </a:lnTo>
                  <a:lnTo>
                    <a:pt x="783431" y="1347788"/>
                  </a:lnTo>
                  <a:lnTo>
                    <a:pt x="783431" y="1333500"/>
                  </a:lnTo>
                  <a:lnTo>
                    <a:pt x="762000" y="1333500"/>
                  </a:lnTo>
                  <a:lnTo>
                    <a:pt x="762000" y="1307306"/>
                  </a:lnTo>
                  <a:lnTo>
                    <a:pt x="747712" y="1307306"/>
                  </a:lnTo>
                  <a:lnTo>
                    <a:pt x="747712" y="1300163"/>
                  </a:lnTo>
                  <a:lnTo>
                    <a:pt x="731043" y="1300163"/>
                  </a:lnTo>
                  <a:lnTo>
                    <a:pt x="731043" y="1285875"/>
                  </a:lnTo>
                  <a:lnTo>
                    <a:pt x="657225" y="1285875"/>
                  </a:lnTo>
                  <a:lnTo>
                    <a:pt x="657225" y="1259681"/>
                  </a:lnTo>
                  <a:lnTo>
                    <a:pt x="631031" y="1259681"/>
                  </a:lnTo>
                  <a:lnTo>
                    <a:pt x="631031" y="1245394"/>
                  </a:lnTo>
                  <a:lnTo>
                    <a:pt x="619125" y="1245394"/>
                  </a:lnTo>
                  <a:lnTo>
                    <a:pt x="619125" y="1202531"/>
                  </a:lnTo>
                  <a:lnTo>
                    <a:pt x="602456" y="1202531"/>
                  </a:lnTo>
                  <a:lnTo>
                    <a:pt x="602456" y="1162050"/>
                  </a:lnTo>
                  <a:lnTo>
                    <a:pt x="576262" y="1162050"/>
                  </a:lnTo>
                  <a:lnTo>
                    <a:pt x="576262" y="1123950"/>
                  </a:lnTo>
                  <a:lnTo>
                    <a:pt x="557212" y="1123950"/>
                  </a:lnTo>
                  <a:lnTo>
                    <a:pt x="557212" y="1107281"/>
                  </a:lnTo>
                  <a:lnTo>
                    <a:pt x="509587" y="1107281"/>
                  </a:lnTo>
                  <a:lnTo>
                    <a:pt x="509587" y="1088231"/>
                  </a:lnTo>
                  <a:lnTo>
                    <a:pt x="490537" y="1088231"/>
                  </a:lnTo>
                  <a:lnTo>
                    <a:pt x="490537" y="1052513"/>
                  </a:lnTo>
                  <a:lnTo>
                    <a:pt x="481012" y="1052513"/>
                  </a:lnTo>
                  <a:lnTo>
                    <a:pt x="481012" y="1012031"/>
                  </a:lnTo>
                  <a:lnTo>
                    <a:pt x="464343" y="1012031"/>
                  </a:lnTo>
                  <a:lnTo>
                    <a:pt x="464343" y="997744"/>
                  </a:lnTo>
                  <a:lnTo>
                    <a:pt x="447675" y="997744"/>
                  </a:lnTo>
                  <a:lnTo>
                    <a:pt x="447675" y="950119"/>
                  </a:lnTo>
                  <a:lnTo>
                    <a:pt x="440531" y="950119"/>
                  </a:lnTo>
                  <a:lnTo>
                    <a:pt x="440531" y="926306"/>
                  </a:lnTo>
                  <a:lnTo>
                    <a:pt x="423862" y="926306"/>
                  </a:lnTo>
                  <a:lnTo>
                    <a:pt x="423862" y="881063"/>
                  </a:lnTo>
                  <a:lnTo>
                    <a:pt x="395287" y="881063"/>
                  </a:lnTo>
                  <a:lnTo>
                    <a:pt x="395287" y="850106"/>
                  </a:lnTo>
                  <a:lnTo>
                    <a:pt x="381000" y="850106"/>
                  </a:lnTo>
                  <a:lnTo>
                    <a:pt x="381000" y="821531"/>
                  </a:lnTo>
                  <a:lnTo>
                    <a:pt x="373856" y="821531"/>
                  </a:lnTo>
                  <a:lnTo>
                    <a:pt x="373856" y="809625"/>
                  </a:lnTo>
                  <a:lnTo>
                    <a:pt x="359568" y="809625"/>
                  </a:lnTo>
                  <a:lnTo>
                    <a:pt x="359568" y="804863"/>
                  </a:lnTo>
                  <a:lnTo>
                    <a:pt x="338137" y="804863"/>
                  </a:lnTo>
                  <a:lnTo>
                    <a:pt x="338137" y="788194"/>
                  </a:lnTo>
                  <a:lnTo>
                    <a:pt x="321468" y="788194"/>
                  </a:lnTo>
                  <a:lnTo>
                    <a:pt x="321468" y="752475"/>
                  </a:lnTo>
                  <a:lnTo>
                    <a:pt x="309562" y="752475"/>
                  </a:lnTo>
                  <a:lnTo>
                    <a:pt x="309562" y="731044"/>
                  </a:lnTo>
                  <a:lnTo>
                    <a:pt x="295275" y="731044"/>
                  </a:lnTo>
                  <a:lnTo>
                    <a:pt x="295275" y="714375"/>
                  </a:lnTo>
                  <a:lnTo>
                    <a:pt x="280987" y="714375"/>
                  </a:lnTo>
                  <a:lnTo>
                    <a:pt x="280987" y="664369"/>
                  </a:lnTo>
                  <a:lnTo>
                    <a:pt x="273843" y="664369"/>
                  </a:lnTo>
                  <a:lnTo>
                    <a:pt x="273843" y="647700"/>
                  </a:lnTo>
                  <a:lnTo>
                    <a:pt x="259556" y="647700"/>
                  </a:lnTo>
                  <a:lnTo>
                    <a:pt x="259556" y="621506"/>
                  </a:lnTo>
                  <a:lnTo>
                    <a:pt x="247650" y="621506"/>
                  </a:lnTo>
                  <a:lnTo>
                    <a:pt x="247650" y="597694"/>
                  </a:lnTo>
                  <a:lnTo>
                    <a:pt x="233362" y="597694"/>
                  </a:lnTo>
                  <a:lnTo>
                    <a:pt x="233362" y="588169"/>
                  </a:lnTo>
                  <a:lnTo>
                    <a:pt x="195262" y="588169"/>
                  </a:lnTo>
                  <a:lnTo>
                    <a:pt x="195262" y="538163"/>
                  </a:lnTo>
                  <a:lnTo>
                    <a:pt x="178593" y="538163"/>
                  </a:lnTo>
                  <a:lnTo>
                    <a:pt x="178593" y="519113"/>
                  </a:lnTo>
                  <a:lnTo>
                    <a:pt x="169068" y="519113"/>
                  </a:lnTo>
                  <a:lnTo>
                    <a:pt x="169068" y="459581"/>
                  </a:lnTo>
                  <a:lnTo>
                    <a:pt x="157162" y="459581"/>
                  </a:lnTo>
                  <a:lnTo>
                    <a:pt x="157162" y="433388"/>
                  </a:lnTo>
                  <a:lnTo>
                    <a:pt x="154781" y="431007"/>
                  </a:lnTo>
                  <a:lnTo>
                    <a:pt x="154781" y="397669"/>
                  </a:lnTo>
                  <a:lnTo>
                    <a:pt x="145256" y="397669"/>
                  </a:lnTo>
                  <a:lnTo>
                    <a:pt x="145256" y="381000"/>
                  </a:lnTo>
                  <a:lnTo>
                    <a:pt x="138112" y="381000"/>
                  </a:lnTo>
                  <a:lnTo>
                    <a:pt x="138112" y="345281"/>
                  </a:lnTo>
                  <a:lnTo>
                    <a:pt x="119062" y="345281"/>
                  </a:lnTo>
                  <a:lnTo>
                    <a:pt x="119062" y="278606"/>
                  </a:lnTo>
                  <a:lnTo>
                    <a:pt x="107156" y="278606"/>
                  </a:lnTo>
                  <a:lnTo>
                    <a:pt x="107156" y="247650"/>
                  </a:lnTo>
                  <a:lnTo>
                    <a:pt x="107156" y="114300"/>
                  </a:lnTo>
                  <a:lnTo>
                    <a:pt x="73818" y="114300"/>
                  </a:lnTo>
                  <a:lnTo>
                    <a:pt x="73818" y="90488"/>
                  </a:lnTo>
                  <a:lnTo>
                    <a:pt x="64293" y="90488"/>
                  </a:lnTo>
                  <a:lnTo>
                    <a:pt x="64293" y="69056"/>
                  </a:lnTo>
                  <a:lnTo>
                    <a:pt x="40481" y="69056"/>
                  </a:lnTo>
                  <a:lnTo>
                    <a:pt x="40481" y="52388"/>
                  </a:lnTo>
                  <a:lnTo>
                    <a:pt x="19050" y="52388"/>
                  </a:lnTo>
                  <a:lnTo>
                    <a:pt x="0" y="0"/>
                  </a:lnTo>
                  <a:close/>
                </a:path>
              </a:pathLst>
            </a:cu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1" name="Group 160">
            <a:extLst>
              <a:ext uri="{FF2B5EF4-FFF2-40B4-BE49-F238E27FC236}">
                <a16:creationId xmlns:a16="http://schemas.microsoft.com/office/drawing/2014/main" id="{B0F0960D-7393-F0A4-46BF-86525159D88B}"/>
              </a:ext>
            </a:extLst>
          </p:cNvPr>
          <p:cNvGrpSpPr/>
          <p:nvPr/>
        </p:nvGrpSpPr>
        <p:grpSpPr>
          <a:xfrm>
            <a:off x="1226344" y="3469481"/>
            <a:ext cx="4314031" cy="1683545"/>
            <a:chOff x="1226344" y="3469481"/>
            <a:chExt cx="4314031" cy="1683545"/>
          </a:xfrm>
        </p:grpSpPr>
        <p:sp>
          <p:nvSpPr>
            <p:cNvPr id="158" name="Freeform: Shape 157">
              <a:extLst>
                <a:ext uri="{FF2B5EF4-FFF2-40B4-BE49-F238E27FC236}">
                  <a16:creationId xmlns:a16="http://schemas.microsoft.com/office/drawing/2014/main" id="{BA5767D5-76A2-C978-8405-3DED29E6B83A}"/>
                </a:ext>
              </a:extLst>
            </p:cNvPr>
            <p:cNvSpPr/>
            <p:nvPr/>
          </p:nvSpPr>
          <p:spPr bwMode="auto">
            <a:xfrm>
              <a:off x="2057400" y="4676776"/>
              <a:ext cx="3482975" cy="476250"/>
            </a:xfrm>
            <a:custGeom>
              <a:avLst/>
              <a:gdLst>
                <a:gd name="connsiteX0" fmla="*/ 3488531 w 3488531"/>
                <a:gd name="connsiteY0" fmla="*/ 428625 h 428625"/>
                <a:gd name="connsiteX1" fmla="*/ 1835944 w 3488531"/>
                <a:gd name="connsiteY1" fmla="*/ 428625 h 428625"/>
                <a:gd name="connsiteX2" fmla="*/ 1835944 w 3488531"/>
                <a:gd name="connsiteY2" fmla="*/ 404813 h 428625"/>
                <a:gd name="connsiteX3" fmla="*/ 1714500 w 3488531"/>
                <a:gd name="connsiteY3" fmla="*/ 404813 h 428625"/>
                <a:gd name="connsiteX4" fmla="*/ 1714500 w 3488531"/>
                <a:gd name="connsiteY4" fmla="*/ 383381 h 428625"/>
                <a:gd name="connsiteX5" fmla="*/ 1195388 w 3488531"/>
                <a:gd name="connsiteY5" fmla="*/ 383381 h 428625"/>
                <a:gd name="connsiteX6" fmla="*/ 1195388 w 3488531"/>
                <a:gd name="connsiteY6" fmla="*/ 364331 h 428625"/>
                <a:gd name="connsiteX7" fmla="*/ 1078706 w 3488531"/>
                <a:gd name="connsiteY7" fmla="*/ 364331 h 428625"/>
                <a:gd name="connsiteX8" fmla="*/ 1078706 w 3488531"/>
                <a:gd name="connsiteY8" fmla="*/ 347663 h 428625"/>
                <a:gd name="connsiteX9" fmla="*/ 1033463 w 3488531"/>
                <a:gd name="connsiteY9" fmla="*/ 347663 h 428625"/>
                <a:gd name="connsiteX10" fmla="*/ 1033463 w 3488531"/>
                <a:gd name="connsiteY10" fmla="*/ 333375 h 428625"/>
                <a:gd name="connsiteX11" fmla="*/ 821531 w 3488531"/>
                <a:gd name="connsiteY11" fmla="*/ 333375 h 428625"/>
                <a:gd name="connsiteX12" fmla="*/ 821531 w 3488531"/>
                <a:gd name="connsiteY12" fmla="*/ 311944 h 428625"/>
                <a:gd name="connsiteX13" fmla="*/ 750094 w 3488531"/>
                <a:gd name="connsiteY13" fmla="*/ 311944 h 428625"/>
                <a:gd name="connsiteX14" fmla="*/ 750094 w 3488531"/>
                <a:gd name="connsiteY14" fmla="*/ 297656 h 428625"/>
                <a:gd name="connsiteX15" fmla="*/ 469106 w 3488531"/>
                <a:gd name="connsiteY15" fmla="*/ 297656 h 428625"/>
                <a:gd name="connsiteX16" fmla="*/ 469106 w 3488531"/>
                <a:gd name="connsiteY16" fmla="*/ 271463 h 428625"/>
                <a:gd name="connsiteX17" fmla="*/ 426244 w 3488531"/>
                <a:gd name="connsiteY17" fmla="*/ 271463 h 428625"/>
                <a:gd name="connsiteX18" fmla="*/ 426244 w 3488531"/>
                <a:gd name="connsiteY18" fmla="*/ 247650 h 428625"/>
                <a:gd name="connsiteX19" fmla="*/ 419100 w 3488531"/>
                <a:gd name="connsiteY19" fmla="*/ 247650 h 428625"/>
                <a:gd name="connsiteX20" fmla="*/ 416719 w 3488531"/>
                <a:gd name="connsiteY20" fmla="*/ 245269 h 428625"/>
                <a:gd name="connsiteX21" fmla="*/ 400050 w 3488531"/>
                <a:gd name="connsiteY21" fmla="*/ 245269 h 428625"/>
                <a:gd name="connsiteX22" fmla="*/ 400050 w 3488531"/>
                <a:gd name="connsiteY22" fmla="*/ 230981 h 428625"/>
                <a:gd name="connsiteX23" fmla="*/ 373856 w 3488531"/>
                <a:gd name="connsiteY23" fmla="*/ 230981 h 428625"/>
                <a:gd name="connsiteX24" fmla="*/ 373856 w 3488531"/>
                <a:gd name="connsiteY24" fmla="*/ 211931 h 428625"/>
                <a:gd name="connsiteX25" fmla="*/ 357188 w 3488531"/>
                <a:gd name="connsiteY25" fmla="*/ 211931 h 428625"/>
                <a:gd name="connsiteX26" fmla="*/ 357188 w 3488531"/>
                <a:gd name="connsiteY26" fmla="*/ 202406 h 428625"/>
                <a:gd name="connsiteX27" fmla="*/ 319088 w 3488531"/>
                <a:gd name="connsiteY27" fmla="*/ 202406 h 428625"/>
                <a:gd name="connsiteX28" fmla="*/ 319088 w 3488531"/>
                <a:gd name="connsiteY28" fmla="*/ 188119 h 428625"/>
                <a:gd name="connsiteX29" fmla="*/ 292894 w 3488531"/>
                <a:gd name="connsiteY29" fmla="*/ 188119 h 428625"/>
                <a:gd name="connsiteX30" fmla="*/ 292894 w 3488531"/>
                <a:gd name="connsiteY30" fmla="*/ 176213 h 428625"/>
                <a:gd name="connsiteX31" fmla="*/ 283369 w 3488531"/>
                <a:gd name="connsiteY31" fmla="*/ 176213 h 428625"/>
                <a:gd name="connsiteX32" fmla="*/ 276225 w 3488531"/>
                <a:gd name="connsiteY32" fmla="*/ 169069 h 428625"/>
                <a:gd name="connsiteX33" fmla="*/ 238125 w 3488531"/>
                <a:gd name="connsiteY33" fmla="*/ 169069 h 428625"/>
                <a:gd name="connsiteX34" fmla="*/ 238125 w 3488531"/>
                <a:gd name="connsiteY34" fmla="*/ 152400 h 428625"/>
                <a:gd name="connsiteX35" fmla="*/ 219075 w 3488531"/>
                <a:gd name="connsiteY35" fmla="*/ 152400 h 428625"/>
                <a:gd name="connsiteX36" fmla="*/ 219075 w 3488531"/>
                <a:gd name="connsiteY36" fmla="*/ 138113 h 428625"/>
                <a:gd name="connsiteX37" fmla="*/ 169069 w 3488531"/>
                <a:gd name="connsiteY37" fmla="*/ 138113 h 428625"/>
                <a:gd name="connsiteX38" fmla="*/ 169069 w 3488531"/>
                <a:gd name="connsiteY38" fmla="*/ 126206 h 428625"/>
                <a:gd name="connsiteX39" fmla="*/ 157163 w 3488531"/>
                <a:gd name="connsiteY39" fmla="*/ 126206 h 428625"/>
                <a:gd name="connsiteX40" fmla="*/ 142875 w 3488531"/>
                <a:gd name="connsiteY40" fmla="*/ 104775 h 428625"/>
                <a:gd name="connsiteX41" fmla="*/ 121444 w 3488531"/>
                <a:gd name="connsiteY41" fmla="*/ 104775 h 428625"/>
                <a:gd name="connsiteX42" fmla="*/ 119063 w 3488531"/>
                <a:gd name="connsiteY42" fmla="*/ 80963 h 428625"/>
                <a:gd name="connsiteX43" fmla="*/ 69056 w 3488531"/>
                <a:gd name="connsiteY43" fmla="*/ 80963 h 428625"/>
                <a:gd name="connsiteX44" fmla="*/ 69056 w 3488531"/>
                <a:gd name="connsiteY44" fmla="*/ 66675 h 428625"/>
                <a:gd name="connsiteX45" fmla="*/ 35719 w 3488531"/>
                <a:gd name="connsiteY45" fmla="*/ 66675 h 428625"/>
                <a:gd name="connsiteX46" fmla="*/ 35719 w 3488531"/>
                <a:gd name="connsiteY46" fmla="*/ 50006 h 428625"/>
                <a:gd name="connsiteX47" fmla="*/ 19050 w 3488531"/>
                <a:gd name="connsiteY47" fmla="*/ 50006 h 428625"/>
                <a:gd name="connsiteX48" fmla="*/ 19050 w 3488531"/>
                <a:gd name="connsiteY48" fmla="*/ 28575 h 428625"/>
                <a:gd name="connsiteX49" fmla="*/ 0 w 3488531"/>
                <a:gd name="connsiteY49" fmla="*/ 28575 h 428625"/>
                <a:gd name="connsiteX50" fmla="*/ 0 w 3488531"/>
                <a:gd name="connsiteY50" fmla="*/ 0 h 428625"/>
                <a:gd name="connsiteX0" fmla="*/ 3488531 w 3488531"/>
                <a:gd name="connsiteY0" fmla="*/ 428625 h 428625"/>
                <a:gd name="connsiteX1" fmla="*/ 3368675 w 3488531"/>
                <a:gd name="connsiteY1" fmla="*/ 428625 h 428625"/>
                <a:gd name="connsiteX2" fmla="*/ 1835944 w 3488531"/>
                <a:gd name="connsiteY2" fmla="*/ 428625 h 428625"/>
                <a:gd name="connsiteX3" fmla="*/ 1835944 w 3488531"/>
                <a:gd name="connsiteY3" fmla="*/ 404813 h 428625"/>
                <a:gd name="connsiteX4" fmla="*/ 1714500 w 3488531"/>
                <a:gd name="connsiteY4" fmla="*/ 404813 h 428625"/>
                <a:gd name="connsiteX5" fmla="*/ 1714500 w 3488531"/>
                <a:gd name="connsiteY5" fmla="*/ 383381 h 428625"/>
                <a:gd name="connsiteX6" fmla="*/ 1195388 w 3488531"/>
                <a:gd name="connsiteY6" fmla="*/ 383381 h 428625"/>
                <a:gd name="connsiteX7" fmla="*/ 1195388 w 3488531"/>
                <a:gd name="connsiteY7" fmla="*/ 364331 h 428625"/>
                <a:gd name="connsiteX8" fmla="*/ 1078706 w 3488531"/>
                <a:gd name="connsiteY8" fmla="*/ 364331 h 428625"/>
                <a:gd name="connsiteX9" fmla="*/ 1078706 w 3488531"/>
                <a:gd name="connsiteY9" fmla="*/ 347663 h 428625"/>
                <a:gd name="connsiteX10" fmla="*/ 1033463 w 3488531"/>
                <a:gd name="connsiteY10" fmla="*/ 347663 h 428625"/>
                <a:gd name="connsiteX11" fmla="*/ 1033463 w 3488531"/>
                <a:gd name="connsiteY11" fmla="*/ 333375 h 428625"/>
                <a:gd name="connsiteX12" fmla="*/ 821531 w 3488531"/>
                <a:gd name="connsiteY12" fmla="*/ 333375 h 428625"/>
                <a:gd name="connsiteX13" fmla="*/ 821531 w 3488531"/>
                <a:gd name="connsiteY13" fmla="*/ 311944 h 428625"/>
                <a:gd name="connsiteX14" fmla="*/ 750094 w 3488531"/>
                <a:gd name="connsiteY14" fmla="*/ 311944 h 428625"/>
                <a:gd name="connsiteX15" fmla="*/ 750094 w 3488531"/>
                <a:gd name="connsiteY15" fmla="*/ 297656 h 428625"/>
                <a:gd name="connsiteX16" fmla="*/ 469106 w 3488531"/>
                <a:gd name="connsiteY16" fmla="*/ 297656 h 428625"/>
                <a:gd name="connsiteX17" fmla="*/ 469106 w 3488531"/>
                <a:gd name="connsiteY17" fmla="*/ 271463 h 428625"/>
                <a:gd name="connsiteX18" fmla="*/ 426244 w 3488531"/>
                <a:gd name="connsiteY18" fmla="*/ 271463 h 428625"/>
                <a:gd name="connsiteX19" fmla="*/ 426244 w 3488531"/>
                <a:gd name="connsiteY19" fmla="*/ 247650 h 428625"/>
                <a:gd name="connsiteX20" fmla="*/ 419100 w 3488531"/>
                <a:gd name="connsiteY20" fmla="*/ 247650 h 428625"/>
                <a:gd name="connsiteX21" fmla="*/ 416719 w 3488531"/>
                <a:gd name="connsiteY21" fmla="*/ 245269 h 428625"/>
                <a:gd name="connsiteX22" fmla="*/ 400050 w 3488531"/>
                <a:gd name="connsiteY22" fmla="*/ 245269 h 428625"/>
                <a:gd name="connsiteX23" fmla="*/ 400050 w 3488531"/>
                <a:gd name="connsiteY23" fmla="*/ 230981 h 428625"/>
                <a:gd name="connsiteX24" fmla="*/ 373856 w 3488531"/>
                <a:gd name="connsiteY24" fmla="*/ 230981 h 428625"/>
                <a:gd name="connsiteX25" fmla="*/ 373856 w 3488531"/>
                <a:gd name="connsiteY25" fmla="*/ 211931 h 428625"/>
                <a:gd name="connsiteX26" fmla="*/ 357188 w 3488531"/>
                <a:gd name="connsiteY26" fmla="*/ 211931 h 428625"/>
                <a:gd name="connsiteX27" fmla="*/ 357188 w 3488531"/>
                <a:gd name="connsiteY27" fmla="*/ 202406 h 428625"/>
                <a:gd name="connsiteX28" fmla="*/ 319088 w 3488531"/>
                <a:gd name="connsiteY28" fmla="*/ 202406 h 428625"/>
                <a:gd name="connsiteX29" fmla="*/ 319088 w 3488531"/>
                <a:gd name="connsiteY29" fmla="*/ 188119 h 428625"/>
                <a:gd name="connsiteX30" fmla="*/ 292894 w 3488531"/>
                <a:gd name="connsiteY30" fmla="*/ 188119 h 428625"/>
                <a:gd name="connsiteX31" fmla="*/ 292894 w 3488531"/>
                <a:gd name="connsiteY31" fmla="*/ 176213 h 428625"/>
                <a:gd name="connsiteX32" fmla="*/ 283369 w 3488531"/>
                <a:gd name="connsiteY32" fmla="*/ 176213 h 428625"/>
                <a:gd name="connsiteX33" fmla="*/ 276225 w 3488531"/>
                <a:gd name="connsiteY33" fmla="*/ 169069 h 428625"/>
                <a:gd name="connsiteX34" fmla="*/ 238125 w 3488531"/>
                <a:gd name="connsiteY34" fmla="*/ 169069 h 428625"/>
                <a:gd name="connsiteX35" fmla="*/ 238125 w 3488531"/>
                <a:gd name="connsiteY35" fmla="*/ 152400 h 428625"/>
                <a:gd name="connsiteX36" fmla="*/ 219075 w 3488531"/>
                <a:gd name="connsiteY36" fmla="*/ 152400 h 428625"/>
                <a:gd name="connsiteX37" fmla="*/ 219075 w 3488531"/>
                <a:gd name="connsiteY37" fmla="*/ 138113 h 428625"/>
                <a:gd name="connsiteX38" fmla="*/ 169069 w 3488531"/>
                <a:gd name="connsiteY38" fmla="*/ 138113 h 428625"/>
                <a:gd name="connsiteX39" fmla="*/ 169069 w 3488531"/>
                <a:gd name="connsiteY39" fmla="*/ 126206 h 428625"/>
                <a:gd name="connsiteX40" fmla="*/ 157163 w 3488531"/>
                <a:gd name="connsiteY40" fmla="*/ 126206 h 428625"/>
                <a:gd name="connsiteX41" fmla="*/ 142875 w 3488531"/>
                <a:gd name="connsiteY41" fmla="*/ 104775 h 428625"/>
                <a:gd name="connsiteX42" fmla="*/ 121444 w 3488531"/>
                <a:gd name="connsiteY42" fmla="*/ 104775 h 428625"/>
                <a:gd name="connsiteX43" fmla="*/ 119063 w 3488531"/>
                <a:gd name="connsiteY43" fmla="*/ 80963 h 428625"/>
                <a:gd name="connsiteX44" fmla="*/ 69056 w 3488531"/>
                <a:gd name="connsiteY44" fmla="*/ 80963 h 428625"/>
                <a:gd name="connsiteX45" fmla="*/ 69056 w 3488531"/>
                <a:gd name="connsiteY45" fmla="*/ 66675 h 428625"/>
                <a:gd name="connsiteX46" fmla="*/ 35719 w 3488531"/>
                <a:gd name="connsiteY46" fmla="*/ 66675 h 428625"/>
                <a:gd name="connsiteX47" fmla="*/ 35719 w 3488531"/>
                <a:gd name="connsiteY47" fmla="*/ 50006 h 428625"/>
                <a:gd name="connsiteX48" fmla="*/ 19050 w 3488531"/>
                <a:gd name="connsiteY48" fmla="*/ 50006 h 428625"/>
                <a:gd name="connsiteX49" fmla="*/ 19050 w 3488531"/>
                <a:gd name="connsiteY49" fmla="*/ 28575 h 428625"/>
                <a:gd name="connsiteX50" fmla="*/ 0 w 3488531"/>
                <a:gd name="connsiteY50" fmla="*/ 28575 h 428625"/>
                <a:gd name="connsiteX51" fmla="*/ 0 w 3488531"/>
                <a:gd name="connsiteY51" fmla="*/ 0 h 428625"/>
                <a:gd name="connsiteX0" fmla="*/ 3488531 w 3488531"/>
                <a:gd name="connsiteY0" fmla="*/ 428625 h 434975"/>
                <a:gd name="connsiteX1" fmla="*/ 3429000 w 3488531"/>
                <a:gd name="connsiteY1" fmla="*/ 434975 h 434975"/>
                <a:gd name="connsiteX2" fmla="*/ 1835944 w 3488531"/>
                <a:gd name="connsiteY2" fmla="*/ 428625 h 434975"/>
                <a:gd name="connsiteX3" fmla="*/ 1835944 w 3488531"/>
                <a:gd name="connsiteY3" fmla="*/ 404813 h 434975"/>
                <a:gd name="connsiteX4" fmla="*/ 1714500 w 3488531"/>
                <a:gd name="connsiteY4" fmla="*/ 404813 h 434975"/>
                <a:gd name="connsiteX5" fmla="*/ 1714500 w 3488531"/>
                <a:gd name="connsiteY5" fmla="*/ 383381 h 434975"/>
                <a:gd name="connsiteX6" fmla="*/ 1195388 w 3488531"/>
                <a:gd name="connsiteY6" fmla="*/ 383381 h 434975"/>
                <a:gd name="connsiteX7" fmla="*/ 1195388 w 3488531"/>
                <a:gd name="connsiteY7" fmla="*/ 364331 h 434975"/>
                <a:gd name="connsiteX8" fmla="*/ 1078706 w 3488531"/>
                <a:gd name="connsiteY8" fmla="*/ 364331 h 434975"/>
                <a:gd name="connsiteX9" fmla="*/ 1078706 w 3488531"/>
                <a:gd name="connsiteY9" fmla="*/ 347663 h 434975"/>
                <a:gd name="connsiteX10" fmla="*/ 1033463 w 3488531"/>
                <a:gd name="connsiteY10" fmla="*/ 347663 h 434975"/>
                <a:gd name="connsiteX11" fmla="*/ 1033463 w 3488531"/>
                <a:gd name="connsiteY11" fmla="*/ 333375 h 434975"/>
                <a:gd name="connsiteX12" fmla="*/ 821531 w 3488531"/>
                <a:gd name="connsiteY12" fmla="*/ 333375 h 434975"/>
                <a:gd name="connsiteX13" fmla="*/ 821531 w 3488531"/>
                <a:gd name="connsiteY13" fmla="*/ 311944 h 434975"/>
                <a:gd name="connsiteX14" fmla="*/ 750094 w 3488531"/>
                <a:gd name="connsiteY14" fmla="*/ 311944 h 434975"/>
                <a:gd name="connsiteX15" fmla="*/ 750094 w 3488531"/>
                <a:gd name="connsiteY15" fmla="*/ 297656 h 434975"/>
                <a:gd name="connsiteX16" fmla="*/ 469106 w 3488531"/>
                <a:gd name="connsiteY16" fmla="*/ 297656 h 434975"/>
                <a:gd name="connsiteX17" fmla="*/ 469106 w 3488531"/>
                <a:gd name="connsiteY17" fmla="*/ 271463 h 434975"/>
                <a:gd name="connsiteX18" fmla="*/ 426244 w 3488531"/>
                <a:gd name="connsiteY18" fmla="*/ 271463 h 434975"/>
                <a:gd name="connsiteX19" fmla="*/ 426244 w 3488531"/>
                <a:gd name="connsiteY19" fmla="*/ 247650 h 434975"/>
                <a:gd name="connsiteX20" fmla="*/ 419100 w 3488531"/>
                <a:gd name="connsiteY20" fmla="*/ 247650 h 434975"/>
                <a:gd name="connsiteX21" fmla="*/ 416719 w 3488531"/>
                <a:gd name="connsiteY21" fmla="*/ 245269 h 434975"/>
                <a:gd name="connsiteX22" fmla="*/ 400050 w 3488531"/>
                <a:gd name="connsiteY22" fmla="*/ 245269 h 434975"/>
                <a:gd name="connsiteX23" fmla="*/ 400050 w 3488531"/>
                <a:gd name="connsiteY23" fmla="*/ 230981 h 434975"/>
                <a:gd name="connsiteX24" fmla="*/ 373856 w 3488531"/>
                <a:gd name="connsiteY24" fmla="*/ 230981 h 434975"/>
                <a:gd name="connsiteX25" fmla="*/ 373856 w 3488531"/>
                <a:gd name="connsiteY25" fmla="*/ 211931 h 434975"/>
                <a:gd name="connsiteX26" fmla="*/ 357188 w 3488531"/>
                <a:gd name="connsiteY26" fmla="*/ 211931 h 434975"/>
                <a:gd name="connsiteX27" fmla="*/ 357188 w 3488531"/>
                <a:gd name="connsiteY27" fmla="*/ 202406 h 434975"/>
                <a:gd name="connsiteX28" fmla="*/ 319088 w 3488531"/>
                <a:gd name="connsiteY28" fmla="*/ 202406 h 434975"/>
                <a:gd name="connsiteX29" fmla="*/ 319088 w 3488531"/>
                <a:gd name="connsiteY29" fmla="*/ 188119 h 434975"/>
                <a:gd name="connsiteX30" fmla="*/ 292894 w 3488531"/>
                <a:gd name="connsiteY30" fmla="*/ 188119 h 434975"/>
                <a:gd name="connsiteX31" fmla="*/ 292894 w 3488531"/>
                <a:gd name="connsiteY31" fmla="*/ 176213 h 434975"/>
                <a:gd name="connsiteX32" fmla="*/ 283369 w 3488531"/>
                <a:gd name="connsiteY32" fmla="*/ 176213 h 434975"/>
                <a:gd name="connsiteX33" fmla="*/ 276225 w 3488531"/>
                <a:gd name="connsiteY33" fmla="*/ 169069 h 434975"/>
                <a:gd name="connsiteX34" fmla="*/ 238125 w 3488531"/>
                <a:gd name="connsiteY34" fmla="*/ 169069 h 434975"/>
                <a:gd name="connsiteX35" fmla="*/ 238125 w 3488531"/>
                <a:gd name="connsiteY35" fmla="*/ 152400 h 434975"/>
                <a:gd name="connsiteX36" fmla="*/ 219075 w 3488531"/>
                <a:gd name="connsiteY36" fmla="*/ 152400 h 434975"/>
                <a:gd name="connsiteX37" fmla="*/ 219075 w 3488531"/>
                <a:gd name="connsiteY37" fmla="*/ 138113 h 434975"/>
                <a:gd name="connsiteX38" fmla="*/ 169069 w 3488531"/>
                <a:gd name="connsiteY38" fmla="*/ 138113 h 434975"/>
                <a:gd name="connsiteX39" fmla="*/ 169069 w 3488531"/>
                <a:gd name="connsiteY39" fmla="*/ 126206 h 434975"/>
                <a:gd name="connsiteX40" fmla="*/ 157163 w 3488531"/>
                <a:gd name="connsiteY40" fmla="*/ 126206 h 434975"/>
                <a:gd name="connsiteX41" fmla="*/ 142875 w 3488531"/>
                <a:gd name="connsiteY41" fmla="*/ 104775 h 434975"/>
                <a:gd name="connsiteX42" fmla="*/ 121444 w 3488531"/>
                <a:gd name="connsiteY42" fmla="*/ 104775 h 434975"/>
                <a:gd name="connsiteX43" fmla="*/ 119063 w 3488531"/>
                <a:gd name="connsiteY43" fmla="*/ 80963 h 434975"/>
                <a:gd name="connsiteX44" fmla="*/ 69056 w 3488531"/>
                <a:gd name="connsiteY44" fmla="*/ 80963 h 434975"/>
                <a:gd name="connsiteX45" fmla="*/ 69056 w 3488531"/>
                <a:gd name="connsiteY45" fmla="*/ 66675 h 434975"/>
                <a:gd name="connsiteX46" fmla="*/ 35719 w 3488531"/>
                <a:gd name="connsiteY46" fmla="*/ 66675 h 434975"/>
                <a:gd name="connsiteX47" fmla="*/ 35719 w 3488531"/>
                <a:gd name="connsiteY47" fmla="*/ 50006 h 434975"/>
                <a:gd name="connsiteX48" fmla="*/ 19050 w 3488531"/>
                <a:gd name="connsiteY48" fmla="*/ 50006 h 434975"/>
                <a:gd name="connsiteX49" fmla="*/ 19050 w 3488531"/>
                <a:gd name="connsiteY49" fmla="*/ 28575 h 434975"/>
                <a:gd name="connsiteX50" fmla="*/ 0 w 3488531"/>
                <a:gd name="connsiteY50" fmla="*/ 28575 h 434975"/>
                <a:gd name="connsiteX51" fmla="*/ 0 w 3488531"/>
                <a:gd name="connsiteY51" fmla="*/ 0 h 434975"/>
                <a:gd name="connsiteX0" fmla="*/ 3494881 w 3494881"/>
                <a:gd name="connsiteY0" fmla="*/ 460375 h 460375"/>
                <a:gd name="connsiteX1" fmla="*/ 3429000 w 3494881"/>
                <a:gd name="connsiteY1" fmla="*/ 434975 h 460375"/>
                <a:gd name="connsiteX2" fmla="*/ 1835944 w 3494881"/>
                <a:gd name="connsiteY2" fmla="*/ 428625 h 460375"/>
                <a:gd name="connsiteX3" fmla="*/ 1835944 w 3494881"/>
                <a:gd name="connsiteY3" fmla="*/ 404813 h 460375"/>
                <a:gd name="connsiteX4" fmla="*/ 1714500 w 3494881"/>
                <a:gd name="connsiteY4" fmla="*/ 404813 h 460375"/>
                <a:gd name="connsiteX5" fmla="*/ 1714500 w 3494881"/>
                <a:gd name="connsiteY5" fmla="*/ 383381 h 460375"/>
                <a:gd name="connsiteX6" fmla="*/ 1195388 w 3494881"/>
                <a:gd name="connsiteY6" fmla="*/ 383381 h 460375"/>
                <a:gd name="connsiteX7" fmla="*/ 1195388 w 3494881"/>
                <a:gd name="connsiteY7" fmla="*/ 364331 h 460375"/>
                <a:gd name="connsiteX8" fmla="*/ 1078706 w 3494881"/>
                <a:gd name="connsiteY8" fmla="*/ 364331 h 460375"/>
                <a:gd name="connsiteX9" fmla="*/ 1078706 w 3494881"/>
                <a:gd name="connsiteY9" fmla="*/ 347663 h 460375"/>
                <a:gd name="connsiteX10" fmla="*/ 1033463 w 3494881"/>
                <a:gd name="connsiteY10" fmla="*/ 347663 h 460375"/>
                <a:gd name="connsiteX11" fmla="*/ 1033463 w 3494881"/>
                <a:gd name="connsiteY11" fmla="*/ 333375 h 460375"/>
                <a:gd name="connsiteX12" fmla="*/ 821531 w 3494881"/>
                <a:gd name="connsiteY12" fmla="*/ 333375 h 460375"/>
                <a:gd name="connsiteX13" fmla="*/ 821531 w 3494881"/>
                <a:gd name="connsiteY13" fmla="*/ 311944 h 460375"/>
                <a:gd name="connsiteX14" fmla="*/ 750094 w 3494881"/>
                <a:gd name="connsiteY14" fmla="*/ 311944 h 460375"/>
                <a:gd name="connsiteX15" fmla="*/ 750094 w 3494881"/>
                <a:gd name="connsiteY15" fmla="*/ 297656 h 460375"/>
                <a:gd name="connsiteX16" fmla="*/ 469106 w 3494881"/>
                <a:gd name="connsiteY16" fmla="*/ 297656 h 460375"/>
                <a:gd name="connsiteX17" fmla="*/ 469106 w 3494881"/>
                <a:gd name="connsiteY17" fmla="*/ 271463 h 460375"/>
                <a:gd name="connsiteX18" fmla="*/ 426244 w 3494881"/>
                <a:gd name="connsiteY18" fmla="*/ 271463 h 460375"/>
                <a:gd name="connsiteX19" fmla="*/ 426244 w 3494881"/>
                <a:gd name="connsiteY19" fmla="*/ 247650 h 460375"/>
                <a:gd name="connsiteX20" fmla="*/ 419100 w 3494881"/>
                <a:gd name="connsiteY20" fmla="*/ 247650 h 460375"/>
                <a:gd name="connsiteX21" fmla="*/ 416719 w 3494881"/>
                <a:gd name="connsiteY21" fmla="*/ 245269 h 460375"/>
                <a:gd name="connsiteX22" fmla="*/ 400050 w 3494881"/>
                <a:gd name="connsiteY22" fmla="*/ 245269 h 460375"/>
                <a:gd name="connsiteX23" fmla="*/ 400050 w 3494881"/>
                <a:gd name="connsiteY23" fmla="*/ 230981 h 460375"/>
                <a:gd name="connsiteX24" fmla="*/ 373856 w 3494881"/>
                <a:gd name="connsiteY24" fmla="*/ 230981 h 460375"/>
                <a:gd name="connsiteX25" fmla="*/ 373856 w 3494881"/>
                <a:gd name="connsiteY25" fmla="*/ 211931 h 460375"/>
                <a:gd name="connsiteX26" fmla="*/ 357188 w 3494881"/>
                <a:gd name="connsiteY26" fmla="*/ 211931 h 460375"/>
                <a:gd name="connsiteX27" fmla="*/ 357188 w 3494881"/>
                <a:gd name="connsiteY27" fmla="*/ 202406 h 460375"/>
                <a:gd name="connsiteX28" fmla="*/ 319088 w 3494881"/>
                <a:gd name="connsiteY28" fmla="*/ 202406 h 460375"/>
                <a:gd name="connsiteX29" fmla="*/ 319088 w 3494881"/>
                <a:gd name="connsiteY29" fmla="*/ 188119 h 460375"/>
                <a:gd name="connsiteX30" fmla="*/ 292894 w 3494881"/>
                <a:gd name="connsiteY30" fmla="*/ 188119 h 460375"/>
                <a:gd name="connsiteX31" fmla="*/ 292894 w 3494881"/>
                <a:gd name="connsiteY31" fmla="*/ 176213 h 460375"/>
                <a:gd name="connsiteX32" fmla="*/ 283369 w 3494881"/>
                <a:gd name="connsiteY32" fmla="*/ 176213 h 460375"/>
                <a:gd name="connsiteX33" fmla="*/ 276225 w 3494881"/>
                <a:gd name="connsiteY33" fmla="*/ 169069 h 460375"/>
                <a:gd name="connsiteX34" fmla="*/ 238125 w 3494881"/>
                <a:gd name="connsiteY34" fmla="*/ 169069 h 460375"/>
                <a:gd name="connsiteX35" fmla="*/ 238125 w 3494881"/>
                <a:gd name="connsiteY35" fmla="*/ 152400 h 460375"/>
                <a:gd name="connsiteX36" fmla="*/ 219075 w 3494881"/>
                <a:gd name="connsiteY36" fmla="*/ 152400 h 460375"/>
                <a:gd name="connsiteX37" fmla="*/ 219075 w 3494881"/>
                <a:gd name="connsiteY37" fmla="*/ 138113 h 460375"/>
                <a:gd name="connsiteX38" fmla="*/ 169069 w 3494881"/>
                <a:gd name="connsiteY38" fmla="*/ 138113 h 460375"/>
                <a:gd name="connsiteX39" fmla="*/ 169069 w 3494881"/>
                <a:gd name="connsiteY39" fmla="*/ 126206 h 460375"/>
                <a:gd name="connsiteX40" fmla="*/ 157163 w 3494881"/>
                <a:gd name="connsiteY40" fmla="*/ 126206 h 460375"/>
                <a:gd name="connsiteX41" fmla="*/ 142875 w 3494881"/>
                <a:gd name="connsiteY41" fmla="*/ 104775 h 460375"/>
                <a:gd name="connsiteX42" fmla="*/ 121444 w 3494881"/>
                <a:gd name="connsiteY42" fmla="*/ 104775 h 460375"/>
                <a:gd name="connsiteX43" fmla="*/ 119063 w 3494881"/>
                <a:gd name="connsiteY43" fmla="*/ 80963 h 460375"/>
                <a:gd name="connsiteX44" fmla="*/ 69056 w 3494881"/>
                <a:gd name="connsiteY44" fmla="*/ 80963 h 460375"/>
                <a:gd name="connsiteX45" fmla="*/ 69056 w 3494881"/>
                <a:gd name="connsiteY45" fmla="*/ 66675 h 460375"/>
                <a:gd name="connsiteX46" fmla="*/ 35719 w 3494881"/>
                <a:gd name="connsiteY46" fmla="*/ 66675 h 460375"/>
                <a:gd name="connsiteX47" fmla="*/ 35719 w 3494881"/>
                <a:gd name="connsiteY47" fmla="*/ 50006 h 460375"/>
                <a:gd name="connsiteX48" fmla="*/ 19050 w 3494881"/>
                <a:gd name="connsiteY48" fmla="*/ 50006 h 460375"/>
                <a:gd name="connsiteX49" fmla="*/ 19050 w 3494881"/>
                <a:gd name="connsiteY49" fmla="*/ 28575 h 460375"/>
                <a:gd name="connsiteX50" fmla="*/ 0 w 3494881"/>
                <a:gd name="connsiteY50" fmla="*/ 28575 h 460375"/>
                <a:gd name="connsiteX51" fmla="*/ 0 w 3494881"/>
                <a:gd name="connsiteY51" fmla="*/ 0 h 460375"/>
                <a:gd name="connsiteX0" fmla="*/ 3494881 w 3494881"/>
                <a:gd name="connsiteY0" fmla="*/ 460375 h 460375"/>
                <a:gd name="connsiteX1" fmla="*/ 3463925 w 3494881"/>
                <a:gd name="connsiteY1" fmla="*/ 434975 h 460375"/>
                <a:gd name="connsiteX2" fmla="*/ 1835944 w 3494881"/>
                <a:gd name="connsiteY2" fmla="*/ 428625 h 460375"/>
                <a:gd name="connsiteX3" fmla="*/ 1835944 w 3494881"/>
                <a:gd name="connsiteY3" fmla="*/ 404813 h 460375"/>
                <a:gd name="connsiteX4" fmla="*/ 1714500 w 3494881"/>
                <a:gd name="connsiteY4" fmla="*/ 404813 h 460375"/>
                <a:gd name="connsiteX5" fmla="*/ 1714500 w 3494881"/>
                <a:gd name="connsiteY5" fmla="*/ 383381 h 460375"/>
                <a:gd name="connsiteX6" fmla="*/ 1195388 w 3494881"/>
                <a:gd name="connsiteY6" fmla="*/ 383381 h 460375"/>
                <a:gd name="connsiteX7" fmla="*/ 1195388 w 3494881"/>
                <a:gd name="connsiteY7" fmla="*/ 364331 h 460375"/>
                <a:gd name="connsiteX8" fmla="*/ 1078706 w 3494881"/>
                <a:gd name="connsiteY8" fmla="*/ 364331 h 460375"/>
                <a:gd name="connsiteX9" fmla="*/ 1078706 w 3494881"/>
                <a:gd name="connsiteY9" fmla="*/ 347663 h 460375"/>
                <a:gd name="connsiteX10" fmla="*/ 1033463 w 3494881"/>
                <a:gd name="connsiteY10" fmla="*/ 347663 h 460375"/>
                <a:gd name="connsiteX11" fmla="*/ 1033463 w 3494881"/>
                <a:gd name="connsiteY11" fmla="*/ 333375 h 460375"/>
                <a:gd name="connsiteX12" fmla="*/ 821531 w 3494881"/>
                <a:gd name="connsiteY12" fmla="*/ 333375 h 460375"/>
                <a:gd name="connsiteX13" fmla="*/ 821531 w 3494881"/>
                <a:gd name="connsiteY13" fmla="*/ 311944 h 460375"/>
                <a:gd name="connsiteX14" fmla="*/ 750094 w 3494881"/>
                <a:gd name="connsiteY14" fmla="*/ 311944 h 460375"/>
                <a:gd name="connsiteX15" fmla="*/ 750094 w 3494881"/>
                <a:gd name="connsiteY15" fmla="*/ 297656 h 460375"/>
                <a:gd name="connsiteX16" fmla="*/ 469106 w 3494881"/>
                <a:gd name="connsiteY16" fmla="*/ 297656 h 460375"/>
                <a:gd name="connsiteX17" fmla="*/ 469106 w 3494881"/>
                <a:gd name="connsiteY17" fmla="*/ 271463 h 460375"/>
                <a:gd name="connsiteX18" fmla="*/ 426244 w 3494881"/>
                <a:gd name="connsiteY18" fmla="*/ 271463 h 460375"/>
                <a:gd name="connsiteX19" fmla="*/ 426244 w 3494881"/>
                <a:gd name="connsiteY19" fmla="*/ 247650 h 460375"/>
                <a:gd name="connsiteX20" fmla="*/ 419100 w 3494881"/>
                <a:gd name="connsiteY20" fmla="*/ 247650 h 460375"/>
                <a:gd name="connsiteX21" fmla="*/ 416719 w 3494881"/>
                <a:gd name="connsiteY21" fmla="*/ 245269 h 460375"/>
                <a:gd name="connsiteX22" fmla="*/ 400050 w 3494881"/>
                <a:gd name="connsiteY22" fmla="*/ 245269 h 460375"/>
                <a:gd name="connsiteX23" fmla="*/ 400050 w 3494881"/>
                <a:gd name="connsiteY23" fmla="*/ 230981 h 460375"/>
                <a:gd name="connsiteX24" fmla="*/ 373856 w 3494881"/>
                <a:gd name="connsiteY24" fmla="*/ 230981 h 460375"/>
                <a:gd name="connsiteX25" fmla="*/ 373856 w 3494881"/>
                <a:gd name="connsiteY25" fmla="*/ 211931 h 460375"/>
                <a:gd name="connsiteX26" fmla="*/ 357188 w 3494881"/>
                <a:gd name="connsiteY26" fmla="*/ 211931 h 460375"/>
                <a:gd name="connsiteX27" fmla="*/ 357188 w 3494881"/>
                <a:gd name="connsiteY27" fmla="*/ 202406 h 460375"/>
                <a:gd name="connsiteX28" fmla="*/ 319088 w 3494881"/>
                <a:gd name="connsiteY28" fmla="*/ 202406 h 460375"/>
                <a:gd name="connsiteX29" fmla="*/ 319088 w 3494881"/>
                <a:gd name="connsiteY29" fmla="*/ 188119 h 460375"/>
                <a:gd name="connsiteX30" fmla="*/ 292894 w 3494881"/>
                <a:gd name="connsiteY30" fmla="*/ 188119 h 460375"/>
                <a:gd name="connsiteX31" fmla="*/ 292894 w 3494881"/>
                <a:gd name="connsiteY31" fmla="*/ 176213 h 460375"/>
                <a:gd name="connsiteX32" fmla="*/ 283369 w 3494881"/>
                <a:gd name="connsiteY32" fmla="*/ 176213 h 460375"/>
                <a:gd name="connsiteX33" fmla="*/ 276225 w 3494881"/>
                <a:gd name="connsiteY33" fmla="*/ 169069 h 460375"/>
                <a:gd name="connsiteX34" fmla="*/ 238125 w 3494881"/>
                <a:gd name="connsiteY34" fmla="*/ 169069 h 460375"/>
                <a:gd name="connsiteX35" fmla="*/ 238125 w 3494881"/>
                <a:gd name="connsiteY35" fmla="*/ 152400 h 460375"/>
                <a:gd name="connsiteX36" fmla="*/ 219075 w 3494881"/>
                <a:gd name="connsiteY36" fmla="*/ 152400 h 460375"/>
                <a:gd name="connsiteX37" fmla="*/ 219075 w 3494881"/>
                <a:gd name="connsiteY37" fmla="*/ 138113 h 460375"/>
                <a:gd name="connsiteX38" fmla="*/ 169069 w 3494881"/>
                <a:gd name="connsiteY38" fmla="*/ 138113 h 460375"/>
                <a:gd name="connsiteX39" fmla="*/ 169069 w 3494881"/>
                <a:gd name="connsiteY39" fmla="*/ 126206 h 460375"/>
                <a:gd name="connsiteX40" fmla="*/ 157163 w 3494881"/>
                <a:gd name="connsiteY40" fmla="*/ 126206 h 460375"/>
                <a:gd name="connsiteX41" fmla="*/ 142875 w 3494881"/>
                <a:gd name="connsiteY41" fmla="*/ 104775 h 460375"/>
                <a:gd name="connsiteX42" fmla="*/ 121444 w 3494881"/>
                <a:gd name="connsiteY42" fmla="*/ 104775 h 460375"/>
                <a:gd name="connsiteX43" fmla="*/ 119063 w 3494881"/>
                <a:gd name="connsiteY43" fmla="*/ 80963 h 460375"/>
                <a:gd name="connsiteX44" fmla="*/ 69056 w 3494881"/>
                <a:gd name="connsiteY44" fmla="*/ 80963 h 460375"/>
                <a:gd name="connsiteX45" fmla="*/ 69056 w 3494881"/>
                <a:gd name="connsiteY45" fmla="*/ 66675 h 460375"/>
                <a:gd name="connsiteX46" fmla="*/ 35719 w 3494881"/>
                <a:gd name="connsiteY46" fmla="*/ 66675 h 460375"/>
                <a:gd name="connsiteX47" fmla="*/ 35719 w 3494881"/>
                <a:gd name="connsiteY47" fmla="*/ 50006 h 460375"/>
                <a:gd name="connsiteX48" fmla="*/ 19050 w 3494881"/>
                <a:gd name="connsiteY48" fmla="*/ 50006 h 460375"/>
                <a:gd name="connsiteX49" fmla="*/ 19050 w 3494881"/>
                <a:gd name="connsiteY49" fmla="*/ 28575 h 460375"/>
                <a:gd name="connsiteX50" fmla="*/ 0 w 3494881"/>
                <a:gd name="connsiteY50" fmla="*/ 28575 h 460375"/>
                <a:gd name="connsiteX51" fmla="*/ 0 w 3494881"/>
                <a:gd name="connsiteY51" fmla="*/ 0 h 460375"/>
                <a:gd name="connsiteX0" fmla="*/ 3494881 w 3494881"/>
                <a:gd name="connsiteY0" fmla="*/ 460375 h 460375"/>
                <a:gd name="connsiteX1" fmla="*/ 3482975 w 3494881"/>
                <a:gd name="connsiteY1" fmla="*/ 434975 h 460375"/>
                <a:gd name="connsiteX2" fmla="*/ 1835944 w 3494881"/>
                <a:gd name="connsiteY2" fmla="*/ 428625 h 460375"/>
                <a:gd name="connsiteX3" fmla="*/ 1835944 w 3494881"/>
                <a:gd name="connsiteY3" fmla="*/ 404813 h 460375"/>
                <a:gd name="connsiteX4" fmla="*/ 1714500 w 3494881"/>
                <a:gd name="connsiteY4" fmla="*/ 404813 h 460375"/>
                <a:gd name="connsiteX5" fmla="*/ 1714500 w 3494881"/>
                <a:gd name="connsiteY5" fmla="*/ 383381 h 460375"/>
                <a:gd name="connsiteX6" fmla="*/ 1195388 w 3494881"/>
                <a:gd name="connsiteY6" fmla="*/ 383381 h 460375"/>
                <a:gd name="connsiteX7" fmla="*/ 1195388 w 3494881"/>
                <a:gd name="connsiteY7" fmla="*/ 364331 h 460375"/>
                <a:gd name="connsiteX8" fmla="*/ 1078706 w 3494881"/>
                <a:gd name="connsiteY8" fmla="*/ 364331 h 460375"/>
                <a:gd name="connsiteX9" fmla="*/ 1078706 w 3494881"/>
                <a:gd name="connsiteY9" fmla="*/ 347663 h 460375"/>
                <a:gd name="connsiteX10" fmla="*/ 1033463 w 3494881"/>
                <a:gd name="connsiteY10" fmla="*/ 347663 h 460375"/>
                <a:gd name="connsiteX11" fmla="*/ 1033463 w 3494881"/>
                <a:gd name="connsiteY11" fmla="*/ 333375 h 460375"/>
                <a:gd name="connsiteX12" fmla="*/ 821531 w 3494881"/>
                <a:gd name="connsiteY12" fmla="*/ 333375 h 460375"/>
                <a:gd name="connsiteX13" fmla="*/ 821531 w 3494881"/>
                <a:gd name="connsiteY13" fmla="*/ 311944 h 460375"/>
                <a:gd name="connsiteX14" fmla="*/ 750094 w 3494881"/>
                <a:gd name="connsiteY14" fmla="*/ 311944 h 460375"/>
                <a:gd name="connsiteX15" fmla="*/ 750094 w 3494881"/>
                <a:gd name="connsiteY15" fmla="*/ 297656 h 460375"/>
                <a:gd name="connsiteX16" fmla="*/ 469106 w 3494881"/>
                <a:gd name="connsiteY16" fmla="*/ 297656 h 460375"/>
                <a:gd name="connsiteX17" fmla="*/ 469106 w 3494881"/>
                <a:gd name="connsiteY17" fmla="*/ 271463 h 460375"/>
                <a:gd name="connsiteX18" fmla="*/ 426244 w 3494881"/>
                <a:gd name="connsiteY18" fmla="*/ 271463 h 460375"/>
                <a:gd name="connsiteX19" fmla="*/ 426244 w 3494881"/>
                <a:gd name="connsiteY19" fmla="*/ 247650 h 460375"/>
                <a:gd name="connsiteX20" fmla="*/ 419100 w 3494881"/>
                <a:gd name="connsiteY20" fmla="*/ 247650 h 460375"/>
                <a:gd name="connsiteX21" fmla="*/ 416719 w 3494881"/>
                <a:gd name="connsiteY21" fmla="*/ 245269 h 460375"/>
                <a:gd name="connsiteX22" fmla="*/ 400050 w 3494881"/>
                <a:gd name="connsiteY22" fmla="*/ 245269 h 460375"/>
                <a:gd name="connsiteX23" fmla="*/ 400050 w 3494881"/>
                <a:gd name="connsiteY23" fmla="*/ 230981 h 460375"/>
                <a:gd name="connsiteX24" fmla="*/ 373856 w 3494881"/>
                <a:gd name="connsiteY24" fmla="*/ 230981 h 460375"/>
                <a:gd name="connsiteX25" fmla="*/ 373856 w 3494881"/>
                <a:gd name="connsiteY25" fmla="*/ 211931 h 460375"/>
                <a:gd name="connsiteX26" fmla="*/ 357188 w 3494881"/>
                <a:gd name="connsiteY26" fmla="*/ 211931 h 460375"/>
                <a:gd name="connsiteX27" fmla="*/ 357188 w 3494881"/>
                <a:gd name="connsiteY27" fmla="*/ 202406 h 460375"/>
                <a:gd name="connsiteX28" fmla="*/ 319088 w 3494881"/>
                <a:gd name="connsiteY28" fmla="*/ 202406 h 460375"/>
                <a:gd name="connsiteX29" fmla="*/ 319088 w 3494881"/>
                <a:gd name="connsiteY29" fmla="*/ 188119 h 460375"/>
                <a:gd name="connsiteX30" fmla="*/ 292894 w 3494881"/>
                <a:gd name="connsiteY30" fmla="*/ 188119 h 460375"/>
                <a:gd name="connsiteX31" fmla="*/ 292894 w 3494881"/>
                <a:gd name="connsiteY31" fmla="*/ 176213 h 460375"/>
                <a:gd name="connsiteX32" fmla="*/ 283369 w 3494881"/>
                <a:gd name="connsiteY32" fmla="*/ 176213 h 460375"/>
                <a:gd name="connsiteX33" fmla="*/ 276225 w 3494881"/>
                <a:gd name="connsiteY33" fmla="*/ 169069 h 460375"/>
                <a:gd name="connsiteX34" fmla="*/ 238125 w 3494881"/>
                <a:gd name="connsiteY34" fmla="*/ 169069 h 460375"/>
                <a:gd name="connsiteX35" fmla="*/ 238125 w 3494881"/>
                <a:gd name="connsiteY35" fmla="*/ 152400 h 460375"/>
                <a:gd name="connsiteX36" fmla="*/ 219075 w 3494881"/>
                <a:gd name="connsiteY36" fmla="*/ 152400 h 460375"/>
                <a:gd name="connsiteX37" fmla="*/ 219075 w 3494881"/>
                <a:gd name="connsiteY37" fmla="*/ 138113 h 460375"/>
                <a:gd name="connsiteX38" fmla="*/ 169069 w 3494881"/>
                <a:gd name="connsiteY38" fmla="*/ 138113 h 460375"/>
                <a:gd name="connsiteX39" fmla="*/ 169069 w 3494881"/>
                <a:gd name="connsiteY39" fmla="*/ 126206 h 460375"/>
                <a:gd name="connsiteX40" fmla="*/ 157163 w 3494881"/>
                <a:gd name="connsiteY40" fmla="*/ 126206 h 460375"/>
                <a:gd name="connsiteX41" fmla="*/ 142875 w 3494881"/>
                <a:gd name="connsiteY41" fmla="*/ 104775 h 460375"/>
                <a:gd name="connsiteX42" fmla="*/ 121444 w 3494881"/>
                <a:gd name="connsiteY42" fmla="*/ 104775 h 460375"/>
                <a:gd name="connsiteX43" fmla="*/ 119063 w 3494881"/>
                <a:gd name="connsiteY43" fmla="*/ 80963 h 460375"/>
                <a:gd name="connsiteX44" fmla="*/ 69056 w 3494881"/>
                <a:gd name="connsiteY44" fmla="*/ 80963 h 460375"/>
                <a:gd name="connsiteX45" fmla="*/ 69056 w 3494881"/>
                <a:gd name="connsiteY45" fmla="*/ 66675 h 460375"/>
                <a:gd name="connsiteX46" fmla="*/ 35719 w 3494881"/>
                <a:gd name="connsiteY46" fmla="*/ 66675 h 460375"/>
                <a:gd name="connsiteX47" fmla="*/ 35719 w 3494881"/>
                <a:gd name="connsiteY47" fmla="*/ 50006 h 460375"/>
                <a:gd name="connsiteX48" fmla="*/ 19050 w 3494881"/>
                <a:gd name="connsiteY48" fmla="*/ 50006 h 460375"/>
                <a:gd name="connsiteX49" fmla="*/ 19050 w 3494881"/>
                <a:gd name="connsiteY49" fmla="*/ 28575 h 460375"/>
                <a:gd name="connsiteX50" fmla="*/ 0 w 3494881"/>
                <a:gd name="connsiteY50" fmla="*/ 28575 h 460375"/>
                <a:gd name="connsiteX51" fmla="*/ 0 w 3494881"/>
                <a:gd name="connsiteY51" fmla="*/ 0 h 460375"/>
                <a:gd name="connsiteX0" fmla="*/ 3482181 w 3482975"/>
                <a:gd name="connsiteY0" fmla="*/ 476250 h 476250"/>
                <a:gd name="connsiteX1" fmla="*/ 3482975 w 3482975"/>
                <a:gd name="connsiteY1" fmla="*/ 434975 h 476250"/>
                <a:gd name="connsiteX2" fmla="*/ 1835944 w 3482975"/>
                <a:gd name="connsiteY2" fmla="*/ 428625 h 476250"/>
                <a:gd name="connsiteX3" fmla="*/ 1835944 w 3482975"/>
                <a:gd name="connsiteY3" fmla="*/ 404813 h 476250"/>
                <a:gd name="connsiteX4" fmla="*/ 1714500 w 3482975"/>
                <a:gd name="connsiteY4" fmla="*/ 404813 h 476250"/>
                <a:gd name="connsiteX5" fmla="*/ 1714500 w 3482975"/>
                <a:gd name="connsiteY5" fmla="*/ 383381 h 476250"/>
                <a:gd name="connsiteX6" fmla="*/ 1195388 w 3482975"/>
                <a:gd name="connsiteY6" fmla="*/ 383381 h 476250"/>
                <a:gd name="connsiteX7" fmla="*/ 1195388 w 3482975"/>
                <a:gd name="connsiteY7" fmla="*/ 364331 h 476250"/>
                <a:gd name="connsiteX8" fmla="*/ 1078706 w 3482975"/>
                <a:gd name="connsiteY8" fmla="*/ 364331 h 476250"/>
                <a:gd name="connsiteX9" fmla="*/ 1078706 w 3482975"/>
                <a:gd name="connsiteY9" fmla="*/ 347663 h 476250"/>
                <a:gd name="connsiteX10" fmla="*/ 1033463 w 3482975"/>
                <a:gd name="connsiteY10" fmla="*/ 347663 h 476250"/>
                <a:gd name="connsiteX11" fmla="*/ 1033463 w 3482975"/>
                <a:gd name="connsiteY11" fmla="*/ 333375 h 476250"/>
                <a:gd name="connsiteX12" fmla="*/ 821531 w 3482975"/>
                <a:gd name="connsiteY12" fmla="*/ 333375 h 476250"/>
                <a:gd name="connsiteX13" fmla="*/ 821531 w 3482975"/>
                <a:gd name="connsiteY13" fmla="*/ 311944 h 476250"/>
                <a:gd name="connsiteX14" fmla="*/ 750094 w 3482975"/>
                <a:gd name="connsiteY14" fmla="*/ 311944 h 476250"/>
                <a:gd name="connsiteX15" fmla="*/ 750094 w 3482975"/>
                <a:gd name="connsiteY15" fmla="*/ 297656 h 476250"/>
                <a:gd name="connsiteX16" fmla="*/ 469106 w 3482975"/>
                <a:gd name="connsiteY16" fmla="*/ 297656 h 476250"/>
                <a:gd name="connsiteX17" fmla="*/ 469106 w 3482975"/>
                <a:gd name="connsiteY17" fmla="*/ 271463 h 476250"/>
                <a:gd name="connsiteX18" fmla="*/ 426244 w 3482975"/>
                <a:gd name="connsiteY18" fmla="*/ 271463 h 476250"/>
                <a:gd name="connsiteX19" fmla="*/ 426244 w 3482975"/>
                <a:gd name="connsiteY19" fmla="*/ 247650 h 476250"/>
                <a:gd name="connsiteX20" fmla="*/ 419100 w 3482975"/>
                <a:gd name="connsiteY20" fmla="*/ 247650 h 476250"/>
                <a:gd name="connsiteX21" fmla="*/ 416719 w 3482975"/>
                <a:gd name="connsiteY21" fmla="*/ 245269 h 476250"/>
                <a:gd name="connsiteX22" fmla="*/ 400050 w 3482975"/>
                <a:gd name="connsiteY22" fmla="*/ 245269 h 476250"/>
                <a:gd name="connsiteX23" fmla="*/ 400050 w 3482975"/>
                <a:gd name="connsiteY23" fmla="*/ 230981 h 476250"/>
                <a:gd name="connsiteX24" fmla="*/ 373856 w 3482975"/>
                <a:gd name="connsiteY24" fmla="*/ 230981 h 476250"/>
                <a:gd name="connsiteX25" fmla="*/ 373856 w 3482975"/>
                <a:gd name="connsiteY25" fmla="*/ 211931 h 476250"/>
                <a:gd name="connsiteX26" fmla="*/ 357188 w 3482975"/>
                <a:gd name="connsiteY26" fmla="*/ 211931 h 476250"/>
                <a:gd name="connsiteX27" fmla="*/ 357188 w 3482975"/>
                <a:gd name="connsiteY27" fmla="*/ 202406 h 476250"/>
                <a:gd name="connsiteX28" fmla="*/ 319088 w 3482975"/>
                <a:gd name="connsiteY28" fmla="*/ 202406 h 476250"/>
                <a:gd name="connsiteX29" fmla="*/ 319088 w 3482975"/>
                <a:gd name="connsiteY29" fmla="*/ 188119 h 476250"/>
                <a:gd name="connsiteX30" fmla="*/ 292894 w 3482975"/>
                <a:gd name="connsiteY30" fmla="*/ 188119 h 476250"/>
                <a:gd name="connsiteX31" fmla="*/ 292894 w 3482975"/>
                <a:gd name="connsiteY31" fmla="*/ 176213 h 476250"/>
                <a:gd name="connsiteX32" fmla="*/ 283369 w 3482975"/>
                <a:gd name="connsiteY32" fmla="*/ 176213 h 476250"/>
                <a:gd name="connsiteX33" fmla="*/ 276225 w 3482975"/>
                <a:gd name="connsiteY33" fmla="*/ 169069 h 476250"/>
                <a:gd name="connsiteX34" fmla="*/ 238125 w 3482975"/>
                <a:gd name="connsiteY34" fmla="*/ 169069 h 476250"/>
                <a:gd name="connsiteX35" fmla="*/ 238125 w 3482975"/>
                <a:gd name="connsiteY35" fmla="*/ 152400 h 476250"/>
                <a:gd name="connsiteX36" fmla="*/ 219075 w 3482975"/>
                <a:gd name="connsiteY36" fmla="*/ 152400 h 476250"/>
                <a:gd name="connsiteX37" fmla="*/ 219075 w 3482975"/>
                <a:gd name="connsiteY37" fmla="*/ 138113 h 476250"/>
                <a:gd name="connsiteX38" fmla="*/ 169069 w 3482975"/>
                <a:gd name="connsiteY38" fmla="*/ 138113 h 476250"/>
                <a:gd name="connsiteX39" fmla="*/ 169069 w 3482975"/>
                <a:gd name="connsiteY39" fmla="*/ 126206 h 476250"/>
                <a:gd name="connsiteX40" fmla="*/ 157163 w 3482975"/>
                <a:gd name="connsiteY40" fmla="*/ 126206 h 476250"/>
                <a:gd name="connsiteX41" fmla="*/ 142875 w 3482975"/>
                <a:gd name="connsiteY41" fmla="*/ 104775 h 476250"/>
                <a:gd name="connsiteX42" fmla="*/ 121444 w 3482975"/>
                <a:gd name="connsiteY42" fmla="*/ 104775 h 476250"/>
                <a:gd name="connsiteX43" fmla="*/ 119063 w 3482975"/>
                <a:gd name="connsiteY43" fmla="*/ 80963 h 476250"/>
                <a:gd name="connsiteX44" fmla="*/ 69056 w 3482975"/>
                <a:gd name="connsiteY44" fmla="*/ 80963 h 476250"/>
                <a:gd name="connsiteX45" fmla="*/ 69056 w 3482975"/>
                <a:gd name="connsiteY45" fmla="*/ 66675 h 476250"/>
                <a:gd name="connsiteX46" fmla="*/ 35719 w 3482975"/>
                <a:gd name="connsiteY46" fmla="*/ 66675 h 476250"/>
                <a:gd name="connsiteX47" fmla="*/ 35719 w 3482975"/>
                <a:gd name="connsiteY47" fmla="*/ 50006 h 476250"/>
                <a:gd name="connsiteX48" fmla="*/ 19050 w 3482975"/>
                <a:gd name="connsiteY48" fmla="*/ 50006 h 476250"/>
                <a:gd name="connsiteX49" fmla="*/ 19050 w 3482975"/>
                <a:gd name="connsiteY49" fmla="*/ 28575 h 476250"/>
                <a:gd name="connsiteX50" fmla="*/ 0 w 3482975"/>
                <a:gd name="connsiteY50" fmla="*/ 28575 h 476250"/>
                <a:gd name="connsiteX51" fmla="*/ 0 w 3482975"/>
                <a:gd name="connsiteY51" fmla="*/ 0 h 47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482975" h="476250">
                  <a:moveTo>
                    <a:pt x="3482181" y="476250"/>
                  </a:moveTo>
                  <a:cubicBezTo>
                    <a:pt x="3482446" y="462492"/>
                    <a:pt x="3482710" y="448733"/>
                    <a:pt x="3482975" y="434975"/>
                  </a:cubicBezTo>
                  <a:lnTo>
                    <a:pt x="1835944" y="428625"/>
                  </a:lnTo>
                  <a:lnTo>
                    <a:pt x="1835944" y="404813"/>
                  </a:lnTo>
                  <a:lnTo>
                    <a:pt x="1714500" y="404813"/>
                  </a:lnTo>
                  <a:lnTo>
                    <a:pt x="1714500" y="383381"/>
                  </a:lnTo>
                  <a:lnTo>
                    <a:pt x="1195388" y="383381"/>
                  </a:lnTo>
                  <a:lnTo>
                    <a:pt x="1195388" y="364331"/>
                  </a:lnTo>
                  <a:lnTo>
                    <a:pt x="1078706" y="364331"/>
                  </a:lnTo>
                  <a:lnTo>
                    <a:pt x="1078706" y="347663"/>
                  </a:lnTo>
                  <a:lnTo>
                    <a:pt x="1033463" y="347663"/>
                  </a:lnTo>
                  <a:lnTo>
                    <a:pt x="1033463" y="333375"/>
                  </a:lnTo>
                  <a:lnTo>
                    <a:pt x="821531" y="333375"/>
                  </a:lnTo>
                  <a:lnTo>
                    <a:pt x="821531" y="311944"/>
                  </a:lnTo>
                  <a:lnTo>
                    <a:pt x="750094" y="311944"/>
                  </a:lnTo>
                  <a:lnTo>
                    <a:pt x="750094" y="297656"/>
                  </a:lnTo>
                  <a:lnTo>
                    <a:pt x="469106" y="297656"/>
                  </a:lnTo>
                  <a:lnTo>
                    <a:pt x="469106" y="271463"/>
                  </a:lnTo>
                  <a:lnTo>
                    <a:pt x="426244" y="271463"/>
                  </a:lnTo>
                  <a:lnTo>
                    <a:pt x="426244" y="247650"/>
                  </a:lnTo>
                  <a:lnTo>
                    <a:pt x="419100" y="247650"/>
                  </a:lnTo>
                  <a:lnTo>
                    <a:pt x="416719" y="245269"/>
                  </a:lnTo>
                  <a:lnTo>
                    <a:pt x="400050" y="245269"/>
                  </a:lnTo>
                  <a:lnTo>
                    <a:pt x="400050" y="230981"/>
                  </a:lnTo>
                  <a:lnTo>
                    <a:pt x="373856" y="230981"/>
                  </a:lnTo>
                  <a:lnTo>
                    <a:pt x="373856" y="211931"/>
                  </a:lnTo>
                  <a:lnTo>
                    <a:pt x="357188" y="211931"/>
                  </a:lnTo>
                  <a:lnTo>
                    <a:pt x="357188" y="202406"/>
                  </a:lnTo>
                  <a:lnTo>
                    <a:pt x="319088" y="202406"/>
                  </a:lnTo>
                  <a:lnTo>
                    <a:pt x="319088" y="188119"/>
                  </a:lnTo>
                  <a:lnTo>
                    <a:pt x="292894" y="188119"/>
                  </a:lnTo>
                  <a:lnTo>
                    <a:pt x="292894" y="176213"/>
                  </a:lnTo>
                  <a:lnTo>
                    <a:pt x="283369" y="176213"/>
                  </a:lnTo>
                  <a:lnTo>
                    <a:pt x="276225" y="169069"/>
                  </a:lnTo>
                  <a:lnTo>
                    <a:pt x="238125" y="169069"/>
                  </a:lnTo>
                  <a:lnTo>
                    <a:pt x="238125" y="152400"/>
                  </a:lnTo>
                  <a:lnTo>
                    <a:pt x="219075" y="152400"/>
                  </a:lnTo>
                  <a:lnTo>
                    <a:pt x="219075" y="138113"/>
                  </a:lnTo>
                  <a:lnTo>
                    <a:pt x="169069" y="138113"/>
                  </a:lnTo>
                  <a:lnTo>
                    <a:pt x="169069" y="126206"/>
                  </a:lnTo>
                  <a:lnTo>
                    <a:pt x="157163" y="126206"/>
                  </a:lnTo>
                  <a:lnTo>
                    <a:pt x="142875" y="104775"/>
                  </a:lnTo>
                  <a:lnTo>
                    <a:pt x="121444" y="104775"/>
                  </a:lnTo>
                  <a:lnTo>
                    <a:pt x="119063" y="80963"/>
                  </a:lnTo>
                  <a:lnTo>
                    <a:pt x="69056" y="80963"/>
                  </a:lnTo>
                  <a:lnTo>
                    <a:pt x="69056" y="66675"/>
                  </a:lnTo>
                  <a:lnTo>
                    <a:pt x="35719" y="66675"/>
                  </a:lnTo>
                  <a:lnTo>
                    <a:pt x="35719" y="50006"/>
                  </a:lnTo>
                  <a:lnTo>
                    <a:pt x="19050" y="50006"/>
                  </a:lnTo>
                  <a:lnTo>
                    <a:pt x="19050" y="28575"/>
                  </a:lnTo>
                  <a:lnTo>
                    <a:pt x="0" y="28575"/>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59" name="Freeform: Shape 158">
              <a:extLst>
                <a:ext uri="{FF2B5EF4-FFF2-40B4-BE49-F238E27FC236}">
                  <a16:creationId xmlns:a16="http://schemas.microsoft.com/office/drawing/2014/main" id="{361AF9BC-8B61-1591-864A-738775FF98BE}"/>
                </a:ext>
              </a:extLst>
            </p:cNvPr>
            <p:cNvSpPr/>
            <p:nvPr/>
          </p:nvSpPr>
          <p:spPr bwMode="auto">
            <a:xfrm>
              <a:off x="1226344" y="3469481"/>
              <a:ext cx="826294" cy="1219200"/>
            </a:xfrm>
            <a:custGeom>
              <a:avLst/>
              <a:gdLst>
                <a:gd name="connsiteX0" fmla="*/ 0 w 826294"/>
                <a:gd name="connsiteY0" fmla="*/ 0 h 1219200"/>
                <a:gd name="connsiteX1" fmla="*/ 78581 w 826294"/>
                <a:gd name="connsiteY1" fmla="*/ 0 h 1219200"/>
                <a:gd name="connsiteX2" fmla="*/ 102394 w 826294"/>
                <a:gd name="connsiteY2" fmla="*/ 26194 h 1219200"/>
                <a:gd name="connsiteX3" fmla="*/ 116681 w 826294"/>
                <a:gd name="connsiteY3" fmla="*/ 23813 h 1219200"/>
                <a:gd name="connsiteX4" fmla="*/ 123825 w 826294"/>
                <a:gd name="connsiteY4" fmla="*/ 45244 h 1219200"/>
                <a:gd name="connsiteX5" fmla="*/ 135731 w 826294"/>
                <a:gd name="connsiteY5" fmla="*/ 45244 h 1219200"/>
                <a:gd name="connsiteX6" fmla="*/ 150019 w 826294"/>
                <a:gd name="connsiteY6" fmla="*/ 71438 h 1219200"/>
                <a:gd name="connsiteX7" fmla="*/ 164306 w 826294"/>
                <a:gd name="connsiteY7" fmla="*/ 71438 h 1219200"/>
                <a:gd name="connsiteX8" fmla="*/ 161925 w 826294"/>
                <a:gd name="connsiteY8" fmla="*/ 92869 h 1219200"/>
                <a:gd name="connsiteX9" fmla="*/ 171450 w 826294"/>
                <a:gd name="connsiteY9" fmla="*/ 92869 h 1219200"/>
                <a:gd name="connsiteX10" fmla="*/ 169069 w 826294"/>
                <a:gd name="connsiteY10" fmla="*/ 119063 h 1219200"/>
                <a:gd name="connsiteX11" fmla="*/ 180975 w 826294"/>
                <a:gd name="connsiteY11" fmla="*/ 150019 h 1219200"/>
                <a:gd name="connsiteX12" fmla="*/ 180975 w 826294"/>
                <a:gd name="connsiteY12" fmla="*/ 185738 h 1219200"/>
                <a:gd name="connsiteX13" fmla="*/ 200025 w 826294"/>
                <a:gd name="connsiteY13" fmla="*/ 216694 h 1219200"/>
                <a:gd name="connsiteX14" fmla="*/ 195262 w 826294"/>
                <a:gd name="connsiteY14" fmla="*/ 252413 h 1219200"/>
                <a:gd name="connsiteX15" fmla="*/ 209550 w 826294"/>
                <a:gd name="connsiteY15" fmla="*/ 252413 h 1219200"/>
                <a:gd name="connsiteX16" fmla="*/ 204787 w 826294"/>
                <a:gd name="connsiteY16" fmla="*/ 288132 h 1219200"/>
                <a:gd name="connsiteX17" fmla="*/ 216694 w 826294"/>
                <a:gd name="connsiteY17" fmla="*/ 288132 h 1219200"/>
                <a:gd name="connsiteX18" fmla="*/ 228600 w 826294"/>
                <a:gd name="connsiteY18" fmla="*/ 309563 h 1219200"/>
                <a:gd name="connsiteX19" fmla="*/ 228600 w 826294"/>
                <a:gd name="connsiteY19" fmla="*/ 359569 h 1219200"/>
                <a:gd name="connsiteX20" fmla="*/ 240506 w 826294"/>
                <a:gd name="connsiteY20" fmla="*/ 359569 h 1219200"/>
                <a:gd name="connsiteX21" fmla="*/ 240506 w 826294"/>
                <a:gd name="connsiteY21" fmla="*/ 392907 h 1219200"/>
                <a:gd name="connsiteX22" fmla="*/ 245269 w 826294"/>
                <a:gd name="connsiteY22" fmla="*/ 388144 h 1219200"/>
                <a:gd name="connsiteX23" fmla="*/ 245269 w 826294"/>
                <a:gd name="connsiteY23" fmla="*/ 414338 h 1219200"/>
                <a:gd name="connsiteX24" fmla="*/ 252412 w 826294"/>
                <a:gd name="connsiteY24" fmla="*/ 414338 h 1219200"/>
                <a:gd name="connsiteX25" fmla="*/ 259556 w 826294"/>
                <a:gd name="connsiteY25" fmla="*/ 447675 h 1219200"/>
                <a:gd name="connsiteX26" fmla="*/ 259556 w 826294"/>
                <a:gd name="connsiteY26" fmla="*/ 476250 h 1219200"/>
                <a:gd name="connsiteX27" fmla="*/ 304800 w 826294"/>
                <a:gd name="connsiteY27" fmla="*/ 476250 h 1219200"/>
                <a:gd name="connsiteX28" fmla="*/ 311944 w 826294"/>
                <a:gd name="connsiteY28" fmla="*/ 497682 h 1219200"/>
                <a:gd name="connsiteX29" fmla="*/ 311944 w 826294"/>
                <a:gd name="connsiteY29" fmla="*/ 519113 h 1219200"/>
                <a:gd name="connsiteX30" fmla="*/ 328612 w 826294"/>
                <a:gd name="connsiteY30" fmla="*/ 519113 h 1219200"/>
                <a:gd name="connsiteX31" fmla="*/ 342900 w 826294"/>
                <a:gd name="connsiteY31" fmla="*/ 547688 h 1219200"/>
                <a:gd name="connsiteX32" fmla="*/ 359569 w 826294"/>
                <a:gd name="connsiteY32" fmla="*/ 547688 h 1219200"/>
                <a:gd name="connsiteX33" fmla="*/ 354806 w 826294"/>
                <a:gd name="connsiteY33" fmla="*/ 581025 h 1219200"/>
                <a:gd name="connsiteX34" fmla="*/ 364331 w 826294"/>
                <a:gd name="connsiteY34" fmla="*/ 581025 h 1219200"/>
                <a:gd name="connsiteX35" fmla="*/ 364331 w 826294"/>
                <a:gd name="connsiteY35" fmla="*/ 592932 h 1219200"/>
                <a:gd name="connsiteX36" fmla="*/ 371475 w 826294"/>
                <a:gd name="connsiteY36" fmla="*/ 592932 h 1219200"/>
                <a:gd name="connsiteX37" fmla="*/ 366712 w 826294"/>
                <a:gd name="connsiteY37" fmla="*/ 607219 h 1219200"/>
                <a:gd name="connsiteX38" fmla="*/ 385762 w 826294"/>
                <a:gd name="connsiteY38" fmla="*/ 616744 h 1219200"/>
                <a:gd name="connsiteX39" fmla="*/ 383381 w 826294"/>
                <a:gd name="connsiteY39" fmla="*/ 640557 h 1219200"/>
                <a:gd name="connsiteX40" fmla="*/ 392906 w 826294"/>
                <a:gd name="connsiteY40" fmla="*/ 640557 h 1219200"/>
                <a:gd name="connsiteX41" fmla="*/ 400050 w 826294"/>
                <a:gd name="connsiteY41" fmla="*/ 661988 h 1219200"/>
                <a:gd name="connsiteX42" fmla="*/ 407194 w 826294"/>
                <a:gd name="connsiteY42" fmla="*/ 661988 h 1219200"/>
                <a:gd name="connsiteX43" fmla="*/ 414337 w 826294"/>
                <a:gd name="connsiteY43" fmla="*/ 685800 h 1219200"/>
                <a:gd name="connsiteX44" fmla="*/ 433387 w 826294"/>
                <a:gd name="connsiteY44" fmla="*/ 685800 h 1219200"/>
                <a:gd name="connsiteX45" fmla="*/ 433387 w 826294"/>
                <a:gd name="connsiteY45" fmla="*/ 697707 h 1219200"/>
                <a:gd name="connsiteX46" fmla="*/ 461962 w 826294"/>
                <a:gd name="connsiteY46" fmla="*/ 711994 h 1219200"/>
                <a:gd name="connsiteX47" fmla="*/ 457200 w 826294"/>
                <a:gd name="connsiteY47" fmla="*/ 731044 h 1219200"/>
                <a:gd name="connsiteX48" fmla="*/ 473869 w 826294"/>
                <a:gd name="connsiteY48" fmla="*/ 731044 h 1219200"/>
                <a:gd name="connsiteX49" fmla="*/ 469106 w 826294"/>
                <a:gd name="connsiteY49" fmla="*/ 766763 h 1219200"/>
                <a:gd name="connsiteX50" fmla="*/ 495300 w 826294"/>
                <a:gd name="connsiteY50" fmla="*/ 766763 h 1219200"/>
                <a:gd name="connsiteX51" fmla="*/ 495300 w 826294"/>
                <a:gd name="connsiteY51" fmla="*/ 814388 h 1219200"/>
                <a:gd name="connsiteX52" fmla="*/ 523875 w 826294"/>
                <a:gd name="connsiteY52" fmla="*/ 819150 h 1219200"/>
                <a:gd name="connsiteX53" fmla="*/ 523875 w 826294"/>
                <a:gd name="connsiteY53" fmla="*/ 895350 h 1219200"/>
                <a:gd name="connsiteX54" fmla="*/ 547687 w 826294"/>
                <a:gd name="connsiteY54" fmla="*/ 895350 h 1219200"/>
                <a:gd name="connsiteX55" fmla="*/ 540544 w 826294"/>
                <a:gd name="connsiteY55" fmla="*/ 923925 h 1219200"/>
                <a:gd name="connsiteX56" fmla="*/ 559594 w 826294"/>
                <a:gd name="connsiteY56" fmla="*/ 938213 h 1219200"/>
                <a:gd name="connsiteX57" fmla="*/ 561975 w 826294"/>
                <a:gd name="connsiteY57" fmla="*/ 978694 h 1219200"/>
                <a:gd name="connsiteX58" fmla="*/ 590550 w 826294"/>
                <a:gd name="connsiteY58" fmla="*/ 990600 h 1219200"/>
                <a:gd name="connsiteX59" fmla="*/ 592931 w 826294"/>
                <a:gd name="connsiteY59" fmla="*/ 1014413 h 1219200"/>
                <a:gd name="connsiteX60" fmla="*/ 640556 w 826294"/>
                <a:gd name="connsiteY60" fmla="*/ 1014413 h 1219200"/>
                <a:gd name="connsiteX61" fmla="*/ 652462 w 826294"/>
                <a:gd name="connsiteY61" fmla="*/ 1014413 h 1219200"/>
                <a:gd name="connsiteX62" fmla="*/ 652462 w 826294"/>
                <a:gd name="connsiteY62" fmla="*/ 1054894 h 1219200"/>
                <a:gd name="connsiteX63" fmla="*/ 669131 w 826294"/>
                <a:gd name="connsiteY63" fmla="*/ 1054894 h 1219200"/>
                <a:gd name="connsiteX64" fmla="*/ 669131 w 826294"/>
                <a:gd name="connsiteY64" fmla="*/ 1085850 h 1219200"/>
                <a:gd name="connsiteX65" fmla="*/ 683419 w 826294"/>
                <a:gd name="connsiteY65" fmla="*/ 1085850 h 1219200"/>
                <a:gd name="connsiteX66" fmla="*/ 683419 w 826294"/>
                <a:gd name="connsiteY66" fmla="*/ 1100138 h 1219200"/>
                <a:gd name="connsiteX67" fmla="*/ 695325 w 826294"/>
                <a:gd name="connsiteY67" fmla="*/ 1100138 h 1219200"/>
                <a:gd name="connsiteX68" fmla="*/ 695325 w 826294"/>
                <a:gd name="connsiteY68" fmla="*/ 1143000 h 1219200"/>
                <a:gd name="connsiteX69" fmla="*/ 704850 w 826294"/>
                <a:gd name="connsiteY69" fmla="*/ 1143000 h 1219200"/>
                <a:gd name="connsiteX70" fmla="*/ 704850 w 826294"/>
                <a:gd name="connsiteY70" fmla="*/ 1157288 h 1219200"/>
                <a:gd name="connsiteX71" fmla="*/ 728662 w 826294"/>
                <a:gd name="connsiteY71" fmla="*/ 1157288 h 1219200"/>
                <a:gd name="connsiteX72" fmla="*/ 728662 w 826294"/>
                <a:gd name="connsiteY72" fmla="*/ 1166813 h 1219200"/>
                <a:gd name="connsiteX73" fmla="*/ 750094 w 826294"/>
                <a:gd name="connsiteY73" fmla="*/ 1166813 h 1219200"/>
                <a:gd name="connsiteX74" fmla="*/ 757237 w 826294"/>
                <a:gd name="connsiteY74" fmla="*/ 1190625 h 1219200"/>
                <a:gd name="connsiteX75" fmla="*/ 807244 w 826294"/>
                <a:gd name="connsiteY75" fmla="*/ 1190625 h 1219200"/>
                <a:gd name="connsiteX76" fmla="*/ 807244 w 826294"/>
                <a:gd name="connsiteY76" fmla="*/ 1200150 h 1219200"/>
                <a:gd name="connsiteX77" fmla="*/ 826294 w 826294"/>
                <a:gd name="connsiteY77" fmla="*/ 1200150 h 1219200"/>
                <a:gd name="connsiteX78" fmla="*/ 826294 w 826294"/>
                <a:gd name="connsiteY78" fmla="*/ 1219200 h 1219200"/>
                <a:gd name="connsiteX0" fmla="*/ 0 w 826294"/>
                <a:gd name="connsiteY0" fmla="*/ 0 h 1219200"/>
                <a:gd name="connsiteX1" fmla="*/ 78581 w 826294"/>
                <a:gd name="connsiteY1" fmla="*/ 0 h 1219200"/>
                <a:gd name="connsiteX2" fmla="*/ 102394 w 826294"/>
                <a:gd name="connsiteY2" fmla="*/ 26194 h 1219200"/>
                <a:gd name="connsiteX3" fmla="*/ 116681 w 826294"/>
                <a:gd name="connsiteY3" fmla="*/ 23813 h 1219200"/>
                <a:gd name="connsiteX4" fmla="*/ 123825 w 826294"/>
                <a:gd name="connsiteY4" fmla="*/ 45244 h 1219200"/>
                <a:gd name="connsiteX5" fmla="*/ 135731 w 826294"/>
                <a:gd name="connsiteY5" fmla="*/ 45244 h 1219200"/>
                <a:gd name="connsiteX6" fmla="*/ 150019 w 826294"/>
                <a:gd name="connsiteY6" fmla="*/ 71438 h 1219200"/>
                <a:gd name="connsiteX7" fmla="*/ 164306 w 826294"/>
                <a:gd name="connsiteY7" fmla="*/ 71438 h 1219200"/>
                <a:gd name="connsiteX8" fmla="*/ 161925 w 826294"/>
                <a:gd name="connsiteY8" fmla="*/ 92869 h 1219200"/>
                <a:gd name="connsiteX9" fmla="*/ 171450 w 826294"/>
                <a:gd name="connsiteY9" fmla="*/ 92869 h 1219200"/>
                <a:gd name="connsiteX10" fmla="*/ 169069 w 826294"/>
                <a:gd name="connsiteY10" fmla="*/ 119063 h 1219200"/>
                <a:gd name="connsiteX11" fmla="*/ 180975 w 826294"/>
                <a:gd name="connsiteY11" fmla="*/ 150019 h 1219200"/>
                <a:gd name="connsiteX12" fmla="*/ 180975 w 826294"/>
                <a:gd name="connsiteY12" fmla="*/ 185738 h 1219200"/>
                <a:gd name="connsiteX13" fmla="*/ 200025 w 826294"/>
                <a:gd name="connsiteY13" fmla="*/ 216694 h 1219200"/>
                <a:gd name="connsiteX14" fmla="*/ 195262 w 826294"/>
                <a:gd name="connsiteY14" fmla="*/ 252413 h 1219200"/>
                <a:gd name="connsiteX15" fmla="*/ 209550 w 826294"/>
                <a:gd name="connsiteY15" fmla="*/ 252413 h 1219200"/>
                <a:gd name="connsiteX16" fmla="*/ 204787 w 826294"/>
                <a:gd name="connsiteY16" fmla="*/ 288132 h 1219200"/>
                <a:gd name="connsiteX17" fmla="*/ 216694 w 826294"/>
                <a:gd name="connsiteY17" fmla="*/ 288132 h 1219200"/>
                <a:gd name="connsiteX18" fmla="*/ 228600 w 826294"/>
                <a:gd name="connsiteY18" fmla="*/ 309563 h 1219200"/>
                <a:gd name="connsiteX19" fmla="*/ 228600 w 826294"/>
                <a:gd name="connsiteY19" fmla="*/ 359569 h 1219200"/>
                <a:gd name="connsiteX20" fmla="*/ 240506 w 826294"/>
                <a:gd name="connsiteY20" fmla="*/ 359569 h 1219200"/>
                <a:gd name="connsiteX21" fmla="*/ 240506 w 826294"/>
                <a:gd name="connsiteY21" fmla="*/ 392907 h 1219200"/>
                <a:gd name="connsiteX22" fmla="*/ 245269 w 826294"/>
                <a:gd name="connsiteY22" fmla="*/ 388144 h 1219200"/>
                <a:gd name="connsiteX23" fmla="*/ 245269 w 826294"/>
                <a:gd name="connsiteY23" fmla="*/ 414338 h 1219200"/>
                <a:gd name="connsiteX24" fmla="*/ 252412 w 826294"/>
                <a:gd name="connsiteY24" fmla="*/ 414338 h 1219200"/>
                <a:gd name="connsiteX25" fmla="*/ 259556 w 826294"/>
                <a:gd name="connsiteY25" fmla="*/ 447675 h 1219200"/>
                <a:gd name="connsiteX26" fmla="*/ 259556 w 826294"/>
                <a:gd name="connsiteY26" fmla="*/ 476250 h 1219200"/>
                <a:gd name="connsiteX27" fmla="*/ 304800 w 826294"/>
                <a:gd name="connsiteY27" fmla="*/ 476250 h 1219200"/>
                <a:gd name="connsiteX28" fmla="*/ 311944 w 826294"/>
                <a:gd name="connsiteY28" fmla="*/ 497682 h 1219200"/>
                <a:gd name="connsiteX29" fmla="*/ 311944 w 826294"/>
                <a:gd name="connsiteY29" fmla="*/ 519113 h 1219200"/>
                <a:gd name="connsiteX30" fmla="*/ 328612 w 826294"/>
                <a:gd name="connsiteY30" fmla="*/ 519113 h 1219200"/>
                <a:gd name="connsiteX31" fmla="*/ 342900 w 826294"/>
                <a:gd name="connsiteY31" fmla="*/ 547688 h 1219200"/>
                <a:gd name="connsiteX32" fmla="*/ 359569 w 826294"/>
                <a:gd name="connsiteY32" fmla="*/ 547688 h 1219200"/>
                <a:gd name="connsiteX33" fmla="*/ 354806 w 826294"/>
                <a:gd name="connsiteY33" fmla="*/ 581025 h 1219200"/>
                <a:gd name="connsiteX34" fmla="*/ 364331 w 826294"/>
                <a:gd name="connsiteY34" fmla="*/ 581025 h 1219200"/>
                <a:gd name="connsiteX35" fmla="*/ 364331 w 826294"/>
                <a:gd name="connsiteY35" fmla="*/ 592932 h 1219200"/>
                <a:gd name="connsiteX36" fmla="*/ 371475 w 826294"/>
                <a:gd name="connsiteY36" fmla="*/ 592932 h 1219200"/>
                <a:gd name="connsiteX37" fmla="*/ 366712 w 826294"/>
                <a:gd name="connsiteY37" fmla="*/ 607219 h 1219200"/>
                <a:gd name="connsiteX38" fmla="*/ 385762 w 826294"/>
                <a:gd name="connsiteY38" fmla="*/ 616744 h 1219200"/>
                <a:gd name="connsiteX39" fmla="*/ 383381 w 826294"/>
                <a:gd name="connsiteY39" fmla="*/ 640557 h 1219200"/>
                <a:gd name="connsiteX40" fmla="*/ 392906 w 826294"/>
                <a:gd name="connsiteY40" fmla="*/ 640557 h 1219200"/>
                <a:gd name="connsiteX41" fmla="*/ 400050 w 826294"/>
                <a:gd name="connsiteY41" fmla="*/ 661988 h 1219200"/>
                <a:gd name="connsiteX42" fmla="*/ 407194 w 826294"/>
                <a:gd name="connsiteY42" fmla="*/ 661988 h 1219200"/>
                <a:gd name="connsiteX43" fmla="*/ 414337 w 826294"/>
                <a:gd name="connsiteY43" fmla="*/ 685800 h 1219200"/>
                <a:gd name="connsiteX44" fmla="*/ 433387 w 826294"/>
                <a:gd name="connsiteY44" fmla="*/ 685800 h 1219200"/>
                <a:gd name="connsiteX45" fmla="*/ 433387 w 826294"/>
                <a:gd name="connsiteY45" fmla="*/ 697707 h 1219200"/>
                <a:gd name="connsiteX46" fmla="*/ 461962 w 826294"/>
                <a:gd name="connsiteY46" fmla="*/ 711994 h 1219200"/>
                <a:gd name="connsiteX47" fmla="*/ 457200 w 826294"/>
                <a:gd name="connsiteY47" fmla="*/ 731044 h 1219200"/>
                <a:gd name="connsiteX48" fmla="*/ 473869 w 826294"/>
                <a:gd name="connsiteY48" fmla="*/ 731044 h 1219200"/>
                <a:gd name="connsiteX49" fmla="*/ 469106 w 826294"/>
                <a:gd name="connsiteY49" fmla="*/ 766763 h 1219200"/>
                <a:gd name="connsiteX50" fmla="*/ 495300 w 826294"/>
                <a:gd name="connsiteY50" fmla="*/ 766763 h 1219200"/>
                <a:gd name="connsiteX51" fmla="*/ 495300 w 826294"/>
                <a:gd name="connsiteY51" fmla="*/ 814388 h 1219200"/>
                <a:gd name="connsiteX52" fmla="*/ 523875 w 826294"/>
                <a:gd name="connsiteY52" fmla="*/ 819150 h 1219200"/>
                <a:gd name="connsiteX53" fmla="*/ 523875 w 826294"/>
                <a:gd name="connsiteY53" fmla="*/ 895350 h 1219200"/>
                <a:gd name="connsiteX54" fmla="*/ 538162 w 826294"/>
                <a:gd name="connsiteY54" fmla="*/ 897731 h 1219200"/>
                <a:gd name="connsiteX55" fmla="*/ 540544 w 826294"/>
                <a:gd name="connsiteY55" fmla="*/ 923925 h 1219200"/>
                <a:gd name="connsiteX56" fmla="*/ 559594 w 826294"/>
                <a:gd name="connsiteY56" fmla="*/ 938213 h 1219200"/>
                <a:gd name="connsiteX57" fmla="*/ 561975 w 826294"/>
                <a:gd name="connsiteY57" fmla="*/ 978694 h 1219200"/>
                <a:gd name="connsiteX58" fmla="*/ 590550 w 826294"/>
                <a:gd name="connsiteY58" fmla="*/ 990600 h 1219200"/>
                <a:gd name="connsiteX59" fmla="*/ 592931 w 826294"/>
                <a:gd name="connsiteY59" fmla="*/ 1014413 h 1219200"/>
                <a:gd name="connsiteX60" fmla="*/ 640556 w 826294"/>
                <a:gd name="connsiteY60" fmla="*/ 1014413 h 1219200"/>
                <a:gd name="connsiteX61" fmla="*/ 652462 w 826294"/>
                <a:gd name="connsiteY61" fmla="*/ 1014413 h 1219200"/>
                <a:gd name="connsiteX62" fmla="*/ 652462 w 826294"/>
                <a:gd name="connsiteY62" fmla="*/ 1054894 h 1219200"/>
                <a:gd name="connsiteX63" fmla="*/ 669131 w 826294"/>
                <a:gd name="connsiteY63" fmla="*/ 1054894 h 1219200"/>
                <a:gd name="connsiteX64" fmla="*/ 669131 w 826294"/>
                <a:gd name="connsiteY64" fmla="*/ 1085850 h 1219200"/>
                <a:gd name="connsiteX65" fmla="*/ 683419 w 826294"/>
                <a:gd name="connsiteY65" fmla="*/ 1085850 h 1219200"/>
                <a:gd name="connsiteX66" fmla="*/ 683419 w 826294"/>
                <a:gd name="connsiteY66" fmla="*/ 1100138 h 1219200"/>
                <a:gd name="connsiteX67" fmla="*/ 695325 w 826294"/>
                <a:gd name="connsiteY67" fmla="*/ 1100138 h 1219200"/>
                <a:gd name="connsiteX68" fmla="*/ 695325 w 826294"/>
                <a:gd name="connsiteY68" fmla="*/ 1143000 h 1219200"/>
                <a:gd name="connsiteX69" fmla="*/ 704850 w 826294"/>
                <a:gd name="connsiteY69" fmla="*/ 1143000 h 1219200"/>
                <a:gd name="connsiteX70" fmla="*/ 704850 w 826294"/>
                <a:gd name="connsiteY70" fmla="*/ 1157288 h 1219200"/>
                <a:gd name="connsiteX71" fmla="*/ 728662 w 826294"/>
                <a:gd name="connsiteY71" fmla="*/ 1157288 h 1219200"/>
                <a:gd name="connsiteX72" fmla="*/ 728662 w 826294"/>
                <a:gd name="connsiteY72" fmla="*/ 1166813 h 1219200"/>
                <a:gd name="connsiteX73" fmla="*/ 750094 w 826294"/>
                <a:gd name="connsiteY73" fmla="*/ 1166813 h 1219200"/>
                <a:gd name="connsiteX74" fmla="*/ 757237 w 826294"/>
                <a:gd name="connsiteY74" fmla="*/ 1190625 h 1219200"/>
                <a:gd name="connsiteX75" fmla="*/ 807244 w 826294"/>
                <a:gd name="connsiteY75" fmla="*/ 1190625 h 1219200"/>
                <a:gd name="connsiteX76" fmla="*/ 807244 w 826294"/>
                <a:gd name="connsiteY76" fmla="*/ 1200150 h 1219200"/>
                <a:gd name="connsiteX77" fmla="*/ 826294 w 826294"/>
                <a:gd name="connsiteY77" fmla="*/ 1200150 h 1219200"/>
                <a:gd name="connsiteX78" fmla="*/ 826294 w 826294"/>
                <a:gd name="connsiteY78" fmla="*/ 1219200 h 1219200"/>
                <a:gd name="connsiteX0" fmla="*/ 0 w 826294"/>
                <a:gd name="connsiteY0" fmla="*/ 0 h 1219200"/>
                <a:gd name="connsiteX1" fmla="*/ 78581 w 826294"/>
                <a:gd name="connsiteY1" fmla="*/ 0 h 1219200"/>
                <a:gd name="connsiteX2" fmla="*/ 102394 w 826294"/>
                <a:gd name="connsiteY2" fmla="*/ 26194 h 1219200"/>
                <a:gd name="connsiteX3" fmla="*/ 116681 w 826294"/>
                <a:gd name="connsiteY3" fmla="*/ 23813 h 1219200"/>
                <a:gd name="connsiteX4" fmla="*/ 123825 w 826294"/>
                <a:gd name="connsiteY4" fmla="*/ 45244 h 1219200"/>
                <a:gd name="connsiteX5" fmla="*/ 135731 w 826294"/>
                <a:gd name="connsiteY5" fmla="*/ 45244 h 1219200"/>
                <a:gd name="connsiteX6" fmla="*/ 150019 w 826294"/>
                <a:gd name="connsiteY6" fmla="*/ 71438 h 1219200"/>
                <a:gd name="connsiteX7" fmla="*/ 164306 w 826294"/>
                <a:gd name="connsiteY7" fmla="*/ 71438 h 1219200"/>
                <a:gd name="connsiteX8" fmla="*/ 161925 w 826294"/>
                <a:gd name="connsiteY8" fmla="*/ 92869 h 1219200"/>
                <a:gd name="connsiteX9" fmla="*/ 171450 w 826294"/>
                <a:gd name="connsiteY9" fmla="*/ 92869 h 1219200"/>
                <a:gd name="connsiteX10" fmla="*/ 169069 w 826294"/>
                <a:gd name="connsiteY10" fmla="*/ 119063 h 1219200"/>
                <a:gd name="connsiteX11" fmla="*/ 180975 w 826294"/>
                <a:gd name="connsiteY11" fmla="*/ 150019 h 1219200"/>
                <a:gd name="connsiteX12" fmla="*/ 180975 w 826294"/>
                <a:gd name="connsiteY12" fmla="*/ 185738 h 1219200"/>
                <a:gd name="connsiteX13" fmla="*/ 200025 w 826294"/>
                <a:gd name="connsiteY13" fmla="*/ 216694 h 1219200"/>
                <a:gd name="connsiteX14" fmla="*/ 195262 w 826294"/>
                <a:gd name="connsiteY14" fmla="*/ 252413 h 1219200"/>
                <a:gd name="connsiteX15" fmla="*/ 209550 w 826294"/>
                <a:gd name="connsiteY15" fmla="*/ 252413 h 1219200"/>
                <a:gd name="connsiteX16" fmla="*/ 204787 w 826294"/>
                <a:gd name="connsiteY16" fmla="*/ 288132 h 1219200"/>
                <a:gd name="connsiteX17" fmla="*/ 216694 w 826294"/>
                <a:gd name="connsiteY17" fmla="*/ 288132 h 1219200"/>
                <a:gd name="connsiteX18" fmla="*/ 228600 w 826294"/>
                <a:gd name="connsiteY18" fmla="*/ 309563 h 1219200"/>
                <a:gd name="connsiteX19" fmla="*/ 228600 w 826294"/>
                <a:gd name="connsiteY19" fmla="*/ 359569 h 1219200"/>
                <a:gd name="connsiteX20" fmla="*/ 240506 w 826294"/>
                <a:gd name="connsiteY20" fmla="*/ 359569 h 1219200"/>
                <a:gd name="connsiteX21" fmla="*/ 240506 w 826294"/>
                <a:gd name="connsiteY21" fmla="*/ 392907 h 1219200"/>
                <a:gd name="connsiteX22" fmla="*/ 245269 w 826294"/>
                <a:gd name="connsiteY22" fmla="*/ 388144 h 1219200"/>
                <a:gd name="connsiteX23" fmla="*/ 245269 w 826294"/>
                <a:gd name="connsiteY23" fmla="*/ 414338 h 1219200"/>
                <a:gd name="connsiteX24" fmla="*/ 252412 w 826294"/>
                <a:gd name="connsiteY24" fmla="*/ 414338 h 1219200"/>
                <a:gd name="connsiteX25" fmla="*/ 259556 w 826294"/>
                <a:gd name="connsiteY25" fmla="*/ 447675 h 1219200"/>
                <a:gd name="connsiteX26" fmla="*/ 259556 w 826294"/>
                <a:gd name="connsiteY26" fmla="*/ 476250 h 1219200"/>
                <a:gd name="connsiteX27" fmla="*/ 304800 w 826294"/>
                <a:gd name="connsiteY27" fmla="*/ 476250 h 1219200"/>
                <a:gd name="connsiteX28" fmla="*/ 311944 w 826294"/>
                <a:gd name="connsiteY28" fmla="*/ 497682 h 1219200"/>
                <a:gd name="connsiteX29" fmla="*/ 311944 w 826294"/>
                <a:gd name="connsiteY29" fmla="*/ 519113 h 1219200"/>
                <a:gd name="connsiteX30" fmla="*/ 328612 w 826294"/>
                <a:gd name="connsiteY30" fmla="*/ 519113 h 1219200"/>
                <a:gd name="connsiteX31" fmla="*/ 342900 w 826294"/>
                <a:gd name="connsiteY31" fmla="*/ 547688 h 1219200"/>
                <a:gd name="connsiteX32" fmla="*/ 359569 w 826294"/>
                <a:gd name="connsiteY32" fmla="*/ 547688 h 1219200"/>
                <a:gd name="connsiteX33" fmla="*/ 354806 w 826294"/>
                <a:gd name="connsiteY33" fmla="*/ 581025 h 1219200"/>
                <a:gd name="connsiteX34" fmla="*/ 364331 w 826294"/>
                <a:gd name="connsiteY34" fmla="*/ 581025 h 1219200"/>
                <a:gd name="connsiteX35" fmla="*/ 364331 w 826294"/>
                <a:gd name="connsiteY35" fmla="*/ 592932 h 1219200"/>
                <a:gd name="connsiteX36" fmla="*/ 371475 w 826294"/>
                <a:gd name="connsiteY36" fmla="*/ 592932 h 1219200"/>
                <a:gd name="connsiteX37" fmla="*/ 366712 w 826294"/>
                <a:gd name="connsiteY37" fmla="*/ 607219 h 1219200"/>
                <a:gd name="connsiteX38" fmla="*/ 385762 w 826294"/>
                <a:gd name="connsiteY38" fmla="*/ 616744 h 1219200"/>
                <a:gd name="connsiteX39" fmla="*/ 383381 w 826294"/>
                <a:gd name="connsiteY39" fmla="*/ 640557 h 1219200"/>
                <a:gd name="connsiteX40" fmla="*/ 392906 w 826294"/>
                <a:gd name="connsiteY40" fmla="*/ 640557 h 1219200"/>
                <a:gd name="connsiteX41" fmla="*/ 400050 w 826294"/>
                <a:gd name="connsiteY41" fmla="*/ 661988 h 1219200"/>
                <a:gd name="connsiteX42" fmla="*/ 407194 w 826294"/>
                <a:gd name="connsiteY42" fmla="*/ 661988 h 1219200"/>
                <a:gd name="connsiteX43" fmla="*/ 414337 w 826294"/>
                <a:gd name="connsiteY43" fmla="*/ 685800 h 1219200"/>
                <a:gd name="connsiteX44" fmla="*/ 433387 w 826294"/>
                <a:gd name="connsiteY44" fmla="*/ 685800 h 1219200"/>
                <a:gd name="connsiteX45" fmla="*/ 433387 w 826294"/>
                <a:gd name="connsiteY45" fmla="*/ 697707 h 1219200"/>
                <a:gd name="connsiteX46" fmla="*/ 461962 w 826294"/>
                <a:gd name="connsiteY46" fmla="*/ 711994 h 1219200"/>
                <a:gd name="connsiteX47" fmla="*/ 457200 w 826294"/>
                <a:gd name="connsiteY47" fmla="*/ 731044 h 1219200"/>
                <a:gd name="connsiteX48" fmla="*/ 473869 w 826294"/>
                <a:gd name="connsiteY48" fmla="*/ 731044 h 1219200"/>
                <a:gd name="connsiteX49" fmla="*/ 469106 w 826294"/>
                <a:gd name="connsiteY49" fmla="*/ 766763 h 1219200"/>
                <a:gd name="connsiteX50" fmla="*/ 495300 w 826294"/>
                <a:gd name="connsiteY50" fmla="*/ 766763 h 1219200"/>
                <a:gd name="connsiteX51" fmla="*/ 495300 w 826294"/>
                <a:gd name="connsiteY51" fmla="*/ 814388 h 1219200"/>
                <a:gd name="connsiteX52" fmla="*/ 523875 w 826294"/>
                <a:gd name="connsiteY52" fmla="*/ 819150 h 1219200"/>
                <a:gd name="connsiteX53" fmla="*/ 523875 w 826294"/>
                <a:gd name="connsiteY53" fmla="*/ 895350 h 1219200"/>
                <a:gd name="connsiteX54" fmla="*/ 538162 w 826294"/>
                <a:gd name="connsiteY54" fmla="*/ 897731 h 1219200"/>
                <a:gd name="connsiteX55" fmla="*/ 540544 w 826294"/>
                <a:gd name="connsiteY55" fmla="*/ 923925 h 1219200"/>
                <a:gd name="connsiteX56" fmla="*/ 559594 w 826294"/>
                <a:gd name="connsiteY56" fmla="*/ 938213 h 1219200"/>
                <a:gd name="connsiteX57" fmla="*/ 561975 w 826294"/>
                <a:gd name="connsiteY57" fmla="*/ 978694 h 1219200"/>
                <a:gd name="connsiteX58" fmla="*/ 585788 w 826294"/>
                <a:gd name="connsiteY58" fmla="*/ 983457 h 1219200"/>
                <a:gd name="connsiteX59" fmla="*/ 592931 w 826294"/>
                <a:gd name="connsiteY59" fmla="*/ 1014413 h 1219200"/>
                <a:gd name="connsiteX60" fmla="*/ 640556 w 826294"/>
                <a:gd name="connsiteY60" fmla="*/ 1014413 h 1219200"/>
                <a:gd name="connsiteX61" fmla="*/ 652462 w 826294"/>
                <a:gd name="connsiteY61" fmla="*/ 1014413 h 1219200"/>
                <a:gd name="connsiteX62" fmla="*/ 652462 w 826294"/>
                <a:gd name="connsiteY62" fmla="*/ 1054894 h 1219200"/>
                <a:gd name="connsiteX63" fmla="*/ 669131 w 826294"/>
                <a:gd name="connsiteY63" fmla="*/ 1054894 h 1219200"/>
                <a:gd name="connsiteX64" fmla="*/ 669131 w 826294"/>
                <a:gd name="connsiteY64" fmla="*/ 1085850 h 1219200"/>
                <a:gd name="connsiteX65" fmla="*/ 683419 w 826294"/>
                <a:gd name="connsiteY65" fmla="*/ 1085850 h 1219200"/>
                <a:gd name="connsiteX66" fmla="*/ 683419 w 826294"/>
                <a:gd name="connsiteY66" fmla="*/ 1100138 h 1219200"/>
                <a:gd name="connsiteX67" fmla="*/ 695325 w 826294"/>
                <a:gd name="connsiteY67" fmla="*/ 1100138 h 1219200"/>
                <a:gd name="connsiteX68" fmla="*/ 695325 w 826294"/>
                <a:gd name="connsiteY68" fmla="*/ 1143000 h 1219200"/>
                <a:gd name="connsiteX69" fmla="*/ 704850 w 826294"/>
                <a:gd name="connsiteY69" fmla="*/ 1143000 h 1219200"/>
                <a:gd name="connsiteX70" fmla="*/ 704850 w 826294"/>
                <a:gd name="connsiteY70" fmla="*/ 1157288 h 1219200"/>
                <a:gd name="connsiteX71" fmla="*/ 728662 w 826294"/>
                <a:gd name="connsiteY71" fmla="*/ 1157288 h 1219200"/>
                <a:gd name="connsiteX72" fmla="*/ 728662 w 826294"/>
                <a:gd name="connsiteY72" fmla="*/ 1166813 h 1219200"/>
                <a:gd name="connsiteX73" fmla="*/ 750094 w 826294"/>
                <a:gd name="connsiteY73" fmla="*/ 1166813 h 1219200"/>
                <a:gd name="connsiteX74" fmla="*/ 757237 w 826294"/>
                <a:gd name="connsiteY74" fmla="*/ 1190625 h 1219200"/>
                <a:gd name="connsiteX75" fmla="*/ 807244 w 826294"/>
                <a:gd name="connsiteY75" fmla="*/ 1190625 h 1219200"/>
                <a:gd name="connsiteX76" fmla="*/ 807244 w 826294"/>
                <a:gd name="connsiteY76" fmla="*/ 1200150 h 1219200"/>
                <a:gd name="connsiteX77" fmla="*/ 826294 w 826294"/>
                <a:gd name="connsiteY77" fmla="*/ 1200150 h 1219200"/>
                <a:gd name="connsiteX78" fmla="*/ 826294 w 826294"/>
                <a:gd name="connsiteY78" fmla="*/ 1219200 h 1219200"/>
                <a:gd name="connsiteX0" fmla="*/ 0 w 826294"/>
                <a:gd name="connsiteY0" fmla="*/ 0 h 1219200"/>
                <a:gd name="connsiteX1" fmla="*/ 78581 w 826294"/>
                <a:gd name="connsiteY1" fmla="*/ 0 h 1219200"/>
                <a:gd name="connsiteX2" fmla="*/ 102394 w 826294"/>
                <a:gd name="connsiteY2" fmla="*/ 26194 h 1219200"/>
                <a:gd name="connsiteX3" fmla="*/ 116681 w 826294"/>
                <a:gd name="connsiteY3" fmla="*/ 23813 h 1219200"/>
                <a:gd name="connsiteX4" fmla="*/ 123825 w 826294"/>
                <a:gd name="connsiteY4" fmla="*/ 45244 h 1219200"/>
                <a:gd name="connsiteX5" fmla="*/ 135731 w 826294"/>
                <a:gd name="connsiteY5" fmla="*/ 45244 h 1219200"/>
                <a:gd name="connsiteX6" fmla="*/ 150019 w 826294"/>
                <a:gd name="connsiteY6" fmla="*/ 71438 h 1219200"/>
                <a:gd name="connsiteX7" fmla="*/ 164306 w 826294"/>
                <a:gd name="connsiteY7" fmla="*/ 71438 h 1219200"/>
                <a:gd name="connsiteX8" fmla="*/ 161925 w 826294"/>
                <a:gd name="connsiteY8" fmla="*/ 92869 h 1219200"/>
                <a:gd name="connsiteX9" fmla="*/ 171450 w 826294"/>
                <a:gd name="connsiteY9" fmla="*/ 92869 h 1219200"/>
                <a:gd name="connsiteX10" fmla="*/ 169069 w 826294"/>
                <a:gd name="connsiteY10" fmla="*/ 119063 h 1219200"/>
                <a:gd name="connsiteX11" fmla="*/ 180975 w 826294"/>
                <a:gd name="connsiteY11" fmla="*/ 150019 h 1219200"/>
                <a:gd name="connsiteX12" fmla="*/ 180975 w 826294"/>
                <a:gd name="connsiteY12" fmla="*/ 185738 h 1219200"/>
                <a:gd name="connsiteX13" fmla="*/ 200025 w 826294"/>
                <a:gd name="connsiteY13" fmla="*/ 216694 h 1219200"/>
                <a:gd name="connsiteX14" fmla="*/ 195262 w 826294"/>
                <a:gd name="connsiteY14" fmla="*/ 252413 h 1219200"/>
                <a:gd name="connsiteX15" fmla="*/ 209550 w 826294"/>
                <a:gd name="connsiteY15" fmla="*/ 252413 h 1219200"/>
                <a:gd name="connsiteX16" fmla="*/ 204787 w 826294"/>
                <a:gd name="connsiteY16" fmla="*/ 288132 h 1219200"/>
                <a:gd name="connsiteX17" fmla="*/ 216694 w 826294"/>
                <a:gd name="connsiteY17" fmla="*/ 288132 h 1219200"/>
                <a:gd name="connsiteX18" fmla="*/ 228600 w 826294"/>
                <a:gd name="connsiteY18" fmla="*/ 309563 h 1219200"/>
                <a:gd name="connsiteX19" fmla="*/ 228600 w 826294"/>
                <a:gd name="connsiteY19" fmla="*/ 359569 h 1219200"/>
                <a:gd name="connsiteX20" fmla="*/ 240506 w 826294"/>
                <a:gd name="connsiteY20" fmla="*/ 359569 h 1219200"/>
                <a:gd name="connsiteX21" fmla="*/ 240506 w 826294"/>
                <a:gd name="connsiteY21" fmla="*/ 392907 h 1219200"/>
                <a:gd name="connsiteX22" fmla="*/ 245269 w 826294"/>
                <a:gd name="connsiteY22" fmla="*/ 388144 h 1219200"/>
                <a:gd name="connsiteX23" fmla="*/ 245269 w 826294"/>
                <a:gd name="connsiteY23" fmla="*/ 414338 h 1219200"/>
                <a:gd name="connsiteX24" fmla="*/ 252412 w 826294"/>
                <a:gd name="connsiteY24" fmla="*/ 414338 h 1219200"/>
                <a:gd name="connsiteX25" fmla="*/ 259556 w 826294"/>
                <a:gd name="connsiteY25" fmla="*/ 447675 h 1219200"/>
                <a:gd name="connsiteX26" fmla="*/ 259556 w 826294"/>
                <a:gd name="connsiteY26" fmla="*/ 476250 h 1219200"/>
                <a:gd name="connsiteX27" fmla="*/ 304800 w 826294"/>
                <a:gd name="connsiteY27" fmla="*/ 476250 h 1219200"/>
                <a:gd name="connsiteX28" fmla="*/ 311944 w 826294"/>
                <a:gd name="connsiteY28" fmla="*/ 497682 h 1219200"/>
                <a:gd name="connsiteX29" fmla="*/ 311944 w 826294"/>
                <a:gd name="connsiteY29" fmla="*/ 519113 h 1219200"/>
                <a:gd name="connsiteX30" fmla="*/ 328612 w 826294"/>
                <a:gd name="connsiteY30" fmla="*/ 519113 h 1219200"/>
                <a:gd name="connsiteX31" fmla="*/ 342900 w 826294"/>
                <a:gd name="connsiteY31" fmla="*/ 547688 h 1219200"/>
                <a:gd name="connsiteX32" fmla="*/ 359569 w 826294"/>
                <a:gd name="connsiteY32" fmla="*/ 547688 h 1219200"/>
                <a:gd name="connsiteX33" fmla="*/ 354806 w 826294"/>
                <a:gd name="connsiteY33" fmla="*/ 581025 h 1219200"/>
                <a:gd name="connsiteX34" fmla="*/ 364331 w 826294"/>
                <a:gd name="connsiteY34" fmla="*/ 581025 h 1219200"/>
                <a:gd name="connsiteX35" fmla="*/ 364331 w 826294"/>
                <a:gd name="connsiteY35" fmla="*/ 592932 h 1219200"/>
                <a:gd name="connsiteX36" fmla="*/ 371475 w 826294"/>
                <a:gd name="connsiteY36" fmla="*/ 592932 h 1219200"/>
                <a:gd name="connsiteX37" fmla="*/ 366712 w 826294"/>
                <a:gd name="connsiteY37" fmla="*/ 607219 h 1219200"/>
                <a:gd name="connsiteX38" fmla="*/ 385762 w 826294"/>
                <a:gd name="connsiteY38" fmla="*/ 616744 h 1219200"/>
                <a:gd name="connsiteX39" fmla="*/ 383381 w 826294"/>
                <a:gd name="connsiteY39" fmla="*/ 640557 h 1219200"/>
                <a:gd name="connsiteX40" fmla="*/ 392906 w 826294"/>
                <a:gd name="connsiteY40" fmla="*/ 640557 h 1219200"/>
                <a:gd name="connsiteX41" fmla="*/ 400050 w 826294"/>
                <a:gd name="connsiteY41" fmla="*/ 661988 h 1219200"/>
                <a:gd name="connsiteX42" fmla="*/ 407194 w 826294"/>
                <a:gd name="connsiteY42" fmla="*/ 661988 h 1219200"/>
                <a:gd name="connsiteX43" fmla="*/ 414337 w 826294"/>
                <a:gd name="connsiteY43" fmla="*/ 685800 h 1219200"/>
                <a:gd name="connsiteX44" fmla="*/ 433387 w 826294"/>
                <a:gd name="connsiteY44" fmla="*/ 685800 h 1219200"/>
                <a:gd name="connsiteX45" fmla="*/ 433387 w 826294"/>
                <a:gd name="connsiteY45" fmla="*/ 697707 h 1219200"/>
                <a:gd name="connsiteX46" fmla="*/ 461962 w 826294"/>
                <a:gd name="connsiteY46" fmla="*/ 711994 h 1219200"/>
                <a:gd name="connsiteX47" fmla="*/ 457200 w 826294"/>
                <a:gd name="connsiteY47" fmla="*/ 731044 h 1219200"/>
                <a:gd name="connsiteX48" fmla="*/ 473869 w 826294"/>
                <a:gd name="connsiteY48" fmla="*/ 731044 h 1219200"/>
                <a:gd name="connsiteX49" fmla="*/ 469106 w 826294"/>
                <a:gd name="connsiteY49" fmla="*/ 766763 h 1219200"/>
                <a:gd name="connsiteX50" fmla="*/ 495300 w 826294"/>
                <a:gd name="connsiteY50" fmla="*/ 766763 h 1219200"/>
                <a:gd name="connsiteX51" fmla="*/ 495300 w 826294"/>
                <a:gd name="connsiteY51" fmla="*/ 814388 h 1219200"/>
                <a:gd name="connsiteX52" fmla="*/ 523875 w 826294"/>
                <a:gd name="connsiteY52" fmla="*/ 819150 h 1219200"/>
                <a:gd name="connsiteX53" fmla="*/ 523875 w 826294"/>
                <a:gd name="connsiteY53" fmla="*/ 895350 h 1219200"/>
                <a:gd name="connsiteX54" fmla="*/ 538162 w 826294"/>
                <a:gd name="connsiteY54" fmla="*/ 897731 h 1219200"/>
                <a:gd name="connsiteX55" fmla="*/ 540544 w 826294"/>
                <a:gd name="connsiteY55" fmla="*/ 923925 h 1219200"/>
                <a:gd name="connsiteX56" fmla="*/ 559594 w 826294"/>
                <a:gd name="connsiteY56" fmla="*/ 938213 h 1219200"/>
                <a:gd name="connsiteX57" fmla="*/ 561975 w 826294"/>
                <a:gd name="connsiteY57" fmla="*/ 978694 h 1219200"/>
                <a:gd name="connsiteX58" fmla="*/ 597694 w 826294"/>
                <a:gd name="connsiteY58" fmla="*/ 976314 h 1219200"/>
                <a:gd name="connsiteX59" fmla="*/ 592931 w 826294"/>
                <a:gd name="connsiteY59" fmla="*/ 1014413 h 1219200"/>
                <a:gd name="connsiteX60" fmla="*/ 640556 w 826294"/>
                <a:gd name="connsiteY60" fmla="*/ 1014413 h 1219200"/>
                <a:gd name="connsiteX61" fmla="*/ 652462 w 826294"/>
                <a:gd name="connsiteY61" fmla="*/ 1014413 h 1219200"/>
                <a:gd name="connsiteX62" fmla="*/ 652462 w 826294"/>
                <a:gd name="connsiteY62" fmla="*/ 1054894 h 1219200"/>
                <a:gd name="connsiteX63" fmla="*/ 669131 w 826294"/>
                <a:gd name="connsiteY63" fmla="*/ 1054894 h 1219200"/>
                <a:gd name="connsiteX64" fmla="*/ 669131 w 826294"/>
                <a:gd name="connsiteY64" fmla="*/ 1085850 h 1219200"/>
                <a:gd name="connsiteX65" fmla="*/ 683419 w 826294"/>
                <a:gd name="connsiteY65" fmla="*/ 1085850 h 1219200"/>
                <a:gd name="connsiteX66" fmla="*/ 683419 w 826294"/>
                <a:gd name="connsiteY66" fmla="*/ 1100138 h 1219200"/>
                <a:gd name="connsiteX67" fmla="*/ 695325 w 826294"/>
                <a:gd name="connsiteY67" fmla="*/ 1100138 h 1219200"/>
                <a:gd name="connsiteX68" fmla="*/ 695325 w 826294"/>
                <a:gd name="connsiteY68" fmla="*/ 1143000 h 1219200"/>
                <a:gd name="connsiteX69" fmla="*/ 704850 w 826294"/>
                <a:gd name="connsiteY69" fmla="*/ 1143000 h 1219200"/>
                <a:gd name="connsiteX70" fmla="*/ 704850 w 826294"/>
                <a:gd name="connsiteY70" fmla="*/ 1157288 h 1219200"/>
                <a:gd name="connsiteX71" fmla="*/ 728662 w 826294"/>
                <a:gd name="connsiteY71" fmla="*/ 1157288 h 1219200"/>
                <a:gd name="connsiteX72" fmla="*/ 728662 w 826294"/>
                <a:gd name="connsiteY72" fmla="*/ 1166813 h 1219200"/>
                <a:gd name="connsiteX73" fmla="*/ 750094 w 826294"/>
                <a:gd name="connsiteY73" fmla="*/ 1166813 h 1219200"/>
                <a:gd name="connsiteX74" fmla="*/ 757237 w 826294"/>
                <a:gd name="connsiteY74" fmla="*/ 1190625 h 1219200"/>
                <a:gd name="connsiteX75" fmla="*/ 807244 w 826294"/>
                <a:gd name="connsiteY75" fmla="*/ 1190625 h 1219200"/>
                <a:gd name="connsiteX76" fmla="*/ 807244 w 826294"/>
                <a:gd name="connsiteY76" fmla="*/ 1200150 h 1219200"/>
                <a:gd name="connsiteX77" fmla="*/ 826294 w 826294"/>
                <a:gd name="connsiteY77" fmla="*/ 1200150 h 1219200"/>
                <a:gd name="connsiteX78" fmla="*/ 826294 w 826294"/>
                <a:gd name="connsiteY78" fmla="*/ 1219200 h 1219200"/>
                <a:gd name="connsiteX0" fmla="*/ 0 w 826294"/>
                <a:gd name="connsiteY0" fmla="*/ 0 h 1219200"/>
                <a:gd name="connsiteX1" fmla="*/ 78581 w 826294"/>
                <a:gd name="connsiteY1" fmla="*/ 0 h 1219200"/>
                <a:gd name="connsiteX2" fmla="*/ 102394 w 826294"/>
                <a:gd name="connsiteY2" fmla="*/ 26194 h 1219200"/>
                <a:gd name="connsiteX3" fmla="*/ 116681 w 826294"/>
                <a:gd name="connsiteY3" fmla="*/ 23813 h 1219200"/>
                <a:gd name="connsiteX4" fmla="*/ 123825 w 826294"/>
                <a:gd name="connsiteY4" fmla="*/ 45244 h 1219200"/>
                <a:gd name="connsiteX5" fmla="*/ 135731 w 826294"/>
                <a:gd name="connsiteY5" fmla="*/ 45244 h 1219200"/>
                <a:gd name="connsiteX6" fmla="*/ 150019 w 826294"/>
                <a:gd name="connsiteY6" fmla="*/ 71438 h 1219200"/>
                <a:gd name="connsiteX7" fmla="*/ 164306 w 826294"/>
                <a:gd name="connsiteY7" fmla="*/ 71438 h 1219200"/>
                <a:gd name="connsiteX8" fmla="*/ 161925 w 826294"/>
                <a:gd name="connsiteY8" fmla="*/ 92869 h 1219200"/>
                <a:gd name="connsiteX9" fmla="*/ 171450 w 826294"/>
                <a:gd name="connsiteY9" fmla="*/ 92869 h 1219200"/>
                <a:gd name="connsiteX10" fmla="*/ 169069 w 826294"/>
                <a:gd name="connsiteY10" fmla="*/ 119063 h 1219200"/>
                <a:gd name="connsiteX11" fmla="*/ 180975 w 826294"/>
                <a:gd name="connsiteY11" fmla="*/ 150019 h 1219200"/>
                <a:gd name="connsiteX12" fmla="*/ 180975 w 826294"/>
                <a:gd name="connsiteY12" fmla="*/ 185738 h 1219200"/>
                <a:gd name="connsiteX13" fmla="*/ 200025 w 826294"/>
                <a:gd name="connsiteY13" fmla="*/ 216694 h 1219200"/>
                <a:gd name="connsiteX14" fmla="*/ 195262 w 826294"/>
                <a:gd name="connsiteY14" fmla="*/ 252413 h 1219200"/>
                <a:gd name="connsiteX15" fmla="*/ 209550 w 826294"/>
                <a:gd name="connsiteY15" fmla="*/ 252413 h 1219200"/>
                <a:gd name="connsiteX16" fmla="*/ 204787 w 826294"/>
                <a:gd name="connsiteY16" fmla="*/ 288132 h 1219200"/>
                <a:gd name="connsiteX17" fmla="*/ 216694 w 826294"/>
                <a:gd name="connsiteY17" fmla="*/ 288132 h 1219200"/>
                <a:gd name="connsiteX18" fmla="*/ 228600 w 826294"/>
                <a:gd name="connsiteY18" fmla="*/ 309563 h 1219200"/>
                <a:gd name="connsiteX19" fmla="*/ 228600 w 826294"/>
                <a:gd name="connsiteY19" fmla="*/ 359569 h 1219200"/>
                <a:gd name="connsiteX20" fmla="*/ 240506 w 826294"/>
                <a:gd name="connsiteY20" fmla="*/ 359569 h 1219200"/>
                <a:gd name="connsiteX21" fmla="*/ 240506 w 826294"/>
                <a:gd name="connsiteY21" fmla="*/ 392907 h 1219200"/>
                <a:gd name="connsiteX22" fmla="*/ 245269 w 826294"/>
                <a:gd name="connsiteY22" fmla="*/ 388144 h 1219200"/>
                <a:gd name="connsiteX23" fmla="*/ 245269 w 826294"/>
                <a:gd name="connsiteY23" fmla="*/ 414338 h 1219200"/>
                <a:gd name="connsiteX24" fmla="*/ 252412 w 826294"/>
                <a:gd name="connsiteY24" fmla="*/ 414338 h 1219200"/>
                <a:gd name="connsiteX25" fmla="*/ 259556 w 826294"/>
                <a:gd name="connsiteY25" fmla="*/ 447675 h 1219200"/>
                <a:gd name="connsiteX26" fmla="*/ 259556 w 826294"/>
                <a:gd name="connsiteY26" fmla="*/ 476250 h 1219200"/>
                <a:gd name="connsiteX27" fmla="*/ 304800 w 826294"/>
                <a:gd name="connsiteY27" fmla="*/ 476250 h 1219200"/>
                <a:gd name="connsiteX28" fmla="*/ 311944 w 826294"/>
                <a:gd name="connsiteY28" fmla="*/ 497682 h 1219200"/>
                <a:gd name="connsiteX29" fmla="*/ 311944 w 826294"/>
                <a:gd name="connsiteY29" fmla="*/ 519113 h 1219200"/>
                <a:gd name="connsiteX30" fmla="*/ 328612 w 826294"/>
                <a:gd name="connsiteY30" fmla="*/ 519113 h 1219200"/>
                <a:gd name="connsiteX31" fmla="*/ 342900 w 826294"/>
                <a:gd name="connsiteY31" fmla="*/ 547688 h 1219200"/>
                <a:gd name="connsiteX32" fmla="*/ 359569 w 826294"/>
                <a:gd name="connsiteY32" fmla="*/ 547688 h 1219200"/>
                <a:gd name="connsiteX33" fmla="*/ 354806 w 826294"/>
                <a:gd name="connsiteY33" fmla="*/ 581025 h 1219200"/>
                <a:gd name="connsiteX34" fmla="*/ 364331 w 826294"/>
                <a:gd name="connsiteY34" fmla="*/ 581025 h 1219200"/>
                <a:gd name="connsiteX35" fmla="*/ 364331 w 826294"/>
                <a:gd name="connsiteY35" fmla="*/ 592932 h 1219200"/>
                <a:gd name="connsiteX36" fmla="*/ 371475 w 826294"/>
                <a:gd name="connsiteY36" fmla="*/ 592932 h 1219200"/>
                <a:gd name="connsiteX37" fmla="*/ 366712 w 826294"/>
                <a:gd name="connsiteY37" fmla="*/ 607219 h 1219200"/>
                <a:gd name="connsiteX38" fmla="*/ 385762 w 826294"/>
                <a:gd name="connsiteY38" fmla="*/ 616744 h 1219200"/>
                <a:gd name="connsiteX39" fmla="*/ 383381 w 826294"/>
                <a:gd name="connsiteY39" fmla="*/ 640557 h 1219200"/>
                <a:gd name="connsiteX40" fmla="*/ 392906 w 826294"/>
                <a:gd name="connsiteY40" fmla="*/ 640557 h 1219200"/>
                <a:gd name="connsiteX41" fmla="*/ 400050 w 826294"/>
                <a:gd name="connsiteY41" fmla="*/ 661988 h 1219200"/>
                <a:gd name="connsiteX42" fmla="*/ 407194 w 826294"/>
                <a:gd name="connsiteY42" fmla="*/ 661988 h 1219200"/>
                <a:gd name="connsiteX43" fmla="*/ 414337 w 826294"/>
                <a:gd name="connsiteY43" fmla="*/ 685800 h 1219200"/>
                <a:gd name="connsiteX44" fmla="*/ 433387 w 826294"/>
                <a:gd name="connsiteY44" fmla="*/ 685800 h 1219200"/>
                <a:gd name="connsiteX45" fmla="*/ 433387 w 826294"/>
                <a:gd name="connsiteY45" fmla="*/ 697707 h 1219200"/>
                <a:gd name="connsiteX46" fmla="*/ 461962 w 826294"/>
                <a:gd name="connsiteY46" fmla="*/ 711994 h 1219200"/>
                <a:gd name="connsiteX47" fmla="*/ 457200 w 826294"/>
                <a:gd name="connsiteY47" fmla="*/ 731044 h 1219200"/>
                <a:gd name="connsiteX48" fmla="*/ 473869 w 826294"/>
                <a:gd name="connsiteY48" fmla="*/ 731044 h 1219200"/>
                <a:gd name="connsiteX49" fmla="*/ 469106 w 826294"/>
                <a:gd name="connsiteY49" fmla="*/ 766763 h 1219200"/>
                <a:gd name="connsiteX50" fmla="*/ 495300 w 826294"/>
                <a:gd name="connsiteY50" fmla="*/ 766763 h 1219200"/>
                <a:gd name="connsiteX51" fmla="*/ 495300 w 826294"/>
                <a:gd name="connsiteY51" fmla="*/ 814388 h 1219200"/>
                <a:gd name="connsiteX52" fmla="*/ 523875 w 826294"/>
                <a:gd name="connsiteY52" fmla="*/ 819150 h 1219200"/>
                <a:gd name="connsiteX53" fmla="*/ 523875 w 826294"/>
                <a:gd name="connsiteY53" fmla="*/ 895350 h 1219200"/>
                <a:gd name="connsiteX54" fmla="*/ 538162 w 826294"/>
                <a:gd name="connsiteY54" fmla="*/ 897731 h 1219200"/>
                <a:gd name="connsiteX55" fmla="*/ 540544 w 826294"/>
                <a:gd name="connsiteY55" fmla="*/ 923925 h 1219200"/>
                <a:gd name="connsiteX56" fmla="*/ 559594 w 826294"/>
                <a:gd name="connsiteY56" fmla="*/ 938213 h 1219200"/>
                <a:gd name="connsiteX57" fmla="*/ 561975 w 826294"/>
                <a:gd name="connsiteY57" fmla="*/ 978694 h 1219200"/>
                <a:gd name="connsiteX58" fmla="*/ 592931 w 826294"/>
                <a:gd name="connsiteY58" fmla="*/ 978695 h 1219200"/>
                <a:gd name="connsiteX59" fmla="*/ 592931 w 826294"/>
                <a:gd name="connsiteY59" fmla="*/ 1014413 h 1219200"/>
                <a:gd name="connsiteX60" fmla="*/ 640556 w 826294"/>
                <a:gd name="connsiteY60" fmla="*/ 1014413 h 1219200"/>
                <a:gd name="connsiteX61" fmla="*/ 652462 w 826294"/>
                <a:gd name="connsiteY61" fmla="*/ 1014413 h 1219200"/>
                <a:gd name="connsiteX62" fmla="*/ 652462 w 826294"/>
                <a:gd name="connsiteY62" fmla="*/ 1054894 h 1219200"/>
                <a:gd name="connsiteX63" fmla="*/ 669131 w 826294"/>
                <a:gd name="connsiteY63" fmla="*/ 1054894 h 1219200"/>
                <a:gd name="connsiteX64" fmla="*/ 669131 w 826294"/>
                <a:gd name="connsiteY64" fmla="*/ 1085850 h 1219200"/>
                <a:gd name="connsiteX65" fmla="*/ 683419 w 826294"/>
                <a:gd name="connsiteY65" fmla="*/ 1085850 h 1219200"/>
                <a:gd name="connsiteX66" fmla="*/ 683419 w 826294"/>
                <a:gd name="connsiteY66" fmla="*/ 1100138 h 1219200"/>
                <a:gd name="connsiteX67" fmla="*/ 695325 w 826294"/>
                <a:gd name="connsiteY67" fmla="*/ 1100138 h 1219200"/>
                <a:gd name="connsiteX68" fmla="*/ 695325 w 826294"/>
                <a:gd name="connsiteY68" fmla="*/ 1143000 h 1219200"/>
                <a:gd name="connsiteX69" fmla="*/ 704850 w 826294"/>
                <a:gd name="connsiteY69" fmla="*/ 1143000 h 1219200"/>
                <a:gd name="connsiteX70" fmla="*/ 704850 w 826294"/>
                <a:gd name="connsiteY70" fmla="*/ 1157288 h 1219200"/>
                <a:gd name="connsiteX71" fmla="*/ 728662 w 826294"/>
                <a:gd name="connsiteY71" fmla="*/ 1157288 h 1219200"/>
                <a:gd name="connsiteX72" fmla="*/ 728662 w 826294"/>
                <a:gd name="connsiteY72" fmla="*/ 1166813 h 1219200"/>
                <a:gd name="connsiteX73" fmla="*/ 750094 w 826294"/>
                <a:gd name="connsiteY73" fmla="*/ 1166813 h 1219200"/>
                <a:gd name="connsiteX74" fmla="*/ 757237 w 826294"/>
                <a:gd name="connsiteY74" fmla="*/ 1190625 h 1219200"/>
                <a:gd name="connsiteX75" fmla="*/ 807244 w 826294"/>
                <a:gd name="connsiteY75" fmla="*/ 1190625 h 1219200"/>
                <a:gd name="connsiteX76" fmla="*/ 807244 w 826294"/>
                <a:gd name="connsiteY76" fmla="*/ 1200150 h 1219200"/>
                <a:gd name="connsiteX77" fmla="*/ 826294 w 826294"/>
                <a:gd name="connsiteY77" fmla="*/ 1200150 h 1219200"/>
                <a:gd name="connsiteX78" fmla="*/ 826294 w 826294"/>
                <a:gd name="connsiteY78" fmla="*/ 1219200 h 1219200"/>
                <a:gd name="connsiteX0" fmla="*/ 0 w 826294"/>
                <a:gd name="connsiteY0" fmla="*/ 0 h 1219200"/>
                <a:gd name="connsiteX1" fmla="*/ 78581 w 826294"/>
                <a:gd name="connsiteY1" fmla="*/ 0 h 1219200"/>
                <a:gd name="connsiteX2" fmla="*/ 102394 w 826294"/>
                <a:gd name="connsiteY2" fmla="*/ 26194 h 1219200"/>
                <a:gd name="connsiteX3" fmla="*/ 116681 w 826294"/>
                <a:gd name="connsiteY3" fmla="*/ 23813 h 1219200"/>
                <a:gd name="connsiteX4" fmla="*/ 123825 w 826294"/>
                <a:gd name="connsiteY4" fmla="*/ 45244 h 1219200"/>
                <a:gd name="connsiteX5" fmla="*/ 135731 w 826294"/>
                <a:gd name="connsiteY5" fmla="*/ 45244 h 1219200"/>
                <a:gd name="connsiteX6" fmla="*/ 150019 w 826294"/>
                <a:gd name="connsiteY6" fmla="*/ 71438 h 1219200"/>
                <a:gd name="connsiteX7" fmla="*/ 164306 w 826294"/>
                <a:gd name="connsiteY7" fmla="*/ 71438 h 1219200"/>
                <a:gd name="connsiteX8" fmla="*/ 161925 w 826294"/>
                <a:gd name="connsiteY8" fmla="*/ 92869 h 1219200"/>
                <a:gd name="connsiteX9" fmla="*/ 171450 w 826294"/>
                <a:gd name="connsiteY9" fmla="*/ 92869 h 1219200"/>
                <a:gd name="connsiteX10" fmla="*/ 169069 w 826294"/>
                <a:gd name="connsiteY10" fmla="*/ 119063 h 1219200"/>
                <a:gd name="connsiteX11" fmla="*/ 180975 w 826294"/>
                <a:gd name="connsiteY11" fmla="*/ 150019 h 1219200"/>
                <a:gd name="connsiteX12" fmla="*/ 180975 w 826294"/>
                <a:gd name="connsiteY12" fmla="*/ 185738 h 1219200"/>
                <a:gd name="connsiteX13" fmla="*/ 200025 w 826294"/>
                <a:gd name="connsiteY13" fmla="*/ 216694 h 1219200"/>
                <a:gd name="connsiteX14" fmla="*/ 195262 w 826294"/>
                <a:gd name="connsiteY14" fmla="*/ 252413 h 1219200"/>
                <a:gd name="connsiteX15" fmla="*/ 209550 w 826294"/>
                <a:gd name="connsiteY15" fmla="*/ 252413 h 1219200"/>
                <a:gd name="connsiteX16" fmla="*/ 204787 w 826294"/>
                <a:gd name="connsiteY16" fmla="*/ 288132 h 1219200"/>
                <a:gd name="connsiteX17" fmla="*/ 216694 w 826294"/>
                <a:gd name="connsiteY17" fmla="*/ 288132 h 1219200"/>
                <a:gd name="connsiteX18" fmla="*/ 228600 w 826294"/>
                <a:gd name="connsiteY18" fmla="*/ 309563 h 1219200"/>
                <a:gd name="connsiteX19" fmla="*/ 228600 w 826294"/>
                <a:gd name="connsiteY19" fmla="*/ 359569 h 1219200"/>
                <a:gd name="connsiteX20" fmla="*/ 240506 w 826294"/>
                <a:gd name="connsiteY20" fmla="*/ 359569 h 1219200"/>
                <a:gd name="connsiteX21" fmla="*/ 240506 w 826294"/>
                <a:gd name="connsiteY21" fmla="*/ 392907 h 1219200"/>
                <a:gd name="connsiteX22" fmla="*/ 245269 w 826294"/>
                <a:gd name="connsiteY22" fmla="*/ 388144 h 1219200"/>
                <a:gd name="connsiteX23" fmla="*/ 245269 w 826294"/>
                <a:gd name="connsiteY23" fmla="*/ 414338 h 1219200"/>
                <a:gd name="connsiteX24" fmla="*/ 252412 w 826294"/>
                <a:gd name="connsiteY24" fmla="*/ 414338 h 1219200"/>
                <a:gd name="connsiteX25" fmla="*/ 259556 w 826294"/>
                <a:gd name="connsiteY25" fmla="*/ 447675 h 1219200"/>
                <a:gd name="connsiteX26" fmla="*/ 259556 w 826294"/>
                <a:gd name="connsiteY26" fmla="*/ 476250 h 1219200"/>
                <a:gd name="connsiteX27" fmla="*/ 304800 w 826294"/>
                <a:gd name="connsiteY27" fmla="*/ 476250 h 1219200"/>
                <a:gd name="connsiteX28" fmla="*/ 311944 w 826294"/>
                <a:gd name="connsiteY28" fmla="*/ 497682 h 1219200"/>
                <a:gd name="connsiteX29" fmla="*/ 311944 w 826294"/>
                <a:gd name="connsiteY29" fmla="*/ 519113 h 1219200"/>
                <a:gd name="connsiteX30" fmla="*/ 328612 w 826294"/>
                <a:gd name="connsiteY30" fmla="*/ 519113 h 1219200"/>
                <a:gd name="connsiteX31" fmla="*/ 342900 w 826294"/>
                <a:gd name="connsiteY31" fmla="*/ 547688 h 1219200"/>
                <a:gd name="connsiteX32" fmla="*/ 350044 w 826294"/>
                <a:gd name="connsiteY32" fmla="*/ 550070 h 1219200"/>
                <a:gd name="connsiteX33" fmla="*/ 354806 w 826294"/>
                <a:gd name="connsiteY33" fmla="*/ 581025 h 1219200"/>
                <a:gd name="connsiteX34" fmla="*/ 364331 w 826294"/>
                <a:gd name="connsiteY34" fmla="*/ 581025 h 1219200"/>
                <a:gd name="connsiteX35" fmla="*/ 364331 w 826294"/>
                <a:gd name="connsiteY35" fmla="*/ 592932 h 1219200"/>
                <a:gd name="connsiteX36" fmla="*/ 371475 w 826294"/>
                <a:gd name="connsiteY36" fmla="*/ 592932 h 1219200"/>
                <a:gd name="connsiteX37" fmla="*/ 366712 w 826294"/>
                <a:gd name="connsiteY37" fmla="*/ 607219 h 1219200"/>
                <a:gd name="connsiteX38" fmla="*/ 385762 w 826294"/>
                <a:gd name="connsiteY38" fmla="*/ 616744 h 1219200"/>
                <a:gd name="connsiteX39" fmla="*/ 383381 w 826294"/>
                <a:gd name="connsiteY39" fmla="*/ 640557 h 1219200"/>
                <a:gd name="connsiteX40" fmla="*/ 392906 w 826294"/>
                <a:gd name="connsiteY40" fmla="*/ 640557 h 1219200"/>
                <a:gd name="connsiteX41" fmla="*/ 400050 w 826294"/>
                <a:gd name="connsiteY41" fmla="*/ 661988 h 1219200"/>
                <a:gd name="connsiteX42" fmla="*/ 407194 w 826294"/>
                <a:gd name="connsiteY42" fmla="*/ 661988 h 1219200"/>
                <a:gd name="connsiteX43" fmla="*/ 414337 w 826294"/>
                <a:gd name="connsiteY43" fmla="*/ 685800 h 1219200"/>
                <a:gd name="connsiteX44" fmla="*/ 433387 w 826294"/>
                <a:gd name="connsiteY44" fmla="*/ 685800 h 1219200"/>
                <a:gd name="connsiteX45" fmla="*/ 433387 w 826294"/>
                <a:gd name="connsiteY45" fmla="*/ 697707 h 1219200"/>
                <a:gd name="connsiteX46" fmla="*/ 461962 w 826294"/>
                <a:gd name="connsiteY46" fmla="*/ 711994 h 1219200"/>
                <a:gd name="connsiteX47" fmla="*/ 457200 w 826294"/>
                <a:gd name="connsiteY47" fmla="*/ 731044 h 1219200"/>
                <a:gd name="connsiteX48" fmla="*/ 473869 w 826294"/>
                <a:gd name="connsiteY48" fmla="*/ 731044 h 1219200"/>
                <a:gd name="connsiteX49" fmla="*/ 469106 w 826294"/>
                <a:gd name="connsiteY49" fmla="*/ 766763 h 1219200"/>
                <a:gd name="connsiteX50" fmla="*/ 495300 w 826294"/>
                <a:gd name="connsiteY50" fmla="*/ 766763 h 1219200"/>
                <a:gd name="connsiteX51" fmla="*/ 495300 w 826294"/>
                <a:gd name="connsiteY51" fmla="*/ 814388 h 1219200"/>
                <a:gd name="connsiteX52" fmla="*/ 523875 w 826294"/>
                <a:gd name="connsiteY52" fmla="*/ 819150 h 1219200"/>
                <a:gd name="connsiteX53" fmla="*/ 523875 w 826294"/>
                <a:gd name="connsiteY53" fmla="*/ 895350 h 1219200"/>
                <a:gd name="connsiteX54" fmla="*/ 538162 w 826294"/>
                <a:gd name="connsiteY54" fmla="*/ 897731 h 1219200"/>
                <a:gd name="connsiteX55" fmla="*/ 540544 w 826294"/>
                <a:gd name="connsiteY55" fmla="*/ 923925 h 1219200"/>
                <a:gd name="connsiteX56" fmla="*/ 559594 w 826294"/>
                <a:gd name="connsiteY56" fmla="*/ 938213 h 1219200"/>
                <a:gd name="connsiteX57" fmla="*/ 561975 w 826294"/>
                <a:gd name="connsiteY57" fmla="*/ 978694 h 1219200"/>
                <a:gd name="connsiteX58" fmla="*/ 592931 w 826294"/>
                <a:gd name="connsiteY58" fmla="*/ 978695 h 1219200"/>
                <a:gd name="connsiteX59" fmla="*/ 592931 w 826294"/>
                <a:gd name="connsiteY59" fmla="*/ 1014413 h 1219200"/>
                <a:gd name="connsiteX60" fmla="*/ 640556 w 826294"/>
                <a:gd name="connsiteY60" fmla="*/ 1014413 h 1219200"/>
                <a:gd name="connsiteX61" fmla="*/ 652462 w 826294"/>
                <a:gd name="connsiteY61" fmla="*/ 1014413 h 1219200"/>
                <a:gd name="connsiteX62" fmla="*/ 652462 w 826294"/>
                <a:gd name="connsiteY62" fmla="*/ 1054894 h 1219200"/>
                <a:gd name="connsiteX63" fmla="*/ 669131 w 826294"/>
                <a:gd name="connsiteY63" fmla="*/ 1054894 h 1219200"/>
                <a:gd name="connsiteX64" fmla="*/ 669131 w 826294"/>
                <a:gd name="connsiteY64" fmla="*/ 1085850 h 1219200"/>
                <a:gd name="connsiteX65" fmla="*/ 683419 w 826294"/>
                <a:gd name="connsiteY65" fmla="*/ 1085850 h 1219200"/>
                <a:gd name="connsiteX66" fmla="*/ 683419 w 826294"/>
                <a:gd name="connsiteY66" fmla="*/ 1100138 h 1219200"/>
                <a:gd name="connsiteX67" fmla="*/ 695325 w 826294"/>
                <a:gd name="connsiteY67" fmla="*/ 1100138 h 1219200"/>
                <a:gd name="connsiteX68" fmla="*/ 695325 w 826294"/>
                <a:gd name="connsiteY68" fmla="*/ 1143000 h 1219200"/>
                <a:gd name="connsiteX69" fmla="*/ 704850 w 826294"/>
                <a:gd name="connsiteY69" fmla="*/ 1143000 h 1219200"/>
                <a:gd name="connsiteX70" fmla="*/ 704850 w 826294"/>
                <a:gd name="connsiteY70" fmla="*/ 1157288 h 1219200"/>
                <a:gd name="connsiteX71" fmla="*/ 728662 w 826294"/>
                <a:gd name="connsiteY71" fmla="*/ 1157288 h 1219200"/>
                <a:gd name="connsiteX72" fmla="*/ 728662 w 826294"/>
                <a:gd name="connsiteY72" fmla="*/ 1166813 h 1219200"/>
                <a:gd name="connsiteX73" fmla="*/ 750094 w 826294"/>
                <a:gd name="connsiteY73" fmla="*/ 1166813 h 1219200"/>
                <a:gd name="connsiteX74" fmla="*/ 757237 w 826294"/>
                <a:gd name="connsiteY74" fmla="*/ 1190625 h 1219200"/>
                <a:gd name="connsiteX75" fmla="*/ 807244 w 826294"/>
                <a:gd name="connsiteY75" fmla="*/ 1190625 h 1219200"/>
                <a:gd name="connsiteX76" fmla="*/ 807244 w 826294"/>
                <a:gd name="connsiteY76" fmla="*/ 1200150 h 1219200"/>
                <a:gd name="connsiteX77" fmla="*/ 826294 w 826294"/>
                <a:gd name="connsiteY77" fmla="*/ 1200150 h 1219200"/>
                <a:gd name="connsiteX78" fmla="*/ 826294 w 826294"/>
                <a:gd name="connsiteY78" fmla="*/ 1219200 h 1219200"/>
                <a:gd name="connsiteX0" fmla="*/ 0 w 826294"/>
                <a:gd name="connsiteY0" fmla="*/ 0 h 1219200"/>
                <a:gd name="connsiteX1" fmla="*/ 78581 w 826294"/>
                <a:gd name="connsiteY1" fmla="*/ 0 h 1219200"/>
                <a:gd name="connsiteX2" fmla="*/ 102394 w 826294"/>
                <a:gd name="connsiteY2" fmla="*/ 26194 h 1219200"/>
                <a:gd name="connsiteX3" fmla="*/ 116681 w 826294"/>
                <a:gd name="connsiteY3" fmla="*/ 23813 h 1219200"/>
                <a:gd name="connsiteX4" fmla="*/ 123825 w 826294"/>
                <a:gd name="connsiteY4" fmla="*/ 45244 h 1219200"/>
                <a:gd name="connsiteX5" fmla="*/ 135731 w 826294"/>
                <a:gd name="connsiteY5" fmla="*/ 45244 h 1219200"/>
                <a:gd name="connsiteX6" fmla="*/ 150019 w 826294"/>
                <a:gd name="connsiteY6" fmla="*/ 71438 h 1219200"/>
                <a:gd name="connsiteX7" fmla="*/ 164306 w 826294"/>
                <a:gd name="connsiteY7" fmla="*/ 71438 h 1219200"/>
                <a:gd name="connsiteX8" fmla="*/ 161925 w 826294"/>
                <a:gd name="connsiteY8" fmla="*/ 92869 h 1219200"/>
                <a:gd name="connsiteX9" fmla="*/ 171450 w 826294"/>
                <a:gd name="connsiteY9" fmla="*/ 92869 h 1219200"/>
                <a:gd name="connsiteX10" fmla="*/ 169069 w 826294"/>
                <a:gd name="connsiteY10" fmla="*/ 119063 h 1219200"/>
                <a:gd name="connsiteX11" fmla="*/ 180975 w 826294"/>
                <a:gd name="connsiteY11" fmla="*/ 150019 h 1219200"/>
                <a:gd name="connsiteX12" fmla="*/ 180975 w 826294"/>
                <a:gd name="connsiteY12" fmla="*/ 185738 h 1219200"/>
                <a:gd name="connsiteX13" fmla="*/ 200025 w 826294"/>
                <a:gd name="connsiteY13" fmla="*/ 216694 h 1219200"/>
                <a:gd name="connsiteX14" fmla="*/ 195262 w 826294"/>
                <a:gd name="connsiteY14" fmla="*/ 252413 h 1219200"/>
                <a:gd name="connsiteX15" fmla="*/ 209550 w 826294"/>
                <a:gd name="connsiteY15" fmla="*/ 252413 h 1219200"/>
                <a:gd name="connsiteX16" fmla="*/ 204787 w 826294"/>
                <a:gd name="connsiteY16" fmla="*/ 288132 h 1219200"/>
                <a:gd name="connsiteX17" fmla="*/ 216694 w 826294"/>
                <a:gd name="connsiteY17" fmla="*/ 288132 h 1219200"/>
                <a:gd name="connsiteX18" fmla="*/ 228600 w 826294"/>
                <a:gd name="connsiteY18" fmla="*/ 309563 h 1219200"/>
                <a:gd name="connsiteX19" fmla="*/ 228600 w 826294"/>
                <a:gd name="connsiteY19" fmla="*/ 359569 h 1219200"/>
                <a:gd name="connsiteX20" fmla="*/ 240506 w 826294"/>
                <a:gd name="connsiteY20" fmla="*/ 359569 h 1219200"/>
                <a:gd name="connsiteX21" fmla="*/ 240506 w 826294"/>
                <a:gd name="connsiteY21" fmla="*/ 392907 h 1219200"/>
                <a:gd name="connsiteX22" fmla="*/ 245269 w 826294"/>
                <a:gd name="connsiteY22" fmla="*/ 395288 h 1219200"/>
                <a:gd name="connsiteX23" fmla="*/ 245269 w 826294"/>
                <a:gd name="connsiteY23" fmla="*/ 414338 h 1219200"/>
                <a:gd name="connsiteX24" fmla="*/ 252412 w 826294"/>
                <a:gd name="connsiteY24" fmla="*/ 414338 h 1219200"/>
                <a:gd name="connsiteX25" fmla="*/ 259556 w 826294"/>
                <a:gd name="connsiteY25" fmla="*/ 447675 h 1219200"/>
                <a:gd name="connsiteX26" fmla="*/ 259556 w 826294"/>
                <a:gd name="connsiteY26" fmla="*/ 476250 h 1219200"/>
                <a:gd name="connsiteX27" fmla="*/ 304800 w 826294"/>
                <a:gd name="connsiteY27" fmla="*/ 476250 h 1219200"/>
                <a:gd name="connsiteX28" fmla="*/ 311944 w 826294"/>
                <a:gd name="connsiteY28" fmla="*/ 497682 h 1219200"/>
                <a:gd name="connsiteX29" fmla="*/ 311944 w 826294"/>
                <a:gd name="connsiteY29" fmla="*/ 519113 h 1219200"/>
                <a:gd name="connsiteX30" fmla="*/ 328612 w 826294"/>
                <a:gd name="connsiteY30" fmla="*/ 519113 h 1219200"/>
                <a:gd name="connsiteX31" fmla="*/ 342900 w 826294"/>
                <a:gd name="connsiteY31" fmla="*/ 547688 h 1219200"/>
                <a:gd name="connsiteX32" fmla="*/ 350044 w 826294"/>
                <a:gd name="connsiteY32" fmla="*/ 550070 h 1219200"/>
                <a:gd name="connsiteX33" fmla="*/ 354806 w 826294"/>
                <a:gd name="connsiteY33" fmla="*/ 581025 h 1219200"/>
                <a:gd name="connsiteX34" fmla="*/ 364331 w 826294"/>
                <a:gd name="connsiteY34" fmla="*/ 581025 h 1219200"/>
                <a:gd name="connsiteX35" fmla="*/ 364331 w 826294"/>
                <a:gd name="connsiteY35" fmla="*/ 592932 h 1219200"/>
                <a:gd name="connsiteX36" fmla="*/ 371475 w 826294"/>
                <a:gd name="connsiteY36" fmla="*/ 592932 h 1219200"/>
                <a:gd name="connsiteX37" fmla="*/ 366712 w 826294"/>
                <a:gd name="connsiteY37" fmla="*/ 607219 h 1219200"/>
                <a:gd name="connsiteX38" fmla="*/ 385762 w 826294"/>
                <a:gd name="connsiteY38" fmla="*/ 616744 h 1219200"/>
                <a:gd name="connsiteX39" fmla="*/ 383381 w 826294"/>
                <a:gd name="connsiteY39" fmla="*/ 640557 h 1219200"/>
                <a:gd name="connsiteX40" fmla="*/ 392906 w 826294"/>
                <a:gd name="connsiteY40" fmla="*/ 640557 h 1219200"/>
                <a:gd name="connsiteX41" fmla="*/ 400050 w 826294"/>
                <a:gd name="connsiteY41" fmla="*/ 661988 h 1219200"/>
                <a:gd name="connsiteX42" fmla="*/ 407194 w 826294"/>
                <a:gd name="connsiteY42" fmla="*/ 661988 h 1219200"/>
                <a:gd name="connsiteX43" fmla="*/ 414337 w 826294"/>
                <a:gd name="connsiteY43" fmla="*/ 685800 h 1219200"/>
                <a:gd name="connsiteX44" fmla="*/ 433387 w 826294"/>
                <a:gd name="connsiteY44" fmla="*/ 685800 h 1219200"/>
                <a:gd name="connsiteX45" fmla="*/ 433387 w 826294"/>
                <a:gd name="connsiteY45" fmla="*/ 697707 h 1219200"/>
                <a:gd name="connsiteX46" fmla="*/ 461962 w 826294"/>
                <a:gd name="connsiteY46" fmla="*/ 711994 h 1219200"/>
                <a:gd name="connsiteX47" fmla="*/ 457200 w 826294"/>
                <a:gd name="connsiteY47" fmla="*/ 731044 h 1219200"/>
                <a:gd name="connsiteX48" fmla="*/ 473869 w 826294"/>
                <a:gd name="connsiteY48" fmla="*/ 731044 h 1219200"/>
                <a:gd name="connsiteX49" fmla="*/ 469106 w 826294"/>
                <a:gd name="connsiteY49" fmla="*/ 766763 h 1219200"/>
                <a:gd name="connsiteX50" fmla="*/ 495300 w 826294"/>
                <a:gd name="connsiteY50" fmla="*/ 766763 h 1219200"/>
                <a:gd name="connsiteX51" fmla="*/ 495300 w 826294"/>
                <a:gd name="connsiteY51" fmla="*/ 814388 h 1219200"/>
                <a:gd name="connsiteX52" fmla="*/ 523875 w 826294"/>
                <a:gd name="connsiteY52" fmla="*/ 819150 h 1219200"/>
                <a:gd name="connsiteX53" fmla="*/ 523875 w 826294"/>
                <a:gd name="connsiteY53" fmla="*/ 895350 h 1219200"/>
                <a:gd name="connsiteX54" fmla="*/ 538162 w 826294"/>
                <a:gd name="connsiteY54" fmla="*/ 897731 h 1219200"/>
                <a:gd name="connsiteX55" fmla="*/ 540544 w 826294"/>
                <a:gd name="connsiteY55" fmla="*/ 923925 h 1219200"/>
                <a:gd name="connsiteX56" fmla="*/ 559594 w 826294"/>
                <a:gd name="connsiteY56" fmla="*/ 938213 h 1219200"/>
                <a:gd name="connsiteX57" fmla="*/ 561975 w 826294"/>
                <a:gd name="connsiteY57" fmla="*/ 978694 h 1219200"/>
                <a:gd name="connsiteX58" fmla="*/ 592931 w 826294"/>
                <a:gd name="connsiteY58" fmla="*/ 978695 h 1219200"/>
                <a:gd name="connsiteX59" fmla="*/ 592931 w 826294"/>
                <a:gd name="connsiteY59" fmla="*/ 1014413 h 1219200"/>
                <a:gd name="connsiteX60" fmla="*/ 640556 w 826294"/>
                <a:gd name="connsiteY60" fmla="*/ 1014413 h 1219200"/>
                <a:gd name="connsiteX61" fmla="*/ 652462 w 826294"/>
                <a:gd name="connsiteY61" fmla="*/ 1014413 h 1219200"/>
                <a:gd name="connsiteX62" fmla="*/ 652462 w 826294"/>
                <a:gd name="connsiteY62" fmla="*/ 1054894 h 1219200"/>
                <a:gd name="connsiteX63" fmla="*/ 669131 w 826294"/>
                <a:gd name="connsiteY63" fmla="*/ 1054894 h 1219200"/>
                <a:gd name="connsiteX64" fmla="*/ 669131 w 826294"/>
                <a:gd name="connsiteY64" fmla="*/ 1085850 h 1219200"/>
                <a:gd name="connsiteX65" fmla="*/ 683419 w 826294"/>
                <a:gd name="connsiteY65" fmla="*/ 1085850 h 1219200"/>
                <a:gd name="connsiteX66" fmla="*/ 683419 w 826294"/>
                <a:gd name="connsiteY66" fmla="*/ 1100138 h 1219200"/>
                <a:gd name="connsiteX67" fmla="*/ 695325 w 826294"/>
                <a:gd name="connsiteY67" fmla="*/ 1100138 h 1219200"/>
                <a:gd name="connsiteX68" fmla="*/ 695325 w 826294"/>
                <a:gd name="connsiteY68" fmla="*/ 1143000 h 1219200"/>
                <a:gd name="connsiteX69" fmla="*/ 704850 w 826294"/>
                <a:gd name="connsiteY69" fmla="*/ 1143000 h 1219200"/>
                <a:gd name="connsiteX70" fmla="*/ 704850 w 826294"/>
                <a:gd name="connsiteY70" fmla="*/ 1157288 h 1219200"/>
                <a:gd name="connsiteX71" fmla="*/ 728662 w 826294"/>
                <a:gd name="connsiteY71" fmla="*/ 1157288 h 1219200"/>
                <a:gd name="connsiteX72" fmla="*/ 728662 w 826294"/>
                <a:gd name="connsiteY72" fmla="*/ 1166813 h 1219200"/>
                <a:gd name="connsiteX73" fmla="*/ 750094 w 826294"/>
                <a:gd name="connsiteY73" fmla="*/ 1166813 h 1219200"/>
                <a:gd name="connsiteX74" fmla="*/ 757237 w 826294"/>
                <a:gd name="connsiteY74" fmla="*/ 1190625 h 1219200"/>
                <a:gd name="connsiteX75" fmla="*/ 807244 w 826294"/>
                <a:gd name="connsiteY75" fmla="*/ 1190625 h 1219200"/>
                <a:gd name="connsiteX76" fmla="*/ 807244 w 826294"/>
                <a:gd name="connsiteY76" fmla="*/ 1200150 h 1219200"/>
                <a:gd name="connsiteX77" fmla="*/ 826294 w 826294"/>
                <a:gd name="connsiteY77" fmla="*/ 1200150 h 1219200"/>
                <a:gd name="connsiteX78" fmla="*/ 826294 w 826294"/>
                <a:gd name="connsiteY78"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826294" h="1219200">
                  <a:moveTo>
                    <a:pt x="0" y="0"/>
                  </a:moveTo>
                  <a:lnTo>
                    <a:pt x="78581" y="0"/>
                  </a:lnTo>
                  <a:lnTo>
                    <a:pt x="102394" y="26194"/>
                  </a:lnTo>
                  <a:lnTo>
                    <a:pt x="116681" y="23813"/>
                  </a:lnTo>
                  <a:lnTo>
                    <a:pt x="123825" y="45244"/>
                  </a:lnTo>
                  <a:lnTo>
                    <a:pt x="135731" y="45244"/>
                  </a:lnTo>
                  <a:lnTo>
                    <a:pt x="150019" y="71438"/>
                  </a:lnTo>
                  <a:lnTo>
                    <a:pt x="164306" y="71438"/>
                  </a:lnTo>
                  <a:lnTo>
                    <a:pt x="161925" y="92869"/>
                  </a:lnTo>
                  <a:lnTo>
                    <a:pt x="171450" y="92869"/>
                  </a:lnTo>
                  <a:lnTo>
                    <a:pt x="169069" y="119063"/>
                  </a:lnTo>
                  <a:lnTo>
                    <a:pt x="180975" y="150019"/>
                  </a:lnTo>
                  <a:lnTo>
                    <a:pt x="180975" y="185738"/>
                  </a:lnTo>
                  <a:lnTo>
                    <a:pt x="200025" y="216694"/>
                  </a:lnTo>
                  <a:lnTo>
                    <a:pt x="195262" y="252413"/>
                  </a:lnTo>
                  <a:lnTo>
                    <a:pt x="209550" y="252413"/>
                  </a:lnTo>
                  <a:lnTo>
                    <a:pt x="204787" y="288132"/>
                  </a:lnTo>
                  <a:lnTo>
                    <a:pt x="216694" y="288132"/>
                  </a:lnTo>
                  <a:lnTo>
                    <a:pt x="228600" y="309563"/>
                  </a:lnTo>
                  <a:lnTo>
                    <a:pt x="228600" y="359569"/>
                  </a:lnTo>
                  <a:lnTo>
                    <a:pt x="240506" y="359569"/>
                  </a:lnTo>
                  <a:lnTo>
                    <a:pt x="240506" y="392907"/>
                  </a:lnTo>
                  <a:lnTo>
                    <a:pt x="245269" y="395288"/>
                  </a:lnTo>
                  <a:lnTo>
                    <a:pt x="245269" y="414338"/>
                  </a:lnTo>
                  <a:lnTo>
                    <a:pt x="252412" y="414338"/>
                  </a:lnTo>
                  <a:lnTo>
                    <a:pt x="259556" y="447675"/>
                  </a:lnTo>
                  <a:lnTo>
                    <a:pt x="259556" y="476250"/>
                  </a:lnTo>
                  <a:lnTo>
                    <a:pt x="304800" y="476250"/>
                  </a:lnTo>
                  <a:lnTo>
                    <a:pt x="311944" y="497682"/>
                  </a:lnTo>
                  <a:lnTo>
                    <a:pt x="311944" y="519113"/>
                  </a:lnTo>
                  <a:lnTo>
                    <a:pt x="328612" y="519113"/>
                  </a:lnTo>
                  <a:lnTo>
                    <a:pt x="342900" y="547688"/>
                  </a:lnTo>
                  <a:lnTo>
                    <a:pt x="350044" y="550070"/>
                  </a:lnTo>
                  <a:lnTo>
                    <a:pt x="354806" y="581025"/>
                  </a:lnTo>
                  <a:lnTo>
                    <a:pt x="364331" y="581025"/>
                  </a:lnTo>
                  <a:lnTo>
                    <a:pt x="364331" y="592932"/>
                  </a:lnTo>
                  <a:lnTo>
                    <a:pt x="371475" y="592932"/>
                  </a:lnTo>
                  <a:lnTo>
                    <a:pt x="366712" y="607219"/>
                  </a:lnTo>
                  <a:lnTo>
                    <a:pt x="385762" y="616744"/>
                  </a:lnTo>
                  <a:lnTo>
                    <a:pt x="383381" y="640557"/>
                  </a:lnTo>
                  <a:lnTo>
                    <a:pt x="392906" y="640557"/>
                  </a:lnTo>
                  <a:lnTo>
                    <a:pt x="400050" y="661988"/>
                  </a:lnTo>
                  <a:lnTo>
                    <a:pt x="407194" y="661988"/>
                  </a:lnTo>
                  <a:lnTo>
                    <a:pt x="414337" y="685800"/>
                  </a:lnTo>
                  <a:lnTo>
                    <a:pt x="433387" y="685800"/>
                  </a:lnTo>
                  <a:lnTo>
                    <a:pt x="433387" y="697707"/>
                  </a:lnTo>
                  <a:lnTo>
                    <a:pt x="461962" y="711994"/>
                  </a:lnTo>
                  <a:lnTo>
                    <a:pt x="457200" y="731044"/>
                  </a:lnTo>
                  <a:lnTo>
                    <a:pt x="473869" y="731044"/>
                  </a:lnTo>
                  <a:lnTo>
                    <a:pt x="469106" y="766763"/>
                  </a:lnTo>
                  <a:lnTo>
                    <a:pt x="495300" y="766763"/>
                  </a:lnTo>
                  <a:lnTo>
                    <a:pt x="495300" y="814388"/>
                  </a:lnTo>
                  <a:lnTo>
                    <a:pt x="523875" y="819150"/>
                  </a:lnTo>
                  <a:lnTo>
                    <a:pt x="523875" y="895350"/>
                  </a:lnTo>
                  <a:lnTo>
                    <a:pt x="538162" y="897731"/>
                  </a:lnTo>
                  <a:lnTo>
                    <a:pt x="540544" y="923925"/>
                  </a:lnTo>
                  <a:lnTo>
                    <a:pt x="559594" y="938213"/>
                  </a:lnTo>
                  <a:lnTo>
                    <a:pt x="561975" y="978694"/>
                  </a:lnTo>
                  <a:lnTo>
                    <a:pt x="592931" y="978695"/>
                  </a:lnTo>
                  <a:lnTo>
                    <a:pt x="592931" y="1014413"/>
                  </a:lnTo>
                  <a:lnTo>
                    <a:pt x="640556" y="1014413"/>
                  </a:lnTo>
                  <a:lnTo>
                    <a:pt x="652462" y="1014413"/>
                  </a:lnTo>
                  <a:lnTo>
                    <a:pt x="652462" y="1054894"/>
                  </a:lnTo>
                  <a:lnTo>
                    <a:pt x="669131" y="1054894"/>
                  </a:lnTo>
                  <a:lnTo>
                    <a:pt x="669131" y="1085850"/>
                  </a:lnTo>
                  <a:lnTo>
                    <a:pt x="683419" y="1085850"/>
                  </a:lnTo>
                  <a:lnTo>
                    <a:pt x="683419" y="1100138"/>
                  </a:lnTo>
                  <a:lnTo>
                    <a:pt x="695325" y="1100138"/>
                  </a:lnTo>
                  <a:lnTo>
                    <a:pt x="695325" y="1143000"/>
                  </a:lnTo>
                  <a:lnTo>
                    <a:pt x="704850" y="1143000"/>
                  </a:lnTo>
                  <a:lnTo>
                    <a:pt x="704850" y="1157288"/>
                  </a:lnTo>
                  <a:lnTo>
                    <a:pt x="728662" y="1157288"/>
                  </a:lnTo>
                  <a:lnTo>
                    <a:pt x="728662" y="1166813"/>
                  </a:lnTo>
                  <a:lnTo>
                    <a:pt x="750094" y="1166813"/>
                  </a:lnTo>
                  <a:lnTo>
                    <a:pt x="757237" y="1190625"/>
                  </a:lnTo>
                  <a:lnTo>
                    <a:pt x="807244" y="1190625"/>
                  </a:lnTo>
                  <a:lnTo>
                    <a:pt x="807244" y="1200150"/>
                  </a:lnTo>
                  <a:lnTo>
                    <a:pt x="826294" y="1200150"/>
                  </a:lnTo>
                  <a:lnTo>
                    <a:pt x="826294" y="1219200"/>
                  </a:lnTo>
                </a:path>
              </a:pathLst>
            </a:custGeom>
            <a:noFill/>
            <a:ln w="28575">
              <a:solidFill>
                <a:schemeClr val="accent3"/>
              </a:solidFill>
              <a:miter lim="800000"/>
              <a:headEnd/>
              <a:tailEnd/>
            </a:ln>
          </p:spPr>
          <p:txBody>
            <a:bodyPr rtlCol="0" anchor="ctr"/>
            <a:lstStyle/>
            <a:p>
              <a:pPr algn="ctr"/>
              <a:endParaRPr lang="en-US" dirty="0"/>
            </a:p>
          </p:txBody>
        </p:sp>
      </p:grpSp>
      <p:sp>
        <p:nvSpPr>
          <p:cNvPr id="2" name="Title 1">
            <a:extLst>
              <a:ext uri="{FF2B5EF4-FFF2-40B4-BE49-F238E27FC236}">
                <a16:creationId xmlns:a16="http://schemas.microsoft.com/office/drawing/2014/main" id="{899A5008-7F5B-86FD-2221-2AAC737C2960}"/>
              </a:ext>
            </a:extLst>
          </p:cNvPr>
          <p:cNvSpPr>
            <a:spLocks noGrp="1"/>
          </p:cNvSpPr>
          <p:nvPr>
            <p:ph type="title"/>
          </p:nvPr>
        </p:nvSpPr>
        <p:spPr/>
        <p:txBody>
          <a:bodyPr/>
          <a:lstStyle/>
          <a:p>
            <a:r>
              <a:rPr lang="en-US" dirty="0"/>
              <a:t>2SMALL: Response and Survival</a:t>
            </a:r>
          </a:p>
        </p:txBody>
      </p:sp>
      <p:sp>
        <p:nvSpPr>
          <p:cNvPr id="4" name="TextBox 3">
            <a:extLst>
              <a:ext uri="{FF2B5EF4-FFF2-40B4-BE49-F238E27FC236}">
                <a16:creationId xmlns:a16="http://schemas.microsoft.com/office/drawing/2014/main" id="{5EEBDF38-7403-E931-9438-DB8F953BE09E}"/>
              </a:ext>
            </a:extLst>
          </p:cNvPr>
          <p:cNvSpPr txBox="1"/>
          <p:nvPr/>
        </p:nvSpPr>
        <p:spPr>
          <a:xfrm>
            <a:off x="294968" y="6308209"/>
            <a:ext cx="2001317" cy="369332"/>
          </a:xfrm>
          <a:prstGeom prst="rect">
            <a:avLst/>
          </a:prstGeom>
          <a:noFill/>
        </p:spPr>
        <p:txBody>
          <a:bodyPr wrap="none" rtlCol="0">
            <a:spAutoFit/>
          </a:bodyPr>
          <a:lstStyle/>
          <a:p>
            <a:r>
              <a:rPr lang="en-US" dirty="0"/>
              <a:t>Aix SP, ASCO 2025</a:t>
            </a:r>
          </a:p>
        </p:txBody>
      </p:sp>
      <p:sp>
        <p:nvSpPr>
          <p:cNvPr id="3" name="Text Box 11">
            <a:extLst>
              <a:ext uri="{FF2B5EF4-FFF2-40B4-BE49-F238E27FC236}">
                <a16:creationId xmlns:a16="http://schemas.microsoft.com/office/drawing/2014/main" id="{72E030CF-BD26-C96D-7EF0-343C556AF9FE}"/>
              </a:ext>
            </a:extLst>
          </p:cNvPr>
          <p:cNvSpPr txBox="1">
            <a:spLocks noChangeArrowheads="1"/>
          </p:cNvSpPr>
          <p:nvPr/>
        </p:nvSpPr>
        <p:spPr bwMode="auto">
          <a:xfrm>
            <a:off x="342641" y="6375956"/>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r>
              <a:rPr lang="en-US" sz="1200" dirty="0">
                <a:solidFill>
                  <a:schemeClr val="bg2"/>
                </a:solidFill>
                <a:latin typeface="+mj-lt"/>
              </a:rPr>
              <a:t>Aix. ASCO 2025. Abstr 8013. </a:t>
            </a:r>
          </a:p>
        </p:txBody>
      </p:sp>
      <p:graphicFrame>
        <p:nvGraphicFramePr>
          <p:cNvPr id="6" name="Table 5">
            <a:extLst>
              <a:ext uri="{FF2B5EF4-FFF2-40B4-BE49-F238E27FC236}">
                <a16:creationId xmlns:a16="http://schemas.microsoft.com/office/drawing/2014/main" id="{15F38469-C9D8-5976-A934-64EAFF88AA6E}"/>
              </a:ext>
            </a:extLst>
          </p:cNvPr>
          <p:cNvGraphicFramePr>
            <a:graphicFrameLocks noGrp="1"/>
          </p:cNvGraphicFramePr>
          <p:nvPr>
            <p:extLst>
              <p:ext uri="{D42A27DB-BD31-4B8C-83A1-F6EECF244321}">
                <p14:modId xmlns:p14="http://schemas.microsoft.com/office/powerpoint/2010/main" val="2874945144"/>
              </p:ext>
            </p:extLst>
          </p:nvPr>
        </p:nvGraphicFramePr>
        <p:xfrm>
          <a:off x="495300" y="1434670"/>
          <a:ext cx="11231016" cy="1662582"/>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2835964722"/>
                    </a:ext>
                  </a:extLst>
                </a:gridCol>
                <a:gridCol w="1807029">
                  <a:extLst>
                    <a:ext uri="{9D8B030D-6E8A-4147-A177-3AD203B41FA5}">
                      <a16:colId xmlns:a16="http://schemas.microsoft.com/office/drawing/2014/main" val="3249878857"/>
                    </a:ext>
                  </a:extLst>
                </a:gridCol>
                <a:gridCol w="1598679">
                  <a:extLst>
                    <a:ext uri="{9D8B030D-6E8A-4147-A177-3AD203B41FA5}">
                      <a16:colId xmlns:a16="http://schemas.microsoft.com/office/drawing/2014/main" val="4260250103"/>
                    </a:ext>
                  </a:extLst>
                </a:gridCol>
                <a:gridCol w="1654236">
                  <a:extLst>
                    <a:ext uri="{9D8B030D-6E8A-4147-A177-3AD203B41FA5}">
                      <a16:colId xmlns:a16="http://schemas.microsoft.com/office/drawing/2014/main" val="3851360455"/>
                    </a:ext>
                  </a:extLst>
                </a:gridCol>
                <a:gridCol w="1865376">
                  <a:extLst>
                    <a:ext uri="{9D8B030D-6E8A-4147-A177-3AD203B41FA5}">
                      <a16:colId xmlns:a16="http://schemas.microsoft.com/office/drawing/2014/main" val="2654801244"/>
                    </a:ext>
                  </a:extLst>
                </a:gridCol>
                <a:gridCol w="2095896">
                  <a:extLst>
                    <a:ext uri="{9D8B030D-6E8A-4147-A177-3AD203B41FA5}">
                      <a16:colId xmlns:a16="http://schemas.microsoft.com/office/drawing/2014/main" val="603687583"/>
                    </a:ext>
                  </a:extLst>
                </a:gridCol>
              </a:tblGrid>
              <a:tr h="1001486">
                <a:tc>
                  <a:txBody>
                    <a:bodyPr/>
                    <a:lstStyle/>
                    <a:p>
                      <a:endParaRPr lang="en-US"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t>IO Naive</a:t>
                      </a:r>
                    </a:p>
                    <a:p>
                      <a:pPr algn="ctr"/>
                      <a:r>
                        <a:rPr lang="en-US" dirty="0"/>
                        <a:t>(n = 68)</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t>IO Experienced</a:t>
                      </a:r>
                    </a:p>
                    <a:p>
                      <a:pPr algn="ctr"/>
                      <a:r>
                        <a:rPr lang="en-US" dirty="0"/>
                        <a:t>(n = 83)</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t>Total</a:t>
                      </a:r>
                    </a:p>
                    <a:p>
                      <a:pPr algn="ctr"/>
                      <a:r>
                        <a:rPr lang="en-US" dirty="0"/>
                        <a:t>(n = 151)</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t>Pt-Sensitive</a:t>
                      </a:r>
                    </a:p>
                    <a:p>
                      <a:pPr algn="ctr"/>
                      <a:r>
                        <a:rPr lang="en-US" dirty="0"/>
                        <a:t>CTFI ≥90 Days</a:t>
                      </a:r>
                    </a:p>
                    <a:p>
                      <a:pPr algn="ctr"/>
                      <a:r>
                        <a:rPr lang="en-US" dirty="0"/>
                        <a:t>(n = 92)</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t>Pt-Resistant</a:t>
                      </a:r>
                    </a:p>
                    <a:p>
                      <a:pPr algn="ctr"/>
                      <a:r>
                        <a:rPr lang="en-US" dirty="0"/>
                        <a:t>CTFI 30-&lt;90 Days</a:t>
                      </a:r>
                    </a:p>
                    <a:p>
                      <a:pPr algn="ctr"/>
                      <a:r>
                        <a:rPr lang="en-US" dirty="0"/>
                        <a:t>(n = 59)</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757375233"/>
                  </a:ext>
                </a:extLst>
              </a:tr>
              <a:tr h="661096">
                <a:tc>
                  <a:txBody>
                    <a:bodyPr/>
                    <a:lstStyle/>
                    <a:p>
                      <a:r>
                        <a:rPr lang="en-US" dirty="0">
                          <a:solidFill>
                            <a:schemeClr val="bg1"/>
                          </a:solidFill>
                        </a:rPr>
                        <a:t>ORR, n (%) </a:t>
                      </a:r>
                      <a:br>
                        <a:rPr lang="en-US" dirty="0">
                          <a:solidFill>
                            <a:schemeClr val="bg1"/>
                          </a:solidFill>
                        </a:rPr>
                      </a:br>
                      <a:r>
                        <a:rPr lang="en-US" dirty="0">
                          <a:solidFill>
                            <a:schemeClr val="bg1"/>
                          </a:solidFill>
                        </a:rPr>
                        <a:t>[95% CI]</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30 (44.1)</a:t>
                      </a:r>
                    </a:p>
                    <a:p>
                      <a:pPr algn="ctr"/>
                      <a:r>
                        <a:rPr lang="en-US" dirty="0">
                          <a:solidFill>
                            <a:schemeClr val="bg1"/>
                          </a:solidFill>
                        </a:rPr>
                        <a:t>[32.3-56.6]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31 (37.3)</a:t>
                      </a:r>
                    </a:p>
                    <a:p>
                      <a:pPr algn="ctr"/>
                      <a:r>
                        <a:rPr lang="en-US" dirty="0">
                          <a:solidFill>
                            <a:schemeClr val="bg1"/>
                          </a:solidFill>
                        </a:rPr>
                        <a:t>[27.2-48.7]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61 (40.4)</a:t>
                      </a:r>
                    </a:p>
                    <a:p>
                      <a:pPr algn="ctr"/>
                      <a:r>
                        <a:rPr lang="en-US" dirty="0">
                          <a:solidFill>
                            <a:schemeClr val="bg1"/>
                          </a:solidFill>
                        </a:rPr>
                        <a:t>[32.6-48.7]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40 (43.5)</a:t>
                      </a:r>
                    </a:p>
                    <a:p>
                      <a:pPr algn="ctr"/>
                      <a:r>
                        <a:rPr lang="en-US" dirty="0">
                          <a:solidFill>
                            <a:schemeClr val="bg1"/>
                          </a:solidFill>
                        </a:rPr>
                        <a:t>[33.3-54.2]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21 (35.6)</a:t>
                      </a:r>
                    </a:p>
                    <a:p>
                      <a:pPr algn="ctr"/>
                      <a:r>
                        <a:rPr lang="en-US" dirty="0">
                          <a:solidFill>
                            <a:schemeClr val="bg1"/>
                          </a:solidFill>
                        </a:rPr>
                        <a:t>[23.9-49.2]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45199401"/>
                  </a:ext>
                </a:extLst>
              </a:tr>
            </a:tbl>
          </a:graphicData>
        </a:graphic>
      </p:graphicFrame>
      <p:sp>
        <p:nvSpPr>
          <p:cNvPr id="5" name="TextBox 4">
            <a:extLst>
              <a:ext uri="{FF2B5EF4-FFF2-40B4-BE49-F238E27FC236}">
                <a16:creationId xmlns:a16="http://schemas.microsoft.com/office/drawing/2014/main" id="{7E118DCA-BD96-93B6-F2B4-D9E61318D2F4}"/>
              </a:ext>
            </a:extLst>
          </p:cNvPr>
          <p:cNvSpPr txBox="1"/>
          <p:nvPr/>
        </p:nvSpPr>
        <p:spPr bwMode="auto">
          <a:xfrm>
            <a:off x="3198494" y="5317071"/>
            <a:ext cx="437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a:t>
            </a:r>
          </a:p>
        </p:txBody>
      </p:sp>
      <p:sp>
        <p:nvSpPr>
          <p:cNvPr id="8" name="TextBox 7">
            <a:extLst>
              <a:ext uri="{FF2B5EF4-FFF2-40B4-BE49-F238E27FC236}">
                <a16:creationId xmlns:a16="http://schemas.microsoft.com/office/drawing/2014/main" id="{D66B3016-59A8-7EAA-A0FF-4FE21652851F}"/>
              </a:ext>
            </a:extLst>
          </p:cNvPr>
          <p:cNvSpPr txBox="1"/>
          <p:nvPr/>
        </p:nvSpPr>
        <p:spPr bwMode="auto">
          <a:xfrm rot="16200000">
            <a:off x="-286570" y="4160932"/>
            <a:ext cx="16337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Survival Probability</a:t>
            </a:r>
          </a:p>
        </p:txBody>
      </p:sp>
      <p:sp>
        <p:nvSpPr>
          <p:cNvPr id="10" name="TextBox 9">
            <a:extLst>
              <a:ext uri="{FF2B5EF4-FFF2-40B4-BE49-F238E27FC236}">
                <a16:creationId xmlns:a16="http://schemas.microsoft.com/office/drawing/2014/main" id="{04CAC952-01B6-0F30-3613-3BE201044A44}"/>
              </a:ext>
            </a:extLst>
          </p:cNvPr>
          <p:cNvSpPr txBox="1"/>
          <p:nvPr/>
        </p:nvSpPr>
        <p:spPr bwMode="auto">
          <a:xfrm>
            <a:off x="2392316" y="3875569"/>
            <a:ext cx="27759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Median PFS: 4.6 mo (95% CI: 4-5.2)</a:t>
            </a:r>
          </a:p>
        </p:txBody>
      </p:sp>
      <p:grpSp>
        <p:nvGrpSpPr>
          <p:cNvPr id="17" name="Group 16">
            <a:extLst>
              <a:ext uri="{FF2B5EF4-FFF2-40B4-BE49-F238E27FC236}">
                <a16:creationId xmlns:a16="http://schemas.microsoft.com/office/drawing/2014/main" id="{6401DC19-EAB9-3F6E-D728-400278170866}"/>
              </a:ext>
            </a:extLst>
          </p:cNvPr>
          <p:cNvGrpSpPr/>
          <p:nvPr/>
        </p:nvGrpSpPr>
        <p:grpSpPr>
          <a:xfrm>
            <a:off x="1107527" y="5189355"/>
            <a:ext cx="4666133" cy="307777"/>
            <a:chOff x="1107527" y="5155526"/>
            <a:chExt cx="4666133" cy="307777"/>
          </a:xfrm>
        </p:grpSpPr>
        <p:sp>
          <p:nvSpPr>
            <p:cNvPr id="12" name="TextBox 11">
              <a:extLst>
                <a:ext uri="{FF2B5EF4-FFF2-40B4-BE49-F238E27FC236}">
                  <a16:creationId xmlns:a16="http://schemas.microsoft.com/office/drawing/2014/main" id="{7B4E4188-2018-36BD-31EF-8B88B794F295}"/>
                </a:ext>
              </a:extLst>
            </p:cNvPr>
            <p:cNvSpPr txBox="1"/>
            <p:nvPr/>
          </p:nvSpPr>
          <p:spPr bwMode="auto">
            <a:xfrm>
              <a:off x="1107527" y="515552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a:t>
              </a:r>
            </a:p>
          </p:txBody>
        </p:sp>
        <p:sp>
          <p:nvSpPr>
            <p:cNvPr id="13" name="TextBox 12">
              <a:extLst>
                <a:ext uri="{FF2B5EF4-FFF2-40B4-BE49-F238E27FC236}">
                  <a16:creationId xmlns:a16="http://schemas.microsoft.com/office/drawing/2014/main" id="{C0C63774-DF91-9214-D440-0EDE8DBD2402}"/>
                </a:ext>
              </a:extLst>
            </p:cNvPr>
            <p:cNvSpPr txBox="1"/>
            <p:nvPr/>
          </p:nvSpPr>
          <p:spPr bwMode="auto">
            <a:xfrm>
              <a:off x="2149196" y="515552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a:t>
              </a:r>
            </a:p>
          </p:txBody>
        </p:sp>
        <p:sp>
          <p:nvSpPr>
            <p:cNvPr id="14" name="TextBox 13">
              <a:extLst>
                <a:ext uri="{FF2B5EF4-FFF2-40B4-BE49-F238E27FC236}">
                  <a16:creationId xmlns:a16="http://schemas.microsoft.com/office/drawing/2014/main" id="{1511BA2C-77FB-61E6-7D6D-209A0787708E}"/>
                </a:ext>
              </a:extLst>
            </p:cNvPr>
            <p:cNvSpPr txBox="1"/>
            <p:nvPr/>
          </p:nvSpPr>
          <p:spPr bwMode="auto">
            <a:xfrm>
              <a:off x="3233760" y="515552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20</a:t>
              </a:r>
            </a:p>
          </p:txBody>
        </p:sp>
        <p:sp>
          <p:nvSpPr>
            <p:cNvPr id="15" name="TextBox 14">
              <a:extLst>
                <a:ext uri="{FF2B5EF4-FFF2-40B4-BE49-F238E27FC236}">
                  <a16:creationId xmlns:a16="http://schemas.microsoft.com/office/drawing/2014/main" id="{F097207A-5BA0-EB47-C8F1-C1B79C6DFB55}"/>
                </a:ext>
              </a:extLst>
            </p:cNvPr>
            <p:cNvSpPr txBox="1"/>
            <p:nvPr/>
          </p:nvSpPr>
          <p:spPr bwMode="auto">
            <a:xfrm>
              <a:off x="4325732" y="515552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30</a:t>
              </a:r>
            </a:p>
          </p:txBody>
        </p:sp>
        <p:sp>
          <p:nvSpPr>
            <p:cNvPr id="16" name="TextBox 15">
              <a:extLst>
                <a:ext uri="{FF2B5EF4-FFF2-40B4-BE49-F238E27FC236}">
                  <a16:creationId xmlns:a16="http://schemas.microsoft.com/office/drawing/2014/main" id="{B4ECB3C2-4EAB-F577-9F50-A0335CD9FD2D}"/>
                </a:ext>
              </a:extLst>
            </p:cNvPr>
            <p:cNvSpPr txBox="1"/>
            <p:nvPr/>
          </p:nvSpPr>
          <p:spPr bwMode="auto">
            <a:xfrm>
              <a:off x="5406252" y="515552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40</a:t>
              </a:r>
            </a:p>
          </p:txBody>
        </p:sp>
      </p:grpSp>
      <p:grpSp>
        <p:nvGrpSpPr>
          <p:cNvPr id="23" name="Group 22">
            <a:extLst>
              <a:ext uri="{FF2B5EF4-FFF2-40B4-BE49-F238E27FC236}">
                <a16:creationId xmlns:a16="http://schemas.microsoft.com/office/drawing/2014/main" id="{9936738B-1E1D-8E49-2D1E-0F73FE6817D3}"/>
              </a:ext>
            </a:extLst>
          </p:cNvPr>
          <p:cNvGrpSpPr/>
          <p:nvPr/>
        </p:nvGrpSpPr>
        <p:grpSpPr>
          <a:xfrm>
            <a:off x="539623" y="3310168"/>
            <a:ext cx="503664" cy="1973812"/>
            <a:chOff x="572964" y="3310168"/>
            <a:chExt cx="503664" cy="1973812"/>
          </a:xfrm>
        </p:grpSpPr>
        <p:sp>
          <p:nvSpPr>
            <p:cNvPr id="18" name="TextBox 17">
              <a:extLst>
                <a:ext uri="{FF2B5EF4-FFF2-40B4-BE49-F238E27FC236}">
                  <a16:creationId xmlns:a16="http://schemas.microsoft.com/office/drawing/2014/main" id="{4B819536-671D-D525-E132-0982F82B35CE}"/>
                </a:ext>
              </a:extLst>
            </p:cNvPr>
            <p:cNvSpPr txBox="1"/>
            <p:nvPr/>
          </p:nvSpPr>
          <p:spPr bwMode="auto">
            <a:xfrm>
              <a:off x="572964" y="3310168"/>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9" name="TextBox 18">
              <a:extLst>
                <a:ext uri="{FF2B5EF4-FFF2-40B4-BE49-F238E27FC236}">
                  <a16:creationId xmlns:a16="http://schemas.microsoft.com/office/drawing/2014/main" id="{0E68DEF7-F5E8-72F1-D7A2-B336C4F91040}"/>
                </a:ext>
              </a:extLst>
            </p:cNvPr>
            <p:cNvSpPr txBox="1"/>
            <p:nvPr/>
          </p:nvSpPr>
          <p:spPr bwMode="auto">
            <a:xfrm>
              <a:off x="572964" y="3735002"/>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0.75</a:t>
              </a:r>
            </a:p>
          </p:txBody>
        </p:sp>
        <p:sp>
          <p:nvSpPr>
            <p:cNvPr id="20" name="TextBox 19">
              <a:extLst>
                <a:ext uri="{FF2B5EF4-FFF2-40B4-BE49-F238E27FC236}">
                  <a16:creationId xmlns:a16="http://schemas.microsoft.com/office/drawing/2014/main" id="{AAB735EE-2CF4-DDF9-B16B-C402022C6D36}"/>
                </a:ext>
              </a:extLst>
            </p:cNvPr>
            <p:cNvSpPr txBox="1"/>
            <p:nvPr/>
          </p:nvSpPr>
          <p:spPr bwMode="auto">
            <a:xfrm>
              <a:off x="572964" y="4145587"/>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0.50</a:t>
              </a:r>
            </a:p>
          </p:txBody>
        </p:sp>
        <p:sp>
          <p:nvSpPr>
            <p:cNvPr id="21" name="TextBox 20">
              <a:extLst>
                <a:ext uri="{FF2B5EF4-FFF2-40B4-BE49-F238E27FC236}">
                  <a16:creationId xmlns:a16="http://schemas.microsoft.com/office/drawing/2014/main" id="{BA1BA2A9-177E-C10B-30EB-C8FC0DD6B585}"/>
                </a:ext>
              </a:extLst>
            </p:cNvPr>
            <p:cNvSpPr txBox="1"/>
            <p:nvPr/>
          </p:nvSpPr>
          <p:spPr bwMode="auto">
            <a:xfrm>
              <a:off x="572964" y="4565658"/>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0.25</a:t>
              </a:r>
            </a:p>
          </p:txBody>
        </p:sp>
        <p:sp>
          <p:nvSpPr>
            <p:cNvPr id="22" name="TextBox 21">
              <a:extLst>
                <a:ext uri="{FF2B5EF4-FFF2-40B4-BE49-F238E27FC236}">
                  <a16:creationId xmlns:a16="http://schemas.microsoft.com/office/drawing/2014/main" id="{9355338B-B641-195F-75A0-441DAE8B1533}"/>
                </a:ext>
              </a:extLst>
            </p:cNvPr>
            <p:cNvSpPr txBox="1"/>
            <p:nvPr/>
          </p:nvSpPr>
          <p:spPr bwMode="auto">
            <a:xfrm>
              <a:off x="800591" y="497620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24" name="TextBox 23">
            <a:extLst>
              <a:ext uri="{FF2B5EF4-FFF2-40B4-BE49-F238E27FC236}">
                <a16:creationId xmlns:a16="http://schemas.microsoft.com/office/drawing/2014/main" id="{E136BCB6-F505-612C-B7CF-5F87AA6521BC}"/>
              </a:ext>
            </a:extLst>
          </p:cNvPr>
          <p:cNvSpPr txBox="1"/>
          <p:nvPr/>
        </p:nvSpPr>
        <p:spPr bwMode="auto">
          <a:xfrm>
            <a:off x="4191120" y="3168621"/>
            <a:ext cx="12506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Strata       Total</a:t>
            </a:r>
          </a:p>
        </p:txBody>
      </p:sp>
      <p:sp>
        <p:nvSpPr>
          <p:cNvPr id="25" name="TextBox 24">
            <a:extLst>
              <a:ext uri="{FF2B5EF4-FFF2-40B4-BE49-F238E27FC236}">
                <a16:creationId xmlns:a16="http://schemas.microsoft.com/office/drawing/2014/main" id="{9988481F-7DE1-B93A-13D6-BC5B77A6B436}"/>
              </a:ext>
            </a:extLst>
          </p:cNvPr>
          <p:cNvSpPr txBox="1"/>
          <p:nvPr/>
        </p:nvSpPr>
        <p:spPr bwMode="auto">
          <a:xfrm>
            <a:off x="640628" y="5317071"/>
            <a:ext cx="24027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No. at risk (number censored)</a:t>
            </a:r>
          </a:p>
        </p:txBody>
      </p:sp>
      <p:sp>
        <p:nvSpPr>
          <p:cNvPr id="26" name="TextBox 25">
            <a:extLst>
              <a:ext uri="{FF2B5EF4-FFF2-40B4-BE49-F238E27FC236}">
                <a16:creationId xmlns:a16="http://schemas.microsoft.com/office/drawing/2014/main" id="{7033F080-60C8-4ED0-BC84-98B1AA3A13FA}"/>
              </a:ext>
            </a:extLst>
          </p:cNvPr>
          <p:cNvSpPr txBox="1"/>
          <p:nvPr/>
        </p:nvSpPr>
        <p:spPr bwMode="auto">
          <a:xfrm rot="16200000">
            <a:off x="216452" y="5598318"/>
            <a:ext cx="6277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Strata</a:t>
            </a:r>
          </a:p>
        </p:txBody>
      </p:sp>
      <p:sp>
        <p:nvSpPr>
          <p:cNvPr id="27" name="TextBox 26">
            <a:extLst>
              <a:ext uri="{FF2B5EF4-FFF2-40B4-BE49-F238E27FC236}">
                <a16:creationId xmlns:a16="http://schemas.microsoft.com/office/drawing/2014/main" id="{00A7C000-CB1F-E9A4-2910-A22007D64107}"/>
              </a:ext>
            </a:extLst>
          </p:cNvPr>
          <p:cNvSpPr txBox="1"/>
          <p:nvPr/>
        </p:nvSpPr>
        <p:spPr bwMode="auto">
          <a:xfrm>
            <a:off x="503501" y="5590607"/>
            <a:ext cx="5473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Total</a:t>
            </a:r>
          </a:p>
        </p:txBody>
      </p:sp>
      <p:sp>
        <p:nvSpPr>
          <p:cNvPr id="28" name="TextBox 27">
            <a:extLst>
              <a:ext uri="{FF2B5EF4-FFF2-40B4-BE49-F238E27FC236}">
                <a16:creationId xmlns:a16="http://schemas.microsoft.com/office/drawing/2014/main" id="{D498DC9C-9E40-7A1F-1E58-CE1046766845}"/>
              </a:ext>
            </a:extLst>
          </p:cNvPr>
          <p:cNvSpPr txBox="1"/>
          <p:nvPr/>
        </p:nvSpPr>
        <p:spPr bwMode="auto">
          <a:xfrm>
            <a:off x="3198494" y="6090376"/>
            <a:ext cx="437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a:t>
            </a:r>
          </a:p>
        </p:txBody>
      </p:sp>
      <p:grpSp>
        <p:nvGrpSpPr>
          <p:cNvPr id="29" name="Group 28">
            <a:extLst>
              <a:ext uri="{FF2B5EF4-FFF2-40B4-BE49-F238E27FC236}">
                <a16:creationId xmlns:a16="http://schemas.microsoft.com/office/drawing/2014/main" id="{30ACEB74-3CE3-2F46-E87A-9DF618AE2230}"/>
              </a:ext>
            </a:extLst>
          </p:cNvPr>
          <p:cNvGrpSpPr/>
          <p:nvPr/>
        </p:nvGrpSpPr>
        <p:grpSpPr>
          <a:xfrm>
            <a:off x="1107527" y="5931725"/>
            <a:ext cx="4666133" cy="307777"/>
            <a:chOff x="1107527" y="5155526"/>
            <a:chExt cx="4666133" cy="307777"/>
          </a:xfrm>
        </p:grpSpPr>
        <p:sp>
          <p:nvSpPr>
            <p:cNvPr id="30" name="TextBox 29">
              <a:extLst>
                <a:ext uri="{FF2B5EF4-FFF2-40B4-BE49-F238E27FC236}">
                  <a16:creationId xmlns:a16="http://schemas.microsoft.com/office/drawing/2014/main" id="{79A018D5-7A1B-D1BB-201B-F4B7CAE20192}"/>
                </a:ext>
              </a:extLst>
            </p:cNvPr>
            <p:cNvSpPr txBox="1"/>
            <p:nvPr/>
          </p:nvSpPr>
          <p:spPr bwMode="auto">
            <a:xfrm>
              <a:off x="1107527" y="515552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a:t>
              </a:r>
            </a:p>
          </p:txBody>
        </p:sp>
        <p:sp>
          <p:nvSpPr>
            <p:cNvPr id="31" name="TextBox 30">
              <a:extLst>
                <a:ext uri="{FF2B5EF4-FFF2-40B4-BE49-F238E27FC236}">
                  <a16:creationId xmlns:a16="http://schemas.microsoft.com/office/drawing/2014/main" id="{C6F7240C-F03A-D5C3-FE07-AE4803D0D7B3}"/>
                </a:ext>
              </a:extLst>
            </p:cNvPr>
            <p:cNvSpPr txBox="1"/>
            <p:nvPr/>
          </p:nvSpPr>
          <p:spPr bwMode="auto">
            <a:xfrm>
              <a:off x="2149196" y="515552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a:t>
              </a:r>
            </a:p>
          </p:txBody>
        </p:sp>
        <p:sp>
          <p:nvSpPr>
            <p:cNvPr id="32" name="TextBox 31">
              <a:extLst>
                <a:ext uri="{FF2B5EF4-FFF2-40B4-BE49-F238E27FC236}">
                  <a16:creationId xmlns:a16="http://schemas.microsoft.com/office/drawing/2014/main" id="{D105FDE1-4B32-9B27-AC73-2AF256006723}"/>
                </a:ext>
              </a:extLst>
            </p:cNvPr>
            <p:cNvSpPr txBox="1"/>
            <p:nvPr/>
          </p:nvSpPr>
          <p:spPr bwMode="auto">
            <a:xfrm>
              <a:off x="3233760" y="515552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20</a:t>
              </a:r>
            </a:p>
          </p:txBody>
        </p:sp>
        <p:sp>
          <p:nvSpPr>
            <p:cNvPr id="33" name="TextBox 32">
              <a:extLst>
                <a:ext uri="{FF2B5EF4-FFF2-40B4-BE49-F238E27FC236}">
                  <a16:creationId xmlns:a16="http://schemas.microsoft.com/office/drawing/2014/main" id="{2427C1F3-63D1-F00A-97BF-46EB14BB18CB}"/>
                </a:ext>
              </a:extLst>
            </p:cNvPr>
            <p:cNvSpPr txBox="1"/>
            <p:nvPr/>
          </p:nvSpPr>
          <p:spPr bwMode="auto">
            <a:xfrm>
              <a:off x="4325732" y="515552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30</a:t>
              </a:r>
            </a:p>
          </p:txBody>
        </p:sp>
        <p:sp>
          <p:nvSpPr>
            <p:cNvPr id="34" name="TextBox 33">
              <a:extLst>
                <a:ext uri="{FF2B5EF4-FFF2-40B4-BE49-F238E27FC236}">
                  <a16:creationId xmlns:a16="http://schemas.microsoft.com/office/drawing/2014/main" id="{1A1C12A9-7E90-4A7E-2E87-362D40DCED50}"/>
                </a:ext>
              </a:extLst>
            </p:cNvPr>
            <p:cNvSpPr txBox="1"/>
            <p:nvPr/>
          </p:nvSpPr>
          <p:spPr bwMode="auto">
            <a:xfrm>
              <a:off x="5406252" y="515552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40</a:t>
              </a:r>
            </a:p>
          </p:txBody>
        </p:sp>
      </p:grpSp>
      <p:grpSp>
        <p:nvGrpSpPr>
          <p:cNvPr id="11" name="Group 10">
            <a:extLst>
              <a:ext uri="{FF2B5EF4-FFF2-40B4-BE49-F238E27FC236}">
                <a16:creationId xmlns:a16="http://schemas.microsoft.com/office/drawing/2014/main" id="{33ED9AE0-9517-D151-C099-4E30B0E07A8E}"/>
              </a:ext>
            </a:extLst>
          </p:cNvPr>
          <p:cNvGrpSpPr/>
          <p:nvPr/>
        </p:nvGrpSpPr>
        <p:grpSpPr>
          <a:xfrm>
            <a:off x="958001" y="5590434"/>
            <a:ext cx="4997955" cy="307777"/>
            <a:chOff x="895931" y="5155526"/>
            <a:chExt cx="4997955" cy="307777"/>
          </a:xfrm>
        </p:grpSpPr>
        <p:sp>
          <p:nvSpPr>
            <p:cNvPr id="35" name="TextBox 34">
              <a:extLst>
                <a:ext uri="{FF2B5EF4-FFF2-40B4-BE49-F238E27FC236}">
                  <a16:creationId xmlns:a16="http://schemas.microsoft.com/office/drawing/2014/main" id="{26E07DC4-38F2-47AE-D2F5-DC337BB84823}"/>
                </a:ext>
              </a:extLst>
            </p:cNvPr>
            <p:cNvSpPr txBox="1"/>
            <p:nvPr/>
          </p:nvSpPr>
          <p:spPr bwMode="auto">
            <a:xfrm>
              <a:off x="895931" y="5155526"/>
              <a:ext cx="6992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150 (0)</a:t>
              </a:r>
            </a:p>
          </p:txBody>
        </p:sp>
        <p:sp>
          <p:nvSpPr>
            <p:cNvPr id="36" name="TextBox 35">
              <a:extLst>
                <a:ext uri="{FF2B5EF4-FFF2-40B4-BE49-F238E27FC236}">
                  <a16:creationId xmlns:a16="http://schemas.microsoft.com/office/drawing/2014/main" id="{66EDC9FD-3AE3-FCA4-4851-3C425663DDB5}"/>
                </a:ext>
              </a:extLst>
            </p:cNvPr>
            <p:cNvSpPr txBox="1"/>
            <p:nvPr/>
          </p:nvSpPr>
          <p:spPr bwMode="auto">
            <a:xfrm>
              <a:off x="2028970" y="5155526"/>
              <a:ext cx="6078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23 (9)</a:t>
              </a:r>
            </a:p>
          </p:txBody>
        </p:sp>
        <p:sp>
          <p:nvSpPr>
            <p:cNvPr id="37" name="TextBox 36">
              <a:extLst>
                <a:ext uri="{FF2B5EF4-FFF2-40B4-BE49-F238E27FC236}">
                  <a16:creationId xmlns:a16="http://schemas.microsoft.com/office/drawing/2014/main" id="{4C3D2DA4-358E-C1EC-13E2-323FBEDC96FA}"/>
                </a:ext>
              </a:extLst>
            </p:cNvPr>
            <p:cNvSpPr txBox="1"/>
            <p:nvPr/>
          </p:nvSpPr>
          <p:spPr bwMode="auto">
            <a:xfrm>
              <a:off x="3113534" y="5155526"/>
              <a:ext cx="6078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 (14)</a:t>
              </a:r>
            </a:p>
          </p:txBody>
        </p:sp>
        <p:sp>
          <p:nvSpPr>
            <p:cNvPr id="38" name="TextBox 37">
              <a:extLst>
                <a:ext uri="{FF2B5EF4-FFF2-40B4-BE49-F238E27FC236}">
                  <a16:creationId xmlns:a16="http://schemas.microsoft.com/office/drawing/2014/main" id="{964AF877-41CA-38FC-FE98-CA975B15E700}"/>
                </a:ext>
              </a:extLst>
            </p:cNvPr>
            <p:cNvSpPr txBox="1"/>
            <p:nvPr/>
          </p:nvSpPr>
          <p:spPr bwMode="auto">
            <a:xfrm>
              <a:off x="4205506" y="5155526"/>
              <a:ext cx="6078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 (14)</a:t>
              </a:r>
            </a:p>
          </p:txBody>
        </p:sp>
        <p:sp>
          <p:nvSpPr>
            <p:cNvPr id="39" name="TextBox 38">
              <a:extLst>
                <a:ext uri="{FF2B5EF4-FFF2-40B4-BE49-F238E27FC236}">
                  <a16:creationId xmlns:a16="http://schemas.microsoft.com/office/drawing/2014/main" id="{0810A31B-B2CE-ED3F-41A8-885479BC7513}"/>
                </a:ext>
              </a:extLst>
            </p:cNvPr>
            <p:cNvSpPr txBox="1"/>
            <p:nvPr/>
          </p:nvSpPr>
          <p:spPr bwMode="auto">
            <a:xfrm>
              <a:off x="5286026" y="5155526"/>
              <a:ext cx="6078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 (14)</a:t>
              </a:r>
            </a:p>
          </p:txBody>
        </p:sp>
      </p:grpSp>
      <p:sp>
        <p:nvSpPr>
          <p:cNvPr id="40" name="Freeform: Shape 39">
            <a:extLst>
              <a:ext uri="{FF2B5EF4-FFF2-40B4-BE49-F238E27FC236}">
                <a16:creationId xmlns:a16="http://schemas.microsoft.com/office/drawing/2014/main" id="{784127ED-0B74-AEEA-A89D-5782DB2F5A31}"/>
              </a:ext>
            </a:extLst>
          </p:cNvPr>
          <p:cNvSpPr/>
          <p:nvPr/>
        </p:nvSpPr>
        <p:spPr bwMode="auto">
          <a:xfrm>
            <a:off x="1038225" y="3386138"/>
            <a:ext cx="4772025" cy="1819275"/>
          </a:xfrm>
          <a:custGeom>
            <a:avLst/>
            <a:gdLst>
              <a:gd name="connsiteX0" fmla="*/ 0 w 4781550"/>
              <a:gd name="connsiteY0" fmla="*/ 0 h 1819275"/>
              <a:gd name="connsiteX1" fmla="*/ 0 w 4781550"/>
              <a:gd name="connsiteY1" fmla="*/ 1819275 h 1819275"/>
              <a:gd name="connsiteX2" fmla="*/ 4781550 w 4781550"/>
              <a:gd name="connsiteY2" fmla="*/ 1819275 h 1819275"/>
            </a:gdLst>
            <a:ahLst/>
            <a:cxnLst>
              <a:cxn ang="0">
                <a:pos x="connsiteX0" y="connsiteY0"/>
              </a:cxn>
              <a:cxn ang="0">
                <a:pos x="connsiteX1" y="connsiteY1"/>
              </a:cxn>
              <a:cxn ang="0">
                <a:pos x="connsiteX2" y="connsiteY2"/>
              </a:cxn>
            </a:cxnLst>
            <a:rect l="l" t="t" r="r" b="b"/>
            <a:pathLst>
              <a:path w="4781550" h="1819275">
                <a:moveTo>
                  <a:pt x="0" y="0"/>
                </a:moveTo>
                <a:lnTo>
                  <a:pt x="0" y="1819275"/>
                </a:lnTo>
                <a:lnTo>
                  <a:pt x="4781550" y="1819275"/>
                </a:lnTo>
              </a:path>
            </a:pathLst>
          </a:custGeom>
          <a:noFill/>
          <a:ln w="28575">
            <a:solidFill>
              <a:schemeClr val="bg1"/>
            </a:solidFill>
            <a:miter lim="800000"/>
            <a:headEnd/>
            <a:tailEnd/>
          </a:ln>
        </p:spPr>
        <p:txBody>
          <a:bodyPr rtlCol="0" anchor="ctr"/>
          <a:lstStyle/>
          <a:p>
            <a:pPr algn="ctr"/>
            <a:endParaRPr lang="en-US" dirty="0"/>
          </a:p>
        </p:txBody>
      </p:sp>
      <p:grpSp>
        <p:nvGrpSpPr>
          <p:cNvPr id="47" name="Group 46">
            <a:extLst>
              <a:ext uri="{FF2B5EF4-FFF2-40B4-BE49-F238E27FC236}">
                <a16:creationId xmlns:a16="http://schemas.microsoft.com/office/drawing/2014/main" id="{174ECC32-51BF-94BE-5AB2-C0B0059B5DEB}"/>
              </a:ext>
            </a:extLst>
          </p:cNvPr>
          <p:cNvGrpSpPr/>
          <p:nvPr/>
        </p:nvGrpSpPr>
        <p:grpSpPr>
          <a:xfrm>
            <a:off x="958001" y="3471636"/>
            <a:ext cx="80224" cy="1656248"/>
            <a:chOff x="958001" y="3471636"/>
            <a:chExt cx="377546" cy="1656248"/>
          </a:xfrm>
        </p:grpSpPr>
        <p:cxnSp>
          <p:nvCxnSpPr>
            <p:cNvPr id="42" name="Straight Connector 41">
              <a:extLst>
                <a:ext uri="{FF2B5EF4-FFF2-40B4-BE49-F238E27FC236}">
                  <a16:creationId xmlns:a16="http://schemas.microsoft.com/office/drawing/2014/main" id="{695F869E-28DE-E1C2-300E-7825884988FD}"/>
                </a:ext>
              </a:extLst>
            </p:cNvPr>
            <p:cNvCxnSpPr>
              <a:cxnSpLocks/>
            </p:cNvCxnSpPr>
            <p:nvPr/>
          </p:nvCxnSpPr>
          <p:spPr bwMode="auto">
            <a:xfrm>
              <a:off x="958001" y="3471636"/>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48E4CEFB-FC74-C01F-8BED-EB4C49CF2751}"/>
                </a:ext>
              </a:extLst>
            </p:cNvPr>
            <p:cNvCxnSpPr>
              <a:cxnSpLocks/>
            </p:cNvCxnSpPr>
            <p:nvPr/>
          </p:nvCxnSpPr>
          <p:spPr bwMode="auto">
            <a:xfrm>
              <a:off x="958001" y="3885698"/>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9DCE9F6B-32FE-40A8-BF0B-9A2F25ADD1FD}"/>
                </a:ext>
              </a:extLst>
            </p:cNvPr>
            <p:cNvCxnSpPr>
              <a:cxnSpLocks/>
            </p:cNvCxnSpPr>
            <p:nvPr/>
          </p:nvCxnSpPr>
          <p:spPr bwMode="auto">
            <a:xfrm>
              <a:off x="958001" y="4299760"/>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EF10E407-77D8-4895-DDB3-7F9C90A9770F}"/>
                </a:ext>
              </a:extLst>
            </p:cNvPr>
            <p:cNvCxnSpPr>
              <a:cxnSpLocks/>
            </p:cNvCxnSpPr>
            <p:nvPr/>
          </p:nvCxnSpPr>
          <p:spPr bwMode="auto">
            <a:xfrm>
              <a:off x="958001" y="4713822"/>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6AD4CC78-BAE0-03FF-76B7-33509CA1A0D4}"/>
                </a:ext>
              </a:extLst>
            </p:cNvPr>
            <p:cNvCxnSpPr>
              <a:cxnSpLocks/>
            </p:cNvCxnSpPr>
            <p:nvPr/>
          </p:nvCxnSpPr>
          <p:spPr bwMode="auto">
            <a:xfrm>
              <a:off x="958001" y="5127884"/>
              <a:ext cx="377546" cy="0"/>
            </a:xfrm>
            <a:prstGeom prst="line">
              <a:avLst/>
            </a:prstGeom>
            <a:noFill/>
            <a:ln w="28575" cap="flat" cmpd="sng" algn="ctr">
              <a:solidFill>
                <a:schemeClr val="bg1"/>
              </a:solidFill>
              <a:prstDash val="solid"/>
              <a:round/>
              <a:headEnd type="none" w="med" len="med"/>
              <a:tailEnd type="none" w="med" len="med"/>
            </a:ln>
            <a:effectLst/>
          </p:spPr>
        </p:cxnSp>
      </p:grpSp>
      <p:grpSp>
        <p:nvGrpSpPr>
          <p:cNvPr id="48" name="Group 47">
            <a:extLst>
              <a:ext uri="{FF2B5EF4-FFF2-40B4-BE49-F238E27FC236}">
                <a16:creationId xmlns:a16="http://schemas.microsoft.com/office/drawing/2014/main" id="{4AF11665-7223-A3B7-12FF-90AE4A73B3E0}"/>
              </a:ext>
            </a:extLst>
          </p:cNvPr>
          <p:cNvGrpSpPr/>
          <p:nvPr/>
        </p:nvGrpSpPr>
        <p:grpSpPr>
          <a:xfrm rot="5400000">
            <a:off x="3377526" y="3067862"/>
            <a:ext cx="71333" cy="4336913"/>
            <a:chOff x="958001" y="3471636"/>
            <a:chExt cx="377546" cy="1656248"/>
          </a:xfrm>
        </p:grpSpPr>
        <p:cxnSp>
          <p:nvCxnSpPr>
            <p:cNvPr id="49" name="Straight Connector 48">
              <a:extLst>
                <a:ext uri="{FF2B5EF4-FFF2-40B4-BE49-F238E27FC236}">
                  <a16:creationId xmlns:a16="http://schemas.microsoft.com/office/drawing/2014/main" id="{95889D08-E9B0-B114-7291-F195F4077516}"/>
                </a:ext>
              </a:extLst>
            </p:cNvPr>
            <p:cNvCxnSpPr>
              <a:cxnSpLocks/>
            </p:cNvCxnSpPr>
            <p:nvPr/>
          </p:nvCxnSpPr>
          <p:spPr bwMode="auto">
            <a:xfrm>
              <a:off x="958001" y="3471636"/>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B53518D0-423A-470C-B15B-77AA0994E76F}"/>
                </a:ext>
              </a:extLst>
            </p:cNvPr>
            <p:cNvCxnSpPr>
              <a:cxnSpLocks/>
            </p:cNvCxnSpPr>
            <p:nvPr/>
          </p:nvCxnSpPr>
          <p:spPr bwMode="auto">
            <a:xfrm>
              <a:off x="958001" y="3885698"/>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438D65B1-EE49-AE68-292B-33C3DAD001E8}"/>
                </a:ext>
              </a:extLst>
            </p:cNvPr>
            <p:cNvCxnSpPr>
              <a:cxnSpLocks/>
            </p:cNvCxnSpPr>
            <p:nvPr/>
          </p:nvCxnSpPr>
          <p:spPr bwMode="auto">
            <a:xfrm>
              <a:off x="958001" y="4299760"/>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277280CC-EE00-1441-CA20-FED89359518D}"/>
                </a:ext>
              </a:extLst>
            </p:cNvPr>
            <p:cNvCxnSpPr>
              <a:cxnSpLocks/>
            </p:cNvCxnSpPr>
            <p:nvPr/>
          </p:nvCxnSpPr>
          <p:spPr bwMode="auto">
            <a:xfrm>
              <a:off x="958001" y="4713822"/>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7886A89A-D245-B872-63B1-FD405CFA0DD8}"/>
                </a:ext>
              </a:extLst>
            </p:cNvPr>
            <p:cNvCxnSpPr>
              <a:cxnSpLocks/>
            </p:cNvCxnSpPr>
            <p:nvPr/>
          </p:nvCxnSpPr>
          <p:spPr bwMode="auto">
            <a:xfrm>
              <a:off x="958001" y="5127884"/>
              <a:ext cx="377546" cy="0"/>
            </a:xfrm>
            <a:prstGeom prst="line">
              <a:avLst/>
            </a:prstGeom>
            <a:noFill/>
            <a:ln w="28575" cap="flat" cmpd="sng" algn="ctr">
              <a:solidFill>
                <a:schemeClr val="bg1"/>
              </a:solidFill>
              <a:prstDash val="solid"/>
              <a:round/>
              <a:headEnd type="none" w="med" len="med"/>
              <a:tailEnd type="none" w="med" len="med"/>
            </a:ln>
            <a:effectLst/>
          </p:spPr>
        </p:cxnSp>
      </p:grpSp>
      <p:sp>
        <p:nvSpPr>
          <p:cNvPr id="54" name="Rectangle 53">
            <a:extLst>
              <a:ext uri="{FF2B5EF4-FFF2-40B4-BE49-F238E27FC236}">
                <a16:creationId xmlns:a16="http://schemas.microsoft.com/office/drawing/2014/main" id="{E78C5DFA-2774-437A-4EFE-E744EEBB096D}"/>
              </a:ext>
            </a:extLst>
          </p:cNvPr>
          <p:cNvSpPr/>
          <p:nvPr/>
        </p:nvSpPr>
        <p:spPr bwMode="auto">
          <a:xfrm>
            <a:off x="4767529" y="3273075"/>
            <a:ext cx="140019" cy="140019"/>
          </a:xfrm>
          <a:prstGeom prst="rect">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6" name="Straight Connector 55">
            <a:extLst>
              <a:ext uri="{FF2B5EF4-FFF2-40B4-BE49-F238E27FC236}">
                <a16:creationId xmlns:a16="http://schemas.microsoft.com/office/drawing/2014/main" id="{E23ADF06-EB30-48CC-8581-84D329635CEC}"/>
              </a:ext>
            </a:extLst>
          </p:cNvPr>
          <p:cNvCxnSpPr>
            <a:cxnSpLocks/>
          </p:cNvCxnSpPr>
          <p:nvPr/>
        </p:nvCxnSpPr>
        <p:spPr bwMode="auto">
          <a:xfrm>
            <a:off x="4767529" y="3343084"/>
            <a:ext cx="140019" cy="0"/>
          </a:xfrm>
          <a:prstGeom prst="line">
            <a:avLst/>
          </a:prstGeom>
          <a:noFill/>
          <a:ln w="28575" cap="flat" cmpd="sng" algn="ctr">
            <a:solidFill>
              <a:schemeClr val="accent3"/>
            </a:solidFill>
            <a:prstDash val="solid"/>
            <a:round/>
            <a:headEnd type="none" w="med" len="med"/>
            <a:tailEnd type="none" w="med" len="med"/>
          </a:ln>
          <a:effectLst/>
        </p:spPr>
      </p:cxnSp>
      <p:grpSp>
        <p:nvGrpSpPr>
          <p:cNvPr id="162" name="Group 161">
            <a:extLst>
              <a:ext uri="{FF2B5EF4-FFF2-40B4-BE49-F238E27FC236}">
                <a16:creationId xmlns:a16="http://schemas.microsoft.com/office/drawing/2014/main" id="{F7D1173D-81A5-9B01-B3B1-88847D6DC6B9}"/>
              </a:ext>
            </a:extLst>
          </p:cNvPr>
          <p:cNvGrpSpPr/>
          <p:nvPr/>
        </p:nvGrpSpPr>
        <p:grpSpPr>
          <a:xfrm>
            <a:off x="4802817" y="3305186"/>
            <a:ext cx="75795" cy="75795"/>
            <a:chOff x="4799642" y="3896416"/>
            <a:chExt cx="75795" cy="75795"/>
          </a:xfrm>
        </p:grpSpPr>
        <p:cxnSp>
          <p:nvCxnSpPr>
            <p:cNvPr id="58" name="Straight Connector 57">
              <a:extLst>
                <a:ext uri="{FF2B5EF4-FFF2-40B4-BE49-F238E27FC236}">
                  <a16:creationId xmlns:a16="http://schemas.microsoft.com/office/drawing/2014/main" id="{9778891F-0A0B-1310-34B4-7E54AF12A729}"/>
                </a:ext>
              </a:extLst>
            </p:cNvPr>
            <p:cNvCxnSpPr>
              <a:cxnSpLocks/>
            </p:cNvCxnSpPr>
            <p:nvPr/>
          </p:nvCxnSpPr>
          <p:spPr bwMode="auto">
            <a:xfrm>
              <a:off x="4837540" y="3896416"/>
              <a:ext cx="0" cy="75795"/>
            </a:xfrm>
            <a:prstGeom prst="line">
              <a:avLst/>
            </a:prstGeom>
            <a:noFill/>
            <a:ln w="19050" cap="flat" cmpd="sng" algn="ctr">
              <a:solidFill>
                <a:schemeClr val="accent3"/>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0D67D0D0-D47C-F3C2-6168-F02A6F835546}"/>
                </a:ext>
              </a:extLst>
            </p:cNvPr>
            <p:cNvCxnSpPr>
              <a:cxnSpLocks/>
            </p:cNvCxnSpPr>
            <p:nvPr/>
          </p:nvCxnSpPr>
          <p:spPr bwMode="auto">
            <a:xfrm rot="16200000">
              <a:off x="4837540" y="3896416"/>
              <a:ext cx="0" cy="75795"/>
            </a:xfrm>
            <a:prstGeom prst="line">
              <a:avLst/>
            </a:prstGeom>
            <a:noFill/>
            <a:ln w="19050" cap="flat" cmpd="sng" algn="ctr">
              <a:solidFill>
                <a:schemeClr val="accent3"/>
              </a:solidFill>
              <a:prstDash val="solid"/>
              <a:round/>
              <a:headEnd type="none" w="med" len="med"/>
              <a:tailEnd type="none" w="med" len="med"/>
            </a:ln>
            <a:effectLst/>
          </p:spPr>
        </p:cxnSp>
      </p:grpSp>
      <p:sp>
        <p:nvSpPr>
          <p:cNvPr id="63" name="Freeform: Shape 62">
            <a:extLst>
              <a:ext uri="{FF2B5EF4-FFF2-40B4-BE49-F238E27FC236}">
                <a16:creationId xmlns:a16="http://schemas.microsoft.com/office/drawing/2014/main" id="{F7260E9E-D72C-6F64-C0F9-F5078BD51EA9}"/>
              </a:ext>
            </a:extLst>
          </p:cNvPr>
          <p:cNvSpPr/>
          <p:nvPr/>
        </p:nvSpPr>
        <p:spPr bwMode="auto">
          <a:xfrm>
            <a:off x="1238249" y="4305300"/>
            <a:ext cx="511175" cy="838200"/>
          </a:xfrm>
          <a:custGeom>
            <a:avLst/>
            <a:gdLst>
              <a:gd name="connsiteX0" fmla="*/ 0 w 514350"/>
              <a:gd name="connsiteY0" fmla="*/ 0 h 831850"/>
              <a:gd name="connsiteX1" fmla="*/ 514350 w 514350"/>
              <a:gd name="connsiteY1" fmla="*/ 0 h 831850"/>
              <a:gd name="connsiteX2" fmla="*/ 514350 w 514350"/>
              <a:gd name="connsiteY2" fmla="*/ 831850 h 831850"/>
            </a:gdLst>
            <a:ahLst/>
            <a:cxnLst>
              <a:cxn ang="0">
                <a:pos x="connsiteX0" y="connsiteY0"/>
              </a:cxn>
              <a:cxn ang="0">
                <a:pos x="connsiteX1" y="connsiteY1"/>
              </a:cxn>
              <a:cxn ang="0">
                <a:pos x="connsiteX2" y="connsiteY2"/>
              </a:cxn>
            </a:cxnLst>
            <a:rect l="l" t="t" r="r" b="b"/>
            <a:pathLst>
              <a:path w="514350" h="831850">
                <a:moveTo>
                  <a:pt x="0" y="0"/>
                </a:moveTo>
                <a:lnTo>
                  <a:pt x="514350" y="0"/>
                </a:lnTo>
                <a:lnTo>
                  <a:pt x="514350" y="831850"/>
                </a:lnTo>
              </a:path>
            </a:pathLst>
          </a:custGeom>
          <a:noFill/>
          <a:ln w="19050">
            <a:solidFill>
              <a:schemeClr val="tx2">
                <a:lumMod val="75000"/>
              </a:schemeClr>
            </a:solidFill>
            <a:prstDash val="sysDot"/>
            <a:miter lim="800000"/>
            <a:headEnd/>
            <a:tailEnd/>
          </a:ln>
        </p:spPr>
        <p:txBody>
          <a:bodyPr rtlCol="0" anchor="ctr"/>
          <a:lstStyle/>
          <a:p>
            <a:pPr algn="ctr"/>
            <a:endParaRPr lang="en-US" dirty="0"/>
          </a:p>
        </p:txBody>
      </p:sp>
      <p:sp>
        <p:nvSpPr>
          <p:cNvPr id="64" name="Freeform: Shape 63">
            <a:extLst>
              <a:ext uri="{FF2B5EF4-FFF2-40B4-BE49-F238E27FC236}">
                <a16:creationId xmlns:a16="http://schemas.microsoft.com/office/drawing/2014/main" id="{8C5B05C1-1CC7-5F12-37E1-4E7224D7CABA}"/>
              </a:ext>
            </a:extLst>
          </p:cNvPr>
          <p:cNvSpPr/>
          <p:nvPr/>
        </p:nvSpPr>
        <p:spPr bwMode="auto">
          <a:xfrm>
            <a:off x="1038225" y="5564879"/>
            <a:ext cx="4772025" cy="406955"/>
          </a:xfrm>
          <a:custGeom>
            <a:avLst/>
            <a:gdLst>
              <a:gd name="connsiteX0" fmla="*/ 0 w 4781550"/>
              <a:gd name="connsiteY0" fmla="*/ 0 h 1819275"/>
              <a:gd name="connsiteX1" fmla="*/ 0 w 4781550"/>
              <a:gd name="connsiteY1" fmla="*/ 1819275 h 1819275"/>
              <a:gd name="connsiteX2" fmla="*/ 4781550 w 4781550"/>
              <a:gd name="connsiteY2" fmla="*/ 1819275 h 1819275"/>
            </a:gdLst>
            <a:ahLst/>
            <a:cxnLst>
              <a:cxn ang="0">
                <a:pos x="connsiteX0" y="connsiteY0"/>
              </a:cxn>
              <a:cxn ang="0">
                <a:pos x="connsiteX1" y="connsiteY1"/>
              </a:cxn>
              <a:cxn ang="0">
                <a:pos x="connsiteX2" y="connsiteY2"/>
              </a:cxn>
            </a:cxnLst>
            <a:rect l="l" t="t" r="r" b="b"/>
            <a:pathLst>
              <a:path w="4781550" h="1819275">
                <a:moveTo>
                  <a:pt x="0" y="0"/>
                </a:moveTo>
                <a:lnTo>
                  <a:pt x="0" y="1819275"/>
                </a:lnTo>
                <a:lnTo>
                  <a:pt x="4781550" y="1819275"/>
                </a:lnTo>
              </a:path>
            </a:pathLst>
          </a:custGeom>
          <a:noFill/>
          <a:ln w="28575">
            <a:solidFill>
              <a:schemeClr val="bg1"/>
            </a:solidFill>
            <a:miter lim="800000"/>
            <a:headEnd/>
            <a:tailEnd/>
          </a:ln>
        </p:spPr>
        <p:txBody>
          <a:bodyPr rtlCol="0" anchor="ctr"/>
          <a:lstStyle/>
          <a:p>
            <a:pPr algn="ctr"/>
            <a:endParaRPr lang="en-US" dirty="0"/>
          </a:p>
        </p:txBody>
      </p:sp>
      <p:grpSp>
        <p:nvGrpSpPr>
          <p:cNvPr id="65" name="Group 64">
            <a:extLst>
              <a:ext uri="{FF2B5EF4-FFF2-40B4-BE49-F238E27FC236}">
                <a16:creationId xmlns:a16="http://schemas.microsoft.com/office/drawing/2014/main" id="{1E4820DF-08D0-BF8B-4EEF-09ACE6D7E4B3}"/>
              </a:ext>
            </a:extLst>
          </p:cNvPr>
          <p:cNvGrpSpPr/>
          <p:nvPr/>
        </p:nvGrpSpPr>
        <p:grpSpPr>
          <a:xfrm rot="5400000">
            <a:off x="3377526" y="3834283"/>
            <a:ext cx="71333" cy="4336913"/>
            <a:chOff x="958001" y="3471636"/>
            <a:chExt cx="377546" cy="1656248"/>
          </a:xfrm>
        </p:grpSpPr>
        <p:cxnSp>
          <p:nvCxnSpPr>
            <p:cNvPr id="66" name="Straight Connector 65">
              <a:extLst>
                <a:ext uri="{FF2B5EF4-FFF2-40B4-BE49-F238E27FC236}">
                  <a16:creationId xmlns:a16="http://schemas.microsoft.com/office/drawing/2014/main" id="{6F940C50-58F9-A207-210D-F7738CB37409}"/>
                </a:ext>
              </a:extLst>
            </p:cNvPr>
            <p:cNvCxnSpPr>
              <a:cxnSpLocks/>
            </p:cNvCxnSpPr>
            <p:nvPr/>
          </p:nvCxnSpPr>
          <p:spPr bwMode="auto">
            <a:xfrm>
              <a:off x="958001" y="3471636"/>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029E149A-0C75-0358-C1A7-D6AF88FE41B4}"/>
                </a:ext>
              </a:extLst>
            </p:cNvPr>
            <p:cNvCxnSpPr>
              <a:cxnSpLocks/>
            </p:cNvCxnSpPr>
            <p:nvPr/>
          </p:nvCxnSpPr>
          <p:spPr bwMode="auto">
            <a:xfrm>
              <a:off x="958001" y="3885698"/>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52168257-D4FF-B880-B4C3-FC45A81C104E}"/>
                </a:ext>
              </a:extLst>
            </p:cNvPr>
            <p:cNvCxnSpPr>
              <a:cxnSpLocks/>
            </p:cNvCxnSpPr>
            <p:nvPr/>
          </p:nvCxnSpPr>
          <p:spPr bwMode="auto">
            <a:xfrm>
              <a:off x="958001" y="4299760"/>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00D875A0-76B8-E252-6EC8-B66C6A4B8AEA}"/>
                </a:ext>
              </a:extLst>
            </p:cNvPr>
            <p:cNvCxnSpPr>
              <a:cxnSpLocks/>
            </p:cNvCxnSpPr>
            <p:nvPr/>
          </p:nvCxnSpPr>
          <p:spPr bwMode="auto">
            <a:xfrm>
              <a:off x="958001" y="4713822"/>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72627AF6-96EC-1E8A-B3EE-85FB85BEED5F}"/>
                </a:ext>
              </a:extLst>
            </p:cNvPr>
            <p:cNvCxnSpPr>
              <a:cxnSpLocks/>
            </p:cNvCxnSpPr>
            <p:nvPr/>
          </p:nvCxnSpPr>
          <p:spPr bwMode="auto">
            <a:xfrm>
              <a:off x="958001" y="5127884"/>
              <a:ext cx="377546" cy="0"/>
            </a:xfrm>
            <a:prstGeom prst="line">
              <a:avLst/>
            </a:prstGeom>
            <a:noFill/>
            <a:ln w="28575" cap="flat" cmpd="sng" algn="ctr">
              <a:solidFill>
                <a:schemeClr val="bg1"/>
              </a:solidFill>
              <a:prstDash val="solid"/>
              <a:round/>
              <a:headEnd type="none" w="med" len="med"/>
              <a:tailEnd type="none" w="med" len="med"/>
            </a:ln>
            <a:effectLst/>
          </p:spPr>
        </p:cxnSp>
      </p:grpSp>
      <p:cxnSp>
        <p:nvCxnSpPr>
          <p:cNvPr id="71" name="Straight Connector 70">
            <a:extLst>
              <a:ext uri="{FF2B5EF4-FFF2-40B4-BE49-F238E27FC236}">
                <a16:creationId xmlns:a16="http://schemas.microsoft.com/office/drawing/2014/main" id="{FC8ED01A-37C7-753F-CE58-AAD722FCC3D6}"/>
              </a:ext>
            </a:extLst>
          </p:cNvPr>
          <p:cNvCxnSpPr>
            <a:cxnSpLocks/>
          </p:cNvCxnSpPr>
          <p:nvPr/>
        </p:nvCxnSpPr>
        <p:spPr bwMode="auto">
          <a:xfrm>
            <a:off x="958001" y="5751772"/>
            <a:ext cx="80224" cy="0"/>
          </a:xfrm>
          <a:prstGeom prst="line">
            <a:avLst/>
          </a:prstGeom>
          <a:noFill/>
          <a:ln w="28575" cap="flat" cmpd="sng" algn="ctr">
            <a:solidFill>
              <a:schemeClr val="bg1"/>
            </a:solidFill>
            <a:prstDash val="solid"/>
            <a:round/>
            <a:headEnd type="none" w="med" len="med"/>
            <a:tailEnd type="none" w="med" len="med"/>
          </a:ln>
          <a:effectLst/>
        </p:spPr>
      </p:cxnSp>
      <p:sp>
        <p:nvSpPr>
          <p:cNvPr id="73" name="TextBox 72">
            <a:extLst>
              <a:ext uri="{FF2B5EF4-FFF2-40B4-BE49-F238E27FC236}">
                <a16:creationId xmlns:a16="http://schemas.microsoft.com/office/drawing/2014/main" id="{9958B0E6-1154-D49F-97D6-F4A5518702CE}"/>
              </a:ext>
            </a:extLst>
          </p:cNvPr>
          <p:cNvSpPr txBox="1"/>
          <p:nvPr/>
        </p:nvSpPr>
        <p:spPr bwMode="auto">
          <a:xfrm>
            <a:off x="8685683" y="5317071"/>
            <a:ext cx="437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a:t>
            </a:r>
          </a:p>
        </p:txBody>
      </p:sp>
      <p:sp>
        <p:nvSpPr>
          <p:cNvPr id="74" name="TextBox 73">
            <a:extLst>
              <a:ext uri="{FF2B5EF4-FFF2-40B4-BE49-F238E27FC236}">
                <a16:creationId xmlns:a16="http://schemas.microsoft.com/office/drawing/2014/main" id="{801BBE40-14A5-9238-F9FD-81246A17AB99}"/>
              </a:ext>
            </a:extLst>
          </p:cNvPr>
          <p:cNvSpPr txBox="1"/>
          <p:nvPr/>
        </p:nvSpPr>
        <p:spPr bwMode="auto">
          <a:xfrm rot="16200000">
            <a:off x="5200619" y="4160932"/>
            <a:ext cx="16337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Survival Probability</a:t>
            </a:r>
          </a:p>
        </p:txBody>
      </p:sp>
      <p:sp>
        <p:nvSpPr>
          <p:cNvPr id="75" name="TextBox 74">
            <a:extLst>
              <a:ext uri="{FF2B5EF4-FFF2-40B4-BE49-F238E27FC236}">
                <a16:creationId xmlns:a16="http://schemas.microsoft.com/office/drawing/2014/main" id="{8369538B-B637-E913-62E5-F9B8F1C8A16A}"/>
              </a:ext>
            </a:extLst>
          </p:cNvPr>
          <p:cNvSpPr txBox="1"/>
          <p:nvPr/>
        </p:nvSpPr>
        <p:spPr bwMode="auto">
          <a:xfrm>
            <a:off x="7718407" y="3875569"/>
            <a:ext cx="3098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Median PFS: 10.1 mo (95% CI: 9.1-12.6)</a:t>
            </a:r>
          </a:p>
        </p:txBody>
      </p:sp>
      <p:grpSp>
        <p:nvGrpSpPr>
          <p:cNvPr id="76" name="Group 75">
            <a:extLst>
              <a:ext uri="{FF2B5EF4-FFF2-40B4-BE49-F238E27FC236}">
                <a16:creationId xmlns:a16="http://schemas.microsoft.com/office/drawing/2014/main" id="{615EA774-150E-633E-21CA-863C2D774750}"/>
              </a:ext>
            </a:extLst>
          </p:cNvPr>
          <p:cNvGrpSpPr/>
          <p:nvPr/>
        </p:nvGrpSpPr>
        <p:grpSpPr>
          <a:xfrm>
            <a:off x="6624637" y="5189355"/>
            <a:ext cx="4624029" cy="307777"/>
            <a:chOff x="1107527" y="5155526"/>
            <a:chExt cx="5778651" cy="307777"/>
          </a:xfrm>
        </p:grpSpPr>
        <p:sp>
          <p:nvSpPr>
            <p:cNvPr id="77" name="TextBox 76">
              <a:extLst>
                <a:ext uri="{FF2B5EF4-FFF2-40B4-BE49-F238E27FC236}">
                  <a16:creationId xmlns:a16="http://schemas.microsoft.com/office/drawing/2014/main" id="{E2D28A94-8A16-E69F-C21B-51E933A51CF8}"/>
                </a:ext>
              </a:extLst>
            </p:cNvPr>
            <p:cNvSpPr txBox="1"/>
            <p:nvPr/>
          </p:nvSpPr>
          <p:spPr bwMode="auto">
            <a:xfrm>
              <a:off x="1107527" y="515552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a:t>
              </a:r>
            </a:p>
          </p:txBody>
        </p:sp>
        <p:sp>
          <p:nvSpPr>
            <p:cNvPr id="78" name="TextBox 77">
              <a:extLst>
                <a:ext uri="{FF2B5EF4-FFF2-40B4-BE49-F238E27FC236}">
                  <a16:creationId xmlns:a16="http://schemas.microsoft.com/office/drawing/2014/main" id="{9650CD18-3DC9-04F6-5403-2049A2B3318A}"/>
                </a:ext>
              </a:extLst>
            </p:cNvPr>
            <p:cNvSpPr txBox="1"/>
            <p:nvPr/>
          </p:nvSpPr>
          <p:spPr bwMode="auto">
            <a:xfrm>
              <a:off x="2149196" y="515552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a:t>
              </a:r>
            </a:p>
          </p:txBody>
        </p:sp>
        <p:sp>
          <p:nvSpPr>
            <p:cNvPr id="79" name="TextBox 78">
              <a:extLst>
                <a:ext uri="{FF2B5EF4-FFF2-40B4-BE49-F238E27FC236}">
                  <a16:creationId xmlns:a16="http://schemas.microsoft.com/office/drawing/2014/main" id="{51FBACED-227F-8988-EA17-196745D7CEFB}"/>
                </a:ext>
              </a:extLst>
            </p:cNvPr>
            <p:cNvSpPr txBox="1"/>
            <p:nvPr/>
          </p:nvSpPr>
          <p:spPr bwMode="auto">
            <a:xfrm>
              <a:off x="3233760" y="515552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20</a:t>
              </a:r>
            </a:p>
          </p:txBody>
        </p:sp>
        <p:sp>
          <p:nvSpPr>
            <p:cNvPr id="80" name="TextBox 79">
              <a:extLst>
                <a:ext uri="{FF2B5EF4-FFF2-40B4-BE49-F238E27FC236}">
                  <a16:creationId xmlns:a16="http://schemas.microsoft.com/office/drawing/2014/main" id="{F500FDB4-EC95-FEB4-DF3F-B5257A22D7C1}"/>
                </a:ext>
              </a:extLst>
            </p:cNvPr>
            <p:cNvSpPr txBox="1"/>
            <p:nvPr/>
          </p:nvSpPr>
          <p:spPr bwMode="auto">
            <a:xfrm>
              <a:off x="4325732" y="515552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30</a:t>
              </a:r>
            </a:p>
          </p:txBody>
        </p:sp>
        <p:sp>
          <p:nvSpPr>
            <p:cNvPr id="81" name="TextBox 80">
              <a:extLst>
                <a:ext uri="{FF2B5EF4-FFF2-40B4-BE49-F238E27FC236}">
                  <a16:creationId xmlns:a16="http://schemas.microsoft.com/office/drawing/2014/main" id="{00DB14F0-ACC9-4DB3-6C7E-97C4CE732320}"/>
                </a:ext>
              </a:extLst>
            </p:cNvPr>
            <p:cNvSpPr txBox="1"/>
            <p:nvPr/>
          </p:nvSpPr>
          <p:spPr bwMode="auto">
            <a:xfrm>
              <a:off x="5406252" y="515552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40</a:t>
              </a:r>
            </a:p>
          </p:txBody>
        </p:sp>
        <p:sp>
          <p:nvSpPr>
            <p:cNvPr id="132" name="TextBox 131">
              <a:extLst>
                <a:ext uri="{FF2B5EF4-FFF2-40B4-BE49-F238E27FC236}">
                  <a16:creationId xmlns:a16="http://schemas.microsoft.com/office/drawing/2014/main" id="{277A60B2-AF48-0A2B-9C0A-D5BAC76DA700}"/>
                </a:ext>
              </a:extLst>
            </p:cNvPr>
            <p:cNvSpPr txBox="1"/>
            <p:nvPr/>
          </p:nvSpPr>
          <p:spPr bwMode="auto">
            <a:xfrm>
              <a:off x="6427028" y="5155526"/>
              <a:ext cx="459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50</a:t>
              </a:r>
            </a:p>
          </p:txBody>
        </p:sp>
      </p:grpSp>
      <p:grpSp>
        <p:nvGrpSpPr>
          <p:cNvPr id="82" name="Group 81">
            <a:extLst>
              <a:ext uri="{FF2B5EF4-FFF2-40B4-BE49-F238E27FC236}">
                <a16:creationId xmlns:a16="http://schemas.microsoft.com/office/drawing/2014/main" id="{0D7D523A-ACD8-F650-B1D9-D367F59CABB5}"/>
              </a:ext>
            </a:extLst>
          </p:cNvPr>
          <p:cNvGrpSpPr/>
          <p:nvPr/>
        </p:nvGrpSpPr>
        <p:grpSpPr>
          <a:xfrm>
            <a:off x="6026812" y="3310168"/>
            <a:ext cx="503664" cy="1973812"/>
            <a:chOff x="572964" y="3310168"/>
            <a:chExt cx="503664" cy="1973812"/>
          </a:xfrm>
        </p:grpSpPr>
        <p:sp>
          <p:nvSpPr>
            <p:cNvPr id="83" name="TextBox 82">
              <a:extLst>
                <a:ext uri="{FF2B5EF4-FFF2-40B4-BE49-F238E27FC236}">
                  <a16:creationId xmlns:a16="http://schemas.microsoft.com/office/drawing/2014/main" id="{4A317DCB-1A35-F196-32D9-98FCAB3F62B6}"/>
                </a:ext>
              </a:extLst>
            </p:cNvPr>
            <p:cNvSpPr txBox="1"/>
            <p:nvPr/>
          </p:nvSpPr>
          <p:spPr bwMode="auto">
            <a:xfrm>
              <a:off x="572964" y="3310168"/>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84" name="TextBox 83">
              <a:extLst>
                <a:ext uri="{FF2B5EF4-FFF2-40B4-BE49-F238E27FC236}">
                  <a16:creationId xmlns:a16="http://schemas.microsoft.com/office/drawing/2014/main" id="{365A93EA-56F4-0F92-E4DA-AE8C3802E983}"/>
                </a:ext>
              </a:extLst>
            </p:cNvPr>
            <p:cNvSpPr txBox="1"/>
            <p:nvPr/>
          </p:nvSpPr>
          <p:spPr bwMode="auto">
            <a:xfrm>
              <a:off x="572964" y="3735002"/>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0.75</a:t>
              </a:r>
            </a:p>
          </p:txBody>
        </p:sp>
        <p:sp>
          <p:nvSpPr>
            <p:cNvPr id="85" name="TextBox 84">
              <a:extLst>
                <a:ext uri="{FF2B5EF4-FFF2-40B4-BE49-F238E27FC236}">
                  <a16:creationId xmlns:a16="http://schemas.microsoft.com/office/drawing/2014/main" id="{51F8493E-C047-8EAF-8E94-AEF4AF2684D2}"/>
                </a:ext>
              </a:extLst>
            </p:cNvPr>
            <p:cNvSpPr txBox="1"/>
            <p:nvPr/>
          </p:nvSpPr>
          <p:spPr bwMode="auto">
            <a:xfrm>
              <a:off x="572964" y="4145587"/>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0.50</a:t>
              </a:r>
            </a:p>
          </p:txBody>
        </p:sp>
        <p:sp>
          <p:nvSpPr>
            <p:cNvPr id="86" name="TextBox 85">
              <a:extLst>
                <a:ext uri="{FF2B5EF4-FFF2-40B4-BE49-F238E27FC236}">
                  <a16:creationId xmlns:a16="http://schemas.microsoft.com/office/drawing/2014/main" id="{3CF9676D-E6F1-DB5D-1502-6920CF531F5A}"/>
                </a:ext>
              </a:extLst>
            </p:cNvPr>
            <p:cNvSpPr txBox="1"/>
            <p:nvPr/>
          </p:nvSpPr>
          <p:spPr bwMode="auto">
            <a:xfrm>
              <a:off x="572964" y="4565658"/>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0.25</a:t>
              </a:r>
            </a:p>
          </p:txBody>
        </p:sp>
        <p:sp>
          <p:nvSpPr>
            <p:cNvPr id="87" name="TextBox 86">
              <a:extLst>
                <a:ext uri="{FF2B5EF4-FFF2-40B4-BE49-F238E27FC236}">
                  <a16:creationId xmlns:a16="http://schemas.microsoft.com/office/drawing/2014/main" id="{7F3B5A33-5AAF-B278-4C9A-CBC59785C817}"/>
                </a:ext>
              </a:extLst>
            </p:cNvPr>
            <p:cNvSpPr txBox="1"/>
            <p:nvPr/>
          </p:nvSpPr>
          <p:spPr bwMode="auto">
            <a:xfrm>
              <a:off x="800591" y="497620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88" name="TextBox 87">
            <a:extLst>
              <a:ext uri="{FF2B5EF4-FFF2-40B4-BE49-F238E27FC236}">
                <a16:creationId xmlns:a16="http://schemas.microsoft.com/office/drawing/2014/main" id="{00025380-7D44-CA09-9C35-9BEAC930F275}"/>
              </a:ext>
            </a:extLst>
          </p:cNvPr>
          <p:cNvSpPr txBox="1"/>
          <p:nvPr/>
        </p:nvSpPr>
        <p:spPr bwMode="auto">
          <a:xfrm>
            <a:off x="9678309" y="3168621"/>
            <a:ext cx="12506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Strata       Total</a:t>
            </a:r>
          </a:p>
        </p:txBody>
      </p:sp>
      <p:sp>
        <p:nvSpPr>
          <p:cNvPr id="89" name="TextBox 88">
            <a:extLst>
              <a:ext uri="{FF2B5EF4-FFF2-40B4-BE49-F238E27FC236}">
                <a16:creationId xmlns:a16="http://schemas.microsoft.com/office/drawing/2014/main" id="{5FE370E2-8828-2889-4A0B-DBDF4B40E18B}"/>
              </a:ext>
            </a:extLst>
          </p:cNvPr>
          <p:cNvSpPr txBox="1"/>
          <p:nvPr/>
        </p:nvSpPr>
        <p:spPr bwMode="auto">
          <a:xfrm>
            <a:off x="6127817" y="5317071"/>
            <a:ext cx="24027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No. at risk (number censored)</a:t>
            </a:r>
          </a:p>
        </p:txBody>
      </p:sp>
      <p:sp>
        <p:nvSpPr>
          <p:cNvPr id="90" name="TextBox 89">
            <a:extLst>
              <a:ext uri="{FF2B5EF4-FFF2-40B4-BE49-F238E27FC236}">
                <a16:creationId xmlns:a16="http://schemas.microsoft.com/office/drawing/2014/main" id="{3471F9BD-A8E2-C32E-F6C5-3ED1222E5E0D}"/>
              </a:ext>
            </a:extLst>
          </p:cNvPr>
          <p:cNvSpPr txBox="1"/>
          <p:nvPr/>
        </p:nvSpPr>
        <p:spPr bwMode="auto">
          <a:xfrm rot="16200000">
            <a:off x="5703641" y="5598318"/>
            <a:ext cx="6277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Strata</a:t>
            </a:r>
          </a:p>
        </p:txBody>
      </p:sp>
      <p:sp>
        <p:nvSpPr>
          <p:cNvPr id="91" name="TextBox 90">
            <a:extLst>
              <a:ext uri="{FF2B5EF4-FFF2-40B4-BE49-F238E27FC236}">
                <a16:creationId xmlns:a16="http://schemas.microsoft.com/office/drawing/2014/main" id="{A2B941EE-2544-B746-AABF-11CD8C69363D}"/>
              </a:ext>
            </a:extLst>
          </p:cNvPr>
          <p:cNvSpPr txBox="1"/>
          <p:nvPr/>
        </p:nvSpPr>
        <p:spPr bwMode="auto">
          <a:xfrm>
            <a:off x="5990690" y="5590607"/>
            <a:ext cx="5473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Total</a:t>
            </a:r>
          </a:p>
        </p:txBody>
      </p:sp>
      <p:sp>
        <p:nvSpPr>
          <p:cNvPr id="92" name="TextBox 91">
            <a:extLst>
              <a:ext uri="{FF2B5EF4-FFF2-40B4-BE49-F238E27FC236}">
                <a16:creationId xmlns:a16="http://schemas.microsoft.com/office/drawing/2014/main" id="{758AFFDA-7A4F-2E42-57A6-C2B643A287E3}"/>
              </a:ext>
            </a:extLst>
          </p:cNvPr>
          <p:cNvSpPr txBox="1"/>
          <p:nvPr/>
        </p:nvSpPr>
        <p:spPr bwMode="auto">
          <a:xfrm>
            <a:off x="8685683" y="6090376"/>
            <a:ext cx="437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a:t>
            </a:r>
          </a:p>
        </p:txBody>
      </p:sp>
      <p:grpSp>
        <p:nvGrpSpPr>
          <p:cNvPr id="99" name="Group 98">
            <a:extLst>
              <a:ext uri="{FF2B5EF4-FFF2-40B4-BE49-F238E27FC236}">
                <a16:creationId xmlns:a16="http://schemas.microsoft.com/office/drawing/2014/main" id="{C5238E80-9D05-6B66-638A-8EC1EE7160A8}"/>
              </a:ext>
            </a:extLst>
          </p:cNvPr>
          <p:cNvGrpSpPr/>
          <p:nvPr/>
        </p:nvGrpSpPr>
        <p:grpSpPr>
          <a:xfrm>
            <a:off x="6505575" y="5590434"/>
            <a:ext cx="4849023" cy="307777"/>
            <a:chOff x="895931" y="5155526"/>
            <a:chExt cx="6069881" cy="307777"/>
          </a:xfrm>
        </p:grpSpPr>
        <p:sp>
          <p:nvSpPr>
            <p:cNvPr id="100" name="TextBox 99">
              <a:extLst>
                <a:ext uri="{FF2B5EF4-FFF2-40B4-BE49-F238E27FC236}">
                  <a16:creationId xmlns:a16="http://schemas.microsoft.com/office/drawing/2014/main" id="{A19C20B3-5136-8FD9-0D65-6B0B91DB849F}"/>
                </a:ext>
              </a:extLst>
            </p:cNvPr>
            <p:cNvSpPr txBox="1"/>
            <p:nvPr/>
          </p:nvSpPr>
          <p:spPr bwMode="auto">
            <a:xfrm>
              <a:off x="895931" y="5155526"/>
              <a:ext cx="6992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150 (0)</a:t>
              </a:r>
            </a:p>
          </p:txBody>
        </p:sp>
        <p:sp>
          <p:nvSpPr>
            <p:cNvPr id="101" name="TextBox 100">
              <a:extLst>
                <a:ext uri="{FF2B5EF4-FFF2-40B4-BE49-F238E27FC236}">
                  <a16:creationId xmlns:a16="http://schemas.microsoft.com/office/drawing/2014/main" id="{76DF6FEB-F415-F4A7-569C-E9CA373A863A}"/>
                </a:ext>
              </a:extLst>
            </p:cNvPr>
            <p:cNvSpPr txBox="1"/>
            <p:nvPr/>
          </p:nvSpPr>
          <p:spPr bwMode="auto">
            <a:xfrm>
              <a:off x="1983285" y="5155526"/>
              <a:ext cx="6992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62 (21)</a:t>
              </a:r>
            </a:p>
          </p:txBody>
        </p:sp>
        <p:sp>
          <p:nvSpPr>
            <p:cNvPr id="102" name="TextBox 101">
              <a:extLst>
                <a:ext uri="{FF2B5EF4-FFF2-40B4-BE49-F238E27FC236}">
                  <a16:creationId xmlns:a16="http://schemas.microsoft.com/office/drawing/2014/main" id="{5B8D4BA7-6429-B849-A6F3-ECD2D94890D6}"/>
                </a:ext>
              </a:extLst>
            </p:cNvPr>
            <p:cNvSpPr txBox="1"/>
            <p:nvPr/>
          </p:nvSpPr>
          <p:spPr bwMode="auto">
            <a:xfrm>
              <a:off x="3067849" y="5155526"/>
              <a:ext cx="6992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17 (36)</a:t>
              </a:r>
            </a:p>
          </p:txBody>
        </p:sp>
        <p:sp>
          <p:nvSpPr>
            <p:cNvPr id="103" name="TextBox 102">
              <a:extLst>
                <a:ext uri="{FF2B5EF4-FFF2-40B4-BE49-F238E27FC236}">
                  <a16:creationId xmlns:a16="http://schemas.microsoft.com/office/drawing/2014/main" id="{7C45595A-D91C-3930-5EC0-F1A7FA00C03F}"/>
                </a:ext>
              </a:extLst>
            </p:cNvPr>
            <p:cNvSpPr txBox="1"/>
            <p:nvPr/>
          </p:nvSpPr>
          <p:spPr bwMode="auto">
            <a:xfrm>
              <a:off x="4205506" y="5155526"/>
              <a:ext cx="6078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 (48)</a:t>
              </a:r>
            </a:p>
          </p:txBody>
        </p:sp>
        <p:sp>
          <p:nvSpPr>
            <p:cNvPr id="104" name="TextBox 103">
              <a:extLst>
                <a:ext uri="{FF2B5EF4-FFF2-40B4-BE49-F238E27FC236}">
                  <a16:creationId xmlns:a16="http://schemas.microsoft.com/office/drawing/2014/main" id="{FA3198D4-1F97-249E-662C-6F86D6111265}"/>
                </a:ext>
              </a:extLst>
            </p:cNvPr>
            <p:cNvSpPr txBox="1"/>
            <p:nvPr/>
          </p:nvSpPr>
          <p:spPr bwMode="auto">
            <a:xfrm>
              <a:off x="5306064" y="5155526"/>
              <a:ext cx="567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2(48)</a:t>
              </a:r>
            </a:p>
          </p:txBody>
        </p:sp>
        <p:sp>
          <p:nvSpPr>
            <p:cNvPr id="148" name="TextBox 147">
              <a:extLst>
                <a:ext uri="{FF2B5EF4-FFF2-40B4-BE49-F238E27FC236}">
                  <a16:creationId xmlns:a16="http://schemas.microsoft.com/office/drawing/2014/main" id="{1B3E6FE7-C2D9-4C18-DCDD-17DF82E00AA5}"/>
                </a:ext>
              </a:extLst>
            </p:cNvPr>
            <p:cNvSpPr txBox="1"/>
            <p:nvPr/>
          </p:nvSpPr>
          <p:spPr bwMode="auto">
            <a:xfrm>
              <a:off x="6255075" y="5155526"/>
              <a:ext cx="7107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0(50)</a:t>
              </a:r>
            </a:p>
          </p:txBody>
        </p:sp>
      </p:grpSp>
      <p:sp>
        <p:nvSpPr>
          <p:cNvPr id="105" name="Freeform: Shape 104">
            <a:extLst>
              <a:ext uri="{FF2B5EF4-FFF2-40B4-BE49-F238E27FC236}">
                <a16:creationId xmlns:a16="http://schemas.microsoft.com/office/drawing/2014/main" id="{06799E0D-127B-C46C-3A8A-C97F876FBC2D}"/>
              </a:ext>
            </a:extLst>
          </p:cNvPr>
          <p:cNvSpPr/>
          <p:nvPr/>
        </p:nvSpPr>
        <p:spPr bwMode="auto">
          <a:xfrm>
            <a:off x="6525414" y="3386138"/>
            <a:ext cx="4772025" cy="1819275"/>
          </a:xfrm>
          <a:custGeom>
            <a:avLst/>
            <a:gdLst>
              <a:gd name="connsiteX0" fmla="*/ 0 w 4781550"/>
              <a:gd name="connsiteY0" fmla="*/ 0 h 1819275"/>
              <a:gd name="connsiteX1" fmla="*/ 0 w 4781550"/>
              <a:gd name="connsiteY1" fmla="*/ 1819275 h 1819275"/>
              <a:gd name="connsiteX2" fmla="*/ 4781550 w 4781550"/>
              <a:gd name="connsiteY2" fmla="*/ 1819275 h 1819275"/>
            </a:gdLst>
            <a:ahLst/>
            <a:cxnLst>
              <a:cxn ang="0">
                <a:pos x="connsiteX0" y="connsiteY0"/>
              </a:cxn>
              <a:cxn ang="0">
                <a:pos x="connsiteX1" y="connsiteY1"/>
              </a:cxn>
              <a:cxn ang="0">
                <a:pos x="connsiteX2" y="connsiteY2"/>
              </a:cxn>
            </a:cxnLst>
            <a:rect l="l" t="t" r="r" b="b"/>
            <a:pathLst>
              <a:path w="4781550" h="1819275">
                <a:moveTo>
                  <a:pt x="0" y="0"/>
                </a:moveTo>
                <a:lnTo>
                  <a:pt x="0" y="1819275"/>
                </a:lnTo>
                <a:lnTo>
                  <a:pt x="4781550" y="1819275"/>
                </a:lnTo>
              </a:path>
            </a:pathLst>
          </a:custGeom>
          <a:noFill/>
          <a:ln w="28575">
            <a:solidFill>
              <a:schemeClr val="bg1"/>
            </a:solidFill>
            <a:miter lim="800000"/>
            <a:headEnd/>
            <a:tailEnd/>
          </a:ln>
        </p:spPr>
        <p:txBody>
          <a:bodyPr rtlCol="0" anchor="ctr"/>
          <a:lstStyle/>
          <a:p>
            <a:pPr algn="ctr"/>
            <a:endParaRPr lang="en-US" dirty="0"/>
          </a:p>
        </p:txBody>
      </p:sp>
      <p:grpSp>
        <p:nvGrpSpPr>
          <p:cNvPr id="106" name="Group 105">
            <a:extLst>
              <a:ext uri="{FF2B5EF4-FFF2-40B4-BE49-F238E27FC236}">
                <a16:creationId xmlns:a16="http://schemas.microsoft.com/office/drawing/2014/main" id="{C3F55B4D-6024-17EB-8CC3-3B12A4D51DDB}"/>
              </a:ext>
            </a:extLst>
          </p:cNvPr>
          <p:cNvGrpSpPr/>
          <p:nvPr/>
        </p:nvGrpSpPr>
        <p:grpSpPr>
          <a:xfrm>
            <a:off x="6445190" y="3471636"/>
            <a:ext cx="80224" cy="1656248"/>
            <a:chOff x="958001" y="3471636"/>
            <a:chExt cx="377546" cy="1656248"/>
          </a:xfrm>
        </p:grpSpPr>
        <p:cxnSp>
          <p:nvCxnSpPr>
            <p:cNvPr id="107" name="Straight Connector 106">
              <a:extLst>
                <a:ext uri="{FF2B5EF4-FFF2-40B4-BE49-F238E27FC236}">
                  <a16:creationId xmlns:a16="http://schemas.microsoft.com/office/drawing/2014/main" id="{D6B0E9B6-E4F9-5C63-635F-3C0E601B16DD}"/>
                </a:ext>
              </a:extLst>
            </p:cNvPr>
            <p:cNvCxnSpPr>
              <a:cxnSpLocks/>
            </p:cNvCxnSpPr>
            <p:nvPr/>
          </p:nvCxnSpPr>
          <p:spPr bwMode="auto">
            <a:xfrm>
              <a:off x="958001" y="3471636"/>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50989ECB-B5BE-3C86-6B12-85AC8A932CD5}"/>
                </a:ext>
              </a:extLst>
            </p:cNvPr>
            <p:cNvCxnSpPr>
              <a:cxnSpLocks/>
            </p:cNvCxnSpPr>
            <p:nvPr/>
          </p:nvCxnSpPr>
          <p:spPr bwMode="auto">
            <a:xfrm>
              <a:off x="958001" y="3885698"/>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F1D9DD17-208D-C9DB-AE83-FA585CD43919}"/>
                </a:ext>
              </a:extLst>
            </p:cNvPr>
            <p:cNvCxnSpPr>
              <a:cxnSpLocks/>
            </p:cNvCxnSpPr>
            <p:nvPr/>
          </p:nvCxnSpPr>
          <p:spPr bwMode="auto">
            <a:xfrm>
              <a:off x="958001" y="4299760"/>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BDBA4D68-590F-6FEB-E277-D01CDB444F61}"/>
                </a:ext>
              </a:extLst>
            </p:cNvPr>
            <p:cNvCxnSpPr>
              <a:cxnSpLocks/>
            </p:cNvCxnSpPr>
            <p:nvPr/>
          </p:nvCxnSpPr>
          <p:spPr bwMode="auto">
            <a:xfrm>
              <a:off x="958001" y="4713822"/>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3FE8C49A-06C3-E6B6-46CE-5445D8B2A4F6}"/>
                </a:ext>
              </a:extLst>
            </p:cNvPr>
            <p:cNvCxnSpPr>
              <a:cxnSpLocks/>
            </p:cNvCxnSpPr>
            <p:nvPr/>
          </p:nvCxnSpPr>
          <p:spPr bwMode="auto">
            <a:xfrm>
              <a:off x="958001" y="5127884"/>
              <a:ext cx="37754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2" name="Group 111">
            <a:extLst>
              <a:ext uri="{FF2B5EF4-FFF2-40B4-BE49-F238E27FC236}">
                <a16:creationId xmlns:a16="http://schemas.microsoft.com/office/drawing/2014/main" id="{D908511C-0BEC-8098-E950-9FE32B35447E}"/>
              </a:ext>
            </a:extLst>
          </p:cNvPr>
          <p:cNvGrpSpPr/>
          <p:nvPr/>
        </p:nvGrpSpPr>
        <p:grpSpPr>
          <a:xfrm rot="5400000">
            <a:off x="8866702" y="3070635"/>
            <a:ext cx="66571" cy="4336126"/>
            <a:chOff x="958001" y="3060680"/>
            <a:chExt cx="377547" cy="2067204"/>
          </a:xfrm>
        </p:grpSpPr>
        <p:cxnSp>
          <p:nvCxnSpPr>
            <p:cNvPr id="113" name="Straight Connector 112">
              <a:extLst>
                <a:ext uri="{FF2B5EF4-FFF2-40B4-BE49-F238E27FC236}">
                  <a16:creationId xmlns:a16="http://schemas.microsoft.com/office/drawing/2014/main" id="{69027033-5BE8-A645-843E-F01369E25186}"/>
                </a:ext>
              </a:extLst>
            </p:cNvPr>
            <p:cNvCxnSpPr>
              <a:cxnSpLocks/>
            </p:cNvCxnSpPr>
            <p:nvPr/>
          </p:nvCxnSpPr>
          <p:spPr bwMode="auto">
            <a:xfrm>
              <a:off x="958001" y="3471636"/>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34544177-F9EB-D126-A1DF-B48D79ED0103}"/>
                </a:ext>
              </a:extLst>
            </p:cNvPr>
            <p:cNvCxnSpPr>
              <a:cxnSpLocks/>
            </p:cNvCxnSpPr>
            <p:nvPr/>
          </p:nvCxnSpPr>
          <p:spPr bwMode="auto">
            <a:xfrm>
              <a:off x="958001" y="3885698"/>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F78F0DCA-6D4E-913B-FC32-A93B5B2CFFD8}"/>
                </a:ext>
              </a:extLst>
            </p:cNvPr>
            <p:cNvCxnSpPr>
              <a:cxnSpLocks/>
            </p:cNvCxnSpPr>
            <p:nvPr/>
          </p:nvCxnSpPr>
          <p:spPr bwMode="auto">
            <a:xfrm>
              <a:off x="958001" y="4299760"/>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BCBB8039-0008-AA14-78F4-7E1FAE30579B}"/>
                </a:ext>
              </a:extLst>
            </p:cNvPr>
            <p:cNvCxnSpPr>
              <a:cxnSpLocks/>
            </p:cNvCxnSpPr>
            <p:nvPr/>
          </p:nvCxnSpPr>
          <p:spPr bwMode="auto">
            <a:xfrm>
              <a:off x="958001" y="4713822"/>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01A3DDB5-1972-531D-3CFC-FC7D49AA9D85}"/>
                </a:ext>
              </a:extLst>
            </p:cNvPr>
            <p:cNvCxnSpPr>
              <a:cxnSpLocks/>
            </p:cNvCxnSpPr>
            <p:nvPr/>
          </p:nvCxnSpPr>
          <p:spPr bwMode="auto">
            <a:xfrm>
              <a:off x="958001" y="5127884"/>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A3C6D05A-222D-F43B-8DDD-C557D631875A}"/>
                </a:ext>
              </a:extLst>
            </p:cNvPr>
            <p:cNvCxnSpPr>
              <a:cxnSpLocks/>
            </p:cNvCxnSpPr>
            <p:nvPr/>
          </p:nvCxnSpPr>
          <p:spPr bwMode="auto">
            <a:xfrm>
              <a:off x="958002" y="3060680"/>
              <a:ext cx="377546" cy="0"/>
            </a:xfrm>
            <a:prstGeom prst="line">
              <a:avLst/>
            </a:prstGeom>
            <a:noFill/>
            <a:ln w="28575" cap="flat" cmpd="sng" algn="ctr">
              <a:solidFill>
                <a:schemeClr val="bg1"/>
              </a:solidFill>
              <a:prstDash val="solid"/>
              <a:round/>
              <a:headEnd type="none" w="med" len="med"/>
              <a:tailEnd type="none" w="med" len="med"/>
            </a:ln>
            <a:effectLst/>
          </p:spPr>
        </p:cxnSp>
      </p:grpSp>
      <p:sp>
        <p:nvSpPr>
          <p:cNvPr id="118" name="Rectangle 117">
            <a:extLst>
              <a:ext uri="{FF2B5EF4-FFF2-40B4-BE49-F238E27FC236}">
                <a16:creationId xmlns:a16="http://schemas.microsoft.com/office/drawing/2014/main" id="{FE85C863-45A7-C18E-44AC-CC5D751865E5}"/>
              </a:ext>
            </a:extLst>
          </p:cNvPr>
          <p:cNvSpPr/>
          <p:nvPr/>
        </p:nvSpPr>
        <p:spPr bwMode="auto">
          <a:xfrm>
            <a:off x="10254718" y="3273075"/>
            <a:ext cx="140019" cy="140019"/>
          </a:xfrm>
          <a:prstGeom prst="rect">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19" name="Straight Connector 118">
            <a:extLst>
              <a:ext uri="{FF2B5EF4-FFF2-40B4-BE49-F238E27FC236}">
                <a16:creationId xmlns:a16="http://schemas.microsoft.com/office/drawing/2014/main" id="{28B6AD41-D209-D121-5C7A-C9057B0F0351}"/>
              </a:ext>
            </a:extLst>
          </p:cNvPr>
          <p:cNvCxnSpPr>
            <a:cxnSpLocks/>
          </p:cNvCxnSpPr>
          <p:nvPr/>
        </p:nvCxnSpPr>
        <p:spPr bwMode="auto">
          <a:xfrm>
            <a:off x="10254718" y="3343084"/>
            <a:ext cx="140019" cy="0"/>
          </a:xfrm>
          <a:prstGeom prst="line">
            <a:avLst/>
          </a:prstGeom>
          <a:noFill/>
          <a:ln w="28575" cap="flat" cmpd="sng" algn="ctr">
            <a:solidFill>
              <a:schemeClr val="accent3"/>
            </a:solidFill>
            <a:prstDash val="solid"/>
            <a:round/>
            <a:headEnd type="none" w="med" len="med"/>
            <a:tailEnd type="none" w="med" len="med"/>
          </a:ln>
          <a:effectLst/>
        </p:spPr>
      </p:cxnSp>
      <p:grpSp>
        <p:nvGrpSpPr>
          <p:cNvPr id="120" name="Group 119">
            <a:extLst>
              <a:ext uri="{FF2B5EF4-FFF2-40B4-BE49-F238E27FC236}">
                <a16:creationId xmlns:a16="http://schemas.microsoft.com/office/drawing/2014/main" id="{630DEFAA-B6C2-CD6E-21D0-8EDD93A00D90}"/>
              </a:ext>
            </a:extLst>
          </p:cNvPr>
          <p:cNvGrpSpPr/>
          <p:nvPr/>
        </p:nvGrpSpPr>
        <p:grpSpPr>
          <a:xfrm>
            <a:off x="10286830" y="3305187"/>
            <a:ext cx="75795" cy="75795"/>
            <a:chOff x="2273127" y="3310168"/>
            <a:chExt cx="118832" cy="118832"/>
          </a:xfrm>
        </p:grpSpPr>
        <p:cxnSp>
          <p:nvCxnSpPr>
            <p:cNvPr id="121" name="Straight Connector 120">
              <a:extLst>
                <a:ext uri="{FF2B5EF4-FFF2-40B4-BE49-F238E27FC236}">
                  <a16:creationId xmlns:a16="http://schemas.microsoft.com/office/drawing/2014/main" id="{EE302F75-9BC8-D326-4BA2-014C8EE167FF}"/>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1345873B-3A7E-D7AC-0E9E-5EDB1F21063F}"/>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sp>
        <p:nvSpPr>
          <p:cNvPr id="123" name="Freeform: Shape 122">
            <a:extLst>
              <a:ext uri="{FF2B5EF4-FFF2-40B4-BE49-F238E27FC236}">
                <a16:creationId xmlns:a16="http://schemas.microsoft.com/office/drawing/2014/main" id="{00548E4B-83B5-8D07-34DD-5CBDE6E1F206}"/>
              </a:ext>
            </a:extLst>
          </p:cNvPr>
          <p:cNvSpPr/>
          <p:nvPr/>
        </p:nvSpPr>
        <p:spPr bwMode="auto">
          <a:xfrm>
            <a:off x="6719888" y="4305300"/>
            <a:ext cx="890587" cy="838200"/>
          </a:xfrm>
          <a:custGeom>
            <a:avLst/>
            <a:gdLst>
              <a:gd name="connsiteX0" fmla="*/ 0 w 514350"/>
              <a:gd name="connsiteY0" fmla="*/ 0 h 831850"/>
              <a:gd name="connsiteX1" fmla="*/ 514350 w 514350"/>
              <a:gd name="connsiteY1" fmla="*/ 0 h 831850"/>
              <a:gd name="connsiteX2" fmla="*/ 514350 w 514350"/>
              <a:gd name="connsiteY2" fmla="*/ 831850 h 831850"/>
            </a:gdLst>
            <a:ahLst/>
            <a:cxnLst>
              <a:cxn ang="0">
                <a:pos x="connsiteX0" y="connsiteY0"/>
              </a:cxn>
              <a:cxn ang="0">
                <a:pos x="connsiteX1" y="connsiteY1"/>
              </a:cxn>
              <a:cxn ang="0">
                <a:pos x="connsiteX2" y="connsiteY2"/>
              </a:cxn>
            </a:cxnLst>
            <a:rect l="l" t="t" r="r" b="b"/>
            <a:pathLst>
              <a:path w="514350" h="831850">
                <a:moveTo>
                  <a:pt x="0" y="0"/>
                </a:moveTo>
                <a:lnTo>
                  <a:pt x="514350" y="0"/>
                </a:lnTo>
                <a:lnTo>
                  <a:pt x="514350" y="831850"/>
                </a:lnTo>
              </a:path>
            </a:pathLst>
          </a:custGeom>
          <a:noFill/>
          <a:ln w="19050">
            <a:solidFill>
              <a:schemeClr val="tx2">
                <a:lumMod val="75000"/>
              </a:schemeClr>
            </a:solidFill>
            <a:prstDash val="sysDot"/>
            <a:miter lim="800000"/>
            <a:headEnd/>
            <a:tailEnd/>
          </a:ln>
        </p:spPr>
        <p:txBody>
          <a:bodyPr rtlCol="0" anchor="ctr"/>
          <a:lstStyle/>
          <a:p>
            <a:pPr algn="ctr"/>
            <a:endParaRPr lang="en-US" dirty="0"/>
          </a:p>
        </p:txBody>
      </p:sp>
      <p:sp>
        <p:nvSpPr>
          <p:cNvPr id="124" name="Freeform: Shape 123">
            <a:extLst>
              <a:ext uri="{FF2B5EF4-FFF2-40B4-BE49-F238E27FC236}">
                <a16:creationId xmlns:a16="http://schemas.microsoft.com/office/drawing/2014/main" id="{382BC259-A878-FE88-1C83-58A2BCFAB3B5}"/>
              </a:ext>
            </a:extLst>
          </p:cNvPr>
          <p:cNvSpPr/>
          <p:nvPr/>
        </p:nvSpPr>
        <p:spPr bwMode="auto">
          <a:xfrm>
            <a:off x="6525414" y="5564879"/>
            <a:ext cx="4772025" cy="406955"/>
          </a:xfrm>
          <a:custGeom>
            <a:avLst/>
            <a:gdLst>
              <a:gd name="connsiteX0" fmla="*/ 0 w 4781550"/>
              <a:gd name="connsiteY0" fmla="*/ 0 h 1819275"/>
              <a:gd name="connsiteX1" fmla="*/ 0 w 4781550"/>
              <a:gd name="connsiteY1" fmla="*/ 1819275 h 1819275"/>
              <a:gd name="connsiteX2" fmla="*/ 4781550 w 4781550"/>
              <a:gd name="connsiteY2" fmla="*/ 1819275 h 1819275"/>
            </a:gdLst>
            <a:ahLst/>
            <a:cxnLst>
              <a:cxn ang="0">
                <a:pos x="connsiteX0" y="connsiteY0"/>
              </a:cxn>
              <a:cxn ang="0">
                <a:pos x="connsiteX1" y="connsiteY1"/>
              </a:cxn>
              <a:cxn ang="0">
                <a:pos x="connsiteX2" y="connsiteY2"/>
              </a:cxn>
            </a:cxnLst>
            <a:rect l="l" t="t" r="r" b="b"/>
            <a:pathLst>
              <a:path w="4781550" h="1819275">
                <a:moveTo>
                  <a:pt x="0" y="0"/>
                </a:moveTo>
                <a:lnTo>
                  <a:pt x="0" y="1819275"/>
                </a:lnTo>
                <a:lnTo>
                  <a:pt x="4781550" y="1819275"/>
                </a:lnTo>
              </a:path>
            </a:pathLst>
          </a:custGeom>
          <a:noFill/>
          <a:ln w="28575">
            <a:solidFill>
              <a:schemeClr val="bg1"/>
            </a:solidFill>
            <a:miter lim="800000"/>
            <a:headEnd/>
            <a:tailEnd/>
          </a:ln>
        </p:spPr>
        <p:txBody>
          <a:bodyPr rtlCol="0" anchor="ctr"/>
          <a:lstStyle/>
          <a:p>
            <a:pPr algn="ctr"/>
            <a:endParaRPr lang="en-US" dirty="0"/>
          </a:p>
        </p:txBody>
      </p:sp>
      <p:cxnSp>
        <p:nvCxnSpPr>
          <p:cNvPr id="131" name="Straight Connector 130">
            <a:extLst>
              <a:ext uri="{FF2B5EF4-FFF2-40B4-BE49-F238E27FC236}">
                <a16:creationId xmlns:a16="http://schemas.microsoft.com/office/drawing/2014/main" id="{ED1CA4C4-C43B-02F1-726E-35315D0B6D66}"/>
              </a:ext>
            </a:extLst>
          </p:cNvPr>
          <p:cNvCxnSpPr>
            <a:cxnSpLocks/>
          </p:cNvCxnSpPr>
          <p:nvPr/>
        </p:nvCxnSpPr>
        <p:spPr bwMode="auto">
          <a:xfrm>
            <a:off x="6445190" y="5751772"/>
            <a:ext cx="80224" cy="0"/>
          </a:xfrm>
          <a:prstGeom prst="line">
            <a:avLst/>
          </a:prstGeom>
          <a:noFill/>
          <a:ln w="28575" cap="flat" cmpd="sng" algn="ctr">
            <a:solidFill>
              <a:schemeClr val="bg1"/>
            </a:solidFill>
            <a:prstDash val="solid"/>
            <a:round/>
            <a:headEnd type="none" w="med" len="med"/>
            <a:tailEnd type="none" w="med" len="med"/>
          </a:ln>
          <a:effectLst/>
        </p:spPr>
      </p:cxnSp>
      <p:grpSp>
        <p:nvGrpSpPr>
          <p:cNvPr id="134" name="Group 133">
            <a:extLst>
              <a:ext uri="{FF2B5EF4-FFF2-40B4-BE49-F238E27FC236}">
                <a16:creationId xmlns:a16="http://schemas.microsoft.com/office/drawing/2014/main" id="{290245C4-F3A9-E56D-09E6-5D11CECCDAC0}"/>
              </a:ext>
            </a:extLst>
          </p:cNvPr>
          <p:cNvGrpSpPr/>
          <p:nvPr/>
        </p:nvGrpSpPr>
        <p:grpSpPr>
          <a:xfrm>
            <a:off x="6624637" y="5955777"/>
            <a:ext cx="4624029" cy="307777"/>
            <a:chOff x="1107527" y="5155526"/>
            <a:chExt cx="5778651" cy="307777"/>
          </a:xfrm>
        </p:grpSpPr>
        <p:sp>
          <p:nvSpPr>
            <p:cNvPr id="135" name="TextBox 134">
              <a:extLst>
                <a:ext uri="{FF2B5EF4-FFF2-40B4-BE49-F238E27FC236}">
                  <a16:creationId xmlns:a16="http://schemas.microsoft.com/office/drawing/2014/main" id="{DC001704-A694-E478-212E-7002E634B825}"/>
                </a:ext>
              </a:extLst>
            </p:cNvPr>
            <p:cNvSpPr txBox="1"/>
            <p:nvPr/>
          </p:nvSpPr>
          <p:spPr bwMode="auto">
            <a:xfrm>
              <a:off x="1107527" y="515552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a:t>
              </a:r>
            </a:p>
          </p:txBody>
        </p:sp>
        <p:sp>
          <p:nvSpPr>
            <p:cNvPr id="136" name="TextBox 135">
              <a:extLst>
                <a:ext uri="{FF2B5EF4-FFF2-40B4-BE49-F238E27FC236}">
                  <a16:creationId xmlns:a16="http://schemas.microsoft.com/office/drawing/2014/main" id="{A23AC6E5-116B-4A92-75A7-074B424B8F91}"/>
                </a:ext>
              </a:extLst>
            </p:cNvPr>
            <p:cNvSpPr txBox="1"/>
            <p:nvPr/>
          </p:nvSpPr>
          <p:spPr bwMode="auto">
            <a:xfrm>
              <a:off x="2149196" y="515552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a:t>
              </a:r>
            </a:p>
          </p:txBody>
        </p:sp>
        <p:sp>
          <p:nvSpPr>
            <p:cNvPr id="137" name="TextBox 136">
              <a:extLst>
                <a:ext uri="{FF2B5EF4-FFF2-40B4-BE49-F238E27FC236}">
                  <a16:creationId xmlns:a16="http://schemas.microsoft.com/office/drawing/2014/main" id="{B113EECC-818A-520B-EE20-51DE61A6DFD6}"/>
                </a:ext>
              </a:extLst>
            </p:cNvPr>
            <p:cNvSpPr txBox="1"/>
            <p:nvPr/>
          </p:nvSpPr>
          <p:spPr bwMode="auto">
            <a:xfrm>
              <a:off x="3233760" y="515552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20</a:t>
              </a:r>
            </a:p>
          </p:txBody>
        </p:sp>
        <p:sp>
          <p:nvSpPr>
            <p:cNvPr id="138" name="TextBox 137">
              <a:extLst>
                <a:ext uri="{FF2B5EF4-FFF2-40B4-BE49-F238E27FC236}">
                  <a16:creationId xmlns:a16="http://schemas.microsoft.com/office/drawing/2014/main" id="{6400B63A-EDE9-6323-7618-B9D1C9C17121}"/>
                </a:ext>
              </a:extLst>
            </p:cNvPr>
            <p:cNvSpPr txBox="1"/>
            <p:nvPr/>
          </p:nvSpPr>
          <p:spPr bwMode="auto">
            <a:xfrm>
              <a:off x="4325732" y="515552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30</a:t>
              </a:r>
            </a:p>
          </p:txBody>
        </p:sp>
        <p:sp>
          <p:nvSpPr>
            <p:cNvPr id="139" name="TextBox 138">
              <a:extLst>
                <a:ext uri="{FF2B5EF4-FFF2-40B4-BE49-F238E27FC236}">
                  <a16:creationId xmlns:a16="http://schemas.microsoft.com/office/drawing/2014/main" id="{A497DEC7-562A-523B-DFA2-CEA171BB744D}"/>
                </a:ext>
              </a:extLst>
            </p:cNvPr>
            <p:cNvSpPr txBox="1"/>
            <p:nvPr/>
          </p:nvSpPr>
          <p:spPr bwMode="auto">
            <a:xfrm>
              <a:off x="5406252" y="515552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40</a:t>
              </a:r>
            </a:p>
          </p:txBody>
        </p:sp>
        <p:sp>
          <p:nvSpPr>
            <p:cNvPr id="140" name="TextBox 139">
              <a:extLst>
                <a:ext uri="{FF2B5EF4-FFF2-40B4-BE49-F238E27FC236}">
                  <a16:creationId xmlns:a16="http://schemas.microsoft.com/office/drawing/2014/main" id="{6C2359E8-45A6-D182-02EA-0A7DD2121149}"/>
                </a:ext>
              </a:extLst>
            </p:cNvPr>
            <p:cNvSpPr txBox="1"/>
            <p:nvPr/>
          </p:nvSpPr>
          <p:spPr bwMode="auto">
            <a:xfrm>
              <a:off x="6427028" y="5155526"/>
              <a:ext cx="459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50</a:t>
              </a:r>
            </a:p>
          </p:txBody>
        </p:sp>
      </p:grpSp>
      <p:grpSp>
        <p:nvGrpSpPr>
          <p:cNvPr id="141" name="Group 140">
            <a:extLst>
              <a:ext uri="{FF2B5EF4-FFF2-40B4-BE49-F238E27FC236}">
                <a16:creationId xmlns:a16="http://schemas.microsoft.com/office/drawing/2014/main" id="{C24F5DC1-F1F8-3736-0642-9AC0017E104A}"/>
              </a:ext>
            </a:extLst>
          </p:cNvPr>
          <p:cNvGrpSpPr/>
          <p:nvPr/>
        </p:nvGrpSpPr>
        <p:grpSpPr>
          <a:xfrm rot="5400000">
            <a:off x="8866702" y="3837057"/>
            <a:ext cx="66571" cy="4336126"/>
            <a:chOff x="958001" y="3060680"/>
            <a:chExt cx="377547" cy="2067204"/>
          </a:xfrm>
        </p:grpSpPr>
        <p:cxnSp>
          <p:nvCxnSpPr>
            <p:cNvPr id="142" name="Straight Connector 141">
              <a:extLst>
                <a:ext uri="{FF2B5EF4-FFF2-40B4-BE49-F238E27FC236}">
                  <a16:creationId xmlns:a16="http://schemas.microsoft.com/office/drawing/2014/main" id="{FA862645-64B8-CBD1-E2A0-27907DB825FF}"/>
                </a:ext>
              </a:extLst>
            </p:cNvPr>
            <p:cNvCxnSpPr>
              <a:cxnSpLocks/>
            </p:cNvCxnSpPr>
            <p:nvPr/>
          </p:nvCxnSpPr>
          <p:spPr bwMode="auto">
            <a:xfrm>
              <a:off x="958001" y="3471636"/>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E2D00B63-53D5-5961-DCA2-DF5E5E343E91}"/>
                </a:ext>
              </a:extLst>
            </p:cNvPr>
            <p:cNvCxnSpPr>
              <a:cxnSpLocks/>
            </p:cNvCxnSpPr>
            <p:nvPr/>
          </p:nvCxnSpPr>
          <p:spPr bwMode="auto">
            <a:xfrm>
              <a:off x="958001" y="3885698"/>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14581C92-A5AE-4DE4-8C50-7E65960DB175}"/>
                </a:ext>
              </a:extLst>
            </p:cNvPr>
            <p:cNvCxnSpPr>
              <a:cxnSpLocks/>
            </p:cNvCxnSpPr>
            <p:nvPr/>
          </p:nvCxnSpPr>
          <p:spPr bwMode="auto">
            <a:xfrm>
              <a:off x="958001" y="4299760"/>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329F42EC-C5DF-83F5-2BB0-21629A24D3CA}"/>
                </a:ext>
              </a:extLst>
            </p:cNvPr>
            <p:cNvCxnSpPr>
              <a:cxnSpLocks/>
            </p:cNvCxnSpPr>
            <p:nvPr/>
          </p:nvCxnSpPr>
          <p:spPr bwMode="auto">
            <a:xfrm>
              <a:off x="958001" y="4713822"/>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0A099FF6-8FBE-0158-C071-4E6C90F9DF89}"/>
                </a:ext>
              </a:extLst>
            </p:cNvPr>
            <p:cNvCxnSpPr>
              <a:cxnSpLocks/>
            </p:cNvCxnSpPr>
            <p:nvPr/>
          </p:nvCxnSpPr>
          <p:spPr bwMode="auto">
            <a:xfrm>
              <a:off x="958001" y="5127884"/>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2106A556-5A9F-7A6C-5125-0F7AB08D49DC}"/>
                </a:ext>
              </a:extLst>
            </p:cNvPr>
            <p:cNvCxnSpPr>
              <a:cxnSpLocks/>
            </p:cNvCxnSpPr>
            <p:nvPr/>
          </p:nvCxnSpPr>
          <p:spPr bwMode="auto">
            <a:xfrm>
              <a:off x="958002" y="3060680"/>
              <a:ext cx="377546"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CC737AD0-9547-B6C3-AE69-515E52EC36F9}"/>
              </a:ext>
            </a:extLst>
          </p:cNvPr>
          <p:cNvGrpSpPr/>
          <p:nvPr/>
        </p:nvGrpSpPr>
        <p:grpSpPr>
          <a:xfrm>
            <a:off x="1356720" y="3537647"/>
            <a:ext cx="1984067" cy="1561794"/>
            <a:chOff x="1356720" y="3537647"/>
            <a:chExt cx="1984067" cy="1561794"/>
          </a:xfrm>
        </p:grpSpPr>
        <p:grpSp>
          <p:nvGrpSpPr>
            <p:cNvPr id="166" name="Group 165">
              <a:extLst>
                <a:ext uri="{FF2B5EF4-FFF2-40B4-BE49-F238E27FC236}">
                  <a16:creationId xmlns:a16="http://schemas.microsoft.com/office/drawing/2014/main" id="{1B169EB2-6F87-B233-6002-D27C69B7FD07}"/>
                </a:ext>
              </a:extLst>
            </p:cNvPr>
            <p:cNvGrpSpPr/>
            <p:nvPr/>
          </p:nvGrpSpPr>
          <p:grpSpPr>
            <a:xfrm>
              <a:off x="1356720" y="3537647"/>
              <a:ext cx="75795" cy="75795"/>
              <a:chOff x="4799642" y="3896416"/>
              <a:chExt cx="75795" cy="75795"/>
            </a:xfrm>
          </p:grpSpPr>
          <p:cxnSp>
            <p:nvCxnSpPr>
              <p:cNvPr id="167" name="Straight Connector 166">
                <a:extLst>
                  <a:ext uri="{FF2B5EF4-FFF2-40B4-BE49-F238E27FC236}">
                    <a16:creationId xmlns:a16="http://schemas.microsoft.com/office/drawing/2014/main" id="{4FC6B06D-369D-EFB5-927E-D2B9784D15B2}"/>
                  </a:ext>
                </a:extLst>
              </p:cNvPr>
              <p:cNvCxnSpPr>
                <a:cxnSpLocks/>
              </p:cNvCxnSpPr>
              <p:nvPr/>
            </p:nvCxnSpPr>
            <p:spPr bwMode="auto">
              <a:xfrm>
                <a:off x="4837540" y="3896416"/>
                <a:ext cx="0" cy="75795"/>
              </a:xfrm>
              <a:prstGeom prst="line">
                <a:avLst/>
              </a:prstGeom>
              <a:noFill/>
              <a:ln w="19050"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589DC95E-1279-CDE1-2C4F-9D63132492BE}"/>
                  </a:ext>
                </a:extLst>
              </p:cNvPr>
              <p:cNvCxnSpPr>
                <a:cxnSpLocks/>
              </p:cNvCxnSpPr>
              <p:nvPr/>
            </p:nvCxnSpPr>
            <p:spPr bwMode="auto">
              <a:xfrm rot="16200000">
                <a:off x="4837540" y="3896416"/>
                <a:ext cx="0" cy="75795"/>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9" name="Group 168">
              <a:extLst>
                <a:ext uri="{FF2B5EF4-FFF2-40B4-BE49-F238E27FC236}">
                  <a16:creationId xmlns:a16="http://schemas.microsoft.com/office/drawing/2014/main" id="{0BA03449-5F8E-E7C6-F42B-DF7233C51AD5}"/>
                </a:ext>
              </a:extLst>
            </p:cNvPr>
            <p:cNvGrpSpPr/>
            <p:nvPr/>
          </p:nvGrpSpPr>
          <p:grpSpPr>
            <a:xfrm>
              <a:off x="1394819" y="3720122"/>
              <a:ext cx="75795" cy="75795"/>
              <a:chOff x="4799642" y="3896416"/>
              <a:chExt cx="75795" cy="75795"/>
            </a:xfrm>
          </p:grpSpPr>
          <p:cxnSp>
            <p:nvCxnSpPr>
              <p:cNvPr id="170" name="Straight Connector 169">
                <a:extLst>
                  <a:ext uri="{FF2B5EF4-FFF2-40B4-BE49-F238E27FC236}">
                    <a16:creationId xmlns:a16="http://schemas.microsoft.com/office/drawing/2014/main" id="{5F7864D8-2F16-83D1-43C2-CC212180F26E}"/>
                  </a:ext>
                </a:extLst>
              </p:cNvPr>
              <p:cNvCxnSpPr>
                <a:cxnSpLocks/>
              </p:cNvCxnSpPr>
              <p:nvPr/>
            </p:nvCxnSpPr>
            <p:spPr bwMode="auto">
              <a:xfrm>
                <a:off x="4837540" y="3896416"/>
                <a:ext cx="0" cy="75795"/>
              </a:xfrm>
              <a:prstGeom prst="line">
                <a:avLst/>
              </a:prstGeom>
              <a:noFill/>
              <a:ln w="19050"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207C3F42-AC6A-863D-2D53-20238D65491C}"/>
                  </a:ext>
                </a:extLst>
              </p:cNvPr>
              <p:cNvCxnSpPr>
                <a:cxnSpLocks/>
              </p:cNvCxnSpPr>
              <p:nvPr/>
            </p:nvCxnSpPr>
            <p:spPr bwMode="auto">
              <a:xfrm rot="16200000">
                <a:off x="4837540" y="3896416"/>
                <a:ext cx="0" cy="75795"/>
              </a:xfrm>
              <a:prstGeom prst="line">
                <a:avLst/>
              </a:prstGeom>
              <a:noFill/>
              <a:ln w="19050" cap="flat" cmpd="sng" algn="ctr">
                <a:solidFill>
                  <a:schemeClr val="accent3"/>
                </a:solidFill>
                <a:prstDash val="solid"/>
                <a:round/>
                <a:headEnd type="none" w="med" len="med"/>
                <a:tailEnd type="none" w="med" len="med"/>
              </a:ln>
              <a:effectLst/>
            </p:spPr>
          </p:cxnSp>
        </p:grpSp>
        <p:grpSp>
          <p:nvGrpSpPr>
            <p:cNvPr id="172" name="Group 171">
              <a:extLst>
                <a:ext uri="{FF2B5EF4-FFF2-40B4-BE49-F238E27FC236}">
                  <a16:creationId xmlns:a16="http://schemas.microsoft.com/office/drawing/2014/main" id="{D6F55A59-F958-F958-7817-E7126C772E32}"/>
                </a:ext>
              </a:extLst>
            </p:cNvPr>
            <p:cNvGrpSpPr/>
            <p:nvPr/>
          </p:nvGrpSpPr>
          <p:grpSpPr>
            <a:xfrm>
              <a:off x="1455938" y="3898412"/>
              <a:ext cx="75795" cy="75795"/>
              <a:chOff x="4799642" y="3896416"/>
              <a:chExt cx="75795" cy="75795"/>
            </a:xfrm>
          </p:grpSpPr>
          <p:cxnSp>
            <p:nvCxnSpPr>
              <p:cNvPr id="173" name="Straight Connector 172">
                <a:extLst>
                  <a:ext uri="{FF2B5EF4-FFF2-40B4-BE49-F238E27FC236}">
                    <a16:creationId xmlns:a16="http://schemas.microsoft.com/office/drawing/2014/main" id="{14696795-C3DC-4415-7673-FC80A654C301}"/>
                  </a:ext>
                </a:extLst>
              </p:cNvPr>
              <p:cNvCxnSpPr>
                <a:cxnSpLocks/>
              </p:cNvCxnSpPr>
              <p:nvPr/>
            </p:nvCxnSpPr>
            <p:spPr bwMode="auto">
              <a:xfrm>
                <a:off x="4837540" y="3896416"/>
                <a:ext cx="0" cy="75795"/>
              </a:xfrm>
              <a:prstGeom prst="line">
                <a:avLst/>
              </a:prstGeom>
              <a:noFill/>
              <a:ln w="19050"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BF3524DD-56CB-A7F7-F9D6-6A8B4678B6D5}"/>
                  </a:ext>
                </a:extLst>
              </p:cNvPr>
              <p:cNvCxnSpPr>
                <a:cxnSpLocks/>
              </p:cNvCxnSpPr>
              <p:nvPr/>
            </p:nvCxnSpPr>
            <p:spPr bwMode="auto">
              <a:xfrm rot="16200000">
                <a:off x="4837540" y="3896416"/>
                <a:ext cx="0" cy="75795"/>
              </a:xfrm>
              <a:prstGeom prst="line">
                <a:avLst/>
              </a:prstGeom>
              <a:noFill/>
              <a:ln w="19050" cap="flat" cmpd="sng" algn="ctr">
                <a:solidFill>
                  <a:schemeClr val="accent3"/>
                </a:solidFill>
                <a:prstDash val="solid"/>
                <a:round/>
                <a:headEnd type="none" w="med" len="med"/>
                <a:tailEnd type="none" w="med" len="med"/>
              </a:ln>
              <a:effectLst/>
            </p:spPr>
          </p:cxnSp>
        </p:grpSp>
        <p:grpSp>
          <p:nvGrpSpPr>
            <p:cNvPr id="175" name="Group 174">
              <a:extLst>
                <a:ext uri="{FF2B5EF4-FFF2-40B4-BE49-F238E27FC236}">
                  <a16:creationId xmlns:a16="http://schemas.microsoft.com/office/drawing/2014/main" id="{57D95C07-285E-0D9C-7C8F-FED8542A36E1}"/>
                </a:ext>
              </a:extLst>
            </p:cNvPr>
            <p:cNvGrpSpPr/>
            <p:nvPr/>
          </p:nvGrpSpPr>
          <p:grpSpPr>
            <a:xfrm>
              <a:off x="1524994" y="3977171"/>
              <a:ext cx="75795" cy="75795"/>
              <a:chOff x="4799642" y="3896416"/>
              <a:chExt cx="75795" cy="75795"/>
            </a:xfrm>
          </p:grpSpPr>
          <p:cxnSp>
            <p:nvCxnSpPr>
              <p:cNvPr id="176" name="Straight Connector 175">
                <a:extLst>
                  <a:ext uri="{FF2B5EF4-FFF2-40B4-BE49-F238E27FC236}">
                    <a16:creationId xmlns:a16="http://schemas.microsoft.com/office/drawing/2014/main" id="{5A4064F3-B4D9-64A7-00FE-70A4698D7195}"/>
                  </a:ext>
                </a:extLst>
              </p:cNvPr>
              <p:cNvCxnSpPr>
                <a:cxnSpLocks/>
              </p:cNvCxnSpPr>
              <p:nvPr/>
            </p:nvCxnSpPr>
            <p:spPr bwMode="auto">
              <a:xfrm>
                <a:off x="4837540" y="3896416"/>
                <a:ext cx="0" cy="75795"/>
              </a:xfrm>
              <a:prstGeom prst="line">
                <a:avLst/>
              </a:prstGeom>
              <a:noFill/>
              <a:ln w="19050" cap="flat" cmpd="sng" algn="ctr">
                <a:solidFill>
                  <a:schemeClr val="accent3"/>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B63DC65A-88C0-9858-BB37-8923A2D22943}"/>
                  </a:ext>
                </a:extLst>
              </p:cNvPr>
              <p:cNvCxnSpPr>
                <a:cxnSpLocks/>
              </p:cNvCxnSpPr>
              <p:nvPr/>
            </p:nvCxnSpPr>
            <p:spPr bwMode="auto">
              <a:xfrm rot="16200000">
                <a:off x="4837540" y="3896416"/>
                <a:ext cx="0" cy="75795"/>
              </a:xfrm>
              <a:prstGeom prst="line">
                <a:avLst/>
              </a:prstGeom>
              <a:noFill/>
              <a:ln w="19050" cap="flat" cmpd="sng" algn="ctr">
                <a:solidFill>
                  <a:schemeClr val="accent3"/>
                </a:solidFill>
                <a:prstDash val="solid"/>
                <a:round/>
                <a:headEnd type="none" w="med" len="med"/>
                <a:tailEnd type="none" w="med" len="med"/>
              </a:ln>
              <a:effectLst/>
            </p:spPr>
          </p:cxnSp>
        </p:grpSp>
        <p:grpSp>
          <p:nvGrpSpPr>
            <p:cNvPr id="178" name="Group 177">
              <a:extLst>
                <a:ext uri="{FF2B5EF4-FFF2-40B4-BE49-F238E27FC236}">
                  <a16:creationId xmlns:a16="http://schemas.microsoft.com/office/drawing/2014/main" id="{07C9E602-0C2C-252A-76F0-E30117CBD442}"/>
                </a:ext>
              </a:extLst>
            </p:cNvPr>
            <p:cNvGrpSpPr/>
            <p:nvPr/>
          </p:nvGrpSpPr>
          <p:grpSpPr>
            <a:xfrm>
              <a:off x="1681864" y="4229505"/>
              <a:ext cx="75795" cy="75795"/>
              <a:chOff x="4799642" y="3896416"/>
              <a:chExt cx="75795" cy="75795"/>
            </a:xfrm>
          </p:grpSpPr>
          <p:cxnSp>
            <p:nvCxnSpPr>
              <p:cNvPr id="179" name="Straight Connector 178">
                <a:extLst>
                  <a:ext uri="{FF2B5EF4-FFF2-40B4-BE49-F238E27FC236}">
                    <a16:creationId xmlns:a16="http://schemas.microsoft.com/office/drawing/2014/main" id="{D2C40211-E081-3FE0-8A2B-A77DD984366D}"/>
                  </a:ext>
                </a:extLst>
              </p:cNvPr>
              <p:cNvCxnSpPr>
                <a:cxnSpLocks/>
              </p:cNvCxnSpPr>
              <p:nvPr/>
            </p:nvCxnSpPr>
            <p:spPr bwMode="auto">
              <a:xfrm>
                <a:off x="4837540" y="3896416"/>
                <a:ext cx="0" cy="75795"/>
              </a:xfrm>
              <a:prstGeom prst="line">
                <a:avLst/>
              </a:prstGeom>
              <a:noFill/>
              <a:ln w="19050" cap="flat" cmpd="sng" algn="ctr">
                <a:solidFill>
                  <a:schemeClr val="accent3"/>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DA2F53B2-57EC-7E34-BC71-9C71B3915074}"/>
                  </a:ext>
                </a:extLst>
              </p:cNvPr>
              <p:cNvCxnSpPr>
                <a:cxnSpLocks/>
              </p:cNvCxnSpPr>
              <p:nvPr/>
            </p:nvCxnSpPr>
            <p:spPr bwMode="auto">
              <a:xfrm rot="16200000">
                <a:off x="4837540" y="3896416"/>
                <a:ext cx="0" cy="75795"/>
              </a:xfrm>
              <a:prstGeom prst="line">
                <a:avLst/>
              </a:prstGeom>
              <a:noFill/>
              <a:ln w="19050" cap="flat" cmpd="sng" algn="ctr">
                <a:solidFill>
                  <a:schemeClr val="accent3"/>
                </a:solidFill>
                <a:prstDash val="solid"/>
                <a:round/>
                <a:headEnd type="none" w="med" len="med"/>
                <a:tailEnd type="none" w="med" len="med"/>
              </a:ln>
              <a:effectLst/>
            </p:spPr>
          </p:cxnSp>
        </p:grpSp>
        <p:grpSp>
          <p:nvGrpSpPr>
            <p:cNvPr id="181" name="Group 180">
              <a:extLst>
                <a:ext uri="{FF2B5EF4-FFF2-40B4-BE49-F238E27FC236}">
                  <a16:creationId xmlns:a16="http://schemas.microsoft.com/office/drawing/2014/main" id="{5BCDA920-7A2E-196E-2E85-8EC832B8B730}"/>
                </a:ext>
              </a:extLst>
            </p:cNvPr>
            <p:cNvGrpSpPr/>
            <p:nvPr/>
          </p:nvGrpSpPr>
          <p:grpSpPr>
            <a:xfrm>
              <a:off x="1719761" y="4314820"/>
              <a:ext cx="75795" cy="75795"/>
              <a:chOff x="4799642" y="3896416"/>
              <a:chExt cx="75795" cy="75795"/>
            </a:xfrm>
          </p:grpSpPr>
          <p:cxnSp>
            <p:nvCxnSpPr>
              <p:cNvPr id="182" name="Straight Connector 181">
                <a:extLst>
                  <a:ext uri="{FF2B5EF4-FFF2-40B4-BE49-F238E27FC236}">
                    <a16:creationId xmlns:a16="http://schemas.microsoft.com/office/drawing/2014/main" id="{32E193CA-683D-8A17-AFDE-519ACA3787B0}"/>
                  </a:ext>
                </a:extLst>
              </p:cNvPr>
              <p:cNvCxnSpPr>
                <a:cxnSpLocks/>
              </p:cNvCxnSpPr>
              <p:nvPr/>
            </p:nvCxnSpPr>
            <p:spPr bwMode="auto">
              <a:xfrm>
                <a:off x="4837540" y="3896416"/>
                <a:ext cx="0" cy="75795"/>
              </a:xfrm>
              <a:prstGeom prst="line">
                <a:avLst/>
              </a:prstGeom>
              <a:noFill/>
              <a:ln w="19050" cap="flat" cmpd="sng" algn="ctr">
                <a:solidFill>
                  <a:schemeClr val="accent3"/>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11CC9D05-EF60-04FB-3F17-07F3D369D018}"/>
                  </a:ext>
                </a:extLst>
              </p:cNvPr>
              <p:cNvCxnSpPr>
                <a:cxnSpLocks/>
              </p:cNvCxnSpPr>
              <p:nvPr/>
            </p:nvCxnSpPr>
            <p:spPr bwMode="auto">
              <a:xfrm rot="16200000">
                <a:off x="4837540" y="3896416"/>
                <a:ext cx="0" cy="75795"/>
              </a:xfrm>
              <a:prstGeom prst="line">
                <a:avLst/>
              </a:prstGeom>
              <a:noFill/>
              <a:ln w="19050" cap="flat" cmpd="sng" algn="ctr">
                <a:solidFill>
                  <a:schemeClr val="accent3"/>
                </a:solidFill>
                <a:prstDash val="solid"/>
                <a:round/>
                <a:headEnd type="none" w="med" len="med"/>
                <a:tailEnd type="none" w="med" len="med"/>
              </a:ln>
              <a:effectLst/>
            </p:spPr>
          </p:cxnSp>
        </p:grpSp>
        <p:grpSp>
          <p:nvGrpSpPr>
            <p:cNvPr id="184" name="Group 183">
              <a:extLst>
                <a:ext uri="{FF2B5EF4-FFF2-40B4-BE49-F238E27FC236}">
                  <a16:creationId xmlns:a16="http://schemas.microsoft.com/office/drawing/2014/main" id="{10030666-3B27-F0BA-1BE4-F02008FE28CC}"/>
                </a:ext>
              </a:extLst>
            </p:cNvPr>
            <p:cNvGrpSpPr/>
            <p:nvPr/>
          </p:nvGrpSpPr>
          <p:grpSpPr>
            <a:xfrm>
              <a:off x="1777062" y="4436176"/>
              <a:ext cx="75795" cy="75795"/>
              <a:chOff x="4799642" y="3896416"/>
              <a:chExt cx="75795" cy="75795"/>
            </a:xfrm>
          </p:grpSpPr>
          <p:cxnSp>
            <p:nvCxnSpPr>
              <p:cNvPr id="185" name="Straight Connector 184">
                <a:extLst>
                  <a:ext uri="{FF2B5EF4-FFF2-40B4-BE49-F238E27FC236}">
                    <a16:creationId xmlns:a16="http://schemas.microsoft.com/office/drawing/2014/main" id="{8F870033-644D-4F0F-DFF7-E1E3E2294237}"/>
                  </a:ext>
                </a:extLst>
              </p:cNvPr>
              <p:cNvCxnSpPr>
                <a:cxnSpLocks/>
              </p:cNvCxnSpPr>
              <p:nvPr/>
            </p:nvCxnSpPr>
            <p:spPr bwMode="auto">
              <a:xfrm>
                <a:off x="4837540" y="3896416"/>
                <a:ext cx="0" cy="75795"/>
              </a:xfrm>
              <a:prstGeom prst="line">
                <a:avLst/>
              </a:prstGeom>
              <a:noFill/>
              <a:ln w="19050" cap="flat" cmpd="sng" algn="ctr">
                <a:solidFill>
                  <a:schemeClr val="accent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F1552221-A153-3982-D1F5-82DCDB02631C}"/>
                  </a:ext>
                </a:extLst>
              </p:cNvPr>
              <p:cNvCxnSpPr>
                <a:cxnSpLocks/>
              </p:cNvCxnSpPr>
              <p:nvPr/>
            </p:nvCxnSpPr>
            <p:spPr bwMode="auto">
              <a:xfrm rot="16200000">
                <a:off x="4837540" y="3896416"/>
                <a:ext cx="0" cy="75795"/>
              </a:xfrm>
              <a:prstGeom prst="line">
                <a:avLst/>
              </a:prstGeom>
              <a:noFill/>
              <a:ln w="19050" cap="flat" cmpd="sng" algn="ctr">
                <a:solidFill>
                  <a:schemeClr val="accent3"/>
                </a:solidFill>
                <a:prstDash val="solid"/>
                <a:round/>
                <a:headEnd type="none" w="med" len="med"/>
                <a:tailEnd type="none" w="med" len="med"/>
              </a:ln>
              <a:effectLst/>
            </p:spPr>
          </p:cxnSp>
        </p:grpSp>
        <p:grpSp>
          <p:nvGrpSpPr>
            <p:cNvPr id="187" name="Group 186">
              <a:extLst>
                <a:ext uri="{FF2B5EF4-FFF2-40B4-BE49-F238E27FC236}">
                  <a16:creationId xmlns:a16="http://schemas.microsoft.com/office/drawing/2014/main" id="{DFA9A0C9-D252-E85E-B1C2-8538838D34E7}"/>
                </a:ext>
              </a:extLst>
            </p:cNvPr>
            <p:cNvGrpSpPr/>
            <p:nvPr/>
          </p:nvGrpSpPr>
          <p:grpSpPr>
            <a:xfrm>
              <a:off x="1814960" y="4436176"/>
              <a:ext cx="75795" cy="75795"/>
              <a:chOff x="4799642" y="3896416"/>
              <a:chExt cx="75795" cy="75795"/>
            </a:xfrm>
          </p:grpSpPr>
          <p:cxnSp>
            <p:nvCxnSpPr>
              <p:cNvPr id="188" name="Straight Connector 187">
                <a:extLst>
                  <a:ext uri="{FF2B5EF4-FFF2-40B4-BE49-F238E27FC236}">
                    <a16:creationId xmlns:a16="http://schemas.microsoft.com/office/drawing/2014/main" id="{49BDF2FF-D40B-7C33-09C0-D6BDEE8BA83E}"/>
                  </a:ext>
                </a:extLst>
              </p:cNvPr>
              <p:cNvCxnSpPr>
                <a:cxnSpLocks/>
              </p:cNvCxnSpPr>
              <p:nvPr/>
            </p:nvCxnSpPr>
            <p:spPr bwMode="auto">
              <a:xfrm>
                <a:off x="4837540" y="3896416"/>
                <a:ext cx="0" cy="75795"/>
              </a:xfrm>
              <a:prstGeom prst="line">
                <a:avLst/>
              </a:prstGeom>
              <a:noFill/>
              <a:ln w="19050" cap="flat" cmpd="sng" algn="ctr">
                <a:solidFill>
                  <a:schemeClr val="accent3"/>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DA71B8E2-3C43-66A3-606B-93BA02F44164}"/>
                  </a:ext>
                </a:extLst>
              </p:cNvPr>
              <p:cNvCxnSpPr>
                <a:cxnSpLocks/>
              </p:cNvCxnSpPr>
              <p:nvPr/>
            </p:nvCxnSpPr>
            <p:spPr bwMode="auto">
              <a:xfrm rot="16200000">
                <a:off x="4837540" y="3896416"/>
                <a:ext cx="0" cy="75795"/>
              </a:xfrm>
              <a:prstGeom prst="line">
                <a:avLst/>
              </a:prstGeom>
              <a:noFill/>
              <a:ln w="19050" cap="flat" cmpd="sng" algn="ctr">
                <a:solidFill>
                  <a:schemeClr val="accent3"/>
                </a:solidFill>
                <a:prstDash val="solid"/>
                <a:round/>
                <a:headEnd type="none" w="med" len="med"/>
                <a:tailEnd type="none" w="med" len="med"/>
              </a:ln>
              <a:effectLst/>
            </p:spPr>
          </p:cxnSp>
        </p:grpSp>
        <p:grpSp>
          <p:nvGrpSpPr>
            <p:cNvPr id="190" name="Group 189">
              <a:extLst>
                <a:ext uri="{FF2B5EF4-FFF2-40B4-BE49-F238E27FC236}">
                  <a16:creationId xmlns:a16="http://schemas.microsoft.com/office/drawing/2014/main" id="{42A0F209-88FF-657D-BCB8-1E04E159CB2D}"/>
                </a:ext>
              </a:extLst>
            </p:cNvPr>
            <p:cNvGrpSpPr/>
            <p:nvPr/>
          </p:nvGrpSpPr>
          <p:grpSpPr>
            <a:xfrm>
              <a:off x="1842015" y="4486182"/>
              <a:ext cx="75795" cy="75795"/>
              <a:chOff x="4799642" y="3896416"/>
              <a:chExt cx="75795" cy="75795"/>
            </a:xfrm>
          </p:grpSpPr>
          <p:cxnSp>
            <p:nvCxnSpPr>
              <p:cNvPr id="191" name="Straight Connector 190">
                <a:extLst>
                  <a:ext uri="{FF2B5EF4-FFF2-40B4-BE49-F238E27FC236}">
                    <a16:creationId xmlns:a16="http://schemas.microsoft.com/office/drawing/2014/main" id="{BAE8A5C0-9F42-1D55-0317-671F5ED0177D}"/>
                  </a:ext>
                </a:extLst>
              </p:cNvPr>
              <p:cNvCxnSpPr>
                <a:cxnSpLocks/>
              </p:cNvCxnSpPr>
              <p:nvPr/>
            </p:nvCxnSpPr>
            <p:spPr bwMode="auto">
              <a:xfrm>
                <a:off x="4837540" y="3896416"/>
                <a:ext cx="0" cy="75795"/>
              </a:xfrm>
              <a:prstGeom prst="line">
                <a:avLst/>
              </a:prstGeom>
              <a:noFill/>
              <a:ln w="19050" cap="flat" cmpd="sng" algn="ctr">
                <a:solidFill>
                  <a:schemeClr val="accent3"/>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A1C3125E-EBDB-D335-44E7-4C46290CDADA}"/>
                  </a:ext>
                </a:extLst>
              </p:cNvPr>
              <p:cNvCxnSpPr>
                <a:cxnSpLocks/>
              </p:cNvCxnSpPr>
              <p:nvPr/>
            </p:nvCxnSpPr>
            <p:spPr bwMode="auto">
              <a:xfrm rot="16200000">
                <a:off x="4837540" y="3896416"/>
                <a:ext cx="0" cy="75795"/>
              </a:xfrm>
              <a:prstGeom prst="line">
                <a:avLst/>
              </a:prstGeom>
              <a:noFill/>
              <a:ln w="19050" cap="flat" cmpd="sng" algn="ctr">
                <a:solidFill>
                  <a:schemeClr val="accent3"/>
                </a:solidFill>
                <a:prstDash val="solid"/>
                <a:round/>
                <a:headEnd type="none" w="med" len="med"/>
                <a:tailEnd type="none" w="med" len="med"/>
              </a:ln>
              <a:effectLst/>
            </p:spPr>
          </p:cxnSp>
        </p:grpSp>
        <p:grpSp>
          <p:nvGrpSpPr>
            <p:cNvPr id="193" name="Group 192">
              <a:extLst>
                <a:ext uri="{FF2B5EF4-FFF2-40B4-BE49-F238E27FC236}">
                  <a16:creationId xmlns:a16="http://schemas.microsoft.com/office/drawing/2014/main" id="{CC994B88-8890-B8BD-80D7-3171DC067417}"/>
                </a:ext>
              </a:extLst>
            </p:cNvPr>
            <p:cNvGrpSpPr/>
            <p:nvPr/>
          </p:nvGrpSpPr>
          <p:grpSpPr>
            <a:xfrm>
              <a:off x="2451895" y="4906195"/>
              <a:ext cx="75795" cy="75795"/>
              <a:chOff x="4799642" y="3896416"/>
              <a:chExt cx="75795" cy="75795"/>
            </a:xfrm>
          </p:grpSpPr>
          <p:cxnSp>
            <p:nvCxnSpPr>
              <p:cNvPr id="194" name="Straight Connector 193">
                <a:extLst>
                  <a:ext uri="{FF2B5EF4-FFF2-40B4-BE49-F238E27FC236}">
                    <a16:creationId xmlns:a16="http://schemas.microsoft.com/office/drawing/2014/main" id="{AA449A67-462D-5556-9051-DF18CEE247B6}"/>
                  </a:ext>
                </a:extLst>
              </p:cNvPr>
              <p:cNvCxnSpPr>
                <a:cxnSpLocks/>
              </p:cNvCxnSpPr>
              <p:nvPr/>
            </p:nvCxnSpPr>
            <p:spPr bwMode="auto">
              <a:xfrm>
                <a:off x="4837540" y="3896416"/>
                <a:ext cx="0" cy="75795"/>
              </a:xfrm>
              <a:prstGeom prst="line">
                <a:avLst/>
              </a:prstGeom>
              <a:noFill/>
              <a:ln w="19050" cap="flat" cmpd="sng" algn="ctr">
                <a:solidFill>
                  <a:schemeClr val="accent3"/>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4EC5B705-701B-3C7E-716A-0F1DCE1D79E5}"/>
                  </a:ext>
                </a:extLst>
              </p:cNvPr>
              <p:cNvCxnSpPr>
                <a:cxnSpLocks/>
              </p:cNvCxnSpPr>
              <p:nvPr/>
            </p:nvCxnSpPr>
            <p:spPr bwMode="auto">
              <a:xfrm rot="16200000">
                <a:off x="4837540" y="3896416"/>
                <a:ext cx="0" cy="75795"/>
              </a:xfrm>
              <a:prstGeom prst="line">
                <a:avLst/>
              </a:prstGeom>
              <a:noFill/>
              <a:ln w="19050" cap="flat" cmpd="sng" algn="ctr">
                <a:solidFill>
                  <a:schemeClr val="accent3"/>
                </a:solidFill>
                <a:prstDash val="solid"/>
                <a:round/>
                <a:headEnd type="none" w="med" len="med"/>
                <a:tailEnd type="none" w="med" len="med"/>
              </a:ln>
              <a:effectLst/>
            </p:spPr>
          </p:cxnSp>
        </p:grpSp>
        <p:grpSp>
          <p:nvGrpSpPr>
            <p:cNvPr id="196" name="Group 195">
              <a:extLst>
                <a:ext uri="{FF2B5EF4-FFF2-40B4-BE49-F238E27FC236}">
                  <a16:creationId xmlns:a16="http://schemas.microsoft.com/office/drawing/2014/main" id="{B1A8EACE-4246-51E5-3BDA-C15C5062CE28}"/>
                </a:ext>
              </a:extLst>
            </p:cNvPr>
            <p:cNvGrpSpPr/>
            <p:nvPr/>
          </p:nvGrpSpPr>
          <p:grpSpPr>
            <a:xfrm>
              <a:off x="2489793" y="4906195"/>
              <a:ext cx="75795" cy="75795"/>
              <a:chOff x="4799642" y="3896416"/>
              <a:chExt cx="75795" cy="75795"/>
            </a:xfrm>
          </p:grpSpPr>
          <p:cxnSp>
            <p:nvCxnSpPr>
              <p:cNvPr id="197" name="Straight Connector 196">
                <a:extLst>
                  <a:ext uri="{FF2B5EF4-FFF2-40B4-BE49-F238E27FC236}">
                    <a16:creationId xmlns:a16="http://schemas.microsoft.com/office/drawing/2014/main" id="{7F2B3C6F-D4A3-8CA8-BB7F-7DE93339493D}"/>
                  </a:ext>
                </a:extLst>
              </p:cNvPr>
              <p:cNvCxnSpPr>
                <a:cxnSpLocks/>
              </p:cNvCxnSpPr>
              <p:nvPr/>
            </p:nvCxnSpPr>
            <p:spPr bwMode="auto">
              <a:xfrm>
                <a:off x="4837540" y="3896416"/>
                <a:ext cx="0" cy="75795"/>
              </a:xfrm>
              <a:prstGeom prst="line">
                <a:avLst/>
              </a:prstGeom>
              <a:noFill/>
              <a:ln w="19050" cap="flat" cmpd="sng" algn="ctr">
                <a:solidFill>
                  <a:schemeClr val="accent3"/>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66005095-F62F-4A1B-D610-D1CFB452D0C3}"/>
                  </a:ext>
                </a:extLst>
              </p:cNvPr>
              <p:cNvCxnSpPr>
                <a:cxnSpLocks/>
              </p:cNvCxnSpPr>
              <p:nvPr/>
            </p:nvCxnSpPr>
            <p:spPr bwMode="auto">
              <a:xfrm rot="16200000">
                <a:off x="4837540" y="3896416"/>
                <a:ext cx="0" cy="75795"/>
              </a:xfrm>
              <a:prstGeom prst="line">
                <a:avLst/>
              </a:prstGeom>
              <a:noFill/>
              <a:ln w="19050" cap="flat" cmpd="sng" algn="ctr">
                <a:solidFill>
                  <a:schemeClr val="accent3"/>
                </a:solidFill>
                <a:prstDash val="solid"/>
                <a:round/>
                <a:headEnd type="none" w="med" len="med"/>
                <a:tailEnd type="none" w="med" len="med"/>
              </a:ln>
              <a:effectLst/>
            </p:spPr>
          </p:cxnSp>
        </p:grpSp>
        <p:grpSp>
          <p:nvGrpSpPr>
            <p:cNvPr id="199" name="Group 198">
              <a:extLst>
                <a:ext uri="{FF2B5EF4-FFF2-40B4-BE49-F238E27FC236}">
                  <a16:creationId xmlns:a16="http://schemas.microsoft.com/office/drawing/2014/main" id="{E0ECE044-71A7-3F7C-68DC-09DA34FEA40D}"/>
                </a:ext>
              </a:extLst>
            </p:cNvPr>
            <p:cNvGrpSpPr/>
            <p:nvPr/>
          </p:nvGrpSpPr>
          <p:grpSpPr>
            <a:xfrm>
              <a:off x="2513605" y="4932187"/>
              <a:ext cx="75795" cy="75795"/>
              <a:chOff x="4799642" y="3896416"/>
              <a:chExt cx="75795" cy="75795"/>
            </a:xfrm>
          </p:grpSpPr>
          <p:cxnSp>
            <p:nvCxnSpPr>
              <p:cNvPr id="200" name="Straight Connector 199">
                <a:extLst>
                  <a:ext uri="{FF2B5EF4-FFF2-40B4-BE49-F238E27FC236}">
                    <a16:creationId xmlns:a16="http://schemas.microsoft.com/office/drawing/2014/main" id="{223F8A6C-F620-1C5C-5B67-297727B45D88}"/>
                  </a:ext>
                </a:extLst>
              </p:cNvPr>
              <p:cNvCxnSpPr>
                <a:cxnSpLocks/>
              </p:cNvCxnSpPr>
              <p:nvPr/>
            </p:nvCxnSpPr>
            <p:spPr bwMode="auto">
              <a:xfrm>
                <a:off x="4837540" y="3896416"/>
                <a:ext cx="0" cy="75795"/>
              </a:xfrm>
              <a:prstGeom prst="line">
                <a:avLst/>
              </a:prstGeom>
              <a:noFill/>
              <a:ln w="19050" cap="flat" cmpd="sng" algn="ctr">
                <a:solidFill>
                  <a:schemeClr val="accent3"/>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D090F384-8BBC-7183-0093-DB8C98236A90}"/>
                  </a:ext>
                </a:extLst>
              </p:cNvPr>
              <p:cNvCxnSpPr>
                <a:cxnSpLocks/>
              </p:cNvCxnSpPr>
              <p:nvPr/>
            </p:nvCxnSpPr>
            <p:spPr bwMode="auto">
              <a:xfrm rot="16200000">
                <a:off x="4837540" y="3896416"/>
                <a:ext cx="0" cy="75795"/>
              </a:xfrm>
              <a:prstGeom prst="line">
                <a:avLst/>
              </a:prstGeom>
              <a:noFill/>
              <a:ln w="19050" cap="flat" cmpd="sng" algn="ctr">
                <a:solidFill>
                  <a:schemeClr val="accent3"/>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CEC17E84-044C-16A7-E42A-D05C47F914B5}"/>
                </a:ext>
              </a:extLst>
            </p:cNvPr>
            <p:cNvGrpSpPr/>
            <p:nvPr/>
          </p:nvGrpSpPr>
          <p:grpSpPr>
            <a:xfrm>
              <a:off x="2563610" y="4932187"/>
              <a:ext cx="75795" cy="75795"/>
              <a:chOff x="4799642" y="3896416"/>
              <a:chExt cx="75795" cy="75795"/>
            </a:xfrm>
          </p:grpSpPr>
          <p:cxnSp>
            <p:nvCxnSpPr>
              <p:cNvPr id="203" name="Straight Connector 202">
                <a:extLst>
                  <a:ext uri="{FF2B5EF4-FFF2-40B4-BE49-F238E27FC236}">
                    <a16:creationId xmlns:a16="http://schemas.microsoft.com/office/drawing/2014/main" id="{466D9E39-CD80-C8BC-2399-9998DE2E7FEB}"/>
                  </a:ext>
                </a:extLst>
              </p:cNvPr>
              <p:cNvCxnSpPr>
                <a:cxnSpLocks/>
              </p:cNvCxnSpPr>
              <p:nvPr/>
            </p:nvCxnSpPr>
            <p:spPr bwMode="auto">
              <a:xfrm>
                <a:off x="4837540" y="3896416"/>
                <a:ext cx="0" cy="75795"/>
              </a:xfrm>
              <a:prstGeom prst="line">
                <a:avLst/>
              </a:prstGeom>
              <a:noFill/>
              <a:ln w="19050" cap="flat" cmpd="sng" algn="ctr">
                <a:solidFill>
                  <a:schemeClr val="accent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95F9D05F-0B42-55AF-1063-6207D0F0BD07}"/>
                  </a:ext>
                </a:extLst>
              </p:cNvPr>
              <p:cNvCxnSpPr>
                <a:cxnSpLocks/>
              </p:cNvCxnSpPr>
              <p:nvPr/>
            </p:nvCxnSpPr>
            <p:spPr bwMode="auto">
              <a:xfrm rot="16200000">
                <a:off x="4837540" y="3896416"/>
                <a:ext cx="0" cy="75795"/>
              </a:xfrm>
              <a:prstGeom prst="line">
                <a:avLst/>
              </a:prstGeom>
              <a:noFill/>
              <a:ln w="19050" cap="flat" cmpd="sng" algn="ctr">
                <a:solidFill>
                  <a:schemeClr val="accent3"/>
                </a:solidFill>
                <a:prstDash val="solid"/>
                <a:round/>
                <a:headEnd type="none" w="med" len="med"/>
                <a:tailEnd type="none" w="med" len="med"/>
              </a:ln>
              <a:effectLst/>
            </p:spPr>
          </p:cxnSp>
        </p:grpSp>
        <p:grpSp>
          <p:nvGrpSpPr>
            <p:cNvPr id="205" name="Group 204">
              <a:extLst>
                <a:ext uri="{FF2B5EF4-FFF2-40B4-BE49-F238E27FC236}">
                  <a16:creationId xmlns:a16="http://schemas.microsoft.com/office/drawing/2014/main" id="{230BC33A-9899-3720-1401-6858A01CEFD7}"/>
                </a:ext>
              </a:extLst>
            </p:cNvPr>
            <p:cNvGrpSpPr/>
            <p:nvPr/>
          </p:nvGrpSpPr>
          <p:grpSpPr>
            <a:xfrm>
              <a:off x="3264992" y="5023646"/>
              <a:ext cx="75795" cy="75795"/>
              <a:chOff x="4799642" y="3896416"/>
              <a:chExt cx="75795" cy="75795"/>
            </a:xfrm>
          </p:grpSpPr>
          <p:cxnSp>
            <p:nvCxnSpPr>
              <p:cNvPr id="206" name="Straight Connector 205">
                <a:extLst>
                  <a:ext uri="{FF2B5EF4-FFF2-40B4-BE49-F238E27FC236}">
                    <a16:creationId xmlns:a16="http://schemas.microsoft.com/office/drawing/2014/main" id="{273816CB-27D1-5292-90AB-AD6D1E093279}"/>
                  </a:ext>
                </a:extLst>
              </p:cNvPr>
              <p:cNvCxnSpPr>
                <a:cxnSpLocks/>
              </p:cNvCxnSpPr>
              <p:nvPr/>
            </p:nvCxnSpPr>
            <p:spPr bwMode="auto">
              <a:xfrm>
                <a:off x="4837540" y="3896416"/>
                <a:ext cx="0" cy="75795"/>
              </a:xfrm>
              <a:prstGeom prst="line">
                <a:avLst/>
              </a:prstGeom>
              <a:noFill/>
              <a:ln w="19050" cap="flat" cmpd="sng" algn="ctr">
                <a:solidFill>
                  <a:schemeClr val="accent3"/>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68442802-F930-5E61-3C02-9C55054C6FD9}"/>
                  </a:ext>
                </a:extLst>
              </p:cNvPr>
              <p:cNvCxnSpPr>
                <a:cxnSpLocks/>
              </p:cNvCxnSpPr>
              <p:nvPr/>
            </p:nvCxnSpPr>
            <p:spPr bwMode="auto">
              <a:xfrm rot="16200000">
                <a:off x="4837540" y="3896416"/>
                <a:ext cx="0" cy="75795"/>
              </a:xfrm>
              <a:prstGeom prst="line">
                <a:avLst/>
              </a:prstGeom>
              <a:noFill/>
              <a:ln w="19050" cap="flat" cmpd="sng" algn="ctr">
                <a:solidFill>
                  <a:schemeClr val="accent3"/>
                </a:solidFill>
                <a:prstDash val="solid"/>
                <a:round/>
                <a:headEnd type="none" w="med" len="med"/>
                <a:tailEnd type="none" w="med" len="med"/>
              </a:ln>
              <a:effectLst/>
            </p:spPr>
          </p:cxnSp>
        </p:grpSp>
      </p:grpSp>
      <p:sp>
        <p:nvSpPr>
          <p:cNvPr id="215" name="Freeform: Shape 214">
            <a:extLst>
              <a:ext uri="{FF2B5EF4-FFF2-40B4-BE49-F238E27FC236}">
                <a16:creationId xmlns:a16="http://schemas.microsoft.com/office/drawing/2014/main" id="{52989FCD-1596-D39D-D3D8-C164C3034DE1}"/>
              </a:ext>
            </a:extLst>
          </p:cNvPr>
          <p:cNvSpPr/>
          <p:nvPr/>
        </p:nvSpPr>
        <p:spPr>
          <a:xfrm>
            <a:off x="6788881" y="3464322"/>
            <a:ext cx="3935291" cy="1494071"/>
          </a:xfrm>
          <a:custGeom>
            <a:avLst/>
            <a:gdLst>
              <a:gd name="connsiteX0" fmla="*/ 3935292 w 3935291"/>
              <a:gd name="connsiteY0" fmla="*/ 1213034 h 1494071"/>
              <a:gd name="connsiteX1" fmla="*/ 3935292 w 3935291"/>
              <a:gd name="connsiteY1" fmla="*/ 1494071 h 1494071"/>
              <a:gd name="connsiteX2" fmla="*/ 2048761 w 3935291"/>
              <a:gd name="connsiteY2" fmla="*/ 1494071 h 1494071"/>
              <a:gd name="connsiteX3" fmla="*/ 2048761 w 3935291"/>
              <a:gd name="connsiteY3" fmla="*/ 1458289 h 1494071"/>
              <a:gd name="connsiteX4" fmla="*/ 1971339 w 3935291"/>
              <a:gd name="connsiteY4" fmla="*/ 1458289 h 1494071"/>
              <a:gd name="connsiteX5" fmla="*/ 1971339 w 3935291"/>
              <a:gd name="connsiteY5" fmla="*/ 1422379 h 1494071"/>
              <a:gd name="connsiteX6" fmla="*/ 1786570 w 3935291"/>
              <a:gd name="connsiteY6" fmla="*/ 1422379 h 1494071"/>
              <a:gd name="connsiteX7" fmla="*/ 1786570 w 3935291"/>
              <a:gd name="connsiteY7" fmla="*/ 1409263 h 1494071"/>
              <a:gd name="connsiteX8" fmla="*/ 1613006 w 3935291"/>
              <a:gd name="connsiteY8" fmla="*/ 1409263 h 1494071"/>
              <a:gd name="connsiteX9" fmla="*/ 1613006 w 3935291"/>
              <a:gd name="connsiteY9" fmla="*/ 1365841 h 1494071"/>
              <a:gd name="connsiteX10" fmla="*/ 1512917 w 3935291"/>
              <a:gd name="connsiteY10" fmla="*/ 1365841 h 1494071"/>
              <a:gd name="connsiteX11" fmla="*/ 1512917 w 3935291"/>
              <a:gd name="connsiteY11" fmla="*/ 1353616 h 1494071"/>
              <a:gd name="connsiteX12" fmla="*/ 1473315 w 3935291"/>
              <a:gd name="connsiteY12" fmla="*/ 1353616 h 1494071"/>
              <a:gd name="connsiteX13" fmla="*/ 1473315 w 3935291"/>
              <a:gd name="connsiteY13" fmla="*/ 1329931 h 1494071"/>
              <a:gd name="connsiteX14" fmla="*/ 1380867 w 3935291"/>
              <a:gd name="connsiteY14" fmla="*/ 1329931 h 1494071"/>
              <a:gd name="connsiteX15" fmla="*/ 1380867 w 3935291"/>
              <a:gd name="connsiteY15" fmla="*/ 1312995 h 1494071"/>
              <a:gd name="connsiteX16" fmla="*/ 1311085 w 3935291"/>
              <a:gd name="connsiteY16" fmla="*/ 1312995 h 1494071"/>
              <a:gd name="connsiteX17" fmla="*/ 1311085 w 3935291"/>
              <a:gd name="connsiteY17" fmla="*/ 1292239 h 1494071"/>
              <a:gd name="connsiteX18" fmla="*/ 1282815 w 3935291"/>
              <a:gd name="connsiteY18" fmla="*/ 1292239 h 1494071"/>
              <a:gd name="connsiteX19" fmla="*/ 1282815 w 3935291"/>
              <a:gd name="connsiteY19" fmla="*/ 1275303 h 1494071"/>
              <a:gd name="connsiteX20" fmla="*/ 1252636 w 3935291"/>
              <a:gd name="connsiteY20" fmla="*/ 1275303 h 1494071"/>
              <a:gd name="connsiteX21" fmla="*/ 1252636 w 3935291"/>
              <a:gd name="connsiteY21" fmla="*/ 1260149 h 1494071"/>
              <a:gd name="connsiteX22" fmla="*/ 1188457 w 3935291"/>
              <a:gd name="connsiteY22" fmla="*/ 1260149 h 1494071"/>
              <a:gd name="connsiteX23" fmla="*/ 1188457 w 3935291"/>
              <a:gd name="connsiteY23" fmla="*/ 1241303 h 1494071"/>
              <a:gd name="connsiteX24" fmla="*/ 1146945 w 3935291"/>
              <a:gd name="connsiteY24" fmla="*/ 1241303 h 1494071"/>
              <a:gd name="connsiteX25" fmla="*/ 1146945 w 3935291"/>
              <a:gd name="connsiteY25" fmla="*/ 1184764 h 1494071"/>
              <a:gd name="connsiteX26" fmla="*/ 1137521 w 3935291"/>
              <a:gd name="connsiteY26" fmla="*/ 1184764 h 1494071"/>
              <a:gd name="connsiteX27" fmla="*/ 1137521 w 3935291"/>
              <a:gd name="connsiteY27" fmla="*/ 1160188 h 1494071"/>
              <a:gd name="connsiteX28" fmla="*/ 1077163 w 3935291"/>
              <a:gd name="connsiteY28" fmla="*/ 1160188 h 1494071"/>
              <a:gd name="connsiteX29" fmla="*/ 1077163 w 3935291"/>
              <a:gd name="connsiteY29" fmla="*/ 1137521 h 1494071"/>
              <a:gd name="connsiteX30" fmla="*/ 1033867 w 3935291"/>
              <a:gd name="connsiteY30" fmla="*/ 1137521 h 1494071"/>
              <a:gd name="connsiteX31" fmla="*/ 1033867 w 3935291"/>
              <a:gd name="connsiteY31" fmla="*/ 1096009 h 1494071"/>
              <a:gd name="connsiteX32" fmla="*/ 986624 w 3935291"/>
              <a:gd name="connsiteY32" fmla="*/ 1096009 h 1494071"/>
              <a:gd name="connsiteX33" fmla="*/ 986624 w 3935291"/>
              <a:gd name="connsiteY33" fmla="*/ 1062137 h 1494071"/>
              <a:gd name="connsiteX34" fmla="*/ 973381 w 3935291"/>
              <a:gd name="connsiteY34" fmla="*/ 1062137 h 1494071"/>
              <a:gd name="connsiteX35" fmla="*/ 973381 w 3935291"/>
              <a:gd name="connsiteY35" fmla="*/ 1043290 h 1494071"/>
              <a:gd name="connsiteX36" fmla="*/ 899906 w 3935291"/>
              <a:gd name="connsiteY36" fmla="*/ 1043290 h 1494071"/>
              <a:gd name="connsiteX37" fmla="*/ 899906 w 3935291"/>
              <a:gd name="connsiteY37" fmla="*/ 1020624 h 1494071"/>
              <a:gd name="connsiteX38" fmla="*/ 860304 w 3935291"/>
              <a:gd name="connsiteY38" fmla="*/ 1020624 h 1494071"/>
              <a:gd name="connsiteX39" fmla="*/ 860304 w 3935291"/>
              <a:gd name="connsiteY39" fmla="*/ 1003561 h 1494071"/>
              <a:gd name="connsiteX40" fmla="*/ 837638 w 3935291"/>
              <a:gd name="connsiteY40" fmla="*/ 1003561 h 1494071"/>
              <a:gd name="connsiteX41" fmla="*/ 837638 w 3935291"/>
              <a:gd name="connsiteY41" fmla="*/ 975291 h 1494071"/>
              <a:gd name="connsiteX42" fmla="*/ 822484 w 3935291"/>
              <a:gd name="connsiteY42" fmla="*/ 975291 h 1494071"/>
              <a:gd name="connsiteX43" fmla="*/ 822484 w 3935291"/>
              <a:gd name="connsiteY43" fmla="*/ 931996 h 1494071"/>
              <a:gd name="connsiteX44" fmla="*/ 799818 w 3935291"/>
              <a:gd name="connsiteY44" fmla="*/ 931996 h 1494071"/>
              <a:gd name="connsiteX45" fmla="*/ 799818 w 3935291"/>
              <a:gd name="connsiteY45" fmla="*/ 894176 h 1494071"/>
              <a:gd name="connsiteX46" fmla="*/ 775369 w 3935291"/>
              <a:gd name="connsiteY46" fmla="*/ 894176 h 1494071"/>
              <a:gd name="connsiteX47" fmla="*/ 775369 w 3935291"/>
              <a:gd name="connsiteY47" fmla="*/ 873420 h 1494071"/>
              <a:gd name="connsiteX48" fmla="*/ 758433 w 3935291"/>
              <a:gd name="connsiteY48" fmla="*/ 873420 h 1494071"/>
              <a:gd name="connsiteX49" fmla="*/ 758433 w 3935291"/>
              <a:gd name="connsiteY49" fmla="*/ 852664 h 1494071"/>
              <a:gd name="connsiteX50" fmla="*/ 737676 w 3935291"/>
              <a:gd name="connsiteY50" fmla="*/ 852664 h 1494071"/>
              <a:gd name="connsiteX51" fmla="*/ 737676 w 3935291"/>
              <a:gd name="connsiteY51" fmla="*/ 813061 h 1494071"/>
              <a:gd name="connsiteX52" fmla="*/ 697946 w 3935291"/>
              <a:gd name="connsiteY52" fmla="*/ 813061 h 1494071"/>
              <a:gd name="connsiteX53" fmla="*/ 697946 w 3935291"/>
              <a:gd name="connsiteY53" fmla="*/ 799818 h 1494071"/>
              <a:gd name="connsiteX54" fmla="*/ 686741 w 3935291"/>
              <a:gd name="connsiteY54" fmla="*/ 799818 h 1494071"/>
              <a:gd name="connsiteX55" fmla="*/ 686741 w 3935291"/>
              <a:gd name="connsiteY55" fmla="*/ 784792 h 1494071"/>
              <a:gd name="connsiteX56" fmla="*/ 662164 w 3935291"/>
              <a:gd name="connsiteY56" fmla="*/ 784792 h 1494071"/>
              <a:gd name="connsiteX57" fmla="*/ 662164 w 3935291"/>
              <a:gd name="connsiteY57" fmla="*/ 758433 h 1494071"/>
              <a:gd name="connsiteX58" fmla="*/ 637588 w 3935291"/>
              <a:gd name="connsiteY58" fmla="*/ 758433 h 1494071"/>
              <a:gd name="connsiteX59" fmla="*/ 637588 w 3935291"/>
              <a:gd name="connsiteY59" fmla="*/ 731946 h 1494071"/>
              <a:gd name="connsiteX60" fmla="*/ 616831 w 3935291"/>
              <a:gd name="connsiteY60" fmla="*/ 731946 h 1494071"/>
              <a:gd name="connsiteX61" fmla="*/ 616831 w 3935291"/>
              <a:gd name="connsiteY61" fmla="*/ 703677 h 1494071"/>
              <a:gd name="connsiteX62" fmla="*/ 607408 w 3935291"/>
              <a:gd name="connsiteY62" fmla="*/ 703677 h 1494071"/>
              <a:gd name="connsiteX63" fmla="*/ 607408 w 3935291"/>
              <a:gd name="connsiteY63" fmla="*/ 675407 h 1494071"/>
              <a:gd name="connsiteX64" fmla="*/ 586652 w 3935291"/>
              <a:gd name="connsiteY64" fmla="*/ 675407 h 1494071"/>
              <a:gd name="connsiteX65" fmla="*/ 586652 w 3935291"/>
              <a:gd name="connsiteY65" fmla="*/ 660254 h 1494071"/>
              <a:gd name="connsiteX66" fmla="*/ 573536 w 3935291"/>
              <a:gd name="connsiteY66" fmla="*/ 660254 h 1494071"/>
              <a:gd name="connsiteX67" fmla="*/ 573536 w 3935291"/>
              <a:gd name="connsiteY67" fmla="*/ 643318 h 1494071"/>
              <a:gd name="connsiteX68" fmla="*/ 532023 w 3935291"/>
              <a:gd name="connsiteY68" fmla="*/ 643318 h 1494071"/>
              <a:gd name="connsiteX69" fmla="*/ 532023 w 3935291"/>
              <a:gd name="connsiteY69" fmla="*/ 616831 h 1494071"/>
              <a:gd name="connsiteX70" fmla="*/ 490511 w 3935291"/>
              <a:gd name="connsiteY70" fmla="*/ 616831 h 1494071"/>
              <a:gd name="connsiteX71" fmla="*/ 490511 w 3935291"/>
              <a:gd name="connsiteY71" fmla="*/ 556473 h 1494071"/>
              <a:gd name="connsiteX72" fmla="*/ 464024 w 3935291"/>
              <a:gd name="connsiteY72" fmla="*/ 556473 h 1494071"/>
              <a:gd name="connsiteX73" fmla="*/ 464024 w 3935291"/>
              <a:gd name="connsiteY73" fmla="*/ 526293 h 1494071"/>
              <a:gd name="connsiteX74" fmla="*/ 441485 w 3935291"/>
              <a:gd name="connsiteY74" fmla="*/ 526293 h 1494071"/>
              <a:gd name="connsiteX75" fmla="*/ 441485 w 3935291"/>
              <a:gd name="connsiteY75" fmla="*/ 507447 h 1494071"/>
              <a:gd name="connsiteX76" fmla="*/ 428242 w 3935291"/>
              <a:gd name="connsiteY76" fmla="*/ 507447 h 1494071"/>
              <a:gd name="connsiteX77" fmla="*/ 428242 w 3935291"/>
              <a:gd name="connsiteY77" fmla="*/ 482998 h 1494071"/>
              <a:gd name="connsiteX78" fmla="*/ 407486 w 3935291"/>
              <a:gd name="connsiteY78" fmla="*/ 482998 h 1494071"/>
              <a:gd name="connsiteX79" fmla="*/ 407486 w 3935291"/>
              <a:gd name="connsiteY79" fmla="*/ 473575 h 1494071"/>
              <a:gd name="connsiteX80" fmla="*/ 379216 w 3935291"/>
              <a:gd name="connsiteY80" fmla="*/ 473575 h 1494071"/>
              <a:gd name="connsiteX81" fmla="*/ 379216 w 3935291"/>
              <a:gd name="connsiteY81" fmla="*/ 452818 h 1494071"/>
              <a:gd name="connsiteX82" fmla="*/ 360370 w 3935291"/>
              <a:gd name="connsiteY82" fmla="*/ 452818 h 1494071"/>
              <a:gd name="connsiteX83" fmla="*/ 360370 w 3935291"/>
              <a:gd name="connsiteY83" fmla="*/ 422639 h 1494071"/>
              <a:gd name="connsiteX84" fmla="*/ 330191 w 3935291"/>
              <a:gd name="connsiteY84" fmla="*/ 422639 h 1494071"/>
              <a:gd name="connsiteX85" fmla="*/ 330191 w 3935291"/>
              <a:gd name="connsiteY85" fmla="*/ 394242 h 1494071"/>
              <a:gd name="connsiteX86" fmla="*/ 318857 w 3935291"/>
              <a:gd name="connsiteY86" fmla="*/ 394242 h 1494071"/>
              <a:gd name="connsiteX87" fmla="*/ 318857 w 3935291"/>
              <a:gd name="connsiteY87" fmla="*/ 356550 h 1494071"/>
              <a:gd name="connsiteX88" fmla="*/ 301794 w 3935291"/>
              <a:gd name="connsiteY88" fmla="*/ 356550 h 1494071"/>
              <a:gd name="connsiteX89" fmla="*/ 301794 w 3935291"/>
              <a:gd name="connsiteY89" fmla="*/ 326370 h 1494071"/>
              <a:gd name="connsiteX90" fmla="*/ 288678 w 3935291"/>
              <a:gd name="connsiteY90" fmla="*/ 326370 h 1494071"/>
              <a:gd name="connsiteX91" fmla="*/ 288678 w 3935291"/>
              <a:gd name="connsiteY91" fmla="*/ 309434 h 1494071"/>
              <a:gd name="connsiteX92" fmla="*/ 266012 w 3935291"/>
              <a:gd name="connsiteY92" fmla="*/ 309434 h 1494071"/>
              <a:gd name="connsiteX93" fmla="*/ 266012 w 3935291"/>
              <a:gd name="connsiteY93" fmla="*/ 292371 h 1494071"/>
              <a:gd name="connsiteX94" fmla="*/ 247165 w 3935291"/>
              <a:gd name="connsiteY94" fmla="*/ 292371 h 1494071"/>
              <a:gd name="connsiteX95" fmla="*/ 247165 w 3935291"/>
              <a:gd name="connsiteY95" fmla="*/ 269832 h 1494071"/>
              <a:gd name="connsiteX96" fmla="*/ 222589 w 3935291"/>
              <a:gd name="connsiteY96" fmla="*/ 269832 h 1494071"/>
              <a:gd name="connsiteX97" fmla="*/ 222589 w 3935291"/>
              <a:gd name="connsiteY97" fmla="*/ 235832 h 1494071"/>
              <a:gd name="connsiteX98" fmla="*/ 184897 w 3935291"/>
              <a:gd name="connsiteY98" fmla="*/ 235832 h 1494071"/>
              <a:gd name="connsiteX99" fmla="*/ 184897 w 3935291"/>
              <a:gd name="connsiteY99" fmla="*/ 203743 h 1494071"/>
              <a:gd name="connsiteX100" fmla="*/ 169743 w 3935291"/>
              <a:gd name="connsiteY100" fmla="*/ 203743 h 1494071"/>
              <a:gd name="connsiteX101" fmla="*/ 169743 w 3935291"/>
              <a:gd name="connsiteY101" fmla="*/ 175473 h 1494071"/>
              <a:gd name="connsiteX102" fmla="*/ 148987 w 3935291"/>
              <a:gd name="connsiteY102" fmla="*/ 175473 h 1494071"/>
              <a:gd name="connsiteX103" fmla="*/ 148987 w 3935291"/>
              <a:gd name="connsiteY103" fmla="*/ 137654 h 1494071"/>
              <a:gd name="connsiteX104" fmla="*/ 118808 w 3935291"/>
              <a:gd name="connsiteY104" fmla="*/ 137654 h 1494071"/>
              <a:gd name="connsiteX105" fmla="*/ 118808 w 3935291"/>
              <a:gd name="connsiteY105" fmla="*/ 90538 h 1494071"/>
              <a:gd name="connsiteX106" fmla="*/ 69782 w 3935291"/>
              <a:gd name="connsiteY106" fmla="*/ 90538 h 1494071"/>
              <a:gd name="connsiteX107" fmla="*/ 69782 w 3935291"/>
              <a:gd name="connsiteY107" fmla="*/ 71692 h 1494071"/>
              <a:gd name="connsiteX108" fmla="*/ 28269 w 3935291"/>
              <a:gd name="connsiteY108" fmla="*/ 71692 h 1494071"/>
              <a:gd name="connsiteX109" fmla="*/ 28269 w 3935291"/>
              <a:gd name="connsiteY109" fmla="*/ 56539 h 1494071"/>
              <a:gd name="connsiteX110" fmla="*/ 0 w 3935291"/>
              <a:gd name="connsiteY110" fmla="*/ 56539 h 1494071"/>
              <a:gd name="connsiteX111" fmla="*/ 0 w 3935291"/>
              <a:gd name="connsiteY111" fmla="*/ 0 h 1494071"/>
              <a:gd name="connsiteX112" fmla="*/ 107474 w 3935291"/>
              <a:gd name="connsiteY112" fmla="*/ 0 h 1494071"/>
              <a:gd name="connsiteX113" fmla="*/ 107474 w 3935291"/>
              <a:gd name="connsiteY113" fmla="*/ 30179 h 1494071"/>
              <a:gd name="connsiteX114" fmla="*/ 145294 w 3935291"/>
              <a:gd name="connsiteY114" fmla="*/ 30179 h 1494071"/>
              <a:gd name="connsiteX115" fmla="*/ 145294 w 3935291"/>
              <a:gd name="connsiteY115" fmla="*/ 60359 h 1494071"/>
              <a:gd name="connsiteX116" fmla="*/ 166050 w 3935291"/>
              <a:gd name="connsiteY116" fmla="*/ 60359 h 1494071"/>
              <a:gd name="connsiteX117" fmla="*/ 194320 w 3935291"/>
              <a:gd name="connsiteY117" fmla="*/ 60359 h 1494071"/>
              <a:gd name="connsiteX118" fmla="*/ 194320 w 3935291"/>
              <a:gd name="connsiteY118" fmla="*/ 83025 h 1494071"/>
              <a:gd name="connsiteX119" fmla="*/ 224499 w 3935291"/>
              <a:gd name="connsiteY119" fmla="*/ 83025 h 1494071"/>
              <a:gd name="connsiteX120" fmla="*/ 224499 w 3935291"/>
              <a:gd name="connsiteY120" fmla="*/ 105692 h 1494071"/>
              <a:gd name="connsiteX121" fmla="*/ 250858 w 3935291"/>
              <a:gd name="connsiteY121" fmla="*/ 105692 h 1494071"/>
              <a:gd name="connsiteX122" fmla="*/ 250858 w 3935291"/>
              <a:gd name="connsiteY122" fmla="*/ 120718 h 1494071"/>
              <a:gd name="connsiteX123" fmla="*/ 269832 w 3935291"/>
              <a:gd name="connsiteY123" fmla="*/ 120718 h 1494071"/>
              <a:gd name="connsiteX124" fmla="*/ 269832 w 3935291"/>
              <a:gd name="connsiteY124" fmla="*/ 139564 h 1494071"/>
              <a:gd name="connsiteX125" fmla="*/ 298101 w 3935291"/>
              <a:gd name="connsiteY125" fmla="*/ 139564 h 1494071"/>
              <a:gd name="connsiteX126" fmla="*/ 298101 w 3935291"/>
              <a:gd name="connsiteY126" fmla="*/ 164140 h 1494071"/>
              <a:gd name="connsiteX127" fmla="*/ 313127 w 3935291"/>
              <a:gd name="connsiteY127" fmla="*/ 164140 h 1494071"/>
              <a:gd name="connsiteX128" fmla="*/ 313127 w 3935291"/>
              <a:gd name="connsiteY128" fmla="*/ 188589 h 1494071"/>
              <a:gd name="connsiteX129" fmla="*/ 326370 w 3935291"/>
              <a:gd name="connsiteY129" fmla="*/ 188589 h 1494071"/>
              <a:gd name="connsiteX130" fmla="*/ 326370 w 3935291"/>
              <a:gd name="connsiteY130" fmla="*/ 209346 h 1494071"/>
              <a:gd name="connsiteX131" fmla="*/ 354640 w 3935291"/>
              <a:gd name="connsiteY131" fmla="*/ 209346 h 1494071"/>
              <a:gd name="connsiteX132" fmla="*/ 354640 w 3935291"/>
              <a:gd name="connsiteY132" fmla="*/ 237742 h 1494071"/>
              <a:gd name="connsiteX133" fmla="*/ 379216 w 3935291"/>
              <a:gd name="connsiteY133" fmla="*/ 237742 h 1494071"/>
              <a:gd name="connsiteX134" fmla="*/ 379216 w 3935291"/>
              <a:gd name="connsiteY134" fmla="*/ 250858 h 1494071"/>
              <a:gd name="connsiteX135" fmla="*/ 409396 w 3935291"/>
              <a:gd name="connsiteY135" fmla="*/ 250858 h 1494071"/>
              <a:gd name="connsiteX136" fmla="*/ 409396 w 3935291"/>
              <a:gd name="connsiteY136" fmla="*/ 269832 h 1494071"/>
              <a:gd name="connsiteX137" fmla="*/ 428242 w 3935291"/>
              <a:gd name="connsiteY137" fmla="*/ 269832 h 1494071"/>
              <a:gd name="connsiteX138" fmla="*/ 428242 w 3935291"/>
              <a:gd name="connsiteY138" fmla="*/ 292371 h 1494071"/>
              <a:gd name="connsiteX139" fmla="*/ 460331 w 3935291"/>
              <a:gd name="connsiteY139" fmla="*/ 292371 h 1494071"/>
              <a:gd name="connsiteX140" fmla="*/ 460331 w 3935291"/>
              <a:gd name="connsiteY140" fmla="*/ 315037 h 1494071"/>
              <a:gd name="connsiteX141" fmla="*/ 484780 w 3935291"/>
              <a:gd name="connsiteY141" fmla="*/ 315037 h 1494071"/>
              <a:gd name="connsiteX142" fmla="*/ 484780 w 3935291"/>
              <a:gd name="connsiteY142" fmla="*/ 347127 h 1494071"/>
              <a:gd name="connsiteX143" fmla="*/ 501844 w 3935291"/>
              <a:gd name="connsiteY143" fmla="*/ 347127 h 1494071"/>
              <a:gd name="connsiteX144" fmla="*/ 501844 w 3935291"/>
              <a:gd name="connsiteY144" fmla="*/ 365973 h 1494071"/>
              <a:gd name="connsiteX145" fmla="*/ 526293 w 3935291"/>
              <a:gd name="connsiteY145" fmla="*/ 365973 h 1494071"/>
              <a:gd name="connsiteX146" fmla="*/ 526293 w 3935291"/>
              <a:gd name="connsiteY146" fmla="*/ 392332 h 1494071"/>
              <a:gd name="connsiteX147" fmla="*/ 575446 w 3935291"/>
              <a:gd name="connsiteY147" fmla="*/ 392332 h 1494071"/>
              <a:gd name="connsiteX148" fmla="*/ 575446 w 3935291"/>
              <a:gd name="connsiteY148" fmla="*/ 413088 h 1494071"/>
              <a:gd name="connsiteX149" fmla="*/ 603715 w 3935291"/>
              <a:gd name="connsiteY149" fmla="*/ 413088 h 1494071"/>
              <a:gd name="connsiteX150" fmla="*/ 603715 w 3935291"/>
              <a:gd name="connsiteY150" fmla="*/ 447088 h 1494071"/>
              <a:gd name="connsiteX151" fmla="*/ 624472 w 3935291"/>
              <a:gd name="connsiteY151" fmla="*/ 447088 h 1494071"/>
              <a:gd name="connsiteX152" fmla="*/ 624472 w 3935291"/>
              <a:gd name="connsiteY152" fmla="*/ 494204 h 1494071"/>
              <a:gd name="connsiteX153" fmla="*/ 656561 w 3935291"/>
              <a:gd name="connsiteY153" fmla="*/ 494204 h 1494071"/>
              <a:gd name="connsiteX154" fmla="*/ 656561 w 3935291"/>
              <a:gd name="connsiteY154" fmla="*/ 518780 h 1494071"/>
              <a:gd name="connsiteX155" fmla="*/ 686741 w 3935291"/>
              <a:gd name="connsiteY155" fmla="*/ 518780 h 1494071"/>
              <a:gd name="connsiteX156" fmla="*/ 686741 w 3935291"/>
              <a:gd name="connsiteY156" fmla="*/ 537626 h 1494071"/>
              <a:gd name="connsiteX157" fmla="*/ 711190 w 3935291"/>
              <a:gd name="connsiteY157" fmla="*/ 537626 h 1494071"/>
              <a:gd name="connsiteX158" fmla="*/ 711190 w 3935291"/>
              <a:gd name="connsiteY158" fmla="*/ 548959 h 1494071"/>
              <a:gd name="connsiteX159" fmla="*/ 741369 w 3935291"/>
              <a:gd name="connsiteY159" fmla="*/ 548959 h 1494071"/>
              <a:gd name="connsiteX160" fmla="*/ 741369 w 3935291"/>
              <a:gd name="connsiteY160" fmla="*/ 577229 h 1494071"/>
              <a:gd name="connsiteX161" fmla="*/ 756522 w 3935291"/>
              <a:gd name="connsiteY161" fmla="*/ 577229 h 1494071"/>
              <a:gd name="connsiteX162" fmla="*/ 756522 w 3935291"/>
              <a:gd name="connsiteY162" fmla="*/ 603715 h 1494071"/>
              <a:gd name="connsiteX163" fmla="*/ 773459 w 3935291"/>
              <a:gd name="connsiteY163" fmla="*/ 603715 h 1494071"/>
              <a:gd name="connsiteX164" fmla="*/ 773459 w 3935291"/>
              <a:gd name="connsiteY164" fmla="*/ 618741 h 1494071"/>
              <a:gd name="connsiteX165" fmla="*/ 799818 w 3935291"/>
              <a:gd name="connsiteY165" fmla="*/ 618741 h 1494071"/>
              <a:gd name="connsiteX166" fmla="*/ 799818 w 3935291"/>
              <a:gd name="connsiteY166" fmla="*/ 652741 h 1494071"/>
              <a:gd name="connsiteX167" fmla="*/ 816881 w 3935291"/>
              <a:gd name="connsiteY167" fmla="*/ 652741 h 1494071"/>
              <a:gd name="connsiteX168" fmla="*/ 816881 w 3935291"/>
              <a:gd name="connsiteY168" fmla="*/ 699474 h 1494071"/>
              <a:gd name="connsiteX169" fmla="*/ 845151 w 3935291"/>
              <a:gd name="connsiteY169" fmla="*/ 699474 h 1494071"/>
              <a:gd name="connsiteX170" fmla="*/ 845151 w 3935291"/>
              <a:gd name="connsiteY170" fmla="*/ 724433 h 1494071"/>
              <a:gd name="connsiteX171" fmla="*/ 862087 w 3935291"/>
              <a:gd name="connsiteY171" fmla="*/ 724433 h 1494071"/>
              <a:gd name="connsiteX172" fmla="*/ 862087 w 3935291"/>
              <a:gd name="connsiteY172" fmla="*/ 737676 h 1494071"/>
              <a:gd name="connsiteX173" fmla="*/ 899906 w 3935291"/>
              <a:gd name="connsiteY173" fmla="*/ 737676 h 1494071"/>
              <a:gd name="connsiteX174" fmla="*/ 899906 w 3935291"/>
              <a:gd name="connsiteY174" fmla="*/ 760215 h 1494071"/>
              <a:gd name="connsiteX175" fmla="*/ 979111 w 3935291"/>
              <a:gd name="connsiteY175" fmla="*/ 760215 h 1494071"/>
              <a:gd name="connsiteX176" fmla="*/ 979111 w 3935291"/>
              <a:gd name="connsiteY176" fmla="*/ 805548 h 1494071"/>
              <a:gd name="connsiteX177" fmla="*/ 1035650 w 3935291"/>
              <a:gd name="connsiteY177" fmla="*/ 805548 h 1494071"/>
              <a:gd name="connsiteX178" fmla="*/ 1035650 w 3935291"/>
              <a:gd name="connsiteY178" fmla="*/ 850753 h 1494071"/>
              <a:gd name="connsiteX179" fmla="*/ 1075253 w 3935291"/>
              <a:gd name="connsiteY179" fmla="*/ 850753 h 1494071"/>
              <a:gd name="connsiteX180" fmla="*/ 1075253 w 3935291"/>
              <a:gd name="connsiteY180" fmla="*/ 871510 h 1494071"/>
              <a:gd name="connsiteX181" fmla="*/ 1131919 w 3935291"/>
              <a:gd name="connsiteY181" fmla="*/ 871510 h 1494071"/>
              <a:gd name="connsiteX182" fmla="*/ 1131919 w 3935291"/>
              <a:gd name="connsiteY182" fmla="*/ 897996 h 1494071"/>
              <a:gd name="connsiteX183" fmla="*/ 1150765 w 3935291"/>
              <a:gd name="connsiteY183" fmla="*/ 897996 h 1494071"/>
              <a:gd name="connsiteX184" fmla="*/ 1150765 w 3935291"/>
              <a:gd name="connsiteY184" fmla="*/ 963958 h 1494071"/>
              <a:gd name="connsiteX185" fmla="*/ 1190367 w 3935291"/>
              <a:gd name="connsiteY185" fmla="*/ 963958 h 1494071"/>
              <a:gd name="connsiteX186" fmla="*/ 1190367 w 3935291"/>
              <a:gd name="connsiteY186" fmla="*/ 986624 h 1494071"/>
              <a:gd name="connsiteX187" fmla="*/ 1260149 w 3935291"/>
              <a:gd name="connsiteY187" fmla="*/ 986624 h 1494071"/>
              <a:gd name="connsiteX188" fmla="*/ 1260149 w 3935291"/>
              <a:gd name="connsiteY188" fmla="*/ 997958 h 1494071"/>
              <a:gd name="connsiteX189" fmla="*/ 1288546 w 3935291"/>
              <a:gd name="connsiteY189" fmla="*/ 997958 h 1494071"/>
              <a:gd name="connsiteX190" fmla="*/ 1288546 w 3935291"/>
              <a:gd name="connsiteY190" fmla="*/ 1016804 h 1494071"/>
              <a:gd name="connsiteX191" fmla="*/ 1314905 w 3935291"/>
              <a:gd name="connsiteY191" fmla="*/ 1016804 h 1494071"/>
              <a:gd name="connsiteX192" fmla="*/ 1314905 w 3935291"/>
              <a:gd name="connsiteY192" fmla="*/ 1035650 h 1494071"/>
              <a:gd name="connsiteX193" fmla="*/ 1388507 w 3935291"/>
              <a:gd name="connsiteY193" fmla="*/ 1035650 h 1494071"/>
              <a:gd name="connsiteX194" fmla="*/ 1388507 w 3935291"/>
              <a:gd name="connsiteY194" fmla="*/ 1048893 h 1494071"/>
              <a:gd name="connsiteX195" fmla="*/ 1477135 w 3935291"/>
              <a:gd name="connsiteY195" fmla="*/ 1048893 h 1494071"/>
              <a:gd name="connsiteX196" fmla="*/ 1477135 w 3935291"/>
              <a:gd name="connsiteY196" fmla="*/ 1069650 h 1494071"/>
              <a:gd name="connsiteX197" fmla="*/ 1516738 w 3935291"/>
              <a:gd name="connsiteY197" fmla="*/ 1069650 h 1494071"/>
              <a:gd name="connsiteX198" fmla="*/ 1516738 w 3935291"/>
              <a:gd name="connsiteY198" fmla="*/ 1094226 h 1494071"/>
              <a:gd name="connsiteX199" fmla="*/ 1620519 w 3935291"/>
              <a:gd name="connsiteY199" fmla="*/ 1094226 h 1494071"/>
              <a:gd name="connsiteX200" fmla="*/ 1620519 w 3935291"/>
              <a:gd name="connsiteY200" fmla="*/ 1128098 h 1494071"/>
              <a:gd name="connsiteX201" fmla="*/ 1792173 w 3935291"/>
              <a:gd name="connsiteY201" fmla="*/ 1128098 h 1494071"/>
              <a:gd name="connsiteX202" fmla="*/ 1792173 w 3935291"/>
              <a:gd name="connsiteY202" fmla="*/ 1156368 h 1494071"/>
              <a:gd name="connsiteX203" fmla="*/ 1985728 w 3935291"/>
              <a:gd name="connsiteY203" fmla="*/ 1156368 h 1494071"/>
              <a:gd name="connsiteX204" fmla="*/ 1985728 w 3935291"/>
              <a:gd name="connsiteY204" fmla="*/ 1187184 h 1494071"/>
              <a:gd name="connsiteX205" fmla="*/ 2050671 w 3935291"/>
              <a:gd name="connsiteY205" fmla="*/ 1187184 h 1494071"/>
              <a:gd name="connsiteX206" fmla="*/ 2050671 w 3935291"/>
              <a:gd name="connsiteY206" fmla="*/ 1214944 h 1494071"/>
              <a:gd name="connsiteX207" fmla="*/ 3935292 w 3935291"/>
              <a:gd name="connsiteY207" fmla="*/ 1213034 h 1494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Lst>
            <a:rect l="l" t="t" r="r" b="b"/>
            <a:pathLst>
              <a:path w="3935291" h="1494071">
                <a:moveTo>
                  <a:pt x="3935292" y="1213034"/>
                </a:moveTo>
                <a:lnTo>
                  <a:pt x="3935292" y="1494071"/>
                </a:lnTo>
                <a:lnTo>
                  <a:pt x="2048761" y="1494071"/>
                </a:lnTo>
                <a:lnTo>
                  <a:pt x="2048761" y="1458289"/>
                </a:lnTo>
                <a:lnTo>
                  <a:pt x="1971339" y="1458289"/>
                </a:lnTo>
                <a:lnTo>
                  <a:pt x="1971339" y="1422379"/>
                </a:lnTo>
                <a:lnTo>
                  <a:pt x="1786570" y="1422379"/>
                </a:lnTo>
                <a:lnTo>
                  <a:pt x="1786570" y="1409263"/>
                </a:lnTo>
                <a:lnTo>
                  <a:pt x="1613006" y="1409263"/>
                </a:lnTo>
                <a:lnTo>
                  <a:pt x="1613006" y="1365841"/>
                </a:lnTo>
                <a:lnTo>
                  <a:pt x="1512917" y="1365841"/>
                </a:lnTo>
                <a:lnTo>
                  <a:pt x="1512917" y="1353616"/>
                </a:lnTo>
                <a:lnTo>
                  <a:pt x="1473315" y="1353616"/>
                </a:lnTo>
                <a:lnTo>
                  <a:pt x="1473315" y="1329931"/>
                </a:lnTo>
                <a:lnTo>
                  <a:pt x="1380867" y="1329931"/>
                </a:lnTo>
                <a:lnTo>
                  <a:pt x="1380867" y="1312995"/>
                </a:lnTo>
                <a:lnTo>
                  <a:pt x="1311085" y="1312995"/>
                </a:lnTo>
                <a:lnTo>
                  <a:pt x="1311085" y="1292239"/>
                </a:lnTo>
                <a:lnTo>
                  <a:pt x="1282815" y="1292239"/>
                </a:lnTo>
                <a:lnTo>
                  <a:pt x="1282815" y="1275303"/>
                </a:lnTo>
                <a:lnTo>
                  <a:pt x="1252636" y="1275303"/>
                </a:lnTo>
                <a:lnTo>
                  <a:pt x="1252636" y="1260149"/>
                </a:lnTo>
                <a:lnTo>
                  <a:pt x="1188457" y="1260149"/>
                </a:lnTo>
                <a:lnTo>
                  <a:pt x="1188457" y="1241303"/>
                </a:lnTo>
                <a:lnTo>
                  <a:pt x="1146945" y="1241303"/>
                </a:lnTo>
                <a:lnTo>
                  <a:pt x="1146945" y="1184764"/>
                </a:lnTo>
                <a:lnTo>
                  <a:pt x="1137521" y="1184764"/>
                </a:lnTo>
                <a:lnTo>
                  <a:pt x="1137521" y="1160188"/>
                </a:lnTo>
                <a:lnTo>
                  <a:pt x="1077163" y="1160188"/>
                </a:lnTo>
                <a:lnTo>
                  <a:pt x="1077163" y="1137521"/>
                </a:lnTo>
                <a:lnTo>
                  <a:pt x="1033867" y="1137521"/>
                </a:lnTo>
                <a:lnTo>
                  <a:pt x="1033867" y="1096009"/>
                </a:lnTo>
                <a:lnTo>
                  <a:pt x="986624" y="1096009"/>
                </a:lnTo>
                <a:lnTo>
                  <a:pt x="986624" y="1062137"/>
                </a:lnTo>
                <a:lnTo>
                  <a:pt x="973381" y="1062137"/>
                </a:lnTo>
                <a:lnTo>
                  <a:pt x="973381" y="1043290"/>
                </a:lnTo>
                <a:lnTo>
                  <a:pt x="899906" y="1043290"/>
                </a:lnTo>
                <a:lnTo>
                  <a:pt x="899906" y="1020624"/>
                </a:lnTo>
                <a:lnTo>
                  <a:pt x="860304" y="1020624"/>
                </a:lnTo>
                <a:lnTo>
                  <a:pt x="860304" y="1003561"/>
                </a:lnTo>
                <a:lnTo>
                  <a:pt x="837638" y="1003561"/>
                </a:lnTo>
                <a:lnTo>
                  <a:pt x="837638" y="975291"/>
                </a:lnTo>
                <a:lnTo>
                  <a:pt x="822484" y="975291"/>
                </a:lnTo>
                <a:lnTo>
                  <a:pt x="822484" y="931996"/>
                </a:lnTo>
                <a:lnTo>
                  <a:pt x="799818" y="931996"/>
                </a:lnTo>
                <a:lnTo>
                  <a:pt x="799818" y="894176"/>
                </a:lnTo>
                <a:lnTo>
                  <a:pt x="775369" y="894176"/>
                </a:lnTo>
                <a:lnTo>
                  <a:pt x="775369" y="873420"/>
                </a:lnTo>
                <a:lnTo>
                  <a:pt x="758433" y="873420"/>
                </a:lnTo>
                <a:lnTo>
                  <a:pt x="758433" y="852664"/>
                </a:lnTo>
                <a:lnTo>
                  <a:pt x="737676" y="852664"/>
                </a:lnTo>
                <a:lnTo>
                  <a:pt x="737676" y="813061"/>
                </a:lnTo>
                <a:lnTo>
                  <a:pt x="697946" y="813061"/>
                </a:lnTo>
                <a:lnTo>
                  <a:pt x="697946" y="799818"/>
                </a:lnTo>
                <a:lnTo>
                  <a:pt x="686741" y="799818"/>
                </a:lnTo>
                <a:lnTo>
                  <a:pt x="686741" y="784792"/>
                </a:lnTo>
                <a:lnTo>
                  <a:pt x="662164" y="784792"/>
                </a:lnTo>
                <a:lnTo>
                  <a:pt x="662164" y="758433"/>
                </a:lnTo>
                <a:lnTo>
                  <a:pt x="637588" y="758433"/>
                </a:lnTo>
                <a:lnTo>
                  <a:pt x="637588" y="731946"/>
                </a:lnTo>
                <a:lnTo>
                  <a:pt x="616831" y="731946"/>
                </a:lnTo>
                <a:lnTo>
                  <a:pt x="616831" y="703677"/>
                </a:lnTo>
                <a:lnTo>
                  <a:pt x="607408" y="703677"/>
                </a:lnTo>
                <a:lnTo>
                  <a:pt x="607408" y="675407"/>
                </a:lnTo>
                <a:lnTo>
                  <a:pt x="586652" y="675407"/>
                </a:lnTo>
                <a:lnTo>
                  <a:pt x="586652" y="660254"/>
                </a:lnTo>
                <a:lnTo>
                  <a:pt x="573536" y="660254"/>
                </a:lnTo>
                <a:lnTo>
                  <a:pt x="573536" y="643318"/>
                </a:lnTo>
                <a:lnTo>
                  <a:pt x="532023" y="643318"/>
                </a:lnTo>
                <a:lnTo>
                  <a:pt x="532023" y="616831"/>
                </a:lnTo>
                <a:lnTo>
                  <a:pt x="490511" y="616831"/>
                </a:lnTo>
                <a:lnTo>
                  <a:pt x="490511" y="556473"/>
                </a:lnTo>
                <a:lnTo>
                  <a:pt x="464024" y="556473"/>
                </a:lnTo>
                <a:lnTo>
                  <a:pt x="464024" y="526293"/>
                </a:lnTo>
                <a:lnTo>
                  <a:pt x="441485" y="526293"/>
                </a:lnTo>
                <a:lnTo>
                  <a:pt x="441485" y="507447"/>
                </a:lnTo>
                <a:lnTo>
                  <a:pt x="428242" y="507447"/>
                </a:lnTo>
                <a:lnTo>
                  <a:pt x="428242" y="482998"/>
                </a:lnTo>
                <a:lnTo>
                  <a:pt x="407486" y="482998"/>
                </a:lnTo>
                <a:lnTo>
                  <a:pt x="407486" y="473575"/>
                </a:lnTo>
                <a:lnTo>
                  <a:pt x="379216" y="473575"/>
                </a:lnTo>
                <a:lnTo>
                  <a:pt x="379216" y="452818"/>
                </a:lnTo>
                <a:lnTo>
                  <a:pt x="360370" y="452818"/>
                </a:lnTo>
                <a:lnTo>
                  <a:pt x="360370" y="422639"/>
                </a:lnTo>
                <a:lnTo>
                  <a:pt x="330191" y="422639"/>
                </a:lnTo>
                <a:lnTo>
                  <a:pt x="330191" y="394242"/>
                </a:lnTo>
                <a:lnTo>
                  <a:pt x="318857" y="394242"/>
                </a:lnTo>
                <a:lnTo>
                  <a:pt x="318857" y="356550"/>
                </a:lnTo>
                <a:lnTo>
                  <a:pt x="301794" y="356550"/>
                </a:lnTo>
                <a:lnTo>
                  <a:pt x="301794" y="326370"/>
                </a:lnTo>
                <a:lnTo>
                  <a:pt x="288678" y="326370"/>
                </a:lnTo>
                <a:lnTo>
                  <a:pt x="288678" y="309434"/>
                </a:lnTo>
                <a:lnTo>
                  <a:pt x="266012" y="309434"/>
                </a:lnTo>
                <a:lnTo>
                  <a:pt x="266012" y="292371"/>
                </a:lnTo>
                <a:lnTo>
                  <a:pt x="247165" y="292371"/>
                </a:lnTo>
                <a:lnTo>
                  <a:pt x="247165" y="269832"/>
                </a:lnTo>
                <a:lnTo>
                  <a:pt x="222589" y="269832"/>
                </a:lnTo>
                <a:lnTo>
                  <a:pt x="222589" y="235832"/>
                </a:lnTo>
                <a:lnTo>
                  <a:pt x="184897" y="235832"/>
                </a:lnTo>
                <a:lnTo>
                  <a:pt x="184897" y="203743"/>
                </a:lnTo>
                <a:lnTo>
                  <a:pt x="169743" y="203743"/>
                </a:lnTo>
                <a:lnTo>
                  <a:pt x="169743" y="175473"/>
                </a:lnTo>
                <a:lnTo>
                  <a:pt x="148987" y="175473"/>
                </a:lnTo>
                <a:lnTo>
                  <a:pt x="148987" y="137654"/>
                </a:lnTo>
                <a:lnTo>
                  <a:pt x="118808" y="137654"/>
                </a:lnTo>
                <a:lnTo>
                  <a:pt x="118808" y="90538"/>
                </a:lnTo>
                <a:lnTo>
                  <a:pt x="69782" y="90538"/>
                </a:lnTo>
                <a:lnTo>
                  <a:pt x="69782" y="71692"/>
                </a:lnTo>
                <a:lnTo>
                  <a:pt x="28269" y="71692"/>
                </a:lnTo>
                <a:lnTo>
                  <a:pt x="28269" y="56539"/>
                </a:lnTo>
                <a:lnTo>
                  <a:pt x="0" y="56539"/>
                </a:lnTo>
                <a:lnTo>
                  <a:pt x="0" y="0"/>
                </a:lnTo>
                <a:lnTo>
                  <a:pt x="107474" y="0"/>
                </a:lnTo>
                <a:lnTo>
                  <a:pt x="107474" y="30179"/>
                </a:lnTo>
                <a:lnTo>
                  <a:pt x="145294" y="30179"/>
                </a:lnTo>
                <a:lnTo>
                  <a:pt x="145294" y="60359"/>
                </a:lnTo>
                <a:lnTo>
                  <a:pt x="166050" y="60359"/>
                </a:lnTo>
                <a:lnTo>
                  <a:pt x="194320" y="60359"/>
                </a:lnTo>
                <a:lnTo>
                  <a:pt x="194320" y="83025"/>
                </a:lnTo>
                <a:lnTo>
                  <a:pt x="224499" y="83025"/>
                </a:lnTo>
                <a:lnTo>
                  <a:pt x="224499" y="105692"/>
                </a:lnTo>
                <a:lnTo>
                  <a:pt x="250858" y="105692"/>
                </a:lnTo>
                <a:lnTo>
                  <a:pt x="250858" y="120718"/>
                </a:lnTo>
                <a:lnTo>
                  <a:pt x="269832" y="120718"/>
                </a:lnTo>
                <a:lnTo>
                  <a:pt x="269832" y="139564"/>
                </a:lnTo>
                <a:lnTo>
                  <a:pt x="298101" y="139564"/>
                </a:lnTo>
                <a:lnTo>
                  <a:pt x="298101" y="164140"/>
                </a:lnTo>
                <a:lnTo>
                  <a:pt x="313127" y="164140"/>
                </a:lnTo>
                <a:lnTo>
                  <a:pt x="313127" y="188589"/>
                </a:lnTo>
                <a:lnTo>
                  <a:pt x="326370" y="188589"/>
                </a:lnTo>
                <a:lnTo>
                  <a:pt x="326370" y="209346"/>
                </a:lnTo>
                <a:lnTo>
                  <a:pt x="354640" y="209346"/>
                </a:lnTo>
                <a:lnTo>
                  <a:pt x="354640" y="237742"/>
                </a:lnTo>
                <a:lnTo>
                  <a:pt x="379216" y="237742"/>
                </a:lnTo>
                <a:lnTo>
                  <a:pt x="379216" y="250858"/>
                </a:lnTo>
                <a:lnTo>
                  <a:pt x="409396" y="250858"/>
                </a:lnTo>
                <a:lnTo>
                  <a:pt x="409396" y="269832"/>
                </a:lnTo>
                <a:lnTo>
                  <a:pt x="428242" y="269832"/>
                </a:lnTo>
                <a:lnTo>
                  <a:pt x="428242" y="292371"/>
                </a:lnTo>
                <a:lnTo>
                  <a:pt x="460331" y="292371"/>
                </a:lnTo>
                <a:lnTo>
                  <a:pt x="460331" y="315037"/>
                </a:lnTo>
                <a:lnTo>
                  <a:pt x="484780" y="315037"/>
                </a:lnTo>
                <a:lnTo>
                  <a:pt x="484780" y="347127"/>
                </a:lnTo>
                <a:lnTo>
                  <a:pt x="501844" y="347127"/>
                </a:lnTo>
                <a:lnTo>
                  <a:pt x="501844" y="365973"/>
                </a:lnTo>
                <a:lnTo>
                  <a:pt x="526293" y="365973"/>
                </a:lnTo>
                <a:lnTo>
                  <a:pt x="526293" y="392332"/>
                </a:lnTo>
                <a:lnTo>
                  <a:pt x="575446" y="392332"/>
                </a:lnTo>
                <a:lnTo>
                  <a:pt x="575446" y="413088"/>
                </a:lnTo>
                <a:lnTo>
                  <a:pt x="603715" y="413088"/>
                </a:lnTo>
                <a:lnTo>
                  <a:pt x="603715" y="447088"/>
                </a:lnTo>
                <a:lnTo>
                  <a:pt x="624472" y="447088"/>
                </a:lnTo>
                <a:lnTo>
                  <a:pt x="624472" y="494204"/>
                </a:lnTo>
                <a:lnTo>
                  <a:pt x="656561" y="494204"/>
                </a:lnTo>
                <a:lnTo>
                  <a:pt x="656561" y="518780"/>
                </a:lnTo>
                <a:lnTo>
                  <a:pt x="686741" y="518780"/>
                </a:lnTo>
                <a:lnTo>
                  <a:pt x="686741" y="537626"/>
                </a:lnTo>
                <a:lnTo>
                  <a:pt x="711190" y="537626"/>
                </a:lnTo>
                <a:lnTo>
                  <a:pt x="711190" y="548959"/>
                </a:lnTo>
                <a:lnTo>
                  <a:pt x="741369" y="548959"/>
                </a:lnTo>
                <a:lnTo>
                  <a:pt x="741369" y="577229"/>
                </a:lnTo>
                <a:lnTo>
                  <a:pt x="756522" y="577229"/>
                </a:lnTo>
                <a:lnTo>
                  <a:pt x="756522" y="603715"/>
                </a:lnTo>
                <a:lnTo>
                  <a:pt x="773459" y="603715"/>
                </a:lnTo>
                <a:lnTo>
                  <a:pt x="773459" y="618741"/>
                </a:lnTo>
                <a:lnTo>
                  <a:pt x="799818" y="618741"/>
                </a:lnTo>
                <a:lnTo>
                  <a:pt x="799818" y="652741"/>
                </a:lnTo>
                <a:lnTo>
                  <a:pt x="816881" y="652741"/>
                </a:lnTo>
                <a:lnTo>
                  <a:pt x="816881" y="699474"/>
                </a:lnTo>
                <a:lnTo>
                  <a:pt x="845151" y="699474"/>
                </a:lnTo>
                <a:lnTo>
                  <a:pt x="845151" y="724433"/>
                </a:lnTo>
                <a:lnTo>
                  <a:pt x="862087" y="724433"/>
                </a:lnTo>
                <a:lnTo>
                  <a:pt x="862087" y="737676"/>
                </a:lnTo>
                <a:lnTo>
                  <a:pt x="899906" y="737676"/>
                </a:lnTo>
                <a:lnTo>
                  <a:pt x="899906" y="760215"/>
                </a:lnTo>
                <a:lnTo>
                  <a:pt x="979111" y="760215"/>
                </a:lnTo>
                <a:lnTo>
                  <a:pt x="979111" y="805548"/>
                </a:lnTo>
                <a:lnTo>
                  <a:pt x="1035650" y="805548"/>
                </a:lnTo>
                <a:lnTo>
                  <a:pt x="1035650" y="850753"/>
                </a:lnTo>
                <a:lnTo>
                  <a:pt x="1075253" y="850753"/>
                </a:lnTo>
                <a:lnTo>
                  <a:pt x="1075253" y="871510"/>
                </a:lnTo>
                <a:lnTo>
                  <a:pt x="1131919" y="871510"/>
                </a:lnTo>
                <a:lnTo>
                  <a:pt x="1131919" y="897996"/>
                </a:lnTo>
                <a:lnTo>
                  <a:pt x="1150765" y="897996"/>
                </a:lnTo>
                <a:lnTo>
                  <a:pt x="1150765" y="963958"/>
                </a:lnTo>
                <a:lnTo>
                  <a:pt x="1190367" y="963958"/>
                </a:lnTo>
                <a:lnTo>
                  <a:pt x="1190367" y="986624"/>
                </a:lnTo>
                <a:lnTo>
                  <a:pt x="1260149" y="986624"/>
                </a:lnTo>
                <a:lnTo>
                  <a:pt x="1260149" y="997958"/>
                </a:lnTo>
                <a:lnTo>
                  <a:pt x="1288546" y="997958"/>
                </a:lnTo>
                <a:lnTo>
                  <a:pt x="1288546" y="1016804"/>
                </a:lnTo>
                <a:lnTo>
                  <a:pt x="1314905" y="1016804"/>
                </a:lnTo>
                <a:lnTo>
                  <a:pt x="1314905" y="1035650"/>
                </a:lnTo>
                <a:lnTo>
                  <a:pt x="1388507" y="1035650"/>
                </a:lnTo>
                <a:lnTo>
                  <a:pt x="1388507" y="1048893"/>
                </a:lnTo>
                <a:lnTo>
                  <a:pt x="1477135" y="1048893"/>
                </a:lnTo>
                <a:lnTo>
                  <a:pt x="1477135" y="1069650"/>
                </a:lnTo>
                <a:lnTo>
                  <a:pt x="1516738" y="1069650"/>
                </a:lnTo>
                <a:lnTo>
                  <a:pt x="1516738" y="1094226"/>
                </a:lnTo>
                <a:lnTo>
                  <a:pt x="1620519" y="1094226"/>
                </a:lnTo>
                <a:lnTo>
                  <a:pt x="1620519" y="1128098"/>
                </a:lnTo>
                <a:lnTo>
                  <a:pt x="1792173" y="1128098"/>
                </a:lnTo>
                <a:lnTo>
                  <a:pt x="1792173" y="1156368"/>
                </a:lnTo>
                <a:lnTo>
                  <a:pt x="1985728" y="1156368"/>
                </a:lnTo>
                <a:lnTo>
                  <a:pt x="1985728" y="1187184"/>
                </a:lnTo>
                <a:lnTo>
                  <a:pt x="2050671" y="1187184"/>
                </a:lnTo>
                <a:lnTo>
                  <a:pt x="2050671" y="1214944"/>
                </a:lnTo>
                <a:lnTo>
                  <a:pt x="3935292" y="1213034"/>
                </a:lnTo>
                <a:close/>
              </a:path>
            </a:pathLst>
          </a:custGeom>
          <a:solidFill>
            <a:schemeClr val="accent3">
              <a:lumMod val="20000"/>
              <a:lumOff val="80000"/>
            </a:schemeClr>
          </a:solidFill>
          <a:ln w="12710" cap="flat">
            <a:noFill/>
            <a:prstDash val="solid"/>
            <a:miter/>
          </a:ln>
        </p:spPr>
        <p:txBody>
          <a:bodyPr rtlCol="0" anchor="ctr"/>
          <a:lstStyle/>
          <a:p>
            <a:endParaRPr lang="en-US" dirty="0"/>
          </a:p>
        </p:txBody>
      </p:sp>
      <p:sp>
        <p:nvSpPr>
          <p:cNvPr id="216" name="Freeform: Shape 215">
            <a:extLst>
              <a:ext uri="{FF2B5EF4-FFF2-40B4-BE49-F238E27FC236}">
                <a16:creationId xmlns:a16="http://schemas.microsoft.com/office/drawing/2014/main" id="{63FCE565-49D5-B8C4-7668-F85355475BE7}"/>
              </a:ext>
            </a:extLst>
          </p:cNvPr>
          <p:cNvSpPr/>
          <p:nvPr/>
        </p:nvSpPr>
        <p:spPr>
          <a:xfrm>
            <a:off x="6737946" y="3464322"/>
            <a:ext cx="4003163" cy="1382776"/>
          </a:xfrm>
          <a:custGeom>
            <a:avLst/>
            <a:gdLst>
              <a:gd name="connsiteX0" fmla="*/ 4003164 w 4003163"/>
              <a:gd name="connsiteY0" fmla="*/ 1382777 h 1382776"/>
              <a:gd name="connsiteX1" fmla="*/ 2095876 w 4003163"/>
              <a:gd name="connsiteY1" fmla="*/ 1382777 h 1382776"/>
              <a:gd name="connsiteX2" fmla="*/ 2095876 w 4003163"/>
              <a:gd name="connsiteY2" fmla="*/ 1345084 h 1382776"/>
              <a:gd name="connsiteX3" fmla="*/ 2018582 w 4003163"/>
              <a:gd name="connsiteY3" fmla="*/ 1345084 h 1382776"/>
              <a:gd name="connsiteX4" fmla="*/ 2018582 w 4003163"/>
              <a:gd name="connsiteY4" fmla="*/ 1322418 h 1382776"/>
              <a:gd name="connsiteX5" fmla="*/ 1833685 w 4003163"/>
              <a:gd name="connsiteY5" fmla="*/ 1322418 h 1382776"/>
              <a:gd name="connsiteX6" fmla="*/ 1833685 w 4003163"/>
              <a:gd name="connsiteY6" fmla="*/ 1299752 h 1382776"/>
              <a:gd name="connsiteX7" fmla="*/ 1669545 w 4003163"/>
              <a:gd name="connsiteY7" fmla="*/ 1299752 h 1382776"/>
              <a:gd name="connsiteX8" fmla="*/ 1669545 w 4003163"/>
              <a:gd name="connsiteY8" fmla="*/ 1254546 h 1382776"/>
              <a:gd name="connsiteX9" fmla="*/ 1560160 w 4003163"/>
              <a:gd name="connsiteY9" fmla="*/ 1254546 h 1382776"/>
              <a:gd name="connsiteX10" fmla="*/ 1560160 w 4003163"/>
              <a:gd name="connsiteY10" fmla="*/ 1235700 h 1382776"/>
              <a:gd name="connsiteX11" fmla="*/ 1524251 w 4003163"/>
              <a:gd name="connsiteY11" fmla="*/ 1235700 h 1382776"/>
              <a:gd name="connsiteX12" fmla="*/ 1524251 w 4003163"/>
              <a:gd name="connsiteY12" fmla="*/ 1213034 h 1382776"/>
              <a:gd name="connsiteX13" fmla="*/ 1430020 w 4003163"/>
              <a:gd name="connsiteY13" fmla="*/ 1213034 h 1382776"/>
              <a:gd name="connsiteX14" fmla="*/ 1430020 w 4003163"/>
              <a:gd name="connsiteY14" fmla="*/ 1190367 h 1382776"/>
              <a:gd name="connsiteX15" fmla="*/ 1352597 w 4003163"/>
              <a:gd name="connsiteY15" fmla="*/ 1190367 h 1382776"/>
              <a:gd name="connsiteX16" fmla="*/ 1352597 w 4003163"/>
              <a:gd name="connsiteY16" fmla="*/ 1174450 h 1382776"/>
              <a:gd name="connsiteX17" fmla="*/ 1335661 w 4003163"/>
              <a:gd name="connsiteY17" fmla="*/ 1174450 h 1382776"/>
              <a:gd name="connsiteX18" fmla="*/ 1335661 w 4003163"/>
              <a:gd name="connsiteY18" fmla="*/ 1158278 h 1382776"/>
              <a:gd name="connsiteX19" fmla="*/ 1297969 w 4003163"/>
              <a:gd name="connsiteY19" fmla="*/ 1158278 h 1382776"/>
              <a:gd name="connsiteX20" fmla="*/ 1297969 w 4003163"/>
              <a:gd name="connsiteY20" fmla="*/ 1141342 h 1382776"/>
              <a:gd name="connsiteX21" fmla="*/ 1228060 w 4003163"/>
              <a:gd name="connsiteY21" fmla="*/ 1141342 h 1382776"/>
              <a:gd name="connsiteX22" fmla="*/ 1228060 w 4003163"/>
              <a:gd name="connsiteY22" fmla="*/ 1120585 h 1382776"/>
              <a:gd name="connsiteX23" fmla="*/ 1196098 w 4003163"/>
              <a:gd name="connsiteY23" fmla="*/ 1120585 h 1382776"/>
              <a:gd name="connsiteX24" fmla="*/ 1196098 w 4003163"/>
              <a:gd name="connsiteY24" fmla="*/ 1058316 h 1382776"/>
              <a:gd name="connsiteX25" fmla="*/ 1179034 w 4003163"/>
              <a:gd name="connsiteY25" fmla="*/ 1058316 h 1382776"/>
              <a:gd name="connsiteX26" fmla="*/ 1179034 w 4003163"/>
              <a:gd name="connsiteY26" fmla="*/ 1041380 h 1382776"/>
              <a:gd name="connsiteX27" fmla="*/ 1135739 w 4003163"/>
              <a:gd name="connsiteY27" fmla="*/ 1041380 h 1382776"/>
              <a:gd name="connsiteX28" fmla="*/ 1135739 w 4003163"/>
              <a:gd name="connsiteY28" fmla="*/ 1020624 h 1382776"/>
              <a:gd name="connsiteX29" fmla="*/ 1107342 w 4003163"/>
              <a:gd name="connsiteY29" fmla="*/ 1020624 h 1382776"/>
              <a:gd name="connsiteX30" fmla="*/ 1086586 w 4003163"/>
              <a:gd name="connsiteY30" fmla="*/ 1020624 h 1382776"/>
              <a:gd name="connsiteX31" fmla="*/ 1086586 w 4003163"/>
              <a:gd name="connsiteY31" fmla="*/ 979111 h 1382776"/>
              <a:gd name="connsiteX32" fmla="*/ 1065829 w 4003163"/>
              <a:gd name="connsiteY32" fmla="*/ 979111 h 1382776"/>
              <a:gd name="connsiteX33" fmla="*/ 1065829 w 4003163"/>
              <a:gd name="connsiteY33" fmla="*/ 965868 h 1382776"/>
              <a:gd name="connsiteX34" fmla="*/ 1039470 w 4003163"/>
              <a:gd name="connsiteY34" fmla="*/ 965868 h 1382776"/>
              <a:gd name="connsiteX35" fmla="*/ 1039470 w 4003163"/>
              <a:gd name="connsiteY35" fmla="*/ 920663 h 1382776"/>
              <a:gd name="connsiteX36" fmla="*/ 956445 w 4003163"/>
              <a:gd name="connsiteY36" fmla="*/ 920663 h 1382776"/>
              <a:gd name="connsiteX37" fmla="*/ 956445 w 4003163"/>
              <a:gd name="connsiteY37" fmla="*/ 886663 h 1382776"/>
              <a:gd name="connsiteX38" fmla="*/ 907419 w 4003163"/>
              <a:gd name="connsiteY38" fmla="*/ 886663 h 1382776"/>
              <a:gd name="connsiteX39" fmla="*/ 907419 w 4003163"/>
              <a:gd name="connsiteY39" fmla="*/ 875330 h 1382776"/>
              <a:gd name="connsiteX40" fmla="*/ 886663 w 4003163"/>
              <a:gd name="connsiteY40" fmla="*/ 875330 h 1382776"/>
              <a:gd name="connsiteX41" fmla="*/ 886663 w 4003163"/>
              <a:gd name="connsiteY41" fmla="*/ 850753 h 1382776"/>
              <a:gd name="connsiteX42" fmla="*/ 875330 w 4003163"/>
              <a:gd name="connsiteY42" fmla="*/ 850753 h 1382776"/>
              <a:gd name="connsiteX43" fmla="*/ 875330 w 4003163"/>
              <a:gd name="connsiteY43" fmla="*/ 820574 h 1382776"/>
              <a:gd name="connsiteX44" fmla="*/ 860304 w 4003163"/>
              <a:gd name="connsiteY44" fmla="*/ 820574 h 1382776"/>
              <a:gd name="connsiteX45" fmla="*/ 860304 w 4003163"/>
              <a:gd name="connsiteY45" fmla="*/ 799818 h 1382776"/>
              <a:gd name="connsiteX46" fmla="*/ 847061 w 4003163"/>
              <a:gd name="connsiteY46" fmla="*/ 799818 h 1382776"/>
              <a:gd name="connsiteX47" fmla="*/ 847061 w 4003163"/>
              <a:gd name="connsiteY47" fmla="*/ 767856 h 1382776"/>
              <a:gd name="connsiteX48" fmla="*/ 813061 w 4003163"/>
              <a:gd name="connsiteY48" fmla="*/ 767856 h 1382776"/>
              <a:gd name="connsiteX49" fmla="*/ 813061 w 4003163"/>
              <a:gd name="connsiteY49" fmla="*/ 747099 h 1382776"/>
              <a:gd name="connsiteX50" fmla="*/ 796125 w 4003163"/>
              <a:gd name="connsiteY50" fmla="*/ 747099 h 1382776"/>
              <a:gd name="connsiteX51" fmla="*/ 796125 w 4003163"/>
              <a:gd name="connsiteY51" fmla="*/ 720613 h 1382776"/>
              <a:gd name="connsiteX52" fmla="*/ 775369 w 4003163"/>
              <a:gd name="connsiteY52" fmla="*/ 720613 h 1382776"/>
              <a:gd name="connsiteX53" fmla="*/ 775369 w 4003163"/>
              <a:gd name="connsiteY53" fmla="*/ 686741 h 1382776"/>
              <a:gd name="connsiteX54" fmla="*/ 743279 w 4003163"/>
              <a:gd name="connsiteY54" fmla="*/ 686741 h 1382776"/>
              <a:gd name="connsiteX55" fmla="*/ 743279 w 4003163"/>
              <a:gd name="connsiteY55" fmla="*/ 673497 h 1382776"/>
              <a:gd name="connsiteX56" fmla="*/ 724433 w 4003163"/>
              <a:gd name="connsiteY56" fmla="*/ 673497 h 1382776"/>
              <a:gd name="connsiteX57" fmla="*/ 724433 w 4003163"/>
              <a:gd name="connsiteY57" fmla="*/ 658344 h 1382776"/>
              <a:gd name="connsiteX58" fmla="*/ 707497 w 4003163"/>
              <a:gd name="connsiteY58" fmla="*/ 658344 h 1382776"/>
              <a:gd name="connsiteX59" fmla="*/ 707497 w 4003163"/>
              <a:gd name="connsiteY59" fmla="*/ 641408 h 1382776"/>
              <a:gd name="connsiteX60" fmla="*/ 681010 w 4003163"/>
              <a:gd name="connsiteY60" fmla="*/ 641408 h 1382776"/>
              <a:gd name="connsiteX61" fmla="*/ 681010 w 4003163"/>
              <a:gd name="connsiteY61" fmla="*/ 611228 h 1382776"/>
              <a:gd name="connsiteX62" fmla="*/ 665984 w 4003163"/>
              <a:gd name="connsiteY62" fmla="*/ 611228 h 1382776"/>
              <a:gd name="connsiteX63" fmla="*/ 665984 w 4003163"/>
              <a:gd name="connsiteY63" fmla="*/ 586652 h 1382776"/>
              <a:gd name="connsiteX64" fmla="*/ 656561 w 4003163"/>
              <a:gd name="connsiteY64" fmla="*/ 586652 h 1382776"/>
              <a:gd name="connsiteX65" fmla="*/ 656561 w 4003163"/>
              <a:gd name="connsiteY65" fmla="*/ 548959 h 1382776"/>
              <a:gd name="connsiteX66" fmla="*/ 630075 w 4003163"/>
              <a:gd name="connsiteY66" fmla="*/ 548959 h 1382776"/>
              <a:gd name="connsiteX67" fmla="*/ 630075 w 4003163"/>
              <a:gd name="connsiteY67" fmla="*/ 530113 h 1382776"/>
              <a:gd name="connsiteX68" fmla="*/ 588562 w 4003163"/>
              <a:gd name="connsiteY68" fmla="*/ 530113 h 1382776"/>
              <a:gd name="connsiteX69" fmla="*/ 588562 w 4003163"/>
              <a:gd name="connsiteY69" fmla="*/ 509357 h 1382776"/>
              <a:gd name="connsiteX70" fmla="*/ 569716 w 4003163"/>
              <a:gd name="connsiteY70" fmla="*/ 509357 h 1382776"/>
              <a:gd name="connsiteX71" fmla="*/ 569716 w 4003163"/>
              <a:gd name="connsiteY71" fmla="*/ 498024 h 1382776"/>
              <a:gd name="connsiteX72" fmla="*/ 543357 w 4003163"/>
              <a:gd name="connsiteY72" fmla="*/ 498024 h 1382776"/>
              <a:gd name="connsiteX73" fmla="*/ 543357 w 4003163"/>
              <a:gd name="connsiteY73" fmla="*/ 458421 h 1382776"/>
              <a:gd name="connsiteX74" fmla="*/ 526293 w 4003163"/>
              <a:gd name="connsiteY74" fmla="*/ 458421 h 1382776"/>
              <a:gd name="connsiteX75" fmla="*/ 526293 w 4003163"/>
              <a:gd name="connsiteY75" fmla="*/ 439575 h 1382776"/>
              <a:gd name="connsiteX76" fmla="*/ 507447 w 4003163"/>
              <a:gd name="connsiteY76" fmla="*/ 439575 h 1382776"/>
              <a:gd name="connsiteX77" fmla="*/ 507447 w 4003163"/>
              <a:gd name="connsiteY77" fmla="*/ 414999 h 1382776"/>
              <a:gd name="connsiteX78" fmla="*/ 492421 w 4003163"/>
              <a:gd name="connsiteY78" fmla="*/ 414999 h 1382776"/>
              <a:gd name="connsiteX79" fmla="*/ 492421 w 4003163"/>
              <a:gd name="connsiteY79" fmla="*/ 399973 h 1382776"/>
              <a:gd name="connsiteX80" fmla="*/ 475357 w 4003163"/>
              <a:gd name="connsiteY80" fmla="*/ 399973 h 1382776"/>
              <a:gd name="connsiteX81" fmla="*/ 475357 w 4003163"/>
              <a:gd name="connsiteY81" fmla="*/ 382909 h 1382776"/>
              <a:gd name="connsiteX82" fmla="*/ 458421 w 4003163"/>
              <a:gd name="connsiteY82" fmla="*/ 382909 h 1382776"/>
              <a:gd name="connsiteX83" fmla="*/ 458421 w 4003163"/>
              <a:gd name="connsiteY83" fmla="*/ 362153 h 1382776"/>
              <a:gd name="connsiteX84" fmla="*/ 424422 w 4003163"/>
              <a:gd name="connsiteY84" fmla="*/ 362153 h 1382776"/>
              <a:gd name="connsiteX85" fmla="*/ 424422 w 4003163"/>
              <a:gd name="connsiteY85" fmla="*/ 349037 h 1382776"/>
              <a:gd name="connsiteX86" fmla="*/ 403665 w 4003163"/>
              <a:gd name="connsiteY86" fmla="*/ 349037 h 1382776"/>
              <a:gd name="connsiteX87" fmla="*/ 403665 w 4003163"/>
              <a:gd name="connsiteY87" fmla="*/ 326370 h 1382776"/>
              <a:gd name="connsiteX88" fmla="*/ 390549 w 4003163"/>
              <a:gd name="connsiteY88" fmla="*/ 326370 h 1382776"/>
              <a:gd name="connsiteX89" fmla="*/ 375396 w 4003163"/>
              <a:gd name="connsiteY89" fmla="*/ 311217 h 1382776"/>
              <a:gd name="connsiteX90" fmla="*/ 362153 w 4003163"/>
              <a:gd name="connsiteY90" fmla="*/ 311217 h 1382776"/>
              <a:gd name="connsiteX91" fmla="*/ 362153 w 4003163"/>
              <a:gd name="connsiteY91" fmla="*/ 264102 h 1382776"/>
              <a:gd name="connsiteX92" fmla="*/ 347127 w 4003163"/>
              <a:gd name="connsiteY92" fmla="*/ 264102 h 1382776"/>
              <a:gd name="connsiteX93" fmla="*/ 347127 w 4003163"/>
              <a:gd name="connsiteY93" fmla="*/ 239525 h 1382776"/>
              <a:gd name="connsiteX94" fmla="*/ 318857 w 4003163"/>
              <a:gd name="connsiteY94" fmla="*/ 239525 h 1382776"/>
              <a:gd name="connsiteX95" fmla="*/ 318857 w 4003163"/>
              <a:gd name="connsiteY95" fmla="*/ 211256 h 1382776"/>
              <a:gd name="connsiteX96" fmla="*/ 298101 w 4003163"/>
              <a:gd name="connsiteY96" fmla="*/ 211256 h 1382776"/>
              <a:gd name="connsiteX97" fmla="*/ 298101 w 4003163"/>
              <a:gd name="connsiteY97" fmla="*/ 188589 h 1382776"/>
              <a:gd name="connsiteX98" fmla="*/ 267922 w 4003163"/>
              <a:gd name="connsiteY98" fmla="*/ 188589 h 1382776"/>
              <a:gd name="connsiteX99" fmla="*/ 267922 w 4003163"/>
              <a:gd name="connsiteY99" fmla="*/ 160320 h 1382776"/>
              <a:gd name="connsiteX100" fmla="*/ 237742 w 4003163"/>
              <a:gd name="connsiteY100" fmla="*/ 160320 h 1382776"/>
              <a:gd name="connsiteX101" fmla="*/ 237742 w 4003163"/>
              <a:gd name="connsiteY101" fmla="*/ 135871 h 1382776"/>
              <a:gd name="connsiteX102" fmla="*/ 215076 w 4003163"/>
              <a:gd name="connsiteY102" fmla="*/ 135871 h 1382776"/>
              <a:gd name="connsiteX103" fmla="*/ 215076 w 4003163"/>
              <a:gd name="connsiteY103" fmla="*/ 117025 h 1382776"/>
              <a:gd name="connsiteX104" fmla="*/ 196230 w 4003163"/>
              <a:gd name="connsiteY104" fmla="*/ 117025 h 1382776"/>
              <a:gd name="connsiteX105" fmla="*/ 196230 w 4003163"/>
              <a:gd name="connsiteY105" fmla="*/ 79205 h 1382776"/>
              <a:gd name="connsiteX106" fmla="*/ 175473 w 4003163"/>
              <a:gd name="connsiteY106" fmla="*/ 79205 h 1382776"/>
              <a:gd name="connsiteX107" fmla="*/ 175473 w 4003163"/>
              <a:gd name="connsiteY107" fmla="*/ 67872 h 1382776"/>
              <a:gd name="connsiteX108" fmla="*/ 160320 w 4003163"/>
              <a:gd name="connsiteY108" fmla="*/ 67872 h 1382776"/>
              <a:gd name="connsiteX109" fmla="*/ 160320 w 4003163"/>
              <a:gd name="connsiteY109" fmla="*/ 47116 h 1382776"/>
              <a:gd name="connsiteX110" fmla="*/ 130141 w 4003163"/>
              <a:gd name="connsiteY110" fmla="*/ 47116 h 1382776"/>
              <a:gd name="connsiteX111" fmla="*/ 130141 w 4003163"/>
              <a:gd name="connsiteY111" fmla="*/ 37692 h 1382776"/>
              <a:gd name="connsiteX112" fmla="*/ 69782 w 4003163"/>
              <a:gd name="connsiteY112" fmla="*/ 37692 h 1382776"/>
              <a:gd name="connsiteX113" fmla="*/ 69782 w 4003163"/>
              <a:gd name="connsiteY113" fmla="*/ 22666 h 1382776"/>
              <a:gd name="connsiteX114" fmla="*/ 50936 w 4003163"/>
              <a:gd name="connsiteY114" fmla="*/ 22666 h 1382776"/>
              <a:gd name="connsiteX115" fmla="*/ 50936 w 4003163"/>
              <a:gd name="connsiteY115" fmla="*/ 0 h 1382776"/>
              <a:gd name="connsiteX116" fmla="*/ 0 w 4003163"/>
              <a:gd name="connsiteY116" fmla="*/ 0 h 1382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4003163" h="1382776">
                <a:moveTo>
                  <a:pt x="4003164" y="1382777"/>
                </a:moveTo>
                <a:lnTo>
                  <a:pt x="2095876" y="1382777"/>
                </a:lnTo>
                <a:lnTo>
                  <a:pt x="2095876" y="1345084"/>
                </a:lnTo>
                <a:lnTo>
                  <a:pt x="2018582" y="1345084"/>
                </a:lnTo>
                <a:lnTo>
                  <a:pt x="2018582" y="1322418"/>
                </a:lnTo>
                <a:lnTo>
                  <a:pt x="1833685" y="1322418"/>
                </a:lnTo>
                <a:lnTo>
                  <a:pt x="1833685" y="1299752"/>
                </a:lnTo>
                <a:lnTo>
                  <a:pt x="1669545" y="1299752"/>
                </a:lnTo>
                <a:lnTo>
                  <a:pt x="1669545" y="1254546"/>
                </a:lnTo>
                <a:lnTo>
                  <a:pt x="1560160" y="1254546"/>
                </a:lnTo>
                <a:lnTo>
                  <a:pt x="1560160" y="1235700"/>
                </a:lnTo>
                <a:lnTo>
                  <a:pt x="1524251" y="1235700"/>
                </a:lnTo>
                <a:lnTo>
                  <a:pt x="1524251" y="1213034"/>
                </a:lnTo>
                <a:lnTo>
                  <a:pt x="1430020" y="1213034"/>
                </a:lnTo>
                <a:lnTo>
                  <a:pt x="1430020" y="1190367"/>
                </a:lnTo>
                <a:lnTo>
                  <a:pt x="1352597" y="1190367"/>
                </a:lnTo>
                <a:lnTo>
                  <a:pt x="1352597" y="1174450"/>
                </a:lnTo>
                <a:lnTo>
                  <a:pt x="1335661" y="1174450"/>
                </a:lnTo>
                <a:lnTo>
                  <a:pt x="1335661" y="1158278"/>
                </a:lnTo>
                <a:lnTo>
                  <a:pt x="1297969" y="1158278"/>
                </a:lnTo>
                <a:lnTo>
                  <a:pt x="1297969" y="1141342"/>
                </a:lnTo>
                <a:lnTo>
                  <a:pt x="1228060" y="1141342"/>
                </a:lnTo>
                <a:lnTo>
                  <a:pt x="1228060" y="1120585"/>
                </a:lnTo>
                <a:lnTo>
                  <a:pt x="1196098" y="1120585"/>
                </a:lnTo>
                <a:lnTo>
                  <a:pt x="1196098" y="1058316"/>
                </a:lnTo>
                <a:lnTo>
                  <a:pt x="1179034" y="1058316"/>
                </a:lnTo>
                <a:lnTo>
                  <a:pt x="1179034" y="1041380"/>
                </a:lnTo>
                <a:lnTo>
                  <a:pt x="1135739" y="1041380"/>
                </a:lnTo>
                <a:lnTo>
                  <a:pt x="1135739" y="1020624"/>
                </a:lnTo>
                <a:lnTo>
                  <a:pt x="1107342" y="1020624"/>
                </a:lnTo>
                <a:lnTo>
                  <a:pt x="1086586" y="1020624"/>
                </a:lnTo>
                <a:lnTo>
                  <a:pt x="1086586" y="979111"/>
                </a:lnTo>
                <a:lnTo>
                  <a:pt x="1065829" y="979111"/>
                </a:lnTo>
                <a:lnTo>
                  <a:pt x="1065829" y="965868"/>
                </a:lnTo>
                <a:lnTo>
                  <a:pt x="1039470" y="965868"/>
                </a:lnTo>
                <a:lnTo>
                  <a:pt x="1039470" y="920663"/>
                </a:lnTo>
                <a:lnTo>
                  <a:pt x="956445" y="920663"/>
                </a:lnTo>
                <a:lnTo>
                  <a:pt x="956445" y="886663"/>
                </a:lnTo>
                <a:lnTo>
                  <a:pt x="907419" y="886663"/>
                </a:lnTo>
                <a:lnTo>
                  <a:pt x="907419" y="875330"/>
                </a:lnTo>
                <a:lnTo>
                  <a:pt x="886663" y="875330"/>
                </a:lnTo>
                <a:lnTo>
                  <a:pt x="886663" y="850753"/>
                </a:lnTo>
                <a:lnTo>
                  <a:pt x="875330" y="850753"/>
                </a:lnTo>
                <a:lnTo>
                  <a:pt x="875330" y="820574"/>
                </a:lnTo>
                <a:lnTo>
                  <a:pt x="860304" y="820574"/>
                </a:lnTo>
                <a:lnTo>
                  <a:pt x="860304" y="799818"/>
                </a:lnTo>
                <a:lnTo>
                  <a:pt x="847061" y="799818"/>
                </a:lnTo>
                <a:lnTo>
                  <a:pt x="847061" y="767856"/>
                </a:lnTo>
                <a:lnTo>
                  <a:pt x="813061" y="767856"/>
                </a:lnTo>
                <a:lnTo>
                  <a:pt x="813061" y="747099"/>
                </a:lnTo>
                <a:lnTo>
                  <a:pt x="796125" y="747099"/>
                </a:lnTo>
                <a:lnTo>
                  <a:pt x="796125" y="720613"/>
                </a:lnTo>
                <a:lnTo>
                  <a:pt x="775369" y="720613"/>
                </a:lnTo>
                <a:lnTo>
                  <a:pt x="775369" y="686741"/>
                </a:lnTo>
                <a:lnTo>
                  <a:pt x="743279" y="686741"/>
                </a:lnTo>
                <a:lnTo>
                  <a:pt x="743279" y="673497"/>
                </a:lnTo>
                <a:lnTo>
                  <a:pt x="724433" y="673497"/>
                </a:lnTo>
                <a:lnTo>
                  <a:pt x="724433" y="658344"/>
                </a:lnTo>
                <a:lnTo>
                  <a:pt x="707497" y="658344"/>
                </a:lnTo>
                <a:lnTo>
                  <a:pt x="707497" y="641408"/>
                </a:lnTo>
                <a:lnTo>
                  <a:pt x="681010" y="641408"/>
                </a:lnTo>
                <a:lnTo>
                  <a:pt x="681010" y="611228"/>
                </a:lnTo>
                <a:lnTo>
                  <a:pt x="665984" y="611228"/>
                </a:lnTo>
                <a:lnTo>
                  <a:pt x="665984" y="586652"/>
                </a:lnTo>
                <a:lnTo>
                  <a:pt x="656561" y="586652"/>
                </a:lnTo>
                <a:lnTo>
                  <a:pt x="656561" y="548959"/>
                </a:lnTo>
                <a:lnTo>
                  <a:pt x="630075" y="548959"/>
                </a:lnTo>
                <a:lnTo>
                  <a:pt x="630075" y="530113"/>
                </a:lnTo>
                <a:lnTo>
                  <a:pt x="588562" y="530113"/>
                </a:lnTo>
                <a:lnTo>
                  <a:pt x="588562" y="509357"/>
                </a:lnTo>
                <a:lnTo>
                  <a:pt x="569716" y="509357"/>
                </a:lnTo>
                <a:lnTo>
                  <a:pt x="569716" y="498024"/>
                </a:lnTo>
                <a:lnTo>
                  <a:pt x="543357" y="498024"/>
                </a:lnTo>
                <a:lnTo>
                  <a:pt x="543357" y="458421"/>
                </a:lnTo>
                <a:lnTo>
                  <a:pt x="526293" y="458421"/>
                </a:lnTo>
                <a:lnTo>
                  <a:pt x="526293" y="439575"/>
                </a:lnTo>
                <a:lnTo>
                  <a:pt x="507447" y="439575"/>
                </a:lnTo>
                <a:lnTo>
                  <a:pt x="507447" y="414999"/>
                </a:lnTo>
                <a:lnTo>
                  <a:pt x="492421" y="414999"/>
                </a:lnTo>
                <a:lnTo>
                  <a:pt x="492421" y="399973"/>
                </a:lnTo>
                <a:lnTo>
                  <a:pt x="475357" y="399973"/>
                </a:lnTo>
                <a:lnTo>
                  <a:pt x="475357" y="382909"/>
                </a:lnTo>
                <a:lnTo>
                  <a:pt x="458421" y="382909"/>
                </a:lnTo>
                <a:lnTo>
                  <a:pt x="458421" y="362153"/>
                </a:lnTo>
                <a:lnTo>
                  <a:pt x="424422" y="362153"/>
                </a:lnTo>
                <a:lnTo>
                  <a:pt x="424422" y="349037"/>
                </a:lnTo>
                <a:lnTo>
                  <a:pt x="403665" y="349037"/>
                </a:lnTo>
                <a:lnTo>
                  <a:pt x="403665" y="326370"/>
                </a:lnTo>
                <a:lnTo>
                  <a:pt x="390549" y="326370"/>
                </a:lnTo>
                <a:lnTo>
                  <a:pt x="375396" y="311217"/>
                </a:lnTo>
                <a:lnTo>
                  <a:pt x="362153" y="311217"/>
                </a:lnTo>
                <a:lnTo>
                  <a:pt x="362153" y="264102"/>
                </a:lnTo>
                <a:lnTo>
                  <a:pt x="347127" y="264102"/>
                </a:lnTo>
                <a:lnTo>
                  <a:pt x="347127" y="239525"/>
                </a:lnTo>
                <a:lnTo>
                  <a:pt x="318857" y="239525"/>
                </a:lnTo>
                <a:lnTo>
                  <a:pt x="318857" y="211256"/>
                </a:lnTo>
                <a:lnTo>
                  <a:pt x="298101" y="211256"/>
                </a:lnTo>
                <a:lnTo>
                  <a:pt x="298101" y="188589"/>
                </a:lnTo>
                <a:lnTo>
                  <a:pt x="267922" y="188589"/>
                </a:lnTo>
                <a:lnTo>
                  <a:pt x="267922" y="160320"/>
                </a:lnTo>
                <a:lnTo>
                  <a:pt x="237742" y="160320"/>
                </a:lnTo>
                <a:lnTo>
                  <a:pt x="237742" y="135871"/>
                </a:lnTo>
                <a:lnTo>
                  <a:pt x="215076" y="135871"/>
                </a:lnTo>
                <a:lnTo>
                  <a:pt x="215076" y="117025"/>
                </a:lnTo>
                <a:lnTo>
                  <a:pt x="196230" y="117025"/>
                </a:lnTo>
                <a:lnTo>
                  <a:pt x="196230" y="79205"/>
                </a:lnTo>
                <a:lnTo>
                  <a:pt x="175473" y="79205"/>
                </a:lnTo>
                <a:lnTo>
                  <a:pt x="175473" y="67872"/>
                </a:lnTo>
                <a:lnTo>
                  <a:pt x="160320" y="67872"/>
                </a:lnTo>
                <a:lnTo>
                  <a:pt x="160320" y="47116"/>
                </a:lnTo>
                <a:lnTo>
                  <a:pt x="130141" y="47116"/>
                </a:lnTo>
                <a:lnTo>
                  <a:pt x="130141" y="37692"/>
                </a:lnTo>
                <a:lnTo>
                  <a:pt x="69782" y="37692"/>
                </a:lnTo>
                <a:lnTo>
                  <a:pt x="69782" y="22666"/>
                </a:lnTo>
                <a:lnTo>
                  <a:pt x="50936" y="22666"/>
                </a:lnTo>
                <a:lnTo>
                  <a:pt x="50936" y="0"/>
                </a:lnTo>
                <a:lnTo>
                  <a:pt x="0" y="0"/>
                </a:lnTo>
              </a:path>
            </a:pathLst>
          </a:custGeom>
          <a:noFill/>
          <a:ln w="28575" cap="flat">
            <a:solidFill>
              <a:schemeClr val="accent3"/>
            </a:solidFill>
            <a:prstDash val="solid"/>
            <a:miter/>
          </a:ln>
        </p:spPr>
        <p:txBody>
          <a:bodyPr rtlCol="0" anchor="ctr"/>
          <a:lstStyle/>
          <a:p>
            <a:endParaRPr lang="en-US" dirty="0"/>
          </a:p>
        </p:txBody>
      </p:sp>
      <p:grpSp>
        <p:nvGrpSpPr>
          <p:cNvPr id="346" name="Group 345">
            <a:extLst>
              <a:ext uri="{FF2B5EF4-FFF2-40B4-BE49-F238E27FC236}">
                <a16:creationId xmlns:a16="http://schemas.microsoft.com/office/drawing/2014/main" id="{967EFF6C-C329-6A69-25F9-49581412D767}"/>
              </a:ext>
            </a:extLst>
          </p:cNvPr>
          <p:cNvGrpSpPr/>
          <p:nvPr/>
        </p:nvGrpSpPr>
        <p:grpSpPr>
          <a:xfrm>
            <a:off x="6838409" y="3483643"/>
            <a:ext cx="3909843" cy="1401352"/>
            <a:chOff x="6838409" y="3483643"/>
            <a:chExt cx="3909843" cy="1401352"/>
          </a:xfrm>
        </p:grpSpPr>
        <p:grpSp>
          <p:nvGrpSpPr>
            <p:cNvPr id="217" name="Group 216">
              <a:extLst>
                <a:ext uri="{FF2B5EF4-FFF2-40B4-BE49-F238E27FC236}">
                  <a16:creationId xmlns:a16="http://schemas.microsoft.com/office/drawing/2014/main" id="{E96524CA-C520-4E60-6AB1-772CCBB5853D}"/>
                </a:ext>
              </a:extLst>
            </p:cNvPr>
            <p:cNvGrpSpPr/>
            <p:nvPr/>
          </p:nvGrpSpPr>
          <p:grpSpPr>
            <a:xfrm>
              <a:off x="10178923" y="4809200"/>
              <a:ext cx="75795" cy="75795"/>
              <a:chOff x="2273127" y="3310168"/>
              <a:chExt cx="118832" cy="118832"/>
            </a:xfrm>
          </p:grpSpPr>
          <p:cxnSp>
            <p:nvCxnSpPr>
              <p:cNvPr id="218" name="Straight Connector 217">
                <a:extLst>
                  <a:ext uri="{FF2B5EF4-FFF2-40B4-BE49-F238E27FC236}">
                    <a16:creationId xmlns:a16="http://schemas.microsoft.com/office/drawing/2014/main" id="{58B4C99B-ACE1-A70A-279D-EAF8F1670B77}"/>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0F961F42-4812-6E33-6455-F8F422A7CF7C}"/>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0" name="Group 219">
              <a:extLst>
                <a:ext uri="{FF2B5EF4-FFF2-40B4-BE49-F238E27FC236}">
                  <a16:creationId xmlns:a16="http://schemas.microsoft.com/office/drawing/2014/main" id="{94419B3C-2987-7E13-F6AE-CD40F2B1D416}"/>
                </a:ext>
              </a:extLst>
            </p:cNvPr>
            <p:cNvGrpSpPr/>
            <p:nvPr/>
          </p:nvGrpSpPr>
          <p:grpSpPr>
            <a:xfrm>
              <a:off x="10672457" y="4809200"/>
              <a:ext cx="75795" cy="75795"/>
              <a:chOff x="2273127" y="3310168"/>
              <a:chExt cx="118832" cy="118832"/>
            </a:xfrm>
          </p:grpSpPr>
          <p:cxnSp>
            <p:nvCxnSpPr>
              <p:cNvPr id="221" name="Straight Connector 220">
                <a:extLst>
                  <a:ext uri="{FF2B5EF4-FFF2-40B4-BE49-F238E27FC236}">
                    <a16:creationId xmlns:a16="http://schemas.microsoft.com/office/drawing/2014/main" id="{4478C5D7-786F-1074-2874-F888B467C2F1}"/>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80F0EF18-8FAA-FD5A-760A-30929605DCA8}"/>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3" name="Group 222">
              <a:extLst>
                <a:ext uri="{FF2B5EF4-FFF2-40B4-BE49-F238E27FC236}">
                  <a16:creationId xmlns:a16="http://schemas.microsoft.com/office/drawing/2014/main" id="{8E3896B4-8659-24E2-1244-D4AEAAAC7E89}"/>
                </a:ext>
              </a:extLst>
            </p:cNvPr>
            <p:cNvGrpSpPr/>
            <p:nvPr/>
          </p:nvGrpSpPr>
          <p:grpSpPr>
            <a:xfrm>
              <a:off x="9147842" y="4809200"/>
              <a:ext cx="75795" cy="75795"/>
              <a:chOff x="2273127" y="3310168"/>
              <a:chExt cx="118832" cy="118832"/>
            </a:xfrm>
          </p:grpSpPr>
          <p:cxnSp>
            <p:nvCxnSpPr>
              <p:cNvPr id="224" name="Straight Connector 223">
                <a:extLst>
                  <a:ext uri="{FF2B5EF4-FFF2-40B4-BE49-F238E27FC236}">
                    <a16:creationId xmlns:a16="http://schemas.microsoft.com/office/drawing/2014/main" id="{68387D77-F689-F3B6-3940-89C8FF965FBC}"/>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F24F9120-9BA6-B31D-5F2D-37B9652B8F4E}"/>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6" name="Group 225">
              <a:extLst>
                <a:ext uri="{FF2B5EF4-FFF2-40B4-BE49-F238E27FC236}">
                  <a16:creationId xmlns:a16="http://schemas.microsoft.com/office/drawing/2014/main" id="{E8406471-84E1-30FD-93DC-1B2B11E987B3}"/>
                </a:ext>
              </a:extLst>
            </p:cNvPr>
            <p:cNvGrpSpPr/>
            <p:nvPr/>
          </p:nvGrpSpPr>
          <p:grpSpPr>
            <a:xfrm>
              <a:off x="8959724" y="4809200"/>
              <a:ext cx="75795" cy="75795"/>
              <a:chOff x="2273127" y="3310168"/>
              <a:chExt cx="118832" cy="118832"/>
            </a:xfrm>
          </p:grpSpPr>
          <p:cxnSp>
            <p:nvCxnSpPr>
              <p:cNvPr id="227" name="Straight Connector 226">
                <a:extLst>
                  <a:ext uri="{FF2B5EF4-FFF2-40B4-BE49-F238E27FC236}">
                    <a16:creationId xmlns:a16="http://schemas.microsoft.com/office/drawing/2014/main" id="{3BAF73B1-1E8B-DBC2-3BE4-40806287ED7E}"/>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D7FECC8E-7003-EA63-62E3-09F211B3349C}"/>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9" name="Group 228">
              <a:extLst>
                <a:ext uri="{FF2B5EF4-FFF2-40B4-BE49-F238E27FC236}">
                  <a16:creationId xmlns:a16="http://schemas.microsoft.com/office/drawing/2014/main" id="{E490F237-D280-8376-6E05-54FB217F4284}"/>
                </a:ext>
              </a:extLst>
            </p:cNvPr>
            <p:cNvGrpSpPr/>
            <p:nvPr/>
          </p:nvGrpSpPr>
          <p:grpSpPr>
            <a:xfrm>
              <a:off x="8938293" y="4809200"/>
              <a:ext cx="75795" cy="75795"/>
              <a:chOff x="2273127" y="3310168"/>
              <a:chExt cx="118832" cy="118832"/>
            </a:xfrm>
          </p:grpSpPr>
          <p:cxnSp>
            <p:nvCxnSpPr>
              <p:cNvPr id="230" name="Straight Connector 229">
                <a:extLst>
                  <a:ext uri="{FF2B5EF4-FFF2-40B4-BE49-F238E27FC236}">
                    <a16:creationId xmlns:a16="http://schemas.microsoft.com/office/drawing/2014/main" id="{5E8FF4AF-1868-5BBA-7DD9-32257346F070}"/>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E57FC7CF-7D5E-5C90-5099-571960E45138}"/>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95A512F1-0E17-36C8-CB4F-D252B2F8B9FA}"/>
                </a:ext>
              </a:extLst>
            </p:cNvPr>
            <p:cNvGrpSpPr/>
            <p:nvPr/>
          </p:nvGrpSpPr>
          <p:grpSpPr>
            <a:xfrm>
              <a:off x="8828858" y="4809200"/>
              <a:ext cx="75795" cy="75795"/>
              <a:chOff x="2273127" y="3310168"/>
              <a:chExt cx="118832" cy="118832"/>
            </a:xfrm>
          </p:grpSpPr>
          <p:cxnSp>
            <p:nvCxnSpPr>
              <p:cNvPr id="233" name="Straight Connector 232">
                <a:extLst>
                  <a:ext uri="{FF2B5EF4-FFF2-40B4-BE49-F238E27FC236}">
                    <a16:creationId xmlns:a16="http://schemas.microsoft.com/office/drawing/2014/main" id="{AE7650E8-D71E-F00F-0265-85D96411D9AA}"/>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A29A1EF1-7122-D6F4-A338-7CBE108B6A31}"/>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5" name="Group 234">
              <a:extLst>
                <a:ext uri="{FF2B5EF4-FFF2-40B4-BE49-F238E27FC236}">
                  <a16:creationId xmlns:a16="http://schemas.microsoft.com/office/drawing/2014/main" id="{E1D18C82-0409-7CBC-A918-B86BD8ACDB74}"/>
                </a:ext>
              </a:extLst>
            </p:cNvPr>
            <p:cNvGrpSpPr/>
            <p:nvPr/>
          </p:nvGrpSpPr>
          <p:grpSpPr>
            <a:xfrm>
              <a:off x="8725102" y="4776065"/>
              <a:ext cx="75795" cy="75795"/>
              <a:chOff x="2273127" y="3310168"/>
              <a:chExt cx="118832" cy="118832"/>
            </a:xfrm>
          </p:grpSpPr>
          <p:cxnSp>
            <p:nvCxnSpPr>
              <p:cNvPr id="236" name="Straight Connector 235">
                <a:extLst>
                  <a:ext uri="{FF2B5EF4-FFF2-40B4-BE49-F238E27FC236}">
                    <a16:creationId xmlns:a16="http://schemas.microsoft.com/office/drawing/2014/main" id="{0240044C-A3D1-B22A-A0E0-80BC5550FF89}"/>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44B5EE7B-43E8-C9AA-E1D4-B7A574C68B87}"/>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8" name="Group 237">
              <a:extLst>
                <a:ext uri="{FF2B5EF4-FFF2-40B4-BE49-F238E27FC236}">
                  <a16:creationId xmlns:a16="http://schemas.microsoft.com/office/drawing/2014/main" id="{544D9912-DDF0-5286-9BE1-120508A83EE8}"/>
                </a:ext>
              </a:extLst>
            </p:cNvPr>
            <p:cNvGrpSpPr/>
            <p:nvPr/>
          </p:nvGrpSpPr>
          <p:grpSpPr>
            <a:xfrm>
              <a:off x="8678588" y="4749872"/>
              <a:ext cx="75795" cy="75795"/>
              <a:chOff x="2273127" y="3310168"/>
              <a:chExt cx="118832" cy="118832"/>
            </a:xfrm>
          </p:grpSpPr>
          <p:cxnSp>
            <p:nvCxnSpPr>
              <p:cNvPr id="239" name="Straight Connector 238">
                <a:extLst>
                  <a:ext uri="{FF2B5EF4-FFF2-40B4-BE49-F238E27FC236}">
                    <a16:creationId xmlns:a16="http://schemas.microsoft.com/office/drawing/2014/main" id="{370F9450-4B23-4311-A328-E3A8CA52C768}"/>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5A4C9EF3-2F55-2FB7-5D5F-A4424A427678}"/>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1" name="Group 240">
              <a:extLst>
                <a:ext uri="{FF2B5EF4-FFF2-40B4-BE49-F238E27FC236}">
                  <a16:creationId xmlns:a16="http://schemas.microsoft.com/office/drawing/2014/main" id="{37D5CA09-1159-FA7E-CCCB-E16907F6F998}"/>
                </a:ext>
              </a:extLst>
            </p:cNvPr>
            <p:cNvGrpSpPr/>
            <p:nvPr/>
          </p:nvGrpSpPr>
          <p:grpSpPr>
            <a:xfrm>
              <a:off x="8580957" y="4749872"/>
              <a:ext cx="75795" cy="75795"/>
              <a:chOff x="2273127" y="3310168"/>
              <a:chExt cx="118832" cy="118832"/>
            </a:xfrm>
          </p:grpSpPr>
          <p:cxnSp>
            <p:nvCxnSpPr>
              <p:cNvPr id="242" name="Straight Connector 241">
                <a:extLst>
                  <a:ext uri="{FF2B5EF4-FFF2-40B4-BE49-F238E27FC236}">
                    <a16:creationId xmlns:a16="http://schemas.microsoft.com/office/drawing/2014/main" id="{83B01A22-D031-4B05-31B7-BF21575546F0}"/>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58353113-5DD7-447E-3888-9965F7C6E10F}"/>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4" name="Group 243">
              <a:extLst>
                <a:ext uri="{FF2B5EF4-FFF2-40B4-BE49-F238E27FC236}">
                  <a16:creationId xmlns:a16="http://schemas.microsoft.com/office/drawing/2014/main" id="{9493E466-EDF0-821C-CCF9-826FC55C3FCD}"/>
                </a:ext>
              </a:extLst>
            </p:cNvPr>
            <p:cNvGrpSpPr/>
            <p:nvPr/>
          </p:nvGrpSpPr>
          <p:grpSpPr>
            <a:xfrm>
              <a:off x="8473231" y="4724400"/>
              <a:ext cx="75795" cy="75795"/>
              <a:chOff x="2273127" y="3310168"/>
              <a:chExt cx="118832" cy="118832"/>
            </a:xfrm>
          </p:grpSpPr>
          <p:cxnSp>
            <p:nvCxnSpPr>
              <p:cNvPr id="245" name="Straight Connector 244">
                <a:extLst>
                  <a:ext uri="{FF2B5EF4-FFF2-40B4-BE49-F238E27FC236}">
                    <a16:creationId xmlns:a16="http://schemas.microsoft.com/office/drawing/2014/main" id="{44664914-F9EB-4035-5D0C-A5E35F0FCB22}"/>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19720CBE-198F-8D6D-FE4D-79D95D06D71B}"/>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7" name="Group 246">
              <a:extLst>
                <a:ext uri="{FF2B5EF4-FFF2-40B4-BE49-F238E27FC236}">
                  <a16:creationId xmlns:a16="http://schemas.microsoft.com/office/drawing/2014/main" id="{0CA0A47E-8D2E-BFAE-C2A5-0326AB1669F3}"/>
                </a:ext>
              </a:extLst>
            </p:cNvPr>
            <p:cNvGrpSpPr/>
            <p:nvPr/>
          </p:nvGrpSpPr>
          <p:grpSpPr>
            <a:xfrm>
              <a:off x="8236522" y="4663147"/>
              <a:ext cx="75795" cy="75795"/>
              <a:chOff x="2273127" y="3310168"/>
              <a:chExt cx="118832" cy="118832"/>
            </a:xfrm>
          </p:grpSpPr>
          <p:cxnSp>
            <p:nvCxnSpPr>
              <p:cNvPr id="248" name="Straight Connector 247">
                <a:extLst>
                  <a:ext uri="{FF2B5EF4-FFF2-40B4-BE49-F238E27FC236}">
                    <a16:creationId xmlns:a16="http://schemas.microsoft.com/office/drawing/2014/main" id="{A33F86AF-71A1-FB5D-53A0-3EC457503152}"/>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5265D000-0FD8-18BF-A09F-FDFCCB0781E4}"/>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250" name="Group 249">
              <a:extLst>
                <a:ext uri="{FF2B5EF4-FFF2-40B4-BE49-F238E27FC236}">
                  <a16:creationId xmlns:a16="http://schemas.microsoft.com/office/drawing/2014/main" id="{EEA7B8F9-E4B6-3126-FECD-730C8FEA360F}"/>
                </a:ext>
              </a:extLst>
            </p:cNvPr>
            <p:cNvGrpSpPr/>
            <p:nvPr/>
          </p:nvGrpSpPr>
          <p:grpSpPr>
            <a:xfrm>
              <a:off x="8193659" y="4648605"/>
              <a:ext cx="75795" cy="75795"/>
              <a:chOff x="2273127" y="3310168"/>
              <a:chExt cx="118832" cy="118832"/>
            </a:xfrm>
          </p:grpSpPr>
          <p:cxnSp>
            <p:nvCxnSpPr>
              <p:cNvPr id="251" name="Straight Connector 250">
                <a:extLst>
                  <a:ext uri="{FF2B5EF4-FFF2-40B4-BE49-F238E27FC236}">
                    <a16:creationId xmlns:a16="http://schemas.microsoft.com/office/drawing/2014/main" id="{12D25D1B-53D5-1B92-CD8A-E8D84ADDB705}"/>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9C7742B7-88AF-736C-85B9-FEABCA8DB42C}"/>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253" name="Group 252">
              <a:extLst>
                <a:ext uri="{FF2B5EF4-FFF2-40B4-BE49-F238E27FC236}">
                  <a16:creationId xmlns:a16="http://schemas.microsoft.com/office/drawing/2014/main" id="{E08656C6-9B93-073D-B824-664E5E4CC7B5}"/>
                </a:ext>
              </a:extLst>
            </p:cNvPr>
            <p:cNvGrpSpPr/>
            <p:nvPr/>
          </p:nvGrpSpPr>
          <p:grpSpPr>
            <a:xfrm>
              <a:off x="8043640" y="4599015"/>
              <a:ext cx="75795" cy="75795"/>
              <a:chOff x="2273127" y="3310168"/>
              <a:chExt cx="118832" cy="118832"/>
            </a:xfrm>
          </p:grpSpPr>
          <p:cxnSp>
            <p:nvCxnSpPr>
              <p:cNvPr id="254" name="Straight Connector 253">
                <a:extLst>
                  <a:ext uri="{FF2B5EF4-FFF2-40B4-BE49-F238E27FC236}">
                    <a16:creationId xmlns:a16="http://schemas.microsoft.com/office/drawing/2014/main" id="{8C0FF12E-772B-66C6-0596-7E9C5727BA97}"/>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510E09C6-7CD4-C3BE-D966-467537138CEC}"/>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256" name="Group 255">
              <a:extLst>
                <a:ext uri="{FF2B5EF4-FFF2-40B4-BE49-F238E27FC236}">
                  <a16:creationId xmlns:a16="http://schemas.microsoft.com/office/drawing/2014/main" id="{FEBDD966-F530-E778-246A-9B9F903C3B77}"/>
                </a:ext>
              </a:extLst>
            </p:cNvPr>
            <p:cNvGrpSpPr/>
            <p:nvPr/>
          </p:nvGrpSpPr>
          <p:grpSpPr>
            <a:xfrm>
              <a:off x="8024590" y="4582517"/>
              <a:ext cx="75795" cy="75795"/>
              <a:chOff x="2273127" y="3310168"/>
              <a:chExt cx="118832" cy="118832"/>
            </a:xfrm>
          </p:grpSpPr>
          <p:cxnSp>
            <p:nvCxnSpPr>
              <p:cNvPr id="257" name="Straight Connector 256">
                <a:extLst>
                  <a:ext uri="{FF2B5EF4-FFF2-40B4-BE49-F238E27FC236}">
                    <a16:creationId xmlns:a16="http://schemas.microsoft.com/office/drawing/2014/main" id="{A85EE14E-087D-D6A8-749B-D9BF003ECB38}"/>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B51D742E-A72C-910F-5ACA-F605B3EBCE97}"/>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259" name="Group 258">
              <a:extLst>
                <a:ext uri="{FF2B5EF4-FFF2-40B4-BE49-F238E27FC236}">
                  <a16:creationId xmlns:a16="http://schemas.microsoft.com/office/drawing/2014/main" id="{092669F3-6D67-ADE2-05D9-CD4F62A25CF7}"/>
                </a:ext>
              </a:extLst>
            </p:cNvPr>
            <p:cNvGrpSpPr/>
            <p:nvPr/>
          </p:nvGrpSpPr>
          <p:grpSpPr>
            <a:xfrm>
              <a:off x="7992264" y="4582517"/>
              <a:ext cx="75795" cy="75795"/>
              <a:chOff x="2273127" y="3310168"/>
              <a:chExt cx="118832" cy="118832"/>
            </a:xfrm>
          </p:grpSpPr>
          <p:cxnSp>
            <p:nvCxnSpPr>
              <p:cNvPr id="260" name="Straight Connector 259">
                <a:extLst>
                  <a:ext uri="{FF2B5EF4-FFF2-40B4-BE49-F238E27FC236}">
                    <a16:creationId xmlns:a16="http://schemas.microsoft.com/office/drawing/2014/main" id="{BAB45B01-8A34-5F5A-500E-89C1FC169E0E}"/>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3FE4C870-29E1-9D73-0F44-9274AF55C432}"/>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262" name="Group 261">
              <a:extLst>
                <a:ext uri="{FF2B5EF4-FFF2-40B4-BE49-F238E27FC236}">
                  <a16:creationId xmlns:a16="http://schemas.microsoft.com/office/drawing/2014/main" id="{D84A8913-BDBC-EACC-10DE-7BF1EFBF6E91}"/>
                </a:ext>
              </a:extLst>
            </p:cNvPr>
            <p:cNvGrpSpPr/>
            <p:nvPr/>
          </p:nvGrpSpPr>
          <p:grpSpPr>
            <a:xfrm>
              <a:off x="7964491" y="4561118"/>
              <a:ext cx="75795" cy="75795"/>
              <a:chOff x="2273127" y="3310168"/>
              <a:chExt cx="118832" cy="118832"/>
            </a:xfrm>
          </p:grpSpPr>
          <p:cxnSp>
            <p:nvCxnSpPr>
              <p:cNvPr id="263" name="Straight Connector 262">
                <a:extLst>
                  <a:ext uri="{FF2B5EF4-FFF2-40B4-BE49-F238E27FC236}">
                    <a16:creationId xmlns:a16="http://schemas.microsoft.com/office/drawing/2014/main" id="{B4409D17-F4A7-47BA-1FE3-F7B984A08B98}"/>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C15B0B9B-8D57-4F5C-0F2F-9D1C696103BC}"/>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265" name="Group 264">
              <a:extLst>
                <a:ext uri="{FF2B5EF4-FFF2-40B4-BE49-F238E27FC236}">
                  <a16:creationId xmlns:a16="http://schemas.microsoft.com/office/drawing/2014/main" id="{79FBE5AF-7DAF-9E0F-67F6-13436AC9319F}"/>
                </a:ext>
              </a:extLst>
            </p:cNvPr>
            <p:cNvGrpSpPr/>
            <p:nvPr/>
          </p:nvGrpSpPr>
          <p:grpSpPr>
            <a:xfrm>
              <a:off x="7943850" y="4561118"/>
              <a:ext cx="75795" cy="75795"/>
              <a:chOff x="2273127" y="3310168"/>
              <a:chExt cx="118832" cy="118832"/>
            </a:xfrm>
          </p:grpSpPr>
          <p:cxnSp>
            <p:nvCxnSpPr>
              <p:cNvPr id="266" name="Straight Connector 265">
                <a:extLst>
                  <a:ext uri="{FF2B5EF4-FFF2-40B4-BE49-F238E27FC236}">
                    <a16:creationId xmlns:a16="http://schemas.microsoft.com/office/drawing/2014/main" id="{1674A704-D5B3-589E-2345-A5ED5B9F672B}"/>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3A5B9CDB-5AA4-3CCE-CB7B-3238594CD129}"/>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268" name="Group 267">
              <a:extLst>
                <a:ext uri="{FF2B5EF4-FFF2-40B4-BE49-F238E27FC236}">
                  <a16:creationId xmlns:a16="http://schemas.microsoft.com/office/drawing/2014/main" id="{ED021E55-A36B-D82F-D079-542B944AF393}"/>
                </a:ext>
              </a:extLst>
            </p:cNvPr>
            <p:cNvGrpSpPr/>
            <p:nvPr/>
          </p:nvGrpSpPr>
          <p:grpSpPr>
            <a:xfrm>
              <a:off x="7888696" y="4477324"/>
              <a:ext cx="75795" cy="75795"/>
              <a:chOff x="2273127" y="3310168"/>
              <a:chExt cx="118832" cy="118832"/>
            </a:xfrm>
          </p:grpSpPr>
          <p:cxnSp>
            <p:nvCxnSpPr>
              <p:cNvPr id="269" name="Straight Connector 268">
                <a:extLst>
                  <a:ext uri="{FF2B5EF4-FFF2-40B4-BE49-F238E27FC236}">
                    <a16:creationId xmlns:a16="http://schemas.microsoft.com/office/drawing/2014/main" id="{C0F595F2-66CD-517C-FE0E-E8638AD32808}"/>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6FAE1E3A-45C0-6FA6-3E5C-467CB9D06D79}"/>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271" name="Group 270">
              <a:extLst>
                <a:ext uri="{FF2B5EF4-FFF2-40B4-BE49-F238E27FC236}">
                  <a16:creationId xmlns:a16="http://schemas.microsoft.com/office/drawing/2014/main" id="{13D6D26E-4781-478E-6D1D-F5E851EFC090}"/>
                </a:ext>
              </a:extLst>
            </p:cNvPr>
            <p:cNvGrpSpPr/>
            <p:nvPr/>
          </p:nvGrpSpPr>
          <p:grpSpPr>
            <a:xfrm>
              <a:off x="7868055" y="4477324"/>
              <a:ext cx="75795" cy="75795"/>
              <a:chOff x="2273127" y="3310168"/>
              <a:chExt cx="118832" cy="118832"/>
            </a:xfrm>
          </p:grpSpPr>
          <p:cxnSp>
            <p:nvCxnSpPr>
              <p:cNvPr id="272" name="Straight Connector 271">
                <a:extLst>
                  <a:ext uri="{FF2B5EF4-FFF2-40B4-BE49-F238E27FC236}">
                    <a16:creationId xmlns:a16="http://schemas.microsoft.com/office/drawing/2014/main" id="{0AAD53DD-5B7D-D422-B204-CBD2C335AEA3}"/>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39DE6670-9032-672D-992C-63204264B50F}"/>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274" name="Group 273">
              <a:extLst>
                <a:ext uri="{FF2B5EF4-FFF2-40B4-BE49-F238E27FC236}">
                  <a16:creationId xmlns:a16="http://schemas.microsoft.com/office/drawing/2014/main" id="{42CB9B15-23F5-2530-943F-D4E595EDBA0E}"/>
                </a:ext>
              </a:extLst>
            </p:cNvPr>
            <p:cNvGrpSpPr/>
            <p:nvPr/>
          </p:nvGrpSpPr>
          <p:grpSpPr>
            <a:xfrm>
              <a:off x="7806538" y="4434664"/>
              <a:ext cx="75795" cy="75795"/>
              <a:chOff x="2273127" y="3310168"/>
              <a:chExt cx="118832" cy="118832"/>
            </a:xfrm>
          </p:grpSpPr>
          <p:cxnSp>
            <p:nvCxnSpPr>
              <p:cNvPr id="275" name="Straight Connector 274">
                <a:extLst>
                  <a:ext uri="{FF2B5EF4-FFF2-40B4-BE49-F238E27FC236}">
                    <a16:creationId xmlns:a16="http://schemas.microsoft.com/office/drawing/2014/main" id="{3515A284-3F5F-6BD6-1CB6-DE4D20C70B14}"/>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90F21B4B-7B2D-83F4-8F92-9C431C7471C3}"/>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277" name="Group 276">
              <a:extLst>
                <a:ext uri="{FF2B5EF4-FFF2-40B4-BE49-F238E27FC236}">
                  <a16:creationId xmlns:a16="http://schemas.microsoft.com/office/drawing/2014/main" id="{5AB38EFE-F3D9-7E5B-448B-6EE21008245B}"/>
                </a:ext>
              </a:extLst>
            </p:cNvPr>
            <p:cNvGrpSpPr/>
            <p:nvPr/>
          </p:nvGrpSpPr>
          <p:grpSpPr>
            <a:xfrm>
              <a:off x="7782090" y="4434664"/>
              <a:ext cx="75795" cy="75795"/>
              <a:chOff x="2273127" y="3310168"/>
              <a:chExt cx="118832" cy="118832"/>
            </a:xfrm>
          </p:grpSpPr>
          <p:cxnSp>
            <p:nvCxnSpPr>
              <p:cNvPr id="278" name="Straight Connector 277">
                <a:extLst>
                  <a:ext uri="{FF2B5EF4-FFF2-40B4-BE49-F238E27FC236}">
                    <a16:creationId xmlns:a16="http://schemas.microsoft.com/office/drawing/2014/main" id="{9EAA7455-2589-6085-C277-18DBF85FF6AA}"/>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AC7A6841-4E62-731E-026B-2C2DAECB87AF}"/>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280" name="Group 279">
              <a:extLst>
                <a:ext uri="{FF2B5EF4-FFF2-40B4-BE49-F238E27FC236}">
                  <a16:creationId xmlns:a16="http://schemas.microsoft.com/office/drawing/2014/main" id="{1C5C46FB-25AB-0B49-53C7-D9B8CD7C647A}"/>
                </a:ext>
              </a:extLst>
            </p:cNvPr>
            <p:cNvGrpSpPr/>
            <p:nvPr/>
          </p:nvGrpSpPr>
          <p:grpSpPr>
            <a:xfrm>
              <a:off x="7764867" y="4393256"/>
              <a:ext cx="75795" cy="75795"/>
              <a:chOff x="2273127" y="3310168"/>
              <a:chExt cx="118832" cy="118832"/>
            </a:xfrm>
          </p:grpSpPr>
          <p:cxnSp>
            <p:nvCxnSpPr>
              <p:cNvPr id="281" name="Straight Connector 280">
                <a:extLst>
                  <a:ext uri="{FF2B5EF4-FFF2-40B4-BE49-F238E27FC236}">
                    <a16:creationId xmlns:a16="http://schemas.microsoft.com/office/drawing/2014/main" id="{79022566-13E0-A523-BFEC-0D5E8E980303}"/>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EF84FAF7-DC28-7084-C0AA-2A0ADE5AEEB1}"/>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283" name="Group 282">
              <a:extLst>
                <a:ext uri="{FF2B5EF4-FFF2-40B4-BE49-F238E27FC236}">
                  <a16:creationId xmlns:a16="http://schemas.microsoft.com/office/drawing/2014/main" id="{236AF687-FD1B-9F40-D280-8F291ABBFAB4}"/>
                </a:ext>
              </a:extLst>
            </p:cNvPr>
            <p:cNvGrpSpPr/>
            <p:nvPr/>
          </p:nvGrpSpPr>
          <p:grpSpPr>
            <a:xfrm>
              <a:off x="7730261" y="4355822"/>
              <a:ext cx="75795" cy="75795"/>
              <a:chOff x="2273127" y="3310168"/>
              <a:chExt cx="118832" cy="118832"/>
            </a:xfrm>
          </p:grpSpPr>
          <p:cxnSp>
            <p:nvCxnSpPr>
              <p:cNvPr id="284" name="Straight Connector 283">
                <a:extLst>
                  <a:ext uri="{FF2B5EF4-FFF2-40B4-BE49-F238E27FC236}">
                    <a16:creationId xmlns:a16="http://schemas.microsoft.com/office/drawing/2014/main" id="{BA58A411-8F78-3D99-72FE-6694A807B464}"/>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94E3848C-E66D-C566-2248-C3B24E0BE92E}"/>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286" name="Group 285">
              <a:extLst>
                <a:ext uri="{FF2B5EF4-FFF2-40B4-BE49-F238E27FC236}">
                  <a16:creationId xmlns:a16="http://schemas.microsoft.com/office/drawing/2014/main" id="{35CBC1F1-8114-89CF-3B57-75ABCEDACC21}"/>
                </a:ext>
              </a:extLst>
            </p:cNvPr>
            <p:cNvGrpSpPr/>
            <p:nvPr/>
          </p:nvGrpSpPr>
          <p:grpSpPr>
            <a:xfrm>
              <a:off x="7701887" y="4355822"/>
              <a:ext cx="75795" cy="75795"/>
              <a:chOff x="2273127" y="3310168"/>
              <a:chExt cx="118832" cy="118832"/>
            </a:xfrm>
          </p:grpSpPr>
          <p:cxnSp>
            <p:nvCxnSpPr>
              <p:cNvPr id="287" name="Straight Connector 286">
                <a:extLst>
                  <a:ext uri="{FF2B5EF4-FFF2-40B4-BE49-F238E27FC236}">
                    <a16:creationId xmlns:a16="http://schemas.microsoft.com/office/drawing/2014/main" id="{3D7DABCF-13BD-2C80-E978-5FCFA273A93A}"/>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C80D3E9B-C19F-CCF1-9C7E-C1639BCC877C}"/>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289" name="Group 288">
              <a:extLst>
                <a:ext uri="{FF2B5EF4-FFF2-40B4-BE49-F238E27FC236}">
                  <a16:creationId xmlns:a16="http://schemas.microsoft.com/office/drawing/2014/main" id="{DC3AE12B-8B02-BDEC-3946-C6F370F13D89}"/>
                </a:ext>
              </a:extLst>
            </p:cNvPr>
            <p:cNvGrpSpPr/>
            <p:nvPr/>
          </p:nvGrpSpPr>
          <p:grpSpPr>
            <a:xfrm>
              <a:off x="7628533" y="4314820"/>
              <a:ext cx="75795" cy="75795"/>
              <a:chOff x="2273127" y="3310168"/>
              <a:chExt cx="118832" cy="118832"/>
            </a:xfrm>
          </p:grpSpPr>
          <p:cxnSp>
            <p:nvCxnSpPr>
              <p:cNvPr id="290" name="Straight Connector 289">
                <a:extLst>
                  <a:ext uri="{FF2B5EF4-FFF2-40B4-BE49-F238E27FC236}">
                    <a16:creationId xmlns:a16="http://schemas.microsoft.com/office/drawing/2014/main" id="{D6B02BBE-A372-3E94-C00E-BE6B36735BC2}"/>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7AF6AC88-24EC-117C-B280-79A9F894FBF1}"/>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292" name="Group 291">
              <a:extLst>
                <a:ext uri="{FF2B5EF4-FFF2-40B4-BE49-F238E27FC236}">
                  <a16:creationId xmlns:a16="http://schemas.microsoft.com/office/drawing/2014/main" id="{8641FF54-4605-B756-61BA-7E4DDBCFBFBF}"/>
                </a:ext>
              </a:extLst>
            </p:cNvPr>
            <p:cNvGrpSpPr/>
            <p:nvPr/>
          </p:nvGrpSpPr>
          <p:grpSpPr>
            <a:xfrm>
              <a:off x="7534680" y="4210871"/>
              <a:ext cx="75795" cy="75795"/>
              <a:chOff x="2273127" y="3310168"/>
              <a:chExt cx="118832" cy="118832"/>
            </a:xfrm>
          </p:grpSpPr>
          <p:cxnSp>
            <p:nvCxnSpPr>
              <p:cNvPr id="293" name="Straight Connector 292">
                <a:extLst>
                  <a:ext uri="{FF2B5EF4-FFF2-40B4-BE49-F238E27FC236}">
                    <a16:creationId xmlns:a16="http://schemas.microsoft.com/office/drawing/2014/main" id="{C6C13627-114D-3033-61A9-EA346DF413E4}"/>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AF4FAB02-5AD9-33F4-F899-FE0F2221F59C}"/>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295" name="Group 294">
              <a:extLst>
                <a:ext uri="{FF2B5EF4-FFF2-40B4-BE49-F238E27FC236}">
                  <a16:creationId xmlns:a16="http://schemas.microsoft.com/office/drawing/2014/main" id="{5C9F3609-FF87-D8A6-1C3A-CBC133EA1162}"/>
                </a:ext>
              </a:extLst>
            </p:cNvPr>
            <p:cNvGrpSpPr/>
            <p:nvPr/>
          </p:nvGrpSpPr>
          <p:grpSpPr>
            <a:xfrm>
              <a:off x="7514461" y="4172973"/>
              <a:ext cx="75795" cy="75795"/>
              <a:chOff x="2273127" y="3310168"/>
              <a:chExt cx="118832" cy="118832"/>
            </a:xfrm>
          </p:grpSpPr>
          <p:cxnSp>
            <p:nvCxnSpPr>
              <p:cNvPr id="296" name="Straight Connector 295">
                <a:extLst>
                  <a:ext uri="{FF2B5EF4-FFF2-40B4-BE49-F238E27FC236}">
                    <a16:creationId xmlns:a16="http://schemas.microsoft.com/office/drawing/2014/main" id="{3E3EB19B-04EF-96A0-0054-5D719C1373E9}"/>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72D7009F-08EC-4C45-4E21-050BFEA67B94}"/>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298" name="Group 297">
              <a:extLst>
                <a:ext uri="{FF2B5EF4-FFF2-40B4-BE49-F238E27FC236}">
                  <a16:creationId xmlns:a16="http://schemas.microsoft.com/office/drawing/2014/main" id="{23729FD1-6E77-5AFE-8017-CEF77302A886}"/>
                </a:ext>
              </a:extLst>
            </p:cNvPr>
            <p:cNvGrpSpPr/>
            <p:nvPr/>
          </p:nvGrpSpPr>
          <p:grpSpPr>
            <a:xfrm>
              <a:off x="7500770" y="4160157"/>
              <a:ext cx="75795" cy="75795"/>
              <a:chOff x="2273127" y="3310168"/>
              <a:chExt cx="118832" cy="118832"/>
            </a:xfrm>
          </p:grpSpPr>
          <p:cxnSp>
            <p:nvCxnSpPr>
              <p:cNvPr id="299" name="Straight Connector 298">
                <a:extLst>
                  <a:ext uri="{FF2B5EF4-FFF2-40B4-BE49-F238E27FC236}">
                    <a16:creationId xmlns:a16="http://schemas.microsoft.com/office/drawing/2014/main" id="{A62DD979-6C1B-FDAF-1848-C2DF305915DD}"/>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0687548E-AEF7-7E11-9B33-C8A1E598E74B}"/>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01" name="Group 300">
              <a:extLst>
                <a:ext uri="{FF2B5EF4-FFF2-40B4-BE49-F238E27FC236}">
                  <a16:creationId xmlns:a16="http://schemas.microsoft.com/office/drawing/2014/main" id="{7530A0AF-E471-B54A-043E-FD6087A71163}"/>
                </a:ext>
              </a:extLst>
            </p:cNvPr>
            <p:cNvGrpSpPr/>
            <p:nvPr/>
          </p:nvGrpSpPr>
          <p:grpSpPr>
            <a:xfrm>
              <a:off x="7493626" y="4155744"/>
              <a:ext cx="75795" cy="75795"/>
              <a:chOff x="2273127" y="3310168"/>
              <a:chExt cx="118832" cy="118832"/>
            </a:xfrm>
          </p:grpSpPr>
          <p:cxnSp>
            <p:nvCxnSpPr>
              <p:cNvPr id="302" name="Straight Connector 301">
                <a:extLst>
                  <a:ext uri="{FF2B5EF4-FFF2-40B4-BE49-F238E27FC236}">
                    <a16:creationId xmlns:a16="http://schemas.microsoft.com/office/drawing/2014/main" id="{4D504C74-7149-2AA2-28C8-2047793B4F0A}"/>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5BFD198E-010B-0DA7-30CA-4C1295DFC96A}"/>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04" name="Group 303">
              <a:extLst>
                <a:ext uri="{FF2B5EF4-FFF2-40B4-BE49-F238E27FC236}">
                  <a16:creationId xmlns:a16="http://schemas.microsoft.com/office/drawing/2014/main" id="{24CC55D9-DD6E-1E9D-F956-700182868F4D}"/>
                </a:ext>
              </a:extLst>
            </p:cNvPr>
            <p:cNvGrpSpPr/>
            <p:nvPr/>
          </p:nvGrpSpPr>
          <p:grpSpPr>
            <a:xfrm>
              <a:off x="7462873" y="4117847"/>
              <a:ext cx="75795" cy="75795"/>
              <a:chOff x="2273127" y="3310168"/>
              <a:chExt cx="118832" cy="118832"/>
            </a:xfrm>
          </p:grpSpPr>
          <p:cxnSp>
            <p:nvCxnSpPr>
              <p:cNvPr id="305" name="Straight Connector 304">
                <a:extLst>
                  <a:ext uri="{FF2B5EF4-FFF2-40B4-BE49-F238E27FC236}">
                    <a16:creationId xmlns:a16="http://schemas.microsoft.com/office/drawing/2014/main" id="{5C7ACD24-7D55-5B29-1D20-7CAC56F2C39F}"/>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16651E76-378B-E4F2-73AE-C1AD00533309}"/>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07" name="Group 306">
              <a:extLst>
                <a:ext uri="{FF2B5EF4-FFF2-40B4-BE49-F238E27FC236}">
                  <a16:creationId xmlns:a16="http://schemas.microsoft.com/office/drawing/2014/main" id="{B6A7E2F0-9A9D-6AF4-4D40-D6799BE62FF8}"/>
                </a:ext>
              </a:extLst>
            </p:cNvPr>
            <p:cNvGrpSpPr/>
            <p:nvPr/>
          </p:nvGrpSpPr>
          <p:grpSpPr>
            <a:xfrm>
              <a:off x="7438666" y="4105747"/>
              <a:ext cx="75795" cy="75795"/>
              <a:chOff x="2273127" y="3310168"/>
              <a:chExt cx="118832" cy="118832"/>
            </a:xfrm>
          </p:grpSpPr>
          <p:cxnSp>
            <p:nvCxnSpPr>
              <p:cNvPr id="308" name="Straight Connector 307">
                <a:extLst>
                  <a:ext uri="{FF2B5EF4-FFF2-40B4-BE49-F238E27FC236}">
                    <a16:creationId xmlns:a16="http://schemas.microsoft.com/office/drawing/2014/main" id="{74E388AF-664A-385B-A032-D273731A2F3C}"/>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1B4145DB-802D-040F-9653-40AED66A832C}"/>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0" name="Group 309">
              <a:extLst>
                <a:ext uri="{FF2B5EF4-FFF2-40B4-BE49-F238E27FC236}">
                  <a16:creationId xmlns:a16="http://schemas.microsoft.com/office/drawing/2014/main" id="{AE2B4F72-B3E7-980C-9EF7-4DB20BB7436B}"/>
                </a:ext>
              </a:extLst>
            </p:cNvPr>
            <p:cNvGrpSpPr/>
            <p:nvPr/>
          </p:nvGrpSpPr>
          <p:grpSpPr>
            <a:xfrm>
              <a:off x="7370939" y="4044398"/>
              <a:ext cx="75795" cy="75795"/>
              <a:chOff x="2273127" y="3310168"/>
              <a:chExt cx="118832" cy="118832"/>
            </a:xfrm>
          </p:grpSpPr>
          <p:cxnSp>
            <p:nvCxnSpPr>
              <p:cNvPr id="311" name="Straight Connector 310">
                <a:extLst>
                  <a:ext uri="{FF2B5EF4-FFF2-40B4-BE49-F238E27FC236}">
                    <a16:creationId xmlns:a16="http://schemas.microsoft.com/office/drawing/2014/main" id="{1C2BF6EC-5385-BA64-0CD1-4B5AF5EDC418}"/>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96E81793-82A6-ECD4-097F-C63669477810}"/>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3" name="Group 312">
              <a:extLst>
                <a:ext uri="{FF2B5EF4-FFF2-40B4-BE49-F238E27FC236}">
                  <a16:creationId xmlns:a16="http://schemas.microsoft.com/office/drawing/2014/main" id="{E9725E7F-7246-A7E4-E585-CDC282BF83C7}"/>
                </a:ext>
              </a:extLst>
            </p:cNvPr>
            <p:cNvGrpSpPr/>
            <p:nvPr/>
          </p:nvGrpSpPr>
          <p:grpSpPr>
            <a:xfrm>
              <a:off x="7361415" y="4029524"/>
              <a:ext cx="75795" cy="75795"/>
              <a:chOff x="2273127" y="3310168"/>
              <a:chExt cx="118832" cy="118832"/>
            </a:xfrm>
          </p:grpSpPr>
          <p:cxnSp>
            <p:nvCxnSpPr>
              <p:cNvPr id="314" name="Straight Connector 313">
                <a:extLst>
                  <a:ext uri="{FF2B5EF4-FFF2-40B4-BE49-F238E27FC236}">
                    <a16:creationId xmlns:a16="http://schemas.microsoft.com/office/drawing/2014/main" id="{49A1FAAC-BC1F-848E-C4F1-680E8324BC32}"/>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7462C280-F244-FD42-F374-BEA44EDA4467}"/>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6" name="Group 315">
              <a:extLst>
                <a:ext uri="{FF2B5EF4-FFF2-40B4-BE49-F238E27FC236}">
                  <a16:creationId xmlns:a16="http://schemas.microsoft.com/office/drawing/2014/main" id="{ADAB2334-1F29-0B88-3588-5917DDD2BCDB}"/>
                </a:ext>
              </a:extLst>
            </p:cNvPr>
            <p:cNvGrpSpPr/>
            <p:nvPr/>
          </p:nvGrpSpPr>
          <p:grpSpPr>
            <a:xfrm>
              <a:off x="7300830" y="3958314"/>
              <a:ext cx="75795" cy="75795"/>
              <a:chOff x="2273127" y="3310168"/>
              <a:chExt cx="118832" cy="118832"/>
            </a:xfrm>
          </p:grpSpPr>
          <p:cxnSp>
            <p:nvCxnSpPr>
              <p:cNvPr id="317" name="Straight Connector 316">
                <a:extLst>
                  <a:ext uri="{FF2B5EF4-FFF2-40B4-BE49-F238E27FC236}">
                    <a16:creationId xmlns:a16="http://schemas.microsoft.com/office/drawing/2014/main" id="{FE77E7B4-B555-64D0-72F6-5E8F984B302E}"/>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20A18C36-98BE-938F-38C8-CF88D1A45352}"/>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 name="Group 318">
              <a:extLst>
                <a:ext uri="{FF2B5EF4-FFF2-40B4-BE49-F238E27FC236}">
                  <a16:creationId xmlns:a16="http://schemas.microsoft.com/office/drawing/2014/main" id="{49C61616-026B-F050-A8EF-1AA8E85FC175}"/>
                </a:ext>
              </a:extLst>
            </p:cNvPr>
            <p:cNvGrpSpPr/>
            <p:nvPr/>
          </p:nvGrpSpPr>
          <p:grpSpPr>
            <a:xfrm>
              <a:off x="7286544" y="3958314"/>
              <a:ext cx="75795" cy="75795"/>
              <a:chOff x="2273127" y="3310168"/>
              <a:chExt cx="118832" cy="118832"/>
            </a:xfrm>
          </p:grpSpPr>
          <p:cxnSp>
            <p:nvCxnSpPr>
              <p:cNvPr id="320" name="Straight Connector 319">
                <a:extLst>
                  <a:ext uri="{FF2B5EF4-FFF2-40B4-BE49-F238E27FC236}">
                    <a16:creationId xmlns:a16="http://schemas.microsoft.com/office/drawing/2014/main" id="{7388B2E7-0FF8-7645-1D5B-FACAA2EFE12A}"/>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D646D198-B430-4D12-B0E6-81A7182BCDB4}"/>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 name="Group 321">
              <a:extLst>
                <a:ext uri="{FF2B5EF4-FFF2-40B4-BE49-F238E27FC236}">
                  <a16:creationId xmlns:a16="http://schemas.microsoft.com/office/drawing/2014/main" id="{F5EAF1EC-037C-12B2-BF13-5AA449090035}"/>
                </a:ext>
              </a:extLst>
            </p:cNvPr>
            <p:cNvGrpSpPr/>
            <p:nvPr/>
          </p:nvGrpSpPr>
          <p:grpSpPr>
            <a:xfrm>
              <a:off x="7253409" y="3933103"/>
              <a:ext cx="75795" cy="75795"/>
              <a:chOff x="2273127" y="3310168"/>
              <a:chExt cx="118832" cy="118832"/>
            </a:xfrm>
          </p:grpSpPr>
          <p:cxnSp>
            <p:nvCxnSpPr>
              <p:cNvPr id="323" name="Straight Connector 322">
                <a:extLst>
                  <a:ext uri="{FF2B5EF4-FFF2-40B4-BE49-F238E27FC236}">
                    <a16:creationId xmlns:a16="http://schemas.microsoft.com/office/drawing/2014/main" id="{382204BA-4BBC-71ED-3FF4-63711AC6199E}"/>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EA5D5D90-736A-5EE0-C66C-813A1B963E4E}"/>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 name="Group 324">
              <a:extLst>
                <a:ext uri="{FF2B5EF4-FFF2-40B4-BE49-F238E27FC236}">
                  <a16:creationId xmlns:a16="http://schemas.microsoft.com/office/drawing/2014/main" id="{F41145C9-A9A0-9881-462E-F1BDACC0B8A6}"/>
                </a:ext>
              </a:extLst>
            </p:cNvPr>
            <p:cNvGrpSpPr/>
            <p:nvPr/>
          </p:nvGrpSpPr>
          <p:grpSpPr>
            <a:xfrm>
              <a:off x="7237530" y="3887630"/>
              <a:ext cx="75795" cy="75795"/>
              <a:chOff x="2273127" y="3310168"/>
              <a:chExt cx="118832" cy="118832"/>
            </a:xfrm>
          </p:grpSpPr>
          <p:cxnSp>
            <p:nvCxnSpPr>
              <p:cNvPr id="326" name="Straight Connector 325">
                <a:extLst>
                  <a:ext uri="{FF2B5EF4-FFF2-40B4-BE49-F238E27FC236}">
                    <a16:creationId xmlns:a16="http://schemas.microsoft.com/office/drawing/2014/main" id="{4A6BFF97-1C76-F2EE-F2FC-59F6340159A3}"/>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C57F567D-44A2-5ACA-25E9-394D74F15BD5}"/>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8" name="Group 327">
              <a:extLst>
                <a:ext uri="{FF2B5EF4-FFF2-40B4-BE49-F238E27FC236}">
                  <a16:creationId xmlns:a16="http://schemas.microsoft.com/office/drawing/2014/main" id="{48773A81-C643-D2CA-809C-32CDABC1DBE7}"/>
                </a:ext>
              </a:extLst>
            </p:cNvPr>
            <p:cNvGrpSpPr/>
            <p:nvPr/>
          </p:nvGrpSpPr>
          <p:grpSpPr>
            <a:xfrm>
              <a:off x="7171326" y="3816597"/>
              <a:ext cx="75795" cy="75795"/>
              <a:chOff x="2273127" y="3310168"/>
              <a:chExt cx="118832" cy="118832"/>
            </a:xfrm>
          </p:grpSpPr>
          <p:cxnSp>
            <p:nvCxnSpPr>
              <p:cNvPr id="329" name="Straight Connector 328">
                <a:extLst>
                  <a:ext uri="{FF2B5EF4-FFF2-40B4-BE49-F238E27FC236}">
                    <a16:creationId xmlns:a16="http://schemas.microsoft.com/office/drawing/2014/main" id="{D050C83A-1071-3008-5C76-70CB107E9200}"/>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E9457612-C796-C4D5-BD1D-75F49FD37521}"/>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31" name="Group 330">
              <a:extLst>
                <a:ext uri="{FF2B5EF4-FFF2-40B4-BE49-F238E27FC236}">
                  <a16:creationId xmlns:a16="http://schemas.microsoft.com/office/drawing/2014/main" id="{2A389778-B2F0-902F-334E-707C542D7A23}"/>
                </a:ext>
              </a:extLst>
            </p:cNvPr>
            <p:cNvGrpSpPr/>
            <p:nvPr/>
          </p:nvGrpSpPr>
          <p:grpSpPr>
            <a:xfrm>
              <a:off x="7065576" y="3714203"/>
              <a:ext cx="75795" cy="75795"/>
              <a:chOff x="2273127" y="3310168"/>
              <a:chExt cx="118832" cy="118832"/>
            </a:xfrm>
          </p:grpSpPr>
          <p:cxnSp>
            <p:nvCxnSpPr>
              <p:cNvPr id="332" name="Straight Connector 331">
                <a:extLst>
                  <a:ext uri="{FF2B5EF4-FFF2-40B4-BE49-F238E27FC236}">
                    <a16:creationId xmlns:a16="http://schemas.microsoft.com/office/drawing/2014/main" id="{ED6C1AD1-E0E2-1CDF-908B-5C4B75A9F280}"/>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79BAB483-87AA-CCA4-6C3C-F3483B63CDEE}"/>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34" name="Group 333">
              <a:extLst>
                <a:ext uri="{FF2B5EF4-FFF2-40B4-BE49-F238E27FC236}">
                  <a16:creationId xmlns:a16="http://schemas.microsoft.com/office/drawing/2014/main" id="{7ADE46DA-0842-FF31-28A3-0296694E06EE}"/>
                </a:ext>
              </a:extLst>
            </p:cNvPr>
            <p:cNvGrpSpPr/>
            <p:nvPr/>
          </p:nvGrpSpPr>
          <p:grpSpPr>
            <a:xfrm>
              <a:off x="6998900" y="3644233"/>
              <a:ext cx="75795" cy="75795"/>
              <a:chOff x="2273127" y="3310168"/>
              <a:chExt cx="118832" cy="118832"/>
            </a:xfrm>
          </p:grpSpPr>
          <p:cxnSp>
            <p:nvCxnSpPr>
              <p:cNvPr id="335" name="Straight Connector 334">
                <a:extLst>
                  <a:ext uri="{FF2B5EF4-FFF2-40B4-BE49-F238E27FC236}">
                    <a16:creationId xmlns:a16="http://schemas.microsoft.com/office/drawing/2014/main" id="{9BAB6C6B-2D6E-3BA9-69D6-83DBC3A329E0}"/>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CD5D5D20-8152-7CC2-7D64-1F65447ECD49}"/>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37" name="Group 336">
              <a:extLst>
                <a:ext uri="{FF2B5EF4-FFF2-40B4-BE49-F238E27FC236}">
                  <a16:creationId xmlns:a16="http://schemas.microsoft.com/office/drawing/2014/main" id="{D972D3C3-1929-A634-82FC-AA8EBEB41B6D}"/>
                </a:ext>
              </a:extLst>
            </p:cNvPr>
            <p:cNvGrpSpPr/>
            <p:nvPr/>
          </p:nvGrpSpPr>
          <p:grpSpPr>
            <a:xfrm>
              <a:off x="6970326" y="3613479"/>
              <a:ext cx="75795" cy="75795"/>
              <a:chOff x="2273127" y="3310168"/>
              <a:chExt cx="118832" cy="118832"/>
            </a:xfrm>
          </p:grpSpPr>
          <p:cxnSp>
            <p:nvCxnSpPr>
              <p:cNvPr id="338" name="Straight Connector 337">
                <a:extLst>
                  <a:ext uri="{FF2B5EF4-FFF2-40B4-BE49-F238E27FC236}">
                    <a16:creationId xmlns:a16="http://schemas.microsoft.com/office/drawing/2014/main" id="{BD464492-217B-DB7C-84AC-A4B3A1045A98}"/>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5B739057-049D-8621-209D-4547AD30A329}"/>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40" name="Group 339">
              <a:extLst>
                <a:ext uri="{FF2B5EF4-FFF2-40B4-BE49-F238E27FC236}">
                  <a16:creationId xmlns:a16="http://schemas.microsoft.com/office/drawing/2014/main" id="{0E3D2935-18D1-1252-9F2A-F9B4D23E1CAC}"/>
                </a:ext>
              </a:extLst>
            </p:cNvPr>
            <p:cNvGrpSpPr/>
            <p:nvPr/>
          </p:nvGrpSpPr>
          <p:grpSpPr>
            <a:xfrm>
              <a:off x="6904090" y="3544423"/>
              <a:ext cx="75795" cy="75795"/>
              <a:chOff x="2273127" y="3310168"/>
              <a:chExt cx="118832" cy="118832"/>
            </a:xfrm>
          </p:grpSpPr>
          <p:cxnSp>
            <p:nvCxnSpPr>
              <p:cNvPr id="341" name="Straight Connector 340">
                <a:extLst>
                  <a:ext uri="{FF2B5EF4-FFF2-40B4-BE49-F238E27FC236}">
                    <a16:creationId xmlns:a16="http://schemas.microsoft.com/office/drawing/2014/main" id="{E5A38AB0-5701-E256-8315-F28CD5124693}"/>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BC36B8AB-E6D8-42B3-B863-FD6AABC59655}"/>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nvGrpSpPr>
            <p:cNvPr id="343" name="Group 342">
              <a:extLst>
                <a:ext uri="{FF2B5EF4-FFF2-40B4-BE49-F238E27FC236}">
                  <a16:creationId xmlns:a16="http://schemas.microsoft.com/office/drawing/2014/main" id="{9790DB91-6066-768B-8D50-11BBF68F07F5}"/>
                </a:ext>
              </a:extLst>
            </p:cNvPr>
            <p:cNvGrpSpPr/>
            <p:nvPr/>
          </p:nvGrpSpPr>
          <p:grpSpPr>
            <a:xfrm>
              <a:off x="6838409" y="3483643"/>
              <a:ext cx="75795" cy="75795"/>
              <a:chOff x="2273127" y="3310168"/>
              <a:chExt cx="118832" cy="118832"/>
            </a:xfrm>
          </p:grpSpPr>
          <p:cxnSp>
            <p:nvCxnSpPr>
              <p:cNvPr id="344" name="Straight Connector 343">
                <a:extLst>
                  <a:ext uri="{FF2B5EF4-FFF2-40B4-BE49-F238E27FC236}">
                    <a16:creationId xmlns:a16="http://schemas.microsoft.com/office/drawing/2014/main" id="{A47E9782-0EB6-AABB-881C-CA0A1128B9E0}"/>
                  </a:ext>
                </a:extLst>
              </p:cNvPr>
              <p:cNvCxnSpPr>
                <a:cxnSpLocks/>
              </p:cNvCxnSpPr>
              <p:nvPr/>
            </p:nvCxnSpPr>
            <p:spPr bwMode="auto">
              <a:xfrm>
                <a:off x="2332543" y="3310168"/>
                <a:ext cx="0" cy="118832"/>
              </a:xfrm>
              <a:prstGeom prst="line">
                <a:avLst/>
              </a:prstGeom>
              <a:noFill/>
              <a:ln w="19050" cap="flat" cmpd="sng" algn="ctr">
                <a:solidFill>
                  <a:schemeClr val="accent3"/>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218AD5D0-FF9D-0D7F-07AD-EE161066875F}"/>
                  </a:ext>
                </a:extLst>
              </p:cNvPr>
              <p:cNvCxnSpPr>
                <a:cxnSpLocks/>
              </p:cNvCxnSpPr>
              <p:nvPr/>
            </p:nvCxnSpPr>
            <p:spPr bwMode="auto">
              <a:xfrm rot="16200000">
                <a:off x="2332543" y="3310169"/>
                <a:ext cx="0" cy="118832"/>
              </a:xfrm>
              <a:prstGeom prst="line">
                <a:avLst/>
              </a:prstGeom>
              <a:noFill/>
              <a:ln w="19050" cap="flat" cmpd="sng" algn="ctr">
                <a:solidFill>
                  <a:schemeClr val="accent3"/>
                </a:solidFill>
                <a:prstDash val="solid"/>
                <a:round/>
                <a:headEnd type="none" w="med" len="med"/>
                <a:tailEnd type="none" w="med" len="med"/>
              </a:ln>
              <a:effectLst/>
            </p:spPr>
          </p:cxnSp>
        </p:grpSp>
      </p:grpSp>
    </p:spTree>
    <p:extLst>
      <p:ext uri="{BB962C8B-B14F-4D97-AF65-F5344CB8AC3E}">
        <p14:creationId xmlns:p14="http://schemas.microsoft.com/office/powerpoint/2010/main" val="11532993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55745E6-E170-2AA3-1222-FD3AE65A8F03}"/>
              </a:ext>
            </a:extLst>
          </p:cNvPr>
          <p:cNvSpPr>
            <a:spLocks noGrp="1"/>
          </p:cNvSpPr>
          <p:nvPr>
            <p:ph type="title"/>
          </p:nvPr>
        </p:nvSpPr>
        <p:spPr/>
        <p:txBody>
          <a:bodyPr/>
          <a:lstStyle/>
          <a:p>
            <a:r>
              <a:rPr lang="en-US" dirty="0"/>
              <a:t>DLL3 T-Cell Engagers in Development for ES-SCLC</a:t>
            </a:r>
          </a:p>
        </p:txBody>
      </p:sp>
      <p:sp>
        <p:nvSpPr>
          <p:cNvPr id="2" name="Content Placeholder 1">
            <a:extLst>
              <a:ext uri="{FF2B5EF4-FFF2-40B4-BE49-F238E27FC236}">
                <a16:creationId xmlns:a16="http://schemas.microsoft.com/office/drawing/2014/main" id="{C3DA27C8-6CD9-950C-C90E-1D5DEFC30412}"/>
              </a:ext>
            </a:extLst>
          </p:cNvPr>
          <p:cNvSpPr>
            <a:spLocks noGrp="1"/>
          </p:cNvSpPr>
          <p:nvPr>
            <p:ph idx="1"/>
          </p:nvPr>
        </p:nvSpPr>
        <p:spPr>
          <a:xfrm>
            <a:off x="604675" y="4835748"/>
            <a:ext cx="10877529" cy="968752"/>
          </a:xfrm>
        </p:spPr>
        <p:txBody>
          <a:bodyPr/>
          <a:lstStyle/>
          <a:p>
            <a:pPr>
              <a:spcBef>
                <a:spcPts val="600"/>
              </a:spcBef>
              <a:spcAft>
                <a:spcPts val="0"/>
              </a:spcAft>
            </a:pPr>
            <a:r>
              <a:rPr lang="en-US" sz="2000" b="1" dirty="0"/>
              <a:t>Tarlatamab:</a:t>
            </a:r>
            <a:r>
              <a:rPr lang="en-US" sz="2000" dirty="0"/>
              <a:t> FDA approved for patients with ES-SCLC and disease progression on or after platinum-based chemotherapy</a:t>
            </a:r>
          </a:p>
          <a:p>
            <a:pPr>
              <a:spcBef>
                <a:spcPts val="600"/>
              </a:spcBef>
              <a:spcAft>
                <a:spcPts val="0"/>
              </a:spcAft>
            </a:pPr>
            <a:r>
              <a:rPr lang="en-US" sz="2000" b="1" dirty="0"/>
              <a:t>Obrixtamig:</a:t>
            </a:r>
            <a:r>
              <a:rPr lang="en-US" sz="2000" dirty="0"/>
              <a:t> FDA fast track designation for patients with ES-SCLC that has progressed after ≥2 prior lines of treatment including platinum-based chemotherapy </a:t>
            </a:r>
          </a:p>
        </p:txBody>
      </p:sp>
      <p:sp>
        <p:nvSpPr>
          <p:cNvPr id="7" name="Text Box 15">
            <a:extLst>
              <a:ext uri="{FF2B5EF4-FFF2-40B4-BE49-F238E27FC236}">
                <a16:creationId xmlns:a16="http://schemas.microsoft.com/office/drawing/2014/main" id="{058C0813-924E-142A-0648-09985208DD54}"/>
              </a:ext>
            </a:extLst>
          </p:cNvPr>
          <p:cNvSpPr txBox="1">
            <a:spLocks noChangeArrowheads="1"/>
          </p:cNvSpPr>
          <p:nvPr/>
        </p:nvSpPr>
        <p:spPr bwMode="auto">
          <a:xfrm>
            <a:off x="412750" y="6369037"/>
            <a:ext cx="844914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rPr>
              <a:t>Rudin. J Hematol Oncol. 2023;16:66. Su. Mol Cancer. 2024;23:97.</a:t>
            </a:r>
          </a:p>
        </p:txBody>
      </p:sp>
      <p:sp>
        <p:nvSpPr>
          <p:cNvPr id="9" name="TextBox 8">
            <a:extLst>
              <a:ext uri="{FF2B5EF4-FFF2-40B4-BE49-F238E27FC236}">
                <a16:creationId xmlns:a16="http://schemas.microsoft.com/office/drawing/2014/main" id="{0F1DEC00-2FF6-4223-07AD-DA887307F30E}"/>
              </a:ext>
            </a:extLst>
          </p:cNvPr>
          <p:cNvSpPr txBox="1"/>
          <p:nvPr/>
        </p:nvSpPr>
        <p:spPr bwMode="auto">
          <a:xfrm>
            <a:off x="5015419" y="1312541"/>
            <a:ext cx="162953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MK-6070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(HPN 328)</a:t>
            </a:r>
          </a:p>
        </p:txBody>
      </p:sp>
      <p:sp>
        <p:nvSpPr>
          <p:cNvPr id="11" name="TextBox 10">
            <a:extLst>
              <a:ext uri="{FF2B5EF4-FFF2-40B4-BE49-F238E27FC236}">
                <a16:creationId xmlns:a16="http://schemas.microsoft.com/office/drawing/2014/main" id="{8C2C064D-0239-DE7C-CE35-7E6718627BA2}"/>
              </a:ext>
            </a:extLst>
          </p:cNvPr>
          <p:cNvSpPr txBox="1"/>
          <p:nvPr/>
        </p:nvSpPr>
        <p:spPr bwMode="auto">
          <a:xfrm>
            <a:off x="9697011" y="1312541"/>
            <a:ext cx="12788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RO7616789</a:t>
            </a:r>
          </a:p>
        </p:txBody>
      </p:sp>
      <p:sp>
        <p:nvSpPr>
          <p:cNvPr id="12" name="TextBox 11">
            <a:extLst>
              <a:ext uri="{FF2B5EF4-FFF2-40B4-BE49-F238E27FC236}">
                <a16:creationId xmlns:a16="http://schemas.microsoft.com/office/drawing/2014/main" id="{F0BD43F7-2BE7-79AD-9AD2-D3E7D88F449E}"/>
              </a:ext>
            </a:extLst>
          </p:cNvPr>
          <p:cNvSpPr txBox="1"/>
          <p:nvPr/>
        </p:nvSpPr>
        <p:spPr bwMode="auto">
          <a:xfrm>
            <a:off x="8766140" y="1987023"/>
            <a:ext cx="11384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DLL3-binding</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domain</a:t>
            </a:r>
          </a:p>
        </p:txBody>
      </p:sp>
      <p:sp>
        <p:nvSpPr>
          <p:cNvPr id="13" name="TextBox 12">
            <a:extLst>
              <a:ext uri="{FF2B5EF4-FFF2-40B4-BE49-F238E27FC236}">
                <a16:creationId xmlns:a16="http://schemas.microsoft.com/office/drawing/2014/main" id="{7CC9972B-37A8-B3C8-39AC-8CE730A86E98}"/>
              </a:ext>
            </a:extLst>
          </p:cNvPr>
          <p:cNvSpPr txBox="1"/>
          <p:nvPr/>
        </p:nvSpPr>
        <p:spPr bwMode="auto">
          <a:xfrm>
            <a:off x="10541595" y="1993869"/>
            <a:ext cx="14285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CD3- and CD137-</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binding domain*</a:t>
            </a:r>
          </a:p>
        </p:txBody>
      </p:sp>
      <p:sp>
        <p:nvSpPr>
          <p:cNvPr id="17" name="TextBox 16">
            <a:extLst>
              <a:ext uri="{FF2B5EF4-FFF2-40B4-BE49-F238E27FC236}">
                <a16:creationId xmlns:a16="http://schemas.microsoft.com/office/drawing/2014/main" id="{071D0449-2D9C-E0BE-0CE2-25E1719FDD9B}"/>
              </a:ext>
            </a:extLst>
          </p:cNvPr>
          <p:cNvSpPr txBox="1"/>
          <p:nvPr/>
        </p:nvSpPr>
        <p:spPr bwMode="auto">
          <a:xfrm>
            <a:off x="421916" y="6079662"/>
            <a:ext cx="7435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*Engineered to avoid simultaneous binding of CD3 and CD137. </a:t>
            </a:r>
          </a:p>
        </p:txBody>
      </p:sp>
      <p:grpSp>
        <p:nvGrpSpPr>
          <p:cNvPr id="174" name="Group 173">
            <a:extLst>
              <a:ext uri="{FF2B5EF4-FFF2-40B4-BE49-F238E27FC236}">
                <a16:creationId xmlns:a16="http://schemas.microsoft.com/office/drawing/2014/main" id="{D9756044-0A29-5F1E-34B6-E6CDD75CBA2C}"/>
              </a:ext>
            </a:extLst>
          </p:cNvPr>
          <p:cNvGrpSpPr/>
          <p:nvPr/>
        </p:nvGrpSpPr>
        <p:grpSpPr>
          <a:xfrm>
            <a:off x="2916842" y="2532573"/>
            <a:ext cx="1886441" cy="1932657"/>
            <a:chOff x="2652290" y="2906032"/>
            <a:chExt cx="1886441" cy="1932657"/>
          </a:xfrm>
        </p:grpSpPr>
        <p:grpSp>
          <p:nvGrpSpPr>
            <p:cNvPr id="6" name="Group 5">
              <a:extLst>
                <a:ext uri="{FF2B5EF4-FFF2-40B4-BE49-F238E27FC236}">
                  <a16:creationId xmlns:a16="http://schemas.microsoft.com/office/drawing/2014/main" id="{266EC3EF-12AE-5BD4-83DB-20FC41EBB835}"/>
                </a:ext>
              </a:extLst>
            </p:cNvPr>
            <p:cNvGrpSpPr/>
            <p:nvPr/>
          </p:nvGrpSpPr>
          <p:grpSpPr>
            <a:xfrm>
              <a:off x="2652290" y="2918504"/>
              <a:ext cx="782376" cy="1098589"/>
              <a:chOff x="2120121" y="2001630"/>
              <a:chExt cx="488892" cy="686487"/>
            </a:xfrm>
          </p:grpSpPr>
          <p:sp>
            <p:nvSpPr>
              <p:cNvPr id="28" name="Oval 27">
                <a:extLst>
                  <a:ext uri="{FF2B5EF4-FFF2-40B4-BE49-F238E27FC236}">
                    <a16:creationId xmlns:a16="http://schemas.microsoft.com/office/drawing/2014/main" id="{9C515B30-3BA7-35A6-9ADB-7C0A74C98A03}"/>
                  </a:ext>
                </a:extLst>
              </p:cNvPr>
              <p:cNvSpPr/>
              <p:nvPr/>
            </p:nvSpPr>
            <p:spPr bwMode="auto">
              <a:xfrm rot="19897608">
                <a:off x="2120121" y="2082365"/>
                <a:ext cx="172369" cy="331407"/>
              </a:xfrm>
              <a:prstGeom prst="ellipse">
                <a:avLst/>
              </a:prstGeom>
              <a:solidFill>
                <a:schemeClr val="accent2"/>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9" name="Oval 28">
                <a:extLst>
                  <a:ext uri="{FF2B5EF4-FFF2-40B4-BE49-F238E27FC236}">
                    <a16:creationId xmlns:a16="http://schemas.microsoft.com/office/drawing/2014/main" id="{EFF7F2DD-20CE-5FA7-1AD1-BFD23957B546}"/>
                  </a:ext>
                </a:extLst>
              </p:cNvPr>
              <p:cNvSpPr/>
              <p:nvPr/>
            </p:nvSpPr>
            <p:spPr bwMode="auto">
              <a:xfrm rot="19897608">
                <a:off x="2282067" y="2001630"/>
                <a:ext cx="172369" cy="331407"/>
              </a:xfrm>
              <a:prstGeom prst="ellipse">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0" name="Oval 29">
                <a:extLst>
                  <a:ext uri="{FF2B5EF4-FFF2-40B4-BE49-F238E27FC236}">
                    <a16:creationId xmlns:a16="http://schemas.microsoft.com/office/drawing/2014/main" id="{A34FEFE5-CB05-A49C-9FCF-D1E77EF67805}"/>
                  </a:ext>
                </a:extLst>
              </p:cNvPr>
              <p:cNvSpPr/>
              <p:nvPr/>
            </p:nvSpPr>
            <p:spPr bwMode="auto">
              <a:xfrm rot="19897608">
                <a:off x="2288597" y="2356710"/>
                <a:ext cx="172369" cy="331407"/>
              </a:xfrm>
              <a:prstGeom prst="ellipse">
                <a:avLst/>
              </a:prstGeom>
              <a:solidFill>
                <a:schemeClr val="tx2">
                  <a:lumMod val="9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1" name="Oval 30">
                <a:extLst>
                  <a:ext uri="{FF2B5EF4-FFF2-40B4-BE49-F238E27FC236}">
                    <a16:creationId xmlns:a16="http://schemas.microsoft.com/office/drawing/2014/main" id="{EFBF2D4A-90AC-5885-19AB-5F343C6D85CD}"/>
                  </a:ext>
                </a:extLst>
              </p:cNvPr>
              <p:cNvSpPr/>
              <p:nvPr/>
            </p:nvSpPr>
            <p:spPr bwMode="auto">
              <a:xfrm rot="19897608">
                <a:off x="2436644" y="2295107"/>
                <a:ext cx="172369" cy="331407"/>
              </a:xfrm>
              <a:prstGeom prst="ellipse">
                <a:avLst/>
              </a:prstGeom>
              <a:solidFill>
                <a:schemeClr val="tx2">
                  <a:lumMod val="9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grpSp>
          <p:nvGrpSpPr>
            <p:cNvPr id="65" name="Group 64">
              <a:extLst>
                <a:ext uri="{FF2B5EF4-FFF2-40B4-BE49-F238E27FC236}">
                  <a16:creationId xmlns:a16="http://schemas.microsoft.com/office/drawing/2014/main" id="{913278EC-ACDA-ABAF-C289-DF23B77876E2}"/>
                </a:ext>
              </a:extLst>
            </p:cNvPr>
            <p:cNvGrpSpPr/>
            <p:nvPr/>
          </p:nvGrpSpPr>
          <p:grpSpPr>
            <a:xfrm rot="20924383" flipH="1">
              <a:off x="3642692" y="3807082"/>
              <a:ext cx="329620" cy="1009382"/>
              <a:chOff x="3679221" y="5289090"/>
              <a:chExt cx="329620" cy="1009382"/>
            </a:xfrm>
            <a:solidFill>
              <a:schemeClr val="tx2">
                <a:lumMod val="90000"/>
              </a:schemeClr>
            </a:solidFill>
          </p:grpSpPr>
          <p:sp>
            <p:nvSpPr>
              <p:cNvPr id="63" name="Oval 62">
                <a:extLst>
                  <a:ext uri="{FF2B5EF4-FFF2-40B4-BE49-F238E27FC236}">
                    <a16:creationId xmlns:a16="http://schemas.microsoft.com/office/drawing/2014/main" id="{8C0DB982-3721-D591-2D4C-EF41E5EC997C}"/>
                  </a:ext>
                </a:extLst>
              </p:cNvPr>
              <p:cNvSpPr/>
              <p:nvPr/>
            </p:nvSpPr>
            <p:spPr bwMode="auto">
              <a:xfrm rot="1206185">
                <a:off x="3679221" y="5289090"/>
                <a:ext cx="275843" cy="533865"/>
              </a:xfrm>
              <a:prstGeom prst="ellipse">
                <a:avLst/>
              </a:prstGeom>
              <a:grp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4" name="Oval 63">
                <a:extLst>
                  <a:ext uri="{FF2B5EF4-FFF2-40B4-BE49-F238E27FC236}">
                    <a16:creationId xmlns:a16="http://schemas.microsoft.com/office/drawing/2014/main" id="{CF2C3CF0-2370-28A3-07FF-251D857F80DE}"/>
                  </a:ext>
                </a:extLst>
              </p:cNvPr>
              <p:cNvSpPr/>
              <p:nvPr/>
            </p:nvSpPr>
            <p:spPr bwMode="auto">
              <a:xfrm rot="19228164">
                <a:off x="3732998" y="5764607"/>
                <a:ext cx="275843" cy="533865"/>
              </a:xfrm>
              <a:prstGeom prst="ellipse">
                <a:avLst/>
              </a:prstGeom>
              <a:grp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grpSp>
          <p:nvGrpSpPr>
            <p:cNvPr id="66" name="Group 65">
              <a:extLst>
                <a:ext uri="{FF2B5EF4-FFF2-40B4-BE49-F238E27FC236}">
                  <a16:creationId xmlns:a16="http://schemas.microsoft.com/office/drawing/2014/main" id="{3160E135-B6AE-415B-BBD8-D711080E6119}"/>
                </a:ext>
              </a:extLst>
            </p:cNvPr>
            <p:cNvGrpSpPr/>
            <p:nvPr/>
          </p:nvGrpSpPr>
          <p:grpSpPr>
            <a:xfrm rot="246845">
              <a:off x="3279025" y="3829307"/>
              <a:ext cx="329620" cy="1009382"/>
              <a:chOff x="3679221" y="5289090"/>
              <a:chExt cx="329620" cy="1009382"/>
            </a:xfrm>
            <a:solidFill>
              <a:schemeClr val="tx2">
                <a:lumMod val="90000"/>
              </a:schemeClr>
            </a:solidFill>
          </p:grpSpPr>
          <p:sp>
            <p:nvSpPr>
              <p:cNvPr id="67" name="Oval 66">
                <a:extLst>
                  <a:ext uri="{FF2B5EF4-FFF2-40B4-BE49-F238E27FC236}">
                    <a16:creationId xmlns:a16="http://schemas.microsoft.com/office/drawing/2014/main" id="{AEF9710C-8E35-C41D-8FD3-86221D1B5B3C}"/>
                  </a:ext>
                </a:extLst>
              </p:cNvPr>
              <p:cNvSpPr/>
              <p:nvPr/>
            </p:nvSpPr>
            <p:spPr bwMode="auto">
              <a:xfrm rot="1206185">
                <a:off x="3679221" y="5289090"/>
                <a:ext cx="275843" cy="533865"/>
              </a:xfrm>
              <a:prstGeom prst="ellipse">
                <a:avLst/>
              </a:prstGeom>
              <a:grp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8" name="Oval 67">
                <a:extLst>
                  <a:ext uri="{FF2B5EF4-FFF2-40B4-BE49-F238E27FC236}">
                    <a16:creationId xmlns:a16="http://schemas.microsoft.com/office/drawing/2014/main" id="{F64141EA-7EF1-A833-12C4-E30695DFEE31}"/>
                  </a:ext>
                </a:extLst>
              </p:cNvPr>
              <p:cNvSpPr/>
              <p:nvPr/>
            </p:nvSpPr>
            <p:spPr bwMode="auto">
              <a:xfrm rot="19228164">
                <a:off x="3732998" y="5764607"/>
                <a:ext cx="275843" cy="533865"/>
              </a:xfrm>
              <a:prstGeom prst="ellipse">
                <a:avLst/>
              </a:prstGeom>
              <a:grp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grpSp>
          <p:nvGrpSpPr>
            <p:cNvPr id="69" name="Group 68">
              <a:extLst>
                <a:ext uri="{FF2B5EF4-FFF2-40B4-BE49-F238E27FC236}">
                  <a16:creationId xmlns:a16="http://schemas.microsoft.com/office/drawing/2014/main" id="{77A252A0-D621-1366-6638-ECF5BE445FA9}"/>
                </a:ext>
              </a:extLst>
            </p:cNvPr>
            <p:cNvGrpSpPr/>
            <p:nvPr/>
          </p:nvGrpSpPr>
          <p:grpSpPr>
            <a:xfrm flipH="1">
              <a:off x="3778601" y="2906032"/>
              <a:ext cx="760130" cy="1138805"/>
              <a:chOff x="2134022" y="2001630"/>
              <a:chExt cx="474991" cy="711618"/>
            </a:xfrm>
          </p:grpSpPr>
          <p:sp>
            <p:nvSpPr>
              <p:cNvPr id="70" name="Oval 69">
                <a:extLst>
                  <a:ext uri="{FF2B5EF4-FFF2-40B4-BE49-F238E27FC236}">
                    <a16:creationId xmlns:a16="http://schemas.microsoft.com/office/drawing/2014/main" id="{84B4EAD8-D6BC-1283-4400-3AA21E9E8925}"/>
                  </a:ext>
                </a:extLst>
              </p:cNvPr>
              <p:cNvSpPr/>
              <p:nvPr/>
            </p:nvSpPr>
            <p:spPr bwMode="auto">
              <a:xfrm rot="19897608">
                <a:off x="2134022" y="2094232"/>
                <a:ext cx="172369" cy="331407"/>
              </a:xfrm>
              <a:prstGeom prst="ellipse">
                <a:avLst/>
              </a:prstGeom>
              <a:solidFill>
                <a:schemeClr val="accent4">
                  <a:lumMod val="60000"/>
                  <a:lumOff val="4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1" name="Oval 70">
                <a:extLst>
                  <a:ext uri="{FF2B5EF4-FFF2-40B4-BE49-F238E27FC236}">
                    <a16:creationId xmlns:a16="http://schemas.microsoft.com/office/drawing/2014/main" id="{FCC6815A-878C-D791-2026-E9A70839F37F}"/>
                  </a:ext>
                </a:extLst>
              </p:cNvPr>
              <p:cNvSpPr/>
              <p:nvPr/>
            </p:nvSpPr>
            <p:spPr bwMode="auto">
              <a:xfrm rot="19897608">
                <a:off x="2282067" y="2001630"/>
                <a:ext cx="172369" cy="331407"/>
              </a:xfrm>
              <a:prstGeom prst="ellipse">
                <a:avLst/>
              </a:prstGeom>
              <a:solidFill>
                <a:schemeClr val="accent3">
                  <a:lumMod val="60000"/>
                  <a:lumOff val="4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2" name="Oval 71">
                <a:extLst>
                  <a:ext uri="{FF2B5EF4-FFF2-40B4-BE49-F238E27FC236}">
                    <a16:creationId xmlns:a16="http://schemas.microsoft.com/office/drawing/2014/main" id="{578916D4-EAF6-285F-14EB-D5F04CEE82DC}"/>
                  </a:ext>
                </a:extLst>
              </p:cNvPr>
              <p:cNvSpPr/>
              <p:nvPr/>
            </p:nvSpPr>
            <p:spPr bwMode="auto">
              <a:xfrm rot="19897608">
                <a:off x="2296054" y="2381841"/>
                <a:ext cx="172369" cy="331407"/>
              </a:xfrm>
              <a:prstGeom prst="ellipse">
                <a:avLst/>
              </a:prstGeom>
              <a:solidFill>
                <a:schemeClr val="tx2">
                  <a:lumMod val="9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3" name="Oval 72">
                <a:extLst>
                  <a:ext uri="{FF2B5EF4-FFF2-40B4-BE49-F238E27FC236}">
                    <a16:creationId xmlns:a16="http://schemas.microsoft.com/office/drawing/2014/main" id="{A69EFDAF-01B4-651E-B31B-4230352CF6C5}"/>
                  </a:ext>
                </a:extLst>
              </p:cNvPr>
              <p:cNvSpPr/>
              <p:nvPr/>
            </p:nvSpPr>
            <p:spPr bwMode="auto">
              <a:xfrm rot="19897608">
                <a:off x="2436644" y="2295107"/>
                <a:ext cx="172369" cy="331407"/>
              </a:xfrm>
              <a:prstGeom prst="ellipse">
                <a:avLst/>
              </a:prstGeom>
              <a:solidFill>
                <a:schemeClr val="tx2">
                  <a:lumMod val="9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grpSp>
      <p:grpSp>
        <p:nvGrpSpPr>
          <p:cNvPr id="170" name="Group 169">
            <a:extLst>
              <a:ext uri="{FF2B5EF4-FFF2-40B4-BE49-F238E27FC236}">
                <a16:creationId xmlns:a16="http://schemas.microsoft.com/office/drawing/2014/main" id="{0AE9F57F-C476-C71E-8DDA-C5D6547346C0}"/>
              </a:ext>
            </a:extLst>
          </p:cNvPr>
          <p:cNvGrpSpPr/>
          <p:nvPr/>
        </p:nvGrpSpPr>
        <p:grpSpPr>
          <a:xfrm>
            <a:off x="507942" y="1983814"/>
            <a:ext cx="1538002" cy="2537906"/>
            <a:chOff x="545560" y="2776704"/>
            <a:chExt cx="1538002" cy="2537906"/>
          </a:xfrm>
        </p:grpSpPr>
        <p:sp>
          <p:nvSpPr>
            <p:cNvPr id="83" name="Graphic 81">
              <a:extLst>
                <a:ext uri="{FF2B5EF4-FFF2-40B4-BE49-F238E27FC236}">
                  <a16:creationId xmlns:a16="http://schemas.microsoft.com/office/drawing/2014/main" id="{D6D70D93-3FBE-3CA9-0B34-4C4FC886CED6}"/>
                </a:ext>
              </a:extLst>
            </p:cNvPr>
            <p:cNvSpPr/>
            <p:nvPr/>
          </p:nvSpPr>
          <p:spPr>
            <a:xfrm>
              <a:off x="676728" y="2776704"/>
              <a:ext cx="364815" cy="684622"/>
            </a:xfrm>
            <a:custGeom>
              <a:avLst/>
              <a:gdLst>
                <a:gd name="connsiteX0" fmla="*/ 291179 w 291179"/>
                <a:gd name="connsiteY0" fmla="*/ 108871 h 466058"/>
                <a:gd name="connsiteX1" fmla="*/ 214313 w 291179"/>
                <a:gd name="connsiteY1" fmla="*/ 0 h 466058"/>
                <a:gd name="connsiteX2" fmla="*/ 137446 w 291179"/>
                <a:gd name="connsiteY2" fmla="*/ 108871 h 466058"/>
                <a:gd name="connsiteX3" fmla="*/ 153734 w 291179"/>
                <a:gd name="connsiteY3" fmla="*/ 357188 h 466058"/>
                <a:gd name="connsiteX4" fmla="*/ 76867 w 291179"/>
                <a:gd name="connsiteY4" fmla="*/ 466058 h 466058"/>
                <a:gd name="connsiteX5" fmla="*/ 0 w 291179"/>
                <a:gd name="connsiteY5" fmla="*/ 357188 h 466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179" h="466058">
                  <a:moveTo>
                    <a:pt x="291179" y="108871"/>
                  </a:moveTo>
                  <a:cubicBezTo>
                    <a:pt x="291179" y="48768"/>
                    <a:pt x="256794" y="0"/>
                    <a:pt x="214313" y="0"/>
                  </a:cubicBezTo>
                  <a:cubicBezTo>
                    <a:pt x="171831" y="0"/>
                    <a:pt x="137446" y="48768"/>
                    <a:pt x="137446" y="108871"/>
                  </a:cubicBezTo>
                  <a:lnTo>
                    <a:pt x="153734" y="357188"/>
                  </a:lnTo>
                  <a:cubicBezTo>
                    <a:pt x="153734" y="417290"/>
                    <a:pt x="119348" y="466058"/>
                    <a:pt x="76867" y="466058"/>
                  </a:cubicBezTo>
                  <a:cubicBezTo>
                    <a:pt x="34385" y="466058"/>
                    <a:pt x="0" y="417290"/>
                    <a:pt x="0" y="357188"/>
                  </a:cubicBezTo>
                </a:path>
              </a:pathLst>
            </a:custGeom>
            <a:noFill/>
            <a:ln w="2540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9" name="Oval 78">
              <a:extLst>
                <a:ext uri="{FF2B5EF4-FFF2-40B4-BE49-F238E27FC236}">
                  <a16:creationId xmlns:a16="http://schemas.microsoft.com/office/drawing/2014/main" id="{D0BEC2DA-66BC-3C5F-8555-2DBDFE92F839}"/>
                </a:ext>
              </a:extLst>
            </p:cNvPr>
            <p:cNvSpPr/>
            <p:nvPr/>
          </p:nvSpPr>
          <p:spPr bwMode="auto">
            <a:xfrm rot="21527576">
              <a:off x="545560" y="2871844"/>
              <a:ext cx="275843" cy="530352"/>
            </a:xfrm>
            <a:prstGeom prst="ellipse">
              <a:avLst/>
            </a:prstGeom>
            <a:solidFill>
              <a:schemeClr val="accent3">
                <a:lumMod val="60000"/>
                <a:lumOff val="4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84" name="Graphic 81">
              <a:extLst>
                <a:ext uri="{FF2B5EF4-FFF2-40B4-BE49-F238E27FC236}">
                  <a16:creationId xmlns:a16="http://schemas.microsoft.com/office/drawing/2014/main" id="{923CEFEE-DFFD-AD11-51FD-664F6E70A0ED}"/>
                </a:ext>
              </a:extLst>
            </p:cNvPr>
            <p:cNvSpPr/>
            <p:nvPr/>
          </p:nvSpPr>
          <p:spPr>
            <a:xfrm>
              <a:off x="1090615" y="3450472"/>
              <a:ext cx="364815" cy="684622"/>
            </a:xfrm>
            <a:custGeom>
              <a:avLst/>
              <a:gdLst>
                <a:gd name="connsiteX0" fmla="*/ 291179 w 291179"/>
                <a:gd name="connsiteY0" fmla="*/ 108871 h 466058"/>
                <a:gd name="connsiteX1" fmla="*/ 214313 w 291179"/>
                <a:gd name="connsiteY1" fmla="*/ 0 h 466058"/>
                <a:gd name="connsiteX2" fmla="*/ 137446 w 291179"/>
                <a:gd name="connsiteY2" fmla="*/ 108871 h 466058"/>
                <a:gd name="connsiteX3" fmla="*/ 153734 w 291179"/>
                <a:gd name="connsiteY3" fmla="*/ 357188 h 466058"/>
                <a:gd name="connsiteX4" fmla="*/ 76867 w 291179"/>
                <a:gd name="connsiteY4" fmla="*/ 466058 h 466058"/>
                <a:gd name="connsiteX5" fmla="*/ 0 w 291179"/>
                <a:gd name="connsiteY5" fmla="*/ 357188 h 466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179" h="466058">
                  <a:moveTo>
                    <a:pt x="291179" y="108871"/>
                  </a:moveTo>
                  <a:cubicBezTo>
                    <a:pt x="291179" y="48768"/>
                    <a:pt x="256794" y="0"/>
                    <a:pt x="214313" y="0"/>
                  </a:cubicBezTo>
                  <a:cubicBezTo>
                    <a:pt x="171831" y="0"/>
                    <a:pt x="137446" y="48768"/>
                    <a:pt x="137446" y="108871"/>
                  </a:cubicBezTo>
                  <a:lnTo>
                    <a:pt x="153734" y="357188"/>
                  </a:lnTo>
                  <a:cubicBezTo>
                    <a:pt x="153734" y="417290"/>
                    <a:pt x="119348" y="466058"/>
                    <a:pt x="76867" y="466058"/>
                  </a:cubicBezTo>
                  <a:cubicBezTo>
                    <a:pt x="34385" y="466058"/>
                    <a:pt x="0" y="417290"/>
                    <a:pt x="0" y="357188"/>
                  </a:cubicBezTo>
                </a:path>
              </a:pathLst>
            </a:custGeom>
            <a:noFill/>
            <a:ln w="2540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87" name="Straight Connector 86">
              <a:extLst>
                <a:ext uri="{FF2B5EF4-FFF2-40B4-BE49-F238E27FC236}">
                  <a16:creationId xmlns:a16="http://schemas.microsoft.com/office/drawing/2014/main" id="{D78AEE6E-9342-EC6A-BD22-D1CA88B01CAC}"/>
                </a:ext>
              </a:extLst>
            </p:cNvPr>
            <p:cNvCxnSpPr/>
            <p:nvPr/>
          </p:nvCxnSpPr>
          <p:spPr bwMode="auto">
            <a:xfrm>
              <a:off x="1048257" y="3316272"/>
              <a:ext cx="0" cy="334270"/>
            </a:xfrm>
            <a:prstGeom prst="line">
              <a:avLst/>
            </a:prstGeom>
            <a:noFill/>
            <a:ln w="28575" cap="flat" cmpd="sng" algn="ctr">
              <a:solidFill>
                <a:schemeClr val="bg1"/>
              </a:solidFill>
              <a:prstDash val="solid"/>
              <a:round/>
              <a:headEnd type="none" w="med" len="med"/>
              <a:tailEnd type="none" w="med" len="med"/>
            </a:ln>
            <a:effectLst/>
          </p:spPr>
        </p:cxnSp>
        <p:sp>
          <p:nvSpPr>
            <p:cNvPr id="75" name="Oval 74">
              <a:extLst>
                <a:ext uri="{FF2B5EF4-FFF2-40B4-BE49-F238E27FC236}">
                  <a16:creationId xmlns:a16="http://schemas.microsoft.com/office/drawing/2014/main" id="{CAE3A73C-0BD0-A5E6-75B9-46A9AD8056C1}"/>
                </a:ext>
              </a:extLst>
            </p:cNvPr>
            <p:cNvSpPr/>
            <p:nvPr/>
          </p:nvSpPr>
          <p:spPr bwMode="auto">
            <a:xfrm rot="21527576">
              <a:off x="938851" y="3540437"/>
              <a:ext cx="275843" cy="530352"/>
            </a:xfrm>
            <a:prstGeom prst="ellipse">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80" name="Oval 79">
              <a:extLst>
                <a:ext uri="{FF2B5EF4-FFF2-40B4-BE49-F238E27FC236}">
                  <a16:creationId xmlns:a16="http://schemas.microsoft.com/office/drawing/2014/main" id="{577725E3-4A8E-5C90-6F5F-6731FC38B8EB}"/>
                </a:ext>
              </a:extLst>
            </p:cNvPr>
            <p:cNvSpPr/>
            <p:nvPr/>
          </p:nvSpPr>
          <p:spPr bwMode="auto">
            <a:xfrm rot="21527576">
              <a:off x="892465" y="2875222"/>
              <a:ext cx="275843" cy="530352"/>
            </a:xfrm>
            <a:prstGeom prst="ellipse">
              <a:avLst/>
            </a:prstGeom>
            <a:solidFill>
              <a:schemeClr val="accent3">
                <a:lumMod val="60000"/>
                <a:lumOff val="4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cxnSp>
          <p:nvCxnSpPr>
            <p:cNvPr id="88" name="Straight Connector 87">
              <a:extLst>
                <a:ext uri="{FF2B5EF4-FFF2-40B4-BE49-F238E27FC236}">
                  <a16:creationId xmlns:a16="http://schemas.microsoft.com/office/drawing/2014/main" id="{0933D42C-8569-FF66-36A0-F913BB9C8F5B}"/>
                </a:ext>
              </a:extLst>
            </p:cNvPr>
            <p:cNvCxnSpPr/>
            <p:nvPr/>
          </p:nvCxnSpPr>
          <p:spPr bwMode="auto">
            <a:xfrm>
              <a:off x="1481394" y="3999666"/>
              <a:ext cx="0" cy="334270"/>
            </a:xfrm>
            <a:prstGeom prst="line">
              <a:avLst/>
            </a:prstGeom>
            <a:noFill/>
            <a:ln w="28575" cap="flat" cmpd="sng" algn="ctr">
              <a:solidFill>
                <a:schemeClr val="bg1"/>
              </a:solidFill>
              <a:prstDash val="solid"/>
              <a:round/>
              <a:headEnd type="none" w="med" len="med"/>
              <a:tailEnd type="none" w="med" len="med"/>
            </a:ln>
            <a:effectLst/>
          </p:spPr>
        </p:cxnSp>
        <p:sp>
          <p:nvSpPr>
            <p:cNvPr id="76" name="Oval 75">
              <a:extLst>
                <a:ext uri="{FF2B5EF4-FFF2-40B4-BE49-F238E27FC236}">
                  <a16:creationId xmlns:a16="http://schemas.microsoft.com/office/drawing/2014/main" id="{B0FAD47C-40A0-9B26-3759-BA78156B9E7E}"/>
                </a:ext>
              </a:extLst>
            </p:cNvPr>
            <p:cNvSpPr/>
            <p:nvPr/>
          </p:nvSpPr>
          <p:spPr bwMode="auto">
            <a:xfrm rot="21527576">
              <a:off x="1326414" y="3543816"/>
              <a:ext cx="275843" cy="530352"/>
            </a:xfrm>
            <a:prstGeom prst="ellipse">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cxnSp>
          <p:nvCxnSpPr>
            <p:cNvPr id="89" name="Straight Connector 88">
              <a:extLst>
                <a:ext uri="{FF2B5EF4-FFF2-40B4-BE49-F238E27FC236}">
                  <a16:creationId xmlns:a16="http://schemas.microsoft.com/office/drawing/2014/main" id="{5CAA41F2-95DA-BB26-F191-3B61EA688C05}"/>
                </a:ext>
              </a:extLst>
            </p:cNvPr>
            <p:cNvCxnSpPr/>
            <p:nvPr/>
          </p:nvCxnSpPr>
          <p:spPr bwMode="auto">
            <a:xfrm>
              <a:off x="1962657" y="3999666"/>
              <a:ext cx="0" cy="334270"/>
            </a:xfrm>
            <a:prstGeom prst="line">
              <a:avLst/>
            </a:prstGeom>
            <a:noFill/>
            <a:ln w="28575" cap="flat" cmpd="sng" algn="ctr">
              <a:solidFill>
                <a:schemeClr val="bg1"/>
              </a:solidFill>
              <a:prstDash val="solid"/>
              <a:round/>
              <a:headEnd type="none" w="med" len="med"/>
              <a:tailEnd type="none" w="med" len="med"/>
            </a:ln>
            <a:effectLst/>
          </p:spPr>
        </p:cxnSp>
        <p:sp>
          <p:nvSpPr>
            <p:cNvPr id="77" name="Oval 76">
              <a:extLst>
                <a:ext uri="{FF2B5EF4-FFF2-40B4-BE49-F238E27FC236}">
                  <a16:creationId xmlns:a16="http://schemas.microsoft.com/office/drawing/2014/main" id="{86FAA0EE-070A-4754-878F-595C0C34FA90}"/>
                </a:ext>
              </a:extLst>
            </p:cNvPr>
            <p:cNvSpPr/>
            <p:nvPr/>
          </p:nvSpPr>
          <p:spPr bwMode="auto">
            <a:xfrm rot="21527576">
              <a:off x="1345713" y="4234406"/>
              <a:ext cx="275843" cy="530352"/>
            </a:xfrm>
            <a:prstGeom prst="ellipse">
              <a:avLst/>
            </a:prstGeom>
            <a:solidFill>
              <a:schemeClr val="bg2"/>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8" name="Oval 77">
              <a:extLst>
                <a:ext uri="{FF2B5EF4-FFF2-40B4-BE49-F238E27FC236}">
                  <a16:creationId xmlns:a16="http://schemas.microsoft.com/office/drawing/2014/main" id="{4D9E0377-1929-6F4B-D968-6B3FF5B8D6BA}"/>
                </a:ext>
              </a:extLst>
            </p:cNvPr>
            <p:cNvSpPr/>
            <p:nvPr/>
          </p:nvSpPr>
          <p:spPr bwMode="auto">
            <a:xfrm rot="21527576">
              <a:off x="1807719" y="4254869"/>
              <a:ext cx="275843" cy="530352"/>
            </a:xfrm>
            <a:prstGeom prst="ellipse">
              <a:avLst/>
            </a:prstGeom>
            <a:solidFill>
              <a:schemeClr val="bg2"/>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cxnSp>
          <p:nvCxnSpPr>
            <p:cNvPr id="91" name="Straight Connector 90">
              <a:extLst>
                <a:ext uri="{FF2B5EF4-FFF2-40B4-BE49-F238E27FC236}">
                  <a16:creationId xmlns:a16="http://schemas.microsoft.com/office/drawing/2014/main" id="{856FC5D9-F43E-AD2B-DCC5-F782086314C8}"/>
                </a:ext>
              </a:extLst>
            </p:cNvPr>
            <p:cNvCxnSpPr>
              <a:cxnSpLocks/>
            </p:cNvCxnSpPr>
            <p:nvPr/>
          </p:nvCxnSpPr>
          <p:spPr bwMode="auto">
            <a:xfrm>
              <a:off x="1490264" y="4097094"/>
              <a:ext cx="472393"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8130B65A-2E5E-39B1-7AAE-BDF08D976597}"/>
                </a:ext>
              </a:extLst>
            </p:cNvPr>
            <p:cNvCxnSpPr>
              <a:cxnSpLocks/>
            </p:cNvCxnSpPr>
            <p:nvPr/>
          </p:nvCxnSpPr>
          <p:spPr bwMode="auto">
            <a:xfrm>
              <a:off x="1490264" y="4154845"/>
              <a:ext cx="472393" cy="0"/>
            </a:xfrm>
            <a:prstGeom prst="line">
              <a:avLst/>
            </a:prstGeom>
            <a:noFill/>
            <a:ln w="28575" cap="flat" cmpd="sng" algn="ctr">
              <a:solidFill>
                <a:schemeClr val="bg1"/>
              </a:solidFill>
              <a:prstDash val="solid"/>
              <a:round/>
              <a:headEnd type="none" w="med" len="med"/>
              <a:tailEnd type="none" w="med" len="med"/>
            </a:ln>
            <a:effectLst/>
          </p:spPr>
        </p:cxnSp>
        <p:sp>
          <p:nvSpPr>
            <p:cNvPr id="94" name="Oval 93">
              <a:extLst>
                <a:ext uri="{FF2B5EF4-FFF2-40B4-BE49-F238E27FC236}">
                  <a16:creationId xmlns:a16="http://schemas.microsoft.com/office/drawing/2014/main" id="{0AC8B5BD-961C-CEB9-015F-8B83DDA5AF69}"/>
                </a:ext>
              </a:extLst>
            </p:cNvPr>
            <p:cNvSpPr/>
            <p:nvPr/>
          </p:nvSpPr>
          <p:spPr bwMode="auto">
            <a:xfrm rot="21527576">
              <a:off x="1345713" y="4763795"/>
              <a:ext cx="275843" cy="530352"/>
            </a:xfrm>
            <a:prstGeom prst="ellipse">
              <a:avLst/>
            </a:prstGeom>
            <a:solidFill>
              <a:schemeClr val="bg2"/>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95" name="Oval 94">
              <a:extLst>
                <a:ext uri="{FF2B5EF4-FFF2-40B4-BE49-F238E27FC236}">
                  <a16:creationId xmlns:a16="http://schemas.microsoft.com/office/drawing/2014/main" id="{B25A340D-3E67-1999-2DCC-99AC242FA8F4}"/>
                </a:ext>
              </a:extLst>
            </p:cNvPr>
            <p:cNvSpPr/>
            <p:nvPr/>
          </p:nvSpPr>
          <p:spPr bwMode="auto">
            <a:xfrm rot="21527576">
              <a:off x="1807719" y="4784258"/>
              <a:ext cx="275843" cy="530352"/>
            </a:xfrm>
            <a:prstGeom prst="ellipse">
              <a:avLst/>
            </a:prstGeom>
            <a:solidFill>
              <a:schemeClr val="bg2"/>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grpSp>
        <p:nvGrpSpPr>
          <p:cNvPr id="175" name="Group 174">
            <a:extLst>
              <a:ext uri="{FF2B5EF4-FFF2-40B4-BE49-F238E27FC236}">
                <a16:creationId xmlns:a16="http://schemas.microsoft.com/office/drawing/2014/main" id="{0999451C-D4D4-487D-38E2-B422F0508DCF}"/>
              </a:ext>
            </a:extLst>
          </p:cNvPr>
          <p:cNvGrpSpPr/>
          <p:nvPr/>
        </p:nvGrpSpPr>
        <p:grpSpPr>
          <a:xfrm>
            <a:off x="5341253" y="2178173"/>
            <a:ext cx="648556" cy="2615015"/>
            <a:chOff x="5294775" y="2915265"/>
            <a:chExt cx="648556" cy="2615015"/>
          </a:xfrm>
        </p:grpSpPr>
        <p:sp>
          <p:nvSpPr>
            <p:cNvPr id="109" name="Graphic 107">
              <a:extLst>
                <a:ext uri="{FF2B5EF4-FFF2-40B4-BE49-F238E27FC236}">
                  <a16:creationId xmlns:a16="http://schemas.microsoft.com/office/drawing/2014/main" id="{14AACEF1-394F-124C-6343-8521F11DDB0B}"/>
                </a:ext>
              </a:extLst>
            </p:cNvPr>
            <p:cNvSpPr/>
            <p:nvPr/>
          </p:nvSpPr>
          <p:spPr>
            <a:xfrm>
              <a:off x="5294775" y="3316273"/>
              <a:ext cx="581765" cy="451300"/>
            </a:xfrm>
            <a:custGeom>
              <a:avLst/>
              <a:gdLst>
                <a:gd name="connsiteX0" fmla="*/ 445180 w 481882"/>
                <a:gd name="connsiteY0" fmla="*/ 0 h 349662"/>
                <a:gd name="connsiteX1" fmla="*/ 445180 w 481882"/>
                <a:gd name="connsiteY1" fmla="*/ 200978 h 349662"/>
                <a:gd name="connsiteX2" fmla="*/ 222104 w 481882"/>
                <a:gd name="connsiteY2" fmla="*/ 145923 h 349662"/>
                <a:gd name="connsiteX3" fmla="*/ 7411 w 481882"/>
                <a:gd name="connsiteY3" fmla="*/ 204692 h 349662"/>
                <a:gd name="connsiteX4" fmla="*/ 117520 w 481882"/>
                <a:gd name="connsiteY4" fmla="*/ 349663 h 349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882" h="349662">
                  <a:moveTo>
                    <a:pt x="445180" y="0"/>
                  </a:moveTo>
                  <a:cubicBezTo>
                    <a:pt x="445180" y="0"/>
                    <a:pt x="527762" y="236792"/>
                    <a:pt x="445180" y="200978"/>
                  </a:cubicBezTo>
                  <a:cubicBezTo>
                    <a:pt x="362598" y="165164"/>
                    <a:pt x="222104" y="145923"/>
                    <a:pt x="222104" y="145923"/>
                  </a:cubicBezTo>
                  <a:cubicBezTo>
                    <a:pt x="222104" y="145923"/>
                    <a:pt x="-47644" y="123063"/>
                    <a:pt x="7411" y="204692"/>
                  </a:cubicBezTo>
                  <a:cubicBezTo>
                    <a:pt x="62465" y="286322"/>
                    <a:pt x="117520" y="349663"/>
                    <a:pt x="117520" y="349663"/>
                  </a:cubicBezTo>
                </a:path>
              </a:pathLst>
            </a:custGeom>
            <a:noFill/>
            <a:ln w="25400"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96" name="Group 95">
              <a:extLst>
                <a:ext uri="{FF2B5EF4-FFF2-40B4-BE49-F238E27FC236}">
                  <a16:creationId xmlns:a16="http://schemas.microsoft.com/office/drawing/2014/main" id="{E3C15356-F6CB-6FD3-52FE-22459FB7D9D9}"/>
                </a:ext>
              </a:extLst>
            </p:cNvPr>
            <p:cNvGrpSpPr/>
            <p:nvPr/>
          </p:nvGrpSpPr>
          <p:grpSpPr>
            <a:xfrm>
              <a:off x="5348141" y="2915265"/>
              <a:ext cx="543363" cy="674483"/>
              <a:chOff x="2134057" y="1992300"/>
              <a:chExt cx="339537" cy="421472"/>
            </a:xfrm>
          </p:grpSpPr>
          <p:sp>
            <p:nvSpPr>
              <p:cNvPr id="97" name="Oval 96">
                <a:extLst>
                  <a:ext uri="{FF2B5EF4-FFF2-40B4-BE49-F238E27FC236}">
                    <a16:creationId xmlns:a16="http://schemas.microsoft.com/office/drawing/2014/main" id="{A64B0D13-6325-6E9A-5ED6-15AE857726C3}"/>
                  </a:ext>
                </a:extLst>
              </p:cNvPr>
              <p:cNvSpPr/>
              <p:nvPr/>
            </p:nvSpPr>
            <p:spPr bwMode="auto">
              <a:xfrm rot="19897608">
                <a:off x="2134057" y="2082365"/>
                <a:ext cx="172369" cy="331407"/>
              </a:xfrm>
              <a:prstGeom prst="ellipse">
                <a:avLst/>
              </a:prstGeom>
              <a:solidFill>
                <a:schemeClr val="accent2"/>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98" name="Oval 97">
                <a:extLst>
                  <a:ext uri="{FF2B5EF4-FFF2-40B4-BE49-F238E27FC236}">
                    <a16:creationId xmlns:a16="http://schemas.microsoft.com/office/drawing/2014/main" id="{B933CFF8-FB1D-EA50-5210-68B3525884D4}"/>
                  </a:ext>
                </a:extLst>
              </p:cNvPr>
              <p:cNvSpPr/>
              <p:nvPr/>
            </p:nvSpPr>
            <p:spPr bwMode="auto">
              <a:xfrm rot="19897608">
                <a:off x="2301225" y="1992300"/>
                <a:ext cx="172369" cy="331407"/>
              </a:xfrm>
              <a:prstGeom prst="ellipse">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sp>
          <p:nvSpPr>
            <p:cNvPr id="102" name="Oval 101">
              <a:extLst>
                <a:ext uri="{FF2B5EF4-FFF2-40B4-BE49-F238E27FC236}">
                  <a16:creationId xmlns:a16="http://schemas.microsoft.com/office/drawing/2014/main" id="{5B1785C2-D583-0DA7-2D50-C626388E8341}"/>
                </a:ext>
              </a:extLst>
            </p:cNvPr>
            <p:cNvSpPr/>
            <p:nvPr/>
          </p:nvSpPr>
          <p:spPr bwMode="auto">
            <a:xfrm rot="18971760">
              <a:off x="5426569" y="3612969"/>
              <a:ext cx="275843" cy="530352"/>
            </a:xfrm>
            <a:prstGeom prst="ellipse">
              <a:avLst/>
            </a:prstGeom>
            <a:solidFill>
              <a:schemeClr val="accent5">
                <a:lumMod val="60000"/>
                <a:lumOff val="4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04" name="Oval 103">
              <a:extLst>
                <a:ext uri="{FF2B5EF4-FFF2-40B4-BE49-F238E27FC236}">
                  <a16:creationId xmlns:a16="http://schemas.microsoft.com/office/drawing/2014/main" id="{5A04762B-D128-3B34-F023-9336740DD89E}"/>
                </a:ext>
              </a:extLst>
            </p:cNvPr>
            <p:cNvSpPr/>
            <p:nvPr/>
          </p:nvSpPr>
          <p:spPr bwMode="auto">
            <a:xfrm rot="2200380">
              <a:off x="5454831" y="3960011"/>
              <a:ext cx="275843" cy="530352"/>
            </a:xfrm>
            <a:prstGeom prst="ellipse">
              <a:avLst/>
            </a:prstGeom>
            <a:solidFill>
              <a:schemeClr val="accent5">
                <a:lumMod val="60000"/>
                <a:lumOff val="4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12" name="Graphic 110">
              <a:extLst>
                <a:ext uri="{FF2B5EF4-FFF2-40B4-BE49-F238E27FC236}">
                  <a16:creationId xmlns:a16="http://schemas.microsoft.com/office/drawing/2014/main" id="{B63ECA49-6750-2CBA-1A73-5E476CF71327}"/>
                </a:ext>
              </a:extLst>
            </p:cNvPr>
            <p:cNvSpPr/>
            <p:nvPr/>
          </p:nvSpPr>
          <p:spPr>
            <a:xfrm>
              <a:off x="5650040" y="4770516"/>
              <a:ext cx="293291" cy="309640"/>
            </a:xfrm>
            <a:custGeom>
              <a:avLst/>
              <a:gdLst>
                <a:gd name="connsiteX0" fmla="*/ 4583 w 293291"/>
                <a:gd name="connsiteY0" fmla="*/ 407617 h 407617"/>
                <a:gd name="connsiteX1" fmla="*/ 293282 w 293291"/>
                <a:gd name="connsiteY1" fmla="*/ 200639 h 407617"/>
                <a:gd name="connsiteX2" fmla="*/ 0 w 293291"/>
                <a:gd name="connsiteY2" fmla="*/ 26 h 407617"/>
              </a:gdLst>
              <a:ahLst/>
              <a:cxnLst>
                <a:cxn ang="0">
                  <a:pos x="connsiteX0" y="connsiteY0"/>
                </a:cxn>
                <a:cxn ang="0">
                  <a:pos x="connsiteX1" y="connsiteY1"/>
                </a:cxn>
                <a:cxn ang="0">
                  <a:pos x="connsiteX2" y="connsiteY2"/>
                </a:cxn>
              </a:cxnLst>
              <a:rect l="l" t="t" r="r" b="b"/>
              <a:pathLst>
                <a:path w="293291" h="407617">
                  <a:moveTo>
                    <a:pt x="4583" y="407617"/>
                  </a:moveTo>
                  <a:cubicBezTo>
                    <a:pt x="165226" y="405835"/>
                    <a:pt x="294555" y="313166"/>
                    <a:pt x="293282" y="200639"/>
                  </a:cubicBezTo>
                  <a:cubicBezTo>
                    <a:pt x="292009" y="88113"/>
                    <a:pt x="160643" y="-1756"/>
                    <a:pt x="0" y="26"/>
                  </a:cubicBezTo>
                </a:path>
              </a:pathLst>
            </a:custGeom>
            <a:noFill/>
            <a:ln w="25400"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06" name="Oval 105">
              <a:extLst>
                <a:ext uri="{FF2B5EF4-FFF2-40B4-BE49-F238E27FC236}">
                  <a16:creationId xmlns:a16="http://schemas.microsoft.com/office/drawing/2014/main" id="{698FF571-93C1-1DFF-BB37-DB48375B9E95}"/>
                </a:ext>
              </a:extLst>
            </p:cNvPr>
            <p:cNvSpPr/>
            <p:nvPr/>
          </p:nvSpPr>
          <p:spPr bwMode="auto">
            <a:xfrm rot="2089239" flipH="1">
              <a:off x="5473975" y="4999928"/>
              <a:ext cx="275843" cy="530352"/>
            </a:xfrm>
            <a:prstGeom prst="ellipse">
              <a:avLst/>
            </a:prstGeom>
            <a:solidFill>
              <a:schemeClr val="accent3">
                <a:lumMod val="60000"/>
                <a:lumOff val="4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05" name="Oval 104">
              <a:extLst>
                <a:ext uri="{FF2B5EF4-FFF2-40B4-BE49-F238E27FC236}">
                  <a16:creationId xmlns:a16="http://schemas.microsoft.com/office/drawing/2014/main" id="{E2F567C2-4C97-C9CC-60E2-7643710582E3}"/>
                </a:ext>
              </a:extLst>
            </p:cNvPr>
            <p:cNvSpPr/>
            <p:nvPr/>
          </p:nvSpPr>
          <p:spPr bwMode="auto">
            <a:xfrm rot="18964577">
              <a:off x="5482894" y="4363208"/>
              <a:ext cx="275843" cy="530352"/>
            </a:xfrm>
            <a:prstGeom prst="ellipse">
              <a:avLst/>
            </a:prstGeom>
            <a:solidFill>
              <a:schemeClr val="accent5">
                <a:lumMod val="60000"/>
                <a:lumOff val="4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grpSp>
        <p:nvGrpSpPr>
          <p:cNvPr id="176" name="Group 175">
            <a:extLst>
              <a:ext uri="{FF2B5EF4-FFF2-40B4-BE49-F238E27FC236}">
                <a16:creationId xmlns:a16="http://schemas.microsoft.com/office/drawing/2014/main" id="{8744A730-8342-495E-FAFB-96CF5F73BD32}"/>
              </a:ext>
            </a:extLst>
          </p:cNvPr>
          <p:cNvGrpSpPr/>
          <p:nvPr/>
        </p:nvGrpSpPr>
        <p:grpSpPr>
          <a:xfrm>
            <a:off x="7084539" y="1808590"/>
            <a:ext cx="1747380" cy="2917629"/>
            <a:chOff x="6242817" y="2396980"/>
            <a:chExt cx="1747380" cy="2917629"/>
          </a:xfrm>
        </p:grpSpPr>
        <p:sp>
          <p:nvSpPr>
            <p:cNvPr id="114" name="Oval 113">
              <a:extLst>
                <a:ext uri="{FF2B5EF4-FFF2-40B4-BE49-F238E27FC236}">
                  <a16:creationId xmlns:a16="http://schemas.microsoft.com/office/drawing/2014/main" id="{B7254F28-5BA6-5B39-235E-9B1951FD11E3}"/>
                </a:ext>
              </a:extLst>
            </p:cNvPr>
            <p:cNvSpPr/>
            <p:nvPr/>
          </p:nvSpPr>
          <p:spPr bwMode="auto">
            <a:xfrm rot="20120031">
              <a:off x="6242817" y="2531733"/>
              <a:ext cx="275843" cy="530352"/>
            </a:xfrm>
            <a:prstGeom prst="ellipse">
              <a:avLst/>
            </a:prstGeom>
            <a:solidFill>
              <a:schemeClr val="accent3">
                <a:lumMod val="60000"/>
                <a:lumOff val="4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cxnSp>
          <p:nvCxnSpPr>
            <p:cNvPr id="119" name="Straight Connector 118">
              <a:extLst>
                <a:ext uri="{FF2B5EF4-FFF2-40B4-BE49-F238E27FC236}">
                  <a16:creationId xmlns:a16="http://schemas.microsoft.com/office/drawing/2014/main" id="{ADDDB943-E4DA-E792-F789-6895F9687E96}"/>
                </a:ext>
              </a:extLst>
            </p:cNvPr>
            <p:cNvCxnSpPr/>
            <p:nvPr/>
          </p:nvCxnSpPr>
          <p:spPr bwMode="auto">
            <a:xfrm>
              <a:off x="7567561" y="3999665"/>
              <a:ext cx="0" cy="33427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37B69336-1DCA-4CD3-1AB0-BD7472D2AF2C}"/>
                </a:ext>
              </a:extLst>
            </p:cNvPr>
            <p:cNvCxnSpPr/>
            <p:nvPr/>
          </p:nvCxnSpPr>
          <p:spPr bwMode="auto">
            <a:xfrm>
              <a:off x="7829963" y="3999665"/>
              <a:ext cx="0" cy="334270"/>
            </a:xfrm>
            <a:prstGeom prst="line">
              <a:avLst/>
            </a:prstGeom>
            <a:noFill/>
            <a:ln w="28575" cap="flat" cmpd="sng" algn="ctr">
              <a:solidFill>
                <a:schemeClr val="bg1"/>
              </a:solidFill>
              <a:prstDash val="solid"/>
              <a:round/>
              <a:headEnd type="none" w="med" len="med"/>
              <a:tailEnd type="none" w="med" len="med"/>
            </a:ln>
            <a:effectLst/>
          </p:spPr>
        </p:cxnSp>
        <p:sp>
          <p:nvSpPr>
            <p:cNvPr id="122" name="Oval 121">
              <a:extLst>
                <a:ext uri="{FF2B5EF4-FFF2-40B4-BE49-F238E27FC236}">
                  <a16:creationId xmlns:a16="http://schemas.microsoft.com/office/drawing/2014/main" id="{D00933A9-B87D-5F65-692D-C545FC3D28B5}"/>
                </a:ext>
              </a:extLst>
            </p:cNvPr>
            <p:cNvSpPr/>
            <p:nvPr/>
          </p:nvSpPr>
          <p:spPr bwMode="auto">
            <a:xfrm rot="21527576">
              <a:off x="7431880" y="4234405"/>
              <a:ext cx="275843" cy="530352"/>
            </a:xfrm>
            <a:prstGeom prst="ellipse">
              <a:avLst/>
            </a:prstGeom>
            <a:solidFill>
              <a:schemeClr val="bg2"/>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23" name="Oval 122">
              <a:extLst>
                <a:ext uri="{FF2B5EF4-FFF2-40B4-BE49-F238E27FC236}">
                  <a16:creationId xmlns:a16="http://schemas.microsoft.com/office/drawing/2014/main" id="{A368FA78-5D53-1ED9-5C2D-17035236A9CE}"/>
                </a:ext>
              </a:extLst>
            </p:cNvPr>
            <p:cNvSpPr/>
            <p:nvPr/>
          </p:nvSpPr>
          <p:spPr bwMode="auto">
            <a:xfrm rot="21527576">
              <a:off x="7714354" y="4254868"/>
              <a:ext cx="275843" cy="530352"/>
            </a:xfrm>
            <a:prstGeom prst="ellipse">
              <a:avLst/>
            </a:prstGeom>
            <a:solidFill>
              <a:schemeClr val="bg2"/>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26" name="Oval 125">
              <a:extLst>
                <a:ext uri="{FF2B5EF4-FFF2-40B4-BE49-F238E27FC236}">
                  <a16:creationId xmlns:a16="http://schemas.microsoft.com/office/drawing/2014/main" id="{7A7160BE-678F-5089-4C7B-67523E71F3B9}"/>
                </a:ext>
              </a:extLst>
            </p:cNvPr>
            <p:cNvSpPr/>
            <p:nvPr/>
          </p:nvSpPr>
          <p:spPr bwMode="auto">
            <a:xfrm rot="21527576">
              <a:off x="7431880" y="4763794"/>
              <a:ext cx="275843" cy="530352"/>
            </a:xfrm>
            <a:prstGeom prst="ellipse">
              <a:avLst/>
            </a:prstGeom>
            <a:solidFill>
              <a:schemeClr val="bg2"/>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27" name="Oval 126">
              <a:extLst>
                <a:ext uri="{FF2B5EF4-FFF2-40B4-BE49-F238E27FC236}">
                  <a16:creationId xmlns:a16="http://schemas.microsoft.com/office/drawing/2014/main" id="{F588CBF7-0092-4314-7C7E-103F1AE97715}"/>
                </a:ext>
              </a:extLst>
            </p:cNvPr>
            <p:cNvSpPr/>
            <p:nvPr/>
          </p:nvSpPr>
          <p:spPr bwMode="auto">
            <a:xfrm rot="21527576">
              <a:off x="7714354" y="4784257"/>
              <a:ext cx="275843" cy="530352"/>
            </a:xfrm>
            <a:prstGeom prst="ellipse">
              <a:avLst/>
            </a:prstGeom>
            <a:solidFill>
              <a:schemeClr val="bg2"/>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29" name="Freeform: Shape 128">
              <a:extLst>
                <a:ext uri="{FF2B5EF4-FFF2-40B4-BE49-F238E27FC236}">
                  <a16:creationId xmlns:a16="http://schemas.microsoft.com/office/drawing/2014/main" id="{70A2D898-9AA6-80D2-0DFC-4F0AB645ADFC}"/>
                </a:ext>
              </a:extLst>
            </p:cNvPr>
            <p:cNvSpPr/>
            <p:nvPr/>
          </p:nvSpPr>
          <p:spPr bwMode="auto">
            <a:xfrm>
              <a:off x="7354736" y="3824748"/>
              <a:ext cx="216310" cy="176981"/>
            </a:xfrm>
            <a:custGeom>
              <a:avLst/>
              <a:gdLst>
                <a:gd name="connsiteX0" fmla="*/ 216310 w 216310"/>
                <a:gd name="connsiteY0" fmla="*/ 176981 h 176981"/>
                <a:gd name="connsiteX1" fmla="*/ 0 w 216310"/>
                <a:gd name="connsiteY1" fmla="*/ 0 h 176981"/>
              </a:gdLst>
              <a:ahLst/>
              <a:cxnLst>
                <a:cxn ang="0">
                  <a:pos x="connsiteX0" y="connsiteY0"/>
                </a:cxn>
                <a:cxn ang="0">
                  <a:pos x="connsiteX1" y="connsiteY1"/>
                </a:cxn>
              </a:cxnLst>
              <a:rect l="l" t="t" r="r" b="b"/>
              <a:pathLst>
                <a:path w="216310" h="176981">
                  <a:moveTo>
                    <a:pt x="216310" y="176981"/>
                  </a:moveTo>
                  <a:lnTo>
                    <a:pt x="0" y="0"/>
                  </a:lnTo>
                </a:path>
              </a:pathLst>
            </a:custGeom>
            <a:noFill/>
            <a:ln w="2540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3" name="Oval 132">
              <a:extLst>
                <a:ext uri="{FF2B5EF4-FFF2-40B4-BE49-F238E27FC236}">
                  <a16:creationId xmlns:a16="http://schemas.microsoft.com/office/drawing/2014/main" id="{C40F6AC9-606A-49E4-1301-77C5105CF751}"/>
                </a:ext>
              </a:extLst>
            </p:cNvPr>
            <p:cNvSpPr/>
            <p:nvPr/>
          </p:nvSpPr>
          <p:spPr bwMode="auto">
            <a:xfrm rot="19897608">
              <a:off x="6478688" y="3008254"/>
              <a:ext cx="275843" cy="530352"/>
            </a:xfrm>
            <a:prstGeom prst="ellipse">
              <a:avLst/>
            </a:prstGeom>
            <a:solidFill>
              <a:schemeClr val="tx2">
                <a:lumMod val="9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5" name="Graphic 110">
              <a:extLst>
                <a:ext uri="{FF2B5EF4-FFF2-40B4-BE49-F238E27FC236}">
                  <a16:creationId xmlns:a16="http://schemas.microsoft.com/office/drawing/2014/main" id="{B47209E3-4169-3847-F01A-DF0BC6749D7D}"/>
                </a:ext>
              </a:extLst>
            </p:cNvPr>
            <p:cNvSpPr/>
            <p:nvPr/>
          </p:nvSpPr>
          <p:spPr>
            <a:xfrm rot="10622553">
              <a:off x="6914107" y="3258624"/>
              <a:ext cx="82256" cy="535663"/>
            </a:xfrm>
            <a:custGeom>
              <a:avLst/>
              <a:gdLst>
                <a:gd name="connsiteX0" fmla="*/ 4583 w 293291"/>
                <a:gd name="connsiteY0" fmla="*/ 407617 h 407617"/>
                <a:gd name="connsiteX1" fmla="*/ 293282 w 293291"/>
                <a:gd name="connsiteY1" fmla="*/ 200639 h 407617"/>
                <a:gd name="connsiteX2" fmla="*/ 0 w 293291"/>
                <a:gd name="connsiteY2" fmla="*/ 26 h 407617"/>
              </a:gdLst>
              <a:ahLst/>
              <a:cxnLst>
                <a:cxn ang="0">
                  <a:pos x="connsiteX0" y="connsiteY0"/>
                </a:cxn>
                <a:cxn ang="0">
                  <a:pos x="connsiteX1" y="connsiteY1"/>
                </a:cxn>
                <a:cxn ang="0">
                  <a:pos x="connsiteX2" y="connsiteY2"/>
                </a:cxn>
              </a:cxnLst>
              <a:rect l="l" t="t" r="r" b="b"/>
              <a:pathLst>
                <a:path w="293291" h="407617">
                  <a:moveTo>
                    <a:pt x="4583" y="407617"/>
                  </a:moveTo>
                  <a:cubicBezTo>
                    <a:pt x="165226" y="405835"/>
                    <a:pt x="294555" y="313166"/>
                    <a:pt x="293282" y="200639"/>
                  </a:cubicBezTo>
                  <a:cubicBezTo>
                    <a:pt x="292009" y="88113"/>
                    <a:pt x="160643" y="-1756"/>
                    <a:pt x="0" y="26"/>
                  </a:cubicBezTo>
                </a:path>
              </a:pathLst>
            </a:custGeom>
            <a:noFill/>
            <a:ln w="25400"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28" name="Group 127">
              <a:extLst>
                <a:ext uri="{FF2B5EF4-FFF2-40B4-BE49-F238E27FC236}">
                  <a16:creationId xmlns:a16="http://schemas.microsoft.com/office/drawing/2014/main" id="{3955D4CC-6631-4A99-8FBC-EABE3A9C46B8}"/>
                </a:ext>
              </a:extLst>
            </p:cNvPr>
            <p:cNvGrpSpPr/>
            <p:nvPr/>
          </p:nvGrpSpPr>
          <p:grpSpPr>
            <a:xfrm rot="20161261">
              <a:off x="6798957" y="3420153"/>
              <a:ext cx="663406" cy="684622"/>
              <a:chOff x="7025018" y="3450471"/>
              <a:chExt cx="663406" cy="684622"/>
            </a:xfrm>
          </p:grpSpPr>
          <p:sp>
            <p:nvSpPr>
              <p:cNvPr id="115" name="Graphic 81">
                <a:extLst>
                  <a:ext uri="{FF2B5EF4-FFF2-40B4-BE49-F238E27FC236}">
                    <a16:creationId xmlns:a16="http://schemas.microsoft.com/office/drawing/2014/main" id="{03FC31E8-81BC-F0E1-B094-E176CDE54C82}"/>
                  </a:ext>
                </a:extLst>
              </p:cNvPr>
              <p:cNvSpPr/>
              <p:nvPr/>
            </p:nvSpPr>
            <p:spPr>
              <a:xfrm>
                <a:off x="7176782" y="3450471"/>
                <a:ext cx="364815" cy="684622"/>
              </a:xfrm>
              <a:custGeom>
                <a:avLst/>
                <a:gdLst>
                  <a:gd name="connsiteX0" fmla="*/ 291179 w 291179"/>
                  <a:gd name="connsiteY0" fmla="*/ 108871 h 466058"/>
                  <a:gd name="connsiteX1" fmla="*/ 214313 w 291179"/>
                  <a:gd name="connsiteY1" fmla="*/ 0 h 466058"/>
                  <a:gd name="connsiteX2" fmla="*/ 137446 w 291179"/>
                  <a:gd name="connsiteY2" fmla="*/ 108871 h 466058"/>
                  <a:gd name="connsiteX3" fmla="*/ 153734 w 291179"/>
                  <a:gd name="connsiteY3" fmla="*/ 357188 h 466058"/>
                  <a:gd name="connsiteX4" fmla="*/ 76867 w 291179"/>
                  <a:gd name="connsiteY4" fmla="*/ 466058 h 466058"/>
                  <a:gd name="connsiteX5" fmla="*/ 0 w 291179"/>
                  <a:gd name="connsiteY5" fmla="*/ 357188 h 466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179" h="466058">
                    <a:moveTo>
                      <a:pt x="291179" y="108871"/>
                    </a:moveTo>
                    <a:cubicBezTo>
                      <a:pt x="291179" y="48768"/>
                      <a:pt x="256794" y="0"/>
                      <a:pt x="214313" y="0"/>
                    </a:cubicBezTo>
                    <a:cubicBezTo>
                      <a:pt x="171831" y="0"/>
                      <a:pt x="137446" y="48768"/>
                      <a:pt x="137446" y="108871"/>
                    </a:cubicBezTo>
                    <a:lnTo>
                      <a:pt x="153734" y="357188"/>
                    </a:lnTo>
                    <a:cubicBezTo>
                      <a:pt x="153734" y="417290"/>
                      <a:pt x="119348" y="466058"/>
                      <a:pt x="76867" y="466058"/>
                    </a:cubicBezTo>
                    <a:cubicBezTo>
                      <a:pt x="34385" y="466058"/>
                      <a:pt x="0" y="417290"/>
                      <a:pt x="0" y="357188"/>
                    </a:cubicBezTo>
                  </a:path>
                </a:pathLst>
              </a:custGeom>
              <a:noFill/>
              <a:ln w="2540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7" name="Oval 116">
                <a:extLst>
                  <a:ext uri="{FF2B5EF4-FFF2-40B4-BE49-F238E27FC236}">
                    <a16:creationId xmlns:a16="http://schemas.microsoft.com/office/drawing/2014/main" id="{872495F4-BCBA-F7D4-1E74-10EB7AC1838C}"/>
                  </a:ext>
                </a:extLst>
              </p:cNvPr>
              <p:cNvSpPr/>
              <p:nvPr/>
            </p:nvSpPr>
            <p:spPr bwMode="auto">
              <a:xfrm rot="21527576">
                <a:off x="7025018" y="3540436"/>
                <a:ext cx="275843" cy="530352"/>
              </a:xfrm>
              <a:prstGeom prst="ellipse">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20" name="Oval 119">
                <a:extLst>
                  <a:ext uri="{FF2B5EF4-FFF2-40B4-BE49-F238E27FC236}">
                    <a16:creationId xmlns:a16="http://schemas.microsoft.com/office/drawing/2014/main" id="{E9DA988D-294D-5AC8-CD98-DDBCFFB8CC59}"/>
                  </a:ext>
                </a:extLst>
              </p:cNvPr>
              <p:cNvSpPr/>
              <p:nvPr/>
            </p:nvSpPr>
            <p:spPr bwMode="auto">
              <a:xfrm rot="21527576">
                <a:off x="7412581" y="3543815"/>
                <a:ext cx="275843" cy="530352"/>
              </a:xfrm>
              <a:prstGeom prst="ellipse">
                <a:avLst/>
              </a:prstGeom>
              <a:solidFill>
                <a:schemeClr val="accent1"/>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sp>
          <p:nvSpPr>
            <p:cNvPr id="134" name="Oval 133">
              <a:extLst>
                <a:ext uri="{FF2B5EF4-FFF2-40B4-BE49-F238E27FC236}">
                  <a16:creationId xmlns:a16="http://schemas.microsoft.com/office/drawing/2014/main" id="{9E007CE8-0F89-A3CE-CBED-4240289F165D}"/>
                </a:ext>
              </a:extLst>
            </p:cNvPr>
            <p:cNvSpPr/>
            <p:nvPr/>
          </p:nvSpPr>
          <p:spPr bwMode="auto">
            <a:xfrm rot="19897608">
              <a:off x="6719320" y="2863875"/>
              <a:ext cx="275843" cy="530352"/>
            </a:xfrm>
            <a:prstGeom prst="ellipse">
              <a:avLst/>
            </a:prstGeom>
            <a:solidFill>
              <a:schemeClr val="tx2">
                <a:lumMod val="9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6" name="Oval 135">
              <a:extLst>
                <a:ext uri="{FF2B5EF4-FFF2-40B4-BE49-F238E27FC236}">
                  <a16:creationId xmlns:a16="http://schemas.microsoft.com/office/drawing/2014/main" id="{548EE767-BBC0-71F6-A358-75FF31EAF116}"/>
                </a:ext>
              </a:extLst>
            </p:cNvPr>
            <p:cNvSpPr/>
            <p:nvPr/>
          </p:nvSpPr>
          <p:spPr bwMode="auto">
            <a:xfrm rot="20120031">
              <a:off x="6493073" y="2396980"/>
              <a:ext cx="275843" cy="530352"/>
            </a:xfrm>
            <a:prstGeom prst="ellipse">
              <a:avLst/>
            </a:prstGeom>
            <a:solidFill>
              <a:schemeClr val="accent4">
                <a:lumMod val="60000"/>
                <a:lumOff val="4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7" name="Arrow: Pentagon 136">
              <a:extLst>
                <a:ext uri="{FF2B5EF4-FFF2-40B4-BE49-F238E27FC236}">
                  <a16:creationId xmlns:a16="http://schemas.microsoft.com/office/drawing/2014/main" id="{98399BCA-072D-ADED-0C51-6FF1B4745624}"/>
                </a:ext>
              </a:extLst>
            </p:cNvPr>
            <p:cNvSpPr/>
            <p:nvPr/>
          </p:nvSpPr>
          <p:spPr bwMode="auto">
            <a:xfrm>
              <a:off x="7567561" y="4968655"/>
              <a:ext cx="286955" cy="172800"/>
            </a:xfrm>
            <a:prstGeom prst="homePlat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77" name="Group 176">
            <a:extLst>
              <a:ext uri="{FF2B5EF4-FFF2-40B4-BE49-F238E27FC236}">
                <a16:creationId xmlns:a16="http://schemas.microsoft.com/office/drawing/2014/main" id="{35EEA81E-E24D-CF59-AF15-2355468E84ED}"/>
              </a:ext>
            </a:extLst>
          </p:cNvPr>
          <p:cNvGrpSpPr/>
          <p:nvPr/>
        </p:nvGrpSpPr>
        <p:grpSpPr>
          <a:xfrm>
            <a:off x="9311512" y="2502359"/>
            <a:ext cx="2094239" cy="2096217"/>
            <a:chOff x="9080751" y="2936888"/>
            <a:chExt cx="2094239" cy="2096217"/>
          </a:xfrm>
        </p:grpSpPr>
        <p:sp>
          <p:nvSpPr>
            <p:cNvPr id="156" name="Freeform: Shape 155">
              <a:extLst>
                <a:ext uri="{FF2B5EF4-FFF2-40B4-BE49-F238E27FC236}">
                  <a16:creationId xmlns:a16="http://schemas.microsoft.com/office/drawing/2014/main" id="{CA297E16-4CCF-F65D-36D5-EF8068ED76BA}"/>
                </a:ext>
              </a:extLst>
            </p:cNvPr>
            <p:cNvSpPr/>
            <p:nvPr/>
          </p:nvSpPr>
          <p:spPr bwMode="auto">
            <a:xfrm rot="868936">
              <a:off x="10282834" y="3873215"/>
              <a:ext cx="439341" cy="252901"/>
            </a:xfrm>
            <a:custGeom>
              <a:avLst/>
              <a:gdLst>
                <a:gd name="connsiteX0" fmla="*/ 36121 w 439341"/>
                <a:gd name="connsiteY0" fmla="*/ 272342 h 272342"/>
                <a:gd name="connsiteX1" fmla="*/ 36121 w 439341"/>
                <a:gd name="connsiteY1" fmla="*/ 12460 h 272342"/>
                <a:gd name="connsiteX2" fmla="*/ 411506 w 439341"/>
                <a:gd name="connsiteY2" fmla="*/ 41336 h 272342"/>
                <a:gd name="connsiteX3" fmla="*/ 382631 w 439341"/>
                <a:gd name="connsiteY3" fmla="*/ 41336 h 272342"/>
              </a:gdLst>
              <a:ahLst/>
              <a:cxnLst>
                <a:cxn ang="0">
                  <a:pos x="connsiteX0" y="connsiteY0"/>
                </a:cxn>
                <a:cxn ang="0">
                  <a:pos x="connsiteX1" y="connsiteY1"/>
                </a:cxn>
                <a:cxn ang="0">
                  <a:pos x="connsiteX2" y="connsiteY2"/>
                </a:cxn>
                <a:cxn ang="0">
                  <a:pos x="connsiteX3" y="connsiteY3"/>
                </a:cxn>
              </a:cxnLst>
              <a:rect l="l" t="t" r="r" b="b"/>
              <a:pathLst>
                <a:path w="439341" h="272342">
                  <a:moveTo>
                    <a:pt x="36121" y="272342"/>
                  </a:moveTo>
                  <a:cubicBezTo>
                    <a:pt x="4839" y="161651"/>
                    <a:pt x="-26443" y="50961"/>
                    <a:pt x="36121" y="12460"/>
                  </a:cubicBezTo>
                  <a:cubicBezTo>
                    <a:pt x="98685" y="-26041"/>
                    <a:pt x="353754" y="36523"/>
                    <a:pt x="411506" y="41336"/>
                  </a:cubicBezTo>
                  <a:cubicBezTo>
                    <a:pt x="469258" y="46149"/>
                    <a:pt x="425944" y="43742"/>
                    <a:pt x="382631" y="41336"/>
                  </a:cubicBezTo>
                </a:path>
              </a:pathLst>
            </a:custGeom>
            <a:noFill/>
            <a:ln w="2540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49" name="Group 148">
              <a:extLst>
                <a:ext uri="{FF2B5EF4-FFF2-40B4-BE49-F238E27FC236}">
                  <a16:creationId xmlns:a16="http://schemas.microsoft.com/office/drawing/2014/main" id="{35BE43CF-2EF3-385C-475F-D389B5D04A06}"/>
                </a:ext>
              </a:extLst>
            </p:cNvPr>
            <p:cNvGrpSpPr/>
            <p:nvPr/>
          </p:nvGrpSpPr>
          <p:grpSpPr>
            <a:xfrm flipH="1">
              <a:off x="10414860" y="2943633"/>
              <a:ext cx="760130" cy="1138806"/>
              <a:chOff x="2116076" y="2012965"/>
              <a:chExt cx="474991" cy="711618"/>
            </a:xfrm>
          </p:grpSpPr>
          <p:sp>
            <p:nvSpPr>
              <p:cNvPr id="150" name="Oval 149">
                <a:extLst>
                  <a:ext uri="{FF2B5EF4-FFF2-40B4-BE49-F238E27FC236}">
                    <a16:creationId xmlns:a16="http://schemas.microsoft.com/office/drawing/2014/main" id="{E9CD9B2E-5A07-9DC3-7A5D-CE5DA3924106}"/>
                  </a:ext>
                </a:extLst>
              </p:cNvPr>
              <p:cNvSpPr/>
              <p:nvPr/>
            </p:nvSpPr>
            <p:spPr bwMode="auto">
              <a:xfrm rot="19897608">
                <a:off x="2116076" y="2105566"/>
                <a:ext cx="172369" cy="331407"/>
              </a:xfrm>
              <a:prstGeom prst="ellipse">
                <a:avLst/>
              </a:prstGeom>
              <a:solidFill>
                <a:schemeClr val="accent6">
                  <a:lumMod val="40000"/>
                  <a:lumOff val="6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51" name="Oval 150">
                <a:extLst>
                  <a:ext uri="{FF2B5EF4-FFF2-40B4-BE49-F238E27FC236}">
                    <a16:creationId xmlns:a16="http://schemas.microsoft.com/office/drawing/2014/main" id="{C13D2C98-91CA-F58E-DF70-F6B4298F1363}"/>
                  </a:ext>
                </a:extLst>
              </p:cNvPr>
              <p:cNvSpPr/>
              <p:nvPr/>
            </p:nvSpPr>
            <p:spPr bwMode="auto">
              <a:xfrm rot="19897608">
                <a:off x="2264121" y="2012965"/>
                <a:ext cx="172369" cy="331407"/>
              </a:xfrm>
              <a:prstGeom prst="ellipse">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52" name="Oval 151">
                <a:extLst>
                  <a:ext uri="{FF2B5EF4-FFF2-40B4-BE49-F238E27FC236}">
                    <a16:creationId xmlns:a16="http://schemas.microsoft.com/office/drawing/2014/main" id="{BB3123DB-DAFC-EF80-0414-A6C43CE9B6AF}"/>
                  </a:ext>
                </a:extLst>
              </p:cNvPr>
              <p:cNvSpPr/>
              <p:nvPr/>
            </p:nvSpPr>
            <p:spPr bwMode="auto">
              <a:xfrm rot="19897608">
                <a:off x="2278108" y="2393176"/>
                <a:ext cx="172369" cy="331407"/>
              </a:xfrm>
              <a:prstGeom prst="ellipse">
                <a:avLst/>
              </a:prstGeom>
              <a:solidFill>
                <a:schemeClr val="tx2">
                  <a:lumMod val="9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53" name="Oval 152">
                <a:extLst>
                  <a:ext uri="{FF2B5EF4-FFF2-40B4-BE49-F238E27FC236}">
                    <a16:creationId xmlns:a16="http://schemas.microsoft.com/office/drawing/2014/main" id="{5A93F77F-8F09-5C75-B46D-A6B3AA9C4DAD}"/>
                  </a:ext>
                </a:extLst>
              </p:cNvPr>
              <p:cNvSpPr/>
              <p:nvPr/>
            </p:nvSpPr>
            <p:spPr bwMode="auto">
              <a:xfrm rot="19897608">
                <a:off x="2418698" y="2306442"/>
                <a:ext cx="172369" cy="331407"/>
              </a:xfrm>
              <a:prstGeom prst="ellipse">
                <a:avLst/>
              </a:prstGeom>
              <a:solidFill>
                <a:schemeClr val="tx2">
                  <a:lumMod val="9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sp>
          <p:nvSpPr>
            <p:cNvPr id="157" name="Freeform: Shape 156">
              <a:extLst>
                <a:ext uri="{FF2B5EF4-FFF2-40B4-BE49-F238E27FC236}">
                  <a16:creationId xmlns:a16="http://schemas.microsoft.com/office/drawing/2014/main" id="{1667E211-1709-98D3-7E56-5AF7255C2607}"/>
                </a:ext>
              </a:extLst>
            </p:cNvPr>
            <p:cNvSpPr/>
            <p:nvPr/>
          </p:nvSpPr>
          <p:spPr bwMode="auto">
            <a:xfrm rot="20731064" flipH="1">
              <a:off x="9578984" y="3853573"/>
              <a:ext cx="439341" cy="252901"/>
            </a:xfrm>
            <a:custGeom>
              <a:avLst/>
              <a:gdLst>
                <a:gd name="connsiteX0" fmla="*/ 36121 w 439341"/>
                <a:gd name="connsiteY0" fmla="*/ 272342 h 272342"/>
                <a:gd name="connsiteX1" fmla="*/ 36121 w 439341"/>
                <a:gd name="connsiteY1" fmla="*/ 12460 h 272342"/>
                <a:gd name="connsiteX2" fmla="*/ 411506 w 439341"/>
                <a:gd name="connsiteY2" fmla="*/ 41336 h 272342"/>
                <a:gd name="connsiteX3" fmla="*/ 382631 w 439341"/>
                <a:gd name="connsiteY3" fmla="*/ 41336 h 272342"/>
              </a:gdLst>
              <a:ahLst/>
              <a:cxnLst>
                <a:cxn ang="0">
                  <a:pos x="connsiteX0" y="connsiteY0"/>
                </a:cxn>
                <a:cxn ang="0">
                  <a:pos x="connsiteX1" y="connsiteY1"/>
                </a:cxn>
                <a:cxn ang="0">
                  <a:pos x="connsiteX2" y="connsiteY2"/>
                </a:cxn>
                <a:cxn ang="0">
                  <a:pos x="connsiteX3" y="connsiteY3"/>
                </a:cxn>
              </a:cxnLst>
              <a:rect l="l" t="t" r="r" b="b"/>
              <a:pathLst>
                <a:path w="439341" h="272342">
                  <a:moveTo>
                    <a:pt x="36121" y="272342"/>
                  </a:moveTo>
                  <a:cubicBezTo>
                    <a:pt x="4839" y="161651"/>
                    <a:pt x="-26443" y="50961"/>
                    <a:pt x="36121" y="12460"/>
                  </a:cubicBezTo>
                  <a:cubicBezTo>
                    <a:pt x="98685" y="-26041"/>
                    <a:pt x="353754" y="36523"/>
                    <a:pt x="411506" y="41336"/>
                  </a:cubicBezTo>
                  <a:cubicBezTo>
                    <a:pt x="469258" y="46149"/>
                    <a:pt x="425944" y="43742"/>
                    <a:pt x="382631" y="41336"/>
                  </a:cubicBezTo>
                </a:path>
              </a:pathLst>
            </a:custGeom>
            <a:noFill/>
            <a:ln w="2540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66" name="Straight Connector 165">
              <a:extLst>
                <a:ext uri="{FF2B5EF4-FFF2-40B4-BE49-F238E27FC236}">
                  <a16:creationId xmlns:a16="http://schemas.microsoft.com/office/drawing/2014/main" id="{2D1693E1-AA59-908C-4672-E29124538726}"/>
                </a:ext>
              </a:extLst>
            </p:cNvPr>
            <p:cNvCxnSpPr>
              <a:cxnSpLocks/>
            </p:cNvCxnSpPr>
            <p:nvPr/>
          </p:nvCxnSpPr>
          <p:spPr bwMode="auto">
            <a:xfrm>
              <a:off x="10006397" y="3913238"/>
              <a:ext cx="292608" cy="0"/>
            </a:xfrm>
            <a:prstGeom prst="line">
              <a:avLst/>
            </a:prstGeom>
            <a:noFill/>
            <a:ln w="25400"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A4E87316-D22C-6EC3-E567-1927CE4C1273}"/>
                </a:ext>
              </a:extLst>
            </p:cNvPr>
            <p:cNvCxnSpPr>
              <a:cxnSpLocks/>
            </p:cNvCxnSpPr>
            <p:nvPr/>
          </p:nvCxnSpPr>
          <p:spPr bwMode="auto">
            <a:xfrm>
              <a:off x="10006397" y="3972769"/>
              <a:ext cx="292608" cy="0"/>
            </a:xfrm>
            <a:prstGeom prst="line">
              <a:avLst/>
            </a:prstGeom>
            <a:noFill/>
            <a:ln w="25400" cap="flat" cmpd="sng" algn="ctr">
              <a:solidFill>
                <a:schemeClr val="bg1"/>
              </a:solidFill>
              <a:prstDash val="solid"/>
              <a:round/>
              <a:headEnd type="none" w="med" len="med"/>
              <a:tailEnd type="none" w="med" len="med"/>
            </a:ln>
            <a:effectLst/>
          </p:spPr>
        </p:cxnSp>
        <p:grpSp>
          <p:nvGrpSpPr>
            <p:cNvPr id="138" name="Group 137">
              <a:extLst>
                <a:ext uri="{FF2B5EF4-FFF2-40B4-BE49-F238E27FC236}">
                  <a16:creationId xmlns:a16="http://schemas.microsoft.com/office/drawing/2014/main" id="{799E817D-375C-B3B5-2D80-7B37E0BC3088}"/>
                </a:ext>
              </a:extLst>
            </p:cNvPr>
            <p:cNvGrpSpPr/>
            <p:nvPr/>
          </p:nvGrpSpPr>
          <p:grpSpPr>
            <a:xfrm>
              <a:off x="9080751" y="2936888"/>
              <a:ext cx="782376" cy="1098589"/>
              <a:chOff x="2120121" y="2001630"/>
              <a:chExt cx="488892" cy="686487"/>
            </a:xfrm>
          </p:grpSpPr>
          <p:sp>
            <p:nvSpPr>
              <p:cNvPr id="139" name="Oval 138">
                <a:extLst>
                  <a:ext uri="{FF2B5EF4-FFF2-40B4-BE49-F238E27FC236}">
                    <a16:creationId xmlns:a16="http://schemas.microsoft.com/office/drawing/2014/main" id="{BB3746A0-7677-2F4D-1DF1-C8726AD51E73}"/>
                  </a:ext>
                </a:extLst>
              </p:cNvPr>
              <p:cNvSpPr/>
              <p:nvPr/>
            </p:nvSpPr>
            <p:spPr bwMode="auto">
              <a:xfrm rot="19897608">
                <a:off x="2120121" y="2082365"/>
                <a:ext cx="172369" cy="331407"/>
              </a:xfrm>
              <a:prstGeom prst="ellipse">
                <a:avLst/>
              </a:prstGeom>
              <a:solidFill>
                <a:schemeClr val="accent4">
                  <a:lumMod val="60000"/>
                  <a:lumOff val="4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40" name="Oval 139">
                <a:extLst>
                  <a:ext uri="{FF2B5EF4-FFF2-40B4-BE49-F238E27FC236}">
                    <a16:creationId xmlns:a16="http://schemas.microsoft.com/office/drawing/2014/main" id="{6BDE5C93-81AE-92FC-35BF-EE9274589764}"/>
                  </a:ext>
                </a:extLst>
              </p:cNvPr>
              <p:cNvSpPr/>
              <p:nvPr/>
            </p:nvSpPr>
            <p:spPr bwMode="auto">
              <a:xfrm rot="19897608">
                <a:off x="2282067" y="2001630"/>
                <a:ext cx="172369" cy="331407"/>
              </a:xfrm>
              <a:prstGeom prst="ellipse">
                <a:avLst/>
              </a:prstGeom>
              <a:solidFill>
                <a:schemeClr val="accent3">
                  <a:lumMod val="60000"/>
                  <a:lumOff val="4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41" name="Oval 140">
                <a:extLst>
                  <a:ext uri="{FF2B5EF4-FFF2-40B4-BE49-F238E27FC236}">
                    <a16:creationId xmlns:a16="http://schemas.microsoft.com/office/drawing/2014/main" id="{221C2F8C-EAB4-1B03-94AA-7B9F3895F3DB}"/>
                  </a:ext>
                </a:extLst>
              </p:cNvPr>
              <p:cNvSpPr/>
              <p:nvPr/>
            </p:nvSpPr>
            <p:spPr bwMode="auto">
              <a:xfrm rot="19897608">
                <a:off x="2288597" y="2356710"/>
                <a:ext cx="172369" cy="331407"/>
              </a:xfrm>
              <a:prstGeom prst="ellipse">
                <a:avLst/>
              </a:prstGeom>
              <a:solidFill>
                <a:schemeClr val="tx2">
                  <a:lumMod val="9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42" name="Oval 141">
                <a:extLst>
                  <a:ext uri="{FF2B5EF4-FFF2-40B4-BE49-F238E27FC236}">
                    <a16:creationId xmlns:a16="http://schemas.microsoft.com/office/drawing/2014/main" id="{B217F991-B875-C00A-955B-DA560951FF5B}"/>
                  </a:ext>
                </a:extLst>
              </p:cNvPr>
              <p:cNvSpPr/>
              <p:nvPr/>
            </p:nvSpPr>
            <p:spPr bwMode="auto">
              <a:xfrm rot="19897608">
                <a:off x="2436644" y="2295107"/>
                <a:ext cx="172369" cy="331407"/>
              </a:xfrm>
              <a:prstGeom prst="ellipse">
                <a:avLst/>
              </a:prstGeom>
              <a:solidFill>
                <a:schemeClr val="tx2">
                  <a:lumMod val="9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grpSp>
          <p:nvGrpSpPr>
            <p:cNvPr id="169" name="Group 168">
              <a:extLst>
                <a:ext uri="{FF2B5EF4-FFF2-40B4-BE49-F238E27FC236}">
                  <a16:creationId xmlns:a16="http://schemas.microsoft.com/office/drawing/2014/main" id="{E26869DF-3125-FFEA-3CCD-8075CFA6CF36}"/>
                </a:ext>
              </a:extLst>
            </p:cNvPr>
            <p:cNvGrpSpPr/>
            <p:nvPr/>
          </p:nvGrpSpPr>
          <p:grpSpPr>
            <a:xfrm>
              <a:off x="9805054" y="4001498"/>
              <a:ext cx="693287" cy="1031607"/>
              <a:chOff x="9805054" y="4001498"/>
              <a:chExt cx="693287" cy="1031607"/>
            </a:xfrm>
          </p:grpSpPr>
          <p:grpSp>
            <p:nvGrpSpPr>
              <p:cNvPr id="143" name="Group 142">
                <a:extLst>
                  <a:ext uri="{FF2B5EF4-FFF2-40B4-BE49-F238E27FC236}">
                    <a16:creationId xmlns:a16="http://schemas.microsoft.com/office/drawing/2014/main" id="{EE91A185-1C1A-61EF-B943-2BEB3F70F440}"/>
                  </a:ext>
                </a:extLst>
              </p:cNvPr>
              <p:cNvGrpSpPr/>
              <p:nvPr/>
            </p:nvGrpSpPr>
            <p:grpSpPr>
              <a:xfrm rot="20924383" flipH="1">
                <a:off x="10168721" y="4001498"/>
                <a:ext cx="329620" cy="1009382"/>
                <a:chOff x="3679221" y="5289090"/>
                <a:chExt cx="329620" cy="1009382"/>
              </a:xfrm>
              <a:solidFill>
                <a:schemeClr val="tx2">
                  <a:lumMod val="90000"/>
                </a:schemeClr>
              </a:solidFill>
            </p:grpSpPr>
            <p:sp>
              <p:nvSpPr>
                <p:cNvPr id="144" name="Oval 143">
                  <a:extLst>
                    <a:ext uri="{FF2B5EF4-FFF2-40B4-BE49-F238E27FC236}">
                      <a16:creationId xmlns:a16="http://schemas.microsoft.com/office/drawing/2014/main" id="{3F60A122-6328-1025-9355-E3E46211807D}"/>
                    </a:ext>
                  </a:extLst>
                </p:cNvPr>
                <p:cNvSpPr/>
                <p:nvPr/>
              </p:nvSpPr>
              <p:spPr bwMode="auto">
                <a:xfrm rot="1206185">
                  <a:off x="3679221" y="5289090"/>
                  <a:ext cx="275843" cy="533865"/>
                </a:xfrm>
                <a:prstGeom prst="ellipse">
                  <a:avLst/>
                </a:prstGeom>
                <a:grp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45" name="Oval 144">
                  <a:extLst>
                    <a:ext uri="{FF2B5EF4-FFF2-40B4-BE49-F238E27FC236}">
                      <a16:creationId xmlns:a16="http://schemas.microsoft.com/office/drawing/2014/main" id="{995D4015-235A-C090-C671-32592B183184}"/>
                    </a:ext>
                  </a:extLst>
                </p:cNvPr>
                <p:cNvSpPr/>
                <p:nvPr/>
              </p:nvSpPr>
              <p:spPr bwMode="auto">
                <a:xfrm rot="19228164">
                  <a:off x="3732998" y="5764607"/>
                  <a:ext cx="275843" cy="533865"/>
                </a:xfrm>
                <a:prstGeom prst="ellipse">
                  <a:avLst/>
                </a:prstGeom>
                <a:grp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grpSp>
            <p:nvGrpSpPr>
              <p:cNvPr id="146" name="Group 145">
                <a:extLst>
                  <a:ext uri="{FF2B5EF4-FFF2-40B4-BE49-F238E27FC236}">
                    <a16:creationId xmlns:a16="http://schemas.microsoft.com/office/drawing/2014/main" id="{F8A732C2-A1F5-6A48-8527-DD11F7F381DD}"/>
                  </a:ext>
                </a:extLst>
              </p:cNvPr>
              <p:cNvGrpSpPr/>
              <p:nvPr/>
            </p:nvGrpSpPr>
            <p:grpSpPr>
              <a:xfrm rot="246845">
                <a:off x="9805054" y="4023723"/>
                <a:ext cx="329620" cy="1009382"/>
                <a:chOff x="3679221" y="5289090"/>
                <a:chExt cx="329620" cy="1009382"/>
              </a:xfrm>
              <a:solidFill>
                <a:schemeClr val="tx2">
                  <a:lumMod val="90000"/>
                </a:schemeClr>
              </a:solidFill>
            </p:grpSpPr>
            <p:sp>
              <p:nvSpPr>
                <p:cNvPr id="147" name="Oval 146">
                  <a:extLst>
                    <a:ext uri="{FF2B5EF4-FFF2-40B4-BE49-F238E27FC236}">
                      <a16:creationId xmlns:a16="http://schemas.microsoft.com/office/drawing/2014/main" id="{9431550E-896E-C538-D7C4-D9C9786735AD}"/>
                    </a:ext>
                  </a:extLst>
                </p:cNvPr>
                <p:cNvSpPr/>
                <p:nvPr/>
              </p:nvSpPr>
              <p:spPr bwMode="auto">
                <a:xfrm rot="1206185">
                  <a:off x="3679221" y="5289090"/>
                  <a:ext cx="275843" cy="533865"/>
                </a:xfrm>
                <a:prstGeom prst="ellipse">
                  <a:avLst/>
                </a:prstGeom>
                <a:grp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48" name="Oval 147">
                  <a:extLst>
                    <a:ext uri="{FF2B5EF4-FFF2-40B4-BE49-F238E27FC236}">
                      <a16:creationId xmlns:a16="http://schemas.microsoft.com/office/drawing/2014/main" id="{2DBC221A-1D0F-802E-42EE-A7CB9BB18AE1}"/>
                    </a:ext>
                  </a:extLst>
                </p:cNvPr>
                <p:cNvSpPr/>
                <p:nvPr/>
              </p:nvSpPr>
              <p:spPr bwMode="auto">
                <a:xfrm rot="19228164">
                  <a:off x="3732998" y="5764607"/>
                  <a:ext cx="275843" cy="533865"/>
                </a:xfrm>
                <a:prstGeom prst="ellipse">
                  <a:avLst/>
                </a:prstGeom>
                <a:grp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grpSp>
      </p:grpSp>
      <p:sp>
        <p:nvSpPr>
          <p:cNvPr id="171" name="TextBox 170">
            <a:extLst>
              <a:ext uri="{FF2B5EF4-FFF2-40B4-BE49-F238E27FC236}">
                <a16:creationId xmlns:a16="http://schemas.microsoft.com/office/drawing/2014/main" id="{979BE4AB-5A67-D3FB-9BEC-C60AE6D2B65B}"/>
              </a:ext>
            </a:extLst>
          </p:cNvPr>
          <p:cNvSpPr txBox="1"/>
          <p:nvPr/>
        </p:nvSpPr>
        <p:spPr bwMode="auto">
          <a:xfrm>
            <a:off x="812103" y="1312541"/>
            <a:ext cx="12609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Tarlatamab</a:t>
            </a:r>
          </a:p>
        </p:txBody>
      </p:sp>
      <p:sp>
        <p:nvSpPr>
          <p:cNvPr id="172" name="TextBox 171">
            <a:extLst>
              <a:ext uri="{FF2B5EF4-FFF2-40B4-BE49-F238E27FC236}">
                <a16:creationId xmlns:a16="http://schemas.microsoft.com/office/drawing/2014/main" id="{4BCD0A46-287A-FA3F-B6FE-6FE8EB508356}"/>
              </a:ext>
            </a:extLst>
          </p:cNvPr>
          <p:cNvSpPr txBox="1"/>
          <p:nvPr/>
        </p:nvSpPr>
        <p:spPr bwMode="auto">
          <a:xfrm>
            <a:off x="1125250" y="2036273"/>
            <a:ext cx="113845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DLL3-binding</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domains</a:t>
            </a:r>
          </a:p>
        </p:txBody>
      </p:sp>
      <p:sp>
        <p:nvSpPr>
          <p:cNvPr id="173" name="TextBox 172">
            <a:extLst>
              <a:ext uri="{FF2B5EF4-FFF2-40B4-BE49-F238E27FC236}">
                <a16:creationId xmlns:a16="http://schemas.microsoft.com/office/drawing/2014/main" id="{14E6357B-312D-8AAB-3665-E3AAC373EC6F}"/>
              </a:ext>
            </a:extLst>
          </p:cNvPr>
          <p:cNvSpPr txBox="1"/>
          <p:nvPr/>
        </p:nvSpPr>
        <p:spPr bwMode="auto">
          <a:xfrm>
            <a:off x="1498505" y="2674380"/>
            <a:ext cx="11971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CD3-targeting</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domains</a:t>
            </a:r>
          </a:p>
        </p:txBody>
      </p:sp>
      <p:sp>
        <p:nvSpPr>
          <p:cNvPr id="178" name="TextBox 177">
            <a:extLst>
              <a:ext uri="{FF2B5EF4-FFF2-40B4-BE49-F238E27FC236}">
                <a16:creationId xmlns:a16="http://schemas.microsoft.com/office/drawing/2014/main" id="{5FA54118-3E20-ABAB-5F55-111FD326A39B}"/>
              </a:ext>
            </a:extLst>
          </p:cNvPr>
          <p:cNvSpPr txBox="1"/>
          <p:nvPr/>
        </p:nvSpPr>
        <p:spPr bwMode="auto">
          <a:xfrm>
            <a:off x="575134" y="3727144"/>
            <a:ext cx="8451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Fc region</a:t>
            </a:r>
          </a:p>
        </p:txBody>
      </p:sp>
      <p:sp>
        <p:nvSpPr>
          <p:cNvPr id="179" name="TextBox 178">
            <a:extLst>
              <a:ext uri="{FF2B5EF4-FFF2-40B4-BE49-F238E27FC236}">
                <a16:creationId xmlns:a16="http://schemas.microsoft.com/office/drawing/2014/main" id="{FECC368E-E14E-DD51-BCB7-4F9AE4DB76ED}"/>
              </a:ext>
            </a:extLst>
          </p:cNvPr>
          <p:cNvSpPr txBox="1"/>
          <p:nvPr/>
        </p:nvSpPr>
        <p:spPr bwMode="auto">
          <a:xfrm>
            <a:off x="2636306" y="2088097"/>
            <a:ext cx="11971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CD3-targeting</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region</a:t>
            </a:r>
          </a:p>
        </p:txBody>
      </p:sp>
      <p:sp>
        <p:nvSpPr>
          <p:cNvPr id="180" name="TextBox 179">
            <a:extLst>
              <a:ext uri="{FF2B5EF4-FFF2-40B4-BE49-F238E27FC236}">
                <a16:creationId xmlns:a16="http://schemas.microsoft.com/office/drawing/2014/main" id="{A1C9029B-A120-D167-D792-9CB4AE221667}"/>
              </a:ext>
            </a:extLst>
          </p:cNvPr>
          <p:cNvSpPr txBox="1"/>
          <p:nvPr/>
        </p:nvSpPr>
        <p:spPr bwMode="auto">
          <a:xfrm>
            <a:off x="4106582" y="2074653"/>
            <a:ext cx="11384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DLL3-binding</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region</a:t>
            </a:r>
          </a:p>
        </p:txBody>
      </p:sp>
      <p:sp>
        <p:nvSpPr>
          <p:cNvPr id="181" name="TextBox 180">
            <a:extLst>
              <a:ext uri="{FF2B5EF4-FFF2-40B4-BE49-F238E27FC236}">
                <a16:creationId xmlns:a16="http://schemas.microsoft.com/office/drawing/2014/main" id="{80C7A446-77C4-17C9-3729-EB983CFF5C30}"/>
              </a:ext>
            </a:extLst>
          </p:cNvPr>
          <p:cNvSpPr txBox="1"/>
          <p:nvPr/>
        </p:nvSpPr>
        <p:spPr bwMode="auto">
          <a:xfrm>
            <a:off x="2716389" y="3737403"/>
            <a:ext cx="8451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Fc region</a:t>
            </a:r>
          </a:p>
        </p:txBody>
      </p:sp>
      <p:sp>
        <p:nvSpPr>
          <p:cNvPr id="182" name="TextBox 181">
            <a:extLst>
              <a:ext uri="{FF2B5EF4-FFF2-40B4-BE49-F238E27FC236}">
                <a16:creationId xmlns:a16="http://schemas.microsoft.com/office/drawing/2014/main" id="{27693EF7-BF14-EDD4-A31F-CDEB2C2D8E6F}"/>
              </a:ext>
            </a:extLst>
          </p:cNvPr>
          <p:cNvSpPr txBox="1"/>
          <p:nvPr/>
        </p:nvSpPr>
        <p:spPr bwMode="auto">
          <a:xfrm>
            <a:off x="3201447" y="1312541"/>
            <a:ext cx="129234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Obrixtamig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(BI-764532)</a:t>
            </a:r>
          </a:p>
        </p:txBody>
      </p:sp>
      <p:sp>
        <p:nvSpPr>
          <p:cNvPr id="183" name="TextBox 182">
            <a:extLst>
              <a:ext uri="{FF2B5EF4-FFF2-40B4-BE49-F238E27FC236}">
                <a16:creationId xmlns:a16="http://schemas.microsoft.com/office/drawing/2014/main" id="{6FEFCED7-EBFD-DA1C-62F5-A7D7755FF415}"/>
              </a:ext>
            </a:extLst>
          </p:cNvPr>
          <p:cNvSpPr txBox="1"/>
          <p:nvPr/>
        </p:nvSpPr>
        <p:spPr bwMode="auto">
          <a:xfrm>
            <a:off x="5933596" y="2149396"/>
            <a:ext cx="11971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CD3-targeting</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domains</a:t>
            </a:r>
          </a:p>
        </p:txBody>
      </p:sp>
      <p:sp>
        <p:nvSpPr>
          <p:cNvPr id="184" name="TextBox 183">
            <a:extLst>
              <a:ext uri="{FF2B5EF4-FFF2-40B4-BE49-F238E27FC236}">
                <a16:creationId xmlns:a16="http://schemas.microsoft.com/office/drawing/2014/main" id="{D6839771-E5CC-D5B5-9627-FF05A63D790E}"/>
              </a:ext>
            </a:extLst>
          </p:cNvPr>
          <p:cNvSpPr txBox="1"/>
          <p:nvPr/>
        </p:nvSpPr>
        <p:spPr bwMode="auto">
          <a:xfrm>
            <a:off x="5795810" y="3088848"/>
            <a:ext cx="11351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Anti-albumin</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domain</a:t>
            </a:r>
          </a:p>
        </p:txBody>
      </p:sp>
      <p:sp>
        <p:nvSpPr>
          <p:cNvPr id="185" name="TextBox 184">
            <a:extLst>
              <a:ext uri="{FF2B5EF4-FFF2-40B4-BE49-F238E27FC236}">
                <a16:creationId xmlns:a16="http://schemas.microsoft.com/office/drawing/2014/main" id="{68BF63CE-DEA9-6A19-299E-18F385B8805D}"/>
              </a:ext>
            </a:extLst>
          </p:cNvPr>
          <p:cNvSpPr txBox="1"/>
          <p:nvPr/>
        </p:nvSpPr>
        <p:spPr bwMode="auto">
          <a:xfrm>
            <a:off x="5769039" y="4356639"/>
            <a:ext cx="12516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DLL3-targeting</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domain</a:t>
            </a:r>
          </a:p>
        </p:txBody>
      </p:sp>
      <p:sp>
        <p:nvSpPr>
          <p:cNvPr id="187" name="TextBox 186">
            <a:extLst>
              <a:ext uri="{FF2B5EF4-FFF2-40B4-BE49-F238E27FC236}">
                <a16:creationId xmlns:a16="http://schemas.microsoft.com/office/drawing/2014/main" id="{6B0CA6FA-0F88-9C1E-23F5-1E5282751091}"/>
              </a:ext>
            </a:extLst>
          </p:cNvPr>
          <p:cNvSpPr txBox="1"/>
          <p:nvPr/>
        </p:nvSpPr>
        <p:spPr bwMode="auto">
          <a:xfrm>
            <a:off x="7617013" y="1761754"/>
            <a:ext cx="11896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Anti-DLL3 Fab</a:t>
            </a:r>
          </a:p>
        </p:txBody>
      </p:sp>
      <p:sp>
        <p:nvSpPr>
          <p:cNvPr id="188" name="TextBox 187">
            <a:extLst>
              <a:ext uri="{FF2B5EF4-FFF2-40B4-BE49-F238E27FC236}">
                <a16:creationId xmlns:a16="http://schemas.microsoft.com/office/drawing/2014/main" id="{D651F3A4-5B41-0DCA-7B77-D0D194F80B79}"/>
              </a:ext>
            </a:extLst>
          </p:cNvPr>
          <p:cNvSpPr txBox="1"/>
          <p:nvPr/>
        </p:nvSpPr>
        <p:spPr bwMode="auto">
          <a:xfrm>
            <a:off x="8026576" y="2603560"/>
            <a:ext cx="11776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Anti-CD3 scFc</a:t>
            </a:r>
          </a:p>
        </p:txBody>
      </p:sp>
      <p:sp>
        <p:nvSpPr>
          <p:cNvPr id="189" name="TextBox 188">
            <a:extLst>
              <a:ext uri="{FF2B5EF4-FFF2-40B4-BE49-F238E27FC236}">
                <a16:creationId xmlns:a16="http://schemas.microsoft.com/office/drawing/2014/main" id="{D7ECC81C-1DB8-8D7B-1632-6BE784D26781}"/>
              </a:ext>
            </a:extLst>
          </p:cNvPr>
          <p:cNvSpPr txBox="1"/>
          <p:nvPr/>
        </p:nvSpPr>
        <p:spPr bwMode="auto">
          <a:xfrm>
            <a:off x="6817414" y="3923017"/>
            <a:ext cx="1550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Modified Fc region</a:t>
            </a:r>
          </a:p>
        </p:txBody>
      </p:sp>
      <p:sp>
        <p:nvSpPr>
          <p:cNvPr id="190" name="TextBox 189">
            <a:extLst>
              <a:ext uri="{FF2B5EF4-FFF2-40B4-BE49-F238E27FC236}">
                <a16:creationId xmlns:a16="http://schemas.microsoft.com/office/drawing/2014/main" id="{CFD41702-34D1-BE27-E694-FD3D5CC8F753}"/>
              </a:ext>
            </a:extLst>
          </p:cNvPr>
          <p:cNvSpPr txBox="1"/>
          <p:nvPr/>
        </p:nvSpPr>
        <p:spPr bwMode="auto">
          <a:xfrm>
            <a:off x="7430206" y="1312541"/>
            <a:ext cx="11352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QLS31904</a:t>
            </a:r>
          </a:p>
        </p:txBody>
      </p:sp>
    </p:spTree>
    <p:extLst>
      <p:ext uri="{BB962C8B-B14F-4D97-AF65-F5344CB8AC3E}">
        <p14:creationId xmlns:p14="http://schemas.microsoft.com/office/powerpoint/2010/main" val="5404206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05FF5-A6A6-C3E8-3BE2-B7C15A77041C}"/>
              </a:ext>
            </a:extLst>
          </p:cNvPr>
          <p:cNvSpPr>
            <a:spLocks noGrp="1"/>
          </p:cNvSpPr>
          <p:nvPr>
            <p:ph type="title"/>
          </p:nvPr>
        </p:nvSpPr>
        <p:spPr/>
        <p:txBody>
          <a:bodyPr/>
          <a:lstStyle/>
          <a:p>
            <a:r>
              <a:rPr lang="en-US" dirty="0"/>
              <a:t>DeLLphi-301: Tarlatamab in Relapsed ES-SCLC</a:t>
            </a:r>
          </a:p>
        </p:txBody>
      </p:sp>
      <p:sp>
        <p:nvSpPr>
          <p:cNvPr id="3" name="Content Placeholder 2">
            <a:extLst>
              <a:ext uri="{FF2B5EF4-FFF2-40B4-BE49-F238E27FC236}">
                <a16:creationId xmlns:a16="http://schemas.microsoft.com/office/drawing/2014/main" id="{1E1A93CD-3886-7543-9895-B399E8AD9661}"/>
              </a:ext>
            </a:extLst>
          </p:cNvPr>
          <p:cNvSpPr>
            <a:spLocks noGrp="1"/>
          </p:cNvSpPr>
          <p:nvPr>
            <p:ph idx="1"/>
          </p:nvPr>
        </p:nvSpPr>
        <p:spPr>
          <a:xfrm>
            <a:off x="604675" y="1513047"/>
            <a:ext cx="10877529" cy="477678"/>
          </a:xfrm>
        </p:spPr>
        <p:txBody>
          <a:bodyPr/>
          <a:lstStyle/>
          <a:p>
            <a:pPr>
              <a:spcAft>
                <a:spcPts val="0"/>
              </a:spcAft>
            </a:pPr>
            <a:r>
              <a:rPr lang="en-US" sz="2400" dirty="0"/>
              <a:t>Open-label phase II study</a:t>
            </a:r>
          </a:p>
          <a:p>
            <a:pPr lvl="1">
              <a:spcAft>
                <a:spcPts val="0"/>
              </a:spcAft>
            </a:pPr>
            <a:r>
              <a:rPr lang="en-US" sz="2200" dirty="0"/>
              <a:t>Patients required to have received 1 platinum-based regimen and ≥1 other line of tx; median lines of tx: 2 (range: 1-8)</a:t>
            </a:r>
          </a:p>
        </p:txBody>
      </p:sp>
      <p:sp>
        <p:nvSpPr>
          <p:cNvPr id="4" name="Content Placeholder 2">
            <a:extLst>
              <a:ext uri="{FF2B5EF4-FFF2-40B4-BE49-F238E27FC236}">
                <a16:creationId xmlns:a16="http://schemas.microsoft.com/office/drawing/2014/main" id="{AE6F5C2D-3D94-FA7E-9815-F75E49F00E4D}"/>
              </a:ext>
            </a:extLst>
          </p:cNvPr>
          <p:cNvSpPr txBox="1">
            <a:spLocks/>
          </p:cNvSpPr>
          <p:nvPr/>
        </p:nvSpPr>
        <p:spPr bwMode="auto">
          <a:xfrm>
            <a:off x="604675" y="5449728"/>
            <a:ext cx="10877529" cy="81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ORR per RECIST v1.1 by BICR</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sz="2400" b="1" kern="0" dirty="0">
                <a:solidFill>
                  <a:srgbClr val="000000"/>
                </a:solidFill>
              </a:rPr>
              <a:t>Key s</a:t>
            </a: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econdary endpoints: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DoR, DCR, PFS, OS, safety, drug serum concentration</a:t>
            </a:r>
          </a:p>
        </p:txBody>
      </p:sp>
      <p:sp>
        <p:nvSpPr>
          <p:cNvPr id="6" name="Text Box 11">
            <a:extLst>
              <a:ext uri="{FF2B5EF4-FFF2-40B4-BE49-F238E27FC236}">
                <a16:creationId xmlns:a16="http://schemas.microsoft.com/office/drawing/2014/main" id="{33D8B619-B8B5-5A90-7F10-BD155CC31AA2}"/>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Ahn. NEJM. 2023;389:2063. Sands. WCLC 2024. Abstr OA10.03.</a:t>
            </a:r>
          </a:p>
        </p:txBody>
      </p:sp>
      <p:sp>
        <p:nvSpPr>
          <p:cNvPr id="5" name="Text Box 45">
            <a:extLst>
              <a:ext uri="{FF2B5EF4-FFF2-40B4-BE49-F238E27FC236}">
                <a16:creationId xmlns:a16="http://schemas.microsoft.com/office/drawing/2014/main" id="{9EE98203-DC01-4700-CB0A-D3C0919A66A3}"/>
              </a:ext>
            </a:extLst>
          </p:cNvPr>
          <p:cNvSpPr txBox="1">
            <a:spLocks noChangeArrowheads="1"/>
          </p:cNvSpPr>
          <p:nvPr/>
        </p:nvSpPr>
        <p:spPr bwMode="auto">
          <a:xfrm>
            <a:off x="234946" y="2915675"/>
            <a:ext cx="2039941"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ES-SCLC; ≥2 prior lines of tx, including </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platinum-based CT; treated, stable </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brain mets allowed; ECOG PS 0/1</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222)</a:t>
            </a:r>
          </a:p>
        </p:txBody>
      </p:sp>
      <p:sp>
        <p:nvSpPr>
          <p:cNvPr id="7" name="Rectangle 49">
            <a:extLst>
              <a:ext uri="{FF2B5EF4-FFF2-40B4-BE49-F238E27FC236}">
                <a16:creationId xmlns:a16="http://schemas.microsoft.com/office/drawing/2014/main" id="{F5A43A4E-AF1F-ECE7-AD73-3A85C9F93A76}"/>
              </a:ext>
            </a:extLst>
          </p:cNvPr>
          <p:cNvSpPr>
            <a:spLocks noChangeArrowheads="1"/>
          </p:cNvSpPr>
          <p:nvPr/>
        </p:nvSpPr>
        <p:spPr bwMode="auto">
          <a:xfrm>
            <a:off x="2711431" y="3117606"/>
            <a:ext cx="2614504" cy="914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Tarlatamab 10 mg*</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Days 8, 15, Q2W thereafter</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88)</a:t>
            </a:r>
          </a:p>
        </p:txBody>
      </p:sp>
      <p:sp>
        <p:nvSpPr>
          <p:cNvPr id="8" name="Rectangle 50">
            <a:extLst>
              <a:ext uri="{FF2B5EF4-FFF2-40B4-BE49-F238E27FC236}">
                <a16:creationId xmlns:a16="http://schemas.microsoft.com/office/drawing/2014/main" id="{0FA62185-10B3-E8C7-4B28-44041F7EE206}"/>
              </a:ext>
            </a:extLst>
          </p:cNvPr>
          <p:cNvSpPr>
            <a:spLocks noChangeArrowheads="1"/>
          </p:cNvSpPr>
          <p:nvPr/>
        </p:nvSpPr>
        <p:spPr bwMode="auto">
          <a:xfrm>
            <a:off x="2711431" y="4167837"/>
            <a:ext cx="2614504" cy="91440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Tarlatamab 100 mg*</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Days 8, 15, Q2W thereafter</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88)</a:t>
            </a:r>
          </a:p>
        </p:txBody>
      </p:sp>
      <p:sp>
        <p:nvSpPr>
          <p:cNvPr id="11" name="Line 53">
            <a:extLst>
              <a:ext uri="{FF2B5EF4-FFF2-40B4-BE49-F238E27FC236}">
                <a16:creationId xmlns:a16="http://schemas.microsoft.com/office/drawing/2014/main" id="{75B235EF-EB24-1894-FC74-40FFB9E74CD6}"/>
              </a:ext>
            </a:extLst>
          </p:cNvPr>
          <p:cNvSpPr>
            <a:spLocks noChangeShapeType="1"/>
          </p:cNvSpPr>
          <p:nvPr/>
        </p:nvSpPr>
        <p:spPr bwMode="auto">
          <a:xfrm>
            <a:off x="2150581" y="4094253"/>
            <a:ext cx="453388"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3" name="Line 54">
            <a:extLst>
              <a:ext uri="{FF2B5EF4-FFF2-40B4-BE49-F238E27FC236}">
                <a16:creationId xmlns:a16="http://schemas.microsoft.com/office/drawing/2014/main" id="{1402E041-0A40-77BC-1BA7-5FB35E2026FD}"/>
              </a:ext>
            </a:extLst>
          </p:cNvPr>
          <p:cNvSpPr>
            <a:spLocks noChangeShapeType="1"/>
          </p:cNvSpPr>
          <p:nvPr/>
        </p:nvSpPr>
        <p:spPr bwMode="auto">
          <a:xfrm flipV="1">
            <a:off x="2150581" y="3637052"/>
            <a:ext cx="453388"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7" name="Line 52">
            <a:extLst>
              <a:ext uri="{FF2B5EF4-FFF2-40B4-BE49-F238E27FC236}">
                <a16:creationId xmlns:a16="http://schemas.microsoft.com/office/drawing/2014/main" id="{EBF10D51-366A-A168-6850-AC5921D13982}"/>
              </a:ext>
            </a:extLst>
          </p:cNvPr>
          <p:cNvSpPr>
            <a:spLocks noChangeShapeType="1"/>
          </p:cNvSpPr>
          <p:nvPr/>
        </p:nvSpPr>
        <p:spPr bwMode="auto">
          <a:xfrm>
            <a:off x="8783890" y="4059121"/>
            <a:ext cx="46569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1" name="TextBox 20">
            <a:extLst>
              <a:ext uri="{FF2B5EF4-FFF2-40B4-BE49-F238E27FC236}">
                <a16:creationId xmlns:a16="http://schemas.microsoft.com/office/drawing/2014/main" id="{4C2E0555-E885-E5B6-4916-E80F7EA8AFD0}"/>
              </a:ext>
            </a:extLst>
          </p:cNvPr>
          <p:cNvSpPr txBox="1"/>
          <p:nvPr/>
        </p:nvSpPr>
        <p:spPr bwMode="auto">
          <a:xfrm>
            <a:off x="2785163" y="2715910"/>
            <a:ext cx="26145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Part 1: Dose Evaluation</a:t>
            </a:r>
          </a:p>
        </p:txBody>
      </p:sp>
      <p:sp>
        <p:nvSpPr>
          <p:cNvPr id="22" name="TextBox 21">
            <a:extLst>
              <a:ext uri="{FF2B5EF4-FFF2-40B4-BE49-F238E27FC236}">
                <a16:creationId xmlns:a16="http://schemas.microsoft.com/office/drawing/2014/main" id="{7D05CF4C-C6F3-8208-1B1F-6CB0C2C5BB4B}"/>
              </a:ext>
            </a:extLst>
          </p:cNvPr>
          <p:cNvSpPr txBox="1"/>
          <p:nvPr/>
        </p:nvSpPr>
        <p:spPr bwMode="auto">
          <a:xfrm>
            <a:off x="6025940" y="2744485"/>
            <a:ext cx="26145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Part 2: Dose Expansion</a:t>
            </a:r>
          </a:p>
        </p:txBody>
      </p:sp>
      <p:sp>
        <p:nvSpPr>
          <p:cNvPr id="23" name="TextBox 22">
            <a:extLst>
              <a:ext uri="{FF2B5EF4-FFF2-40B4-BE49-F238E27FC236}">
                <a16:creationId xmlns:a16="http://schemas.microsoft.com/office/drawing/2014/main" id="{F48CBA6A-2829-1A48-494F-06C41BAE8F03}"/>
              </a:ext>
            </a:extLst>
          </p:cNvPr>
          <p:cNvSpPr txBox="1"/>
          <p:nvPr/>
        </p:nvSpPr>
        <p:spPr bwMode="auto">
          <a:xfrm>
            <a:off x="9350375" y="2744485"/>
            <a:ext cx="26145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Part 3: Reduced Inpatient Monitoring Period</a:t>
            </a:r>
          </a:p>
        </p:txBody>
      </p:sp>
      <p:sp>
        <p:nvSpPr>
          <p:cNvPr id="26" name="TextBox 25">
            <a:extLst>
              <a:ext uri="{FF2B5EF4-FFF2-40B4-BE49-F238E27FC236}">
                <a16:creationId xmlns:a16="http://schemas.microsoft.com/office/drawing/2014/main" id="{2702AFA2-7271-96F2-B9DB-3A0207326443}"/>
              </a:ext>
            </a:extLst>
          </p:cNvPr>
          <p:cNvSpPr txBox="1"/>
          <p:nvPr/>
        </p:nvSpPr>
        <p:spPr bwMode="auto">
          <a:xfrm>
            <a:off x="2711430" y="5105884"/>
            <a:ext cx="19357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 mg on D1.</a:t>
            </a:r>
          </a:p>
        </p:txBody>
      </p:sp>
      <p:sp>
        <p:nvSpPr>
          <p:cNvPr id="9" name="Rectangle 49">
            <a:extLst>
              <a:ext uri="{FF2B5EF4-FFF2-40B4-BE49-F238E27FC236}">
                <a16:creationId xmlns:a16="http://schemas.microsoft.com/office/drawing/2014/main" id="{D5D04F94-34B3-C8D2-DB03-0B07749DF300}"/>
              </a:ext>
            </a:extLst>
          </p:cNvPr>
          <p:cNvSpPr>
            <a:spLocks noChangeArrowheads="1"/>
          </p:cNvSpPr>
          <p:nvPr/>
        </p:nvSpPr>
        <p:spPr bwMode="auto">
          <a:xfrm>
            <a:off x="6071145" y="3601921"/>
            <a:ext cx="2615184" cy="914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Tarlatamab 10 mg*</a:t>
            </a:r>
          </a:p>
          <a:p>
            <a:pPr lvl="0" algn="ctr" defTabSz="457200">
              <a:lnSpc>
                <a:spcPct val="100000"/>
              </a:lnSpc>
              <a:spcBef>
                <a:spcPct val="0"/>
              </a:spcBef>
              <a:spcAft>
                <a:spcPct val="0"/>
              </a:spcAft>
              <a:buClrTx/>
              <a:buNone/>
              <a:defRPr/>
            </a:pPr>
            <a:r>
              <a:rPr lang="en-US" altLang="en-US" sz="1800" dirty="0">
                <a:solidFill>
                  <a:srgbClr val="FFFFFF"/>
                </a:solidFill>
                <a:latin typeface="Calibri" panose="020F0502020204030204" pitchFamily="34" charset="0"/>
              </a:rPr>
              <a:t>Days 8, 15,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Q2W thereafter</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12)</a:t>
            </a:r>
          </a:p>
        </p:txBody>
      </p:sp>
      <p:sp>
        <p:nvSpPr>
          <p:cNvPr id="10" name="Rectangle 49">
            <a:extLst>
              <a:ext uri="{FF2B5EF4-FFF2-40B4-BE49-F238E27FC236}">
                <a16:creationId xmlns:a16="http://schemas.microsoft.com/office/drawing/2014/main" id="{33001051-D68D-73FF-EB4A-1D4BD34FB4F3}"/>
              </a:ext>
            </a:extLst>
          </p:cNvPr>
          <p:cNvSpPr>
            <a:spLocks noChangeArrowheads="1"/>
          </p:cNvSpPr>
          <p:nvPr/>
        </p:nvSpPr>
        <p:spPr bwMode="auto">
          <a:xfrm>
            <a:off x="9350035" y="3601921"/>
            <a:ext cx="2615184" cy="914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Tarlatamab 10 mg*</a:t>
            </a:r>
          </a:p>
          <a:p>
            <a:pPr lvl="0" algn="ctr" defTabSz="457200">
              <a:lnSpc>
                <a:spcPct val="100000"/>
              </a:lnSpc>
              <a:spcBef>
                <a:spcPct val="0"/>
              </a:spcBef>
              <a:spcAft>
                <a:spcPct val="0"/>
              </a:spcAft>
              <a:buClrTx/>
              <a:buNone/>
              <a:defRPr/>
            </a:pPr>
            <a:r>
              <a:rPr lang="en-US" altLang="en-US" sz="1800" dirty="0">
                <a:solidFill>
                  <a:srgbClr val="FFFFFF"/>
                </a:solidFill>
                <a:latin typeface="Calibri" panose="020F0502020204030204" pitchFamily="34" charset="0"/>
              </a:rPr>
              <a:t>Days 8, 15,</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Q2W thereafter</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34)</a:t>
            </a:r>
          </a:p>
        </p:txBody>
      </p:sp>
      <p:sp>
        <p:nvSpPr>
          <p:cNvPr id="12" name="Line 52">
            <a:extLst>
              <a:ext uri="{FF2B5EF4-FFF2-40B4-BE49-F238E27FC236}">
                <a16:creationId xmlns:a16="http://schemas.microsoft.com/office/drawing/2014/main" id="{75A50ED0-3B5A-FDCF-934D-743388924F31}"/>
              </a:ext>
            </a:extLst>
          </p:cNvPr>
          <p:cNvSpPr>
            <a:spLocks noChangeShapeType="1"/>
          </p:cNvSpPr>
          <p:nvPr/>
        </p:nvSpPr>
        <p:spPr bwMode="auto">
          <a:xfrm>
            <a:off x="5496757" y="4059121"/>
            <a:ext cx="46569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7636699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0" name="Straight Connector 159">
            <a:extLst>
              <a:ext uri="{FF2B5EF4-FFF2-40B4-BE49-F238E27FC236}">
                <a16:creationId xmlns:a16="http://schemas.microsoft.com/office/drawing/2014/main" id="{E87A578C-35EA-BA47-5165-43B00E230D51}"/>
              </a:ext>
            </a:extLst>
          </p:cNvPr>
          <p:cNvCxnSpPr>
            <a:cxnSpLocks/>
          </p:cNvCxnSpPr>
          <p:nvPr/>
        </p:nvCxnSpPr>
        <p:spPr bwMode="auto">
          <a:xfrm>
            <a:off x="4849026" y="4777248"/>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9103F431-E837-0102-9AF4-5AAAD8C3D1FE}"/>
              </a:ext>
            </a:extLst>
          </p:cNvPr>
          <p:cNvCxnSpPr>
            <a:cxnSpLocks/>
          </p:cNvCxnSpPr>
          <p:nvPr/>
        </p:nvCxnSpPr>
        <p:spPr bwMode="auto">
          <a:xfrm>
            <a:off x="4065567" y="4697046"/>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7C6F6EAA-546F-4D9C-A60F-AC700FE59D12}"/>
              </a:ext>
            </a:extLst>
          </p:cNvPr>
          <p:cNvCxnSpPr>
            <a:cxnSpLocks/>
          </p:cNvCxnSpPr>
          <p:nvPr/>
        </p:nvCxnSpPr>
        <p:spPr bwMode="auto">
          <a:xfrm>
            <a:off x="2003484" y="3759436"/>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606FDC8A-66FA-9714-D44F-78098DB50DFE}"/>
              </a:ext>
            </a:extLst>
          </p:cNvPr>
          <p:cNvCxnSpPr>
            <a:cxnSpLocks/>
          </p:cNvCxnSpPr>
          <p:nvPr/>
        </p:nvCxnSpPr>
        <p:spPr bwMode="auto">
          <a:xfrm>
            <a:off x="10253568" y="4238997"/>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546814B9-6F99-B788-DF2D-655115931DCB}"/>
              </a:ext>
            </a:extLst>
          </p:cNvPr>
          <p:cNvCxnSpPr>
            <a:cxnSpLocks/>
          </p:cNvCxnSpPr>
          <p:nvPr/>
        </p:nvCxnSpPr>
        <p:spPr bwMode="auto">
          <a:xfrm>
            <a:off x="10114786" y="4238998"/>
            <a:ext cx="0" cy="142039"/>
          </a:xfrm>
          <a:prstGeom prst="line">
            <a:avLst/>
          </a:prstGeom>
          <a:noFill/>
          <a:ln w="28575" cap="flat" cmpd="sng" algn="ctr">
            <a:solidFill>
              <a:schemeClr val="accent1"/>
            </a:solidFill>
            <a:prstDash val="solid"/>
            <a:round/>
            <a:headEnd type="none" w="med" len="med"/>
            <a:tailEnd type="none" w="med" len="med"/>
          </a:ln>
          <a:effectLst/>
        </p:spPr>
      </p:cxnSp>
      <p:sp>
        <p:nvSpPr>
          <p:cNvPr id="112" name="TextBox 111">
            <a:extLst>
              <a:ext uri="{FF2B5EF4-FFF2-40B4-BE49-F238E27FC236}">
                <a16:creationId xmlns:a16="http://schemas.microsoft.com/office/drawing/2014/main" id="{C07A685E-0460-628A-0415-528075A5A0CF}"/>
              </a:ext>
            </a:extLst>
          </p:cNvPr>
          <p:cNvSpPr txBox="1"/>
          <p:nvPr/>
        </p:nvSpPr>
        <p:spPr bwMode="auto">
          <a:xfrm>
            <a:off x="9100879" y="37838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68</a:t>
            </a:r>
          </a:p>
        </p:txBody>
      </p:sp>
      <p:cxnSp>
        <p:nvCxnSpPr>
          <p:cNvPr id="103" name="Straight Connector 102">
            <a:extLst>
              <a:ext uri="{FF2B5EF4-FFF2-40B4-BE49-F238E27FC236}">
                <a16:creationId xmlns:a16="http://schemas.microsoft.com/office/drawing/2014/main" id="{429FB18D-E40D-951F-00E3-108CC5AEF24B}"/>
              </a:ext>
            </a:extLst>
          </p:cNvPr>
          <p:cNvCxnSpPr>
            <a:cxnSpLocks/>
          </p:cNvCxnSpPr>
          <p:nvPr/>
        </p:nvCxnSpPr>
        <p:spPr bwMode="auto">
          <a:xfrm>
            <a:off x="9597903" y="4135730"/>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7E14AF22-23BF-6769-9328-BD91B831FE29}"/>
              </a:ext>
            </a:extLst>
          </p:cNvPr>
          <p:cNvCxnSpPr>
            <a:cxnSpLocks/>
          </p:cNvCxnSpPr>
          <p:nvPr/>
        </p:nvCxnSpPr>
        <p:spPr bwMode="auto">
          <a:xfrm>
            <a:off x="9528583" y="410918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E662373E-72F4-0B48-88BF-DE572ECA962D}"/>
              </a:ext>
            </a:extLst>
          </p:cNvPr>
          <p:cNvCxnSpPr>
            <a:cxnSpLocks/>
          </p:cNvCxnSpPr>
          <p:nvPr/>
        </p:nvCxnSpPr>
        <p:spPr bwMode="auto">
          <a:xfrm>
            <a:off x="9458597" y="4097069"/>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BEF6DF69-BBF1-CC5B-F0AC-14F8A15E5929}"/>
              </a:ext>
            </a:extLst>
          </p:cNvPr>
          <p:cNvCxnSpPr>
            <a:cxnSpLocks/>
          </p:cNvCxnSpPr>
          <p:nvPr/>
        </p:nvCxnSpPr>
        <p:spPr bwMode="auto">
          <a:xfrm>
            <a:off x="9250009" y="4059288"/>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921CAB6-6278-15A4-4B36-E17F5FF24D0E}"/>
              </a:ext>
            </a:extLst>
          </p:cNvPr>
          <p:cNvCxnSpPr>
            <a:cxnSpLocks/>
          </p:cNvCxnSpPr>
          <p:nvPr/>
        </p:nvCxnSpPr>
        <p:spPr bwMode="auto">
          <a:xfrm>
            <a:off x="9023089" y="4027178"/>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31BC6A70-14FF-52BD-546E-C39FC9257FCE}"/>
              </a:ext>
            </a:extLst>
          </p:cNvPr>
          <p:cNvCxnSpPr>
            <a:cxnSpLocks/>
          </p:cNvCxnSpPr>
          <p:nvPr/>
        </p:nvCxnSpPr>
        <p:spPr bwMode="auto">
          <a:xfrm>
            <a:off x="8795595" y="3989357"/>
            <a:ext cx="0" cy="142039"/>
          </a:xfrm>
          <a:prstGeom prst="line">
            <a:avLst/>
          </a:prstGeom>
          <a:noFill/>
          <a:ln w="28575" cap="flat" cmpd="sng" algn="ctr">
            <a:solidFill>
              <a:schemeClr val="accent1"/>
            </a:solidFill>
            <a:prstDash val="solid"/>
            <a:round/>
            <a:headEnd type="none" w="med" len="med"/>
            <a:tailEnd type="none" w="med" len="med"/>
          </a:ln>
          <a:effectLst/>
        </p:spPr>
      </p:cxnSp>
      <p:sp>
        <p:nvSpPr>
          <p:cNvPr id="3" name="Title 2">
            <a:extLst>
              <a:ext uri="{FF2B5EF4-FFF2-40B4-BE49-F238E27FC236}">
                <a16:creationId xmlns:a16="http://schemas.microsoft.com/office/drawing/2014/main" id="{A91F886B-8711-9EB5-A858-AC16E518BF13}"/>
              </a:ext>
            </a:extLst>
          </p:cNvPr>
          <p:cNvSpPr>
            <a:spLocks noGrp="1"/>
          </p:cNvSpPr>
          <p:nvPr>
            <p:ph type="title"/>
          </p:nvPr>
        </p:nvSpPr>
        <p:spPr/>
        <p:txBody>
          <a:bodyPr/>
          <a:lstStyle/>
          <a:p>
            <a:r>
              <a:rPr lang="en-US" dirty="0"/>
              <a:t>DeLLphi-301: Efficacy With Tarlatamab in Relapsed SCLC</a:t>
            </a:r>
          </a:p>
        </p:txBody>
      </p:sp>
      <p:sp>
        <p:nvSpPr>
          <p:cNvPr id="8" name="TextBox 7">
            <a:extLst>
              <a:ext uri="{FF2B5EF4-FFF2-40B4-BE49-F238E27FC236}">
                <a16:creationId xmlns:a16="http://schemas.microsoft.com/office/drawing/2014/main" id="{9868B4A9-BDBE-9CF2-255F-AB113AE056EA}"/>
              </a:ext>
            </a:extLst>
          </p:cNvPr>
          <p:cNvSpPr txBox="1"/>
          <p:nvPr/>
        </p:nvSpPr>
        <p:spPr bwMode="auto">
          <a:xfrm>
            <a:off x="3372875" y="2823704"/>
            <a:ext cx="6310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a:t>
            </a:r>
          </a:p>
        </p:txBody>
      </p:sp>
      <p:sp>
        <p:nvSpPr>
          <p:cNvPr id="9" name="TextBox 8">
            <a:extLst>
              <a:ext uri="{FF2B5EF4-FFF2-40B4-BE49-F238E27FC236}">
                <a16:creationId xmlns:a16="http://schemas.microsoft.com/office/drawing/2014/main" id="{46278D31-0D19-A8B8-B9C4-D7D302B894A4}"/>
              </a:ext>
            </a:extLst>
          </p:cNvPr>
          <p:cNvSpPr txBox="1"/>
          <p:nvPr/>
        </p:nvSpPr>
        <p:spPr bwMode="auto">
          <a:xfrm>
            <a:off x="8764778" y="2823704"/>
            <a:ext cx="538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a:t>
            </a:r>
          </a:p>
        </p:txBody>
      </p:sp>
      <p:sp>
        <p:nvSpPr>
          <p:cNvPr id="13" name="Text Box 11">
            <a:extLst>
              <a:ext uri="{FF2B5EF4-FFF2-40B4-BE49-F238E27FC236}">
                <a16:creationId xmlns:a16="http://schemas.microsoft.com/office/drawing/2014/main" id="{FB08DABA-DA53-15AE-3FD1-A59645888E9D}"/>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Ahn. NEJM. 2023;389:2063.</a:t>
            </a:r>
          </a:p>
        </p:txBody>
      </p:sp>
      <p:grpSp>
        <p:nvGrpSpPr>
          <p:cNvPr id="2" name="Group 1">
            <a:extLst>
              <a:ext uri="{FF2B5EF4-FFF2-40B4-BE49-F238E27FC236}">
                <a16:creationId xmlns:a16="http://schemas.microsoft.com/office/drawing/2014/main" id="{6696A031-21EC-51F2-C7DB-AF3FC82F6212}"/>
              </a:ext>
            </a:extLst>
          </p:cNvPr>
          <p:cNvGrpSpPr/>
          <p:nvPr/>
        </p:nvGrpSpPr>
        <p:grpSpPr>
          <a:xfrm>
            <a:off x="2689607" y="2882281"/>
            <a:ext cx="3563230" cy="1077218"/>
            <a:chOff x="2702307" y="1853581"/>
            <a:chExt cx="3563230" cy="1077218"/>
          </a:xfrm>
        </p:grpSpPr>
        <p:sp>
          <p:nvSpPr>
            <p:cNvPr id="6" name="TextBox 5">
              <a:extLst>
                <a:ext uri="{FF2B5EF4-FFF2-40B4-BE49-F238E27FC236}">
                  <a16:creationId xmlns:a16="http://schemas.microsoft.com/office/drawing/2014/main" id="{1A42093F-8BAC-8202-64B0-AF43F2E49085}"/>
                </a:ext>
              </a:extLst>
            </p:cNvPr>
            <p:cNvSpPr txBox="1"/>
            <p:nvPr/>
          </p:nvSpPr>
          <p:spPr bwMode="auto">
            <a:xfrm>
              <a:off x="4582024" y="1853581"/>
              <a:ext cx="1683513" cy="1077218"/>
            </a:xfrm>
            <a:prstGeom prst="rect">
              <a:avLst/>
            </a:prstGeom>
            <a:solidFill>
              <a:schemeClr val="tx1"/>
            </a:solidFill>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(95% CI)</a:t>
              </a:r>
              <a:endParaRPr kumimoji="0" lang="en-US" sz="1600" b="0" i="0" u="none" strike="noStrike" kern="1200" cap="none" spc="0" normalizeH="0" baseline="0" noProof="0" dirty="0">
                <a:ln>
                  <a:noFill/>
                </a:ln>
                <a:solidFill>
                  <a:srgbClr val="000000"/>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mn-cs"/>
                </a:rPr>
                <a:t>4.9 (2.9-6.7)</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mn-cs"/>
                </a:rPr>
                <a:t>3.9 (2.6-4.4)</a:t>
              </a:r>
            </a:p>
          </p:txBody>
        </p:sp>
        <p:sp>
          <p:nvSpPr>
            <p:cNvPr id="14" name="TextBox 13">
              <a:extLst>
                <a:ext uri="{FF2B5EF4-FFF2-40B4-BE49-F238E27FC236}">
                  <a16:creationId xmlns:a16="http://schemas.microsoft.com/office/drawing/2014/main" id="{E6E105F3-F1F0-3B1C-CFBD-32FD54CA0725}"/>
                </a:ext>
              </a:extLst>
            </p:cNvPr>
            <p:cNvSpPr txBox="1"/>
            <p:nvPr/>
          </p:nvSpPr>
          <p:spPr bwMode="auto">
            <a:xfrm>
              <a:off x="2702307" y="2327369"/>
              <a:ext cx="2064544" cy="584775"/>
            </a:xfrm>
            <a:prstGeom prst="rect">
              <a:avLst/>
            </a:prstGeom>
            <a:solidFill>
              <a:schemeClr val="tx1"/>
            </a:solidFill>
            <a:ln>
              <a:noFill/>
            </a:ln>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Tarlatamab 10 mg</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Tarlatamab 100 mg</a:t>
              </a:r>
              <a:endParaRPr kumimoji="0" lang="en-US" sz="1600" b="0" i="0" u="none" strike="noStrike" kern="1200" cap="none" spc="0" normalizeH="0" baseline="0" noProof="0" dirty="0">
                <a:ln>
                  <a:noFill/>
                </a:ln>
                <a:solidFill>
                  <a:srgbClr val="4DA1BB"/>
                </a:solidFill>
                <a:effectLst/>
                <a:uLnTx/>
                <a:uFillTx/>
                <a:latin typeface="Calibri"/>
                <a:ea typeface="+mn-ea"/>
                <a:cs typeface="+mn-cs"/>
              </a:endParaRPr>
            </a:p>
          </p:txBody>
        </p:sp>
      </p:grpSp>
      <p:grpSp>
        <p:nvGrpSpPr>
          <p:cNvPr id="5" name="Group 4">
            <a:extLst>
              <a:ext uri="{FF2B5EF4-FFF2-40B4-BE49-F238E27FC236}">
                <a16:creationId xmlns:a16="http://schemas.microsoft.com/office/drawing/2014/main" id="{2C841A30-ABFC-4195-8AF5-A1F032F43E14}"/>
              </a:ext>
            </a:extLst>
          </p:cNvPr>
          <p:cNvGrpSpPr/>
          <p:nvPr/>
        </p:nvGrpSpPr>
        <p:grpSpPr>
          <a:xfrm>
            <a:off x="8458330" y="2832406"/>
            <a:ext cx="3590475" cy="1077218"/>
            <a:chOff x="8419591" y="1680699"/>
            <a:chExt cx="3590475" cy="1077218"/>
          </a:xfrm>
          <a:noFill/>
        </p:grpSpPr>
        <p:sp>
          <p:nvSpPr>
            <p:cNvPr id="17" name="TextBox 16">
              <a:extLst>
                <a:ext uri="{FF2B5EF4-FFF2-40B4-BE49-F238E27FC236}">
                  <a16:creationId xmlns:a16="http://schemas.microsoft.com/office/drawing/2014/main" id="{7062EE14-BB24-27FE-CF1F-7038B38EBC85}"/>
                </a:ext>
              </a:extLst>
            </p:cNvPr>
            <p:cNvSpPr txBox="1"/>
            <p:nvPr/>
          </p:nvSpPr>
          <p:spPr bwMode="auto">
            <a:xfrm>
              <a:off x="10326553" y="1680699"/>
              <a:ext cx="1683513" cy="1077218"/>
            </a:xfrm>
            <a:prstGeom prst="rect">
              <a:avLst/>
            </a:prstGeom>
            <a:grpFill/>
            <a:ln>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OS,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(95% CI)</a:t>
              </a:r>
              <a:endParaRPr kumimoji="0" lang="en-US" sz="1600" b="0" i="0" u="none" strike="noStrike" kern="1200" cap="none" spc="0" normalizeH="0" baseline="0" noProof="0" dirty="0">
                <a:ln>
                  <a:noFill/>
                </a:ln>
                <a:solidFill>
                  <a:srgbClr val="000000"/>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mn-cs"/>
                </a:rPr>
                <a:t>14.3 (10.8-NE)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mn-cs"/>
                </a:rPr>
                <a:t>NE (12.4-NE)</a:t>
              </a:r>
            </a:p>
          </p:txBody>
        </p:sp>
        <p:sp>
          <p:nvSpPr>
            <p:cNvPr id="18" name="TextBox 17">
              <a:extLst>
                <a:ext uri="{FF2B5EF4-FFF2-40B4-BE49-F238E27FC236}">
                  <a16:creationId xmlns:a16="http://schemas.microsoft.com/office/drawing/2014/main" id="{F86B54E6-A8FF-73A7-7F58-100B6F8E5BED}"/>
                </a:ext>
              </a:extLst>
            </p:cNvPr>
            <p:cNvSpPr txBox="1"/>
            <p:nvPr/>
          </p:nvSpPr>
          <p:spPr bwMode="auto">
            <a:xfrm>
              <a:off x="8419591" y="2160964"/>
              <a:ext cx="2064544" cy="584775"/>
            </a:xfrm>
            <a:prstGeom prst="rect">
              <a:avLst/>
            </a:prstGeom>
            <a:grpFill/>
            <a:ln>
              <a:noFill/>
            </a:ln>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Tarlatamab 10 mg</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Tarlatamab 100 mg</a:t>
              </a:r>
              <a:endParaRPr kumimoji="0" lang="en-US" sz="1600" b="0" i="0" u="none" strike="noStrike" kern="1200" cap="none" spc="0" normalizeH="0" baseline="0" noProof="0" dirty="0">
                <a:ln>
                  <a:noFill/>
                </a:ln>
                <a:solidFill>
                  <a:srgbClr val="4DA1BB"/>
                </a:solidFill>
                <a:effectLst/>
                <a:uLnTx/>
                <a:uFillTx/>
                <a:latin typeface="Calibri"/>
                <a:ea typeface="+mn-ea"/>
                <a:cs typeface="+mn-cs"/>
              </a:endParaRPr>
            </a:p>
          </p:txBody>
        </p:sp>
      </p:grpSp>
      <p:sp>
        <p:nvSpPr>
          <p:cNvPr id="19" name="TextBox 18">
            <a:extLst>
              <a:ext uri="{FF2B5EF4-FFF2-40B4-BE49-F238E27FC236}">
                <a16:creationId xmlns:a16="http://schemas.microsoft.com/office/drawing/2014/main" id="{1E266218-9C7F-19F3-4D04-BCD770A8E4DD}"/>
              </a:ext>
            </a:extLst>
          </p:cNvPr>
          <p:cNvSpPr txBox="1"/>
          <p:nvPr/>
        </p:nvSpPr>
        <p:spPr bwMode="auto">
          <a:xfrm>
            <a:off x="815789" y="3975071"/>
            <a:ext cx="461665" cy="937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vert270"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83A51CA5-12F1-E030-E350-78F4C83F0C95}"/>
              </a:ext>
            </a:extLst>
          </p:cNvPr>
          <p:cNvSpPr txBox="1"/>
          <p:nvPr/>
        </p:nvSpPr>
        <p:spPr bwMode="auto">
          <a:xfrm>
            <a:off x="6175727" y="3972077"/>
            <a:ext cx="461665" cy="937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vert270"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a:t>
            </a: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 name="TextBox 21">
            <a:extLst>
              <a:ext uri="{FF2B5EF4-FFF2-40B4-BE49-F238E27FC236}">
                <a16:creationId xmlns:a16="http://schemas.microsoft.com/office/drawing/2014/main" id="{0B8E1471-6B0D-17D3-9385-1FD4B9B13B9F}"/>
              </a:ext>
            </a:extLst>
          </p:cNvPr>
          <p:cNvSpPr txBox="1"/>
          <p:nvPr/>
        </p:nvSpPr>
        <p:spPr bwMode="auto">
          <a:xfrm rot="5400000">
            <a:off x="3623998" y="5266709"/>
            <a:ext cx="461665" cy="937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vert270"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6" name="Group 25">
            <a:extLst>
              <a:ext uri="{FF2B5EF4-FFF2-40B4-BE49-F238E27FC236}">
                <a16:creationId xmlns:a16="http://schemas.microsoft.com/office/drawing/2014/main" id="{3A78A7F2-7653-3F78-BCFE-B8C62E6CA93B}"/>
              </a:ext>
            </a:extLst>
          </p:cNvPr>
          <p:cNvGrpSpPr/>
          <p:nvPr/>
        </p:nvGrpSpPr>
        <p:grpSpPr>
          <a:xfrm>
            <a:off x="1043415" y="3381923"/>
            <a:ext cx="535724" cy="2099540"/>
            <a:chOff x="1105296" y="2419898"/>
            <a:chExt cx="535724" cy="2099540"/>
          </a:xfrm>
        </p:grpSpPr>
        <p:sp>
          <p:nvSpPr>
            <p:cNvPr id="10" name="TextBox 9">
              <a:extLst>
                <a:ext uri="{FF2B5EF4-FFF2-40B4-BE49-F238E27FC236}">
                  <a16:creationId xmlns:a16="http://schemas.microsoft.com/office/drawing/2014/main" id="{3D121A08-1454-007D-3D23-7B9969777BB0}"/>
                </a:ext>
              </a:extLst>
            </p:cNvPr>
            <p:cNvSpPr txBox="1"/>
            <p:nvPr/>
          </p:nvSpPr>
          <p:spPr bwMode="auto">
            <a:xfrm>
              <a:off x="1105296" y="241989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1" name="TextBox 10">
              <a:extLst>
                <a:ext uri="{FF2B5EF4-FFF2-40B4-BE49-F238E27FC236}">
                  <a16:creationId xmlns:a16="http://schemas.microsoft.com/office/drawing/2014/main" id="{650FD9BB-87D0-3E8A-0A73-53F02909B193}"/>
                </a:ext>
              </a:extLst>
            </p:cNvPr>
            <p:cNvSpPr txBox="1"/>
            <p:nvPr/>
          </p:nvSpPr>
          <p:spPr bwMode="auto">
            <a:xfrm>
              <a:off x="1222316" y="27690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2" name="TextBox 11">
              <a:extLst>
                <a:ext uri="{FF2B5EF4-FFF2-40B4-BE49-F238E27FC236}">
                  <a16:creationId xmlns:a16="http://schemas.microsoft.com/office/drawing/2014/main" id="{5F4A4580-9578-557B-C286-20E219E72FF7}"/>
                </a:ext>
              </a:extLst>
            </p:cNvPr>
            <p:cNvSpPr txBox="1"/>
            <p:nvPr/>
          </p:nvSpPr>
          <p:spPr bwMode="auto">
            <a:xfrm>
              <a:off x="1222316" y="311234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23" name="TextBox 22">
              <a:extLst>
                <a:ext uri="{FF2B5EF4-FFF2-40B4-BE49-F238E27FC236}">
                  <a16:creationId xmlns:a16="http://schemas.microsoft.com/office/drawing/2014/main" id="{90BA2428-5674-5371-35C7-428301D44337}"/>
                </a:ext>
              </a:extLst>
            </p:cNvPr>
            <p:cNvSpPr txBox="1"/>
            <p:nvPr/>
          </p:nvSpPr>
          <p:spPr bwMode="auto">
            <a:xfrm>
              <a:off x="1222316" y="346152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24" name="TextBox 23">
              <a:extLst>
                <a:ext uri="{FF2B5EF4-FFF2-40B4-BE49-F238E27FC236}">
                  <a16:creationId xmlns:a16="http://schemas.microsoft.com/office/drawing/2014/main" id="{92FAEFDE-97CB-5C01-FD32-781D0B90E3C8}"/>
                </a:ext>
              </a:extLst>
            </p:cNvPr>
            <p:cNvSpPr txBox="1"/>
            <p:nvPr/>
          </p:nvSpPr>
          <p:spPr bwMode="auto">
            <a:xfrm>
              <a:off x="1222316" y="38047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25" name="TextBox 24">
              <a:extLst>
                <a:ext uri="{FF2B5EF4-FFF2-40B4-BE49-F238E27FC236}">
                  <a16:creationId xmlns:a16="http://schemas.microsoft.com/office/drawing/2014/main" id="{1BE4FC21-A491-59F1-6F6D-70D5EEBA5FAB}"/>
                </a:ext>
              </a:extLst>
            </p:cNvPr>
            <p:cNvSpPr txBox="1"/>
            <p:nvPr/>
          </p:nvSpPr>
          <p:spPr bwMode="auto">
            <a:xfrm>
              <a:off x="1339335" y="415010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grpSp>
        <p:nvGrpSpPr>
          <p:cNvPr id="33" name="Group 32">
            <a:extLst>
              <a:ext uri="{FF2B5EF4-FFF2-40B4-BE49-F238E27FC236}">
                <a16:creationId xmlns:a16="http://schemas.microsoft.com/office/drawing/2014/main" id="{6727B832-D8E6-D2AF-8F5B-037A1A81C6BE}"/>
              </a:ext>
            </a:extLst>
          </p:cNvPr>
          <p:cNvGrpSpPr/>
          <p:nvPr/>
        </p:nvGrpSpPr>
        <p:grpSpPr>
          <a:xfrm>
            <a:off x="1443653" y="5321007"/>
            <a:ext cx="4826581" cy="369332"/>
            <a:chOff x="1456353" y="4358982"/>
            <a:chExt cx="4826581" cy="369332"/>
          </a:xfrm>
        </p:grpSpPr>
        <p:sp>
          <p:nvSpPr>
            <p:cNvPr id="27" name="TextBox 26">
              <a:extLst>
                <a:ext uri="{FF2B5EF4-FFF2-40B4-BE49-F238E27FC236}">
                  <a16:creationId xmlns:a16="http://schemas.microsoft.com/office/drawing/2014/main" id="{F01FBFAF-366F-9058-F096-F739D988E80A}"/>
                </a:ext>
              </a:extLst>
            </p:cNvPr>
            <p:cNvSpPr txBox="1"/>
            <p:nvPr/>
          </p:nvSpPr>
          <p:spPr bwMode="auto">
            <a:xfrm>
              <a:off x="1456353" y="435898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8" name="TextBox 27">
              <a:extLst>
                <a:ext uri="{FF2B5EF4-FFF2-40B4-BE49-F238E27FC236}">
                  <a16:creationId xmlns:a16="http://schemas.microsoft.com/office/drawing/2014/main" id="{7AB3DDCB-CD92-0CC9-5056-B619BC0FC715}"/>
                </a:ext>
              </a:extLst>
            </p:cNvPr>
            <p:cNvSpPr txBox="1"/>
            <p:nvPr/>
          </p:nvSpPr>
          <p:spPr bwMode="auto">
            <a:xfrm>
              <a:off x="2354148" y="435898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29" name="TextBox 28">
              <a:extLst>
                <a:ext uri="{FF2B5EF4-FFF2-40B4-BE49-F238E27FC236}">
                  <a16:creationId xmlns:a16="http://schemas.microsoft.com/office/drawing/2014/main" id="{C9BB5BEA-1395-A8A4-E1DF-BC967B637E5A}"/>
                </a:ext>
              </a:extLst>
            </p:cNvPr>
            <p:cNvSpPr txBox="1"/>
            <p:nvPr/>
          </p:nvSpPr>
          <p:spPr bwMode="auto">
            <a:xfrm>
              <a:off x="3248060" y="435898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30" name="TextBox 29">
              <a:extLst>
                <a:ext uri="{FF2B5EF4-FFF2-40B4-BE49-F238E27FC236}">
                  <a16:creationId xmlns:a16="http://schemas.microsoft.com/office/drawing/2014/main" id="{844527FB-A0ED-19C2-C67D-A29390FBCED3}"/>
                </a:ext>
              </a:extLst>
            </p:cNvPr>
            <p:cNvSpPr txBox="1"/>
            <p:nvPr/>
          </p:nvSpPr>
          <p:spPr bwMode="auto">
            <a:xfrm>
              <a:off x="4145855" y="435898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31" name="TextBox 30">
              <a:extLst>
                <a:ext uri="{FF2B5EF4-FFF2-40B4-BE49-F238E27FC236}">
                  <a16:creationId xmlns:a16="http://schemas.microsoft.com/office/drawing/2014/main" id="{79EAFEC1-1837-E861-3747-5A9977628111}"/>
                </a:ext>
              </a:extLst>
            </p:cNvPr>
            <p:cNvSpPr txBox="1"/>
            <p:nvPr/>
          </p:nvSpPr>
          <p:spPr bwMode="auto">
            <a:xfrm>
              <a:off x="4966435" y="43589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32" name="TextBox 31">
              <a:extLst>
                <a:ext uri="{FF2B5EF4-FFF2-40B4-BE49-F238E27FC236}">
                  <a16:creationId xmlns:a16="http://schemas.microsoft.com/office/drawing/2014/main" id="{17B15C4B-640B-194B-B4DB-D2397C9E0501}"/>
                </a:ext>
              </a:extLst>
            </p:cNvPr>
            <p:cNvSpPr txBox="1"/>
            <p:nvPr/>
          </p:nvSpPr>
          <p:spPr bwMode="auto">
            <a:xfrm>
              <a:off x="5864230" y="43589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grpSp>
      <p:sp>
        <p:nvSpPr>
          <p:cNvPr id="34" name="Freeform: Shape 33">
            <a:extLst>
              <a:ext uri="{FF2B5EF4-FFF2-40B4-BE49-F238E27FC236}">
                <a16:creationId xmlns:a16="http://schemas.microsoft.com/office/drawing/2014/main" id="{07F50D42-BD62-EEE3-87E5-C063205BECC7}"/>
              </a:ext>
            </a:extLst>
          </p:cNvPr>
          <p:cNvSpPr/>
          <p:nvPr/>
        </p:nvSpPr>
        <p:spPr bwMode="auto">
          <a:xfrm>
            <a:off x="1600200" y="3571875"/>
            <a:ext cx="4464050" cy="1727200"/>
          </a:xfrm>
          <a:custGeom>
            <a:avLst/>
            <a:gdLst>
              <a:gd name="connsiteX0" fmla="*/ 0 w 4464050"/>
              <a:gd name="connsiteY0" fmla="*/ 0 h 1727200"/>
              <a:gd name="connsiteX1" fmla="*/ 0 w 4464050"/>
              <a:gd name="connsiteY1" fmla="*/ 1727200 h 1727200"/>
              <a:gd name="connsiteX2" fmla="*/ 4464050 w 4464050"/>
              <a:gd name="connsiteY2" fmla="*/ 1727200 h 1727200"/>
            </a:gdLst>
            <a:ahLst/>
            <a:cxnLst>
              <a:cxn ang="0">
                <a:pos x="connsiteX0" y="connsiteY0"/>
              </a:cxn>
              <a:cxn ang="0">
                <a:pos x="connsiteX1" y="connsiteY1"/>
              </a:cxn>
              <a:cxn ang="0">
                <a:pos x="connsiteX2" y="connsiteY2"/>
              </a:cxn>
            </a:cxnLst>
            <a:rect l="l" t="t" r="r" b="b"/>
            <a:pathLst>
              <a:path w="4464050" h="1727200">
                <a:moveTo>
                  <a:pt x="0" y="0"/>
                </a:moveTo>
                <a:lnTo>
                  <a:pt x="0" y="1727200"/>
                </a:lnTo>
                <a:lnTo>
                  <a:pt x="4464050" y="1727200"/>
                </a:lnTo>
              </a:path>
            </a:pathLst>
          </a:custGeom>
          <a:noFill/>
          <a:ln w="28575">
            <a:solidFill>
              <a:schemeClr val="bg1"/>
            </a:solidFill>
            <a:miter lim="800000"/>
            <a:headEnd/>
            <a:tailEnd/>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42" name="Group 41">
            <a:extLst>
              <a:ext uri="{FF2B5EF4-FFF2-40B4-BE49-F238E27FC236}">
                <a16:creationId xmlns:a16="http://schemas.microsoft.com/office/drawing/2014/main" id="{7EE7BB31-935E-9BBC-C45C-762E76B1B8B3}"/>
              </a:ext>
            </a:extLst>
          </p:cNvPr>
          <p:cNvGrpSpPr/>
          <p:nvPr/>
        </p:nvGrpSpPr>
        <p:grpSpPr>
          <a:xfrm>
            <a:off x="1504949" y="3578420"/>
            <a:ext cx="109119" cy="1723383"/>
            <a:chOff x="1456353" y="2616395"/>
            <a:chExt cx="402258" cy="1723383"/>
          </a:xfrm>
        </p:grpSpPr>
        <p:cxnSp>
          <p:nvCxnSpPr>
            <p:cNvPr id="36" name="Straight Connector 35">
              <a:extLst>
                <a:ext uri="{FF2B5EF4-FFF2-40B4-BE49-F238E27FC236}">
                  <a16:creationId xmlns:a16="http://schemas.microsoft.com/office/drawing/2014/main" id="{B8E0B829-E51D-AC05-78E2-11F209BFF0B8}"/>
                </a:ext>
              </a:extLst>
            </p:cNvPr>
            <p:cNvCxnSpPr>
              <a:cxnSpLocks/>
            </p:cNvCxnSpPr>
            <p:nvPr/>
          </p:nvCxnSpPr>
          <p:spPr bwMode="auto">
            <a:xfrm>
              <a:off x="1456353" y="2616395"/>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2E50F10-3021-E1DE-2FC2-0438B845197D}"/>
                </a:ext>
              </a:extLst>
            </p:cNvPr>
            <p:cNvCxnSpPr>
              <a:cxnSpLocks/>
            </p:cNvCxnSpPr>
            <p:nvPr/>
          </p:nvCxnSpPr>
          <p:spPr bwMode="auto">
            <a:xfrm>
              <a:off x="1456353" y="2961072"/>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7981D14-2807-40E4-8812-BA5EAD0447E8}"/>
                </a:ext>
              </a:extLst>
            </p:cNvPr>
            <p:cNvCxnSpPr>
              <a:cxnSpLocks/>
            </p:cNvCxnSpPr>
            <p:nvPr/>
          </p:nvCxnSpPr>
          <p:spPr bwMode="auto">
            <a:xfrm>
              <a:off x="1456353" y="3305749"/>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9238CAD4-66D0-8EFD-BAD5-E4C0E17A9EE4}"/>
                </a:ext>
              </a:extLst>
            </p:cNvPr>
            <p:cNvCxnSpPr>
              <a:cxnSpLocks/>
            </p:cNvCxnSpPr>
            <p:nvPr/>
          </p:nvCxnSpPr>
          <p:spPr bwMode="auto">
            <a:xfrm>
              <a:off x="1456353" y="3650426"/>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E2AA01BA-8E81-E8B3-4670-6CA7E123D6EA}"/>
                </a:ext>
              </a:extLst>
            </p:cNvPr>
            <p:cNvCxnSpPr>
              <a:cxnSpLocks/>
            </p:cNvCxnSpPr>
            <p:nvPr/>
          </p:nvCxnSpPr>
          <p:spPr bwMode="auto">
            <a:xfrm>
              <a:off x="1456353" y="3995103"/>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5AB3612B-1991-27AB-5571-F4FD641041BD}"/>
                </a:ext>
              </a:extLst>
            </p:cNvPr>
            <p:cNvCxnSpPr>
              <a:cxnSpLocks/>
            </p:cNvCxnSpPr>
            <p:nvPr/>
          </p:nvCxnSpPr>
          <p:spPr bwMode="auto">
            <a:xfrm>
              <a:off x="1456353" y="4339778"/>
              <a:ext cx="40225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3" name="Group 42">
            <a:extLst>
              <a:ext uri="{FF2B5EF4-FFF2-40B4-BE49-F238E27FC236}">
                <a16:creationId xmlns:a16="http://schemas.microsoft.com/office/drawing/2014/main" id="{EE84320D-12B1-0F28-0E02-1889A9102D01}"/>
              </a:ext>
            </a:extLst>
          </p:cNvPr>
          <p:cNvGrpSpPr/>
          <p:nvPr/>
        </p:nvGrpSpPr>
        <p:grpSpPr>
          <a:xfrm rot="5400000">
            <a:off x="3778249" y="3121025"/>
            <a:ext cx="101604" cy="4457703"/>
            <a:chOff x="1456353" y="2616395"/>
            <a:chExt cx="402258" cy="1723383"/>
          </a:xfrm>
        </p:grpSpPr>
        <p:cxnSp>
          <p:nvCxnSpPr>
            <p:cNvPr id="44" name="Straight Connector 43">
              <a:extLst>
                <a:ext uri="{FF2B5EF4-FFF2-40B4-BE49-F238E27FC236}">
                  <a16:creationId xmlns:a16="http://schemas.microsoft.com/office/drawing/2014/main" id="{71E12BEC-687A-C64C-2DBF-90908D0BCE7E}"/>
                </a:ext>
              </a:extLst>
            </p:cNvPr>
            <p:cNvCxnSpPr>
              <a:cxnSpLocks/>
            </p:cNvCxnSpPr>
            <p:nvPr/>
          </p:nvCxnSpPr>
          <p:spPr bwMode="auto">
            <a:xfrm>
              <a:off x="1456353" y="2616395"/>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9B6FEF2-6767-EE42-2BAD-67DE1D42146A}"/>
                </a:ext>
              </a:extLst>
            </p:cNvPr>
            <p:cNvCxnSpPr>
              <a:cxnSpLocks/>
            </p:cNvCxnSpPr>
            <p:nvPr/>
          </p:nvCxnSpPr>
          <p:spPr bwMode="auto">
            <a:xfrm>
              <a:off x="1456353" y="2961072"/>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ABC6C696-3EAF-58F2-5C3D-A9C88BDE3038}"/>
                </a:ext>
              </a:extLst>
            </p:cNvPr>
            <p:cNvCxnSpPr>
              <a:cxnSpLocks/>
            </p:cNvCxnSpPr>
            <p:nvPr/>
          </p:nvCxnSpPr>
          <p:spPr bwMode="auto">
            <a:xfrm>
              <a:off x="1456353" y="3305749"/>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B22AA33E-39B6-88E2-9F1A-6194351E9E51}"/>
                </a:ext>
              </a:extLst>
            </p:cNvPr>
            <p:cNvCxnSpPr>
              <a:cxnSpLocks/>
            </p:cNvCxnSpPr>
            <p:nvPr/>
          </p:nvCxnSpPr>
          <p:spPr bwMode="auto">
            <a:xfrm>
              <a:off x="1456353" y="3650426"/>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C2C9C06B-946F-0C4C-479A-9DF226BAB314}"/>
                </a:ext>
              </a:extLst>
            </p:cNvPr>
            <p:cNvCxnSpPr>
              <a:cxnSpLocks/>
            </p:cNvCxnSpPr>
            <p:nvPr/>
          </p:nvCxnSpPr>
          <p:spPr bwMode="auto">
            <a:xfrm>
              <a:off x="1456353" y="3995103"/>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C4302FAF-88F2-EADD-6561-08C148B8CAED}"/>
                </a:ext>
              </a:extLst>
            </p:cNvPr>
            <p:cNvCxnSpPr>
              <a:cxnSpLocks/>
            </p:cNvCxnSpPr>
            <p:nvPr/>
          </p:nvCxnSpPr>
          <p:spPr bwMode="auto">
            <a:xfrm>
              <a:off x="1456353" y="4339778"/>
              <a:ext cx="402258" cy="0"/>
            </a:xfrm>
            <a:prstGeom prst="line">
              <a:avLst/>
            </a:prstGeom>
            <a:noFill/>
            <a:ln w="28575" cap="flat" cmpd="sng" algn="ctr">
              <a:solidFill>
                <a:schemeClr val="bg1"/>
              </a:solidFill>
              <a:prstDash val="solid"/>
              <a:round/>
              <a:headEnd type="none" w="med" len="med"/>
              <a:tailEnd type="none" w="med" len="med"/>
            </a:ln>
            <a:effectLst/>
          </p:spPr>
        </p:cxnSp>
      </p:grpSp>
      <p:cxnSp>
        <p:nvCxnSpPr>
          <p:cNvPr id="51" name="Straight Connector 50">
            <a:extLst>
              <a:ext uri="{FF2B5EF4-FFF2-40B4-BE49-F238E27FC236}">
                <a16:creationId xmlns:a16="http://schemas.microsoft.com/office/drawing/2014/main" id="{0995CE8C-CD32-8883-3980-4BF88300871A}"/>
              </a:ext>
            </a:extLst>
          </p:cNvPr>
          <p:cNvCxnSpPr/>
          <p:nvPr/>
        </p:nvCxnSpPr>
        <p:spPr bwMode="auto">
          <a:xfrm>
            <a:off x="3383278" y="4612451"/>
            <a:ext cx="0" cy="686624"/>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52" name="Straight Connector 51">
            <a:extLst>
              <a:ext uri="{FF2B5EF4-FFF2-40B4-BE49-F238E27FC236}">
                <a16:creationId xmlns:a16="http://schemas.microsoft.com/office/drawing/2014/main" id="{4FF5EBF5-3B40-3124-0505-7A3F5CEA66BC}"/>
              </a:ext>
            </a:extLst>
          </p:cNvPr>
          <p:cNvCxnSpPr>
            <a:cxnSpLocks/>
          </p:cNvCxnSpPr>
          <p:nvPr/>
        </p:nvCxnSpPr>
        <p:spPr bwMode="auto">
          <a:xfrm>
            <a:off x="4274819" y="4792884"/>
            <a:ext cx="0" cy="506191"/>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54" name="TextBox 53">
            <a:extLst>
              <a:ext uri="{FF2B5EF4-FFF2-40B4-BE49-F238E27FC236}">
                <a16:creationId xmlns:a16="http://schemas.microsoft.com/office/drawing/2014/main" id="{625094F4-35C8-97BA-CC00-7D30F7E812A0}"/>
              </a:ext>
            </a:extLst>
          </p:cNvPr>
          <p:cNvSpPr txBox="1"/>
          <p:nvPr/>
        </p:nvSpPr>
        <p:spPr bwMode="auto">
          <a:xfrm>
            <a:off x="128622" y="5580240"/>
            <a:ext cx="13171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p>
          <a:p>
            <a:pPr marL="0" marR="0" lvl="0" indent="0" algn="r" defTabSz="4572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10 mg</a:t>
            </a:r>
          </a:p>
          <a:p>
            <a:pPr marL="0" marR="0" lvl="0" indent="0" algn="r" defTabSz="4572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100 mg</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55" name="Group 54">
            <a:extLst>
              <a:ext uri="{FF2B5EF4-FFF2-40B4-BE49-F238E27FC236}">
                <a16:creationId xmlns:a16="http://schemas.microsoft.com/office/drawing/2014/main" id="{FC5689D5-2160-AAAE-EA54-C352E72C9888}"/>
              </a:ext>
            </a:extLst>
          </p:cNvPr>
          <p:cNvGrpSpPr/>
          <p:nvPr/>
        </p:nvGrpSpPr>
        <p:grpSpPr>
          <a:xfrm>
            <a:off x="1384342" y="5795684"/>
            <a:ext cx="4808147" cy="461665"/>
            <a:chOff x="1397042" y="4358982"/>
            <a:chExt cx="4808147" cy="461665"/>
          </a:xfrm>
        </p:grpSpPr>
        <p:sp>
          <p:nvSpPr>
            <p:cNvPr id="56" name="TextBox 55">
              <a:extLst>
                <a:ext uri="{FF2B5EF4-FFF2-40B4-BE49-F238E27FC236}">
                  <a16:creationId xmlns:a16="http://schemas.microsoft.com/office/drawing/2014/main" id="{C65364B3-A6F5-1A94-7FDE-38CBDBA8B6AF}"/>
                </a:ext>
              </a:extLst>
            </p:cNvPr>
            <p:cNvSpPr txBox="1"/>
            <p:nvPr/>
          </p:nvSpPr>
          <p:spPr bwMode="auto">
            <a:xfrm>
              <a:off x="1397042" y="4358982"/>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88</a:t>
              </a:r>
            </a:p>
          </p:txBody>
        </p:sp>
        <p:sp>
          <p:nvSpPr>
            <p:cNvPr id="57" name="TextBox 56">
              <a:extLst>
                <a:ext uri="{FF2B5EF4-FFF2-40B4-BE49-F238E27FC236}">
                  <a16:creationId xmlns:a16="http://schemas.microsoft.com/office/drawing/2014/main" id="{854E66F0-7407-4A0F-F725-B6B5C4A65906}"/>
                </a:ext>
              </a:extLst>
            </p:cNvPr>
            <p:cNvSpPr txBox="1"/>
            <p:nvPr/>
          </p:nvSpPr>
          <p:spPr bwMode="auto">
            <a:xfrm>
              <a:off x="2334111" y="435898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53</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41</a:t>
              </a:r>
            </a:p>
          </p:txBody>
        </p:sp>
        <p:sp>
          <p:nvSpPr>
            <p:cNvPr id="58" name="TextBox 57">
              <a:extLst>
                <a:ext uri="{FF2B5EF4-FFF2-40B4-BE49-F238E27FC236}">
                  <a16:creationId xmlns:a16="http://schemas.microsoft.com/office/drawing/2014/main" id="{C73943D6-9745-950A-C834-7CE8466EA458}"/>
                </a:ext>
              </a:extLst>
            </p:cNvPr>
            <p:cNvSpPr txBox="1"/>
            <p:nvPr/>
          </p:nvSpPr>
          <p:spPr bwMode="auto">
            <a:xfrm>
              <a:off x="3228023" y="435898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26</a:t>
              </a:r>
            </a:p>
          </p:txBody>
        </p:sp>
        <p:sp>
          <p:nvSpPr>
            <p:cNvPr id="59" name="TextBox 58">
              <a:extLst>
                <a:ext uri="{FF2B5EF4-FFF2-40B4-BE49-F238E27FC236}">
                  <a16:creationId xmlns:a16="http://schemas.microsoft.com/office/drawing/2014/main" id="{62568132-47E2-F02D-41E3-77489840AB45}"/>
                </a:ext>
              </a:extLst>
            </p:cNvPr>
            <p:cNvSpPr txBox="1"/>
            <p:nvPr/>
          </p:nvSpPr>
          <p:spPr bwMode="auto">
            <a:xfrm>
              <a:off x="4125818" y="435898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60" name="TextBox 59">
              <a:extLst>
                <a:ext uri="{FF2B5EF4-FFF2-40B4-BE49-F238E27FC236}">
                  <a16:creationId xmlns:a16="http://schemas.microsoft.com/office/drawing/2014/main" id="{ECC8B042-C244-80AA-DA6D-B1CC4EE1997D}"/>
                </a:ext>
              </a:extLst>
            </p:cNvPr>
            <p:cNvSpPr txBox="1"/>
            <p:nvPr/>
          </p:nvSpPr>
          <p:spPr bwMode="auto">
            <a:xfrm>
              <a:off x="5044180" y="4358982"/>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61" name="TextBox 60">
              <a:extLst>
                <a:ext uri="{FF2B5EF4-FFF2-40B4-BE49-F238E27FC236}">
                  <a16:creationId xmlns:a16="http://schemas.microsoft.com/office/drawing/2014/main" id="{6686873F-4132-537D-246B-726987EB8BAA}"/>
                </a:ext>
              </a:extLst>
            </p:cNvPr>
            <p:cNvSpPr txBox="1"/>
            <p:nvPr/>
          </p:nvSpPr>
          <p:spPr bwMode="auto">
            <a:xfrm>
              <a:off x="5941975" y="4358982"/>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62" name="TextBox 61">
            <a:extLst>
              <a:ext uri="{FF2B5EF4-FFF2-40B4-BE49-F238E27FC236}">
                <a16:creationId xmlns:a16="http://schemas.microsoft.com/office/drawing/2014/main" id="{A53E8C09-1B22-B15F-8276-0B121D605A5F}"/>
              </a:ext>
            </a:extLst>
          </p:cNvPr>
          <p:cNvSpPr txBox="1"/>
          <p:nvPr/>
        </p:nvSpPr>
        <p:spPr bwMode="auto">
          <a:xfrm rot="5400000">
            <a:off x="8970099" y="5266709"/>
            <a:ext cx="461665" cy="937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vert270"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63" name="Group 62">
            <a:extLst>
              <a:ext uri="{FF2B5EF4-FFF2-40B4-BE49-F238E27FC236}">
                <a16:creationId xmlns:a16="http://schemas.microsoft.com/office/drawing/2014/main" id="{5D601A98-E00A-2CAF-1823-67388A7F8E19}"/>
              </a:ext>
            </a:extLst>
          </p:cNvPr>
          <p:cNvGrpSpPr/>
          <p:nvPr/>
        </p:nvGrpSpPr>
        <p:grpSpPr>
          <a:xfrm>
            <a:off x="6389516" y="3381923"/>
            <a:ext cx="535724" cy="2099540"/>
            <a:chOff x="1105296" y="2419898"/>
            <a:chExt cx="535724" cy="2099540"/>
          </a:xfrm>
        </p:grpSpPr>
        <p:sp>
          <p:nvSpPr>
            <p:cNvPr id="64" name="TextBox 63">
              <a:extLst>
                <a:ext uri="{FF2B5EF4-FFF2-40B4-BE49-F238E27FC236}">
                  <a16:creationId xmlns:a16="http://schemas.microsoft.com/office/drawing/2014/main" id="{7EC595F6-6BE7-6600-4408-17476D10831C}"/>
                </a:ext>
              </a:extLst>
            </p:cNvPr>
            <p:cNvSpPr txBox="1"/>
            <p:nvPr/>
          </p:nvSpPr>
          <p:spPr bwMode="auto">
            <a:xfrm>
              <a:off x="1105296" y="241989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65" name="TextBox 64">
              <a:extLst>
                <a:ext uri="{FF2B5EF4-FFF2-40B4-BE49-F238E27FC236}">
                  <a16:creationId xmlns:a16="http://schemas.microsoft.com/office/drawing/2014/main" id="{FC49CBA6-CB03-84D4-1928-EE1C47022691}"/>
                </a:ext>
              </a:extLst>
            </p:cNvPr>
            <p:cNvSpPr txBox="1"/>
            <p:nvPr/>
          </p:nvSpPr>
          <p:spPr bwMode="auto">
            <a:xfrm>
              <a:off x="1222316" y="27690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66" name="TextBox 65">
              <a:extLst>
                <a:ext uri="{FF2B5EF4-FFF2-40B4-BE49-F238E27FC236}">
                  <a16:creationId xmlns:a16="http://schemas.microsoft.com/office/drawing/2014/main" id="{43C4FC15-6213-27C7-0941-40FB5F9FFBD8}"/>
                </a:ext>
              </a:extLst>
            </p:cNvPr>
            <p:cNvSpPr txBox="1"/>
            <p:nvPr/>
          </p:nvSpPr>
          <p:spPr bwMode="auto">
            <a:xfrm>
              <a:off x="1222316" y="311234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67" name="TextBox 66">
              <a:extLst>
                <a:ext uri="{FF2B5EF4-FFF2-40B4-BE49-F238E27FC236}">
                  <a16:creationId xmlns:a16="http://schemas.microsoft.com/office/drawing/2014/main" id="{9F6F67F4-7640-EF3A-4307-CABE392DC587}"/>
                </a:ext>
              </a:extLst>
            </p:cNvPr>
            <p:cNvSpPr txBox="1"/>
            <p:nvPr/>
          </p:nvSpPr>
          <p:spPr bwMode="auto">
            <a:xfrm>
              <a:off x="1222316" y="346152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68" name="TextBox 67">
              <a:extLst>
                <a:ext uri="{FF2B5EF4-FFF2-40B4-BE49-F238E27FC236}">
                  <a16:creationId xmlns:a16="http://schemas.microsoft.com/office/drawing/2014/main" id="{7ED078BF-683C-302A-0038-61866599D5A7}"/>
                </a:ext>
              </a:extLst>
            </p:cNvPr>
            <p:cNvSpPr txBox="1"/>
            <p:nvPr/>
          </p:nvSpPr>
          <p:spPr bwMode="auto">
            <a:xfrm>
              <a:off x="1222316" y="38047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69" name="TextBox 68">
              <a:extLst>
                <a:ext uri="{FF2B5EF4-FFF2-40B4-BE49-F238E27FC236}">
                  <a16:creationId xmlns:a16="http://schemas.microsoft.com/office/drawing/2014/main" id="{9D599B9E-4922-AAB2-D306-1CD822FB3192}"/>
                </a:ext>
              </a:extLst>
            </p:cNvPr>
            <p:cNvSpPr txBox="1"/>
            <p:nvPr/>
          </p:nvSpPr>
          <p:spPr bwMode="auto">
            <a:xfrm>
              <a:off x="1339335" y="415010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grpSp>
        <p:nvGrpSpPr>
          <p:cNvPr id="70" name="Group 69">
            <a:extLst>
              <a:ext uri="{FF2B5EF4-FFF2-40B4-BE49-F238E27FC236}">
                <a16:creationId xmlns:a16="http://schemas.microsoft.com/office/drawing/2014/main" id="{0646DFB7-F160-6F15-A4B4-CC1A70AF1F3C}"/>
              </a:ext>
            </a:extLst>
          </p:cNvPr>
          <p:cNvGrpSpPr/>
          <p:nvPr/>
        </p:nvGrpSpPr>
        <p:grpSpPr>
          <a:xfrm>
            <a:off x="6789755" y="5321007"/>
            <a:ext cx="4834143" cy="369332"/>
            <a:chOff x="1456353" y="4358982"/>
            <a:chExt cx="5729853" cy="369332"/>
          </a:xfrm>
        </p:grpSpPr>
        <p:sp>
          <p:nvSpPr>
            <p:cNvPr id="71" name="TextBox 70">
              <a:extLst>
                <a:ext uri="{FF2B5EF4-FFF2-40B4-BE49-F238E27FC236}">
                  <a16:creationId xmlns:a16="http://schemas.microsoft.com/office/drawing/2014/main" id="{85247682-5346-623D-4094-2E06485B6FA7}"/>
                </a:ext>
              </a:extLst>
            </p:cNvPr>
            <p:cNvSpPr txBox="1"/>
            <p:nvPr/>
          </p:nvSpPr>
          <p:spPr bwMode="auto">
            <a:xfrm>
              <a:off x="1456353" y="435898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72" name="TextBox 71">
              <a:extLst>
                <a:ext uri="{FF2B5EF4-FFF2-40B4-BE49-F238E27FC236}">
                  <a16:creationId xmlns:a16="http://schemas.microsoft.com/office/drawing/2014/main" id="{F4C0579C-160F-60EE-F033-370A1E1B6CE7}"/>
                </a:ext>
              </a:extLst>
            </p:cNvPr>
            <p:cNvSpPr txBox="1"/>
            <p:nvPr/>
          </p:nvSpPr>
          <p:spPr bwMode="auto">
            <a:xfrm>
              <a:off x="2354148" y="435898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73" name="TextBox 72">
              <a:extLst>
                <a:ext uri="{FF2B5EF4-FFF2-40B4-BE49-F238E27FC236}">
                  <a16:creationId xmlns:a16="http://schemas.microsoft.com/office/drawing/2014/main" id="{FDD58DBE-EFA7-0CF2-9D59-DB19A39674AE}"/>
                </a:ext>
              </a:extLst>
            </p:cNvPr>
            <p:cNvSpPr txBox="1"/>
            <p:nvPr/>
          </p:nvSpPr>
          <p:spPr bwMode="auto">
            <a:xfrm>
              <a:off x="3248060" y="435898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74" name="TextBox 73">
              <a:extLst>
                <a:ext uri="{FF2B5EF4-FFF2-40B4-BE49-F238E27FC236}">
                  <a16:creationId xmlns:a16="http://schemas.microsoft.com/office/drawing/2014/main" id="{5F9C689B-BA1E-2A79-49BC-8A9D9984A1FC}"/>
                </a:ext>
              </a:extLst>
            </p:cNvPr>
            <p:cNvSpPr txBox="1"/>
            <p:nvPr/>
          </p:nvSpPr>
          <p:spPr bwMode="auto">
            <a:xfrm>
              <a:off x="4145855" y="435898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75" name="TextBox 74">
              <a:extLst>
                <a:ext uri="{FF2B5EF4-FFF2-40B4-BE49-F238E27FC236}">
                  <a16:creationId xmlns:a16="http://schemas.microsoft.com/office/drawing/2014/main" id="{95DDDAE0-8531-763F-2F92-845C2C4DF852}"/>
                </a:ext>
              </a:extLst>
            </p:cNvPr>
            <p:cNvSpPr txBox="1"/>
            <p:nvPr/>
          </p:nvSpPr>
          <p:spPr bwMode="auto">
            <a:xfrm>
              <a:off x="4966435" y="43589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76" name="TextBox 75">
              <a:extLst>
                <a:ext uri="{FF2B5EF4-FFF2-40B4-BE49-F238E27FC236}">
                  <a16:creationId xmlns:a16="http://schemas.microsoft.com/office/drawing/2014/main" id="{E104255A-2F33-8804-B2A4-E4A133C2D7DF}"/>
                </a:ext>
              </a:extLst>
            </p:cNvPr>
            <p:cNvSpPr txBox="1"/>
            <p:nvPr/>
          </p:nvSpPr>
          <p:spPr bwMode="auto">
            <a:xfrm>
              <a:off x="5864230" y="43589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92" name="TextBox 91">
              <a:extLst>
                <a:ext uri="{FF2B5EF4-FFF2-40B4-BE49-F238E27FC236}">
                  <a16:creationId xmlns:a16="http://schemas.microsoft.com/office/drawing/2014/main" id="{C1A6B50A-5538-5A82-738E-B5D3C5D29417}"/>
                </a:ext>
              </a:extLst>
            </p:cNvPr>
            <p:cNvSpPr txBox="1"/>
            <p:nvPr/>
          </p:nvSpPr>
          <p:spPr bwMode="auto">
            <a:xfrm>
              <a:off x="6689921" y="4358982"/>
              <a:ext cx="4962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grpSp>
      <p:sp>
        <p:nvSpPr>
          <p:cNvPr id="77" name="Freeform: Shape 76">
            <a:extLst>
              <a:ext uri="{FF2B5EF4-FFF2-40B4-BE49-F238E27FC236}">
                <a16:creationId xmlns:a16="http://schemas.microsoft.com/office/drawing/2014/main" id="{C8168C4B-8E36-02BA-0605-8C33606906E8}"/>
              </a:ext>
            </a:extLst>
          </p:cNvPr>
          <p:cNvSpPr/>
          <p:nvPr/>
        </p:nvSpPr>
        <p:spPr bwMode="auto">
          <a:xfrm>
            <a:off x="6946301" y="3571875"/>
            <a:ext cx="4464050" cy="1727200"/>
          </a:xfrm>
          <a:custGeom>
            <a:avLst/>
            <a:gdLst>
              <a:gd name="connsiteX0" fmla="*/ 0 w 4464050"/>
              <a:gd name="connsiteY0" fmla="*/ 0 h 1727200"/>
              <a:gd name="connsiteX1" fmla="*/ 0 w 4464050"/>
              <a:gd name="connsiteY1" fmla="*/ 1727200 h 1727200"/>
              <a:gd name="connsiteX2" fmla="*/ 4464050 w 4464050"/>
              <a:gd name="connsiteY2" fmla="*/ 1727200 h 1727200"/>
            </a:gdLst>
            <a:ahLst/>
            <a:cxnLst>
              <a:cxn ang="0">
                <a:pos x="connsiteX0" y="connsiteY0"/>
              </a:cxn>
              <a:cxn ang="0">
                <a:pos x="connsiteX1" y="connsiteY1"/>
              </a:cxn>
              <a:cxn ang="0">
                <a:pos x="connsiteX2" y="connsiteY2"/>
              </a:cxn>
            </a:cxnLst>
            <a:rect l="l" t="t" r="r" b="b"/>
            <a:pathLst>
              <a:path w="4464050" h="1727200">
                <a:moveTo>
                  <a:pt x="0" y="0"/>
                </a:moveTo>
                <a:lnTo>
                  <a:pt x="0" y="1727200"/>
                </a:lnTo>
                <a:lnTo>
                  <a:pt x="4464050" y="1727200"/>
                </a:lnTo>
              </a:path>
            </a:pathLst>
          </a:custGeom>
          <a:noFill/>
          <a:ln w="28575">
            <a:solidFill>
              <a:schemeClr val="bg1"/>
            </a:solidFill>
            <a:miter lim="800000"/>
            <a:headEnd/>
            <a:tailEnd/>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78" name="Group 77">
            <a:extLst>
              <a:ext uri="{FF2B5EF4-FFF2-40B4-BE49-F238E27FC236}">
                <a16:creationId xmlns:a16="http://schemas.microsoft.com/office/drawing/2014/main" id="{8974D27C-0C35-7433-DFEB-2322E4480EBE}"/>
              </a:ext>
            </a:extLst>
          </p:cNvPr>
          <p:cNvGrpSpPr/>
          <p:nvPr/>
        </p:nvGrpSpPr>
        <p:grpSpPr>
          <a:xfrm>
            <a:off x="6851050" y="3578420"/>
            <a:ext cx="109119" cy="1723383"/>
            <a:chOff x="1456353" y="2616395"/>
            <a:chExt cx="402258" cy="1723383"/>
          </a:xfrm>
        </p:grpSpPr>
        <p:cxnSp>
          <p:nvCxnSpPr>
            <p:cNvPr id="79" name="Straight Connector 78">
              <a:extLst>
                <a:ext uri="{FF2B5EF4-FFF2-40B4-BE49-F238E27FC236}">
                  <a16:creationId xmlns:a16="http://schemas.microsoft.com/office/drawing/2014/main" id="{FF7DAA09-19ED-8E69-46AE-51EC4E870168}"/>
                </a:ext>
              </a:extLst>
            </p:cNvPr>
            <p:cNvCxnSpPr>
              <a:cxnSpLocks/>
            </p:cNvCxnSpPr>
            <p:nvPr/>
          </p:nvCxnSpPr>
          <p:spPr bwMode="auto">
            <a:xfrm>
              <a:off x="1456353" y="2616395"/>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D6FC698A-B306-933E-0E6D-E9D6F8C874CC}"/>
                </a:ext>
              </a:extLst>
            </p:cNvPr>
            <p:cNvCxnSpPr>
              <a:cxnSpLocks/>
            </p:cNvCxnSpPr>
            <p:nvPr/>
          </p:nvCxnSpPr>
          <p:spPr bwMode="auto">
            <a:xfrm>
              <a:off x="1456353" y="2961072"/>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F0DABEA0-87E6-CAB3-A03D-6DD7F99F4B10}"/>
                </a:ext>
              </a:extLst>
            </p:cNvPr>
            <p:cNvCxnSpPr>
              <a:cxnSpLocks/>
            </p:cNvCxnSpPr>
            <p:nvPr/>
          </p:nvCxnSpPr>
          <p:spPr bwMode="auto">
            <a:xfrm>
              <a:off x="1456353" y="3305749"/>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745F20BA-4494-4C00-A674-9F890103731A}"/>
                </a:ext>
              </a:extLst>
            </p:cNvPr>
            <p:cNvCxnSpPr>
              <a:cxnSpLocks/>
            </p:cNvCxnSpPr>
            <p:nvPr/>
          </p:nvCxnSpPr>
          <p:spPr bwMode="auto">
            <a:xfrm>
              <a:off x="1456353" y="3650426"/>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914438AE-CB85-76E7-E07B-D85986FF8F25}"/>
                </a:ext>
              </a:extLst>
            </p:cNvPr>
            <p:cNvCxnSpPr>
              <a:cxnSpLocks/>
            </p:cNvCxnSpPr>
            <p:nvPr/>
          </p:nvCxnSpPr>
          <p:spPr bwMode="auto">
            <a:xfrm>
              <a:off x="1456353" y="3995103"/>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AB459255-85D0-607C-63EE-09BC4B80E84F}"/>
                </a:ext>
              </a:extLst>
            </p:cNvPr>
            <p:cNvCxnSpPr>
              <a:cxnSpLocks/>
            </p:cNvCxnSpPr>
            <p:nvPr/>
          </p:nvCxnSpPr>
          <p:spPr bwMode="auto">
            <a:xfrm>
              <a:off x="1456353" y="4339778"/>
              <a:ext cx="402258" cy="0"/>
            </a:xfrm>
            <a:prstGeom prst="line">
              <a:avLst/>
            </a:prstGeom>
            <a:noFill/>
            <a:ln w="28575" cap="flat" cmpd="sng" algn="ctr">
              <a:solidFill>
                <a:schemeClr val="bg1"/>
              </a:solidFill>
              <a:prstDash val="solid"/>
              <a:round/>
              <a:headEnd type="none" w="med" len="med"/>
              <a:tailEnd type="none" w="med" len="med"/>
            </a:ln>
            <a:effectLst/>
          </p:spPr>
        </p:cxnSp>
      </p:grpSp>
      <p:grpSp>
        <p:nvGrpSpPr>
          <p:cNvPr id="85" name="Group 84">
            <a:extLst>
              <a:ext uri="{FF2B5EF4-FFF2-40B4-BE49-F238E27FC236}">
                <a16:creationId xmlns:a16="http://schemas.microsoft.com/office/drawing/2014/main" id="{0E3C9AE0-D892-05DB-CFC2-277682BC8E7C}"/>
              </a:ext>
            </a:extLst>
          </p:cNvPr>
          <p:cNvGrpSpPr/>
          <p:nvPr/>
        </p:nvGrpSpPr>
        <p:grpSpPr>
          <a:xfrm rot="5400000">
            <a:off x="9129620" y="3115754"/>
            <a:ext cx="101604" cy="4468246"/>
            <a:chOff x="1456353" y="2269015"/>
            <a:chExt cx="402261" cy="2070763"/>
          </a:xfrm>
        </p:grpSpPr>
        <p:cxnSp>
          <p:nvCxnSpPr>
            <p:cNvPr id="86" name="Straight Connector 85">
              <a:extLst>
                <a:ext uri="{FF2B5EF4-FFF2-40B4-BE49-F238E27FC236}">
                  <a16:creationId xmlns:a16="http://schemas.microsoft.com/office/drawing/2014/main" id="{E5A6A1F4-1B2C-3C58-61AD-5B1E3B85C6DF}"/>
                </a:ext>
              </a:extLst>
            </p:cNvPr>
            <p:cNvCxnSpPr>
              <a:cxnSpLocks/>
            </p:cNvCxnSpPr>
            <p:nvPr/>
          </p:nvCxnSpPr>
          <p:spPr bwMode="auto">
            <a:xfrm>
              <a:off x="1456353" y="2616395"/>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C4A19F6E-81D2-DA78-9F99-D266BD12EDE1}"/>
                </a:ext>
              </a:extLst>
            </p:cNvPr>
            <p:cNvCxnSpPr>
              <a:cxnSpLocks/>
            </p:cNvCxnSpPr>
            <p:nvPr/>
          </p:nvCxnSpPr>
          <p:spPr bwMode="auto">
            <a:xfrm>
              <a:off x="1456353" y="2961072"/>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39598E48-C362-36F3-CEE5-2DF34860308F}"/>
                </a:ext>
              </a:extLst>
            </p:cNvPr>
            <p:cNvCxnSpPr>
              <a:cxnSpLocks/>
            </p:cNvCxnSpPr>
            <p:nvPr/>
          </p:nvCxnSpPr>
          <p:spPr bwMode="auto">
            <a:xfrm>
              <a:off x="1456353" y="3305749"/>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BAC21AC8-6DBA-58F7-7E90-BB0D97E14E4C}"/>
                </a:ext>
              </a:extLst>
            </p:cNvPr>
            <p:cNvCxnSpPr>
              <a:cxnSpLocks/>
            </p:cNvCxnSpPr>
            <p:nvPr/>
          </p:nvCxnSpPr>
          <p:spPr bwMode="auto">
            <a:xfrm>
              <a:off x="1456353" y="3650426"/>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4866BD05-C197-859F-B086-917B65905AF2}"/>
                </a:ext>
              </a:extLst>
            </p:cNvPr>
            <p:cNvCxnSpPr>
              <a:cxnSpLocks/>
            </p:cNvCxnSpPr>
            <p:nvPr/>
          </p:nvCxnSpPr>
          <p:spPr bwMode="auto">
            <a:xfrm>
              <a:off x="1456353" y="3995103"/>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E3B58591-AB7C-B0BB-0403-5365EE8537F6}"/>
                </a:ext>
              </a:extLst>
            </p:cNvPr>
            <p:cNvCxnSpPr>
              <a:cxnSpLocks/>
            </p:cNvCxnSpPr>
            <p:nvPr/>
          </p:nvCxnSpPr>
          <p:spPr bwMode="auto">
            <a:xfrm>
              <a:off x="1456353" y="4339778"/>
              <a:ext cx="402258"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4769B880-7331-A608-0A33-D698CE5E582E}"/>
                </a:ext>
              </a:extLst>
            </p:cNvPr>
            <p:cNvCxnSpPr>
              <a:cxnSpLocks/>
            </p:cNvCxnSpPr>
            <p:nvPr/>
          </p:nvCxnSpPr>
          <p:spPr bwMode="auto">
            <a:xfrm>
              <a:off x="1456356" y="2269015"/>
              <a:ext cx="40225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07F45C88-517E-48F3-EB7A-ED7F904FA638}"/>
              </a:ext>
            </a:extLst>
          </p:cNvPr>
          <p:cNvGrpSpPr/>
          <p:nvPr/>
        </p:nvGrpSpPr>
        <p:grpSpPr>
          <a:xfrm>
            <a:off x="6706864" y="5795684"/>
            <a:ext cx="4839288" cy="461665"/>
            <a:chOff x="1358103" y="4358982"/>
            <a:chExt cx="5735952" cy="461665"/>
          </a:xfrm>
        </p:grpSpPr>
        <p:sp>
          <p:nvSpPr>
            <p:cNvPr id="95" name="TextBox 94">
              <a:extLst>
                <a:ext uri="{FF2B5EF4-FFF2-40B4-BE49-F238E27FC236}">
                  <a16:creationId xmlns:a16="http://schemas.microsoft.com/office/drawing/2014/main" id="{4EC8A8E7-D5D7-FA6B-1521-DD9A42D6C471}"/>
                </a:ext>
              </a:extLst>
            </p:cNvPr>
            <p:cNvSpPr txBox="1"/>
            <p:nvPr/>
          </p:nvSpPr>
          <p:spPr bwMode="auto">
            <a:xfrm>
              <a:off x="1358103" y="4358982"/>
              <a:ext cx="4981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88</a:t>
              </a:r>
            </a:p>
          </p:txBody>
        </p:sp>
        <p:sp>
          <p:nvSpPr>
            <p:cNvPr id="96" name="TextBox 95">
              <a:extLst>
                <a:ext uri="{FF2B5EF4-FFF2-40B4-BE49-F238E27FC236}">
                  <a16:creationId xmlns:a16="http://schemas.microsoft.com/office/drawing/2014/main" id="{CB8EBFA6-7F71-A79D-38AF-EC972DEE69BD}"/>
                </a:ext>
              </a:extLst>
            </p:cNvPr>
            <p:cNvSpPr txBox="1"/>
            <p:nvPr/>
          </p:nvSpPr>
          <p:spPr bwMode="auto">
            <a:xfrm>
              <a:off x="2302451" y="4358982"/>
              <a:ext cx="4050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84</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62</a:t>
              </a:r>
            </a:p>
          </p:txBody>
        </p:sp>
        <p:sp>
          <p:nvSpPr>
            <p:cNvPr id="97" name="TextBox 96">
              <a:extLst>
                <a:ext uri="{FF2B5EF4-FFF2-40B4-BE49-F238E27FC236}">
                  <a16:creationId xmlns:a16="http://schemas.microsoft.com/office/drawing/2014/main" id="{4FE643C2-0156-EC47-B4B9-B5404F32EC59}"/>
                </a:ext>
              </a:extLst>
            </p:cNvPr>
            <p:cNvSpPr txBox="1"/>
            <p:nvPr/>
          </p:nvSpPr>
          <p:spPr bwMode="auto">
            <a:xfrm>
              <a:off x="3196361" y="4358982"/>
              <a:ext cx="4050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67</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53</a:t>
              </a:r>
            </a:p>
          </p:txBody>
        </p:sp>
        <p:sp>
          <p:nvSpPr>
            <p:cNvPr id="98" name="TextBox 97">
              <a:extLst>
                <a:ext uri="{FF2B5EF4-FFF2-40B4-BE49-F238E27FC236}">
                  <a16:creationId xmlns:a16="http://schemas.microsoft.com/office/drawing/2014/main" id="{92698D31-8381-49CE-205A-B5379730DAE2}"/>
                </a:ext>
              </a:extLst>
            </p:cNvPr>
            <p:cNvSpPr txBox="1"/>
            <p:nvPr/>
          </p:nvSpPr>
          <p:spPr bwMode="auto">
            <a:xfrm>
              <a:off x="4094156" y="4358982"/>
              <a:ext cx="4050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44</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39</a:t>
              </a:r>
            </a:p>
          </p:txBody>
        </p:sp>
        <p:sp>
          <p:nvSpPr>
            <p:cNvPr id="99" name="TextBox 98">
              <a:extLst>
                <a:ext uri="{FF2B5EF4-FFF2-40B4-BE49-F238E27FC236}">
                  <a16:creationId xmlns:a16="http://schemas.microsoft.com/office/drawing/2014/main" id="{A8D3E754-A159-5250-7707-B69F3A489865}"/>
                </a:ext>
              </a:extLst>
            </p:cNvPr>
            <p:cNvSpPr txBox="1"/>
            <p:nvPr/>
          </p:nvSpPr>
          <p:spPr bwMode="auto">
            <a:xfrm>
              <a:off x="4973244" y="4358982"/>
              <a:ext cx="4050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100" name="TextBox 99">
              <a:extLst>
                <a:ext uri="{FF2B5EF4-FFF2-40B4-BE49-F238E27FC236}">
                  <a16:creationId xmlns:a16="http://schemas.microsoft.com/office/drawing/2014/main" id="{256DCD4E-8EDE-B9A3-FC47-BB183619D6F1}"/>
                </a:ext>
              </a:extLst>
            </p:cNvPr>
            <p:cNvSpPr txBox="1"/>
            <p:nvPr/>
          </p:nvSpPr>
          <p:spPr bwMode="auto">
            <a:xfrm>
              <a:off x="5917590" y="4358982"/>
              <a:ext cx="3119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101" name="TextBox 100">
              <a:extLst>
                <a:ext uri="{FF2B5EF4-FFF2-40B4-BE49-F238E27FC236}">
                  <a16:creationId xmlns:a16="http://schemas.microsoft.com/office/drawing/2014/main" id="{4CAA2B0E-5BB5-3527-B878-F5F179C65831}"/>
                </a:ext>
              </a:extLst>
            </p:cNvPr>
            <p:cNvSpPr txBox="1"/>
            <p:nvPr/>
          </p:nvSpPr>
          <p:spPr bwMode="auto">
            <a:xfrm>
              <a:off x="6782070" y="4358982"/>
              <a:ext cx="3119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cxnSp>
        <p:nvCxnSpPr>
          <p:cNvPr id="102" name="Straight Connector 101">
            <a:extLst>
              <a:ext uri="{FF2B5EF4-FFF2-40B4-BE49-F238E27FC236}">
                <a16:creationId xmlns:a16="http://schemas.microsoft.com/office/drawing/2014/main" id="{67DB31A4-A9B2-AD49-D54B-5B1F465465C0}"/>
              </a:ext>
            </a:extLst>
          </p:cNvPr>
          <p:cNvCxnSpPr>
            <a:cxnSpLocks/>
          </p:cNvCxnSpPr>
          <p:nvPr/>
        </p:nvCxnSpPr>
        <p:spPr bwMode="auto">
          <a:xfrm>
            <a:off x="8433768" y="4022725"/>
            <a:ext cx="0" cy="127635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04" name="Straight Connector 103">
            <a:extLst>
              <a:ext uri="{FF2B5EF4-FFF2-40B4-BE49-F238E27FC236}">
                <a16:creationId xmlns:a16="http://schemas.microsoft.com/office/drawing/2014/main" id="{5F0F865A-26D2-2269-9B9C-D89F3BB3B6C6}"/>
              </a:ext>
            </a:extLst>
          </p:cNvPr>
          <p:cNvCxnSpPr>
            <a:cxnSpLocks/>
          </p:cNvCxnSpPr>
          <p:nvPr/>
        </p:nvCxnSpPr>
        <p:spPr bwMode="auto">
          <a:xfrm>
            <a:off x="9177503" y="4100441"/>
            <a:ext cx="0" cy="1198634"/>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106" name="TextBox 105">
            <a:extLst>
              <a:ext uri="{FF2B5EF4-FFF2-40B4-BE49-F238E27FC236}">
                <a16:creationId xmlns:a16="http://schemas.microsoft.com/office/drawing/2014/main" id="{C6C9CF12-0F63-BD3A-530C-09B1326455D7}"/>
              </a:ext>
            </a:extLst>
          </p:cNvPr>
          <p:cNvSpPr txBox="1"/>
          <p:nvPr/>
        </p:nvSpPr>
        <p:spPr bwMode="auto">
          <a:xfrm>
            <a:off x="3274198" y="425426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40</a:t>
            </a:r>
          </a:p>
        </p:txBody>
      </p:sp>
      <p:sp>
        <p:nvSpPr>
          <p:cNvPr id="107" name="TextBox 106">
            <a:extLst>
              <a:ext uri="{FF2B5EF4-FFF2-40B4-BE49-F238E27FC236}">
                <a16:creationId xmlns:a16="http://schemas.microsoft.com/office/drawing/2014/main" id="{3FBDFC5F-D0B1-8607-A040-5128B70F95BC}"/>
              </a:ext>
            </a:extLst>
          </p:cNvPr>
          <p:cNvSpPr txBox="1"/>
          <p:nvPr/>
        </p:nvSpPr>
        <p:spPr bwMode="auto">
          <a:xfrm>
            <a:off x="4100294" y="445585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28</a:t>
            </a:r>
          </a:p>
        </p:txBody>
      </p:sp>
      <p:sp>
        <p:nvSpPr>
          <p:cNvPr id="109" name="TextBox 108">
            <a:extLst>
              <a:ext uri="{FF2B5EF4-FFF2-40B4-BE49-F238E27FC236}">
                <a16:creationId xmlns:a16="http://schemas.microsoft.com/office/drawing/2014/main" id="{5AF15C58-6665-BD89-0990-DE2E855A4756}"/>
              </a:ext>
            </a:extLst>
          </p:cNvPr>
          <p:cNvSpPr txBox="1"/>
          <p:nvPr/>
        </p:nvSpPr>
        <p:spPr bwMode="auto">
          <a:xfrm>
            <a:off x="4225489" y="490435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27</a:t>
            </a:r>
          </a:p>
        </p:txBody>
      </p:sp>
      <p:sp>
        <p:nvSpPr>
          <p:cNvPr id="110" name="TextBox 109">
            <a:extLst>
              <a:ext uri="{FF2B5EF4-FFF2-40B4-BE49-F238E27FC236}">
                <a16:creationId xmlns:a16="http://schemas.microsoft.com/office/drawing/2014/main" id="{1CEC067B-5670-00A9-E076-71FF90ACE0E4}"/>
              </a:ext>
            </a:extLst>
          </p:cNvPr>
          <p:cNvSpPr txBox="1"/>
          <p:nvPr/>
        </p:nvSpPr>
        <p:spPr bwMode="auto">
          <a:xfrm>
            <a:off x="3311316" y="47188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34</a:t>
            </a:r>
          </a:p>
        </p:txBody>
      </p:sp>
      <p:sp>
        <p:nvSpPr>
          <p:cNvPr id="113" name="TextBox 112">
            <a:extLst>
              <a:ext uri="{FF2B5EF4-FFF2-40B4-BE49-F238E27FC236}">
                <a16:creationId xmlns:a16="http://schemas.microsoft.com/office/drawing/2014/main" id="{CCF05C11-CD80-5B58-D3D2-4D9A8073AEF1}"/>
              </a:ext>
            </a:extLst>
          </p:cNvPr>
          <p:cNvSpPr txBox="1"/>
          <p:nvPr/>
        </p:nvSpPr>
        <p:spPr bwMode="auto">
          <a:xfrm>
            <a:off x="9125831" y="423582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66</a:t>
            </a:r>
          </a:p>
        </p:txBody>
      </p:sp>
      <p:sp>
        <p:nvSpPr>
          <p:cNvPr id="114" name="TextBox 113">
            <a:extLst>
              <a:ext uri="{FF2B5EF4-FFF2-40B4-BE49-F238E27FC236}">
                <a16:creationId xmlns:a16="http://schemas.microsoft.com/office/drawing/2014/main" id="{791F8FBC-C025-B7CA-4455-988E0047B236}"/>
              </a:ext>
            </a:extLst>
          </p:cNvPr>
          <p:cNvSpPr txBox="1"/>
          <p:nvPr/>
        </p:nvSpPr>
        <p:spPr bwMode="auto">
          <a:xfrm>
            <a:off x="8378214" y="41112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71</a:t>
            </a:r>
          </a:p>
        </p:txBody>
      </p:sp>
      <p:sp>
        <p:nvSpPr>
          <p:cNvPr id="115" name="Freeform: Shape 114">
            <a:extLst>
              <a:ext uri="{FF2B5EF4-FFF2-40B4-BE49-F238E27FC236}">
                <a16:creationId xmlns:a16="http://schemas.microsoft.com/office/drawing/2014/main" id="{02B479AE-44F3-3D10-5D5B-D9A118EE997B}"/>
              </a:ext>
            </a:extLst>
          </p:cNvPr>
          <p:cNvSpPr/>
          <p:nvPr/>
        </p:nvSpPr>
        <p:spPr bwMode="auto">
          <a:xfrm>
            <a:off x="6953403" y="3571875"/>
            <a:ext cx="3768725" cy="898525"/>
          </a:xfrm>
          <a:custGeom>
            <a:avLst/>
            <a:gdLst>
              <a:gd name="connsiteX0" fmla="*/ 0 w 3768725"/>
              <a:gd name="connsiteY0" fmla="*/ 0 h 898525"/>
              <a:gd name="connsiteX1" fmla="*/ 104775 w 3768725"/>
              <a:gd name="connsiteY1" fmla="*/ 0 h 898525"/>
              <a:gd name="connsiteX2" fmla="*/ 104775 w 3768725"/>
              <a:gd name="connsiteY2" fmla="*/ 19050 h 898525"/>
              <a:gd name="connsiteX3" fmla="*/ 130175 w 3768725"/>
              <a:gd name="connsiteY3" fmla="*/ 19050 h 898525"/>
              <a:gd name="connsiteX4" fmla="*/ 142875 w 3768725"/>
              <a:gd name="connsiteY4" fmla="*/ 44450 h 898525"/>
              <a:gd name="connsiteX5" fmla="*/ 263525 w 3768725"/>
              <a:gd name="connsiteY5" fmla="*/ 44450 h 898525"/>
              <a:gd name="connsiteX6" fmla="*/ 263525 w 3768725"/>
              <a:gd name="connsiteY6" fmla="*/ 60325 h 898525"/>
              <a:gd name="connsiteX7" fmla="*/ 285750 w 3768725"/>
              <a:gd name="connsiteY7" fmla="*/ 60325 h 898525"/>
              <a:gd name="connsiteX8" fmla="*/ 285750 w 3768725"/>
              <a:gd name="connsiteY8" fmla="*/ 79375 h 898525"/>
              <a:gd name="connsiteX9" fmla="*/ 406400 w 3768725"/>
              <a:gd name="connsiteY9" fmla="*/ 79375 h 898525"/>
              <a:gd name="connsiteX10" fmla="*/ 406400 w 3768725"/>
              <a:gd name="connsiteY10" fmla="*/ 92075 h 898525"/>
              <a:gd name="connsiteX11" fmla="*/ 485775 w 3768725"/>
              <a:gd name="connsiteY11" fmla="*/ 92075 h 898525"/>
              <a:gd name="connsiteX12" fmla="*/ 485775 w 3768725"/>
              <a:gd name="connsiteY12" fmla="*/ 111125 h 898525"/>
              <a:gd name="connsiteX13" fmla="*/ 581025 w 3768725"/>
              <a:gd name="connsiteY13" fmla="*/ 111125 h 898525"/>
              <a:gd name="connsiteX14" fmla="*/ 603250 w 3768725"/>
              <a:gd name="connsiteY14" fmla="*/ 152400 h 898525"/>
              <a:gd name="connsiteX15" fmla="*/ 622300 w 3768725"/>
              <a:gd name="connsiteY15" fmla="*/ 152400 h 898525"/>
              <a:gd name="connsiteX16" fmla="*/ 635000 w 3768725"/>
              <a:gd name="connsiteY16" fmla="*/ 184150 h 898525"/>
              <a:gd name="connsiteX17" fmla="*/ 723900 w 3768725"/>
              <a:gd name="connsiteY17" fmla="*/ 184150 h 898525"/>
              <a:gd name="connsiteX18" fmla="*/ 727075 w 3768725"/>
              <a:gd name="connsiteY18" fmla="*/ 203200 h 898525"/>
              <a:gd name="connsiteX19" fmla="*/ 942975 w 3768725"/>
              <a:gd name="connsiteY19" fmla="*/ 203200 h 898525"/>
              <a:gd name="connsiteX20" fmla="*/ 962025 w 3768725"/>
              <a:gd name="connsiteY20" fmla="*/ 215900 h 898525"/>
              <a:gd name="connsiteX21" fmla="*/ 1028700 w 3768725"/>
              <a:gd name="connsiteY21" fmla="*/ 215900 h 898525"/>
              <a:gd name="connsiteX22" fmla="*/ 1028700 w 3768725"/>
              <a:gd name="connsiteY22" fmla="*/ 266700 h 898525"/>
              <a:gd name="connsiteX23" fmla="*/ 1155700 w 3768725"/>
              <a:gd name="connsiteY23" fmla="*/ 266700 h 898525"/>
              <a:gd name="connsiteX24" fmla="*/ 1168400 w 3768725"/>
              <a:gd name="connsiteY24" fmla="*/ 288925 h 898525"/>
              <a:gd name="connsiteX25" fmla="*/ 1216025 w 3768725"/>
              <a:gd name="connsiteY25" fmla="*/ 288925 h 898525"/>
              <a:gd name="connsiteX26" fmla="*/ 1216025 w 3768725"/>
              <a:gd name="connsiteY26" fmla="*/ 314325 h 898525"/>
              <a:gd name="connsiteX27" fmla="*/ 1276350 w 3768725"/>
              <a:gd name="connsiteY27" fmla="*/ 314325 h 898525"/>
              <a:gd name="connsiteX28" fmla="*/ 1289050 w 3768725"/>
              <a:gd name="connsiteY28" fmla="*/ 346075 h 898525"/>
              <a:gd name="connsiteX29" fmla="*/ 1314450 w 3768725"/>
              <a:gd name="connsiteY29" fmla="*/ 346075 h 898525"/>
              <a:gd name="connsiteX30" fmla="*/ 1314450 w 3768725"/>
              <a:gd name="connsiteY30" fmla="*/ 368300 h 898525"/>
              <a:gd name="connsiteX31" fmla="*/ 1377950 w 3768725"/>
              <a:gd name="connsiteY31" fmla="*/ 368300 h 898525"/>
              <a:gd name="connsiteX32" fmla="*/ 1377950 w 3768725"/>
              <a:gd name="connsiteY32" fmla="*/ 384175 h 898525"/>
              <a:gd name="connsiteX33" fmla="*/ 1400175 w 3768725"/>
              <a:gd name="connsiteY33" fmla="*/ 384175 h 898525"/>
              <a:gd name="connsiteX34" fmla="*/ 1400175 w 3768725"/>
              <a:gd name="connsiteY34" fmla="*/ 406400 h 898525"/>
              <a:gd name="connsiteX35" fmla="*/ 1406525 w 3768725"/>
              <a:gd name="connsiteY35" fmla="*/ 406400 h 898525"/>
              <a:gd name="connsiteX36" fmla="*/ 1406525 w 3768725"/>
              <a:gd name="connsiteY36" fmla="*/ 441325 h 898525"/>
              <a:gd name="connsiteX37" fmla="*/ 1447800 w 3768725"/>
              <a:gd name="connsiteY37" fmla="*/ 441325 h 898525"/>
              <a:gd name="connsiteX38" fmla="*/ 1447800 w 3768725"/>
              <a:gd name="connsiteY38" fmla="*/ 463550 h 898525"/>
              <a:gd name="connsiteX39" fmla="*/ 1765300 w 3768725"/>
              <a:gd name="connsiteY39" fmla="*/ 463550 h 898525"/>
              <a:gd name="connsiteX40" fmla="*/ 1781175 w 3768725"/>
              <a:gd name="connsiteY40" fmla="*/ 488950 h 898525"/>
              <a:gd name="connsiteX41" fmla="*/ 1997075 w 3768725"/>
              <a:gd name="connsiteY41" fmla="*/ 488950 h 898525"/>
              <a:gd name="connsiteX42" fmla="*/ 2012950 w 3768725"/>
              <a:gd name="connsiteY42" fmla="*/ 508000 h 898525"/>
              <a:gd name="connsiteX43" fmla="*/ 2054225 w 3768725"/>
              <a:gd name="connsiteY43" fmla="*/ 508000 h 898525"/>
              <a:gd name="connsiteX44" fmla="*/ 2054225 w 3768725"/>
              <a:gd name="connsiteY44" fmla="*/ 530225 h 898525"/>
              <a:gd name="connsiteX45" fmla="*/ 2219325 w 3768725"/>
              <a:gd name="connsiteY45" fmla="*/ 530225 h 898525"/>
              <a:gd name="connsiteX46" fmla="*/ 2219325 w 3768725"/>
              <a:gd name="connsiteY46" fmla="*/ 568325 h 898525"/>
              <a:gd name="connsiteX47" fmla="*/ 2292350 w 3768725"/>
              <a:gd name="connsiteY47" fmla="*/ 568325 h 898525"/>
              <a:gd name="connsiteX48" fmla="*/ 2292350 w 3768725"/>
              <a:gd name="connsiteY48" fmla="*/ 593725 h 898525"/>
              <a:gd name="connsiteX49" fmla="*/ 2600325 w 3768725"/>
              <a:gd name="connsiteY49" fmla="*/ 593725 h 898525"/>
              <a:gd name="connsiteX50" fmla="*/ 2600325 w 3768725"/>
              <a:gd name="connsiteY50" fmla="*/ 628650 h 898525"/>
              <a:gd name="connsiteX51" fmla="*/ 2657475 w 3768725"/>
              <a:gd name="connsiteY51" fmla="*/ 628650 h 898525"/>
              <a:gd name="connsiteX52" fmla="*/ 2657475 w 3768725"/>
              <a:gd name="connsiteY52" fmla="*/ 628650 h 898525"/>
              <a:gd name="connsiteX53" fmla="*/ 2673350 w 3768725"/>
              <a:gd name="connsiteY53" fmla="*/ 644525 h 898525"/>
              <a:gd name="connsiteX54" fmla="*/ 2673350 w 3768725"/>
              <a:gd name="connsiteY54" fmla="*/ 733425 h 898525"/>
              <a:gd name="connsiteX55" fmla="*/ 3540125 w 3768725"/>
              <a:gd name="connsiteY55" fmla="*/ 733425 h 898525"/>
              <a:gd name="connsiteX56" fmla="*/ 3540125 w 3768725"/>
              <a:gd name="connsiteY56" fmla="*/ 898525 h 898525"/>
              <a:gd name="connsiteX57" fmla="*/ 3768725 w 3768725"/>
              <a:gd name="connsiteY57" fmla="*/ 898525 h 898525"/>
              <a:gd name="connsiteX0" fmla="*/ 0 w 3768725"/>
              <a:gd name="connsiteY0" fmla="*/ 0 h 898525"/>
              <a:gd name="connsiteX1" fmla="*/ 104775 w 3768725"/>
              <a:gd name="connsiteY1" fmla="*/ 0 h 898525"/>
              <a:gd name="connsiteX2" fmla="*/ 104775 w 3768725"/>
              <a:gd name="connsiteY2" fmla="*/ 19050 h 898525"/>
              <a:gd name="connsiteX3" fmla="*/ 130175 w 3768725"/>
              <a:gd name="connsiteY3" fmla="*/ 19050 h 898525"/>
              <a:gd name="connsiteX4" fmla="*/ 142875 w 3768725"/>
              <a:gd name="connsiteY4" fmla="*/ 44450 h 898525"/>
              <a:gd name="connsiteX5" fmla="*/ 263525 w 3768725"/>
              <a:gd name="connsiteY5" fmla="*/ 44450 h 898525"/>
              <a:gd name="connsiteX6" fmla="*/ 263525 w 3768725"/>
              <a:gd name="connsiteY6" fmla="*/ 60325 h 898525"/>
              <a:gd name="connsiteX7" fmla="*/ 285750 w 3768725"/>
              <a:gd name="connsiteY7" fmla="*/ 60325 h 898525"/>
              <a:gd name="connsiteX8" fmla="*/ 285750 w 3768725"/>
              <a:gd name="connsiteY8" fmla="*/ 79375 h 898525"/>
              <a:gd name="connsiteX9" fmla="*/ 406400 w 3768725"/>
              <a:gd name="connsiteY9" fmla="*/ 79375 h 898525"/>
              <a:gd name="connsiteX10" fmla="*/ 406400 w 3768725"/>
              <a:gd name="connsiteY10" fmla="*/ 92075 h 898525"/>
              <a:gd name="connsiteX11" fmla="*/ 485775 w 3768725"/>
              <a:gd name="connsiteY11" fmla="*/ 92075 h 898525"/>
              <a:gd name="connsiteX12" fmla="*/ 485775 w 3768725"/>
              <a:gd name="connsiteY12" fmla="*/ 111125 h 898525"/>
              <a:gd name="connsiteX13" fmla="*/ 581025 w 3768725"/>
              <a:gd name="connsiteY13" fmla="*/ 111125 h 898525"/>
              <a:gd name="connsiteX14" fmla="*/ 603250 w 3768725"/>
              <a:gd name="connsiteY14" fmla="*/ 152400 h 898525"/>
              <a:gd name="connsiteX15" fmla="*/ 622300 w 3768725"/>
              <a:gd name="connsiteY15" fmla="*/ 152400 h 898525"/>
              <a:gd name="connsiteX16" fmla="*/ 635000 w 3768725"/>
              <a:gd name="connsiteY16" fmla="*/ 184150 h 898525"/>
              <a:gd name="connsiteX17" fmla="*/ 723900 w 3768725"/>
              <a:gd name="connsiteY17" fmla="*/ 184150 h 898525"/>
              <a:gd name="connsiteX18" fmla="*/ 727075 w 3768725"/>
              <a:gd name="connsiteY18" fmla="*/ 203200 h 898525"/>
              <a:gd name="connsiteX19" fmla="*/ 942975 w 3768725"/>
              <a:gd name="connsiteY19" fmla="*/ 203200 h 898525"/>
              <a:gd name="connsiteX20" fmla="*/ 962025 w 3768725"/>
              <a:gd name="connsiteY20" fmla="*/ 215900 h 898525"/>
              <a:gd name="connsiteX21" fmla="*/ 1028700 w 3768725"/>
              <a:gd name="connsiteY21" fmla="*/ 215900 h 898525"/>
              <a:gd name="connsiteX22" fmla="*/ 1028700 w 3768725"/>
              <a:gd name="connsiteY22" fmla="*/ 266700 h 898525"/>
              <a:gd name="connsiteX23" fmla="*/ 1155700 w 3768725"/>
              <a:gd name="connsiteY23" fmla="*/ 266700 h 898525"/>
              <a:gd name="connsiteX24" fmla="*/ 1168400 w 3768725"/>
              <a:gd name="connsiteY24" fmla="*/ 288925 h 898525"/>
              <a:gd name="connsiteX25" fmla="*/ 1216025 w 3768725"/>
              <a:gd name="connsiteY25" fmla="*/ 288925 h 898525"/>
              <a:gd name="connsiteX26" fmla="*/ 1216025 w 3768725"/>
              <a:gd name="connsiteY26" fmla="*/ 314325 h 898525"/>
              <a:gd name="connsiteX27" fmla="*/ 1276350 w 3768725"/>
              <a:gd name="connsiteY27" fmla="*/ 314325 h 898525"/>
              <a:gd name="connsiteX28" fmla="*/ 1289050 w 3768725"/>
              <a:gd name="connsiteY28" fmla="*/ 346075 h 898525"/>
              <a:gd name="connsiteX29" fmla="*/ 1314450 w 3768725"/>
              <a:gd name="connsiteY29" fmla="*/ 346075 h 898525"/>
              <a:gd name="connsiteX30" fmla="*/ 1314450 w 3768725"/>
              <a:gd name="connsiteY30" fmla="*/ 368300 h 898525"/>
              <a:gd name="connsiteX31" fmla="*/ 1377950 w 3768725"/>
              <a:gd name="connsiteY31" fmla="*/ 368300 h 898525"/>
              <a:gd name="connsiteX32" fmla="*/ 1377950 w 3768725"/>
              <a:gd name="connsiteY32" fmla="*/ 384175 h 898525"/>
              <a:gd name="connsiteX33" fmla="*/ 1400175 w 3768725"/>
              <a:gd name="connsiteY33" fmla="*/ 384175 h 898525"/>
              <a:gd name="connsiteX34" fmla="*/ 1400175 w 3768725"/>
              <a:gd name="connsiteY34" fmla="*/ 406400 h 898525"/>
              <a:gd name="connsiteX35" fmla="*/ 1406525 w 3768725"/>
              <a:gd name="connsiteY35" fmla="*/ 406400 h 898525"/>
              <a:gd name="connsiteX36" fmla="*/ 1406525 w 3768725"/>
              <a:gd name="connsiteY36" fmla="*/ 441325 h 898525"/>
              <a:gd name="connsiteX37" fmla="*/ 1447800 w 3768725"/>
              <a:gd name="connsiteY37" fmla="*/ 441325 h 898525"/>
              <a:gd name="connsiteX38" fmla="*/ 1447800 w 3768725"/>
              <a:gd name="connsiteY38" fmla="*/ 463550 h 898525"/>
              <a:gd name="connsiteX39" fmla="*/ 1765300 w 3768725"/>
              <a:gd name="connsiteY39" fmla="*/ 463550 h 898525"/>
              <a:gd name="connsiteX40" fmla="*/ 1781175 w 3768725"/>
              <a:gd name="connsiteY40" fmla="*/ 488950 h 898525"/>
              <a:gd name="connsiteX41" fmla="*/ 1997075 w 3768725"/>
              <a:gd name="connsiteY41" fmla="*/ 488950 h 898525"/>
              <a:gd name="connsiteX42" fmla="*/ 2012950 w 3768725"/>
              <a:gd name="connsiteY42" fmla="*/ 508000 h 898525"/>
              <a:gd name="connsiteX43" fmla="*/ 2054225 w 3768725"/>
              <a:gd name="connsiteY43" fmla="*/ 508000 h 898525"/>
              <a:gd name="connsiteX44" fmla="*/ 2054225 w 3768725"/>
              <a:gd name="connsiteY44" fmla="*/ 530225 h 898525"/>
              <a:gd name="connsiteX45" fmla="*/ 2219325 w 3768725"/>
              <a:gd name="connsiteY45" fmla="*/ 530225 h 898525"/>
              <a:gd name="connsiteX46" fmla="*/ 2219325 w 3768725"/>
              <a:gd name="connsiteY46" fmla="*/ 568325 h 898525"/>
              <a:gd name="connsiteX47" fmla="*/ 2292350 w 3768725"/>
              <a:gd name="connsiteY47" fmla="*/ 568325 h 898525"/>
              <a:gd name="connsiteX48" fmla="*/ 2292350 w 3768725"/>
              <a:gd name="connsiteY48" fmla="*/ 593725 h 898525"/>
              <a:gd name="connsiteX49" fmla="*/ 2600325 w 3768725"/>
              <a:gd name="connsiteY49" fmla="*/ 593725 h 898525"/>
              <a:gd name="connsiteX50" fmla="*/ 2600325 w 3768725"/>
              <a:gd name="connsiteY50" fmla="*/ 628650 h 898525"/>
              <a:gd name="connsiteX51" fmla="*/ 2657475 w 3768725"/>
              <a:gd name="connsiteY51" fmla="*/ 628650 h 898525"/>
              <a:gd name="connsiteX52" fmla="*/ 2657475 w 3768725"/>
              <a:gd name="connsiteY52" fmla="*/ 628650 h 898525"/>
              <a:gd name="connsiteX53" fmla="*/ 2657475 w 3768725"/>
              <a:gd name="connsiteY53" fmla="*/ 644525 h 898525"/>
              <a:gd name="connsiteX54" fmla="*/ 2673350 w 3768725"/>
              <a:gd name="connsiteY54" fmla="*/ 733425 h 898525"/>
              <a:gd name="connsiteX55" fmla="*/ 3540125 w 3768725"/>
              <a:gd name="connsiteY55" fmla="*/ 733425 h 898525"/>
              <a:gd name="connsiteX56" fmla="*/ 3540125 w 3768725"/>
              <a:gd name="connsiteY56" fmla="*/ 898525 h 898525"/>
              <a:gd name="connsiteX57" fmla="*/ 3768725 w 3768725"/>
              <a:gd name="connsiteY57" fmla="*/ 898525 h 898525"/>
              <a:gd name="connsiteX0" fmla="*/ 0 w 3768725"/>
              <a:gd name="connsiteY0" fmla="*/ 0 h 898525"/>
              <a:gd name="connsiteX1" fmla="*/ 104775 w 3768725"/>
              <a:gd name="connsiteY1" fmla="*/ 0 h 898525"/>
              <a:gd name="connsiteX2" fmla="*/ 104775 w 3768725"/>
              <a:gd name="connsiteY2" fmla="*/ 19050 h 898525"/>
              <a:gd name="connsiteX3" fmla="*/ 130175 w 3768725"/>
              <a:gd name="connsiteY3" fmla="*/ 19050 h 898525"/>
              <a:gd name="connsiteX4" fmla="*/ 142875 w 3768725"/>
              <a:gd name="connsiteY4" fmla="*/ 44450 h 898525"/>
              <a:gd name="connsiteX5" fmla="*/ 263525 w 3768725"/>
              <a:gd name="connsiteY5" fmla="*/ 44450 h 898525"/>
              <a:gd name="connsiteX6" fmla="*/ 263525 w 3768725"/>
              <a:gd name="connsiteY6" fmla="*/ 60325 h 898525"/>
              <a:gd name="connsiteX7" fmla="*/ 285750 w 3768725"/>
              <a:gd name="connsiteY7" fmla="*/ 60325 h 898525"/>
              <a:gd name="connsiteX8" fmla="*/ 285750 w 3768725"/>
              <a:gd name="connsiteY8" fmla="*/ 79375 h 898525"/>
              <a:gd name="connsiteX9" fmla="*/ 406400 w 3768725"/>
              <a:gd name="connsiteY9" fmla="*/ 79375 h 898525"/>
              <a:gd name="connsiteX10" fmla="*/ 406400 w 3768725"/>
              <a:gd name="connsiteY10" fmla="*/ 92075 h 898525"/>
              <a:gd name="connsiteX11" fmla="*/ 485775 w 3768725"/>
              <a:gd name="connsiteY11" fmla="*/ 92075 h 898525"/>
              <a:gd name="connsiteX12" fmla="*/ 485775 w 3768725"/>
              <a:gd name="connsiteY12" fmla="*/ 111125 h 898525"/>
              <a:gd name="connsiteX13" fmla="*/ 581025 w 3768725"/>
              <a:gd name="connsiteY13" fmla="*/ 111125 h 898525"/>
              <a:gd name="connsiteX14" fmla="*/ 603250 w 3768725"/>
              <a:gd name="connsiteY14" fmla="*/ 152400 h 898525"/>
              <a:gd name="connsiteX15" fmla="*/ 622300 w 3768725"/>
              <a:gd name="connsiteY15" fmla="*/ 152400 h 898525"/>
              <a:gd name="connsiteX16" fmla="*/ 635000 w 3768725"/>
              <a:gd name="connsiteY16" fmla="*/ 184150 h 898525"/>
              <a:gd name="connsiteX17" fmla="*/ 723900 w 3768725"/>
              <a:gd name="connsiteY17" fmla="*/ 184150 h 898525"/>
              <a:gd name="connsiteX18" fmla="*/ 727075 w 3768725"/>
              <a:gd name="connsiteY18" fmla="*/ 203200 h 898525"/>
              <a:gd name="connsiteX19" fmla="*/ 942975 w 3768725"/>
              <a:gd name="connsiteY19" fmla="*/ 203200 h 898525"/>
              <a:gd name="connsiteX20" fmla="*/ 962025 w 3768725"/>
              <a:gd name="connsiteY20" fmla="*/ 215900 h 898525"/>
              <a:gd name="connsiteX21" fmla="*/ 1028700 w 3768725"/>
              <a:gd name="connsiteY21" fmla="*/ 215900 h 898525"/>
              <a:gd name="connsiteX22" fmla="*/ 1028700 w 3768725"/>
              <a:gd name="connsiteY22" fmla="*/ 266700 h 898525"/>
              <a:gd name="connsiteX23" fmla="*/ 1155700 w 3768725"/>
              <a:gd name="connsiteY23" fmla="*/ 266700 h 898525"/>
              <a:gd name="connsiteX24" fmla="*/ 1168400 w 3768725"/>
              <a:gd name="connsiteY24" fmla="*/ 288925 h 898525"/>
              <a:gd name="connsiteX25" fmla="*/ 1216025 w 3768725"/>
              <a:gd name="connsiteY25" fmla="*/ 288925 h 898525"/>
              <a:gd name="connsiteX26" fmla="*/ 1216025 w 3768725"/>
              <a:gd name="connsiteY26" fmla="*/ 314325 h 898525"/>
              <a:gd name="connsiteX27" fmla="*/ 1276350 w 3768725"/>
              <a:gd name="connsiteY27" fmla="*/ 314325 h 898525"/>
              <a:gd name="connsiteX28" fmla="*/ 1289050 w 3768725"/>
              <a:gd name="connsiteY28" fmla="*/ 346075 h 898525"/>
              <a:gd name="connsiteX29" fmla="*/ 1314450 w 3768725"/>
              <a:gd name="connsiteY29" fmla="*/ 346075 h 898525"/>
              <a:gd name="connsiteX30" fmla="*/ 1314450 w 3768725"/>
              <a:gd name="connsiteY30" fmla="*/ 368300 h 898525"/>
              <a:gd name="connsiteX31" fmla="*/ 1377950 w 3768725"/>
              <a:gd name="connsiteY31" fmla="*/ 368300 h 898525"/>
              <a:gd name="connsiteX32" fmla="*/ 1377950 w 3768725"/>
              <a:gd name="connsiteY32" fmla="*/ 384175 h 898525"/>
              <a:gd name="connsiteX33" fmla="*/ 1400175 w 3768725"/>
              <a:gd name="connsiteY33" fmla="*/ 384175 h 898525"/>
              <a:gd name="connsiteX34" fmla="*/ 1400175 w 3768725"/>
              <a:gd name="connsiteY34" fmla="*/ 406400 h 898525"/>
              <a:gd name="connsiteX35" fmla="*/ 1406525 w 3768725"/>
              <a:gd name="connsiteY35" fmla="*/ 406400 h 898525"/>
              <a:gd name="connsiteX36" fmla="*/ 1406525 w 3768725"/>
              <a:gd name="connsiteY36" fmla="*/ 441325 h 898525"/>
              <a:gd name="connsiteX37" fmla="*/ 1447800 w 3768725"/>
              <a:gd name="connsiteY37" fmla="*/ 441325 h 898525"/>
              <a:gd name="connsiteX38" fmla="*/ 1447800 w 3768725"/>
              <a:gd name="connsiteY38" fmla="*/ 463550 h 898525"/>
              <a:gd name="connsiteX39" fmla="*/ 1765300 w 3768725"/>
              <a:gd name="connsiteY39" fmla="*/ 463550 h 898525"/>
              <a:gd name="connsiteX40" fmla="*/ 1781175 w 3768725"/>
              <a:gd name="connsiteY40" fmla="*/ 488950 h 898525"/>
              <a:gd name="connsiteX41" fmla="*/ 1997075 w 3768725"/>
              <a:gd name="connsiteY41" fmla="*/ 488950 h 898525"/>
              <a:gd name="connsiteX42" fmla="*/ 2012950 w 3768725"/>
              <a:gd name="connsiteY42" fmla="*/ 508000 h 898525"/>
              <a:gd name="connsiteX43" fmla="*/ 2054225 w 3768725"/>
              <a:gd name="connsiteY43" fmla="*/ 508000 h 898525"/>
              <a:gd name="connsiteX44" fmla="*/ 2054225 w 3768725"/>
              <a:gd name="connsiteY44" fmla="*/ 530225 h 898525"/>
              <a:gd name="connsiteX45" fmla="*/ 2219325 w 3768725"/>
              <a:gd name="connsiteY45" fmla="*/ 530225 h 898525"/>
              <a:gd name="connsiteX46" fmla="*/ 2219325 w 3768725"/>
              <a:gd name="connsiteY46" fmla="*/ 568325 h 898525"/>
              <a:gd name="connsiteX47" fmla="*/ 2292350 w 3768725"/>
              <a:gd name="connsiteY47" fmla="*/ 568325 h 898525"/>
              <a:gd name="connsiteX48" fmla="*/ 2292350 w 3768725"/>
              <a:gd name="connsiteY48" fmla="*/ 593725 h 898525"/>
              <a:gd name="connsiteX49" fmla="*/ 2600325 w 3768725"/>
              <a:gd name="connsiteY49" fmla="*/ 593725 h 898525"/>
              <a:gd name="connsiteX50" fmla="*/ 2600325 w 3768725"/>
              <a:gd name="connsiteY50" fmla="*/ 628650 h 898525"/>
              <a:gd name="connsiteX51" fmla="*/ 2657475 w 3768725"/>
              <a:gd name="connsiteY51" fmla="*/ 628650 h 898525"/>
              <a:gd name="connsiteX52" fmla="*/ 2657475 w 3768725"/>
              <a:gd name="connsiteY52" fmla="*/ 628650 h 898525"/>
              <a:gd name="connsiteX53" fmla="*/ 2749550 w 3768725"/>
              <a:gd name="connsiteY53" fmla="*/ 660400 h 898525"/>
              <a:gd name="connsiteX54" fmla="*/ 2673350 w 3768725"/>
              <a:gd name="connsiteY54" fmla="*/ 733425 h 898525"/>
              <a:gd name="connsiteX55" fmla="*/ 3540125 w 3768725"/>
              <a:gd name="connsiteY55" fmla="*/ 733425 h 898525"/>
              <a:gd name="connsiteX56" fmla="*/ 3540125 w 3768725"/>
              <a:gd name="connsiteY56" fmla="*/ 898525 h 898525"/>
              <a:gd name="connsiteX57" fmla="*/ 3768725 w 3768725"/>
              <a:gd name="connsiteY57" fmla="*/ 898525 h 898525"/>
              <a:gd name="connsiteX0" fmla="*/ 0 w 3768725"/>
              <a:gd name="connsiteY0" fmla="*/ 0 h 898525"/>
              <a:gd name="connsiteX1" fmla="*/ 104775 w 3768725"/>
              <a:gd name="connsiteY1" fmla="*/ 0 h 898525"/>
              <a:gd name="connsiteX2" fmla="*/ 104775 w 3768725"/>
              <a:gd name="connsiteY2" fmla="*/ 19050 h 898525"/>
              <a:gd name="connsiteX3" fmla="*/ 130175 w 3768725"/>
              <a:gd name="connsiteY3" fmla="*/ 19050 h 898525"/>
              <a:gd name="connsiteX4" fmla="*/ 142875 w 3768725"/>
              <a:gd name="connsiteY4" fmla="*/ 44450 h 898525"/>
              <a:gd name="connsiteX5" fmla="*/ 263525 w 3768725"/>
              <a:gd name="connsiteY5" fmla="*/ 44450 h 898525"/>
              <a:gd name="connsiteX6" fmla="*/ 263525 w 3768725"/>
              <a:gd name="connsiteY6" fmla="*/ 60325 h 898525"/>
              <a:gd name="connsiteX7" fmla="*/ 285750 w 3768725"/>
              <a:gd name="connsiteY7" fmla="*/ 60325 h 898525"/>
              <a:gd name="connsiteX8" fmla="*/ 285750 w 3768725"/>
              <a:gd name="connsiteY8" fmla="*/ 79375 h 898525"/>
              <a:gd name="connsiteX9" fmla="*/ 406400 w 3768725"/>
              <a:gd name="connsiteY9" fmla="*/ 79375 h 898525"/>
              <a:gd name="connsiteX10" fmla="*/ 406400 w 3768725"/>
              <a:gd name="connsiteY10" fmla="*/ 92075 h 898525"/>
              <a:gd name="connsiteX11" fmla="*/ 485775 w 3768725"/>
              <a:gd name="connsiteY11" fmla="*/ 92075 h 898525"/>
              <a:gd name="connsiteX12" fmla="*/ 485775 w 3768725"/>
              <a:gd name="connsiteY12" fmla="*/ 111125 h 898525"/>
              <a:gd name="connsiteX13" fmla="*/ 581025 w 3768725"/>
              <a:gd name="connsiteY13" fmla="*/ 111125 h 898525"/>
              <a:gd name="connsiteX14" fmla="*/ 603250 w 3768725"/>
              <a:gd name="connsiteY14" fmla="*/ 152400 h 898525"/>
              <a:gd name="connsiteX15" fmla="*/ 622300 w 3768725"/>
              <a:gd name="connsiteY15" fmla="*/ 152400 h 898525"/>
              <a:gd name="connsiteX16" fmla="*/ 635000 w 3768725"/>
              <a:gd name="connsiteY16" fmla="*/ 184150 h 898525"/>
              <a:gd name="connsiteX17" fmla="*/ 723900 w 3768725"/>
              <a:gd name="connsiteY17" fmla="*/ 184150 h 898525"/>
              <a:gd name="connsiteX18" fmla="*/ 727075 w 3768725"/>
              <a:gd name="connsiteY18" fmla="*/ 203200 h 898525"/>
              <a:gd name="connsiteX19" fmla="*/ 942975 w 3768725"/>
              <a:gd name="connsiteY19" fmla="*/ 203200 h 898525"/>
              <a:gd name="connsiteX20" fmla="*/ 962025 w 3768725"/>
              <a:gd name="connsiteY20" fmla="*/ 215900 h 898525"/>
              <a:gd name="connsiteX21" fmla="*/ 1028700 w 3768725"/>
              <a:gd name="connsiteY21" fmla="*/ 215900 h 898525"/>
              <a:gd name="connsiteX22" fmla="*/ 1028700 w 3768725"/>
              <a:gd name="connsiteY22" fmla="*/ 266700 h 898525"/>
              <a:gd name="connsiteX23" fmla="*/ 1155700 w 3768725"/>
              <a:gd name="connsiteY23" fmla="*/ 266700 h 898525"/>
              <a:gd name="connsiteX24" fmla="*/ 1168400 w 3768725"/>
              <a:gd name="connsiteY24" fmla="*/ 288925 h 898525"/>
              <a:gd name="connsiteX25" fmla="*/ 1216025 w 3768725"/>
              <a:gd name="connsiteY25" fmla="*/ 288925 h 898525"/>
              <a:gd name="connsiteX26" fmla="*/ 1216025 w 3768725"/>
              <a:gd name="connsiteY26" fmla="*/ 314325 h 898525"/>
              <a:gd name="connsiteX27" fmla="*/ 1276350 w 3768725"/>
              <a:gd name="connsiteY27" fmla="*/ 314325 h 898525"/>
              <a:gd name="connsiteX28" fmla="*/ 1289050 w 3768725"/>
              <a:gd name="connsiteY28" fmla="*/ 346075 h 898525"/>
              <a:gd name="connsiteX29" fmla="*/ 1314450 w 3768725"/>
              <a:gd name="connsiteY29" fmla="*/ 346075 h 898525"/>
              <a:gd name="connsiteX30" fmla="*/ 1314450 w 3768725"/>
              <a:gd name="connsiteY30" fmla="*/ 368300 h 898525"/>
              <a:gd name="connsiteX31" fmla="*/ 1377950 w 3768725"/>
              <a:gd name="connsiteY31" fmla="*/ 368300 h 898525"/>
              <a:gd name="connsiteX32" fmla="*/ 1377950 w 3768725"/>
              <a:gd name="connsiteY32" fmla="*/ 384175 h 898525"/>
              <a:gd name="connsiteX33" fmla="*/ 1400175 w 3768725"/>
              <a:gd name="connsiteY33" fmla="*/ 384175 h 898525"/>
              <a:gd name="connsiteX34" fmla="*/ 1400175 w 3768725"/>
              <a:gd name="connsiteY34" fmla="*/ 406400 h 898525"/>
              <a:gd name="connsiteX35" fmla="*/ 1406525 w 3768725"/>
              <a:gd name="connsiteY35" fmla="*/ 406400 h 898525"/>
              <a:gd name="connsiteX36" fmla="*/ 1406525 w 3768725"/>
              <a:gd name="connsiteY36" fmla="*/ 441325 h 898525"/>
              <a:gd name="connsiteX37" fmla="*/ 1447800 w 3768725"/>
              <a:gd name="connsiteY37" fmla="*/ 441325 h 898525"/>
              <a:gd name="connsiteX38" fmla="*/ 1447800 w 3768725"/>
              <a:gd name="connsiteY38" fmla="*/ 463550 h 898525"/>
              <a:gd name="connsiteX39" fmla="*/ 1765300 w 3768725"/>
              <a:gd name="connsiteY39" fmla="*/ 463550 h 898525"/>
              <a:gd name="connsiteX40" fmla="*/ 1781175 w 3768725"/>
              <a:gd name="connsiteY40" fmla="*/ 488950 h 898525"/>
              <a:gd name="connsiteX41" fmla="*/ 1997075 w 3768725"/>
              <a:gd name="connsiteY41" fmla="*/ 488950 h 898525"/>
              <a:gd name="connsiteX42" fmla="*/ 2012950 w 3768725"/>
              <a:gd name="connsiteY42" fmla="*/ 508000 h 898525"/>
              <a:gd name="connsiteX43" fmla="*/ 2054225 w 3768725"/>
              <a:gd name="connsiteY43" fmla="*/ 508000 h 898525"/>
              <a:gd name="connsiteX44" fmla="*/ 2054225 w 3768725"/>
              <a:gd name="connsiteY44" fmla="*/ 530225 h 898525"/>
              <a:gd name="connsiteX45" fmla="*/ 2219325 w 3768725"/>
              <a:gd name="connsiteY45" fmla="*/ 530225 h 898525"/>
              <a:gd name="connsiteX46" fmla="*/ 2219325 w 3768725"/>
              <a:gd name="connsiteY46" fmla="*/ 568325 h 898525"/>
              <a:gd name="connsiteX47" fmla="*/ 2292350 w 3768725"/>
              <a:gd name="connsiteY47" fmla="*/ 568325 h 898525"/>
              <a:gd name="connsiteX48" fmla="*/ 2292350 w 3768725"/>
              <a:gd name="connsiteY48" fmla="*/ 593725 h 898525"/>
              <a:gd name="connsiteX49" fmla="*/ 2600325 w 3768725"/>
              <a:gd name="connsiteY49" fmla="*/ 593725 h 898525"/>
              <a:gd name="connsiteX50" fmla="*/ 2600325 w 3768725"/>
              <a:gd name="connsiteY50" fmla="*/ 628650 h 898525"/>
              <a:gd name="connsiteX51" fmla="*/ 2657475 w 3768725"/>
              <a:gd name="connsiteY51" fmla="*/ 628650 h 898525"/>
              <a:gd name="connsiteX52" fmla="*/ 2660650 w 3768725"/>
              <a:gd name="connsiteY52" fmla="*/ 650875 h 898525"/>
              <a:gd name="connsiteX53" fmla="*/ 2749550 w 3768725"/>
              <a:gd name="connsiteY53" fmla="*/ 660400 h 898525"/>
              <a:gd name="connsiteX54" fmla="*/ 2673350 w 3768725"/>
              <a:gd name="connsiteY54" fmla="*/ 733425 h 898525"/>
              <a:gd name="connsiteX55" fmla="*/ 3540125 w 3768725"/>
              <a:gd name="connsiteY55" fmla="*/ 733425 h 898525"/>
              <a:gd name="connsiteX56" fmla="*/ 3540125 w 3768725"/>
              <a:gd name="connsiteY56" fmla="*/ 898525 h 898525"/>
              <a:gd name="connsiteX57" fmla="*/ 3768725 w 3768725"/>
              <a:gd name="connsiteY57" fmla="*/ 898525 h 898525"/>
              <a:gd name="connsiteX0" fmla="*/ 0 w 3768725"/>
              <a:gd name="connsiteY0" fmla="*/ 0 h 898525"/>
              <a:gd name="connsiteX1" fmla="*/ 104775 w 3768725"/>
              <a:gd name="connsiteY1" fmla="*/ 0 h 898525"/>
              <a:gd name="connsiteX2" fmla="*/ 104775 w 3768725"/>
              <a:gd name="connsiteY2" fmla="*/ 19050 h 898525"/>
              <a:gd name="connsiteX3" fmla="*/ 130175 w 3768725"/>
              <a:gd name="connsiteY3" fmla="*/ 19050 h 898525"/>
              <a:gd name="connsiteX4" fmla="*/ 142875 w 3768725"/>
              <a:gd name="connsiteY4" fmla="*/ 44450 h 898525"/>
              <a:gd name="connsiteX5" fmla="*/ 263525 w 3768725"/>
              <a:gd name="connsiteY5" fmla="*/ 44450 h 898525"/>
              <a:gd name="connsiteX6" fmla="*/ 263525 w 3768725"/>
              <a:gd name="connsiteY6" fmla="*/ 60325 h 898525"/>
              <a:gd name="connsiteX7" fmla="*/ 285750 w 3768725"/>
              <a:gd name="connsiteY7" fmla="*/ 60325 h 898525"/>
              <a:gd name="connsiteX8" fmla="*/ 285750 w 3768725"/>
              <a:gd name="connsiteY8" fmla="*/ 79375 h 898525"/>
              <a:gd name="connsiteX9" fmla="*/ 406400 w 3768725"/>
              <a:gd name="connsiteY9" fmla="*/ 79375 h 898525"/>
              <a:gd name="connsiteX10" fmla="*/ 406400 w 3768725"/>
              <a:gd name="connsiteY10" fmla="*/ 92075 h 898525"/>
              <a:gd name="connsiteX11" fmla="*/ 485775 w 3768725"/>
              <a:gd name="connsiteY11" fmla="*/ 92075 h 898525"/>
              <a:gd name="connsiteX12" fmla="*/ 485775 w 3768725"/>
              <a:gd name="connsiteY12" fmla="*/ 111125 h 898525"/>
              <a:gd name="connsiteX13" fmla="*/ 581025 w 3768725"/>
              <a:gd name="connsiteY13" fmla="*/ 111125 h 898525"/>
              <a:gd name="connsiteX14" fmla="*/ 603250 w 3768725"/>
              <a:gd name="connsiteY14" fmla="*/ 152400 h 898525"/>
              <a:gd name="connsiteX15" fmla="*/ 622300 w 3768725"/>
              <a:gd name="connsiteY15" fmla="*/ 152400 h 898525"/>
              <a:gd name="connsiteX16" fmla="*/ 635000 w 3768725"/>
              <a:gd name="connsiteY16" fmla="*/ 184150 h 898525"/>
              <a:gd name="connsiteX17" fmla="*/ 723900 w 3768725"/>
              <a:gd name="connsiteY17" fmla="*/ 184150 h 898525"/>
              <a:gd name="connsiteX18" fmla="*/ 727075 w 3768725"/>
              <a:gd name="connsiteY18" fmla="*/ 203200 h 898525"/>
              <a:gd name="connsiteX19" fmla="*/ 942975 w 3768725"/>
              <a:gd name="connsiteY19" fmla="*/ 203200 h 898525"/>
              <a:gd name="connsiteX20" fmla="*/ 962025 w 3768725"/>
              <a:gd name="connsiteY20" fmla="*/ 215900 h 898525"/>
              <a:gd name="connsiteX21" fmla="*/ 1028700 w 3768725"/>
              <a:gd name="connsiteY21" fmla="*/ 215900 h 898525"/>
              <a:gd name="connsiteX22" fmla="*/ 1028700 w 3768725"/>
              <a:gd name="connsiteY22" fmla="*/ 266700 h 898525"/>
              <a:gd name="connsiteX23" fmla="*/ 1155700 w 3768725"/>
              <a:gd name="connsiteY23" fmla="*/ 266700 h 898525"/>
              <a:gd name="connsiteX24" fmla="*/ 1168400 w 3768725"/>
              <a:gd name="connsiteY24" fmla="*/ 288925 h 898525"/>
              <a:gd name="connsiteX25" fmla="*/ 1216025 w 3768725"/>
              <a:gd name="connsiteY25" fmla="*/ 288925 h 898525"/>
              <a:gd name="connsiteX26" fmla="*/ 1216025 w 3768725"/>
              <a:gd name="connsiteY26" fmla="*/ 314325 h 898525"/>
              <a:gd name="connsiteX27" fmla="*/ 1276350 w 3768725"/>
              <a:gd name="connsiteY27" fmla="*/ 314325 h 898525"/>
              <a:gd name="connsiteX28" fmla="*/ 1289050 w 3768725"/>
              <a:gd name="connsiteY28" fmla="*/ 346075 h 898525"/>
              <a:gd name="connsiteX29" fmla="*/ 1314450 w 3768725"/>
              <a:gd name="connsiteY29" fmla="*/ 346075 h 898525"/>
              <a:gd name="connsiteX30" fmla="*/ 1314450 w 3768725"/>
              <a:gd name="connsiteY30" fmla="*/ 368300 h 898525"/>
              <a:gd name="connsiteX31" fmla="*/ 1377950 w 3768725"/>
              <a:gd name="connsiteY31" fmla="*/ 368300 h 898525"/>
              <a:gd name="connsiteX32" fmla="*/ 1377950 w 3768725"/>
              <a:gd name="connsiteY32" fmla="*/ 384175 h 898525"/>
              <a:gd name="connsiteX33" fmla="*/ 1400175 w 3768725"/>
              <a:gd name="connsiteY33" fmla="*/ 384175 h 898525"/>
              <a:gd name="connsiteX34" fmla="*/ 1400175 w 3768725"/>
              <a:gd name="connsiteY34" fmla="*/ 406400 h 898525"/>
              <a:gd name="connsiteX35" fmla="*/ 1406525 w 3768725"/>
              <a:gd name="connsiteY35" fmla="*/ 406400 h 898525"/>
              <a:gd name="connsiteX36" fmla="*/ 1406525 w 3768725"/>
              <a:gd name="connsiteY36" fmla="*/ 441325 h 898525"/>
              <a:gd name="connsiteX37" fmla="*/ 1447800 w 3768725"/>
              <a:gd name="connsiteY37" fmla="*/ 441325 h 898525"/>
              <a:gd name="connsiteX38" fmla="*/ 1447800 w 3768725"/>
              <a:gd name="connsiteY38" fmla="*/ 463550 h 898525"/>
              <a:gd name="connsiteX39" fmla="*/ 1765300 w 3768725"/>
              <a:gd name="connsiteY39" fmla="*/ 463550 h 898525"/>
              <a:gd name="connsiteX40" fmla="*/ 1781175 w 3768725"/>
              <a:gd name="connsiteY40" fmla="*/ 488950 h 898525"/>
              <a:gd name="connsiteX41" fmla="*/ 1997075 w 3768725"/>
              <a:gd name="connsiteY41" fmla="*/ 488950 h 898525"/>
              <a:gd name="connsiteX42" fmla="*/ 2012950 w 3768725"/>
              <a:gd name="connsiteY42" fmla="*/ 508000 h 898525"/>
              <a:gd name="connsiteX43" fmla="*/ 2054225 w 3768725"/>
              <a:gd name="connsiteY43" fmla="*/ 508000 h 898525"/>
              <a:gd name="connsiteX44" fmla="*/ 2054225 w 3768725"/>
              <a:gd name="connsiteY44" fmla="*/ 530225 h 898525"/>
              <a:gd name="connsiteX45" fmla="*/ 2219325 w 3768725"/>
              <a:gd name="connsiteY45" fmla="*/ 530225 h 898525"/>
              <a:gd name="connsiteX46" fmla="*/ 2219325 w 3768725"/>
              <a:gd name="connsiteY46" fmla="*/ 568325 h 898525"/>
              <a:gd name="connsiteX47" fmla="*/ 2292350 w 3768725"/>
              <a:gd name="connsiteY47" fmla="*/ 568325 h 898525"/>
              <a:gd name="connsiteX48" fmla="*/ 2292350 w 3768725"/>
              <a:gd name="connsiteY48" fmla="*/ 593725 h 898525"/>
              <a:gd name="connsiteX49" fmla="*/ 2600325 w 3768725"/>
              <a:gd name="connsiteY49" fmla="*/ 593725 h 898525"/>
              <a:gd name="connsiteX50" fmla="*/ 2600325 w 3768725"/>
              <a:gd name="connsiteY50" fmla="*/ 628650 h 898525"/>
              <a:gd name="connsiteX51" fmla="*/ 2657475 w 3768725"/>
              <a:gd name="connsiteY51" fmla="*/ 628650 h 898525"/>
              <a:gd name="connsiteX52" fmla="*/ 2660650 w 3768725"/>
              <a:gd name="connsiteY52" fmla="*/ 650875 h 898525"/>
              <a:gd name="connsiteX53" fmla="*/ 2686050 w 3768725"/>
              <a:gd name="connsiteY53" fmla="*/ 647700 h 898525"/>
              <a:gd name="connsiteX54" fmla="*/ 2673350 w 3768725"/>
              <a:gd name="connsiteY54" fmla="*/ 733425 h 898525"/>
              <a:gd name="connsiteX55" fmla="*/ 3540125 w 3768725"/>
              <a:gd name="connsiteY55" fmla="*/ 733425 h 898525"/>
              <a:gd name="connsiteX56" fmla="*/ 3540125 w 3768725"/>
              <a:gd name="connsiteY56" fmla="*/ 898525 h 898525"/>
              <a:gd name="connsiteX57" fmla="*/ 3768725 w 3768725"/>
              <a:gd name="connsiteY57" fmla="*/ 898525 h 898525"/>
              <a:gd name="connsiteX0" fmla="*/ 0 w 3768725"/>
              <a:gd name="connsiteY0" fmla="*/ 0 h 898525"/>
              <a:gd name="connsiteX1" fmla="*/ 104775 w 3768725"/>
              <a:gd name="connsiteY1" fmla="*/ 0 h 898525"/>
              <a:gd name="connsiteX2" fmla="*/ 104775 w 3768725"/>
              <a:gd name="connsiteY2" fmla="*/ 19050 h 898525"/>
              <a:gd name="connsiteX3" fmla="*/ 130175 w 3768725"/>
              <a:gd name="connsiteY3" fmla="*/ 19050 h 898525"/>
              <a:gd name="connsiteX4" fmla="*/ 142875 w 3768725"/>
              <a:gd name="connsiteY4" fmla="*/ 44450 h 898525"/>
              <a:gd name="connsiteX5" fmla="*/ 263525 w 3768725"/>
              <a:gd name="connsiteY5" fmla="*/ 44450 h 898525"/>
              <a:gd name="connsiteX6" fmla="*/ 263525 w 3768725"/>
              <a:gd name="connsiteY6" fmla="*/ 60325 h 898525"/>
              <a:gd name="connsiteX7" fmla="*/ 285750 w 3768725"/>
              <a:gd name="connsiteY7" fmla="*/ 60325 h 898525"/>
              <a:gd name="connsiteX8" fmla="*/ 285750 w 3768725"/>
              <a:gd name="connsiteY8" fmla="*/ 79375 h 898525"/>
              <a:gd name="connsiteX9" fmla="*/ 406400 w 3768725"/>
              <a:gd name="connsiteY9" fmla="*/ 79375 h 898525"/>
              <a:gd name="connsiteX10" fmla="*/ 406400 w 3768725"/>
              <a:gd name="connsiteY10" fmla="*/ 92075 h 898525"/>
              <a:gd name="connsiteX11" fmla="*/ 485775 w 3768725"/>
              <a:gd name="connsiteY11" fmla="*/ 92075 h 898525"/>
              <a:gd name="connsiteX12" fmla="*/ 485775 w 3768725"/>
              <a:gd name="connsiteY12" fmla="*/ 111125 h 898525"/>
              <a:gd name="connsiteX13" fmla="*/ 581025 w 3768725"/>
              <a:gd name="connsiteY13" fmla="*/ 111125 h 898525"/>
              <a:gd name="connsiteX14" fmla="*/ 603250 w 3768725"/>
              <a:gd name="connsiteY14" fmla="*/ 152400 h 898525"/>
              <a:gd name="connsiteX15" fmla="*/ 622300 w 3768725"/>
              <a:gd name="connsiteY15" fmla="*/ 152400 h 898525"/>
              <a:gd name="connsiteX16" fmla="*/ 635000 w 3768725"/>
              <a:gd name="connsiteY16" fmla="*/ 184150 h 898525"/>
              <a:gd name="connsiteX17" fmla="*/ 723900 w 3768725"/>
              <a:gd name="connsiteY17" fmla="*/ 184150 h 898525"/>
              <a:gd name="connsiteX18" fmla="*/ 727075 w 3768725"/>
              <a:gd name="connsiteY18" fmla="*/ 203200 h 898525"/>
              <a:gd name="connsiteX19" fmla="*/ 942975 w 3768725"/>
              <a:gd name="connsiteY19" fmla="*/ 203200 h 898525"/>
              <a:gd name="connsiteX20" fmla="*/ 962025 w 3768725"/>
              <a:gd name="connsiteY20" fmla="*/ 215900 h 898525"/>
              <a:gd name="connsiteX21" fmla="*/ 1028700 w 3768725"/>
              <a:gd name="connsiteY21" fmla="*/ 215900 h 898525"/>
              <a:gd name="connsiteX22" fmla="*/ 1028700 w 3768725"/>
              <a:gd name="connsiteY22" fmla="*/ 266700 h 898525"/>
              <a:gd name="connsiteX23" fmla="*/ 1155700 w 3768725"/>
              <a:gd name="connsiteY23" fmla="*/ 266700 h 898525"/>
              <a:gd name="connsiteX24" fmla="*/ 1168400 w 3768725"/>
              <a:gd name="connsiteY24" fmla="*/ 288925 h 898525"/>
              <a:gd name="connsiteX25" fmla="*/ 1216025 w 3768725"/>
              <a:gd name="connsiteY25" fmla="*/ 288925 h 898525"/>
              <a:gd name="connsiteX26" fmla="*/ 1216025 w 3768725"/>
              <a:gd name="connsiteY26" fmla="*/ 314325 h 898525"/>
              <a:gd name="connsiteX27" fmla="*/ 1276350 w 3768725"/>
              <a:gd name="connsiteY27" fmla="*/ 314325 h 898525"/>
              <a:gd name="connsiteX28" fmla="*/ 1289050 w 3768725"/>
              <a:gd name="connsiteY28" fmla="*/ 346075 h 898525"/>
              <a:gd name="connsiteX29" fmla="*/ 1314450 w 3768725"/>
              <a:gd name="connsiteY29" fmla="*/ 346075 h 898525"/>
              <a:gd name="connsiteX30" fmla="*/ 1314450 w 3768725"/>
              <a:gd name="connsiteY30" fmla="*/ 368300 h 898525"/>
              <a:gd name="connsiteX31" fmla="*/ 1377950 w 3768725"/>
              <a:gd name="connsiteY31" fmla="*/ 368300 h 898525"/>
              <a:gd name="connsiteX32" fmla="*/ 1377950 w 3768725"/>
              <a:gd name="connsiteY32" fmla="*/ 384175 h 898525"/>
              <a:gd name="connsiteX33" fmla="*/ 1400175 w 3768725"/>
              <a:gd name="connsiteY33" fmla="*/ 384175 h 898525"/>
              <a:gd name="connsiteX34" fmla="*/ 1400175 w 3768725"/>
              <a:gd name="connsiteY34" fmla="*/ 406400 h 898525"/>
              <a:gd name="connsiteX35" fmla="*/ 1406525 w 3768725"/>
              <a:gd name="connsiteY35" fmla="*/ 406400 h 898525"/>
              <a:gd name="connsiteX36" fmla="*/ 1406525 w 3768725"/>
              <a:gd name="connsiteY36" fmla="*/ 441325 h 898525"/>
              <a:gd name="connsiteX37" fmla="*/ 1447800 w 3768725"/>
              <a:gd name="connsiteY37" fmla="*/ 441325 h 898525"/>
              <a:gd name="connsiteX38" fmla="*/ 1447800 w 3768725"/>
              <a:gd name="connsiteY38" fmla="*/ 463550 h 898525"/>
              <a:gd name="connsiteX39" fmla="*/ 1765300 w 3768725"/>
              <a:gd name="connsiteY39" fmla="*/ 463550 h 898525"/>
              <a:gd name="connsiteX40" fmla="*/ 1781175 w 3768725"/>
              <a:gd name="connsiteY40" fmla="*/ 488950 h 898525"/>
              <a:gd name="connsiteX41" fmla="*/ 1997075 w 3768725"/>
              <a:gd name="connsiteY41" fmla="*/ 488950 h 898525"/>
              <a:gd name="connsiteX42" fmla="*/ 2012950 w 3768725"/>
              <a:gd name="connsiteY42" fmla="*/ 508000 h 898525"/>
              <a:gd name="connsiteX43" fmla="*/ 2054225 w 3768725"/>
              <a:gd name="connsiteY43" fmla="*/ 508000 h 898525"/>
              <a:gd name="connsiteX44" fmla="*/ 2054225 w 3768725"/>
              <a:gd name="connsiteY44" fmla="*/ 530225 h 898525"/>
              <a:gd name="connsiteX45" fmla="*/ 2219325 w 3768725"/>
              <a:gd name="connsiteY45" fmla="*/ 530225 h 898525"/>
              <a:gd name="connsiteX46" fmla="*/ 2219325 w 3768725"/>
              <a:gd name="connsiteY46" fmla="*/ 568325 h 898525"/>
              <a:gd name="connsiteX47" fmla="*/ 2292350 w 3768725"/>
              <a:gd name="connsiteY47" fmla="*/ 568325 h 898525"/>
              <a:gd name="connsiteX48" fmla="*/ 2292350 w 3768725"/>
              <a:gd name="connsiteY48" fmla="*/ 593725 h 898525"/>
              <a:gd name="connsiteX49" fmla="*/ 2600325 w 3768725"/>
              <a:gd name="connsiteY49" fmla="*/ 593725 h 898525"/>
              <a:gd name="connsiteX50" fmla="*/ 2600325 w 3768725"/>
              <a:gd name="connsiteY50" fmla="*/ 628650 h 898525"/>
              <a:gd name="connsiteX51" fmla="*/ 2657475 w 3768725"/>
              <a:gd name="connsiteY51" fmla="*/ 628650 h 898525"/>
              <a:gd name="connsiteX52" fmla="*/ 2660650 w 3768725"/>
              <a:gd name="connsiteY52" fmla="*/ 650875 h 898525"/>
              <a:gd name="connsiteX53" fmla="*/ 2670175 w 3768725"/>
              <a:gd name="connsiteY53" fmla="*/ 644525 h 898525"/>
              <a:gd name="connsiteX54" fmla="*/ 2673350 w 3768725"/>
              <a:gd name="connsiteY54" fmla="*/ 733425 h 898525"/>
              <a:gd name="connsiteX55" fmla="*/ 3540125 w 3768725"/>
              <a:gd name="connsiteY55" fmla="*/ 733425 h 898525"/>
              <a:gd name="connsiteX56" fmla="*/ 3540125 w 3768725"/>
              <a:gd name="connsiteY56" fmla="*/ 898525 h 898525"/>
              <a:gd name="connsiteX57" fmla="*/ 3768725 w 3768725"/>
              <a:gd name="connsiteY57" fmla="*/ 898525 h 898525"/>
              <a:gd name="connsiteX0" fmla="*/ 0 w 3768725"/>
              <a:gd name="connsiteY0" fmla="*/ 0 h 898525"/>
              <a:gd name="connsiteX1" fmla="*/ 104775 w 3768725"/>
              <a:gd name="connsiteY1" fmla="*/ 0 h 898525"/>
              <a:gd name="connsiteX2" fmla="*/ 104775 w 3768725"/>
              <a:gd name="connsiteY2" fmla="*/ 19050 h 898525"/>
              <a:gd name="connsiteX3" fmla="*/ 130175 w 3768725"/>
              <a:gd name="connsiteY3" fmla="*/ 19050 h 898525"/>
              <a:gd name="connsiteX4" fmla="*/ 142875 w 3768725"/>
              <a:gd name="connsiteY4" fmla="*/ 44450 h 898525"/>
              <a:gd name="connsiteX5" fmla="*/ 263525 w 3768725"/>
              <a:gd name="connsiteY5" fmla="*/ 44450 h 898525"/>
              <a:gd name="connsiteX6" fmla="*/ 263525 w 3768725"/>
              <a:gd name="connsiteY6" fmla="*/ 60325 h 898525"/>
              <a:gd name="connsiteX7" fmla="*/ 285750 w 3768725"/>
              <a:gd name="connsiteY7" fmla="*/ 60325 h 898525"/>
              <a:gd name="connsiteX8" fmla="*/ 285750 w 3768725"/>
              <a:gd name="connsiteY8" fmla="*/ 79375 h 898525"/>
              <a:gd name="connsiteX9" fmla="*/ 406400 w 3768725"/>
              <a:gd name="connsiteY9" fmla="*/ 79375 h 898525"/>
              <a:gd name="connsiteX10" fmla="*/ 406400 w 3768725"/>
              <a:gd name="connsiteY10" fmla="*/ 92075 h 898525"/>
              <a:gd name="connsiteX11" fmla="*/ 485775 w 3768725"/>
              <a:gd name="connsiteY11" fmla="*/ 92075 h 898525"/>
              <a:gd name="connsiteX12" fmla="*/ 485775 w 3768725"/>
              <a:gd name="connsiteY12" fmla="*/ 111125 h 898525"/>
              <a:gd name="connsiteX13" fmla="*/ 581025 w 3768725"/>
              <a:gd name="connsiteY13" fmla="*/ 111125 h 898525"/>
              <a:gd name="connsiteX14" fmla="*/ 603250 w 3768725"/>
              <a:gd name="connsiteY14" fmla="*/ 152400 h 898525"/>
              <a:gd name="connsiteX15" fmla="*/ 622300 w 3768725"/>
              <a:gd name="connsiteY15" fmla="*/ 152400 h 898525"/>
              <a:gd name="connsiteX16" fmla="*/ 635000 w 3768725"/>
              <a:gd name="connsiteY16" fmla="*/ 184150 h 898525"/>
              <a:gd name="connsiteX17" fmla="*/ 723900 w 3768725"/>
              <a:gd name="connsiteY17" fmla="*/ 184150 h 898525"/>
              <a:gd name="connsiteX18" fmla="*/ 727075 w 3768725"/>
              <a:gd name="connsiteY18" fmla="*/ 203200 h 898525"/>
              <a:gd name="connsiteX19" fmla="*/ 942975 w 3768725"/>
              <a:gd name="connsiteY19" fmla="*/ 203200 h 898525"/>
              <a:gd name="connsiteX20" fmla="*/ 962025 w 3768725"/>
              <a:gd name="connsiteY20" fmla="*/ 215900 h 898525"/>
              <a:gd name="connsiteX21" fmla="*/ 1028700 w 3768725"/>
              <a:gd name="connsiteY21" fmla="*/ 215900 h 898525"/>
              <a:gd name="connsiteX22" fmla="*/ 1028700 w 3768725"/>
              <a:gd name="connsiteY22" fmla="*/ 266700 h 898525"/>
              <a:gd name="connsiteX23" fmla="*/ 1155700 w 3768725"/>
              <a:gd name="connsiteY23" fmla="*/ 266700 h 898525"/>
              <a:gd name="connsiteX24" fmla="*/ 1168400 w 3768725"/>
              <a:gd name="connsiteY24" fmla="*/ 288925 h 898525"/>
              <a:gd name="connsiteX25" fmla="*/ 1216025 w 3768725"/>
              <a:gd name="connsiteY25" fmla="*/ 288925 h 898525"/>
              <a:gd name="connsiteX26" fmla="*/ 1216025 w 3768725"/>
              <a:gd name="connsiteY26" fmla="*/ 314325 h 898525"/>
              <a:gd name="connsiteX27" fmla="*/ 1276350 w 3768725"/>
              <a:gd name="connsiteY27" fmla="*/ 314325 h 898525"/>
              <a:gd name="connsiteX28" fmla="*/ 1289050 w 3768725"/>
              <a:gd name="connsiteY28" fmla="*/ 346075 h 898525"/>
              <a:gd name="connsiteX29" fmla="*/ 1314450 w 3768725"/>
              <a:gd name="connsiteY29" fmla="*/ 346075 h 898525"/>
              <a:gd name="connsiteX30" fmla="*/ 1314450 w 3768725"/>
              <a:gd name="connsiteY30" fmla="*/ 368300 h 898525"/>
              <a:gd name="connsiteX31" fmla="*/ 1377950 w 3768725"/>
              <a:gd name="connsiteY31" fmla="*/ 368300 h 898525"/>
              <a:gd name="connsiteX32" fmla="*/ 1377950 w 3768725"/>
              <a:gd name="connsiteY32" fmla="*/ 384175 h 898525"/>
              <a:gd name="connsiteX33" fmla="*/ 1400175 w 3768725"/>
              <a:gd name="connsiteY33" fmla="*/ 384175 h 898525"/>
              <a:gd name="connsiteX34" fmla="*/ 1400175 w 3768725"/>
              <a:gd name="connsiteY34" fmla="*/ 406400 h 898525"/>
              <a:gd name="connsiteX35" fmla="*/ 1406525 w 3768725"/>
              <a:gd name="connsiteY35" fmla="*/ 406400 h 898525"/>
              <a:gd name="connsiteX36" fmla="*/ 1406525 w 3768725"/>
              <a:gd name="connsiteY36" fmla="*/ 441325 h 898525"/>
              <a:gd name="connsiteX37" fmla="*/ 1447800 w 3768725"/>
              <a:gd name="connsiteY37" fmla="*/ 441325 h 898525"/>
              <a:gd name="connsiteX38" fmla="*/ 1447800 w 3768725"/>
              <a:gd name="connsiteY38" fmla="*/ 463550 h 898525"/>
              <a:gd name="connsiteX39" fmla="*/ 1765300 w 3768725"/>
              <a:gd name="connsiteY39" fmla="*/ 463550 h 898525"/>
              <a:gd name="connsiteX40" fmla="*/ 1781175 w 3768725"/>
              <a:gd name="connsiteY40" fmla="*/ 488950 h 898525"/>
              <a:gd name="connsiteX41" fmla="*/ 1997075 w 3768725"/>
              <a:gd name="connsiteY41" fmla="*/ 488950 h 898525"/>
              <a:gd name="connsiteX42" fmla="*/ 2012950 w 3768725"/>
              <a:gd name="connsiteY42" fmla="*/ 508000 h 898525"/>
              <a:gd name="connsiteX43" fmla="*/ 2054225 w 3768725"/>
              <a:gd name="connsiteY43" fmla="*/ 508000 h 898525"/>
              <a:gd name="connsiteX44" fmla="*/ 2054225 w 3768725"/>
              <a:gd name="connsiteY44" fmla="*/ 530225 h 898525"/>
              <a:gd name="connsiteX45" fmla="*/ 2219325 w 3768725"/>
              <a:gd name="connsiteY45" fmla="*/ 530225 h 898525"/>
              <a:gd name="connsiteX46" fmla="*/ 2219325 w 3768725"/>
              <a:gd name="connsiteY46" fmla="*/ 568325 h 898525"/>
              <a:gd name="connsiteX47" fmla="*/ 2292350 w 3768725"/>
              <a:gd name="connsiteY47" fmla="*/ 568325 h 898525"/>
              <a:gd name="connsiteX48" fmla="*/ 2292350 w 3768725"/>
              <a:gd name="connsiteY48" fmla="*/ 593725 h 898525"/>
              <a:gd name="connsiteX49" fmla="*/ 2600325 w 3768725"/>
              <a:gd name="connsiteY49" fmla="*/ 593725 h 898525"/>
              <a:gd name="connsiteX50" fmla="*/ 2600325 w 3768725"/>
              <a:gd name="connsiteY50" fmla="*/ 628650 h 898525"/>
              <a:gd name="connsiteX51" fmla="*/ 2657475 w 3768725"/>
              <a:gd name="connsiteY51" fmla="*/ 628650 h 898525"/>
              <a:gd name="connsiteX52" fmla="*/ 2660650 w 3768725"/>
              <a:gd name="connsiteY52" fmla="*/ 650875 h 898525"/>
              <a:gd name="connsiteX53" fmla="*/ 2676525 w 3768725"/>
              <a:gd name="connsiteY53" fmla="*/ 647700 h 898525"/>
              <a:gd name="connsiteX54" fmla="*/ 2673350 w 3768725"/>
              <a:gd name="connsiteY54" fmla="*/ 733425 h 898525"/>
              <a:gd name="connsiteX55" fmla="*/ 3540125 w 3768725"/>
              <a:gd name="connsiteY55" fmla="*/ 733425 h 898525"/>
              <a:gd name="connsiteX56" fmla="*/ 3540125 w 3768725"/>
              <a:gd name="connsiteY56" fmla="*/ 898525 h 898525"/>
              <a:gd name="connsiteX57" fmla="*/ 3768725 w 3768725"/>
              <a:gd name="connsiteY57" fmla="*/ 898525 h 898525"/>
              <a:gd name="connsiteX0" fmla="*/ 0 w 3768725"/>
              <a:gd name="connsiteY0" fmla="*/ 0 h 898525"/>
              <a:gd name="connsiteX1" fmla="*/ 104775 w 3768725"/>
              <a:gd name="connsiteY1" fmla="*/ 0 h 898525"/>
              <a:gd name="connsiteX2" fmla="*/ 104775 w 3768725"/>
              <a:gd name="connsiteY2" fmla="*/ 19050 h 898525"/>
              <a:gd name="connsiteX3" fmla="*/ 130175 w 3768725"/>
              <a:gd name="connsiteY3" fmla="*/ 19050 h 898525"/>
              <a:gd name="connsiteX4" fmla="*/ 142875 w 3768725"/>
              <a:gd name="connsiteY4" fmla="*/ 44450 h 898525"/>
              <a:gd name="connsiteX5" fmla="*/ 263525 w 3768725"/>
              <a:gd name="connsiteY5" fmla="*/ 44450 h 898525"/>
              <a:gd name="connsiteX6" fmla="*/ 263525 w 3768725"/>
              <a:gd name="connsiteY6" fmla="*/ 60325 h 898525"/>
              <a:gd name="connsiteX7" fmla="*/ 285750 w 3768725"/>
              <a:gd name="connsiteY7" fmla="*/ 60325 h 898525"/>
              <a:gd name="connsiteX8" fmla="*/ 285750 w 3768725"/>
              <a:gd name="connsiteY8" fmla="*/ 79375 h 898525"/>
              <a:gd name="connsiteX9" fmla="*/ 406400 w 3768725"/>
              <a:gd name="connsiteY9" fmla="*/ 79375 h 898525"/>
              <a:gd name="connsiteX10" fmla="*/ 406400 w 3768725"/>
              <a:gd name="connsiteY10" fmla="*/ 92075 h 898525"/>
              <a:gd name="connsiteX11" fmla="*/ 485775 w 3768725"/>
              <a:gd name="connsiteY11" fmla="*/ 92075 h 898525"/>
              <a:gd name="connsiteX12" fmla="*/ 485775 w 3768725"/>
              <a:gd name="connsiteY12" fmla="*/ 111125 h 898525"/>
              <a:gd name="connsiteX13" fmla="*/ 581025 w 3768725"/>
              <a:gd name="connsiteY13" fmla="*/ 111125 h 898525"/>
              <a:gd name="connsiteX14" fmla="*/ 603250 w 3768725"/>
              <a:gd name="connsiteY14" fmla="*/ 152400 h 898525"/>
              <a:gd name="connsiteX15" fmla="*/ 622300 w 3768725"/>
              <a:gd name="connsiteY15" fmla="*/ 152400 h 898525"/>
              <a:gd name="connsiteX16" fmla="*/ 635000 w 3768725"/>
              <a:gd name="connsiteY16" fmla="*/ 184150 h 898525"/>
              <a:gd name="connsiteX17" fmla="*/ 723900 w 3768725"/>
              <a:gd name="connsiteY17" fmla="*/ 184150 h 898525"/>
              <a:gd name="connsiteX18" fmla="*/ 727075 w 3768725"/>
              <a:gd name="connsiteY18" fmla="*/ 203200 h 898525"/>
              <a:gd name="connsiteX19" fmla="*/ 942975 w 3768725"/>
              <a:gd name="connsiteY19" fmla="*/ 203200 h 898525"/>
              <a:gd name="connsiteX20" fmla="*/ 962025 w 3768725"/>
              <a:gd name="connsiteY20" fmla="*/ 215900 h 898525"/>
              <a:gd name="connsiteX21" fmla="*/ 1028700 w 3768725"/>
              <a:gd name="connsiteY21" fmla="*/ 215900 h 898525"/>
              <a:gd name="connsiteX22" fmla="*/ 1028700 w 3768725"/>
              <a:gd name="connsiteY22" fmla="*/ 266700 h 898525"/>
              <a:gd name="connsiteX23" fmla="*/ 1155700 w 3768725"/>
              <a:gd name="connsiteY23" fmla="*/ 266700 h 898525"/>
              <a:gd name="connsiteX24" fmla="*/ 1168400 w 3768725"/>
              <a:gd name="connsiteY24" fmla="*/ 288925 h 898525"/>
              <a:gd name="connsiteX25" fmla="*/ 1216025 w 3768725"/>
              <a:gd name="connsiteY25" fmla="*/ 288925 h 898525"/>
              <a:gd name="connsiteX26" fmla="*/ 1216025 w 3768725"/>
              <a:gd name="connsiteY26" fmla="*/ 314325 h 898525"/>
              <a:gd name="connsiteX27" fmla="*/ 1276350 w 3768725"/>
              <a:gd name="connsiteY27" fmla="*/ 314325 h 898525"/>
              <a:gd name="connsiteX28" fmla="*/ 1289050 w 3768725"/>
              <a:gd name="connsiteY28" fmla="*/ 346075 h 898525"/>
              <a:gd name="connsiteX29" fmla="*/ 1314450 w 3768725"/>
              <a:gd name="connsiteY29" fmla="*/ 346075 h 898525"/>
              <a:gd name="connsiteX30" fmla="*/ 1314450 w 3768725"/>
              <a:gd name="connsiteY30" fmla="*/ 368300 h 898525"/>
              <a:gd name="connsiteX31" fmla="*/ 1377950 w 3768725"/>
              <a:gd name="connsiteY31" fmla="*/ 368300 h 898525"/>
              <a:gd name="connsiteX32" fmla="*/ 1377950 w 3768725"/>
              <a:gd name="connsiteY32" fmla="*/ 384175 h 898525"/>
              <a:gd name="connsiteX33" fmla="*/ 1400175 w 3768725"/>
              <a:gd name="connsiteY33" fmla="*/ 384175 h 898525"/>
              <a:gd name="connsiteX34" fmla="*/ 1400175 w 3768725"/>
              <a:gd name="connsiteY34" fmla="*/ 406400 h 898525"/>
              <a:gd name="connsiteX35" fmla="*/ 1406525 w 3768725"/>
              <a:gd name="connsiteY35" fmla="*/ 406400 h 898525"/>
              <a:gd name="connsiteX36" fmla="*/ 1406525 w 3768725"/>
              <a:gd name="connsiteY36" fmla="*/ 441325 h 898525"/>
              <a:gd name="connsiteX37" fmla="*/ 1447800 w 3768725"/>
              <a:gd name="connsiteY37" fmla="*/ 441325 h 898525"/>
              <a:gd name="connsiteX38" fmla="*/ 1447800 w 3768725"/>
              <a:gd name="connsiteY38" fmla="*/ 463550 h 898525"/>
              <a:gd name="connsiteX39" fmla="*/ 1765300 w 3768725"/>
              <a:gd name="connsiteY39" fmla="*/ 463550 h 898525"/>
              <a:gd name="connsiteX40" fmla="*/ 1781175 w 3768725"/>
              <a:gd name="connsiteY40" fmla="*/ 488950 h 898525"/>
              <a:gd name="connsiteX41" fmla="*/ 1997075 w 3768725"/>
              <a:gd name="connsiteY41" fmla="*/ 488950 h 898525"/>
              <a:gd name="connsiteX42" fmla="*/ 2012950 w 3768725"/>
              <a:gd name="connsiteY42" fmla="*/ 508000 h 898525"/>
              <a:gd name="connsiteX43" fmla="*/ 2054225 w 3768725"/>
              <a:gd name="connsiteY43" fmla="*/ 508000 h 898525"/>
              <a:gd name="connsiteX44" fmla="*/ 2054225 w 3768725"/>
              <a:gd name="connsiteY44" fmla="*/ 530225 h 898525"/>
              <a:gd name="connsiteX45" fmla="*/ 2219325 w 3768725"/>
              <a:gd name="connsiteY45" fmla="*/ 530225 h 898525"/>
              <a:gd name="connsiteX46" fmla="*/ 2219325 w 3768725"/>
              <a:gd name="connsiteY46" fmla="*/ 568325 h 898525"/>
              <a:gd name="connsiteX47" fmla="*/ 2292350 w 3768725"/>
              <a:gd name="connsiteY47" fmla="*/ 568325 h 898525"/>
              <a:gd name="connsiteX48" fmla="*/ 2292350 w 3768725"/>
              <a:gd name="connsiteY48" fmla="*/ 593725 h 898525"/>
              <a:gd name="connsiteX49" fmla="*/ 2600325 w 3768725"/>
              <a:gd name="connsiteY49" fmla="*/ 593725 h 898525"/>
              <a:gd name="connsiteX50" fmla="*/ 2600325 w 3768725"/>
              <a:gd name="connsiteY50" fmla="*/ 628650 h 898525"/>
              <a:gd name="connsiteX51" fmla="*/ 2657475 w 3768725"/>
              <a:gd name="connsiteY51" fmla="*/ 628650 h 898525"/>
              <a:gd name="connsiteX52" fmla="*/ 2660650 w 3768725"/>
              <a:gd name="connsiteY52" fmla="*/ 650875 h 898525"/>
              <a:gd name="connsiteX53" fmla="*/ 2673350 w 3768725"/>
              <a:gd name="connsiteY53" fmla="*/ 650875 h 898525"/>
              <a:gd name="connsiteX54" fmla="*/ 2673350 w 3768725"/>
              <a:gd name="connsiteY54" fmla="*/ 733425 h 898525"/>
              <a:gd name="connsiteX55" fmla="*/ 3540125 w 3768725"/>
              <a:gd name="connsiteY55" fmla="*/ 733425 h 898525"/>
              <a:gd name="connsiteX56" fmla="*/ 3540125 w 3768725"/>
              <a:gd name="connsiteY56" fmla="*/ 898525 h 898525"/>
              <a:gd name="connsiteX57" fmla="*/ 3768725 w 3768725"/>
              <a:gd name="connsiteY57" fmla="*/ 898525 h 89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3768725" h="898525">
                <a:moveTo>
                  <a:pt x="0" y="0"/>
                </a:moveTo>
                <a:lnTo>
                  <a:pt x="104775" y="0"/>
                </a:lnTo>
                <a:lnTo>
                  <a:pt x="104775" y="19050"/>
                </a:lnTo>
                <a:lnTo>
                  <a:pt x="130175" y="19050"/>
                </a:lnTo>
                <a:lnTo>
                  <a:pt x="142875" y="44450"/>
                </a:lnTo>
                <a:lnTo>
                  <a:pt x="263525" y="44450"/>
                </a:lnTo>
                <a:lnTo>
                  <a:pt x="263525" y="60325"/>
                </a:lnTo>
                <a:lnTo>
                  <a:pt x="285750" y="60325"/>
                </a:lnTo>
                <a:lnTo>
                  <a:pt x="285750" y="79375"/>
                </a:lnTo>
                <a:lnTo>
                  <a:pt x="406400" y="79375"/>
                </a:lnTo>
                <a:lnTo>
                  <a:pt x="406400" y="92075"/>
                </a:lnTo>
                <a:lnTo>
                  <a:pt x="485775" y="92075"/>
                </a:lnTo>
                <a:lnTo>
                  <a:pt x="485775" y="111125"/>
                </a:lnTo>
                <a:lnTo>
                  <a:pt x="581025" y="111125"/>
                </a:lnTo>
                <a:lnTo>
                  <a:pt x="603250" y="152400"/>
                </a:lnTo>
                <a:lnTo>
                  <a:pt x="622300" y="152400"/>
                </a:lnTo>
                <a:lnTo>
                  <a:pt x="635000" y="184150"/>
                </a:lnTo>
                <a:lnTo>
                  <a:pt x="723900" y="184150"/>
                </a:lnTo>
                <a:lnTo>
                  <a:pt x="727075" y="203200"/>
                </a:lnTo>
                <a:lnTo>
                  <a:pt x="942975" y="203200"/>
                </a:lnTo>
                <a:lnTo>
                  <a:pt x="962025" y="215900"/>
                </a:lnTo>
                <a:lnTo>
                  <a:pt x="1028700" y="215900"/>
                </a:lnTo>
                <a:lnTo>
                  <a:pt x="1028700" y="266700"/>
                </a:lnTo>
                <a:lnTo>
                  <a:pt x="1155700" y="266700"/>
                </a:lnTo>
                <a:lnTo>
                  <a:pt x="1168400" y="288925"/>
                </a:lnTo>
                <a:lnTo>
                  <a:pt x="1216025" y="288925"/>
                </a:lnTo>
                <a:lnTo>
                  <a:pt x="1216025" y="314325"/>
                </a:lnTo>
                <a:lnTo>
                  <a:pt x="1276350" y="314325"/>
                </a:lnTo>
                <a:lnTo>
                  <a:pt x="1289050" y="346075"/>
                </a:lnTo>
                <a:lnTo>
                  <a:pt x="1314450" y="346075"/>
                </a:lnTo>
                <a:lnTo>
                  <a:pt x="1314450" y="368300"/>
                </a:lnTo>
                <a:lnTo>
                  <a:pt x="1377950" y="368300"/>
                </a:lnTo>
                <a:lnTo>
                  <a:pt x="1377950" y="384175"/>
                </a:lnTo>
                <a:lnTo>
                  <a:pt x="1400175" y="384175"/>
                </a:lnTo>
                <a:lnTo>
                  <a:pt x="1400175" y="406400"/>
                </a:lnTo>
                <a:lnTo>
                  <a:pt x="1406525" y="406400"/>
                </a:lnTo>
                <a:lnTo>
                  <a:pt x="1406525" y="441325"/>
                </a:lnTo>
                <a:lnTo>
                  <a:pt x="1447800" y="441325"/>
                </a:lnTo>
                <a:lnTo>
                  <a:pt x="1447800" y="463550"/>
                </a:lnTo>
                <a:lnTo>
                  <a:pt x="1765300" y="463550"/>
                </a:lnTo>
                <a:lnTo>
                  <a:pt x="1781175" y="488950"/>
                </a:lnTo>
                <a:lnTo>
                  <a:pt x="1997075" y="488950"/>
                </a:lnTo>
                <a:lnTo>
                  <a:pt x="2012950" y="508000"/>
                </a:lnTo>
                <a:lnTo>
                  <a:pt x="2054225" y="508000"/>
                </a:lnTo>
                <a:lnTo>
                  <a:pt x="2054225" y="530225"/>
                </a:lnTo>
                <a:lnTo>
                  <a:pt x="2219325" y="530225"/>
                </a:lnTo>
                <a:lnTo>
                  <a:pt x="2219325" y="568325"/>
                </a:lnTo>
                <a:lnTo>
                  <a:pt x="2292350" y="568325"/>
                </a:lnTo>
                <a:lnTo>
                  <a:pt x="2292350" y="593725"/>
                </a:lnTo>
                <a:lnTo>
                  <a:pt x="2600325" y="593725"/>
                </a:lnTo>
                <a:lnTo>
                  <a:pt x="2600325" y="628650"/>
                </a:lnTo>
                <a:lnTo>
                  <a:pt x="2657475" y="628650"/>
                </a:lnTo>
                <a:lnTo>
                  <a:pt x="2660650" y="650875"/>
                </a:lnTo>
                <a:lnTo>
                  <a:pt x="2673350" y="650875"/>
                </a:lnTo>
                <a:lnTo>
                  <a:pt x="2673350" y="733425"/>
                </a:lnTo>
                <a:lnTo>
                  <a:pt x="3540125" y="733425"/>
                </a:lnTo>
                <a:lnTo>
                  <a:pt x="3540125" y="898525"/>
                </a:lnTo>
                <a:lnTo>
                  <a:pt x="3768725" y="898525"/>
                </a:lnTo>
              </a:path>
            </a:pathLst>
          </a:custGeom>
          <a:noFill/>
          <a:ln w="28575">
            <a:solidFill>
              <a:schemeClr val="accent1"/>
            </a:solidFill>
            <a:miter lim="800000"/>
            <a:headEnd/>
            <a:tailEnd/>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55" name="Group 154">
            <a:extLst>
              <a:ext uri="{FF2B5EF4-FFF2-40B4-BE49-F238E27FC236}">
                <a16:creationId xmlns:a16="http://schemas.microsoft.com/office/drawing/2014/main" id="{BE606B83-BBE1-52BE-81FA-F10871DC96B9}"/>
              </a:ext>
            </a:extLst>
          </p:cNvPr>
          <p:cNvGrpSpPr/>
          <p:nvPr/>
        </p:nvGrpSpPr>
        <p:grpSpPr>
          <a:xfrm>
            <a:off x="7015705" y="3507400"/>
            <a:ext cx="3706423" cy="1044157"/>
            <a:chOff x="7164777" y="2545375"/>
            <a:chExt cx="3706423" cy="1044157"/>
          </a:xfrm>
        </p:grpSpPr>
        <p:cxnSp>
          <p:nvCxnSpPr>
            <p:cNvPr id="117" name="Straight Connector 116">
              <a:extLst>
                <a:ext uri="{FF2B5EF4-FFF2-40B4-BE49-F238E27FC236}">
                  <a16:creationId xmlns:a16="http://schemas.microsoft.com/office/drawing/2014/main" id="{D69F55B3-4AC3-790E-C5BC-8117CFBAB707}"/>
                </a:ext>
              </a:extLst>
            </p:cNvPr>
            <p:cNvCxnSpPr>
              <a:cxnSpLocks/>
            </p:cNvCxnSpPr>
            <p:nvPr/>
          </p:nvCxnSpPr>
          <p:spPr bwMode="auto">
            <a:xfrm>
              <a:off x="7950801" y="2757917"/>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674B0D2F-6C98-A05F-E499-2EEF7B22D668}"/>
                </a:ext>
              </a:extLst>
            </p:cNvPr>
            <p:cNvCxnSpPr>
              <a:cxnSpLocks/>
            </p:cNvCxnSpPr>
            <p:nvPr/>
          </p:nvCxnSpPr>
          <p:spPr bwMode="auto">
            <a:xfrm>
              <a:off x="7880951" y="2757917"/>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721D4462-B291-DBE7-ECBE-DAE58084FB42}"/>
                </a:ext>
              </a:extLst>
            </p:cNvPr>
            <p:cNvCxnSpPr>
              <a:cxnSpLocks/>
            </p:cNvCxnSpPr>
            <p:nvPr/>
          </p:nvCxnSpPr>
          <p:spPr bwMode="auto">
            <a:xfrm>
              <a:off x="7792051" y="2731708"/>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DA1D480C-DA90-60DB-0604-B8AE7E6FF5D7}"/>
                </a:ext>
              </a:extLst>
            </p:cNvPr>
            <p:cNvCxnSpPr>
              <a:cxnSpLocks/>
            </p:cNvCxnSpPr>
            <p:nvPr/>
          </p:nvCxnSpPr>
          <p:spPr bwMode="auto">
            <a:xfrm>
              <a:off x="7579326" y="2637294"/>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BA477044-EB62-8D52-1E44-80EAEE983189}"/>
                </a:ext>
              </a:extLst>
            </p:cNvPr>
            <p:cNvCxnSpPr>
              <a:cxnSpLocks/>
            </p:cNvCxnSpPr>
            <p:nvPr/>
          </p:nvCxnSpPr>
          <p:spPr bwMode="auto">
            <a:xfrm>
              <a:off x="7430101" y="2627045"/>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79FED01D-3338-DE5B-5CA7-6D738B8BE4E7}"/>
                </a:ext>
              </a:extLst>
            </p:cNvPr>
            <p:cNvCxnSpPr>
              <a:cxnSpLocks/>
            </p:cNvCxnSpPr>
            <p:nvPr/>
          </p:nvCxnSpPr>
          <p:spPr bwMode="auto">
            <a:xfrm>
              <a:off x="7164777" y="2545375"/>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D02B589C-03EA-04F5-E939-A74EDA57316D}"/>
                </a:ext>
              </a:extLst>
            </p:cNvPr>
            <p:cNvCxnSpPr>
              <a:cxnSpLocks/>
            </p:cNvCxnSpPr>
            <p:nvPr/>
          </p:nvCxnSpPr>
          <p:spPr bwMode="auto">
            <a:xfrm>
              <a:off x="8250627" y="2812447"/>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66943125-A599-3E45-B3C2-A7D7E7A31968}"/>
                </a:ext>
              </a:extLst>
            </p:cNvPr>
            <p:cNvCxnSpPr>
              <a:cxnSpLocks/>
            </p:cNvCxnSpPr>
            <p:nvPr/>
          </p:nvCxnSpPr>
          <p:spPr bwMode="auto">
            <a:xfrm>
              <a:off x="8719565" y="3000346"/>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8FD6DA72-DB8E-7818-C008-9F89C9070476}"/>
                </a:ext>
              </a:extLst>
            </p:cNvPr>
            <p:cNvCxnSpPr>
              <a:cxnSpLocks/>
            </p:cNvCxnSpPr>
            <p:nvPr/>
          </p:nvCxnSpPr>
          <p:spPr bwMode="auto">
            <a:xfrm>
              <a:off x="8771955" y="3000346"/>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490FD193-3070-ABE7-FEB7-3E9199760AE9}"/>
                </a:ext>
              </a:extLst>
            </p:cNvPr>
            <p:cNvCxnSpPr>
              <a:cxnSpLocks/>
            </p:cNvCxnSpPr>
            <p:nvPr/>
          </p:nvCxnSpPr>
          <p:spPr bwMode="auto">
            <a:xfrm>
              <a:off x="8881376" y="3007142"/>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492ABB4A-8E19-8EDE-7375-F6B5E04F00B2}"/>
                </a:ext>
              </a:extLst>
            </p:cNvPr>
            <p:cNvCxnSpPr>
              <a:cxnSpLocks/>
            </p:cNvCxnSpPr>
            <p:nvPr/>
          </p:nvCxnSpPr>
          <p:spPr bwMode="auto">
            <a:xfrm>
              <a:off x="8931016" y="3027332"/>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FB029E89-8BA5-1277-297D-8C15A09EBC21}"/>
                </a:ext>
              </a:extLst>
            </p:cNvPr>
            <p:cNvCxnSpPr>
              <a:cxnSpLocks/>
            </p:cNvCxnSpPr>
            <p:nvPr/>
          </p:nvCxnSpPr>
          <p:spPr bwMode="auto">
            <a:xfrm>
              <a:off x="8993187" y="3027332"/>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98C2A979-0E15-0E0B-2B04-C2FDD19DF2E4}"/>
                </a:ext>
              </a:extLst>
            </p:cNvPr>
            <p:cNvCxnSpPr>
              <a:cxnSpLocks/>
            </p:cNvCxnSpPr>
            <p:nvPr/>
          </p:nvCxnSpPr>
          <p:spPr bwMode="auto">
            <a:xfrm>
              <a:off x="9043987" y="3027332"/>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1BA7E447-BC36-1E86-6A63-F27362E4EAA5}"/>
                </a:ext>
              </a:extLst>
            </p:cNvPr>
            <p:cNvCxnSpPr>
              <a:cxnSpLocks/>
            </p:cNvCxnSpPr>
            <p:nvPr/>
          </p:nvCxnSpPr>
          <p:spPr bwMode="auto">
            <a:xfrm>
              <a:off x="9072562" y="3027332"/>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9B50D9BA-1466-8DC9-B28B-E52AF6A7176A}"/>
                </a:ext>
              </a:extLst>
            </p:cNvPr>
            <p:cNvCxnSpPr>
              <a:cxnSpLocks/>
            </p:cNvCxnSpPr>
            <p:nvPr/>
          </p:nvCxnSpPr>
          <p:spPr bwMode="auto">
            <a:xfrm>
              <a:off x="9097962" y="3027332"/>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552D2CA8-A36D-8E78-CE24-8CF31584CB3E}"/>
                </a:ext>
              </a:extLst>
            </p:cNvPr>
            <p:cNvCxnSpPr>
              <a:cxnSpLocks/>
            </p:cNvCxnSpPr>
            <p:nvPr/>
          </p:nvCxnSpPr>
          <p:spPr bwMode="auto">
            <a:xfrm>
              <a:off x="9154329" y="3064302"/>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089F53D7-13AF-2E84-C333-90A775709F58}"/>
                </a:ext>
              </a:extLst>
            </p:cNvPr>
            <p:cNvCxnSpPr>
              <a:cxnSpLocks/>
            </p:cNvCxnSpPr>
            <p:nvPr/>
          </p:nvCxnSpPr>
          <p:spPr bwMode="auto">
            <a:xfrm>
              <a:off x="9274903" y="3068636"/>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81E312DB-6FA6-733E-5F6C-F3E944BBDCC2}"/>
                </a:ext>
              </a:extLst>
            </p:cNvPr>
            <p:cNvCxnSpPr>
              <a:cxnSpLocks/>
            </p:cNvCxnSpPr>
            <p:nvPr/>
          </p:nvCxnSpPr>
          <p:spPr bwMode="auto">
            <a:xfrm>
              <a:off x="9326576" y="308047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0084460F-4376-5E89-AB42-DAFBC3B23647}"/>
                </a:ext>
              </a:extLst>
            </p:cNvPr>
            <p:cNvCxnSpPr>
              <a:cxnSpLocks/>
            </p:cNvCxnSpPr>
            <p:nvPr/>
          </p:nvCxnSpPr>
          <p:spPr bwMode="auto">
            <a:xfrm>
              <a:off x="9387118" y="309835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DAFF472C-5BF6-5C4D-8822-4B19BA1C2125}"/>
                </a:ext>
              </a:extLst>
            </p:cNvPr>
            <p:cNvCxnSpPr>
              <a:cxnSpLocks/>
            </p:cNvCxnSpPr>
            <p:nvPr/>
          </p:nvCxnSpPr>
          <p:spPr bwMode="auto">
            <a:xfrm>
              <a:off x="9618893" y="3138416"/>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52546749-A1EA-8B26-21E2-B2FEAE2BF6E2}"/>
                </a:ext>
              </a:extLst>
            </p:cNvPr>
            <p:cNvCxnSpPr>
              <a:cxnSpLocks/>
            </p:cNvCxnSpPr>
            <p:nvPr/>
          </p:nvCxnSpPr>
          <p:spPr bwMode="auto">
            <a:xfrm>
              <a:off x="9664123" y="3144766"/>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6C8E0FF2-752A-65D8-D5D2-BEA1D04E0C8D}"/>
                </a:ext>
              </a:extLst>
            </p:cNvPr>
            <p:cNvCxnSpPr>
              <a:cxnSpLocks/>
            </p:cNvCxnSpPr>
            <p:nvPr/>
          </p:nvCxnSpPr>
          <p:spPr bwMode="auto">
            <a:xfrm>
              <a:off x="9733973" y="3163020"/>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3116D0BF-E3AA-A8A2-2C5B-C3BCFD60FAF9}"/>
                </a:ext>
              </a:extLst>
            </p:cNvPr>
            <p:cNvCxnSpPr>
              <a:cxnSpLocks/>
            </p:cNvCxnSpPr>
            <p:nvPr/>
          </p:nvCxnSpPr>
          <p:spPr bwMode="auto">
            <a:xfrm>
              <a:off x="9818054" y="328696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3E56F63B-74B7-6D3E-739B-4383BC79060E}"/>
                </a:ext>
              </a:extLst>
            </p:cNvPr>
            <p:cNvCxnSpPr>
              <a:cxnSpLocks/>
            </p:cNvCxnSpPr>
            <p:nvPr/>
          </p:nvCxnSpPr>
          <p:spPr bwMode="auto">
            <a:xfrm>
              <a:off x="9865679" y="328696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21229964-CC41-400C-A9E7-28FE9B768BAD}"/>
                </a:ext>
              </a:extLst>
            </p:cNvPr>
            <p:cNvCxnSpPr>
              <a:cxnSpLocks/>
            </p:cNvCxnSpPr>
            <p:nvPr/>
          </p:nvCxnSpPr>
          <p:spPr bwMode="auto">
            <a:xfrm>
              <a:off x="9910680" y="328696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F1FEB7DB-BBE3-14C4-86CC-0B368AA9415D}"/>
                </a:ext>
              </a:extLst>
            </p:cNvPr>
            <p:cNvCxnSpPr>
              <a:cxnSpLocks/>
            </p:cNvCxnSpPr>
            <p:nvPr/>
          </p:nvCxnSpPr>
          <p:spPr bwMode="auto">
            <a:xfrm>
              <a:off x="9955130" y="328696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6AA1199E-B48D-2B03-E9A8-E07AE9B73790}"/>
                </a:ext>
              </a:extLst>
            </p:cNvPr>
            <p:cNvCxnSpPr>
              <a:cxnSpLocks/>
            </p:cNvCxnSpPr>
            <p:nvPr/>
          </p:nvCxnSpPr>
          <p:spPr bwMode="auto">
            <a:xfrm>
              <a:off x="10021805" y="328696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457E0676-FB38-BBB6-C6C2-5831A88ACF12}"/>
                </a:ext>
              </a:extLst>
            </p:cNvPr>
            <p:cNvCxnSpPr>
              <a:cxnSpLocks/>
            </p:cNvCxnSpPr>
            <p:nvPr/>
          </p:nvCxnSpPr>
          <p:spPr bwMode="auto">
            <a:xfrm>
              <a:off x="10078331" y="328696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39337259-66A0-F3BB-4D8E-71E18834603D}"/>
                </a:ext>
              </a:extLst>
            </p:cNvPr>
            <p:cNvCxnSpPr>
              <a:cxnSpLocks/>
            </p:cNvCxnSpPr>
            <p:nvPr/>
          </p:nvCxnSpPr>
          <p:spPr bwMode="auto">
            <a:xfrm>
              <a:off x="10138656" y="328696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AEE6EF28-4772-83E7-4725-43237814CE63}"/>
                </a:ext>
              </a:extLst>
            </p:cNvPr>
            <p:cNvCxnSpPr>
              <a:cxnSpLocks/>
            </p:cNvCxnSpPr>
            <p:nvPr/>
          </p:nvCxnSpPr>
          <p:spPr bwMode="auto">
            <a:xfrm>
              <a:off x="10188550" y="328696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4E576E53-3178-FB65-1D73-9E3E903590E8}"/>
                </a:ext>
              </a:extLst>
            </p:cNvPr>
            <p:cNvCxnSpPr>
              <a:cxnSpLocks/>
            </p:cNvCxnSpPr>
            <p:nvPr/>
          </p:nvCxnSpPr>
          <p:spPr bwMode="auto">
            <a:xfrm>
              <a:off x="10318725" y="328696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4175F6D6-1010-3C91-64C7-4C4935148999}"/>
                </a:ext>
              </a:extLst>
            </p:cNvPr>
            <p:cNvCxnSpPr>
              <a:cxnSpLocks/>
            </p:cNvCxnSpPr>
            <p:nvPr/>
          </p:nvCxnSpPr>
          <p:spPr bwMode="auto">
            <a:xfrm>
              <a:off x="10569550" y="328579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91488C0D-F69E-10FF-FB1B-E6AC786E62B1}"/>
                </a:ext>
              </a:extLst>
            </p:cNvPr>
            <p:cNvCxnSpPr>
              <a:cxnSpLocks/>
            </p:cNvCxnSpPr>
            <p:nvPr/>
          </p:nvCxnSpPr>
          <p:spPr bwMode="auto">
            <a:xfrm>
              <a:off x="10760050" y="3447493"/>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C0D0C226-2EA8-EE0C-0B87-16BD21102CB4}"/>
                </a:ext>
              </a:extLst>
            </p:cNvPr>
            <p:cNvCxnSpPr>
              <a:cxnSpLocks/>
            </p:cNvCxnSpPr>
            <p:nvPr/>
          </p:nvCxnSpPr>
          <p:spPr bwMode="auto">
            <a:xfrm>
              <a:off x="10871200" y="3447493"/>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B17DA556-0C46-CF23-7887-DF8DF87A2D83}"/>
                </a:ext>
              </a:extLst>
            </p:cNvPr>
            <p:cNvCxnSpPr>
              <a:cxnSpLocks/>
            </p:cNvCxnSpPr>
            <p:nvPr/>
          </p:nvCxnSpPr>
          <p:spPr bwMode="auto">
            <a:xfrm>
              <a:off x="10604500" y="3285790"/>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CDF5C086-A337-505B-5C3F-6A80CB1B68EB}"/>
                </a:ext>
              </a:extLst>
            </p:cNvPr>
            <p:cNvCxnSpPr>
              <a:cxnSpLocks/>
            </p:cNvCxnSpPr>
            <p:nvPr/>
          </p:nvCxnSpPr>
          <p:spPr bwMode="auto">
            <a:xfrm>
              <a:off x="10531475" y="3285790"/>
              <a:ext cx="0" cy="142039"/>
            </a:xfrm>
            <a:prstGeom prst="line">
              <a:avLst/>
            </a:prstGeom>
            <a:noFill/>
            <a:ln w="28575" cap="flat" cmpd="sng" algn="ctr">
              <a:solidFill>
                <a:schemeClr val="accent1"/>
              </a:solidFill>
              <a:prstDash val="solid"/>
              <a:round/>
              <a:headEnd type="none" w="med" len="med"/>
              <a:tailEnd type="none" w="med" len="med"/>
            </a:ln>
            <a:effectLst/>
          </p:spPr>
        </p:cxnSp>
      </p:grpSp>
      <p:sp>
        <p:nvSpPr>
          <p:cNvPr id="158" name="Freeform: Shape 157">
            <a:extLst>
              <a:ext uri="{FF2B5EF4-FFF2-40B4-BE49-F238E27FC236}">
                <a16:creationId xmlns:a16="http://schemas.microsoft.com/office/drawing/2014/main" id="{DFF94B3E-5444-BCFA-6288-623391EBD7EE}"/>
              </a:ext>
            </a:extLst>
          </p:cNvPr>
          <p:cNvSpPr/>
          <p:nvPr/>
        </p:nvSpPr>
        <p:spPr bwMode="auto">
          <a:xfrm>
            <a:off x="6947053" y="3581400"/>
            <a:ext cx="4114800" cy="695325"/>
          </a:xfrm>
          <a:custGeom>
            <a:avLst/>
            <a:gdLst>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62075 w 4114800"/>
              <a:gd name="connsiteY13" fmla="*/ 488950 h 695325"/>
              <a:gd name="connsiteX14" fmla="*/ 1352550 w 4114800"/>
              <a:gd name="connsiteY14" fmla="*/ 473075 h 695325"/>
              <a:gd name="connsiteX15" fmla="*/ 1054100 w 4114800"/>
              <a:gd name="connsiteY15" fmla="*/ 473075 h 695325"/>
              <a:gd name="connsiteX16" fmla="*/ 1054100 w 4114800"/>
              <a:gd name="connsiteY16" fmla="*/ 444500 h 695325"/>
              <a:gd name="connsiteX17" fmla="*/ 981075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41350 w 4114800"/>
              <a:gd name="connsiteY24" fmla="*/ 320675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62075 w 4114800"/>
              <a:gd name="connsiteY13" fmla="*/ 488950 h 695325"/>
              <a:gd name="connsiteX14" fmla="*/ 1343025 w 4114800"/>
              <a:gd name="connsiteY14" fmla="*/ 469900 h 695325"/>
              <a:gd name="connsiteX15" fmla="*/ 1054100 w 4114800"/>
              <a:gd name="connsiteY15" fmla="*/ 473075 h 695325"/>
              <a:gd name="connsiteX16" fmla="*/ 1054100 w 4114800"/>
              <a:gd name="connsiteY16" fmla="*/ 444500 h 695325"/>
              <a:gd name="connsiteX17" fmla="*/ 981075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41350 w 4114800"/>
              <a:gd name="connsiteY24" fmla="*/ 320675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62075 w 4114800"/>
              <a:gd name="connsiteY13" fmla="*/ 488950 h 695325"/>
              <a:gd name="connsiteX14" fmla="*/ 1365250 w 4114800"/>
              <a:gd name="connsiteY14" fmla="*/ 466725 h 695325"/>
              <a:gd name="connsiteX15" fmla="*/ 1054100 w 4114800"/>
              <a:gd name="connsiteY15" fmla="*/ 473075 h 695325"/>
              <a:gd name="connsiteX16" fmla="*/ 1054100 w 4114800"/>
              <a:gd name="connsiteY16" fmla="*/ 444500 h 695325"/>
              <a:gd name="connsiteX17" fmla="*/ 981075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41350 w 4114800"/>
              <a:gd name="connsiteY24" fmla="*/ 320675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62075 w 4114800"/>
              <a:gd name="connsiteY13" fmla="*/ 488950 h 695325"/>
              <a:gd name="connsiteX14" fmla="*/ 1355725 w 4114800"/>
              <a:gd name="connsiteY14" fmla="*/ 469900 h 695325"/>
              <a:gd name="connsiteX15" fmla="*/ 1054100 w 4114800"/>
              <a:gd name="connsiteY15" fmla="*/ 473075 h 695325"/>
              <a:gd name="connsiteX16" fmla="*/ 1054100 w 4114800"/>
              <a:gd name="connsiteY16" fmla="*/ 444500 h 695325"/>
              <a:gd name="connsiteX17" fmla="*/ 981075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41350 w 4114800"/>
              <a:gd name="connsiteY24" fmla="*/ 320675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52550 w 4114800"/>
              <a:gd name="connsiteY13" fmla="*/ 485775 h 695325"/>
              <a:gd name="connsiteX14" fmla="*/ 1355725 w 4114800"/>
              <a:gd name="connsiteY14" fmla="*/ 469900 h 695325"/>
              <a:gd name="connsiteX15" fmla="*/ 1054100 w 4114800"/>
              <a:gd name="connsiteY15" fmla="*/ 473075 h 695325"/>
              <a:gd name="connsiteX16" fmla="*/ 1054100 w 4114800"/>
              <a:gd name="connsiteY16" fmla="*/ 444500 h 695325"/>
              <a:gd name="connsiteX17" fmla="*/ 981075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41350 w 4114800"/>
              <a:gd name="connsiteY24" fmla="*/ 320675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65250 w 4114800"/>
              <a:gd name="connsiteY13" fmla="*/ 498475 h 695325"/>
              <a:gd name="connsiteX14" fmla="*/ 1355725 w 4114800"/>
              <a:gd name="connsiteY14" fmla="*/ 469900 h 695325"/>
              <a:gd name="connsiteX15" fmla="*/ 1054100 w 4114800"/>
              <a:gd name="connsiteY15" fmla="*/ 473075 h 695325"/>
              <a:gd name="connsiteX16" fmla="*/ 1054100 w 4114800"/>
              <a:gd name="connsiteY16" fmla="*/ 444500 h 695325"/>
              <a:gd name="connsiteX17" fmla="*/ 981075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41350 w 4114800"/>
              <a:gd name="connsiteY24" fmla="*/ 320675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58900 w 4114800"/>
              <a:gd name="connsiteY13" fmla="*/ 495300 h 695325"/>
              <a:gd name="connsiteX14" fmla="*/ 1355725 w 4114800"/>
              <a:gd name="connsiteY14" fmla="*/ 469900 h 695325"/>
              <a:gd name="connsiteX15" fmla="*/ 1054100 w 4114800"/>
              <a:gd name="connsiteY15" fmla="*/ 473075 h 695325"/>
              <a:gd name="connsiteX16" fmla="*/ 1054100 w 4114800"/>
              <a:gd name="connsiteY16" fmla="*/ 444500 h 695325"/>
              <a:gd name="connsiteX17" fmla="*/ 981075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41350 w 4114800"/>
              <a:gd name="connsiteY24" fmla="*/ 320675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58900 w 4114800"/>
              <a:gd name="connsiteY13" fmla="*/ 485775 h 695325"/>
              <a:gd name="connsiteX14" fmla="*/ 1355725 w 4114800"/>
              <a:gd name="connsiteY14" fmla="*/ 469900 h 695325"/>
              <a:gd name="connsiteX15" fmla="*/ 1054100 w 4114800"/>
              <a:gd name="connsiteY15" fmla="*/ 473075 h 695325"/>
              <a:gd name="connsiteX16" fmla="*/ 1054100 w 4114800"/>
              <a:gd name="connsiteY16" fmla="*/ 444500 h 695325"/>
              <a:gd name="connsiteX17" fmla="*/ 981075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41350 w 4114800"/>
              <a:gd name="connsiteY24" fmla="*/ 320675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58900 w 4114800"/>
              <a:gd name="connsiteY13" fmla="*/ 511175 h 695325"/>
              <a:gd name="connsiteX14" fmla="*/ 1355725 w 4114800"/>
              <a:gd name="connsiteY14" fmla="*/ 469900 h 695325"/>
              <a:gd name="connsiteX15" fmla="*/ 1054100 w 4114800"/>
              <a:gd name="connsiteY15" fmla="*/ 473075 h 695325"/>
              <a:gd name="connsiteX16" fmla="*/ 1054100 w 4114800"/>
              <a:gd name="connsiteY16" fmla="*/ 444500 h 695325"/>
              <a:gd name="connsiteX17" fmla="*/ 981075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41350 w 4114800"/>
              <a:gd name="connsiteY24" fmla="*/ 320675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52550 w 4114800"/>
              <a:gd name="connsiteY13" fmla="*/ 492125 h 695325"/>
              <a:gd name="connsiteX14" fmla="*/ 1355725 w 4114800"/>
              <a:gd name="connsiteY14" fmla="*/ 469900 h 695325"/>
              <a:gd name="connsiteX15" fmla="*/ 1054100 w 4114800"/>
              <a:gd name="connsiteY15" fmla="*/ 473075 h 695325"/>
              <a:gd name="connsiteX16" fmla="*/ 1054100 w 4114800"/>
              <a:gd name="connsiteY16" fmla="*/ 444500 h 695325"/>
              <a:gd name="connsiteX17" fmla="*/ 981075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41350 w 4114800"/>
              <a:gd name="connsiteY24" fmla="*/ 320675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58900 w 4114800"/>
              <a:gd name="connsiteY13" fmla="*/ 492125 h 695325"/>
              <a:gd name="connsiteX14" fmla="*/ 1355725 w 4114800"/>
              <a:gd name="connsiteY14" fmla="*/ 469900 h 695325"/>
              <a:gd name="connsiteX15" fmla="*/ 1054100 w 4114800"/>
              <a:gd name="connsiteY15" fmla="*/ 473075 h 695325"/>
              <a:gd name="connsiteX16" fmla="*/ 1054100 w 4114800"/>
              <a:gd name="connsiteY16" fmla="*/ 444500 h 695325"/>
              <a:gd name="connsiteX17" fmla="*/ 981075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41350 w 4114800"/>
              <a:gd name="connsiteY24" fmla="*/ 320675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58900 w 4114800"/>
              <a:gd name="connsiteY13" fmla="*/ 492125 h 695325"/>
              <a:gd name="connsiteX14" fmla="*/ 1355725 w 4114800"/>
              <a:gd name="connsiteY14" fmla="*/ 469900 h 695325"/>
              <a:gd name="connsiteX15" fmla="*/ 1054100 w 4114800"/>
              <a:gd name="connsiteY15" fmla="*/ 473075 h 695325"/>
              <a:gd name="connsiteX16" fmla="*/ 1054100 w 4114800"/>
              <a:gd name="connsiteY16" fmla="*/ 444500 h 695325"/>
              <a:gd name="connsiteX17" fmla="*/ 981075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50875 w 4114800"/>
              <a:gd name="connsiteY24" fmla="*/ 320675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58900 w 4114800"/>
              <a:gd name="connsiteY13" fmla="*/ 492125 h 695325"/>
              <a:gd name="connsiteX14" fmla="*/ 1355725 w 4114800"/>
              <a:gd name="connsiteY14" fmla="*/ 469900 h 695325"/>
              <a:gd name="connsiteX15" fmla="*/ 1054100 w 4114800"/>
              <a:gd name="connsiteY15" fmla="*/ 473075 h 695325"/>
              <a:gd name="connsiteX16" fmla="*/ 1054100 w 4114800"/>
              <a:gd name="connsiteY16" fmla="*/ 444500 h 695325"/>
              <a:gd name="connsiteX17" fmla="*/ 981075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85800 w 4114800"/>
              <a:gd name="connsiteY24" fmla="*/ 317500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58900 w 4114800"/>
              <a:gd name="connsiteY13" fmla="*/ 492125 h 695325"/>
              <a:gd name="connsiteX14" fmla="*/ 1355725 w 4114800"/>
              <a:gd name="connsiteY14" fmla="*/ 469900 h 695325"/>
              <a:gd name="connsiteX15" fmla="*/ 1054100 w 4114800"/>
              <a:gd name="connsiteY15" fmla="*/ 473075 h 695325"/>
              <a:gd name="connsiteX16" fmla="*/ 1054100 w 4114800"/>
              <a:gd name="connsiteY16" fmla="*/ 444500 h 695325"/>
              <a:gd name="connsiteX17" fmla="*/ 981075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54050 w 4114800"/>
              <a:gd name="connsiteY24" fmla="*/ 314325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58900 w 4114800"/>
              <a:gd name="connsiteY13" fmla="*/ 492125 h 695325"/>
              <a:gd name="connsiteX14" fmla="*/ 1355725 w 4114800"/>
              <a:gd name="connsiteY14" fmla="*/ 469900 h 695325"/>
              <a:gd name="connsiteX15" fmla="*/ 1054100 w 4114800"/>
              <a:gd name="connsiteY15" fmla="*/ 473075 h 695325"/>
              <a:gd name="connsiteX16" fmla="*/ 1054100 w 4114800"/>
              <a:gd name="connsiteY16" fmla="*/ 444500 h 695325"/>
              <a:gd name="connsiteX17" fmla="*/ 981075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56431 w 4114800"/>
              <a:gd name="connsiteY24" fmla="*/ 300038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 name="connsiteX0" fmla="*/ 4114800 w 4114800"/>
              <a:gd name="connsiteY0" fmla="*/ 695325 h 695325"/>
              <a:gd name="connsiteX1" fmla="*/ 3092450 w 4114800"/>
              <a:gd name="connsiteY1" fmla="*/ 695325 h 695325"/>
              <a:gd name="connsiteX2" fmla="*/ 3092450 w 4114800"/>
              <a:gd name="connsiteY2" fmla="*/ 622300 h 695325"/>
              <a:gd name="connsiteX3" fmla="*/ 2527300 w 4114800"/>
              <a:gd name="connsiteY3" fmla="*/ 622300 h 695325"/>
              <a:gd name="connsiteX4" fmla="*/ 2527300 w 4114800"/>
              <a:gd name="connsiteY4" fmla="*/ 587375 h 695325"/>
              <a:gd name="connsiteX5" fmla="*/ 2247900 w 4114800"/>
              <a:gd name="connsiteY5" fmla="*/ 587375 h 695325"/>
              <a:gd name="connsiteX6" fmla="*/ 2247900 w 4114800"/>
              <a:gd name="connsiteY6" fmla="*/ 561975 h 695325"/>
              <a:gd name="connsiteX7" fmla="*/ 1943100 w 4114800"/>
              <a:gd name="connsiteY7" fmla="*/ 561975 h 695325"/>
              <a:gd name="connsiteX8" fmla="*/ 1943100 w 4114800"/>
              <a:gd name="connsiteY8" fmla="*/ 539750 h 695325"/>
              <a:gd name="connsiteX9" fmla="*/ 1720850 w 4114800"/>
              <a:gd name="connsiteY9" fmla="*/ 539750 h 695325"/>
              <a:gd name="connsiteX10" fmla="*/ 1720850 w 4114800"/>
              <a:gd name="connsiteY10" fmla="*/ 511175 h 695325"/>
              <a:gd name="connsiteX11" fmla="*/ 1571625 w 4114800"/>
              <a:gd name="connsiteY11" fmla="*/ 511175 h 695325"/>
              <a:gd name="connsiteX12" fmla="*/ 1568450 w 4114800"/>
              <a:gd name="connsiteY12" fmla="*/ 488950 h 695325"/>
              <a:gd name="connsiteX13" fmla="*/ 1358900 w 4114800"/>
              <a:gd name="connsiteY13" fmla="*/ 492125 h 695325"/>
              <a:gd name="connsiteX14" fmla="*/ 1355725 w 4114800"/>
              <a:gd name="connsiteY14" fmla="*/ 469900 h 695325"/>
              <a:gd name="connsiteX15" fmla="*/ 1054100 w 4114800"/>
              <a:gd name="connsiteY15" fmla="*/ 473075 h 695325"/>
              <a:gd name="connsiteX16" fmla="*/ 1054100 w 4114800"/>
              <a:gd name="connsiteY16" fmla="*/ 444500 h 695325"/>
              <a:gd name="connsiteX17" fmla="*/ 971550 w 4114800"/>
              <a:gd name="connsiteY17" fmla="*/ 444500 h 695325"/>
              <a:gd name="connsiteX18" fmla="*/ 971550 w 4114800"/>
              <a:gd name="connsiteY18" fmla="*/ 400050 h 695325"/>
              <a:gd name="connsiteX19" fmla="*/ 869950 w 4114800"/>
              <a:gd name="connsiteY19" fmla="*/ 400050 h 695325"/>
              <a:gd name="connsiteX20" fmla="*/ 869950 w 4114800"/>
              <a:gd name="connsiteY20" fmla="*/ 381000 h 695325"/>
              <a:gd name="connsiteX21" fmla="*/ 800100 w 4114800"/>
              <a:gd name="connsiteY21" fmla="*/ 381000 h 695325"/>
              <a:gd name="connsiteX22" fmla="*/ 771525 w 4114800"/>
              <a:gd name="connsiteY22" fmla="*/ 336550 h 695325"/>
              <a:gd name="connsiteX23" fmla="*/ 657225 w 4114800"/>
              <a:gd name="connsiteY23" fmla="*/ 336550 h 695325"/>
              <a:gd name="connsiteX24" fmla="*/ 656431 w 4114800"/>
              <a:gd name="connsiteY24" fmla="*/ 300038 h 695325"/>
              <a:gd name="connsiteX25" fmla="*/ 641350 w 4114800"/>
              <a:gd name="connsiteY25" fmla="*/ 298450 h 695325"/>
              <a:gd name="connsiteX26" fmla="*/ 606425 w 4114800"/>
              <a:gd name="connsiteY26" fmla="*/ 298450 h 695325"/>
              <a:gd name="connsiteX27" fmla="*/ 606425 w 4114800"/>
              <a:gd name="connsiteY27" fmla="*/ 273050 h 695325"/>
              <a:gd name="connsiteX28" fmla="*/ 565150 w 4114800"/>
              <a:gd name="connsiteY28" fmla="*/ 273050 h 695325"/>
              <a:gd name="connsiteX29" fmla="*/ 565150 w 4114800"/>
              <a:gd name="connsiteY29" fmla="*/ 244475 h 695325"/>
              <a:gd name="connsiteX30" fmla="*/ 549275 w 4114800"/>
              <a:gd name="connsiteY30" fmla="*/ 244475 h 695325"/>
              <a:gd name="connsiteX31" fmla="*/ 549275 w 4114800"/>
              <a:gd name="connsiteY31" fmla="*/ 180975 h 695325"/>
              <a:gd name="connsiteX32" fmla="*/ 285750 w 4114800"/>
              <a:gd name="connsiteY32" fmla="*/ 180975 h 695325"/>
              <a:gd name="connsiteX33" fmla="*/ 285750 w 4114800"/>
              <a:gd name="connsiteY33" fmla="*/ 161925 h 695325"/>
              <a:gd name="connsiteX34" fmla="*/ 273050 w 4114800"/>
              <a:gd name="connsiteY34" fmla="*/ 161925 h 695325"/>
              <a:gd name="connsiteX35" fmla="*/ 273050 w 4114800"/>
              <a:gd name="connsiteY35" fmla="*/ 139700 h 695325"/>
              <a:gd name="connsiteX36" fmla="*/ 260350 w 4114800"/>
              <a:gd name="connsiteY36" fmla="*/ 139700 h 695325"/>
              <a:gd name="connsiteX37" fmla="*/ 260350 w 4114800"/>
              <a:gd name="connsiteY37" fmla="*/ 120650 h 695325"/>
              <a:gd name="connsiteX38" fmla="*/ 250825 w 4114800"/>
              <a:gd name="connsiteY38" fmla="*/ 120650 h 695325"/>
              <a:gd name="connsiteX39" fmla="*/ 250825 w 4114800"/>
              <a:gd name="connsiteY39" fmla="*/ 101600 h 695325"/>
              <a:gd name="connsiteX40" fmla="*/ 234950 w 4114800"/>
              <a:gd name="connsiteY40" fmla="*/ 101600 h 695325"/>
              <a:gd name="connsiteX41" fmla="*/ 234950 w 4114800"/>
              <a:gd name="connsiteY41" fmla="*/ 79375 h 695325"/>
              <a:gd name="connsiteX42" fmla="*/ 180975 w 4114800"/>
              <a:gd name="connsiteY42" fmla="*/ 79375 h 695325"/>
              <a:gd name="connsiteX43" fmla="*/ 180975 w 4114800"/>
              <a:gd name="connsiteY43" fmla="*/ 63500 h 695325"/>
              <a:gd name="connsiteX44" fmla="*/ 146050 w 4114800"/>
              <a:gd name="connsiteY44" fmla="*/ 63500 h 695325"/>
              <a:gd name="connsiteX45" fmla="*/ 146050 w 4114800"/>
              <a:gd name="connsiteY45" fmla="*/ 34925 h 695325"/>
              <a:gd name="connsiteX46" fmla="*/ 133350 w 4114800"/>
              <a:gd name="connsiteY46" fmla="*/ 34925 h 695325"/>
              <a:gd name="connsiteX47" fmla="*/ 133350 w 4114800"/>
              <a:gd name="connsiteY47" fmla="*/ 15875 h 695325"/>
              <a:gd name="connsiteX48" fmla="*/ 41275 w 4114800"/>
              <a:gd name="connsiteY48" fmla="*/ 15875 h 695325"/>
              <a:gd name="connsiteX49" fmla="*/ 41275 w 4114800"/>
              <a:gd name="connsiteY49" fmla="*/ 0 h 695325"/>
              <a:gd name="connsiteX50" fmla="*/ 0 w 4114800"/>
              <a:gd name="connsiteY50" fmla="*/ 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114800" h="695325">
                <a:moveTo>
                  <a:pt x="4114800" y="695325"/>
                </a:moveTo>
                <a:lnTo>
                  <a:pt x="3092450" y="695325"/>
                </a:lnTo>
                <a:lnTo>
                  <a:pt x="3092450" y="622300"/>
                </a:lnTo>
                <a:lnTo>
                  <a:pt x="2527300" y="622300"/>
                </a:lnTo>
                <a:lnTo>
                  <a:pt x="2527300" y="587375"/>
                </a:lnTo>
                <a:lnTo>
                  <a:pt x="2247900" y="587375"/>
                </a:lnTo>
                <a:lnTo>
                  <a:pt x="2247900" y="561975"/>
                </a:lnTo>
                <a:lnTo>
                  <a:pt x="1943100" y="561975"/>
                </a:lnTo>
                <a:lnTo>
                  <a:pt x="1943100" y="539750"/>
                </a:lnTo>
                <a:lnTo>
                  <a:pt x="1720850" y="539750"/>
                </a:lnTo>
                <a:lnTo>
                  <a:pt x="1720850" y="511175"/>
                </a:lnTo>
                <a:lnTo>
                  <a:pt x="1571625" y="511175"/>
                </a:lnTo>
                <a:lnTo>
                  <a:pt x="1568450" y="488950"/>
                </a:lnTo>
                <a:lnTo>
                  <a:pt x="1358900" y="492125"/>
                </a:lnTo>
                <a:lnTo>
                  <a:pt x="1355725" y="469900"/>
                </a:lnTo>
                <a:lnTo>
                  <a:pt x="1054100" y="473075"/>
                </a:lnTo>
                <a:lnTo>
                  <a:pt x="1054100" y="444500"/>
                </a:lnTo>
                <a:lnTo>
                  <a:pt x="971550" y="444500"/>
                </a:lnTo>
                <a:lnTo>
                  <a:pt x="971550" y="400050"/>
                </a:lnTo>
                <a:lnTo>
                  <a:pt x="869950" y="400050"/>
                </a:lnTo>
                <a:lnTo>
                  <a:pt x="869950" y="381000"/>
                </a:lnTo>
                <a:lnTo>
                  <a:pt x="800100" y="381000"/>
                </a:lnTo>
                <a:lnTo>
                  <a:pt x="771525" y="336550"/>
                </a:lnTo>
                <a:lnTo>
                  <a:pt x="657225" y="336550"/>
                </a:lnTo>
                <a:cubicBezTo>
                  <a:pt x="656960" y="324379"/>
                  <a:pt x="656696" y="312209"/>
                  <a:pt x="656431" y="300038"/>
                </a:cubicBezTo>
                <a:lnTo>
                  <a:pt x="641350" y="298450"/>
                </a:lnTo>
                <a:lnTo>
                  <a:pt x="606425" y="298450"/>
                </a:lnTo>
                <a:lnTo>
                  <a:pt x="606425" y="273050"/>
                </a:lnTo>
                <a:lnTo>
                  <a:pt x="565150" y="273050"/>
                </a:lnTo>
                <a:lnTo>
                  <a:pt x="565150" y="244475"/>
                </a:lnTo>
                <a:lnTo>
                  <a:pt x="549275" y="244475"/>
                </a:lnTo>
                <a:lnTo>
                  <a:pt x="549275" y="180975"/>
                </a:lnTo>
                <a:lnTo>
                  <a:pt x="285750" y="180975"/>
                </a:lnTo>
                <a:lnTo>
                  <a:pt x="285750" y="161925"/>
                </a:lnTo>
                <a:lnTo>
                  <a:pt x="273050" y="161925"/>
                </a:lnTo>
                <a:lnTo>
                  <a:pt x="273050" y="139700"/>
                </a:lnTo>
                <a:lnTo>
                  <a:pt x="260350" y="139700"/>
                </a:lnTo>
                <a:lnTo>
                  <a:pt x="260350" y="120650"/>
                </a:lnTo>
                <a:lnTo>
                  <a:pt x="250825" y="120650"/>
                </a:lnTo>
                <a:lnTo>
                  <a:pt x="250825" y="101600"/>
                </a:lnTo>
                <a:lnTo>
                  <a:pt x="234950" y="101600"/>
                </a:lnTo>
                <a:lnTo>
                  <a:pt x="234950" y="79375"/>
                </a:lnTo>
                <a:lnTo>
                  <a:pt x="180975" y="79375"/>
                </a:lnTo>
                <a:lnTo>
                  <a:pt x="180975" y="63500"/>
                </a:lnTo>
                <a:lnTo>
                  <a:pt x="146050" y="63500"/>
                </a:lnTo>
                <a:lnTo>
                  <a:pt x="146050" y="34925"/>
                </a:lnTo>
                <a:lnTo>
                  <a:pt x="133350" y="34925"/>
                </a:lnTo>
                <a:lnTo>
                  <a:pt x="133350" y="15875"/>
                </a:lnTo>
                <a:lnTo>
                  <a:pt x="41275" y="15875"/>
                </a:lnTo>
                <a:lnTo>
                  <a:pt x="41275" y="0"/>
                </a:lnTo>
                <a:lnTo>
                  <a:pt x="0" y="0"/>
                </a:lnTo>
              </a:path>
            </a:pathLst>
          </a:custGeom>
          <a:noFill/>
          <a:ln w="28575">
            <a:solidFill>
              <a:schemeClr val="accent2"/>
            </a:solidFill>
            <a:miter lim="800000"/>
            <a:headEnd/>
            <a:tailEnd/>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04" name="Group 203">
            <a:extLst>
              <a:ext uri="{FF2B5EF4-FFF2-40B4-BE49-F238E27FC236}">
                <a16:creationId xmlns:a16="http://schemas.microsoft.com/office/drawing/2014/main" id="{7F262F25-851C-937C-7D27-9562E715BC89}"/>
              </a:ext>
            </a:extLst>
          </p:cNvPr>
          <p:cNvGrpSpPr/>
          <p:nvPr/>
        </p:nvGrpSpPr>
        <p:grpSpPr>
          <a:xfrm>
            <a:off x="7077859" y="3532272"/>
            <a:ext cx="3983994" cy="840144"/>
            <a:chOff x="7226931" y="2570247"/>
            <a:chExt cx="3983994" cy="840144"/>
          </a:xfrm>
        </p:grpSpPr>
        <p:sp>
          <p:nvSpPr>
            <p:cNvPr id="111" name="TextBox 110">
              <a:extLst>
                <a:ext uri="{FF2B5EF4-FFF2-40B4-BE49-F238E27FC236}">
                  <a16:creationId xmlns:a16="http://schemas.microsoft.com/office/drawing/2014/main" id="{C8EC3F0F-0474-7764-2268-A1C331F9AFCC}"/>
                </a:ext>
              </a:extLst>
            </p:cNvPr>
            <p:cNvSpPr txBox="1"/>
            <p:nvPr/>
          </p:nvSpPr>
          <p:spPr bwMode="auto">
            <a:xfrm>
              <a:off x="8495621" y="27076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73</a:t>
              </a:r>
            </a:p>
          </p:txBody>
        </p:sp>
        <p:cxnSp>
          <p:nvCxnSpPr>
            <p:cNvPr id="161" name="Straight Connector 160">
              <a:extLst>
                <a:ext uri="{FF2B5EF4-FFF2-40B4-BE49-F238E27FC236}">
                  <a16:creationId xmlns:a16="http://schemas.microsoft.com/office/drawing/2014/main" id="{74A9BE52-CB40-65EE-A162-3059F9868CF6}"/>
                </a:ext>
              </a:extLst>
            </p:cNvPr>
            <p:cNvCxnSpPr>
              <a:cxnSpLocks/>
            </p:cNvCxnSpPr>
            <p:nvPr/>
          </p:nvCxnSpPr>
          <p:spPr bwMode="auto">
            <a:xfrm>
              <a:off x="8424459" y="3020496"/>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CBC5B13F-8719-0CB5-6E42-DEB1A36B0BB4}"/>
                </a:ext>
              </a:extLst>
            </p:cNvPr>
            <p:cNvCxnSpPr>
              <a:cxnSpLocks/>
            </p:cNvCxnSpPr>
            <p:nvPr/>
          </p:nvCxnSpPr>
          <p:spPr bwMode="auto">
            <a:xfrm>
              <a:off x="8527286" y="3046737"/>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0BC72959-03BF-90E1-C4AD-04CB1BA02A05}"/>
                </a:ext>
              </a:extLst>
            </p:cNvPr>
            <p:cNvCxnSpPr>
              <a:cxnSpLocks/>
            </p:cNvCxnSpPr>
            <p:nvPr/>
          </p:nvCxnSpPr>
          <p:spPr bwMode="auto">
            <a:xfrm>
              <a:off x="7755761" y="2873747"/>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0A08ADF3-B9F6-240A-6419-7966FF85E466}"/>
                </a:ext>
              </a:extLst>
            </p:cNvPr>
            <p:cNvCxnSpPr>
              <a:cxnSpLocks/>
            </p:cNvCxnSpPr>
            <p:nvPr/>
          </p:nvCxnSpPr>
          <p:spPr bwMode="auto">
            <a:xfrm>
              <a:off x="7615267" y="2741427"/>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3048191E-0ED6-8A58-6922-7BCCC9CCB269}"/>
                </a:ext>
              </a:extLst>
            </p:cNvPr>
            <p:cNvCxnSpPr>
              <a:cxnSpLocks/>
            </p:cNvCxnSpPr>
            <p:nvPr/>
          </p:nvCxnSpPr>
          <p:spPr bwMode="auto">
            <a:xfrm>
              <a:off x="7584118" y="2741427"/>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98BE14CF-D648-286E-19C8-B27A43622FDE}"/>
                </a:ext>
              </a:extLst>
            </p:cNvPr>
            <p:cNvCxnSpPr>
              <a:cxnSpLocks/>
            </p:cNvCxnSpPr>
            <p:nvPr/>
          </p:nvCxnSpPr>
          <p:spPr bwMode="auto">
            <a:xfrm>
              <a:off x="7457912" y="2731707"/>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E77AAEDF-2B94-3ACC-2B95-F9EE732E0D7D}"/>
                </a:ext>
              </a:extLst>
            </p:cNvPr>
            <p:cNvCxnSpPr>
              <a:cxnSpLocks/>
            </p:cNvCxnSpPr>
            <p:nvPr/>
          </p:nvCxnSpPr>
          <p:spPr bwMode="auto">
            <a:xfrm>
              <a:off x="7407906" y="2736659"/>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1A7B4C1D-5C91-5EA0-0A0F-39F8FB58DC10}"/>
                </a:ext>
              </a:extLst>
            </p:cNvPr>
            <p:cNvCxnSpPr>
              <a:cxnSpLocks/>
            </p:cNvCxnSpPr>
            <p:nvPr/>
          </p:nvCxnSpPr>
          <p:spPr bwMode="auto">
            <a:xfrm>
              <a:off x="7255506" y="2616395"/>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8E9E242F-FAB8-C912-96B2-CE6EF141B926}"/>
                </a:ext>
              </a:extLst>
            </p:cNvPr>
            <p:cNvCxnSpPr>
              <a:cxnSpLocks/>
            </p:cNvCxnSpPr>
            <p:nvPr/>
          </p:nvCxnSpPr>
          <p:spPr bwMode="auto">
            <a:xfrm>
              <a:off x="7226931" y="2570247"/>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48CE86D9-84D4-11D2-4EB1-9B3C411AC74A}"/>
                </a:ext>
              </a:extLst>
            </p:cNvPr>
            <p:cNvCxnSpPr>
              <a:cxnSpLocks/>
            </p:cNvCxnSpPr>
            <p:nvPr/>
          </p:nvCxnSpPr>
          <p:spPr bwMode="auto">
            <a:xfrm>
              <a:off x="8827131" y="3091515"/>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4B521AC7-65A3-C1C8-371A-F2DF1F0AC48D}"/>
                </a:ext>
              </a:extLst>
            </p:cNvPr>
            <p:cNvCxnSpPr>
              <a:cxnSpLocks/>
            </p:cNvCxnSpPr>
            <p:nvPr/>
          </p:nvCxnSpPr>
          <p:spPr bwMode="auto">
            <a:xfrm>
              <a:off x="8984293" y="3098351"/>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CB7BB8F4-949D-5973-2F27-6B1324682BD0}"/>
                </a:ext>
              </a:extLst>
            </p:cNvPr>
            <p:cNvCxnSpPr>
              <a:cxnSpLocks/>
            </p:cNvCxnSpPr>
            <p:nvPr/>
          </p:nvCxnSpPr>
          <p:spPr bwMode="auto">
            <a:xfrm>
              <a:off x="9015249" y="3098351"/>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CA12C3BA-7A53-172C-043A-82CD6A66CC34}"/>
                </a:ext>
              </a:extLst>
            </p:cNvPr>
            <p:cNvCxnSpPr>
              <a:cxnSpLocks/>
            </p:cNvCxnSpPr>
            <p:nvPr/>
          </p:nvCxnSpPr>
          <p:spPr bwMode="auto">
            <a:xfrm>
              <a:off x="9036680" y="3098351"/>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36B12F84-3C55-8FD2-A815-12245CEE9DFF}"/>
                </a:ext>
              </a:extLst>
            </p:cNvPr>
            <p:cNvCxnSpPr>
              <a:cxnSpLocks/>
            </p:cNvCxnSpPr>
            <p:nvPr/>
          </p:nvCxnSpPr>
          <p:spPr bwMode="auto">
            <a:xfrm>
              <a:off x="9097962" y="3098351"/>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5A208FAB-9CFD-7F48-16D6-AA9EBCE72C00}"/>
                </a:ext>
              </a:extLst>
            </p:cNvPr>
            <p:cNvCxnSpPr>
              <a:cxnSpLocks/>
            </p:cNvCxnSpPr>
            <p:nvPr/>
          </p:nvCxnSpPr>
          <p:spPr bwMode="auto">
            <a:xfrm>
              <a:off x="9060493" y="3098351"/>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B6C4206B-2A53-4B52-7BCA-B1C41728DB95}"/>
                </a:ext>
              </a:extLst>
            </p:cNvPr>
            <p:cNvCxnSpPr>
              <a:cxnSpLocks/>
            </p:cNvCxnSpPr>
            <p:nvPr/>
          </p:nvCxnSpPr>
          <p:spPr bwMode="auto">
            <a:xfrm>
              <a:off x="9154631" y="3098351"/>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692703F1-3CA7-DBF2-C05A-9D9F93ACBC41}"/>
                </a:ext>
              </a:extLst>
            </p:cNvPr>
            <p:cNvCxnSpPr>
              <a:cxnSpLocks/>
            </p:cNvCxnSpPr>
            <p:nvPr/>
          </p:nvCxnSpPr>
          <p:spPr bwMode="auto">
            <a:xfrm>
              <a:off x="9282046" y="3098351"/>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B4B6CF94-9527-6E05-E371-3031FF1B2C7C}"/>
                </a:ext>
              </a:extLst>
            </p:cNvPr>
            <p:cNvCxnSpPr>
              <a:cxnSpLocks/>
            </p:cNvCxnSpPr>
            <p:nvPr/>
          </p:nvCxnSpPr>
          <p:spPr bwMode="auto">
            <a:xfrm>
              <a:off x="9350003" y="314492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278C4EB1-523E-E024-05C8-D5F41A59A71B}"/>
                </a:ext>
              </a:extLst>
            </p:cNvPr>
            <p:cNvCxnSpPr>
              <a:cxnSpLocks/>
            </p:cNvCxnSpPr>
            <p:nvPr/>
          </p:nvCxnSpPr>
          <p:spPr bwMode="auto">
            <a:xfrm>
              <a:off x="9387540" y="314492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612A4AD1-82BE-F29F-9E4E-BD1F3984B89C}"/>
                </a:ext>
              </a:extLst>
            </p:cNvPr>
            <p:cNvCxnSpPr>
              <a:cxnSpLocks/>
            </p:cNvCxnSpPr>
            <p:nvPr/>
          </p:nvCxnSpPr>
          <p:spPr bwMode="auto">
            <a:xfrm>
              <a:off x="9416115" y="314492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6A3FFC1A-6643-885B-D13C-1BC00D13E9CE}"/>
                </a:ext>
              </a:extLst>
            </p:cNvPr>
            <p:cNvCxnSpPr>
              <a:cxnSpLocks/>
            </p:cNvCxnSpPr>
            <p:nvPr/>
          </p:nvCxnSpPr>
          <p:spPr bwMode="auto">
            <a:xfrm>
              <a:off x="9459303" y="314492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16408AB4-0CF7-8D33-F6CA-D3520DF43871}"/>
                </a:ext>
              </a:extLst>
            </p:cNvPr>
            <p:cNvCxnSpPr>
              <a:cxnSpLocks/>
            </p:cNvCxnSpPr>
            <p:nvPr/>
          </p:nvCxnSpPr>
          <p:spPr bwMode="auto">
            <a:xfrm>
              <a:off x="9518864" y="314492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A17FF14C-E64C-0264-6390-15513AA6479B}"/>
                </a:ext>
              </a:extLst>
            </p:cNvPr>
            <p:cNvCxnSpPr>
              <a:cxnSpLocks/>
            </p:cNvCxnSpPr>
            <p:nvPr/>
          </p:nvCxnSpPr>
          <p:spPr bwMode="auto">
            <a:xfrm>
              <a:off x="9587920" y="314492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B96DE0C0-DA14-84B6-CF97-F35D266EA177}"/>
                </a:ext>
              </a:extLst>
            </p:cNvPr>
            <p:cNvCxnSpPr>
              <a:cxnSpLocks/>
            </p:cNvCxnSpPr>
            <p:nvPr/>
          </p:nvCxnSpPr>
          <p:spPr bwMode="auto">
            <a:xfrm>
              <a:off x="9618893" y="3180149"/>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D5F3469D-800F-3007-4193-3862B05DD445}"/>
                </a:ext>
              </a:extLst>
            </p:cNvPr>
            <p:cNvCxnSpPr>
              <a:cxnSpLocks/>
            </p:cNvCxnSpPr>
            <p:nvPr/>
          </p:nvCxnSpPr>
          <p:spPr bwMode="auto">
            <a:xfrm>
              <a:off x="9660154" y="3180149"/>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3A7A1305-6907-834F-DE59-3C80D0500D52}"/>
                </a:ext>
              </a:extLst>
            </p:cNvPr>
            <p:cNvCxnSpPr>
              <a:cxnSpLocks/>
            </p:cNvCxnSpPr>
            <p:nvPr/>
          </p:nvCxnSpPr>
          <p:spPr bwMode="auto">
            <a:xfrm>
              <a:off x="9733973" y="3180149"/>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05EEE7E2-F0CE-80F1-3534-17BB00D34FF7}"/>
                </a:ext>
              </a:extLst>
            </p:cNvPr>
            <p:cNvCxnSpPr>
              <a:cxnSpLocks/>
            </p:cNvCxnSpPr>
            <p:nvPr/>
          </p:nvCxnSpPr>
          <p:spPr bwMode="auto">
            <a:xfrm>
              <a:off x="9800648" y="3180149"/>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68CA3A3D-C212-A22E-8332-F323B475B739}"/>
                </a:ext>
              </a:extLst>
            </p:cNvPr>
            <p:cNvCxnSpPr>
              <a:cxnSpLocks/>
            </p:cNvCxnSpPr>
            <p:nvPr/>
          </p:nvCxnSpPr>
          <p:spPr bwMode="auto">
            <a:xfrm>
              <a:off x="9845891" y="3180149"/>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DDB69C71-9D39-C949-2279-925083B13AEB}"/>
                </a:ext>
              </a:extLst>
            </p:cNvPr>
            <p:cNvCxnSpPr>
              <a:cxnSpLocks/>
            </p:cNvCxnSpPr>
            <p:nvPr/>
          </p:nvCxnSpPr>
          <p:spPr bwMode="auto">
            <a:xfrm>
              <a:off x="9929234" y="3180149"/>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273970DB-E778-BF66-DD95-1FB0C8926AFB}"/>
                </a:ext>
              </a:extLst>
            </p:cNvPr>
            <p:cNvCxnSpPr>
              <a:cxnSpLocks/>
            </p:cNvCxnSpPr>
            <p:nvPr/>
          </p:nvCxnSpPr>
          <p:spPr bwMode="auto">
            <a:xfrm>
              <a:off x="9955130" y="3180149"/>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8CA0C741-3CAD-7C3E-7B49-FB8136F4CF31}"/>
                </a:ext>
              </a:extLst>
            </p:cNvPr>
            <p:cNvCxnSpPr>
              <a:cxnSpLocks/>
            </p:cNvCxnSpPr>
            <p:nvPr/>
          </p:nvCxnSpPr>
          <p:spPr bwMode="auto">
            <a:xfrm>
              <a:off x="10021805" y="3180149"/>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692C2777-460F-5DEC-53A8-EF5B0BB8C8FF}"/>
                </a:ext>
              </a:extLst>
            </p:cNvPr>
            <p:cNvCxnSpPr>
              <a:cxnSpLocks/>
            </p:cNvCxnSpPr>
            <p:nvPr/>
          </p:nvCxnSpPr>
          <p:spPr bwMode="auto">
            <a:xfrm>
              <a:off x="10050380" y="3180149"/>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1286DD47-FE26-8E9C-3622-C74B9C970C56}"/>
                </a:ext>
              </a:extLst>
            </p:cNvPr>
            <p:cNvCxnSpPr>
              <a:cxnSpLocks/>
            </p:cNvCxnSpPr>
            <p:nvPr/>
          </p:nvCxnSpPr>
          <p:spPr bwMode="auto">
            <a:xfrm>
              <a:off x="10194817" y="326835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92D529FC-2130-4CB5-AD7B-B9AEF902E3D5}"/>
                </a:ext>
              </a:extLst>
            </p:cNvPr>
            <p:cNvCxnSpPr>
              <a:cxnSpLocks/>
            </p:cNvCxnSpPr>
            <p:nvPr/>
          </p:nvCxnSpPr>
          <p:spPr bwMode="auto">
            <a:xfrm>
              <a:off x="10253452" y="326835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CFBC116D-03A2-A28A-7D8E-4C882E32A5F7}"/>
                </a:ext>
              </a:extLst>
            </p:cNvPr>
            <p:cNvCxnSpPr>
              <a:cxnSpLocks/>
            </p:cNvCxnSpPr>
            <p:nvPr/>
          </p:nvCxnSpPr>
          <p:spPr bwMode="auto">
            <a:xfrm>
              <a:off x="10277265" y="326835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89F01029-7F88-1EA6-A7F1-6B43841198F5}"/>
                </a:ext>
              </a:extLst>
            </p:cNvPr>
            <p:cNvCxnSpPr>
              <a:cxnSpLocks/>
            </p:cNvCxnSpPr>
            <p:nvPr/>
          </p:nvCxnSpPr>
          <p:spPr bwMode="auto">
            <a:xfrm>
              <a:off x="10358037" y="326835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3B2AC44E-7301-E903-4B3C-0772FC6F2AF1}"/>
                </a:ext>
              </a:extLst>
            </p:cNvPr>
            <p:cNvCxnSpPr>
              <a:cxnSpLocks/>
            </p:cNvCxnSpPr>
            <p:nvPr/>
          </p:nvCxnSpPr>
          <p:spPr bwMode="auto">
            <a:xfrm>
              <a:off x="10386612" y="326835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B0FB19D1-6D7D-38E4-6C26-3E008AF3F86B}"/>
                </a:ext>
              </a:extLst>
            </p:cNvPr>
            <p:cNvCxnSpPr>
              <a:cxnSpLocks/>
            </p:cNvCxnSpPr>
            <p:nvPr/>
          </p:nvCxnSpPr>
          <p:spPr bwMode="auto">
            <a:xfrm>
              <a:off x="10412806" y="326835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9B4A263C-C1EA-D897-C5E4-5731A65C8BF3}"/>
                </a:ext>
              </a:extLst>
            </p:cNvPr>
            <p:cNvCxnSpPr>
              <a:cxnSpLocks/>
            </p:cNvCxnSpPr>
            <p:nvPr/>
          </p:nvCxnSpPr>
          <p:spPr bwMode="auto">
            <a:xfrm>
              <a:off x="10531075" y="326835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9E8195EC-7F3C-B194-2617-D17440958146}"/>
                </a:ext>
              </a:extLst>
            </p:cNvPr>
            <p:cNvCxnSpPr>
              <a:cxnSpLocks/>
            </p:cNvCxnSpPr>
            <p:nvPr/>
          </p:nvCxnSpPr>
          <p:spPr bwMode="auto">
            <a:xfrm>
              <a:off x="10592595" y="326835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CC65638B-AD39-FE36-4B00-6D14A4E2BB6B}"/>
                </a:ext>
              </a:extLst>
            </p:cNvPr>
            <p:cNvCxnSpPr>
              <a:cxnSpLocks/>
            </p:cNvCxnSpPr>
            <p:nvPr/>
          </p:nvCxnSpPr>
          <p:spPr bwMode="auto">
            <a:xfrm>
              <a:off x="10619582" y="326835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78DE4AFA-7CAE-C5F5-0627-5E725E9FDB70}"/>
                </a:ext>
              </a:extLst>
            </p:cNvPr>
            <p:cNvCxnSpPr>
              <a:cxnSpLocks/>
            </p:cNvCxnSpPr>
            <p:nvPr/>
          </p:nvCxnSpPr>
          <p:spPr bwMode="auto">
            <a:xfrm>
              <a:off x="10871200" y="326835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5C361752-97F8-156C-0FD3-A42BAF712B1F}"/>
                </a:ext>
              </a:extLst>
            </p:cNvPr>
            <p:cNvCxnSpPr>
              <a:cxnSpLocks/>
            </p:cNvCxnSpPr>
            <p:nvPr/>
          </p:nvCxnSpPr>
          <p:spPr bwMode="auto">
            <a:xfrm>
              <a:off x="11210925" y="3268352"/>
              <a:ext cx="0" cy="142039"/>
            </a:xfrm>
            <a:prstGeom prst="line">
              <a:avLst/>
            </a:prstGeom>
            <a:noFill/>
            <a:ln w="28575" cap="flat" cmpd="sng" algn="ctr">
              <a:solidFill>
                <a:schemeClr val="accent2"/>
              </a:solidFill>
              <a:prstDash val="solid"/>
              <a:round/>
              <a:headEnd type="none" w="med" len="med"/>
              <a:tailEnd type="none" w="med" len="med"/>
            </a:ln>
            <a:effectLst/>
          </p:spPr>
        </p:cxnSp>
      </p:grpSp>
      <p:sp>
        <p:nvSpPr>
          <p:cNvPr id="205" name="Freeform: Shape 204">
            <a:extLst>
              <a:ext uri="{FF2B5EF4-FFF2-40B4-BE49-F238E27FC236}">
                <a16:creationId xmlns:a16="http://schemas.microsoft.com/office/drawing/2014/main" id="{A69D4FAD-F6FC-39A2-CA21-FB6A4F6AE64A}"/>
              </a:ext>
            </a:extLst>
          </p:cNvPr>
          <p:cNvSpPr/>
          <p:nvPr/>
        </p:nvSpPr>
        <p:spPr bwMode="auto">
          <a:xfrm>
            <a:off x="1612900" y="3568700"/>
            <a:ext cx="4048125" cy="1270000"/>
          </a:xfrm>
          <a:custGeom>
            <a:avLst/>
            <a:gdLst>
              <a:gd name="connsiteX0" fmla="*/ 4048125 w 4048125"/>
              <a:gd name="connsiteY0" fmla="*/ 1270000 h 1270000"/>
              <a:gd name="connsiteX1" fmla="*/ 2873375 w 4048125"/>
              <a:gd name="connsiteY1" fmla="*/ 1270000 h 1270000"/>
              <a:gd name="connsiteX2" fmla="*/ 2873375 w 4048125"/>
              <a:gd name="connsiteY2" fmla="*/ 1244600 h 1270000"/>
              <a:gd name="connsiteX3" fmla="*/ 2549525 w 4048125"/>
              <a:gd name="connsiteY3" fmla="*/ 1244600 h 1270000"/>
              <a:gd name="connsiteX4" fmla="*/ 2549525 w 4048125"/>
              <a:gd name="connsiteY4" fmla="*/ 1219200 h 1270000"/>
              <a:gd name="connsiteX5" fmla="*/ 2473325 w 4048125"/>
              <a:gd name="connsiteY5" fmla="*/ 1219200 h 1270000"/>
              <a:gd name="connsiteX6" fmla="*/ 2473325 w 4048125"/>
              <a:gd name="connsiteY6" fmla="*/ 1190625 h 1270000"/>
              <a:gd name="connsiteX7" fmla="*/ 2422525 w 4048125"/>
              <a:gd name="connsiteY7" fmla="*/ 1190625 h 1270000"/>
              <a:gd name="connsiteX8" fmla="*/ 2422525 w 4048125"/>
              <a:gd name="connsiteY8" fmla="*/ 1168400 h 1270000"/>
              <a:gd name="connsiteX9" fmla="*/ 2390775 w 4048125"/>
              <a:gd name="connsiteY9" fmla="*/ 1168400 h 1270000"/>
              <a:gd name="connsiteX10" fmla="*/ 2390775 w 4048125"/>
              <a:gd name="connsiteY10" fmla="*/ 1139825 h 1270000"/>
              <a:gd name="connsiteX11" fmla="*/ 2095500 w 4048125"/>
              <a:gd name="connsiteY11" fmla="*/ 1139825 h 1270000"/>
              <a:gd name="connsiteX12" fmla="*/ 2095500 w 4048125"/>
              <a:gd name="connsiteY12" fmla="*/ 1117600 h 1270000"/>
              <a:gd name="connsiteX13" fmla="*/ 2060575 w 4048125"/>
              <a:gd name="connsiteY13" fmla="*/ 1117600 h 1270000"/>
              <a:gd name="connsiteX14" fmla="*/ 2060575 w 4048125"/>
              <a:gd name="connsiteY14" fmla="*/ 1076325 h 1270000"/>
              <a:gd name="connsiteX15" fmla="*/ 2035175 w 4048125"/>
              <a:gd name="connsiteY15" fmla="*/ 1076325 h 1270000"/>
              <a:gd name="connsiteX16" fmla="*/ 2035175 w 4048125"/>
              <a:gd name="connsiteY16" fmla="*/ 1054100 h 1270000"/>
              <a:gd name="connsiteX17" fmla="*/ 1984375 w 4048125"/>
              <a:gd name="connsiteY17" fmla="*/ 1054100 h 1270000"/>
              <a:gd name="connsiteX18" fmla="*/ 1984375 w 4048125"/>
              <a:gd name="connsiteY18" fmla="*/ 1038225 h 1270000"/>
              <a:gd name="connsiteX19" fmla="*/ 1651000 w 4048125"/>
              <a:gd name="connsiteY19" fmla="*/ 1038225 h 1270000"/>
              <a:gd name="connsiteX20" fmla="*/ 1651000 w 4048125"/>
              <a:gd name="connsiteY20" fmla="*/ 952500 h 1270000"/>
              <a:gd name="connsiteX21" fmla="*/ 1587500 w 4048125"/>
              <a:gd name="connsiteY21" fmla="*/ 952500 h 1270000"/>
              <a:gd name="connsiteX22" fmla="*/ 1587500 w 4048125"/>
              <a:gd name="connsiteY22" fmla="*/ 904875 h 1270000"/>
              <a:gd name="connsiteX23" fmla="*/ 1571625 w 4048125"/>
              <a:gd name="connsiteY23" fmla="*/ 904875 h 1270000"/>
              <a:gd name="connsiteX24" fmla="*/ 1571625 w 4048125"/>
              <a:gd name="connsiteY24" fmla="*/ 869950 h 1270000"/>
              <a:gd name="connsiteX25" fmla="*/ 1457325 w 4048125"/>
              <a:gd name="connsiteY25" fmla="*/ 869950 h 1270000"/>
              <a:gd name="connsiteX26" fmla="*/ 1457325 w 4048125"/>
              <a:gd name="connsiteY26" fmla="*/ 854075 h 1270000"/>
              <a:gd name="connsiteX27" fmla="*/ 1266825 w 4048125"/>
              <a:gd name="connsiteY27" fmla="*/ 854075 h 1270000"/>
              <a:gd name="connsiteX28" fmla="*/ 1266825 w 4048125"/>
              <a:gd name="connsiteY28" fmla="*/ 838200 h 1270000"/>
              <a:gd name="connsiteX29" fmla="*/ 1225550 w 4048125"/>
              <a:gd name="connsiteY29" fmla="*/ 838200 h 1270000"/>
              <a:gd name="connsiteX30" fmla="*/ 1225550 w 4048125"/>
              <a:gd name="connsiteY30" fmla="*/ 809625 h 1270000"/>
              <a:gd name="connsiteX31" fmla="*/ 1196975 w 4048125"/>
              <a:gd name="connsiteY31" fmla="*/ 809625 h 1270000"/>
              <a:gd name="connsiteX32" fmla="*/ 1184275 w 4048125"/>
              <a:gd name="connsiteY32" fmla="*/ 762000 h 1270000"/>
              <a:gd name="connsiteX33" fmla="*/ 1158875 w 4048125"/>
              <a:gd name="connsiteY33" fmla="*/ 762000 h 1270000"/>
              <a:gd name="connsiteX34" fmla="*/ 1158875 w 4048125"/>
              <a:gd name="connsiteY34" fmla="*/ 739775 h 1270000"/>
              <a:gd name="connsiteX35" fmla="*/ 1101725 w 4048125"/>
              <a:gd name="connsiteY35" fmla="*/ 739775 h 1270000"/>
              <a:gd name="connsiteX36" fmla="*/ 1101725 w 4048125"/>
              <a:gd name="connsiteY36" fmla="*/ 723900 h 1270000"/>
              <a:gd name="connsiteX37" fmla="*/ 869950 w 4048125"/>
              <a:gd name="connsiteY37" fmla="*/ 723900 h 1270000"/>
              <a:gd name="connsiteX38" fmla="*/ 869950 w 4048125"/>
              <a:gd name="connsiteY38" fmla="*/ 704850 h 1270000"/>
              <a:gd name="connsiteX39" fmla="*/ 863600 w 4048125"/>
              <a:gd name="connsiteY39" fmla="*/ 704850 h 1270000"/>
              <a:gd name="connsiteX40" fmla="*/ 863600 w 4048125"/>
              <a:gd name="connsiteY40" fmla="*/ 685800 h 1270000"/>
              <a:gd name="connsiteX41" fmla="*/ 831850 w 4048125"/>
              <a:gd name="connsiteY41" fmla="*/ 685800 h 1270000"/>
              <a:gd name="connsiteX42" fmla="*/ 831850 w 4048125"/>
              <a:gd name="connsiteY42" fmla="*/ 650875 h 1270000"/>
              <a:gd name="connsiteX43" fmla="*/ 828675 w 4048125"/>
              <a:gd name="connsiteY43" fmla="*/ 650875 h 1270000"/>
              <a:gd name="connsiteX44" fmla="*/ 828675 w 4048125"/>
              <a:gd name="connsiteY44" fmla="*/ 628650 h 1270000"/>
              <a:gd name="connsiteX45" fmla="*/ 812800 w 4048125"/>
              <a:gd name="connsiteY45" fmla="*/ 628650 h 1270000"/>
              <a:gd name="connsiteX46" fmla="*/ 812800 w 4048125"/>
              <a:gd name="connsiteY46" fmla="*/ 596900 h 1270000"/>
              <a:gd name="connsiteX47" fmla="*/ 796925 w 4048125"/>
              <a:gd name="connsiteY47" fmla="*/ 596900 h 1270000"/>
              <a:gd name="connsiteX48" fmla="*/ 796925 w 4048125"/>
              <a:gd name="connsiteY48" fmla="*/ 571500 h 1270000"/>
              <a:gd name="connsiteX49" fmla="*/ 768350 w 4048125"/>
              <a:gd name="connsiteY49" fmla="*/ 571500 h 1270000"/>
              <a:gd name="connsiteX50" fmla="*/ 768350 w 4048125"/>
              <a:gd name="connsiteY50" fmla="*/ 511175 h 1270000"/>
              <a:gd name="connsiteX51" fmla="*/ 768350 w 4048125"/>
              <a:gd name="connsiteY51" fmla="*/ 511175 h 1270000"/>
              <a:gd name="connsiteX52" fmla="*/ 755650 w 4048125"/>
              <a:gd name="connsiteY52" fmla="*/ 523875 h 1270000"/>
              <a:gd name="connsiteX53" fmla="*/ 739775 w 4048125"/>
              <a:gd name="connsiteY53" fmla="*/ 469900 h 1270000"/>
              <a:gd name="connsiteX54" fmla="*/ 720725 w 4048125"/>
              <a:gd name="connsiteY54" fmla="*/ 469900 h 1270000"/>
              <a:gd name="connsiteX55" fmla="*/ 720725 w 4048125"/>
              <a:gd name="connsiteY55" fmla="*/ 441325 h 1270000"/>
              <a:gd name="connsiteX56" fmla="*/ 479425 w 4048125"/>
              <a:gd name="connsiteY56" fmla="*/ 441325 h 1270000"/>
              <a:gd name="connsiteX57" fmla="*/ 479425 w 4048125"/>
              <a:gd name="connsiteY57" fmla="*/ 441325 h 1270000"/>
              <a:gd name="connsiteX58" fmla="*/ 460375 w 4048125"/>
              <a:gd name="connsiteY58" fmla="*/ 422275 h 1270000"/>
              <a:gd name="connsiteX59" fmla="*/ 460375 w 4048125"/>
              <a:gd name="connsiteY59" fmla="*/ 390525 h 1270000"/>
              <a:gd name="connsiteX60" fmla="*/ 425450 w 4048125"/>
              <a:gd name="connsiteY60" fmla="*/ 390525 h 1270000"/>
              <a:gd name="connsiteX61" fmla="*/ 400050 w 4048125"/>
              <a:gd name="connsiteY61" fmla="*/ 327025 h 1270000"/>
              <a:gd name="connsiteX62" fmla="*/ 387350 w 4048125"/>
              <a:gd name="connsiteY62" fmla="*/ 327025 h 1270000"/>
              <a:gd name="connsiteX63" fmla="*/ 387350 w 4048125"/>
              <a:gd name="connsiteY63" fmla="*/ 257175 h 1270000"/>
              <a:gd name="connsiteX64" fmla="*/ 377825 w 4048125"/>
              <a:gd name="connsiteY64" fmla="*/ 257175 h 1270000"/>
              <a:gd name="connsiteX65" fmla="*/ 368300 w 4048125"/>
              <a:gd name="connsiteY65" fmla="*/ 234950 h 1270000"/>
              <a:gd name="connsiteX66" fmla="*/ 346075 w 4048125"/>
              <a:gd name="connsiteY66" fmla="*/ 234950 h 1270000"/>
              <a:gd name="connsiteX67" fmla="*/ 346075 w 4048125"/>
              <a:gd name="connsiteY67" fmla="*/ 187325 h 1270000"/>
              <a:gd name="connsiteX68" fmla="*/ 333375 w 4048125"/>
              <a:gd name="connsiteY68" fmla="*/ 187325 h 1270000"/>
              <a:gd name="connsiteX69" fmla="*/ 333375 w 4048125"/>
              <a:gd name="connsiteY69" fmla="*/ 152400 h 1270000"/>
              <a:gd name="connsiteX70" fmla="*/ 301625 w 4048125"/>
              <a:gd name="connsiteY70" fmla="*/ 152400 h 1270000"/>
              <a:gd name="connsiteX71" fmla="*/ 276225 w 4048125"/>
              <a:gd name="connsiteY71" fmla="*/ 104775 h 1270000"/>
              <a:gd name="connsiteX72" fmla="*/ 209550 w 4048125"/>
              <a:gd name="connsiteY72" fmla="*/ 104775 h 1270000"/>
              <a:gd name="connsiteX73" fmla="*/ 209550 w 4048125"/>
              <a:gd name="connsiteY73" fmla="*/ 76200 h 1270000"/>
              <a:gd name="connsiteX74" fmla="*/ 158750 w 4048125"/>
              <a:gd name="connsiteY74" fmla="*/ 76200 h 1270000"/>
              <a:gd name="connsiteX75" fmla="*/ 158750 w 4048125"/>
              <a:gd name="connsiteY75" fmla="*/ 44450 h 1270000"/>
              <a:gd name="connsiteX76" fmla="*/ 133350 w 4048125"/>
              <a:gd name="connsiteY76" fmla="*/ 44450 h 1270000"/>
              <a:gd name="connsiteX77" fmla="*/ 133350 w 4048125"/>
              <a:gd name="connsiteY77" fmla="*/ 12700 h 1270000"/>
              <a:gd name="connsiteX78" fmla="*/ 104775 w 4048125"/>
              <a:gd name="connsiteY78" fmla="*/ 12700 h 1270000"/>
              <a:gd name="connsiteX79" fmla="*/ 104775 w 4048125"/>
              <a:gd name="connsiteY79" fmla="*/ 0 h 1270000"/>
              <a:gd name="connsiteX80" fmla="*/ 0 w 4048125"/>
              <a:gd name="connsiteY80" fmla="*/ 0 h 1270000"/>
              <a:gd name="connsiteX0" fmla="*/ 4048125 w 4048125"/>
              <a:gd name="connsiteY0" fmla="*/ 1270000 h 1270000"/>
              <a:gd name="connsiteX1" fmla="*/ 2873375 w 4048125"/>
              <a:gd name="connsiteY1" fmla="*/ 1270000 h 1270000"/>
              <a:gd name="connsiteX2" fmla="*/ 2873375 w 4048125"/>
              <a:gd name="connsiteY2" fmla="*/ 1244600 h 1270000"/>
              <a:gd name="connsiteX3" fmla="*/ 2549525 w 4048125"/>
              <a:gd name="connsiteY3" fmla="*/ 1244600 h 1270000"/>
              <a:gd name="connsiteX4" fmla="*/ 2549525 w 4048125"/>
              <a:gd name="connsiteY4" fmla="*/ 1219200 h 1270000"/>
              <a:gd name="connsiteX5" fmla="*/ 2473325 w 4048125"/>
              <a:gd name="connsiteY5" fmla="*/ 1219200 h 1270000"/>
              <a:gd name="connsiteX6" fmla="*/ 2473325 w 4048125"/>
              <a:gd name="connsiteY6" fmla="*/ 1190625 h 1270000"/>
              <a:gd name="connsiteX7" fmla="*/ 2422525 w 4048125"/>
              <a:gd name="connsiteY7" fmla="*/ 1190625 h 1270000"/>
              <a:gd name="connsiteX8" fmla="*/ 2422525 w 4048125"/>
              <a:gd name="connsiteY8" fmla="*/ 1168400 h 1270000"/>
              <a:gd name="connsiteX9" fmla="*/ 2390775 w 4048125"/>
              <a:gd name="connsiteY9" fmla="*/ 1168400 h 1270000"/>
              <a:gd name="connsiteX10" fmla="*/ 2390775 w 4048125"/>
              <a:gd name="connsiteY10" fmla="*/ 1139825 h 1270000"/>
              <a:gd name="connsiteX11" fmla="*/ 2095500 w 4048125"/>
              <a:gd name="connsiteY11" fmla="*/ 1139825 h 1270000"/>
              <a:gd name="connsiteX12" fmla="*/ 2095500 w 4048125"/>
              <a:gd name="connsiteY12" fmla="*/ 1117600 h 1270000"/>
              <a:gd name="connsiteX13" fmla="*/ 2060575 w 4048125"/>
              <a:gd name="connsiteY13" fmla="*/ 1117600 h 1270000"/>
              <a:gd name="connsiteX14" fmla="*/ 2060575 w 4048125"/>
              <a:gd name="connsiteY14" fmla="*/ 1076325 h 1270000"/>
              <a:gd name="connsiteX15" fmla="*/ 2035175 w 4048125"/>
              <a:gd name="connsiteY15" fmla="*/ 1076325 h 1270000"/>
              <a:gd name="connsiteX16" fmla="*/ 2035175 w 4048125"/>
              <a:gd name="connsiteY16" fmla="*/ 1054100 h 1270000"/>
              <a:gd name="connsiteX17" fmla="*/ 1984375 w 4048125"/>
              <a:gd name="connsiteY17" fmla="*/ 1054100 h 1270000"/>
              <a:gd name="connsiteX18" fmla="*/ 1984375 w 4048125"/>
              <a:gd name="connsiteY18" fmla="*/ 1038225 h 1270000"/>
              <a:gd name="connsiteX19" fmla="*/ 1651000 w 4048125"/>
              <a:gd name="connsiteY19" fmla="*/ 1038225 h 1270000"/>
              <a:gd name="connsiteX20" fmla="*/ 1651000 w 4048125"/>
              <a:gd name="connsiteY20" fmla="*/ 952500 h 1270000"/>
              <a:gd name="connsiteX21" fmla="*/ 1587500 w 4048125"/>
              <a:gd name="connsiteY21" fmla="*/ 952500 h 1270000"/>
              <a:gd name="connsiteX22" fmla="*/ 1587500 w 4048125"/>
              <a:gd name="connsiteY22" fmla="*/ 904875 h 1270000"/>
              <a:gd name="connsiteX23" fmla="*/ 1571625 w 4048125"/>
              <a:gd name="connsiteY23" fmla="*/ 904875 h 1270000"/>
              <a:gd name="connsiteX24" fmla="*/ 1571625 w 4048125"/>
              <a:gd name="connsiteY24" fmla="*/ 869950 h 1270000"/>
              <a:gd name="connsiteX25" fmla="*/ 1457325 w 4048125"/>
              <a:gd name="connsiteY25" fmla="*/ 869950 h 1270000"/>
              <a:gd name="connsiteX26" fmla="*/ 1457325 w 4048125"/>
              <a:gd name="connsiteY26" fmla="*/ 854075 h 1270000"/>
              <a:gd name="connsiteX27" fmla="*/ 1266825 w 4048125"/>
              <a:gd name="connsiteY27" fmla="*/ 854075 h 1270000"/>
              <a:gd name="connsiteX28" fmla="*/ 1266825 w 4048125"/>
              <a:gd name="connsiteY28" fmla="*/ 838200 h 1270000"/>
              <a:gd name="connsiteX29" fmla="*/ 1225550 w 4048125"/>
              <a:gd name="connsiteY29" fmla="*/ 838200 h 1270000"/>
              <a:gd name="connsiteX30" fmla="*/ 1225550 w 4048125"/>
              <a:gd name="connsiteY30" fmla="*/ 809625 h 1270000"/>
              <a:gd name="connsiteX31" fmla="*/ 1196975 w 4048125"/>
              <a:gd name="connsiteY31" fmla="*/ 809625 h 1270000"/>
              <a:gd name="connsiteX32" fmla="*/ 1184275 w 4048125"/>
              <a:gd name="connsiteY32" fmla="*/ 762000 h 1270000"/>
              <a:gd name="connsiteX33" fmla="*/ 1158875 w 4048125"/>
              <a:gd name="connsiteY33" fmla="*/ 762000 h 1270000"/>
              <a:gd name="connsiteX34" fmla="*/ 1158875 w 4048125"/>
              <a:gd name="connsiteY34" fmla="*/ 739775 h 1270000"/>
              <a:gd name="connsiteX35" fmla="*/ 1101725 w 4048125"/>
              <a:gd name="connsiteY35" fmla="*/ 739775 h 1270000"/>
              <a:gd name="connsiteX36" fmla="*/ 1101725 w 4048125"/>
              <a:gd name="connsiteY36" fmla="*/ 723900 h 1270000"/>
              <a:gd name="connsiteX37" fmla="*/ 869950 w 4048125"/>
              <a:gd name="connsiteY37" fmla="*/ 723900 h 1270000"/>
              <a:gd name="connsiteX38" fmla="*/ 869950 w 4048125"/>
              <a:gd name="connsiteY38" fmla="*/ 704850 h 1270000"/>
              <a:gd name="connsiteX39" fmla="*/ 863600 w 4048125"/>
              <a:gd name="connsiteY39" fmla="*/ 704850 h 1270000"/>
              <a:gd name="connsiteX40" fmla="*/ 863600 w 4048125"/>
              <a:gd name="connsiteY40" fmla="*/ 685800 h 1270000"/>
              <a:gd name="connsiteX41" fmla="*/ 831850 w 4048125"/>
              <a:gd name="connsiteY41" fmla="*/ 685800 h 1270000"/>
              <a:gd name="connsiteX42" fmla="*/ 831850 w 4048125"/>
              <a:gd name="connsiteY42" fmla="*/ 650875 h 1270000"/>
              <a:gd name="connsiteX43" fmla="*/ 828675 w 4048125"/>
              <a:gd name="connsiteY43" fmla="*/ 650875 h 1270000"/>
              <a:gd name="connsiteX44" fmla="*/ 828675 w 4048125"/>
              <a:gd name="connsiteY44" fmla="*/ 628650 h 1270000"/>
              <a:gd name="connsiteX45" fmla="*/ 812800 w 4048125"/>
              <a:gd name="connsiteY45" fmla="*/ 628650 h 1270000"/>
              <a:gd name="connsiteX46" fmla="*/ 812800 w 4048125"/>
              <a:gd name="connsiteY46" fmla="*/ 596900 h 1270000"/>
              <a:gd name="connsiteX47" fmla="*/ 796925 w 4048125"/>
              <a:gd name="connsiteY47" fmla="*/ 596900 h 1270000"/>
              <a:gd name="connsiteX48" fmla="*/ 796925 w 4048125"/>
              <a:gd name="connsiteY48" fmla="*/ 571500 h 1270000"/>
              <a:gd name="connsiteX49" fmla="*/ 768350 w 4048125"/>
              <a:gd name="connsiteY49" fmla="*/ 571500 h 1270000"/>
              <a:gd name="connsiteX50" fmla="*/ 768350 w 4048125"/>
              <a:gd name="connsiteY50" fmla="*/ 511175 h 1270000"/>
              <a:gd name="connsiteX51" fmla="*/ 768350 w 4048125"/>
              <a:gd name="connsiteY51" fmla="*/ 511175 h 1270000"/>
              <a:gd name="connsiteX52" fmla="*/ 755650 w 4048125"/>
              <a:gd name="connsiteY52" fmla="*/ 523875 h 1270000"/>
              <a:gd name="connsiteX53" fmla="*/ 739775 w 4048125"/>
              <a:gd name="connsiteY53" fmla="*/ 469900 h 1270000"/>
              <a:gd name="connsiteX54" fmla="*/ 720725 w 4048125"/>
              <a:gd name="connsiteY54" fmla="*/ 469900 h 1270000"/>
              <a:gd name="connsiteX55" fmla="*/ 720725 w 4048125"/>
              <a:gd name="connsiteY55" fmla="*/ 441325 h 1270000"/>
              <a:gd name="connsiteX56" fmla="*/ 479425 w 4048125"/>
              <a:gd name="connsiteY56" fmla="*/ 441325 h 1270000"/>
              <a:gd name="connsiteX57" fmla="*/ 479425 w 4048125"/>
              <a:gd name="connsiteY57" fmla="*/ 441325 h 1270000"/>
              <a:gd name="connsiteX58" fmla="*/ 406400 w 4048125"/>
              <a:gd name="connsiteY58" fmla="*/ 457200 h 1270000"/>
              <a:gd name="connsiteX59" fmla="*/ 460375 w 4048125"/>
              <a:gd name="connsiteY59" fmla="*/ 390525 h 1270000"/>
              <a:gd name="connsiteX60" fmla="*/ 425450 w 4048125"/>
              <a:gd name="connsiteY60" fmla="*/ 390525 h 1270000"/>
              <a:gd name="connsiteX61" fmla="*/ 400050 w 4048125"/>
              <a:gd name="connsiteY61" fmla="*/ 327025 h 1270000"/>
              <a:gd name="connsiteX62" fmla="*/ 387350 w 4048125"/>
              <a:gd name="connsiteY62" fmla="*/ 327025 h 1270000"/>
              <a:gd name="connsiteX63" fmla="*/ 387350 w 4048125"/>
              <a:gd name="connsiteY63" fmla="*/ 257175 h 1270000"/>
              <a:gd name="connsiteX64" fmla="*/ 377825 w 4048125"/>
              <a:gd name="connsiteY64" fmla="*/ 257175 h 1270000"/>
              <a:gd name="connsiteX65" fmla="*/ 368300 w 4048125"/>
              <a:gd name="connsiteY65" fmla="*/ 234950 h 1270000"/>
              <a:gd name="connsiteX66" fmla="*/ 346075 w 4048125"/>
              <a:gd name="connsiteY66" fmla="*/ 234950 h 1270000"/>
              <a:gd name="connsiteX67" fmla="*/ 346075 w 4048125"/>
              <a:gd name="connsiteY67" fmla="*/ 187325 h 1270000"/>
              <a:gd name="connsiteX68" fmla="*/ 333375 w 4048125"/>
              <a:gd name="connsiteY68" fmla="*/ 187325 h 1270000"/>
              <a:gd name="connsiteX69" fmla="*/ 333375 w 4048125"/>
              <a:gd name="connsiteY69" fmla="*/ 152400 h 1270000"/>
              <a:gd name="connsiteX70" fmla="*/ 301625 w 4048125"/>
              <a:gd name="connsiteY70" fmla="*/ 152400 h 1270000"/>
              <a:gd name="connsiteX71" fmla="*/ 276225 w 4048125"/>
              <a:gd name="connsiteY71" fmla="*/ 104775 h 1270000"/>
              <a:gd name="connsiteX72" fmla="*/ 209550 w 4048125"/>
              <a:gd name="connsiteY72" fmla="*/ 104775 h 1270000"/>
              <a:gd name="connsiteX73" fmla="*/ 209550 w 4048125"/>
              <a:gd name="connsiteY73" fmla="*/ 76200 h 1270000"/>
              <a:gd name="connsiteX74" fmla="*/ 158750 w 4048125"/>
              <a:gd name="connsiteY74" fmla="*/ 76200 h 1270000"/>
              <a:gd name="connsiteX75" fmla="*/ 158750 w 4048125"/>
              <a:gd name="connsiteY75" fmla="*/ 44450 h 1270000"/>
              <a:gd name="connsiteX76" fmla="*/ 133350 w 4048125"/>
              <a:gd name="connsiteY76" fmla="*/ 44450 h 1270000"/>
              <a:gd name="connsiteX77" fmla="*/ 133350 w 4048125"/>
              <a:gd name="connsiteY77" fmla="*/ 12700 h 1270000"/>
              <a:gd name="connsiteX78" fmla="*/ 104775 w 4048125"/>
              <a:gd name="connsiteY78" fmla="*/ 12700 h 1270000"/>
              <a:gd name="connsiteX79" fmla="*/ 104775 w 4048125"/>
              <a:gd name="connsiteY79" fmla="*/ 0 h 1270000"/>
              <a:gd name="connsiteX80" fmla="*/ 0 w 4048125"/>
              <a:gd name="connsiteY80" fmla="*/ 0 h 1270000"/>
              <a:gd name="connsiteX0" fmla="*/ 4048125 w 4048125"/>
              <a:gd name="connsiteY0" fmla="*/ 1270000 h 1270000"/>
              <a:gd name="connsiteX1" fmla="*/ 2873375 w 4048125"/>
              <a:gd name="connsiteY1" fmla="*/ 1270000 h 1270000"/>
              <a:gd name="connsiteX2" fmla="*/ 2873375 w 4048125"/>
              <a:gd name="connsiteY2" fmla="*/ 1244600 h 1270000"/>
              <a:gd name="connsiteX3" fmla="*/ 2549525 w 4048125"/>
              <a:gd name="connsiteY3" fmla="*/ 1244600 h 1270000"/>
              <a:gd name="connsiteX4" fmla="*/ 2549525 w 4048125"/>
              <a:gd name="connsiteY4" fmla="*/ 1219200 h 1270000"/>
              <a:gd name="connsiteX5" fmla="*/ 2473325 w 4048125"/>
              <a:gd name="connsiteY5" fmla="*/ 1219200 h 1270000"/>
              <a:gd name="connsiteX6" fmla="*/ 2473325 w 4048125"/>
              <a:gd name="connsiteY6" fmla="*/ 1190625 h 1270000"/>
              <a:gd name="connsiteX7" fmla="*/ 2422525 w 4048125"/>
              <a:gd name="connsiteY7" fmla="*/ 1190625 h 1270000"/>
              <a:gd name="connsiteX8" fmla="*/ 2422525 w 4048125"/>
              <a:gd name="connsiteY8" fmla="*/ 1168400 h 1270000"/>
              <a:gd name="connsiteX9" fmla="*/ 2390775 w 4048125"/>
              <a:gd name="connsiteY9" fmla="*/ 1168400 h 1270000"/>
              <a:gd name="connsiteX10" fmla="*/ 2390775 w 4048125"/>
              <a:gd name="connsiteY10" fmla="*/ 1139825 h 1270000"/>
              <a:gd name="connsiteX11" fmla="*/ 2095500 w 4048125"/>
              <a:gd name="connsiteY11" fmla="*/ 1139825 h 1270000"/>
              <a:gd name="connsiteX12" fmla="*/ 2095500 w 4048125"/>
              <a:gd name="connsiteY12" fmla="*/ 1117600 h 1270000"/>
              <a:gd name="connsiteX13" fmla="*/ 2060575 w 4048125"/>
              <a:gd name="connsiteY13" fmla="*/ 1117600 h 1270000"/>
              <a:gd name="connsiteX14" fmla="*/ 2060575 w 4048125"/>
              <a:gd name="connsiteY14" fmla="*/ 1076325 h 1270000"/>
              <a:gd name="connsiteX15" fmla="*/ 2035175 w 4048125"/>
              <a:gd name="connsiteY15" fmla="*/ 1076325 h 1270000"/>
              <a:gd name="connsiteX16" fmla="*/ 2035175 w 4048125"/>
              <a:gd name="connsiteY16" fmla="*/ 1054100 h 1270000"/>
              <a:gd name="connsiteX17" fmla="*/ 1984375 w 4048125"/>
              <a:gd name="connsiteY17" fmla="*/ 1054100 h 1270000"/>
              <a:gd name="connsiteX18" fmla="*/ 1984375 w 4048125"/>
              <a:gd name="connsiteY18" fmla="*/ 1038225 h 1270000"/>
              <a:gd name="connsiteX19" fmla="*/ 1651000 w 4048125"/>
              <a:gd name="connsiteY19" fmla="*/ 1038225 h 1270000"/>
              <a:gd name="connsiteX20" fmla="*/ 1651000 w 4048125"/>
              <a:gd name="connsiteY20" fmla="*/ 952500 h 1270000"/>
              <a:gd name="connsiteX21" fmla="*/ 1587500 w 4048125"/>
              <a:gd name="connsiteY21" fmla="*/ 952500 h 1270000"/>
              <a:gd name="connsiteX22" fmla="*/ 1587500 w 4048125"/>
              <a:gd name="connsiteY22" fmla="*/ 904875 h 1270000"/>
              <a:gd name="connsiteX23" fmla="*/ 1571625 w 4048125"/>
              <a:gd name="connsiteY23" fmla="*/ 904875 h 1270000"/>
              <a:gd name="connsiteX24" fmla="*/ 1571625 w 4048125"/>
              <a:gd name="connsiteY24" fmla="*/ 869950 h 1270000"/>
              <a:gd name="connsiteX25" fmla="*/ 1457325 w 4048125"/>
              <a:gd name="connsiteY25" fmla="*/ 869950 h 1270000"/>
              <a:gd name="connsiteX26" fmla="*/ 1457325 w 4048125"/>
              <a:gd name="connsiteY26" fmla="*/ 854075 h 1270000"/>
              <a:gd name="connsiteX27" fmla="*/ 1266825 w 4048125"/>
              <a:gd name="connsiteY27" fmla="*/ 854075 h 1270000"/>
              <a:gd name="connsiteX28" fmla="*/ 1266825 w 4048125"/>
              <a:gd name="connsiteY28" fmla="*/ 838200 h 1270000"/>
              <a:gd name="connsiteX29" fmla="*/ 1225550 w 4048125"/>
              <a:gd name="connsiteY29" fmla="*/ 838200 h 1270000"/>
              <a:gd name="connsiteX30" fmla="*/ 1225550 w 4048125"/>
              <a:gd name="connsiteY30" fmla="*/ 809625 h 1270000"/>
              <a:gd name="connsiteX31" fmla="*/ 1196975 w 4048125"/>
              <a:gd name="connsiteY31" fmla="*/ 809625 h 1270000"/>
              <a:gd name="connsiteX32" fmla="*/ 1184275 w 4048125"/>
              <a:gd name="connsiteY32" fmla="*/ 762000 h 1270000"/>
              <a:gd name="connsiteX33" fmla="*/ 1158875 w 4048125"/>
              <a:gd name="connsiteY33" fmla="*/ 762000 h 1270000"/>
              <a:gd name="connsiteX34" fmla="*/ 1158875 w 4048125"/>
              <a:gd name="connsiteY34" fmla="*/ 739775 h 1270000"/>
              <a:gd name="connsiteX35" fmla="*/ 1101725 w 4048125"/>
              <a:gd name="connsiteY35" fmla="*/ 739775 h 1270000"/>
              <a:gd name="connsiteX36" fmla="*/ 1101725 w 4048125"/>
              <a:gd name="connsiteY36" fmla="*/ 723900 h 1270000"/>
              <a:gd name="connsiteX37" fmla="*/ 869950 w 4048125"/>
              <a:gd name="connsiteY37" fmla="*/ 723900 h 1270000"/>
              <a:gd name="connsiteX38" fmla="*/ 869950 w 4048125"/>
              <a:gd name="connsiteY38" fmla="*/ 704850 h 1270000"/>
              <a:gd name="connsiteX39" fmla="*/ 863600 w 4048125"/>
              <a:gd name="connsiteY39" fmla="*/ 704850 h 1270000"/>
              <a:gd name="connsiteX40" fmla="*/ 863600 w 4048125"/>
              <a:gd name="connsiteY40" fmla="*/ 685800 h 1270000"/>
              <a:gd name="connsiteX41" fmla="*/ 831850 w 4048125"/>
              <a:gd name="connsiteY41" fmla="*/ 685800 h 1270000"/>
              <a:gd name="connsiteX42" fmla="*/ 831850 w 4048125"/>
              <a:gd name="connsiteY42" fmla="*/ 650875 h 1270000"/>
              <a:gd name="connsiteX43" fmla="*/ 828675 w 4048125"/>
              <a:gd name="connsiteY43" fmla="*/ 650875 h 1270000"/>
              <a:gd name="connsiteX44" fmla="*/ 828675 w 4048125"/>
              <a:gd name="connsiteY44" fmla="*/ 628650 h 1270000"/>
              <a:gd name="connsiteX45" fmla="*/ 812800 w 4048125"/>
              <a:gd name="connsiteY45" fmla="*/ 628650 h 1270000"/>
              <a:gd name="connsiteX46" fmla="*/ 812800 w 4048125"/>
              <a:gd name="connsiteY46" fmla="*/ 596900 h 1270000"/>
              <a:gd name="connsiteX47" fmla="*/ 796925 w 4048125"/>
              <a:gd name="connsiteY47" fmla="*/ 596900 h 1270000"/>
              <a:gd name="connsiteX48" fmla="*/ 796925 w 4048125"/>
              <a:gd name="connsiteY48" fmla="*/ 571500 h 1270000"/>
              <a:gd name="connsiteX49" fmla="*/ 768350 w 4048125"/>
              <a:gd name="connsiteY49" fmla="*/ 571500 h 1270000"/>
              <a:gd name="connsiteX50" fmla="*/ 768350 w 4048125"/>
              <a:gd name="connsiteY50" fmla="*/ 511175 h 1270000"/>
              <a:gd name="connsiteX51" fmla="*/ 768350 w 4048125"/>
              <a:gd name="connsiteY51" fmla="*/ 511175 h 1270000"/>
              <a:gd name="connsiteX52" fmla="*/ 755650 w 4048125"/>
              <a:gd name="connsiteY52" fmla="*/ 523875 h 1270000"/>
              <a:gd name="connsiteX53" fmla="*/ 739775 w 4048125"/>
              <a:gd name="connsiteY53" fmla="*/ 469900 h 1270000"/>
              <a:gd name="connsiteX54" fmla="*/ 720725 w 4048125"/>
              <a:gd name="connsiteY54" fmla="*/ 469900 h 1270000"/>
              <a:gd name="connsiteX55" fmla="*/ 720725 w 4048125"/>
              <a:gd name="connsiteY55" fmla="*/ 441325 h 1270000"/>
              <a:gd name="connsiteX56" fmla="*/ 479425 w 4048125"/>
              <a:gd name="connsiteY56" fmla="*/ 441325 h 1270000"/>
              <a:gd name="connsiteX57" fmla="*/ 479425 w 4048125"/>
              <a:gd name="connsiteY57" fmla="*/ 441325 h 1270000"/>
              <a:gd name="connsiteX58" fmla="*/ 460375 w 4048125"/>
              <a:gd name="connsiteY58" fmla="*/ 390525 h 1270000"/>
              <a:gd name="connsiteX59" fmla="*/ 425450 w 4048125"/>
              <a:gd name="connsiteY59" fmla="*/ 390525 h 1270000"/>
              <a:gd name="connsiteX60" fmla="*/ 400050 w 4048125"/>
              <a:gd name="connsiteY60" fmla="*/ 327025 h 1270000"/>
              <a:gd name="connsiteX61" fmla="*/ 387350 w 4048125"/>
              <a:gd name="connsiteY61" fmla="*/ 327025 h 1270000"/>
              <a:gd name="connsiteX62" fmla="*/ 387350 w 4048125"/>
              <a:gd name="connsiteY62" fmla="*/ 257175 h 1270000"/>
              <a:gd name="connsiteX63" fmla="*/ 377825 w 4048125"/>
              <a:gd name="connsiteY63" fmla="*/ 257175 h 1270000"/>
              <a:gd name="connsiteX64" fmla="*/ 368300 w 4048125"/>
              <a:gd name="connsiteY64" fmla="*/ 234950 h 1270000"/>
              <a:gd name="connsiteX65" fmla="*/ 346075 w 4048125"/>
              <a:gd name="connsiteY65" fmla="*/ 234950 h 1270000"/>
              <a:gd name="connsiteX66" fmla="*/ 346075 w 4048125"/>
              <a:gd name="connsiteY66" fmla="*/ 187325 h 1270000"/>
              <a:gd name="connsiteX67" fmla="*/ 333375 w 4048125"/>
              <a:gd name="connsiteY67" fmla="*/ 187325 h 1270000"/>
              <a:gd name="connsiteX68" fmla="*/ 333375 w 4048125"/>
              <a:gd name="connsiteY68" fmla="*/ 152400 h 1270000"/>
              <a:gd name="connsiteX69" fmla="*/ 301625 w 4048125"/>
              <a:gd name="connsiteY69" fmla="*/ 152400 h 1270000"/>
              <a:gd name="connsiteX70" fmla="*/ 276225 w 4048125"/>
              <a:gd name="connsiteY70" fmla="*/ 104775 h 1270000"/>
              <a:gd name="connsiteX71" fmla="*/ 209550 w 4048125"/>
              <a:gd name="connsiteY71" fmla="*/ 104775 h 1270000"/>
              <a:gd name="connsiteX72" fmla="*/ 209550 w 4048125"/>
              <a:gd name="connsiteY72" fmla="*/ 76200 h 1270000"/>
              <a:gd name="connsiteX73" fmla="*/ 158750 w 4048125"/>
              <a:gd name="connsiteY73" fmla="*/ 76200 h 1270000"/>
              <a:gd name="connsiteX74" fmla="*/ 158750 w 4048125"/>
              <a:gd name="connsiteY74" fmla="*/ 44450 h 1270000"/>
              <a:gd name="connsiteX75" fmla="*/ 133350 w 4048125"/>
              <a:gd name="connsiteY75" fmla="*/ 44450 h 1270000"/>
              <a:gd name="connsiteX76" fmla="*/ 133350 w 4048125"/>
              <a:gd name="connsiteY76" fmla="*/ 12700 h 1270000"/>
              <a:gd name="connsiteX77" fmla="*/ 104775 w 4048125"/>
              <a:gd name="connsiteY77" fmla="*/ 12700 h 1270000"/>
              <a:gd name="connsiteX78" fmla="*/ 104775 w 4048125"/>
              <a:gd name="connsiteY78" fmla="*/ 0 h 1270000"/>
              <a:gd name="connsiteX79" fmla="*/ 0 w 4048125"/>
              <a:gd name="connsiteY79" fmla="*/ 0 h 127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048125" h="1270000">
                <a:moveTo>
                  <a:pt x="4048125" y="1270000"/>
                </a:moveTo>
                <a:lnTo>
                  <a:pt x="2873375" y="1270000"/>
                </a:lnTo>
                <a:lnTo>
                  <a:pt x="2873375" y="1244600"/>
                </a:lnTo>
                <a:lnTo>
                  <a:pt x="2549525" y="1244600"/>
                </a:lnTo>
                <a:lnTo>
                  <a:pt x="2549525" y="1219200"/>
                </a:lnTo>
                <a:lnTo>
                  <a:pt x="2473325" y="1219200"/>
                </a:lnTo>
                <a:lnTo>
                  <a:pt x="2473325" y="1190625"/>
                </a:lnTo>
                <a:lnTo>
                  <a:pt x="2422525" y="1190625"/>
                </a:lnTo>
                <a:lnTo>
                  <a:pt x="2422525" y="1168400"/>
                </a:lnTo>
                <a:lnTo>
                  <a:pt x="2390775" y="1168400"/>
                </a:lnTo>
                <a:lnTo>
                  <a:pt x="2390775" y="1139825"/>
                </a:lnTo>
                <a:lnTo>
                  <a:pt x="2095500" y="1139825"/>
                </a:lnTo>
                <a:lnTo>
                  <a:pt x="2095500" y="1117600"/>
                </a:lnTo>
                <a:lnTo>
                  <a:pt x="2060575" y="1117600"/>
                </a:lnTo>
                <a:lnTo>
                  <a:pt x="2060575" y="1076325"/>
                </a:lnTo>
                <a:lnTo>
                  <a:pt x="2035175" y="1076325"/>
                </a:lnTo>
                <a:lnTo>
                  <a:pt x="2035175" y="1054100"/>
                </a:lnTo>
                <a:lnTo>
                  <a:pt x="1984375" y="1054100"/>
                </a:lnTo>
                <a:lnTo>
                  <a:pt x="1984375" y="1038225"/>
                </a:lnTo>
                <a:lnTo>
                  <a:pt x="1651000" y="1038225"/>
                </a:lnTo>
                <a:lnTo>
                  <a:pt x="1651000" y="952500"/>
                </a:lnTo>
                <a:lnTo>
                  <a:pt x="1587500" y="952500"/>
                </a:lnTo>
                <a:lnTo>
                  <a:pt x="1587500" y="904875"/>
                </a:lnTo>
                <a:lnTo>
                  <a:pt x="1571625" y="904875"/>
                </a:lnTo>
                <a:lnTo>
                  <a:pt x="1571625" y="869950"/>
                </a:lnTo>
                <a:lnTo>
                  <a:pt x="1457325" y="869950"/>
                </a:lnTo>
                <a:lnTo>
                  <a:pt x="1457325" y="854075"/>
                </a:lnTo>
                <a:lnTo>
                  <a:pt x="1266825" y="854075"/>
                </a:lnTo>
                <a:lnTo>
                  <a:pt x="1266825" y="838200"/>
                </a:lnTo>
                <a:lnTo>
                  <a:pt x="1225550" y="838200"/>
                </a:lnTo>
                <a:lnTo>
                  <a:pt x="1225550" y="809625"/>
                </a:lnTo>
                <a:lnTo>
                  <a:pt x="1196975" y="809625"/>
                </a:lnTo>
                <a:lnTo>
                  <a:pt x="1184275" y="762000"/>
                </a:lnTo>
                <a:lnTo>
                  <a:pt x="1158875" y="762000"/>
                </a:lnTo>
                <a:lnTo>
                  <a:pt x="1158875" y="739775"/>
                </a:lnTo>
                <a:lnTo>
                  <a:pt x="1101725" y="739775"/>
                </a:lnTo>
                <a:lnTo>
                  <a:pt x="1101725" y="723900"/>
                </a:lnTo>
                <a:lnTo>
                  <a:pt x="869950" y="723900"/>
                </a:lnTo>
                <a:lnTo>
                  <a:pt x="869950" y="704850"/>
                </a:lnTo>
                <a:lnTo>
                  <a:pt x="863600" y="704850"/>
                </a:lnTo>
                <a:lnTo>
                  <a:pt x="863600" y="685800"/>
                </a:lnTo>
                <a:lnTo>
                  <a:pt x="831850" y="685800"/>
                </a:lnTo>
                <a:lnTo>
                  <a:pt x="831850" y="650875"/>
                </a:lnTo>
                <a:lnTo>
                  <a:pt x="828675" y="650875"/>
                </a:lnTo>
                <a:lnTo>
                  <a:pt x="828675" y="628650"/>
                </a:lnTo>
                <a:lnTo>
                  <a:pt x="812800" y="628650"/>
                </a:lnTo>
                <a:lnTo>
                  <a:pt x="812800" y="596900"/>
                </a:lnTo>
                <a:lnTo>
                  <a:pt x="796925" y="596900"/>
                </a:lnTo>
                <a:lnTo>
                  <a:pt x="796925" y="571500"/>
                </a:lnTo>
                <a:lnTo>
                  <a:pt x="768350" y="571500"/>
                </a:lnTo>
                <a:lnTo>
                  <a:pt x="768350" y="511175"/>
                </a:lnTo>
                <a:lnTo>
                  <a:pt x="768350" y="511175"/>
                </a:lnTo>
                <a:lnTo>
                  <a:pt x="755650" y="523875"/>
                </a:lnTo>
                <a:lnTo>
                  <a:pt x="739775" y="469900"/>
                </a:lnTo>
                <a:lnTo>
                  <a:pt x="720725" y="469900"/>
                </a:lnTo>
                <a:lnTo>
                  <a:pt x="720725" y="441325"/>
                </a:lnTo>
                <a:lnTo>
                  <a:pt x="479425" y="441325"/>
                </a:lnTo>
                <a:lnTo>
                  <a:pt x="479425" y="441325"/>
                </a:lnTo>
                <a:lnTo>
                  <a:pt x="460375" y="390525"/>
                </a:lnTo>
                <a:lnTo>
                  <a:pt x="425450" y="390525"/>
                </a:lnTo>
                <a:lnTo>
                  <a:pt x="400050" y="327025"/>
                </a:lnTo>
                <a:lnTo>
                  <a:pt x="387350" y="327025"/>
                </a:lnTo>
                <a:lnTo>
                  <a:pt x="387350" y="257175"/>
                </a:lnTo>
                <a:lnTo>
                  <a:pt x="377825" y="257175"/>
                </a:lnTo>
                <a:lnTo>
                  <a:pt x="368300" y="234950"/>
                </a:lnTo>
                <a:lnTo>
                  <a:pt x="346075" y="234950"/>
                </a:lnTo>
                <a:lnTo>
                  <a:pt x="346075" y="187325"/>
                </a:lnTo>
                <a:lnTo>
                  <a:pt x="333375" y="187325"/>
                </a:lnTo>
                <a:lnTo>
                  <a:pt x="333375" y="152400"/>
                </a:lnTo>
                <a:lnTo>
                  <a:pt x="301625" y="152400"/>
                </a:lnTo>
                <a:lnTo>
                  <a:pt x="276225" y="104775"/>
                </a:lnTo>
                <a:lnTo>
                  <a:pt x="209550" y="104775"/>
                </a:lnTo>
                <a:lnTo>
                  <a:pt x="209550" y="76200"/>
                </a:lnTo>
                <a:lnTo>
                  <a:pt x="158750" y="76200"/>
                </a:lnTo>
                <a:lnTo>
                  <a:pt x="158750" y="44450"/>
                </a:lnTo>
                <a:lnTo>
                  <a:pt x="133350" y="44450"/>
                </a:lnTo>
                <a:lnTo>
                  <a:pt x="133350" y="12700"/>
                </a:lnTo>
                <a:lnTo>
                  <a:pt x="104775" y="12700"/>
                </a:lnTo>
                <a:lnTo>
                  <a:pt x="104775" y="0"/>
                </a:lnTo>
                <a:lnTo>
                  <a:pt x="0" y="0"/>
                </a:lnTo>
              </a:path>
            </a:pathLst>
          </a:custGeom>
          <a:noFill/>
          <a:ln w="28575">
            <a:solidFill>
              <a:schemeClr val="accent1"/>
            </a:solidFill>
            <a:miter lim="800000"/>
            <a:headEnd/>
            <a:tailEnd/>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25" name="Group 224">
            <a:extLst>
              <a:ext uri="{FF2B5EF4-FFF2-40B4-BE49-F238E27FC236}">
                <a16:creationId xmlns:a16="http://schemas.microsoft.com/office/drawing/2014/main" id="{7274C1EF-61B2-321A-3EDC-0257811181A9}"/>
              </a:ext>
            </a:extLst>
          </p:cNvPr>
          <p:cNvGrpSpPr/>
          <p:nvPr/>
        </p:nvGrpSpPr>
        <p:grpSpPr>
          <a:xfrm>
            <a:off x="1816013" y="3568700"/>
            <a:ext cx="3154624" cy="1344834"/>
            <a:chOff x="2101763" y="2606675"/>
            <a:chExt cx="3154624" cy="1344834"/>
          </a:xfrm>
        </p:grpSpPr>
        <p:cxnSp>
          <p:nvCxnSpPr>
            <p:cNvPr id="206" name="Straight Connector 205">
              <a:extLst>
                <a:ext uri="{FF2B5EF4-FFF2-40B4-BE49-F238E27FC236}">
                  <a16:creationId xmlns:a16="http://schemas.microsoft.com/office/drawing/2014/main" id="{801D6F9C-F477-6D8C-A303-6A332C0F6966}"/>
                </a:ext>
              </a:extLst>
            </p:cNvPr>
            <p:cNvCxnSpPr>
              <a:cxnSpLocks/>
            </p:cNvCxnSpPr>
            <p:nvPr/>
          </p:nvCxnSpPr>
          <p:spPr bwMode="auto">
            <a:xfrm>
              <a:off x="2101763" y="2606675"/>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E1B1EF48-F50E-7FC6-C737-568190A13756}"/>
                </a:ext>
              </a:extLst>
            </p:cNvPr>
            <p:cNvCxnSpPr>
              <a:cxnSpLocks/>
            </p:cNvCxnSpPr>
            <p:nvPr/>
          </p:nvCxnSpPr>
          <p:spPr bwMode="auto">
            <a:xfrm>
              <a:off x="2257338" y="2779333"/>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7D22390B-127E-54BC-8CDF-1F9C892A4BBD}"/>
                </a:ext>
              </a:extLst>
            </p:cNvPr>
            <p:cNvCxnSpPr>
              <a:cxnSpLocks/>
            </p:cNvCxnSpPr>
            <p:nvPr/>
          </p:nvCxnSpPr>
          <p:spPr bwMode="auto">
            <a:xfrm>
              <a:off x="2670088" y="3060700"/>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1A144B13-E92F-136C-B299-200DFA849CE4}"/>
                </a:ext>
              </a:extLst>
            </p:cNvPr>
            <p:cNvCxnSpPr>
              <a:cxnSpLocks/>
            </p:cNvCxnSpPr>
            <p:nvPr/>
          </p:nvCxnSpPr>
          <p:spPr bwMode="auto">
            <a:xfrm>
              <a:off x="3117763" y="3366336"/>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282DA74D-6645-B373-FC9E-2C51F32DA277}"/>
                </a:ext>
              </a:extLst>
            </p:cNvPr>
            <p:cNvCxnSpPr>
              <a:cxnSpLocks/>
            </p:cNvCxnSpPr>
            <p:nvPr/>
          </p:nvCxnSpPr>
          <p:spPr bwMode="auto">
            <a:xfrm>
              <a:off x="3550423" y="356636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5716ADA0-0407-BA94-CB67-847EB468B7E1}"/>
                </a:ext>
              </a:extLst>
            </p:cNvPr>
            <p:cNvCxnSpPr>
              <a:cxnSpLocks/>
            </p:cNvCxnSpPr>
            <p:nvPr/>
          </p:nvCxnSpPr>
          <p:spPr bwMode="auto">
            <a:xfrm>
              <a:off x="2244638" y="2706420"/>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F171D996-A64B-E34A-DD97-668CBF77E4FA}"/>
                </a:ext>
              </a:extLst>
            </p:cNvPr>
            <p:cNvCxnSpPr>
              <a:cxnSpLocks/>
            </p:cNvCxnSpPr>
            <p:nvPr/>
          </p:nvCxnSpPr>
          <p:spPr bwMode="auto">
            <a:xfrm>
              <a:off x="2304963" y="2895481"/>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2EDC6AEA-9808-BA09-80C2-CD5B90A28793}"/>
                </a:ext>
              </a:extLst>
            </p:cNvPr>
            <p:cNvCxnSpPr>
              <a:cxnSpLocks/>
            </p:cNvCxnSpPr>
            <p:nvPr/>
          </p:nvCxnSpPr>
          <p:spPr bwMode="auto">
            <a:xfrm>
              <a:off x="3895638" y="3590553"/>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C6141204-64BA-3001-A56D-A0C92EC61443}"/>
                </a:ext>
              </a:extLst>
            </p:cNvPr>
            <p:cNvCxnSpPr>
              <a:cxnSpLocks/>
            </p:cNvCxnSpPr>
            <p:nvPr/>
          </p:nvCxnSpPr>
          <p:spPr bwMode="auto">
            <a:xfrm>
              <a:off x="3972215" y="3643130"/>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B0908576-ABD0-8278-0991-F22741951849}"/>
                </a:ext>
              </a:extLst>
            </p:cNvPr>
            <p:cNvCxnSpPr>
              <a:cxnSpLocks/>
            </p:cNvCxnSpPr>
            <p:nvPr/>
          </p:nvCxnSpPr>
          <p:spPr bwMode="auto">
            <a:xfrm>
              <a:off x="3949510" y="3620905"/>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2DF2BB48-DAAF-DEE1-FC52-B0F9AA993C7D}"/>
                </a:ext>
              </a:extLst>
            </p:cNvPr>
            <p:cNvCxnSpPr>
              <a:cxnSpLocks/>
            </p:cNvCxnSpPr>
            <p:nvPr/>
          </p:nvCxnSpPr>
          <p:spPr bwMode="auto">
            <a:xfrm>
              <a:off x="4054285" y="3678500"/>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134F90FE-D828-9F86-4B7F-8CF18F4C2922}"/>
                </a:ext>
              </a:extLst>
            </p:cNvPr>
            <p:cNvCxnSpPr>
              <a:cxnSpLocks/>
            </p:cNvCxnSpPr>
            <p:nvPr/>
          </p:nvCxnSpPr>
          <p:spPr bwMode="auto">
            <a:xfrm>
              <a:off x="4069970" y="3678500"/>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85336520-C51F-B744-D496-040A66069060}"/>
                </a:ext>
              </a:extLst>
            </p:cNvPr>
            <p:cNvCxnSpPr>
              <a:cxnSpLocks/>
            </p:cNvCxnSpPr>
            <p:nvPr/>
          </p:nvCxnSpPr>
          <p:spPr bwMode="auto">
            <a:xfrm>
              <a:off x="4366614" y="3734636"/>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35DA408D-1F57-4440-38D8-15DABE0F58B4}"/>
                </a:ext>
              </a:extLst>
            </p:cNvPr>
            <p:cNvCxnSpPr>
              <a:cxnSpLocks/>
            </p:cNvCxnSpPr>
            <p:nvPr/>
          </p:nvCxnSpPr>
          <p:spPr bwMode="auto">
            <a:xfrm>
              <a:off x="4731227" y="3777720"/>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F3150886-A79A-2E63-37CF-237C3DF537C2}"/>
                </a:ext>
              </a:extLst>
            </p:cNvPr>
            <p:cNvCxnSpPr>
              <a:cxnSpLocks/>
            </p:cNvCxnSpPr>
            <p:nvPr/>
          </p:nvCxnSpPr>
          <p:spPr bwMode="auto">
            <a:xfrm>
              <a:off x="4772979" y="3777720"/>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B59E924D-A132-A026-EED8-83ACFAD4F170}"/>
                </a:ext>
              </a:extLst>
            </p:cNvPr>
            <p:cNvCxnSpPr>
              <a:cxnSpLocks/>
            </p:cNvCxnSpPr>
            <p:nvPr/>
          </p:nvCxnSpPr>
          <p:spPr bwMode="auto">
            <a:xfrm>
              <a:off x="5122229" y="3809470"/>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BE2822D6-4893-92B9-02C1-38985D988169}"/>
                </a:ext>
              </a:extLst>
            </p:cNvPr>
            <p:cNvCxnSpPr>
              <a:cxnSpLocks/>
            </p:cNvCxnSpPr>
            <p:nvPr/>
          </p:nvCxnSpPr>
          <p:spPr bwMode="auto">
            <a:xfrm>
              <a:off x="5173029" y="3809470"/>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9DBDF87C-3AF3-3920-29D2-8C7114D0BE5F}"/>
                </a:ext>
              </a:extLst>
            </p:cNvPr>
            <p:cNvCxnSpPr>
              <a:cxnSpLocks/>
            </p:cNvCxnSpPr>
            <p:nvPr/>
          </p:nvCxnSpPr>
          <p:spPr bwMode="auto">
            <a:xfrm>
              <a:off x="5204779" y="3809470"/>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89B8A179-0855-159B-A854-F574C03A1385}"/>
                </a:ext>
              </a:extLst>
            </p:cNvPr>
            <p:cNvCxnSpPr>
              <a:cxnSpLocks/>
            </p:cNvCxnSpPr>
            <p:nvPr/>
          </p:nvCxnSpPr>
          <p:spPr bwMode="auto">
            <a:xfrm>
              <a:off x="5256387" y="3809470"/>
              <a:ext cx="0" cy="142039"/>
            </a:xfrm>
            <a:prstGeom prst="line">
              <a:avLst/>
            </a:prstGeom>
            <a:noFill/>
            <a:ln w="28575" cap="flat" cmpd="sng" algn="ctr">
              <a:solidFill>
                <a:schemeClr val="accent1"/>
              </a:solidFill>
              <a:prstDash val="solid"/>
              <a:round/>
              <a:headEnd type="none" w="med" len="med"/>
              <a:tailEnd type="none" w="med" len="med"/>
            </a:ln>
            <a:effectLst/>
          </p:spPr>
        </p:cxnSp>
      </p:grpSp>
      <p:sp>
        <p:nvSpPr>
          <p:cNvPr id="226" name="Freeform: Shape 225">
            <a:extLst>
              <a:ext uri="{FF2B5EF4-FFF2-40B4-BE49-F238E27FC236}">
                <a16:creationId xmlns:a16="http://schemas.microsoft.com/office/drawing/2014/main" id="{ED459344-D97A-FDCC-A9E4-D03DFAC3EB67}"/>
              </a:ext>
            </a:extLst>
          </p:cNvPr>
          <p:cNvSpPr/>
          <p:nvPr/>
        </p:nvSpPr>
        <p:spPr bwMode="auto">
          <a:xfrm>
            <a:off x="1625600" y="3594100"/>
            <a:ext cx="4102100" cy="1276350"/>
          </a:xfrm>
          <a:custGeom>
            <a:avLst/>
            <a:gdLst>
              <a:gd name="connsiteX0" fmla="*/ 4102100 w 4102100"/>
              <a:gd name="connsiteY0" fmla="*/ 1276350 h 1276350"/>
              <a:gd name="connsiteX1" fmla="*/ 2679700 w 4102100"/>
              <a:gd name="connsiteY1" fmla="*/ 1276350 h 1276350"/>
              <a:gd name="connsiteX2" fmla="*/ 2663825 w 4102100"/>
              <a:gd name="connsiteY2" fmla="*/ 1247775 h 1276350"/>
              <a:gd name="connsiteX3" fmla="*/ 2447925 w 4102100"/>
              <a:gd name="connsiteY3" fmla="*/ 1247775 h 1276350"/>
              <a:gd name="connsiteX4" fmla="*/ 2447925 w 4102100"/>
              <a:gd name="connsiteY4" fmla="*/ 1219200 h 1276350"/>
              <a:gd name="connsiteX5" fmla="*/ 2381250 w 4102100"/>
              <a:gd name="connsiteY5" fmla="*/ 1219200 h 1276350"/>
              <a:gd name="connsiteX6" fmla="*/ 2381250 w 4102100"/>
              <a:gd name="connsiteY6" fmla="*/ 1196975 h 1276350"/>
              <a:gd name="connsiteX7" fmla="*/ 2368550 w 4102100"/>
              <a:gd name="connsiteY7" fmla="*/ 1196975 h 1276350"/>
              <a:gd name="connsiteX8" fmla="*/ 2368550 w 4102100"/>
              <a:gd name="connsiteY8" fmla="*/ 1165225 h 1276350"/>
              <a:gd name="connsiteX9" fmla="*/ 2041525 w 4102100"/>
              <a:gd name="connsiteY9" fmla="*/ 1165225 h 1276350"/>
              <a:gd name="connsiteX10" fmla="*/ 2041525 w 4102100"/>
              <a:gd name="connsiteY10" fmla="*/ 1139825 h 1276350"/>
              <a:gd name="connsiteX11" fmla="*/ 1968500 w 4102100"/>
              <a:gd name="connsiteY11" fmla="*/ 1139825 h 1276350"/>
              <a:gd name="connsiteX12" fmla="*/ 1968500 w 4102100"/>
              <a:gd name="connsiteY12" fmla="*/ 1120775 h 1276350"/>
              <a:gd name="connsiteX13" fmla="*/ 1644650 w 4102100"/>
              <a:gd name="connsiteY13" fmla="*/ 1120775 h 1276350"/>
              <a:gd name="connsiteX14" fmla="*/ 1644650 w 4102100"/>
              <a:gd name="connsiteY14" fmla="*/ 1095375 h 1276350"/>
              <a:gd name="connsiteX15" fmla="*/ 1606550 w 4102100"/>
              <a:gd name="connsiteY15" fmla="*/ 1095375 h 1276350"/>
              <a:gd name="connsiteX16" fmla="*/ 1606550 w 4102100"/>
              <a:gd name="connsiteY16" fmla="*/ 1054100 h 1276350"/>
              <a:gd name="connsiteX17" fmla="*/ 1574800 w 4102100"/>
              <a:gd name="connsiteY17" fmla="*/ 1054100 h 1276350"/>
              <a:gd name="connsiteX18" fmla="*/ 1574800 w 4102100"/>
              <a:gd name="connsiteY18" fmla="*/ 1035050 h 1276350"/>
              <a:gd name="connsiteX19" fmla="*/ 1298575 w 4102100"/>
              <a:gd name="connsiteY19" fmla="*/ 1035050 h 1276350"/>
              <a:gd name="connsiteX20" fmla="*/ 1292225 w 4102100"/>
              <a:gd name="connsiteY20" fmla="*/ 1003300 h 1276350"/>
              <a:gd name="connsiteX21" fmla="*/ 1247775 w 4102100"/>
              <a:gd name="connsiteY21" fmla="*/ 1003300 h 1276350"/>
              <a:gd name="connsiteX22" fmla="*/ 1247775 w 4102100"/>
              <a:gd name="connsiteY22" fmla="*/ 981075 h 1276350"/>
              <a:gd name="connsiteX23" fmla="*/ 1225550 w 4102100"/>
              <a:gd name="connsiteY23" fmla="*/ 981075 h 1276350"/>
              <a:gd name="connsiteX24" fmla="*/ 1225550 w 4102100"/>
              <a:gd name="connsiteY24" fmla="*/ 955675 h 1276350"/>
              <a:gd name="connsiteX25" fmla="*/ 1209675 w 4102100"/>
              <a:gd name="connsiteY25" fmla="*/ 955675 h 1276350"/>
              <a:gd name="connsiteX26" fmla="*/ 1209675 w 4102100"/>
              <a:gd name="connsiteY26" fmla="*/ 914400 h 1276350"/>
              <a:gd name="connsiteX27" fmla="*/ 1193800 w 4102100"/>
              <a:gd name="connsiteY27" fmla="*/ 914400 h 1276350"/>
              <a:gd name="connsiteX28" fmla="*/ 1193800 w 4102100"/>
              <a:gd name="connsiteY28" fmla="*/ 892175 h 1276350"/>
              <a:gd name="connsiteX29" fmla="*/ 1181100 w 4102100"/>
              <a:gd name="connsiteY29" fmla="*/ 892175 h 1276350"/>
              <a:gd name="connsiteX30" fmla="*/ 1181100 w 4102100"/>
              <a:gd name="connsiteY30" fmla="*/ 863600 h 1276350"/>
              <a:gd name="connsiteX31" fmla="*/ 1149350 w 4102100"/>
              <a:gd name="connsiteY31" fmla="*/ 863600 h 1276350"/>
              <a:gd name="connsiteX32" fmla="*/ 1149350 w 4102100"/>
              <a:gd name="connsiteY32" fmla="*/ 844550 h 1276350"/>
              <a:gd name="connsiteX33" fmla="*/ 1130300 w 4102100"/>
              <a:gd name="connsiteY33" fmla="*/ 844550 h 1276350"/>
              <a:gd name="connsiteX34" fmla="*/ 1130300 w 4102100"/>
              <a:gd name="connsiteY34" fmla="*/ 828675 h 1276350"/>
              <a:gd name="connsiteX35" fmla="*/ 923925 w 4102100"/>
              <a:gd name="connsiteY35" fmla="*/ 828675 h 1276350"/>
              <a:gd name="connsiteX36" fmla="*/ 923925 w 4102100"/>
              <a:gd name="connsiteY36" fmla="*/ 796925 h 1276350"/>
              <a:gd name="connsiteX37" fmla="*/ 860425 w 4102100"/>
              <a:gd name="connsiteY37" fmla="*/ 796925 h 1276350"/>
              <a:gd name="connsiteX38" fmla="*/ 860425 w 4102100"/>
              <a:gd name="connsiteY38" fmla="*/ 777875 h 1276350"/>
              <a:gd name="connsiteX39" fmla="*/ 838200 w 4102100"/>
              <a:gd name="connsiteY39" fmla="*/ 777875 h 1276350"/>
              <a:gd name="connsiteX40" fmla="*/ 838200 w 4102100"/>
              <a:gd name="connsiteY40" fmla="*/ 755650 h 1276350"/>
              <a:gd name="connsiteX41" fmla="*/ 819150 w 4102100"/>
              <a:gd name="connsiteY41" fmla="*/ 755650 h 1276350"/>
              <a:gd name="connsiteX42" fmla="*/ 819150 w 4102100"/>
              <a:gd name="connsiteY42" fmla="*/ 730250 h 1276350"/>
              <a:gd name="connsiteX43" fmla="*/ 806450 w 4102100"/>
              <a:gd name="connsiteY43" fmla="*/ 730250 h 1276350"/>
              <a:gd name="connsiteX44" fmla="*/ 806450 w 4102100"/>
              <a:gd name="connsiteY44" fmla="*/ 685800 h 1276350"/>
              <a:gd name="connsiteX45" fmla="*/ 777875 w 4102100"/>
              <a:gd name="connsiteY45" fmla="*/ 685800 h 1276350"/>
              <a:gd name="connsiteX46" fmla="*/ 777875 w 4102100"/>
              <a:gd name="connsiteY46" fmla="*/ 666750 h 1276350"/>
              <a:gd name="connsiteX47" fmla="*/ 755650 w 4102100"/>
              <a:gd name="connsiteY47" fmla="*/ 666750 h 1276350"/>
              <a:gd name="connsiteX48" fmla="*/ 755650 w 4102100"/>
              <a:gd name="connsiteY48" fmla="*/ 581025 h 1276350"/>
              <a:gd name="connsiteX49" fmla="*/ 742950 w 4102100"/>
              <a:gd name="connsiteY49" fmla="*/ 581025 h 1276350"/>
              <a:gd name="connsiteX50" fmla="*/ 742950 w 4102100"/>
              <a:gd name="connsiteY50" fmla="*/ 565150 h 1276350"/>
              <a:gd name="connsiteX51" fmla="*/ 730250 w 4102100"/>
              <a:gd name="connsiteY51" fmla="*/ 565150 h 1276350"/>
              <a:gd name="connsiteX52" fmla="*/ 730250 w 4102100"/>
              <a:gd name="connsiteY52" fmla="*/ 539750 h 1276350"/>
              <a:gd name="connsiteX53" fmla="*/ 666750 w 4102100"/>
              <a:gd name="connsiteY53" fmla="*/ 539750 h 1276350"/>
              <a:gd name="connsiteX54" fmla="*/ 666750 w 4102100"/>
              <a:gd name="connsiteY54" fmla="*/ 511175 h 1276350"/>
              <a:gd name="connsiteX55" fmla="*/ 622300 w 4102100"/>
              <a:gd name="connsiteY55" fmla="*/ 511175 h 1276350"/>
              <a:gd name="connsiteX56" fmla="*/ 622300 w 4102100"/>
              <a:gd name="connsiteY56" fmla="*/ 466725 h 1276350"/>
              <a:gd name="connsiteX57" fmla="*/ 603250 w 4102100"/>
              <a:gd name="connsiteY57" fmla="*/ 466725 h 1276350"/>
              <a:gd name="connsiteX58" fmla="*/ 603250 w 4102100"/>
              <a:gd name="connsiteY58" fmla="*/ 454025 h 1276350"/>
              <a:gd name="connsiteX59" fmla="*/ 428625 w 4102100"/>
              <a:gd name="connsiteY59" fmla="*/ 454025 h 1276350"/>
              <a:gd name="connsiteX60" fmla="*/ 428625 w 4102100"/>
              <a:gd name="connsiteY60" fmla="*/ 425450 h 1276350"/>
              <a:gd name="connsiteX61" fmla="*/ 412750 w 4102100"/>
              <a:gd name="connsiteY61" fmla="*/ 425450 h 1276350"/>
              <a:gd name="connsiteX62" fmla="*/ 412750 w 4102100"/>
              <a:gd name="connsiteY62" fmla="*/ 400050 h 1276350"/>
              <a:gd name="connsiteX63" fmla="*/ 403225 w 4102100"/>
              <a:gd name="connsiteY63" fmla="*/ 400050 h 1276350"/>
              <a:gd name="connsiteX64" fmla="*/ 403225 w 4102100"/>
              <a:gd name="connsiteY64" fmla="*/ 254000 h 1276350"/>
              <a:gd name="connsiteX65" fmla="*/ 342900 w 4102100"/>
              <a:gd name="connsiteY65" fmla="*/ 254000 h 1276350"/>
              <a:gd name="connsiteX66" fmla="*/ 342900 w 4102100"/>
              <a:gd name="connsiteY66" fmla="*/ 184150 h 1276350"/>
              <a:gd name="connsiteX67" fmla="*/ 323850 w 4102100"/>
              <a:gd name="connsiteY67" fmla="*/ 184150 h 1276350"/>
              <a:gd name="connsiteX68" fmla="*/ 323850 w 4102100"/>
              <a:gd name="connsiteY68" fmla="*/ 168275 h 1276350"/>
              <a:gd name="connsiteX69" fmla="*/ 311150 w 4102100"/>
              <a:gd name="connsiteY69" fmla="*/ 168275 h 1276350"/>
              <a:gd name="connsiteX70" fmla="*/ 311150 w 4102100"/>
              <a:gd name="connsiteY70" fmla="*/ 149225 h 1276350"/>
              <a:gd name="connsiteX71" fmla="*/ 282575 w 4102100"/>
              <a:gd name="connsiteY71" fmla="*/ 149225 h 1276350"/>
              <a:gd name="connsiteX72" fmla="*/ 282575 w 4102100"/>
              <a:gd name="connsiteY72" fmla="*/ 127000 h 1276350"/>
              <a:gd name="connsiteX73" fmla="*/ 276225 w 4102100"/>
              <a:gd name="connsiteY73" fmla="*/ 127000 h 1276350"/>
              <a:gd name="connsiteX74" fmla="*/ 276225 w 4102100"/>
              <a:gd name="connsiteY74" fmla="*/ 101600 h 1276350"/>
              <a:gd name="connsiteX75" fmla="*/ 263525 w 4102100"/>
              <a:gd name="connsiteY75" fmla="*/ 101600 h 1276350"/>
              <a:gd name="connsiteX76" fmla="*/ 263525 w 4102100"/>
              <a:gd name="connsiteY76" fmla="*/ 66675 h 1276350"/>
              <a:gd name="connsiteX77" fmla="*/ 187325 w 4102100"/>
              <a:gd name="connsiteY77" fmla="*/ 66675 h 1276350"/>
              <a:gd name="connsiteX78" fmla="*/ 187325 w 4102100"/>
              <a:gd name="connsiteY78" fmla="*/ 44450 h 1276350"/>
              <a:gd name="connsiteX79" fmla="*/ 146050 w 4102100"/>
              <a:gd name="connsiteY79" fmla="*/ 44450 h 1276350"/>
              <a:gd name="connsiteX80" fmla="*/ 146050 w 4102100"/>
              <a:gd name="connsiteY80" fmla="*/ 25400 h 1276350"/>
              <a:gd name="connsiteX81" fmla="*/ 117475 w 4102100"/>
              <a:gd name="connsiteY81" fmla="*/ 25400 h 1276350"/>
              <a:gd name="connsiteX82" fmla="*/ 117475 w 4102100"/>
              <a:gd name="connsiteY82" fmla="*/ 0 h 1276350"/>
              <a:gd name="connsiteX83" fmla="*/ 0 w 4102100"/>
              <a:gd name="connsiteY83" fmla="*/ 0 h 1276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4102100" h="1276350">
                <a:moveTo>
                  <a:pt x="4102100" y="1276350"/>
                </a:moveTo>
                <a:lnTo>
                  <a:pt x="2679700" y="1276350"/>
                </a:lnTo>
                <a:lnTo>
                  <a:pt x="2663825" y="1247775"/>
                </a:lnTo>
                <a:lnTo>
                  <a:pt x="2447925" y="1247775"/>
                </a:lnTo>
                <a:lnTo>
                  <a:pt x="2447925" y="1219200"/>
                </a:lnTo>
                <a:lnTo>
                  <a:pt x="2381250" y="1219200"/>
                </a:lnTo>
                <a:lnTo>
                  <a:pt x="2381250" y="1196975"/>
                </a:lnTo>
                <a:lnTo>
                  <a:pt x="2368550" y="1196975"/>
                </a:lnTo>
                <a:lnTo>
                  <a:pt x="2368550" y="1165225"/>
                </a:lnTo>
                <a:lnTo>
                  <a:pt x="2041525" y="1165225"/>
                </a:lnTo>
                <a:lnTo>
                  <a:pt x="2041525" y="1139825"/>
                </a:lnTo>
                <a:lnTo>
                  <a:pt x="1968500" y="1139825"/>
                </a:lnTo>
                <a:lnTo>
                  <a:pt x="1968500" y="1120775"/>
                </a:lnTo>
                <a:lnTo>
                  <a:pt x="1644650" y="1120775"/>
                </a:lnTo>
                <a:lnTo>
                  <a:pt x="1644650" y="1095375"/>
                </a:lnTo>
                <a:lnTo>
                  <a:pt x="1606550" y="1095375"/>
                </a:lnTo>
                <a:lnTo>
                  <a:pt x="1606550" y="1054100"/>
                </a:lnTo>
                <a:lnTo>
                  <a:pt x="1574800" y="1054100"/>
                </a:lnTo>
                <a:lnTo>
                  <a:pt x="1574800" y="1035050"/>
                </a:lnTo>
                <a:lnTo>
                  <a:pt x="1298575" y="1035050"/>
                </a:lnTo>
                <a:lnTo>
                  <a:pt x="1292225" y="1003300"/>
                </a:lnTo>
                <a:lnTo>
                  <a:pt x="1247775" y="1003300"/>
                </a:lnTo>
                <a:lnTo>
                  <a:pt x="1247775" y="981075"/>
                </a:lnTo>
                <a:lnTo>
                  <a:pt x="1225550" y="981075"/>
                </a:lnTo>
                <a:lnTo>
                  <a:pt x="1225550" y="955675"/>
                </a:lnTo>
                <a:lnTo>
                  <a:pt x="1209675" y="955675"/>
                </a:lnTo>
                <a:lnTo>
                  <a:pt x="1209675" y="914400"/>
                </a:lnTo>
                <a:lnTo>
                  <a:pt x="1193800" y="914400"/>
                </a:lnTo>
                <a:lnTo>
                  <a:pt x="1193800" y="892175"/>
                </a:lnTo>
                <a:lnTo>
                  <a:pt x="1181100" y="892175"/>
                </a:lnTo>
                <a:lnTo>
                  <a:pt x="1181100" y="863600"/>
                </a:lnTo>
                <a:lnTo>
                  <a:pt x="1149350" y="863600"/>
                </a:lnTo>
                <a:lnTo>
                  <a:pt x="1149350" y="844550"/>
                </a:lnTo>
                <a:lnTo>
                  <a:pt x="1130300" y="844550"/>
                </a:lnTo>
                <a:lnTo>
                  <a:pt x="1130300" y="828675"/>
                </a:lnTo>
                <a:lnTo>
                  <a:pt x="923925" y="828675"/>
                </a:lnTo>
                <a:lnTo>
                  <a:pt x="923925" y="796925"/>
                </a:lnTo>
                <a:lnTo>
                  <a:pt x="860425" y="796925"/>
                </a:lnTo>
                <a:lnTo>
                  <a:pt x="860425" y="777875"/>
                </a:lnTo>
                <a:lnTo>
                  <a:pt x="838200" y="777875"/>
                </a:lnTo>
                <a:lnTo>
                  <a:pt x="838200" y="755650"/>
                </a:lnTo>
                <a:lnTo>
                  <a:pt x="819150" y="755650"/>
                </a:lnTo>
                <a:lnTo>
                  <a:pt x="819150" y="730250"/>
                </a:lnTo>
                <a:lnTo>
                  <a:pt x="806450" y="730250"/>
                </a:lnTo>
                <a:lnTo>
                  <a:pt x="806450" y="685800"/>
                </a:lnTo>
                <a:lnTo>
                  <a:pt x="777875" y="685800"/>
                </a:lnTo>
                <a:lnTo>
                  <a:pt x="777875" y="666750"/>
                </a:lnTo>
                <a:lnTo>
                  <a:pt x="755650" y="666750"/>
                </a:lnTo>
                <a:lnTo>
                  <a:pt x="755650" y="581025"/>
                </a:lnTo>
                <a:lnTo>
                  <a:pt x="742950" y="581025"/>
                </a:lnTo>
                <a:lnTo>
                  <a:pt x="742950" y="565150"/>
                </a:lnTo>
                <a:lnTo>
                  <a:pt x="730250" y="565150"/>
                </a:lnTo>
                <a:lnTo>
                  <a:pt x="730250" y="539750"/>
                </a:lnTo>
                <a:lnTo>
                  <a:pt x="666750" y="539750"/>
                </a:lnTo>
                <a:lnTo>
                  <a:pt x="666750" y="511175"/>
                </a:lnTo>
                <a:lnTo>
                  <a:pt x="622300" y="511175"/>
                </a:lnTo>
                <a:lnTo>
                  <a:pt x="622300" y="466725"/>
                </a:lnTo>
                <a:lnTo>
                  <a:pt x="603250" y="466725"/>
                </a:lnTo>
                <a:lnTo>
                  <a:pt x="603250" y="454025"/>
                </a:lnTo>
                <a:lnTo>
                  <a:pt x="428625" y="454025"/>
                </a:lnTo>
                <a:lnTo>
                  <a:pt x="428625" y="425450"/>
                </a:lnTo>
                <a:lnTo>
                  <a:pt x="412750" y="425450"/>
                </a:lnTo>
                <a:lnTo>
                  <a:pt x="412750" y="400050"/>
                </a:lnTo>
                <a:lnTo>
                  <a:pt x="403225" y="400050"/>
                </a:lnTo>
                <a:lnTo>
                  <a:pt x="403225" y="254000"/>
                </a:lnTo>
                <a:lnTo>
                  <a:pt x="342900" y="254000"/>
                </a:lnTo>
                <a:lnTo>
                  <a:pt x="342900" y="184150"/>
                </a:lnTo>
                <a:lnTo>
                  <a:pt x="323850" y="184150"/>
                </a:lnTo>
                <a:lnTo>
                  <a:pt x="323850" y="168275"/>
                </a:lnTo>
                <a:lnTo>
                  <a:pt x="311150" y="168275"/>
                </a:lnTo>
                <a:lnTo>
                  <a:pt x="311150" y="149225"/>
                </a:lnTo>
                <a:lnTo>
                  <a:pt x="282575" y="149225"/>
                </a:lnTo>
                <a:lnTo>
                  <a:pt x="282575" y="127000"/>
                </a:lnTo>
                <a:lnTo>
                  <a:pt x="276225" y="127000"/>
                </a:lnTo>
                <a:lnTo>
                  <a:pt x="276225" y="101600"/>
                </a:lnTo>
                <a:lnTo>
                  <a:pt x="263525" y="101600"/>
                </a:lnTo>
                <a:lnTo>
                  <a:pt x="263525" y="66675"/>
                </a:lnTo>
                <a:lnTo>
                  <a:pt x="187325" y="66675"/>
                </a:lnTo>
                <a:lnTo>
                  <a:pt x="187325" y="44450"/>
                </a:lnTo>
                <a:lnTo>
                  <a:pt x="146050" y="44450"/>
                </a:lnTo>
                <a:lnTo>
                  <a:pt x="146050" y="25400"/>
                </a:lnTo>
                <a:lnTo>
                  <a:pt x="117475" y="25400"/>
                </a:lnTo>
                <a:lnTo>
                  <a:pt x="117475" y="0"/>
                </a:lnTo>
                <a:lnTo>
                  <a:pt x="0" y="0"/>
                </a:lnTo>
              </a:path>
            </a:pathLst>
          </a:custGeom>
          <a:noFill/>
          <a:ln w="28575">
            <a:solidFill>
              <a:schemeClr val="accent2"/>
            </a:solidFill>
            <a:miter lim="800000"/>
            <a:headEnd/>
            <a:tailEnd/>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46" name="Group 245">
            <a:extLst>
              <a:ext uri="{FF2B5EF4-FFF2-40B4-BE49-F238E27FC236}">
                <a16:creationId xmlns:a16="http://schemas.microsoft.com/office/drawing/2014/main" id="{0DA5FD5F-D02B-4600-2099-CE5B6D680874}"/>
              </a:ext>
            </a:extLst>
          </p:cNvPr>
          <p:cNvGrpSpPr/>
          <p:nvPr/>
        </p:nvGrpSpPr>
        <p:grpSpPr>
          <a:xfrm>
            <a:off x="1625600" y="3512758"/>
            <a:ext cx="3472252" cy="1441411"/>
            <a:chOff x="1911350" y="2550733"/>
            <a:chExt cx="3472252" cy="1441411"/>
          </a:xfrm>
        </p:grpSpPr>
        <p:cxnSp>
          <p:nvCxnSpPr>
            <p:cNvPr id="227" name="Straight Connector 226">
              <a:extLst>
                <a:ext uri="{FF2B5EF4-FFF2-40B4-BE49-F238E27FC236}">
                  <a16:creationId xmlns:a16="http://schemas.microsoft.com/office/drawing/2014/main" id="{740325C2-7DA0-5451-246E-0B34447F73A0}"/>
                </a:ext>
              </a:extLst>
            </p:cNvPr>
            <p:cNvCxnSpPr>
              <a:cxnSpLocks/>
            </p:cNvCxnSpPr>
            <p:nvPr/>
          </p:nvCxnSpPr>
          <p:spPr bwMode="auto">
            <a:xfrm>
              <a:off x="5383602" y="3850105"/>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97DDD13F-C866-EFF7-FC94-805053E4F490}"/>
                </a:ext>
              </a:extLst>
            </p:cNvPr>
            <p:cNvCxnSpPr>
              <a:cxnSpLocks/>
            </p:cNvCxnSpPr>
            <p:nvPr/>
          </p:nvCxnSpPr>
          <p:spPr bwMode="auto">
            <a:xfrm>
              <a:off x="5248766" y="3850105"/>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A3B60DC9-E3D2-F68E-85CD-E510E12C1C1D}"/>
                </a:ext>
              </a:extLst>
            </p:cNvPr>
            <p:cNvCxnSpPr>
              <a:cxnSpLocks/>
            </p:cNvCxnSpPr>
            <p:nvPr/>
          </p:nvCxnSpPr>
          <p:spPr bwMode="auto">
            <a:xfrm>
              <a:off x="5204779" y="3850105"/>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BC1C481C-4B13-C745-B34B-159D5AFAC2D6}"/>
                </a:ext>
              </a:extLst>
            </p:cNvPr>
            <p:cNvCxnSpPr>
              <a:cxnSpLocks/>
            </p:cNvCxnSpPr>
            <p:nvPr/>
          </p:nvCxnSpPr>
          <p:spPr bwMode="auto">
            <a:xfrm>
              <a:off x="5173983" y="3850105"/>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D19B0340-C418-4DC4-16EE-399300F70CE1}"/>
                </a:ext>
              </a:extLst>
            </p:cNvPr>
            <p:cNvCxnSpPr>
              <a:cxnSpLocks/>
            </p:cNvCxnSpPr>
            <p:nvPr/>
          </p:nvCxnSpPr>
          <p:spPr bwMode="auto">
            <a:xfrm>
              <a:off x="5145408" y="3850105"/>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8A2FC5F5-1C8C-70DC-8FBA-85696AB67BA5}"/>
                </a:ext>
              </a:extLst>
            </p:cNvPr>
            <p:cNvCxnSpPr>
              <a:cxnSpLocks/>
            </p:cNvCxnSpPr>
            <p:nvPr/>
          </p:nvCxnSpPr>
          <p:spPr bwMode="auto">
            <a:xfrm>
              <a:off x="5122229" y="3850105"/>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C6F21CD2-AB7C-2E45-7C94-2B1FE52981EC}"/>
                </a:ext>
              </a:extLst>
            </p:cNvPr>
            <p:cNvCxnSpPr>
              <a:cxnSpLocks/>
            </p:cNvCxnSpPr>
            <p:nvPr/>
          </p:nvCxnSpPr>
          <p:spPr bwMode="auto">
            <a:xfrm>
              <a:off x="4842374" y="3850105"/>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3AB1399C-C43A-8C29-3276-2FC8943F711D}"/>
                </a:ext>
              </a:extLst>
            </p:cNvPr>
            <p:cNvCxnSpPr>
              <a:cxnSpLocks/>
            </p:cNvCxnSpPr>
            <p:nvPr/>
          </p:nvCxnSpPr>
          <p:spPr bwMode="auto">
            <a:xfrm>
              <a:off x="4772979" y="3850105"/>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5CCBB057-2DF4-DDC9-14B5-F9EDE1B090AB}"/>
                </a:ext>
              </a:extLst>
            </p:cNvPr>
            <p:cNvCxnSpPr>
              <a:cxnSpLocks/>
            </p:cNvCxnSpPr>
            <p:nvPr/>
          </p:nvCxnSpPr>
          <p:spPr bwMode="auto">
            <a:xfrm>
              <a:off x="4735356" y="3850105"/>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9A078970-25DD-30FD-FECA-BEB1CF582998}"/>
                </a:ext>
              </a:extLst>
            </p:cNvPr>
            <p:cNvCxnSpPr>
              <a:cxnSpLocks/>
            </p:cNvCxnSpPr>
            <p:nvPr/>
          </p:nvCxnSpPr>
          <p:spPr bwMode="auto">
            <a:xfrm>
              <a:off x="4386044" y="3830859"/>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949C0299-83B8-D6A0-A052-6232481B6B87}"/>
                </a:ext>
              </a:extLst>
            </p:cNvPr>
            <p:cNvCxnSpPr>
              <a:cxnSpLocks/>
            </p:cNvCxnSpPr>
            <p:nvPr/>
          </p:nvCxnSpPr>
          <p:spPr bwMode="auto">
            <a:xfrm>
              <a:off x="4357089" y="3798300"/>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D15E4A32-0BAF-3911-628E-4E2CDF2C77D8}"/>
                </a:ext>
              </a:extLst>
            </p:cNvPr>
            <p:cNvCxnSpPr>
              <a:cxnSpLocks/>
            </p:cNvCxnSpPr>
            <p:nvPr/>
          </p:nvCxnSpPr>
          <p:spPr bwMode="auto">
            <a:xfrm>
              <a:off x="3982816" y="3742164"/>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1277DF78-635F-4380-0E09-B1247EFDA2C9}"/>
                </a:ext>
              </a:extLst>
            </p:cNvPr>
            <p:cNvCxnSpPr>
              <a:cxnSpLocks/>
            </p:cNvCxnSpPr>
            <p:nvPr/>
          </p:nvCxnSpPr>
          <p:spPr bwMode="auto">
            <a:xfrm>
              <a:off x="3964056" y="3714149"/>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161F5359-5F9B-F305-F6B2-475C0FB28DF4}"/>
                </a:ext>
              </a:extLst>
            </p:cNvPr>
            <p:cNvCxnSpPr>
              <a:cxnSpLocks/>
            </p:cNvCxnSpPr>
            <p:nvPr/>
          </p:nvCxnSpPr>
          <p:spPr bwMode="auto">
            <a:xfrm>
              <a:off x="3944816" y="3691924"/>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D58D7DE8-66D2-851D-B130-695E2BDBD40B}"/>
                </a:ext>
              </a:extLst>
            </p:cNvPr>
            <p:cNvCxnSpPr>
              <a:cxnSpLocks/>
            </p:cNvCxnSpPr>
            <p:nvPr/>
          </p:nvCxnSpPr>
          <p:spPr bwMode="auto">
            <a:xfrm>
              <a:off x="2914475" y="3391076"/>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F2D9807B-E57A-63CC-6594-4C9C72A4A36E}"/>
                </a:ext>
              </a:extLst>
            </p:cNvPr>
            <p:cNvCxnSpPr>
              <a:cxnSpLocks/>
            </p:cNvCxnSpPr>
            <p:nvPr/>
          </p:nvCxnSpPr>
          <p:spPr bwMode="auto">
            <a:xfrm>
              <a:off x="2447750" y="302733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460B132D-AF41-C1E0-A350-CEC7F17C980E}"/>
                </a:ext>
              </a:extLst>
            </p:cNvPr>
            <p:cNvCxnSpPr>
              <a:cxnSpLocks/>
            </p:cNvCxnSpPr>
            <p:nvPr/>
          </p:nvCxnSpPr>
          <p:spPr bwMode="auto">
            <a:xfrm>
              <a:off x="2247638" y="2748714"/>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9111D997-8826-494D-5D0C-A306F09014D2}"/>
                </a:ext>
              </a:extLst>
            </p:cNvPr>
            <p:cNvCxnSpPr>
              <a:cxnSpLocks/>
            </p:cNvCxnSpPr>
            <p:nvPr/>
          </p:nvCxnSpPr>
          <p:spPr bwMode="auto">
            <a:xfrm>
              <a:off x="1999988" y="2576133"/>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7C272E28-D4A5-0203-6E91-677DDD0370CD}"/>
                </a:ext>
              </a:extLst>
            </p:cNvPr>
            <p:cNvCxnSpPr>
              <a:cxnSpLocks/>
            </p:cNvCxnSpPr>
            <p:nvPr/>
          </p:nvCxnSpPr>
          <p:spPr bwMode="auto">
            <a:xfrm>
              <a:off x="1911350" y="2550733"/>
              <a:ext cx="0" cy="142039"/>
            </a:xfrm>
            <a:prstGeom prst="line">
              <a:avLst/>
            </a:prstGeom>
            <a:noFill/>
            <a:ln w="28575" cap="flat" cmpd="sng" algn="ctr">
              <a:solidFill>
                <a:schemeClr val="accent2"/>
              </a:solidFill>
              <a:prstDash val="solid"/>
              <a:round/>
              <a:headEnd type="none" w="med" len="med"/>
              <a:tailEnd type="none" w="med" len="med"/>
            </a:ln>
            <a:effectLst/>
          </p:spPr>
        </p:cxnSp>
      </p:grpSp>
      <p:cxnSp>
        <p:nvCxnSpPr>
          <p:cNvPr id="15" name="Straight Connector 14">
            <a:extLst>
              <a:ext uri="{FF2B5EF4-FFF2-40B4-BE49-F238E27FC236}">
                <a16:creationId xmlns:a16="http://schemas.microsoft.com/office/drawing/2014/main" id="{024C39D2-3A48-9CE5-0985-F10BE29AADE4}"/>
              </a:ext>
            </a:extLst>
          </p:cNvPr>
          <p:cNvCxnSpPr>
            <a:cxnSpLocks/>
          </p:cNvCxnSpPr>
          <p:nvPr/>
        </p:nvCxnSpPr>
        <p:spPr bwMode="auto">
          <a:xfrm>
            <a:off x="8716702" y="3963975"/>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A3994943-AB82-D2F1-0613-A9F8902CF68C}"/>
              </a:ext>
            </a:extLst>
          </p:cNvPr>
          <p:cNvCxnSpPr>
            <a:cxnSpLocks/>
          </p:cNvCxnSpPr>
          <p:nvPr/>
        </p:nvCxnSpPr>
        <p:spPr bwMode="auto">
          <a:xfrm>
            <a:off x="10712603" y="4405730"/>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2315C265-4ECA-0AE2-F986-A0BFF9C928BA}"/>
              </a:ext>
            </a:extLst>
          </p:cNvPr>
          <p:cNvCxnSpPr>
            <a:cxnSpLocks/>
          </p:cNvCxnSpPr>
          <p:nvPr/>
        </p:nvCxnSpPr>
        <p:spPr bwMode="auto">
          <a:xfrm>
            <a:off x="9799708" y="4247916"/>
            <a:ext cx="0" cy="142039"/>
          </a:xfrm>
          <a:prstGeom prst="line">
            <a:avLst/>
          </a:prstGeom>
          <a:noFill/>
          <a:ln w="285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228DF566-70D3-C516-6D21-01DA3628D67A}"/>
              </a:ext>
            </a:extLst>
          </p:cNvPr>
          <p:cNvCxnSpPr>
            <a:cxnSpLocks/>
          </p:cNvCxnSpPr>
          <p:nvPr/>
        </p:nvCxnSpPr>
        <p:spPr bwMode="auto">
          <a:xfrm>
            <a:off x="9360267" y="4103772"/>
            <a:ext cx="0" cy="142039"/>
          </a:xfrm>
          <a:prstGeom prst="line">
            <a:avLst/>
          </a:prstGeom>
          <a:noFill/>
          <a:ln w="28575" cap="flat" cmpd="sng" algn="ctr">
            <a:solidFill>
              <a:schemeClr val="accent2"/>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F7599573-BF91-FBD9-708C-913F4AAC8427}"/>
              </a:ext>
            </a:extLst>
          </p:cNvPr>
          <p:cNvCxnSpPr>
            <a:cxnSpLocks/>
          </p:cNvCxnSpPr>
          <p:nvPr/>
        </p:nvCxnSpPr>
        <p:spPr bwMode="auto">
          <a:xfrm>
            <a:off x="9020281" y="4060376"/>
            <a:ext cx="0" cy="142039"/>
          </a:xfrm>
          <a:prstGeom prst="line">
            <a:avLst/>
          </a:prstGeom>
          <a:noFill/>
          <a:ln w="28575" cap="flat" cmpd="sng" algn="ctr">
            <a:solidFill>
              <a:schemeClr val="accent2"/>
            </a:solidFill>
            <a:prstDash val="solid"/>
            <a:round/>
            <a:headEnd type="none" w="med" len="med"/>
            <a:tailEnd type="none" w="med" len="med"/>
          </a:ln>
          <a:effectLst/>
        </p:spPr>
      </p:cxnSp>
      <p:graphicFrame>
        <p:nvGraphicFramePr>
          <p:cNvPr id="7" name="Table 6">
            <a:extLst>
              <a:ext uri="{FF2B5EF4-FFF2-40B4-BE49-F238E27FC236}">
                <a16:creationId xmlns:a16="http://schemas.microsoft.com/office/drawing/2014/main" id="{C712AE65-30E9-39BB-8DF8-9ADD844CA267}"/>
              </a:ext>
            </a:extLst>
          </p:cNvPr>
          <p:cNvGraphicFramePr>
            <a:graphicFrameLocks noGrp="1"/>
          </p:cNvGraphicFramePr>
          <p:nvPr>
            <p:extLst>
              <p:ext uri="{D42A27DB-BD31-4B8C-83A1-F6EECF244321}">
                <p14:modId xmlns:p14="http://schemas.microsoft.com/office/powerpoint/2010/main" val="3494258840"/>
              </p:ext>
            </p:extLst>
          </p:nvPr>
        </p:nvGraphicFramePr>
        <p:xfrm>
          <a:off x="486580" y="1146042"/>
          <a:ext cx="11256774" cy="1652212"/>
        </p:xfrm>
        <a:graphic>
          <a:graphicData uri="http://schemas.openxmlformats.org/drawingml/2006/table">
            <a:tbl>
              <a:tblPr firstRow="1" bandRow="1">
                <a:tableStyleId>{EB344D84-9AFB-497E-A393-DC336BA19D2E}</a:tableStyleId>
              </a:tblPr>
              <a:tblGrid>
                <a:gridCol w="5305868">
                  <a:extLst>
                    <a:ext uri="{9D8B030D-6E8A-4147-A177-3AD203B41FA5}">
                      <a16:colId xmlns:a16="http://schemas.microsoft.com/office/drawing/2014/main" val="3510591873"/>
                    </a:ext>
                  </a:extLst>
                </a:gridCol>
                <a:gridCol w="2890441">
                  <a:extLst>
                    <a:ext uri="{9D8B030D-6E8A-4147-A177-3AD203B41FA5}">
                      <a16:colId xmlns:a16="http://schemas.microsoft.com/office/drawing/2014/main" val="883353582"/>
                    </a:ext>
                  </a:extLst>
                </a:gridCol>
                <a:gridCol w="3060465">
                  <a:extLst>
                    <a:ext uri="{9D8B030D-6E8A-4147-A177-3AD203B41FA5}">
                      <a16:colId xmlns:a16="http://schemas.microsoft.com/office/drawing/2014/main" val="3284540796"/>
                    </a:ext>
                  </a:extLst>
                </a:gridCol>
              </a:tblGrid>
              <a:tr h="177662">
                <a:tc>
                  <a:txBody>
                    <a:bodyPr/>
                    <a:lstStyle/>
                    <a:p>
                      <a:pPr algn="l" fontAlgn="b"/>
                      <a:r>
                        <a:rPr lang="en-US" sz="1800" b="1" dirty="0">
                          <a:solidFill>
                            <a:schemeClr val="tx1"/>
                          </a:solidFill>
                          <a:effectLst/>
                          <a:latin typeface="+mn-lt"/>
                        </a:rPr>
                        <a:t>Outcome</a:t>
                      </a:r>
                      <a:endParaRPr lang="en-US" sz="1800" b="1" i="0" dirty="0">
                        <a:solidFill>
                          <a:schemeClr val="tx1"/>
                        </a:solidFill>
                        <a:effectLst/>
                        <a:latin typeface="+mn-lt"/>
                      </a:endParaRPr>
                    </a:p>
                  </a:txBody>
                  <a:tcPr marR="36772" marT="22063" marB="14709"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fontAlgn="b"/>
                      <a:r>
                        <a:rPr lang="pt-BR" sz="1800" b="1" dirty="0">
                          <a:solidFill>
                            <a:schemeClr val="tx1"/>
                          </a:solidFill>
                          <a:effectLst/>
                          <a:latin typeface="+mn-lt"/>
                        </a:rPr>
                        <a:t>Tarlatamab 10 mg (n = 100)</a:t>
                      </a:r>
                      <a:endParaRPr lang="pt-BR" sz="1800" b="1" i="0" dirty="0">
                        <a:solidFill>
                          <a:schemeClr val="tx1"/>
                        </a:solidFill>
                        <a:effectLst/>
                        <a:latin typeface="+mn-lt"/>
                      </a:endParaRPr>
                    </a:p>
                  </a:txBody>
                  <a:tcPr marL="36772" marR="36772" marT="22063" marB="14709" anchor="ctr">
                    <a:lnL>
                      <a:noFill/>
                    </a:lnL>
                    <a:lnR>
                      <a:noFill/>
                    </a:lnR>
                    <a:lnT w="25400" cmpd="sng">
                      <a:noFill/>
                    </a:lnT>
                    <a:lnB w="25400" cmpd="sng">
                      <a:noFill/>
                    </a:lnB>
                    <a:lnTlToBr w="12700" cmpd="sng">
                      <a:noFill/>
                      <a:prstDash val="solid"/>
                    </a:lnTlToBr>
                    <a:lnBlToTr w="12700" cmpd="sng">
                      <a:noFill/>
                      <a:prstDash val="solid"/>
                    </a:lnBlToTr>
                    <a:solidFill>
                      <a:schemeClr val="accent1"/>
                    </a:solidFill>
                  </a:tcPr>
                </a:tc>
                <a:tc>
                  <a:txBody>
                    <a:bodyPr/>
                    <a:lstStyle/>
                    <a:p>
                      <a:pPr algn="ctr" fontAlgn="b"/>
                      <a:r>
                        <a:rPr lang="pt-BR" sz="1800" b="1" dirty="0">
                          <a:solidFill>
                            <a:schemeClr val="tx1"/>
                          </a:solidFill>
                          <a:effectLst/>
                          <a:latin typeface="+mn-lt"/>
                        </a:rPr>
                        <a:t>Tarlatamab 100 mg (n = 88)</a:t>
                      </a:r>
                      <a:endParaRPr lang="pt-BR" sz="1800" b="1" i="0" dirty="0">
                        <a:solidFill>
                          <a:schemeClr val="tx1"/>
                        </a:solidFill>
                        <a:effectLst/>
                        <a:latin typeface="+mn-lt"/>
                      </a:endParaRPr>
                    </a:p>
                  </a:txBody>
                  <a:tcPr marL="36772" marR="36772" marT="22063" marB="14709" anchor="ctr">
                    <a:lnL>
                      <a:noFill/>
                    </a:lnL>
                    <a:lnR>
                      <a:noFill/>
                    </a:lnR>
                    <a:lnT w="25400" cmpd="sng">
                      <a:noFill/>
                    </a:lnT>
                    <a:lnB w="254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658349081"/>
                  </a:ext>
                </a:extLst>
              </a:tr>
              <a:tr h="366632">
                <a:tc>
                  <a:txBody>
                    <a:bodyPr/>
                    <a:lstStyle/>
                    <a:p>
                      <a:pPr algn="l" fontAlgn="base"/>
                      <a:r>
                        <a:rPr lang="en-US" sz="1400" b="0" dirty="0">
                          <a:solidFill>
                            <a:schemeClr val="bg1"/>
                          </a:solidFill>
                          <a:effectLst/>
                          <a:latin typeface="+mn-lt"/>
                        </a:rPr>
                        <a:t>ORR, % (97.5%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Confirmed CR,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Confirmed PR, n (%)</a:t>
                      </a:r>
                    </a:p>
                  </a:txBody>
                  <a:tcPr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400" b="0" dirty="0">
                          <a:solidFill>
                            <a:schemeClr val="bg1"/>
                          </a:solidFill>
                          <a:effectLst/>
                          <a:latin typeface="+mn-lt"/>
                        </a:rPr>
                        <a:t>40 (29-52)</a:t>
                      </a:r>
                      <a:endParaRPr lang="en-US" sz="1400" b="0" i="0" dirty="0">
                        <a:solidFill>
                          <a:schemeClr val="bg1"/>
                        </a:solidFill>
                        <a:effectLst/>
                        <a:latin typeface="+mn-lt"/>
                      </a:endParaRPr>
                    </a:p>
                    <a:p>
                      <a:pPr marL="0" marR="0" lvl="0" indent="0" algn="ctr" defTabSz="914400" rtl="0" eaLnBrk="1" fontAlgn="base" latinLnBrk="0" hangingPunct="1">
                        <a:lnSpc>
                          <a:spcPct val="100000"/>
                        </a:lnSpc>
                        <a:spcBef>
                          <a:spcPts val="0"/>
                        </a:spcBef>
                        <a:spcAft>
                          <a:spcPts val="0"/>
                        </a:spcAft>
                        <a:buClrTx/>
                        <a:buSzTx/>
                        <a:buFontTx/>
                        <a:buNone/>
                        <a:tabLst/>
                        <a:defRPr/>
                      </a:pPr>
                      <a:r>
                        <a:rPr lang="en-US" sz="1400" b="0" dirty="0">
                          <a:solidFill>
                            <a:schemeClr val="bg1"/>
                          </a:solidFill>
                          <a:effectLst/>
                          <a:latin typeface="+mn-lt"/>
                        </a:rPr>
                        <a:t>1 (1)</a:t>
                      </a:r>
                      <a:endParaRPr lang="en-US" sz="1400" b="0" i="0" dirty="0">
                        <a:solidFill>
                          <a:schemeClr val="bg1"/>
                        </a:solidFill>
                        <a:effectLst/>
                        <a:latin typeface="+mn-lt"/>
                      </a:endParaRPr>
                    </a:p>
                    <a:p>
                      <a:pPr marL="0" marR="0" lvl="0" indent="0" algn="ctr" defTabSz="914400" rtl="0" eaLnBrk="1" fontAlgn="base" latinLnBrk="0" hangingPunct="1">
                        <a:lnSpc>
                          <a:spcPct val="100000"/>
                        </a:lnSpc>
                        <a:spcBef>
                          <a:spcPts val="0"/>
                        </a:spcBef>
                        <a:spcAft>
                          <a:spcPts val="0"/>
                        </a:spcAft>
                        <a:buClrTx/>
                        <a:buSzTx/>
                        <a:buFontTx/>
                        <a:buNone/>
                        <a:tabLst/>
                        <a:defRPr/>
                      </a:pPr>
                      <a:r>
                        <a:rPr lang="en-US" sz="1400" b="0" dirty="0">
                          <a:solidFill>
                            <a:schemeClr val="bg1"/>
                          </a:solidFill>
                          <a:effectLst/>
                          <a:latin typeface="+mn-lt"/>
                        </a:rPr>
                        <a:t>39 (39)</a:t>
                      </a:r>
                      <a:endParaRPr lang="en-US" sz="1400" b="0" i="0" dirty="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400" b="0" dirty="0">
                          <a:solidFill>
                            <a:schemeClr val="bg1"/>
                          </a:solidFill>
                          <a:effectLst/>
                          <a:latin typeface="+mn-lt"/>
                        </a:rPr>
                        <a:t>32 (21-44)</a:t>
                      </a:r>
                      <a:endParaRPr lang="en-US" sz="1400" b="0" i="0" dirty="0">
                        <a:solidFill>
                          <a:schemeClr val="bg1"/>
                        </a:solidFill>
                        <a:effectLst/>
                        <a:latin typeface="+mn-lt"/>
                      </a:endParaRPr>
                    </a:p>
                    <a:p>
                      <a:pPr marL="0" marR="0" lvl="0" indent="0" algn="ctr" defTabSz="914400" rtl="0" eaLnBrk="1" fontAlgn="base" latinLnBrk="0" hangingPunct="1">
                        <a:lnSpc>
                          <a:spcPct val="100000"/>
                        </a:lnSpc>
                        <a:spcBef>
                          <a:spcPts val="0"/>
                        </a:spcBef>
                        <a:spcAft>
                          <a:spcPts val="0"/>
                        </a:spcAft>
                        <a:buClrTx/>
                        <a:buSzTx/>
                        <a:buFontTx/>
                        <a:buNone/>
                        <a:tabLst/>
                        <a:defRPr/>
                      </a:pPr>
                      <a:r>
                        <a:rPr lang="en-US" sz="1400" b="0" dirty="0">
                          <a:solidFill>
                            <a:schemeClr val="bg1"/>
                          </a:solidFill>
                          <a:effectLst/>
                          <a:latin typeface="+mn-lt"/>
                        </a:rPr>
                        <a:t>7 (8)</a:t>
                      </a:r>
                      <a:endParaRPr lang="en-US" sz="1400" b="0" i="0" dirty="0">
                        <a:solidFill>
                          <a:schemeClr val="bg1"/>
                        </a:solidFill>
                        <a:effectLst/>
                        <a:latin typeface="+mn-lt"/>
                      </a:endParaRPr>
                    </a:p>
                    <a:p>
                      <a:pPr algn="ctr" fontAlgn="base"/>
                      <a:r>
                        <a:rPr lang="en-US" sz="1400" b="0" dirty="0">
                          <a:solidFill>
                            <a:schemeClr val="bg1"/>
                          </a:solidFill>
                          <a:effectLst/>
                          <a:latin typeface="+mn-lt"/>
                        </a:rPr>
                        <a:t>21 (24)</a:t>
                      </a:r>
                      <a:endParaRPr lang="en-US" sz="1400" b="0" i="0" dirty="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53449628"/>
                  </a:ext>
                </a:extLst>
              </a:tr>
              <a:tr h="152763">
                <a:tc>
                  <a:txBody>
                    <a:bodyPr/>
                    <a:lstStyle/>
                    <a:p>
                      <a:pPr algn="l" fontAlgn="t"/>
                      <a:r>
                        <a:rPr lang="en-US" sz="1400" b="0" dirty="0">
                          <a:solidFill>
                            <a:schemeClr val="bg1"/>
                          </a:solidFill>
                          <a:effectLst/>
                          <a:latin typeface="+mn-lt"/>
                        </a:rPr>
                        <a:t>SD, n (%)</a:t>
                      </a:r>
                      <a:endParaRPr lang="en-US" sz="1400" b="0" i="0" dirty="0">
                        <a:solidFill>
                          <a:schemeClr val="bg1"/>
                        </a:solidFill>
                        <a:effectLst/>
                        <a:latin typeface="+mn-lt"/>
                      </a:endParaRPr>
                    </a:p>
                  </a:txBody>
                  <a:tcPr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r>
                        <a:rPr lang="en-US" sz="1400" b="0" dirty="0">
                          <a:solidFill>
                            <a:schemeClr val="bg1"/>
                          </a:solidFill>
                          <a:effectLst/>
                          <a:latin typeface="+mn-lt"/>
                        </a:rPr>
                        <a:t>30 (30)</a:t>
                      </a:r>
                      <a:endParaRPr lang="en-US" sz="1400" b="0" i="0" dirty="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r>
                        <a:rPr lang="en-US" sz="1400" b="0" dirty="0">
                          <a:solidFill>
                            <a:schemeClr val="bg1"/>
                          </a:solidFill>
                          <a:effectLst/>
                          <a:latin typeface="+mn-lt"/>
                        </a:rPr>
                        <a:t>27 (31)</a:t>
                      </a:r>
                      <a:endParaRPr lang="en-US" sz="1400" b="0" i="0" dirty="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60312690"/>
                  </a:ext>
                </a:extLst>
              </a:tr>
              <a:tr h="152763">
                <a:tc>
                  <a:txBody>
                    <a:bodyPr/>
                    <a:lstStyle/>
                    <a:p>
                      <a:pPr algn="l" fontAlgn="t"/>
                      <a:r>
                        <a:rPr lang="en-US" sz="1400" b="0" dirty="0">
                          <a:solidFill>
                            <a:schemeClr val="bg1"/>
                          </a:solidFill>
                          <a:effectLst/>
                          <a:latin typeface="+mn-lt"/>
                        </a:rPr>
                        <a:t>PD, n (%)</a:t>
                      </a:r>
                      <a:endParaRPr lang="en-US" sz="1400" b="0" i="0" dirty="0">
                        <a:solidFill>
                          <a:schemeClr val="bg1"/>
                        </a:solidFill>
                        <a:effectLst/>
                        <a:latin typeface="+mn-lt"/>
                      </a:endParaRPr>
                    </a:p>
                  </a:txBody>
                  <a:tcPr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r>
                        <a:rPr lang="en-US" sz="1400" b="0" dirty="0">
                          <a:solidFill>
                            <a:schemeClr val="bg1"/>
                          </a:solidFill>
                          <a:effectLst/>
                          <a:latin typeface="+mn-lt"/>
                        </a:rPr>
                        <a:t>20 (20)</a:t>
                      </a:r>
                      <a:endParaRPr lang="en-US" sz="1400" b="0" i="0" dirty="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r>
                        <a:rPr lang="en-US" sz="1400" b="0" dirty="0">
                          <a:solidFill>
                            <a:schemeClr val="bg1"/>
                          </a:solidFill>
                          <a:effectLst/>
                          <a:latin typeface="+mn-lt"/>
                        </a:rPr>
                        <a:t>13 (15)</a:t>
                      </a:r>
                      <a:endParaRPr lang="en-US" sz="1400" b="0" i="0" dirty="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67735048"/>
                  </a:ext>
                </a:extLst>
              </a:tr>
            </a:tbl>
          </a:graphicData>
        </a:graphic>
      </p:graphicFrame>
    </p:spTree>
    <p:extLst>
      <p:ext uri="{BB962C8B-B14F-4D97-AF65-F5344CB8AC3E}">
        <p14:creationId xmlns:p14="http://schemas.microsoft.com/office/powerpoint/2010/main" val="29808892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5D492-27EE-738D-85F9-429AFFBE97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E64B02-C600-7BF2-DB99-0FC8B5A10699}"/>
              </a:ext>
            </a:extLst>
          </p:cNvPr>
          <p:cNvSpPr>
            <a:spLocks noGrp="1"/>
          </p:cNvSpPr>
          <p:nvPr>
            <p:ph type="title"/>
          </p:nvPr>
        </p:nvSpPr>
        <p:spPr/>
        <p:txBody>
          <a:bodyPr/>
          <a:lstStyle/>
          <a:p>
            <a:r>
              <a:rPr lang="en-US" dirty="0"/>
              <a:t>DeLLphi-301: Safety</a:t>
            </a:r>
          </a:p>
        </p:txBody>
      </p:sp>
      <p:sp>
        <p:nvSpPr>
          <p:cNvPr id="3" name="Text Box 11">
            <a:extLst>
              <a:ext uri="{FF2B5EF4-FFF2-40B4-BE49-F238E27FC236}">
                <a16:creationId xmlns:a16="http://schemas.microsoft.com/office/drawing/2014/main" id="{CB0A3FA1-A229-AC36-670F-F85C2A0D11E6}"/>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Ahn. NEJM. 2023;389:2063.</a:t>
            </a:r>
          </a:p>
        </p:txBody>
      </p:sp>
      <p:graphicFrame>
        <p:nvGraphicFramePr>
          <p:cNvPr id="5" name="Table 4">
            <a:extLst>
              <a:ext uri="{FF2B5EF4-FFF2-40B4-BE49-F238E27FC236}">
                <a16:creationId xmlns:a16="http://schemas.microsoft.com/office/drawing/2014/main" id="{AF51BB2D-0206-7344-406F-8BEB212BBB9A}"/>
              </a:ext>
            </a:extLst>
          </p:cNvPr>
          <p:cNvGraphicFramePr>
            <a:graphicFrameLocks noGrp="1"/>
          </p:cNvGraphicFramePr>
          <p:nvPr>
            <p:extLst>
              <p:ext uri="{D42A27DB-BD31-4B8C-83A1-F6EECF244321}">
                <p14:modId xmlns:p14="http://schemas.microsoft.com/office/powerpoint/2010/main" val="1694985580"/>
              </p:ext>
            </p:extLst>
          </p:nvPr>
        </p:nvGraphicFramePr>
        <p:xfrm>
          <a:off x="179420" y="1601359"/>
          <a:ext cx="5776977" cy="3215640"/>
        </p:xfrm>
        <a:graphic>
          <a:graphicData uri="http://schemas.openxmlformats.org/drawingml/2006/table">
            <a:tbl>
              <a:tblPr firstRow="1" bandRow="1">
                <a:tableStyleId>{5C22544A-7EE6-4342-B048-85BDC9FD1C3A}</a:tableStyleId>
              </a:tblPr>
              <a:tblGrid>
                <a:gridCol w="1380744">
                  <a:extLst>
                    <a:ext uri="{9D8B030D-6E8A-4147-A177-3AD203B41FA5}">
                      <a16:colId xmlns:a16="http://schemas.microsoft.com/office/drawing/2014/main" val="4119518153"/>
                    </a:ext>
                  </a:extLst>
                </a:gridCol>
                <a:gridCol w="1014984">
                  <a:extLst>
                    <a:ext uri="{9D8B030D-6E8A-4147-A177-3AD203B41FA5}">
                      <a16:colId xmlns:a16="http://schemas.microsoft.com/office/drawing/2014/main" val="3596977371"/>
                    </a:ext>
                  </a:extLst>
                </a:gridCol>
                <a:gridCol w="1938528">
                  <a:extLst>
                    <a:ext uri="{9D8B030D-6E8A-4147-A177-3AD203B41FA5}">
                      <a16:colId xmlns:a16="http://schemas.microsoft.com/office/drawing/2014/main" val="2607034723"/>
                    </a:ext>
                  </a:extLst>
                </a:gridCol>
                <a:gridCol w="1442721">
                  <a:extLst>
                    <a:ext uri="{9D8B030D-6E8A-4147-A177-3AD203B41FA5}">
                      <a16:colId xmlns:a16="http://schemas.microsoft.com/office/drawing/2014/main" val="89798229"/>
                    </a:ext>
                  </a:extLst>
                </a:gridCol>
              </a:tblGrid>
              <a:tr h="370840">
                <a:tc rowSpan="2">
                  <a:txBody>
                    <a:bodyPr/>
                    <a:lstStyle/>
                    <a:p>
                      <a:r>
                        <a:rPr lang="en-US" sz="1200" b="1" dirty="0">
                          <a:solidFill>
                            <a:schemeClr val="tx1"/>
                          </a:solidFill>
                        </a:rPr>
                        <a:t>AE, n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gridSpan="2">
                  <a:txBody>
                    <a:bodyPr/>
                    <a:lstStyle/>
                    <a:p>
                      <a:pPr algn="ctr"/>
                      <a:r>
                        <a:rPr lang="en-US" sz="1200" dirty="0"/>
                        <a:t>Tarlatamab 10 mg</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t>Tarlatamab 100 mg</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91682559"/>
                  </a:ext>
                </a:extLst>
              </a:tr>
              <a:tr h="370840">
                <a:tc vMerge="1">
                  <a:txBody>
                    <a:bodyPr/>
                    <a:lstStyle/>
                    <a:p>
                      <a:endParaRPr dirty="0"/>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200" b="1" dirty="0">
                          <a:solidFill>
                            <a:schemeClr val="tx1"/>
                          </a:solidFill>
                        </a:rPr>
                        <a:t>Parts 1 and 2</a:t>
                      </a:r>
                    </a:p>
                    <a:p>
                      <a:pPr algn="ctr"/>
                      <a:r>
                        <a:rPr lang="en-US" sz="1200" b="1" dirty="0">
                          <a:solidFill>
                            <a:schemeClr val="tx1"/>
                          </a:solidFill>
                        </a:rPr>
                        <a:t>(n = 99)</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200" b="1" dirty="0">
                          <a:solidFill>
                            <a:schemeClr val="tx1"/>
                          </a:solidFill>
                        </a:rPr>
                        <a:t>Part 3, Reduced Monitoring</a:t>
                      </a:r>
                    </a:p>
                    <a:p>
                      <a:pPr algn="ctr"/>
                      <a:r>
                        <a:rPr lang="en-US" sz="1200" b="1" dirty="0">
                          <a:solidFill>
                            <a:schemeClr val="tx1"/>
                          </a:solidFill>
                        </a:rPr>
                        <a:t>(n = 34)</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200" b="1" dirty="0">
                          <a:solidFill>
                            <a:schemeClr val="tx1"/>
                          </a:solidFill>
                        </a:rPr>
                        <a:t>Part 1</a:t>
                      </a:r>
                    </a:p>
                    <a:p>
                      <a:pPr algn="ctr"/>
                      <a:r>
                        <a:rPr lang="en-US" sz="1200" b="1" dirty="0">
                          <a:solidFill>
                            <a:schemeClr val="tx1"/>
                          </a:solidFill>
                        </a:rPr>
                        <a:t>(n = 87)</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082891211"/>
                  </a:ext>
                </a:extLst>
              </a:tr>
              <a:tr h="370840">
                <a:tc>
                  <a:txBody>
                    <a:bodyPr/>
                    <a:lstStyle/>
                    <a:p>
                      <a:r>
                        <a:rPr lang="en-US" sz="1200" dirty="0">
                          <a:solidFill>
                            <a:schemeClr val="bg1"/>
                          </a:solidFill>
                        </a:rPr>
                        <a:t>Any grade</a:t>
                      </a:r>
                    </a:p>
                    <a:p>
                      <a:r>
                        <a:rPr lang="en-US" sz="1200" dirty="0">
                          <a:solidFill>
                            <a:schemeClr val="bg1"/>
                          </a:solidFill>
                        </a:rPr>
                        <a:t>Grade ≥2</a:t>
                      </a:r>
                    </a:p>
                    <a:p>
                      <a:r>
                        <a:rPr lang="en-US" sz="1200" dirty="0">
                          <a:solidFill>
                            <a:schemeClr val="bg1"/>
                          </a:solidFill>
                        </a:rPr>
                        <a:t>Grade ≥3</a:t>
                      </a:r>
                    </a:p>
                    <a:p>
                      <a:r>
                        <a:rPr lang="en-US" sz="1200" dirty="0">
                          <a:solidFill>
                            <a:schemeClr val="bg1"/>
                          </a:solidFill>
                        </a:rPr>
                        <a:t>Grade ≥4</a:t>
                      </a:r>
                    </a:p>
                    <a:p>
                      <a:r>
                        <a:rPr lang="en-US" sz="1200" dirty="0">
                          <a:solidFill>
                            <a:schemeClr val="bg1"/>
                          </a:solidFill>
                        </a:rPr>
                        <a:t>Fatal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96 (97)</a:t>
                      </a:r>
                    </a:p>
                    <a:p>
                      <a:pPr algn="ctr"/>
                      <a:r>
                        <a:rPr lang="en-US" sz="1200" dirty="0">
                          <a:solidFill>
                            <a:schemeClr val="bg1"/>
                          </a:solidFill>
                        </a:rPr>
                        <a:t>86 (87)</a:t>
                      </a:r>
                    </a:p>
                    <a:p>
                      <a:pPr algn="ctr"/>
                      <a:r>
                        <a:rPr lang="en-US" sz="1200" dirty="0">
                          <a:solidFill>
                            <a:schemeClr val="bg1"/>
                          </a:solidFill>
                        </a:rPr>
                        <a:t>57 (58)</a:t>
                      </a:r>
                    </a:p>
                    <a:p>
                      <a:pPr algn="ctr"/>
                      <a:r>
                        <a:rPr lang="en-US" sz="1200" dirty="0">
                          <a:solidFill>
                            <a:schemeClr val="bg1"/>
                          </a:solidFill>
                        </a:rPr>
                        <a:t>16 (16)</a:t>
                      </a:r>
                    </a:p>
                    <a:p>
                      <a:pPr algn="ctr"/>
                      <a:r>
                        <a:rPr lang="en-US" sz="1200" dirty="0">
                          <a:solidFill>
                            <a:schemeClr val="bg1"/>
                          </a:solidFill>
                        </a:rPr>
                        <a:t>3 (3)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34 (100)</a:t>
                      </a:r>
                    </a:p>
                    <a:p>
                      <a:pPr algn="ctr"/>
                      <a:r>
                        <a:rPr lang="en-US" sz="1200" dirty="0">
                          <a:solidFill>
                            <a:schemeClr val="bg1"/>
                          </a:solidFill>
                        </a:rPr>
                        <a:t>33 (97)</a:t>
                      </a:r>
                    </a:p>
                    <a:p>
                      <a:pPr algn="ctr"/>
                      <a:r>
                        <a:rPr lang="en-US" sz="1200" dirty="0">
                          <a:solidFill>
                            <a:schemeClr val="bg1"/>
                          </a:solidFill>
                        </a:rPr>
                        <a:t>22 (65)</a:t>
                      </a:r>
                    </a:p>
                    <a:p>
                      <a:pPr algn="ctr"/>
                      <a:r>
                        <a:rPr lang="en-US" sz="1200" dirty="0">
                          <a:solidFill>
                            <a:schemeClr val="bg1"/>
                          </a:solidFill>
                        </a:rPr>
                        <a:t>7 (21)</a:t>
                      </a:r>
                    </a:p>
                    <a:p>
                      <a:pPr algn="ctr"/>
                      <a:r>
                        <a:rPr lang="en-US" sz="1200" dirty="0">
                          <a:solidFill>
                            <a:schemeClr val="bg1"/>
                          </a:solidFill>
                        </a:rPr>
                        <a:t>4 (12)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87 (100)</a:t>
                      </a:r>
                    </a:p>
                    <a:p>
                      <a:pPr algn="ctr"/>
                      <a:r>
                        <a:rPr lang="en-US" sz="1200" dirty="0">
                          <a:solidFill>
                            <a:schemeClr val="bg1"/>
                          </a:solidFill>
                        </a:rPr>
                        <a:t>83 (95)</a:t>
                      </a:r>
                    </a:p>
                    <a:p>
                      <a:pPr algn="ctr"/>
                      <a:r>
                        <a:rPr lang="en-US" sz="1200" dirty="0">
                          <a:solidFill>
                            <a:schemeClr val="bg1"/>
                          </a:solidFill>
                        </a:rPr>
                        <a:t>56 (64)</a:t>
                      </a:r>
                    </a:p>
                    <a:p>
                      <a:pPr algn="ctr"/>
                      <a:r>
                        <a:rPr lang="en-US" sz="1200" dirty="0">
                          <a:solidFill>
                            <a:schemeClr val="bg1"/>
                          </a:solidFill>
                        </a:rPr>
                        <a:t>13 (15)</a:t>
                      </a:r>
                    </a:p>
                    <a:p>
                      <a:pPr algn="ctr"/>
                      <a:r>
                        <a:rPr lang="en-US" sz="1200" dirty="0">
                          <a:solidFill>
                            <a:schemeClr val="bg1"/>
                          </a:solidFill>
                        </a:rPr>
                        <a:t>5 (6)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37166854"/>
                  </a:ext>
                </a:extLst>
              </a:tr>
              <a:tr h="370840">
                <a:tc>
                  <a:txBody>
                    <a:bodyPr/>
                    <a:lstStyle/>
                    <a:p>
                      <a:r>
                        <a:rPr lang="en-US" sz="1200" dirty="0">
                          <a:solidFill>
                            <a:schemeClr val="bg1"/>
                          </a:solidFill>
                        </a:rPr>
                        <a:t>Serious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58 (59)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14 (41)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62 (71)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86792424"/>
                  </a:ext>
                </a:extLst>
              </a:tr>
              <a:tr h="370840">
                <a:tc>
                  <a:txBody>
                    <a:bodyPr/>
                    <a:lstStyle/>
                    <a:p>
                      <a:r>
                        <a:rPr lang="en-US" sz="1200" dirty="0">
                          <a:solidFill>
                            <a:schemeClr val="bg1"/>
                          </a:solidFill>
                        </a:rPr>
                        <a:t>Leading to dose interruption, reduction, or both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31 (31)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5 (15)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rPr>
                        <a:t>39 (45)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88276820"/>
                  </a:ext>
                </a:extLst>
              </a:tr>
              <a:tr h="370840">
                <a:tc>
                  <a:txBody>
                    <a:bodyPr/>
                    <a:lstStyle/>
                    <a:p>
                      <a:r>
                        <a:rPr lang="en-US" sz="1200" dirty="0">
                          <a:solidFill>
                            <a:schemeClr val="bg1"/>
                          </a:solidFill>
                        </a:rPr>
                        <a:t>Leading to d/c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7 (7)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3 (9)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rPr>
                        <a:t>6 (7)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137701113"/>
                  </a:ext>
                </a:extLst>
              </a:tr>
            </a:tbl>
          </a:graphicData>
        </a:graphic>
      </p:graphicFrame>
      <p:graphicFrame>
        <p:nvGraphicFramePr>
          <p:cNvPr id="10" name="Table 9">
            <a:extLst>
              <a:ext uri="{FF2B5EF4-FFF2-40B4-BE49-F238E27FC236}">
                <a16:creationId xmlns:a16="http://schemas.microsoft.com/office/drawing/2014/main" id="{B766E71B-BBE0-0DC0-4C5C-C2D20D2EA65C}"/>
              </a:ext>
            </a:extLst>
          </p:cNvPr>
          <p:cNvGraphicFramePr>
            <a:graphicFrameLocks noGrp="1"/>
          </p:cNvGraphicFramePr>
          <p:nvPr>
            <p:extLst>
              <p:ext uri="{D42A27DB-BD31-4B8C-83A1-F6EECF244321}">
                <p14:modId xmlns:p14="http://schemas.microsoft.com/office/powerpoint/2010/main" val="141017180"/>
              </p:ext>
            </p:extLst>
          </p:nvPr>
        </p:nvGraphicFramePr>
        <p:xfrm>
          <a:off x="6096000" y="1600200"/>
          <a:ext cx="5938521" cy="4394200"/>
        </p:xfrm>
        <a:graphic>
          <a:graphicData uri="http://schemas.openxmlformats.org/drawingml/2006/table">
            <a:tbl>
              <a:tblPr firstRow="1" bandRow="1">
                <a:tableStyleId>{5C22544A-7EE6-4342-B048-85BDC9FD1C3A}</a:tableStyleId>
              </a:tblPr>
              <a:tblGrid>
                <a:gridCol w="1542288">
                  <a:extLst>
                    <a:ext uri="{9D8B030D-6E8A-4147-A177-3AD203B41FA5}">
                      <a16:colId xmlns:a16="http://schemas.microsoft.com/office/drawing/2014/main" val="4119518153"/>
                    </a:ext>
                  </a:extLst>
                </a:gridCol>
                <a:gridCol w="1014984">
                  <a:extLst>
                    <a:ext uri="{9D8B030D-6E8A-4147-A177-3AD203B41FA5}">
                      <a16:colId xmlns:a16="http://schemas.microsoft.com/office/drawing/2014/main" val="3596977371"/>
                    </a:ext>
                  </a:extLst>
                </a:gridCol>
                <a:gridCol w="1938528">
                  <a:extLst>
                    <a:ext uri="{9D8B030D-6E8A-4147-A177-3AD203B41FA5}">
                      <a16:colId xmlns:a16="http://schemas.microsoft.com/office/drawing/2014/main" val="2607034723"/>
                    </a:ext>
                  </a:extLst>
                </a:gridCol>
                <a:gridCol w="1442721">
                  <a:extLst>
                    <a:ext uri="{9D8B030D-6E8A-4147-A177-3AD203B41FA5}">
                      <a16:colId xmlns:a16="http://schemas.microsoft.com/office/drawing/2014/main" val="89798229"/>
                    </a:ext>
                  </a:extLst>
                </a:gridCol>
              </a:tblGrid>
              <a:tr h="370840">
                <a:tc rowSpan="2">
                  <a:txBody>
                    <a:bodyPr/>
                    <a:lstStyle/>
                    <a:p>
                      <a:r>
                        <a:rPr lang="en-US" sz="1200" b="1" dirty="0">
                          <a:solidFill>
                            <a:schemeClr val="tx1"/>
                          </a:solidFill>
                        </a:rPr>
                        <a:t>AE of Interest, n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gridSpan="2">
                  <a:txBody>
                    <a:bodyPr/>
                    <a:lstStyle/>
                    <a:p>
                      <a:pPr algn="ctr"/>
                      <a:r>
                        <a:rPr lang="en-US" sz="1200" dirty="0"/>
                        <a:t>Tarlatamab 10 mg</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t>Tarlatamab 100 mg</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91682559"/>
                  </a:ext>
                </a:extLst>
              </a:tr>
              <a:tr h="370840">
                <a:tc vMerge="1">
                  <a:txBody>
                    <a:bodyPr/>
                    <a:lstStyle/>
                    <a:p>
                      <a:endParaRPr dirty="0"/>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200" b="1" dirty="0">
                          <a:solidFill>
                            <a:schemeClr val="tx1"/>
                          </a:solidFill>
                        </a:rPr>
                        <a:t>Parts 1 and 2</a:t>
                      </a:r>
                    </a:p>
                    <a:p>
                      <a:pPr algn="ctr"/>
                      <a:r>
                        <a:rPr lang="en-US" sz="1200" b="1" dirty="0">
                          <a:solidFill>
                            <a:schemeClr val="tx1"/>
                          </a:solidFill>
                        </a:rPr>
                        <a:t>(n = 99)</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200" b="1" dirty="0">
                          <a:solidFill>
                            <a:schemeClr val="tx1"/>
                          </a:solidFill>
                        </a:rPr>
                        <a:t>Part 3, Reduced Monitoring</a:t>
                      </a:r>
                    </a:p>
                    <a:p>
                      <a:pPr algn="ctr"/>
                      <a:r>
                        <a:rPr lang="en-US" sz="1200" b="1" dirty="0">
                          <a:solidFill>
                            <a:schemeClr val="tx1"/>
                          </a:solidFill>
                        </a:rPr>
                        <a:t>(n = 34)</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200" b="1" dirty="0">
                          <a:solidFill>
                            <a:schemeClr val="tx1"/>
                          </a:solidFill>
                        </a:rPr>
                        <a:t>Part 1</a:t>
                      </a:r>
                    </a:p>
                    <a:p>
                      <a:pPr algn="ctr"/>
                      <a:r>
                        <a:rPr lang="en-US" sz="1200" b="1" dirty="0">
                          <a:solidFill>
                            <a:schemeClr val="tx1"/>
                          </a:solidFill>
                        </a:rPr>
                        <a:t>(n = 87)</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082891211"/>
                  </a:ext>
                </a:extLst>
              </a:tr>
              <a:tr h="370840">
                <a:tc>
                  <a:txBody>
                    <a:bodyPr/>
                    <a:lstStyle/>
                    <a:p>
                      <a:r>
                        <a:rPr lang="en-US" sz="1200" dirty="0">
                          <a:solidFill>
                            <a:schemeClr val="bg1"/>
                          </a:solidFill>
                        </a:rPr>
                        <a:t>CRS</a:t>
                      </a:r>
                    </a:p>
                    <a:p>
                      <a:pPr marL="171450" indent="-171450">
                        <a:buFont typeface="Wingdings" panose="05000000000000000000" pitchFamily="2" charset="2"/>
                        <a:buChar char="§"/>
                      </a:pPr>
                      <a:r>
                        <a:rPr lang="en-US" sz="1200" dirty="0">
                          <a:solidFill>
                            <a:schemeClr val="bg1"/>
                          </a:solidFill>
                        </a:rPr>
                        <a:t>All grades</a:t>
                      </a:r>
                    </a:p>
                    <a:p>
                      <a:pPr marL="171450" indent="-171450">
                        <a:buFont typeface="Wingdings" panose="05000000000000000000" pitchFamily="2" charset="2"/>
                        <a:buChar char="§"/>
                      </a:pPr>
                      <a:r>
                        <a:rPr lang="en-US" sz="1200" dirty="0">
                          <a:solidFill>
                            <a:schemeClr val="bg1"/>
                          </a:solidFill>
                        </a:rPr>
                        <a:t>Grade ≥3 severity</a:t>
                      </a:r>
                    </a:p>
                    <a:p>
                      <a:pPr marL="171450" indent="-171450">
                        <a:buFont typeface="Wingdings" panose="05000000000000000000" pitchFamily="2" charset="2"/>
                        <a:buChar char="§"/>
                      </a:pPr>
                      <a:r>
                        <a:rPr lang="en-US" sz="1200" dirty="0">
                          <a:solidFill>
                            <a:schemeClr val="bg1"/>
                          </a:solidFill>
                        </a:rPr>
                        <a:t>Serious</a:t>
                      </a:r>
                    </a:p>
                    <a:p>
                      <a:pPr marL="171450" indent="-171450">
                        <a:buFont typeface="Wingdings" panose="05000000000000000000" pitchFamily="2" charset="2"/>
                        <a:buChar char="§"/>
                      </a:pPr>
                      <a:r>
                        <a:rPr lang="en-US" sz="1200" dirty="0">
                          <a:solidFill>
                            <a:schemeClr val="bg1"/>
                          </a:solidFill>
                        </a:rPr>
                        <a:t>Leading to d/c</a:t>
                      </a:r>
                    </a:p>
                    <a:p>
                      <a:pPr marL="171450" indent="-171450">
                        <a:buFont typeface="Wingdings" panose="05000000000000000000" pitchFamily="2" charset="2"/>
                        <a:buChar char="§"/>
                      </a:pPr>
                      <a:r>
                        <a:rPr lang="en-US" sz="1200" dirty="0">
                          <a:solidFill>
                            <a:schemeClr val="bg1"/>
                          </a:solidFill>
                        </a:rPr>
                        <a:t>Fatal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dirty="0">
                        <a:solidFill>
                          <a:schemeClr val="bg1"/>
                        </a:solidFill>
                      </a:endParaRPr>
                    </a:p>
                    <a:p>
                      <a:pPr algn="ctr"/>
                      <a:r>
                        <a:rPr lang="en-US" sz="1200" dirty="0">
                          <a:solidFill>
                            <a:schemeClr val="bg1"/>
                          </a:solidFill>
                        </a:rPr>
                        <a:t>49 (49)</a:t>
                      </a:r>
                    </a:p>
                    <a:p>
                      <a:pPr algn="ctr"/>
                      <a:r>
                        <a:rPr lang="en-US" sz="1200" dirty="0">
                          <a:solidFill>
                            <a:schemeClr val="bg1"/>
                          </a:solidFill>
                        </a:rPr>
                        <a:t>0</a:t>
                      </a:r>
                    </a:p>
                    <a:p>
                      <a:pPr algn="ctr"/>
                      <a:r>
                        <a:rPr lang="en-US" sz="1200" dirty="0">
                          <a:solidFill>
                            <a:schemeClr val="bg1"/>
                          </a:solidFill>
                        </a:rPr>
                        <a:t>26 (26)</a:t>
                      </a:r>
                    </a:p>
                    <a:p>
                      <a:pPr algn="ctr"/>
                      <a:r>
                        <a:rPr lang="en-US" sz="1200" dirty="0">
                          <a:solidFill>
                            <a:schemeClr val="bg1"/>
                          </a:solidFill>
                        </a:rPr>
                        <a:t>0</a:t>
                      </a:r>
                    </a:p>
                    <a:p>
                      <a:pPr algn="ctr"/>
                      <a:r>
                        <a:rPr lang="en-US" sz="1200" dirty="0">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dirty="0">
                        <a:solidFill>
                          <a:schemeClr val="bg1"/>
                        </a:solidFill>
                      </a:endParaRPr>
                    </a:p>
                    <a:p>
                      <a:pPr algn="ctr"/>
                      <a:r>
                        <a:rPr lang="en-US" sz="1200" dirty="0">
                          <a:solidFill>
                            <a:schemeClr val="bg1"/>
                          </a:solidFill>
                        </a:rPr>
                        <a:t>19 (56)</a:t>
                      </a:r>
                    </a:p>
                    <a:p>
                      <a:pPr algn="ctr"/>
                      <a:r>
                        <a:rPr lang="en-US" sz="1200" dirty="0">
                          <a:solidFill>
                            <a:schemeClr val="bg1"/>
                          </a:solidFill>
                        </a:rPr>
                        <a:t>1 (3)</a:t>
                      </a:r>
                    </a:p>
                    <a:p>
                      <a:pPr algn="ctr"/>
                      <a:r>
                        <a:rPr lang="en-US" sz="1200" dirty="0">
                          <a:solidFill>
                            <a:schemeClr val="bg1"/>
                          </a:solidFill>
                        </a:rPr>
                        <a:t>5 (15)</a:t>
                      </a:r>
                    </a:p>
                    <a:p>
                      <a:pPr algn="ctr"/>
                      <a:r>
                        <a:rPr lang="en-US" sz="1200" dirty="0">
                          <a:solidFill>
                            <a:schemeClr val="bg1"/>
                          </a:solidFill>
                        </a:rPr>
                        <a:t>0</a:t>
                      </a:r>
                    </a:p>
                    <a:p>
                      <a:pPr algn="ctr"/>
                      <a:r>
                        <a:rPr lang="en-US" sz="1200" dirty="0">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dirty="0">
                        <a:solidFill>
                          <a:schemeClr val="bg1"/>
                        </a:solidFill>
                      </a:endParaRPr>
                    </a:p>
                    <a:p>
                      <a:pPr algn="ctr"/>
                      <a:r>
                        <a:rPr lang="en-US" sz="1200" dirty="0">
                          <a:solidFill>
                            <a:schemeClr val="bg1"/>
                          </a:solidFill>
                        </a:rPr>
                        <a:t>53 (61)</a:t>
                      </a:r>
                    </a:p>
                    <a:p>
                      <a:pPr algn="ctr"/>
                      <a:r>
                        <a:rPr lang="en-US" sz="1200" dirty="0">
                          <a:solidFill>
                            <a:schemeClr val="bg1"/>
                          </a:solidFill>
                        </a:rPr>
                        <a:t>5 (6)</a:t>
                      </a:r>
                    </a:p>
                    <a:p>
                      <a:pPr algn="ctr"/>
                      <a:r>
                        <a:rPr lang="en-US" sz="1200" dirty="0">
                          <a:solidFill>
                            <a:schemeClr val="bg1"/>
                          </a:solidFill>
                        </a:rPr>
                        <a:t>32 (37)</a:t>
                      </a:r>
                    </a:p>
                    <a:p>
                      <a:pPr algn="ctr"/>
                      <a:r>
                        <a:rPr lang="en-US" sz="1200" dirty="0">
                          <a:solidFill>
                            <a:schemeClr val="bg1"/>
                          </a:solidFill>
                        </a:rPr>
                        <a:t>1 (1)</a:t>
                      </a:r>
                    </a:p>
                    <a:p>
                      <a:pPr algn="ctr"/>
                      <a:r>
                        <a:rPr lang="en-US" sz="1200" dirty="0">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37166854"/>
                  </a:ext>
                </a:extLst>
              </a:tr>
              <a:tr h="370840">
                <a:tc>
                  <a:txBody>
                    <a:bodyPr/>
                    <a:lstStyle/>
                    <a:p>
                      <a:r>
                        <a:rPr lang="en-US" sz="1200" dirty="0">
                          <a:solidFill>
                            <a:schemeClr val="bg1"/>
                          </a:solidFill>
                        </a:rPr>
                        <a:t>ICANS</a:t>
                      </a:r>
                    </a:p>
                    <a:p>
                      <a:pPr marL="171450" indent="-171450">
                        <a:buFont typeface="Wingdings" panose="05000000000000000000" pitchFamily="2" charset="2"/>
                        <a:buChar char="§"/>
                      </a:pPr>
                      <a:r>
                        <a:rPr lang="en-US" sz="1200" dirty="0">
                          <a:solidFill>
                            <a:schemeClr val="bg1"/>
                          </a:solidFill>
                        </a:rPr>
                        <a:t>All grades</a:t>
                      </a:r>
                    </a:p>
                    <a:p>
                      <a:pPr marL="171450" indent="-171450">
                        <a:buFont typeface="Wingdings" panose="05000000000000000000" pitchFamily="2" charset="2"/>
                        <a:buChar char="§"/>
                      </a:pPr>
                      <a:r>
                        <a:rPr lang="en-US" sz="1200" dirty="0">
                          <a:solidFill>
                            <a:schemeClr val="bg1"/>
                          </a:solidFill>
                        </a:rPr>
                        <a:t>Grade ≥3 severity</a:t>
                      </a:r>
                    </a:p>
                    <a:p>
                      <a:pPr marL="171450" indent="-171450">
                        <a:buFont typeface="Wingdings" panose="05000000000000000000" pitchFamily="2" charset="2"/>
                        <a:buChar char="§"/>
                      </a:pPr>
                      <a:r>
                        <a:rPr lang="en-US" sz="1200" dirty="0">
                          <a:solidFill>
                            <a:schemeClr val="bg1"/>
                          </a:solidFill>
                        </a:rPr>
                        <a:t>Serious</a:t>
                      </a:r>
                    </a:p>
                    <a:p>
                      <a:pPr marL="171450" indent="-171450">
                        <a:buFont typeface="Wingdings" panose="05000000000000000000" pitchFamily="2" charset="2"/>
                        <a:buChar char="§"/>
                      </a:pPr>
                      <a:r>
                        <a:rPr lang="en-US" sz="1200" dirty="0">
                          <a:solidFill>
                            <a:schemeClr val="bg1"/>
                          </a:solidFill>
                        </a:rPr>
                        <a:t>Leading to d/c</a:t>
                      </a:r>
                    </a:p>
                    <a:p>
                      <a:pPr marL="171450" indent="-171450">
                        <a:buFont typeface="Wingdings" panose="05000000000000000000" pitchFamily="2" charset="2"/>
                        <a:buChar char="§"/>
                      </a:pPr>
                      <a:r>
                        <a:rPr lang="en-US" sz="1200" dirty="0">
                          <a:solidFill>
                            <a:schemeClr val="bg1"/>
                          </a:solidFill>
                        </a:rPr>
                        <a:t>Fatal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p>
                      <a:pPr algn="ctr"/>
                      <a:r>
                        <a:rPr lang="en-US" sz="1200" dirty="0">
                          <a:solidFill>
                            <a:schemeClr val="bg1"/>
                          </a:solidFill>
                        </a:rPr>
                        <a:t>7 (7)</a:t>
                      </a:r>
                    </a:p>
                    <a:p>
                      <a:pPr algn="ctr"/>
                      <a:r>
                        <a:rPr lang="en-US" sz="1200" dirty="0">
                          <a:solidFill>
                            <a:schemeClr val="bg1"/>
                          </a:solidFill>
                        </a:rPr>
                        <a:t>0</a:t>
                      </a:r>
                    </a:p>
                    <a:p>
                      <a:pPr algn="ctr"/>
                      <a:r>
                        <a:rPr lang="en-US" sz="1200" dirty="0">
                          <a:solidFill>
                            <a:schemeClr val="bg1"/>
                          </a:solidFill>
                        </a:rPr>
                        <a:t>2 (2)</a:t>
                      </a:r>
                    </a:p>
                    <a:p>
                      <a:pPr algn="ctr"/>
                      <a:r>
                        <a:rPr lang="en-US" sz="1200" dirty="0">
                          <a:solidFill>
                            <a:schemeClr val="bg1"/>
                          </a:solidFill>
                        </a:rPr>
                        <a:t>1 (1)</a:t>
                      </a:r>
                    </a:p>
                    <a:p>
                      <a:pPr algn="ctr"/>
                      <a:r>
                        <a:rPr lang="en-US" sz="1200" dirty="0">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p>
                      <a:pPr algn="ctr"/>
                      <a:r>
                        <a:rPr lang="en-US" sz="1200" dirty="0">
                          <a:solidFill>
                            <a:schemeClr val="bg1"/>
                          </a:solidFill>
                        </a:rPr>
                        <a:t>4 (12)</a:t>
                      </a:r>
                    </a:p>
                    <a:p>
                      <a:pPr algn="ctr"/>
                      <a:r>
                        <a:rPr lang="en-US" sz="1200" dirty="0">
                          <a:solidFill>
                            <a:schemeClr val="bg1"/>
                          </a:solidFill>
                        </a:rPr>
                        <a:t>0</a:t>
                      </a:r>
                    </a:p>
                    <a:p>
                      <a:pPr algn="ctr"/>
                      <a:r>
                        <a:rPr lang="en-US" sz="1200" dirty="0">
                          <a:solidFill>
                            <a:schemeClr val="bg1"/>
                          </a:solidFill>
                        </a:rPr>
                        <a:t>2 (6)</a:t>
                      </a:r>
                    </a:p>
                    <a:p>
                      <a:pPr algn="ctr"/>
                      <a:r>
                        <a:rPr lang="en-US" sz="1200" dirty="0">
                          <a:solidFill>
                            <a:schemeClr val="bg1"/>
                          </a:solidFill>
                        </a:rPr>
                        <a:t>0</a:t>
                      </a:r>
                    </a:p>
                    <a:p>
                      <a:pPr algn="ctr"/>
                      <a:r>
                        <a:rPr lang="en-US" sz="1200" dirty="0">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dirty="0">
                        <a:solidFill>
                          <a:schemeClr val="bg1"/>
                        </a:solidFill>
                      </a:endParaRPr>
                    </a:p>
                    <a:p>
                      <a:pPr algn="ctr"/>
                      <a:r>
                        <a:rPr lang="en-US" sz="1200" dirty="0">
                          <a:solidFill>
                            <a:schemeClr val="bg1"/>
                          </a:solidFill>
                        </a:rPr>
                        <a:t>24 (28)</a:t>
                      </a:r>
                    </a:p>
                    <a:p>
                      <a:pPr algn="ctr"/>
                      <a:r>
                        <a:rPr lang="en-US" sz="1200" dirty="0">
                          <a:solidFill>
                            <a:schemeClr val="bg1"/>
                          </a:solidFill>
                        </a:rPr>
                        <a:t>4 (5)</a:t>
                      </a:r>
                    </a:p>
                    <a:p>
                      <a:pPr algn="ctr"/>
                      <a:r>
                        <a:rPr lang="en-US" sz="1200" dirty="0">
                          <a:solidFill>
                            <a:schemeClr val="bg1"/>
                          </a:solidFill>
                        </a:rPr>
                        <a:t>11 (13)</a:t>
                      </a:r>
                    </a:p>
                    <a:p>
                      <a:pPr algn="ctr"/>
                      <a:r>
                        <a:rPr lang="en-US" sz="1200" dirty="0">
                          <a:solidFill>
                            <a:schemeClr val="bg1"/>
                          </a:solidFill>
                        </a:rPr>
                        <a:t>1 (1)</a:t>
                      </a:r>
                    </a:p>
                    <a:p>
                      <a:pPr algn="ctr"/>
                      <a:r>
                        <a:rPr lang="en-US" sz="1200" dirty="0">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86792424"/>
                  </a:ext>
                </a:extLst>
              </a:tr>
              <a:tr h="370840">
                <a:tc>
                  <a:txBody>
                    <a:bodyPr/>
                    <a:lstStyle/>
                    <a:p>
                      <a:r>
                        <a:rPr lang="en-US" sz="1200" dirty="0">
                          <a:solidFill>
                            <a:schemeClr val="bg1"/>
                          </a:solidFill>
                        </a:rPr>
                        <a:t>Neutropenia</a:t>
                      </a:r>
                    </a:p>
                    <a:p>
                      <a:pPr marL="171450" indent="-171450">
                        <a:buFont typeface="Wingdings" panose="05000000000000000000" pitchFamily="2" charset="2"/>
                        <a:buChar char="§"/>
                      </a:pPr>
                      <a:r>
                        <a:rPr lang="en-US" sz="1200" dirty="0">
                          <a:solidFill>
                            <a:schemeClr val="bg1"/>
                          </a:solidFill>
                        </a:rPr>
                        <a:t>All grades</a:t>
                      </a:r>
                    </a:p>
                    <a:p>
                      <a:pPr marL="171450" indent="-171450">
                        <a:buFont typeface="Wingdings" panose="05000000000000000000" pitchFamily="2" charset="2"/>
                        <a:buChar char="§"/>
                      </a:pPr>
                      <a:r>
                        <a:rPr lang="en-US" sz="1200" dirty="0">
                          <a:solidFill>
                            <a:schemeClr val="bg1"/>
                          </a:solidFill>
                        </a:rPr>
                        <a:t>Grade ≥3 severity</a:t>
                      </a:r>
                    </a:p>
                    <a:p>
                      <a:pPr marL="171450" indent="-171450">
                        <a:buFont typeface="Wingdings" panose="05000000000000000000" pitchFamily="2" charset="2"/>
                        <a:buChar char="§"/>
                      </a:pPr>
                      <a:r>
                        <a:rPr lang="en-US" sz="1200" dirty="0">
                          <a:solidFill>
                            <a:schemeClr val="bg1"/>
                          </a:solidFill>
                        </a:rPr>
                        <a:t>Serious</a:t>
                      </a:r>
                    </a:p>
                    <a:p>
                      <a:pPr marL="171450" indent="-171450">
                        <a:buFont typeface="Wingdings" panose="05000000000000000000" pitchFamily="2" charset="2"/>
                        <a:buChar char="§"/>
                      </a:pPr>
                      <a:r>
                        <a:rPr lang="en-US" sz="1200" dirty="0">
                          <a:solidFill>
                            <a:schemeClr val="bg1"/>
                          </a:solidFill>
                        </a:rPr>
                        <a:t>Leading to d/c</a:t>
                      </a:r>
                    </a:p>
                    <a:p>
                      <a:pPr marL="171450" indent="-171450">
                        <a:buFont typeface="Wingdings" panose="05000000000000000000" pitchFamily="2" charset="2"/>
                        <a:buChar char="§"/>
                      </a:pPr>
                      <a:r>
                        <a:rPr lang="en-US" sz="1200" dirty="0">
                          <a:solidFill>
                            <a:schemeClr val="bg1"/>
                          </a:solidFill>
                        </a:rPr>
                        <a:t>Fatal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dirty="0">
                        <a:solidFill>
                          <a:schemeClr val="bg1"/>
                        </a:solidFill>
                      </a:endParaRPr>
                    </a:p>
                    <a:p>
                      <a:pPr algn="ctr"/>
                      <a:r>
                        <a:rPr lang="en-US" sz="1200" dirty="0">
                          <a:solidFill>
                            <a:schemeClr val="bg1"/>
                          </a:solidFill>
                        </a:rPr>
                        <a:t>18 (18)</a:t>
                      </a:r>
                    </a:p>
                    <a:p>
                      <a:pPr algn="ctr"/>
                      <a:r>
                        <a:rPr lang="en-US" sz="1200" dirty="0">
                          <a:solidFill>
                            <a:schemeClr val="bg1"/>
                          </a:solidFill>
                        </a:rPr>
                        <a:t>6 (6)</a:t>
                      </a:r>
                    </a:p>
                    <a:p>
                      <a:pPr algn="ctr"/>
                      <a:r>
                        <a:rPr lang="en-US" sz="1200" dirty="0">
                          <a:solidFill>
                            <a:schemeClr val="bg1"/>
                          </a:solidFill>
                        </a:rPr>
                        <a:t>2 (2)</a:t>
                      </a:r>
                    </a:p>
                    <a:p>
                      <a:pPr algn="ctr"/>
                      <a:r>
                        <a:rPr lang="en-US" sz="1200" dirty="0">
                          <a:solidFill>
                            <a:schemeClr val="bg1"/>
                          </a:solidFill>
                        </a:rPr>
                        <a:t>0</a:t>
                      </a:r>
                    </a:p>
                    <a:p>
                      <a:pPr algn="ctr"/>
                      <a:r>
                        <a:rPr lang="en-US" sz="1200" dirty="0">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dirty="0">
                        <a:solidFill>
                          <a:schemeClr val="bg1"/>
                        </a:solidFill>
                      </a:endParaRPr>
                    </a:p>
                    <a:p>
                      <a:pPr algn="ctr"/>
                      <a:r>
                        <a:rPr lang="en-US" sz="1200" dirty="0">
                          <a:solidFill>
                            <a:schemeClr val="bg1"/>
                          </a:solidFill>
                        </a:rPr>
                        <a:t>5 (15)</a:t>
                      </a:r>
                    </a:p>
                    <a:p>
                      <a:pPr algn="ctr"/>
                      <a:r>
                        <a:rPr lang="en-US" sz="1200" dirty="0">
                          <a:solidFill>
                            <a:schemeClr val="bg1"/>
                          </a:solidFill>
                        </a:rPr>
                        <a:t>2 (6)</a:t>
                      </a:r>
                    </a:p>
                    <a:p>
                      <a:pPr algn="ctr"/>
                      <a:r>
                        <a:rPr lang="en-US" sz="1200" dirty="0">
                          <a:solidFill>
                            <a:schemeClr val="bg1"/>
                          </a:solidFill>
                        </a:rPr>
                        <a:t>0</a:t>
                      </a:r>
                    </a:p>
                    <a:p>
                      <a:pPr algn="ctr"/>
                      <a:r>
                        <a:rPr lang="en-US" sz="1200" dirty="0">
                          <a:solidFill>
                            <a:schemeClr val="bg1"/>
                          </a:solidFill>
                        </a:rPr>
                        <a:t>0</a:t>
                      </a:r>
                    </a:p>
                    <a:p>
                      <a:pPr algn="ctr"/>
                      <a:r>
                        <a:rPr lang="en-US" sz="1200" dirty="0">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dirty="0">
                        <a:solidFill>
                          <a:schemeClr val="bg1"/>
                        </a:solidFill>
                      </a:endParaRPr>
                    </a:p>
                    <a:p>
                      <a:pPr algn="ctr"/>
                      <a:r>
                        <a:rPr lang="en-US" sz="1200" dirty="0">
                          <a:solidFill>
                            <a:schemeClr val="bg1"/>
                          </a:solidFill>
                        </a:rPr>
                        <a:t>14 (16)</a:t>
                      </a:r>
                    </a:p>
                    <a:p>
                      <a:pPr algn="ctr"/>
                      <a:r>
                        <a:rPr lang="en-US" sz="1200" dirty="0">
                          <a:solidFill>
                            <a:schemeClr val="bg1"/>
                          </a:solidFill>
                        </a:rPr>
                        <a:t>9 (10)</a:t>
                      </a:r>
                    </a:p>
                    <a:p>
                      <a:pPr algn="ctr"/>
                      <a:r>
                        <a:rPr lang="en-US" sz="1200" dirty="0">
                          <a:solidFill>
                            <a:schemeClr val="bg1"/>
                          </a:solidFill>
                        </a:rPr>
                        <a:t>3 (3)</a:t>
                      </a:r>
                    </a:p>
                    <a:p>
                      <a:pPr algn="ctr"/>
                      <a:r>
                        <a:rPr lang="en-US" sz="1200" dirty="0">
                          <a:solidFill>
                            <a:schemeClr val="bg1"/>
                          </a:solidFill>
                        </a:rPr>
                        <a:t>0</a:t>
                      </a:r>
                    </a:p>
                    <a:p>
                      <a:pPr algn="ctr"/>
                      <a:r>
                        <a:rPr lang="en-US" sz="1200" dirty="0">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88276820"/>
                  </a:ext>
                </a:extLst>
              </a:tr>
            </a:tbl>
          </a:graphicData>
        </a:graphic>
      </p:graphicFrame>
    </p:spTree>
    <p:extLst>
      <p:ext uri="{BB962C8B-B14F-4D97-AF65-F5344CB8AC3E}">
        <p14:creationId xmlns:p14="http://schemas.microsoft.com/office/powerpoint/2010/main" val="36076191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018CD-2ACB-BF6F-8971-61B9FB1636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A949E4-68C4-CCBB-C1CA-781C13002939}"/>
              </a:ext>
            </a:extLst>
          </p:cNvPr>
          <p:cNvSpPr>
            <a:spLocks noGrp="1"/>
          </p:cNvSpPr>
          <p:nvPr>
            <p:ph type="title"/>
          </p:nvPr>
        </p:nvSpPr>
        <p:spPr/>
        <p:txBody>
          <a:bodyPr/>
          <a:lstStyle/>
          <a:p>
            <a:r>
              <a:rPr lang="en-US" dirty="0"/>
              <a:t>DeLLphi-304: Tarlatamab vs SoC in SCLC Following Progression on Platinum-Based Chemotherapy</a:t>
            </a:r>
          </a:p>
        </p:txBody>
      </p:sp>
      <p:sp>
        <p:nvSpPr>
          <p:cNvPr id="6" name="Content Placeholder 5">
            <a:extLst>
              <a:ext uri="{FF2B5EF4-FFF2-40B4-BE49-F238E27FC236}">
                <a16:creationId xmlns:a16="http://schemas.microsoft.com/office/drawing/2014/main" id="{DBAFDC7F-2B29-D68C-6F23-0DC2CC44F2F5}"/>
              </a:ext>
            </a:extLst>
          </p:cNvPr>
          <p:cNvSpPr>
            <a:spLocks noGrp="1"/>
          </p:cNvSpPr>
          <p:nvPr>
            <p:ph idx="1"/>
          </p:nvPr>
        </p:nvSpPr>
        <p:spPr/>
        <p:txBody>
          <a:bodyPr/>
          <a:lstStyle/>
          <a:p>
            <a:r>
              <a:rPr lang="en-US" dirty="0"/>
              <a:t>International, multicenter, open-label phase III study</a:t>
            </a:r>
          </a:p>
          <a:p>
            <a:endParaRPr lang="en-US" dirty="0"/>
          </a:p>
          <a:p>
            <a:endParaRPr lang="en-US" dirty="0"/>
          </a:p>
          <a:p>
            <a:endParaRPr lang="en-US" dirty="0"/>
          </a:p>
          <a:p>
            <a:endParaRPr lang="en-US" dirty="0"/>
          </a:p>
          <a:p>
            <a:endParaRPr lang="en-US" dirty="0"/>
          </a:p>
          <a:p>
            <a:r>
              <a:rPr lang="en-US" b="1" dirty="0"/>
              <a:t>Primary endpoint: </a:t>
            </a:r>
            <a:r>
              <a:rPr lang="en-US" dirty="0"/>
              <a:t>OS</a:t>
            </a:r>
          </a:p>
          <a:p>
            <a:r>
              <a:rPr lang="en-US" b="1" dirty="0"/>
              <a:t>Key secondary endpoints: </a:t>
            </a:r>
            <a:r>
              <a:rPr lang="en-US" dirty="0"/>
              <a:t>PFS, DoR, PROs, safety</a:t>
            </a:r>
          </a:p>
        </p:txBody>
      </p:sp>
      <p:sp>
        <p:nvSpPr>
          <p:cNvPr id="4" name="Text Box 11">
            <a:extLst>
              <a:ext uri="{FF2B5EF4-FFF2-40B4-BE49-F238E27FC236}">
                <a16:creationId xmlns:a16="http://schemas.microsoft.com/office/drawing/2014/main" id="{49CC6AAA-9E3F-9E1F-CDB1-C255DBCB3965}"/>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Mountzios. NEJM. 2025;393:349. </a:t>
            </a:r>
          </a:p>
        </p:txBody>
      </p:sp>
      <p:sp>
        <p:nvSpPr>
          <p:cNvPr id="7" name="TextBox 6">
            <a:extLst>
              <a:ext uri="{FF2B5EF4-FFF2-40B4-BE49-F238E27FC236}">
                <a16:creationId xmlns:a16="http://schemas.microsoft.com/office/drawing/2014/main" id="{4FFB5734-4A31-AAC0-1050-E431733C5250}"/>
              </a:ext>
            </a:extLst>
          </p:cNvPr>
          <p:cNvSpPr txBox="1"/>
          <p:nvPr/>
        </p:nvSpPr>
        <p:spPr bwMode="auto">
          <a:xfrm>
            <a:off x="604675" y="2810232"/>
            <a:ext cx="3081846"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Adults with SCLC who progressed after 1 platinum-based regimen; patients with asymptomatic or clinically stable CNS metastases eligible; ECOG PS 0/1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509)</a:t>
            </a:r>
          </a:p>
        </p:txBody>
      </p:sp>
      <p:cxnSp>
        <p:nvCxnSpPr>
          <p:cNvPr id="9" name="Straight Arrow Connector 8">
            <a:extLst>
              <a:ext uri="{FF2B5EF4-FFF2-40B4-BE49-F238E27FC236}">
                <a16:creationId xmlns:a16="http://schemas.microsoft.com/office/drawing/2014/main" id="{5B0017BC-B945-9955-52E2-C84B04B4D608}"/>
              </a:ext>
            </a:extLst>
          </p:cNvPr>
          <p:cNvCxnSpPr/>
          <p:nvPr/>
        </p:nvCxnSpPr>
        <p:spPr bwMode="auto">
          <a:xfrm flipV="1">
            <a:off x="3686521" y="3119331"/>
            <a:ext cx="495300" cy="400051"/>
          </a:xfrm>
          <a:prstGeom prst="straightConnector1">
            <a:avLst/>
          </a:prstGeom>
          <a:noFill/>
          <a:ln w="28575" cap="flat" cmpd="sng" algn="ctr">
            <a:solidFill>
              <a:schemeClr val="bg1"/>
            </a:solidFill>
            <a:prstDash val="solid"/>
            <a:round/>
            <a:headEnd type="none" w="med" len="med"/>
            <a:tailEnd type="triangle"/>
          </a:ln>
          <a:effectLst/>
        </p:spPr>
      </p:cxnSp>
      <p:cxnSp>
        <p:nvCxnSpPr>
          <p:cNvPr id="11" name="Straight Arrow Connector 10">
            <a:extLst>
              <a:ext uri="{FF2B5EF4-FFF2-40B4-BE49-F238E27FC236}">
                <a16:creationId xmlns:a16="http://schemas.microsoft.com/office/drawing/2014/main" id="{94160F85-8745-C048-8955-62DFBD53B4AF}"/>
              </a:ext>
            </a:extLst>
          </p:cNvPr>
          <p:cNvCxnSpPr/>
          <p:nvPr/>
        </p:nvCxnSpPr>
        <p:spPr bwMode="auto">
          <a:xfrm>
            <a:off x="3686521" y="3857624"/>
            <a:ext cx="619125" cy="323850"/>
          </a:xfrm>
          <a:prstGeom prst="straightConnector1">
            <a:avLst/>
          </a:prstGeom>
          <a:noFill/>
          <a:ln w="28575" cap="flat" cmpd="sng" algn="ctr">
            <a:solidFill>
              <a:schemeClr val="bg1"/>
            </a:solidFill>
            <a:prstDash val="solid"/>
            <a:round/>
            <a:headEnd type="none" w="med" len="med"/>
            <a:tailEnd type="triangle"/>
          </a:ln>
          <a:effectLst/>
        </p:spPr>
      </p:cxnSp>
      <p:cxnSp>
        <p:nvCxnSpPr>
          <p:cNvPr id="13" name="Straight Arrow Connector 12">
            <a:extLst>
              <a:ext uri="{FF2B5EF4-FFF2-40B4-BE49-F238E27FC236}">
                <a16:creationId xmlns:a16="http://schemas.microsoft.com/office/drawing/2014/main" id="{EA5337A6-9264-ECD0-BBA6-DE7EA98C0E25}"/>
              </a:ext>
            </a:extLst>
          </p:cNvPr>
          <p:cNvCxnSpPr/>
          <p:nvPr/>
        </p:nvCxnSpPr>
        <p:spPr bwMode="auto">
          <a:xfrm>
            <a:off x="3686521" y="2647739"/>
            <a:ext cx="0" cy="704849"/>
          </a:xfrm>
          <a:prstGeom prst="straightConnector1">
            <a:avLst/>
          </a:prstGeom>
          <a:noFill/>
          <a:ln w="28575" cap="flat" cmpd="sng" algn="ctr">
            <a:solidFill>
              <a:schemeClr val="bg1"/>
            </a:solidFill>
            <a:prstDash val="dash"/>
            <a:round/>
            <a:headEnd type="none" w="med" len="med"/>
            <a:tailEnd type="triangle"/>
          </a:ln>
          <a:effectLst/>
        </p:spPr>
      </p:cxnSp>
      <p:sp>
        <p:nvSpPr>
          <p:cNvPr id="14" name="TextBox 13">
            <a:extLst>
              <a:ext uri="{FF2B5EF4-FFF2-40B4-BE49-F238E27FC236}">
                <a16:creationId xmlns:a16="http://schemas.microsoft.com/office/drawing/2014/main" id="{4C230708-AB29-BD59-6AFA-63B62F29D503}"/>
              </a:ext>
            </a:extLst>
          </p:cNvPr>
          <p:cNvSpPr txBox="1"/>
          <p:nvPr/>
        </p:nvSpPr>
        <p:spPr bwMode="auto">
          <a:xfrm>
            <a:off x="1393905" y="1909075"/>
            <a:ext cx="487307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Stratified by prior anti-PD-1/PD-L1 (yes vs no), CTFI </a:t>
            </a:r>
            <a:b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(&lt;90 days vs ≥90 to &lt;180 days vs ≥180 days), stable treated brain mets (yes vs no), SoC (topotecan/amrubicin vs lurbinectedin)</a:t>
            </a:r>
          </a:p>
        </p:txBody>
      </p:sp>
      <p:sp>
        <p:nvSpPr>
          <p:cNvPr id="15" name="TextBox 14">
            <a:extLst>
              <a:ext uri="{FF2B5EF4-FFF2-40B4-BE49-F238E27FC236}">
                <a16:creationId xmlns:a16="http://schemas.microsoft.com/office/drawing/2014/main" id="{70B00420-2F39-C491-FCF6-0A7AF5503BDC}"/>
              </a:ext>
            </a:extLst>
          </p:cNvPr>
          <p:cNvSpPr txBox="1"/>
          <p:nvPr/>
        </p:nvSpPr>
        <p:spPr bwMode="auto">
          <a:xfrm>
            <a:off x="4381316" y="3878744"/>
            <a:ext cx="5734233" cy="1231106"/>
          </a:xfrm>
          <a:prstGeom prst="rect">
            <a:avLst/>
          </a:prstGeom>
          <a:solidFill>
            <a:schemeClr val="accent3"/>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SoC</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(21-day cycle)</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Topotecan (all countries except Japan)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Lurbinectedin (USA, Canada, Australia, Singapore, Korea)</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Amrubicin (Japan)</a:t>
            </a:r>
          </a:p>
        </p:txBody>
      </p:sp>
      <p:sp>
        <p:nvSpPr>
          <p:cNvPr id="16" name="Rectangle 15">
            <a:extLst>
              <a:ext uri="{FF2B5EF4-FFF2-40B4-BE49-F238E27FC236}">
                <a16:creationId xmlns:a16="http://schemas.microsoft.com/office/drawing/2014/main" id="{F783FD7D-AB83-726C-64B2-815A5B52D415}"/>
              </a:ext>
            </a:extLst>
          </p:cNvPr>
          <p:cNvSpPr/>
          <p:nvPr/>
        </p:nvSpPr>
        <p:spPr bwMode="auto">
          <a:xfrm>
            <a:off x="4381317" y="2723254"/>
            <a:ext cx="5734232" cy="1100409"/>
          </a:xfrm>
          <a:prstGeom prst="rect">
            <a:avLst/>
          </a:prstGeom>
          <a:solidFill>
            <a:schemeClr val="accent1"/>
          </a:solidFill>
          <a:ln w="0">
            <a:noFill/>
            <a:miter lim="800000"/>
            <a:headEnd/>
            <a:tailEnd/>
          </a:ln>
        </p:spPr>
        <p:txBody>
          <a:bodyPr rtlCol="0" anchor="ct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Tarlatamab</a:t>
            </a: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1 mg C1D1, 10 mg C1D8, C1D15, </a:t>
            </a:r>
            <a:b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then Q2W IV (28-day cycle)</a:t>
            </a:r>
          </a:p>
        </p:txBody>
      </p:sp>
      <p:sp>
        <p:nvSpPr>
          <p:cNvPr id="18" name="TextBox 17">
            <a:extLst>
              <a:ext uri="{FF2B5EF4-FFF2-40B4-BE49-F238E27FC236}">
                <a16:creationId xmlns:a16="http://schemas.microsoft.com/office/drawing/2014/main" id="{03C12E4D-9E57-FBFA-283C-43B3A4ABCE2B}"/>
              </a:ext>
            </a:extLst>
          </p:cNvPr>
          <p:cNvSpPr txBox="1"/>
          <p:nvPr/>
        </p:nvSpPr>
        <p:spPr bwMode="auto">
          <a:xfrm>
            <a:off x="10195560" y="2876937"/>
            <a:ext cx="150465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Until disease progression, unacceptable toxicity, withdrawal, death, or end of study as determined by sponsor</a:t>
            </a:r>
          </a:p>
        </p:txBody>
      </p:sp>
    </p:spTree>
    <p:extLst>
      <p:ext uri="{BB962C8B-B14F-4D97-AF65-F5344CB8AC3E}">
        <p14:creationId xmlns:p14="http://schemas.microsoft.com/office/powerpoint/2010/main" val="36397114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4" name="Group 223">
            <a:extLst>
              <a:ext uri="{FF2B5EF4-FFF2-40B4-BE49-F238E27FC236}">
                <a16:creationId xmlns:a16="http://schemas.microsoft.com/office/drawing/2014/main" id="{B9626024-0366-FD9E-1DCE-2A0C7FD29B3B}"/>
              </a:ext>
            </a:extLst>
          </p:cNvPr>
          <p:cNvGrpSpPr/>
          <p:nvPr/>
        </p:nvGrpSpPr>
        <p:grpSpPr>
          <a:xfrm>
            <a:off x="6973001" y="1894067"/>
            <a:ext cx="3640771" cy="2100876"/>
            <a:chOff x="6973001" y="2047583"/>
            <a:chExt cx="3640771" cy="2100876"/>
          </a:xfrm>
        </p:grpSpPr>
        <p:sp>
          <p:nvSpPr>
            <p:cNvPr id="221" name="Freeform: Shape 220">
              <a:extLst>
                <a:ext uri="{FF2B5EF4-FFF2-40B4-BE49-F238E27FC236}">
                  <a16:creationId xmlns:a16="http://schemas.microsoft.com/office/drawing/2014/main" id="{E003EAAC-0A1C-4FA5-0265-00318F7BF75D}"/>
                </a:ext>
              </a:extLst>
            </p:cNvPr>
            <p:cNvSpPr/>
            <p:nvPr/>
          </p:nvSpPr>
          <p:spPr bwMode="auto">
            <a:xfrm>
              <a:off x="6973001" y="2047583"/>
              <a:ext cx="942449" cy="793789"/>
            </a:xfrm>
            <a:custGeom>
              <a:avLst/>
              <a:gdLst>
                <a:gd name="connsiteX0" fmla="*/ 0 w 942449"/>
                <a:gd name="connsiteY0" fmla="*/ 0 h 793789"/>
                <a:gd name="connsiteX1" fmla="*/ 61708 w 942449"/>
                <a:gd name="connsiteY1" fmla="*/ 0 h 793789"/>
                <a:gd name="connsiteX2" fmla="*/ 61708 w 942449"/>
                <a:gd name="connsiteY2" fmla="*/ 19634 h 793789"/>
                <a:gd name="connsiteX3" fmla="*/ 89757 w 942449"/>
                <a:gd name="connsiteY3" fmla="*/ 19634 h 793789"/>
                <a:gd name="connsiteX4" fmla="*/ 89757 w 942449"/>
                <a:gd name="connsiteY4" fmla="*/ 56098 h 793789"/>
                <a:gd name="connsiteX5" fmla="*/ 115001 w 942449"/>
                <a:gd name="connsiteY5" fmla="*/ 56098 h 793789"/>
                <a:gd name="connsiteX6" fmla="*/ 115001 w 942449"/>
                <a:gd name="connsiteY6" fmla="*/ 72927 h 793789"/>
                <a:gd name="connsiteX7" fmla="*/ 137441 w 942449"/>
                <a:gd name="connsiteY7" fmla="*/ 72927 h 793789"/>
                <a:gd name="connsiteX8" fmla="*/ 137441 w 942449"/>
                <a:gd name="connsiteY8" fmla="*/ 98172 h 793789"/>
                <a:gd name="connsiteX9" fmla="*/ 176709 w 942449"/>
                <a:gd name="connsiteY9" fmla="*/ 98172 h 793789"/>
                <a:gd name="connsiteX10" fmla="*/ 176709 w 942449"/>
                <a:gd name="connsiteY10" fmla="*/ 120611 h 793789"/>
                <a:gd name="connsiteX11" fmla="*/ 210368 w 942449"/>
                <a:gd name="connsiteY11" fmla="*/ 120611 h 793789"/>
                <a:gd name="connsiteX12" fmla="*/ 210368 w 942449"/>
                <a:gd name="connsiteY12" fmla="*/ 179514 h 793789"/>
                <a:gd name="connsiteX13" fmla="*/ 272076 w 942449"/>
                <a:gd name="connsiteY13" fmla="*/ 179514 h 793789"/>
                <a:gd name="connsiteX14" fmla="*/ 272076 w 942449"/>
                <a:gd name="connsiteY14" fmla="*/ 201953 h 793789"/>
                <a:gd name="connsiteX15" fmla="*/ 291711 w 942449"/>
                <a:gd name="connsiteY15" fmla="*/ 201953 h 793789"/>
                <a:gd name="connsiteX16" fmla="*/ 291711 w 942449"/>
                <a:gd name="connsiteY16" fmla="*/ 215978 h 793789"/>
                <a:gd name="connsiteX17" fmla="*/ 330979 w 942449"/>
                <a:gd name="connsiteY17" fmla="*/ 215978 h 793789"/>
                <a:gd name="connsiteX18" fmla="*/ 330979 w 942449"/>
                <a:gd name="connsiteY18" fmla="*/ 238417 h 793789"/>
                <a:gd name="connsiteX19" fmla="*/ 361833 w 942449"/>
                <a:gd name="connsiteY19" fmla="*/ 238417 h 793789"/>
                <a:gd name="connsiteX20" fmla="*/ 361833 w 942449"/>
                <a:gd name="connsiteY20" fmla="*/ 272076 h 793789"/>
                <a:gd name="connsiteX21" fmla="*/ 387078 w 942449"/>
                <a:gd name="connsiteY21" fmla="*/ 272076 h 793789"/>
                <a:gd name="connsiteX22" fmla="*/ 387078 w 942449"/>
                <a:gd name="connsiteY22" fmla="*/ 311345 h 793789"/>
                <a:gd name="connsiteX23" fmla="*/ 423541 w 942449"/>
                <a:gd name="connsiteY23" fmla="*/ 311345 h 793789"/>
                <a:gd name="connsiteX24" fmla="*/ 423541 w 942449"/>
                <a:gd name="connsiteY24" fmla="*/ 342199 h 793789"/>
                <a:gd name="connsiteX25" fmla="*/ 440371 w 942449"/>
                <a:gd name="connsiteY25" fmla="*/ 342199 h 793789"/>
                <a:gd name="connsiteX26" fmla="*/ 440371 w 942449"/>
                <a:gd name="connsiteY26" fmla="*/ 370248 h 793789"/>
                <a:gd name="connsiteX27" fmla="*/ 460005 w 942449"/>
                <a:gd name="connsiteY27" fmla="*/ 370248 h 793789"/>
                <a:gd name="connsiteX28" fmla="*/ 460005 w 942449"/>
                <a:gd name="connsiteY28" fmla="*/ 429151 h 793789"/>
                <a:gd name="connsiteX29" fmla="*/ 488054 w 942449"/>
                <a:gd name="connsiteY29" fmla="*/ 429151 h 793789"/>
                <a:gd name="connsiteX30" fmla="*/ 488054 w 942449"/>
                <a:gd name="connsiteY30" fmla="*/ 443175 h 793789"/>
                <a:gd name="connsiteX31" fmla="*/ 507689 w 942449"/>
                <a:gd name="connsiteY31" fmla="*/ 443175 h 793789"/>
                <a:gd name="connsiteX32" fmla="*/ 507689 w 942449"/>
                <a:gd name="connsiteY32" fmla="*/ 465615 h 793789"/>
                <a:gd name="connsiteX33" fmla="*/ 510493 w 942449"/>
                <a:gd name="connsiteY33" fmla="*/ 465615 h 793789"/>
                <a:gd name="connsiteX34" fmla="*/ 510493 w 942449"/>
                <a:gd name="connsiteY34" fmla="*/ 482444 h 793789"/>
                <a:gd name="connsiteX35" fmla="*/ 546957 w 942449"/>
                <a:gd name="connsiteY35" fmla="*/ 482444 h 793789"/>
                <a:gd name="connsiteX36" fmla="*/ 546957 w 942449"/>
                <a:gd name="connsiteY36" fmla="*/ 493664 h 793789"/>
                <a:gd name="connsiteX37" fmla="*/ 577811 w 942449"/>
                <a:gd name="connsiteY37" fmla="*/ 493664 h 793789"/>
                <a:gd name="connsiteX38" fmla="*/ 577811 w 942449"/>
                <a:gd name="connsiteY38" fmla="*/ 513298 h 793789"/>
                <a:gd name="connsiteX39" fmla="*/ 645129 w 942449"/>
                <a:gd name="connsiteY39" fmla="*/ 513298 h 793789"/>
                <a:gd name="connsiteX40" fmla="*/ 645129 w 942449"/>
                <a:gd name="connsiteY40" fmla="*/ 538542 h 793789"/>
                <a:gd name="connsiteX41" fmla="*/ 656349 w 942449"/>
                <a:gd name="connsiteY41" fmla="*/ 538542 h 793789"/>
                <a:gd name="connsiteX42" fmla="*/ 656349 w 942449"/>
                <a:gd name="connsiteY42" fmla="*/ 563786 h 793789"/>
                <a:gd name="connsiteX43" fmla="*/ 687203 w 942449"/>
                <a:gd name="connsiteY43" fmla="*/ 563786 h 793789"/>
                <a:gd name="connsiteX44" fmla="*/ 687203 w 942449"/>
                <a:gd name="connsiteY44" fmla="*/ 597445 h 793789"/>
                <a:gd name="connsiteX45" fmla="*/ 715252 w 942449"/>
                <a:gd name="connsiteY45" fmla="*/ 597445 h 793789"/>
                <a:gd name="connsiteX46" fmla="*/ 715252 w 942449"/>
                <a:gd name="connsiteY46" fmla="*/ 645129 h 793789"/>
                <a:gd name="connsiteX47" fmla="*/ 737691 w 942449"/>
                <a:gd name="connsiteY47" fmla="*/ 645129 h 793789"/>
                <a:gd name="connsiteX48" fmla="*/ 737691 w 942449"/>
                <a:gd name="connsiteY48" fmla="*/ 673178 h 793789"/>
                <a:gd name="connsiteX49" fmla="*/ 760130 w 942449"/>
                <a:gd name="connsiteY49" fmla="*/ 673178 h 793789"/>
                <a:gd name="connsiteX50" fmla="*/ 760130 w 942449"/>
                <a:gd name="connsiteY50" fmla="*/ 698422 h 793789"/>
                <a:gd name="connsiteX51" fmla="*/ 805009 w 942449"/>
                <a:gd name="connsiteY51" fmla="*/ 698422 h 793789"/>
                <a:gd name="connsiteX52" fmla="*/ 805009 w 942449"/>
                <a:gd name="connsiteY52" fmla="*/ 715251 h 793789"/>
                <a:gd name="connsiteX53" fmla="*/ 827448 w 942449"/>
                <a:gd name="connsiteY53" fmla="*/ 715251 h 793789"/>
                <a:gd name="connsiteX54" fmla="*/ 827448 w 942449"/>
                <a:gd name="connsiteY54" fmla="*/ 737691 h 793789"/>
                <a:gd name="connsiteX55" fmla="*/ 855497 w 942449"/>
                <a:gd name="connsiteY55" fmla="*/ 737691 h 793789"/>
                <a:gd name="connsiteX56" fmla="*/ 855497 w 942449"/>
                <a:gd name="connsiteY56" fmla="*/ 765740 h 793789"/>
                <a:gd name="connsiteX57" fmla="*/ 922815 w 942449"/>
                <a:gd name="connsiteY57" fmla="*/ 765740 h 793789"/>
                <a:gd name="connsiteX58" fmla="*/ 922815 w 942449"/>
                <a:gd name="connsiteY58" fmla="*/ 793789 h 793789"/>
                <a:gd name="connsiteX59" fmla="*/ 942449 w 942449"/>
                <a:gd name="connsiteY59" fmla="*/ 793789 h 793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942449" h="793789">
                  <a:moveTo>
                    <a:pt x="0" y="0"/>
                  </a:moveTo>
                  <a:lnTo>
                    <a:pt x="61708" y="0"/>
                  </a:lnTo>
                  <a:lnTo>
                    <a:pt x="61708" y="19634"/>
                  </a:lnTo>
                  <a:lnTo>
                    <a:pt x="89757" y="19634"/>
                  </a:lnTo>
                  <a:lnTo>
                    <a:pt x="89757" y="56098"/>
                  </a:lnTo>
                  <a:lnTo>
                    <a:pt x="115001" y="56098"/>
                  </a:lnTo>
                  <a:lnTo>
                    <a:pt x="115001" y="72927"/>
                  </a:lnTo>
                  <a:lnTo>
                    <a:pt x="137441" y="72927"/>
                  </a:lnTo>
                  <a:lnTo>
                    <a:pt x="137441" y="98172"/>
                  </a:lnTo>
                  <a:lnTo>
                    <a:pt x="176709" y="98172"/>
                  </a:lnTo>
                  <a:lnTo>
                    <a:pt x="176709" y="120611"/>
                  </a:lnTo>
                  <a:lnTo>
                    <a:pt x="210368" y="120611"/>
                  </a:lnTo>
                  <a:lnTo>
                    <a:pt x="210368" y="179514"/>
                  </a:lnTo>
                  <a:lnTo>
                    <a:pt x="272076" y="179514"/>
                  </a:lnTo>
                  <a:lnTo>
                    <a:pt x="272076" y="201953"/>
                  </a:lnTo>
                  <a:lnTo>
                    <a:pt x="291711" y="201953"/>
                  </a:lnTo>
                  <a:lnTo>
                    <a:pt x="291711" y="215978"/>
                  </a:lnTo>
                  <a:lnTo>
                    <a:pt x="330979" y="215978"/>
                  </a:lnTo>
                  <a:lnTo>
                    <a:pt x="330979" y="238417"/>
                  </a:lnTo>
                  <a:lnTo>
                    <a:pt x="361833" y="238417"/>
                  </a:lnTo>
                  <a:lnTo>
                    <a:pt x="361833" y="272076"/>
                  </a:lnTo>
                  <a:lnTo>
                    <a:pt x="387078" y="272076"/>
                  </a:lnTo>
                  <a:lnTo>
                    <a:pt x="387078" y="311345"/>
                  </a:lnTo>
                  <a:lnTo>
                    <a:pt x="423541" y="311345"/>
                  </a:lnTo>
                  <a:lnTo>
                    <a:pt x="423541" y="342199"/>
                  </a:lnTo>
                  <a:lnTo>
                    <a:pt x="440371" y="342199"/>
                  </a:lnTo>
                  <a:lnTo>
                    <a:pt x="440371" y="370248"/>
                  </a:lnTo>
                  <a:lnTo>
                    <a:pt x="460005" y="370248"/>
                  </a:lnTo>
                  <a:lnTo>
                    <a:pt x="460005" y="429151"/>
                  </a:lnTo>
                  <a:lnTo>
                    <a:pt x="488054" y="429151"/>
                  </a:lnTo>
                  <a:lnTo>
                    <a:pt x="488054" y="443175"/>
                  </a:lnTo>
                  <a:lnTo>
                    <a:pt x="507689" y="443175"/>
                  </a:lnTo>
                  <a:lnTo>
                    <a:pt x="507689" y="465615"/>
                  </a:lnTo>
                  <a:lnTo>
                    <a:pt x="510493" y="465615"/>
                  </a:lnTo>
                  <a:lnTo>
                    <a:pt x="510493" y="482444"/>
                  </a:lnTo>
                  <a:lnTo>
                    <a:pt x="546957" y="482444"/>
                  </a:lnTo>
                  <a:lnTo>
                    <a:pt x="546957" y="493664"/>
                  </a:lnTo>
                  <a:lnTo>
                    <a:pt x="577811" y="493664"/>
                  </a:lnTo>
                  <a:lnTo>
                    <a:pt x="577811" y="513298"/>
                  </a:lnTo>
                  <a:lnTo>
                    <a:pt x="645129" y="513298"/>
                  </a:lnTo>
                  <a:lnTo>
                    <a:pt x="645129" y="538542"/>
                  </a:lnTo>
                  <a:lnTo>
                    <a:pt x="656349" y="538542"/>
                  </a:lnTo>
                  <a:lnTo>
                    <a:pt x="656349" y="563786"/>
                  </a:lnTo>
                  <a:lnTo>
                    <a:pt x="687203" y="563786"/>
                  </a:lnTo>
                  <a:lnTo>
                    <a:pt x="687203" y="597445"/>
                  </a:lnTo>
                  <a:lnTo>
                    <a:pt x="715252" y="597445"/>
                  </a:lnTo>
                  <a:lnTo>
                    <a:pt x="715252" y="645129"/>
                  </a:lnTo>
                  <a:lnTo>
                    <a:pt x="737691" y="645129"/>
                  </a:lnTo>
                  <a:lnTo>
                    <a:pt x="737691" y="673178"/>
                  </a:lnTo>
                  <a:lnTo>
                    <a:pt x="760130" y="673178"/>
                  </a:lnTo>
                  <a:lnTo>
                    <a:pt x="760130" y="698422"/>
                  </a:lnTo>
                  <a:lnTo>
                    <a:pt x="805009" y="698422"/>
                  </a:lnTo>
                  <a:lnTo>
                    <a:pt x="805009" y="715251"/>
                  </a:lnTo>
                  <a:lnTo>
                    <a:pt x="827448" y="715251"/>
                  </a:lnTo>
                  <a:lnTo>
                    <a:pt x="827448" y="737691"/>
                  </a:lnTo>
                  <a:lnTo>
                    <a:pt x="855497" y="737691"/>
                  </a:lnTo>
                  <a:lnTo>
                    <a:pt x="855497" y="765740"/>
                  </a:lnTo>
                  <a:lnTo>
                    <a:pt x="922815" y="765740"/>
                  </a:lnTo>
                  <a:lnTo>
                    <a:pt x="922815" y="793789"/>
                  </a:lnTo>
                  <a:lnTo>
                    <a:pt x="942449" y="793789"/>
                  </a:lnTo>
                </a:path>
              </a:pathLst>
            </a:custGeom>
            <a:noFill/>
            <a:ln w="28575">
              <a:solidFill>
                <a:schemeClr val="accent3"/>
              </a:solidFill>
              <a:miter lim="800000"/>
              <a:headEnd/>
              <a:tailEnd/>
            </a:ln>
          </p:spPr>
          <p:txBody>
            <a:bodyPr rtlCol="0" anchor="ctr"/>
            <a:lstStyle/>
            <a:p>
              <a:pPr algn="ctr"/>
              <a:endParaRPr lang="en-US" dirty="0"/>
            </a:p>
          </p:txBody>
        </p:sp>
        <p:sp>
          <p:nvSpPr>
            <p:cNvPr id="223" name="Freeform: Shape 222">
              <a:extLst>
                <a:ext uri="{FF2B5EF4-FFF2-40B4-BE49-F238E27FC236}">
                  <a16:creationId xmlns:a16="http://schemas.microsoft.com/office/drawing/2014/main" id="{0ECC212F-5AA4-B355-B144-735A8B9B4B91}"/>
                </a:ext>
              </a:extLst>
            </p:cNvPr>
            <p:cNvSpPr/>
            <p:nvPr/>
          </p:nvSpPr>
          <p:spPr bwMode="auto">
            <a:xfrm>
              <a:off x="7921060" y="2830152"/>
              <a:ext cx="2692712" cy="1318307"/>
            </a:xfrm>
            <a:custGeom>
              <a:avLst/>
              <a:gdLst>
                <a:gd name="connsiteX0" fmla="*/ 0 w 2692712"/>
                <a:gd name="connsiteY0" fmla="*/ 0 h 1318307"/>
                <a:gd name="connsiteX1" fmla="*/ 0 w 2692712"/>
                <a:gd name="connsiteY1" fmla="*/ 61708 h 1318307"/>
                <a:gd name="connsiteX2" fmla="*/ 25244 w 2692712"/>
                <a:gd name="connsiteY2" fmla="*/ 61708 h 1318307"/>
                <a:gd name="connsiteX3" fmla="*/ 25244 w 2692712"/>
                <a:gd name="connsiteY3" fmla="*/ 86952 h 1318307"/>
                <a:gd name="connsiteX4" fmla="*/ 61708 w 2692712"/>
                <a:gd name="connsiteY4" fmla="*/ 86952 h 1318307"/>
                <a:gd name="connsiteX5" fmla="*/ 61708 w 2692712"/>
                <a:gd name="connsiteY5" fmla="*/ 129026 h 1318307"/>
                <a:gd name="connsiteX6" fmla="*/ 81342 w 2692712"/>
                <a:gd name="connsiteY6" fmla="*/ 129026 h 1318307"/>
                <a:gd name="connsiteX7" fmla="*/ 81342 w 2692712"/>
                <a:gd name="connsiteY7" fmla="*/ 165490 h 1318307"/>
                <a:gd name="connsiteX8" fmla="*/ 98172 w 2692712"/>
                <a:gd name="connsiteY8" fmla="*/ 165490 h 1318307"/>
                <a:gd name="connsiteX9" fmla="*/ 98172 w 2692712"/>
                <a:gd name="connsiteY9" fmla="*/ 187929 h 1318307"/>
                <a:gd name="connsiteX10" fmla="*/ 137441 w 2692712"/>
                <a:gd name="connsiteY10" fmla="*/ 187929 h 1318307"/>
                <a:gd name="connsiteX11" fmla="*/ 137441 w 2692712"/>
                <a:gd name="connsiteY11" fmla="*/ 215978 h 1318307"/>
                <a:gd name="connsiteX12" fmla="*/ 157075 w 2692712"/>
                <a:gd name="connsiteY12" fmla="*/ 215978 h 1318307"/>
                <a:gd name="connsiteX13" fmla="*/ 157075 w 2692712"/>
                <a:gd name="connsiteY13" fmla="*/ 255247 h 1318307"/>
                <a:gd name="connsiteX14" fmla="*/ 193539 w 2692712"/>
                <a:gd name="connsiteY14" fmla="*/ 255247 h 1318307"/>
                <a:gd name="connsiteX15" fmla="*/ 193539 w 2692712"/>
                <a:gd name="connsiteY15" fmla="*/ 274881 h 1318307"/>
                <a:gd name="connsiteX16" fmla="*/ 218783 w 2692712"/>
                <a:gd name="connsiteY16" fmla="*/ 274881 h 1318307"/>
                <a:gd name="connsiteX17" fmla="*/ 218783 w 2692712"/>
                <a:gd name="connsiteY17" fmla="*/ 305735 h 1318307"/>
                <a:gd name="connsiteX18" fmla="*/ 241222 w 2692712"/>
                <a:gd name="connsiteY18" fmla="*/ 305735 h 1318307"/>
                <a:gd name="connsiteX19" fmla="*/ 241222 w 2692712"/>
                <a:gd name="connsiteY19" fmla="*/ 328174 h 1318307"/>
                <a:gd name="connsiteX20" fmla="*/ 288906 w 2692712"/>
                <a:gd name="connsiteY20" fmla="*/ 328174 h 1318307"/>
                <a:gd name="connsiteX21" fmla="*/ 288906 w 2692712"/>
                <a:gd name="connsiteY21" fmla="*/ 370248 h 1318307"/>
                <a:gd name="connsiteX22" fmla="*/ 345004 w 2692712"/>
                <a:gd name="connsiteY22" fmla="*/ 370248 h 1318307"/>
                <a:gd name="connsiteX23" fmla="*/ 345004 w 2692712"/>
                <a:gd name="connsiteY23" fmla="*/ 392687 h 1318307"/>
                <a:gd name="connsiteX24" fmla="*/ 389882 w 2692712"/>
                <a:gd name="connsiteY24" fmla="*/ 392687 h 1318307"/>
                <a:gd name="connsiteX25" fmla="*/ 389882 w 2692712"/>
                <a:gd name="connsiteY25" fmla="*/ 426346 h 1318307"/>
                <a:gd name="connsiteX26" fmla="*/ 403907 w 2692712"/>
                <a:gd name="connsiteY26" fmla="*/ 426346 h 1318307"/>
                <a:gd name="connsiteX27" fmla="*/ 403907 w 2692712"/>
                <a:gd name="connsiteY27" fmla="*/ 457200 h 1318307"/>
                <a:gd name="connsiteX28" fmla="*/ 440371 w 2692712"/>
                <a:gd name="connsiteY28" fmla="*/ 457200 h 1318307"/>
                <a:gd name="connsiteX29" fmla="*/ 440371 w 2692712"/>
                <a:gd name="connsiteY29" fmla="*/ 485249 h 1318307"/>
                <a:gd name="connsiteX30" fmla="*/ 479639 w 2692712"/>
                <a:gd name="connsiteY30" fmla="*/ 485249 h 1318307"/>
                <a:gd name="connsiteX31" fmla="*/ 479639 w 2692712"/>
                <a:gd name="connsiteY31" fmla="*/ 502079 h 1318307"/>
                <a:gd name="connsiteX32" fmla="*/ 532933 w 2692712"/>
                <a:gd name="connsiteY32" fmla="*/ 502079 h 1318307"/>
                <a:gd name="connsiteX33" fmla="*/ 532933 w 2692712"/>
                <a:gd name="connsiteY33" fmla="*/ 521713 h 1318307"/>
                <a:gd name="connsiteX34" fmla="*/ 566592 w 2692712"/>
                <a:gd name="connsiteY34" fmla="*/ 521713 h 1318307"/>
                <a:gd name="connsiteX35" fmla="*/ 566592 w 2692712"/>
                <a:gd name="connsiteY35" fmla="*/ 544152 h 1318307"/>
                <a:gd name="connsiteX36" fmla="*/ 600250 w 2692712"/>
                <a:gd name="connsiteY36" fmla="*/ 544152 h 1318307"/>
                <a:gd name="connsiteX37" fmla="*/ 600250 w 2692712"/>
                <a:gd name="connsiteY37" fmla="*/ 583421 h 1318307"/>
                <a:gd name="connsiteX38" fmla="*/ 659153 w 2692712"/>
                <a:gd name="connsiteY38" fmla="*/ 583421 h 1318307"/>
                <a:gd name="connsiteX39" fmla="*/ 659153 w 2692712"/>
                <a:gd name="connsiteY39" fmla="*/ 622690 h 1318307"/>
                <a:gd name="connsiteX40" fmla="*/ 695617 w 2692712"/>
                <a:gd name="connsiteY40" fmla="*/ 622690 h 1318307"/>
                <a:gd name="connsiteX41" fmla="*/ 695617 w 2692712"/>
                <a:gd name="connsiteY41" fmla="*/ 656349 h 1318307"/>
                <a:gd name="connsiteX42" fmla="*/ 718057 w 2692712"/>
                <a:gd name="connsiteY42" fmla="*/ 656349 h 1318307"/>
                <a:gd name="connsiteX43" fmla="*/ 718057 w 2692712"/>
                <a:gd name="connsiteY43" fmla="*/ 656349 h 1318307"/>
                <a:gd name="connsiteX44" fmla="*/ 718057 w 2692712"/>
                <a:gd name="connsiteY44" fmla="*/ 678788 h 1318307"/>
                <a:gd name="connsiteX45" fmla="*/ 782569 w 2692712"/>
                <a:gd name="connsiteY45" fmla="*/ 678788 h 1318307"/>
                <a:gd name="connsiteX46" fmla="*/ 782569 w 2692712"/>
                <a:gd name="connsiteY46" fmla="*/ 709642 h 1318307"/>
                <a:gd name="connsiteX47" fmla="*/ 858302 w 2692712"/>
                <a:gd name="connsiteY47" fmla="*/ 709642 h 1318307"/>
                <a:gd name="connsiteX48" fmla="*/ 858302 w 2692712"/>
                <a:gd name="connsiteY48" fmla="*/ 734886 h 1318307"/>
                <a:gd name="connsiteX49" fmla="*/ 925620 w 2692712"/>
                <a:gd name="connsiteY49" fmla="*/ 734886 h 1318307"/>
                <a:gd name="connsiteX50" fmla="*/ 925620 w 2692712"/>
                <a:gd name="connsiteY50" fmla="*/ 765740 h 1318307"/>
                <a:gd name="connsiteX51" fmla="*/ 990133 w 2692712"/>
                <a:gd name="connsiteY51" fmla="*/ 765740 h 1318307"/>
                <a:gd name="connsiteX52" fmla="*/ 990133 w 2692712"/>
                <a:gd name="connsiteY52" fmla="*/ 799399 h 1318307"/>
                <a:gd name="connsiteX53" fmla="*/ 1004157 w 2692712"/>
                <a:gd name="connsiteY53" fmla="*/ 799399 h 1318307"/>
                <a:gd name="connsiteX54" fmla="*/ 1004157 w 2692712"/>
                <a:gd name="connsiteY54" fmla="*/ 816228 h 1318307"/>
                <a:gd name="connsiteX55" fmla="*/ 1063060 w 2692712"/>
                <a:gd name="connsiteY55" fmla="*/ 816228 h 1318307"/>
                <a:gd name="connsiteX56" fmla="*/ 1063060 w 2692712"/>
                <a:gd name="connsiteY56" fmla="*/ 869522 h 1318307"/>
                <a:gd name="connsiteX57" fmla="*/ 1079890 w 2692712"/>
                <a:gd name="connsiteY57" fmla="*/ 869522 h 1318307"/>
                <a:gd name="connsiteX58" fmla="*/ 1079890 w 2692712"/>
                <a:gd name="connsiteY58" fmla="*/ 903181 h 1318307"/>
                <a:gd name="connsiteX59" fmla="*/ 1093914 w 2692712"/>
                <a:gd name="connsiteY59" fmla="*/ 903181 h 1318307"/>
                <a:gd name="connsiteX60" fmla="*/ 1093914 w 2692712"/>
                <a:gd name="connsiteY60" fmla="*/ 948059 h 1318307"/>
                <a:gd name="connsiteX61" fmla="*/ 1138793 w 2692712"/>
                <a:gd name="connsiteY61" fmla="*/ 948059 h 1318307"/>
                <a:gd name="connsiteX62" fmla="*/ 1138793 w 2692712"/>
                <a:gd name="connsiteY62" fmla="*/ 978913 h 1318307"/>
                <a:gd name="connsiteX63" fmla="*/ 1312697 w 2692712"/>
                <a:gd name="connsiteY63" fmla="*/ 978913 h 1318307"/>
                <a:gd name="connsiteX64" fmla="*/ 1312697 w 2692712"/>
                <a:gd name="connsiteY64" fmla="*/ 1001352 h 1318307"/>
                <a:gd name="connsiteX65" fmla="*/ 1337941 w 2692712"/>
                <a:gd name="connsiteY65" fmla="*/ 1001352 h 1318307"/>
                <a:gd name="connsiteX66" fmla="*/ 1337941 w 2692712"/>
                <a:gd name="connsiteY66" fmla="*/ 1023792 h 1318307"/>
                <a:gd name="connsiteX67" fmla="*/ 1368795 w 2692712"/>
                <a:gd name="connsiteY67" fmla="*/ 1023792 h 1318307"/>
                <a:gd name="connsiteX68" fmla="*/ 1368795 w 2692712"/>
                <a:gd name="connsiteY68" fmla="*/ 1046231 h 1318307"/>
                <a:gd name="connsiteX69" fmla="*/ 1436113 w 2692712"/>
                <a:gd name="connsiteY69" fmla="*/ 1046231 h 1318307"/>
                <a:gd name="connsiteX70" fmla="*/ 1436113 w 2692712"/>
                <a:gd name="connsiteY70" fmla="*/ 1065865 h 1318307"/>
                <a:gd name="connsiteX71" fmla="*/ 1523065 w 2692712"/>
                <a:gd name="connsiteY71" fmla="*/ 1065865 h 1318307"/>
                <a:gd name="connsiteX72" fmla="*/ 1523065 w 2692712"/>
                <a:gd name="connsiteY72" fmla="*/ 1105134 h 1318307"/>
                <a:gd name="connsiteX73" fmla="*/ 1559529 w 2692712"/>
                <a:gd name="connsiteY73" fmla="*/ 1105134 h 1318307"/>
                <a:gd name="connsiteX74" fmla="*/ 1559529 w 2692712"/>
                <a:gd name="connsiteY74" fmla="*/ 1127573 h 1318307"/>
                <a:gd name="connsiteX75" fmla="*/ 2235512 w 2692712"/>
                <a:gd name="connsiteY75" fmla="*/ 1127573 h 1318307"/>
                <a:gd name="connsiteX76" fmla="*/ 2235512 w 2692712"/>
                <a:gd name="connsiteY76" fmla="*/ 1318307 h 1318307"/>
                <a:gd name="connsiteX77" fmla="*/ 2692712 w 2692712"/>
                <a:gd name="connsiteY77" fmla="*/ 1318307 h 131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2692712" h="1318307">
                  <a:moveTo>
                    <a:pt x="0" y="0"/>
                  </a:moveTo>
                  <a:lnTo>
                    <a:pt x="0" y="61708"/>
                  </a:lnTo>
                  <a:lnTo>
                    <a:pt x="25244" y="61708"/>
                  </a:lnTo>
                  <a:lnTo>
                    <a:pt x="25244" y="86952"/>
                  </a:lnTo>
                  <a:lnTo>
                    <a:pt x="61708" y="86952"/>
                  </a:lnTo>
                  <a:lnTo>
                    <a:pt x="61708" y="129026"/>
                  </a:lnTo>
                  <a:lnTo>
                    <a:pt x="81342" y="129026"/>
                  </a:lnTo>
                  <a:lnTo>
                    <a:pt x="81342" y="165490"/>
                  </a:lnTo>
                  <a:lnTo>
                    <a:pt x="98172" y="165490"/>
                  </a:lnTo>
                  <a:lnTo>
                    <a:pt x="98172" y="187929"/>
                  </a:lnTo>
                  <a:lnTo>
                    <a:pt x="137441" y="187929"/>
                  </a:lnTo>
                  <a:lnTo>
                    <a:pt x="137441" y="215978"/>
                  </a:lnTo>
                  <a:lnTo>
                    <a:pt x="157075" y="215978"/>
                  </a:lnTo>
                  <a:lnTo>
                    <a:pt x="157075" y="255247"/>
                  </a:lnTo>
                  <a:lnTo>
                    <a:pt x="193539" y="255247"/>
                  </a:lnTo>
                  <a:lnTo>
                    <a:pt x="193539" y="274881"/>
                  </a:lnTo>
                  <a:lnTo>
                    <a:pt x="218783" y="274881"/>
                  </a:lnTo>
                  <a:lnTo>
                    <a:pt x="218783" y="305735"/>
                  </a:lnTo>
                  <a:lnTo>
                    <a:pt x="241222" y="305735"/>
                  </a:lnTo>
                  <a:lnTo>
                    <a:pt x="241222" y="328174"/>
                  </a:lnTo>
                  <a:lnTo>
                    <a:pt x="288906" y="328174"/>
                  </a:lnTo>
                  <a:lnTo>
                    <a:pt x="288906" y="370248"/>
                  </a:lnTo>
                  <a:lnTo>
                    <a:pt x="345004" y="370248"/>
                  </a:lnTo>
                  <a:lnTo>
                    <a:pt x="345004" y="392687"/>
                  </a:lnTo>
                  <a:lnTo>
                    <a:pt x="389882" y="392687"/>
                  </a:lnTo>
                  <a:lnTo>
                    <a:pt x="389882" y="426346"/>
                  </a:lnTo>
                  <a:lnTo>
                    <a:pt x="403907" y="426346"/>
                  </a:lnTo>
                  <a:lnTo>
                    <a:pt x="403907" y="457200"/>
                  </a:lnTo>
                  <a:lnTo>
                    <a:pt x="440371" y="457200"/>
                  </a:lnTo>
                  <a:lnTo>
                    <a:pt x="440371" y="485249"/>
                  </a:lnTo>
                  <a:lnTo>
                    <a:pt x="479639" y="485249"/>
                  </a:lnTo>
                  <a:lnTo>
                    <a:pt x="479639" y="502079"/>
                  </a:lnTo>
                  <a:lnTo>
                    <a:pt x="532933" y="502079"/>
                  </a:lnTo>
                  <a:lnTo>
                    <a:pt x="532933" y="521713"/>
                  </a:lnTo>
                  <a:lnTo>
                    <a:pt x="566592" y="521713"/>
                  </a:lnTo>
                  <a:lnTo>
                    <a:pt x="566592" y="544152"/>
                  </a:lnTo>
                  <a:lnTo>
                    <a:pt x="600250" y="544152"/>
                  </a:lnTo>
                  <a:lnTo>
                    <a:pt x="600250" y="583421"/>
                  </a:lnTo>
                  <a:lnTo>
                    <a:pt x="659153" y="583421"/>
                  </a:lnTo>
                  <a:lnTo>
                    <a:pt x="659153" y="622690"/>
                  </a:lnTo>
                  <a:lnTo>
                    <a:pt x="695617" y="622690"/>
                  </a:lnTo>
                  <a:lnTo>
                    <a:pt x="695617" y="656349"/>
                  </a:lnTo>
                  <a:lnTo>
                    <a:pt x="718057" y="656349"/>
                  </a:lnTo>
                  <a:lnTo>
                    <a:pt x="718057" y="656349"/>
                  </a:lnTo>
                  <a:lnTo>
                    <a:pt x="718057" y="678788"/>
                  </a:lnTo>
                  <a:lnTo>
                    <a:pt x="782569" y="678788"/>
                  </a:lnTo>
                  <a:lnTo>
                    <a:pt x="782569" y="709642"/>
                  </a:lnTo>
                  <a:lnTo>
                    <a:pt x="858302" y="709642"/>
                  </a:lnTo>
                  <a:lnTo>
                    <a:pt x="858302" y="734886"/>
                  </a:lnTo>
                  <a:lnTo>
                    <a:pt x="925620" y="734886"/>
                  </a:lnTo>
                  <a:lnTo>
                    <a:pt x="925620" y="765740"/>
                  </a:lnTo>
                  <a:lnTo>
                    <a:pt x="990133" y="765740"/>
                  </a:lnTo>
                  <a:lnTo>
                    <a:pt x="990133" y="799399"/>
                  </a:lnTo>
                  <a:lnTo>
                    <a:pt x="1004157" y="799399"/>
                  </a:lnTo>
                  <a:lnTo>
                    <a:pt x="1004157" y="816228"/>
                  </a:lnTo>
                  <a:lnTo>
                    <a:pt x="1063060" y="816228"/>
                  </a:lnTo>
                  <a:lnTo>
                    <a:pt x="1063060" y="869522"/>
                  </a:lnTo>
                  <a:lnTo>
                    <a:pt x="1079890" y="869522"/>
                  </a:lnTo>
                  <a:lnTo>
                    <a:pt x="1079890" y="903181"/>
                  </a:lnTo>
                  <a:lnTo>
                    <a:pt x="1093914" y="903181"/>
                  </a:lnTo>
                  <a:lnTo>
                    <a:pt x="1093914" y="948059"/>
                  </a:lnTo>
                  <a:lnTo>
                    <a:pt x="1138793" y="948059"/>
                  </a:lnTo>
                  <a:lnTo>
                    <a:pt x="1138793" y="978913"/>
                  </a:lnTo>
                  <a:lnTo>
                    <a:pt x="1312697" y="978913"/>
                  </a:lnTo>
                  <a:lnTo>
                    <a:pt x="1312697" y="1001352"/>
                  </a:lnTo>
                  <a:lnTo>
                    <a:pt x="1337941" y="1001352"/>
                  </a:lnTo>
                  <a:lnTo>
                    <a:pt x="1337941" y="1023792"/>
                  </a:lnTo>
                  <a:lnTo>
                    <a:pt x="1368795" y="1023792"/>
                  </a:lnTo>
                  <a:lnTo>
                    <a:pt x="1368795" y="1046231"/>
                  </a:lnTo>
                  <a:lnTo>
                    <a:pt x="1436113" y="1046231"/>
                  </a:lnTo>
                  <a:lnTo>
                    <a:pt x="1436113" y="1065865"/>
                  </a:lnTo>
                  <a:lnTo>
                    <a:pt x="1523065" y="1065865"/>
                  </a:lnTo>
                  <a:lnTo>
                    <a:pt x="1523065" y="1105134"/>
                  </a:lnTo>
                  <a:lnTo>
                    <a:pt x="1559529" y="1105134"/>
                  </a:lnTo>
                  <a:lnTo>
                    <a:pt x="1559529" y="1127573"/>
                  </a:lnTo>
                  <a:lnTo>
                    <a:pt x="2235512" y="1127573"/>
                  </a:lnTo>
                  <a:lnTo>
                    <a:pt x="2235512" y="1318307"/>
                  </a:lnTo>
                  <a:lnTo>
                    <a:pt x="2692712" y="1318307"/>
                  </a:lnTo>
                </a:path>
              </a:pathLst>
            </a:custGeom>
            <a:noFill/>
            <a:ln w="28575">
              <a:solidFill>
                <a:schemeClr val="accent3"/>
              </a:solidFill>
              <a:miter lim="800000"/>
              <a:headEnd/>
              <a:tailEnd/>
            </a:ln>
          </p:spPr>
          <p:txBody>
            <a:bodyPr rtlCol="0" anchor="ctr"/>
            <a:lstStyle/>
            <a:p>
              <a:pPr algn="ctr"/>
              <a:endParaRPr lang="en-US" dirty="0"/>
            </a:p>
          </p:txBody>
        </p:sp>
      </p:grpSp>
      <p:grpSp>
        <p:nvGrpSpPr>
          <p:cNvPr id="220" name="Group 219">
            <a:extLst>
              <a:ext uri="{FF2B5EF4-FFF2-40B4-BE49-F238E27FC236}">
                <a16:creationId xmlns:a16="http://schemas.microsoft.com/office/drawing/2014/main" id="{E6058859-52AC-9645-3952-F596F288447B}"/>
              </a:ext>
            </a:extLst>
          </p:cNvPr>
          <p:cNvGrpSpPr/>
          <p:nvPr/>
        </p:nvGrpSpPr>
        <p:grpSpPr>
          <a:xfrm>
            <a:off x="6964587" y="1899677"/>
            <a:ext cx="3452841" cy="2061607"/>
            <a:chOff x="6964587" y="2053193"/>
            <a:chExt cx="3452841" cy="2061607"/>
          </a:xfrm>
        </p:grpSpPr>
        <p:sp>
          <p:nvSpPr>
            <p:cNvPr id="218" name="Freeform: Shape 217">
              <a:extLst>
                <a:ext uri="{FF2B5EF4-FFF2-40B4-BE49-F238E27FC236}">
                  <a16:creationId xmlns:a16="http://schemas.microsoft.com/office/drawing/2014/main" id="{7395220E-59B1-4BFB-00E0-8E766319255F}"/>
                </a:ext>
              </a:extLst>
            </p:cNvPr>
            <p:cNvSpPr/>
            <p:nvPr/>
          </p:nvSpPr>
          <p:spPr bwMode="auto">
            <a:xfrm>
              <a:off x="6964587" y="2053193"/>
              <a:ext cx="1270623" cy="723666"/>
            </a:xfrm>
            <a:custGeom>
              <a:avLst/>
              <a:gdLst>
                <a:gd name="connsiteX0" fmla="*/ 0 w 1270623"/>
                <a:gd name="connsiteY0" fmla="*/ 0 h 723666"/>
                <a:gd name="connsiteX1" fmla="*/ 53293 w 1270623"/>
                <a:gd name="connsiteY1" fmla="*/ 0 h 723666"/>
                <a:gd name="connsiteX2" fmla="*/ 53293 w 1270623"/>
                <a:gd name="connsiteY2" fmla="*/ 30854 h 723666"/>
                <a:gd name="connsiteX3" fmla="*/ 84147 w 1270623"/>
                <a:gd name="connsiteY3" fmla="*/ 30854 h 723666"/>
                <a:gd name="connsiteX4" fmla="*/ 84147 w 1270623"/>
                <a:gd name="connsiteY4" fmla="*/ 72927 h 723666"/>
                <a:gd name="connsiteX5" fmla="*/ 134635 w 1270623"/>
                <a:gd name="connsiteY5" fmla="*/ 72927 h 723666"/>
                <a:gd name="connsiteX6" fmla="*/ 134635 w 1270623"/>
                <a:gd name="connsiteY6" fmla="*/ 86952 h 723666"/>
                <a:gd name="connsiteX7" fmla="*/ 176709 w 1270623"/>
                <a:gd name="connsiteY7" fmla="*/ 86952 h 723666"/>
                <a:gd name="connsiteX8" fmla="*/ 176709 w 1270623"/>
                <a:gd name="connsiteY8" fmla="*/ 115001 h 723666"/>
                <a:gd name="connsiteX9" fmla="*/ 204758 w 1270623"/>
                <a:gd name="connsiteY9" fmla="*/ 115001 h 723666"/>
                <a:gd name="connsiteX10" fmla="*/ 204758 w 1270623"/>
                <a:gd name="connsiteY10" fmla="*/ 143050 h 723666"/>
                <a:gd name="connsiteX11" fmla="*/ 232807 w 1270623"/>
                <a:gd name="connsiteY11" fmla="*/ 143050 h 723666"/>
                <a:gd name="connsiteX12" fmla="*/ 232807 w 1270623"/>
                <a:gd name="connsiteY12" fmla="*/ 199148 h 723666"/>
                <a:gd name="connsiteX13" fmla="*/ 263661 w 1270623"/>
                <a:gd name="connsiteY13" fmla="*/ 199148 h 723666"/>
                <a:gd name="connsiteX14" fmla="*/ 263661 w 1270623"/>
                <a:gd name="connsiteY14" fmla="*/ 218782 h 723666"/>
                <a:gd name="connsiteX15" fmla="*/ 283295 w 1270623"/>
                <a:gd name="connsiteY15" fmla="*/ 218782 h 723666"/>
                <a:gd name="connsiteX16" fmla="*/ 283295 w 1270623"/>
                <a:gd name="connsiteY16" fmla="*/ 241222 h 723666"/>
                <a:gd name="connsiteX17" fmla="*/ 328174 w 1270623"/>
                <a:gd name="connsiteY17" fmla="*/ 241222 h 723666"/>
                <a:gd name="connsiteX18" fmla="*/ 328174 w 1270623"/>
                <a:gd name="connsiteY18" fmla="*/ 255246 h 723666"/>
                <a:gd name="connsiteX19" fmla="*/ 353418 w 1270623"/>
                <a:gd name="connsiteY19" fmla="*/ 255246 h 723666"/>
                <a:gd name="connsiteX20" fmla="*/ 353418 w 1270623"/>
                <a:gd name="connsiteY20" fmla="*/ 274881 h 723666"/>
                <a:gd name="connsiteX21" fmla="*/ 395492 w 1270623"/>
                <a:gd name="connsiteY21" fmla="*/ 274881 h 723666"/>
                <a:gd name="connsiteX22" fmla="*/ 395492 w 1270623"/>
                <a:gd name="connsiteY22" fmla="*/ 302930 h 723666"/>
                <a:gd name="connsiteX23" fmla="*/ 462809 w 1270623"/>
                <a:gd name="connsiteY23" fmla="*/ 302930 h 723666"/>
                <a:gd name="connsiteX24" fmla="*/ 462809 w 1270623"/>
                <a:gd name="connsiteY24" fmla="*/ 316954 h 723666"/>
                <a:gd name="connsiteX25" fmla="*/ 530127 w 1270623"/>
                <a:gd name="connsiteY25" fmla="*/ 316954 h 723666"/>
                <a:gd name="connsiteX26" fmla="*/ 530127 w 1270623"/>
                <a:gd name="connsiteY26" fmla="*/ 347808 h 723666"/>
                <a:gd name="connsiteX27" fmla="*/ 563786 w 1270623"/>
                <a:gd name="connsiteY27" fmla="*/ 347808 h 723666"/>
                <a:gd name="connsiteX28" fmla="*/ 563786 w 1270623"/>
                <a:gd name="connsiteY28" fmla="*/ 370247 h 723666"/>
                <a:gd name="connsiteX29" fmla="*/ 597445 w 1270623"/>
                <a:gd name="connsiteY29" fmla="*/ 370247 h 723666"/>
                <a:gd name="connsiteX30" fmla="*/ 597445 w 1270623"/>
                <a:gd name="connsiteY30" fmla="*/ 381467 h 723666"/>
                <a:gd name="connsiteX31" fmla="*/ 673177 w 1270623"/>
                <a:gd name="connsiteY31" fmla="*/ 381467 h 723666"/>
                <a:gd name="connsiteX32" fmla="*/ 673177 w 1270623"/>
                <a:gd name="connsiteY32" fmla="*/ 437565 h 723666"/>
                <a:gd name="connsiteX33" fmla="*/ 751715 w 1270623"/>
                <a:gd name="connsiteY33" fmla="*/ 437565 h 723666"/>
                <a:gd name="connsiteX34" fmla="*/ 751715 w 1270623"/>
                <a:gd name="connsiteY34" fmla="*/ 504883 h 723666"/>
                <a:gd name="connsiteX35" fmla="*/ 771349 w 1270623"/>
                <a:gd name="connsiteY35" fmla="*/ 504883 h 723666"/>
                <a:gd name="connsiteX36" fmla="*/ 771349 w 1270623"/>
                <a:gd name="connsiteY36" fmla="*/ 527322 h 723666"/>
                <a:gd name="connsiteX37" fmla="*/ 807813 w 1270623"/>
                <a:gd name="connsiteY37" fmla="*/ 527322 h 723666"/>
                <a:gd name="connsiteX38" fmla="*/ 807813 w 1270623"/>
                <a:gd name="connsiteY38" fmla="*/ 549762 h 723666"/>
                <a:gd name="connsiteX39" fmla="*/ 844277 w 1270623"/>
                <a:gd name="connsiteY39" fmla="*/ 549762 h 723666"/>
                <a:gd name="connsiteX40" fmla="*/ 844277 w 1270623"/>
                <a:gd name="connsiteY40" fmla="*/ 563786 h 723666"/>
                <a:gd name="connsiteX41" fmla="*/ 905985 w 1270623"/>
                <a:gd name="connsiteY41" fmla="*/ 563786 h 723666"/>
                <a:gd name="connsiteX42" fmla="*/ 905985 w 1270623"/>
                <a:gd name="connsiteY42" fmla="*/ 577811 h 723666"/>
                <a:gd name="connsiteX43" fmla="*/ 956473 w 1270623"/>
                <a:gd name="connsiteY43" fmla="*/ 577811 h 723666"/>
                <a:gd name="connsiteX44" fmla="*/ 956473 w 1270623"/>
                <a:gd name="connsiteY44" fmla="*/ 600250 h 723666"/>
                <a:gd name="connsiteX45" fmla="*/ 987327 w 1270623"/>
                <a:gd name="connsiteY45" fmla="*/ 600250 h 723666"/>
                <a:gd name="connsiteX46" fmla="*/ 987327 w 1270623"/>
                <a:gd name="connsiteY46" fmla="*/ 611470 h 723666"/>
                <a:gd name="connsiteX47" fmla="*/ 1020986 w 1270623"/>
                <a:gd name="connsiteY47" fmla="*/ 611470 h 723666"/>
                <a:gd name="connsiteX48" fmla="*/ 1020986 w 1270623"/>
                <a:gd name="connsiteY48" fmla="*/ 631104 h 723666"/>
                <a:gd name="connsiteX49" fmla="*/ 1051840 w 1270623"/>
                <a:gd name="connsiteY49" fmla="*/ 631104 h 723666"/>
                <a:gd name="connsiteX50" fmla="*/ 1051840 w 1270623"/>
                <a:gd name="connsiteY50" fmla="*/ 642324 h 723666"/>
                <a:gd name="connsiteX51" fmla="*/ 1096719 w 1270623"/>
                <a:gd name="connsiteY51" fmla="*/ 642324 h 723666"/>
                <a:gd name="connsiteX52" fmla="*/ 1096719 w 1270623"/>
                <a:gd name="connsiteY52" fmla="*/ 659153 h 723666"/>
                <a:gd name="connsiteX53" fmla="*/ 1119158 w 1270623"/>
                <a:gd name="connsiteY53" fmla="*/ 659153 h 723666"/>
                <a:gd name="connsiteX54" fmla="*/ 1119158 w 1270623"/>
                <a:gd name="connsiteY54" fmla="*/ 678787 h 723666"/>
                <a:gd name="connsiteX55" fmla="*/ 1175256 w 1270623"/>
                <a:gd name="connsiteY55" fmla="*/ 678787 h 723666"/>
                <a:gd name="connsiteX56" fmla="*/ 1175256 w 1270623"/>
                <a:gd name="connsiteY56" fmla="*/ 701227 h 723666"/>
                <a:gd name="connsiteX57" fmla="*/ 1245379 w 1270623"/>
                <a:gd name="connsiteY57" fmla="*/ 701227 h 723666"/>
                <a:gd name="connsiteX58" fmla="*/ 1245379 w 1270623"/>
                <a:gd name="connsiteY58" fmla="*/ 723666 h 723666"/>
                <a:gd name="connsiteX59" fmla="*/ 1270623 w 1270623"/>
                <a:gd name="connsiteY59" fmla="*/ 723666 h 723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270623" h="723666">
                  <a:moveTo>
                    <a:pt x="0" y="0"/>
                  </a:moveTo>
                  <a:lnTo>
                    <a:pt x="53293" y="0"/>
                  </a:lnTo>
                  <a:lnTo>
                    <a:pt x="53293" y="30854"/>
                  </a:lnTo>
                  <a:lnTo>
                    <a:pt x="84147" y="30854"/>
                  </a:lnTo>
                  <a:lnTo>
                    <a:pt x="84147" y="72927"/>
                  </a:lnTo>
                  <a:lnTo>
                    <a:pt x="134635" y="72927"/>
                  </a:lnTo>
                  <a:lnTo>
                    <a:pt x="134635" y="86952"/>
                  </a:lnTo>
                  <a:lnTo>
                    <a:pt x="176709" y="86952"/>
                  </a:lnTo>
                  <a:lnTo>
                    <a:pt x="176709" y="115001"/>
                  </a:lnTo>
                  <a:lnTo>
                    <a:pt x="204758" y="115001"/>
                  </a:lnTo>
                  <a:lnTo>
                    <a:pt x="204758" y="143050"/>
                  </a:lnTo>
                  <a:lnTo>
                    <a:pt x="232807" y="143050"/>
                  </a:lnTo>
                  <a:lnTo>
                    <a:pt x="232807" y="199148"/>
                  </a:lnTo>
                  <a:lnTo>
                    <a:pt x="263661" y="199148"/>
                  </a:lnTo>
                  <a:lnTo>
                    <a:pt x="263661" y="218782"/>
                  </a:lnTo>
                  <a:lnTo>
                    <a:pt x="283295" y="218782"/>
                  </a:lnTo>
                  <a:lnTo>
                    <a:pt x="283295" y="241222"/>
                  </a:lnTo>
                  <a:lnTo>
                    <a:pt x="328174" y="241222"/>
                  </a:lnTo>
                  <a:lnTo>
                    <a:pt x="328174" y="255246"/>
                  </a:lnTo>
                  <a:lnTo>
                    <a:pt x="353418" y="255246"/>
                  </a:lnTo>
                  <a:lnTo>
                    <a:pt x="353418" y="274881"/>
                  </a:lnTo>
                  <a:lnTo>
                    <a:pt x="395492" y="274881"/>
                  </a:lnTo>
                  <a:lnTo>
                    <a:pt x="395492" y="302930"/>
                  </a:lnTo>
                  <a:lnTo>
                    <a:pt x="462809" y="302930"/>
                  </a:lnTo>
                  <a:lnTo>
                    <a:pt x="462809" y="316954"/>
                  </a:lnTo>
                  <a:lnTo>
                    <a:pt x="530127" y="316954"/>
                  </a:lnTo>
                  <a:lnTo>
                    <a:pt x="530127" y="347808"/>
                  </a:lnTo>
                  <a:lnTo>
                    <a:pt x="563786" y="347808"/>
                  </a:lnTo>
                  <a:lnTo>
                    <a:pt x="563786" y="370247"/>
                  </a:lnTo>
                  <a:lnTo>
                    <a:pt x="597445" y="370247"/>
                  </a:lnTo>
                  <a:lnTo>
                    <a:pt x="597445" y="381467"/>
                  </a:lnTo>
                  <a:lnTo>
                    <a:pt x="673177" y="381467"/>
                  </a:lnTo>
                  <a:lnTo>
                    <a:pt x="673177" y="437565"/>
                  </a:lnTo>
                  <a:lnTo>
                    <a:pt x="751715" y="437565"/>
                  </a:lnTo>
                  <a:lnTo>
                    <a:pt x="751715" y="504883"/>
                  </a:lnTo>
                  <a:lnTo>
                    <a:pt x="771349" y="504883"/>
                  </a:lnTo>
                  <a:lnTo>
                    <a:pt x="771349" y="527322"/>
                  </a:lnTo>
                  <a:lnTo>
                    <a:pt x="807813" y="527322"/>
                  </a:lnTo>
                  <a:lnTo>
                    <a:pt x="807813" y="549762"/>
                  </a:lnTo>
                  <a:lnTo>
                    <a:pt x="844277" y="549762"/>
                  </a:lnTo>
                  <a:lnTo>
                    <a:pt x="844277" y="563786"/>
                  </a:lnTo>
                  <a:lnTo>
                    <a:pt x="905985" y="563786"/>
                  </a:lnTo>
                  <a:lnTo>
                    <a:pt x="905985" y="577811"/>
                  </a:lnTo>
                  <a:lnTo>
                    <a:pt x="956473" y="577811"/>
                  </a:lnTo>
                  <a:lnTo>
                    <a:pt x="956473" y="600250"/>
                  </a:lnTo>
                  <a:lnTo>
                    <a:pt x="987327" y="600250"/>
                  </a:lnTo>
                  <a:lnTo>
                    <a:pt x="987327" y="611470"/>
                  </a:lnTo>
                  <a:lnTo>
                    <a:pt x="1020986" y="611470"/>
                  </a:lnTo>
                  <a:lnTo>
                    <a:pt x="1020986" y="631104"/>
                  </a:lnTo>
                  <a:lnTo>
                    <a:pt x="1051840" y="631104"/>
                  </a:lnTo>
                  <a:lnTo>
                    <a:pt x="1051840" y="642324"/>
                  </a:lnTo>
                  <a:lnTo>
                    <a:pt x="1096719" y="642324"/>
                  </a:lnTo>
                  <a:lnTo>
                    <a:pt x="1096719" y="659153"/>
                  </a:lnTo>
                  <a:lnTo>
                    <a:pt x="1119158" y="659153"/>
                  </a:lnTo>
                  <a:lnTo>
                    <a:pt x="1119158" y="678787"/>
                  </a:lnTo>
                  <a:lnTo>
                    <a:pt x="1175256" y="678787"/>
                  </a:lnTo>
                  <a:lnTo>
                    <a:pt x="1175256" y="701227"/>
                  </a:lnTo>
                  <a:lnTo>
                    <a:pt x="1245379" y="701227"/>
                  </a:lnTo>
                  <a:lnTo>
                    <a:pt x="1245379" y="723666"/>
                  </a:lnTo>
                  <a:lnTo>
                    <a:pt x="1270623" y="723666"/>
                  </a:lnTo>
                </a:path>
              </a:pathLst>
            </a:custGeom>
            <a:noFill/>
            <a:ln w="28575">
              <a:solidFill>
                <a:schemeClr val="accent1"/>
              </a:solidFill>
              <a:miter lim="800000"/>
              <a:headEnd/>
              <a:tailEnd/>
            </a:ln>
          </p:spPr>
          <p:txBody>
            <a:bodyPr rtlCol="0" anchor="ctr"/>
            <a:lstStyle/>
            <a:p>
              <a:pPr algn="ctr"/>
              <a:endParaRPr lang="en-US" dirty="0"/>
            </a:p>
          </p:txBody>
        </p:sp>
        <p:sp>
          <p:nvSpPr>
            <p:cNvPr id="219" name="Freeform: Shape 218">
              <a:extLst>
                <a:ext uri="{FF2B5EF4-FFF2-40B4-BE49-F238E27FC236}">
                  <a16:creationId xmlns:a16="http://schemas.microsoft.com/office/drawing/2014/main" id="{B2294C9D-B59E-C3A7-5A11-D7FD4C5B7DCE}"/>
                </a:ext>
              </a:extLst>
            </p:cNvPr>
            <p:cNvSpPr/>
            <p:nvPr/>
          </p:nvSpPr>
          <p:spPr bwMode="auto">
            <a:xfrm>
              <a:off x="8226795" y="2782469"/>
              <a:ext cx="2190633" cy="1332331"/>
            </a:xfrm>
            <a:custGeom>
              <a:avLst/>
              <a:gdLst>
                <a:gd name="connsiteX0" fmla="*/ 0 w 2190633"/>
                <a:gd name="connsiteY0" fmla="*/ 0 h 1332331"/>
                <a:gd name="connsiteX1" fmla="*/ 78538 w 2190633"/>
                <a:gd name="connsiteY1" fmla="*/ 0 h 1332331"/>
                <a:gd name="connsiteX2" fmla="*/ 78538 w 2190633"/>
                <a:gd name="connsiteY2" fmla="*/ 25244 h 1332331"/>
                <a:gd name="connsiteX3" fmla="*/ 112196 w 2190633"/>
                <a:gd name="connsiteY3" fmla="*/ 25244 h 1332331"/>
                <a:gd name="connsiteX4" fmla="*/ 112196 w 2190633"/>
                <a:gd name="connsiteY4" fmla="*/ 50488 h 1332331"/>
                <a:gd name="connsiteX5" fmla="*/ 157075 w 2190633"/>
                <a:gd name="connsiteY5" fmla="*/ 50488 h 1332331"/>
                <a:gd name="connsiteX6" fmla="*/ 157075 w 2190633"/>
                <a:gd name="connsiteY6" fmla="*/ 70122 h 1332331"/>
                <a:gd name="connsiteX7" fmla="*/ 207563 w 2190633"/>
                <a:gd name="connsiteY7" fmla="*/ 70122 h 1332331"/>
                <a:gd name="connsiteX8" fmla="*/ 207563 w 2190633"/>
                <a:gd name="connsiteY8" fmla="*/ 98171 h 1332331"/>
                <a:gd name="connsiteX9" fmla="*/ 255247 w 2190633"/>
                <a:gd name="connsiteY9" fmla="*/ 98171 h 1332331"/>
                <a:gd name="connsiteX10" fmla="*/ 255247 w 2190633"/>
                <a:gd name="connsiteY10" fmla="*/ 117806 h 1332331"/>
                <a:gd name="connsiteX11" fmla="*/ 300125 w 2190633"/>
                <a:gd name="connsiteY11" fmla="*/ 117806 h 1332331"/>
                <a:gd name="connsiteX12" fmla="*/ 300125 w 2190633"/>
                <a:gd name="connsiteY12" fmla="*/ 157075 h 1332331"/>
                <a:gd name="connsiteX13" fmla="*/ 373053 w 2190633"/>
                <a:gd name="connsiteY13" fmla="*/ 157075 h 1332331"/>
                <a:gd name="connsiteX14" fmla="*/ 373053 w 2190633"/>
                <a:gd name="connsiteY14" fmla="*/ 187929 h 1332331"/>
                <a:gd name="connsiteX15" fmla="*/ 417931 w 2190633"/>
                <a:gd name="connsiteY15" fmla="*/ 187929 h 1332331"/>
                <a:gd name="connsiteX16" fmla="*/ 417931 w 2190633"/>
                <a:gd name="connsiteY16" fmla="*/ 215978 h 1332331"/>
                <a:gd name="connsiteX17" fmla="*/ 490859 w 2190633"/>
                <a:gd name="connsiteY17" fmla="*/ 215978 h 1332331"/>
                <a:gd name="connsiteX18" fmla="*/ 490859 w 2190633"/>
                <a:gd name="connsiteY18" fmla="*/ 232807 h 1332331"/>
                <a:gd name="connsiteX19" fmla="*/ 527323 w 2190633"/>
                <a:gd name="connsiteY19" fmla="*/ 232807 h 1332331"/>
                <a:gd name="connsiteX20" fmla="*/ 527323 w 2190633"/>
                <a:gd name="connsiteY20" fmla="*/ 232807 h 1332331"/>
                <a:gd name="connsiteX21" fmla="*/ 527323 w 2190633"/>
                <a:gd name="connsiteY21" fmla="*/ 252441 h 1332331"/>
                <a:gd name="connsiteX22" fmla="*/ 577811 w 2190633"/>
                <a:gd name="connsiteY22" fmla="*/ 252441 h 1332331"/>
                <a:gd name="connsiteX23" fmla="*/ 577811 w 2190633"/>
                <a:gd name="connsiteY23" fmla="*/ 277686 h 1332331"/>
                <a:gd name="connsiteX24" fmla="*/ 656349 w 2190633"/>
                <a:gd name="connsiteY24" fmla="*/ 277686 h 1332331"/>
                <a:gd name="connsiteX25" fmla="*/ 656349 w 2190633"/>
                <a:gd name="connsiteY25" fmla="*/ 316954 h 1332331"/>
                <a:gd name="connsiteX26" fmla="*/ 788179 w 2190633"/>
                <a:gd name="connsiteY26" fmla="*/ 316954 h 1332331"/>
                <a:gd name="connsiteX27" fmla="*/ 788179 w 2190633"/>
                <a:gd name="connsiteY27" fmla="*/ 350613 h 1332331"/>
                <a:gd name="connsiteX28" fmla="*/ 835863 w 2190633"/>
                <a:gd name="connsiteY28" fmla="*/ 350613 h 1332331"/>
                <a:gd name="connsiteX29" fmla="*/ 835863 w 2190633"/>
                <a:gd name="connsiteY29" fmla="*/ 412321 h 1332331"/>
                <a:gd name="connsiteX30" fmla="*/ 872326 w 2190633"/>
                <a:gd name="connsiteY30" fmla="*/ 412321 h 1332331"/>
                <a:gd name="connsiteX31" fmla="*/ 872326 w 2190633"/>
                <a:gd name="connsiteY31" fmla="*/ 443175 h 1332331"/>
                <a:gd name="connsiteX32" fmla="*/ 905985 w 2190633"/>
                <a:gd name="connsiteY32" fmla="*/ 443175 h 1332331"/>
                <a:gd name="connsiteX33" fmla="*/ 905985 w 2190633"/>
                <a:gd name="connsiteY33" fmla="*/ 460005 h 1332331"/>
                <a:gd name="connsiteX34" fmla="*/ 931230 w 2190633"/>
                <a:gd name="connsiteY34" fmla="*/ 460005 h 1332331"/>
                <a:gd name="connsiteX35" fmla="*/ 931230 w 2190633"/>
                <a:gd name="connsiteY35" fmla="*/ 496468 h 1332331"/>
                <a:gd name="connsiteX36" fmla="*/ 950864 w 2190633"/>
                <a:gd name="connsiteY36" fmla="*/ 496468 h 1332331"/>
                <a:gd name="connsiteX37" fmla="*/ 950864 w 2190633"/>
                <a:gd name="connsiteY37" fmla="*/ 527322 h 1332331"/>
                <a:gd name="connsiteX38" fmla="*/ 964888 w 2190633"/>
                <a:gd name="connsiteY38" fmla="*/ 527322 h 1332331"/>
                <a:gd name="connsiteX39" fmla="*/ 964888 w 2190633"/>
                <a:gd name="connsiteY39" fmla="*/ 572201 h 1332331"/>
                <a:gd name="connsiteX40" fmla="*/ 992938 w 2190633"/>
                <a:gd name="connsiteY40" fmla="*/ 572201 h 1332331"/>
                <a:gd name="connsiteX41" fmla="*/ 992938 w 2190633"/>
                <a:gd name="connsiteY41" fmla="*/ 586225 h 1332331"/>
                <a:gd name="connsiteX42" fmla="*/ 1035011 w 2190633"/>
                <a:gd name="connsiteY42" fmla="*/ 586225 h 1332331"/>
                <a:gd name="connsiteX43" fmla="*/ 1035011 w 2190633"/>
                <a:gd name="connsiteY43" fmla="*/ 619884 h 1332331"/>
                <a:gd name="connsiteX44" fmla="*/ 1133183 w 2190633"/>
                <a:gd name="connsiteY44" fmla="*/ 619884 h 1332331"/>
                <a:gd name="connsiteX45" fmla="*/ 1133183 w 2190633"/>
                <a:gd name="connsiteY45" fmla="*/ 642324 h 1332331"/>
                <a:gd name="connsiteX46" fmla="*/ 1172452 w 2190633"/>
                <a:gd name="connsiteY46" fmla="*/ 642324 h 1332331"/>
                <a:gd name="connsiteX47" fmla="*/ 1172452 w 2190633"/>
                <a:gd name="connsiteY47" fmla="*/ 667568 h 1332331"/>
                <a:gd name="connsiteX48" fmla="*/ 1276233 w 2190633"/>
                <a:gd name="connsiteY48" fmla="*/ 667568 h 1332331"/>
                <a:gd name="connsiteX49" fmla="*/ 1276233 w 2190633"/>
                <a:gd name="connsiteY49" fmla="*/ 706837 h 1332331"/>
                <a:gd name="connsiteX50" fmla="*/ 1427698 w 2190633"/>
                <a:gd name="connsiteY50" fmla="*/ 706837 h 1332331"/>
                <a:gd name="connsiteX51" fmla="*/ 1427698 w 2190633"/>
                <a:gd name="connsiteY51" fmla="*/ 740495 h 1332331"/>
                <a:gd name="connsiteX52" fmla="*/ 1492211 w 2190633"/>
                <a:gd name="connsiteY52" fmla="*/ 740495 h 1332331"/>
                <a:gd name="connsiteX53" fmla="*/ 1503431 w 2190633"/>
                <a:gd name="connsiteY53" fmla="*/ 751715 h 1332331"/>
                <a:gd name="connsiteX54" fmla="*/ 1503431 w 2190633"/>
                <a:gd name="connsiteY54" fmla="*/ 788179 h 1332331"/>
                <a:gd name="connsiteX55" fmla="*/ 1528675 w 2190633"/>
                <a:gd name="connsiteY55" fmla="*/ 788179 h 1332331"/>
                <a:gd name="connsiteX56" fmla="*/ 1528675 w 2190633"/>
                <a:gd name="connsiteY56" fmla="*/ 838667 h 1332331"/>
                <a:gd name="connsiteX57" fmla="*/ 1677335 w 2190633"/>
                <a:gd name="connsiteY57" fmla="*/ 838667 h 1332331"/>
                <a:gd name="connsiteX58" fmla="*/ 1677335 w 2190633"/>
                <a:gd name="connsiteY58" fmla="*/ 911595 h 1332331"/>
                <a:gd name="connsiteX59" fmla="*/ 2134535 w 2190633"/>
                <a:gd name="connsiteY59" fmla="*/ 911595 h 1332331"/>
                <a:gd name="connsiteX60" fmla="*/ 2134535 w 2190633"/>
                <a:gd name="connsiteY60" fmla="*/ 1332331 h 1332331"/>
                <a:gd name="connsiteX61" fmla="*/ 2190633 w 2190633"/>
                <a:gd name="connsiteY61" fmla="*/ 1332331 h 1332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190633" h="1332331">
                  <a:moveTo>
                    <a:pt x="0" y="0"/>
                  </a:moveTo>
                  <a:lnTo>
                    <a:pt x="78538" y="0"/>
                  </a:lnTo>
                  <a:lnTo>
                    <a:pt x="78538" y="25244"/>
                  </a:lnTo>
                  <a:lnTo>
                    <a:pt x="112196" y="25244"/>
                  </a:lnTo>
                  <a:lnTo>
                    <a:pt x="112196" y="50488"/>
                  </a:lnTo>
                  <a:lnTo>
                    <a:pt x="157075" y="50488"/>
                  </a:lnTo>
                  <a:lnTo>
                    <a:pt x="157075" y="70122"/>
                  </a:lnTo>
                  <a:lnTo>
                    <a:pt x="207563" y="70122"/>
                  </a:lnTo>
                  <a:lnTo>
                    <a:pt x="207563" y="98171"/>
                  </a:lnTo>
                  <a:lnTo>
                    <a:pt x="255247" y="98171"/>
                  </a:lnTo>
                  <a:lnTo>
                    <a:pt x="255247" y="117806"/>
                  </a:lnTo>
                  <a:lnTo>
                    <a:pt x="300125" y="117806"/>
                  </a:lnTo>
                  <a:lnTo>
                    <a:pt x="300125" y="157075"/>
                  </a:lnTo>
                  <a:lnTo>
                    <a:pt x="373053" y="157075"/>
                  </a:lnTo>
                  <a:lnTo>
                    <a:pt x="373053" y="187929"/>
                  </a:lnTo>
                  <a:lnTo>
                    <a:pt x="417931" y="187929"/>
                  </a:lnTo>
                  <a:lnTo>
                    <a:pt x="417931" y="215978"/>
                  </a:lnTo>
                  <a:lnTo>
                    <a:pt x="490859" y="215978"/>
                  </a:lnTo>
                  <a:lnTo>
                    <a:pt x="490859" y="232807"/>
                  </a:lnTo>
                  <a:lnTo>
                    <a:pt x="527323" y="232807"/>
                  </a:lnTo>
                  <a:lnTo>
                    <a:pt x="527323" y="232807"/>
                  </a:lnTo>
                  <a:lnTo>
                    <a:pt x="527323" y="252441"/>
                  </a:lnTo>
                  <a:lnTo>
                    <a:pt x="577811" y="252441"/>
                  </a:lnTo>
                  <a:lnTo>
                    <a:pt x="577811" y="277686"/>
                  </a:lnTo>
                  <a:lnTo>
                    <a:pt x="656349" y="277686"/>
                  </a:lnTo>
                  <a:lnTo>
                    <a:pt x="656349" y="316954"/>
                  </a:lnTo>
                  <a:lnTo>
                    <a:pt x="788179" y="316954"/>
                  </a:lnTo>
                  <a:lnTo>
                    <a:pt x="788179" y="350613"/>
                  </a:lnTo>
                  <a:lnTo>
                    <a:pt x="835863" y="350613"/>
                  </a:lnTo>
                  <a:lnTo>
                    <a:pt x="835863" y="412321"/>
                  </a:lnTo>
                  <a:lnTo>
                    <a:pt x="872326" y="412321"/>
                  </a:lnTo>
                  <a:lnTo>
                    <a:pt x="872326" y="443175"/>
                  </a:lnTo>
                  <a:lnTo>
                    <a:pt x="905985" y="443175"/>
                  </a:lnTo>
                  <a:lnTo>
                    <a:pt x="905985" y="460005"/>
                  </a:lnTo>
                  <a:lnTo>
                    <a:pt x="931230" y="460005"/>
                  </a:lnTo>
                  <a:lnTo>
                    <a:pt x="931230" y="496468"/>
                  </a:lnTo>
                  <a:lnTo>
                    <a:pt x="950864" y="496468"/>
                  </a:lnTo>
                  <a:lnTo>
                    <a:pt x="950864" y="527322"/>
                  </a:lnTo>
                  <a:lnTo>
                    <a:pt x="964888" y="527322"/>
                  </a:lnTo>
                  <a:lnTo>
                    <a:pt x="964888" y="572201"/>
                  </a:lnTo>
                  <a:lnTo>
                    <a:pt x="992938" y="572201"/>
                  </a:lnTo>
                  <a:lnTo>
                    <a:pt x="992938" y="586225"/>
                  </a:lnTo>
                  <a:lnTo>
                    <a:pt x="1035011" y="586225"/>
                  </a:lnTo>
                  <a:lnTo>
                    <a:pt x="1035011" y="619884"/>
                  </a:lnTo>
                  <a:lnTo>
                    <a:pt x="1133183" y="619884"/>
                  </a:lnTo>
                  <a:lnTo>
                    <a:pt x="1133183" y="642324"/>
                  </a:lnTo>
                  <a:lnTo>
                    <a:pt x="1172452" y="642324"/>
                  </a:lnTo>
                  <a:lnTo>
                    <a:pt x="1172452" y="667568"/>
                  </a:lnTo>
                  <a:lnTo>
                    <a:pt x="1276233" y="667568"/>
                  </a:lnTo>
                  <a:lnTo>
                    <a:pt x="1276233" y="706837"/>
                  </a:lnTo>
                  <a:lnTo>
                    <a:pt x="1427698" y="706837"/>
                  </a:lnTo>
                  <a:lnTo>
                    <a:pt x="1427698" y="740495"/>
                  </a:lnTo>
                  <a:lnTo>
                    <a:pt x="1492211" y="740495"/>
                  </a:lnTo>
                  <a:lnTo>
                    <a:pt x="1503431" y="751715"/>
                  </a:lnTo>
                  <a:lnTo>
                    <a:pt x="1503431" y="788179"/>
                  </a:lnTo>
                  <a:lnTo>
                    <a:pt x="1528675" y="788179"/>
                  </a:lnTo>
                  <a:lnTo>
                    <a:pt x="1528675" y="838667"/>
                  </a:lnTo>
                  <a:lnTo>
                    <a:pt x="1677335" y="838667"/>
                  </a:lnTo>
                  <a:lnTo>
                    <a:pt x="1677335" y="911595"/>
                  </a:lnTo>
                  <a:lnTo>
                    <a:pt x="2134535" y="911595"/>
                  </a:lnTo>
                  <a:lnTo>
                    <a:pt x="2134535" y="1332331"/>
                  </a:lnTo>
                  <a:lnTo>
                    <a:pt x="2190633" y="1332331"/>
                  </a:lnTo>
                </a:path>
              </a:pathLst>
            </a:custGeom>
            <a:noFill/>
            <a:ln w="28575">
              <a:solidFill>
                <a:schemeClr val="accent1"/>
              </a:solidFill>
              <a:miter lim="800000"/>
              <a:headEnd/>
              <a:tailEnd/>
            </a:ln>
          </p:spPr>
          <p:txBody>
            <a:bodyPr rtlCol="0" anchor="ctr"/>
            <a:lstStyle/>
            <a:p>
              <a:pPr algn="ctr"/>
              <a:endParaRPr lang="en-US" dirty="0"/>
            </a:p>
          </p:txBody>
        </p:sp>
      </p:grpSp>
      <p:sp>
        <p:nvSpPr>
          <p:cNvPr id="208" name="TextBox 207">
            <a:extLst>
              <a:ext uri="{FF2B5EF4-FFF2-40B4-BE49-F238E27FC236}">
                <a16:creationId xmlns:a16="http://schemas.microsoft.com/office/drawing/2014/main" id="{906824C5-0B82-CE10-55B1-11B4A18D24A5}"/>
              </a:ext>
            </a:extLst>
          </p:cNvPr>
          <p:cNvSpPr txBox="1"/>
          <p:nvPr/>
        </p:nvSpPr>
        <p:spPr bwMode="auto">
          <a:xfrm>
            <a:off x="7975413" y="226450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76</a:t>
            </a:r>
          </a:p>
        </p:txBody>
      </p:sp>
      <p:cxnSp>
        <p:nvCxnSpPr>
          <p:cNvPr id="115" name="Straight Connector 114">
            <a:extLst>
              <a:ext uri="{FF2B5EF4-FFF2-40B4-BE49-F238E27FC236}">
                <a16:creationId xmlns:a16="http://schemas.microsoft.com/office/drawing/2014/main" id="{A7F0FC21-0191-9CDB-408A-67F288B7D5C1}"/>
              </a:ext>
            </a:extLst>
          </p:cNvPr>
          <p:cNvCxnSpPr/>
          <p:nvPr/>
        </p:nvCxnSpPr>
        <p:spPr bwMode="auto">
          <a:xfrm flipV="1">
            <a:off x="2962676" y="3897116"/>
            <a:ext cx="0" cy="871403"/>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16" name="Straight Connector 115">
            <a:extLst>
              <a:ext uri="{FF2B5EF4-FFF2-40B4-BE49-F238E27FC236}">
                <a16:creationId xmlns:a16="http://schemas.microsoft.com/office/drawing/2014/main" id="{96C64C3D-6CDE-D9E7-EDF4-B631B161C4C2}"/>
              </a:ext>
            </a:extLst>
          </p:cNvPr>
          <p:cNvCxnSpPr>
            <a:cxnSpLocks/>
          </p:cNvCxnSpPr>
          <p:nvPr/>
        </p:nvCxnSpPr>
        <p:spPr bwMode="auto">
          <a:xfrm flipV="1">
            <a:off x="4346676" y="4187029"/>
            <a:ext cx="0" cy="571765"/>
          </a:xfrm>
          <a:prstGeom prst="line">
            <a:avLst/>
          </a:prstGeom>
          <a:noFill/>
          <a:ln w="28575" cap="flat" cmpd="sng" algn="ctr">
            <a:solidFill>
              <a:schemeClr val="tx2">
                <a:lumMod val="90000"/>
              </a:schemeClr>
            </a:solidFill>
            <a:prstDash val="sysDash"/>
            <a:round/>
            <a:headEnd type="none" w="med" len="med"/>
            <a:tailEnd type="none" w="med" len="med"/>
          </a:ln>
          <a:effectLst/>
        </p:spPr>
      </p:cxnSp>
      <p:grpSp>
        <p:nvGrpSpPr>
          <p:cNvPr id="73" name="Group 72">
            <a:extLst>
              <a:ext uri="{FF2B5EF4-FFF2-40B4-BE49-F238E27FC236}">
                <a16:creationId xmlns:a16="http://schemas.microsoft.com/office/drawing/2014/main" id="{9A5C9E51-A190-3F24-C154-4FEF4C3172C0}"/>
              </a:ext>
            </a:extLst>
          </p:cNvPr>
          <p:cNvGrpSpPr/>
          <p:nvPr/>
        </p:nvGrpSpPr>
        <p:grpSpPr>
          <a:xfrm>
            <a:off x="1579728" y="1886824"/>
            <a:ext cx="3196988" cy="2777320"/>
            <a:chOff x="1579728" y="2040340"/>
            <a:chExt cx="3196988" cy="2777320"/>
          </a:xfrm>
        </p:grpSpPr>
        <p:sp>
          <p:nvSpPr>
            <p:cNvPr id="71" name="Freeform: Shape 70">
              <a:extLst>
                <a:ext uri="{FF2B5EF4-FFF2-40B4-BE49-F238E27FC236}">
                  <a16:creationId xmlns:a16="http://schemas.microsoft.com/office/drawing/2014/main" id="{156B770E-B0E2-D3CB-BBC6-6D782D4AC61C}"/>
                </a:ext>
              </a:extLst>
            </p:cNvPr>
            <p:cNvSpPr/>
            <p:nvPr/>
          </p:nvSpPr>
          <p:spPr bwMode="auto">
            <a:xfrm>
              <a:off x="1579728" y="2040340"/>
              <a:ext cx="1859508" cy="2504364"/>
            </a:xfrm>
            <a:custGeom>
              <a:avLst/>
              <a:gdLst>
                <a:gd name="connsiteX0" fmla="*/ 0 w 1859508"/>
                <a:gd name="connsiteY0" fmla="*/ 0 h 2504364"/>
                <a:gd name="connsiteX1" fmla="*/ 54591 w 1859508"/>
                <a:gd name="connsiteY1" fmla="*/ 0 h 2504364"/>
                <a:gd name="connsiteX2" fmla="*/ 54591 w 1859508"/>
                <a:gd name="connsiteY2" fmla="*/ 27296 h 2504364"/>
                <a:gd name="connsiteX3" fmla="*/ 105771 w 1859508"/>
                <a:gd name="connsiteY3" fmla="*/ 27296 h 2504364"/>
                <a:gd name="connsiteX4" fmla="*/ 105771 w 1859508"/>
                <a:gd name="connsiteY4" fmla="*/ 64827 h 2504364"/>
                <a:gd name="connsiteX5" fmla="*/ 146714 w 1859508"/>
                <a:gd name="connsiteY5" fmla="*/ 64827 h 2504364"/>
                <a:gd name="connsiteX6" fmla="*/ 146714 w 1859508"/>
                <a:gd name="connsiteY6" fmla="*/ 98947 h 2504364"/>
                <a:gd name="connsiteX7" fmla="*/ 146714 w 1859508"/>
                <a:gd name="connsiteY7" fmla="*/ 105770 h 2504364"/>
                <a:gd name="connsiteX8" fmla="*/ 180833 w 1859508"/>
                <a:gd name="connsiteY8" fmla="*/ 105770 h 2504364"/>
                <a:gd name="connsiteX9" fmla="*/ 180833 w 1859508"/>
                <a:gd name="connsiteY9" fmla="*/ 136478 h 2504364"/>
                <a:gd name="connsiteX10" fmla="*/ 218365 w 1859508"/>
                <a:gd name="connsiteY10" fmla="*/ 136478 h 2504364"/>
                <a:gd name="connsiteX11" fmla="*/ 218365 w 1859508"/>
                <a:gd name="connsiteY11" fmla="*/ 180833 h 2504364"/>
                <a:gd name="connsiteX12" fmla="*/ 218365 w 1859508"/>
                <a:gd name="connsiteY12" fmla="*/ 180833 h 2504364"/>
                <a:gd name="connsiteX13" fmla="*/ 245660 w 1859508"/>
                <a:gd name="connsiteY13" fmla="*/ 180833 h 2504364"/>
                <a:gd name="connsiteX14" fmla="*/ 245660 w 1859508"/>
                <a:gd name="connsiteY14" fmla="*/ 225188 h 2504364"/>
                <a:gd name="connsiteX15" fmla="*/ 290015 w 1859508"/>
                <a:gd name="connsiteY15" fmla="*/ 225188 h 2504364"/>
                <a:gd name="connsiteX16" fmla="*/ 290015 w 1859508"/>
                <a:gd name="connsiteY16" fmla="*/ 317311 h 2504364"/>
                <a:gd name="connsiteX17" fmla="*/ 310487 w 1859508"/>
                <a:gd name="connsiteY17" fmla="*/ 317311 h 2504364"/>
                <a:gd name="connsiteX18" fmla="*/ 310487 w 1859508"/>
                <a:gd name="connsiteY18" fmla="*/ 426493 h 2504364"/>
                <a:gd name="connsiteX19" fmla="*/ 324135 w 1859508"/>
                <a:gd name="connsiteY19" fmla="*/ 426493 h 2504364"/>
                <a:gd name="connsiteX20" fmla="*/ 324135 w 1859508"/>
                <a:gd name="connsiteY20" fmla="*/ 593678 h 2504364"/>
                <a:gd name="connsiteX21" fmla="*/ 348018 w 1859508"/>
                <a:gd name="connsiteY21" fmla="*/ 593678 h 2504364"/>
                <a:gd name="connsiteX22" fmla="*/ 348018 w 1859508"/>
                <a:gd name="connsiteY22" fmla="*/ 658505 h 2504364"/>
                <a:gd name="connsiteX23" fmla="*/ 348018 w 1859508"/>
                <a:gd name="connsiteY23" fmla="*/ 658505 h 2504364"/>
                <a:gd name="connsiteX24" fmla="*/ 348018 w 1859508"/>
                <a:gd name="connsiteY24" fmla="*/ 696036 h 2504364"/>
                <a:gd name="connsiteX25" fmla="*/ 378726 w 1859508"/>
                <a:gd name="connsiteY25" fmla="*/ 696036 h 2504364"/>
                <a:gd name="connsiteX26" fmla="*/ 378726 w 1859508"/>
                <a:gd name="connsiteY26" fmla="*/ 794982 h 2504364"/>
                <a:gd name="connsiteX27" fmla="*/ 412845 w 1859508"/>
                <a:gd name="connsiteY27" fmla="*/ 794982 h 2504364"/>
                <a:gd name="connsiteX28" fmla="*/ 412845 w 1859508"/>
                <a:gd name="connsiteY28" fmla="*/ 825690 h 2504364"/>
                <a:gd name="connsiteX29" fmla="*/ 436729 w 1859508"/>
                <a:gd name="connsiteY29" fmla="*/ 825690 h 2504364"/>
                <a:gd name="connsiteX30" fmla="*/ 436729 w 1859508"/>
                <a:gd name="connsiteY30" fmla="*/ 852985 h 2504364"/>
                <a:gd name="connsiteX31" fmla="*/ 484496 w 1859508"/>
                <a:gd name="connsiteY31" fmla="*/ 852985 h 2504364"/>
                <a:gd name="connsiteX32" fmla="*/ 484496 w 1859508"/>
                <a:gd name="connsiteY32" fmla="*/ 870045 h 2504364"/>
                <a:gd name="connsiteX33" fmla="*/ 532263 w 1859508"/>
                <a:gd name="connsiteY33" fmla="*/ 870045 h 2504364"/>
                <a:gd name="connsiteX34" fmla="*/ 532263 w 1859508"/>
                <a:gd name="connsiteY34" fmla="*/ 917812 h 2504364"/>
                <a:gd name="connsiteX35" fmla="*/ 542499 w 1859508"/>
                <a:gd name="connsiteY35" fmla="*/ 917812 h 2504364"/>
                <a:gd name="connsiteX36" fmla="*/ 542499 w 1859508"/>
                <a:gd name="connsiteY36" fmla="*/ 941696 h 2504364"/>
                <a:gd name="connsiteX37" fmla="*/ 576618 w 1859508"/>
                <a:gd name="connsiteY37" fmla="*/ 941696 h 2504364"/>
                <a:gd name="connsiteX38" fmla="*/ 576618 w 1859508"/>
                <a:gd name="connsiteY38" fmla="*/ 989463 h 2504364"/>
                <a:gd name="connsiteX39" fmla="*/ 600502 w 1859508"/>
                <a:gd name="connsiteY39" fmla="*/ 989463 h 2504364"/>
                <a:gd name="connsiteX40" fmla="*/ 600502 w 1859508"/>
                <a:gd name="connsiteY40" fmla="*/ 1026994 h 2504364"/>
                <a:gd name="connsiteX41" fmla="*/ 614150 w 1859508"/>
                <a:gd name="connsiteY41" fmla="*/ 1026994 h 2504364"/>
                <a:gd name="connsiteX42" fmla="*/ 614150 w 1859508"/>
                <a:gd name="connsiteY42" fmla="*/ 1071350 h 2504364"/>
                <a:gd name="connsiteX43" fmla="*/ 641445 w 1859508"/>
                <a:gd name="connsiteY43" fmla="*/ 1071350 h 2504364"/>
                <a:gd name="connsiteX44" fmla="*/ 641445 w 1859508"/>
                <a:gd name="connsiteY44" fmla="*/ 1125941 h 2504364"/>
                <a:gd name="connsiteX45" fmla="*/ 641445 w 1859508"/>
                <a:gd name="connsiteY45" fmla="*/ 1170296 h 2504364"/>
                <a:gd name="connsiteX46" fmla="*/ 668741 w 1859508"/>
                <a:gd name="connsiteY46" fmla="*/ 1170296 h 2504364"/>
                <a:gd name="connsiteX47" fmla="*/ 668741 w 1859508"/>
                <a:gd name="connsiteY47" fmla="*/ 1218063 h 2504364"/>
                <a:gd name="connsiteX48" fmla="*/ 678976 w 1859508"/>
                <a:gd name="connsiteY48" fmla="*/ 1218063 h 2504364"/>
                <a:gd name="connsiteX49" fmla="*/ 678976 w 1859508"/>
                <a:gd name="connsiteY49" fmla="*/ 1293126 h 2504364"/>
                <a:gd name="connsiteX50" fmla="*/ 692624 w 1859508"/>
                <a:gd name="connsiteY50" fmla="*/ 1293126 h 2504364"/>
                <a:gd name="connsiteX51" fmla="*/ 692624 w 1859508"/>
                <a:gd name="connsiteY51" fmla="*/ 1313597 h 2504364"/>
                <a:gd name="connsiteX52" fmla="*/ 702860 w 1859508"/>
                <a:gd name="connsiteY52" fmla="*/ 1323833 h 2504364"/>
                <a:gd name="connsiteX53" fmla="*/ 702860 w 1859508"/>
                <a:gd name="connsiteY53" fmla="*/ 1361364 h 2504364"/>
                <a:gd name="connsiteX54" fmla="*/ 740391 w 1859508"/>
                <a:gd name="connsiteY54" fmla="*/ 1361364 h 2504364"/>
                <a:gd name="connsiteX55" fmla="*/ 740391 w 1859508"/>
                <a:gd name="connsiteY55" fmla="*/ 1392072 h 2504364"/>
                <a:gd name="connsiteX56" fmla="*/ 764275 w 1859508"/>
                <a:gd name="connsiteY56" fmla="*/ 1392072 h 2504364"/>
                <a:gd name="connsiteX57" fmla="*/ 764275 w 1859508"/>
                <a:gd name="connsiteY57" fmla="*/ 1412544 h 2504364"/>
                <a:gd name="connsiteX58" fmla="*/ 798394 w 1859508"/>
                <a:gd name="connsiteY58" fmla="*/ 1412544 h 2504364"/>
                <a:gd name="connsiteX59" fmla="*/ 798394 w 1859508"/>
                <a:gd name="connsiteY59" fmla="*/ 1436427 h 2504364"/>
                <a:gd name="connsiteX60" fmla="*/ 852985 w 1859508"/>
                <a:gd name="connsiteY60" fmla="*/ 1436427 h 2504364"/>
                <a:gd name="connsiteX61" fmla="*/ 852985 w 1859508"/>
                <a:gd name="connsiteY61" fmla="*/ 1453487 h 2504364"/>
                <a:gd name="connsiteX62" fmla="*/ 883693 w 1859508"/>
                <a:gd name="connsiteY62" fmla="*/ 1453487 h 2504364"/>
                <a:gd name="connsiteX63" fmla="*/ 883693 w 1859508"/>
                <a:gd name="connsiteY63" fmla="*/ 1487606 h 2504364"/>
                <a:gd name="connsiteX64" fmla="*/ 921224 w 1859508"/>
                <a:gd name="connsiteY64" fmla="*/ 1487606 h 2504364"/>
                <a:gd name="connsiteX65" fmla="*/ 921224 w 1859508"/>
                <a:gd name="connsiteY65" fmla="*/ 1542197 h 2504364"/>
                <a:gd name="connsiteX66" fmla="*/ 945108 w 1859508"/>
                <a:gd name="connsiteY66" fmla="*/ 1542197 h 2504364"/>
                <a:gd name="connsiteX67" fmla="*/ 945108 w 1859508"/>
                <a:gd name="connsiteY67" fmla="*/ 1586553 h 2504364"/>
                <a:gd name="connsiteX68" fmla="*/ 972403 w 1859508"/>
                <a:gd name="connsiteY68" fmla="*/ 1586553 h 2504364"/>
                <a:gd name="connsiteX69" fmla="*/ 972403 w 1859508"/>
                <a:gd name="connsiteY69" fmla="*/ 1651379 h 2504364"/>
                <a:gd name="connsiteX70" fmla="*/ 986051 w 1859508"/>
                <a:gd name="connsiteY70" fmla="*/ 1651379 h 2504364"/>
                <a:gd name="connsiteX71" fmla="*/ 986051 w 1859508"/>
                <a:gd name="connsiteY71" fmla="*/ 1723030 h 2504364"/>
                <a:gd name="connsiteX72" fmla="*/ 1026994 w 1859508"/>
                <a:gd name="connsiteY72" fmla="*/ 1723030 h 2504364"/>
                <a:gd name="connsiteX73" fmla="*/ 1026994 w 1859508"/>
                <a:gd name="connsiteY73" fmla="*/ 1746914 h 2504364"/>
                <a:gd name="connsiteX74" fmla="*/ 1061114 w 1859508"/>
                <a:gd name="connsiteY74" fmla="*/ 1746914 h 2504364"/>
                <a:gd name="connsiteX75" fmla="*/ 1061114 w 1859508"/>
                <a:gd name="connsiteY75" fmla="*/ 1774209 h 2504364"/>
                <a:gd name="connsiteX76" fmla="*/ 1081585 w 1859508"/>
                <a:gd name="connsiteY76" fmla="*/ 1774209 h 2504364"/>
                <a:gd name="connsiteX77" fmla="*/ 1081585 w 1859508"/>
                <a:gd name="connsiteY77" fmla="*/ 1791269 h 2504364"/>
                <a:gd name="connsiteX78" fmla="*/ 1098645 w 1859508"/>
                <a:gd name="connsiteY78" fmla="*/ 1791269 h 2504364"/>
                <a:gd name="connsiteX79" fmla="*/ 1098645 w 1859508"/>
                <a:gd name="connsiteY79" fmla="*/ 1818564 h 2504364"/>
                <a:gd name="connsiteX80" fmla="*/ 1183944 w 1859508"/>
                <a:gd name="connsiteY80" fmla="*/ 1818564 h 2504364"/>
                <a:gd name="connsiteX81" fmla="*/ 1183944 w 1859508"/>
                <a:gd name="connsiteY81" fmla="*/ 1866332 h 2504364"/>
                <a:gd name="connsiteX82" fmla="*/ 1231711 w 1859508"/>
                <a:gd name="connsiteY82" fmla="*/ 1866332 h 2504364"/>
                <a:gd name="connsiteX83" fmla="*/ 1231711 w 1859508"/>
                <a:gd name="connsiteY83" fmla="*/ 1897039 h 2504364"/>
                <a:gd name="connsiteX84" fmla="*/ 1241947 w 1859508"/>
                <a:gd name="connsiteY84" fmla="*/ 1897039 h 2504364"/>
                <a:gd name="connsiteX85" fmla="*/ 1241947 w 1859508"/>
                <a:gd name="connsiteY85" fmla="*/ 1924335 h 2504364"/>
                <a:gd name="connsiteX86" fmla="*/ 1259006 w 1859508"/>
                <a:gd name="connsiteY86" fmla="*/ 1924335 h 2504364"/>
                <a:gd name="connsiteX87" fmla="*/ 1259006 w 1859508"/>
                <a:gd name="connsiteY87" fmla="*/ 1958454 h 2504364"/>
                <a:gd name="connsiteX88" fmla="*/ 1289714 w 1859508"/>
                <a:gd name="connsiteY88" fmla="*/ 1958454 h 2504364"/>
                <a:gd name="connsiteX89" fmla="*/ 1289714 w 1859508"/>
                <a:gd name="connsiteY89" fmla="*/ 2074460 h 2504364"/>
                <a:gd name="connsiteX90" fmla="*/ 1310185 w 1859508"/>
                <a:gd name="connsiteY90" fmla="*/ 2074460 h 2504364"/>
                <a:gd name="connsiteX91" fmla="*/ 1310185 w 1859508"/>
                <a:gd name="connsiteY91" fmla="*/ 2122227 h 2504364"/>
                <a:gd name="connsiteX92" fmla="*/ 1334069 w 1859508"/>
                <a:gd name="connsiteY92" fmla="*/ 2122227 h 2504364"/>
                <a:gd name="connsiteX93" fmla="*/ 1334069 w 1859508"/>
                <a:gd name="connsiteY93" fmla="*/ 2190466 h 2504364"/>
                <a:gd name="connsiteX94" fmla="*/ 1368188 w 1859508"/>
                <a:gd name="connsiteY94" fmla="*/ 2190466 h 2504364"/>
                <a:gd name="connsiteX95" fmla="*/ 1368188 w 1859508"/>
                <a:gd name="connsiteY95" fmla="*/ 2221173 h 2504364"/>
                <a:gd name="connsiteX96" fmla="*/ 1460311 w 1859508"/>
                <a:gd name="connsiteY96" fmla="*/ 2221173 h 2504364"/>
                <a:gd name="connsiteX97" fmla="*/ 1460311 w 1859508"/>
                <a:gd name="connsiteY97" fmla="*/ 2234821 h 2504364"/>
                <a:gd name="connsiteX98" fmla="*/ 1487606 w 1859508"/>
                <a:gd name="connsiteY98" fmla="*/ 2234821 h 2504364"/>
                <a:gd name="connsiteX99" fmla="*/ 1487606 w 1859508"/>
                <a:gd name="connsiteY99" fmla="*/ 2251881 h 2504364"/>
                <a:gd name="connsiteX100" fmla="*/ 1531962 w 1859508"/>
                <a:gd name="connsiteY100" fmla="*/ 2251881 h 2504364"/>
                <a:gd name="connsiteX101" fmla="*/ 1531962 w 1859508"/>
                <a:gd name="connsiteY101" fmla="*/ 2265529 h 2504364"/>
                <a:gd name="connsiteX102" fmla="*/ 1572905 w 1859508"/>
                <a:gd name="connsiteY102" fmla="*/ 2265529 h 2504364"/>
                <a:gd name="connsiteX103" fmla="*/ 1572905 w 1859508"/>
                <a:gd name="connsiteY103" fmla="*/ 2323532 h 2504364"/>
                <a:gd name="connsiteX104" fmla="*/ 1603612 w 1859508"/>
                <a:gd name="connsiteY104" fmla="*/ 2323532 h 2504364"/>
                <a:gd name="connsiteX105" fmla="*/ 1603612 w 1859508"/>
                <a:gd name="connsiteY105" fmla="*/ 2415654 h 2504364"/>
                <a:gd name="connsiteX106" fmla="*/ 1627496 w 1859508"/>
                <a:gd name="connsiteY106" fmla="*/ 2415654 h 2504364"/>
                <a:gd name="connsiteX107" fmla="*/ 1627496 w 1859508"/>
                <a:gd name="connsiteY107" fmla="*/ 2449773 h 2504364"/>
                <a:gd name="connsiteX108" fmla="*/ 1647968 w 1859508"/>
                <a:gd name="connsiteY108" fmla="*/ 2449773 h 2504364"/>
                <a:gd name="connsiteX109" fmla="*/ 1647968 w 1859508"/>
                <a:gd name="connsiteY109" fmla="*/ 2483893 h 2504364"/>
                <a:gd name="connsiteX110" fmla="*/ 1726442 w 1859508"/>
                <a:gd name="connsiteY110" fmla="*/ 2483893 h 2504364"/>
                <a:gd name="connsiteX111" fmla="*/ 1726442 w 1859508"/>
                <a:gd name="connsiteY111" fmla="*/ 2504364 h 2504364"/>
                <a:gd name="connsiteX112" fmla="*/ 1859508 w 1859508"/>
                <a:gd name="connsiteY112" fmla="*/ 2504364 h 2504364"/>
                <a:gd name="connsiteX0" fmla="*/ 0 w 1859508"/>
                <a:gd name="connsiteY0" fmla="*/ 0 h 2504364"/>
                <a:gd name="connsiteX1" fmla="*/ 54591 w 1859508"/>
                <a:gd name="connsiteY1" fmla="*/ 0 h 2504364"/>
                <a:gd name="connsiteX2" fmla="*/ 54591 w 1859508"/>
                <a:gd name="connsiteY2" fmla="*/ 27296 h 2504364"/>
                <a:gd name="connsiteX3" fmla="*/ 105771 w 1859508"/>
                <a:gd name="connsiteY3" fmla="*/ 27296 h 2504364"/>
                <a:gd name="connsiteX4" fmla="*/ 105771 w 1859508"/>
                <a:gd name="connsiteY4" fmla="*/ 64827 h 2504364"/>
                <a:gd name="connsiteX5" fmla="*/ 146714 w 1859508"/>
                <a:gd name="connsiteY5" fmla="*/ 64827 h 2504364"/>
                <a:gd name="connsiteX6" fmla="*/ 146714 w 1859508"/>
                <a:gd name="connsiteY6" fmla="*/ 98947 h 2504364"/>
                <a:gd name="connsiteX7" fmla="*/ 146714 w 1859508"/>
                <a:gd name="connsiteY7" fmla="*/ 105770 h 2504364"/>
                <a:gd name="connsiteX8" fmla="*/ 180833 w 1859508"/>
                <a:gd name="connsiteY8" fmla="*/ 105770 h 2504364"/>
                <a:gd name="connsiteX9" fmla="*/ 180833 w 1859508"/>
                <a:gd name="connsiteY9" fmla="*/ 136478 h 2504364"/>
                <a:gd name="connsiteX10" fmla="*/ 218365 w 1859508"/>
                <a:gd name="connsiteY10" fmla="*/ 136478 h 2504364"/>
                <a:gd name="connsiteX11" fmla="*/ 218365 w 1859508"/>
                <a:gd name="connsiteY11" fmla="*/ 180833 h 2504364"/>
                <a:gd name="connsiteX12" fmla="*/ 218365 w 1859508"/>
                <a:gd name="connsiteY12" fmla="*/ 180833 h 2504364"/>
                <a:gd name="connsiteX13" fmla="*/ 245660 w 1859508"/>
                <a:gd name="connsiteY13" fmla="*/ 180833 h 2504364"/>
                <a:gd name="connsiteX14" fmla="*/ 245660 w 1859508"/>
                <a:gd name="connsiteY14" fmla="*/ 225188 h 2504364"/>
                <a:gd name="connsiteX15" fmla="*/ 290015 w 1859508"/>
                <a:gd name="connsiteY15" fmla="*/ 225188 h 2504364"/>
                <a:gd name="connsiteX16" fmla="*/ 290015 w 1859508"/>
                <a:gd name="connsiteY16" fmla="*/ 317311 h 2504364"/>
                <a:gd name="connsiteX17" fmla="*/ 310487 w 1859508"/>
                <a:gd name="connsiteY17" fmla="*/ 317311 h 2504364"/>
                <a:gd name="connsiteX18" fmla="*/ 310487 w 1859508"/>
                <a:gd name="connsiteY18" fmla="*/ 426493 h 2504364"/>
                <a:gd name="connsiteX19" fmla="*/ 324135 w 1859508"/>
                <a:gd name="connsiteY19" fmla="*/ 426493 h 2504364"/>
                <a:gd name="connsiteX20" fmla="*/ 324135 w 1859508"/>
                <a:gd name="connsiteY20" fmla="*/ 593678 h 2504364"/>
                <a:gd name="connsiteX21" fmla="*/ 348018 w 1859508"/>
                <a:gd name="connsiteY21" fmla="*/ 593678 h 2504364"/>
                <a:gd name="connsiteX22" fmla="*/ 348018 w 1859508"/>
                <a:gd name="connsiteY22" fmla="*/ 658505 h 2504364"/>
                <a:gd name="connsiteX23" fmla="*/ 348018 w 1859508"/>
                <a:gd name="connsiteY23" fmla="*/ 658505 h 2504364"/>
                <a:gd name="connsiteX24" fmla="*/ 348018 w 1859508"/>
                <a:gd name="connsiteY24" fmla="*/ 696036 h 2504364"/>
                <a:gd name="connsiteX25" fmla="*/ 378726 w 1859508"/>
                <a:gd name="connsiteY25" fmla="*/ 696036 h 2504364"/>
                <a:gd name="connsiteX26" fmla="*/ 378726 w 1859508"/>
                <a:gd name="connsiteY26" fmla="*/ 794982 h 2504364"/>
                <a:gd name="connsiteX27" fmla="*/ 412845 w 1859508"/>
                <a:gd name="connsiteY27" fmla="*/ 794982 h 2504364"/>
                <a:gd name="connsiteX28" fmla="*/ 412845 w 1859508"/>
                <a:gd name="connsiteY28" fmla="*/ 825690 h 2504364"/>
                <a:gd name="connsiteX29" fmla="*/ 436729 w 1859508"/>
                <a:gd name="connsiteY29" fmla="*/ 825690 h 2504364"/>
                <a:gd name="connsiteX30" fmla="*/ 436729 w 1859508"/>
                <a:gd name="connsiteY30" fmla="*/ 852985 h 2504364"/>
                <a:gd name="connsiteX31" fmla="*/ 484496 w 1859508"/>
                <a:gd name="connsiteY31" fmla="*/ 852985 h 2504364"/>
                <a:gd name="connsiteX32" fmla="*/ 484496 w 1859508"/>
                <a:gd name="connsiteY32" fmla="*/ 870045 h 2504364"/>
                <a:gd name="connsiteX33" fmla="*/ 532263 w 1859508"/>
                <a:gd name="connsiteY33" fmla="*/ 870045 h 2504364"/>
                <a:gd name="connsiteX34" fmla="*/ 532263 w 1859508"/>
                <a:gd name="connsiteY34" fmla="*/ 917812 h 2504364"/>
                <a:gd name="connsiteX35" fmla="*/ 542499 w 1859508"/>
                <a:gd name="connsiteY35" fmla="*/ 917812 h 2504364"/>
                <a:gd name="connsiteX36" fmla="*/ 542499 w 1859508"/>
                <a:gd name="connsiteY36" fmla="*/ 941696 h 2504364"/>
                <a:gd name="connsiteX37" fmla="*/ 576618 w 1859508"/>
                <a:gd name="connsiteY37" fmla="*/ 941696 h 2504364"/>
                <a:gd name="connsiteX38" fmla="*/ 576618 w 1859508"/>
                <a:gd name="connsiteY38" fmla="*/ 989463 h 2504364"/>
                <a:gd name="connsiteX39" fmla="*/ 600502 w 1859508"/>
                <a:gd name="connsiteY39" fmla="*/ 989463 h 2504364"/>
                <a:gd name="connsiteX40" fmla="*/ 600502 w 1859508"/>
                <a:gd name="connsiteY40" fmla="*/ 1026994 h 2504364"/>
                <a:gd name="connsiteX41" fmla="*/ 614150 w 1859508"/>
                <a:gd name="connsiteY41" fmla="*/ 1026994 h 2504364"/>
                <a:gd name="connsiteX42" fmla="*/ 614150 w 1859508"/>
                <a:gd name="connsiteY42" fmla="*/ 1071350 h 2504364"/>
                <a:gd name="connsiteX43" fmla="*/ 641445 w 1859508"/>
                <a:gd name="connsiteY43" fmla="*/ 1071350 h 2504364"/>
                <a:gd name="connsiteX44" fmla="*/ 641445 w 1859508"/>
                <a:gd name="connsiteY44" fmla="*/ 1125941 h 2504364"/>
                <a:gd name="connsiteX45" fmla="*/ 641445 w 1859508"/>
                <a:gd name="connsiteY45" fmla="*/ 1170296 h 2504364"/>
                <a:gd name="connsiteX46" fmla="*/ 668741 w 1859508"/>
                <a:gd name="connsiteY46" fmla="*/ 1170296 h 2504364"/>
                <a:gd name="connsiteX47" fmla="*/ 668741 w 1859508"/>
                <a:gd name="connsiteY47" fmla="*/ 1218063 h 2504364"/>
                <a:gd name="connsiteX48" fmla="*/ 678976 w 1859508"/>
                <a:gd name="connsiteY48" fmla="*/ 1218063 h 2504364"/>
                <a:gd name="connsiteX49" fmla="*/ 678976 w 1859508"/>
                <a:gd name="connsiteY49" fmla="*/ 1293126 h 2504364"/>
                <a:gd name="connsiteX50" fmla="*/ 692624 w 1859508"/>
                <a:gd name="connsiteY50" fmla="*/ 1293126 h 2504364"/>
                <a:gd name="connsiteX51" fmla="*/ 692624 w 1859508"/>
                <a:gd name="connsiteY51" fmla="*/ 1313597 h 2504364"/>
                <a:gd name="connsiteX52" fmla="*/ 702860 w 1859508"/>
                <a:gd name="connsiteY52" fmla="*/ 1323833 h 2504364"/>
                <a:gd name="connsiteX53" fmla="*/ 702860 w 1859508"/>
                <a:gd name="connsiteY53" fmla="*/ 1361364 h 2504364"/>
                <a:gd name="connsiteX54" fmla="*/ 740391 w 1859508"/>
                <a:gd name="connsiteY54" fmla="*/ 1361364 h 2504364"/>
                <a:gd name="connsiteX55" fmla="*/ 740391 w 1859508"/>
                <a:gd name="connsiteY55" fmla="*/ 1392072 h 2504364"/>
                <a:gd name="connsiteX56" fmla="*/ 764275 w 1859508"/>
                <a:gd name="connsiteY56" fmla="*/ 1392072 h 2504364"/>
                <a:gd name="connsiteX57" fmla="*/ 764275 w 1859508"/>
                <a:gd name="connsiteY57" fmla="*/ 1412544 h 2504364"/>
                <a:gd name="connsiteX58" fmla="*/ 798394 w 1859508"/>
                <a:gd name="connsiteY58" fmla="*/ 1412544 h 2504364"/>
                <a:gd name="connsiteX59" fmla="*/ 798394 w 1859508"/>
                <a:gd name="connsiteY59" fmla="*/ 1436427 h 2504364"/>
                <a:gd name="connsiteX60" fmla="*/ 852985 w 1859508"/>
                <a:gd name="connsiteY60" fmla="*/ 1436427 h 2504364"/>
                <a:gd name="connsiteX61" fmla="*/ 852985 w 1859508"/>
                <a:gd name="connsiteY61" fmla="*/ 1453487 h 2504364"/>
                <a:gd name="connsiteX62" fmla="*/ 883693 w 1859508"/>
                <a:gd name="connsiteY62" fmla="*/ 1453487 h 2504364"/>
                <a:gd name="connsiteX63" fmla="*/ 883693 w 1859508"/>
                <a:gd name="connsiteY63" fmla="*/ 1487606 h 2504364"/>
                <a:gd name="connsiteX64" fmla="*/ 921224 w 1859508"/>
                <a:gd name="connsiteY64" fmla="*/ 1487606 h 2504364"/>
                <a:gd name="connsiteX65" fmla="*/ 921224 w 1859508"/>
                <a:gd name="connsiteY65" fmla="*/ 1542197 h 2504364"/>
                <a:gd name="connsiteX66" fmla="*/ 945108 w 1859508"/>
                <a:gd name="connsiteY66" fmla="*/ 1542197 h 2504364"/>
                <a:gd name="connsiteX67" fmla="*/ 945108 w 1859508"/>
                <a:gd name="connsiteY67" fmla="*/ 1586553 h 2504364"/>
                <a:gd name="connsiteX68" fmla="*/ 972403 w 1859508"/>
                <a:gd name="connsiteY68" fmla="*/ 1586553 h 2504364"/>
                <a:gd name="connsiteX69" fmla="*/ 972403 w 1859508"/>
                <a:gd name="connsiteY69" fmla="*/ 1651379 h 2504364"/>
                <a:gd name="connsiteX70" fmla="*/ 986051 w 1859508"/>
                <a:gd name="connsiteY70" fmla="*/ 1651379 h 2504364"/>
                <a:gd name="connsiteX71" fmla="*/ 986051 w 1859508"/>
                <a:gd name="connsiteY71" fmla="*/ 1723030 h 2504364"/>
                <a:gd name="connsiteX72" fmla="*/ 1026994 w 1859508"/>
                <a:gd name="connsiteY72" fmla="*/ 1723030 h 2504364"/>
                <a:gd name="connsiteX73" fmla="*/ 1026994 w 1859508"/>
                <a:gd name="connsiteY73" fmla="*/ 1746914 h 2504364"/>
                <a:gd name="connsiteX74" fmla="*/ 1061114 w 1859508"/>
                <a:gd name="connsiteY74" fmla="*/ 1746914 h 2504364"/>
                <a:gd name="connsiteX75" fmla="*/ 1061114 w 1859508"/>
                <a:gd name="connsiteY75" fmla="*/ 1774209 h 2504364"/>
                <a:gd name="connsiteX76" fmla="*/ 1081585 w 1859508"/>
                <a:gd name="connsiteY76" fmla="*/ 1774209 h 2504364"/>
                <a:gd name="connsiteX77" fmla="*/ 1081585 w 1859508"/>
                <a:gd name="connsiteY77" fmla="*/ 1791269 h 2504364"/>
                <a:gd name="connsiteX78" fmla="*/ 1098645 w 1859508"/>
                <a:gd name="connsiteY78" fmla="*/ 1791269 h 2504364"/>
                <a:gd name="connsiteX79" fmla="*/ 1098645 w 1859508"/>
                <a:gd name="connsiteY79" fmla="*/ 1818564 h 2504364"/>
                <a:gd name="connsiteX80" fmla="*/ 1163472 w 1859508"/>
                <a:gd name="connsiteY80" fmla="*/ 1818564 h 2504364"/>
                <a:gd name="connsiteX81" fmla="*/ 1183944 w 1859508"/>
                <a:gd name="connsiteY81" fmla="*/ 1866332 h 2504364"/>
                <a:gd name="connsiteX82" fmla="*/ 1231711 w 1859508"/>
                <a:gd name="connsiteY82" fmla="*/ 1866332 h 2504364"/>
                <a:gd name="connsiteX83" fmla="*/ 1231711 w 1859508"/>
                <a:gd name="connsiteY83" fmla="*/ 1897039 h 2504364"/>
                <a:gd name="connsiteX84" fmla="*/ 1241947 w 1859508"/>
                <a:gd name="connsiteY84" fmla="*/ 1897039 h 2504364"/>
                <a:gd name="connsiteX85" fmla="*/ 1241947 w 1859508"/>
                <a:gd name="connsiteY85" fmla="*/ 1924335 h 2504364"/>
                <a:gd name="connsiteX86" fmla="*/ 1259006 w 1859508"/>
                <a:gd name="connsiteY86" fmla="*/ 1924335 h 2504364"/>
                <a:gd name="connsiteX87" fmla="*/ 1259006 w 1859508"/>
                <a:gd name="connsiteY87" fmla="*/ 1958454 h 2504364"/>
                <a:gd name="connsiteX88" fmla="*/ 1289714 w 1859508"/>
                <a:gd name="connsiteY88" fmla="*/ 1958454 h 2504364"/>
                <a:gd name="connsiteX89" fmla="*/ 1289714 w 1859508"/>
                <a:gd name="connsiteY89" fmla="*/ 2074460 h 2504364"/>
                <a:gd name="connsiteX90" fmla="*/ 1310185 w 1859508"/>
                <a:gd name="connsiteY90" fmla="*/ 2074460 h 2504364"/>
                <a:gd name="connsiteX91" fmla="*/ 1310185 w 1859508"/>
                <a:gd name="connsiteY91" fmla="*/ 2122227 h 2504364"/>
                <a:gd name="connsiteX92" fmla="*/ 1334069 w 1859508"/>
                <a:gd name="connsiteY92" fmla="*/ 2122227 h 2504364"/>
                <a:gd name="connsiteX93" fmla="*/ 1334069 w 1859508"/>
                <a:gd name="connsiteY93" fmla="*/ 2190466 h 2504364"/>
                <a:gd name="connsiteX94" fmla="*/ 1368188 w 1859508"/>
                <a:gd name="connsiteY94" fmla="*/ 2190466 h 2504364"/>
                <a:gd name="connsiteX95" fmla="*/ 1368188 w 1859508"/>
                <a:gd name="connsiteY95" fmla="*/ 2221173 h 2504364"/>
                <a:gd name="connsiteX96" fmla="*/ 1460311 w 1859508"/>
                <a:gd name="connsiteY96" fmla="*/ 2221173 h 2504364"/>
                <a:gd name="connsiteX97" fmla="*/ 1460311 w 1859508"/>
                <a:gd name="connsiteY97" fmla="*/ 2234821 h 2504364"/>
                <a:gd name="connsiteX98" fmla="*/ 1487606 w 1859508"/>
                <a:gd name="connsiteY98" fmla="*/ 2234821 h 2504364"/>
                <a:gd name="connsiteX99" fmla="*/ 1487606 w 1859508"/>
                <a:gd name="connsiteY99" fmla="*/ 2251881 h 2504364"/>
                <a:gd name="connsiteX100" fmla="*/ 1531962 w 1859508"/>
                <a:gd name="connsiteY100" fmla="*/ 2251881 h 2504364"/>
                <a:gd name="connsiteX101" fmla="*/ 1531962 w 1859508"/>
                <a:gd name="connsiteY101" fmla="*/ 2265529 h 2504364"/>
                <a:gd name="connsiteX102" fmla="*/ 1572905 w 1859508"/>
                <a:gd name="connsiteY102" fmla="*/ 2265529 h 2504364"/>
                <a:gd name="connsiteX103" fmla="*/ 1572905 w 1859508"/>
                <a:gd name="connsiteY103" fmla="*/ 2323532 h 2504364"/>
                <a:gd name="connsiteX104" fmla="*/ 1603612 w 1859508"/>
                <a:gd name="connsiteY104" fmla="*/ 2323532 h 2504364"/>
                <a:gd name="connsiteX105" fmla="*/ 1603612 w 1859508"/>
                <a:gd name="connsiteY105" fmla="*/ 2415654 h 2504364"/>
                <a:gd name="connsiteX106" fmla="*/ 1627496 w 1859508"/>
                <a:gd name="connsiteY106" fmla="*/ 2415654 h 2504364"/>
                <a:gd name="connsiteX107" fmla="*/ 1627496 w 1859508"/>
                <a:gd name="connsiteY107" fmla="*/ 2449773 h 2504364"/>
                <a:gd name="connsiteX108" fmla="*/ 1647968 w 1859508"/>
                <a:gd name="connsiteY108" fmla="*/ 2449773 h 2504364"/>
                <a:gd name="connsiteX109" fmla="*/ 1647968 w 1859508"/>
                <a:gd name="connsiteY109" fmla="*/ 2483893 h 2504364"/>
                <a:gd name="connsiteX110" fmla="*/ 1726442 w 1859508"/>
                <a:gd name="connsiteY110" fmla="*/ 2483893 h 2504364"/>
                <a:gd name="connsiteX111" fmla="*/ 1726442 w 1859508"/>
                <a:gd name="connsiteY111" fmla="*/ 2504364 h 2504364"/>
                <a:gd name="connsiteX112" fmla="*/ 1859508 w 1859508"/>
                <a:gd name="connsiteY112" fmla="*/ 2504364 h 2504364"/>
                <a:gd name="connsiteX0" fmla="*/ 0 w 1859508"/>
                <a:gd name="connsiteY0" fmla="*/ 0 h 2504364"/>
                <a:gd name="connsiteX1" fmla="*/ 54591 w 1859508"/>
                <a:gd name="connsiteY1" fmla="*/ 0 h 2504364"/>
                <a:gd name="connsiteX2" fmla="*/ 54591 w 1859508"/>
                <a:gd name="connsiteY2" fmla="*/ 27296 h 2504364"/>
                <a:gd name="connsiteX3" fmla="*/ 105771 w 1859508"/>
                <a:gd name="connsiteY3" fmla="*/ 27296 h 2504364"/>
                <a:gd name="connsiteX4" fmla="*/ 105771 w 1859508"/>
                <a:gd name="connsiteY4" fmla="*/ 64827 h 2504364"/>
                <a:gd name="connsiteX5" fmla="*/ 146714 w 1859508"/>
                <a:gd name="connsiteY5" fmla="*/ 64827 h 2504364"/>
                <a:gd name="connsiteX6" fmla="*/ 146714 w 1859508"/>
                <a:gd name="connsiteY6" fmla="*/ 98947 h 2504364"/>
                <a:gd name="connsiteX7" fmla="*/ 146714 w 1859508"/>
                <a:gd name="connsiteY7" fmla="*/ 105770 h 2504364"/>
                <a:gd name="connsiteX8" fmla="*/ 180833 w 1859508"/>
                <a:gd name="connsiteY8" fmla="*/ 105770 h 2504364"/>
                <a:gd name="connsiteX9" fmla="*/ 180833 w 1859508"/>
                <a:gd name="connsiteY9" fmla="*/ 136478 h 2504364"/>
                <a:gd name="connsiteX10" fmla="*/ 218365 w 1859508"/>
                <a:gd name="connsiteY10" fmla="*/ 136478 h 2504364"/>
                <a:gd name="connsiteX11" fmla="*/ 218365 w 1859508"/>
                <a:gd name="connsiteY11" fmla="*/ 180833 h 2504364"/>
                <a:gd name="connsiteX12" fmla="*/ 218365 w 1859508"/>
                <a:gd name="connsiteY12" fmla="*/ 180833 h 2504364"/>
                <a:gd name="connsiteX13" fmla="*/ 245660 w 1859508"/>
                <a:gd name="connsiteY13" fmla="*/ 180833 h 2504364"/>
                <a:gd name="connsiteX14" fmla="*/ 245660 w 1859508"/>
                <a:gd name="connsiteY14" fmla="*/ 225188 h 2504364"/>
                <a:gd name="connsiteX15" fmla="*/ 290015 w 1859508"/>
                <a:gd name="connsiteY15" fmla="*/ 225188 h 2504364"/>
                <a:gd name="connsiteX16" fmla="*/ 290015 w 1859508"/>
                <a:gd name="connsiteY16" fmla="*/ 317311 h 2504364"/>
                <a:gd name="connsiteX17" fmla="*/ 310487 w 1859508"/>
                <a:gd name="connsiteY17" fmla="*/ 317311 h 2504364"/>
                <a:gd name="connsiteX18" fmla="*/ 310487 w 1859508"/>
                <a:gd name="connsiteY18" fmla="*/ 426493 h 2504364"/>
                <a:gd name="connsiteX19" fmla="*/ 324135 w 1859508"/>
                <a:gd name="connsiteY19" fmla="*/ 426493 h 2504364"/>
                <a:gd name="connsiteX20" fmla="*/ 324135 w 1859508"/>
                <a:gd name="connsiteY20" fmla="*/ 593678 h 2504364"/>
                <a:gd name="connsiteX21" fmla="*/ 348018 w 1859508"/>
                <a:gd name="connsiteY21" fmla="*/ 593678 h 2504364"/>
                <a:gd name="connsiteX22" fmla="*/ 348018 w 1859508"/>
                <a:gd name="connsiteY22" fmla="*/ 658505 h 2504364"/>
                <a:gd name="connsiteX23" fmla="*/ 348018 w 1859508"/>
                <a:gd name="connsiteY23" fmla="*/ 658505 h 2504364"/>
                <a:gd name="connsiteX24" fmla="*/ 348018 w 1859508"/>
                <a:gd name="connsiteY24" fmla="*/ 696036 h 2504364"/>
                <a:gd name="connsiteX25" fmla="*/ 378726 w 1859508"/>
                <a:gd name="connsiteY25" fmla="*/ 696036 h 2504364"/>
                <a:gd name="connsiteX26" fmla="*/ 378726 w 1859508"/>
                <a:gd name="connsiteY26" fmla="*/ 794982 h 2504364"/>
                <a:gd name="connsiteX27" fmla="*/ 412845 w 1859508"/>
                <a:gd name="connsiteY27" fmla="*/ 794982 h 2504364"/>
                <a:gd name="connsiteX28" fmla="*/ 412845 w 1859508"/>
                <a:gd name="connsiteY28" fmla="*/ 825690 h 2504364"/>
                <a:gd name="connsiteX29" fmla="*/ 436729 w 1859508"/>
                <a:gd name="connsiteY29" fmla="*/ 825690 h 2504364"/>
                <a:gd name="connsiteX30" fmla="*/ 436729 w 1859508"/>
                <a:gd name="connsiteY30" fmla="*/ 852985 h 2504364"/>
                <a:gd name="connsiteX31" fmla="*/ 484496 w 1859508"/>
                <a:gd name="connsiteY31" fmla="*/ 852985 h 2504364"/>
                <a:gd name="connsiteX32" fmla="*/ 484496 w 1859508"/>
                <a:gd name="connsiteY32" fmla="*/ 870045 h 2504364"/>
                <a:gd name="connsiteX33" fmla="*/ 532263 w 1859508"/>
                <a:gd name="connsiteY33" fmla="*/ 870045 h 2504364"/>
                <a:gd name="connsiteX34" fmla="*/ 532263 w 1859508"/>
                <a:gd name="connsiteY34" fmla="*/ 917812 h 2504364"/>
                <a:gd name="connsiteX35" fmla="*/ 542499 w 1859508"/>
                <a:gd name="connsiteY35" fmla="*/ 917812 h 2504364"/>
                <a:gd name="connsiteX36" fmla="*/ 542499 w 1859508"/>
                <a:gd name="connsiteY36" fmla="*/ 941696 h 2504364"/>
                <a:gd name="connsiteX37" fmla="*/ 576618 w 1859508"/>
                <a:gd name="connsiteY37" fmla="*/ 941696 h 2504364"/>
                <a:gd name="connsiteX38" fmla="*/ 576618 w 1859508"/>
                <a:gd name="connsiteY38" fmla="*/ 989463 h 2504364"/>
                <a:gd name="connsiteX39" fmla="*/ 600502 w 1859508"/>
                <a:gd name="connsiteY39" fmla="*/ 989463 h 2504364"/>
                <a:gd name="connsiteX40" fmla="*/ 600502 w 1859508"/>
                <a:gd name="connsiteY40" fmla="*/ 1026994 h 2504364"/>
                <a:gd name="connsiteX41" fmla="*/ 614150 w 1859508"/>
                <a:gd name="connsiteY41" fmla="*/ 1026994 h 2504364"/>
                <a:gd name="connsiteX42" fmla="*/ 614150 w 1859508"/>
                <a:gd name="connsiteY42" fmla="*/ 1071350 h 2504364"/>
                <a:gd name="connsiteX43" fmla="*/ 641445 w 1859508"/>
                <a:gd name="connsiteY43" fmla="*/ 1071350 h 2504364"/>
                <a:gd name="connsiteX44" fmla="*/ 641445 w 1859508"/>
                <a:gd name="connsiteY44" fmla="*/ 1125941 h 2504364"/>
                <a:gd name="connsiteX45" fmla="*/ 641445 w 1859508"/>
                <a:gd name="connsiteY45" fmla="*/ 1170296 h 2504364"/>
                <a:gd name="connsiteX46" fmla="*/ 668741 w 1859508"/>
                <a:gd name="connsiteY46" fmla="*/ 1170296 h 2504364"/>
                <a:gd name="connsiteX47" fmla="*/ 668741 w 1859508"/>
                <a:gd name="connsiteY47" fmla="*/ 1218063 h 2504364"/>
                <a:gd name="connsiteX48" fmla="*/ 678976 w 1859508"/>
                <a:gd name="connsiteY48" fmla="*/ 1218063 h 2504364"/>
                <a:gd name="connsiteX49" fmla="*/ 678976 w 1859508"/>
                <a:gd name="connsiteY49" fmla="*/ 1293126 h 2504364"/>
                <a:gd name="connsiteX50" fmla="*/ 692624 w 1859508"/>
                <a:gd name="connsiteY50" fmla="*/ 1293126 h 2504364"/>
                <a:gd name="connsiteX51" fmla="*/ 692624 w 1859508"/>
                <a:gd name="connsiteY51" fmla="*/ 1313597 h 2504364"/>
                <a:gd name="connsiteX52" fmla="*/ 702860 w 1859508"/>
                <a:gd name="connsiteY52" fmla="*/ 1323833 h 2504364"/>
                <a:gd name="connsiteX53" fmla="*/ 702860 w 1859508"/>
                <a:gd name="connsiteY53" fmla="*/ 1361364 h 2504364"/>
                <a:gd name="connsiteX54" fmla="*/ 740391 w 1859508"/>
                <a:gd name="connsiteY54" fmla="*/ 1361364 h 2504364"/>
                <a:gd name="connsiteX55" fmla="*/ 740391 w 1859508"/>
                <a:gd name="connsiteY55" fmla="*/ 1392072 h 2504364"/>
                <a:gd name="connsiteX56" fmla="*/ 764275 w 1859508"/>
                <a:gd name="connsiteY56" fmla="*/ 1392072 h 2504364"/>
                <a:gd name="connsiteX57" fmla="*/ 764275 w 1859508"/>
                <a:gd name="connsiteY57" fmla="*/ 1412544 h 2504364"/>
                <a:gd name="connsiteX58" fmla="*/ 798394 w 1859508"/>
                <a:gd name="connsiteY58" fmla="*/ 1412544 h 2504364"/>
                <a:gd name="connsiteX59" fmla="*/ 798394 w 1859508"/>
                <a:gd name="connsiteY59" fmla="*/ 1436427 h 2504364"/>
                <a:gd name="connsiteX60" fmla="*/ 852985 w 1859508"/>
                <a:gd name="connsiteY60" fmla="*/ 1436427 h 2504364"/>
                <a:gd name="connsiteX61" fmla="*/ 852985 w 1859508"/>
                <a:gd name="connsiteY61" fmla="*/ 1453487 h 2504364"/>
                <a:gd name="connsiteX62" fmla="*/ 883693 w 1859508"/>
                <a:gd name="connsiteY62" fmla="*/ 1453487 h 2504364"/>
                <a:gd name="connsiteX63" fmla="*/ 883693 w 1859508"/>
                <a:gd name="connsiteY63" fmla="*/ 1487606 h 2504364"/>
                <a:gd name="connsiteX64" fmla="*/ 921224 w 1859508"/>
                <a:gd name="connsiteY64" fmla="*/ 1487606 h 2504364"/>
                <a:gd name="connsiteX65" fmla="*/ 921224 w 1859508"/>
                <a:gd name="connsiteY65" fmla="*/ 1542197 h 2504364"/>
                <a:gd name="connsiteX66" fmla="*/ 945108 w 1859508"/>
                <a:gd name="connsiteY66" fmla="*/ 1542197 h 2504364"/>
                <a:gd name="connsiteX67" fmla="*/ 945108 w 1859508"/>
                <a:gd name="connsiteY67" fmla="*/ 1586553 h 2504364"/>
                <a:gd name="connsiteX68" fmla="*/ 972403 w 1859508"/>
                <a:gd name="connsiteY68" fmla="*/ 1586553 h 2504364"/>
                <a:gd name="connsiteX69" fmla="*/ 972403 w 1859508"/>
                <a:gd name="connsiteY69" fmla="*/ 1651379 h 2504364"/>
                <a:gd name="connsiteX70" fmla="*/ 986051 w 1859508"/>
                <a:gd name="connsiteY70" fmla="*/ 1651379 h 2504364"/>
                <a:gd name="connsiteX71" fmla="*/ 986051 w 1859508"/>
                <a:gd name="connsiteY71" fmla="*/ 1723030 h 2504364"/>
                <a:gd name="connsiteX72" fmla="*/ 1026994 w 1859508"/>
                <a:gd name="connsiteY72" fmla="*/ 1723030 h 2504364"/>
                <a:gd name="connsiteX73" fmla="*/ 1026994 w 1859508"/>
                <a:gd name="connsiteY73" fmla="*/ 1746914 h 2504364"/>
                <a:gd name="connsiteX74" fmla="*/ 1061114 w 1859508"/>
                <a:gd name="connsiteY74" fmla="*/ 1746914 h 2504364"/>
                <a:gd name="connsiteX75" fmla="*/ 1061114 w 1859508"/>
                <a:gd name="connsiteY75" fmla="*/ 1774209 h 2504364"/>
                <a:gd name="connsiteX76" fmla="*/ 1081585 w 1859508"/>
                <a:gd name="connsiteY76" fmla="*/ 1774209 h 2504364"/>
                <a:gd name="connsiteX77" fmla="*/ 1081585 w 1859508"/>
                <a:gd name="connsiteY77" fmla="*/ 1791269 h 2504364"/>
                <a:gd name="connsiteX78" fmla="*/ 1098645 w 1859508"/>
                <a:gd name="connsiteY78" fmla="*/ 1791269 h 2504364"/>
                <a:gd name="connsiteX79" fmla="*/ 1098645 w 1859508"/>
                <a:gd name="connsiteY79" fmla="*/ 1818564 h 2504364"/>
                <a:gd name="connsiteX80" fmla="*/ 1163472 w 1859508"/>
                <a:gd name="connsiteY80" fmla="*/ 1818564 h 2504364"/>
                <a:gd name="connsiteX81" fmla="*/ 1163472 w 1859508"/>
                <a:gd name="connsiteY81" fmla="*/ 1832212 h 2504364"/>
                <a:gd name="connsiteX82" fmla="*/ 1183944 w 1859508"/>
                <a:gd name="connsiteY82" fmla="*/ 1866332 h 2504364"/>
                <a:gd name="connsiteX83" fmla="*/ 1231711 w 1859508"/>
                <a:gd name="connsiteY83" fmla="*/ 1866332 h 2504364"/>
                <a:gd name="connsiteX84" fmla="*/ 1231711 w 1859508"/>
                <a:gd name="connsiteY84" fmla="*/ 1897039 h 2504364"/>
                <a:gd name="connsiteX85" fmla="*/ 1241947 w 1859508"/>
                <a:gd name="connsiteY85" fmla="*/ 1897039 h 2504364"/>
                <a:gd name="connsiteX86" fmla="*/ 1241947 w 1859508"/>
                <a:gd name="connsiteY86" fmla="*/ 1924335 h 2504364"/>
                <a:gd name="connsiteX87" fmla="*/ 1259006 w 1859508"/>
                <a:gd name="connsiteY87" fmla="*/ 1924335 h 2504364"/>
                <a:gd name="connsiteX88" fmla="*/ 1259006 w 1859508"/>
                <a:gd name="connsiteY88" fmla="*/ 1958454 h 2504364"/>
                <a:gd name="connsiteX89" fmla="*/ 1289714 w 1859508"/>
                <a:gd name="connsiteY89" fmla="*/ 1958454 h 2504364"/>
                <a:gd name="connsiteX90" fmla="*/ 1289714 w 1859508"/>
                <a:gd name="connsiteY90" fmla="*/ 2074460 h 2504364"/>
                <a:gd name="connsiteX91" fmla="*/ 1310185 w 1859508"/>
                <a:gd name="connsiteY91" fmla="*/ 2074460 h 2504364"/>
                <a:gd name="connsiteX92" fmla="*/ 1310185 w 1859508"/>
                <a:gd name="connsiteY92" fmla="*/ 2122227 h 2504364"/>
                <a:gd name="connsiteX93" fmla="*/ 1334069 w 1859508"/>
                <a:gd name="connsiteY93" fmla="*/ 2122227 h 2504364"/>
                <a:gd name="connsiteX94" fmla="*/ 1334069 w 1859508"/>
                <a:gd name="connsiteY94" fmla="*/ 2190466 h 2504364"/>
                <a:gd name="connsiteX95" fmla="*/ 1368188 w 1859508"/>
                <a:gd name="connsiteY95" fmla="*/ 2190466 h 2504364"/>
                <a:gd name="connsiteX96" fmla="*/ 1368188 w 1859508"/>
                <a:gd name="connsiteY96" fmla="*/ 2221173 h 2504364"/>
                <a:gd name="connsiteX97" fmla="*/ 1460311 w 1859508"/>
                <a:gd name="connsiteY97" fmla="*/ 2221173 h 2504364"/>
                <a:gd name="connsiteX98" fmla="*/ 1460311 w 1859508"/>
                <a:gd name="connsiteY98" fmla="*/ 2234821 h 2504364"/>
                <a:gd name="connsiteX99" fmla="*/ 1487606 w 1859508"/>
                <a:gd name="connsiteY99" fmla="*/ 2234821 h 2504364"/>
                <a:gd name="connsiteX100" fmla="*/ 1487606 w 1859508"/>
                <a:gd name="connsiteY100" fmla="*/ 2251881 h 2504364"/>
                <a:gd name="connsiteX101" fmla="*/ 1531962 w 1859508"/>
                <a:gd name="connsiteY101" fmla="*/ 2251881 h 2504364"/>
                <a:gd name="connsiteX102" fmla="*/ 1531962 w 1859508"/>
                <a:gd name="connsiteY102" fmla="*/ 2265529 h 2504364"/>
                <a:gd name="connsiteX103" fmla="*/ 1572905 w 1859508"/>
                <a:gd name="connsiteY103" fmla="*/ 2265529 h 2504364"/>
                <a:gd name="connsiteX104" fmla="*/ 1572905 w 1859508"/>
                <a:gd name="connsiteY104" fmla="*/ 2323532 h 2504364"/>
                <a:gd name="connsiteX105" fmla="*/ 1603612 w 1859508"/>
                <a:gd name="connsiteY105" fmla="*/ 2323532 h 2504364"/>
                <a:gd name="connsiteX106" fmla="*/ 1603612 w 1859508"/>
                <a:gd name="connsiteY106" fmla="*/ 2415654 h 2504364"/>
                <a:gd name="connsiteX107" fmla="*/ 1627496 w 1859508"/>
                <a:gd name="connsiteY107" fmla="*/ 2415654 h 2504364"/>
                <a:gd name="connsiteX108" fmla="*/ 1627496 w 1859508"/>
                <a:gd name="connsiteY108" fmla="*/ 2449773 h 2504364"/>
                <a:gd name="connsiteX109" fmla="*/ 1647968 w 1859508"/>
                <a:gd name="connsiteY109" fmla="*/ 2449773 h 2504364"/>
                <a:gd name="connsiteX110" fmla="*/ 1647968 w 1859508"/>
                <a:gd name="connsiteY110" fmla="*/ 2483893 h 2504364"/>
                <a:gd name="connsiteX111" fmla="*/ 1726442 w 1859508"/>
                <a:gd name="connsiteY111" fmla="*/ 2483893 h 2504364"/>
                <a:gd name="connsiteX112" fmla="*/ 1726442 w 1859508"/>
                <a:gd name="connsiteY112" fmla="*/ 2504364 h 2504364"/>
                <a:gd name="connsiteX113" fmla="*/ 1859508 w 1859508"/>
                <a:gd name="connsiteY113" fmla="*/ 2504364 h 2504364"/>
                <a:gd name="connsiteX0" fmla="*/ 0 w 1859508"/>
                <a:gd name="connsiteY0" fmla="*/ 0 h 2504364"/>
                <a:gd name="connsiteX1" fmla="*/ 54591 w 1859508"/>
                <a:gd name="connsiteY1" fmla="*/ 0 h 2504364"/>
                <a:gd name="connsiteX2" fmla="*/ 54591 w 1859508"/>
                <a:gd name="connsiteY2" fmla="*/ 27296 h 2504364"/>
                <a:gd name="connsiteX3" fmla="*/ 105771 w 1859508"/>
                <a:gd name="connsiteY3" fmla="*/ 27296 h 2504364"/>
                <a:gd name="connsiteX4" fmla="*/ 105771 w 1859508"/>
                <a:gd name="connsiteY4" fmla="*/ 64827 h 2504364"/>
                <a:gd name="connsiteX5" fmla="*/ 146714 w 1859508"/>
                <a:gd name="connsiteY5" fmla="*/ 64827 h 2504364"/>
                <a:gd name="connsiteX6" fmla="*/ 146714 w 1859508"/>
                <a:gd name="connsiteY6" fmla="*/ 98947 h 2504364"/>
                <a:gd name="connsiteX7" fmla="*/ 146714 w 1859508"/>
                <a:gd name="connsiteY7" fmla="*/ 105770 h 2504364"/>
                <a:gd name="connsiteX8" fmla="*/ 180833 w 1859508"/>
                <a:gd name="connsiteY8" fmla="*/ 105770 h 2504364"/>
                <a:gd name="connsiteX9" fmla="*/ 180833 w 1859508"/>
                <a:gd name="connsiteY9" fmla="*/ 136478 h 2504364"/>
                <a:gd name="connsiteX10" fmla="*/ 218365 w 1859508"/>
                <a:gd name="connsiteY10" fmla="*/ 136478 h 2504364"/>
                <a:gd name="connsiteX11" fmla="*/ 218365 w 1859508"/>
                <a:gd name="connsiteY11" fmla="*/ 180833 h 2504364"/>
                <a:gd name="connsiteX12" fmla="*/ 218365 w 1859508"/>
                <a:gd name="connsiteY12" fmla="*/ 180833 h 2504364"/>
                <a:gd name="connsiteX13" fmla="*/ 245660 w 1859508"/>
                <a:gd name="connsiteY13" fmla="*/ 180833 h 2504364"/>
                <a:gd name="connsiteX14" fmla="*/ 245660 w 1859508"/>
                <a:gd name="connsiteY14" fmla="*/ 225188 h 2504364"/>
                <a:gd name="connsiteX15" fmla="*/ 290015 w 1859508"/>
                <a:gd name="connsiteY15" fmla="*/ 225188 h 2504364"/>
                <a:gd name="connsiteX16" fmla="*/ 290015 w 1859508"/>
                <a:gd name="connsiteY16" fmla="*/ 317311 h 2504364"/>
                <a:gd name="connsiteX17" fmla="*/ 310487 w 1859508"/>
                <a:gd name="connsiteY17" fmla="*/ 317311 h 2504364"/>
                <a:gd name="connsiteX18" fmla="*/ 310487 w 1859508"/>
                <a:gd name="connsiteY18" fmla="*/ 426493 h 2504364"/>
                <a:gd name="connsiteX19" fmla="*/ 324135 w 1859508"/>
                <a:gd name="connsiteY19" fmla="*/ 426493 h 2504364"/>
                <a:gd name="connsiteX20" fmla="*/ 324135 w 1859508"/>
                <a:gd name="connsiteY20" fmla="*/ 593678 h 2504364"/>
                <a:gd name="connsiteX21" fmla="*/ 348018 w 1859508"/>
                <a:gd name="connsiteY21" fmla="*/ 593678 h 2504364"/>
                <a:gd name="connsiteX22" fmla="*/ 348018 w 1859508"/>
                <a:gd name="connsiteY22" fmla="*/ 658505 h 2504364"/>
                <a:gd name="connsiteX23" fmla="*/ 348018 w 1859508"/>
                <a:gd name="connsiteY23" fmla="*/ 658505 h 2504364"/>
                <a:gd name="connsiteX24" fmla="*/ 348018 w 1859508"/>
                <a:gd name="connsiteY24" fmla="*/ 696036 h 2504364"/>
                <a:gd name="connsiteX25" fmla="*/ 378726 w 1859508"/>
                <a:gd name="connsiteY25" fmla="*/ 696036 h 2504364"/>
                <a:gd name="connsiteX26" fmla="*/ 378726 w 1859508"/>
                <a:gd name="connsiteY26" fmla="*/ 794982 h 2504364"/>
                <a:gd name="connsiteX27" fmla="*/ 412845 w 1859508"/>
                <a:gd name="connsiteY27" fmla="*/ 794982 h 2504364"/>
                <a:gd name="connsiteX28" fmla="*/ 412845 w 1859508"/>
                <a:gd name="connsiteY28" fmla="*/ 825690 h 2504364"/>
                <a:gd name="connsiteX29" fmla="*/ 436729 w 1859508"/>
                <a:gd name="connsiteY29" fmla="*/ 825690 h 2504364"/>
                <a:gd name="connsiteX30" fmla="*/ 436729 w 1859508"/>
                <a:gd name="connsiteY30" fmla="*/ 852985 h 2504364"/>
                <a:gd name="connsiteX31" fmla="*/ 484496 w 1859508"/>
                <a:gd name="connsiteY31" fmla="*/ 852985 h 2504364"/>
                <a:gd name="connsiteX32" fmla="*/ 484496 w 1859508"/>
                <a:gd name="connsiteY32" fmla="*/ 870045 h 2504364"/>
                <a:gd name="connsiteX33" fmla="*/ 532263 w 1859508"/>
                <a:gd name="connsiteY33" fmla="*/ 870045 h 2504364"/>
                <a:gd name="connsiteX34" fmla="*/ 532263 w 1859508"/>
                <a:gd name="connsiteY34" fmla="*/ 917812 h 2504364"/>
                <a:gd name="connsiteX35" fmla="*/ 542499 w 1859508"/>
                <a:gd name="connsiteY35" fmla="*/ 917812 h 2504364"/>
                <a:gd name="connsiteX36" fmla="*/ 542499 w 1859508"/>
                <a:gd name="connsiteY36" fmla="*/ 941696 h 2504364"/>
                <a:gd name="connsiteX37" fmla="*/ 576618 w 1859508"/>
                <a:gd name="connsiteY37" fmla="*/ 941696 h 2504364"/>
                <a:gd name="connsiteX38" fmla="*/ 576618 w 1859508"/>
                <a:gd name="connsiteY38" fmla="*/ 989463 h 2504364"/>
                <a:gd name="connsiteX39" fmla="*/ 600502 w 1859508"/>
                <a:gd name="connsiteY39" fmla="*/ 989463 h 2504364"/>
                <a:gd name="connsiteX40" fmla="*/ 600502 w 1859508"/>
                <a:gd name="connsiteY40" fmla="*/ 1026994 h 2504364"/>
                <a:gd name="connsiteX41" fmla="*/ 614150 w 1859508"/>
                <a:gd name="connsiteY41" fmla="*/ 1026994 h 2504364"/>
                <a:gd name="connsiteX42" fmla="*/ 614150 w 1859508"/>
                <a:gd name="connsiteY42" fmla="*/ 1071350 h 2504364"/>
                <a:gd name="connsiteX43" fmla="*/ 641445 w 1859508"/>
                <a:gd name="connsiteY43" fmla="*/ 1071350 h 2504364"/>
                <a:gd name="connsiteX44" fmla="*/ 641445 w 1859508"/>
                <a:gd name="connsiteY44" fmla="*/ 1125941 h 2504364"/>
                <a:gd name="connsiteX45" fmla="*/ 641445 w 1859508"/>
                <a:gd name="connsiteY45" fmla="*/ 1170296 h 2504364"/>
                <a:gd name="connsiteX46" fmla="*/ 668741 w 1859508"/>
                <a:gd name="connsiteY46" fmla="*/ 1170296 h 2504364"/>
                <a:gd name="connsiteX47" fmla="*/ 668741 w 1859508"/>
                <a:gd name="connsiteY47" fmla="*/ 1218063 h 2504364"/>
                <a:gd name="connsiteX48" fmla="*/ 678976 w 1859508"/>
                <a:gd name="connsiteY48" fmla="*/ 1218063 h 2504364"/>
                <a:gd name="connsiteX49" fmla="*/ 678976 w 1859508"/>
                <a:gd name="connsiteY49" fmla="*/ 1293126 h 2504364"/>
                <a:gd name="connsiteX50" fmla="*/ 692624 w 1859508"/>
                <a:gd name="connsiteY50" fmla="*/ 1293126 h 2504364"/>
                <a:gd name="connsiteX51" fmla="*/ 692624 w 1859508"/>
                <a:gd name="connsiteY51" fmla="*/ 1313597 h 2504364"/>
                <a:gd name="connsiteX52" fmla="*/ 702860 w 1859508"/>
                <a:gd name="connsiteY52" fmla="*/ 1323833 h 2504364"/>
                <a:gd name="connsiteX53" fmla="*/ 702860 w 1859508"/>
                <a:gd name="connsiteY53" fmla="*/ 1361364 h 2504364"/>
                <a:gd name="connsiteX54" fmla="*/ 740391 w 1859508"/>
                <a:gd name="connsiteY54" fmla="*/ 1361364 h 2504364"/>
                <a:gd name="connsiteX55" fmla="*/ 740391 w 1859508"/>
                <a:gd name="connsiteY55" fmla="*/ 1392072 h 2504364"/>
                <a:gd name="connsiteX56" fmla="*/ 764275 w 1859508"/>
                <a:gd name="connsiteY56" fmla="*/ 1392072 h 2504364"/>
                <a:gd name="connsiteX57" fmla="*/ 764275 w 1859508"/>
                <a:gd name="connsiteY57" fmla="*/ 1412544 h 2504364"/>
                <a:gd name="connsiteX58" fmla="*/ 798394 w 1859508"/>
                <a:gd name="connsiteY58" fmla="*/ 1412544 h 2504364"/>
                <a:gd name="connsiteX59" fmla="*/ 798394 w 1859508"/>
                <a:gd name="connsiteY59" fmla="*/ 1436427 h 2504364"/>
                <a:gd name="connsiteX60" fmla="*/ 852985 w 1859508"/>
                <a:gd name="connsiteY60" fmla="*/ 1436427 h 2504364"/>
                <a:gd name="connsiteX61" fmla="*/ 852985 w 1859508"/>
                <a:gd name="connsiteY61" fmla="*/ 1453487 h 2504364"/>
                <a:gd name="connsiteX62" fmla="*/ 883693 w 1859508"/>
                <a:gd name="connsiteY62" fmla="*/ 1453487 h 2504364"/>
                <a:gd name="connsiteX63" fmla="*/ 883693 w 1859508"/>
                <a:gd name="connsiteY63" fmla="*/ 1487606 h 2504364"/>
                <a:gd name="connsiteX64" fmla="*/ 921224 w 1859508"/>
                <a:gd name="connsiteY64" fmla="*/ 1487606 h 2504364"/>
                <a:gd name="connsiteX65" fmla="*/ 921224 w 1859508"/>
                <a:gd name="connsiteY65" fmla="*/ 1542197 h 2504364"/>
                <a:gd name="connsiteX66" fmla="*/ 945108 w 1859508"/>
                <a:gd name="connsiteY66" fmla="*/ 1542197 h 2504364"/>
                <a:gd name="connsiteX67" fmla="*/ 945108 w 1859508"/>
                <a:gd name="connsiteY67" fmla="*/ 1586553 h 2504364"/>
                <a:gd name="connsiteX68" fmla="*/ 972403 w 1859508"/>
                <a:gd name="connsiteY68" fmla="*/ 1586553 h 2504364"/>
                <a:gd name="connsiteX69" fmla="*/ 972403 w 1859508"/>
                <a:gd name="connsiteY69" fmla="*/ 1651379 h 2504364"/>
                <a:gd name="connsiteX70" fmla="*/ 986051 w 1859508"/>
                <a:gd name="connsiteY70" fmla="*/ 1651379 h 2504364"/>
                <a:gd name="connsiteX71" fmla="*/ 986051 w 1859508"/>
                <a:gd name="connsiteY71" fmla="*/ 1723030 h 2504364"/>
                <a:gd name="connsiteX72" fmla="*/ 1026994 w 1859508"/>
                <a:gd name="connsiteY72" fmla="*/ 1723030 h 2504364"/>
                <a:gd name="connsiteX73" fmla="*/ 1026994 w 1859508"/>
                <a:gd name="connsiteY73" fmla="*/ 1746914 h 2504364"/>
                <a:gd name="connsiteX74" fmla="*/ 1061114 w 1859508"/>
                <a:gd name="connsiteY74" fmla="*/ 1746914 h 2504364"/>
                <a:gd name="connsiteX75" fmla="*/ 1061114 w 1859508"/>
                <a:gd name="connsiteY75" fmla="*/ 1774209 h 2504364"/>
                <a:gd name="connsiteX76" fmla="*/ 1081585 w 1859508"/>
                <a:gd name="connsiteY76" fmla="*/ 1774209 h 2504364"/>
                <a:gd name="connsiteX77" fmla="*/ 1081585 w 1859508"/>
                <a:gd name="connsiteY77" fmla="*/ 1791269 h 2504364"/>
                <a:gd name="connsiteX78" fmla="*/ 1098645 w 1859508"/>
                <a:gd name="connsiteY78" fmla="*/ 1791269 h 2504364"/>
                <a:gd name="connsiteX79" fmla="*/ 1098645 w 1859508"/>
                <a:gd name="connsiteY79" fmla="*/ 1818564 h 2504364"/>
                <a:gd name="connsiteX80" fmla="*/ 1163472 w 1859508"/>
                <a:gd name="connsiteY80" fmla="*/ 1818564 h 2504364"/>
                <a:gd name="connsiteX81" fmla="*/ 1163472 w 1859508"/>
                <a:gd name="connsiteY81" fmla="*/ 1845860 h 2504364"/>
                <a:gd name="connsiteX82" fmla="*/ 1183944 w 1859508"/>
                <a:gd name="connsiteY82" fmla="*/ 1866332 h 2504364"/>
                <a:gd name="connsiteX83" fmla="*/ 1231711 w 1859508"/>
                <a:gd name="connsiteY83" fmla="*/ 1866332 h 2504364"/>
                <a:gd name="connsiteX84" fmla="*/ 1231711 w 1859508"/>
                <a:gd name="connsiteY84" fmla="*/ 1897039 h 2504364"/>
                <a:gd name="connsiteX85" fmla="*/ 1241947 w 1859508"/>
                <a:gd name="connsiteY85" fmla="*/ 1897039 h 2504364"/>
                <a:gd name="connsiteX86" fmla="*/ 1241947 w 1859508"/>
                <a:gd name="connsiteY86" fmla="*/ 1924335 h 2504364"/>
                <a:gd name="connsiteX87" fmla="*/ 1259006 w 1859508"/>
                <a:gd name="connsiteY87" fmla="*/ 1924335 h 2504364"/>
                <a:gd name="connsiteX88" fmla="*/ 1259006 w 1859508"/>
                <a:gd name="connsiteY88" fmla="*/ 1958454 h 2504364"/>
                <a:gd name="connsiteX89" fmla="*/ 1289714 w 1859508"/>
                <a:gd name="connsiteY89" fmla="*/ 1958454 h 2504364"/>
                <a:gd name="connsiteX90" fmla="*/ 1289714 w 1859508"/>
                <a:gd name="connsiteY90" fmla="*/ 2074460 h 2504364"/>
                <a:gd name="connsiteX91" fmla="*/ 1310185 w 1859508"/>
                <a:gd name="connsiteY91" fmla="*/ 2074460 h 2504364"/>
                <a:gd name="connsiteX92" fmla="*/ 1310185 w 1859508"/>
                <a:gd name="connsiteY92" fmla="*/ 2122227 h 2504364"/>
                <a:gd name="connsiteX93" fmla="*/ 1334069 w 1859508"/>
                <a:gd name="connsiteY93" fmla="*/ 2122227 h 2504364"/>
                <a:gd name="connsiteX94" fmla="*/ 1334069 w 1859508"/>
                <a:gd name="connsiteY94" fmla="*/ 2190466 h 2504364"/>
                <a:gd name="connsiteX95" fmla="*/ 1368188 w 1859508"/>
                <a:gd name="connsiteY95" fmla="*/ 2190466 h 2504364"/>
                <a:gd name="connsiteX96" fmla="*/ 1368188 w 1859508"/>
                <a:gd name="connsiteY96" fmla="*/ 2221173 h 2504364"/>
                <a:gd name="connsiteX97" fmla="*/ 1460311 w 1859508"/>
                <a:gd name="connsiteY97" fmla="*/ 2221173 h 2504364"/>
                <a:gd name="connsiteX98" fmla="*/ 1460311 w 1859508"/>
                <a:gd name="connsiteY98" fmla="*/ 2234821 h 2504364"/>
                <a:gd name="connsiteX99" fmla="*/ 1487606 w 1859508"/>
                <a:gd name="connsiteY99" fmla="*/ 2234821 h 2504364"/>
                <a:gd name="connsiteX100" fmla="*/ 1487606 w 1859508"/>
                <a:gd name="connsiteY100" fmla="*/ 2251881 h 2504364"/>
                <a:gd name="connsiteX101" fmla="*/ 1531962 w 1859508"/>
                <a:gd name="connsiteY101" fmla="*/ 2251881 h 2504364"/>
                <a:gd name="connsiteX102" fmla="*/ 1531962 w 1859508"/>
                <a:gd name="connsiteY102" fmla="*/ 2265529 h 2504364"/>
                <a:gd name="connsiteX103" fmla="*/ 1572905 w 1859508"/>
                <a:gd name="connsiteY103" fmla="*/ 2265529 h 2504364"/>
                <a:gd name="connsiteX104" fmla="*/ 1572905 w 1859508"/>
                <a:gd name="connsiteY104" fmla="*/ 2323532 h 2504364"/>
                <a:gd name="connsiteX105" fmla="*/ 1603612 w 1859508"/>
                <a:gd name="connsiteY105" fmla="*/ 2323532 h 2504364"/>
                <a:gd name="connsiteX106" fmla="*/ 1603612 w 1859508"/>
                <a:gd name="connsiteY106" fmla="*/ 2415654 h 2504364"/>
                <a:gd name="connsiteX107" fmla="*/ 1627496 w 1859508"/>
                <a:gd name="connsiteY107" fmla="*/ 2415654 h 2504364"/>
                <a:gd name="connsiteX108" fmla="*/ 1627496 w 1859508"/>
                <a:gd name="connsiteY108" fmla="*/ 2449773 h 2504364"/>
                <a:gd name="connsiteX109" fmla="*/ 1647968 w 1859508"/>
                <a:gd name="connsiteY109" fmla="*/ 2449773 h 2504364"/>
                <a:gd name="connsiteX110" fmla="*/ 1647968 w 1859508"/>
                <a:gd name="connsiteY110" fmla="*/ 2483893 h 2504364"/>
                <a:gd name="connsiteX111" fmla="*/ 1726442 w 1859508"/>
                <a:gd name="connsiteY111" fmla="*/ 2483893 h 2504364"/>
                <a:gd name="connsiteX112" fmla="*/ 1726442 w 1859508"/>
                <a:gd name="connsiteY112" fmla="*/ 2504364 h 2504364"/>
                <a:gd name="connsiteX113" fmla="*/ 1859508 w 1859508"/>
                <a:gd name="connsiteY113" fmla="*/ 2504364 h 2504364"/>
                <a:gd name="connsiteX0" fmla="*/ 0 w 1859508"/>
                <a:gd name="connsiteY0" fmla="*/ 0 h 2504364"/>
                <a:gd name="connsiteX1" fmla="*/ 54591 w 1859508"/>
                <a:gd name="connsiteY1" fmla="*/ 0 h 2504364"/>
                <a:gd name="connsiteX2" fmla="*/ 54591 w 1859508"/>
                <a:gd name="connsiteY2" fmla="*/ 27296 h 2504364"/>
                <a:gd name="connsiteX3" fmla="*/ 105771 w 1859508"/>
                <a:gd name="connsiteY3" fmla="*/ 27296 h 2504364"/>
                <a:gd name="connsiteX4" fmla="*/ 105771 w 1859508"/>
                <a:gd name="connsiteY4" fmla="*/ 64827 h 2504364"/>
                <a:gd name="connsiteX5" fmla="*/ 146714 w 1859508"/>
                <a:gd name="connsiteY5" fmla="*/ 64827 h 2504364"/>
                <a:gd name="connsiteX6" fmla="*/ 146714 w 1859508"/>
                <a:gd name="connsiteY6" fmla="*/ 98947 h 2504364"/>
                <a:gd name="connsiteX7" fmla="*/ 146714 w 1859508"/>
                <a:gd name="connsiteY7" fmla="*/ 105770 h 2504364"/>
                <a:gd name="connsiteX8" fmla="*/ 180833 w 1859508"/>
                <a:gd name="connsiteY8" fmla="*/ 105770 h 2504364"/>
                <a:gd name="connsiteX9" fmla="*/ 180833 w 1859508"/>
                <a:gd name="connsiteY9" fmla="*/ 136478 h 2504364"/>
                <a:gd name="connsiteX10" fmla="*/ 218365 w 1859508"/>
                <a:gd name="connsiteY10" fmla="*/ 136478 h 2504364"/>
                <a:gd name="connsiteX11" fmla="*/ 218365 w 1859508"/>
                <a:gd name="connsiteY11" fmla="*/ 180833 h 2504364"/>
                <a:gd name="connsiteX12" fmla="*/ 218365 w 1859508"/>
                <a:gd name="connsiteY12" fmla="*/ 180833 h 2504364"/>
                <a:gd name="connsiteX13" fmla="*/ 245660 w 1859508"/>
                <a:gd name="connsiteY13" fmla="*/ 180833 h 2504364"/>
                <a:gd name="connsiteX14" fmla="*/ 245660 w 1859508"/>
                <a:gd name="connsiteY14" fmla="*/ 225188 h 2504364"/>
                <a:gd name="connsiteX15" fmla="*/ 290015 w 1859508"/>
                <a:gd name="connsiteY15" fmla="*/ 225188 h 2504364"/>
                <a:gd name="connsiteX16" fmla="*/ 290015 w 1859508"/>
                <a:gd name="connsiteY16" fmla="*/ 317311 h 2504364"/>
                <a:gd name="connsiteX17" fmla="*/ 310487 w 1859508"/>
                <a:gd name="connsiteY17" fmla="*/ 317311 h 2504364"/>
                <a:gd name="connsiteX18" fmla="*/ 310487 w 1859508"/>
                <a:gd name="connsiteY18" fmla="*/ 426493 h 2504364"/>
                <a:gd name="connsiteX19" fmla="*/ 324135 w 1859508"/>
                <a:gd name="connsiteY19" fmla="*/ 426493 h 2504364"/>
                <a:gd name="connsiteX20" fmla="*/ 324135 w 1859508"/>
                <a:gd name="connsiteY20" fmla="*/ 593678 h 2504364"/>
                <a:gd name="connsiteX21" fmla="*/ 348018 w 1859508"/>
                <a:gd name="connsiteY21" fmla="*/ 593678 h 2504364"/>
                <a:gd name="connsiteX22" fmla="*/ 348018 w 1859508"/>
                <a:gd name="connsiteY22" fmla="*/ 658505 h 2504364"/>
                <a:gd name="connsiteX23" fmla="*/ 348018 w 1859508"/>
                <a:gd name="connsiteY23" fmla="*/ 658505 h 2504364"/>
                <a:gd name="connsiteX24" fmla="*/ 348018 w 1859508"/>
                <a:gd name="connsiteY24" fmla="*/ 696036 h 2504364"/>
                <a:gd name="connsiteX25" fmla="*/ 378726 w 1859508"/>
                <a:gd name="connsiteY25" fmla="*/ 696036 h 2504364"/>
                <a:gd name="connsiteX26" fmla="*/ 378726 w 1859508"/>
                <a:gd name="connsiteY26" fmla="*/ 794982 h 2504364"/>
                <a:gd name="connsiteX27" fmla="*/ 412845 w 1859508"/>
                <a:gd name="connsiteY27" fmla="*/ 794982 h 2504364"/>
                <a:gd name="connsiteX28" fmla="*/ 412845 w 1859508"/>
                <a:gd name="connsiteY28" fmla="*/ 825690 h 2504364"/>
                <a:gd name="connsiteX29" fmla="*/ 436729 w 1859508"/>
                <a:gd name="connsiteY29" fmla="*/ 825690 h 2504364"/>
                <a:gd name="connsiteX30" fmla="*/ 436729 w 1859508"/>
                <a:gd name="connsiteY30" fmla="*/ 852985 h 2504364"/>
                <a:gd name="connsiteX31" fmla="*/ 484496 w 1859508"/>
                <a:gd name="connsiteY31" fmla="*/ 852985 h 2504364"/>
                <a:gd name="connsiteX32" fmla="*/ 484496 w 1859508"/>
                <a:gd name="connsiteY32" fmla="*/ 870045 h 2504364"/>
                <a:gd name="connsiteX33" fmla="*/ 532263 w 1859508"/>
                <a:gd name="connsiteY33" fmla="*/ 870045 h 2504364"/>
                <a:gd name="connsiteX34" fmla="*/ 532263 w 1859508"/>
                <a:gd name="connsiteY34" fmla="*/ 917812 h 2504364"/>
                <a:gd name="connsiteX35" fmla="*/ 542499 w 1859508"/>
                <a:gd name="connsiteY35" fmla="*/ 917812 h 2504364"/>
                <a:gd name="connsiteX36" fmla="*/ 542499 w 1859508"/>
                <a:gd name="connsiteY36" fmla="*/ 941696 h 2504364"/>
                <a:gd name="connsiteX37" fmla="*/ 576618 w 1859508"/>
                <a:gd name="connsiteY37" fmla="*/ 941696 h 2504364"/>
                <a:gd name="connsiteX38" fmla="*/ 576618 w 1859508"/>
                <a:gd name="connsiteY38" fmla="*/ 989463 h 2504364"/>
                <a:gd name="connsiteX39" fmla="*/ 600502 w 1859508"/>
                <a:gd name="connsiteY39" fmla="*/ 989463 h 2504364"/>
                <a:gd name="connsiteX40" fmla="*/ 600502 w 1859508"/>
                <a:gd name="connsiteY40" fmla="*/ 1026994 h 2504364"/>
                <a:gd name="connsiteX41" fmla="*/ 614150 w 1859508"/>
                <a:gd name="connsiteY41" fmla="*/ 1026994 h 2504364"/>
                <a:gd name="connsiteX42" fmla="*/ 614150 w 1859508"/>
                <a:gd name="connsiteY42" fmla="*/ 1071350 h 2504364"/>
                <a:gd name="connsiteX43" fmla="*/ 641445 w 1859508"/>
                <a:gd name="connsiteY43" fmla="*/ 1071350 h 2504364"/>
                <a:gd name="connsiteX44" fmla="*/ 641445 w 1859508"/>
                <a:gd name="connsiteY44" fmla="*/ 1125941 h 2504364"/>
                <a:gd name="connsiteX45" fmla="*/ 641445 w 1859508"/>
                <a:gd name="connsiteY45" fmla="*/ 1170296 h 2504364"/>
                <a:gd name="connsiteX46" fmla="*/ 668741 w 1859508"/>
                <a:gd name="connsiteY46" fmla="*/ 1170296 h 2504364"/>
                <a:gd name="connsiteX47" fmla="*/ 668741 w 1859508"/>
                <a:gd name="connsiteY47" fmla="*/ 1218063 h 2504364"/>
                <a:gd name="connsiteX48" fmla="*/ 678976 w 1859508"/>
                <a:gd name="connsiteY48" fmla="*/ 1218063 h 2504364"/>
                <a:gd name="connsiteX49" fmla="*/ 678976 w 1859508"/>
                <a:gd name="connsiteY49" fmla="*/ 1293126 h 2504364"/>
                <a:gd name="connsiteX50" fmla="*/ 692624 w 1859508"/>
                <a:gd name="connsiteY50" fmla="*/ 1293126 h 2504364"/>
                <a:gd name="connsiteX51" fmla="*/ 692624 w 1859508"/>
                <a:gd name="connsiteY51" fmla="*/ 1313597 h 2504364"/>
                <a:gd name="connsiteX52" fmla="*/ 702860 w 1859508"/>
                <a:gd name="connsiteY52" fmla="*/ 1323833 h 2504364"/>
                <a:gd name="connsiteX53" fmla="*/ 702860 w 1859508"/>
                <a:gd name="connsiteY53" fmla="*/ 1361364 h 2504364"/>
                <a:gd name="connsiteX54" fmla="*/ 740391 w 1859508"/>
                <a:gd name="connsiteY54" fmla="*/ 1361364 h 2504364"/>
                <a:gd name="connsiteX55" fmla="*/ 740391 w 1859508"/>
                <a:gd name="connsiteY55" fmla="*/ 1392072 h 2504364"/>
                <a:gd name="connsiteX56" fmla="*/ 764275 w 1859508"/>
                <a:gd name="connsiteY56" fmla="*/ 1392072 h 2504364"/>
                <a:gd name="connsiteX57" fmla="*/ 764275 w 1859508"/>
                <a:gd name="connsiteY57" fmla="*/ 1412544 h 2504364"/>
                <a:gd name="connsiteX58" fmla="*/ 798394 w 1859508"/>
                <a:gd name="connsiteY58" fmla="*/ 1412544 h 2504364"/>
                <a:gd name="connsiteX59" fmla="*/ 798394 w 1859508"/>
                <a:gd name="connsiteY59" fmla="*/ 1436427 h 2504364"/>
                <a:gd name="connsiteX60" fmla="*/ 852985 w 1859508"/>
                <a:gd name="connsiteY60" fmla="*/ 1436427 h 2504364"/>
                <a:gd name="connsiteX61" fmla="*/ 852985 w 1859508"/>
                <a:gd name="connsiteY61" fmla="*/ 1453487 h 2504364"/>
                <a:gd name="connsiteX62" fmla="*/ 883693 w 1859508"/>
                <a:gd name="connsiteY62" fmla="*/ 1453487 h 2504364"/>
                <a:gd name="connsiteX63" fmla="*/ 883693 w 1859508"/>
                <a:gd name="connsiteY63" fmla="*/ 1487606 h 2504364"/>
                <a:gd name="connsiteX64" fmla="*/ 921224 w 1859508"/>
                <a:gd name="connsiteY64" fmla="*/ 1487606 h 2504364"/>
                <a:gd name="connsiteX65" fmla="*/ 921224 w 1859508"/>
                <a:gd name="connsiteY65" fmla="*/ 1542197 h 2504364"/>
                <a:gd name="connsiteX66" fmla="*/ 945108 w 1859508"/>
                <a:gd name="connsiteY66" fmla="*/ 1542197 h 2504364"/>
                <a:gd name="connsiteX67" fmla="*/ 945108 w 1859508"/>
                <a:gd name="connsiteY67" fmla="*/ 1586553 h 2504364"/>
                <a:gd name="connsiteX68" fmla="*/ 972403 w 1859508"/>
                <a:gd name="connsiteY68" fmla="*/ 1586553 h 2504364"/>
                <a:gd name="connsiteX69" fmla="*/ 972403 w 1859508"/>
                <a:gd name="connsiteY69" fmla="*/ 1651379 h 2504364"/>
                <a:gd name="connsiteX70" fmla="*/ 986051 w 1859508"/>
                <a:gd name="connsiteY70" fmla="*/ 1651379 h 2504364"/>
                <a:gd name="connsiteX71" fmla="*/ 986051 w 1859508"/>
                <a:gd name="connsiteY71" fmla="*/ 1723030 h 2504364"/>
                <a:gd name="connsiteX72" fmla="*/ 1026994 w 1859508"/>
                <a:gd name="connsiteY72" fmla="*/ 1723030 h 2504364"/>
                <a:gd name="connsiteX73" fmla="*/ 1026994 w 1859508"/>
                <a:gd name="connsiteY73" fmla="*/ 1746914 h 2504364"/>
                <a:gd name="connsiteX74" fmla="*/ 1061114 w 1859508"/>
                <a:gd name="connsiteY74" fmla="*/ 1746914 h 2504364"/>
                <a:gd name="connsiteX75" fmla="*/ 1061114 w 1859508"/>
                <a:gd name="connsiteY75" fmla="*/ 1774209 h 2504364"/>
                <a:gd name="connsiteX76" fmla="*/ 1081585 w 1859508"/>
                <a:gd name="connsiteY76" fmla="*/ 1774209 h 2504364"/>
                <a:gd name="connsiteX77" fmla="*/ 1081585 w 1859508"/>
                <a:gd name="connsiteY77" fmla="*/ 1791269 h 2504364"/>
                <a:gd name="connsiteX78" fmla="*/ 1098645 w 1859508"/>
                <a:gd name="connsiteY78" fmla="*/ 1791269 h 2504364"/>
                <a:gd name="connsiteX79" fmla="*/ 1098645 w 1859508"/>
                <a:gd name="connsiteY79" fmla="*/ 1818564 h 2504364"/>
                <a:gd name="connsiteX80" fmla="*/ 1163472 w 1859508"/>
                <a:gd name="connsiteY80" fmla="*/ 1818564 h 2504364"/>
                <a:gd name="connsiteX81" fmla="*/ 1163472 w 1859508"/>
                <a:gd name="connsiteY81" fmla="*/ 1845860 h 2504364"/>
                <a:gd name="connsiteX82" fmla="*/ 1187356 w 1859508"/>
                <a:gd name="connsiteY82" fmla="*/ 1849272 h 2504364"/>
                <a:gd name="connsiteX83" fmla="*/ 1231711 w 1859508"/>
                <a:gd name="connsiteY83" fmla="*/ 1866332 h 2504364"/>
                <a:gd name="connsiteX84" fmla="*/ 1231711 w 1859508"/>
                <a:gd name="connsiteY84" fmla="*/ 1897039 h 2504364"/>
                <a:gd name="connsiteX85" fmla="*/ 1241947 w 1859508"/>
                <a:gd name="connsiteY85" fmla="*/ 1897039 h 2504364"/>
                <a:gd name="connsiteX86" fmla="*/ 1241947 w 1859508"/>
                <a:gd name="connsiteY86" fmla="*/ 1924335 h 2504364"/>
                <a:gd name="connsiteX87" fmla="*/ 1259006 w 1859508"/>
                <a:gd name="connsiteY87" fmla="*/ 1924335 h 2504364"/>
                <a:gd name="connsiteX88" fmla="*/ 1259006 w 1859508"/>
                <a:gd name="connsiteY88" fmla="*/ 1958454 h 2504364"/>
                <a:gd name="connsiteX89" fmla="*/ 1289714 w 1859508"/>
                <a:gd name="connsiteY89" fmla="*/ 1958454 h 2504364"/>
                <a:gd name="connsiteX90" fmla="*/ 1289714 w 1859508"/>
                <a:gd name="connsiteY90" fmla="*/ 2074460 h 2504364"/>
                <a:gd name="connsiteX91" fmla="*/ 1310185 w 1859508"/>
                <a:gd name="connsiteY91" fmla="*/ 2074460 h 2504364"/>
                <a:gd name="connsiteX92" fmla="*/ 1310185 w 1859508"/>
                <a:gd name="connsiteY92" fmla="*/ 2122227 h 2504364"/>
                <a:gd name="connsiteX93" fmla="*/ 1334069 w 1859508"/>
                <a:gd name="connsiteY93" fmla="*/ 2122227 h 2504364"/>
                <a:gd name="connsiteX94" fmla="*/ 1334069 w 1859508"/>
                <a:gd name="connsiteY94" fmla="*/ 2190466 h 2504364"/>
                <a:gd name="connsiteX95" fmla="*/ 1368188 w 1859508"/>
                <a:gd name="connsiteY95" fmla="*/ 2190466 h 2504364"/>
                <a:gd name="connsiteX96" fmla="*/ 1368188 w 1859508"/>
                <a:gd name="connsiteY96" fmla="*/ 2221173 h 2504364"/>
                <a:gd name="connsiteX97" fmla="*/ 1460311 w 1859508"/>
                <a:gd name="connsiteY97" fmla="*/ 2221173 h 2504364"/>
                <a:gd name="connsiteX98" fmla="*/ 1460311 w 1859508"/>
                <a:gd name="connsiteY98" fmla="*/ 2234821 h 2504364"/>
                <a:gd name="connsiteX99" fmla="*/ 1487606 w 1859508"/>
                <a:gd name="connsiteY99" fmla="*/ 2234821 h 2504364"/>
                <a:gd name="connsiteX100" fmla="*/ 1487606 w 1859508"/>
                <a:gd name="connsiteY100" fmla="*/ 2251881 h 2504364"/>
                <a:gd name="connsiteX101" fmla="*/ 1531962 w 1859508"/>
                <a:gd name="connsiteY101" fmla="*/ 2251881 h 2504364"/>
                <a:gd name="connsiteX102" fmla="*/ 1531962 w 1859508"/>
                <a:gd name="connsiteY102" fmla="*/ 2265529 h 2504364"/>
                <a:gd name="connsiteX103" fmla="*/ 1572905 w 1859508"/>
                <a:gd name="connsiteY103" fmla="*/ 2265529 h 2504364"/>
                <a:gd name="connsiteX104" fmla="*/ 1572905 w 1859508"/>
                <a:gd name="connsiteY104" fmla="*/ 2323532 h 2504364"/>
                <a:gd name="connsiteX105" fmla="*/ 1603612 w 1859508"/>
                <a:gd name="connsiteY105" fmla="*/ 2323532 h 2504364"/>
                <a:gd name="connsiteX106" fmla="*/ 1603612 w 1859508"/>
                <a:gd name="connsiteY106" fmla="*/ 2415654 h 2504364"/>
                <a:gd name="connsiteX107" fmla="*/ 1627496 w 1859508"/>
                <a:gd name="connsiteY107" fmla="*/ 2415654 h 2504364"/>
                <a:gd name="connsiteX108" fmla="*/ 1627496 w 1859508"/>
                <a:gd name="connsiteY108" fmla="*/ 2449773 h 2504364"/>
                <a:gd name="connsiteX109" fmla="*/ 1647968 w 1859508"/>
                <a:gd name="connsiteY109" fmla="*/ 2449773 h 2504364"/>
                <a:gd name="connsiteX110" fmla="*/ 1647968 w 1859508"/>
                <a:gd name="connsiteY110" fmla="*/ 2483893 h 2504364"/>
                <a:gd name="connsiteX111" fmla="*/ 1726442 w 1859508"/>
                <a:gd name="connsiteY111" fmla="*/ 2483893 h 2504364"/>
                <a:gd name="connsiteX112" fmla="*/ 1726442 w 1859508"/>
                <a:gd name="connsiteY112" fmla="*/ 2504364 h 2504364"/>
                <a:gd name="connsiteX113" fmla="*/ 1859508 w 1859508"/>
                <a:gd name="connsiteY113" fmla="*/ 2504364 h 2504364"/>
                <a:gd name="connsiteX0" fmla="*/ 0 w 1859508"/>
                <a:gd name="connsiteY0" fmla="*/ 0 h 2504364"/>
                <a:gd name="connsiteX1" fmla="*/ 54591 w 1859508"/>
                <a:gd name="connsiteY1" fmla="*/ 0 h 2504364"/>
                <a:gd name="connsiteX2" fmla="*/ 54591 w 1859508"/>
                <a:gd name="connsiteY2" fmla="*/ 27296 h 2504364"/>
                <a:gd name="connsiteX3" fmla="*/ 105771 w 1859508"/>
                <a:gd name="connsiteY3" fmla="*/ 27296 h 2504364"/>
                <a:gd name="connsiteX4" fmla="*/ 105771 w 1859508"/>
                <a:gd name="connsiteY4" fmla="*/ 64827 h 2504364"/>
                <a:gd name="connsiteX5" fmla="*/ 146714 w 1859508"/>
                <a:gd name="connsiteY5" fmla="*/ 64827 h 2504364"/>
                <a:gd name="connsiteX6" fmla="*/ 146714 w 1859508"/>
                <a:gd name="connsiteY6" fmla="*/ 98947 h 2504364"/>
                <a:gd name="connsiteX7" fmla="*/ 146714 w 1859508"/>
                <a:gd name="connsiteY7" fmla="*/ 105770 h 2504364"/>
                <a:gd name="connsiteX8" fmla="*/ 180833 w 1859508"/>
                <a:gd name="connsiteY8" fmla="*/ 105770 h 2504364"/>
                <a:gd name="connsiteX9" fmla="*/ 180833 w 1859508"/>
                <a:gd name="connsiteY9" fmla="*/ 136478 h 2504364"/>
                <a:gd name="connsiteX10" fmla="*/ 218365 w 1859508"/>
                <a:gd name="connsiteY10" fmla="*/ 136478 h 2504364"/>
                <a:gd name="connsiteX11" fmla="*/ 218365 w 1859508"/>
                <a:gd name="connsiteY11" fmla="*/ 180833 h 2504364"/>
                <a:gd name="connsiteX12" fmla="*/ 218365 w 1859508"/>
                <a:gd name="connsiteY12" fmla="*/ 180833 h 2504364"/>
                <a:gd name="connsiteX13" fmla="*/ 245660 w 1859508"/>
                <a:gd name="connsiteY13" fmla="*/ 180833 h 2504364"/>
                <a:gd name="connsiteX14" fmla="*/ 245660 w 1859508"/>
                <a:gd name="connsiteY14" fmla="*/ 225188 h 2504364"/>
                <a:gd name="connsiteX15" fmla="*/ 290015 w 1859508"/>
                <a:gd name="connsiteY15" fmla="*/ 225188 h 2504364"/>
                <a:gd name="connsiteX16" fmla="*/ 290015 w 1859508"/>
                <a:gd name="connsiteY16" fmla="*/ 317311 h 2504364"/>
                <a:gd name="connsiteX17" fmla="*/ 310487 w 1859508"/>
                <a:gd name="connsiteY17" fmla="*/ 317311 h 2504364"/>
                <a:gd name="connsiteX18" fmla="*/ 310487 w 1859508"/>
                <a:gd name="connsiteY18" fmla="*/ 426493 h 2504364"/>
                <a:gd name="connsiteX19" fmla="*/ 324135 w 1859508"/>
                <a:gd name="connsiteY19" fmla="*/ 426493 h 2504364"/>
                <a:gd name="connsiteX20" fmla="*/ 324135 w 1859508"/>
                <a:gd name="connsiteY20" fmla="*/ 593678 h 2504364"/>
                <a:gd name="connsiteX21" fmla="*/ 348018 w 1859508"/>
                <a:gd name="connsiteY21" fmla="*/ 593678 h 2504364"/>
                <a:gd name="connsiteX22" fmla="*/ 348018 w 1859508"/>
                <a:gd name="connsiteY22" fmla="*/ 658505 h 2504364"/>
                <a:gd name="connsiteX23" fmla="*/ 348018 w 1859508"/>
                <a:gd name="connsiteY23" fmla="*/ 658505 h 2504364"/>
                <a:gd name="connsiteX24" fmla="*/ 348018 w 1859508"/>
                <a:gd name="connsiteY24" fmla="*/ 696036 h 2504364"/>
                <a:gd name="connsiteX25" fmla="*/ 378726 w 1859508"/>
                <a:gd name="connsiteY25" fmla="*/ 696036 h 2504364"/>
                <a:gd name="connsiteX26" fmla="*/ 378726 w 1859508"/>
                <a:gd name="connsiteY26" fmla="*/ 794982 h 2504364"/>
                <a:gd name="connsiteX27" fmla="*/ 412845 w 1859508"/>
                <a:gd name="connsiteY27" fmla="*/ 794982 h 2504364"/>
                <a:gd name="connsiteX28" fmla="*/ 412845 w 1859508"/>
                <a:gd name="connsiteY28" fmla="*/ 825690 h 2504364"/>
                <a:gd name="connsiteX29" fmla="*/ 436729 w 1859508"/>
                <a:gd name="connsiteY29" fmla="*/ 825690 h 2504364"/>
                <a:gd name="connsiteX30" fmla="*/ 436729 w 1859508"/>
                <a:gd name="connsiteY30" fmla="*/ 852985 h 2504364"/>
                <a:gd name="connsiteX31" fmla="*/ 484496 w 1859508"/>
                <a:gd name="connsiteY31" fmla="*/ 852985 h 2504364"/>
                <a:gd name="connsiteX32" fmla="*/ 484496 w 1859508"/>
                <a:gd name="connsiteY32" fmla="*/ 870045 h 2504364"/>
                <a:gd name="connsiteX33" fmla="*/ 532263 w 1859508"/>
                <a:gd name="connsiteY33" fmla="*/ 870045 h 2504364"/>
                <a:gd name="connsiteX34" fmla="*/ 532263 w 1859508"/>
                <a:gd name="connsiteY34" fmla="*/ 917812 h 2504364"/>
                <a:gd name="connsiteX35" fmla="*/ 542499 w 1859508"/>
                <a:gd name="connsiteY35" fmla="*/ 917812 h 2504364"/>
                <a:gd name="connsiteX36" fmla="*/ 542499 w 1859508"/>
                <a:gd name="connsiteY36" fmla="*/ 941696 h 2504364"/>
                <a:gd name="connsiteX37" fmla="*/ 576618 w 1859508"/>
                <a:gd name="connsiteY37" fmla="*/ 941696 h 2504364"/>
                <a:gd name="connsiteX38" fmla="*/ 576618 w 1859508"/>
                <a:gd name="connsiteY38" fmla="*/ 989463 h 2504364"/>
                <a:gd name="connsiteX39" fmla="*/ 600502 w 1859508"/>
                <a:gd name="connsiteY39" fmla="*/ 989463 h 2504364"/>
                <a:gd name="connsiteX40" fmla="*/ 600502 w 1859508"/>
                <a:gd name="connsiteY40" fmla="*/ 1026994 h 2504364"/>
                <a:gd name="connsiteX41" fmla="*/ 614150 w 1859508"/>
                <a:gd name="connsiteY41" fmla="*/ 1026994 h 2504364"/>
                <a:gd name="connsiteX42" fmla="*/ 614150 w 1859508"/>
                <a:gd name="connsiteY42" fmla="*/ 1071350 h 2504364"/>
                <a:gd name="connsiteX43" fmla="*/ 641445 w 1859508"/>
                <a:gd name="connsiteY43" fmla="*/ 1071350 h 2504364"/>
                <a:gd name="connsiteX44" fmla="*/ 641445 w 1859508"/>
                <a:gd name="connsiteY44" fmla="*/ 1125941 h 2504364"/>
                <a:gd name="connsiteX45" fmla="*/ 641445 w 1859508"/>
                <a:gd name="connsiteY45" fmla="*/ 1170296 h 2504364"/>
                <a:gd name="connsiteX46" fmla="*/ 668741 w 1859508"/>
                <a:gd name="connsiteY46" fmla="*/ 1170296 h 2504364"/>
                <a:gd name="connsiteX47" fmla="*/ 668741 w 1859508"/>
                <a:gd name="connsiteY47" fmla="*/ 1218063 h 2504364"/>
                <a:gd name="connsiteX48" fmla="*/ 678976 w 1859508"/>
                <a:gd name="connsiteY48" fmla="*/ 1218063 h 2504364"/>
                <a:gd name="connsiteX49" fmla="*/ 678976 w 1859508"/>
                <a:gd name="connsiteY49" fmla="*/ 1293126 h 2504364"/>
                <a:gd name="connsiteX50" fmla="*/ 692624 w 1859508"/>
                <a:gd name="connsiteY50" fmla="*/ 1293126 h 2504364"/>
                <a:gd name="connsiteX51" fmla="*/ 692624 w 1859508"/>
                <a:gd name="connsiteY51" fmla="*/ 1313597 h 2504364"/>
                <a:gd name="connsiteX52" fmla="*/ 702860 w 1859508"/>
                <a:gd name="connsiteY52" fmla="*/ 1323833 h 2504364"/>
                <a:gd name="connsiteX53" fmla="*/ 702860 w 1859508"/>
                <a:gd name="connsiteY53" fmla="*/ 1361364 h 2504364"/>
                <a:gd name="connsiteX54" fmla="*/ 740391 w 1859508"/>
                <a:gd name="connsiteY54" fmla="*/ 1361364 h 2504364"/>
                <a:gd name="connsiteX55" fmla="*/ 740391 w 1859508"/>
                <a:gd name="connsiteY55" fmla="*/ 1392072 h 2504364"/>
                <a:gd name="connsiteX56" fmla="*/ 764275 w 1859508"/>
                <a:gd name="connsiteY56" fmla="*/ 1392072 h 2504364"/>
                <a:gd name="connsiteX57" fmla="*/ 764275 w 1859508"/>
                <a:gd name="connsiteY57" fmla="*/ 1412544 h 2504364"/>
                <a:gd name="connsiteX58" fmla="*/ 798394 w 1859508"/>
                <a:gd name="connsiteY58" fmla="*/ 1412544 h 2504364"/>
                <a:gd name="connsiteX59" fmla="*/ 798394 w 1859508"/>
                <a:gd name="connsiteY59" fmla="*/ 1436427 h 2504364"/>
                <a:gd name="connsiteX60" fmla="*/ 852985 w 1859508"/>
                <a:gd name="connsiteY60" fmla="*/ 1436427 h 2504364"/>
                <a:gd name="connsiteX61" fmla="*/ 852985 w 1859508"/>
                <a:gd name="connsiteY61" fmla="*/ 1453487 h 2504364"/>
                <a:gd name="connsiteX62" fmla="*/ 883693 w 1859508"/>
                <a:gd name="connsiteY62" fmla="*/ 1453487 h 2504364"/>
                <a:gd name="connsiteX63" fmla="*/ 883693 w 1859508"/>
                <a:gd name="connsiteY63" fmla="*/ 1487606 h 2504364"/>
                <a:gd name="connsiteX64" fmla="*/ 921224 w 1859508"/>
                <a:gd name="connsiteY64" fmla="*/ 1487606 h 2504364"/>
                <a:gd name="connsiteX65" fmla="*/ 921224 w 1859508"/>
                <a:gd name="connsiteY65" fmla="*/ 1542197 h 2504364"/>
                <a:gd name="connsiteX66" fmla="*/ 945108 w 1859508"/>
                <a:gd name="connsiteY66" fmla="*/ 1542197 h 2504364"/>
                <a:gd name="connsiteX67" fmla="*/ 945108 w 1859508"/>
                <a:gd name="connsiteY67" fmla="*/ 1586553 h 2504364"/>
                <a:gd name="connsiteX68" fmla="*/ 972403 w 1859508"/>
                <a:gd name="connsiteY68" fmla="*/ 1586553 h 2504364"/>
                <a:gd name="connsiteX69" fmla="*/ 972403 w 1859508"/>
                <a:gd name="connsiteY69" fmla="*/ 1651379 h 2504364"/>
                <a:gd name="connsiteX70" fmla="*/ 986051 w 1859508"/>
                <a:gd name="connsiteY70" fmla="*/ 1651379 h 2504364"/>
                <a:gd name="connsiteX71" fmla="*/ 986051 w 1859508"/>
                <a:gd name="connsiteY71" fmla="*/ 1723030 h 2504364"/>
                <a:gd name="connsiteX72" fmla="*/ 1026994 w 1859508"/>
                <a:gd name="connsiteY72" fmla="*/ 1723030 h 2504364"/>
                <a:gd name="connsiteX73" fmla="*/ 1026994 w 1859508"/>
                <a:gd name="connsiteY73" fmla="*/ 1746914 h 2504364"/>
                <a:gd name="connsiteX74" fmla="*/ 1061114 w 1859508"/>
                <a:gd name="connsiteY74" fmla="*/ 1746914 h 2504364"/>
                <a:gd name="connsiteX75" fmla="*/ 1061114 w 1859508"/>
                <a:gd name="connsiteY75" fmla="*/ 1774209 h 2504364"/>
                <a:gd name="connsiteX76" fmla="*/ 1081585 w 1859508"/>
                <a:gd name="connsiteY76" fmla="*/ 1774209 h 2504364"/>
                <a:gd name="connsiteX77" fmla="*/ 1081585 w 1859508"/>
                <a:gd name="connsiteY77" fmla="*/ 1791269 h 2504364"/>
                <a:gd name="connsiteX78" fmla="*/ 1098645 w 1859508"/>
                <a:gd name="connsiteY78" fmla="*/ 1791269 h 2504364"/>
                <a:gd name="connsiteX79" fmla="*/ 1098645 w 1859508"/>
                <a:gd name="connsiteY79" fmla="*/ 1818564 h 2504364"/>
                <a:gd name="connsiteX80" fmla="*/ 1163472 w 1859508"/>
                <a:gd name="connsiteY80" fmla="*/ 1818564 h 2504364"/>
                <a:gd name="connsiteX81" fmla="*/ 1163472 w 1859508"/>
                <a:gd name="connsiteY81" fmla="*/ 1845860 h 2504364"/>
                <a:gd name="connsiteX82" fmla="*/ 1187356 w 1859508"/>
                <a:gd name="connsiteY82" fmla="*/ 1849272 h 2504364"/>
                <a:gd name="connsiteX83" fmla="*/ 1204415 w 1859508"/>
                <a:gd name="connsiteY83" fmla="*/ 1866332 h 2504364"/>
                <a:gd name="connsiteX84" fmla="*/ 1231711 w 1859508"/>
                <a:gd name="connsiteY84" fmla="*/ 1866332 h 2504364"/>
                <a:gd name="connsiteX85" fmla="*/ 1231711 w 1859508"/>
                <a:gd name="connsiteY85" fmla="*/ 1897039 h 2504364"/>
                <a:gd name="connsiteX86" fmla="*/ 1241947 w 1859508"/>
                <a:gd name="connsiteY86" fmla="*/ 1897039 h 2504364"/>
                <a:gd name="connsiteX87" fmla="*/ 1241947 w 1859508"/>
                <a:gd name="connsiteY87" fmla="*/ 1924335 h 2504364"/>
                <a:gd name="connsiteX88" fmla="*/ 1259006 w 1859508"/>
                <a:gd name="connsiteY88" fmla="*/ 1924335 h 2504364"/>
                <a:gd name="connsiteX89" fmla="*/ 1259006 w 1859508"/>
                <a:gd name="connsiteY89" fmla="*/ 1958454 h 2504364"/>
                <a:gd name="connsiteX90" fmla="*/ 1289714 w 1859508"/>
                <a:gd name="connsiteY90" fmla="*/ 1958454 h 2504364"/>
                <a:gd name="connsiteX91" fmla="*/ 1289714 w 1859508"/>
                <a:gd name="connsiteY91" fmla="*/ 2074460 h 2504364"/>
                <a:gd name="connsiteX92" fmla="*/ 1310185 w 1859508"/>
                <a:gd name="connsiteY92" fmla="*/ 2074460 h 2504364"/>
                <a:gd name="connsiteX93" fmla="*/ 1310185 w 1859508"/>
                <a:gd name="connsiteY93" fmla="*/ 2122227 h 2504364"/>
                <a:gd name="connsiteX94" fmla="*/ 1334069 w 1859508"/>
                <a:gd name="connsiteY94" fmla="*/ 2122227 h 2504364"/>
                <a:gd name="connsiteX95" fmla="*/ 1334069 w 1859508"/>
                <a:gd name="connsiteY95" fmla="*/ 2190466 h 2504364"/>
                <a:gd name="connsiteX96" fmla="*/ 1368188 w 1859508"/>
                <a:gd name="connsiteY96" fmla="*/ 2190466 h 2504364"/>
                <a:gd name="connsiteX97" fmla="*/ 1368188 w 1859508"/>
                <a:gd name="connsiteY97" fmla="*/ 2221173 h 2504364"/>
                <a:gd name="connsiteX98" fmla="*/ 1460311 w 1859508"/>
                <a:gd name="connsiteY98" fmla="*/ 2221173 h 2504364"/>
                <a:gd name="connsiteX99" fmla="*/ 1460311 w 1859508"/>
                <a:gd name="connsiteY99" fmla="*/ 2234821 h 2504364"/>
                <a:gd name="connsiteX100" fmla="*/ 1487606 w 1859508"/>
                <a:gd name="connsiteY100" fmla="*/ 2234821 h 2504364"/>
                <a:gd name="connsiteX101" fmla="*/ 1487606 w 1859508"/>
                <a:gd name="connsiteY101" fmla="*/ 2251881 h 2504364"/>
                <a:gd name="connsiteX102" fmla="*/ 1531962 w 1859508"/>
                <a:gd name="connsiteY102" fmla="*/ 2251881 h 2504364"/>
                <a:gd name="connsiteX103" fmla="*/ 1531962 w 1859508"/>
                <a:gd name="connsiteY103" fmla="*/ 2265529 h 2504364"/>
                <a:gd name="connsiteX104" fmla="*/ 1572905 w 1859508"/>
                <a:gd name="connsiteY104" fmla="*/ 2265529 h 2504364"/>
                <a:gd name="connsiteX105" fmla="*/ 1572905 w 1859508"/>
                <a:gd name="connsiteY105" fmla="*/ 2323532 h 2504364"/>
                <a:gd name="connsiteX106" fmla="*/ 1603612 w 1859508"/>
                <a:gd name="connsiteY106" fmla="*/ 2323532 h 2504364"/>
                <a:gd name="connsiteX107" fmla="*/ 1603612 w 1859508"/>
                <a:gd name="connsiteY107" fmla="*/ 2415654 h 2504364"/>
                <a:gd name="connsiteX108" fmla="*/ 1627496 w 1859508"/>
                <a:gd name="connsiteY108" fmla="*/ 2415654 h 2504364"/>
                <a:gd name="connsiteX109" fmla="*/ 1627496 w 1859508"/>
                <a:gd name="connsiteY109" fmla="*/ 2449773 h 2504364"/>
                <a:gd name="connsiteX110" fmla="*/ 1647968 w 1859508"/>
                <a:gd name="connsiteY110" fmla="*/ 2449773 h 2504364"/>
                <a:gd name="connsiteX111" fmla="*/ 1647968 w 1859508"/>
                <a:gd name="connsiteY111" fmla="*/ 2483893 h 2504364"/>
                <a:gd name="connsiteX112" fmla="*/ 1726442 w 1859508"/>
                <a:gd name="connsiteY112" fmla="*/ 2483893 h 2504364"/>
                <a:gd name="connsiteX113" fmla="*/ 1726442 w 1859508"/>
                <a:gd name="connsiteY113" fmla="*/ 2504364 h 2504364"/>
                <a:gd name="connsiteX114" fmla="*/ 1859508 w 1859508"/>
                <a:gd name="connsiteY114" fmla="*/ 2504364 h 2504364"/>
                <a:gd name="connsiteX0" fmla="*/ 0 w 1859508"/>
                <a:gd name="connsiteY0" fmla="*/ 0 h 2504364"/>
                <a:gd name="connsiteX1" fmla="*/ 54591 w 1859508"/>
                <a:gd name="connsiteY1" fmla="*/ 0 h 2504364"/>
                <a:gd name="connsiteX2" fmla="*/ 54591 w 1859508"/>
                <a:gd name="connsiteY2" fmla="*/ 27296 h 2504364"/>
                <a:gd name="connsiteX3" fmla="*/ 105771 w 1859508"/>
                <a:gd name="connsiteY3" fmla="*/ 27296 h 2504364"/>
                <a:gd name="connsiteX4" fmla="*/ 105771 w 1859508"/>
                <a:gd name="connsiteY4" fmla="*/ 64827 h 2504364"/>
                <a:gd name="connsiteX5" fmla="*/ 146714 w 1859508"/>
                <a:gd name="connsiteY5" fmla="*/ 64827 h 2504364"/>
                <a:gd name="connsiteX6" fmla="*/ 146714 w 1859508"/>
                <a:gd name="connsiteY6" fmla="*/ 98947 h 2504364"/>
                <a:gd name="connsiteX7" fmla="*/ 146714 w 1859508"/>
                <a:gd name="connsiteY7" fmla="*/ 105770 h 2504364"/>
                <a:gd name="connsiteX8" fmla="*/ 180833 w 1859508"/>
                <a:gd name="connsiteY8" fmla="*/ 105770 h 2504364"/>
                <a:gd name="connsiteX9" fmla="*/ 180833 w 1859508"/>
                <a:gd name="connsiteY9" fmla="*/ 136478 h 2504364"/>
                <a:gd name="connsiteX10" fmla="*/ 218365 w 1859508"/>
                <a:gd name="connsiteY10" fmla="*/ 136478 h 2504364"/>
                <a:gd name="connsiteX11" fmla="*/ 218365 w 1859508"/>
                <a:gd name="connsiteY11" fmla="*/ 180833 h 2504364"/>
                <a:gd name="connsiteX12" fmla="*/ 218365 w 1859508"/>
                <a:gd name="connsiteY12" fmla="*/ 180833 h 2504364"/>
                <a:gd name="connsiteX13" fmla="*/ 245660 w 1859508"/>
                <a:gd name="connsiteY13" fmla="*/ 180833 h 2504364"/>
                <a:gd name="connsiteX14" fmla="*/ 245660 w 1859508"/>
                <a:gd name="connsiteY14" fmla="*/ 225188 h 2504364"/>
                <a:gd name="connsiteX15" fmla="*/ 290015 w 1859508"/>
                <a:gd name="connsiteY15" fmla="*/ 225188 h 2504364"/>
                <a:gd name="connsiteX16" fmla="*/ 290015 w 1859508"/>
                <a:gd name="connsiteY16" fmla="*/ 317311 h 2504364"/>
                <a:gd name="connsiteX17" fmla="*/ 310487 w 1859508"/>
                <a:gd name="connsiteY17" fmla="*/ 317311 h 2504364"/>
                <a:gd name="connsiteX18" fmla="*/ 310487 w 1859508"/>
                <a:gd name="connsiteY18" fmla="*/ 426493 h 2504364"/>
                <a:gd name="connsiteX19" fmla="*/ 324135 w 1859508"/>
                <a:gd name="connsiteY19" fmla="*/ 426493 h 2504364"/>
                <a:gd name="connsiteX20" fmla="*/ 324135 w 1859508"/>
                <a:gd name="connsiteY20" fmla="*/ 593678 h 2504364"/>
                <a:gd name="connsiteX21" fmla="*/ 348018 w 1859508"/>
                <a:gd name="connsiteY21" fmla="*/ 593678 h 2504364"/>
                <a:gd name="connsiteX22" fmla="*/ 348018 w 1859508"/>
                <a:gd name="connsiteY22" fmla="*/ 658505 h 2504364"/>
                <a:gd name="connsiteX23" fmla="*/ 348018 w 1859508"/>
                <a:gd name="connsiteY23" fmla="*/ 658505 h 2504364"/>
                <a:gd name="connsiteX24" fmla="*/ 348018 w 1859508"/>
                <a:gd name="connsiteY24" fmla="*/ 696036 h 2504364"/>
                <a:gd name="connsiteX25" fmla="*/ 378726 w 1859508"/>
                <a:gd name="connsiteY25" fmla="*/ 696036 h 2504364"/>
                <a:gd name="connsiteX26" fmla="*/ 378726 w 1859508"/>
                <a:gd name="connsiteY26" fmla="*/ 794982 h 2504364"/>
                <a:gd name="connsiteX27" fmla="*/ 412845 w 1859508"/>
                <a:gd name="connsiteY27" fmla="*/ 794982 h 2504364"/>
                <a:gd name="connsiteX28" fmla="*/ 412845 w 1859508"/>
                <a:gd name="connsiteY28" fmla="*/ 825690 h 2504364"/>
                <a:gd name="connsiteX29" fmla="*/ 436729 w 1859508"/>
                <a:gd name="connsiteY29" fmla="*/ 825690 h 2504364"/>
                <a:gd name="connsiteX30" fmla="*/ 436729 w 1859508"/>
                <a:gd name="connsiteY30" fmla="*/ 852985 h 2504364"/>
                <a:gd name="connsiteX31" fmla="*/ 484496 w 1859508"/>
                <a:gd name="connsiteY31" fmla="*/ 852985 h 2504364"/>
                <a:gd name="connsiteX32" fmla="*/ 484496 w 1859508"/>
                <a:gd name="connsiteY32" fmla="*/ 870045 h 2504364"/>
                <a:gd name="connsiteX33" fmla="*/ 532263 w 1859508"/>
                <a:gd name="connsiteY33" fmla="*/ 870045 h 2504364"/>
                <a:gd name="connsiteX34" fmla="*/ 532263 w 1859508"/>
                <a:gd name="connsiteY34" fmla="*/ 917812 h 2504364"/>
                <a:gd name="connsiteX35" fmla="*/ 542499 w 1859508"/>
                <a:gd name="connsiteY35" fmla="*/ 917812 h 2504364"/>
                <a:gd name="connsiteX36" fmla="*/ 542499 w 1859508"/>
                <a:gd name="connsiteY36" fmla="*/ 941696 h 2504364"/>
                <a:gd name="connsiteX37" fmla="*/ 576618 w 1859508"/>
                <a:gd name="connsiteY37" fmla="*/ 941696 h 2504364"/>
                <a:gd name="connsiteX38" fmla="*/ 576618 w 1859508"/>
                <a:gd name="connsiteY38" fmla="*/ 989463 h 2504364"/>
                <a:gd name="connsiteX39" fmla="*/ 600502 w 1859508"/>
                <a:gd name="connsiteY39" fmla="*/ 989463 h 2504364"/>
                <a:gd name="connsiteX40" fmla="*/ 600502 w 1859508"/>
                <a:gd name="connsiteY40" fmla="*/ 1026994 h 2504364"/>
                <a:gd name="connsiteX41" fmla="*/ 614150 w 1859508"/>
                <a:gd name="connsiteY41" fmla="*/ 1026994 h 2504364"/>
                <a:gd name="connsiteX42" fmla="*/ 614150 w 1859508"/>
                <a:gd name="connsiteY42" fmla="*/ 1071350 h 2504364"/>
                <a:gd name="connsiteX43" fmla="*/ 641445 w 1859508"/>
                <a:gd name="connsiteY43" fmla="*/ 1071350 h 2504364"/>
                <a:gd name="connsiteX44" fmla="*/ 641445 w 1859508"/>
                <a:gd name="connsiteY44" fmla="*/ 1125941 h 2504364"/>
                <a:gd name="connsiteX45" fmla="*/ 641445 w 1859508"/>
                <a:gd name="connsiteY45" fmla="*/ 1170296 h 2504364"/>
                <a:gd name="connsiteX46" fmla="*/ 668741 w 1859508"/>
                <a:gd name="connsiteY46" fmla="*/ 1170296 h 2504364"/>
                <a:gd name="connsiteX47" fmla="*/ 668741 w 1859508"/>
                <a:gd name="connsiteY47" fmla="*/ 1218063 h 2504364"/>
                <a:gd name="connsiteX48" fmla="*/ 678976 w 1859508"/>
                <a:gd name="connsiteY48" fmla="*/ 1218063 h 2504364"/>
                <a:gd name="connsiteX49" fmla="*/ 678976 w 1859508"/>
                <a:gd name="connsiteY49" fmla="*/ 1293126 h 2504364"/>
                <a:gd name="connsiteX50" fmla="*/ 692624 w 1859508"/>
                <a:gd name="connsiteY50" fmla="*/ 1293126 h 2504364"/>
                <a:gd name="connsiteX51" fmla="*/ 692624 w 1859508"/>
                <a:gd name="connsiteY51" fmla="*/ 1313597 h 2504364"/>
                <a:gd name="connsiteX52" fmla="*/ 702860 w 1859508"/>
                <a:gd name="connsiteY52" fmla="*/ 1323833 h 2504364"/>
                <a:gd name="connsiteX53" fmla="*/ 702860 w 1859508"/>
                <a:gd name="connsiteY53" fmla="*/ 1361364 h 2504364"/>
                <a:gd name="connsiteX54" fmla="*/ 740391 w 1859508"/>
                <a:gd name="connsiteY54" fmla="*/ 1361364 h 2504364"/>
                <a:gd name="connsiteX55" fmla="*/ 740391 w 1859508"/>
                <a:gd name="connsiteY55" fmla="*/ 1392072 h 2504364"/>
                <a:gd name="connsiteX56" fmla="*/ 764275 w 1859508"/>
                <a:gd name="connsiteY56" fmla="*/ 1392072 h 2504364"/>
                <a:gd name="connsiteX57" fmla="*/ 764275 w 1859508"/>
                <a:gd name="connsiteY57" fmla="*/ 1412544 h 2504364"/>
                <a:gd name="connsiteX58" fmla="*/ 798394 w 1859508"/>
                <a:gd name="connsiteY58" fmla="*/ 1412544 h 2504364"/>
                <a:gd name="connsiteX59" fmla="*/ 798394 w 1859508"/>
                <a:gd name="connsiteY59" fmla="*/ 1436427 h 2504364"/>
                <a:gd name="connsiteX60" fmla="*/ 852985 w 1859508"/>
                <a:gd name="connsiteY60" fmla="*/ 1436427 h 2504364"/>
                <a:gd name="connsiteX61" fmla="*/ 852985 w 1859508"/>
                <a:gd name="connsiteY61" fmla="*/ 1453487 h 2504364"/>
                <a:gd name="connsiteX62" fmla="*/ 883693 w 1859508"/>
                <a:gd name="connsiteY62" fmla="*/ 1453487 h 2504364"/>
                <a:gd name="connsiteX63" fmla="*/ 883693 w 1859508"/>
                <a:gd name="connsiteY63" fmla="*/ 1487606 h 2504364"/>
                <a:gd name="connsiteX64" fmla="*/ 921224 w 1859508"/>
                <a:gd name="connsiteY64" fmla="*/ 1487606 h 2504364"/>
                <a:gd name="connsiteX65" fmla="*/ 921224 w 1859508"/>
                <a:gd name="connsiteY65" fmla="*/ 1542197 h 2504364"/>
                <a:gd name="connsiteX66" fmla="*/ 945108 w 1859508"/>
                <a:gd name="connsiteY66" fmla="*/ 1542197 h 2504364"/>
                <a:gd name="connsiteX67" fmla="*/ 945108 w 1859508"/>
                <a:gd name="connsiteY67" fmla="*/ 1586553 h 2504364"/>
                <a:gd name="connsiteX68" fmla="*/ 972403 w 1859508"/>
                <a:gd name="connsiteY68" fmla="*/ 1586553 h 2504364"/>
                <a:gd name="connsiteX69" fmla="*/ 972403 w 1859508"/>
                <a:gd name="connsiteY69" fmla="*/ 1651379 h 2504364"/>
                <a:gd name="connsiteX70" fmla="*/ 986051 w 1859508"/>
                <a:gd name="connsiteY70" fmla="*/ 1651379 h 2504364"/>
                <a:gd name="connsiteX71" fmla="*/ 986051 w 1859508"/>
                <a:gd name="connsiteY71" fmla="*/ 1723030 h 2504364"/>
                <a:gd name="connsiteX72" fmla="*/ 1026994 w 1859508"/>
                <a:gd name="connsiteY72" fmla="*/ 1723030 h 2504364"/>
                <a:gd name="connsiteX73" fmla="*/ 1026994 w 1859508"/>
                <a:gd name="connsiteY73" fmla="*/ 1746914 h 2504364"/>
                <a:gd name="connsiteX74" fmla="*/ 1061114 w 1859508"/>
                <a:gd name="connsiteY74" fmla="*/ 1746914 h 2504364"/>
                <a:gd name="connsiteX75" fmla="*/ 1061114 w 1859508"/>
                <a:gd name="connsiteY75" fmla="*/ 1774209 h 2504364"/>
                <a:gd name="connsiteX76" fmla="*/ 1081585 w 1859508"/>
                <a:gd name="connsiteY76" fmla="*/ 1774209 h 2504364"/>
                <a:gd name="connsiteX77" fmla="*/ 1081585 w 1859508"/>
                <a:gd name="connsiteY77" fmla="*/ 1791269 h 2504364"/>
                <a:gd name="connsiteX78" fmla="*/ 1098645 w 1859508"/>
                <a:gd name="connsiteY78" fmla="*/ 1791269 h 2504364"/>
                <a:gd name="connsiteX79" fmla="*/ 1098645 w 1859508"/>
                <a:gd name="connsiteY79" fmla="*/ 1818564 h 2504364"/>
                <a:gd name="connsiteX80" fmla="*/ 1163472 w 1859508"/>
                <a:gd name="connsiteY80" fmla="*/ 1818564 h 2504364"/>
                <a:gd name="connsiteX81" fmla="*/ 1163472 w 1859508"/>
                <a:gd name="connsiteY81" fmla="*/ 1845860 h 2504364"/>
                <a:gd name="connsiteX82" fmla="*/ 1187356 w 1859508"/>
                <a:gd name="connsiteY82" fmla="*/ 1849272 h 2504364"/>
                <a:gd name="connsiteX83" fmla="*/ 1194179 w 1859508"/>
                <a:gd name="connsiteY83" fmla="*/ 1873155 h 2504364"/>
                <a:gd name="connsiteX84" fmla="*/ 1231711 w 1859508"/>
                <a:gd name="connsiteY84" fmla="*/ 1866332 h 2504364"/>
                <a:gd name="connsiteX85" fmla="*/ 1231711 w 1859508"/>
                <a:gd name="connsiteY85" fmla="*/ 1897039 h 2504364"/>
                <a:gd name="connsiteX86" fmla="*/ 1241947 w 1859508"/>
                <a:gd name="connsiteY86" fmla="*/ 1897039 h 2504364"/>
                <a:gd name="connsiteX87" fmla="*/ 1241947 w 1859508"/>
                <a:gd name="connsiteY87" fmla="*/ 1924335 h 2504364"/>
                <a:gd name="connsiteX88" fmla="*/ 1259006 w 1859508"/>
                <a:gd name="connsiteY88" fmla="*/ 1924335 h 2504364"/>
                <a:gd name="connsiteX89" fmla="*/ 1259006 w 1859508"/>
                <a:gd name="connsiteY89" fmla="*/ 1958454 h 2504364"/>
                <a:gd name="connsiteX90" fmla="*/ 1289714 w 1859508"/>
                <a:gd name="connsiteY90" fmla="*/ 1958454 h 2504364"/>
                <a:gd name="connsiteX91" fmla="*/ 1289714 w 1859508"/>
                <a:gd name="connsiteY91" fmla="*/ 2074460 h 2504364"/>
                <a:gd name="connsiteX92" fmla="*/ 1310185 w 1859508"/>
                <a:gd name="connsiteY92" fmla="*/ 2074460 h 2504364"/>
                <a:gd name="connsiteX93" fmla="*/ 1310185 w 1859508"/>
                <a:gd name="connsiteY93" fmla="*/ 2122227 h 2504364"/>
                <a:gd name="connsiteX94" fmla="*/ 1334069 w 1859508"/>
                <a:gd name="connsiteY94" fmla="*/ 2122227 h 2504364"/>
                <a:gd name="connsiteX95" fmla="*/ 1334069 w 1859508"/>
                <a:gd name="connsiteY95" fmla="*/ 2190466 h 2504364"/>
                <a:gd name="connsiteX96" fmla="*/ 1368188 w 1859508"/>
                <a:gd name="connsiteY96" fmla="*/ 2190466 h 2504364"/>
                <a:gd name="connsiteX97" fmla="*/ 1368188 w 1859508"/>
                <a:gd name="connsiteY97" fmla="*/ 2221173 h 2504364"/>
                <a:gd name="connsiteX98" fmla="*/ 1460311 w 1859508"/>
                <a:gd name="connsiteY98" fmla="*/ 2221173 h 2504364"/>
                <a:gd name="connsiteX99" fmla="*/ 1460311 w 1859508"/>
                <a:gd name="connsiteY99" fmla="*/ 2234821 h 2504364"/>
                <a:gd name="connsiteX100" fmla="*/ 1487606 w 1859508"/>
                <a:gd name="connsiteY100" fmla="*/ 2234821 h 2504364"/>
                <a:gd name="connsiteX101" fmla="*/ 1487606 w 1859508"/>
                <a:gd name="connsiteY101" fmla="*/ 2251881 h 2504364"/>
                <a:gd name="connsiteX102" fmla="*/ 1531962 w 1859508"/>
                <a:gd name="connsiteY102" fmla="*/ 2251881 h 2504364"/>
                <a:gd name="connsiteX103" fmla="*/ 1531962 w 1859508"/>
                <a:gd name="connsiteY103" fmla="*/ 2265529 h 2504364"/>
                <a:gd name="connsiteX104" fmla="*/ 1572905 w 1859508"/>
                <a:gd name="connsiteY104" fmla="*/ 2265529 h 2504364"/>
                <a:gd name="connsiteX105" fmla="*/ 1572905 w 1859508"/>
                <a:gd name="connsiteY105" fmla="*/ 2323532 h 2504364"/>
                <a:gd name="connsiteX106" fmla="*/ 1603612 w 1859508"/>
                <a:gd name="connsiteY106" fmla="*/ 2323532 h 2504364"/>
                <a:gd name="connsiteX107" fmla="*/ 1603612 w 1859508"/>
                <a:gd name="connsiteY107" fmla="*/ 2415654 h 2504364"/>
                <a:gd name="connsiteX108" fmla="*/ 1627496 w 1859508"/>
                <a:gd name="connsiteY108" fmla="*/ 2415654 h 2504364"/>
                <a:gd name="connsiteX109" fmla="*/ 1627496 w 1859508"/>
                <a:gd name="connsiteY109" fmla="*/ 2449773 h 2504364"/>
                <a:gd name="connsiteX110" fmla="*/ 1647968 w 1859508"/>
                <a:gd name="connsiteY110" fmla="*/ 2449773 h 2504364"/>
                <a:gd name="connsiteX111" fmla="*/ 1647968 w 1859508"/>
                <a:gd name="connsiteY111" fmla="*/ 2483893 h 2504364"/>
                <a:gd name="connsiteX112" fmla="*/ 1726442 w 1859508"/>
                <a:gd name="connsiteY112" fmla="*/ 2483893 h 2504364"/>
                <a:gd name="connsiteX113" fmla="*/ 1726442 w 1859508"/>
                <a:gd name="connsiteY113" fmla="*/ 2504364 h 2504364"/>
                <a:gd name="connsiteX114" fmla="*/ 1859508 w 1859508"/>
                <a:gd name="connsiteY114" fmla="*/ 2504364 h 2504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1859508" h="2504364">
                  <a:moveTo>
                    <a:pt x="0" y="0"/>
                  </a:moveTo>
                  <a:lnTo>
                    <a:pt x="54591" y="0"/>
                  </a:lnTo>
                  <a:lnTo>
                    <a:pt x="54591" y="27296"/>
                  </a:lnTo>
                  <a:lnTo>
                    <a:pt x="105771" y="27296"/>
                  </a:lnTo>
                  <a:lnTo>
                    <a:pt x="105771" y="64827"/>
                  </a:lnTo>
                  <a:lnTo>
                    <a:pt x="146714" y="64827"/>
                  </a:lnTo>
                  <a:lnTo>
                    <a:pt x="146714" y="98947"/>
                  </a:lnTo>
                  <a:lnTo>
                    <a:pt x="146714" y="105770"/>
                  </a:lnTo>
                  <a:lnTo>
                    <a:pt x="180833" y="105770"/>
                  </a:lnTo>
                  <a:lnTo>
                    <a:pt x="180833" y="136478"/>
                  </a:lnTo>
                  <a:lnTo>
                    <a:pt x="218365" y="136478"/>
                  </a:lnTo>
                  <a:lnTo>
                    <a:pt x="218365" y="180833"/>
                  </a:lnTo>
                  <a:lnTo>
                    <a:pt x="218365" y="180833"/>
                  </a:lnTo>
                  <a:lnTo>
                    <a:pt x="245660" y="180833"/>
                  </a:lnTo>
                  <a:lnTo>
                    <a:pt x="245660" y="225188"/>
                  </a:lnTo>
                  <a:lnTo>
                    <a:pt x="290015" y="225188"/>
                  </a:lnTo>
                  <a:lnTo>
                    <a:pt x="290015" y="317311"/>
                  </a:lnTo>
                  <a:lnTo>
                    <a:pt x="310487" y="317311"/>
                  </a:lnTo>
                  <a:lnTo>
                    <a:pt x="310487" y="426493"/>
                  </a:lnTo>
                  <a:lnTo>
                    <a:pt x="324135" y="426493"/>
                  </a:lnTo>
                  <a:lnTo>
                    <a:pt x="324135" y="593678"/>
                  </a:lnTo>
                  <a:lnTo>
                    <a:pt x="348018" y="593678"/>
                  </a:lnTo>
                  <a:lnTo>
                    <a:pt x="348018" y="658505"/>
                  </a:lnTo>
                  <a:lnTo>
                    <a:pt x="348018" y="658505"/>
                  </a:lnTo>
                  <a:lnTo>
                    <a:pt x="348018" y="696036"/>
                  </a:lnTo>
                  <a:lnTo>
                    <a:pt x="378726" y="696036"/>
                  </a:lnTo>
                  <a:lnTo>
                    <a:pt x="378726" y="794982"/>
                  </a:lnTo>
                  <a:lnTo>
                    <a:pt x="412845" y="794982"/>
                  </a:lnTo>
                  <a:lnTo>
                    <a:pt x="412845" y="825690"/>
                  </a:lnTo>
                  <a:lnTo>
                    <a:pt x="436729" y="825690"/>
                  </a:lnTo>
                  <a:lnTo>
                    <a:pt x="436729" y="852985"/>
                  </a:lnTo>
                  <a:lnTo>
                    <a:pt x="484496" y="852985"/>
                  </a:lnTo>
                  <a:lnTo>
                    <a:pt x="484496" y="870045"/>
                  </a:lnTo>
                  <a:lnTo>
                    <a:pt x="532263" y="870045"/>
                  </a:lnTo>
                  <a:lnTo>
                    <a:pt x="532263" y="917812"/>
                  </a:lnTo>
                  <a:lnTo>
                    <a:pt x="542499" y="917812"/>
                  </a:lnTo>
                  <a:lnTo>
                    <a:pt x="542499" y="941696"/>
                  </a:lnTo>
                  <a:lnTo>
                    <a:pt x="576618" y="941696"/>
                  </a:lnTo>
                  <a:lnTo>
                    <a:pt x="576618" y="989463"/>
                  </a:lnTo>
                  <a:lnTo>
                    <a:pt x="600502" y="989463"/>
                  </a:lnTo>
                  <a:lnTo>
                    <a:pt x="600502" y="1026994"/>
                  </a:lnTo>
                  <a:lnTo>
                    <a:pt x="614150" y="1026994"/>
                  </a:lnTo>
                  <a:lnTo>
                    <a:pt x="614150" y="1071350"/>
                  </a:lnTo>
                  <a:lnTo>
                    <a:pt x="641445" y="1071350"/>
                  </a:lnTo>
                  <a:lnTo>
                    <a:pt x="641445" y="1125941"/>
                  </a:lnTo>
                  <a:lnTo>
                    <a:pt x="641445" y="1170296"/>
                  </a:lnTo>
                  <a:lnTo>
                    <a:pt x="668741" y="1170296"/>
                  </a:lnTo>
                  <a:lnTo>
                    <a:pt x="668741" y="1218063"/>
                  </a:lnTo>
                  <a:lnTo>
                    <a:pt x="678976" y="1218063"/>
                  </a:lnTo>
                  <a:lnTo>
                    <a:pt x="678976" y="1293126"/>
                  </a:lnTo>
                  <a:lnTo>
                    <a:pt x="692624" y="1293126"/>
                  </a:lnTo>
                  <a:lnTo>
                    <a:pt x="692624" y="1313597"/>
                  </a:lnTo>
                  <a:lnTo>
                    <a:pt x="702860" y="1323833"/>
                  </a:lnTo>
                  <a:lnTo>
                    <a:pt x="702860" y="1361364"/>
                  </a:lnTo>
                  <a:lnTo>
                    <a:pt x="740391" y="1361364"/>
                  </a:lnTo>
                  <a:lnTo>
                    <a:pt x="740391" y="1392072"/>
                  </a:lnTo>
                  <a:lnTo>
                    <a:pt x="764275" y="1392072"/>
                  </a:lnTo>
                  <a:lnTo>
                    <a:pt x="764275" y="1412544"/>
                  </a:lnTo>
                  <a:lnTo>
                    <a:pt x="798394" y="1412544"/>
                  </a:lnTo>
                  <a:lnTo>
                    <a:pt x="798394" y="1436427"/>
                  </a:lnTo>
                  <a:lnTo>
                    <a:pt x="852985" y="1436427"/>
                  </a:lnTo>
                  <a:lnTo>
                    <a:pt x="852985" y="1453487"/>
                  </a:lnTo>
                  <a:lnTo>
                    <a:pt x="883693" y="1453487"/>
                  </a:lnTo>
                  <a:lnTo>
                    <a:pt x="883693" y="1487606"/>
                  </a:lnTo>
                  <a:lnTo>
                    <a:pt x="921224" y="1487606"/>
                  </a:lnTo>
                  <a:lnTo>
                    <a:pt x="921224" y="1542197"/>
                  </a:lnTo>
                  <a:lnTo>
                    <a:pt x="945108" y="1542197"/>
                  </a:lnTo>
                  <a:lnTo>
                    <a:pt x="945108" y="1586553"/>
                  </a:lnTo>
                  <a:lnTo>
                    <a:pt x="972403" y="1586553"/>
                  </a:lnTo>
                  <a:lnTo>
                    <a:pt x="972403" y="1651379"/>
                  </a:lnTo>
                  <a:lnTo>
                    <a:pt x="986051" y="1651379"/>
                  </a:lnTo>
                  <a:lnTo>
                    <a:pt x="986051" y="1723030"/>
                  </a:lnTo>
                  <a:lnTo>
                    <a:pt x="1026994" y="1723030"/>
                  </a:lnTo>
                  <a:lnTo>
                    <a:pt x="1026994" y="1746914"/>
                  </a:lnTo>
                  <a:lnTo>
                    <a:pt x="1061114" y="1746914"/>
                  </a:lnTo>
                  <a:lnTo>
                    <a:pt x="1061114" y="1774209"/>
                  </a:lnTo>
                  <a:lnTo>
                    <a:pt x="1081585" y="1774209"/>
                  </a:lnTo>
                  <a:lnTo>
                    <a:pt x="1081585" y="1791269"/>
                  </a:lnTo>
                  <a:lnTo>
                    <a:pt x="1098645" y="1791269"/>
                  </a:lnTo>
                  <a:lnTo>
                    <a:pt x="1098645" y="1818564"/>
                  </a:lnTo>
                  <a:lnTo>
                    <a:pt x="1163472" y="1818564"/>
                  </a:lnTo>
                  <a:lnTo>
                    <a:pt x="1163472" y="1845860"/>
                  </a:lnTo>
                  <a:lnTo>
                    <a:pt x="1187356" y="1849272"/>
                  </a:lnTo>
                  <a:lnTo>
                    <a:pt x="1194179" y="1873155"/>
                  </a:lnTo>
                  <a:lnTo>
                    <a:pt x="1231711" y="1866332"/>
                  </a:lnTo>
                  <a:lnTo>
                    <a:pt x="1231711" y="1897039"/>
                  </a:lnTo>
                  <a:lnTo>
                    <a:pt x="1241947" y="1897039"/>
                  </a:lnTo>
                  <a:lnTo>
                    <a:pt x="1241947" y="1924335"/>
                  </a:lnTo>
                  <a:lnTo>
                    <a:pt x="1259006" y="1924335"/>
                  </a:lnTo>
                  <a:lnTo>
                    <a:pt x="1259006" y="1958454"/>
                  </a:lnTo>
                  <a:lnTo>
                    <a:pt x="1289714" y="1958454"/>
                  </a:lnTo>
                  <a:lnTo>
                    <a:pt x="1289714" y="2074460"/>
                  </a:lnTo>
                  <a:lnTo>
                    <a:pt x="1310185" y="2074460"/>
                  </a:lnTo>
                  <a:lnTo>
                    <a:pt x="1310185" y="2122227"/>
                  </a:lnTo>
                  <a:lnTo>
                    <a:pt x="1334069" y="2122227"/>
                  </a:lnTo>
                  <a:lnTo>
                    <a:pt x="1334069" y="2190466"/>
                  </a:lnTo>
                  <a:lnTo>
                    <a:pt x="1368188" y="2190466"/>
                  </a:lnTo>
                  <a:lnTo>
                    <a:pt x="1368188" y="2221173"/>
                  </a:lnTo>
                  <a:lnTo>
                    <a:pt x="1460311" y="2221173"/>
                  </a:lnTo>
                  <a:lnTo>
                    <a:pt x="1460311" y="2234821"/>
                  </a:lnTo>
                  <a:lnTo>
                    <a:pt x="1487606" y="2234821"/>
                  </a:lnTo>
                  <a:lnTo>
                    <a:pt x="1487606" y="2251881"/>
                  </a:lnTo>
                  <a:lnTo>
                    <a:pt x="1531962" y="2251881"/>
                  </a:lnTo>
                  <a:lnTo>
                    <a:pt x="1531962" y="2265529"/>
                  </a:lnTo>
                  <a:lnTo>
                    <a:pt x="1572905" y="2265529"/>
                  </a:lnTo>
                  <a:lnTo>
                    <a:pt x="1572905" y="2323532"/>
                  </a:lnTo>
                  <a:lnTo>
                    <a:pt x="1603612" y="2323532"/>
                  </a:lnTo>
                  <a:lnTo>
                    <a:pt x="1603612" y="2415654"/>
                  </a:lnTo>
                  <a:lnTo>
                    <a:pt x="1627496" y="2415654"/>
                  </a:lnTo>
                  <a:lnTo>
                    <a:pt x="1627496" y="2449773"/>
                  </a:lnTo>
                  <a:lnTo>
                    <a:pt x="1647968" y="2449773"/>
                  </a:lnTo>
                  <a:lnTo>
                    <a:pt x="1647968" y="2483893"/>
                  </a:lnTo>
                  <a:lnTo>
                    <a:pt x="1726442" y="2483893"/>
                  </a:lnTo>
                  <a:lnTo>
                    <a:pt x="1726442" y="2504364"/>
                  </a:lnTo>
                  <a:lnTo>
                    <a:pt x="1859508" y="2504364"/>
                  </a:lnTo>
                </a:path>
              </a:pathLst>
            </a:custGeom>
            <a:noFill/>
            <a:ln w="28575">
              <a:solidFill>
                <a:schemeClr val="accent3"/>
              </a:solidFill>
              <a:miter lim="800000"/>
              <a:headEnd/>
              <a:tailEnd/>
            </a:ln>
          </p:spPr>
          <p:txBody>
            <a:bodyPr rtlCol="0" anchor="ctr"/>
            <a:lstStyle/>
            <a:p>
              <a:pPr algn="ctr"/>
              <a:endParaRPr lang="en-US" dirty="0"/>
            </a:p>
          </p:txBody>
        </p:sp>
        <p:sp>
          <p:nvSpPr>
            <p:cNvPr id="72" name="Freeform: Shape 71">
              <a:extLst>
                <a:ext uri="{FF2B5EF4-FFF2-40B4-BE49-F238E27FC236}">
                  <a16:creationId xmlns:a16="http://schemas.microsoft.com/office/drawing/2014/main" id="{896F4702-FB8C-E3F9-B1DA-FC3951FE254B}"/>
                </a:ext>
              </a:extLst>
            </p:cNvPr>
            <p:cNvSpPr/>
            <p:nvPr/>
          </p:nvSpPr>
          <p:spPr bwMode="auto">
            <a:xfrm>
              <a:off x="3422176" y="4554940"/>
              <a:ext cx="1354540" cy="262720"/>
            </a:xfrm>
            <a:custGeom>
              <a:avLst/>
              <a:gdLst>
                <a:gd name="connsiteX0" fmla="*/ 0 w 1354540"/>
                <a:gd name="connsiteY0" fmla="*/ 0 h 262720"/>
                <a:gd name="connsiteX1" fmla="*/ 71651 w 1354540"/>
                <a:gd name="connsiteY1" fmla="*/ 0 h 262720"/>
                <a:gd name="connsiteX2" fmla="*/ 71651 w 1354540"/>
                <a:gd name="connsiteY2" fmla="*/ 92123 h 262720"/>
                <a:gd name="connsiteX3" fmla="*/ 105770 w 1354540"/>
                <a:gd name="connsiteY3" fmla="*/ 92123 h 262720"/>
                <a:gd name="connsiteX4" fmla="*/ 105770 w 1354540"/>
                <a:gd name="connsiteY4" fmla="*/ 102359 h 262720"/>
                <a:gd name="connsiteX5" fmla="*/ 160361 w 1354540"/>
                <a:gd name="connsiteY5" fmla="*/ 102359 h 262720"/>
                <a:gd name="connsiteX6" fmla="*/ 160361 w 1354540"/>
                <a:gd name="connsiteY6" fmla="*/ 122830 h 262720"/>
                <a:gd name="connsiteX7" fmla="*/ 255896 w 1354540"/>
                <a:gd name="connsiteY7" fmla="*/ 122830 h 262720"/>
                <a:gd name="connsiteX8" fmla="*/ 255896 w 1354540"/>
                <a:gd name="connsiteY8" fmla="*/ 150126 h 262720"/>
                <a:gd name="connsiteX9" fmla="*/ 491320 w 1354540"/>
                <a:gd name="connsiteY9" fmla="*/ 150126 h 262720"/>
                <a:gd name="connsiteX10" fmla="*/ 491320 w 1354540"/>
                <a:gd name="connsiteY10" fmla="*/ 174009 h 262720"/>
                <a:gd name="connsiteX11" fmla="*/ 709684 w 1354540"/>
                <a:gd name="connsiteY11" fmla="*/ 174009 h 262720"/>
                <a:gd name="connsiteX12" fmla="*/ 709684 w 1354540"/>
                <a:gd name="connsiteY12" fmla="*/ 228600 h 262720"/>
                <a:gd name="connsiteX13" fmla="*/ 870045 w 1354540"/>
                <a:gd name="connsiteY13" fmla="*/ 228600 h 262720"/>
                <a:gd name="connsiteX14" fmla="*/ 870045 w 1354540"/>
                <a:gd name="connsiteY14" fmla="*/ 262720 h 262720"/>
                <a:gd name="connsiteX15" fmla="*/ 1354540 w 1354540"/>
                <a:gd name="connsiteY15" fmla="*/ 262720 h 26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54540" h="262720">
                  <a:moveTo>
                    <a:pt x="0" y="0"/>
                  </a:moveTo>
                  <a:lnTo>
                    <a:pt x="71651" y="0"/>
                  </a:lnTo>
                  <a:lnTo>
                    <a:pt x="71651" y="92123"/>
                  </a:lnTo>
                  <a:lnTo>
                    <a:pt x="105770" y="92123"/>
                  </a:lnTo>
                  <a:lnTo>
                    <a:pt x="105770" y="102359"/>
                  </a:lnTo>
                  <a:lnTo>
                    <a:pt x="160361" y="102359"/>
                  </a:lnTo>
                  <a:lnTo>
                    <a:pt x="160361" y="122830"/>
                  </a:lnTo>
                  <a:lnTo>
                    <a:pt x="255896" y="122830"/>
                  </a:lnTo>
                  <a:lnTo>
                    <a:pt x="255896" y="150126"/>
                  </a:lnTo>
                  <a:lnTo>
                    <a:pt x="491320" y="150126"/>
                  </a:lnTo>
                  <a:lnTo>
                    <a:pt x="491320" y="174009"/>
                  </a:lnTo>
                  <a:lnTo>
                    <a:pt x="709684" y="174009"/>
                  </a:lnTo>
                  <a:lnTo>
                    <a:pt x="709684" y="228600"/>
                  </a:lnTo>
                  <a:lnTo>
                    <a:pt x="870045" y="228600"/>
                  </a:lnTo>
                  <a:lnTo>
                    <a:pt x="870045" y="262720"/>
                  </a:lnTo>
                  <a:lnTo>
                    <a:pt x="1354540" y="262720"/>
                  </a:lnTo>
                </a:path>
              </a:pathLst>
            </a:custGeom>
            <a:noFill/>
            <a:ln w="28575">
              <a:solidFill>
                <a:schemeClr val="accent3"/>
              </a:solidFill>
              <a:miter lim="800000"/>
              <a:headEnd/>
              <a:tailEnd/>
            </a:ln>
          </p:spPr>
          <p:txBody>
            <a:bodyPr rtlCol="0" anchor="ctr"/>
            <a:lstStyle/>
            <a:p>
              <a:pPr algn="ctr"/>
              <a:endParaRPr lang="en-US" dirty="0"/>
            </a:p>
          </p:txBody>
        </p:sp>
      </p:grpSp>
      <p:sp>
        <p:nvSpPr>
          <p:cNvPr id="69" name="Freeform: Shape 68">
            <a:extLst>
              <a:ext uri="{FF2B5EF4-FFF2-40B4-BE49-F238E27FC236}">
                <a16:creationId xmlns:a16="http://schemas.microsoft.com/office/drawing/2014/main" id="{45DBAA86-EC33-E4BF-14A2-B6132F2C6914}"/>
              </a:ext>
            </a:extLst>
          </p:cNvPr>
          <p:cNvSpPr/>
          <p:nvPr/>
        </p:nvSpPr>
        <p:spPr bwMode="auto">
          <a:xfrm>
            <a:off x="1586552" y="1886824"/>
            <a:ext cx="3858905" cy="2391770"/>
          </a:xfrm>
          <a:custGeom>
            <a:avLst/>
            <a:gdLst>
              <a:gd name="connsiteX0" fmla="*/ 0 w 3858905"/>
              <a:gd name="connsiteY0" fmla="*/ 0 h 2391770"/>
              <a:gd name="connsiteX1" fmla="*/ 51179 w 3858905"/>
              <a:gd name="connsiteY1" fmla="*/ 0 h 2391770"/>
              <a:gd name="connsiteX2" fmla="*/ 51179 w 3858905"/>
              <a:gd name="connsiteY2" fmla="*/ 40944 h 2391770"/>
              <a:gd name="connsiteX3" fmla="*/ 81887 w 3858905"/>
              <a:gd name="connsiteY3" fmla="*/ 40944 h 2391770"/>
              <a:gd name="connsiteX4" fmla="*/ 81887 w 3858905"/>
              <a:gd name="connsiteY4" fmla="*/ 78475 h 2391770"/>
              <a:gd name="connsiteX5" fmla="*/ 122830 w 3858905"/>
              <a:gd name="connsiteY5" fmla="*/ 78475 h 2391770"/>
              <a:gd name="connsiteX6" fmla="*/ 122830 w 3858905"/>
              <a:gd name="connsiteY6" fmla="*/ 102359 h 2391770"/>
              <a:gd name="connsiteX7" fmla="*/ 167185 w 3858905"/>
              <a:gd name="connsiteY7" fmla="*/ 102359 h 2391770"/>
              <a:gd name="connsiteX8" fmla="*/ 167185 w 3858905"/>
              <a:gd name="connsiteY8" fmla="*/ 143302 h 2391770"/>
              <a:gd name="connsiteX9" fmla="*/ 211541 w 3858905"/>
              <a:gd name="connsiteY9" fmla="*/ 143302 h 2391770"/>
              <a:gd name="connsiteX10" fmla="*/ 211541 w 3858905"/>
              <a:gd name="connsiteY10" fmla="*/ 191069 h 2391770"/>
              <a:gd name="connsiteX11" fmla="*/ 242248 w 3858905"/>
              <a:gd name="connsiteY11" fmla="*/ 191069 h 2391770"/>
              <a:gd name="connsiteX12" fmla="*/ 242248 w 3858905"/>
              <a:gd name="connsiteY12" fmla="*/ 238836 h 2391770"/>
              <a:gd name="connsiteX13" fmla="*/ 259308 w 3858905"/>
              <a:gd name="connsiteY13" fmla="*/ 238836 h 2391770"/>
              <a:gd name="connsiteX14" fmla="*/ 259308 w 3858905"/>
              <a:gd name="connsiteY14" fmla="*/ 272956 h 2391770"/>
              <a:gd name="connsiteX15" fmla="*/ 276367 w 3858905"/>
              <a:gd name="connsiteY15" fmla="*/ 272956 h 2391770"/>
              <a:gd name="connsiteX16" fmla="*/ 276367 w 3858905"/>
              <a:gd name="connsiteY16" fmla="*/ 368490 h 2391770"/>
              <a:gd name="connsiteX17" fmla="*/ 293427 w 3858905"/>
              <a:gd name="connsiteY17" fmla="*/ 368490 h 2391770"/>
              <a:gd name="connsiteX18" fmla="*/ 293427 w 3858905"/>
              <a:gd name="connsiteY18" fmla="*/ 450376 h 2391770"/>
              <a:gd name="connsiteX19" fmla="*/ 307075 w 3858905"/>
              <a:gd name="connsiteY19" fmla="*/ 450376 h 2391770"/>
              <a:gd name="connsiteX20" fmla="*/ 307075 w 3858905"/>
              <a:gd name="connsiteY20" fmla="*/ 522027 h 2391770"/>
              <a:gd name="connsiteX21" fmla="*/ 330958 w 3858905"/>
              <a:gd name="connsiteY21" fmla="*/ 522027 h 2391770"/>
              <a:gd name="connsiteX22" fmla="*/ 330958 w 3858905"/>
              <a:gd name="connsiteY22" fmla="*/ 661917 h 2391770"/>
              <a:gd name="connsiteX23" fmla="*/ 341194 w 3858905"/>
              <a:gd name="connsiteY23" fmla="*/ 661917 h 2391770"/>
              <a:gd name="connsiteX24" fmla="*/ 341194 w 3858905"/>
              <a:gd name="connsiteY24" fmla="*/ 736979 h 2391770"/>
              <a:gd name="connsiteX25" fmla="*/ 354842 w 3858905"/>
              <a:gd name="connsiteY25" fmla="*/ 736979 h 2391770"/>
              <a:gd name="connsiteX26" fmla="*/ 354842 w 3858905"/>
              <a:gd name="connsiteY26" fmla="*/ 784747 h 2391770"/>
              <a:gd name="connsiteX27" fmla="*/ 368490 w 3858905"/>
              <a:gd name="connsiteY27" fmla="*/ 784747 h 2391770"/>
              <a:gd name="connsiteX28" fmla="*/ 368490 w 3858905"/>
              <a:gd name="connsiteY28" fmla="*/ 815454 h 2391770"/>
              <a:gd name="connsiteX29" fmla="*/ 399197 w 3858905"/>
              <a:gd name="connsiteY29" fmla="*/ 815454 h 2391770"/>
              <a:gd name="connsiteX30" fmla="*/ 399197 w 3858905"/>
              <a:gd name="connsiteY30" fmla="*/ 859809 h 2391770"/>
              <a:gd name="connsiteX31" fmla="*/ 573206 w 3858905"/>
              <a:gd name="connsiteY31" fmla="*/ 859809 h 2391770"/>
              <a:gd name="connsiteX32" fmla="*/ 573206 w 3858905"/>
              <a:gd name="connsiteY32" fmla="*/ 893929 h 2391770"/>
              <a:gd name="connsiteX33" fmla="*/ 600502 w 3858905"/>
              <a:gd name="connsiteY33" fmla="*/ 893929 h 2391770"/>
              <a:gd name="connsiteX34" fmla="*/ 600502 w 3858905"/>
              <a:gd name="connsiteY34" fmla="*/ 921224 h 2391770"/>
              <a:gd name="connsiteX35" fmla="*/ 638033 w 3858905"/>
              <a:gd name="connsiteY35" fmla="*/ 921224 h 2391770"/>
              <a:gd name="connsiteX36" fmla="*/ 638033 w 3858905"/>
              <a:gd name="connsiteY36" fmla="*/ 972403 h 2391770"/>
              <a:gd name="connsiteX37" fmla="*/ 651681 w 3858905"/>
              <a:gd name="connsiteY37" fmla="*/ 972403 h 2391770"/>
              <a:gd name="connsiteX38" fmla="*/ 651681 w 3858905"/>
              <a:gd name="connsiteY38" fmla="*/ 1054290 h 2391770"/>
              <a:gd name="connsiteX39" fmla="*/ 672152 w 3858905"/>
              <a:gd name="connsiteY39" fmla="*/ 1054290 h 2391770"/>
              <a:gd name="connsiteX40" fmla="*/ 672152 w 3858905"/>
              <a:gd name="connsiteY40" fmla="*/ 1149824 h 2391770"/>
              <a:gd name="connsiteX41" fmla="*/ 682388 w 3858905"/>
              <a:gd name="connsiteY41" fmla="*/ 1149824 h 2391770"/>
              <a:gd name="connsiteX42" fmla="*/ 682388 w 3858905"/>
              <a:gd name="connsiteY42" fmla="*/ 1204415 h 2391770"/>
              <a:gd name="connsiteX43" fmla="*/ 696036 w 3858905"/>
              <a:gd name="connsiteY43" fmla="*/ 1204415 h 2391770"/>
              <a:gd name="connsiteX44" fmla="*/ 696036 w 3858905"/>
              <a:gd name="connsiteY44" fmla="*/ 1241947 h 2391770"/>
              <a:gd name="connsiteX45" fmla="*/ 760863 w 3858905"/>
              <a:gd name="connsiteY45" fmla="*/ 1241947 h 2391770"/>
              <a:gd name="connsiteX46" fmla="*/ 760863 w 3858905"/>
              <a:gd name="connsiteY46" fmla="*/ 1262418 h 2391770"/>
              <a:gd name="connsiteX47" fmla="*/ 808630 w 3858905"/>
              <a:gd name="connsiteY47" fmla="*/ 1262418 h 2391770"/>
              <a:gd name="connsiteX48" fmla="*/ 808630 w 3858905"/>
              <a:gd name="connsiteY48" fmla="*/ 1282890 h 2391770"/>
              <a:gd name="connsiteX49" fmla="*/ 859809 w 3858905"/>
              <a:gd name="connsiteY49" fmla="*/ 1282890 h 2391770"/>
              <a:gd name="connsiteX50" fmla="*/ 859809 w 3858905"/>
              <a:gd name="connsiteY50" fmla="*/ 1306773 h 2391770"/>
              <a:gd name="connsiteX51" fmla="*/ 883693 w 3858905"/>
              <a:gd name="connsiteY51" fmla="*/ 1306773 h 2391770"/>
              <a:gd name="connsiteX52" fmla="*/ 883693 w 3858905"/>
              <a:gd name="connsiteY52" fmla="*/ 1330657 h 2391770"/>
              <a:gd name="connsiteX53" fmla="*/ 914400 w 3858905"/>
              <a:gd name="connsiteY53" fmla="*/ 1330657 h 2391770"/>
              <a:gd name="connsiteX54" fmla="*/ 914400 w 3858905"/>
              <a:gd name="connsiteY54" fmla="*/ 1351129 h 2391770"/>
              <a:gd name="connsiteX55" fmla="*/ 948520 w 3858905"/>
              <a:gd name="connsiteY55" fmla="*/ 1351129 h 2391770"/>
              <a:gd name="connsiteX56" fmla="*/ 948520 w 3858905"/>
              <a:gd name="connsiteY56" fmla="*/ 1398896 h 2391770"/>
              <a:gd name="connsiteX57" fmla="*/ 955344 w 3858905"/>
              <a:gd name="connsiteY57" fmla="*/ 1405720 h 2391770"/>
              <a:gd name="connsiteX58" fmla="*/ 955344 w 3858905"/>
              <a:gd name="connsiteY58" fmla="*/ 1426191 h 2391770"/>
              <a:gd name="connsiteX59" fmla="*/ 968991 w 3858905"/>
              <a:gd name="connsiteY59" fmla="*/ 1426191 h 2391770"/>
              <a:gd name="connsiteX60" fmla="*/ 968991 w 3858905"/>
              <a:gd name="connsiteY60" fmla="*/ 1470547 h 2391770"/>
              <a:gd name="connsiteX61" fmla="*/ 975815 w 3858905"/>
              <a:gd name="connsiteY61" fmla="*/ 1470547 h 2391770"/>
              <a:gd name="connsiteX62" fmla="*/ 975815 w 3858905"/>
              <a:gd name="connsiteY62" fmla="*/ 1528550 h 2391770"/>
              <a:gd name="connsiteX63" fmla="*/ 986051 w 3858905"/>
              <a:gd name="connsiteY63" fmla="*/ 1528550 h 2391770"/>
              <a:gd name="connsiteX64" fmla="*/ 986051 w 3858905"/>
              <a:gd name="connsiteY64" fmla="*/ 1579729 h 2391770"/>
              <a:gd name="connsiteX65" fmla="*/ 1009935 w 3858905"/>
              <a:gd name="connsiteY65" fmla="*/ 1579729 h 2391770"/>
              <a:gd name="connsiteX66" fmla="*/ 1009935 w 3858905"/>
              <a:gd name="connsiteY66" fmla="*/ 1610436 h 2391770"/>
              <a:gd name="connsiteX67" fmla="*/ 1026994 w 3858905"/>
              <a:gd name="connsiteY67" fmla="*/ 1610436 h 2391770"/>
              <a:gd name="connsiteX68" fmla="*/ 1026994 w 3858905"/>
              <a:gd name="connsiteY68" fmla="*/ 1644556 h 2391770"/>
              <a:gd name="connsiteX69" fmla="*/ 1153236 w 3858905"/>
              <a:gd name="connsiteY69" fmla="*/ 1644556 h 2391770"/>
              <a:gd name="connsiteX70" fmla="*/ 1153236 w 3858905"/>
              <a:gd name="connsiteY70" fmla="*/ 1658203 h 2391770"/>
              <a:gd name="connsiteX71" fmla="*/ 1125940 w 3858905"/>
              <a:gd name="connsiteY71" fmla="*/ 1685499 h 2391770"/>
              <a:gd name="connsiteX72" fmla="*/ 1149824 w 3858905"/>
              <a:gd name="connsiteY72" fmla="*/ 1661615 h 2391770"/>
              <a:gd name="connsiteX73" fmla="*/ 1224887 w 3858905"/>
              <a:gd name="connsiteY73" fmla="*/ 1661615 h 2391770"/>
              <a:gd name="connsiteX74" fmla="*/ 1224887 w 3858905"/>
              <a:gd name="connsiteY74" fmla="*/ 1685499 h 2391770"/>
              <a:gd name="connsiteX75" fmla="*/ 1245358 w 3858905"/>
              <a:gd name="connsiteY75" fmla="*/ 1685499 h 2391770"/>
              <a:gd name="connsiteX76" fmla="*/ 1245358 w 3858905"/>
              <a:gd name="connsiteY76" fmla="*/ 1729854 h 2391770"/>
              <a:gd name="connsiteX77" fmla="*/ 1265830 w 3858905"/>
              <a:gd name="connsiteY77" fmla="*/ 1729854 h 2391770"/>
              <a:gd name="connsiteX78" fmla="*/ 1265830 w 3858905"/>
              <a:gd name="connsiteY78" fmla="*/ 1770797 h 2391770"/>
              <a:gd name="connsiteX79" fmla="*/ 1279478 w 3858905"/>
              <a:gd name="connsiteY79" fmla="*/ 1770797 h 2391770"/>
              <a:gd name="connsiteX80" fmla="*/ 1279478 w 3858905"/>
              <a:gd name="connsiteY80" fmla="*/ 1821976 h 2391770"/>
              <a:gd name="connsiteX81" fmla="*/ 1289714 w 3858905"/>
              <a:gd name="connsiteY81" fmla="*/ 1821976 h 2391770"/>
              <a:gd name="connsiteX82" fmla="*/ 1289714 w 3858905"/>
              <a:gd name="connsiteY82" fmla="*/ 1890215 h 2391770"/>
              <a:gd name="connsiteX83" fmla="*/ 1303361 w 3858905"/>
              <a:gd name="connsiteY83" fmla="*/ 1890215 h 2391770"/>
              <a:gd name="connsiteX84" fmla="*/ 1303361 w 3858905"/>
              <a:gd name="connsiteY84" fmla="*/ 1948218 h 2391770"/>
              <a:gd name="connsiteX85" fmla="*/ 1320421 w 3858905"/>
              <a:gd name="connsiteY85" fmla="*/ 1948218 h 2391770"/>
              <a:gd name="connsiteX86" fmla="*/ 1320421 w 3858905"/>
              <a:gd name="connsiteY86" fmla="*/ 1985750 h 2391770"/>
              <a:gd name="connsiteX87" fmla="*/ 1351129 w 3858905"/>
              <a:gd name="connsiteY87" fmla="*/ 1985750 h 2391770"/>
              <a:gd name="connsiteX88" fmla="*/ 1351129 w 3858905"/>
              <a:gd name="connsiteY88" fmla="*/ 1992573 h 2391770"/>
              <a:gd name="connsiteX89" fmla="*/ 1460311 w 3858905"/>
              <a:gd name="connsiteY89" fmla="*/ 1992573 h 2391770"/>
              <a:gd name="connsiteX90" fmla="*/ 1460311 w 3858905"/>
              <a:gd name="connsiteY90" fmla="*/ 2002809 h 2391770"/>
              <a:gd name="connsiteX91" fmla="*/ 1583141 w 3858905"/>
              <a:gd name="connsiteY91" fmla="*/ 2002809 h 2391770"/>
              <a:gd name="connsiteX92" fmla="*/ 1583141 w 3858905"/>
              <a:gd name="connsiteY92" fmla="*/ 2036929 h 2391770"/>
              <a:gd name="connsiteX93" fmla="*/ 1620672 w 3858905"/>
              <a:gd name="connsiteY93" fmla="*/ 2036929 h 2391770"/>
              <a:gd name="connsiteX94" fmla="*/ 1620672 w 3858905"/>
              <a:gd name="connsiteY94" fmla="*/ 2060812 h 2391770"/>
              <a:gd name="connsiteX95" fmla="*/ 1682087 w 3858905"/>
              <a:gd name="connsiteY95" fmla="*/ 2060812 h 2391770"/>
              <a:gd name="connsiteX96" fmla="*/ 1682087 w 3858905"/>
              <a:gd name="connsiteY96" fmla="*/ 2074460 h 2391770"/>
              <a:gd name="connsiteX97" fmla="*/ 1886803 w 3858905"/>
              <a:gd name="connsiteY97" fmla="*/ 2074460 h 2391770"/>
              <a:gd name="connsiteX98" fmla="*/ 1886803 w 3858905"/>
              <a:gd name="connsiteY98" fmla="*/ 2115403 h 2391770"/>
              <a:gd name="connsiteX99" fmla="*/ 1907275 w 3858905"/>
              <a:gd name="connsiteY99" fmla="*/ 2115403 h 2391770"/>
              <a:gd name="connsiteX100" fmla="*/ 1907275 w 3858905"/>
              <a:gd name="connsiteY100" fmla="*/ 2159759 h 2391770"/>
              <a:gd name="connsiteX101" fmla="*/ 1937982 w 3858905"/>
              <a:gd name="connsiteY101" fmla="*/ 2159759 h 2391770"/>
              <a:gd name="connsiteX102" fmla="*/ 1937982 w 3858905"/>
              <a:gd name="connsiteY102" fmla="*/ 2190466 h 2391770"/>
              <a:gd name="connsiteX103" fmla="*/ 2053988 w 3858905"/>
              <a:gd name="connsiteY103" fmla="*/ 2190466 h 2391770"/>
              <a:gd name="connsiteX104" fmla="*/ 2053988 w 3858905"/>
              <a:gd name="connsiteY104" fmla="*/ 2204114 h 2391770"/>
              <a:gd name="connsiteX105" fmla="*/ 2197290 w 3858905"/>
              <a:gd name="connsiteY105" fmla="*/ 2204114 h 2391770"/>
              <a:gd name="connsiteX106" fmla="*/ 2197290 w 3858905"/>
              <a:gd name="connsiteY106" fmla="*/ 2224585 h 2391770"/>
              <a:gd name="connsiteX107" fmla="*/ 2231409 w 3858905"/>
              <a:gd name="connsiteY107" fmla="*/ 2224585 h 2391770"/>
              <a:gd name="connsiteX108" fmla="*/ 2231409 w 3858905"/>
              <a:gd name="connsiteY108" fmla="*/ 2268941 h 2391770"/>
              <a:gd name="connsiteX109" fmla="*/ 2524836 w 3858905"/>
              <a:gd name="connsiteY109" fmla="*/ 2268941 h 2391770"/>
              <a:gd name="connsiteX110" fmla="*/ 2545308 w 3858905"/>
              <a:gd name="connsiteY110" fmla="*/ 2268941 h 2391770"/>
              <a:gd name="connsiteX111" fmla="*/ 2545308 w 3858905"/>
              <a:gd name="connsiteY111" fmla="*/ 2292824 h 2391770"/>
              <a:gd name="connsiteX112" fmla="*/ 2596487 w 3858905"/>
              <a:gd name="connsiteY112" fmla="*/ 2292824 h 2391770"/>
              <a:gd name="connsiteX113" fmla="*/ 2596487 w 3858905"/>
              <a:gd name="connsiteY113" fmla="*/ 2320120 h 2391770"/>
              <a:gd name="connsiteX114" fmla="*/ 3118514 w 3858905"/>
              <a:gd name="connsiteY114" fmla="*/ 2320120 h 2391770"/>
              <a:gd name="connsiteX115" fmla="*/ 3118514 w 3858905"/>
              <a:gd name="connsiteY115" fmla="*/ 2361063 h 2391770"/>
              <a:gd name="connsiteX116" fmla="*/ 3156045 w 3858905"/>
              <a:gd name="connsiteY116" fmla="*/ 2361063 h 2391770"/>
              <a:gd name="connsiteX117" fmla="*/ 3156045 w 3858905"/>
              <a:gd name="connsiteY117" fmla="*/ 2391770 h 2391770"/>
              <a:gd name="connsiteX118" fmla="*/ 3858905 w 3858905"/>
              <a:gd name="connsiteY118" fmla="*/ 2391770 h 2391770"/>
              <a:gd name="connsiteX0" fmla="*/ 0 w 3858905"/>
              <a:gd name="connsiteY0" fmla="*/ 0 h 2391770"/>
              <a:gd name="connsiteX1" fmla="*/ 51179 w 3858905"/>
              <a:gd name="connsiteY1" fmla="*/ 0 h 2391770"/>
              <a:gd name="connsiteX2" fmla="*/ 51179 w 3858905"/>
              <a:gd name="connsiteY2" fmla="*/ 40944 h 2391770"/>
              <a:gd name="connsiteX3" fmla="*/ 81887 w 3858905"/>
              <a:gd name="connsiteY3" fmla="*/ 40944 h 2391770"/>
              <a:gd name="connsiteX4" fmla="*/ 81887 w 3858905"/>
              <a:gd name="connsiteY4" fmla="*/ 78475 h 2391770"/>
              <a:gd name="connsiteX5" fmla="*/ 122830 w 3858905"/>
              <a:gd name="connsiteY5" fmla="*/ 78475 h 2391770"/>
              <a:gd name="connsiteX6" fmla="*/ 122830 w 3858905"/>
              <a:gd name="connsiteY6" fmla="*/ 102359 h 2391770"/>
              <a:gd name="connsiteX7" fmla="*/ 167185 w 3858905"/>
              <a:gd name="connsiteY7" fmla="*/ 102359 h 2391770"/>
              <a:gd name="connsiteX8" fmla="*/ 167185 w 3858905"/>
              <a:gd name="connsiteY8" fmla="*/ 143302 h 2391770"/>
              <a:gd name="connsiteX9" fmla="*/ 211541 w 3858905"/>
              <a:gd name="connsiteY9" fmla="*/ 143302 h 2391770"/>
              <a:gd name="connsiteX10" fmla="*/ 211541 w 3858905"/>
              <a:gd name="connsiteY10" fmla="*/ 191069 h 2391770"/>
              <a:gd name="connsiteX11" fmla="*/ 242248 w 3858905"/>
              <a:gd name="connsiteY11" fmla="*/ 191069 h 2391770"/>
              <a:gd name="connsiteX12" fmla="*/ 242248 w 3858905"/>
              <a:gd name="connsiteY12" fmla="*/ 238836 h 2391770"/>
              <a:gd name="connsiteX13" fmla="*/ 259308 w 3858905"/>
              <a:gd name="connsiteY13" fmla="*/ 238836 h 2391770"/>
              <a:gd name="connsiteX14" fmla="*/ 259308 w 3858905"/>
              <a:gd name="connsiteY14" fmla="*/ 272956 h 2391770"/>
              <a:gd name="connsiteX15" fmla="*/ 276367 w 3858905"/>
              <a:gd name="connsiteY15" fmla="*/ 272956 h 2391770"/>
              <a:gd name="connsiteX16" fmla="*/ 276367 w 3858905"/>
              <a:gd name="connsiteY16" fmla="*/ 368490 h 2391770"/>
              <a:gd name="connsiteX17" fmla="*/ 293427 w 3858905"/>
              <a:gd name="connsiteY17" fmla="*/ 368490 h 2391770"/>
              <a:gd name="connsiteX18" fmla="*/ 293427 w 3858905"/>
              <a:gd name="connsiteY18" fmla="*/ 450376 h 2391770"/>
              <a:gd name="connsiteX19" fmla="*/ 307075 w 3858905"/>
              <a:gd name="connsiteY19" fmla="*/ 450376 h 2391770"/>
              <a:gd name="connsiteX20" fmla="*/ 307075 w 3858905"/>
              <a:gd name="connsiteY20" fmla="*/ 522027 h 2391770"/>
              <a:gd name="connsiteX21" fmla="*/ 330958 w 3858905"/>
              <a:gd name="connsiteY21" fmla="*/ 522027 h 2391770"/>
              <a:gd name="connsiteX22" fmla="*/ 330958 w 3858905"/>
              <a:gd name="connsiteY22" fmla="*/ 661917 h 2391770"/>
              <a:gd name="connsiteX23" fmla="*/ 341194 w 3858905"/>
              <a:gd name="connsiteY23" fmla="*/ 661917 h 2391770"/>
              <a:gd name="connsiteX24" fmla="*/ 341194 w 3858905"/>
              <a:gd name="connsiteY24" fmla="*/ 736979 h 2391770"/>
              <a:gd name="connsiteX25" fmla="*/ 354842 w 3858905"/>
              <a:gd name="connsiteY25" fmla="*/ 736979 h 2391770"/>
              <a:gd name="connsiteX26" fmla="*/ 354842 w 3858905"/>
              <a:gd name="connsiteY26" fmla="*/ 784747 h 2391770"/>
              <a:gd name="connsiteX27" fmla="*/ 368490 w 3858905"/>
              <a:gd name="connsiteY27" fmla="*/ 784747 h 2391770"/>
              <a:gd name="connsiteX28" fmla="*/ 368490 w 3858905"/>
              <a:gd name="connsiteY28" fmla="*/ 815454 h 2391770"/>
              <a:gd name="connsiteX29" fmla="*/ 399197 w 3858905"/>
              <a:gd name="connsiteY29" fmla="*/ 815454 h 2391770"/>
              <a:gd name="connsiteX30" fmla="*/ 399197 w 3858905"/>
              <a:gd name="connsiteY30" fmla="*/ 859809 h 2391770"/>
              <a:gd name="connsiteX31" fmla="*/ 573206 w 3858905"/>
              <a:gd name="connsiteY31" fmla="*/ 859809 h 2391770"/>
              <a:gd name="connsiteX32" fmla="*/ 573206 w 3858905"/>
              <a:gd name="connsiteY32" fmla="*/ 893929 h 2391770"/>
              <a:gd name="connsiteX33" fmla="*/ 600502 w 3858905"/>
              <a:gd name="connsiteY33" fmla="*/ 893929 h 2391770"/>
              <a:gd name="connsiteX34" fmla="*/ 600502 w 3858905"/>
              <a:gd name="connsiteY34" fmla="*/ 921224 h 2391770"/>
              <a:gd name="connsiteX35" fmla="*/ 638033 w 3858905"/>
              <a:gd name="connsiteY35" fmla="*/ 921224 h 2391770"/>
              <a:gd name="connsiteX36" fmla="*/ 638033 w 3858905"/>
              <a:gd name="connsiteY36" fmla="*/ 972403 h 2391770"/>
              <a:gd name="connsiteX37" fmla="*/ 651681 w 3858905"/>
              <a:gd name="connsiteY37" fmla="*/ 972403 h 2391770"/>
              <a:gd name="connsiteX38" fmla="*/ 651681 w 3858905"/>
              <a:gd name="connsiteY38" fmla="*/ 1054290 h 2391770"/>
              <a:gd name="connsiteX39" fmla="*/ 672152 w 3858905"/>
              <a:gd name="connsiteY39" fmla="*/ 1054290 h 2391770"/>
              <a:gd name="connsiteX40" fmla="*/ 672152 w 3858905"/>
              <a:gd name="connsiteY40" fmla="*/ 1149824 h 2391770"/>
              <a:gd name="connsiteX41" fmla="*/ 682388 w 3858905"/>
              <a:gd name="connsiteY41" fmla="*/ 1149824 h 2391770"/>
              <a:gd name="connsiteX42" fmla="*/ 682388 w 3858905"/>
              <a:gd name="connsiteY42" fmla="*/ 1204415 h 2391770"/>
              <a:gd name="connsiteX43" fmla="*/ 696036 w 3858905"/>
              <a:gd name="connsiteY43" fmla="*/ 1204415 h 2391770"/>
              <a:gd name="connsiteX44" fmla="*/ 696036 w 3858905"/>
              <a:gd name="connsiteY44" fmla="*/ 1241947 h 2391770"/>
              <a:gd name="connsiteX45" fmla="*/ 760863 w 3858905"/>
              <a:gd name="connsiteY45" fmla="*/ 1241947 h 2391770"/>
              <a:gd name="connsiteX46" fmla="*/ 760863 w 3858905"/>
              <a:gd name="connsiteY46" fmla="*/ 1262418 h 2391770"/>
              <a:gd name="connsiteX47" fmla="*/ 808630 w 3858905"/>
              <a:gd name="connsiteY47" fmla="*/ 1262418 h 2391770"/>
              <a:gd name="connsiteX48" fmla="*/ 808630 w 3858905"/>
              <a:gd name="connsiteY48" fmla="*/ 1282890 h 2391770"/>
              <a:gd name="connsiteX49" fmla="*/ 859809 w 3858905"/>
              <a:gd name="connsiteY49" fmla="*/ 1282890 h 2391770"/>
              <a:gd name="connsiteX50" fmla="*/ 859809 w 3858905"/>
              <a:gd name="connsiteY50" fmla="*/ 1306773 h 2391770"/>
              <a:gd name="connsiteX51" fmla="*/ 883693 w 3858905"/>
              <a:gd name="connsiteY51" fmla="*/ 1306773 h 2391770"/>
              <a:gd name="connsiteX52" fmla="*/ 883693 w 3858905"/>
              <a:gd name="connsiteY52" fmla="*/ 1330657 h 2391770"/>
              <a:gd name="connsiteX53" fmla="*/ 914400 w 3858905"/>
              <a:gd name="connsiteY53" fmla="*/ 1330657 h 2391770"/>
              <a:gd name="connsiteX54" fmla="*/ 914400 w 3858905"/>
              <a:gd name="connsiteY54" fmla="*/ 1351129 h 2391770"/>
              <a:gd name="connsiteX55" fmla="*/ 948520 w 3858905"/>
              <a:gd name="connsiteY55" fmla="*/ 1351129 h 2391770"/>
              <a:gd name="connsiteX56" fmla="*/ 948520 w 3858905"/>
              <a:gd name="connsiteY56" fmla="*/ 1398896 h 2391770"/>
              <a:gd name="connsiteX57" fmla="*/ 955344 w 3858905"/>
              <a:gd name="connsiteY57" fmla="*/ 1405720 h 2391770"/>
              <a:gd name="connsiteX58" fmla="*/ 955344 w 3858905"/>
              <a:gd name="connsiteY58" fmla="*/ 1426191 h 2391770"/>
              <a:gd name="connsiteX59" fmla="*/ 968991 w 3858905"/>
              <a:gd name="connsiteY59" fmla="*/ 1426191 h 2391770"/>
              <a:gd name="connsiteX60" fmla="*/ 968991 w 3858905"/>
              <a:gd name="connsiteY60" fmla="*/ 1470547 h 2391770"/>
              <a:gd name="connsiteX61" fmla="*/ 975815 w 3858905"/>
              <a:gd name="connsiteY61" fmla="*/ 1470547 h 2391770"/>
              <a:gd name="connsiteX62" fmla="*/ 975815 w 3858905"/>
              <a:gd name="connsiteY62" fmla="*/ 1528550 h 2391770"/>
              <a:gd name="connsiteX63" fmla="*/ 986051 w 3858905"/>
              <a:gd name="connsiteY63" fmla="*/ 1528550 h 2391770"/>
              <a:gd name="connsiteX64" fmla="*/ 986051 w 3858905"/>
              <a:gd name="connsiteY64" fmla="*/ 1579729 h 2391770"/>
              <a:gd name="connsiteX65" fmla="*/ 1009935 w 3858905"/>
              <a:gd name="connsiteY65" fmla="*/ 1579729 h 2391770"/>
              <a:gd name="connsiteX66" fmla="*/ 1009935 w 3858905"/>
              <a:gd name="connsiteY66" fmla="*/ 1610436 h 2391770"/>
              <a:gd name="connsiteX67" fmla="*/ 1026994 w 3858905"/>
              <a:gd name="connsiteY67" fmla="*/ 1610436 h 2391770"/>
              <a:gd name="connsiteX68" fmla="*/ 1026994 w 3858905"/>
              <a:gd name="connsiteY68" fmla="*/ 1644556 h 2391770"/>
              <a:gd name="connsiteX69" fmla="*/ 1153236 w 3858905"/>
              <a:gd name="connsiteY69" fmla="*/ 1644556 h 2391770"/>
              <a:gd name="connsiteX70" fmla="*/ 1153236 w 3858905"/>
              <a:gd name="connsiteY70" fmla="*/ 1658203 h 2391770"/>
              <a:gd name="connsiteX71" fmla="*/ 1149824 w 3858905"/>
              <a:gd name="connsiteY71" fmla="*/ 1661615 h 2391770"/>
              <a:gd name="connsiteX72" fmla="*/ 1224887 w 3858905"/>
              <a:gd name="connsiteY72" fmla="*/ 1661615 h 2391770"/>
              <a:gd name="connsiteX73" fmla="*/ 1224887 w 3858905"/>
              <a:gd name="connsiteY73" fmla="*/ 1685499 h 2391770"/>
              <a:gd name="connsiteX74" fmla="*/ 1245358 w 3858905"/>
              <a:gd name="connsiteY74" fmla="*/ 1685499 h 2391770"/>
              <a:gd name="connsiteX75" fmla="*/ 1245358 w 3858905"/>
              <a:gd name="connsiteY75" fmla="*/ 1729854 h 2391770"/>
              <a:gd name="connsiteX76" fmla="*/ 1265830 w 3858905"/>
              <a:gd name="connsiteY76" fmla="*/ 1729854 h 2391770"/>
              <a:gd name="connsiteX77" fmla="*/ 1265830 w 3858905"/>
              <a:gd name="connsiteY77" fmla="*/ 1770797 h 2391770"/>
              <a:gd name="connsiteX78" fmla="*/ 1279478 w 3858905"/>
              <a:gd name="connsiteY78" fmla="*/ 1770797 h 2391770"/>
              <a:gd name="connsiteX79" fmla="*/ 1279478 w 3858905"/>
              <a:gd name="connsiteY79" fmla="*/ 1821976 h 2391770"/>
              <a:gd name="connsiteX80" fmla="*/ 1289714 w 3858905"/>
              <a:gd name="connsiteY80" fmla="*/ 1821976 h 2391770"/>
              <a:gd name="connsiteX81" fmla="*/ 1289714 w 3858905"/>
              <a:gd name="connsiteY81" fmla="*/ 1890215 h 2391770"/>
              <a:gd name="connsiteX82" fmla="*/ 1303361 w 3858905"/>
              <a:gd name="connsiteY82" fmla="*/ 1890215 h 2391770"/>
              <a:gd name="connsiteX83" fmla="*/ 1303361 w 3858905"/>
              <a:gd name="connsiteY83" fmla="*/ 1948218 h 2391770"/>
              <a:gd name="connsiteX84" fmla="*/ 1320421 w 3858905"/>
              <a:gd name="connsiteY84" fmla="*/ 1948218 h 2391770"/>
              <a:gd name="connsiteX85" fmla="*/ 1320421 w 3858905"/>
              <a:gd name="connsiteY85" fmla="*/ 1985750 h 2391770"/>
              <a:gd name="connsiteX86" fmla="*/ 1351129 w 3858905"/>
              <a:gd name="connsiteY86" fmla="*/ 1985750 h 2391770"/>
              <a:gd name="connsiteX87" fmla="*/ 1351129 w 3858905"/>
              <a:gd name="connsiteY87" fmla="*/ 1992573 h 2391770"/>
              <a:gd name="connsiteX88" fmla="*/ 1460311 w 3858905"/>
              <a:gd name="connsiteY88" fmla="*/ 1992573 h 2391770"/>
              <a:gd name="connsiteX89" fmla="*/ 1460311 w 3858905"/>
              <a:gd name="connsiteY89" fmla="*/ 2002809 h 2391770"/>
              <a:gd name="connsiteX90" fmla="*/ 1583141 w 3858905"/>
              <a:gd name="connsiteY90" fmla="*/ 2002809 h 2391770"/>
              <a:gd name="connsiteX91" fmla="*/ 1583141 w 3858905"/>
              <a:gd name="connsiteY91" fmla="*/ 2036929 h 2391770"/>
              <a:gd name="connsiteX92" fmla="*/ 1620672 w 3858905"/>
              <a:gd name="connsiteY92" fmla="*/ 2036929 h 2391770"/>
              <a:gd name="connsiteX93" fmla="*/ 1620672 w 3858905"/>
              <a:gd name="connsiteY93" fmla="*/ 2060812 h 2391770"/>
              <a:gd name="connsiteX94" fmla="*/ 1682087 w 3858905"/>
              <a:gd name="connsiteY94" fmla="*/ 2060812 h 2391770"/>
              <a:gd name="connsiteX95" fmla="*/ 1682087 w 3858905"/>
              <a:gd name="connsiteY95" fmla="*/ 2074460 h 2391770"/>
              <a:gd name="connsiteX96" fmla="*/ 1886803 w 3858905"/>
              <a:gd name="connsiteY96" fmla="*/ 2074460 h 2391770"/>
              <a:gd name="connsiteX97" fmla="*/ 1886803 w 3858905"/>
              <a:gd name="connsiteY97" fmla="*/ 2115403 h 2391770"/>
              <a:gd name="connsiteX98" fmla="*/ 1907275 w 3858905"/>
              <a:gd name="connsiteY98" fmla="*/ 2115403 h 2391770"/>
              <a:gd name="connsiteX99" fmla="*/ 1907275 w 3858905"/>
              <a:gd name="connsiteY99" fmla="*/ 2159759 h 2391770"/>
              <a:gd name="connsiteX100" fmla="*/ 1937982 w 3858905"/>
              <a:gd name="connsiteY100" fmla="*/ 2159759 h 2391770"/>
              <a:gd name="connsiteX101" fmla="*/ 1937982 w 3858905"/>
              <a:gd name="connsiteY101" fmla="*/ 2190466 h 2391770"/>
              <a:gd name="connsiteX102" fmla="*/ 2053988 w 3858905"/>
              <a:gd name="connsiteY102" fmla="*/ 2190466 h 2391770"/>
              <a:gd name="connsiteX103" fmla="*/ 2053988 w 3858905"/>
              <a:gd name="connsiteY103" fmla="*/ 2204114 h 2391770"/>
              <a:gd name="connsiteX104" fmla="*/ 2197290 w 3858905"/>
              <a:gd name="connsiteY104" fmla="*/ 2204114 h 2391770"/>
              <a:gd name="connsiteX105" fmla="*/ 2197290 w 3858905"/>
              <a:gd name="connsiteY105" fmla="*/ 2224585 h 2391770"/>
              <a:gd name="connsiteX106" fmla="*/ 2231409 w 3858905"/>
              <a:gd name="connsiteY106" fmla="*/ 2224585 h 2391770"/>
              <a:gd name="connsiteX107" fmla="*/ 2231409 w 3858905"/>
              <a:gd name="connsiteY107" fmla="*/ 2268941 h 2391770"/>
              <a:gd name="connsiteX108" fmla="*/ 2524836 w 3858905"/>
              <a:gd name="connsiteY108" fmla="*/ 2268941 h 2391770"/>
              <a:gd name="connsiteX109" fmla="*/ 2545308 w 3858905"/>
              <a:gd name="connsiteY109" fmla="*/ 2268941 h 2391770"/>
              <a:gd name="connsiteX110" fmla="*/ 2545308 w 3858905"/>
              <a:gd name="connsiteY110" fmla="*/ 2292824 h 2391770"/>
              <a:gd name="connsiteX111" fmla="*/ 2596487 w 3858905"/>
              <a:gd name="connsiteY111" fmla="*/ 2292824 h 2391770"/>
              <a:gd name="connsiteX112" fmla="*/ 2596487 w 3858905"/>
              <a:gd name="connsiteY112" fmla="*/ 2320120 h 2391770"/>
              <a:gd name="connsiteX113" fmla="*/ 3118514 w 3858905"/>
              <a:gd name="connsiteY113" fmla="*/ 2320120 h 2391770"/>
              <a:gd name="connsiteX114" fmla="*/ 3118514 w 3858905"/>
              <a:gd name="connsiteY114" fmla="*/ 2361063 h 2391770"/>
              <a:gd name="connsiteX115" fmla="*/ 3156045 w 3858905"/>
              <a:gd name="connsiteY115" fmla="*/ 2361063 h 2391770"/>
              <a:gd name="connsiteX116" fmla="*/ 3156045 w 3858905"/>
              <a:gd name="connsiteY116" fmla="*/ 2391770 h 2391770"/>
              <a:gd name="connsiteX117" fmla="*/ 3858905 w 3858905"/>
              <a:gd name="connsiteY117" fmla="*/ 2391770 h 2391770"/>
              <a:gd name="connsiteX0" fmla="*/ 0 w 3858905"/>
              <a:gd name="connsiteY0" fmla="*/ 0 h 2391770"/>
              <a:gd name="connsiteX1" fmla="*/ 51179 w 3858905"/>
              <a:gd name="connsiteY1" fmla="*/ 0 h 2391770"/>
              <a:gd name="connsiteX2" fmla="*/ 51179 w 3858905"/>
              <a:gd name="connsiteY2" fmla="*/ 40944 h 2391770"/>
              <a:gd name="connsiteX3" fmla="*/ 81887 w 3858905"/>
              <a:gd name="connsiteY3" fmla="*/ 40944 h 2391770"/>
              <a:gd name="connsiteX4" fmla="*/ 81887 w 3858905"/>
              <a:gd name="connsiteY4" fmla="*/ 78475 h 2391770"/>
              <a:gd name="connsiteX5" fmla="*/ 122830 w 3858905"/>
              <a:gd name="connsiteY5" fmla="*/ 78475 h 2391770"/>
              <a:gd name="connsiteX6" fmla="*/ 122830 w 3858905"/>
              <a:gd name="connsiteY6" fmla="*/ 102359 h 2391770"/>
              <a:gd name="connsiteX7" fmla="*/ 167185 w 3858905"/>
              <a:gd name="connsiteY7" fmla="*/ 102359 h 2391770"/>
              <a:gd name="connsiteX8" fmla="*/ 167185 w 3858905"/>
              <a:gd name="connsiteY8" fmla="*/ 143302 h 2391770"/>
              <a:gd name="connsiteX9" fmla="*/ 211541 w 3858905"/>
              <a:gd name="connsiteY9" fmla="*/ 143302 h 2391770"/>
              <a:gd name="connsiteX10" fmla="*/ 211541 w 3858905"/>
              <a:gd name="connsiteY10" fmla="*/ 191069 h 2391770"/>
              <a:gd name="connsiteX11" fmla="*/ 242248 w 3858905"/>
              <a:gd name="connsiteY11" fmla="*/ 191069 h 2391770"/>
              <a:gd name="connsiteX12" fmla="*/ 242248 w 3858905"/>
              <a:gd name="connsiteY12" fmla="*/ 238836 h 2391770"/>
              <a:gd name="connsiteX13" fmla="*/ 259308 w 3858905"/>
              <a:gd name="connsiteY13" fmla="*/ 238836 h 2391770"/>
              <a:gd name="connsiteX14" fmla="*/ 259308 w 3858905"/>
              <a:gd name="connsiteY14" fmla="*/ 272956 h 2391770"/>
              <a:gd name="connsiteX15" fmla="*/ 276367 w 3858905"/>
              <a:gd name="connsiteY15" fmla="*/ 272956 h 2391770"/>
              <a:gd name="connsiteX16" fmla="*/ 276367 w 3858905"/>
              <a:gd name="connsiteY16" fmla="*/ 368490 h 2391770"/>
              <a:gd name="connsiteX17" fmla="*/ 293427 w 3858905"/>
              <a:gd name="connsiteY17" fmla="*/ 368490 h 2391770"/>
              <a:gd name="connsiteX18" fmla="*/ 293427 w 3858905"/>
              <a:gd name="connsiteY18" fmla="*/ 450376 h 2391770"/>
              <a:gd name="connsiteX19" fmla="*/ 307075 w 3858905"/>
              <a:gd name="connsiteY19" fmla="*/ 450376 h 2391770"/>
              <a:gd name="connsiteX20" fmla="*/ 307075 w 3858905"/>
              <a:gd name="connsiteY20" fmla="*/ 522027 h 2391770"/>
              <a:gd name="connsiteX21" fmla="*/ 330958 w 3858905"/>
              <a:gd name="connsiteY21" fmla="*/ 522027 h 2391770"/>
              <a:gd name="connsiteX22" fmla="*/ 330958 w 3858905"/>
              <a:gd name="connsiteY22" fmla="*/ 661917 h 2391770"/>
              <a:gd name="connsiteX23" fmla="*/ 341194 w 3858905"/>
              <a:gd name="connsiteY23" fmla="*/ 661917 h 2391770"/>
              <a:gd name="connsiteX24" fmla="*/ 341194 w 3858905"/>
              <a:gd name="connsiteY24" fmla="*/ 736979 h 2391770"/>
              <a:gd name="connsiteX25" fmla="*/ 354842 w 3858905"/>
              <a:gd name="connsiteY25" fmla="*/ 736979 h 2391770"/>
              <a:gd name="connsiteX26" fmla="*/ 354842 w 3858905"/>
              <a:gd name="connsiteY26" fmla="*/ 784747 h 2391770"/>
              <a:gd name="connsiteX27" fmla="*/ 368490 w 3858905"/>
              <a:gd name="connsiteY27" fmla="*/ 784747 h 2391770"/>
              <a:gd name="connsiteX28" fmla="*/ 368490 w 3858905"/>
              <a:gd name="connsiteY28" fmla="*/ 815454 h 2391770"/>
              <a:gd name="connsiteX29" fmla="*/ 399197 w 3858905"/>
              <a:gd name="connsiteY29" fmla="*/ 815454 h 2391770"/>
              <a:gd name="connsiteX30" fmla="*/ 399197 w 3858905"/>
              <a:gd name="connsiteY30" fmla="*/ 859809 h 2391770"/>
              <a:gd name="connsiteX31" fmla="*/ 573206 w 3858905"/>
              <a:gd name="connsiteY31" fmla="*/ 859809 h 2391770"/>
              <a:gd name="connsiteX32" fmla="*/ 573206 w 3858905"/>
              <a:gd name="connsiteY32" fmla="*/ 893929 h 2391770"/>
              <a:gd name="connsiteX33" fmla="*/ 600502 w 3858905"/>
              <a:gd name="connsiteY33" fmla="*/ 893929 h 2391770"/>
              <a:gd name="connsiteX34" fmla="*/ 600502 w 3858905"/>
              <a:gd name="connsiteY34" fmla="*/ 921224 h 2391770"/>
              <a:gd name="connsiteX35" fmla="*/ 638033 w 3858905"/>
              <a:gd name="connsiteY35" fmla="*/ 921224 h 2391770"/>
              <a:gd name="connsiteX36" fmla="*/ 638033 w 3858905"/>
              <a:gd name="connsiteY36" fmla="*/ 972403 h 2391770"/>
              <a:gd name="connsiteX37" fmla="*/ 651681 w 3858905"/>
              <a:gd name="connsiteY37" fmla="*/ 972403 h 2391770"/>
              <a:gd name="connsiteX38" fmla="*/ 651681 w 3858905"/>
              <a:gd name="connsiteY38" fmla="*/ 1054290 h 2391770"/>
              <a:gd name="connsiteX39" fmla="*/ 672152 w 3858905"/>
              <a:gd name="connsiteY39" fmla="*/ 1054290 h 2391770"/>
              <a:gd name="connsiteX40" fmla="*/ 672152 w 3858905"/>
              <a:gd name="connsiteY40" fmla="*/ 1149824 h 2391770"/>
              <a:gd name="connsiteX41" fmla="*/ 682388 w 3858905"/>
              <a:gd name="connsiteY41" fmla="*/ 1149824 h 2391770"/>
              <a:gd name="connsiteX42" fmla="*/ 682388 w 3858905"/>
              <a:gd name="connsiteY42" fmla="*/ 1204415 h 2391770"/>
              <a:gd name="connsiteX43" fmla="*/ 696036 w 3858905"/>
              <a:gd name="connsiteY43" fmla="*/ 1204415 h 2391770"/>
              <a:gd name="connsiteX44" fmla="*/ 696036 w 3858905"/>
              <a:gd name="connsiteY44" fmla="*/ 1241947 h 2391770"/>
              <a:gd name="connsiteX45" fmla="*/ 760863 w 3858905"/>
              <a:gd name="connsiteY45" fmla="*/ 1241947 h 2391770"/>
              <a:gd name="connsiteX46" fmla="*/ 760863 w 3858905"/>
              <a:gd name="connsiteY46" fmla="*/ 1262418 h 2391770"/>
              <a:gd name="connsiteX47" fmla="*/ 808630 w 3858905"/>
              <a:gd name="connsiteY47" fmla="*/ 1262418 h 2391770"/>
              <a:gd name="connsiteX48" fmla="*/ 808630 w 3858905"/>
              <a:gd name="connsiteY48" fmla="*/ 1282890 h 2391770"/>
              <a:gd name="connsiteX49" fmla="*/ 859809 w 3858905"/>
              <a:gd name="connsiteY49" fmla="*/ 1282890 h 2391770"/>
              <a:gd name="connsiteX50" fmla="*/ 859809 w 3858905"/>
              <a:gd name="connsiteY50" fmla="*/ 1306773 h 2391770"/>
              <a:gd name="connsiteX51" fmla="*/ 883693 w 3858905"/>
              <a:gd name="connsiteY51" fmla="*/ 1306773 h 2391770"/>
              <a:gd name="connsiteX52" fmla="*/ 883693 w 3858905"/>
              <a:gd name="connsiteY52" fmla="*/ 1330657 h 2391770"/>
              <a:gd name="connsiteX53" fmla="*/ 914400 w 3858905"/>
              <a:gd name="connsiteY53" fmla="*/ 1330657 h 2391770"/>
              <a:gd name="connsiteX54" fmla="*/ 914400 w 3858905"/>
              <a:gd name="connsiteY54" fmla="*/ 1351129 h 2391770"/>
              <a:gd name="connsiteX55" fmla="*/ 948520 w 3858905"/>
              <a:gd name="connsiteY55" fmla="*/ 1351129 h 2391770"/>
              <a:gd name="connsiteX56" fmla="*/ 948520 w 3858905"/>
              <a:gd name="connsiteY56" fmla="*/ 1398896 h 2391770"/>
              <a:gd name="connsiteX57" fmla="*/ 955344 w 3858905"/>
              <a:gd name="connsiteY57" fmla="*/ 1405720 h 2391770"/>
              <a:gd name="connsiteX58" fmla="*/ 955344 w 3858905"/>
              <a:gd name="connsiteY58" fmla="*/ 1426191 h 2391770"/>
              <a:gd name="connsiteX59" fmla="*/ 968991 w 3858905"/>
              <a:gd name="connsiteY59" fmla="*/ 1426191 h 2391770"/>
              <a:gd name="connsiteX60" fmla="*/ 968991 w 3858905"/>
              <a:gd name="connsiteY60" fmla="*/ 1470547 h 2391770"/>
              <a:gd name="connsiteX61" fmla="*/ 975815 w 3858905"/>
              <a:gd name="connsiteY61" fmla="*/ 1470547 h 2391770"/>
              <a:gd name="connsiteX62" fmla="*/ 975815 w 3858905"/>
              <a:gd name="connsiteY62" fmla="*/ 1528550 h 2391770"/>
              <a:gd name="connsiteX63" fmla="*/ 986051 w 3858905"/>
              <a:gd name="connsiteY63" fmla="*/ 1528550 h 2391770"/>
              <a:gd name="connsiteX64" fmla="*/ 986051 w 3858905"/>
              <a:gd name="connsiteY64" fmla="*/ 1579729 h 2391770"/>
              <a:gd name="connsiteX65" fmla="*/ 1009935 w 3858905"/>
              <a:gd name="connsiteY65" fmla="*/ 1579729 h 2391770"/>
              <a:gd name="connsiteX66" fmla="*/ 1009935 w 3858905"/>
              <a:gd name="connsiteY66" fmla="*/ 1610436 h 2391770"/>
              <a:gd name="connsiteX67" fmla="*/ 1026994 w 3858905"/>
              <a:gd name="connsiteY67" fmla="*/ 1610436 h 2391770"/>
              <a:gd name="connsiteX68" fmla="*/ 1026994 w 3858905"/>
              <a:gd name="connsiteY68" fmla="*/ 1644556 h 2391770"/>
              <a:gd name="connsiteX69" fmla="*/ 1153236 w 3858905"/>
              <a:gd name="connsiteY69" fmla="*/ 1644556 h 2391770"/>
              <a:gd name="connsiteX70" fmla="*/ 1153236 w 3858905"/>
              <a:gd name="connsiteY70" fmla="*/ 1658203 h 2391770"/>
              <a:gd name="connsiteX71" fmla="*/ 1224887 w 3858905"/>
              <a:gd name="connsiteY71" fmla="*/ 1661615 h 2391770"/>
              <a:gd name="connsiteX72" fmla="*/ 1224887 w 3858905"/>
              <a:gd name="connsiteY72" fmla="*/ 1685499 h 2391770"/>
              <a:gd name="connsiteX73" fmla="*/ 1245358 w 3858905"/>
              <a:gd name="connsiteY73" fmla="*/ 1685499 h 2391770"/>
              <a:gd name="connsiteX74" fmla="*/ 1245358 w 3858905"/>
              <a:gd name="connsiteY74" fmla="*/ 1729854 h 2391770"/>
              <a:gd name="connsiteX75" fmla="*/ 1265830 w 3858905"/>
              <a:gd name="connsiteY75" fmla="*/ 1729854 h 2391770"/>
              <a:gd name="connsiteX76" fmla="*/ 1265830 w 3858905"/>
              <a:gd name="connsiteY76" fmla="*/ 1770797 h 2391770"/>
              <a:gd name="connsiteX77" fmla="*/ 1279478 w 3858905"/>
              <a:gd name="connsiteY77" fmla="*/ 1770797 h 2391770"/>
              <a:gd name="connsiteX78" fmla="*/ 1279478 w 3858905"/>
              <a:gd name="connsiteY78" fmla="*/ 1821976 h 2391770"/>
              <a:gd name="connsiteX79" fmla="*/ 1289714 w 3858905"/>
              <a:gd name="connsiteY79" fmla="*/ 1821976 h 2391770"/>
              <a:gd name="connsiteX80" fmla="*/ 1289714 w 3858905"/>
              <a:gd name="connsiteY80" fmla="*/ 1890215 h 2391770"/>
              <a:gd name="connsiteX81" fmla="*/ 1303361 w 3858905"/>
              <a:gd name="connsiteY81" fmla="*/ 1890215 h 2391770"/>
              <a:gd name="connsiteX82" fmla="*/ 1303361 w 3858905"/>
              <a:gd name="connsiteY82" fmla="*/ 1948218 h 2391770"/>
              <a:gd name="connsiteX83" fmla="*/ 1320421 w 3858905"/>
              <a:gd name="connsiteY83" fmla="*/ 1948218 h 2391770"/>
              <a:gd name="connsiteX84" fmla="*/ 1320421 w 3858905"/>
              <a:gd name="connsiteY84" fmla="*/ 1985750 h 2391770"/>
              <a:gd name="connsiteX85" fmla="*/ 1351129 w 3858905"/>
              <a:gd name="connsiteY85" fmla="*/ 1985750 h 2391770"/>
              <a:gd name="connsiteX86" fmla="*/ 1351129 w 3858905"/>
              <a:gd name="connsiteY86" fmla="*/ 1992573 h 2391770"/>
              <a:gd name="connsiteX87" fmla="*/ 1460311 w 3858905"/>
              <a:gd name="connsiteY87" fmla="*/ 1992573 h 2391770"/>
              <a:gd name="connsiteX88" fmla="*/ 1460311 w 3858905"/>
              <a:gd name="connsiteY88" fmla="*/ 2002809 h 2391770"/>
              <a:gd name="connsiteX89" fmla="*/ 1583141 w 3858905"/>
              <a:gd name="connsiteY89" fmla="*/ 2002809 h 2391770"/>
              <a:gd name="connsiteX90" fmla="*/ 1583141 w 3858905"/>
              <a:gd name="connsiteY90" fmla="*/ 2036929 h 2391770"/>
              <a:gd name="connsiteX91" fmla="*/ 1620672 w 3858905"/>
              <a:gd name="connsiteY91" fmla="*/ 2036929 h 2391770"/>
              <a:gd name="connsiteX92" fmla="*/ 1620672 w 3858905"/>
              <a:gd name="connsiteY92" fmla="*/ 2060812 h 2391770"/>
              <a:gd name="connsiteX93" fmla="*/ 1682087 w 3858905"/>
              <a:gd name="connsiteY93" fmla="*/ 2060812 h 2391770"/>
              <a:gd name="connsiteX94" fmla="*/ 1682087 w 3858905"/>
              <a:gd name="connsiteY94" fmla="*/ 2074460 h 2391770"/>
              <a:gd name="connsiteX95" fmla="*/ 1886803 w 3858905"/>
              <a:gd name="connsiteY95" fmla="*/ 2074460 h 2391770"/>
              <a:gd name="connsiteX96" fmla="*/ 1886803 w 3858905"/>
              <a:gd name="connsiteY96" fmla="*/ 2115403 h 2391770"/>
              <a:gd name="connsiteX97" fmla="*/ 1907275 w 3858905"/>
              <a:gd name="connsiteY97" fmla="*/ 2115403 h 2391770"/>
              <a:gd name="connsiteX98" fmla="*/ 1907275 w 3858905"/>
              <a:gd name="connsiteY98" fmla="*/ 2159759 h 2391770"/>
              <a:gd name="connsiteX99" fmla="*/ 1937982 w 3858905"/>
              <a:gd name="connsiteY99" fmla="*/ 2159759 h 2391770"/>
              <a:gd name="connsiteX100" fmla="*/ 1937982 w 3858905"/>
              <a:gd name="connsiteY100" fmla="*/ 2190466 h 2391770"/>
              <a:gd name="connsiteX101" fmla="*/ 2053988 w 3858905"/>
              <a:gd name="connsiteY101" fmla="*/ 2190466 h 2391770"/>
              <a:gd name="connsiteX102" fmla="*/ 2053988 w 3858905"/>
              <a:gd name="connsiteY102" fmla="*/ 2204114 h 2391770"/>
              <a:gd name="connsiteX103" fmla="*/ 2197290 w 3858905"/>
              <a:gd name="connsiteY103" fmla="*/ 2204114 h 2391770"/>
              <a:gd name="connsiteX104" fmla="*/ 2197290 w 3858905"/>
              <a:gd name="connsiteY104" fmla="*/ 2224585 h 2391770"/>
              <a:gd name="connsiteX105" fmla="*/ 2231409 w 3858905"/>
              <a:gd name="connsiteY105" fmla="*/ 2224585 h 2391770"/>
              <a:gd name="connsiteX106" fmla="*/ 2231409 w 3858905"/>
              <a:gd name="connsiteY106" fmla="*/ 2268941 h 2391770"/>
              <a:gd name="connsiteX107" fmla="*/ 2524836 w 3858905"/>
              <a:gd name="connsiteY107" fmla="*/ 2268941 h 2391770"/>
              <a:gd name="connsiteX108" fmla="*/ 2545308 w 3858905"/>
              <a:gd name="connsiteY108" fmla="*/ 2268941 h 2391770"/>
              <a:gd name="connsiteX109" fmla="*/ 2545308 w 3858905"/>
              <a:gd name="connsiteY109" fmla="*/ 2292824 h 2391770"/>
              <a:gd name="connsiteX110" fmla="*/ 2596487 w 3858905"/>
              <a:gd name="connsiteY110" fmla="*/ 2292824 h 2391770"/>
              <a:gd name="connsiteX111" fmla="*/ 2596487 w 3858905"/>
              <a:gd name="connsiteY111" fmla="*/ 2320120 h 2391770"/>
              <a:gd name="connsiteX112" fmla="*/ 3118514 w 3858905"/>
              <a:gd name="connsiteY112" fmla="*/ 2320120 h 2391770"/>
              <a:gd name="connsiteX113" fmla="*/ 3118514 w 3858905"/>
              <a:gd name="connsiteY113" fmla="*/ 2361063 h 2391770"/>
              <a:gd name="connsiteX114" fmla="*/ 3156045 w 3858905"/>
              <a:gd name="connsiteY114" fmla="*/ 2361063 h 2391770"/>
              <a:gd name="connsiteX115" fmla="*/ 3156045 w 3858905"/>
              <a:gd name="connsiteY115" fmla="*/ 2391770 h 2391770"/>
              <a:gd name="connsiteX116" fmla="*/ 3858905 w 3858905"/>
              <a:gd name="connsiteY116" fmla="*/ 2391770 h 2391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3858905" h="2391770">
                <a:moveTo>
                  <a:pt x="0" y="0"/>
                </a:moveTo>
                <a:lnTo>
                  <a:pt x="51179" y="0"/>
                </a:lnTo>
                <a:lnTo>
                  <a:pt x="51179" y="40944"/>
                </a:lnTo>
                <a:lnTo>
                  <a:pt x="81887" y="40944"/>
                </a:lnTo>
                <a:lnTo>
                  <a:pt x="81887" y="78475"/>
                </a:lnTo>
                <a:lnTo>
                  <a:pt x="122830" y="78475"/>
                </a:lnTo>
                <a:lnTo>
                  <a:pt x="122830" y="102359"/>
                </a:lnTo>
                <a:lnTo>
                  <a:pt x="167185" y="102359"/>
                </a:lnTo>
                <a:lnTo>
                  <a:pt x="167185" y="143302"/>
                </a:lnTo>
                <a:lnTo>
                  <a:pt x="211541" y="143302"/>
                </a:lnTo>
                <a:lnTo>
                  <a:pt x="211541" y="191069"/>
                </a:lnTo>
                <a:lnTo>
                  <a:pt x="242248" y="191069"/>
                </a:lnTo>
                <a:lnTo>
                  <a:pt x="242248" y="238836"/>
                </a:lnTo>
                <a:lnTo>
                  <a:pt x="259308" y="238836"/>
                </a:lnTo>
                <a:lnTo>
                  <a:pt x="259308" y="272956"/>
                </a:lnTo>
                <a:lnTo>
                  <a:pt x="276367" y="272956"/>
                </a:lnTo>
                <a:lnTo>
                  <a:pt x="276367" y="368490"/>
                </a:lnTo>
                <a:lnTo>
                  <a:pt x="293427" y="368490"/>
                </a:lnTo>
                <a:lnTo>
                  <a:pt x="293427" y="450376"/>
                </a:lnTo>
                <a:lnTo>
                  <a:pt x="307075" y="450376"/>
                </a:lnTo>
                <a:lnTo>
                  <a:pt x="307075" y="522027"/>
                </a:lnTo>
                <a:lnTo>
                  <a:pt x="330958" y="522027"/>
                </a:lnTo>
                <a:lnTo>
                  <a:pt x="330958" y="661917"/>
                </a:lnTo>
                <a:lnTo>
                  <a:pt x="341194" y="661917"/>
                </a:lnTo>
                <a:lnTo>
                  <a:pt x="341194" y="736979"/>
                </a:lnTo>
                <a:lnTo>
                  <a:pt x="354842" y="736979"/>
                </a:lnTo>
                <a:lnTo>
                  <a:pt x="354842" y="784747"/>
                </a:lnTo>
                <a:lnTo>
                  <a:pt x="368490" y="784747"/>
                </a:lnTo>
                <a:lnTo>
                  <a:pt x="368490" y="815454"/>
                </a:lnTo>
                <a:lnTo>
                  <a:pt x="399197" y="815454"/>
                </a:lnTo>
                <a:lnTo>
                  <a:pt x="399197" y="859809"/>
                </a:lnTo>
                <a:lnTo>
                  <a:pt x="573206" y="859809"/>
                </a:lnTo>
                <a:lnTo>
                  <a:pt x="573206" y="893929"/>
                </a:lnTo>
                <a:lnTo>
                  <a:pt x="600502" y="893929"/>
                </a:lnTo>
                <a:lnTo>
                  <a:pt x="600502" y="921224"/>
                </a:lnTo>
                <a:lnTo>
                  <a:pt x="638033" y="921224"/>
                </a:lnTo>
                <a:lnTo>
                  <a:pt x="638033" y="972403"/>
                </a:lnTo>
                <a:lnTo>
                  <a:pt x="651681" y="972403"/>
                </a:lnTo>
                <a:lnTo>
                  <a:pt x="651681" y="1054290"/>
                </a:lnTo>
                <a:lnTo>
                  <a:pt x="672152" y="1054290"/>
                </a:lnTo>
                <a:lnTo>
                  <a:pt x="672152" y="1149824"/>
                </a:lnTo>
                <a:lnTo>
                  <a:pt x="682388" y="1149824"/>
                </a:lnTo>
                <a:lnTo>
                  <a:pt x="682388" y="1204415"/>
                </a:lnTo>
                <a:lnTo>
                  <a:pt x="696036" y="1204415"/>
                </a:lnTo>
                <a:lnTo>
                  <a:pt x="696036" y="1241947"/>
                </a:lnTo>
                <a:lnTo>
                  <a:pt x="760863" y="1241947"/>
                </a:lnTo>
                <a:lnTo>
                  <a:pt x="760863" y="1262418"/>
                </a:lnTo>
                <a:lnTo>
                  <a:pt x="808630" y="1262418"/>
                </a:lnTo>
                <a:lnTo>
                  <a:pt x="808630" y="1282890"/>
                </a:lnTo>
                <a:lnTo>
                  <a:pt x="859809" y="1282890"/>
                </a:lnTo>
                <a:lnTo>
                  <a:pt x="859809" y="1306773"/>
                </a:lnTo>
                <a:lnTo>
                  <a:pt x="883693" y="1306773"/>
                </a:lnTo>
                <a:lnTo>
                  <a:pt x="883693" y="1330657"/>
                </a:lnTo>
                <a:lnTo>
                  <a:pt x="914400" y="1330657"/>
                </a:lnTo>
                <a:lnTo>
                  <a:pt x="914400" y="1351129"/>
                </a:lnTo>
                <a:lnTo>
                  <a:pt x="948520" y="1351129"/>
                </a:lnTo>
                <a:lnTo>
                  <a:pt x="948520" y="1398896"/>
                </a:lnTo>
                <a:lnTo>
                  <a:pt x="955344" y="1405720"/>
                </a:lnTo>
                <a:lnTo>
                  <a:pt x="955344" y="1426191"/>
                </a:lnTo>
                <a:lnTo>
                  <a:pt x="968991" y="1426191"/>
                </a:lnTo>
                <a:lnTo>
                  <a:pt x="968991" y="1470547"/>
                </a:lnTo>
                <a:lnTo>
                  <a:pt x="975815" y="1470547"/>
                </a:lnTo>
                <a:lnTo>
                  <a:pt x="975815" y="1528550"/>
                </a:lnTo>
                <a:lnTo>
                  <a:pt x="986051" y="1528550"/>
                </a:lnTo>
                <a:lnTo>
                  <a:pt x="986051" y="1579729"/>
                </a:lnTo>
                <a:lnTo>
                  <a:pt x="1009935" y="1579729"/>
                </a:lnTo>
                <a:lnTo>
                  <a:pt x="1009935" y="1610436"/>
                </a:lnTo>
                <a:lnTo>
                  <a:pt x="1026994" y="1610436"/>
                </a:lnTo>
                <a:lnTo>
                  <a:pt x="1026994" y="1644556"/>
                </a:lnTo>
                <a:lnTo>
                  <a:pt x="1153236" y="1644556"/>
                </a:lnTo>
                <a:lnTo>
                  <a:pt x="1153236" y="1658203"/>
                </a:lnTo>
                <a:lnTo>
                  <a:pt x="1224887" y="1661615"/>
                </a:lnTo>
                <a:lnTo>
                  <a:pt x="1224887" y="1685499"/>
                </a:lnTo>
                <a:lnTo>
                  <a:pt x="1245358" y="1685499"/>
                </a:lnTo>
                <a:lnTo>
                  <a:pt x="1245358" y="1729854"/>
                </a:lnTo>
                <a:lnTo>
                  <a:pt x="1265830" y="1729854"/>
                </a:lnTo>
                <a:lnTo>
                  <a:pt x="1265830" y="1770797"/>
                </a:lnTo>
                <a:lnTo>
                  <a:pt x="1279478" y="1770797"/>
                </a:lnTo>
                <a:lnTo>
                  <a:pt x="1279478" y="1821976"/>
                </a:lnTo>
                <a:lnTo>
                  <a:pt x="1289714" y="1821976"/>
                </a:lnTo>
                <a:lnTo>
                  <a:pt x="1289714" y="1890215"/>
                </a:lnTo>
                <a:lnTo>
                  <a:pt x="1303361" y="1890215"/>
                </a:lnTo>
                <a:lnTo>
                  <a:pt x="1303361" y="1948218"/>
                </a:lnTo>
                <a:lnTo>
                  <a:pt x="1320421" y="1948218"/>
                </a:lnTo>
                <a:lnTo>
                  <a:pt x="1320421" y="1985750"/>
                </a:lnTo>
                <a:lnTo>
                  <a:pt x="1351129" y="1985750"/>
                </a:lnTo>
                <a:lnTo>
                  <a:pt x="1351129" y="1992573"/>
                </a:lnTo>
                <a:lnTo>
                  <a:pt x="1460311" y="1992573"/>
                </a:lnTo>
                <a:lnTo>
                  <a:pt x="1460311" y="2002809"/>
                </a:lnTo>
                <a:lnTo>
                  <a:pt x="1583141" y="2002809"/>
                </a:lnTo>
                <a:lnTo>
                  <a:pt x="1583141" y="2036929"/>
                </a:lnTo>
                <a:lnTo>
                  <a:pt x="1620672" y="2036929"/>
                </a:lnTo>
                <a:lnTo>
                  <a:pt x="1620672" y="2060812"/>
                </a:lnTo>
                <a:lnTo>
                  <a:pt x="1682087" y="2060812"/>
                </a:lnTo>
                <a:lnTo>
                  <a:pt x="1682087" y="2074460"/>
                </a:lnTo>
                <a:lnTo>
                  <a:pt x="1886803" y="2074460"/>
                </a:lnTo>
                <a:lnTo>
                  <a:pt x="1886803" y="2115403"/>
                </a:lnTo>
                <a:lnTo>
                  <a:pt x="1907275" y="2115403"/>
                </a:lnTo>
                <a:lnTo>
                  <a:pt x="1907275" y="2159759"/>
                </a:lnTo>
                <a:lnTo>
                  <a:pt x="1937982" y="2159759"/>
                </a:lnTo>
                <a:lnTo>
                  <a:pt x="1937982" y="2190466"/>
                </a:lnTo>
                <a:lnTo>
                  <a:pt x="2053988" y="2190466"/>
                </a:lnTo>
                <a:lnTo>
                  <a:pt x="2053988" y="2204114"/>
                </a:lnTo>
                <a:lnTo>
                  <a:pt x="2197290" y="2204114"/>
                </a:lnTo>
                <a:lnTo>
                  <a:pt x="2197290" y="2224585"/>
                </a:lnTo>
                <a:lnTo>
                  <a:pt x="2231409" y="2224585"/>
                </a:lnTo>
                <a:lnTo>
                  <a:pt x="2231409" y="2268941"/>
                </a:lnTo>
                <a:lnTo>
                  <a:pt x="2524836" y="2268941"/>
                </a:lnTo>
                <a:lnTo>
                  <a:pt x="2545308" y="2268941"/>
                </a:lnTo>
                <a:lnTo>
                  <a:pt x="2545308" y="2292824"/>
                </a:lnTo>
                <a:lnTo>
                  <a:pt x="2596487" y="2292824"/>
                </a:lnTo>
                <a:lnTo>
                  <a:pt x="2596487" y="2320120"/>
                </a:lnTo>
                <a:lnTo>
                  <a:pt x="3118514" y="2320120"/>
                </a:lnTo>
                <a:lnTo>
                  <a:pt x="3118514" y="2361063"/>
                </a:lnTo>
                <a:lnTo>
                  <a:pt x="3156045" y="2361063"/>
                </a:lnTo>
                <a:lnTo>
                  <a:pt x="3156045" y="2391770"/>
                </a:lnTo>
                <a:lnTo>
                  <a:pt x="3858905" y="2391770"/>
                </a:lnTo>
              </a:path>
            </a:pathLst>
          </a:custGeom>
          <a:noFill/>
          <a:ln w="28575">
            <a:solidFill>
              <a:schemeClr val="accent1"/>
            </a:solidFill>
            <a:miter lim="800000"/>
            <a:headEnd/>
            <a:tailEnd/>
          </a:ln>
        </p:spPr>
        <p:txBody>
          <a:bodyPr rtlCol="0" anchor="ctr"/>
          <a:lstStyle/>
          <a:p>
            <a:pPr algn="ctr"/>
            <a:endParaRPr lang="en-US" dirty="0"/>
          </a:p>
        </p:txBody>
      </p:sp>
      <p:sp>
        <p:nvSpPr>
          <p:cNvPr id="2" name="Title 1">
            <a:extLst>
              <a:ext uri="{FF2B5EF4-FFF2-40B4-BE49-F238E27FC236}">
                <a16:creationId xmlns:a16="http://schemas.microsoft.com/office/drawing/2014/main" id="{91446A42-FDA4-899C-29C3-5149C4630255}"/>
              </a:ext>
            </a:extLst>
          </p:cNvPr>
          <p:cNvSpPr>
            <a:spLocks noGrp="1"/>
          </p:cNvSpPr>
          <p:nvPr>
            <p:ph type="title"/>
          </p:nvPr>
        </p:nvSpPr>
        <p:spPr/>
        <p:txBody>
          <a:bodyPr/>
          <a:lstStyle/>
          <a:p>
            <a:r>
              <a:rPr lang="en-US" dirty="0"/>
              <a:t>DeLLphi-304: Efficacy With Tarlatamab in Relapsed SCLC</a:t>
            </a:r>
          </a:p>
        </p:txBody>
      </p:sp>
      <p:sp>
        <p:nvSpPr>
          <p:cNvPr id="3" name="Content Placeholder 2">
            <a:extLst>
              <a:ext uri="{FF2B5EF4-FFF2-40B4-BE49-F238E27FC236}">
                <a16:creationId xmlns:a16="http://schemas.microsoft.com/office/drawing/2014/main" id="{7B834C65-935E-E335-4881-206F9920AC45}"/>
              </a:ext>
            </a:extLst>
          </p:cNvPr>
          <p:cNvSpPr>
            <a:spLocks noGrp="1"/>
          </p:cNvSpPr>
          <p:nvPr>
            <p:ph idx="1"/>
          </p:nvPr>
        </p:nvSpPr>
        <p:spPr>
          <a:xfrm>
            <a:off x="604675" y="6018568"/>
            <a:ext cx="10877529" cy="439324"/>
          </a:xfrm>
        </p:spPr>
        <p:txBody>
          <a:bodyPr/>
          <a:lstStyle/>
          <a:p>
            <a:r>
              <a:rPr lang="it-IT" sz="2000" dirty="0"/>
              <a:t>ORR: 35% (95% CI: 29-41) with tarlatamab vs 20% (95% CI: 16-26) with chemotherapy</a:t>
            </a:r>
            <a:endParaRPr lang="en-US" sz="2000" dirty="0"/>
          </a:p>
        </p:txBody>
      </p:sp>
      <p:sp>
        <p:nvSpPr>
          <p:cNvPr id="4" name="Text Box 11">
            <a:extLst>
              <a:ext uri="{FF2B5EF4-FFF2-40B4-BE49-F238E27FC236}">
                <a16:creationId xmlns:a16="http://schemas.microsoft.com/office/drawing/2014/main" id="{F5097FE5-C8AE-0A46-687A-6F1B5BA0B6BE}"/>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mn-cs"/>
              </a:rPr>
              <a:t>Rudin. ASCO 2025. Abstr LBA8008. Mountzios. NEJM. 2025;393:349.</a:t>
            </a:r>
          </a:p>
        </p:txBody>
      </p:sp>
      <p:sp>
        <p:nvSpPr>
          <p:cNvPr id="13" name="TextBox 12">
            <a:extLst>
              <a:ext uri="{FF2B5EF4-FFF2-40B4-BE49-F238E27FC236}">
                <a16:creationId xmlns:a16="http://schemas.microsoft.com/office/drawing/2014/main" id="{116FE37D-7C46-C1A3-D47C-6AB86CAEEE77}"/>
              </a:ext>
            </a:extLst>
          </p:cNvPr>
          <p:cNvSpPr txBox="1"/>
          <p:nvPr/>
        </p:nvSpPr>
        <p:spPr bwMode="auto">
          <a:xfrm>
            <a:off x="2048754" y="2090643"/>
            <a:ext cx="2957171" cy="61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Aft>
                <a:spcPts val="600"/>
              </a:spcAft>
              <a:buClrTx/>
              <a:buFontTx/>
              <a:buNone/>
            </a:pPr>
            <a:r>
              <a:rPr lang="en-US" sz="1600" b="1" spc="-30" dirty="0">
                <a:solidFill>
                  <a:schemeClr val="accent1"/>
                </a:solidFill>
                <a:latin typeface="Calibri" panose="020F0502020204030204" pitchFamily="34" charset="0"/>
              </a:rPr>
              <a:t>Tarlatamab (n = 254)</a:t>
            </a:r>
          </a:p>
          <a:p>
            <a:pPr algn="r">
              <a:lnSpc>
                <a:spcPct val="90000"/>
              </a:lnSpc>
              <a:spcAft>
                <a:spcPts val="600"/>
              </a:spcAft>
            </a:pPr>
            <a:r>
              <a:rPr lang="en-US" sz="1600" b="1" spc="-30" dirty="0">
                <a:solidFill>
                  <a:schemeClr val="accent3"/>
                </a:solidFill>
                <a:latin typeface="Calibri" panose="020F0502020204030204" pitchFamily="34" charset="0"/>
              </a:rPr>
              <a:t>Chemotherapy (n = 255)</a:t>
            </a:r>
          </a:p>
        </p:txBody>
      </p:sp>
      <p:sp>
        <p:nvSpPr>
          <p:cNvPr id="14" name="TextBox 13">
            <a:extLst>
              <a:ext uri="{FF2B5EF4-FFF2-40B4-BE49-F238E27FC236}">
                <a16:creationId xmlns:a16="http://schemas.microsoft.com/office/drawing/2014/main" id="{24B29565-9D65-CBF1-0CD9-82F2311D9DD7}"/>
              </a:ext>
            </a:extLst>
          </p:cNvPr>
          <p:cNvSpPr txBox="1"/>
          <p:nvPr/>
        </p:nvSpPr>
        <p:spPr bwMode="auto">
          <a:xfrm>
            <a:off x="2657094" y="2746314"/>
            <a:ext cx="3265297"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Aft>
                <a:spcPct val="0"/>
              </a:spcAft>
              <a:buClrTx/>
              <a:buFontTx/>
              <a:buNone/>
            </a:pPr>
            <a:r>
              <a:rPr lang="en-US" sz="1600" spc="-30" dirty="0">
                <a:solidFill>
                  <a:schemeClr val="bg1"/>
                </a:solidFill>
                <a:latin typeface="Calibri" panose="020F0502020204030204" pitchFamily="34" charset="0"/>
              </a:rPr>
              <a:t>HR: 0.71 (95% CI: 0.59-0.86; </a:t>
            </a:r>
            <a:r>
              <a:rPr lang="en-US" sz="1600" i="1" spc="-30" dirty="0">
                <a:solidFill>
                  <a:schemeClr val="bg1"/>
                </a:solidFill>
                <a:latin typeface="Calibri" panose="020F0502020204030204" pitchFamily="34" charset="0"/>
              </a:rPr>
              <a:t>P</a:t>
            </a:r>
            <a:r>
              <a:rPr lang="en-US" sz="1600" spc="-30" dirty="0">
                <a:solidFill>
                  <a:schemeClr val="bg1"/>
                </a:solidFill>
                <a:latin typeface="Calibri" panose="020F0502020204030204" pitchFamily="34" charset="0"/>
              </a:rPr>
              <a:t> = .002)</a:t>
            </a:r>
          </a:p>
        </p:txBody>
      </p:sp>
      <p:sp>
        <p:nvSpPr>
          <p:cNvPr id="15" name="TextBox 14">
            <a:extLst>
              <a:ext uri="{FF2B5EF4-FFF2-40B4-BE49-F238E27FC236}">
                <a16:creationId xmlns:a16="http://schemas.microsoft.com/office/drawing/2014/main" id="{BF7ED9E5-75D8-953E-D3C3-123E379DE261}"/>
              </a:ext>
            </a:extLst>
          </p:cNvPr>
          <p:cNvSpPr txBox="1"/>
          <p:nvPr/>
        </p:nvSpPr>
        <p:spPr bwMode="auto">
          <a:xfrm>
            <a:off x="4267055" y="1868124"/>
            <a:ext cx="1843993" cy="1055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Aft>
                <a:spcPct val="0"/>
              </a:spcAft>
              <a:buClrTx/>
              <a:buFontTx/>
              <a:buNone/>
            </a:pPr>
            <a:endParaRPr lang="en-US" sz="1600" b="1" spc="-30" dirty="0">
              <a:solidFill>
                <a:schemeClr val="bg1"/>
              </a:solidFill>
              <a:latin typeface="Calibri" panose="020F0502020204030204" pitchFamily="34" charset="0"/>
            </a:endParaRPr>
          </a:p>
          <a:p>
            <a:pPr algn="ctr">
              <a:lnSpc>
                <a:spcPct val="90000"/>
              </a:lnSpc>
              <a:spcAft>
                <a:spcPts val="600"/>
              </a:spcAft>
              <a:buClrTx/>
              <a:buFontTx/>
              <a:buNone/>
            </a:pPr>
            <a:r>
              <a:rPr lang="en-US" sz="1600" spc="-30" dirty="0">
                <a:solidFill>
                  <a:schemeClr val="bg1"/>
                </a:solidFill>
                <a:latin typeface="Calibri" panose="020F0502020204030204" pitchFamily="34" charset="0"/>
              </a:rPr>
              <a:t>4.2</a:t>
            </a:r>
          </a:p>
          <a:p>
            <a:pPr algn="ctr">
              <a:lnSpc>
                <a:spcPct val="90000"/>
              </a:lnSpc>
              <a:spcAft>
                <a:spcPct val="0"/>
              </a:spcAft>
              <a:buClrTx/>
              <a:buFontTx/>
              <a:buNone/>
            </a:pPr>
            <a:r>
              <a:rPr lang="en-US" sz="1600" spc="-30" dirty="0">
                <a:solidFill>
                  <a:schemeClr val="bg1"/>
                </a:solidFill>
                <a:latin typeface="Calibri" panose="020F0502020204030204" pitchFamily="34" charset="0"/>
              </a:rPr>
              <a:t>3.7</a:t>
            </a:r>
          </a:p>
          <a:p>
            <a:pPr algn="ctr">
              <a:lnSpc>
                <a:spcPct val="90000"/>
              </a:lnSpc>
              <a:spcAft>
                <a:spcPct val="0"/>
              </a:spcAft>
              <a:buClrTx/>
              <a:buFontTx/>
              <a:buNone/>
            </a:pPr>
            <a:endParaRPr lang="en-US" sz="1600" spc="-30" dirty="0">
              <a:solidFill>
                <a:schemeClr val="bg1"/>
              </a:solidFill>
              <a:latin typeface="Calibri" panose="020F0502020204030204" pitchFamily="34" charset="0"/>
            </a:endParaRPr>
          </a:p>
        </p:txBody>
      </p:sp>
      <p:sp>
        <p:nvSpPr>
          <p:cNvPr id="16" name="TextBox 15">
            <a:extLst>
              <a:ext uri="{FF2B5EF4-FFF2-40B4-BE49-F238E27FC236}">
                <a16:creationId xmlns:a16="http://schemas.microsoft.com/office/drawing/2014/main" id="{E9DFB5A6-2CCF-191F-402C-F7F5BBDF9203}"/>
              </a:ext>
            </a:extLst>
          </p:cNvPr>
          <p:cNvSpPr txBox="1"/>
          <p:nvPr/>
        </p:nvSpPr>
        <p:spPr bwMode="auto">
          <a:xfrm>
            <a:off x="8733226" y="2462658"/>
            <a:ext cx="3134644"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Aft>
                <a:spcPct val="0"/>
              </a:spcAft>
              <a:buClrTx/>
              <a:buFontTx/>
              <a:buNone/>
            </a:pPr>
            <a:r>
              <a:rPr lang="en-US" sz="1600" spc="-30" dirty="0">
                <a:solidFill>
                  <a:schemeClr val="bg1"/>
                </a:solidFill>
                <a:latin typeface="Calibri" panose="020F0502020204030204" pitchFamily="34" charset="0"/>
              </a:rPr>
              <a:t>HR: 0.60 (95% CI: 0.47-0.77; </a:t>
            </a:r>
            <a:r>
              <a:rPr lang="en-US" sz="1600" i="1" spc="-30" dirty="0">
                <a:solidFill>
                  <a:schemeClr val="bg1"/>
                </a:solidFill>
                <a:latin typeface="Calibri" panose="020F0502020204030204" pitchFamily="34" charset="0"/>
              </a:rPr>
              <a:t>P</a:t>
            </a:r>
            <a:r>
              <a:rPr lang="en-US" sz="1600" spc="-30" dirty="0">
                <a:solidFill>
                  <a:schemeClr val="bg1"/>
                </a:solidFill>
                <a:latin typeface="Calibri" panose="020F0502020204030204" pitchFamily="34" charset="0"/>
              </a:rPr>
              <a:t> &lt;.001)</a:t>
            </a:r>
          </a:p>
        </p:txBody>
      </p:sp>
      <p:cxnSp>
        <p:nvCxnSpPr>
          <p:cNvPr id="17" name="Straight Connector 16">
            <a:extLst>
              <a:ext uri="{FF2B5EF4-FFF2-40B4-BE49-F238E27FC236}">
                <a16:creationId xmlns:a16="http://schemas.microsoft.com/office/drawing/2014/main" id="{D989691D-0964-4928-E06B-F64572E05F04}"/>
              </a:ext>
            </a:extLst>
          </p:cNvPr>
          <p:cNvCxnSpPr/>
          <p:nvPr/>
        </p:nvCxnSpPr>
        <p:spPr bwMode="auto">
          <a:xfrm>
            <a:off x="4469826" y="2046873"/>
            <a:ext cx="1371600" cy="0"/>
          </a:xfrm>
          <a:prstGeom prst="line">
            <a:avLst/>
          </a:prstGeom>
          <a:noFill/>
          <a:ln w="19050" cap="flat" cmpd="sng" algn="ctr">
            <a:solidFill>
              <a:schemeClr val="bg1"/>
            </a:solidFill>
            <a:prstDash val="solid"/>
            <a:round/>
            <a:headEnd type="none" w="med" len="med"/>
            <a:tailEnd type="none" w="med" len="med"/>
          </a:ln>
          <a:effectLst/>
        </p:spPr>
      </p:cxnSp>
      <p:sp>
        <p:nvSpPr>
          <p:cNvPr id="21" name="TextBox 20">
            <a:extLst>
              <a:ext uri="{FF2B5EF4-FFF2-40B4-BE49-F238E27FC236}">
                <a16:creationId xmlns:a16="http://schemas.microsoft.com/office/drawing/2014/main" id="{F131FB4E-F2D8-D80C-1BA9-EBBE9A161DC5}"/>
              </a:ext>
            </a:extLst>
          </p:cNvPr>
          <p:cNvSpPr txBox="1"/>
          <p:nvPr/>
        </p:nvSpPr>
        <p:spPr bwMode="auto">
          <a:xfrm>
            <a:off x="4228501" y="1759340"/>
            <a:ext cx="184399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Aft>
                <a:spcPct val="0"/>
              </a:spcAft>
              <a:buClrTx/>
              <a:buFontTx/>
              <a:buNone/>
            </a:pPr>
            <a:r>
              <a:rPr lang="en-US" sz="1600" b="1" spc="-30" dirty="0">
                <a:solidFill>
                  <a:schemeClr val="bg1"/>
                </a:solidFill>
                <a:latin typeface="Calibri" panose="020F0502020204030204" pitchFamily="34" charset="0"/>
              </a:rPr>
              <a:t>Median PFS, Mo</a:t>
            </a:r>
            <a:endParaRPr lang="en-US" sz="1600" spc="-30" dirty="0">
              <a:solidFill>
                <a:schemeClr val="bg1"/>
              </a:solidFill>
              <a:latin typeface="Calibri" panose="020F0502020204030204" pitchFamily="34" charset="0"/>
            </a:endParaRPr>
          </a:p>
        </p:txBody>
      </p:sp>
      <p:sp>
        <p:nvSpPr>
          <p:cNvPr id="22" name="TextBox 21">
            <a:extLst>
              <a:ext uri="{FF2B5EF4-FFF2-40B4-BE49-F238E27FC236}">
                <a16:creationId xmlns:a16="http://schemas.microsoft.com/office/drawing/2014/main" id="{6DA32098-8D98-B38D-4403-B8CD5450B2C2}"/>
              </a:ext>
            </a:extLst>
          </p:cNvPr>
          <p:cNvSpPr txBox="1"/>
          <p:nvPr/>
        </p:nvSpPr>
        <p:spPr bwMode="auto">
          <a:xfrm>
            <a:off x="7533617" y="1846456"/>
            <a:ext cx="2957171" cy="61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Aft>
                <a:spcPts val="600"/>
              </a:spcAft>
              <a:buClrTx/>
              <a:buFontTx/>
              <a:buNone/>
            </a:pPr>
            <a:r>
              <a:rPr lang="en-US" sz="1600" b="1" spc="-30" dirty="0">
                <a:solidFill>
                  <a:schemeClr val="accent1"/>
                </a:solidFill>
                <a:latin typeface="Calibri" panose="020F0502020204030204" pitchFamily="34" charset="0"/>
              </a:rPr>
              <a:t>Tarlatamab (n = 254)</a:t>
            </a:r>
          </a:p>
          <a:p>
            <a:pPr algn="r">
              <a:lnSpc>
                <a:spcPct val="90000"/>
              </a:lnSpc>
              <a:spcAft>
                <a:spcPts val="600"/>
              </a:spcAft>
            </a:pPr>
            <a:r>
              <a:rPr lang="en-US" sz="1600" b="1" spc="-30" dirty="0">
                <a:solidFill>
                  <a:schemeClr val="accent3"/>
                </a:solidFill>
                <a:latin typeface="Calibri" panose="020F0502020204030204" pitchFamily="34" charset="0"/>
              </a:rPr>
              <a:t>Chemotherapy (n = 255)</a:t>
            </a:r>
          </a:p>
        </p:txBody>
      </p:sp>
      <p:sp>
        <p:nvSpPr>
          <p:cNvPr id="23" name="TextBox 22">
            <a:extLst>
              <a:ext uri="{FF2B5EF4-FFF2-40B4-BE49-F238E27FC236}">
                <a16:creationId xmlns:a16="http://schemas.microsoft.com/office/drawing/2014/main" id="{09D2B027-05AD-A47B-618F-E2B92578C57D}"/>
              </a:ext>
            </a:extLst>
          </p:cNvPr>
          <p:cNvSpPr txBox="1"/>
          <p:nvPr/>
        </p:nvSpPr>
        <p:spPr bwMode="auto">
          <a:xfrm>
            <a:off x="10167550" y="1623937"/>
            <a:ext cx="1843993" cy="834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Aft>
                <a:spcPct val="0"/>
              </a:spcAft>
              <a:buClrTx/>
              <a:buFontTx/>
              <a:buNone/>
            </a:pPr>
            <a:endParaRPr lang="en-US" sz="1600" b="1" spc="-30" dirty="0">
              <a:solidFill>
                <a:schemeClr val="bg1"/>
              </a:solidFill>
              <a:latin typeface="Calibri" panose="020F0502020204030204" pitchFamily="34" charset="0"/>
            </a:endParaRPr>
          </a:p>
          <a:p>
            <a:pPr algn="ctr">
              <a:lnSpc>
                <a:spcPct val="90000"/>
              </a:lnSpc>
              <a:spcAft>
                <a:spcPts val="600"/>
              </a:spcAft>
              <a:buClrTx/>
              <a:buFontTx/>
              <a:buNone/>
            </a:pPr>
            <a:r>
              <a:rPr lang="en-US" sz="1600" spc="-30" dirty="0">
                <a:solidFill>
                  <a:schemeClr val="bg1"/>
                </a:solidFill>
                <a:latin typeface="Calibri" panose="020F0502020204030204" pitchFamily="34" charset="0"/>
              </a:rPr>
              <a:t>13.6 (11.1-NR)</a:t>
            </a:r>
          </a:p>
          <a:p>
            <a:pPr algn="ctr">
              <a:lnSpc>
                <a:spcPct val="90000"/>
              </a:lnSpc>
              <a:spcAft>
                <a:spcPct val="0"/>
              </a:spcAft>
              <a:buClrTx/>
              <a:buFontTx/>
              <a:buNone/>
            </a:pPr>
            <a:r>
              <a:rPr lang="en-US" sz="1600" spc="-30" dirty="0">
                <a:solidFill>
                  <a:schemeClr val="bg1"/>
                </a:solidFill>
                <a:latin typeface="Calibri" panose="020F0502020204030204" pitchFamily="34" charset="0"/>
              </a:rPr>
              <a:t>8.3 (7.0-10.2)</a:t>
            </a:r>
          </a:p>
        </p:txBody>
      </p:sp>
      <p:cxnSp>
        <p:nvCxnSpPr>
          <p:cNvPr id="24" name="Straight Connector 23">
            <a:extLst>
              <a:ext uri="{FF2B5EF4-FFF2-40B4-BE49-F238E27FC236}">
                <a16:creationId xmlns:a16="http://schemas.microsoft.com/office/drawing/2014/main" id="{FC54ACF1-6C63-DA50-D2FA-9EF83C348AB6}"/>
              </a:ext>
            </a:extLst>
          </p:cNvPr>
          <p:cNvCxnSpPr/>
          <p:nvPr/>
        </p:nvCxnSpPr>
        <p:spPr bwMode="auto">
          <a:xfrm>
            <a:off x="10417105" y="1826364"/>
            <a:ext cx="1371600" cy="0"/>
          </a:xfrm>
          <a:prstGeom prst="line">
            <a:avLst/>
          </a:prstGeom>
          <a:noFill/>
          <a:ln w="19050"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0873E439-9B4E-4C04-D214-C1B0118518DD}"/>
              </a:ext>
            </a:extLst>
          </p:cNvPr>
          <p:cNvSpPr txBox="1"/>
          <p:nvPr/>
        </p:nvSpPr>
        <p:spPr bwMode="auto">
          <a:xfrm>
            <a:off x="10167550" y="1301326"/>
            <a:ext cx="1843993"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Aft>
                <a:spcPct val="0"/>
              </a:spcAft>
              <a:buClrTx/>
              <a:buFontTx/>
              <a:buNone/>
            </a:pPr>
            <a:r>
              <a:rPr lang="en-US" sz="1600" b="1" spc="-30" dirty="0">
                <a:solidFill>
                  <a:schemeClr val="bg1"/>
                </a:solidFill>
                <a:latin typeface="Calibri" panose="020F0502020204030204" pitchFamily="34" charset="0"/>
              </a:rPr>
              <a:t>Median OS, Mo (95% CI)</a:t>
            </a:r>
            <a:endParaRPr lang="en-US" sz="1600" spc="-30" dirty="0">
              <a:solidFill>
                <a:schemeClr val="bg1"/>
              </a:solidFill>
              <a:latin typeface="Calibri" panose="020F0502020204030204" pitchFamily="34" charset="0"/>
            </a:endParaRPr>
          </a:p>
        </p:txBody>
      </p:sp>
      <p:sp>
        <p:nvSpPr>
          <p:cNvPr id="26" name="TextBox 25">
            <a:extLst>
              <a:ext uri="{FF2B5EF4-FFF2-40B4-BE49-F238E27FC236}">
                <a16:creationId xmlns:a16="http://schemas.microsoft.com/office/drawing/2014/main" id="{EBBAB955-E1E9-D704-55BF-3A7FACB17DC2}"/>
              </a:ext>
            </a:extLst>
          </p:cNvPr>
          <p:cNvSpPr txBox="1"/>
          <p:nvPr/>
        </p:nvSpPr>
        <p:spPr bwMode="auto">
          <a:xfrm>
            <a:off x="3115109" y="1412844"/>
            <a:ext cx="184399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Aft>
                <a:spcPct val="0"/>
              </a:spcAft>
              <a:buClrTx/>
              <a:buFontTx/>
              <a:buNone/>
            </a:pPr>
            <a:r>
              <a:rPr lang="en-US" sz="2400" b="1" spc="-30" dirty="0">
                <a:solidFill>
                  <a:schemeClr val="bg1"/>
                </a:solidFill>
                <a:latin typeface="Calibri" panose="020F0502020204030204" pitchFamily="34" charset="0"/>
              </a:rPr>
              <a:t>PFS</a:t>
            </a:r>
            <a:endParaRPr lang="en-US" sz="2400" spc="-30" dirty="0">
              <a:solidFill>
                <a:schemeClr val="bg1"/>
              </a:solidFill>
              <a:latin typeface="Calibri" panose="020F0502020204030204" pitchFamily="34" charset="0"/>
            </a:endParaRPr>
          </a:p>
        </p:txBody>
      </p:sp>
      <p:sp>
        <p:nvSpPr>
          <p:cNvPr id="27" name="TextBox 26">
            <a:extLst>
              <a:ext uri="{FF2B5EF4-FFF2-40B4-BE49-F238E27FC236}">
                <a16:creationId xmlns:a16="http://schemas.microsoft.com/office/drawing/2014/main" id="{EF177A12-0E2F-8FAC-5E4E-4A5D090FF177}"/>
              </a:ext>
            </a:extLst>
          </p:cNvPr>
          <p:cNvSpPr txBox="1"/>
          <p:nvPr/>
        </p:nvSpPr>
        <p:spPr bwMode="auto">
          <a:xfrm>
            <a:off x="8348023" y="1412844"/>
            <a:ext cx="184399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Aft>
                <a:spcPct val="0"/>
              </a:spcAft>
              <a:buClrTx/>
              <a:buFontTx/>
              <a:buNone/>
            </a:pPr>
            <a:r>
              <a:rPr lang="en-US" sz="2400" b="1" spc="-30" dirty="0">
                <a:solidFill>
                  <a:schemeClr val="bg1"/>
                </a:solidFill>
                <a:latin typeface="Calibri" panose="020F0502020204030204" pitchFamily="34" charset="0"/>
              </a:rPr>
              <a:t>OS</a:t>
            </a:r>
            <a:endParaRPr lang="en-US" sz="2400" spc="-30" dirty="0">
              <a:solidFill>
                <a:schemeClr val="bg1"/>
              </a:solidFill>
              <a:latin typeface="Calibri" panose="020F0502020204030204" pitchFamily="34" charset="0"/>
            </a:endParaRPr>
          </a:p>
        </p:txBody>
      </p:sp>
      <p:sp>
        <p:nvSpPr>
          <p:cNvPr id="5" name="TextBox 4">
            <a:extLst>
              <a:ext uri="{FF2B5EF4-FFF2-40B4-BE49-F238E27FC236}">
                <a16:creationId xmlns:a16="http://schemas.microsoft.com/office/drawing/2014/main" id="{04421AAC-25C4-2412-D755-85DD5A03B0B9}"/>
              </a:ext>
            </a:extLst>
          </p:cNvPr>
          <p:cNvSpPr txBox="1"/>
          <p:nvPr/>
        </p:nvSpPr>
        <p:spPr bwMode="auto">
          <a:xfrm>
            <a:off x="1251983" y="459924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6" name="TextBox 5">
            <a:extLst>
              <a:ext uri="{FF2B5EF4-FFF2-40B4-BE49-F238E27FC236}">
                <a16:creationId xmlns:a16="http://schemas.microsoft.com/office/drawing/2014/main" id="{6F07C847-2A2D-C383-6EC1-06B641771539}"/>
              </a:ext>
            </a:extLst>
          </p:cNvPr>
          <p:cNvSpPr txBox="1"/>
          <p:nvPr/>
        </p:nvSpPr>
        <p:spPr bwMode="auto">
          <a:xfrm>
            <a:off x="1150230" y="401775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7" name="TextBox 6">
            <a:extLst>
              <a:ext uri="{FF2B5EF4-FFF2-40B4-BE49-F238E27FC236}">
                <a16:creationId xmlns:a16="http://schemas.microsoft.com/office/drawing/2014/main" id="{D89D39A0-16C4-9EB8-8C91-F1969887B3FA}"/>
              </a:ext>
            </a:extLst>
          </p:cNvPr>
          <p:cNvSpPr txBox="1"/>
          <p:nvPr/>
        </p:nvSpPr>
        <p:spPr bwMode="auto">
          <a:xfrm>
            <a:off x="1151696" y="343226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9" name="TextBox 8">
            <a:extLst>
              <a:ext uri="{FF2B5EF4-FFF2-40B4-BE49-F238E27FC236}">
                <a16:creationId xmlns:a16="http://schemas.microsoft.com/office/drawing/2014/main" id="{4634671A-A0DE-DE02-FA85-40EB7D8DA596}"/>
              </a:ext>
            </a:extLst>
          </p:cNvPr>
          <p:cNvSpPr txBox="1"/>
          <p:nvPr/>
        </p:nvSpPr>
        <p:spPr bwMode="auto">
          <a:xfrm>
            <a:off x="1154138" y="286273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1" name="TextBox 10">
            <a:extLst>
              <a:ext uri="{FF2B5EF4-FFF2-40B4-BE49-F238E27FC236}">
                <a16:creationId xmlns:a16="http://schemas.microsoft.com/office/drawing/2014/main" id="{45B5E7C3-7818-BFAA-F95E-8BB8035EF50F}"/>
              </a:ext>
            </a:extLst>
          </p:cNvPr>
          <p:cNvSpPr txBox="1"/>
          <p:nvPr/>
        </p:nvSpPr>
        <p:spPr bwMode="auto">
          <a:xfrm>
            <a:off x="1146322" y="228426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2" name="TextBox 11">
            <a:extLst>
              <a:ext uri="{FF2B5EF4-FFF2-40B4-BE49-F238E27FC236}">
                <a16:creationId xmlns:a16="http://schemas.microsoft.com/office/drawing/2014/main" id="{83CFD850-3C98-4E6A-6D7B-5EA0A23A6581}"/>
              </a:ext>
            </a:extLst>
          </p:cNvPr>
          <p:cNvSpPr txBox="1"/>
          <p:nvPr/>
        </p:nvSpPr>
        <p:spPr bwMode="auto">
          <a:xfrm>
            <a:off x="1043592" y="1688588"/>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nvGrpSpPr>
          <p:cNvPr id="19" name="Group 18">
            <a:extLst>
              <a:ext uri="{FF2B5EF4-FFF2-40B4-BE49-F238E27FC236}">
                <a16:creationId xmlns:a16="http://schemas.microsoft.com/office/drawing/2014/main" id="{0222794F-6484-C3E2-7808-41AE117BDDF2}"/>
              </a:ext>
            </a:extLst>
          </p:cNvPr>
          <p:cNvGrpSpPr/>
          <p:nvPr/>
        </p:nvGrpSpPr>
        <p:grpSpPr>
          <a:xfrm>
            <a:off x="1511045" y="1879804"/>
            <a:ext cx="63800" cy="2892381"/>
            <a:chOff x="619817" y="3417474"/>
            <a:chExt cx="107791" cy="1853773"/>
          </a:xfrm>
        </p:grpSpPr>
        <p:cxnSp>
          <p:nvCxnSpPr>
            <p:cNvPr id="28" name="Straight Connector 27">
              <a:extLst>
                <a:ext uri="{FF2B5EF4-FFF2-40B4-BE49-F238E27FC236}">
                  <a16:creationId xmlns:a16="http://schemas.microsoft.com/office/drawing/2014/main" id="{1766C314-7DF6-63CE-19BA-E5DC55D7F093}"/>
                </a:ext>
              </a:extLst>
            </p:cNvPr>
            <p:cNvCxnSpPr>
              <a:cxnSpLocks/>
            </p:cNvCxnSpPr>
            <p:nvPr/>
          </p:nvCxnSpPr>
          <p:spPr bwMode="auto">
            <a:xfrm>
              <a:off x="619817" y="5271247"/>
              <a:ext cx="107791"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21262A8-FA99-15D8-C8B3-E837FA2679F0}"/>
                </a:ext>
              </a:extLst>
            </p:cNvPr>
            <p:cNvCxnSpPr>
              <a:cxnSpLocks/>
            </p:cNvCxnSpPr>
            <p:nvPr/>
          </p:nvCxnSpPr>
          <p:spPr bwMode="auto">
            <a:xfrm>
              <a:off x="619817" y="4900494"/>
              <a:ext cx="107791"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D3FC806-72F9-E295-2002-6E9690C4891F}"/>
                </a:ext>
              </a:extLst>
            </p:cNvPr>
            <p:cNvCxnSpPr>
              <a:cxnSpLocks/>
            </p:cNvCxnSpPr>
            <p:nvPr/>
          </p:nvCxnSpPr>
          <p:spPr bwMode="auto">
            <a:xfrm>
              <a:off x="619817" y="4158984"/>
              <a:ext cx="107791"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E77353C-C8B1-DEC0-9266-C313C9A81062}"/>
                </a:ext>
              </a:extLst>
            </p:cNvPr>
            <p:cNvCxnSpPr>
              <a:cxnSpLocks/>
            </p:cNvCxnSpPr>
            <p:nvPr/>
          </p:nvCxnSpPr>
          <p:spPr bwMode="auto">
            <a:xfrm>
              <a:off x="619817" y="4529739"/>
              <a:ext cx="107791"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65C2999-0C77-D499-BB41-21BE3B2A036A}"/>
                </a:ext>
              </a:extLst>
            </p:cNvPr>
            <p:cNvCxnSpPr>
              <a:cxnSpLocks/>
            </p:cNvCxnSpPr>
            <p:nvPr/>
          </p:nvCxnSpPr>
          <p:spPr bwMode="auto">
            <a:xfrm>
              <a:off x="619817" y="3788229"/>
              <a:ext cx="107791"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100336AE-CD5B-1A47-408A-51362010C179}"/>
                </a:ext>
              </a:extLst>
            </p:cNvPr>
            <p:cNvCxnSpPr>
              <a:cxnSpLocks/>
            </p:cNvCxnSpPr>
            <p:nvPr/>
          </p:nvCxnSpPr>
          <p:spPr bwMode="auto">
            <a:xfrm>
              <a:off x="619817" y="3417474"/>
              <a:ext cx="107791" cy="0"/>
            </a:xfrm>
            <a:prstGeom prst="line">
              <a:avLst/>
            </a:prstGeom>
            <a:noFill/>
            <a:ln w="28575" cap="flat" cmpd="sng" algn="ctr">
              <a:solidFill>
                <a:schemeClr val="bg1"/>
              </a:solidFill>
              <a:prstDash val="solid"/>
              <a:round/>
              <a:headEnd type="none" w="med" len="med"/>
              <a:tailEnd type="none" w="med" len="med"/>
            </a:ln>
            <a:effectLst/>
          </p:spPr>
        </p:cxnSp>
      </p:grpSp>
      <p:grpSp>
        <p:nvGrpSpPr>
          <p:cNvPr id="35" name="Group 34">
            <a:extLst>
              <a:ext uri="{FF2B5EF4-FFF2-40B4-BE49-F238E27FC236}">
                <a16:creationId xmlns:a16="http://schemas.microsoft.com/office/drawing/2014/main" id="{EB541B5A-BF3F-A497-3D3D-AFC5A2648408}"/>
              </a:ext>
            </a:extLst>
          </p:cNvPr>
          <p:cNvGrpSpPr/>
          <p:nvPr/>
        </p:nvGrpSpPr>
        <p:grpSpPr>
          <a:xfrm rot="5400000">
            <a:off x="3616854" y="2745707"/>
            <a:ext cx="67267" cy="4126826"/>
            <a:chOff x="619817" y="2412787"/>
            <a:chExt cx="124200" cy="2858461"/>
          </a:xfrm>
        </p:grpSpPr>
        <p:grpSp>
          <p:nvGrpSpPr>
            <p:cNvPr id="37" name="Group 36">
              <a:extLst>
                <a:ext uri="{FF2B5EF4-FFF2-40B4-BE49-F238E27FC236}">
                  <a16:creationId xmlns:a16="http://schemas.microsoft.com/office/drawing/2014/main" id="{F91D99DF-CB74-A9D1-E3CE-D19F89CB7582}"/>
                </a:ext>
              </a:extLst>
            </p:cNvPr>
            <p:cNvGrpSpPr/>
            <p:nvPr/>
          </p:nvGrpSpPr>
          <p:grpSpPr>
            <a:xfrm>
              <a:off x="619817" y="2889198"/>
              <a:ext cx="117850" cy="2382050"/>
              <a:chOff x="619817" y="3417474"/>
              <a:chExt cx="107791" cy="1853773"/>
            </a:xfrm>
          </p:grpSpPr>
          <p:cxnSp>
            <p:nvCxnSpPr>
              <p:cNvPr id="39" name="Straight Connector 38">
                <a:extLst>
                  <a:ext uri="{FF2B5EF4-FFF2-40B4-BE49-F238E27FC236}">
                    <a16:creationId xmlns:a16="http://schemas.microsoft.com/office/drawing/2014/main" id="{9640FD0F-0DD3-CAE0-D296-502EA7903250}"/>
                  </a:ext>
                </a:extLst>
              </p:cNvPr>
              <p:cNvCxnSpPr>
                <a:cxnSpLocks/>
              </p:cNvCxnSpPr>
              <p:nvPr/>
            </p:nvCxnSpPr>
            <p:spPr bwMode="auto">
              <a:xfrm>
                <a:off x="619817" y="5271247"/>
                <a:ext cx="107791"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24BBD99-5596-7598-7FC9-C03102FD11E6}"/>
                  </a:ext>
                </a:extLst>
              </p:cNvPr>
              <p:cNvCxnSpPr>
                <a:cxnSpLocks/>
              </p:cNvCxnSpPr>
              <p:nvPr/>
            </p:nvCxnSpPr>
            <p:spPr bwMode="auto">
              <a:xfrm>
                <a:off x="619817" y="4900494"/>
                <a:ext cx="107791"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5A4282B-5956-2AA8-D26D-6A244A8276A8}"/>
                  </a:ext>
                </a:extLst>
              </p:cNvPr>
              <p:cNvCxnSpPr>
                <a:cxnSpLocks/>
              </p:cNvCxnSpPr>
              <p:nvPr/>
            </p:nvCxnSpPr>
            <p:spPr bwMode="auto">
              <a:xfrm>
                <a:off x="619817" y="4158984"/>
                <a:ext cx="107791"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FAFD9BE1-6F0D-B847-AB97-72FEB4CE11D6}"/>
                  </a:ext>
                </a:extLst>
              </p:cNvPr>
              <p:cNvCxnSpPr>
                <a:cxnSpLocks/>
              </p:cNvCxnSpPr>
              <p:nvPr/>
            </p:nvCxnSpPr>
            <p:spPr bwMode="auto">
              <a:xfrm>
                <a:off x="619817" y="4529739"/>
                <a:ext cx="107791"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EE2C02E4-1E29-2E89-DEC9-11F2CC7C092F}"/>
                  </a:ext>
                </a:extLst>
              </p:cNvPr>
              <p:cNvCxnSpPr>
                <a:cxnSpLocks/>
              </p:cNvCxnSpPr>
              <p:nvPr/>
            </p:nvCxnSpPr>
            <p:spPr bwMode="auto">
              <a:xfrm>
                <a:off x="619817" y="3788229"/>
                <a:ext cx="107791"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C068F20F-44DD-828F-DF07-A3DF0133101D}"/>
                  </a:ext>
                </a:extLst>
              </p:cNvPr>
              <p:cNvCxnSpPr>
                <a:cxnSpLocks/>
              </p:cNvCxnSpPr>
              <p:nvPr/>
            </p:nvCxnSpPr>
            <p:spPr bwMode="auto">
              <a:xfrm>
                <a:off x="619817" y="3417474"/>
                <a:ext cx="107791" cy="0"/>
              </a:xfrm>
              <a:prstGeom prst="line">
                <a:avLst/>
              </a:prstGeom>
              <a:noFill/>
              <a:ln w="28575" cap="flat" cmpd="sng" algn="ctr">
                <a:solidFill>
                  <a:schemeClr val="bg1"/>
                </a:solidFill>
                <a:prstDash val="solid"/>
                <a:round/>
                <a:headEnd type="none" w="med" len="med"/>
                <a:tailEnd type="none" w="med" len="med"/>
              </a:ln>
              <a:effectLst/>
            </p:spPr>
          </p:cxnSp>
        </p:grpSp>
        <p:cxnSp>
          <p:nvCxnSpPr>
            <p:cNvPr id="38" name="Straight Connector 37">
              <a:extLst>
                <a:ext uri="{FF2B5EF4-FFF2-40B4-BE49-F238E27FC236}">
                  <a16:creationId xmlns:a16="http://schemas.microsoft.com/office/drawing/2014/main" id="{339FCD0F-7DC2-D161-1CC3-A3F7EC3DA484}"/>
                </a:ext>
              </a:extLst>
            </p:cNvPr>
            <p:cNvCxnSpPr>
              <a:cxnSpLocks/>
            </p:cNvCxnSpPr>
            <p:nvPr/>
          </p:nvCxnSpPr>
          <p:spPr bwMode="auto">
            <a:xfrm>
              <a:off x="626167" y="2412787"/>
              <a:ext cx="117850" cy="0"/>
            </a:xfrm>
            <a:prstGeom prst="line">
              <a:avLst/>
            </a:prstGeom>
            <a:noFill/>
            <a:ln w="28575" cap="flat" cmpd="sng" algn="ctr">
              <a:solidFill>
                <a:schemeClr val="bg1"/>
              </a:solidFill>
              <a:prstDash val="solid"/>
              <a:round/>
              <a:headEnd type="none" w="med" len="med"/>
              <a:tailEnd type="none" w="med" len="med"/>
            </a:ln>
            <a:effectLst/>
          </p:spPr>
        </p:cxnSp>
      </p:grpSp>
      <p:sp>
        <p:nvSpPr>
          <p:cNvPr id="50" name="Freeform: Shape 49">
            <a:extLst>
              <a:ext uri="{FF2B5EF4-FFF2-40B4-BE49-F238E27FC236}">
                <a16:creationId xmlns:a16="http://schemas.microsoft.com/office/drawing/2014/main" id="{0175ABF5-8655-92F7-E545-DCD2119BB0AD}"/>
              </a:ext>
            </a:extLst>
          </p:cNvPr>
          <p:cNvSpPr/>
          <p:nvPr/>
        </p:nvSpPr>
        <p:spPr bwMode="auto">
          <a:xfrm>
            <a:off x="1587075" y="1868124"/>
            <a:ext cx="4136547" cy="2904059"/>
          </a:xfrm>
          <a:custGeom>
            <a:avLst/>
            <a:gdLst>
              <a:gd name="connsiteX0" fmla="*/ 0 w 5801446"/>
              <a:gd name="connsiteY0" fmla="*/ 0 h 3188874"/>
              <a:gd name="connsiteX1" fmla="*/ 0 w 5801446"/>
              <a:gd name="connsiteY1" fmla="*/ 3188874 h 3188874"/>
              <a:gd name="connsiteX2" fmla="*/ 5801446 w 5801446"/>
              <a:gd name="connsiteY2" fmla="*/ 3188874 h 3188874"/>
            </a:gdLst>
            <a:ahLst/>
            <a:cxnLst>
              <a:cxn ang="0">
                <a:pos x="connsiteX0" y="connsiteY0"/>
              </a:cxn>
              <a:cxn ang="0">
                <a:pos x="connsiteX1" y="connsiteY1"/>
              </a:cxn>
              <a:cxn ang="0">
                <a:pos x="connsiteX2" y="connsiteY2"/>
              </a:cxn>
            </a:cxnLst>
            <a:rect l="l" t="t" r="r" b="b"/>
            <a:pathLst>
              <a:path w="5801446" h="3188874">
                <a:moveTo>
                  <a:pt x="0" y="0"/>
                </a:moveTo>
                <a:lnTo>
                  <a:pt x="0" y="3188874"/>
                </a:lnTo>
                <a:lnTo>
                  <a:pt x="5801446" y="3188874"/>
                </a:lnTo>
              </a:path>
            </a:pathLst>
          </a:custGeom>
          <a:noFill/>
          <a:ln w="28575">
            <a:solidFill>
              <a:schemeClr val="bg1"/>
            </a:solidFill>
            <a:miter lim="800000"/>
            <a:headEnd/>
            <a:tailEnd/>
          </a:ln>
        </p:spPr>
        <p:txBody>
          <a:bodyPr rtlCol="0" anchor="ctr"/>
          <a:lstStyle/>
          <a:p>
            <a:pPr algn="ctr"/>
            <a:r>
              <a:rPr lang="en-US" dirty="0"/>
              <a:t>0</a:t>
            </a:r>
          </a:p>
        </p:txBody>
      </p:sp>
      <p:sp>
        <p:nvSpPr>
          <p:cNvPr id="52" name="TextBox 51">
            <a:extLst>
              <a:ext uri="{FF2B5EF4-FFF2-40B4-BE49-F238E27FC236}">
                <a16:creationId xmlns:a16="http://schemas.microsoft.com/office/drawing/2014/main" id="{74259387-4E58-8BB6-2C4A-E3F2FD26858F}"/>
              </a:ext>
            </a:extLst>
          </p:cNvPr>
          <p:cNvSpPr txBox="1"/>
          <p:nvPr/>
        </p:nvSpPr>
        <p:spPr bwMode="auto">
          <a:xfrm>
            <a:off x="1442640" y="4799109"/>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3" name="TextBox 52">
            <a:extLst>
              <a:ext uri="{FF2B5EF4-FFF2-40B4-BE49-F238E27FC236}">
                <a16:creationId xmlns:a16="http://schemas.microsoft.com/office/drawing/2014/main" id="{D098F80E-4F3A-30B5-38D4-185BC76E73BB}"/>
              </a:ext>
            </a:extLst>
          </p:cNvPr>
          <p:cNvSpPr txBox="1"/>
          <p:nvPr/>
        </p:nvSpPr>
        <p:spPr bwMode="auto">
          <a:xfrm>
            <a:off x="2130443" y="4795244"/>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54" name="TextBox 53">
            <a:extLst>
              <a:ext uri="{FF2B5EF4-FFF2-40B4-BE49-F238E27FC236}">
                <a16:creationId xmlns:a16="http://schemas.microsoft.com/office/drawing/2014/main" id="{732B357A-C5F0-2CB3-8EF3-8A8A1A7511F6}"/>
              </a:ext>
            </a:extLst>
          </p:cNvPr>
          <p:cNvSpPr txBox="1"/>
          <p:nvPr/>
        </p:nvSpPr>
        <p:spPr bwMode="auto">
          <a:xfrm>
            <a:off x="2818246" y="4795244"/>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55" name="TextBox 54">
            <a:extLst>
              <a:ext uri="{FF2B5EF4-FFF2-40B4-BE49-F238E27FC236}">
                <a16:creationId xmlns:a16="http://schemas.microsoft.com/office/drawing/2014/main" id="{A638DE89-97B4-28E8-D65E-BCACAB6643BB}"/>
              </a:ext>
            </a:extLst>
          </p:cNvPr>
          <p:cNvSpPr txBox="1"/>
          <p:nvPr/>
        </p:nvSpPr>
        <p:spPr bwMode="auto">
          <a:xfrm>
            <a:off x="3506049" y="4791379"/>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56" name="TextBox 55">
            <a:extLst>
              <a:ext uri="{FF2B5EF4-FFF2-40B4-BE49-F238E27FC236}">
                <a16:creationId xmlns:a16="http://schemas.microsoft.com/office/drawing/2014/main" id="{DA9D7F56-BCEF-B5B8-932F-D8BCC92C5758}"/>
              </a:ext>
            </a:extLst>
          </p:cNvPr>
          <p:cNvSpPr txBox="1"/>
          <p:nvPr/>
        </p:nvSpPr>
        <p:spPr bwMode="auto">
          <a:xfrm>
            <a:off x="4150148" y="479524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57" name="TextBox 56">
            <a:extLst>
              <a:ext uri="{FF2B5EF4-FFF2-40B4-BE49-F238E27FC236}">
                <a16:creationId xmlns:a16="http://schemas.microsoft.com/office/drawing/2014/main" id="{47BA5BE0-0BDF-F558-4251-E2E911806D26}"/>
              </a:ext>
            </a:extLst>
          </p:cNvPr>
          <p:cNvSpPr txBox="1"/>
          <p:nvPr/>
        </p:nvSpPr>
        <p:spPr bwMode="auto">
          <a:xfrm>
            <a:off x="4837951" y="479524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58" name="TextBox 57">
            <a:extLst>
              <a:ext uri="{FF2B5EF4-FFF2-40B4-BE49-F238E27FC236}">
                <a16:creationId xmlns:a16="http://schemas.microsoft.com/office/drawing/2014/main" id="{E9EF4316-D2B4-A397-FFAE-B6C050CE7304}"/>
              </a:ext>
            </a:extLst>
          </p:cNvPr>
          <p:cNvSpPr txBox="1"/>
          <p:nvPr/>
        </p:nvSpPr>
        <p:spPr bwMode="auto">
          <a:xfrm>
            <a:off x="5525754" y="479137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59" name="TextBox 58">
            <a:extLst>
              <a:ext uri="{FF2B5EF4-FFF2-40B4-BE49-F238E27FC236}">
                <a16:creationId xmlns:a16="http://schemas.microsoft.com/office/drawing/2014/main" id="{898C923D-E7A2-1DB4-8556-B8A9249DD838}"/>
              </a:ext>
            </a:extLst>
          </p:cNvPr>
          <p:cNvSpPr txBox="1"/>
          <p:nvPr/>
        </p:nvSpPr>
        <p:spPr bwMode="auto">
          <a:xfrm>
            <a:off x="2481205" y="5067529"/>
            <a:ext cx="23810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 Since Randomization</a:t>
            </a:r>
          </a:p>
        </p:txBody>
      </p:sp>
      <p:sp>
        <p:nvSpPr>
          <p:cNvPr id="60" name="TextBox 59">
            <a:extLst>
              <a:ext uri="{FF2B5EF4-FFF2-40B4-BE49-F238E27FC236}">
                <a16:creationId xmlns:a16="http://schemas.microsoft.com/office/drawing/2014/main" id="{5637919C-5BE0-FD17-633C-9EF388FA1371}"/>
              </a:ext>
            </a:extLst>
          </p:cNvPr>
          <p:cNvSpPr txBox="1"/>
          <p:nvPr/>
        </p:nvSpPr>
        <p:spPr bwMode="auto">
          <a:xfrm rot="16200000">
            <a:off x="384280" y="3195700"/>
            <a:ext cx="11962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Patients (%)</a:t>
            </a:r>
          </a:p>
        </p:txBody>
      </p:sp>
      <p:sp>
        <p:nvSpPr>
          <p:cNvPr id="61" name="TextBox 60">
            <a:extLst>
              <a:ext uri="{FF2B5EF4-FFF2-40B4-BE49-F238E27FC236}">
                <a16:creationId xmlns:a16="http://schemas.microsoft.com/office/drawing/2014/main" id="{0C22264D-F6C1-FB94-C8A8-A53519198F72}"/>
              </a:ext>
            </a:extLst>
          </p:cNvPr>
          <p:cNvSpPr txBox="1"/>
          <p:nvPr/>
        </p:nvSpPr>
        <p:spPr bwMode="auto">
          <a:xfrm>
            <a:off x="1335680" y="5361405"/>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254</a:t>
            </a:r>
          </a:p>
          <a:p>
            <a:pPr algn="ctr">
              <a:lnSpc>
                <a:spcPct val="100000"/>
              </a:lnSpc>
              <a:spcAft>
                <a:spcPct val="0"/>
              </a:spcAft>
              <a:buClrTx/>
              <a:buFontTx/>
              <a:buNone/>
            </a:pPr>
            <a:r>
              <a:rPr lang="en-US" sz="1400" dirty="0">
                <a:solidFill>
                  <a:schemeClr val="bg1"/>
                </a:solidFill>
                <a:latin typeface="Calibri" panose="020F0502020204030204" pitchFamily="34" charset="0"/>
              </a:rPr>
              <a:t>255</a:t>
            </a:r>
            <a:endParaRPr lang="en-US" sz="1400" b="0" dirty="0">
              <a:solidFill>
                <a:schemeClr val="bg1"/>
              </a:solidFill>
              <a:latin typeface="Calibri" panose="020F0502020204030204" pitchFamily="34" charset="0"/>
            </a:endParaRPr>
          </a:p>
        </p:txBody>
      </p:sp>
      <p:sp>
        <p:nvSpPr>
          <p:cNvPr id="62" name="TextBox 61">
            <a:extLst>
              <a:ext uri="{FF2B5EF4-FFF2-40B4-BE49-F238E27FC236}">
                <a16:creationId xmlns:a16="http://schemas.microsoft.com/office/drawing/2014/main" id="{996E2B5D-75B3-F092-3354-5EBF0759EAF2}"/>
              </a:ext>
            </a:extLst>
          </p:cNvPr>
          <p:cNvSpPr txBox="1"/>
          <p:nvPr/>
        </p:nvSpPr>
        <p:spPr bwMode="auto">
          <a:xfrm>
            <a:off x="2023483" y="535754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147</a:t>
            </a:r>
          </a:p>
          <a:p>
            <a:pPr algn="ctr">
              <a:lnSpc>
                <a:spcPct val="100000"/>
              </a:lnSpc>
              <a:spcAft>
                <a:spcPct val="0"/>
              </a:spcAft>
              <a:buClrTx/>
              <a:buFontTx/>
              <a:buNone/>
            </a:pPr>
            <a:r>
              <a:rPr lang="en-US" sz="1400" dirty="0">
                <a:solidFill>
                  <a:schemeClr val="bg1"/>
                </a:solidFill>
                <a:latin typeface="Calibri" panose="020F0502020204030204" pitchFamily="34" charset="0"/>
              </a:rPr>
              <a:t>137</a:t>
            </a:r>
            <a:endParaRPr lang="en-US" sz="1400" b="0" dirty="0">
              <a:solidFill>
                <a:schemeClr val="bg1"/>
              </a:solidFill>
              <a:latin typeface="Calibri" panose="020F0502020204030204" pitchFamily="34" charset="0"/>
            </a:endParaRPr>
          </a:p>
        </p:txBody>
      </p:sp>
      <p:sp>
        <p:nvSpPr>
          <p:cNvPr id="63" name="TextBox 62">
            <a:extLst>
              <a:ext uri="{FF2B5EF4-FFF2-40B4-BE49-F238E27FC236}">
                <a16:creationId xmlns:a16="http://schemas.microsoft.com/office/drawing/2014/main" id="{D0C77708-497D-2664-B3DF-85557725C2C7}"/>
              </a:ext>
            </a:extLst>
          </p:cNvPr>
          <p:cNvSpPr txBox="1"/>
          <p:nvPr/>
        </p:nvSpPr>
        <p:spPr bwMode="auto">
          <a:xfrm>
            <a:off x="2756972" y="535754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78</a:t>
            </a:r>
          </a:p>
          <a:p>
            <a:pPr algn="ctr">
              <a:lnSpc>
                <a:spcPct val="100000"/>
              </a:lnSpc>
              <a:spcAft>
                <a:spcPct val="0"/>
              </a:spcAft>
              <a:buClrTx/>
              <a:buFontTx/>
              <a:buNone/>
            </a:pPr>
            <a:r>
              <a:rPr lang="en-US" sz="1400" dirty="0">
                <a:solidFill>
                  <a:schemeClr val="bg1"/>
                </a:solidFill>
                <a:latin typeface="Calibri" panose="020F0502020204030204" pitchFamily="34" charset="0"/>
              </a:rPr>
              <a:t>56</a:t>
            </a:r>
            <a:endParaRPr lang="en-US" sz="1400" b="0" dirty="0">
              <a:solidFill>
                <a:schemeClr val="bg1"/>
              </a:solidFill>
              <a:latin typeface="Calibri" panose="020F0502020204030204" pitchFamily="34" charset="0"/>
            </a:endParaRPr>
          </a:p>
        </p:txBody>
      </p:sp>
      <p:sp>
        <p:nvSpPr>
          <p:cNvPr id="64" name="TextBox 63">
            <a:extLst>
              <a:ext uri="{FF2B5EF4-FFF2-40B4-BE49-F238E27FC236}">
                <a16:creationId xmlns:a16="http://schemas.microsoft.com/office/drawing/2014/main" id="{E485D8D1-40D5-8DE3-3A18-3125AC201BD1}"/>
              </a:ext>
            </a:extLst>
          </p:cNvPr>
          <p:cNvSpPr txBox="1"/>
          <p:nvPr/>
        </p:nvSpPr>
        <p:spPr bwMode="auto">
          <a:xfrm>
            <a:off x="3444775" y="535367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37</a:t>
            </a:r>
          </a:p>
          <a:p>
            <a:pPr algn="ctr">
              <a:lnSpc>
                <a:spcPct val="100000"/>
              </a:lnSpc>
              <a:spcAft>
                <a:spcPct val="0"/>
              </a:spcAft>
              <a:buClrTx/>
              <a:buFontTx/>
              <a:buNone/>
            </a:pPr>
            <a:r>
              <a:rPr lang="en-US" sz="1400" dirty="0">
                <a:solidFill>
                  <a:schemeClr val="bg1"/>
                </a:solidFill>
                <a:latin typeface="Calibri" panose="020F0502020204030204" pitchFamily="34" charset="0"/>
              </a:rPr>
              <a:t>15</a:t>
            </a:r>
            <a:endParaRPr lang="en-US" sz="1400" b="0" dirty="0">
              <a:solidFill>
                <a:schemeClr val="bg1"/>
              </a:solidFill>
              <a:latin typeface="Calibri" panose="020F0502020204030204" pitchFamily="34" charset="0"/>
            </a:endParaRPr>
          </a:p>
        </p:txBody>
      </p:sp>
      <p:sp>
        <p:nvSpPr>
          <p:cNvPr id="65" name="TextBox 64">
            <a:extLst>
              <a:ext uri="{FF2B5EF4-FFF2-40B4-BE49-F238E27FC236}">
                <a16:creationId xmlns:a16="http://schemas.microsoft.com/office/drawing/2014/main" id="{35071955-B132-5C82-CC1A-794F89A5DA83}"/>
              </a:ext>
            </a:extLst>
          </p:cNvPr>
          <p:cNvSpPr txBox="1"/>
          <p:nvPr/>
        </p:nvSpPr>
        <p:spPr bwMode="auto">
          <a:xfrm>
            <a:off x="4140972" y="535754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18</a:t>
            </a:r>
          </a:p>
          <a:p>
            <a:pPr algn="ctr">
              <a:lnSpc>
                <a:spcPct val="100000"/>
              </a:lnSpc>
              <a:spcAft>
                <a:spcPct val="0"/>
              </a:spcAft>
              <a:buClrTx/>
              <a:buFontTx/>
              <a:buNone/>
            </a:pPr>
            <a:r>
              <a:rPr lang="en-US" sz="1400" dirty="0">
                <a:solidFill>
                  <a:schemeClr val="bg1"/>
                </a:solidFill>
                <a:latin typeface="Calibri" panose="020F0502020204030204" pitchFamily="34" charset="0"/>
              </a:rPr>
              <a:t>3</a:t>
            </a:r>
            <a:endParaRPr lang="en-US" sz="1400" b="0" dirty="0">
              <a:solidFill>
                <a:schemeClr val="bg1"/>
              </a:solidFill>
              <a:latin typeface="Calibri" panose="020F0502020204030204" pitchFamily="34" charset="0"/>
            </a:endParaRPr>
          </a:p>
        </p:txBody>
      </p:sp>
      <p:sp>
        <p:nvSpPr>
          <p:cNvPr id="66" name="TextBox 65">
            <a:extLst>
              <a:ext uri="{FF2B5EF4-FFF2-40B4-BE49-F238E27FC236}">
                <a16:creationId xmlns:a16="http://schemas.microsoft.com/office/drawing/2014/main" id="{A0E88D48-02E3-1124-65BB-287A8A5394D8}"/>
              </a:ext>
            </a:extLst>
          </p:cNvPr>
          <p:cNvSpPr txBox="1"/>
          <p:nvPr/>
        </p:nvSpPr>
        <p:spPr bwMode="auto">
          <a:xfrm>
            <a:off x="4874460" y="5357540"/>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a:t>
            </a:r>
          </a:p>
          <a:p>
            <a:pPr algn="ctr">
              <a:lnSpc>
                <a:spcPct val="100000"/>
              </a:lnSpc>
              <a:spcAft>
                <a:spcPct val="0"/>
              </a:spcAft>
              <a:buClrTx/>
              <a:buFontTx/>
              <a:buNone/>
            </a:pPr>
            <a:r>
              <a:rPr lang="en-US" sz="1400" dirty="0">
                <a:solidFill>
                  <a:schemeClr val="bg1"/>
                </a:solidFill>
                <a:latin typeface="Calibri" panose="020F0502020204030204" pitchFamily="34" charset="0"/>
              </a:rPr>
              <a:t>0</a:t>
            </a:r>
            <a:endParaRPr lang="en-US" sz="1400" b="0" dirty="0">
              <a:solidFill>
                <a:schemeClr val="bg1"/>
              </a:solidFill>
              <a:latin typeface="Calibri" panose="020F0502020204030204" pitchFamily="34" charset="0"/>
            </a:endParaRPr>
          </a:p>
        </p:txBody>
      </p:sp>
      <p:sp>
        <p:nvSpPr>
          <p:cNvPr id="67" name="TextBox 66">
            <a:extLst>
              <a:ext uri="{FF2B5EF4-FFF2-40B4-BE49-F238E27FC236}">
                <a16:creationId xmlns:a16="http://schemas.microsoft.com/office/drawing/2014/main" id="{F5A32513-7ABC-2EAE-C7DC-DF95487E3172}"/>
              </a:ext>
            </a:extLst>
          </p:cNvPr>
          <p:cNvSpPr txBox="1"/>
          <p:nvPr/>
        </p:nvSpPr>
        <p:spPr bwMode="auto">
          <a:xfrm>
            <a:off x="5562263" y="535367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0</a:t>
            </a:r>
          </a:p>
        </p:txBody>
      </p:sp>
      <p:sp>
        <p:nvSpPr>
          <p:cNvPr id="68" name="TextBox 67">
            <a:extLst>
              <a:ext uri="{FF2B5EF4-FFF2-40B4-BE49-F238E27FC236}">
                <a16:creationId xmlns:a16="http://schemas.microsoft.com/office/drawing/2014/main" id="{59F12B94-4309-91DE-3787-10D04C037644}"/>
              </a:ext>
            </a:extLst>
          </p:cNvPr>
          <p:cNvSpPr txBox="1"/>
          <p:nvPr/>
        </p:nvSpPr>
        <p:spPr bwMode="auto">
          <a:xfrm>
            <a:off x="138697" y="4898988"/>
            <a:ext cx="128419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algn="r">
              <a:lnSpc>
                <a:spcPct val="100000"/>
              </a:lnSpc>
              <a:spcAft>
                <a:spcPct val="0"/>
              </a:spcAft>
              <a:buClrTx/>
              <a:buFontTx/>
              <a:buNone/>
            </a:pPr>
            <a:r>
              <a:rPr lang="en-US" sz="1400" b="1" dirty="0">
                <a:solidFill>
                  <a:schemeClr val="bg1"/>
                </a:solidFill>
                <a:latin typeface="Calibri" panose="020F0502020204030204" pitchFamily="34" charset="0"/>
              </a:rPr>
              <a:t>Patients at</a:t>
            </a:r>
            <a:br>
              <a:rPr lang="en-US" sz="1400" b="1" dirty="0">
                <a:solidFill>
                  <a:schemeClr val="bg1"/>
                </a:solidFill>
                <a:latin typeface="Calibri" panose="020F0502020204030204" pitchFamily="34" charset="0"/>
              </a:rPr>
            </a:br>
            <a:r>
              <a:rPr lang="en-US" sz="1400" b="1" dirty="0">
                <a:solidFill>
                  <a:schemeClr val="bg1"/>
                </a:solidFill>
                <a:latin typeface="Calibri" panose="020F0502020204030204" pitchFamily="34" charset="0"/>
              </a:rPr>
              <a:t>Risk, n</a:t>
            </a:r>
          </a:p>
          <a:p>
            <a:pPr algn="r">
              <a:lnSpc>
                <a:spcPct val="100000"/>
              </a:lnSpc>
              <a:spcAft>
                <a:spcPct val="0"/>
              </a:spcAft>
              <a:buClrTx/>
              <a:buFontTx/>
              <a:buNone/>
            </a:pPr>
            <a:r>
              <a:rPr lang="en-US" sz="1400" b="1" dirty="0">
                <a:solidFill>
                  <a:schemeClr val="accent1"/>
                </a:solidFill>
                <a:latin typeface="Calibri" panose="020F0502020204030204" pitchFamily="34" charset="0"/>
              </a:rPr>
              <a:t>Tarlatamab</a:t>
            </a:r>
          </a:p>
          <a:p>
            <a:pPr algn="r">
              <a:lnSpc>
                <a:spcPct val="100000"/>
              </a:lnSpc>
              <a:spcAft>
                <a:spcPct val="0"/>
              </a:spcAft>
              <a:buClrTx/>
              <a:buFontTx/>
              <a:buNone/>
            </a:pPr>
            <a:r>
              <a:rPr lang="en-US" sz="1400" b="1" dirty="0">
                <a:solidFill>
                  <a:schemeClr val="accent3"/>
                </a:solidFill>
                <a:latin typeface="Calibri" panose="020F0502020204030204" pitchFamily="34" charset="0"/>
              </a:rPr>
              <a:t>Chemotherapy</a:t>
            </a:r>
          </a:p>
        </p:txBody>
      </p:sp>
      <p:grpSp>
        <p:nvGrpSpPr>
          <p:cNvPr id="88" name="Group 87">
            <a:extLst>
              <a:ext uri="{FF2B5EF4-FFF2-40B4-BE49-F238E27FC236}">
                <a16:creationId xmlns:a16="http://schemas.microsoft.com/office/drawing/2014/main" id="{202E4763-E9DE-CEDF-EDE2-658B74F06612}"/>
              </a:ext>
            </a:extLst>
          </p:cNvPr>
          <p:cNvGrpSpPr/>
          <p:nvPr/>
        </p:nvGrpSpPr>
        <p:grpSpPr>
          <a:xfrm>
            <a:off x="1589217" y="1826166"/>
            <a:ext cx="3194353" cy="2888778"/>
            <a:chOff x="1589217" y="1979682"/>
            <a:chExt cx="3194353" cy="2888778"/>
          </a:xfrm>
        </p:grpSpPr>
        <p:cxnSp>
          <p:nvCxnSpPr>
            <p:cNvPr id="75" name="Straight Connector 74">
              <a:extLst>
                <a:ext uri="{FF2B5EF4-FFF2-40B4-BE49-F238E27FC236}">
                  <a16:creationId xmlns:a16="http://schemas.microsoft.com/office/drawing/2014/main" id="{4D55FFF1-55C3-7428-D1D4-21513FE9E6BB}"/>
                </a:ext>
              </a:extLst>
            </p:cNvPr>
            <p:cNvCxnSpPr>
              <a:cxnSpLocks/>
            </p:cNvCxnSpPr>
            <p:nvPr/>
          </p:nvCxnSpPr>
          <p:spPr bwMode="auto">
            <a:xfrm>
              <a:off x="1589217" y="1979682"/>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87DE9CD0-64ED-FE4E-0669-D9E93DF74070}"/>
                </a:ext>
              </a:extLst>
            </p:cNvPr>
            <p:cNvCxnSpPr>
              <a:cxnSpLocks/>
            </p:cNvCxnSpPr>
            <p:nvPr/>
          </p:nvCxnSpPr>
          <p:spPr bwMode="auto">
            <a:xfrm>
              <a:off x="2302646" y="3323718"/>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99307C66-363D-346F-384E-CD7EAC90C7CE}"/>
                </a:ext>
              </a:extLst>
            </p:cNvPr>
            <p:cNvCxnSpPr>
              <a:cxnSpLocks/>
            </p:cNvCxnSpPr>
            <p:nvPr/>
          </p:nvCxnSpPr>
          <p:spPr bwMode="auto">
            <a:xfrm>
              <a:off x="2814834" y="3873529"/>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7CA522D4-70F7-1139-7512-5B0BD42AE139}"/>
                </a:ext>
              </a:extLst>
            </p:cNvPr>
            <p:cNvCxnSpPr>
              <a:cxnSpLocks/>
            </p:cNvCxnSpPr>
            <p:nvPr/>
          </p:nvCxnSpPr>
          <p:spPr bwMode="auto">
            <a:xfrm>
              <a:off x="3145576" y="4255862"/>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82E6942C-C2C5-FCE5-69E2-E22B32E5641F}"/>
                </a:ext>
              </a:extLst>
            </p:cNvPr>
            <p:cNvCxnSpPr>
              <a:cxnSpLocks/>
            </p:cNvCxnSpPr>
            <p:nvPr/>
          </p:nvCxnSpPr>
          <p:spPr bwMode="auto">
            <a:xfrm>
              <a:off x="3514634" y="4584699"/>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4BB05087-19B6-221E-BB84-7058CE0B6168}"/>
                </a:ext>
              </a:extLst>
            </p:cNvPr>
            <p:cNvCxnSpPr>
              <a:cxnSpLocks/>
            </p:cNvCxnSpPr>
            <p:nvPr/>
          </p:nvCxnSpPr>
          <p:spPr bwMode="auto">
            <a:xfrm>
              <a:off x="3436728" y="4492387"/>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0122D55F-E3B0-0AF4-F029-EDBAC19FCCE7}"/>
                </a:ext>
              </a:extLst>
            </p:cNvPr>
            <p:cNvCxnSpPr>
              <a:cxnSpLocks/>
            </p:cNvCxnSpPr>
            <p:nvPr/>
          </p:nvCxnSpPr>
          <p:spPr bwMode="auto">
            <a:xfrm>
              <a:off x="3551597" y="4600812"/>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71F54756-45AB-0545-F91B-D1DCCA3BDE4E}"/>
                </a:ext>
              </a:extLst>
            </p:cNvPr>
            <p:cNvCxnSpPr>
              <a:cxnSpLocks/>
            </p:cNvCxnSpPr>
            <p:nvPr/>
          </p:nvCxnSpPr>
          <p:spPr bwMode="auto">
            <a:xfrm>
              <a:off x="3814011" y="4651157"/>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F867DF2F-2BD6-0A5C-F556-2A4091104DB8}"/>
                </a:ext>
              </a:extLst>
            </p:cNvPr>
            <p:cNvCxnSpPr>
              <a:cxnSpLocks/>
            </p:cNvCxnSpPr>
            <p:nvPr/>
          </p:nvCxnSpPr>
          <p:spPr bwMode="auto">
            <a:xfrm>
              <a:off x="3860641" y="4651157"/>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BF0326B3-41F7-7488-E08D-F0F8F54F7F47}"/>
                </a:ext>
              </a:extLst>
            </p:cNvPr>
            <p:cNvCxnSpPr>
              <a:cxnSpLocks/>
            </p:cNvCxnSpPr>
            <p:nvPr/>
          </p:nvCxnSpPr>
          <p:spPr bwMode="auto">
            <a:xfrm>
              <a:off x="4103457" y="4666965"/>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8F8F6484-0BAE-BA0E-4EE5-FFDBAD67CE12}"/>
                </a:ext>
              </a:extLst>
            </p:cNvPr>
            <p:cNvCxnSpPr>
              <a:cxnSpLocks/>
            </p:cNvCxnSpPr>
            <p:nvPr/>
          </p:nvCxnSpPr>
          <p:spPr bwMode="auto">
            <a:xfrm>
              <a:off x="4133027" y="4694186"/>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34BA09FF-313F-BF88-552C-AF0D4E207F86}"/>
                </a:ext>
              </a:extLst>
            </p:cNvPr>
            <p:cNvCxnSpPr>
              <a:cxnSpLocks/>
            </p:cNvCxnSpPr>
            <p:nvPr/>
          </p:nvCxnSpPr>
          <p:spPr bwMode="auto">
            <a:xfrm>
              <a:off x="4783570" y="4766859"/>
              <a:ext cx="0" cy="101601"/>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3" name="Group 112">
            <a:extLst>
              <a:ext uri="{FF2B5EF4-FFF2-40B4-BE49-F238E27FC236}">
                <a16:creationId xmlns:a16="http://schemas.microsoft.com/office/drawing/2014/main" id="{622168A1-929B-E8E9-079C-45DB2F63406C}"/>
              </a:ext>
            </a:extLst>
          </p:cNvPr>
          <p:cNvGrpSpPr/>
          <p:nvPr/>
        </p:nvGrpSpPr>
        <p:grpSpPr>
          <a:xfrm>
            <a:off x="2326258" y="3072279"/>
            <a:ext cx="3119199" cy="1249093"/>
            <a:chOff x="2326258" y="3225795"/>
            <a:chExt cx="3119199" cy="1249093"/>
          </a:xfrm>
        </p:grpSpPr>
        <p:cxnSp>
          <p:nvCxnSpPr>
            <p:cNvPr id="90" name="Straight Connector 89">
              <a:extLst>
                <a:ext uri="{FF2B5EF4-FFF2-40B4-BE49-F238E27FC236}">
                  <a16:creationId xmlns:a16="http://schemas.microsoft.com/office/drawing/2014/main" id="{020C595D-8BB0-A191-0748-74C722A32F7C}"/>
                </a:ext>
              </a:extLst>
            </p:cNvPr>
            <p:cNvCxnSpPr>
              <a:cxnSpLocks/>
            </p:cNvCxnSpPr>
            <p:nvPr/>
          </p:nvCxnSpPr>
          <p:spPr bwMode="auto">
            <a:xfrm>
              <a:off x="2326258" y="3225795"/>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9009C70C-FEB0-03DE-68A8-E151D177DA1F}"/>
                </a:ext>
              </a:extLst>
            </p:cNvPr>
            <p:cNvCxnSpPr>
              <a:cxnSpLocks/>
            </p:cNvCxnSpPr>
            <p:nvPr/>
          </p:nvCxnSpPr>
          <p:spPr bwMode="auto">
            <a:xfrm>
              <a:off x="3122256" y="3990106"/>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DF69B928-0A18-77F6-335F-F5B341B86CBE}"/>
                </a:ext>
              </a:extLst>
            </p:cNvPr>
            <p:cNvCxnSpPr>
              <a:cxnSpLocks/>
            </p:cNvCxnSpPr>
            <p:nvPr/>
          </p:nvCxnSpPr>
          <p:spPr bwMode="auto">
            <a:xfrm>
              <a:off x="3163574" y="3994117"/>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0909829F-A0A8-86C0-C09C-A0018405248B}"/>
                </a:ext>
              </a:extLst>
            </p:cNvPr>
            <p:cNvCxnSpPr>
              <a:cxnSpLocks/>
            </p:cNvCxnSpPr>
            <p:nvPr/>
          </p:nvCxnSpPr>
          <p:spPr bwMode="auto">
            <a:xfrm>
              <a:off x="3179442" y="4002023"/>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38EE17B2-7CAD-BCD5-DAAF-99C4E6EA9AD4}"/>
                </a:ext>
              </a:extLst>
            </p:cNvPr>
            <p:cNvCxnSpPr>
              <a:cxnSpLocks/>
            </p:cNvCxnSpPr>
            <p:nvPr/>
          </p:nvCxnSpPr>
          <p:spPr bwMode="auto">
            <a:xfrm>
              <a:off x="3230727" y="4048812"/>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6E575229-FB0C-3BC4-AA55-FA3CB16E332A}"/>
                </a:ext>
              </a:extLst>
            </p:cNvPr>
            <p:cNvCxnSpPr>
              <a:cxnSpLocks/>
            </p:cNvCxnSpPr>
            <p:nvPr/>
          </p:nvCxnSpPr>
          <p:spPr bwMode="auto">
            <a:xfrm>
              <a:off x="3197704" y="4045587"/>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B19A4D9E-2F91-F328-46EC-7619B47BFECB}"/>
                </a:ext>
              </a:extLst>
            </p:cNvPr>
            <p:cNvCxnSpPr>
              <a:cxnSpLocks/>
            </p:cNvCxnSpPr>
            <p:nvPr/>
          </p:nvCxnSpPr>
          <p:spPr bwMode="auto">
            <a:xfrm>
              <a:off x="3430198" y="4064856"/>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B5319DBE-4BE0-BE0A-E781-C1B59D782BF9}"/>
                </a:ext>
              </a:extLst>
            </p:cNvPr>
            <p:cNvCxnSpPr>
              <a:cxnSpLocks/>
            </p:cNvCxnSpPr>
            <p:nvPr/>
          </p:nvCxnSpPr>
          <p:spPr bwMode="auto">
            <a:xfrm>
              <a:off x="3467340" y="4071456"/>
              <a:ext cx="0" cy="101601"/>
            </a:xfrm>
            <a:prstGeom prst="line">
              <a:avLst/>
            </a:prstGeom>
            <a:noFill/>
            <a:ln w="3810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D56F58D2-BC4A-15FC-7B37-421D62333109}"/>
                </a:ext>
              </a:extLst>
            </p:cNvPr>
            <p:cNvCxnSpPr>
              <a:cxnSpLocks/>
            </p:cNvCxnSpPr>
            <p:nvPr/>
          </p:nvCxnSpPr>
          <p:spPr bwMode="auto">
            <a:xfrm>
              <a:off x="3506049" y="4122256"/>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E8A02B1A-C281-19A8-2B36-536B714B3904}"/>
                </a:ext>
              </a:extLst>
            </p:cNvPr>
            <p:cNvCxnSpPr>
              <a:cxnSpLocks/>
            </p:cNvCxnSpPr>
            <p:nvPr/>
          </p:nvCxnSpPr>
          <p:spPr bwMode="auto">
            <a:xfrm>
              <a:off x="3806132" y="4230698"/>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428CFB84-F22F-B5BE-C93D-DD0EC4F4349E}"/>
                </a:ext>
              </a:extLst>
            </p:cNvPr>
            <p:cNvCxnSpPr>
              <a:cxnSpLocks/>
            </p:cNvCxnSpPr>
            <p:nvPr/>
          </p:nvCxnSpPr>
          <p:spPr bwMode="auto">
            <a:xfrm>
              <a:off x="3642457" y="4177067"/>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93CBDDC4-73D1-529A-492D-3B0C2315E336}"/>
                </a:ext>
              </a:extLst>
            </p:cNvPr>
            <p:cNvCxnSpPr>
              <a:cxnSpLocks/>
            </p:cNvCxnSpPr>
            <p:nvPr/>
          </p:nvCxnSpPr>
          <p:spPr bwMode="auto">
            <a:xfrm>
              <a:off x="4132950" y="4246370"/>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036207DB-3F73-89DB-DDF9-669F0EE2C5FD}"/>
                </a:ext>
              </a:extLst>
            </p:cNvPr>
            <p:cNvCxnSpPr>
              <a:cxnSpLocks/>
            </p:cNvCxnSpPr>
            <p:nvPr/>
          </p:nvCxnSpPr>
          <p:spPr bwMode="auto">
            <a:xfrm>
              <a:off x="3538700" y="4166457"/>
              <a:ext cx="0" cy="101601"/>
            </a:xfrm>
            <a:prstGeom prst="line">
              <a:avLst/>
            </a:prstGeom>
            <a:noFill/>
            <a:ln w="3810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472D0BA2-0382-8847-7EB7-CEA43748C72C}"/>
                </a:ext>
              </a:extLst>
            </p:cNvPr>
            <p:cNvCxnSpPr>
              <a:cxnSpLocks/>
            </p:cNvCxnSpPr>
            <p:nvPr/>
          </p:nvCxnSpPr>
          <p:spPr bwMode="auto">
            <a:xfrm>
              <a:off x="3843500" y="4257659"/>
              <a:ext cx="0" cy="101601"/>
            </a:xfrm>
            <a:prstGeom prst="line">
              <a:avLst/>
            </a:prstGeom>
            <a:noFill/>
            <a:ln w="38100"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77EB9816-4609-B9D2-2971-83BA6AE21A99}"/>
                </a:ext>
              </a:extLst>
            </p:cNvPr>
            <p:cNvCxnSpPr>
              <a:cxnSpLocks/>
            </p:cNvCxnSpPr>
            <p:nvPr/>
          </p:nvCxnSpPr>
          <p:spPr bwMode="auto">
            <a:xfrm>
              <a:off x="4098464" y="4245626"/>
              <a:ext cx="0" cy="101601"/>
            </a:xfrm>
            <a:prstGeom prst="line">
              <a:avLst/>
            </a:prstGeom>
            <a:noFill/>
            <a:ln w="3810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CB02C6FE-5A44-BF16-6134-F4331F885382}"/>
                </a:ext>
              </a:extLst>
            </p:cNvPr>
            <p:cNvCxnSpPr>
              <a:cxnSpLocks/>
            </p:cNvCxnSpPr>
            <p:nvPr/>
          </p:nvCxnSpPr>
          <p:spPr bwMode="auto">
            <a:xfrm>
              <a:off x="4155111" y="4273476"/>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0E1776C8-C596-49A3-F50D-10AFE2BEB20F}"/>
                </a:ext>
              </a:extLst>
            </p:cNvPr>
            <p:cNvCxnSpPr>
              <a:cxnSpLocks/>
            </p:cNvCxnSpPr>
            <p:nvPr/>
          </p:nvCxnSpPr>
          <p:spPr bwMode="auto">
            <a:xfrm>
              <a:off x="4314752" y="4304448"/>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AEC0788E-282A-959A-AFB8-DC47FEB31D8B}"/>
                </a:ext>
              </a:extLst>
            </p:cNvPr>
            <p:cNvCxnSpPr>
              <a:cxnSpLocks/>
            </p:cNvCxnSpPr>
            <p:nvPr/>
          </p:nvCxnSpPr>
          <p:spPr bwMode="auto">
            <a:xfrm>
              <a:off x="4427623" y="4304448"/>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B6EBCD0D-5395-39C6-A590-04644981D578}"/>
                </a:ext>
              </a:extLst>
            </p:cNvPr>
            <p:cNvCxnSpPr>
              <a:cxnSpLocks/>
            </p:cNvCxnSpPr>
            <p:nvPr/>
          </p:nvCxnSpPr>
          <p:spPr bwMode="auto">
            <a:xfrm>
              <a:off x="4702445" y="4317405"/>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7445AACA-DEE6-91F3-1342-DF5AB2F94E6B}"/>
                </a:ext>
              </a:extLst>
            </p:cNvPr>
            <p:cNvCxnSpPr>
              <a:cxnSpLocks/>
            </p:cNvCxnSpPr>
            <p:nvPr/>
          </p:nvCxnSpPr>
          <p:spPr bwMode="auto">
            <a:xfrm>
              <a:off x="4746560" y="4367055"/>
              <a:ext cx="0" cy="101601"/>
            </a:xfrm>
            <a:prstGeom prst="line">
              <a:avLst/>
            </a:prstGeom>
            <a:noFill/>
            <a:ln w="57150"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CA3832ED-4757-FEE2-8AB1-34822F1277DE}"/>
                </a:ext>
              </a:extLst>
            </p:cNvPr>
            <p:cNvCxnSpPr>
              <a:cxnSpLocks/>
            </p:cNvCxnSpPr>
            <p:nvPr/>
          </p:nvCxnSpPr>
          <p:spPr bwMode="auto">
            <a:xfrm>
              <a:off x="4790678" y="4367054"/>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19584CAD-4411-8F57-8BFD-A70B600E7625}"/>
                </a:ext>
              </a:extLst>
            </p:cNvPr>
            <p:cNvCxnSpPr>
              <a:cxnSpLocks/>
            </p:cNvCxnSpPr>
            <p:nvPr/>
          </p:nvCxnSpPr>
          <p:spPr bwMode="auto">
            <a:xfrm>
              <a:off x="5415480" y="4373287"/>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5318D12C-3C39-2920-6E40-98D71A8FE239}"/>
                </a:ext>
              </a:extLst>
            </p:cNvPr>
            <p:cNvCxnSpPr>
              <a:cxnSpLocks/>
            </p:cNvCxnSpPr>
            <p:nvPr/>
          </p:nvCxnSpPr>
          <p:spPr bwMode="auto">
            <a:xfrm>
              <a:off x="5445457" y="4371066"/>
              <a:ext cx="0" cy="101601"/>
            </a:xfrm>
            <a:prstGeom prst="line">
              <a:avLst/>
            </a:prstGeom>
            <a:noFill/>
            <a:ln w="28575" cap="flat" cmpd="sng" algn="ctr">
              <a:solidFill>
                <a:schemeClr val="accent1"/>
              </a:solidFill>
              <a:prstDash val="solid"/>
              <a:round/>
              <a:headEnd type="none" w="med" len="med"/>
              <a:tailEnd type="none" w="med" len="med"/>
            </a:ln>
            <a:effectLst/>
          </p:spPr>
        </p:cxnSp>
      </p:grpSp>
      <p:sp>
        <p:nvSpPr>
          <p:cNvPr id="118" name="TextBox 117">
            <a:extLst>
              <a:ext uri="{FF2B5EF4-FFF2-40B4-BE49-F238E27FC236}">
                <a16:creationId xmlns:a16="http://schemas.microsoft.com/office/drawing/2014/main" id="{F0F8AE6A-B4AD-E575-F7CF-B3544EFECFD4}"/>
              </a:ext>
            </a:extLst>
          </p:cNvPr>
          <p:cNvSpPr txBox="1"/>
          <p:nvPr/>
        </p:nvSpPr>
        <p:spPr bwMode="auto">
          <a:xfrm>
            <a:off x="2632237" y="403122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23</a:t>
            </a:r>
          </a:p>
        </p:txBody>
      </p:sp>
      <p:sp>
        <p:nvSpPr>
          <p:cNvPr id="119" name="TextBox 118">
            <a:extLst>
              <a:ext uri="{FF2B5EF4-FFF2-40B4-BE49-F238E27FC236}">
                <a16:creationId xmlns:a16="http://schemas.microsoft.com/office/drawing/2014/main" id="{8B8005DF-227B-6155-9B91-CE7C45865230}"/>
              </a:ext>
            </a:extLst>
          </p:cNvPr>
          <p:cNvSpPr txBox="1"/>
          <p:nvPr/>
        </p:nvSpPr>
        <p:spPr bwMode="auto">
          <a:xfrm>
            <a:off x="4324676" y="4395418"/>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4</a:t>
            </a:r>
          </a:p>
        </p:txBody>
      </p:sp>
      <p:sp>
        <p:nvSpPr>
          <p:cNvPr id="120" name="TextBox 119">
            <a:extLst>
              <a:ext uri="{FF2B5EF4-FFF2-40B4-BE49-F238E27FC236}">
                <a16:creationId xmlns:a16="http://schemas.microsoft.com/office/drawing/2014/main" id="{D93F3C4D-F62A-A1D6-62E5-BDD577A756A6}"/>
              </a:ext>
            </a:extLst>
          </p:cNvPr>
          <p:cNvSpPr txBox="1"/>
          <p:nvPr/>
        </p:nvSpPr>
        <p:spPr bwMode="auto">
          <a:xfrm>
            <a:off x="2861205" y="356160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31</a:t>
            </a:r>
          </a:p>
        </p:txBody>
      </p:sp>
      <p:sp>
        <p:nvSpPr>
          <p:cNvPr id="121" name="TextBox 120">
            <a:extLst>
              <a:ext uri="{FF2B5EF4-FFF2-40B4-BE49-F238E27FC236}">
                <a16:creationId xmlns:a16="http://schemas.microsoft.com/office/drawing/2014/main" id="{8DB74B93-00E2-EDC5-D610-CC6865437412}"/>
              </a:ext>
            </a:extLst>
          </p:cNvPr>
          <p:cNvSpPr txBox="1"/>
          <p:nvPr/>
        </p:nvSpPr>
        <p:spPr bwMode="auto">
          <a:xfrm>
            <a:off x="4150148" y="387449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20</a:t>
            </a:r>
          </a:p>
        </p:txBody>
      </p:sp>
      <p:cxnSp>
        <p:nvCxnSpPr>
          <p:cNvPr id="123" name="Straight Connector 122">
            <a:extLst>
              <a:ext uri="{FF2B5EF4-FFF2-40B4-BE49-F238E27FC236}">
                <a16:creationId xmlns:a16="http://schemas.microsoft.com/office/drawing/2014/main" id="{2B32FA53-E144-581A-496C-ACD1AFBB9BAB}"/>
              </a:ext>
            </a:extLst>
          </p:cNvPr>
          <p:cNvCxnSpPr>
            <a:cxnSpLocks/>
          </p:cNvCxnSpPr>
          <p:nvPr/>
        </p:nvCxnSpPr>
        <p:spPr bwMode="auto">
          <a:xfrm flipV="1">
            <a:off x="8173271" y="2642011"/>
            <a:ext cx="0" cy="2145702"/>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24" name="Straight Connector 123">
            <a:extLst>
              <a:ext uri="{FF2B5EF4-FFF2-40B4-BE49-F238E27FC236}">
                <a16:creationId xmlns:a16="http://schemas.microsoft.com/office/drawing/2014/main" id="{01C7C1CB-E80A-3904-521D-FE960612B77F}"/>
              </a:ext>
            </a:extLst>
          </p:cNvPr>
          <p:cNvCxnSpPr>
            <a:cxnSpLocks/>
          </p:cNvCxnSpPr>
          <p:nvPr/>
        </p:nvCxnSpPr>
        <p:spPr bwMode="auto">
          <a:xfrm flipV="1">
            <a:off x="9356549" y="3320153"/>
            <a:ext cx="0" cy="1457835"/>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130" name="TextBox 129">
            <a:extLst>
              <a:ext uri="{FF2B5EF4-FFF2-40B4-BE49-F238E27FC236}">
                <a16:creationId xmlns:a16="http://schemas.microsoft.com/office/drawing/2014/main" id="{C0458A72-C6C5-68EB-BFAF-741638385408}"/>
              </a:ext>
            </a:extLst>
          </p:cNvPr>
          <p:cNvSpPr txBox="1"/>
          <p:nvPr/>
        </p:nvSpPr>
        <p:spPr bwMode="auto">
          <a:xfrm>
            <a:off x="6645458" y="461843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31" name="TextBox 130">
            <a:extLst>
              <a:ext uri="{FF2B5EF4-FFF2-40B4-BE49-F238E27FC236}">
                <a16:creationId xmlns:a16="http://schemas.microsoft.com/office/drawing/2014/main" id="{0B6B77D0-78C4-7DC6-85D6-65B63647D58F}"/>
              </a:ext>
            </a:extLst>
          </p:cNvPr>
          <p:cNvSpPr txBox="1"/>
          <p:nvPr/>
        </p:nvSpPr>
        <p:spPr bwMode="auto">
          <a:xfrm>
            <a:off x="6543705" y="403694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32" name="TextBox 131">
            <a:extLst>
              <a:ext uri="{FF2B5EF4-FFF2-40B4-BE49-F238E27FC236}">
                <a16:creationId xmlns:a16="http://schemas.microsoft.com/office/drawing/2014/main" id="{F943FDFD-259A-1A5D-4D1D-897E45260ED3}"/>
              </a:ext>
            </a:extLst>
          </p:cNvPr>
          <p:cNvSpPr txBox="1"/>
          <p:nvPr/>
        </p:nvSpPr>
        <p:spPr bwMode="auto">
          <a:xfrm>
            <a:off x="6545171" y="345145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33" name="TextBox 132">
            <a:extLst>
              <a:ext uri="{FF2B5EF4-FFF2-40B4-BE49-F238E27FC236}">
                <a16:creationId xmlns:a16="http://schemas.microsoft.com/office/drawing/2014/main" id="{DC041ACD-69D3-278F-7E4E-218E1F6A1AE0}"/>
              </a:ext>
            </a:extLst>
          </p:cNvPr>
          <p:cNvSpPr txBox="1"/>
          <p:nvPr/>
        </p:nvSpPr>
        <p:spPr bwMode="auto">
          <a:xfrm>
            <a:off x="6547613" y="288193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34" name="TextBox 133">
            <a:extLst>
              <a:ext uri="{FF2B5EF4-FFF2-40B4-BE49-F238E27FC236}">
                <a16:creationId xmlns:a16="http://schemas.microsoft.com/office/drawing/2014/main" id="{0EB59D7F-E0F0-FFF2-19BE-141CBCB6F894}"/>
              </a:ext>
            </a:extLst>
          </p:cNvPr>
          <p:cNvSpPr txBox="1"/>
          <p:nvPr/>
        </p:nvSpPr>
        <p:spPr bwMode="auto">
          <a:xfrm>
            <a:off x="6539797" y="230345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35" name="TextBox 134">
            <a:extLst>
              <a:ext uri="{FF2B5EF4-FFF2-40B4-BE49-F238E27FC236}">
                <a16:creationId xmlns:a16="http://schemas.microsoft.com/office/drawing/2014/main" id="{A7E70907-A027-3172-5DF5-2D343DF950D2}"/>
              </a:ext>
            </a:extLst>
          </p:cNvPr>
          <p:cNvSpPr txBox="1"/>
          <p:nvPr/>
        </p:nvSpPr>
        <p:spPr bwMode="auto">
          <a:xfrm>
            <a:off x="6437067" y="1707782"/>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nvGrpSpPr>
          <p:cNvPr id="136" name="Group 135">
            <a:extLst>
              <a:ext uri="{FF2B5EF4-FFF2-40B4-BE49-F238E27FC236}">
                <a16:creationId xmlns:a16="http://schemas.microsoft.com/office/drawing/2014/main" id="{64DEE671-FA47-093F-E8C5-EA7B91D12066}"/>
              </a:ext>
            </a:extLst>
          </p:cNvPr>
          <p:cNvGrpSpPr/>
          <p:nvPr/>
        </p:nvGrpSpPr>
        <p:grpSpPr>
          <a:xfrm>
            <a:off x="6904520" y="1898998"/>
            <a:ext cx="63800" cy="2892381"/>
            <a:chOff x="619817" y="3417474"/>
            <a:chExt cx="107791" cy="1853773"/>
          </a:xfrm>
        </p:grpSpPr>
        <p:cxnSp>
          <p:nvCxnSpPr>
            <p:cNvPr id="137" name="Straight Connector 136">
              <a:extLst>
                <a:ext uri="{FF2B5EF4-FFF2-40B4-BE49-F238E27FC236}">
                  <a16:creationId xmlns:a16="http://schemas.microsoft.com/office/drawing/2014/main" id="{D228ECE2-257F-3566-005B-31751412527C}"/>
                </a:ext>
              </a:extLst>
            </p:cNvPr>
            <p:cNvCxnSpPr>
              <a:cxnSpLocks/>
            </p:cNvCxnSpPr>
            <p:nvPr/>
          </p:nvCxnSpPr>
          <p:spPr bwMode="auto">
            <a:xfrm>
              <a:off x="619817" y="5271247"/>
              <a:ext cx="107791"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0F48B434-7D71-8130-8BBF-20D67B6CAFDF}"/>
                </a:ext>
              </a:extLst>
            </p:cNvPr>
            <p:cNvCxnSpPr>
              <a:cxnSpLocks/>
            </p:cNvCxnSpPr>
            <p:nvPr/>
          </p:nvCxnSpPr>
          <p:spPr bwMode="auto">
            <a:xfrm>
              <a:off x="619817" y="4900494"/>
              <a:ext cx="107791"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D7D34CDC-B6BF-12A3-1F54-68651804E50F}"/>
                </a:ext>
              </a:extLst>
            </p:cNvPr>
            <p:cNvCxnSpPr>
              <a:cxnSpLocks/>
            </p:cNvCxnSpPr>
            <p:nvPr/>
          </p:nvCxnSpPr>
          <p:spPr bwMode="auto">
            <a:xfrm>
              <a:off x="619817" y="4158984"/>
              <a:ext cx="107791"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00E095E8-1BD7-C210-D300-1325AD6BEBD9}"/>
                </a:ext>
              </a:extLst>
            </p:cNvPr>
            <p:cNvCxnSpPr>
              <a:cxnSpLocks/>
            </p:cNvCxnSpPr>
            <p:nvPr/>
          </p:nvCxnSpPr>
          <p:spPr bwMode="auto">
            <a:xfrm>
              <a:off x="619817" y="4529739"/>
              <a:ext cx="107791"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E2C1B39F-4449-2173-C03E-731AEBCEF562}"/>
                </a:ext>
              </a:extLst>
            </p:cNvPr>
            <p:cNvCxnSpPr>
              <a:cxnSpLocks/>
            </p:cNvCxnSpPr>
            <p:nvPr/>
          </p:nvCxnSpPr>
          <p:spPr bwMode="auto">
            <a:xfrm>
              <a:off x="619817" y="3788229"/>
              <a:ext cx="107791"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90D3E76F-702C-CC8B-9EF6-A35B5CA33374}"/>
                </a:ext>
              </a:extLst>
            </p:cNvPr>
            <p:cNvCxnSpPr>
              <a:cxnSpLocks/>
            </p:cNvCxnSpPr>
            <p:nvPr/>
          </p:nvCxnSpPr>
          <p:spPr bwMode="auto">
            <a:xfrm>
              <a:off x="619817" y="3417474"/>
              <a:ext cx="107791" cy="0"/>
            </a:xfrm>
            <a:prstGeom prst="line">
              <a:avLst/>
            </a:prstGeom>
            <a:noFill/>
            <a:ln w="28575" cap="flat" cmpd="sng" algn="ctr">
              <a:solidFill>
                <a:schemeClr val="bg1"/>
              </a:solidFill>
              <a:prstDash val="solid"/>
              <a:round/>
              <a:headEnd type="none" w="med" len="med"/>
              <a:tailEnd type="none" w="med" len="med"/>
            </a:ln>
            <a:effectLst/>
          </p:spPr>
        </p:cxnSp>
      </p:grpSp>
      <p:sp>
        <p:nvSpPr>
          <p:cNvPr id="152" name="Freeform: Shape 151">
            <a:extLst>
              <a:ext uri="{FF2B5EF4-FFF2-40B4-BE49-F238E27FC236}">
                <a16:creationId xmlns:a16="http://schemas.microsoft.com/office/drawing/2014/main" id="{01945721-984D-4082-1FD8-DD30BD537801}"/>
              </a:ext>
            </a:extLst>
          </p:cNvPr>
          <p:cNvSpPr/>
          <p:nvPr/>
        </p:nvSpPr>
        <p:spPr bwMode="auto">
          <a:xfrm>
            <a:off x="6980550" y="1887318"/>
            <a:ext cx="4136547" cy="2904059"/>
          </a:xfrm>
          <a:custGeom>
            <a:avLst/>
            <a:gdLst>
              <a:gd name="connsiteX0" fmla="*/ 0 w 5801446"/>
              <a:gd name="connsiteY0" fmla="*/ 0 h 3188874"/>
              <a:gd name="connsiteX1" fmla="*/ 0 w 5801446"/>
              <a:gd name="connsiteY1" fmla="*/ 3188874 h 3188874"/>
              <a:gd name="connsiteX2" fmla="*/ 5801446 w 5801446"/>
              <a:gd name="connsiteY2" fmla="*/ 3188874 h 3188874"/>
            </a:gdLst>
            <a:ahLst/>
            <a:cxnLst>
              <a:cxn ang="0">
                <a:pos x="connsiteX0" y="connsiteY0"/>
              </a:cxn>
              <a:cxn ang="0">
                <a:pos x="connsiteX1" y="connsiteY1"/>
              </a:cxn>
              <a:cxn ang="0">
                <a:pos x="connsiteX2" y="connsiteY2"/>
              </a:cxn>
            </a:cxnLst>
            <a:rect l="l" t="t" r="r" b="b"/>
            <a:pathLst>
              <a:path w="5801446" h="3188874">
                <a:moveTo>
                  <a:pt x="0" y="0"/>
                </a:moveTo>
                <a:lnTo>
                  <a:pt x="0" y="3188874"/>
                </a:lnTo>
                <a:lnTo>
                  <a:pt x="5801446" y="3188874"/>
                </a:lnTo>
              </a:path>
            </a:pathLst>
          </a:custGeom>
          <a:noFill/>
          <a:ln w="28575">
            <a:solidFill>
              <a:schemeClr val="bg1"/>
            </a:solidFill>
            <a:miter lim="800000"/>
            <a:headEnd/>
            <a:tailEnd/>
          </a:ln>
        </p:spPr>
        <p:txBody>
          <a:bodyPr rtlCol="0" anchor="ctr"/>
          <a:lstStyle/>
          <a:p>
            <a:pPr algn="ctr"/>
            <a:r>
              <a:rPr lang="en-US" dirty="0"/>
              <a:t>0</a:t>
            </a:r>
          </a:p>
        </p:txBody>
      </p:sp>
      <p:sp>
        <p:nvSpPr>
          <p:cNvPr id="160" name="TextBox 159">
            <a:extLst>
              <a:ext uri="{FF2B5EF4-FFF2-40B4-BE49-F238E27FC236}">
                <a16:creationId xmlns:a16="http://schemas.microsoft.com/office/drawing/2014/main" id="{570D03BC-0BF5-F86D-930D-0B504BAC8BC0}"/>
              </a:ext>
            </a:extLst>
          </p:cNvPr>
          <p:cNvSpPr txBox="1"/>
          <p:nvPr/>
        </p:nvSpPr>
        <p:spPr bwMode="auto">
          <a:xfrm>
            <a:off x="7847927" y="5078993"/>
            <a:ext cx="23810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 Since Randomization</a:t>
            </a:r>
          </a:p>
        </p:txBody>
      </p:sp>
      <p:sp>
        <p:nvSpPr>
          <p:cNvPr id="161" name="TextBox 160">
            <a:extLst>
              <a:ext uri="{FF2B5EF4-FFF2-40B4-BE49-F238E27FC236}">
                <a16:creationId xmlns:a16="http://schemas.microsoft.com/office/drawing/2014/main" id="{84F9B7A1-A50A-AD8C-D889-FEAF9677BCB7}"/>
              </a:ext>
            </a:extLst>
          </p:cNvPr>
          <p:cNvSpPr txBox="1"/>
          <p:nvPr/>
        </p:nvSpPr>
        <p:spPr bwMode="auto">
          <a:xfrm rot="16200000">
            <a:off x="5777754" y="3214894"/>
            <a:ext cx="11962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Patients (%)</a:t>
            </a:r>
          </a:p>
        </p:txBody>
      </p:sp>
      <p:sp>
        <p:nvSpPr>
          <p:cNvPr id="206" name="TextBox 205">
            <a:extLst>
              <a:ext uri="{FF2B5EF4-FFF2-40B4-BE49-F238E27FC236}">
                <a16:creationId xmlns:a16="http://schemas.microsoft.com/office/drawing/2014/main" id="{5AD9A295-CAD8-2A7B-E6BA-8C12EE7A1970}"/>
              </a:ext>
            </a:extLst>
          </p:cNvPr>
          <p:cNvSpPr txBox="1"/>
          <p:nvPr/>
        </p:nvSpPr>
        <p:spPr bwMode="auto">
          <a:xfrm>
            <a:off x="7802104" y="291143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62</a:t>
            </a:r>
          </a:p>
        </p:txBody>
      </p:sp>
      <p:sp>
        <p:nvSpPr>
          <p:cNvPr id="207" name="TextBox 206">
            <a:extLst>
              <a:ext uri="{FF2B5EF4-FFF2-40B4-BE49-F238E27FC236}">
                <a16:creationId xmlns:a16="http://schemas.microsoft.com/office/drawing/2014/main" id="{914E1791-F8F2-6711-B83B-BCDCE10C192B}"/>
              </a:ext>
            </a:extLst>
          </p:cNvPr>
          <p:cNvSpPr txBox="1"/>
          <p:nvPr/>
        </p:nvSpPr>
        <p:spPr bwMode="auto">
          <a:xfrm>
            <a:off x="9012202" y="372783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37</a:t>
            </a:r>
          </a:p>
        </p:txBody>
      </p:sp>
      <p:sp>
        <p:nvSpPr>
          <p:cNvPr id="209" name="TextBox 208">
            <a:extLst>
              <a:ext uri="{FF2B5EF4-FFF2-40B4-BE49-F238E27FC236}">
                <a16:creationId xmlns:a16="http://schemas.microsoft.com/office/drawing/2014/main" id="{5FDCE3B3-C370-964C-5D85-D536B3F08C13}"/>
              </a:ext>
            </a:extLst>
          </p:cNvPr>
          <p:cNvSpPr txBox="1"/>
          <p:nvPr/>
        </p:nvSpPr>
        <p:spPr bwMode="auto">
          <a:xfrm>
            <a:off x="9186195" y="289473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53</a:t>
            </a:r>
          </a:p>
        </p:txBody>
      </p:sp>
      <p:grpSp>
        <p:nvGrpSpPr>
          <p:cNvPr id="211" name="Group 210">
            <a:extLst>
              <a:ext uri="{FF2B5EF4-FFF2-40B4-BE49-F238E27FC236}">
                <a16:creationId xmlns:a16="http://schemas.microsoft.com/office/drawing/2014/main" id="{0067EBF0-2C7A-F61F-48D2-02699A2163C0}"/>
              </a:ext>
            </a:extLst>
          </p:cNvPr>
          <p:cNvGrpSpPr/>
          <p:nvPr/>
        </p:nvGrpSpPr>
        <p:grpSpPr>
          <a:xfrm>
            <a:off x="6980550" y="4781737"/>
            <a:ext cx="4129061" cy="80211"/>
            <a:chOff x="6980550" y="4935253"/>
            <a:chExt cx="4129061" cy="80211"/>
          </a:xfrm>
        </p:grpSpPr>
        <p:grpSp>
          <p:nvGrpSpPr>
            <p:cNvPr id="143" name="Group 142">
              <a:extLst>
                <a:ext uri="{FF2B5EF4-FFF2-40B4-BE49-F238E27FC236}">
                  <a16:creationId xmlns:a16="http://schemas.microsoft.com/office/drawing/2014/main" id="{BCA11A1A-E3D7-7D19-7AA0-BCB6DB38AD76}"/>
                </a:ext>
              </a:extLst>
            </p:cNvPr>
            <p:cNvGrpSpPr/>
            <p:nvPr/>
          </p:nvGrpSpPr>
          <p:grpSpPr>
            <a:xfrm rot="5400000">
              <a:off x="8725145" y="3196636"/>
              <a:ext cx="74233" cy="3563423"/>
              <a:chOff x="619817" y="2412787"/>
              <a:chExt cx="124200" cy="2858461"/>
            </a:xfrm>
          </p:grpSpPr>
          <p:grpSp>
            <p:nvGrpSpPr>
              <p:cNvPr id="144" name="Group 143">
                <a:extLst>
                  <a:ext uri="{FF2B5EF4-FFF2-40B4-BE49-F238E27FC236}">
                    <a16:creationId xmlns:a16="http://schemas.microsoft.com/office/drawing/2014/main" id="{41290A93-40B4-6D84-A188-1250A75E2B52}"/>
                  </a:ext>
                </a:extLst>
              </p:cNvPr>
              <p:cNvGrpSpPr/>
              <p:nvPr/>
            </p:nvGrpSpPr>
            <p:grpSpPr>
              <a:xfrm>
                <a:off x="619817" y="2889198"/>
                <a:ext cx="117850" cy="2382050"/>
                <a:chOff x="619817" y="3417474"/>
                <a:chExt cx="107791" cy="1853773"/>
              </a:xfrm>
            </p:grpSpPr>
            <p:cxnSp>
              <p:nvCxnSpPr>
                <p:cNvPr id="146" name="Straight Connector 145">
                  <a:extLst>
                    <a:ext uri="{FF2B5EF4-FFF2-40B4-BE49-F238E27FC236}">
                      <a16:creationId xmlns:a16="http://schemas.microsoft.com/office/drawing/2014/main" id="{95422154-E981-78A4-CFBE-1A3C5EDB5EBD}"/>
                    </a:ext>
                  </a:extLst>
                </p:cNvPr>
                <p:cNvCxnSpPr>
                  <a:cxnSpLocks/>
                </p:cNvCxnSpPr>
                <p:nvPr/>
              </p:nvCxnSpPr>
              <p:spPr bwMode="auto">
                <a:xfrm>
                  <a:off x="619817" y="5271247"/>
                  <a:ext cx="107791"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8D75B1F1-8D4C-405C-642A-3ADDDDC7DD86}"/>
                    </a:ext>
                  </a:extLst>
                </p:cNvPr>
                <p:cNvCxnSpPr>
                  <a:cxnSpLocks/>
                </p:cNvCxnSpPr>
                <p:nvPr/>
              </p:nvCxnSpPr>
              <p:spPr bwMode="auto">
                <a:xfrm>
                  <a:off x="619817" y="4900494"/>
                  <a:ext cx="107791"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A753E5E5-EA27-4392-6D12-474AC07F9F64}"/>
                    </a:ext>
                  </a:extLst>
                </p:cNvPr>
                <p:cNvCxnSpPr>
                  <a:cxnSpLocks/>
                </p:cNvCxnSpPr>
                <p:nvPr/>
              </p:nvCxnSpPr>
              <p:spPr bwMode="auto">
                <a:xfrm>
                  <a:off x="619817" y="4158984"/>
                  <a:ext cx="107791"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9FC5A734-F1F8-1E01-5546-0B986BC7E4D4}"/>
                    </a:ext>
                  </a:extLst>
                </p:cNvPr>
                <p:cNvCxnSpPr>
                  <a:cxnSpLocks/>
                </p:cNvCxnSpPr>
                <p:nvPr/>
              </p:nvCxnSpPr>
              <p:spPr bwMode="auto">
                <a:xfrm>
                  <a:off x="619817" y="4529739"/>
                  <a:ext cx="107791"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C661F1BB-771A-1A83-59E1-DA4671AA6718}"/>
                    </a:ext>
                  </a:extLst>
                </p:cNvPr>
                <p:cNvCxnSpPr>
                  <a:cxnSpLocks/>
                </p:cNvCxnSpPr>
                <p:nvPr/>
              </p:nvCxnSpPr>
              <p:spPr bwMode="auto">
                <a:xfrm>
                  <a:off x="619817" y="3788229"/>
                  <a:ext cx="107791"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8DC03B3F-DBC8-E02E-24A8-E02CCB422F00}"/>
                    </a:ext>
                  </a:extLst>
                </p:cNvPr>
                <p:cNvCxnSpPr>
                  <a:cxnSpLocks/>
                </p:cNvCxnSpPr>
                <p:nvPr/>
              </p:nvCxnSpPr>
              <p:spPr bwMode="auto">
                <a:xfrm>
                  <a:off x="619817" y="3417474"/>
                  <a:ext cx="107791" cy="0"/>
                </a:xfrm>
                <a:prstGeom prst="line">
                  <a:avLst/>
                </a:prstGeom>
                <a:noFill/>
                <a:ln w="28575" cap="flat" cmpd="sng" algn="ctr">
                  <a:solidFill>
                    <a:schemeClr val="bg1"/>
                  </a:solidFill>
                  <a:prstDash val="solid"/>
                  <a:round/>
                  <a:headEnd type="none" w="med" len="med"/>
                  <a:tailEnd type="none" w="med" len="med"/>
                </a:ln>
                <a:effectLst/>
              </p:spPr>
            </p:cxnSp>
          </p:grpSp>
          <p:cxnSp>
            <p:nvCxnSpPr>
              <p:cNvPr id="145" name="Straight Connector 144">
                <a:extLst>
                  <a:ext uri="{FF2B5EF4-FFF2-40B4-BE49-F238E27FC236}">
                    <a16:creationId xmlns:a16="http://schemas.microsoft.com/office/drawing/2014/main" id="{D86C9047-2A2E-CEC8-2BDC-FA880C30CB55}"/>
                  </a:ext>
                </a:extLst>
              </p:cNvPr>
              <p:cNvCxnSpPr>
                <a:cxnSpLocks/>
              </p:cNvCxnSpPr>
              <p:nvPr/>
            </p:nvCxnSpPr>
            <p:spPr bwMode="auto">
              <a:xfrm>
                <a:off x="626167" y="2412787"/>
                <a:ext cx="117850" cy="0"/>
              </a:xfrm>
              <a:prstGeom prst="line">
                <a:avLst/>
              </a:prstGeom>
              <a:noFill/>
              <a:ln w="28575" cap="flat" cmpd="sng" algn="ctr">
                <a:solidFill>
                  <a:schemeClr val="bg1"/>
                </a:solidFill>
                <a:prstDash val="solid"/>
                <a:round/>
                <a:headEnd type="none" w="med" len="med"/>
                <a:tailEnd type="none" w="med" len="med"/>
              </a:ln>
              <a:effectLst/>
            </p:spPr>
          </p:cxnSp>
        </p:grpSp>
        <p:cxnSp>
          <p:nvCxnSpPr>
            <p:cNvPr id="210" name="Straight Connector 209">
              <a:extLst>
                <a:ext uri="{FF2B5EF4-FFF2-40B4-BE49-F238E27FC236}">
                  <a16:creationId xmlns:a16="http://schemas.microsoft.com/office/drawing/2014/main" id="{8B98235A-995F-B1E8-AA03-914ACCD7B1BE}"/>
                </a:ext>
              </a:extLst>
            </p:cNvPr>
            <p:cNvCxnSpPr>
              <a:cxnSpLocks/>
            </p:cNvCxnSpPr>
            <p:nvPr/>
          </p:nvCxnSpPr>
          <p:spPr bwMode="auto">
            <a:xfrm rot="5400000">
              <a:off x="11074392" y="4970472"/>
              <a:ext cx="7043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4" name="Group 213">
            <a:extLst>
              <a:ext uri="{FF2B5EF4-FFF2-40B4-BE49-F238E27FC236}">
                <a16:creationId xmlns:a16="http://schemas.microsoft.com/office/drawing/2014/main" id="{AAC4E9F4-0502-DDF0-4616-4752E613B287}"/>
              </a:ext>
            </a:extLst>
          </p:cNvPr>
          <p:cNvGrpSpPr/>
          <p:nvPr/>
        </p:nvGrpSpPr>
        <p:grpSpPr>
          <a:xfrm>
            <a:off x="6854043" y="4795437"/>
            <a:ext cx="4454410" cy="361420"/>
            <a:chOff x="6854043" y="4948953"/>
            <a:chExt cx="4454410" cy="361420"/>
          </a:xfrm>
        </p:grpSpPr>
        <p:grpSp>
          <p:nvGrpSpPr>
            <p:cNvPr id="212" name="Group 211">
              <a:extLst>
                <a:ext uri="{FF2B5EF4-FFF2-40B4-BE49-F238E27FC236}">
                  <a16:creationId xmlns:a16="http://schemas.microsoft.com/office/drawing/2014/main" id="{0E24C133-4FA5-7674-DB51-28FD2C8E2D9D}"/>
                </a:ext>
              </a:extLst>
            </p:cNvPr>
            <p:cNvGrpSpPr/>
            <p:nvPr/>
          </p:nvGrpSpPr>
          <p:grpSpPr>
            <a:xfrm>
              <a:off x="6854043" y="4964089"/>
              <a:ext cx="3855791" cy="346284"/>
              <a:chOff x="6836115" y="4964089"/>
              <a:chExt cx="4476170" cy="346284"/>
            </a:xfrm>
          </p:grpSpPr>
          <p:sp>
            <p:nvSpPr>
              <p:cNvPr id="158" name="TextBox 157">
                <a:extLst>
                  <a:ext uri="{FF2B5EF4-FFF2-40B4-BE49-F238E27FC236}">
                    <a16:creationId xmlns:a16="http://schemas.microsoft.com/office/drawing/2014/main" id="{37F12685-9F30-7D44-609F-9C4B523BC84B}"/>
                  </a:ext>
                </a:extLst>
              </p:cNvPr>
              <p:cNvSpPr txBox="1"/>
              <p:nvPr/>
            </p:nvSpPr>
            <p:spPr bwMode="auto">
              <a:xfrm>
                <a:off x="10231426" y="496795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153" name="TextBox 152">
                <a:extLst>
                  <a:ext uri="{FF2B5EF4-FFF2-40B4-BE49-F238E27FC236}">
                    <a16:creationId xmlns:a16="http://schemas.microsoft.com/office/drawing/2014/main" id="{98A7E38F-5968-2CC0-45F9-4BCCFBA96FB3}"/>
                  </a:ext>
                </a:extLst>
              </p:cNvPr>
              <p:cNvSpPr txBox="1"/>
              <p:nvPr/>
            </p:nvSpPr>
            <p:spPr bwMode="auto">
              <a:xfrm>
                <a:off x="6836115" y="4971819"/>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54" name="TextBox 153">
                <a:extLst>
                  <a:ext uri="{FF2B5EF4-FFF2-40B4-BE49-F238E27FC236}">
                    <a16:creationId xmlns:a16="http://schemas.microsoft.com/office/drawing/2014/main" id="{CA7F6535-7965-8753-4988-E6E0C21AE394}"/>
                  </a:ext>
                </a:extLst>
              </p:cNvPr>
              <p:cNvSpPr txBox="1"/>
              <p:nvPr/>
            </p:nvSpPr>
            <p:spPr bwMode="auto">
              <a:xfrm>
                <a:off x="7523918" y="4967954"/>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155" name="TextBox 154">
                <a:extLst>
                  <a:ext uri="{FF2B5EF4-FFF2-40B4-BE49-F238E27FC236}">
                    <a16:creationId xmlns:a16="http://schemas.microsoft.com/office/drawing/2014/main" id="{B52F2073-0382-9CC8-84BB-19A06B1CF4C7}"/>
                  </a:ext>
                </a:extLst>
              </p:cNvPr>
              <p:cNvSpPr txBox="1"/>
              <p:nvPr/>
            </p:nvSpPr>
            <p:spPr bwMode="auto">
              <a:xfrm>
                <a:off x="8211721" y="4967954"/>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56" name="TextBox 155">
                <a:extLst>
                  <a:ext uri="{FF2B5EF4-FFF2-40B4-BE49-F238E27FC236}">
                    <a16:creationId xmlns:a16="http://schemas.microsoft.com/office/drawing/2014/main" id="{E42F4B17-0777-5CE7-09C8-AB1DCE72620E}"/>
                  </a:ext>
                </a:extLst>
              </p:cNvPr>
              <p:cNvSpPr txBox="1"/>
              <p:nvPr/>
            </p:nvSpPr>
            <p:spPr bwMode="auto">
              <a:xfrm>
                <a:off x="8899524" y="4964089"/>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157" name="TextBox 156">
                <a:extLst>
                  <a:ext uri="{FF2B5EF4-FFF2-40B4-BE49-F238E27FC236}">
                    <a16:creationId xmlns:a16="http://schemas.microsoft.com/office/drawing/2014/main" id="{AAA23AF1-4530-AF26-AE32-7B28211058E4}"/>
                  </a:ext>
                </a:extLst>
              </p:cNvPr>
              <p:cNvSpPr txBox="1"/>
              <p:nvPr/>
            </p:nvSpPr>
            <p:spPr bwMode="auto">
              <a:xfrm>
                <a:off x="9543623" y="496795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59" name="TextBox 158">
                <a:extLst>
                  <a:ext uri="{FF2B5EF4-FFF2-40B4-BE49-F238E27FC236}">
                    <a16:creationId xmlns:a16="http://schemas.microsoft.com/office/drawing/2014/main" id="{BE3A72F4-5ECD-494E-7E69-26E2569E0283}"/>
                  </a:ext>
                </a:extLst>
              </p:cNvPr>
              <p:cNvSpPr txBox="1"/>
              <p:nvPr/>
            </p:nvSpPr>
            <p:spPr bwMode="auto">
              <a:xfrm>
                <a:off x="10919229" y="496408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grpSp>
        <p:sp>
          <p:nvSpPr>
            <p:cNvPr id="213" name="TextBox 212">
              <a:extLst>
                <a:ext uri="{FF2B5EF4-FFF2-40B4-BE49-F238E27FC236}">
                  <a16:creationId xmlns:a16="http://schemas.microsoft.com/office/drawing/2014/main" id="{8D25DEE2-CAC3-B0F7-0061-E93F2B16F71E}"/>
                </a:ext>
              </a:extLst>
            </p:cNvPr>
            <p:cNvSpPr txBox="1"/>
            <p:nvPr/>
          </p:nvSpPr>
          <p:spPr bwMode="auto">
            <a:xfrm>
              <a:off x="10915397" y="494895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grpSp>
      <p:grpSp>
        <p:nvGrpSpPr>
          <p:cNvPr id="217" name="Group 216">
            <a:extLst>
              <a:ext uri="{FF2B5EF4-FFF2-40B4-BE49-F238E27FC236}">
                <a16:creationId xmlns:a16="http://schemas.microsoft.com/office/drawing/2014/main" id="{94B9194A-D890-41C0-4FF4-D03DB9CC2B5B}"/>
              </a:ext>
            </a:extLst>
          </p:cNvPr>
          <p:cNvGrpSpPr/>
          <p:nvPr/>
        </p:nvGrpSpPr>
        <p:grpSpPr>
          <a:xfrm>
            <a:off x="6783293" y="5357540"/>
            <a:ext cx="4463163" cy="546279"/>
            <a:chOff x="6783293" y="5511056"/>
            <a:chExt cx="4463163" cy="546279"/>
          </a:xfrm>
        </p:grpSpPr>
        <p:grpSp>
          <p:nvGrpSpPr>
            <p:cNvPr id="215" name="Group 214">
              <a:extLst>
                <a:ext uri="{FF2B5EF4-FFF2-40B4-BE49-F238E27FC236}">
                  <a16:creationId xmlns:a16="http://schemas.microsoft.com/office/drawing/2014/main" id="{EEBC34BD-C39D-A709-9EB5-235A8A517CD3}"/>
                </a:ext>
              </a:extLst>
            </p:cNvPr>
            <p:cNvGrpSpPr/>
            <p:nvPr/>
          </p:nvGrpSpPr>
          <p:grpSpPr>
            <a:xfrm>
              <a:off x="6783293" y="5526385"/>
              <a:ext cx="3892061" cy="530950"/>
              <a:chOff x="6729155" y="5526385"/>
              <a:chExt cx="4525068" cy="530950"/>
            </a:xfrm>
          </p:grpSpPr>
          <p:sp>
            <p:nvSpPr>
              <p:cNvPr id="162" name="TextBox 161">
                <a:extLst>
                  <a:ext uri="{FF2B5EF4-FFF2-40B4-BE49-F238E27FC236}">
                    <a16:creationId xmlns:a16="http://schemas.microsoft.com/office/drawing/2014/main" id="{D27163D7-C3B9-9ABD-3FF4-33AB39BDD5D4}"/>
                  </a:ext>
                </a:extLst>
              </p:cNvPr>
              <p:cNvSpPr txBox="1"/>
              <p:nvPr/>
            </p:nvSpPr>
            <p:spPr bwMode="auto">
              <a:xfrm>
                <a:off x="6729155" y="5534115"/>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254</a:t>
                </a:r>
              </a:p>
              <a:p>
                <a:pPr algn="ctr">
                  <a:lnSpc>
                    <a:spcPct val="100000"/>
                  </a:lnSpc>
                  <a:spcAft>
                    <a:spcPct val="0"/>
                  </a:spcAft>
                  <a:buClrTx/>
                  <a:buFontTx/>
                  <a:buNone/>
                </a:pPr>
                <a:r>
                  <a:rPr lang="en-US" sz="1400" dirty="0">
                    <a:solidFill>
                      <a:schemeClr val="bg1"/>
                    </a:solidFill>
                    <a:latin typeface="Calibri" panose="020F0502020204030204" pitchFamily="34" charset="0"/>
                  </a:rPr>
                  <a:t>255</a:t>
                </a:r>
                <a:endParaRPr lang="en-US" sz="1400" b="0" dirty="0">
                  <a:solidFill>
                    <a:schemeClr val="bg1"/>
                  </a:solidFill>
                  <a:latin typeface="Calibri" panose="020F0502020204030204" pitchFamily="34" charset="0"/>
                </a:endParaRPr>
              </a:p>
            </p:txBody>
          </p:sp>
          <p:sp>
            <p:nvSpPr>
              <p:cNvPr id="163" name="TextBox 162">
                <a:extLst>
                  <a:ext uri="{FF2B5EF4-FFF2-40B4-BE49-F238E27FC236}">
                    <a16:creationId xmlns:a16="http://schemas.microsoft.com/office/drawing/2014/main" id="{34040D36-2A12-DE59-EBA4-B58DC6049E38}"/>
                  </a:ext>
                </a:extLst>
              </p:cNvPr>
              <p:cNvSpPr txBox="1"/>
              <p:nvPr/>
            </p:nvSpPr>
            <p:spPr bwMode="auto">
              <a:xfrm>
                <a:off x="7379649" y="5530250"/>
                <a:ext cx="5333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220</a:t>
                </a:r>
              </a:p>
              <a:p>
                <a:pPr algn="ctr">
                  <a:lnSpc>
                    <a:spcPct val="100000"/>
                  </a:lnSpc>
                  <a:spcAft>
                    <a:spcPct val="0"/>
                  </a:spcAft>
                  <a:buClrTx/>
                  <a:buFontTx/>
                  <a:buNone/>
                </a:pPr>
                <a:r>
                  <a:rPr lang="en-US" sz="1400" dirty="0">
                    <a:solidFill>
                      <a:schemeClr val="bg1"/>
                    </a:solidFill>
                    <a:latin typeface="Calibri" panose="020F0502020204030204" pitchFamily="34" charset="0"/>
                  </a:rPr>
                  <a:t>210</a:t>
                </a:r>
                <a:endParaRPr lang="en-US" sz="1400" b="0" dirty="0">
                  <a:solidFill>
                    <a:schemeClr val="bg1"/>
                  </a:solidFill>
                  <a:latin typeface="Calibri" panose="020F0502020204030204" pitchFamily="34" charset="0"/>
                </a:endParaRPr>
              </a:p>
            </p:txBody>
          </p:sp>
          <p:sp>
            <p:nvSpPr>
              <p:cNvPr id="164" name="TextBox 163">
                <a:extLst>
                  <a:ext uri="{FF2B5EF4-FFF2-40B4-BE49-F238E27FC236}">
                    <a16:creationId xmlns:a16="http://schemas.microsoft.com/office/drawing/2014/main" id="{3FCC7157-5E77-F7E0-2AFD-52FBD8F9349F}"/>
                  </a:ext>
                </a:extLst>
              </p:cNvPr>
              <p:cNvSpPr txBox="1"/>
              <p:nvPr/>
            </p:nvSpPr>
            <p:spPr bwMode="auto">
              <a:xfrm>
                <a:off x="8067453" y="5530250"/>
                <a:ext cx="5333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192</a:t>
                </a:r>
              </a:p>
              <a:p>
                <a:pPr algn="ctr">
                  <a:lnSpc>
                    <a:spcPct val="100000"/>
                  </a:lnSpc>
                  <a:spcAft>
                    <a:spcPct val="0"/>
                  </a:spcAft>
                  <a:buClrTx/>
                  <a:buFontTx/>
                  <a:buNone/>
                </a:pPr>
                <a:r>
                  <a:rPr lang="en-US" sz="1400" dirty="0">
                    <a:solidFill>
                      <a:schemeClr val="bg1"/>
                    </a:solidFill>
                    <a:latin typeface="Calibri" panose="020F0502020204030204" pitchFamily="34" charset="0"/>
                  </a:rPr>
                  <a:t>156</a:t>
                </a:r>
                <a:endParaRPr lang="en-US" sz="1400" b="0" dirty="0">
                  <a:solidFill>
                    <a:schemeClr val="bg1"/>
                  </a:solidFill>
                  <a:latin typeface="Calibri" panose="020F0502020204030204" pitchFamily="34" charset="0"/>
                </a:endParaRPr>
              </a:p>
            </p:txBody>
          </p:sp>
          <p:sp>
            <p:nvSpPr>
              <p:cNvPr id="165" name="TextBox 164">
                <a:extLst>
                  <a:ext uri="{FF2B5EF4-FFF2-40B4-BE49-F238E27FC236}">
                    <a16:creationId xmlns:a16="http://schemas.microsoft.com/office/drawing/2014/main" id="{CD030827-2BBF-D616-6B9B-3E14AE9972F1}"/>
                  </a:ext>
                </a:extLst>
              </p:cNvPr>
              <p:cNvSpPr txBox="1"/>
              <p:nvPr/>
            </p:nvSpPr>
            <p:spPr bwMode="auto">
              <a:xfrm>
                <a:off x="8755256" y="5526385"/>
                <a:ext cx="5333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131</a:t>
                </a:r>
              </a:p>
              <a:p>
                <a:pPr algn="ctr">
                  <a:lnSpc>
                    <a:spcPct val="100000"/>
                  </a:lnSpc>
                  <a:spcAft>
                    <a:spcPct val="0"/>
                  </a:spcAft>
                  <a:buClrTx/>
                  <a:buFontTx/>
                  <a:buNone/>
                </a:pPr>
                <a:r>
                  <a:rPr lang="en-US" sz="1400" dirty="0">
                    <a:solidFill>
                      <a:schemeClr val="bg1"/>
                    </a:solidFill>
                    <a:latin typeface="Calibri" panose="020F0502020204030204" pitchFamily="34" charset="0"/>
                  </a:rPr>
                  <a:t>97</a:t>
                </a:r>
                <a:endParaRPr lang="en-US" sz="1400" b="0" dirty="0">
                  <a:solidFill>
                    <a:schemeClr val="bg1"/>
                  </a:solidFill>
                  <a:latin typeface="Calibri" panose="020F0502020204030204" pitchFamily="34" charset="0"/>
                </a:endParaRPr>
              </a:p>
            </p:txBody>
          </p:sp>
          <p:sp>
            <p:nvSpPr>
              <p:cNvPr id="166" name="TextBox 165">
                <a:extLst>
                  <a:ext uri="{FF2B5EF4-FFF2-40B4-BE49-F238E27FC236}">
                    <a16:creationId xmlns:a16="http://schemas.microsoft.com/office/drawing/2014/main" id="{268948FC-9624-FE6F-58DF-BBD84EDC2037}"/>
                  </a:ext>
                </a:extLst>
              </p:cNvPr>
              <p:cNvSpPr txBox="1"/>
              <p:nvPr/>
            </p:nvSpPr>
            <p:spPr bwMode="auto">
              <a:xfrm>
                <a:off x="9504570" y="5530250"/>
                <a:ext cx="4271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60</a:t>
                </a:r>
              </a:p>
              <a:p>
                <a:pPr algn="ctr">
                  <a:lnSpc>
                    <a:spcPct val="100000"/>
                  </a:lnSpc>
                  <a:spcAft>
                    <a:spcPct val="0"/>
                  </a:spcAft>
                  <a:buClrTx/>
                  <a:buFontTx/>
                  <a:buNone/>
                </a:pPr>
                <a:r>
                  <a:rPr lang="en-US" sz="1400" dirty="0">
                    <a:solidFill>
                      <a:schemeClr val="bg1"/>
                    </a:solidFill>
                    <a:latin typeface="Calibri" panose="020F0502020204030204" pitchFamily="34" charset="0"/>
                  </a:rPr>
                  <a:t>42</a:t>
                </a:r>
                <a:endParaRPr lang="en-US" sz="1400" b="0" dirty="0">
                  <a:solidFill>
                    <a:schemeClr val="bg1"/>
                  </a:solidFill>
                  <a:latin typeface="Calibri" panose="020F0502020204030204" pitchFamily="34" charset="0"/>
                </a:endParaRPr>
              </a:p>
            </p:txBody>
          </p:sp>
          <p:sp>
            <p:nvSpPr>
              <p:cNvPr id="167" name="TextBox 166">
                <a:extLst>
                  <a:ext uri="{FF2B5EF4-FFF2-40B4-BE49-F238E27FC236}">
                    <a16:creationId xmlns:a16="http://schemas.microsoft.com/office/drawing/2014/main" id="{72032C58-3FC1-09F4-F774-A8921D8FCED4}"/>
                  </a:ext>
                </a:extLst>
              </p:cNvPr>
              <p:cNvSpPr txBox="1"/>
              <p:nvPr/>
            </p:nvSpPr>
            <p:spPr bwMode="auto">
              <a:xfrm>
                <a:off x="10192373" y="5530250"/>
                <a:ext cx="4271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17</a:t>
                </a:r>
              </a:p>
              <a:p>
                <a:pPr algn="ctr">
                  <a:lnSpc>
                    <a:spcPct val="100000"/>
                  </a:lnSpc>
                  <a:spcAft>
                    <a:spcPct val="0"/>
                  </a:spcAft>
                  <a:buClrTx/>
                  <a:buFontTx/>
                  <a:buNone/>
                </a:pPr>
                <a:r>
                  <a:rPr lang="en-US" sz="1400" dirty="0">
                    <a:solidFill>
                      <a:schemeClr val="bg1"/>
                    </a:solidFill>
                    <a:latin typeface="Calibri" panose="020F0502020204030204" pitchFamily="34" charset="0"/>
                  </a:rPr>
                  <a:t>9</a:t>
                </a:r>
                <a:endParaRPr lang="en-US" sz="1400" b="0" dirty="0">
                  <a:solidFill>
                    <a:schemeClr val="bg1"/>
                  </a:solidFill>
                  <a:latin typeface="Calibri" panose="020F0502020204030204" pitchFamily="34" charset="0"/>
                </a:endParaRPr>
              </a:p>
            </p:txBody>
          </p:sp>
          <p:sp>
            <p:nvSpPr>
              <p:cNvPr id="168" name="TextBox 167">
                <a:extLst>
                  <a:ext uri="{FF2B5EF4-FFF2-40B4-BE49-F238E27FC236}">
                    <a16:creationId xmlns:a16="http://schemas.microsoft.com/office/drawing/2014/main" id="{E8F5B349-F7D8-6DD5-963F-EF94C704EC6D}"/>
                  </a:ext>
                </a:extLst>
              </p:cNvPr>
              <p:cNvSpPr txBox="1"/>
              <p:nvPr/>
            </p:nvSpPr>
            <p:spPr bwMode="auto">
              <a:xfrm>
                <a:off x="10933290" y="5526385"/>
                <a:ext cx="3209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0</a:t>
                </a:r>
              </a:p>
              <a:p>
                <a:pPr algn="ctr">
                  <a:lnSpc>
                    <a:spcPct val="100000"/>
                  </a:lnSpc>
                  <a:spcAft>
                    <a:spcPct val="0"/>
                  </a:spcAft>
                  <a:buClrTx/>
                  <a:buFontTx/>
                  <a:buNone/>
                </a:pPr>
                <a:r>
                  <a:rPr lang="en-US" sz="1400" dirty="0">
                    <a:solidFill>
                      <a:schemeClr val="bg1"/>
                    </a:solidFill>
                    <a:latin typeface="Calibri" panose="020F0502020204030204" pitchFamily="34" charset="0"/>
                  </a:rPr>
                  <a:t>2</a:t>
                </a:r>
                <a:endParaRPr lang="en-US" sz="1400" b="0" dirty="0">
                  <a:solidFill>
                    <a:schemeClr val="bg1"/>
                  </a:solidFill>
                  <a:latin typeface="Calibri" panose="020F0502020204030204" pitchFamily="34" charset="0"/>
                </a:endParaRPr>
              </a:p>
            </p:txBody>
          </p:sp>
        </p:grpSp>
        <p:sp>
          <p:nvSpPr>
            <p:cNvPr id="216" name="TextBox 215">
              <a:extLst>
                <a:ext uri="{FF2B5EF4-FFF2-40B4-BE49-F238E27FC236}">
                  <a16:creationId xmlns:a16="http://schemas.microsoft.com/office/drawing/2014/main" id="{33A076D6-6263-85FC-E6B6-83ABE6A12131}"/>
                </a:ext>
              </a:extLst>
            </p:cNvPr>
            <p:cNvSpPr txBox="1"/>
            <p:nvPr/>
          </p:nvSpPr>
          <p:spPr bwMode="auto">
            <a:xfrm>
              <a:off x="10970418" y="5511056"/>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endParaRPr lang="en-US" sz="1400" dirty="0">
                <a:solidFill>
                  <a:schemeClr val="bg1"/>
                </a:solidFill>
                <a:latin typeface="Calibri" panose="020F0502020204030204" pitchFamily="34" charset="0"/>
              </a:endParaRPr>
            </a:p>
            <a:p>
              <a:pPr algn="ctr">
                <a:lnSpc>
                  <a:spcPct val="100000"/>
                </a:lnSpc>
                <a:spcAft>
                  <a:spcPct val="0"/>
                </a:spcAft>
                <a:buClrTx/>
                <a:buFontTx/>
                <a:buNone/>
              </a:pPr>
              <a:r>
                <a:rPr lang="en-US" sz="1400" dirty="0">
                  <a:solidFill>
                    <a:schemeClr val="bg1"/>
                  </a:solidFill>
                  <a:latin typeface="Calibri" panose="020F0502020204030204" pitchFamily="34" charset="0"/>
                </a:rPr>
                <a:t>0</a:t>
              </a:r>
              <a:endParaRPr lang="en-US" sz="1400" b="0" dirty="0">
                <a:solidFill>
                  <a:schemeClr val="bg1"/>
                </a:solidFill>
                <a:latin typeface="Calibri" panose="020F0502020204030204" pitchFamily="34" charset="0"/>
              </a:endParaRPr>
            </a:p>
          </p:txBody>
        </p:sp>
      </p:grpSp>
      <p:grpSp>
        <p:nvGrpSpPr>
          <p:cNvPr id="251" name="Group 250">
            <a:extLst>
              <a:ext uri="{FF2B5EF4-FFF2-40B4-BE49-F238E27FC236}">
                <a16:creationId xmlns:a16="http://schemas.microsoft.com/office/drawing/2014/main" id="{1B19D847-09D8-B4CA-163E-BE41949E3B33}"/>
              </a:ext>
            </a:extLst>
          </p:cNvPr>
          <p:cNvGrpSpPr/>
          <p:nvPr/>
        </p:nvGrpSpPr>
        <p:grpSpPr>
          <a:xfrm>
            <a:off x="8165873" y="2540410"/>
            <a:ext cx="2251232" cy="1463917"/>
            <a:chOff x="8165873" y="2693926"/>
            <a:chExt cx="2251232" cy="1463917"/>
          </a:xfrm>
        </p:grpSpPr>
        <p:cxnSp>
          <p:nvCxnSpPr>
            <p:cNvPr id="183" name="Straight Connector 182">
              <a:extLst>
                <a:ext uri="{FF2B5EF4-FFF2-40B4-BE49-F238E27FC236}">
                  <a16:creationId xmlns:a16="http://schemas.microsoft.com/office/drawing/2014/main" id="{C8D89A00-07A7-C670-1707-DA4D2E95FFDC}"/>
                </a:ext>
              </a:extLst>
            </p:cNvPr>
            <p:cNvCxnSpPr>
              <a:cxnSpLocks/>
            </p:cNvCxnSpPr>
            <p:nvPr/>
          </p:nvCxnSpPr>
          <p:spPr bwMode="auto">
            <a:xfrm>
              <a:off x="8165873" y="2693926"/>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347FADD0-6D35-B17A-1902-E5FDB71FF744}"/>
                </a:ext>
              </a:extLst>
            </p:cNvPr>
            <p:cNvCxnSpPr>
              <a:cxnSpLocks/>
            </p:cNvCxnSpPr>
            <p:nvPr/>
          </p:nvCxnSpPr>
          <p:spPr bwMode="auto">
            <a:xfrm>
              <a:off x="8277474" y="2739116"/>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DBC175A9-5F3F-4F57-9E5D-2C283177E6C6}"/>
                </a:ext>
              </a:extLst>
            </p:cNvPr>
            <p:cNvCxnSpPr>
              <a:cxnSpLocks/>
            </p:cNvCxnSpPr>
            <p:nvPr/>
          </p:nvCxnSpPr>
          <p:spPr bwMode="auto">
            <a:xfrm>
              <a:off x="8492697" y="2835160"/>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C3592C59-0A76-F4BA-4226-8EB5DC07DEF0}"/>
                </a:ext>
              </a:extLst>
            </p:cNvPr>
            <p:cNvCxnSpPr>
              <a:cxnSpLocks/>
            </p:cNvCxnSpPr>
            <p:nvPr/>
          </p:nvCxnSpPr>
          <p:spPr bwMode="auto">
            <a:xfrm>
              <a:off x="8436134" y="2822895"/>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CE220A4C-45F1-3727-B71C-A2C9D3D9D867}"/>
                </a:ext>
              </a:extLst>
            </p:cNvPr>
            <p:cNvCxnSpPr>
              <a:cxnSpLocks/>
            </p:cNvCxnSpPr>
            <p:nvPr/>
          </p:nvCxnSpPr>
          <p:spPr bwMode="auto">
            <a:xfrm>
              <a:off x="8540215" y="2883155"/>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0E19DA4A-B5A0-5EBB-D74F-0CB723AB6C4A}"/>
                </a:ext>
              </a:extLst>
            </p:cNvPr>
            <p:cNvCxnSpPr>
              <a:cxnSpLocks/>
            </p:cNvCxnSpPr>
            <p:nvPr/>
          </p:nvCxnSpPr>
          <p:spPr bwMode="auto">
            <a:xfrm>
              <a:off x="8370368" y="2781555"/>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2CC1DF48-4D99-95A5-85A7-3678B1F01C07}"/>
                </a:ext>
              </a:extLst>
            </p:cNvPr>
            <p:cNvCxnSpPr>
              <a:cxnSpLocks/>
            </p:cNvCxnSpPr>
            <p:nvPr/>
          </p:nvCxnSpPr>
          <p:spPr bwMode="auto">
            <a:xfrm>
              <a:off x="8624685" y="2902635"/>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BFACB3A9-83CE-A8DF-59DD-7661ECABFBFC}"/>
                </a:ext>
              </a:extLst>
            </p:cNvPr>
            <p:cNvCxnSpPr>
              <a:cxnSpLocks/>
            </p:cNvCxnSpPr>
            <p:nvPr/>
          </p:nvCxnSpPr>
          <p:spPr bwMode="auto">
            <a:xfrm>
              <a:off x="8594509" y="2889166"/>
              <a:ext cx="0" cy="101601"/>
            </a:xfrm>
            <a:prstGeom prst="line">
              <a:avLst/>
            </a:prstGeom>
            <a:noFill/>
            <a:ln w="38100"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A9E3D92D-9941-9738-36F6-D0BCE9FFB1F5}"/>
                </a:ext>
              </a:extLst>
            </p:cNvPr>
            <p:cNvCxnSpPr>
              <a:cxnSpLocks/>
            </p:cNvCxnSpPr>
            <p:nvPr/>
          </p:nvCxnSpPr>
          <p:spPr bwMode="auto">
            <a:xfrm>
              <a:off x="8644031" y="2924027"/>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5C0C963D-112B-B8B7-FB16-F5F0B81528A3}"/>
                </a:ext>
              </a:extLst>
            </p:cNvPr>
            <p:cNvCxnSpPr>
              <a:cxnSpLocks/>
            </p:cNvCxnSpPr>
            <p:nvPr/>
          </p:nvCxnSpPr>
          <p:spPr bwMode="auto">
            <a:xfrm>
              <a:off x="8756592" y="2984051"/>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D17B1460-C843-0402-9267-C070EF96C754}"/>
                </a:ext>
              </a:extLst>
            </p:cNvPr>
            <p:cNvCxnSpPr>
              <a:cxnSpLocks/>
            </p:cNvCxnSpPr>
            <p:nvPr/>
          </p:nvCxnSpPr>
          <p:spPr bwMode="auto">
            <a:xfrm>
              <a:off x="8662344" y="2940036"/>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DC4A983D-071D-CDB4-6FD1-0FD3B6F1E1BD}"/>
                </a:ext>
              </a:extLst>
            </p:cNvPr>
            <p:cNvCxnSpPr>
              <a:cxnSpLocks/>
            </p:cNvCxnSpPr>
            <p:nvPr/>
          </p:nvCxnSpPr>
          <p:spPr bwMode="auto">
            <a:xfrm>
              <a:off x="8859017" y="3008800"/>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D544842D-956E-5415-982E-0BC7FD45C7E9}"/>
                </a:ext>
              </a:extLst>
            </p:cNvPr>
            <p:cNvCxnSpPr>
              <a:cxnSpLocks/>
            </p:cNvCxnSpPr>
            <p:nvPr/>
          </p:nvCxnSpPr>
          <p:spPr bwMode="auto">
            <a:xfrm>
              <a:off x="9434414" y="3405287"/>
              <a:ext cx="0" cy="101601"/>
            </a:xfrm>
            <a:prstGeom prst="line">
              <a:avLst/>
            </a:prstGeom>
            <a:noFill/>
            <a:ln w="38100"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ECDDB681-4EA6-8D59-2835-B39B85FAD2D3}"/>
                </a:ext>
              </a:extLst>
            </p:cNvPr>
            <p:cNvCxnSpPr>
              <a:cxnSpLocks/>
            </p:cNvCxnSpPr>
            <p:nvPr/>
          </p:nvCxnSpPr>
          <p:spPr bwMode="auto">
            <a:xfrm>
              <a:off x="9573725" y="3433369"/>
              <a:ext cx="0" cy="101601"/>
            </a:xfrm>
            <a:prstGeom prst="line">
              <a:avLst/>
            </a:prstGeom>
            <a:noFill/>
            <a:ln w="38100"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1F4CED09-E4A5-A906-3BC9-B9D50B72EA2B}"/>
                </a:ext>
              </a:extLst>
            </p:cNvPr>
            <p:cNvCxnSpPr>
              <a:cxnSpLocks/>
            </p:cNvCxnSpPr>
            <p:nvPr/>
          </p:nvCxnSpPr>
          <p:spPr bwMode="auto">
            <a:xfrm>
              <a:off x="8911483" y="3041637"/>
              <a:ext cx="0" cy="101601"/>
            </a:xfrm>
            <a:prstGeom prst="line">
              <a:avLst/>
            </a:prstGeom>
            <a:noFill/>
            <a:ln w="38100"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19EAD67D-B783-1D73-0610-D0096893BD0F}"/>
                </a:ext>
              </a:extLst>
            </p:cNvPr>
            <p:cNvCxnSpPr>
              <a:cxnSpLocks/>
            </p:cNvCxnSpPr>
            <p:nvPr/>
          </p:nvCxnSpPr>
          <p:spPr bwMode="auto">
            <a:xfrm>
              <a:off x="8817266" y="3002056"/>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68FFD0DB-8AC9-EE75-5972-448543B12678}"/>
                </a:ext>
              </a:extLst>
            </p:cNvPr>
            <p:cNvCxnSpPr>
              <a:cxnSpLocks/>
            </p:cNvCxnSpPr>
            <p:nvPr/>
          </p:nvCxnSpPr>
          <p:spPr bwMode="auto">
            <a:xfrm>
              <a:off x="8788377" y="2986857"/>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535FF5E0-A689-335F-EE23-3A7E43EA73ED}"/>
                </a:ext>
              </a:extLst>
            </p:cNvPr>
            <p:cNvCxnSpPr>
              <a:cxnSpLocks/>
            </p:cNvCxnSpPr>
            <p:nvPr/>
          </p:nvCxnSpPr>
          <p:spPr bwMode="auto">
            <a:xfrm>
              <a:off x="8892833" y="3029318"/>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D8FC2E71-7D45-AFFA-5F79-4390FCDD620D}"/>
                </a:ext>
              </a:extLst>
            </p:cNvPr>
            <p:cNvCxnSpPr>
              <a:cxnSpLocks/>
            </p:cNvCxnSpPr>
            <p:nvPr/>
          </p:nvCxnSpPr>
          <p:spPr bwMode="auto">
            <a:xfrm>
              <a:off x="8948873" y="3041637"/>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C871865F-CE67-12F1-3C94-7939ADF1E1AB}"/>
                </a:ext>
              </a:extLst>
            </p:cNvPr>
            <p:cNvCxnSpPr>
              <a:cxnSpLocks/>
            </p:cNvCxnSpPr>
            <p:nvPr/>
          </p:nvCxnSpPr>
          <p:spPr bwMode="auto">
            <a:xfrm>
              <a:off x="8716357" y="2948347"/>
              <a:ext cx="0" cy="101601"/>
            </a:xfrm>
            <a:prstGeom prst="line">
              <a:avLst/>
            </a:prstGeom>
            <a:noFill/>
            <a:ln w="57150"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5C8A36AE-3337-AEC0-C2BA-C12A71B95A01}"/>
                </a:ext>
              </a:extLst>
            </p:cNvPr>
            <p:cNvCxnSpPr>
              <a:cxnSpLocks/>
            </p:cNvCxnSpPr>
            <p:nvPr/>
          </p:nvCxnSpPr>
          <p:spPr bwMode="auto">
            <a:xfrm>
              <a:off x="8962590" y="3041637"/>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ACECC66C-2D18-CD41-E6C9-388AB091E54F}"/>
                </a:ext>
              </a:extLst>
            </p:cNvPr>
            <p:cNvCxnSpPr>
              <a:cxnSpLocks/>
            </p:cNvCxnSpPr>
            <p:nvPr/>
          </p:nvCxnSpPr>
          <p:spPr bwMode="auto">
            <a:xfrm>
              <a:off x="9482394" y="3405287"/>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08A7304B-B51E-4350-2E75-22600E485F34}"/>
                </a:ext>
              </a:extLst>
            </p:cNvPr>
            <p:cNvCxnSpPr>
              <a:cxnSpLocks/>
            </p:cNvCxnSpPr>
            <p:nvPr/>
          </p:nvCxnSpPr>
          <p:spPr bwMode="auto">
            <a:xfrm>
              <a:off x="9192611" y="3288140"/>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B506B714-0C1C-2490-B75E-41B98F990C28}"/>
                </a:ext>
              </a:extLst>
            </p:cNvPr>
            <p:cNvCxnSpPr>
              <a:cxnSpLocks/>
            </p:cNvCxnSpPr>
            <p:nvPr/>
          </p:nvCxnSpPr>
          <p:spPr bwMode="auto">
            <a:xfrm>
              <a:off x="8998210" y="3041636"/>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29FE315E-732C-60A5-9BA8-0C1A8C72ED7B}"/>
                </a:ext>
              </a:extLst>
            </p:cNvPr>
            <p:cNvCxnSpPr>
              <a:cxnSpLocks/>
            </p:cNvCxnSpPr>
            <p:nvPr/>
          </p:nvCxnSpPr>
          <p:spPr bwMode="auto">
            <a:xfrm>
              <a:off x="9006592" y="3068899"/>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D657452F-66E7-09E9-0EDE-36BC3231633E}"/>
                </a:ext>
              </a:extLst>
            </p:cNvPr>
            <p:cNvCxnSpPr>
              <a:cxnSpLocks/>
            </p:cNvCxnSpPr>
            <p:nvPr/>
          </p:nvCxnSpPr>
          <p:spPr bwMode="auto">
            <a:xfrm>
              <a:off x="9036091" y="3072249"/>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DCEF84C4-F89D-3534-679A-25D475518C35}"/>
                </a:ext>
              </a:extLst>
            </p:cNvPr>
            <p:cNvCxnSpPr>
              <a:cxnSpLocks/>
            </p:cNvCxnSpPr>
            <p:nvPr/>
          </p:nvCxnSpPr>
          <p:spPr bwMode="auto">
            <a:xfrm>
              <a:off x="9126210" y="3170959"/>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5B549793-2850-57AF-A678-21A2D2EDB62C}"/>
                </a:ext>
              </a:extLst>
            </p:cNvPr>
            <p:cNvCxnSpPr>
              <a:cxnSpLocks/>
            </p:cNvCxnSpPr>
            <p:nvPr/>
          </p:nvCxnSpPr>
          <p:spPr bwMode="auto">
            <a:xfrm>
              <a:off x="9225316" y="3324594"/>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FD405522-A10C-256E-0FBC-76C3F58FADF8}"/>
                </a:ext>
              </a:extLst>
            </p:cNvPr>
            <p:cNvCxnSpPr>
              <a:cxnSpLocks/>
            </p:cNvCxnSpPr>
            <p:nvPr/>
          </p:nvCxnSpPr>
          <p:spPr bwMode="auto">
            <a:xfrm>
              <a:off x="9301984" y="3347501"/>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7FFF288C-CCE5-B695-4D09-D4DCE78575B2}"/>
                </a:ext>
              </a:extLst>
            </p:cNvPr>
            <p:cNvCxnSpPr>
              <a:cxnSpLocks/>
            </p:cNvCxnSpPr>
            <p:nvPr/>
          </p:nvCxnSpPr>
          <p:spPr bwMode="auto">
            <a:xfrm>
              <a:off x="9392676" y="3405287"/>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8AAFCC11-3381-1B05-0EB4-B12641BEDDDA}"/>
                </a:ext>
              </a:extLst>
            </p:cNvPr>
            <p:cNvCxnSpPr>
              <a:cxnSpLocks/>
            </p:cNvCxnSpPr>
            <p:nvPr/>
          </p:nvCxnSpPr>
          <p:spPr bwMode="auto">
            <a:xfrm>
              <a:off x="9626418" y="3433281"/>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398F55B6-F3D3-8A25-8803-BC03923981D2}"/>
                </a:ext>
              </a:extLst>
            </p:cNvPr>
            <p:cNvCxnSpPr>
              <a:cxnSpLocks/>
            </p:cNvCxnSpPr>
            <p:nvPr/>
          </p:nvCxnSpPr>
          <p:spPr bwMode="auto">
            <a:xfrm>
              <a:off x="9067905" y="3130919"/>
              <a:ext cx="0" cy="101601"/>
            </a:xfrm>
            <a:prstGeom prst="line">
              <a:avLst/>
            </a:prstGeom>
            <a:noFill/>
            <a:ln w="57150"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049B7832-79B1-731A-AE90-5C7749E27DD4}"/>
                </a:ext>
              </a:extLst>
            </p:cNvPr>
            <p:cNvCxnSpPr>
              <a:cxnSpLocks/>
            </p:cNvCxnSpPr>
            <p:nvPr/>
          </p:nvCxnSpPr>
          <p:spPr bwMode="auto">
            <a:xfrm>
              <a:off x="9366160" y="3354806"/>
              <a:ext cx="0" cy="101601"/>
            </a:xfrm>
            <a:prstGeom prst="line">
              <a:avLst/>
            </a:prstGeom>
            <a:noFill/>
            <a:ln w="57150"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36163DEB-B568-B912-EC75-F2EF872A27F6}"/>
                </a:ext>
              </a:extLst>
            </p:cNvPr>
            <p:cNvCxnSpPr>
              <a:cxnSpLocks/>
            </p:cNvCxnSpPr>
            <p:nvPr/>
          </p:nvCxnSpPr>
          <p:spPr bwMode="auto">
            <a:xfrm>
              <a:off x="9661012" y="3466208"/>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82DBD4A4-4ED5-F22F-4063-40217877B9B5}"/>
                </a:ext>
              </a:extLst>
            </p:cNvPr>
            <p:cNvCxnSpPr>
              <a:cxnSpLocks/>
            </p:cNvCxnSpPr>
            <p:nvPr/>
          </p:nvCxnSpPr>
          <p:spPr bwMode="auto">
            <a:xfrm>
              <a:off x="9758825" y="3571751"/>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2180FCD3-A064-3C7C-13D7-478D4656E846}"/>
                </a:ext>
              </a:extLst>
            </p:cNvPr>
            <p:cNvCxnSpPr>
              <a:cxnSpLocks/>
            </p:cNvCxnSpPr>
            <p:nvPr/>
          </p:nvCxnSpPr>
          <p:spPr bwMode="auto">
            <a:xfrm>
              <a:off x="9794712" y="3570999"/>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D316F786-2044-CBC8-F829-C5AC7A1980C4}"/>
                </a:ext>
              </a:extLst>
            </p:cNvPr>
            <p:cNvCxnSpPr>
              <a:cxnSpLocks/>
            </p:cNvCxnSpPr>
            <p:nvPr/>
          </p:nvCxnSpPr>
          <p:spPr bwMode="auto">
            <a:xfrm>
              <a:off x="9829307" y="3571751"/>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B88D5261-EC6D-4EB2-22D2-7868813364EC}"/>
                </a:ext>
              </a:extLst>
            </p:cNvPr>
            <p:cNvCxnSpPr>
              <a:cxnSpLocks/>
            </p:cNvCxnSpPr>
            <p:nvPr/>
          </p:nvCxnSpPr>
          <p:spPr bwMode="auto">
            <a:xfrm>
              <a:off x="9861095" y="3571751"/>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2679D9AC-41DB-07F1-B393-6D455E42049D}"/>
                </a:ext>
              </a:extLst>
            </p:cNvPr>
            <p:cNvCxnSpPr>
              <a:cxnSpLocks/>
            </p:cNvCxnSpPr>
            <p:nvPr/>
          </p:nvCxnSpPr>
          <p:spPr bwMode="auto">
            <a:xfrm>
              <a:off x="9912519" y="3642232"/>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FFE69D97-96AF-D439-05B3-0FB19EB8DE34}"/>
                </a:ext>
              </a:extLst>
            </p:cNvPr>
            <p:cNvCxnSpPr>
              <a:cxnSpLocks/>
            </p:cNvCxnSpPr>
            <p:nvPr/>
          </p:nvCxnSpPr>
          <p:spPr bwMode="auto">
            <a:xfrm>
              <a:off x="9975162" y="3645037"/>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294A4596-0E52-9156-1E06-2F94F9971D81}"/>
                </a:ext>
              </a:extLst>
            </p:cNvPr>
            <p:cNvCxnSpPr>
              <a:cxnSpLocks/>
            </p:cNvCxnSpPr>
            <p:nvPr/>
          </p:nvCxnSpPr>
          <p:spPr bwMode="auto">
            <a:xfrm>
              <a:off x="10020975" y="3645037"/>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041061C9-1629-77D9-6C81-96DA307A8090}"/>
                </a:ext>
              </a:extLst>
            </p:cNvPr>
            <p:cNvCxnSpPr>
              <a:cxnSpLocks/>
            </p:cNvCxnSpPr>
            <p:nvPr/>
          </p:nvCxnSpPr>
          <p:spPr bwMode="auto">
            <a:xfrm>
              <a:off x="9703686" y="3467692"/>
              <a:ext cx="0" cy="101601"/>
            </a:xfrm>
            <a:prstGeom prst="line">
              <a:avLst/>
            </a:prstGeom>
            <a:noFill/>
            <a:ln w="38100" cap="flat" cmpd="sng" algn="ctr">
              <a:solidFill>
                <a:schemeClr val="accent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3121582C-3449-C080-8D8C-BA77E18037CD}"/>
                </a:ext>
              </a:extLst>
            </p:cNvPr>
            <p:cNvCxnSpPr>
              <a:cxnSpLocks/>
            </p:cNvCxnSpPr>
            <p:nvPr/>
          </p:nvCxnSpPr>
          <p:spPr bwMode="auto">
            <a:xfrm>
              <a:off x="10068324" y="3645037"/>
              <a:ext cx="0" cy="101601"/>
            </a:xfrm>
            <a:prstGeom prst="line">
              <a:avLst/>
            </a:prstGeom>
            <a:noFill/>
            <a:ln w="38100"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DC0C9687-84EA-715C-CAB8-1D088B4433CC}"/>
                </a:ext>
              </a:extLst>
            </p:cNvPr>
            <p:cNvCxnSpPr>
              <a:cxnSpLocks/>
            </p:cNvCxnSpPr>
            <p:nvPr/>
          </p:nvCxnSpPr>
          <p:spPr bwMode="auto">
            <a:xfrm>
              <a:off x="10167550" y="3647842"/>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59803D45-2F5F-04B0-1B31-078AEEC2FE8C}"/>
                </a:ext>
              </a:extLst>
            </p:cNvPr>
            <p:cNvCxnSpPr>
              <a:cxnSpLocks/>
            </p:cNvCxnSpPr>
            <p:nvPr/>
          </p:nvCxnSpPr>
          <p:spPr bwMode="auto">
            <a:xfrm>
              <a:off x="10211625" y="3647842"/>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E6F63A0F-C259-2F1A-2796-21D89B978627}"/>
                </a:ext>
              </a:extLst>
            </p:cNvPr>
            <p:cNvCxnSpPr>
              <a:cxnSpLocks/>
            </p:cNvCxnSpPr>
            <p:nvPr/>
          </p:nvCxnSpPr>
          <p:spPr bwMode="auto">
            <a:xfrm>
              <a:off x="10297743" y="3647842"/>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F4721C24-394C-3732-D279-661FEB9402CF}"/>
                </a:ext>
              </a:extLst>
            </p:cNvPr>
            <p:cNvCxnSpPr>
              <a:cxnSpLocks/>
            </p:cNvCxnSpPr>
            <p:nvPr/>
          </p:nvCxnSpPr>
          <p:spPr bwMode="auto">
            <a:xfrm>
              <a:off x="10343539" y="3647842"/>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E4F1B130-A8E1-FEED-F9B8-973CD18A6E07}"/>
                </a:ext>
              </a:extLst>
            </p:cNvPr>
            <p:cNvCxnSpPr>
              <a:cxnSpLocks/>
            </p:cNvCxnSpPr>
            <p:nvPr/>
          </p:nvCxnSpPr>
          <p:spPr bwMode="auto">
            <a:xfrm>
              <a:off x="10361304" y="4056242"/>
              <a:ext cx="0" cy="101601"/>
            </a:xfrm>
            <a:prstGeom prst="line">
              <a:avLst/>
            </a:prstGeom>
            <a:noFill/>
            <a:ln w="28575"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A2E0AAAC-F4FE-88FF-ABEE-A26C87493BED}"/>
                </a:ext>
              </a:extLst>
            </p:cNvPr>
            <p:cNvCxnSpPr>
              <a:cxnSpLocks/>
            </p:cNvCxnSpPr>
            <p:nvPr/>
          </p:nvCxnSpPr>
          <p:spPr bwMode="auto">
            <a:xfrm>
              <a:off x="10417105" y="4056242"/>
              <a:ext cx="0" cy="10160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2" name="Group 301">
            <a:extLst>
              <a:ext uri="{FF2B5EF4-FFF2-40B4-BE49-F238E27FC236}">
                <a16:creationId xmlns:a16="http://schemas.microsoft.com/office/drawing/2014/main" id="{3E8AFFDF-7147-D022-0BCF-F10349D4C3CF}"/>
              </a:ext>
            </a:extLst>
          </p:cNvPr>
          <p:cNvGrpSpPr/>
          <p:nvPr/>
        </p:nvGrpSpPr>
        <p:grpSpPr>
          <a:xfrm>
            <a:off x="8253999" y="2994410"/>
            <a:ext cx="2365781" cy="1062941"/>
            <a:chOff x="8253999" y="3147926"/>
            <a:chExt cx="2365781" cy="1062941"/>
          </a:xfrm>
        </p:grpSpPr>
        <p:cxnSp>
          <p:nvCxnSpPr>
            <p:cNvPr id="170" name="Straight Connector 169">
              <a:extLst>
                <a:ext uri="{FF2B5EF4-FFF2-40B4-BE49-F238E27FC236}">
                  <a16:creationId xmlns:a16="http://schemas.microsoft.com/office/drawing/2014/main" id="{6D41597E-C0CA-232A-3945-6EDC7798946C}"/>
                </a:ext>
              </a:extLst>
            </p:cNvPr>
            <p:cNvCxnSpPr>
              <a:cxnSpLocks/>
            </p:cNvCxnSpPr>
            <p:nvPr/>
          </p:nvCxnSpPr>
          <p:spPr bwMode="auto">
            <a:xfrm>
              <a:off x="8253999" y="3147926"/>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4E5F5A62-ECE9-FC13-6A46-AA64F7C9CECC}"/>
                </a:ext>
              </a:extLst>
            </p:cNvPr>
            <p:cNvCxnSpPr>
              <a:cxnSpLocks/>
            </p:cNvCxnSpPr>
            <p:nvPr/>
          </p:nvCxnSpPr>
          <p:spPr bwMode="auto">
            <a:xfrm>
              <a:off x="8291609" y="3177114"/>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01C7666D-35C2-A0F3-82E4-54A7CCF174F7}"/>
                </a:ext>
              </a:extLst>
            </p:cNvPr>
            <p:cNvCxnSpPr>
              <a:cxnSpLocks/>
            </p:cNvCxnSpPr>
            <p:nvPr/>
          </p:nvCxnSpPr>
          <p:spPr bwMode="auto">
            <a:xfrm>
              <a:off x="8353346" y="3250400"/>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51A54CF3-AF2B-527B-B1B5-433064904524}"/>
                </a:ext>
              </a:extLst>
            </p:cNvPr>
            <p:cNvCxnSpPr>
              <a:cxnSpLocks/>
            </p:cNvCxnSpPr>
            <p:nvPr/>
          </p:nvCxnSpPr>
          <p:spPr bwMode="auto">
            <a:xfrm>
              <a:off x="8366325" y="3263984"/>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EBB38054-20B7-467C-7287-E4F9042F4433}"/>
                </a:ext>
              </a:extLst>
            </p:cNvPr>
            <p:cNvCxnSpPr>
              <a:cxnSpLocks/>
            </p:cNvCxnSpPr>
            <p:nvPr/>
          </p:nvCxnSpPr>
          <p:spPr bwMode="auto">
            <a:xfrm>
              <a:off x="8485416" y="3309174"/>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0E64B2D4-5BF6-8CF3-D3DA-FD298AA7B4F9}"/>
                </a:ext>
              </a:extLst>
            </p:cNvPr>
            <p:cNvCxnSpPr>
              <a:cxnSpLocks/>
            </p:cNvCxnSpPr>
            <p:nvPr/>
          </p:nvCxnSpPr>
          <p:spPr bwMode="auto">
            <a:xfrm>
              <a:off x="8431573" y="3284325"/>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E74A110F-633E-C700-48A4-779DB34CDCA6}"/>
                </a:ext>
              </a:extLst>
            </p:cNvPr>
            <p:cNvCxnSpPr>
              <a:cxnSpLocks/>
            </p:cNvCxnSpPr>
            <p:nvPr/>
          </p:nvCxnSpPr>
          <p:spPr bwMode="auto">
            <a:xfrm>
              <a:off x="8527989" y="3346345"/>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FB58D955-442F-EE4D-F6A3-4B8B19149A93}"/>
                </a:ext>
              </a:extLst>
            </p:cNvPr>
            <p:cNvCxnSpPr>
              <a:cxnSpLocks/>
            </p:cNvCxnSpPr>
            <p:nvPr/>
          </p:nvCxnSpPr>
          <p:spPr bwMode="auto">
            <a:xfrm>
              <a:off x="8577230" y="3397145"/>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8B8F56C0-2D64-0ED8-B07F-AEECE4740120}"/>
                </a:ext>
              </a:extLst>
            </p:cNvPr>
            <p:cNvCxnSpPr>
              <a:cxnSpLocks/>
            </p:cNvCxnSpPr>
            <p:nvPr/>
          </p:nvCxnSpPr>
          <p:spPr bwMode="auto">
            <a:xfrm>
              <a:off x="8609835" y="3397145"/>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A29553F0-C410-0CBC-A37A-36808F2BDE46}"/>
                </a:ext>
              </a:extLst>
            </p:cNvPr>
            <p:cNvCxnSpPr>
              <a:cxnSpLocks/>
            </p:cNvCxnSpPr>
            <p:nvPr/>
          </p:nvCxnSpPr>
          <p:spPr bwMode="auto">
            <a:xfrm>
              <a:off x="8632636" y="3458687"/>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9EF02FD6-0292-64BF-2DB9-1911B30F64E1}"/>
                </a:ext>
              </a:extLst>
            </p:cNvPr>
            <p:cNvCxnSpPr>
              <a:cxnSpLocks/>
            </p:cNvCxnSpPr>
            <p:nvPr/>
          </p:nvCxnSpPr>
          <p:spPr bwMode="auto">
            <a:xfrm>
              <a:off x="8674657" y="3458687"/>
              <a:ext cx="0" cy="101601"/>
            </a:xfrm>
            <a:prstGeom prst="line">
              <a:avLst/>
            </a:prstGeom>
            <a:noFill/>
            <a:ln w="38100" cap="flat" cmpd="sng" algn="ctr">
              <a:solidFill>
                <a:schemeClr val="accent3"/>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11767711-1310-A7AA-74C8-090BA856EBA6}"/>
                </a:ext>
              </a:extLst>
            </p:cNvPr>
            <p:cNvCxnSpPr>
              <a:cxnSpLocks/>
            </p:cNvCxnSpPr>
            <p:nvPr/>
          </p:nvCxnSpPr>
          <p:spPr bwMode="auto">
            <a:xfrm>
              <a:off x="8707981" y="3484175"/>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17B8D674-1D90-27F4-0D0B-A1F9A6CF42EB}"/>
                </a:ext>
              </a:extLst>
            </p:cNvPr>
            <p:cNvCxnSpPr>
              <a:cxnSpLocks/>
            </p:cNvCxnSpPr>
            <p:nvPr/>
          </p:nvCxnSpPr>
          <p:spPr bwMode="auto">
            <a:xfrm>
              <a:off x="8741916" y="3483861"/>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B363E3EE-E355-1EBD-7779-24457B0AD3FF}"/>
                </a:ext>
              </a:extLst>
            </p:cNvPr>
            <p:cNvCxnSpPr>
              <a:cxnSpLocks/>
            </p:cNvCxnSpPr>
            <p:nvPr/>
          </p:nvCxnSpPr>
          <p:spPr bwMode="auto">
            <a:xfrm>
              <a:off x="8760956" y="3495392"/>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18628F74-9CC3-1973-458E-7F5469DD6B70}"/>
                </a:ext>
              </a:extLst>
            </p:cNvPr>
            <p:cNvCxnSpPr>
              <a:cxnSpLocks/>
            </p:cNvCxnSpPr>
            <p:nvPr/>
          </p:nvCxnSpPr>
          <p:spPr bwMode="auto">
            <a:xfrm>
              <a:off x="8825506" y="3523921"/>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A96972FB-8AE7-1CF7-BE38-B279A09549AB}"/>
                </a:ext>
              </a:extLst>
            </p:cNvPr>
            <p:cNvCxnSpPr>
              <a:cxnSpLocks/>
            </p:cNvCxnSpPr>
            <p:nvPr/>
          </p:nvCxnSpPr>
          <p:spPr bwMode="auto">
            <a:xfrm>
              <a:off x="8814286" y="3509487"/>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1DAC407C-DEC3-D5B3-44CA-FFE74631D876}"/>
                </a:ext>
              </a:extLst>
            </p:cNvPr>
            <p:cNvCxnSpPr>
              <a:cxnSpLocks/>
            </p:cNvCxnSpPr>
            <p:nvPr/>
          </p:nvCxnSpPr>
          <p:spPr bwMode="auto">
            <a:xfrm>
              <a:off x="8853854" y="3535453"/>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8399A92A-914C-B5CE-16FA-F62C72FF54AC}"/>
                </a:ext>
              </a:extLst>
            </p:cNvPr>
            <p:cNvCxnSpPr>
              <a:cxnSpLocks/>
            </p:cNvCxnSpPr>
            <p:nvPr/>
          </p:nvCxnSpPr>
          <p:spPr bwMode="auto">
            <a:xfrm>
              <a:off x="8783408" y="3509487"/>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FEB2FECB-8D80-353E-CD77-2DBEE972A634}"/>
                </a:ext>
              </a:extLst>
            </p:cNvPr>
            <p:cNvCxnSpPr>
              <a:cxnSpLocks/>
            </p:cNvCxnSpPr>
            <p:nvPr/>
          </p:nvCxnSpPr>
          <p:spPr bwMode="auto">
            <a:xfrm>
              <a:off x="8918690" y="3574721"/>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485524E4-4639-11B6-7B14-2C5073627A45}"/>
                </a:ext>
              </a:extLst>
            </p:cNvPr>
            <p:cNvCxnSpPr>
              <a:cxnSpLocks/>
            </p:cNvCxnSpPr>
            <p:nvPr/>
          </p:nvCxnSpPr>
          <p:spPr bwMode="auto">
            <a:xfrm>
              <a:off x="9140955" y="3752815"/>
              <a:ext cx="0" cy="101601"/>
            </a:xfrm>
            <a:prstGeom prst="line">
              <a:avLst/>
            </a:prstGeom>
            <a:noFill/>
            <a:ln w="38100"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6EBAFCCD-D1FF-3F49-3CD4-4FF169396B9D}"/>
                </a:ext>
              </a:extLst>
            </p:cNvPr>
            <p:cNvCxnSpPr>
              <a:cxnSpLocks/>
            </p:cNvCxnSpPr>
            <p:nvPr/>
          </p:nvCxnSpPr>
          <p:spPr bwMode="auto">
            <a:xfrm>
              <a:off x="8893157" y="3546192"/>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CDF5AFBA-A617-7406-4840-D8121D499AD8}"/>
                </a:ext>
              </a:extLst>
            </p:cNvPr>
            <p:cNvCxnSpPr>
              <a:cxnSpLocks/>
            </p:cNvCxnSpPr>
            <p:nvPr/>
          </p:nvCxnSpPr>
          <p:spPr bwMode="auto">
            <a:xfrm>
              <a:off x="9176818" y="3752248"/>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C78820AC-244D-CF68-6853-9B0952084D36}"/>
                </a:ext>
              </a:extLst>
            </p:cNvPr>
            <p:cNvCxnSpPr>
              <a:cxnSpLocks/>
            </p:cNvCxnSpPr>
            <p:nvPr/>
          </p:nvCxnSpPr>
          <p:spPr bwMode="auto">
            <a:xfrm>
              <a:off x="8967569" y="3596993"/>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8101F399-42B5-C870-E829-C86B74C59662}"/>
                </a:ext>
              </a:extLst>
            </p:cNvPr>
            <p:cNvCxnSpPr>
              <a:cxnSpLocks/>
            </p:cNvCxnSpPr>
            <p:nvPr/>
          </p:nvCxnSpPr>
          <p:spPr bwMode="auto">
            <a:xfrm>
              <a:off x="9088509" y="3752248"/>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CCE047AF-A20E-5B9A-A798-256106990EE4}"/>
                </a:ext>
              </a:extLst>
            </p:cNvPr>
            <p:cNvCxnSpPr>
              <a:cxnSpLocks/>
            </p:cNvCxnSpPr>
            <p:nvPr/>
          </p:nvCxnSpPr>
          <p:spPr bwMode="auto">
            <a:xfrm>
              <a:off x="9709736" y="3905280"/>
              <a:ext cx="0" cy="101601"/>
            </a:xfrm>
            <a:prstGeom prst="line">
              <a:avLst/>
            </a:prstGeom>
            <a:noFill/>
            <a:ln w="38100" cap="flat" cmpd="sng" algn="ctr">
              <a:solidFill>
                <a:schemeClr val="accent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5390EFB9-E7CA-321C-342D-BBDFFDABB022}"/>
                </a:ext>
              </a:extLst>
            </p:cNvPr>
            <p:cNvCxnSpPr>
              <a:cxnSpLocks/>
            </p:cNvCxnSpPr>
            <p:nvPr/>
          </p:nvCxnSpPr>
          <p:spPr bwMode="auto">
            <a:xfrm>
              <a:off x="9842946" y="3903594"/>
              <a:ext cx="0" cy="101601"/>
            </a:xfrm>
            <a:prstGeom prst="line">
              <a:avLst/>
            </a:prstGeom>
            <a:noFill/>
            <a:ln w="38100"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53CF5A72-7429-524C-9DF8-969528384D92}"/>
                </a:ext>
              </a:extLst>
            </p:cNvPr>
            <p:cNvCxnSpPr>
              <a:cxnSpLocks/>
            </p:cNvCxnSpPr>
            <p:nvPr/>
          </p:nvCxnSpPr>
          <p:spPr bwMode="auto">
            <a:xfrm>
              <a:off x="9485978" y="3903594"/>
              <a:ext cx="0" cy="101601"/>
            </a:xfrm>
            <a:prstGeom prst="line">
              <a:avLst/>
            </a:prstGeom>
            <a:noFill/>
            <a:ln w="38100" cap="flat" cmpd="sng" algn="ctr">
              <a:solidFill>
                <a:schemeClr val="accent3"/>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F09D296A-72E4-FF00-A6D9-7BA70A0CFCEA}"/>
                </a:ext>
              </a:extLst>
            </p:cNvPr>
            <p:cNvCxnSpPr>
              <a:cxnSpLocks/>
            </p:cNvCxnSpPr>
            <p:nvPr/>
          </p:nvCxnSpPr>
          <p:spPr bwMode="auto">
            <a:xfrm>
              <a:off x="9008521" y="3712667"/>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1085C9A0-D579-925C-42FB-49E0DADE183B}"/>
                </a:ext>
              </a:extLst>
            </p:cNvPr>
            <p:cNvCxnSpPr>
              <a:cxnSpLocks/>
            </p:cNvCxnSpPr>
            <p:nvPr/>
          </p:nvCxnSpPr>
          <p:spPr bwMode="auto">
            <a:xfrm>
              <a:off x="9044055" y="3715123"/>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87D5EFE9-C384-0F13-7584-EB51F879ACBD}"/>
                </a:ext>
              </a:extLst>
            </p:cNvPr>
            <p:cNvCxnSpPr>
              <a:cxnSpLocks/>
            </p:cNvCxnSpPr>
            <p:nvPr/>
          </p:nvCxnSpPr>
          <p:spPr bwMode="auto">
            <a:xfrm>
              <a:off x="9212082" y="3752248"/>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176F1C3C-933C-50C9-B913-4362051B26B2}"/>
                </a:ext>
              </a:extLst>
            </p:cNvPr>
            <p:cNvCxnSpPr>
              <a:cxnSpLocks/>
            </p:cNvCxnSpPr>
            <p:nvPr/>
          </p:nvCxnSpPr>
          <p:spPr bwMode="auto">
            <a:xfrm>
              <a:off x="9281945" y="3822729"/>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17A746B8-EBD1-4D74-0C9B-09393B7DF7A9}"/>
                </a:ext>
              </a:extLst>
            </p:cNvPr>
            <p:cNvCxnSpPr>
              <a:cxnSpLocks/>
            </p:cNvCxnSpPr>
            <p:nvPr/>
          </p:nvCxnSpPr>
          <p:spPr bwMode="auto">
            <a:xfrm>
              <a:off x="9253189" y="3785604"/>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E67F32A6-DD63-D0E8-5BC9-C73EAE899E69}"/>
                </a:ext>
              </a:extLst>
            </p:cNvPr>
            <p:cNvCxnSpPr>
              <a:cxnSpLocks/>
            </p:cNvCxnSpPr>
            <p:nvPr/>
          </p:nvCxnSpPr>
          <p:spPr bwMode="auto">
            <a:xfrm>
              <a:off x="9925459" y="3903594"/>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79296207-9E62-3B4A-E9A8-B42207AAD966}"/>
                </a:ext>
              </a:extLst>
            </p:cNvPr>
            <p:cNvCxnSpPr>
              <a:cxnSpLocks/>
            </p:cNvCxnSpPr>
            <p:nvPr/>
          </p:nvCxnSpPr>
          <p:spPr bwMode="auto">
            <a:xfrm>
              <a:off x="9671740" y="3903594"/>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65F76DF6-4B69-3D96-9BF7-6FD37FC008B0}"/>
                </a:ext>
              </a:extLst>
            </p:cNvPr>
            <p:cNvCxnSpPr>
              <a:cxnSpLocks/>
            </p:cNvCxnSpPr>
            <p:nvPr/>
          </p:nvCxnSpPr>
          <p:spPr bwMode="auto">
            <a:xfrm>
              <a:off x="9395996" y="3841923"/>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279E3627-9338-BA26-29AF-4A9039A3598F}"/>
                </a:ext>
              </a:extLst>
            </p:cNvPr>
            <p:cNvCxnSpPr>
              <a:cxnSpLocks/>
            </p:cNvCxnSpPr>
            <p:nvPr/>
          </p:nvCxnSpPr>
          <p:spPr bwMode="auto">
            <a:xfrm>
              <a:off x="9311615" y="3825534"/>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B11D77C3-F3F7-7980-B49A-3B8CD5FCA6E0}"/>
                </a:ext>
              </a:extLst>
            </p:cNvPr>
            <p:cNvCxnSpPr>
              <a:cxnSpLocks/>
            </p:cNvCxnSpPr>
            <p:nvPr/>
          </p:nvCxnSpPr>
          <p:spPr bwMode="auto">
            <a:xfrm>
              <a:off x="9447902" y="3872807"/>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8BC64975-A63E-C3D9-595F-68CC6A1C1196}"/>
                </a:ext>
              </a:extLst>
            </p:cNvPr>
            <p:cNvCxnSpPr>
              <a:cxnSpLocks/>
            </p:cNvCxnSpPr>
            <p:nvPr/>
          </p:nvCxnSpPr>
          <p:spPr bwMode="auto">
            <a:xfrm>
              <a:off x="9533737" y="3903594"/>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679EB293-1D4A-5E4C-E997-FD42AA5F99D8}"/>
                </a:ext>
              </a:extLst>
            </p:cNvPr>
            <p:cNvCxnSpPr>
              <a:cxnSpLocks/>
            </p:cNvCxnSpPr>
            <p:nvPr/>
          </p:nvCxnSpPr>
          <p:spPr bwMode="auto">
            <a:xfrm>
              <a:off x="9751274" y="3903594"/>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AF78378E-6056-19A9-BDE5-C59B90C1126B}"/>
                </a:ext>
              </a:extLst>
            </p:cNvPr>
            <p:cNvCxnSpPr>
              <a:cxnSpLocks/>
            </p:cNvCxnSpPr>
            <p:nvPr/>
          </p:nvCxnSpPr>
          <p:spPr bwMode="auto">
            <a:xfrm>
              <a:off x="9795137" y="3903594"/>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87D09CB7-8FBF-3900-AB4F-AF214ACC1725}"/>
                </a:ext>
              </a:extLst>
            </p:cNvPr>
            <p:cNvCxnSpPr>
              <a:cxnSpLocks/>
            </p:cNvCxnSpPr>
            <p:nvPr/>
          </p:nvCxnSpPr>
          <p:spPr bwMode="auto">
            <a:xfrm>
              <a:off x="9894244" y="3903594"/>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736CA9C5-E660-485B-F1A6-E74D6CC7C3C5}"/>
                </a:ext>
              </a:extLst>
            </p:cNvPr>
            <p:cNvCxnSpPr>
              <a:cxnSpLocks/>
            </p:cNvCxnSpPr>
            <p:nvPr/>
          </p:nvCxnSpPr>
          <p:spPr bwMode="auto">
            <a:xfrm>
              <a:off x="9964192" y="3905225"/>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CC6BB1AE-6D60-ABB3-25CE-198E5C88730D}"/>
                </a:ext>
              </a:extLst>
            </p:cNvPr>
            <p:cNvCxnSpPr>
              <a:cxnSpLocks/>
            </p:cNvCxnSpPr>
            <p:nvPr/>
          </p:nvCxnSpPr>
          <p:spPr bwMode="auto">
            <a:xfrm>
              <a:off x="9595652" y="3903594"/>
              <a:ext cx="0" cy="101601"/>
            </a:xfrm>
            <a:prstGeom prst="line">
              <a:avLst/>
            </a:prstGeom>
            <a:noFill/>
            <a:ln w="57150" cap="flat" cmpd="sng" algn="ctr">
              <a:solidFill>
                <a:schemeClr val="accent3"/>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60AF33B2-1ADE-3A77-EC29-6C760451FE04}"/>
                </a:ext>
              </a:extLst>
            </p:cNvPr>
            <p:cNvCxnSpPr>
              <a:cxnSpLocks/>
            </p:cNvCxnSpPr>
            <p:nvPr/>
          </p:nvCxnSpPr>
          <p:spPr bwMode="auto">
            <a:xfrm>
              <a:off x="10004605" y="3903594"/>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321A1414-37F7-49A7-523D-23B7A59DAC79}"/>
                </a:ext>
              </a:extLst>
            </p:cNvPr>
            <p:cNvCxnSpPr>
              <a:cxnSpLocks/>
            </p:cNvCxnSpPr>
            <p:nvPr/>
          </p:nvCxnSpPr>
          <p:spPr bwMode="auto">
            <a:xfrm>
              <a:off x="10041611" y="3903594"/>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CAEF6C7B-722B-14F2-E650-BC5FA2B44DFC}"/>
                </a:ext>
              </a:extLst>
            </p:cNvPr>
            <p:cNvCxnSpPr>
              <a:cxnSpLocks/>
            </p:cNvCxnSpPr>
            <p:nvPr/>
          </p:nvCxnSpPr>
          <p:spPr bwMode="auto">
            <a:xfrm>
              <a:off x="10164745" y="4109266"/>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0C51DDBB-D739-FECD-5902-0D1566DFEA10}"/>
                </a:ext>
              </a:extLst>
            </p:cNvPr>
            <p:cNvCxnSpPr>
              <a:cxnSpLocks/>
            </p:cNvCxnSpPr>
            <p:nvPr/>
          </p:nvCxnSpPr>
          <p:spPr bwMode="auto">
            <a:xfrm>
              <a:off x="10081238" y="3903943"/>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43852BE0-C40C-28F4-0449-4D4824B0089C}"/>
                </a:ext>
              </a:extLst>
            </p:cNvPr>
            <p:cNvCxnSpPr>
              <a:cxnSpLocks/>
            </p:cNvCxnSpPr>
            <p:nvPr/>
          </p:nvCxnSpPr>
          <p:spPr bwMode="auto">
            <a:xfrm>
              <a:off x="10256076" y="4105949"/>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56737239-C32B-4BBC-7FA4-9D428B34FFB9}"/>
                </a:ext>
              </a:extLst>
            </p:cNvPr>
            <p:cNvCxnSpPr>
              <a:cxnSpLocks/>
            </p:cNvCxnSpPr>
            <p:nvPr/>
          </p:nvCxnSpPr>
          <p:spPr bwMode="auto">
            <a:xfrm>
              <a:off x="10531893" y="4102336"/>
              <a:ext cx="0" cy="101601"/>
            </a:xfrm>
            <a:prstGeom prst="line">
              <a:avLst/>
            </a:prstGeom>
            <a:noFill/>
            <a:ln w="28575" cap="flat" cmpd="sng" algn="ctr">
              <a:solidFill>
                <a:schemeClr val="accent3"/>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FF98ED99-1839-011B-2B86-89893F7EA6AB}"/>
                </a:ext>
              </a:extLst>
            </p:cNvPr>
            <p:cNvCxnSpPr>
              <a:cxnSpLocks/>
            </p:cNvCxnSpPr>
            <p:nvPr/>
          </p:nvCxnSpPr>
          <p:spPr bwMode="auto">
            <a:xfrm>
              <a:off x="10619780" y="4102336"/>
              <a:ext cx="0" cy="101601"/>
            </a:xfrm>
            <a:prstGeom prst="line">
              <a:avLst/>
            </a:prstGeom>
            <a:noFill/>
            <a:ln w="28575"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42874209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A13DD-2303-521B-206A-605FEDFD1D0C}"/>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5CCC31AC-BE06-3273-64C7-AFFA9FE760FD}"/>
              </a:ext>
            </a:extLst>
          </p:cNvPr>
          <p:cNvSpPr>
            <a:spLocks noGrp="1"/>
          </p:cNvSpPr>
          <p:nvPr>
            <p:ph type="title"/>
          </p:nvPr>
        </p:nvSpPr>
        <p:spPr>
          <a:xfrm>
            <a:off x="609759" y="238127"/>
            <a:ext cx="11141055" cy="1103313"/>
          </a:xfrm>
        </p:spPr>
        <p:txBody>
          <a:bodyPr/>
          <a:lstStyle/>
          <a:p>
            <a:r>
              <a:rPr lang="en-US" sz="3600" b="1" dirty="0"/>
              <a:t>DeLLphi-303: Tarlatamab + PD-L1 Inhibitor </a:t>
            </a:r>
            <a:r>
              <a:rPr lang="en-US" dirty="0"/>
              <a:t>as </a:t>
            </a:r>
            <a:r>
              <a:rPr lang="en-US" sz="3600" b="1" dirty="0"/>
              <a:t>First-line Maintenance in ES-SCLC</a:t>
            </a:r>
            <a:endParaRPr lang="en-US" dirty="0"/>
          </a:p>
        </p:txBody>
      </p:sp>
      <p:sp>
        <p:nvSpPr>
          <p:cNvPr id="7" name="Content Placeholder 2">
            <a:extLst>
              <a:ext uri="{FF2B5EF4-FFF2-40B4-BE49-F238E27FC236}">
                <a16:creationId xmlns:a16="http://schemas.microsoft.com/office/drawing/2014/main" id="{343550FD-A380-9152-58C4-8E0F48722883}"/>
              </a:ext>
            </a:extLst>
          </p:cNvPr>
          <p:cNvSpPr txBox="1">
            <a:spLocks/>
          </p:cNvSpPr>
          <p:nvPr/>
        </p:nvSpPr>
        <p:spPr>
          <a:xfrm>
            <a:off x="604675" y="1513047"/>
            <a:ext cx="10877529" cy="46692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International, open-label phase Ib study</a:t>
            </a:r>
          </a:p>
        </p:txBody>
      </p:sp>
      <p:sp>
        <p:nvSpPr>
          <p:cNvPr id="10" name="Rounded Rectangle 23">
            <a:extLst>
              <a:ext uri="{FF2B5EF4-FFF2-40B4-BE49-F238E27FC236}">
                <a16:creationId xmlns:a16="http://schemas.microsoft.com/office/drawing/2014/main" id="{9EC8E0AE-3A49-AA36-6633-033179719822}"/>
              </a:ext>
            </a:extLst>
          </p:cNvPr>
          <p:cNvSpPr/>
          <p:nvPr/>
        </p:nvSpPr>
        <p:spPr>
          <a:xfrm>
            <a:off x="468414" y="2324828"/>
            <a:ext cx="3229189" cy="2656471"/>
          </a:xfrm>
          <a:prstGeom prst="roundRect">
            <a:avLst>
              <a:gd name="adj" fmla="val 827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807" rIns="121807" rtlCol="0" anchor="ctr"/>
          <a:lstStyle/>
          <a:p>
            <a:pPr marL="0" marR="0" lvl="0" indent="0" algn="ctr" defTabSz="609021"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Adults with ES-SCLC who did not progress after 4-6 cycles of first-line platinum/etoposide + PD-L1 inhibitor; previous treatment for LS-SCLC allowed; eligible if no previous access to first-line PD-L1 inhibitor; ECOG PS ≤1; treated and asymptomatic brain metastases allowed; DLL3 positivity not required</a:t>
            </a:r>
            <a:endPar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609021" rtl="0" eaLnBrk="0" fontAlgn="base" latinLnBrk="0" hangingPunct="0">
              <a:lnSpc>
                <a:spcPct val="100000"/>
              </a:lnSpc>
              <a:spcBef>
                <a:spcPct val="0"/>
              </a:spcBef>
              <a:spcAft>
                <a:spcPct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184)</a:t>
            </a:r>
          </a:p>
        </p:txBody>
      </p:sp>
      <p:sp>
        <p:nvSpPr>
          <p:cNvPr id="14" name="Content Placeholder 2">
            <a:extLst>
              <a:ext uri="{FF2B5EF4-FFF2-40B4-BE49-F238E27FC236}">
                <a16:creationId xmlns:a16="http://schemas.microsoft.com/office/drawing/2014/main" id="{38D73804-D662-4365-07D8-7BEAEDD849A1}"/>
              </a:ext>
            </a:extLst>
          </p:cNvPr>
          <p:cNvSpPr txBox="1">
            <a:spLocks/>
          </p:cNvSpPr>
          <p:nvPr/>
        </p:nvSpPr>
        <p:spPr bwMode="auto">
          <a:xfrm>
            <a:off x="609531" y="5414455"/>
            <a:ext cx="11317388" cy="1006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400"/>
              </a:spcAft>
              <a:buClr>
                <a:srgbClr val="000000"/>
              </a:buClr>
              <a:buSzTx/>
              <a:buFont typeface="Wingdings" panose="05000000000000000000" pitchFamily="2" charset="2"/>
              <a:buChar char="§"/>
              <a:tabLst/>
              <a:defRPr/>
            </a:pPr>
            <a:r>
              <a:rPr kumimoji="0" lang="en-US" sz="22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Coprimary endpoints:</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DLTs, TEAEs, TRAEs</a:t>
            </a:r>
          </a:p>
          <a:p>
            <a:pPr marL="342900" marR="0" lvl="0" indent="-342900" algn="l" defTabSz="914400" rtl="0" eaLnBrk="1" fontAlgn="base" latinLnBrk="0" hangingPunct="1">
              <a:lnSpc>
                <a:spcPct val="90000"/>
              </a:lnSpc>
              <a:spcBef>
                <a:spcPts val="1000"/>
              </a:spcBef>
              <a:spcAft>
                <a:spcPts val="400"/>
              </a:spcAft>
              <a:buClr>
                <a:srgbClr val="000000"/>
              </a:buClr>
              <a:buSzTx/>
              <a:buFont typeface="Wingdings" panose="05000000000000000000" pitchFamily="2" charset="2"/>
              <a:buChar char="§"/>
              <a:tabLst/>
              <a:defRPr/>
            </a:pPr>
            <a:r>
              <a:rPr kumimoji="0" lang="en-US" sz="22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disease control and PFS (per local assessment by RECIST v1.1) and OS </a:t>
            </a:r>
          </a:p>
        </p:txBody>
      </p:sp>
      <p:sp>
        <p:nvSpPr>
          <p:cNvPr id="8" name="Rounded Rectangle 16">
            <a:extLst>
              <a:ext uri="{FF2B5EF4-FFF2-40B4-BE49-F238E27FC236}">
                <a16:creationId xmlns:a16="http://schemas.microsoft.com/office/drawing/2014/main" id="{F4594C23-8D2D-3FBE-4DAC-A38E826C4539}"/>
              </a:ext>
            </a:extLst>
          </p:cNvPr>
          <p:cNvSpPr/>
          <p:nvPr/>
        </p:nvSpPr>
        <p:spPr>
          <a:xfrm>
            <a:off x="7932050" y="2774913"/>
            <a:ext cx="3311821" cy="6740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07" rIns="121807" rtlCol="0" anchor="ctr"/>
          <a:lstStyle/>
          <a:p>
            <a:pPr marL="0" marR="0" lvl="0" indent="0" algn="ctr" defTabSz="609021"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Tarlatamab 10 mg IV Q2W + Atezolizumab 1680 mg IV Q4W</a:t>
            </a:r>
            <a:endParaRPr kumimoji="0" lang="en-GB"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8" name="TextBox 17">
            <a:extLst>
              <a:ext uri="{FF2B5EF4-FFF2-40B4-BE49-F238E27FC236}">
                <a16:creationId xmlns:a16="http://schemas.microsoft.com/office/drawing/2014/main" id="{25A66F94-71DD-3328-ADC8-DC5D0252865E}"/>
              </a:ext>
            </a:extLst>
          </p:cNvPr>
          <p:cNvSpPr txBox="1"/>
          <p:nvPr/>
        </p:nvSpPr>
        <p:spPr bwMode="auto">
          <a:xfrm>
            <a:off x="3871647" y="4353647"/>
            <a:ext cx="75122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Initiate maintenance phase ≤8 </a:t>
            </a:r>
            <a:r>
              <a:rPr kumimoji="0" lang="en-US" sz="16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wk</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of the start of last chemoimmunotherapy cycle</a:t>
            </a:r>
          </a:p>
        </p:txBody>
      </p:sp>
      <p:sp>
        <p:nvSpPr>
          <p:cNvPr id="9" name="TextBox 8">
            <a:extLst>
              <a:ext uri="{FF2B5EF4-FFF2-40B4-BE49-F238E27FC236}">
                <a16:creationId xmlns:a16="http://schemas.microsoft.com/office/drawing/2014/main" id="{05736660-0B26-35C8-3738-5D8E2D27573B}"/>
              </a:ext>
            </a:extLst>
          </p:cNvPr>
          <p:cNvSpPr txBox="1"/>
          <p:nvPr/>
        </p:nvSpPr>
        <p:spPr bwMode="auto">
          <a:xfrm>
            <a:off x="7889453" y="2273220"/>
            <a:ext cx="3311821" cy="369332"/>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mn-cs"/>
              </a:rPr>
              <a:t>First-line Maintenance Phase</a:t>
            </a:r>
          </a:p>
        </p:txBody>
      </p:sp>
      <p:cxnSp>
        <p:nvCxnSpPr>
          <p:cNvPr id="25" name="Straight Arrow Connector 24">
            <a:extLst>
              <a:ext uri="{FF2B5EF4-FFF2-40B4-BE49-F238E27FC236}">
                <a16:creationId xmlns:a16="http://schemas.microsoft.com/office/drawing/2014/main" id="{8BEED805-A4D2-703B-F2F5-6E73DED8E354}"/>
              </a:ext>
            </a:extLst>
          </p:cNvPr>
          <p:cNvCxnSpPr>
            <a:cxnSpLocks/>
          </p:cNvCxnSpPr>
          <p:nvPr/>
        </p:nvCxnSpPr>
        <p:spPr bwMode="auto">
          <a:xfrm>
            <a:off x="7719786" y="3116014"/>
            <a:ext cx="182880" cy="0"/>
          </a:xfrm>
          <a:prstGeom prst="straightConnector1">
            <a:avLst/>
          </a:prstGeom>
          <a:noFill/>
          <a:ln w="28575" cap="flat" cmpd="sng" algn="ctr">
            <a:solidFill>
              <a:schemeClr val="bg1"/>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FF0C8751-54CF-3AB9-B709-4B413FE308FE}"/>
              </a:ext>
            </a:extLst>
          </p:cNvPr>
          <p:cNvCxnSpPr>
            <a:cxnSpLocks/>
          </p:cNvCxnSpPr>
          <p:nvPr/>
        </p:nvCxnSpPr>
        <p:spPr bwMode="auto">
          <a:xfrm>
            <a:off x="7718179" y="3903683"/>
            <a:ext cx="182880" cy="0"/>
          </a:xfrm>
          <a:prstGeom prst="straightConnector1">
            <a:avLst/>
          </a:prstGeom>
          <a:noFill/>
          <a:ln w="28575" cap="flat" cmpd="sng" algn="ctr">
            <a:solidFill>
              <a:schemeClr val="bg1"/>
            </a:solidFill>
            <a:prstDash val="solid"/>
            <a:round/>
            <a:headEnd type="none" w="med" len="med"/>
            <a:tailEnd type="triangle"/>
          </a:ln>
          <a:effectLst/>
        </p:spPr>
      </p:cxnSp>
      <p:sp>
        <p:nvSpPr>
          <p:cNvPr id="27" name="Rounded Rectangle 16">
            <a:extLst>
              <a:ext uri="{FF2B5EF4-FFF2-40B4-BE49-F238E27FC236}">
                <a16:creationId xmlns:a16="http://schemas.microsoft.com/office/drawing/2014/main" id="{2F9CA5EC-31FF-75E8-44DE-5CCE1FC66C4E}"/>
              </a:ext>
            </a:extLst>
          </p:cNvPr>
          <p:cNvSpPr/>
          <p:nvPr/>
        </p:nvSpPr>
        <p:spPr>
          <a:xfrm>
            <a:off x="7932050" y="3553904"/>
            <a:ext cx="3311821" cy="67402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807" rIns="121807" rtlCol="0" anchor="ctr"/>
          <a:lstStyle/>
          <a:p>
            <a:pPr marL="0" marR="0" lvl="0" indent="0" algn="ctr" defTabSz="609021"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Tarlatamab 10 mg IV Q2W + Durvalumab 1500 mg IV Q4W</a:t>
            </a:r>
            <a:endParaRPr kumimoji="0" lang="en-GB" sz="1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32" name="TextBox 31">
            <a:extLst>
              <a:ext uri="{FF2B5EF4-FFF2-40B4-BE49-F238E27FC236}">
                <a16:creationId xmlns:a16="http://schemas.microsoft.com/office/drawing/2014/main" id="{38294C91-2C5A-DD8A-BB1D-162B38DE0122}"/>
              </a:ext>
            </a:extLst>
          </p:cNvPr>
          <p:cNvSpPr txBox="1"/>
          <p:nvPr/>
        </p:nvSpPr>
        <p:spPr bwMode="auto">
          <a:xfrm>
            <a:off x="3871647" y="4654091"/>
            <a:ext cx="67648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follow-up time (n = 88): 10.0 mo (range: 1.4-20.4)</a:t>
            </a:r>
          </a:p>
        </p:txBody>
      </p:sp>
      <p:cxnSp>
        <p:nvCxnSpPr>
          <p:cNvPr id="37" name="Straight Arrow Connector 36">
            <a:extLst>
              <a:ext uri="{FF2B5EF4-FFF2-40B4-BE49-F238E27FC236}">
                <a16:creationId xmlns:a16="http://schemas.microsoft.com/office/drawing/2014/main" id="{606D80A2-B734-6EC2-A81A-699E4A03AC86}"/>
              </a:ext>
            </a:extLst>
          </p:cNvPr>
          <p:cNvCxnSpPr>
            <a:cxnSpLocks/>
          </p:cNvCxnSpPr>
          <p:nvPr/>
        </p:nvCxnSpPr>
        <p:spPr bwMode="auto">
          <a:xfrm>
            <a:off x="3492629" y="3543917"/>
            <a:ext cx="286026" cy="0"/>
          </a:xfrm>
          <a:prstGeom prst="straightConnector1">
            <a:avLst/>
          </a:prstGeom>
          <a:noFill/>
          <a:ln w="28575" cap="flat" cmpd="sng" algn="ctr">
            <a:solidFill>
              <a:schemeClr val="bg1"/>
            </a:solidFill>
            <a:prstDash val="solid"/>
            <a:round/>
            <a:headEnd type="none" w="med" len="med"/>
            <a:tailEnd type="triangle"/>
          </a:ln>
          <a:effectLst/>
        </p:spPr>
      </p:cxnSp>
      <p:sp>
        <p:nvSpPr>
          <p:cNvPr id="11" name="Rounded Rectangle 16">
            <a:extLst>
              <a:ext uri="{FF2B5EF4-FFF2-40B4-BE49-F238E27FC236}">
                <a16:creationId xmlns:a16="http://schemas.microsoft.com/office/drawing/2014/main" id="{3D8C3393-526A-9E97-5415-ADC9C03A6BA2}"/>
              </a:ext>
            </a:extLst>
          </p:cNvPr>
          <p:cNvSpPr/>
          <p:nvPr/>
        </p:nvSpPr>
        <p:spPr>
          <a:xfrm>
            <a:off x="3836074" y="2852700"/>
            <a:ext cx="1673281" cy="133125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807" rIns="121807" rtlCol="0" anchor="ctr"/>
          <a:lstStyle/>
          <a:p>
            <a:pPr marL="0" marR="0" lvl="0" indent="0" algn="ctr" defTabSz="609021"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Platinum + etoposide + </a:t>
            </a:r>
            <a:br>
              <a:rPr kumimoji="0" lang="en-GB"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br>
            <a:r>
              <a:rPr kumimoji="0" lang="en-GB"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PD-L1 inhibitor</a:t>
            </a:r>
          </a:p>
          <a:p>
            <a:pPr marL="0" marR="0" lvl="0" indent="0" algn="ctr" defTabSz="609021"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(4-6 cycles)</a:t>
            </a:r>
          </a:p>
        </p:txBody>
      </p:sp>
      <p:sp>
        <p:nvSpPr>
          <p:cNvPr id="12" name="Rounded Rectangle 17">
            <a:extLst>
              <a:ext uri="{FF2B5EF4-FFF2-40B4-BE49-F238E27FC236}">
                <a16:creationId xmlns:a16="http://schemas.microsoft.com/office/drawing/2014/main" id="{951C11D3-FACA-34A8-25CE-05B90BF9788A}"/>
              </a:ext>
            </a:extLst>
          </p:cNvPr>
          <p:cNvSpPr/>
          <p:nvPr/>
        </p:nvSpPr>
        <p:spPr>
          <a:xfrm>
            <a:off x="5859502" y="2726556"/>
            <a:ext cx="1797206" cy="1583546"/>
          </a:xfrm>
          <a:prstGeom prst="rect">
            <a:avLst/>
          </a:prstGeom>
          <a:solidFill>
            <a:schemeClr val="tx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807" rIns="121807" rtlCol="0" anchor="ctr"/>
          <a:lstStyle/>
          <a:p>
            <a:pPr marL="0" marR="0" lvl="0" indent="0" algn="ctr" defTabSz="609021"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Nonrandomized; switch to different PD-L1 inhibitor permitted</a:t>
            </a:r>
          </a:p>
        </p:txBody>
      </p:sp>
      <p:cxnSp>
        <p:nvCxnSpPr>
          <p:cNvPr id="17" name="Straight Arrow Connector 16">
            <a:extLst>
              <a:ext uri="{FF2B5EF4-FFF2-40B4-BE49-F238E27FC236}">
                <a16:creationId xmlns:a16="http://schemas.microsoft.com/office/drawing/2014/main" id="{5DF96109-CB14-0D06-0B3C-53AB006843BB}"/>
              </a:ext>
            </a:extLst>
          </p:cNvPr>
          <p:cNvCxnSpPr>
            <a:cxnSpLocks/>
          </p:cNvCxnSpPr>
          <p:nvPr/>
        </p:nvCxnSpPr>
        <p:spPr bwMode="auto">
          <a:xfrm>
            <a:off x="5534814" y="3483958"/>
            <a:ext cx="286026" cy="0"/>
          </a:xfrm>
          <a:prstGeom prst="straightConnector1">
            <a:avLst/>
          </a:prstGeom>
          <a:noFill/>
          <a:ln w="28575" cap="flat" cmpd="sng" algn="ctr">
            <a:solidFill>
              <a:schemeClr val="bg1"/>
            </a:solidFill>
            <a:prstDash val="solid"/>
            <a:round/>
            <a:headEnd type="none" w="med" len="med"/>
            <a:tailEnd type="triangle"/>
          </a:ln>
          <a:effectLst/>
        </p:spPr>
      </p:cxnSp>
      <p:sp>
        <p:nvSpPr>
          <p:cNvPr id="2" name="TextBox 1">
            <a:extLst>
              <a:ext uri="{FF2B5EF4-FFF2-40B4-BE49-F238E27FC236}">
                <a16:creationId xmlns:a16="http://schemas.microsoft.com/office/drawing/2014/main" id="{1949F934-BDC3-49E1-3D3A-BCFABD931A44}"/>
              </a:ext>
            </a:extLst>
          </p:cNvPr>
          <p:cNvSpPr txBox="1"/>
          <p:nvPr/>
        </p:nvSpPr>
        <p:spPr>
          <a:xfrm>
            <a:off x="413825" y="6370917"/>
            <a:ext cx="6096000" cy="276999"/>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CA" sz="1200" b="0" i="0" u="none" strike="noStrike" kern="0" cap="none" spc="0" normalizeH="0" baseline="0" noProof="0" dirty="0">
                <a:ln>
                  <a:noFill/>
                </a:ln>
                <a:solidFill>
                  <a:srgbClr val="455560"/>
                </a:solidFill>
                <a:effectLst/>
                <a:uLnTx/>
                <a:uFillTx/>
                <a:latin typeface="Calibri"/>
                <a:ea typeface="+mn-ea"/>
                <a:cs typeface="Arial"/>
                <a:sym typeface="Arial"/>
              </a:rPr>
              <a:t>Paulson. Lancet Oncol. 2025;[Epub].</a:t>
            </a:r>
          </a:p>
        </p:txBody>
      </p:sp>
    </p:spTree>
    <p:extLst>
      <p:ext uri="{BB962C8B-B14F-4D97-AF65-F5344CB8AC3E}">
        <p14:creationId xmlns:p14="http://schemas.microsoft.com/office/powerpoint/2010/main" val="35025054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0A407-F770-5690-AF6B-58B6B1D11286}"/>
            </a:ext>
          </a:extLst>
        </p:cNvPr>
        <p:cNvGrpSpPr/>
        <p:nvPr/>
      </p:nvGrpSpPr>
      <p:grpSpPr>
        <a:xfrm>
          <a:off x="0" y="0"/>
          <a:ext cx="0" cy="0"/>
          <a:chOff x="0" y="0"/>
          <a:chExt cx="0" cy="0"/>
        </a:xfrm>
      </p:grpSpPr>
      <p:sp>
        <p:nvSpPr>
          <p:cNvPr id="128" name="Freeform: Shape 127">
            <a:extLst>
              <a:ext uri="{FF2B5EF4-FFF2-40B4-BE49-F238E27FC236}">
                <a16:creationId xmlns:a16="http://schemas.microsoft.com/office/drawing/2014/main" id="{229DD84C-104B-74D0-48E0-49CC2575E654}"/>
              </a:ext>
            </a:extLst>
          </p:cNvPr>
          <p:cNvSpPr/>
          <p:nvPr/>
        </p:nvSpPr>
        <p:spPr bwMode="auto">
          <a:xfrm>
            <a:off x="6562725" y="2009775"/>
            <a:ext cx="1800225" cy="421220"/>
          </a:xfrm>
          <a:custGeom>
            <a:avLst/>
            <a:gdLst>
              <a:gd name="connsiteX0" fmla="*/ 0 w 1800225"/>
              <a:gd name="connsiteY0" fmla="*/ 0 h 1100138"/>
              <a:gd name="connsiteX1" fmla="*/ 1800225 w 1800225"/>
              <a:gd name="connsiteY1" fmla="*/ 0 h 1100138"/>
              <a:gd name="connsiteX2" fmla="*/ 1800225 w 1800225"/>
              <a:gd name="connsiteY2" fmla="*/ 1100138 h 1100138"/>
            </a:gdLst>
            <a:ahLst/>
            <a:cxnLst>
              <a:cxn ang="0">
                <a:pos x="connsiteX0" y="connsiteY0"/>
              </a:cxn>
              <a:cxn ang="0">
                <a:pos x="connsiteX1" y="connsiteY1"/>
              </a:cxn>
              <a:cxn ang="0">
                <a:pos x="connsiteX2" y="connsiteY2"/>
              </a:cxn>
            </a:cxnLst>
            <a:rect l="l" t="t" r="r" b="b"/>
            <a:pathLst>
              <a:path w="1800225" h="1100138">
                <a:moveTo>
                  <a:pt x="0" y="0"/>
                </a:moveTo>
                <a:lnTo>
                  <a:pt x="1800225" y="0"/>
                </a:lnTo>
                <a:lnTo>
                  <a:pt x="1800225" y="1100138"/>
                </a:lnTo>
              </a:path>
            </a:pathLst>
          </a:custGeom>
          <a:noFill/>
          <a:ln w="28575">
            <a:solidFill>
              <a:schemeClr val="tx2">
                <a:lumMod val="90000"/>
              </a:schemeClr>
            </a:solidFill>
            <a:prstDash val="sysDash"/>
            <a:miter lim="800000"/>
            <a:headEnd/>
            <a:tailEnd/>
          </a:ln>
        </p:spPr>
        <p:txBody>
          <a:bodyPr rtlCol="0" anchor="ctr"/>
          <a:lstStyle/>
          <a:p>
            <a:pPr algn="ctr"/>
            <a:endParaRPr lang="en-US" dirty="0"/>
          </a:p>
        </p:txBody>
      </p:sp>
      <p:sp>
        <p:nvSpPr>
          <p:cNvPr id="73" name="Freeform: Shape 72">
            <a:extLst>
              <a:ext uri="{FF2B5EF4-FFF2-40B4-BE49-F238E27FC236}">
                <a16:creationId xmlns:a16="http://schemas.microsoft.com/office/drawing/2014/main" id="{88D33880-1595-89B0-DC9D-2695962B8925}"/>
              </a:ext>
            </a:extLst>
          </p:cNvPr>
          <p:cNvSpPr/>
          <p:nvPr/>
        </p:nvSpPr>
        <p:spPr bwMode="auto">
          <a:xfrm>
            <a:off x="6562726" y="4295775"/>
            <a:ext cx="1797050" cy="1100138"/>
          </a:xfrm>
          <a:custGeom>
            <a:avLst/>
            <a:gdLst>
              <a:gd name="connsiteX0" fmla="*/ 0 w 1800225"/>
              <a:gd name="connsiteY0" fmla="*/ 0 h 1100138"/>
              <a:gd name="connsiteX1" fmla="*/ 1800225 w 1800225"/>
              <a:gd name="connsiteY1" fmla="*/ 0 h 1100138"/>
              <a:gd name="connsiteX2" fmla="*/ 1800225 w 1800225"/>
              <a:gd name="connsiteY2" fmla="*/ 1100138 h 1100138"/>
            </a:gdLst>
            <a:ahLst/>
            <a:cxnLst>
              <a:cxn ang="0">
                <a:pos x="connsiteX0" y="connsiteY0"/>
              </a:cxn>
              <a:cxn ang="0">
                <a:pos x="connsiteX1" y="connsiteY1"/>
              </a:cxn>
              <a:cxn ang="0">
                <a:pos x="connsiteX2" y="connsiteY2"/>
              </a:cxn>
            </a:cxnLst>
            <a:rect l="l" t="t" r="r" b="b"/>
            <a:pathLst>
              <a:path w="1800225" h="1100138">
                <a:moveTo>
                  <a:pt x="0" y="0"/>
                </a:moveTo>
                <a:lnTo>
                  <a:pt x="1800225" y="0"/>
                </a:lnTo>
                <a:lnTo>
                  <a:pt x="1800225" y="1100138"/>
                </a:lnTo>
              </a:path>
            </a:pathLst>
          </a:custGeom>
          <a:noFill/>
          <a:ln w="28575">
            <a:solidFill>
              <a:schemeClr val="tx2">
                <a:lumMod val="90000"/>
              </a:schemeClr>
            </a:solidFill>
            <a:prstDash val="sysDash"/>
            <a:miter lim="800000"/>
            <a:headEnd/>
            <a:tailEnd/>
          </a:ln>
        </p:spPr>
        <p:txBody>
          <a:bodyPr rtlCol="0" anchor="ctr"/>
          <a:lstStyle/>
          <a:p>
            <a:pPr algn="ctr"/>
            <a:endParaRPr lang="en-US" dirty="0"/>
          </a:p>
        </p:txBody>
      </p:sp>
      <p:sp>
        <p:nvSpPr>
          <p:cNvPr id="2" name="Title 1">
            <a:extLst>
              <a:ext uri="{FF2B5EF4-FFF2-40B4-BE49-F238E27FC236}">
                <a16:creationId xmlns:a16="http://schemas.microsoft.com/office/drawing/2014/main" id="{B2458DC2-1202-C5A0-4367-AB61F775700E}"/>
              </a:ext>
            </a:extLst>
          </p:cNvPr>
          <p:cNvSpPr>
            <a:spLocks noGrp="1"/>
          </p:cNvSpPr>
          <p:nvPr>
            <p:ph type="title"/>
          </p:nvPr>
        </p:nvSpPr>
        <p:spPr/>
        <p:txBody>
          <a:bodyPr/>
          <a:lstStyle/>
          <a:p>
            <a:r>
              <a:rPr lang="en-US" dirty="0"/>
              <a:t>DeLLPhi-303: Survival</a:t>
            </a:r>
          </a:p>
        </p:txBody>
      </p:sp>
      <p:sp>
        <p:nvSpPr>
          <p:cNvPr id="11" name="TextBox 10">
            <a:extLst>
              <a:ext uri="{FF2B5EF4-FFF2-40B4-BE49-F238E27FC236}">
                <a16:creationId xmlns:a16="http://schemas.microsoft.com/office/drawing/2014/main" id="{59DA1DDA-DB17-8388-DE2A-39C5748AD9B7}"/>
              </a:ext>
            </a:extLst>
          </p:cNvPr>
          <p:cNvSpPr txBox="1"/>
          <p:nvPr/>
        </p:nvSpPr>
        <p:spPr>
          <a:xfrm>
            <a:off x="1229394" y="1558527"/>
            <a:ext cx="3183692" cy="369332"/>
          </a:xfrm>
          <a:prstGeom prst="rect">
            <a:avLst/>
          </a:prstGeom>
          <a:noFill/>
        </p:spPr>
        <p:txBody>
          <a:bodyPr wrap="none" rtlCol="0">
            <a:spAutoFit/>
          </a:bodyPr>
          <a:lstStyle/>
          <a:p>
            <a:r>
              <a:rPr lang="en-US" b="1" dirty="0">
                <a:solidFill>
                  <a:schemeClr val="bg1"/>
                </a:solidFill>
              </a:rPr>
              <a:t>PFS From Starting Maintenance</a:t>
            </a:r>
          </a:p>
        </p:txBody>
      </p:sp>
      <p:graphicFrame>
        <p:nvGraphicFramePr>
          <p:cNvPr id="12" name="Table 11">
            <a:extLst>
              <a:ext uri="{FF2B5EF4-FFF2-40B4-BE49-F238E27FC236}">
                <a16:creationId xmlns:a16="http://schemas.microsoft.com/office/drawing/2014/main" id="{4EBF51CD-3AFE-945B-7E05-147813A8673F}"/>
              </a:ext>
            </a:extLst>
          </p:cNvPr>
          <p:cNvGraphicFramePr>
            <a:graphicFrameLocks noGrp="1"/>
          </p:cNvGraphicFramePr>
          <p:nvPr/>
        </p:nvGraphicFramePr>
        <p:xfrm>
          <a:off x="717550" y="1937667"/>
          <a:ext cx="3852100" cy="2468880"/>
        </p:xfrm>
        <a:graphic>
          <a:graphicData uri="http://schemas.openxmlformats.org/drawingml/2006/table">
            <a:tbl>
              <a:tblPr firstRow="1" bandRow="1">
                <a:tableStyleId>{5C22544A-7EE6-4342-B048-85BDC9FD1C3A}</a:tableStyleId>
              </a:tblPr>
              <a:tblGrid>
                <a:gridCol w="2715763">
                  <a:extLst>
                    <a:ext uri="{9D8B030D-6E8A-4147-A177-3AD203B41FA5}">
                      <a16:colId xmlns:a16="http://schemas.microsoft.com/office/drawing/2014/main" val="3829565705"/>
                    </a:ext>
                  </a:extLst>
                </a:gridCol>
                <a:gridCol w="1136337">
                  <a:extLst>
                    <a:ext uri="{9D8B030D-6E8A-4147-A177-3AD203B41FA5}">
                      <a16:colId xmlns:a16="http://schemas.microsoft.com/office/drawing/2014/main" val="2550244367"/>
                    </a:ext>
                  </a:extLst>
                </a:gridCol>
              </a:tblGrid>
              <a:tr h="292347">
                <a:tc>
                  <a:txBody>
                    <a:bodyPr/>
                    <a:lstStyle/>
                    <a:p>
                      <a:r>
                        <a:rPr lang="en-US" sz="1600" dirty="0"/>
                        <a:t>Drug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t>mPFS, Mo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428127598"/>
                  </a:ext>
                </a:extLst>
              </a:tr>
              <a:tr h="902421">
                <a:tc>
                  <a:txBody>
                    <a:bodyPr/>
                    <a:lstStyle/>
                    <a:p>
                      <a:r>
                        <a:rPr lang="en-US" sz="1600" dirty="0">
                          <a:solidFill>
                            <a:schemeClr val="bg1"/>
                          </a:solidFill>
                        </a:rPr>
                        <a:t>Atezolizumab </a:t>
                      </a:r>
                    </a:p>
                    <a:p>
                      <a:pPr marL="285750" indent="-285750">
                        <a:buFont typeface="Wingdings" panose="05000000000000000000" pitchFamily="2" charset="2"/>
                        <a:buChar char="§"/>
                      </a:pPr>
                      <a:r>
                        <a:rPr lang="en-US" sz="1600" dirty="0">
                          <a:solidFill>
                            <a:schemeClr val="bg1"/>
                          </a:solidFill>
                        </a:rPr>
                        <a:t>IMpower133</a:t>
                      </a:r>
                    </a:p>
                    <a:p>
                      <a:pPr marL="285750" indent="-285750">
                        <a:buFont typeface="Wingdings" panose="05000000000000000000" pitchFamily="2" charset="2"/>
                        <a:buChar char="§"/>
                      </a:pPr>
                      <a:r>
                        <a:rPr lang="en-US" sz="1600" dirty="0">
                          <a:solidFill>
                            <a:schemeClr val="bg1"/>
                          </a:solidFill>
                        </a:rPr>
                        <a:t>IMforte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rPr>
                        <a:t>IMforte (atezolizumab + lurbinectedin)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endParaRPr>
                    </a:p>
                    <a:p>
                      <a:pPr algn="ctr"/>
                      <a:r>
                        <a:rPr lang="en-US" sz="1600" dirty="0">
                          <a:solidFill>
                            <a:schemeClr val="bg1"/>
                          </a:solidFill>
                        </a:rPr>
                        <a:t>2.6</a:t>
                      </a:r>
                    </a:p>
                    <a:p>
                      <a:pPr algn="ctr"/>
                      <a:r>
                        <a:rPr lang="en-US" sz="1600" dirty="0">
                          <a:solidFill>
                            <a:schemeClr val="bg1"/>
                          </a:solidFill>
                        </a:rPr>
                        <a:t>2.1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5.4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440934"/>
                  </a:ext>
                </a:extLst>
              </a:tr>
              <a:tr h="696153">
                <a:tc>
                  <a:txBody>
                    <a:bodyPr/>
                    <a:lstStyle/>
                    <a:p>
                      <a:r>
                        <a:rPr lang="en-US" sz="1600" dirty="0">
                          <a:solidFill>
                            <a:schemeClr val="bg1"/>
                          </a:solidFill>
                        </a:rPr>
                        <a:t>DeLLphi-303</a:t>
                      </a:r>
                    </a:p>
                    <a:p>
                      <a:pPr marL="285750" indent="-285750">
                        <a:buFont typeface="Wingdings" panose="05000000000000000000" pitchFamily="2" charset="2"/>
                        <a:buChar char="§"/>
                      </a:pPr>
                      <a:r>
                        <a:rPr lang="en-US" sz="1600" dirty="0">
                          <a:solidFill>
                            <a:schemeClr val="bg1"/>
                          </a:solidFill>
                        </a:rPr>
                        <a:t>Tarlatamab + atezolizumab</a:t>
                      </a:r>
                    </a:p>
                    <a:p>
                      <a:pPr marL="285750" indent="-285750">
                        <a:buFont typeface="Wingdings" panose="05000000000000000000" pitchFamily="2" charset="2"/>
                        <a:buChar char="§"/>
                      </a:pPr>
                      <a:r>
                        <a:rPr lang="en-US" sz="1600" dirty="0">
                          <a:solidFill>
                            <a:schemeClr val="bg1"/>
                          </a:solidFill>
                        </a:rPr>
                        <a:t>Tarlatamab + durvalumab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endParaRPr>
                    </a:p>
                    <a:p>
                      <a:pPr algn="ctr"/>
                      <a:r>
                        <a:rPr lang="en-US" sz="1600" dirty="0">
                          <a:solidFill>
                            <a:schemeClr val="bg1"/>
                          </a:solidFill>
                        </a:rPr>
                        <a:t>5.6</a:t>
                      </a:r>
                    </a:p>
                    <a:p>
                      <a:pPr algn="ctr"/>
                      <a:r>
                        <a:rPr lang="en-US" sz="1600" dirty="0">
                          <a:solidFill>
                            <a:schemeClr val="bg1"/>
                          </a:solidFill>
                        </a:rPr>
                        <a:t>5.3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528998"/>
                  </a:ext>
                </a:extLst>
              </a:tr>
            </a:tbl>
          </a:graphicData>
        </a:graphic>
      </p:graphicFrame>
      <p:grpSp>
        <p:nvGrpSpPr>
          <p:cNvPr id="5" name="Group 4">
            <a:extLst>
              <a:ext uri="{FF2B5EF4-FFF2-40B4-BE49-F238E27FC236}">
                <a16:creationId xmlns:a16="http://schemas.microsoft.com/office/drawing/2014/main" id="{8618F182-084F-B892-D7A7-026C3BA3880F}"/>
              </a:ext>
            </a:extLst>
          </p:cNvPr>
          <p:cNvGrpSpPr/>
          <p:nvPr/>
        </p:nvGrpSpPr>
        <p:grpSpPr>
          <a:xfrm>
            <a:off x="8092622" y="3210498"/>
            <a:ext cx="3900156" cy="1418231"/>
            <a:chOff x="4655481" y="1386112"/>
            <a:chExt cx="2931752" cy="1141096"/>
          </a:xfrm>
        </p:grpSpPr>
        <p:sp>
          <p:nvSpPr>
            <p:cNvPr id="7" name="TextBox 6">
              <a:extLst>
                <a:ext uri="{FF2B5EF4-FFF2-40B4-BE49-F238E27FC236}">
                  <a16:creationId xmlns:a16="http://schemas.microsoft.com/office/drawing/2014/main" id="{06E0B92D-AEE7-A506-0058-5CAC98A23466}"/>
                </a:ext>
              </a:extLst>
            </p:cNvPr>
            <p:cNvSpPr txBox="1"/>
            <p:nvPr/>
          </p:nvSpPr>
          <p:spPr bwMode="auto">
            <a:xfrm>
              <a:off x="6045981" y="1386112"/>
              <a:ext cx="1541252" cy="817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Median OS, Mo </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(95% CI)</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25.3 (20.3-NE)</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NE (19.9-NE)</a:t>
              </a:r>
            </a:p>
            <a:p>
              <a:pPr marL="0" marR="0" lvl="0" indent="0" algn="ctr" defTabSz="914400" rtl="0" eaLnBrk="0" fontAlgn="base" latinLnBrk="0" hangingPunct="0">
                <a:lnSpc>
                  <a:spcPct val="100000"/>
                </a:lnSpc>
                <a:spcBef>
                  <a:spcPts val="0"/>
                </a:spcBef>
                <a:spcAft>
                  <a:spcPct val="0"/>
                </a:spcAft>
                <a:buClrTx/>
                <a:buSzTx/>
                <a:buFontTx/>
                <a:buNone/>
                <a:tabLst/>
                <a:defRPr/>
              </a:pPr>
              <a:r>
                <a:rPr lang="en-US" sz="1200" dirty="0">
                  <a:solidFill>
                    <a:srgbClr val="000000"/>
                  </a:solidFill>
                  <a:latin typeface="Calibri" panose="020F0502020204030204" pitchFamily="34" charset="0"/>
                  <a:cs typeface="Arial" panose="020B0604020202020204" pitchFamily="34" charset="0"/>
                </a:rPr>
                <a:t>25.3 (20.3-NE)</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p:txBody>
        </p:sp>
        <p:sp>
          <p:nvSpPr>
            <p:cNvPr id="8" name="TextBox 7">
              <a:extLst>
                <a:ext uri="{FF2B5EF4-FFF2-40B4-BE49-F238E27FC236}">
                  <a16:creationId xmlns:a16="http://schemas.microsoft.com/office/drawing/2014/main" id="{0227E8B9-C7B2-6A23-87E3-403AC3FA9F72}"/>
                </a:ext>
              </a:extLst>
            </p:cNvPr>
            <p:cNvSpPr txBox="1"/>
            <p:nvPr/>
          </p:nvSpPr>
          <p:spPr bwMode="auto">
            <a:xfrm>
              <a:off x="4655481" y="1688987"/>
              <a:ext cx="2160469" cy="52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kumimoji="0" lang="en-US" sz="1200" i="0" u="none" strike="noStrike" kern="1200" cap="none" spc="0" normalizeH="0" baseline="0" noProof="0" dirty="0">
                  <a:ln>
                    <a:noFill/>
                  </a:ln>
                  <a:solidFill>
                    <a:srgbClr val="015873"/>
                  </a:solidFill>
                  <a:effectLst/>
                  <a:uLnTx/>
                  <a:uFillTx/>
                  <a:latin typeface="Calibri" panose="020F0502020204030204" pitchFamily="34" charset="0"/>
                  <a:cs typeface="Arial" panose="020B0604020202020204" pitchFamily="34" charset="0"/>
                </a:rPr>
                <a:t>Tarlatamab + atezo (n = 48)</a:t>
              </a:r>
            </a:p>
            <a:p>
              <a:pPr eaLnBrk="0" fontAlgn="base" hangingPunct="0">
                <a:spcAft>
                  <a:spcPct val="0"/>
                </a:spcAft>
                <a:defRPr/>
              </a:pPr>
              <a:r>
                <a:rPr lang="en-US" sz="1200" dirty="0">
                  <a:solidFill>
                    <a:schemeClr val="accent3"/>
                  </a:solidFill>
                  <a:latin typeface="Calibri" panose="020F0502020204030204" pitchFamily="34" charset="0"/>
                  <a:cs typeface="Arial" panose="020B0604020202020204" pitchFamily="34" charset="0"/>
                </a:rPr>
                <a:t>Tarlatamab + durva (n = 40)</a:t>
              </a:r>
              <a:endParaRPr kumimoji="0" lang="en-US" sz="1200" i="0" u="none" strike="noStrike" kern="1200" cap="none" spc="0" normalizeH="0" baseline="0" noProof="0" dirty="0">
                <a:ln>
                  <a:noFill/>
                </a:ln>
                <a:solidFill>
                  <a:schemeClr val="accent3"/>
                </a:solidFill>
                <a:effectLst/>
                <a:uLnTx/>
                <a:uFillTx/>
                <a:latin typeface="Calibri" panose="020F0502020204030204" pitchFamily="34" charset="0"/>
                <a:cs typeface="Arial" panose="020B0604020202020204" pitchFamily="34" charset="0"/>
              </a:endParaRPr>
            </a:p>
            <a:p>
              <a:pPr eaLnBrk="0" fontAlgn="base" hangingPunct="0">
                <a:spcAft>
                  <a:spcPct val="0"/>
                </a:spcAft>
                <a:defRPr/>
              </a:pPr>
              <a:r>
                <a:rPr lang="en-US" sz="1200" dirty="0">
                  <a:solidFill>
                    <a:schemeClr val="accent2"/>
                  </a:solidFill>
                  <a:latin typeface="Calibri" panose="020F0502020204030204" pitchFamily="34" charset="0"/>
                  <a:cs typeface="Arial" panose="020B0604020202020204" pitchFamily="34" charset="0"/>
                </a:rPr>
                <a:t>Tarlatamab + atezo or durva (n = 88)</a:t>
              </a:r>
            </a:p>
          </p:txBody>
        </p:sp>
        <p:sp>
          <p:nvSpPr>
            <p:cNvPr id="9" name="TextBox 8">
              <a:extLst>
                <a:ext uri="{FF2B5EF4-FFF2-40B4-BE49-F238E27FC236}">
                  <a16:creationId xmlns:a16="http://schemas.microsoft.com/office/drawing/2014/main" id="{E66BB04E-D9BC-224E-BDF9-66BF96ECC19E}"/>
                </a:ext>
              </a:extLst>
            </p:cNvPr>
            <p:cNvSpPr txBox="1"/>
            <p:nvPr/>
          </p:nvSpPr>
          <p:spPr bwMode="auto">
            <a:xfrm>
              <a:off x="5611955" y="2155756"/>
              <a:ext cx="1776300" cy="371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HR for death: 0.60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 CI: 0.47-0.77;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&lt;.001)</a:t>
              </a:r>
            </a:p>
          </p:txBody>
        </p:sp>
      </p:grpSp>
      <p:grpSp>
        <p:nvGrpSpPr>
          <p:cNvPr id="10" name="Group 9">
            <a:extLst>
              <a:ext uri="{FF2B5EF4-FFF2-40B4-BE49-F238E27FC236}">
                <a16:creationId xmlns:a16="http://schemas.microsoft.com/office/drawing/2014/main" id="{8D651BA4-AF8B-E7F8-AF8D-B0BCE3E5712A}"/>
              </a:ext>
            </a:extLst>
          </p:cNvPr>
          <p:cNvGrpSpPr/>
          <p:nvPr/>
        </p:nvGrpSpPr>
        <p:grpSpPr>
          <a:xfrm>
            <a:off x="8121651" y="574756"/>
            <a:ext cx="3820322" cy="1416189"/>
            <a:chOff x="4715492" y="1386112"/>
            <a:chExt cx="2871741" cy="1139453"/>
          </a:xfrm>
        </p:grpSpPr>
        <p:sp>
          <p:nvSpPr>
            <p:cNvPr id="13" name="TextBox 12">
              <a:extLst>
                <a:ext uri="{FF2B5EF4-FFF2-40B4-BE49-F238E27FC236}">
                  <a16:creationId xmlns:a16="http://schemas.microsoft.com/office/drawing/2014/main" id="{6DFB4DA0-9655-15A4-860E-825C8E3CD8CB}"/>
                </a:ext>
              </a:extLst>
            </p:cNvPr>
            <p:cNvSpPr txBox="1"/>
            <p:nvPr/>
          </p:nvSpPr>
          <p:spPr bwMode="auto">
            <a:xfrm>
              <a:off x="6045981" y="1386112"/>
              <a:ext cx="1541252" cy="817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Median </a:t>
              </a:r>
              <a:r>
                <a:rPr lang="en-US" sz="1200" b="1" dirty="0">
                  <a:solidFill>
                    <a:srgbClr val="000000"/>
                  </a:solidFill>
                  <a:latin typeface="Calibri" panose="020F0502020204030204" pitchFamily="34" charset="0"/>
                  <a:cs typeface="Arial" panose="020B0604020202020204" pitchFamily="34" charset="0"/>
                </a:rPr>
                <a:t>PF</a:t>
              </a: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S, Mo </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(95% CI)</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5.6 (2.0-14.9)</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5.3 (3.5-11.2)</a:t>
              </a:r>
            </a:p>
            <a:p>
              <a:pPr marL="0" marR="0" lvl="0" indent="0" algn="ctr" defTabSz="914400" rtl="0" eaLnBrk="0" fontAlgn="base" latinLnBrk="0" hangingPunct="0">
                <a:lnSpc>
                  <a:spcPct val="100000"/>
                </a:lnSpc>
                <a:spcBef>
                  <a:spcPts val="0"/>
                </a:spcBef>
                <a:spcAft>
                  <a:spcPct val="0"/>
                </a:spcAft>
                <a:buClrTx/>
                <a:buSzTx/>
                <a:buFontTx/>
                <a:buNone/>
                <a:tabLst/>
                <a:defRPr/>
              </a:pPr>
              <a:r>
                <a:rPr lang="en-US" sz="1200" dirty="0">
                  <a:solidFill>
                    <a:srgbClr val="000000"/>
                  </a:solidFill>
                  <a:latin typeface="Calibri" panose="020F0502020204030204" pitchFamily="34" charset="0"/>
                  <a:cs typeface="Arial" panose="020B0604020202020204" pitchFamily="34" charset="0"/>
                </a:rPr>
                <a:t>5.6 (3.5-9.0)</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3C5C5851-7378-7988-136B-A04358456B39}"/>
                </a:ext>
              </a:extLst>
            </p:cNvPr>
            <p:cNvSpPr txBox="1"/>
            <p:nvPr/>
          </p:nvSpPr>
          <p:spPr bwMode="auto">
            <a:xfrm>
              <a:off x="4715492" y="1657613"/>
              <a:ext cx="2160469" cy="52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kumimoji="0" lang="en-US" sz="1200" i="0" u="none" strike="noStrike" kern="1200" cap="none" spc="0" normalizeH="0" baseline="0" noProof="0" dirty="0">
                  <a:ln>
                    <a:noFill/>
                  </a:ln>
                  <a:solidFill>
                    <a:srgbClr val="015873"/>
                  </a:solidFill>
                  <a:effectLst/>
                  <a:uLnTx/>
                  <a:uFillTx/>
                  <a:latin typeface="Calibri" panose="020F0502020204030204" pitchFamily="34" charset="0"/>
                  <a:cs typeface="Arial" panose="020B0604020202020204" pitchFamily="34" charset="0"/>
                </a:rPr>
                <a:t>Tarlatamab + atezo (n = 48)</a:t>
              </a:r>
            </a:p>
            <a:p>
              <a:pPr eaLnBrk="0" fontAlgn="base" hangingPunct="0">
                <a:spcAft>
                  <a:spcPct val="0"/>
                </a:spcAft>
                <a:defRPr/>
              </a:pPr>
              <a:r>
                <a:rPr lang="en-US" sz="1200" dirty="0">
                  <a:solidFill>
                    <a:schemeClr val="accent3"/>
                  </a:solidFill>
                  <a:latin typeface="Calibri" panose="020F0502020204030204" pitchFamily="34" charset="0"/>
                  <a:cs typeface="Arial" panose="020B0604020202020204" pitchFamily="34" charset="0"/>
                </a:rPr>
                <a:t>Tarlatamab + durva (n = 40)</a:t>
              </a:r>
              <a:endParaRPr kumimoji="0" lang="en-US" sz="1200" i="0" u="none" strike="noStrike" kern="1200" cap="none" spc="0" normalizeH="0" baseline="0" noProof="0" dirty="0">
                <a:ln>
                  <a:noFill/>
                </a:ln>
                <a:solidFill>
                  <a:schemeClr val="accent3"/>
                </a:solidFill>
                <a:effectLst/>
                <a:uLnTx/>
                <a:uFillTx/>
                <a:latin typeface="Calibri" panose="020F0502020204030204" pitchFamily="34" charset="0"/>
                <a:cs typeface="Arial" panose="020B0604020202020204" pitchFamily="34" charset="0"/>
              </a:endParaRPr>
            </a:p>
            <a:p>
              <a:pPr eaLnBrk="0" fontAlgn="base" hangingPunct="0">
                <a:spcAft>
                  <a:spcPct val="0"/>
                </a:spcAft>
                <a:defRPr/>
              </a:pPr>
              <a:r>
                <a:rPr lang="en-US" sz="1200" dirty="0">
                  <a:solidFill>
                    <a:schemeClr val="accent2"/>
                  </a:solidFill>
                  <a:latin typeface="Calibri" panose="020F0502020204030204" pitchFamily="34" charset="0"/>
                  <a:cs typeface="Arial" panose="020B0604020202020204" pitchFamily="34" charset="0"/>
                </a:rPr>
                <a:t>Tarlatamab + atezo or durva (n = 88)</a:t>
              </a:r>
            </a:p>
          </p:txBody>
        </p:sp>
        <p:sp>
          <p:nvSpPr>
            <p:cNvPr id="15" name="TextBox 14">
              <a:extLst>
                <a:ext uri="{FF2B5EF4-FFF2-40B4-BE49-F238E27FC236}">
                  <a16:creationId xmlns:a16="http://schemas.microsoft.com/office/drawing/2014/main" id="{B4FED154-3A19-FE52-4B0B-348147890233}"/>
                </a:ext>
              </a:extLst>
            </p:cNvPr>
            <p:cNvSpPr txBox="1"/>
            <p:nvPr/>
          </p:nvSpPr>
          <p:spPr bwMode="auto">
            <a:xfrm>
              <a:off x="5297835" y="2154113"/>
              <a:ext cx="1937961" cy="371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HR for death: 0.60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 CI: 0.47-0.77;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&lt;.001)</a:t>
              </a:r>
            </a:p>
          </p:txBody>
        </p:sp>
      </p:grpSp>
      <p:sp>
        <p:nvSpPr>
          <p:cNvPr id="16" name="TextBox 15">
            <a:extLst>
              <a:ext uri="{FF2B5EF4-FFF2-40B4-BE49-F238E27FC236}">
                <a16:creationId xmlns:a16="http://schemas.microsoft.com/office/drawing/2014/main" id="{0E80E0BA-5DB1-CBDC-C597-068C4B33C3E3}"/>
              </a:ext>
            </a:extLst>
          </p:cNvPr>
          <p:cNvSpPr txBox="1"/>
          <p:nvPr/>
        </p:nvSpPr>
        <p:spPr>
          <a:xfrm>
            <a:off x="413825" y="6370917"/>
            <a:ext cx="6096000" cy="276999"/>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CA" sz="1200" b="0" i="0" u="none" strike="noStrike" kern="0" cap="none" spc="0" normalizeH="0" baseline="0" noProof="0" dirty="0">
                <a:ln>
                  <a:noFill/>
                </a:ln>
                <a:solidFill>
                  <a:srgbClr val="455560"/>
                </a:solidFill>
                <a:effectLst/>
                <a:uLnTx/>
                <a:uFillTx/>
                <a:latin typeface="Calibri"/>
                <a:ea typeface="+mn-ea"/>
                <a:cs typeface="Arial"/>
                <a:sym typeface="Arial"/>
              </a:rPr>
              <a:t>Paulson. Lancet Oncol. 2025;[Epub].</a:t>
            </a:r>
          </a:p>
        </p:txBody>
      </p:sp>
      <p:sp>
        <p:nvSpPr>
          <p:cNvPr id="3" name="TextBox 2">
            <a:extLst>
              <a:ext uri="{FF2B5EF4-FFF2-40B4-BE49-F238E27FC236}">
                <a16:creationId xmlns:a16="http://schemas.microsoft.com/office/drawing/2014/main" id="{81B0D55C-BCC2-F1CA-2EEA-FA7BCC004BCB}"/>
              </a:ext>
            </a:extLst>
          </p:cNvPr>
          <p:cNvSpPr txBox="1"/>
          <p:nvPr/>
        </p:nvSpPr>
        <p:spPr bwMode="auto">
          <a:xfrm>
            <a:off x="8599917" y="5525142"/>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a:t>
            </a:r>
          </a:p>
        </p:txBody>
      </p:sp>
      <p:sp>
        <p:nvSpPr>
          <p:cNvPr id="17" name="TextBox 16">
            <a:extLst>
              <a:ext uri="{FF2B5EF4-FFF2-40B4-BE49-F238E27FC236}">
                <a16:creationId xmlns:a16="http://schemas.microsoft.com/office/drawing/2014/main" id="{8419AB9C-D1BC-2799-8A6B-B17DB1D2CED4}"/>
              </a:ext>
            </a:extLst>
          </p:cNvPr>
          <p:cNvSpPr txBox="1"/>
          <p:nvPr/>
        </p:nvSpPr>
        <p:spPr bwMode="auto">
          <a:xfrm rot="16200000">
            <a:off x="5743727" y="4614066"/>
            <a:ext cx="6751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OS (%)</a:t>
            </a:r>
          </a:p>
        </p:txBody>
      </p:sp>
      <p:grpSp>
        <p:nvGrpSpPr>
          <p:cNvPr id="25" name="Group 24">
            <a:extLst>
              <a:ext uri="{FF2B5EF4-FFF2-40B4-BE49-F238E27FC236}">
                <a16:creationId xmlns:a16="http://schemas.microsoft.com/office/drawing/2014/main" id="{990FBB0F-6D64-E134-3F51-4BAB6F6124BF}"/>
              </a:ext>
            </a:extLst>
          </p:cNvPr>
          <p:cNvGrpSpPr/>
          <p:nvPr/>
        </p:nvGrpSpPr>
        <p:grpSpPr>
          <a:xfrm>
            <a:off x="6110289" y="4008164"/>
            <a:ext cx="458780" cy="1545136"/>
            <a:chOff x="6096000" y="4008164"/>
            <a:chExt cx="458780" cy="1545136"/>
          </a:xfrm>
        </p:grpSpPr>
        <p:sp>
          <p:nvSpPr>
            <p:cNvPr id="18" name="TextBox 17">
              <a:extLst>
                <a:ext uri="{FF2B5EF4-FFF2-40B4-BE49-F238E27FC236}">
                  <a16:creationId xmlns:a16="http://schemas.microsoft.com/office/drawing/2014/main" id="{9EA52703-DD54-1134-F253-0D568B225189}"/>
                </a:ext>
              </a:extLst>
            </p:cNvPr>
            <p:cNvSpPr txBox="1"/>
            <p:nvPr/>
          </p:nvSpPr>
          <p:spPr bwMode="auto">
            <a:xfrm>
              <a:off x="6096000" y="4008164"/>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100</a:t>
              </a:r>
            </a:p>
          </p:txBody>
        </p:sp>
        <p:sp>
          <p:nvSpPr>
            <p:cNvPr id="19" name="TextBox 18">
              <a:extLst>
                <a:ext uri="{FF2B5EF4-FFF2-40B4-BE49-F238E27FC236}">
                  <a16:creationId xmlns:a16="http://schemas.microsoft.com/office/drawing/2014/main" id="{B13F1011-082E-FA96-AA57-B923F80CEB48}"/>
                </a:ext>
              </a:extLst>
            </p:cNvPr>
            <p:cNvSpPr txBox="1"/>
            <p:nvPr/>
          </p:nvSpPr>
          <p:spPr bwMode="auto">
            <a:xfrm>
              <a:off x="6187372" y="425563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80</a:t>
              </a:r>
            </a:p>
          </p:txBody>
        </p:sp>
        <p:sp>
          <p:nvSpPr>
            <p:cNvPr id="20" name="TextBox 19">
              <a:extLst>
                <a:ext uri="{FF2B5EF4-FFF2-40B4-BE49-F238E27FC236}">
                  <a16:creationId xmlns:a16="http://schemas.microsoft.com/office/drawing/2014/main" id="{48F96BBB-A1A5-70DA-71A9-7C5A10B0E011}"/>
                </a:ext>
              </a:extLst>
            </p:cNvPr>
            <p:cNvSpPr txBox="1"/>
            <p:nvPr/>
          </p:nvSpPr>
          <p:spPr bwMode="auto">
            <a:xfrm>
              <a:off x="6187372" y="45031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60</a:t>
              </a:r>
            </a:p>
          </p:txBody>
        </p:sp>
        <p:sp>
          <p:nvSpPr>
            <p:cNvPr id="21" name="TextBox 20">
              <a:extLst>
                <a:ext uri="{FF2B5EF4-FFF2-40B4-BE49-F238E27FC236}">
                  <a16:creationId xmlns:a16="http://schemas.microsoft.com/office/drawing/2014/main" id="{B742DF4D-638B-ED6B-136C-F559E7D99686}"/>
                </a:ext>
              </a:extLst>
            </p:cNvPr>
            <p:cNvSpPr txBox="1"/>
            <p:nvPr/>
          </p:nvSpPr>
          <p:spPr bwMode="auto">
            <a:xfrm>
              <a:off x="6187372" y="47505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40</a:t>
              </a:r>
            </a:p>
          </p:txBody>
        </p:sp>
        <p:sp>
          <p:nvSpPr>
            <p:cNvPr id="22" name="TextBox 21">
              <a:extLst>
                <a:ext uri="{FF2B5EF4-FFF2-40B4-BE49-F238E27FC236}">
                  <a16:creationId xmlns:a16="http://schemas.microsoft.com/office/drawing/2014/main" id="{B6340C9C-069E-4F65-E00A-12BF83D208FF}"/>
                </a:ext>
              </a:extLst>
            </p:cNvPr>
            <p:cNvSpPr txBox="1"/>
            <p:nvPr/>
          </p:nvSpPr>
          <p:spPr bwMode="auto">
            <a:xfrm>
              <a:off x="6187372" y="49980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20</a:t>
              </a:r>
            </a:p>
          </p:txBody>
        </p:sp>
        <p:sp>
          <p:nvSpPr>
            <p:cNvPr id="23" name="TextBox 22">
              <a:extLst>
                <a:ext uri="{FF2B5EF4-FFF2-40B4-BE49-F238E27FC236}">
                  <a16:creationId xmlns:a16="http://schemas.microsoft.com/office/drawing/2014/main" id="{74BFB81D-FFD7-0900-506F-947ED6E086FC}"/>
                </a:ext>
              </a:extLst>
            </p:cNvPr>
            <p:cNvSpPr txBox="1"/>
            <p:nvPr/>
          </p:nvSpPr>
          <p:spPr bwMode="auto">
            <a:xfrm>
              <a:off x="6278743" y="524552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a:t>
              </a:r>
            </a:p>
          </p:txBody>
        </p:sp>
      </p:grpSp>
      <p:grpSp>
        <p:nvGrpSpPr>
          <p:cNvPr id="36" name="Group 35">
            <a:extLst>
              <a:ext uri="{FF2B5EF4-FFF2-40B4-BE49-F238E27FC236}">
                <a16:creationId xmlns:a16="http://schemas.microsoft.com/office/drawing/2014/main" id="{87A9A930-E127-B6C0-2D1B-53CCF8C5848F}"/>
              </a:ext>
            </a:extLst>
          </p:cNvPr>
          <p:cNvGrpSpPr/>
          <p:nvPr/>
        </p:nvGrpSpPr>
        <p:grpSpPr>
          <a:xfrm>
            <a:off x="6401179" y="5380780"/>
            <a:ext cx="4867166" cy="307777"/>
            <a:chOff x="6401179" y="5371254"/>
            <a:chExt cx="4867166" cy="307777"/>
          </a:xfrm>
        </p:grpSpPr>
        <p:sp>
          <p:nvSpPr>
            <p:cNvPr id="24" name="TextBox 23">
              <a:extLst>
                <a:ext uri="{FF2B5EF4-FFF2-40B4-BE49-F238E27FC236}">
                  <a16:creationId xmlns:a16="http://schemas.microsoft.com/office/drawing/2014/main" id="{5005A80D-C9D8-2B92-33AC-3D1E71E26043}"/>
                </a:ext>
              </a:extLst>
            </p:cNvPr>
            <p:cNvSpPr txBox="1"/>
            <p:nvPr/>
          </p:nvSpPr>
          <p:spPr bwMode="auto">
            <a:xfrm>
              <a:off x="6401179" y="537125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a:t>
              </a:r>
            </a:p>
          </p:txBody>
        </p:sp>
        <p:sp>
          <p:nvSpPr>
            <p:cNvPr id="26" name="TextBox 25">
              <a:extLst>
                <a:ext uri="{FF2B5EF4-FFF2-40B4-BE49-F238E27FC236}">
                  <a16:creationId xmlns:a16="http://schemas.microsoft.com/office/drawing/2014/main" id="{061E0516-2875-DDB9-7F77-60935F879553}"/>
                </a:ext>
              </a:extLst>
            </p:cNvPr>
            <p:cNvSpPr txBox="1"/>
            <p:nvPr/>
          </p:nvSpPr>
          <p:spPr bwMode="auto">
            <a:xfrm>
              <a:off x="6854415" y="537125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a:t>
              </a:r>
            </a:p>
          </p:txBody>
        </p:sp>
        <p:sp>
          <p:nvSpPr>
            <p:cNvPr id="27" name="TextBox 26">
              <a:extLst>
                <a:ext uri="{FF2B5EF4-FFF2-40B4-BE49-F238E27FC236}">
                  <a16:creationId xmlns:a16="http://schemas.microsoft.com/office/drawing/2014/main" id="{561FACF9-BB60-44C3-783D-6EAA90778BBF}"/>
                </a:ext>
              </a:extLst>
            </p:cNvPr>
            <p:cNvSpPr txBox="1"/>
            <p:nvPr/>
          </p:nvSpPr>
          <p:spPr bwMode="auto">
            <a:xfrm>
              <a:off x="7311995" y="537125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a:t>
              </a:r>
            </a:p>
          </p:txBody>
        </p:sp>
        <p:sp>
          <p:nvSpPr>
            <p:cNvPr id="28" name="TextBox 27">
              <a:extLst>
                <a:ext uri="{FF2B5EF4-FFF2-40B4-BE49-F238E27FC236}">
                  <a16:creationId xmlns:a16="http://schemas.microsoft.com/office/drawing/2014/main" id="{D09A07F4-6341-2F9A-5517-37AF0C9E346A}"/>
                </a:ext>
              </a:extLst>
            </p:cNvPr>
            <p:cNvSpPr txBox="1"/>
            <p:nvPr/>
          </p:nvSpPr>
          <p:spPr bwMode="auto">
            <a:xfrm>
              <a:off x="7765231" y="537125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9</a:t>
              </a:r>
            </a:p>
          </p:txBody>
        </p:sp>
        <p:sp>
          <p:nvSpPr>
            <p:cNvPr id="29" name="TextBox 28">
              <a:extLst>
                <a:ext uri="{FF2B5EF4-FFF2-40B4-BE49-F238E27FC236}">
                  <a16:creationId xmlns:a16="http://schemas.microsoft.com/office/drawing/2014/main" id="{7C314AA6-B3E3-01B7-FA52-5EAE6F6989E6}"/>
                </a:ext>
              </a:extLst>
            </p:cNvPr>
            <p:cNvSpPr txBox="1"/>
            <p:nvPr/>
          </p:nvSpPr>
          <p:spPr bwMode="auto">
            <a:xfrm>
              <a:off x="8129091" y="53712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12</a:t>
              </a:r>
            </a:p>
          </p:txBody>
        </p:sp>
        <p:sp>
          <p:nvSpPr>
            <p:cNvPr id="30" name="TextBox 29">
              <a:extLst>
                <a:ext uri="{FF2B5EF4-FFF2-40B4-BE49-F238E27FC236}">
                  <a16:creationId xmlns:a16="http://schemas.microsoft.com/office/drawing/2014/main" id="{79AF52B0-9248-9763-06D9-134F952CAEF1}"/>
                </a:ext>
              </a:extLst>
            </p:cNvPr>
            <p:cNvSpPr txBox="1"/>
            <p:nvPr/>
          </p:nvSpPr>
          <p:spPr bwMode="auto">
            <a:xfrm>
              <a:off x="8582327" y="53712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15</a:t>
              </a:r>
            </a:p>
          </p:txBody>
        </p:sp>
        <p:sp>
          <p:nvSpPr>
            <p:cNvPr id="31" name="TextBox 30">
              <a:extLst>
                <a:ext uri="{FF2B5EF4-FFF2-40B4-BE49-F238E27FC236}">
                  <a16:creationId xmlns:a16="http://schemas.microsoft.com/office/drawing/2014/main" id="{96C9D638-990C-A6EE-F27B-44FF621EE2EF}"/>
                </a:ext>
              </a:extLst>
            </p:cNvPr>
            <p:cNvSpPr txBox="1"/>
            <p:nvPr/>
          </p:nvSpPr>
          <p:spPr bwMode="auto">
            <a:xfrm>
              <a:off x="9039907" y="53712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18</a:t>
              </a:r>
            </a:p>
          </p:txBody>
        </p:sp>
        <p:sp>
          <p:nvSpPr>
            <p:cNvPr id="32" name="TextBox 31">
              <a:extLst>
                <a:ext uri="{FF2B5EF4-FFF2-40B4-BE49-F238E27FC236}">
                  <a16:creationId xmlns:a16="http://schemas.microsoft.com/office/drawing/2014/main" id="{C12AE0D8-3B0B-5017-B861-E225951EB618}"/>
                </a:ext>
              </a:extLst>
            </p:cNvPr>
            <p:cNvSpPr txBox="1"/>
            <p:nvPr/>
          </p:nvSpPr>
          <p:spPr bwMode="auto">
            <a:xfrm>
              <a:off x="9532541" y="53712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21</a:t>
              </a:r>
            </a:p>
          </p:txBody>
        </p:sp>
        <p:sp>
          <p:nvSpPr>
            <p:cNvPr id="33" name="TextBox 32">
              <a:extLst>
                <a:ext uri="{FF2B5EF4-FFF2-40B4-BE49-F238E27FC236}">
                  <a16:creationId xmlns:a16="http://schemas.microsoft.com/office/drawing/2014/main" id="{602F7872-F236-B2DD-F470-9F77CAAFD921}"/>
                </a:ext>
              </a:extLst>
            </p:cNvPr>
            <p:cNvSpPr txBox="1"/>
            <p:nvPr/>
          </p:nvSpPr>
          <p:spPr bwMode="auto">
            <a:xfrm>
              <a:off x="9990121" y="53712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24</a:t>
              </a:r>
            </a:p>
          </p:txBody>
        </p:sp>
        <p:sp>
          <p:nvSpPr>
            <p:cNvPr id="34" name="TextBox 33">
              <a:extLst>
                <a:ext uri="{FF2B5EF4-FFF2-40B4-BE49-F238E27FC236}">
                  <a16:creationId xmlns:a16="http://schemas.microsoft.com/office/drawing/2014/main" id="{6B033B1E-95E7-B48D-D30E-E873C506EBE8}"/>
                </a:ext>
              </a:extLst>
            </p:cNvPr>
            <p:cNvSpPr txBox="1"/>
            <p:nvPr/>
          </p:nvSpPr>
          <p:spPr bwMode="auto">
            <a:xfrm>
              <a:off x="10447701" y="53712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27</a:t>
              </a:r>
            </a:p>
          </p:txBody>
        </p:sp>
        <p:sp>
          <p:nvSpPr>
            <p:cNvPr id="35" name="TextBox 34">
              <a:extLst>
                <a:ext uri="{FF2B5EF4-FFF2-40B4-BE49-F238E27FC236}">
                  <a16:creationId xmlns:a16="http://schemas.microsoft.com/office/drawing/2014/main" id="{95C921D1-CD39-FC4E-E50C-5768A9D095F1}"/>
                </a:ext>
              </a:extLst>
            </p:cNvPr>
            <p:cNvSpPr txBox="1"/>
            <p:nvPr/>
          </p:nvSpPr>
          <p:spPr bwMode="auto">
            <a:xfrm>
              <a:off x="10900937" y="53712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30</a:t>
              </a:r>
            </a:p>
          </p:txBody>
        </p:sp>
      </p:grpSp>
      <p:grpSp>
        <p:nvGrpSpPr>
          <p:cNvPr id="37" name="Group 36">
            <a:extLst>
              <a:ext uri="{FF2B5EF4-FFF2-40B4-BE49-F238E27FC236}">
                <a16:creationId xmlns:a16="http://schemas.microsoft.com/office/drawing/2014/main" id="{A797D391-E900-B130-BF50-8CAA7A36FA1D}"/>
              </a:ext>
            </a:extLst>
          </p:cNvPr>
          <p:cNvGrpSpPr/>
          <p:nvPr/>
        </p:nvGrpSpPr>
        <p:grpSpPr>
          <a:xfrm>
            <a:off x="6279352" y="5711071"/>
            <a:ext cx="5065137" cy="549381"/>
            <a:chOff x="6279352" y="5371254"/>
            <a:chExt cx="5065137" cy="549381"/>
          </a:xfrm>
        </p:grpSpPr>
        <p:sp>
          <p:nvSpPr>
            <p:cNvPr id="38" name="TextBox 37">
              <a:extLst>
                <a:ext uri="{FF2B5EF4-FFF2-40B4-BE49-F238E27FC236}">
                  <a16:creationId xmlns:a16="http://schemas.microsoft.com/office/drawing/2014/main" id="{AE0CB813-0E95-313E-3927-DF23BCA5FE80}"/>
                </a:ext>
              </a:extLst>
            </p:cNvPr>
            <p:cNvSpPr txBox="1"/>
            <p:nvPr/>
          </p:nvSpPr>
          <p:spPr bwMode="auto">
            <a:xfrm>
              <a:off x="6279352" y="5371254"/>
              <a:ext cx="519693"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100" dirty="0">
                  <a:solidFill>
                    <a:schemeClr val="bg1"/>
                  </a:solidFill>
                  <a:latin typeface="Calibri" panose="020F0502020204030204" pitchFamily="34" charset="0"/>
                </a:rPr>
                <a:t>48 (0)</a:t>
              </a:r>
            </a:p>
            <a:p>
              <a:pPr algn="ctr">
                <a:lnSpc>
                  <a:spcPct val="90000"/>
                </a:lnSpc>
                <a:spcAft>
                  <a:spcPct val="0"/>
                </a:spcAft>
                <a:buClrTx/>
                <a:buFontTx/>
                <a:buNone/>
              </a:pPr>
              <a:r>
                <a:rPr lang="en-US" sz="1100" dirty="0">
                  <a:solidFill>
                    <a:schemeClr val="bg1"/>
                  </a:solidFill>
                  <a:latin typeface="Calibri" panose="020F0502020204030204" pitchFamily="34" charset="0"/>
                </a:rPr>
                <a:t>40 (0)</a:t>
              </a:r>
            </a:p>
            <a:p>
              <a:pPr algn="ctr">
                <a:lnSpc>
                  <a:spcPct val="90000"/>
                </a:lnSpc>
                <a:spcAft>
                  <a:spcPct val="0"/>
                </a:spcAft>
                <a:buClrTx/>
                <a:buFontTx/>
                <a:buNone/>
              </a:pPr>
              <a:r>
                <a:rPr lang="en-US" sz="1100" dirty="0">
                  <a:solidFill>
                    <a:schemeClr val="bg1"/>
                  </a:solidFill>
                  <a:latin typeface="Calibri" panose="020F0502020204030204" pitchFamily="34" charset="0"/>
                </a:rPr>
                <a:t>88 (0)</a:t>
              </a:r>
            </a:p>
          </p:txBody>
        </p:sp>
        <p:sp>
          <p:nvSpPr>
            <p:cNvPr id="39" name="TextBox 38">
              <a:extLst>
                <a:ext uri="{FF2B5EF4-FFF2-40B4-BE49-F238E27FC236}">
                  <a16:creationId xmlns:a16="http://schemas.microsoft.com/office/drawing/2014/main" id="{64CDA8BB-8E39-4FDE-7F65-627078C258CB}"/>
                </a:ext>
              </a:extLst>
            </p:cNvPr>
            <p:cNvSpPr txBox="1"/>
            <p:nvPr/>
          </p:nvSpPr>
          <p:spPr bwMode="auto">
            <a:xfrm>
              <a:off x="6732588" y="5371254"/>
              <a:ext cx="519693"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100" dirty="0">
                  <a:solidFill>
                    <a:schemeClr val="bg1"/>
                  </a:solidFill>
                  <a:latin typeface="Calibri" panose="020F0502020204030204" pitchFamily="34" charset="0"/>
                </a:rPr>
                <a:t>46 (0)</a:t>
              </a:r>
            </a:p>
            <a:p>
              <a:pPr algn="ctr">
                <a:lnSpc>
                  <a:spcPct val="90000"/>
                </a:lnSpc>
                <a:spcAft>
                  <a:spcPct val="0"/>
                </a:spcAft>
                <a:buClrTx/>
                <a:buFontTx/>
                <a:buNone/>
              </a:pPr>
              <a:r>
                <a:rPr lang="en-US" sz="1100" dirty="0">
                  <a:solidFill>
                    <a:schemeClr val="bg1"/>
                  </a:solidFill>
                  <a:latin typeface="Calibri" panose="020F0502020204030204" pitchFamily="34" charset="0"/>
                </a:rPr>
                <a:t>40 (0)</a:t>
              </a:r>
            </a:p>
            <a:p>
              <a:pPr algn="ctr">
                <a:lnSpc>
                  <a:spcPct val="90000"/>
                </a:lnSpc>
                <a:spcAft>
                  <a:spcPct val="0"/>
                </a:spcAft>
                <a:buClrTx/>
                <a:buFontTx/>
                <a:buNone/>
              </a:pPr>
              <a:r>
                <a:rPr lang="en-US" sz="1100" dirty="0">
                  <a:solidFill>
                    <a:schemeClr val="bg1"/>
                  </a:solidFill>
                  <a:latin typeface="Calibri" panose="020F0502020204030204" pitchFamily="34" charset="0"/>
                </a:rPr>
                <a:t>86 (0)</a:t>
              </a:r>
            </a:p>
          </p:txBody>
        </p:sp>
        <p:sp>
          <p:nvSpPr>
            <p:cNvPr id="40" name="TextBox 39">
              <a:extLst>
                <a:ext uri="{FF2B5EF4-FFF2-40B4-BE49-F238E27FC236}">
                  <a16:creationId xmlns:a16="http://schemas.microsoft.com/office/drawing/2014/main" id="{F12050E5-B481-77F6-30D8-E7CA59057636}"/>
                </a:ext>
              </a:extLst>
            </p:cNvPr>
            <p:cNvSpPr txBox="1"/>
            <p:nvPr/>
          </p:nvSpPr>
          <p:spPr bwMode="auto">
            <a:xfrm>
              <a:off x="7190168" y="5371254"/>
              <a:ext cx="519693"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100" dirty="0">
                  <a:solidFill>
                    <a:schemeClr val="bg1"/>
                  </a:solidFill>
                  <a:latin typeface="Calibri" panose="020F0502020204030204" pitchFamily="34" charset="0"/>
                </a:rPr>
                <a:t>43 (2)</a:t>
              </a:r>
            </a:p>
            <a:p>
              <a:pPr algn="ctr">
                <a:lnSpc>
                  <a:spcPct val="90000"/>
                </a:lnSpc>
                <a:spcAft>
                  <a:spcPct val="0"/>
                </a:spcAft>
                <a:buClrTx/>
                <a:buFontTx/>
                <a:buNone/>
              </a:pPr>
              <a:r>
                <a:rPr lang="en-US" sz="1100" dirty="0">
                  <a:solidFill>
                    <a:schemeClr val="bg1"/>
                  </a:solidFill>
                  <a:latin typeface="Calibri" panose="020F0502020204030204" pitchFamily="34" charset="0"/>
                </a:rPr>
                <a:t>38 (1)</a:t>
              </a:r>
            </a:p>
            <a:p>
              <a:pPr algn="ctr">
                <a:lnSpc>
                  <a:spcPct val="90000"/>
                </a:lnSpc>
                <a:spcAft>
                  <a:spcPct val="0"/>
                </a:spcAft>
                <a:buClrTx/>
                <a:buFontTx/>
                <a:buNone/>
              </a:pPr>
              <a:r>
                <a:rPr lang="en-US" sz="1100" dirty="0">
                  <a:solidFill>
                    <a:schemeClr val="bg1"/>
                  </a:solidFill>
                  <a:latin typeface="Calibri" panose="020F0502020204030204" pitchFamily="34" charset="0"/>
                </a:rPr>
                <a:t>81 (3)</a:t>
              </a:r>
            </a:p>
          </p:txBody>
        </p:sp>
        <p:sp>
          <p:nvSpPr>
            <p:cNvPr id="41" name="TextBox 40">
              <a:extLst>
                <a:ext uri="{FF2B5EF4-FFF2-40B4-BE49-F238E27FC236}">
                  <a16:creationId xmlns:a16="http://schemas.microsoft.com/office/drawing/2014/main" id="{BA04E22F-A682-BBD3-4FB8-4D173E7C7CC8}"/>
                </a:ext>
              </a:extLst>
            </p:cNvPr>
            <p:cNvSpPr txBox="1"/>
            <p:nvPr/>
          </p:nvSpPr>
          <p:spPr bwMode="auto">
            <a:xfrm>
              <a:off x="7643404" y="5371254"/>
              <a:ext cx="519693"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100" dirty="0">
                  <a:solidFill>
                    <a:schemeClr val="bg1"/>
                  </a:solidFill>
                  <a:latin typeface="Calibri" panose="020F0502020204030204" pitchFamily="34" charset="0"/>
                </a:rPr>
                <a:t>37 (5)</a:t>
              </a:r>
            </a:p>
            <a:p>
              <a:pPr algn="ctr">
                <a:lnSpc>
                  <a:spcPct val="90000"/>
                </a:lnSpc>
                <a:spcAft>
                  <a:spcPct val="0"/>
                </a:spcAft>
                <a:buClrTx/>
                <a:buFontTx/>
                <a:buNone/>
              </a:pPr>
              <a:r>
                <a:rPr lang="en-US" sz="1100" dirty="0">
                  <a:solidFill>
                    <a:schemeClr val="bg1"/>
                  </a:solidFill>
                  <a:latin typeface="Calibri" panose="020F0502020204030204" pitchFamily="34" charset="0"/>
                </a:rPr>
                <a:t>36 (1)</a:t>
              </a:r>
            </a:p>
            <a:p>
              <a:pPr algn="ctr">
                <a:lnSpc>
                  <a:spcPct val="90000"/>
                </a:lnSpc>
                <a:spcAft>
                  <a:spcPct val="0"/>
                </a:spcAft>
                <a:buClrTx/>
                <a:buFontTx/>
                <a:buNone/>
              </a:pPr>
              <a:r>
                <a:rPr lang="en-US" sz="1100" dirty="0">
                  <a:solidFill>
                    <a:schemeClr val="bg1"/>
                  </a:solidFill>
                  <a:latin typeface="Calibri" panose="020F0502020204030204" pitchFamily="34" charset="0"/>
                </a:rPr>
                <a:t>73 (6)</a:t>
              </a:r>
            </a:p>
          </p:txBody>
        </p:sp>
        <p:sp>
          <p:nvSpPr>
            <p:cNvPr id="42" name="TextBox 41">
              <a:extLst>
                <a:ext uri="{FF2B5EF4-FFF2-40B4-BE49-F238E27FC236}">
                  <a16:creationId xmlns:a16="http://schemas.microsoft.com/office/drawing/2014/main" id="{828A9C66-A2AB-AF50-9BE2-11009352F569}"/>
                </a:ext>
              </a:extLst>
            </p:cNvPr>
            <p:cNvSpPr txBox="1"/>
            <p:nvPr/>
          </p:nvSpPr>
          <p:spPr bwMode="auto">
            <a:xfrm>
              <a:off x="8016883" y="5371254"/>
              <a:ext cx="591829"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100" dirty="0">
                  <a:solidFill>
                    <a:schemeClr val="bg1"/>
                  </a:solidFill>
                  <a:latin typeface="Calibri" panose="020F0502020204030204" pitchFamily="34" charset="0"/>
                </a:rPr>
                <a:t>32 (7)</a:t>
              </a:r>
            </a:p>
            <a:p>
              <a:pPr algn="ctr">
                <a:lnSpc>
                  <a:spcPct val="90000"/>
                </a:lnSpc>
                <a:spcAft>
                  <a:spcPct val="0"/>
                </a:spcAft>
                <a:buClrTx/>
                <a:buFontTx/>
                <a:buNone/>
              </a:pPr>
              <a:r>
                <a:rPr lang="en-US" sz="1100" dirty="0">
                  <a:solidFill>
                    <a:schemeClr val="bg1"/>
                  </a:solidFill>
                  <a:latin typeface="Calibri" panose="020F0502020204030204" pitchFamily="34" charset="0"/>
                </a:rPr>
                <a:t>31 (3)</a:t>
              </a:r>
            </a:p>
            <a:p>
              <a:pPr algn="ctr">
                <a:lnSpc>
                  <a:spcPct val="90000"/>
                </a:lnSpc>
                <a:spcAft>
                  <a:spcPct val="0"/>
                </a:spcAft>
                <a:buClrTx/>
                <a:buFontTx/>
                <a:buNone/>
              </a:pPr>
              <a:r>
                <a:rPr lang="en-US" sz="1100" dirty="0">
                  <a:solidFill>
                    <a:schemeClr val="bg1"/>
                  </a:solidFill>
                  <a:latin typeface="Calibri" panose="020F0502020204030204" pitchFamily="34" charset="0"/>
                </a:rPr>
                <a:t>63 (10)</a:t>
              </a:r>
            </a:p>
          </p:txBody>
        </p:sp>
        <p:sp>
          <p:nvSpPr>
            <p:cNvPr id="43" name="TextBox 42">
              <a:extLst>
                <a:ext uri="{FF2B5EF4-FFF2-40B4-BE49-F238E27FC236}">
                  <a16:creationId xmlns:a16="http://schemas.microsoft.com/office/drawing/2014/main" id="{3250113B-3871-CE8F-299C-AEBB9F863811}"/>
                </a:ext>
              </a:extLst>
            </p:cNvPr>
            <p:cNvSpPr txBox="1"/>
            <p:nvPr/>
          </p:nvSpPr>
          <p:spPr bwMode="auto">
            <a:xfrm>
              <a:off x="8470119" y="5371254"/>
              <a:ext cx="591829"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100" dirty="0">
                  <a:solidFill>
                    <a:schemeClr val="bg1"/>
                  </a:solidFill>
                  <a:latin typeface="Calibri" panose="020F0502020204030204" pitchFamily="34" charset="0"/>
                </a:rPr>
                <a:t>26 (11)</a:t>
              </a:r>
            </a:p>
            <a:p>
              <a:pPr algn="ctr">
                <a:lnSpc>
                  <a:spcPct val="90000"/>
                </a:lnSpc>
                <a:spcAft>
                  <a:spcPct val="0"/>
                </a:spcAft>
                <a:buClrTx/>
                <a:buFontTx/>
                <a:buNone/>
              </a:pPr>
              <a:r>
                <a:rPr lang="en-US" sz="1100" dirty="0">
                  <a:solidFill>
                    <a:schemeClr val="bg1"/>
                  </a:solidFill>
                  <a:latin typeface="Calibri" panose="020F0502020204030204" pitchFamily="34" charset="0"/>
                </a:rPr>
                <a:t>25 (6)</a:t>
              </a:r>
            </a:p>
            <a:p>
              <a:pPr algn="ctr">
                <a:lnSpc>
                  <a:spcPct val="90000"/>
                </a:lnSpc>
                <a:spcAft>
                  <a:spcPct val="0"/>
                </a:spcAft>
                <a:buClrTx/>
                <a:buFontTx/>
                <a:buNone/>
              </a:pPr>
              <a:r>
                <a:rPr lang="en-US" sz="1100" dirty="0">
                  <a:solidFill>
                    <a:schemeClr val="bg1"/>
                  </a:solidFill>
                  <a:latin typeface="Calibri" panose="020F0502020204030204" pitchFamily="34" charset="0"/>
                </a:rPr>
                <a:t>51 (17)</a:t>
              </a:r>
            </a:p>
          </p:txBody>
        </p:sp>
        <p:sp>
          <p:nvSpPr>
            <p:cNvPr id="44" name="TextBox 43">
              <a:extLst>
                <a:ext uri="{FF2B5EF4-FFF2-40B4-BE49-F238E27FC236}">
                  <a16:creationId xmlns:a16="http://schemas.microsoft.com/office/drawing/2014/main" id="{D6E53F4C-3599-67C9-E0D8-647607E438E7}"/>
                </a:ext>
              </a:extLst>
            </p:cNvPr>
            <p:cNvSpPr txBox="1"/>
            <p:nvPr/>
          </p:nvSpPr>
          <p:spPr bwMode="auto">
            <a:xfrm>
              <a:off x="8927699" y="5371254"/>
              <a:ext cx="591829"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100" dirty="0">
                  <a:solidFill>
                    <a:schemeClr val="bg1"/>
                  </a:solidFill>
                  <a:latin typeface="Calibri" panose="020F0502020204030204" pitchFamily="34" charset="0"/>
                </a:rPr>
                <a:t>16 (21)</a:t>
              </a:r>
            </a:p>
            <a:p>
              <a:pPr algn="ctr">
                <a:lnSpc>
                  <a:spcPct val="90000"/>
                </a:lnSpc>
                <a:spcAft>
                  <a:spcPct val="0"/>
                </a:spcAft>
                <a:buClrTx/>
                <a:buFontTx/>
                <a:buNone/>
              </a:pPr>
              <a:r>
                <a:rPr lang="en-US" sz="1100" dirty="0">
                  <a:solidFill>
                    <a:schemeClr val="bg1"/>
                  </a:solidFill>
                  <a:latin typeface="Calibri" panose="020F0502020204030204" pitchFamily="34" charset="0"/>
                </a:rPr>
                <a:t>21 (10)</a:t>
              </a:r>
            </a:p>
            <a:p>
              <a:pPr algn="ctr">
                <a:lnSpc>
                  <a:spcPct val="90000"/>
                </a:lnSpc>
                <a:spcAft>
                  <a:spcPct val="0"/>
                </a:spcAft>
                <a:buClrTx/>
                <a:buFontTx/>
                <a:buNone/>
              </a:pPr>
              <a:r>
                <a:rPr lang="en-US" sz="1100" dirty="0">
                  <a:solidFill>
                    <a:schemeClr val="bg1"/>
                  </a:solidFill>
                  <a:latin typeface="Calibri" panose="020F0502020204030204" pitchFamily="34" charset="0"/>
                </a:rPr>
                <a:t>37 (31)</a:t>
              </a:r>
            </a:p>
          </p:txBody>
        </p:sp>
        <p:sp>
          <p:nvSpPr>
            <p:cNvPr id="45" name="TextBox 44">
              <a:extLst>
                <a:ext uri="{FF2B5EF4-FFF2-40B4-BE49-F238E27FC236}">
                  <a16:creationId xmlns:a16="http://schemas.microsoft.com/office/drawing/2014/main" id="{F91F8E26-72DC-18F3-A2CE-08BC7E607E52}"/>
                </a:ext>
              </a:extLst>
            </p:cNvPr>
            <p:cNvSpPr txBox="1"/>
            <p:nvPr/>
          </p:nvSpPr>
          <p:spPr bwMode="auto">
            <a:xfrm>
              <a:off x="9420333" y="5371254"/>
              <a:ext cx="591829"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100" dirty="0">
                  <a:solidFill>
                    <a:schemeClr val="bg1"/>
                  </a:solidFill>
                  <a:latin typeface="Calibri" panose="020F0502020204030204" pitchFamily="34" charset="0"/>
                </a:rPr>
                <a:t>6 (29)</a:t>
              </a:r>
            </a:p>
            <a:p>
              <a:pPr algn="ctr">
                <a:lnSpc>
                  <a:spcPct val="90000"/>
                </a:lnSpc>
                <a:spcAft>
                  <a:spcPct val="0"/>
                </a:spcAft>
                <a:buClrTx/>
                <a:buFontTx/>
                <a:buNone/>
              </a:pPr>
              <a:r>
                <a:rPr lang="en-US" sz="1100" dirty="0">
                  <a:solidFill>
                    <a:schemeClr val="bg1"/>
                  </a:solidFill>
                  <a:latin typeface="Calibri" panose="020F0502020204030204" pitchFamily="34" charset="0"/>
                </a:rPr>
                <a:t>11 (16)</a:t>
              </a:r>
            </a:p>
            <a:p>
              <a:pPr algn="ctr">
                <a:lnSpc>
                  <a:spcPct val="90000"/>
                </a:lnSpc>
                <a:spcAft>
                  <a:spcPct val="0"/>
                </a:spcAft>
                <a:buClrTx/>
                <a:buFontTx/>
                <a:buNone/>
              </a:pPr>
              <a:r>
                <a:rPr lang="en-US" sz="1100" dirty="0">
                  <a:solidFill>
                    <a:schemeClr val="bg1"/>
                  </a:solidFill>
                  <a:latin typeface="Calibri" panose="020F0502020204030204" pitchFamily="34" charset="0"/>
                </a:rPr>
                <a:t>17 (45)</a:t>
              </a:r>
            </a:p>
          </p:txBody>
        </p:sp>
        <p:sp>
          <p:nvSpPr>
            <p:cNvPr id="46" name="TextBox 45">
              <a:extLst>
                <a:ext uri="{FF2B5EF4-FFF2-40B4-BE49-F238E27FC236}">
                  <a16:creationId xmlns:a16="http://schemas.microsoft.com/office/drawing/2014/main" id="{0D46D41E-4526-C4E8-49DE-8B7344A024C6}"/>
                </a:ext>
              </a:extLst>
            </p:cNvPr>
            <p:cNvSpPr txBox="1"/>
            <p:nvPr/>
          </p:nvSpPr>
          <p:spPr bwMode="auto">
            <a:xfrm>
              <a:off x="9913980" y="5371254"/>
              <a:ext cx="519693"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100" dirty="0">
                  <a:solidFill>
                    <a:schemeClr val="bg1"/>
                  </a:solidFill>
                  <a:latin typeface="Calibri" panose="020F0502020204030204" pitchFamily="34" charset="0"/>
                </a:rPr>
                <a:t>3 (32)</a:t>
              </a:r>
            </a:p>
            <a:p>
              <a:pPr algn="ctr">
                <a:lnSpc>
                  <a:spcPct val="90000"/>
                </a:lnSpc>
                <a:spcAft>
                  <a:spcPct val="0"/>
                </a:spcAft>
                <a:buClrTx/>
                <a:buFontTx/>
                <a:buNone/>
              </a:pPr>
              <a:r>
                <a:rPr lang="en-US" sz="1100" dirty="0">
                  <a:solidFill>
                    <a:schemeClr val="bg1"/>
                  </a:solidFill>
                  <a:latin typeface="Calibri" panose="020F0502020204030204" pitchFamily="34" charset="0"/>
                </a:rPr>
                <a:t>5 (22)</a:t>
              </a:r>
            </a:p>
            <a:p>
              <a:pPr algn="ctr">
                <a:lnSpc>
                  <a:spcPct val="90000"/>
                </a:lnSpc>
                <a:spcAft>
                  <a:spcPct val="0"/>
                </a:spcAft>
                <a:buClrTx/>
                <a:buFontTx/>
                <a:buNone/>
              </a:pPr>
              <a:r>
                <a:rPr lang="en-US" sz="1100" dirty="0">
                  <a:solidFill>
                    <a:schemeClr val="bg1"/>
                  </a:solidFill>
                  <a:latin typeface="Calibri" panose="020F0502020204030204" pitchFamily="34" charset="0"/>
                </a:rPr>
                <a:t>8 (54)</a:t>
              </a:r>
            </a:p>
          </p:txBody>
        </p:sp>
        <p:sp>
          <p:nvSpPr>
            <p:cNvPr id="47" name="TextBox 46">
              <a:extLst>
                <a:ext uri="{FF2B5EF4-FFF2-40B4-BE49-F238E27FC236}">
                  <a16:creationId xmlns:a16="http://schemas.microsoft.com/office/drawing/2014/main" id="{58221791-F014-DA99-AD19-EF2116696888}"/>
                </a:ext>
              </a:extLst>
            </p:cNvPr>
            <p:cNvSpPr txBox="1"/>
            <p:nvPr/>
          </p:nvSpPr>
          <p:spPr bwMode="auto">
            <a:xfrm>
              <a:off x="10371560" y="5371254"/>
              <a:ext cx="519693"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100" dirty="0">
                  <a:solidFill>
                    <a:schemeClr val="bg1"/>
                  </a:solidFill>
                  <a:latin typeface="Calibri" panose="020F0502020204030204" pitchFamily="34" charset="0"/>
                </a:rPr>
                <a:t>1 (33)</a:t>
              </a:r>
            </a:p>
            <a:p>
              <a:pPr algn="ctr">
                <a:lnSpc>
                  <a:spcPct val="90000"/>
                </a:lnSpc>
                <a:spcAft>
                  <a:spcPct val="0"/>
                </a:spcAft>
                <a:buClrTx/>
                <a:buFontTx/>
                <a:buNone/>
              </a:pPr>
              <a:r>
                <a:rPr lang="en-US" sz="1100" dirty="0">
                  <a:solidFill>
                    <a:schemeClr val="bg1"/>
                  </a:solidFill>
                  <a:latin typeface="Calibri" panose="020F0502020204030204" pitchFamily="34" charset="0"/>
                </a:rPr>
                <a:t>1 (26)</a:t>
              </a:r>
            </a:p>
            <a:p>
              <a:pPr algn="ctr">
                <a:lnSpc>
                  <a:spcPct val="90000"/>
                </a:lnSpc>
                <a:spcAft>
                  <a:spcPct val="0"/>
                </a:spcAft>
                <a:buClrTx/>
                <a:buFontTx/>
                <a:buNone/>
              </a:pPr>
              <a:r>
                <a:rPr lang="en-US" sz="1100" dirty="0">
                  <a:solidFill>
                    <a:schemeClr val="bg1"/>
                  </a:solidFill>
                  <a:latin typeface="Calibri" panose="020F0502020204030204" pitchFamily="34" charset="0"/>
                </a:rPr>
                <a:t>2 (59)</a:t>
              </a:r>
            </a:p>
          </p:txBody>
        </p:sp>
        <p:sp>
          <p:nvSpPr>
            <p:cNvPr id="48" name="TextBox 47">
              <a:extLst>
                <a:ext uri="{FF2B5EF4-FFF2-40B4-BE49-F238E27FC236}">
                  <a16:creationId xmlns:a16="http://schemas.microsoft.com/office/drawing/2014/main" id="{F1A0F020-9772-A625-ABE9-02655EF8640E}"/>
                </a:ext>
              </a:extLst>
            </p:cNvPr>
            <p:cNvSpPr txBox="1"/>
            <p:nvPr/>
          </p:nvSpPr>
          <p:spPr bwMode="auto">
            <a:xfrm>
              <a:off x="10824796" y="5371254"/>
              <a:ext cx="519693"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100" dirty="0">
                  <a:solidFill>
                    <a:schemeClr val="bg1"/>
                  </a:solidFill>
                  <a:latin typeface="Calibri" panose="020F0502020204030204" pitchFamily="34" charset="0"/>
                </a:rPr>
                <a:t>0 (34)</a:t>
              </a:r>
            </a:p>
            <a:p>
              <a:pPr algn="ctr">
                <a:lnSpc>
                  <a:spcPct val="90000"/>
                </a:lnSpc>
                <a:spcAft>
                  <a:spcPct val="0"/>
                </a:spcAft>
                <a:buClrTx/>
                <a:buFontTx/>
                <a:buNone/>
              </a:pPr>
              <a:r>
                <a:rPr lang="en-US" sz="1100" dirty="0">
                  <a:solidFill>
                    <a:schemeClr val="bg1"/>
                  </a:solidFill>
                  <a:latin typeface="Calibri" panose="020F0502020204030204" pitchFamily="34" charset="0"/>
                </a:rPr>
                <a:t>0 (27)</a:t>
              </a:r>
            </a:p>
            <a:p>
              <a:pPr algn="ctr">
                <a:lnSpc>
                  <a:spcPct val="90000"/>
                </a:lnSpc>
                <a:spcAft>
                  <a:spcPct val="0"/>
                </a:spcAft>
                <a:buClrTx/>
                <a:buFontTx/>
                <a:buNone/>
              </a:pPr>
              <a:r>
                <a:rPr lang="en-US" sz="1100" dirty="0">
                  <a:solidFill>
                    <a:schemeClr val="bg1"/>
                  </a:solidFill>
                  <a:latin typeface="Calibri" panose="020F0502020204030204" pitchFamily="34" charset="0"/>
                </a:rPr>
                <a:t>0 (61)</a:t>
              </a:r>
            </a:p>
          </p:txBody>
        </p:sp>
      </p:grpSp>
      <p:sp>
        <p:nvSpPr>
          <p:cNvPr id="49" name="TextBox 48">
            <a:extLst>
              <a:ext uri="{FF2B5EF4-FFF2-40B4-BE49-F238E27FC236}">
                <a16:creationId xmlns:a16="http://schemas.microsoft.com/office/drawing/2014/main" id="{7FF49485-9211-D561-128E-D1D035FA5F85}"/>
              </a:ext>
            </a:extLst>
          </p:cNvPr>
          <p:cNvSpPr txBox="1"/>
          <p:nvPr/>
        </p:nvSpPr>
        <p:spPr bwMode="auto">
          <a:xfrm>
            <a:off x="4537177" y="5548920"/>
            <a:ext cx="1882247" cy="701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100" b="1" dirty="0">
                <a:solidFill>
                  <a:schemeClr val="bg1"/>
                </a:solidFill>
                <a:latin typeface="Calibri" panose="020F0502020204030204" pitchFamily="34" charset="0"/>
              </a:rPr>
              <a:t>Patients at Risk, n (censored)</a:t>
            </a:r>
          </a:p>
          <a:p>
            <a:pPr algn="r">
              <a:lnSpc>
                <a:spcPct val="90000"/>
              </a:lnSpc>
              <a:spcAft>
                <a:spcPct val="0"/>
              </a:spcAft>
              <a:buClrTx/>
              <a:buFontTx/>
              <a:buNone/>
            </a:pPr>
            <a:r>
              <a:rPr lang="en-US" sz="1100" b="1" dirty="0">
                <a:solidFill>
                  <a:srgbClr val="015873"/>
                </a:solidFill>
                <a:latin typeface="Calibri" panose="020F0502020204030204" pitchFamily="34" charset="0"/>
                <a:cs typeface="Arial" panose="020B0604020202020204" pitchFamily="34" charset="0"/>
              </a:rPr>
              <a:t>Tarlatamab + atezo</a:t>
            </a:r>
          </a:p>
          <a:p>
            <a:pPr algn="r">
              <a:lnSpc>
                <a:spcPct val="90000"/>
              </a:lnSpc>
              <a:spcAft>
                <a:spcPct val="0"/>
              </a:spcAft>
              <a:buClrTx/>
              <a:buFontTx/>
              <a:buNone/>
            </a:pPr>
            <a:r>
              <a:rPr lang="en-US" sz="1100" b="1" dirty="0">
                <a:solidFill>
                  <a:schemeClr val="accent3"/>
                </a:solidFill>
                <a:latin typeface="Calibri" panose="020F0502020204030204" pitchFamily="34" charset="0"/>
                <a:cs typeface="Arial" panose="020B0604020202020204" pitchFamily="34" charset="0"/>
              </a:rPr>
              <a:t>Tarlatamab + durva</a:t>
            </a:r>
          </a:p>
          <a:p>
            <a:pPr algn="r">
              <a:lnSpc>
                <a:spcPct val="90000"/>
              </a:lnSpc>
              <a:spcAft>
                <a:spcPct val="0"/>
              </a:spcAft>
              <a:buClrTx/>
              <a:buFontTx/>
              <a:buNone/>
            </a:pPr>
            <a:r>
              <a:rPr lang="en-US" sz="1100" b="1" dirty="0">
                <a:solidFill>
                  <a:schemeClr val="accent2"/>
                </a:solidFill>
                <a:latin typeface="Calibri" panose="020F0502020204030204" pitchFamily="34" charset="0"/>
                <a:cs typeface="Arial" panose="020B0604020202020204" pitchFamily="34" charset="0"/>
              </a:rPr>
              <a:t>Tarlatamab + atezo or durva</a:t>
            </a:r>
            <a:endParaRPr lang="en-US" sz="1100" dirty="0">
              <a:solidFill>
                <a:schemeClr val="bg1"/>
              </a:solidFill>
              <a:latin typeface="Calibri" panose="020F0502020204030204" pitchFamily="34" charset="0"/>
            </a:endParaRPr>
          </a:p>
        </p:txBody>
      </p:sp>
      <p:sp>
        <p:nvSpPr>
          <p:cNvPr id="50" name="Freeform: Shape 49">
            <a:extLst>
              <a:ext uri="{FF2B5EF4-FFF2-40B4-BE49-F238E27FC236}">
                <a16:creationId xmlns:a16="http://schemas.microsoft.com/office/drawing/2014/main" id="{F2D96608-5E9A-F383-AB7F-401DEEAF1610}"/>
              </a:ext>
            </a:extLst>
          </p:cNvPr>
          <p:cNvSpPr/>
          <p:nvPr/>
        </p:nvSpPr>
        <p:spPr bwMode="auto">
          <a:xfrm>
            <a:off x="6539327" y="4157663"/>
            <a:ext cx="4547774" cy="1241748"/>
          </a:xfrm>
          <a:custGeom>
            <a:avLst/>
            <a:gdLst>
              <a:gd name="connsiteX0" fmla="*/ 0 w 4781550"/>
              <a:gd name="connsiteY0" fmla="*/ 0 h 1819275"/>
              <a:gd name="connsiteX1" fmla="*/ 0 w 4781550"/>
              <a:gd name="connsiteY1" fmla="*/ 1819275 h 1819275"/>
              <a:gd name="connsiteX2" fmla="*/ 4781550 w 4781550"/>
              <a:gd name="connsiteY2" fmla="*/ 1819275 h 1819275"/>
            </a:gdLst>
            <a:ahLst/>
            <a:cxnLst>
              <a:cxn ang="0">
                <a:pos x="connsiteX0" y="connsiteY0"/>
              </a:cxn>
              <a:cxn ang="0">
                <a:pos x="connsiteX1" y="connsiteY1"/>
              </a:cxn>
              <a:cxn ang="0">
                <a:pos x="connsiteX2" y="connsiteY2"/>
              </a:cxn>
            </a:cxnLst>
            <a:rect l="l" t="t" r="r" b="b"/>
            <a:pathLst>
              <a:path w="4781550" h="1819275">
                <a:moveTo>
                  <a:pt x="0" y="0"/>
                </a:moveTo>
                <a:lnTo>
                  <a:pt x="0" y="1819275"/>
                </a:lnTo>
                <a:lnTo>
                  <a:pt x="4781550" y="1819275"/>
                </a:lnTo>
              </a:path>
            </a:pathLst>
          </a:custGeom>
          <a:noFill/>
          <a:ln w="28575">
            <a:solidFill>
              <a:schemeClr val="bg1"/>
            </a:solidFill>
            <a:miter lim="800000"/>
            <a:headEnd/>
            <a:tailEnd/>
          </a:ln>
        </p:spPr>
        <p:txBody>
          <a:bodyPr rtlCol="0" anchor="ctr"/>
          <a:lstStyle/>
          <a:p>
            <a:pPr algn="ctr"/>
            <a:endParaRPr lang="en-US" dirty="0"/>
          </a:p>
        </p:txBody>
      </p:sp>
      <p:grpSp>
        <p:nvGrpSpPr>
          <p:cNvPr id="51" name="Group 50">
            <a:extLst>
              <a:ext uri="{FF2B5EF4-FFF2-40B4-BE49-F238E27FC236}">
                <a16:creationId xmlns:a16="http://schemas.microsoft.com/office/drawing/2014/main" id="{48B9EC1C-F180-1B78-6708-B34545A83796}"/>
              </a:ext>
            </a:extLst>
          </p:cNvPr>
          <p:cNvGrpSpPr/>
          <p:nvPr/>
        </p:nvGrpSpPr>
        <p:grpSpPr>
          <a:xfrm>
            <a:off x="6483931" y="4157663"/>
            <a:ext cx="69270" cy="1245320"/>
            <a:chOff x="958001" y="3471636"/>
            <a:chExt cx="377546" cy="2072169"/>
          </a:xfrm>
        </p:grpSpPr>
        <p:cxnSp>
          <p:nvCxnSpPr>
            <p:cNvPr id="52" name="Straight Connector 51">
              <a:extLst>
                <a:ext uri="{FF2B5EF4-FFF2-40B4-BE49-F238E27FC236}">
                  <a16:creationId xmlns:a16="http://schemas.microsoft.com/office/drawing/2014/main" id="{ADA50FB1-6CCF-506C-B825-F39698126730}"/>
                </a:ext>
              </a:extLst>
            </p:cNvPr>
            <p:cNvCxnSpPr>
              <a:cxnSpLocks/>
            </p:cNvCxnSpPr>
            <p:nvPr/>
          </p:nvCxnSpPr>
          <p:spPr bwMode="auto">
            <a:xfrm>
              <a:off x="958001" y="3471636"/>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24233E42-BE02-EBA8-BE8F-BD170CFCF2DF}"/>
                </a:ext>
              </a:extLst>
            </p:cNvPr>
            <p:cNvCxnSpPr>
              <a:cxnSpLocks/>
            </p:cNvCxnSpPr>
            <p:nvPr/>
          </p:nvCxnSpPr>
          <p:spPr bwMode="auto">
            <a:xfrm>
              <a:off x="958001" y="3885698"/>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6BA9581B-C2DC-0069-D6AA-E18CF7FBCA40}"/>
                </a:ext>
              </a:extLst>
            </p:cNvPr>
            <p:cNvCxnSpPr>
              <a:cxnSpLocks/>
            </p:cNvCxnSpPr>
            <p:nvPr/>
          </p:nvCxnSpPr>
          <p:spPr bwMode="auto">
            <a:xfrm>
              <a:off x="958001" y="4299760"/>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1CEF99CA-0F39-B60F-1AFF-28955A2567B6}"/>
                </a:ext>
              </a:extLst>
            </p:cNvPr>
            <p:cNvCxnSpPr>
              <a:cxnSpLocks/>
            </p:cNvCxnSpPr>
            <p:nvPr/>
          </p:nvCxnSpPr>
          <p:spPr bwMode="auto">
            <a:xfrm>
              <a:off x="958001" y="4713822"/>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0A2B3FDF-5C5E-5C26-4FA6-E82B518143B5}"/>
                </a:ext>
              </a:extLst>
            </p:cNvPr>
            <p:cNvCxnSpPr>
              <a:cxnSpLocks/>
            </p:cNvCxnSpPr>
            <p:nvPr/>
          </p:nvCxnSpPr>
          <p:spPr bwMode="auto">
            <a:xfrm>
              <a:off x="958001" y="5127884"/>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AE166EB6-0037-1AD3-1C07-1378843E269D}"/>
                </a:ext>
              </a:extLst>
            </p:cNvPr>
            <p:cNvCxnSpPr>
              <a:cxnSpLocks/>
            </p:cNvCxnSpPr>
            <p:nvPr/>
          </p:nvCxnSpPr>
          <p:spPr bwMode="auto">
            <a:xfrm>
              <a:off x="958001" y="5543805"/>
              <a:ext cx="377546" cy="0"/>
            </a:xfrm>
            <a:prstGeom prst="line">
              <a:avLst/>
            </a:prstGeom>
            <a:noFill/>
            <a:ln w="28575" cap="flat" cmpd="sng" algn="ctr">
              <a:solidFill>
                <a:schemeClr val="bg1"/>
              </a:solidFill>
              <a:prstDash val="solid"/>
              <a:round/>
              <a:headEnd type="none" w="med" len="med"/>
              <a:tailEnd type="none" w="med" len="med"/>
            </a:ln>
            <a:effectLst/>
          </p:spPr>
        </p:cxnSp>
      </p:grpSp>
      <p:grpSp>
        <p:nvGrpSpPr>
          <p:cNvPr id="72" name="Group 71">
            <a:extLst>
              <a:ext uri="{FF2B5EF4-FFF2-40B4-BE49-F238E27FC236}">
                <a16:creationId xmlns:a16="http://schemas.microsoft.com/office/drawing/2014/main" id="{BA325F29-E14A-C548-C88D-CE0CAA34C594}"/>
              </a:ext>
            </a:extLst>
          </p:cNvPr>
          <p:cNvGrpSpPr/>
          <p:nvPr/>
        </p:nvGrpSpPr>
        <p:grpSpPr>
          <a:xfrm>
            <a:off x="6539946" y="5391150"/>
            <a:ext cx="4540023" cy="76199"/>
            <a:chOff x="6539946" y="5014720"/>
            <a:chExt cx="4540023" cy="493755"/>
          </a:xfrm>
        </p:grpSpPr>
        <p:cxnSp>
          <p:nvCxnSpPr>
            <p:cNvPr id="58" name="Straight Connector 57">
              <a:extLst>
                <a:ext uri="{FF2B5EF4-FFF2-40B4-BE49-F238E27FC236}">
                  <a16:creationId xmlns:a16="http://schemas.microsoft.com/office/drawing/2014/main" id="{EA89950B-9B58-EEDE-394F-49934138EC85}"/>
                </a:ext>
              </a:extLst>
            </p:cNvPr>
            <p:cNvCxnSpPr>
              <a:cxnSpLocks/>
            </p:cNvCxnSpPr>
            <p:nvPr/>
          </p:nvCxnSpPr>
          <p:spPr bwMode="auto">
            <a:xfrm rot="5400000">
              <a:off x="8108527" y="5261597"/>
              <a:ext cx="493753"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B6425497-23A1-CDD3-7427-DA928890A187}"/>
                </a:ext>
              </a:extLst>
            </p:cNvPr>
            <p:cNvCxnSpPr>
              <a:cxnSpLocks/>
            </p:cNvCxnSpPr>
            <p:nvPr/>
          </p:nvCxnSpPr>
          <p:spPr bwMode="auto">
            <a:xfrm rot="5400000">
              <a:off x="7654662" y="5261597"/>
              <a:ext cx="493753"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889DF277-F2EB-4991-66A1-D285115F2C52}"/>
                </a:ext>
              </a:extLst>
            </p:cNvPr>
            <p:cNvCxnSpPr>
              <a:cxnSpLocks/>
            </p:cNvCxnSpPr>
            <p:nvPr/>
          </p:nvCxnSpPr>
          <p:spPr bwMode="auto">
            <a:xfrm rot="5400000">
              <a:off x="7200798" y="5261597"/>
              <a:ext cx="493753"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205BEFAE-D029-71FA-0F2F-17EB81FA5783}"/>
                </a:ext>
              </a:extLst>
            </p:cNvPr>
            <p:cNvCxnSpPr>
              <a:cxnSpLocks/>
            </p:cNvCxnSpPr>
            <p:nvPr/>
          </p:nvCxnSpPr>
          <p:spPr bwMode="auto">
            <a:xfrm rot="5400000">
              <a:off x="6746933" y="5261597"/>
              <a:ext cx="493753"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D9A976EF-3B3C-A43B-45AC-291AD83DAF0E}"/>
                </a:ext>
              </a:extLst>
            </p:cNvPr>
            <p:cNvCxnSpPr>
              <a:cxnSpLocks/>
            </p:cNvCxnSpPr>
            <p:nvPr/>
          </p:nvCxnSpPr>
          <p:spPr bwMode="auto">
            <a:xfrm rot="5400000">
              <a:off x="6293069" y="5261597"/>
              <a:ext cx="493753"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9C7E520E-CD4E-B10D-0105-835390B269F9}"/>
                </a:ext>
              </a:extLst>
            </p:cNvPr>
            <p:cNvCxnSpPr>
              <a:cxnSpLocks/>
            </p:cNvCxnSpPr>
            <p:nvPr/>
          </p:nvCxnSpPr>
          <p:spPr bwMode="auto">
            <a:xfrm rot="5400000">
              <a:off x="8558987" y="5261599"/>
              <a:ext cx="493753"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8F6E7BD3-D235-E44A-420D-205E1305A984}"/>
                </a:ext>
              </a:extLst>
            </p:cNvPr>
            <p:cNvCxnSpPr>
              <a:cxnSpLocks/>
            </p:cNvCxnSpPr>
            <p:nvPr/>
          </p:nvCxnSpPr>
          <p:spPr bwMode="auto">
            <a:xfrm rot="5400000">
              <a:off x="10833092" y="5261598"/>
              <a:ext cx="493753"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0D8591CF-C960-F864-F1BD-DF72EB2608BA}"/>
                </a:ext>
              </a:extLst>
            </p:cNvPr>
            <p:cNvCxnSpPr>
              <a:cxnSpLocks/>
            </p:cNvCxnSpPr>
            <p:nvPr/>
          </p:nvCxnSpPr>
          <p:spPr bwMode="auto">
            <a:xfrm rot="5400000">
              <a:off x="10379228" y="5261598"/>
              <a:ext cx="493753"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CBFD533A-2F9E-C271-2D2F-EFE33F1E9B44}"/>
                </a:ext>
              </a:extLst>
            </p:cNvPr>
            <p:cNvCxnSpPr>
              <a:cxnSpLocks/>
            </p:cNvCxnSpPr>
            <p:nvPr/>
          </p:nvCxnSpPr>
          <p:spPr bwMode="auto">
            <a:xfrm rot="5400000">
              <a:off x="9925363" y="5261598"/>
              <a:ext cx="493753"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F6948EE4-3F09-F520-A12F-7DA60AA5F7C6}"/>
                </a:ext>
              </a:extLst>
            </p:cNvPr>
            <p:cNvCxnSpPr>
              <a:cxnSpLocks/>
            </p:cNvCxnSpPr>
            <p:nvPr/>
          </p:nvCxnSpPr>
          <p:spPr bwMode="auto">
            <a:xfrm rot="5400000">
              <a:off x="9471499" y="5261598"/>
              <a:ext cx="493753"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BA5A75A1-4066-7A40-EF02-5020D719C30A}"/>
                </a:ext>
              </a:extLst>
            </p:cNvPr>
            <p:cNvCxnSpPr>
              <a:cxnSpLocks/>
            </p:cNvCxnSpPr>
            <p:nvPr/>
          </p:nvCxnSpPr>
          <p:spPr bwMode="auto">
            <a:xfrm rot="5400000">
              <a:off x="9017634" y="5261598"/>
              <a:ext cx="493753" cy="0"/>
            </a:xfrm>
            <a:prstGeom prst="line">
              <a:avLst/>
            </a:prstGeom>
            <a:noFill/>
            <a:ln w="28575" cap="flat" cmpd="sng" algn="ctr">
              <a:solidFill>
                <a:schemeClr val="bg1"/>
              </a:solidFill>
              <a:prstDash val="solid"/>
              <a:round/>
              <a:headEnd type="none" w="med" len="med"/>
              <a:tailEnd type="none" w="med" len="med"/>
            </a:ln>
            <a:effectLst/>
          </p:spPr>
        </p:cxnSp>
      </p:grpSp>
      <p:sp>
        <p:nvSpPr>
          <p:cNvPr id="74" name="TextBox 73">
            <a:extLst>
              <a:ext uri="{FF2B5EF4-FFF2-40B4-BE49-F238E27FC236}">
                <a16:creationId xmlns:a16="http://schemas.microsoft.com/office/drawing/2014/main" id="{A59212C9-374B-DBFB-3A9B-34DEF85741AC}"/>
              </a:ext>
            </a:extLst>
          </p:cNvPr>
          <p:cNvSpPr txBox="1"/>
          <p:nvPr/>
        </p:nvSpPr>
        <p:spPr bwMode="auto">
          <a:xfrm>
            <a:off x="8599917" y="2560224"/>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a:t>
            </a:r>
          </a:p>
        </p:txBody>
      </p:sp>
      <p:sp>
        <p:nvSpPr>
          <p:cNvPr id="75" name="TextBox 74">
            <a:extLst>
              <a:ext uri="{FF2B5EF4-FFF2-40B4-BE49-F238E27FC236}">
                <a16:creationId xmlns:a16="http://schemas.microsoft.com/office/drawing/2014/main" id="{6ADFC08D-860E-A93F-2727-043C90C32EB3}"/>
              </a:ext>
            </a:extLst>
          </p:cNvPr>
          <p:cNvSpPr txBox="1"/>
          <p:nvPr/>
        </p:nvSpPr>
        <p:spPr bwMode="auto">
          <a:xfrm rot="16200000">
            <a:off x="5743727" y="1649148"/>
            <a:ext cx="6751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OS (%)</a:t>
            </a:r>
          </a:p>
        </p:txBody>
      </p:sp>
      <p:grpSp>
        <p:nvGrpSpPr>
          <p:cNvPr id="76" name="Group 75">
            <a:extLst>
              <a:ext uri="{FF2B5EF4-FFF2-40B4-BE49-F238E27FC236}">
                <a16:creationId xmlns:a16="http://schemas.microsoft.com/office/drawing/2014/main" id="{9B769289-386B-724D-FA20-315EF84C2D63}"/>
              </a:ext>
            </a:extLst>
          </p:cNvPr>
          <p:cNvGrpSpPr/>
          <p:nvPr/>
        </p:nvGrpSpPr>
        <p:grpSpPr>
          <a:xfrm>
            <a:off x="6110289" y="1043246"/>
            <a:ext cx="458780" cy="1545136"/>
            <a:chOff x="6096000" y="4008164"/>
            <a:chExt cx="458780" cy="1545136"/>
          </a:xfrm>
        </p:grpSpPr>
        <p:sp>
          <p:nvSpPr>
            <p:cNvPr id="77" name="TextBox 76">
              <a:extLst>
                <a:ext uri="{FF2B5EF4-FFF2-40B4-BE49-F238E27FC236}">
                  <a16:creationId xmlns:a16="http://schemas.microsoft.com/office/drawing/2014/main" id="{598CAB23-784C-A7D7-216F-1616559B1EC4}"/>
                </a:ext>
              </a:extLst>
            </p:cNvPr>
            <p:cNvSpPr txBox="1"/>
            <p:nvPr/>
          </p:nvSpPr>
          <p:spPr bwMode="auto">
            <a:xfrm>
              <a:off x="6096000" y="4008164"/>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100</a:t>
              </a:r>
            </a:p>
          </p:txBody>
        </p:sp>
        <p:sp>
          <p:nvSpPr>
            <p:cNvPr id="78" name="TextBox 77">
              <a:extLst>
                <a:ext uri="{FF2B5EF4-FFF2-40B4-BE49-F238E27FC236}">
                  <a16:creationId xmlns:a16="http://schemas.microsoft.com/office/drawing/2014/main" id="{0F76D643-CEFB-489A-EB65-A8CDB44DAED2}"/>
                </a:ext>
              </a:extLst>
            </p:cNvPr>
            <p:cNvSpPr txBox="1"/>
            <p:nvPr/>
          </p:nvSpPr>
          <p:spPr bwMode="auto">
            <a:xfrm>
              <a:off x="6187372" y="425563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80</a:t>
              </a:r>
            </a:p>
          </p:txBody>
        </p:sp>
        <p:sp>
          <p:nvSpPr>
            <p:cNvPr id="79" name="TextBox 78">
              <a:extLst>
                <a:ext uri="{FF2B5EF4-FFF2-40B4-BE49-F238E27FC236}">
                  <a16:creationId xmlns:a16="http://schemas.microsoft.com/office/drawing/2014/main" id="{05C2632F-F440-F0B2-DEAD-A7F7DAE485CB}"/>
                </a:ext>
              </a:extLst>
            </p:cNvPr>
            <p:cNvSpPr txBox="1"/>
            <p:nvPr/>
          </p:nvSpPr>
          <p:spPr bwMode="auto">
            <a:xfrm>
              <a:off x="6187372" y="45031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60</a:t>
              </a:r>
            </a:p>
          </p:txBody>
        </p:sp>
        <p:sp>
          <p:nvSpPr>
            <p:cNvPr id="80" name="TextBox 79">
              <a:extLst>
                <a:ext uri="{FF2B5EF4-FFF2-40B4-BE49-F238E27FC236}">
                  <a16:creationId xmlns:a16="http://schemas.microsoft.com/office/drawing/2014/main" id="{8F942C57-B2C5-3622-1C6D-2FD457B83E8B}"/>
                </a:ext>
              </a:extLst>
            </p:cNvPr>
            <p:cNvSpPr txBox="1"/>
            <p:nvPr/>
          </p:nvSpPr>
          <p:spPr bwMode="auto">
            <a:xfrm>
              <a:off x="6187372" y="47505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40</a:t>
              </a:r>
            </a:p>
          </p:txBody>
        </p:sp>
        <p:sp>
          <p:nvSpPr>
            <p:cNvPr id="81" name="TextBox 80">
              <a:extLst>
                <a:ext uri="{FF2B5EF4-FFF2-40B4-BE49-F238E27FC236}">
                  <a16:creationId xmlns:a16="http://schemas.microsoft.com/office/drawing/2014/main" id="{A2C76D80-FFE9-12E5-70E8-A9F8C10E6FFF}"/>
                </a:ext>
              </a:extLst>
            </p:cNvPr>
            <p:cNvSpPr txBox="1"/>
            <p:nvPr/>
          </p:nvSpPr>
          <p:spPr bwMode="auto">
            <a:xfrm>
              <a:off x="6187372" y="49980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20</a:t>
              </a:r>
            </a:p>
          </p:txBody>
        </p:sp>
        <p:sp>
          <p:nvSpPr>
            <p:cNvPr id="82" name="TextBox 81">
              <a:extLst>
                <a:ext uri="{FF2B5EF4-FFF2-40B4-BE49-F238E27FC236}">
                  <a16:creationId xmlns:a16="http://schemas.microsoft.com/office/drawing/2014/main" id="{3C2953B3-E91F-2F11-7AD8-8DDE189A9732}"/>
                </a:ext>
              </a:extLst>
            </p:cNvPr>
            <p:cNvSpPr txBox="1"/>
            <p:nvPr/>
          </p:nvSpPr>
          <p:spPr bwMode="auto">
            <a:xfrm>
              <a:off x="6278743" y="524552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a:t>
              </a:r>
            </a:p>
          </p:txBody>
        </p:sp>
      </p:grpSp>
      <p:grpSp>
        <p:nvGrpSpPr>
          <p:cNvPr id="83" name="Group 82">
            <a:extLst>
              <a:ext uri="{FF2B5EF4-FFF2-40B4-BE49-F238E27FC236}">
                <a16:creationId xmlns:a16="http://schemas.microsoft.com/office/drawing/2014/main" id="{6977F099-427E-61BB-0C82-FE8CA93DBD1A}"/>
              </a:ext>
            </a:extLst>
          </p:cNvPr>
          <p:cNvGrpSpPr/>
          <p:nvPr/>
        </p:nvGrpSpPr>
        <p:grpSpPr>
          <a:xfrm>
            <a:off x="6401179" y="2415862"/>
            <a:ext cx="4867166" cy="307777"/>
            <a:chOff x="6401179" y="5371254"/>
            <a:chExt cx="4867166" cy="307777"/>
          </a:xfrm>
        </p:grpSpPr>
        <p:sp>
          <p:nvSpPr>
            <p:cNvPr id="84" name="TextBox 83">
              <a:extLst>
                <a:ext uri="{FF2B5EF4-FFF2-40B4-BE49-F238E27FC236}">
                  <a16:creationId xmlns:a16="http://schemas.microsoft.com/office/drawing/2014/main" id="{4D6AC4FE-B510-0D10-48D6-8ADBEE49E0D9}"/>
                </a:ext>
              </a:extLst>
            </p:cNvPr>
            <p:cNvSpPr txBox="1"/>
            <p:nvPr/>
          </p:nvSpPr>
          <p:spPr bwMode="auto">
            <a:xfrm>
              <a:off x="6401179" y="537125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a:t>
              </a:r>
            </a:p>
          </p:txBody>
        </p:sp>
        <p:sp>
          <p:nvSpPr>
            <p:cNvPr id="85" name="TextBox 84">
              <a:extLst>
                <a:ext uri="{FF2B5EF4-FFF2-40B4-BE49-F238E27FC236}">
                  <a16:creationId xmlns:a16="http://schemas.microsoft.com/office/drawing/2014/main" id="{EB10364B-F187-042E-84B6-9BA3E7ADA7BA}"/>
                </a:ext>
              </a:extLst>
            </p:cNvPr>
            <p:cNvSpPr txBox="1"/>
            <p:nvPr/>
          </p:nvSpPr>
          <p:spPr bwMode="auto">
            <a:xfrm>
              <a:off x="6854415" y="537125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a:t>
              </a:r>
            </a:p>
          </p:txBody>
        </p:sp>
        <p:sp>
          <p:nvSpPr>
            <p:cNvPr id="86" name="TextBox 85">
              <a:extLst>
                <a:ext uri="{FF2B5EF4-FFF2-40B4-BE49-F238E27FC236}">
                  <a16:creationId xmlns:a16="http://schemas.microsoft.com/office/drawing/2014/main" id="{9DE0DC8C-1822-6A60-2CA5-1B19FC65B4D0}"/>
                </a:ext>
              </a:extLst>
            </p:cNvPr>
            <p:cNvSpPr txBox="1"/>
            <p:nvPr/>
          </p:nvSpPr>
          <p:spPr bwMode="auto">
            <a:xfrm>
              <a:off x="7311995" y="537125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a:t>
              </a:r>
            </a:p>
          </p:txBody>
        </p:sp>
        <p:sp>
          <p:nvSpPr>
            <p:cNvPr id="87" name="TextBox 86">
              <a:extLst>
                <a:ext uri="{FF2B5EF4-FFF2-40B4-BE49-F238E27FC236}">
                  <a16:creationId xmlns:a16="http://schemas.microsoft.com/office/drawing/2014/main" id="{F2529F39-2D6C-5AAF-15D7-C237FC2A513D}"/>
                </a:ext>
              </a:extLst>
            </p:cNvPr>
            <p:cNvSpPr txBox="1"/>
            <p:nvPr/>
          </p:nvSpPr>
          <p:spPr bwMode="auto">
            <a:xfrm>
              <a:off x="7765231" y="537125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9</a:t>
              </a:r>
            </a:p>
          </p:txBody>
        </p:sp>
        <p:sp>
          <p:nvSpPr>
            <p:cNvPr id="88" name="TextBox 87">
              <a:extLst>
                <a:ext uri="{FF2B5EF4-FFF2-40B4-BE49-F238E27FC236}">
                  <a16:creationId xmlns:a16="http://schemas.microsoft.com/office/drawing/2014/main" id="{C06ACDB2-FF1C-514A-2246-57C1416A4005}"/>
                </a:ext>
              </a:extLst>
            </p:cNvPr>
            <p:cNvSpPr txBox="1"/>
            <p:nvPr/>
          </p:nvSpPr>
          <p:spPr bwMode="auto">
            <a:xfrm>
              <a:off x="8129091" y="53712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12</a:t>
              </a:r>
            </a:p>
          </p:txBody>
        </p:sp>
        <p:sp>
          <p:nvSpPr>
            <p:cNvPr id="89" name="TextBox 88">
              <a:extLst>
                <a:ext uri="{FF2B5EF4-FFF2-40B4-BE49-F238E27FC236}">
                  <a16:creationId xmlns:a16="http://schemas.microsoft.com/office/drawing/2014/main" id="{D215A57D-957F-CCEC-3F39-78F85387E0B6}"/>
                </a:ext>
              </a:extLst>
            </p:cNvPr>
            <p:cNvSpPr txBox="1"/>
            <p:nvPr/>
          </p:nvSpPr>
          <p:spPr bwMode="auto">
            <a:xfrm>
              <a:off x="8582327" y="53712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15</a:t>
              </a:r>
            </a:p>
          </p:txBody>
        </p:sp>
        <p:sp>
          <p:nvSpPr>
            <p:cNvPr id="90" name="TextBox 89">
              <a:extLst>
                <a:ext uri="{FF2B5EF4-FFF2-40B4-BE49-F238E27FC236}">
                  <a16:creationId xmlns:a16="http://schemas.microsoft.com/office/drawing/2014/main" id="{38944CCA-3379-A637-108C-2781E83DC2B1}"/>
                </a:ext>
              </a:extLst>
            </p:cNvPr>
            <p:cNvSpPr txBox="1"/>
            <p:nvPr/>
          </p:nvSpPr>
          <p:spPr bwMode="auto">
            <a:xfrm>
              <a:off x="9039907" y="53712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18</a:t>
              </a:r>
            </a:p>
          </p:txBody>
        </p:sp>
        <p:sp>
          <p:nvSpPr>
            <p:cNvPr id="91" name="TextBox 90">
              <a:extLst>
                <a:ext uri="{FF2B5EF4-FFF2-40B4-BE49-F238E27FC236}">
                  <a16:creationId xmlns:a16="http://schemas.microsoft.com/office/drawing/2014/main" id="{00B7336A-1E56-A146-1376-EA51E25C4763}"/>
                </a:ext>
              </a:extLst>
            </p:cNvPr>
            <p:cNvSpPr txBox="1"/>
            <p:nvPr/>
          </p:nvSpPr>
          <p:spPr bwMode="auto">
            <a:xfrm>
              <a:off x="9532541" y="53712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21</a:t>
              </a:r>
            </a:p>
          </p:txBody>
        </p:sp>
        <p:sp>
          <p:nvSpPr>
            <p:cNvPr id="92" name="TextBox 91">
              <a:extLst>
                <a:ext uri="{FF2B5EF4-FFF2-40B4-BE49-F238E27FC236}">
                  <a16:creationId xmlns:a16="http://schemas.microsoft.com/office/drawing/2014/main" id="{AFA1262B-7783-960D-5F7E-A66DD8338813}"/>
                </a:ext>
              </a:extLst>
            </p:cNvPr>
            <p:cNvSpPr txBox="1"/>
            <p:nvPr/>
          </p:nvSpPr>
          <p:spPr bwMode="auto">
            <a:xfrm>
              <a:off x="9990121" y="53712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24</a:t>
              </a:r>
            </a:p>
          </p:txBody>
        </p:sp>
        <p:sp>
          <p:nvSpPr>
            <p:cNvPr id="93" name="TextBox 92">
              <a:extLst>
                <a:ext uri="{FF2B5EF4-FFF2-40B4-BE49-F238E27FC236}">
                  <a16:creationId xmlns:a16="http://schemas.microsoft.com/office/drawing/2014/main" id="{228E113E-E762-39D2-5B8F-36CB19284601}"/>
                </a:ext>
              </a:extLst>
            </p:cNvPr>
            <p:cNvSpPr txBox="1"/>
            <p:nvPr/>
          </p:nvSpPr>
          <p:spPr bwMode="auto">
            <a:xfrm>
              <a:off x="10447701" y="53712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27</a:t>
              </a:r>
            </a:p>
          </p:txBody>
        </p:sp>
        <p:sp>
          <p:nvSpPr>
            <p:cNvPr id="94" name="TextBox 93">
              <a:extLst>
                <a:ext uri="{FF2B5EF4-FFF2-40B4-BE49-F238E27FC236}">
                  <a16:creationId xmlns:a16="http://schemas.microsoft.com/office/drawing/2014/main" id="{F5773936-726C-CDD3-F919-756590D56C18}"/>
                </a:ext>
              </a:extLst>
            </p:cNvPr>
            <p:cNvSpPr txBox="1"/>
            <p:nvPr/>
          </p:nvSpPr>
          <p:spPr bwMode="auto">
            <a:xfrm>
              <a:off x="10900937" y="53712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30</a:t>
              </a:r>
            </a:p>
          </p:txBody>
        </p:sp>
      </p:grpSp>
      <p:grpSp>
        <p:nvGrpSpPr>
          <p:cNvPr id="95" name="Group 94">
            <a:extLst>
              <a:ext uri="{FF2B5EF4-FFF2-40B4-BE49-F238E27FC236}">
                <a16:creationId xmlns:a16="http://schemas.microsoft.com/office/drawing/2014/main" id="{8B65C46F-EA52-2B46-1108-3BDAAFD62B39}"/>
              </a:ext>
            </a:extLst>
          </p:cNvPr>
          <p:cNvGrpSpPr/>
          <p:nvPr/>
        </p:nvGrpSpPr>
        <p:grpSpPr>
          <a:xfrm>
            <a:off x="6279352" y="2746153"/>
            <a:ext cx="5027466" cy="549381"/>
            <a:chOff x="6279352" y="5371254"/>
            <a:chExt cx="5027466" cy="549381"/>
          </a:xfrm>
        </p:grpSpPr>
        <p:sp>
          <p:nvSpPr>
            <p:cNvPr id="96" name="TextBox 95">
              <a:extLst>
                <a:ext uri="{FF2B5EF4-FFF2-40B4-BE49-F238E27FC236}">
                  <a16:creationId xmlns:a16="http://schemas.microsoft.com/office/drawing/2014/main" id="{669B82EC-61B0-03AD-F09B-4E2A4ABCD70E}"/>
                </a:ext>
              </a:extLst>
            </p:cNvPr>
            <p:cNvSpPr txBox="1"/>
            <p:nvPr/>
          </p:nvSpPr>
          <p:spPr bwMode="auto">
            <a:xfrm>
              <a:off x="6279352" y="5371254"/>
              <a:ext cx="519693"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100" dirty="0">
                  <a:solidFill>
                    <a:schemeClr val="bg1"/>
                  </a:solidFill>
                  <a:latin typeface="Calibri" panose="020F0502020204030204" pitchFamily="34" charset="0"/>
                </a:rPr>
                <a:t>48 (0)</a:t>
              </a:r>
            </a:p>
            <a:p>
              <a:pPr algn="ctr">
                <a:lnSpc>
                  <a:spcPct val="90000"/>
                </a:lnSpc>
                <a:spcAft>
                  <a:spcPct val="0"/>
                </a:spcAft>
                <a:buClrTx/>
                <a:buFontTx/>
                <a:buNone/>
              </a:pPr>
              <a:r>
                <a:rPr lang="en-US" sz="1100" dirty="0">
                  <a:solidFill>
                    <a:schemeClr val="bg1"/>
                  </a:solidFill>
                  <a:latin typeface="Calibri" panose="020F0502020204030204" pitchFamily="34" charset="0"/>
                </a:rPr>
                <a:t>40 (0)</a:t>
              </a:r>
            </a:p>
            <a:p>
              <a:pPr algn="ctr">
                <a:lnSpc>
                  <a:spcPct val="90000"/>
                </a:lnSpc>
                <a:spcAft>
                  <a:spcPct val="0"/>
                </a:spcAft>
                <a:buClrTx/>
                <a:buFontTx/>
                <a:buNone/>
              </a:pPr>
              <a:r>
                <a:rPr lang="en-US" sz="1100" dirty="0">
                  <a:solidFill>
                    <a:schemeClr val="bg1"/>
                  </a:solidFill>
                  <a:latin typeface="Calibri" panose="020F0502020204030204" pitchFamily="34" charset="0"/>
                </a:rPr>
                <a:t>88 (0)</a:t>
              </a:r>
            </a:p>
          </p:txBody>
        </p:sp>
        <p:sp>
          <p:nvSpPr>
            <p:cNvPr id="97" name="TextBox 96">
              <a:extLst>
                <a:ext uri="{FF2B5EF4-FFF2-40B4-BE49-F238E27FC236}">
                  <a16:creationId xmlns:a16="http://schemas.microsoft.com/office/drawing/2014/main" id="{953E545F-69C9-A32F-944D-C99305EB03B3}"/>
                </a:ext>
              </a:extLst>
            </p:cNvPr>
            <p:cNvSpPr txBox="1"/>
            <p:nvPr/>
          </p:nvSpPr>
          <p:spPr bwMode="auto">
            <a:xfrm>
              <a:off x="6696520" y="5371254"/>
              <a:ext cx="591830"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100" dirty="0">
                  <a:solidFill>
                    <a:schemeClr val="bg1"/>
                  </a:solidFill>
                  <a:latin typeface="Calibri" panose="020F0502020204030204" pitchFamily="34" charset="0"/>
                </a:rPr>
                <a:t>27 (5)</a:t>
              </a:r>
            </a:p>
            <a:p>
              <a:pPr algn="ctr">
                <a:lnSpc>
                  <a:spcPct val="90000"/>
                </a:lnSpc>
                <a:spcAft>
                  <a:spcPct val="0"/>
                </a:spcAft>
                <a:buClrTx/>
                <a:buFontTx/>
                <a:buNone/>
              </a:pPr>
              <a:r>
                <a:rPr lang="en-US" sz="1100" dirty="0">
                  <a:solidFill>
                    <a:schemeClr val="bg1"/>
                  </a:solidFill>
                  <a:latin typeface="Calibri" panose="020F0502020204030204" pitchFamily="34" charset="0"/>
                </a:rPr>
                <a:t>23 (8)</a:t>
              </a:r>
            </a:p>
            <a:p>
              <a:pPr algn="ctr">
                <a:lnSpc>
                  <a:spcPct val="90000"/>
                </a:lnSpc>
                <a:spcAft>
                  <a:spcPct val="0"/>
                </a:spcAft>
                <a:buClrTx/>
                <a:buFontTx/>
                <a:buNone/>
              </a:pPr>
              <a:r>
                <a:rPr lang="en-US" sz="1100" dirty="0">
                  <a:solidFill>
                    <a:schemeClr val="bg1"/>
                  </a:solidFill>
                  <a:latin typeface="Calibri" panose="020F0502020204030204" pitchFamily="34" charset="0"/>
                </a:rPr>
                <a:t>50 (13)</a:t>
              </a:r>
            </a:p>
          </p:txBody>
        </p:sp>
        <p:sp>
          <p:nvSpPr>
            <p:cNvPr id="98" name="TextBox 97">
              <a:extLst>
                <a:ext uri="{FF2B5EF4-FFF2-40B4-BE49-F238E27FC236}">
                  <a16:creationId xmlns:a16="http://schemas.microsoft.com/office/drawing/2014/main" id="{A5C49CB1-492B-3C47-FDD8-5A2FBA3A4BEA}"/>
                </a:ext>
              </a:extLst>
            </p:cNvPr>
            <p:cNvSpPr txBox="1"/>
            <p:nvPr/>
          </p:nvSpPr>
          <p:spPr bwMode="auto">
            <a:xfrm>
              <a:off x="7154100" y="5371254"/>
              <a:ext cx="591830"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100" dirty="0">
                  <a:solidFill>
                    <a:schemeClr val="bg1"/>
                  </a:solidFill>
                  <a:latin typeface="Calibri" panose="020F0502020204030204" pitchFamily="34" charset="0"/>
                </a:rPr>
                <a:t>19 (6)</a:t>
              </a:r>
            </a:p>
            <a:p>
              <a:pPr algn="ctr">
                <a:lnSpc>
                  <a:spcPct val="90000"/>
                </a:lnSpc>
                <a:spcAft>
                  <a:spcPct val="0"/>
                </a:spcAft>
                <a:buClrTx/>
                <a:buFontTx/>
                <a:buNone/>
              </a:pPr>
              <a:r>
                <a:rPr lang="en-US" sz="1100" dirty="0">
                  <a:solidFill>
                    <a:schemeClr val="bg1"/>
                  </a:solidFill>
                  <a:latin typeface="Calibri" panose="020F0502020204030204" pitchFamily="34" charset="0"/>
                </a:rPr>
                <a:t>15 (8)</a:t>
              </a:r>
            </a:p>
            <a:p>
              <a:pPr algn="ctr">
                <a:lnSpc>
                  <a:spcPct val="90000"/>
                </a:lnSpc>
                <a:spcAft>
                  <a:spcPct val="0"/>
                </a:spcAft>
                <a:buClrTx/>
                <a:buFontTx/>
                <a:buNone/>
              </a:pPr>
              <a:r>
                <a:rPr lang="en-US" sz="1100" dirty="0">
                  <a:solidFill>
                    <a:schemeClr val="bg1"/>
                  </a:solidFill>
                  <a:latin typeface="Calibri" panose="020F0502020204030204" pitchFamily="34" charset="0"/>
                </a:rPr>
                <a:t>34 (14)</a:t>
              </a:r>
            </a:p>
          </p:txBody>
        </p:sp>
        <p:sp>
          <p:nvSpPr>
            <p:cNvPr id="99" name="TextBox 98">
              <a:extLst>
                <a:ext uri="{FF2B5EF4-FFF2-40B4-BE49-F238E27FC236}">
                  <a16:creationId xmlns:a16="http://schemas.microsoft.com/office/drawing/2014/main" id="{D3049FB4-1469-4864-23BF-8E1E8D23A4E6}"/>
                </a:ext>
              </a:extLst>
            </p:cNvPr>
            <p:cNvSpPr txBox="1"/>
            <p:nvPr/>
          </p:nvSpPr>
          <p:spPr bwMode="auto">
            <a:xfrm>
              <a:off x="7607336" y="5371254"/>
              <a:ext cx="591830"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100" dirty="0">
                  <a:solidFill>
                    <a:schemeClr val="bg1"/>
                  </a:solidFill>
                  <a:latin typeface="Calibri" panose="020F0502020204030204" pitchFamily="34" charset="0"/>
                </a:rPr>
                <a:t>15 (6)</a:t>
              </a:r>
            </a:p>
            <a:p>
              <a:pPr algn="ctr">
                <a:lnSpc>
                  <a:spcPct val="90000"/>
                </a:lnSpc>
                <a:spcAft>
                  <a:spcPct val="0"/>
                </a:spcAft>
                <a:buClrTx/>
                <a:buFontTx/>
                <a:buNone/>
              </a:pPr>
              <a:r>
                <a:rPr lang="en-US" sz="1100" dirty="0">
                  <a:solidFill>
                    <a:schemeClr val="bg1"/>
                  </a:solidFill>
                  <a:latin typeface="Calibri" panose="020F0502020204030204" pitchFamily="34" charset="0"/>
                </a:rPr>
                <a:t>14 (8)</a:t>
              </a:r>
            </a:p>
            <a:p>
              <a:pPr algn="ctr">
                <a:lnSpc>
                  <a:spcPct val="90000"/>
                </a:lnSpc>
                <a:spcAft>
                  <a:spcPct val="0"/>
                </a:spcAft>
                <a:buClrTx/>
                <a:buFontTx/>
                <a:buNone/>
              </a:pPr>
              <a:r>
                <a:rPr lang="en-US" sz="1100" dirty="0">
                  <a:solidFill>
                    <a:schemeClr val="bg1"/>
                  </a:solidFill>
                  <a:latin typeface="Calibri" panose="020F0502020204030204" pitchFamily="34" charset="0"/>
                </a:rPr>
                <a:t>29 (14)</a:t>
              </a:r>
            </a:p>
          </p:txBody>
        </p:sp>
        <p:sp>
          <p:nvSpPr>
            <p:cNvPr id="100" name="TextBox 99">
              <a:extLst>
                <a:ext uri="{FF2B5EF4-FFF2-40B4-BE49-F238E27FC236}">
                  <a16:creationId xmlns:a16="http://schemas.microsoft.com/office/drawing/2014/main" id="{CEC7BDDB-84C5-D721-568A-A39BFEECFA19}"/>
                </a:ext>
              </a:extLst>
            </p:cNvPr>
            <p:cNvSpPr txBox="1"/>
            <p:nvPr/>
          </p:nvSpPr>
          <p:spPr bwMode="auto">
            <a:xfrm>
              <a:off x="8016882" y="5371254"/>
              <a:ext cx="591830"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100" dirty="0">
                  <a:solidFill>
                    <a:schemeClr val="bg1"/>
                  </a:solidFill>
                  <a:latin typeface="Calibri" panose="020F0502020204030204" pitchFamily="34" charset="0"/>
                </a:rPr>
                <a:t>14 (7)</a:t>
              </a:r>
            </a:p>
            <a:p>
              <a:pPr algn="ctr">
                <a:lnSpc>
                  <a:spcPct val="90000"/>
                </a:lnSpc>
                <a:spcAft>
                  <a:spcPct val="0"/>
                </a:spcAft>
                <a:buClrTx/>
                <a:buFontTx/>
                <a:buNone/>
              </a:pPr>
              <a:r>
                <a:rPr lang="en-US" sz="1100" dirty="0">
                  <a:solidFill>
                    <a:schemeClr val="bg1"/>
                  </a:solidFill>
                  <a:latin typeface="Calibri" panose="020F0502020204030204" pitchFamily="34" charset="0"/>
                </a:rPr>
                <a:t>10 (8)</a:t>
              </a:r>
            </a:p>
            <a:p>
              <a:pPr algn="ctr">
                <a:lnSpc>
                  <a:spcPct val="90000"/>
                </a:lnSpc>
                <a:spcAft>
                  <a:spcPct val="0"/>
                </a:spcAft>
                <a:buClrTx/>
                <a:buFontTx/>
                <a:buNone/>
              </a:pPr>
              <a:r>
                <a:rPr lang="en-US" sz="1100" dirty="0">
                  <a:solidFill>
                    <a:schemeClr val="bg1"/>
                  </a:solidFill>
                  <a:latin typeface="Calibri" panose="020F0502020204030204" pitchFamily="34" charset="0"/>
                </a:rPr>
                <a:t>24 (15)</a:t>
              </a:r>
            </a:p>
          </p:txBody>
        </p:sp>
        <p:sp>
          <p:nvSpPr>
            <p:cNvPr id="101" name="TextBox 100">
              <a:extLst>
                <a:ext uri="{FF2B5EF4-FFF2-40B4-BE49-F238E27FC236}">
                  <a16:creationId xmlns:a16="http://schemas.microsoft.com/office/drawing/2014/main" id="{6D9AA756-AC83-DDB3-A749-DA02235CDAC3}"/>
                </a:ext>
              </a:extLst>
            </p:cNvPr>
            <p:cNvSpPr txBox="1"/>
            <p:nvPr/>
          </p:nvSpPr>
          <p:spPr bwMode="auto">
            <a:xfrm>
              <a:off x="8470118" y="5371254"/>
              <a:ext cx="591830"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100" dirty="0">
                  <a:solidFill>
                    <a:schemeClr val="bg1"/>
                  </a:solidFill>
                  <a:latin typeface="Calibri" panose="020F0502020204030204" pitchFamily="34" charset="0"/>
                </a:rPr>
                <a:t>9 (11)</a:t>
              </a:r>
            </a:p>
            <a:p>
              <a:pPr algn="ctr">
                <a:lnSpc>
                  <a:spcPct val="90000"/>
                </a:lnSpc>
                <a:spcAft>
                  <a:spcPct val="0"/>
                </a:spcAft>
                <a:buClrTx/>
                <a:buFontTx/>
                <a:buNone/>
              </a:pPr>
              <a:r>
                <a:rPr lang="en-US" sz="1100" dirty="0">
                  <a:solidFill>
                    <a:schemeClr val="bg1"/>
                  </a:solidFill>
                  <a:latin typeface="Calibri" panose="020F0502020204030204" pitchFamily="34" charset="0"/>
                </a:rPr>
                <a:t>9 (8)</a:t>
              </a:r>
            </a:p>
            <a:p>
              <a:pPr algn="ctr">
                <a:lnSpc>
                  <a:spcPct val="90000"/>
                </a:lnSpc>
                <a:spcAft>
                  <a:spcPct val="0"/>
                </a:spcAft>
                <a:buClrTx/>
                <a:buFontTx/>
                <a:buNone/>
              </a:pPr>
              <a:r>
                <a:rPr lang="en-US" sz="1100" dirty="0">
                  <a:solidFill>
                    <a:schemeClr val="bg1"/>
                  </a:solidFill>
                  <a:latin typeface="Calibri" panose="020F0502020204030204" pitchFamily="34" charset="0"/>
                </a:rPr>
                <a:t>18 (19)</a:t>
              </a:r>
            </a:p>
          </p:txBody>
        </p:sp>
        <p:sp>
          <p:nvSpPr>
            <p:cNvPr id="102" name="TextBox 101">
              <a:extLst>
                <a:ext uri="{FF2B5EF4-FFF2-40B4-BE49-F238E27FC236}">
                  <a16:creationId xmlns:a16="http://schemas.microsoft.com/office/drawing/2014/main" id="{E8BA2167-0516-EEE0-6CCA-E055CD4CBA4E}"/>
                </a:ext>
              </a:extLst>
            </p:cNvPr>
            <p:cNvSpPr txBox="1"/>
            <p:nvPr/>
          </p:nvSpPr>
          <p:spPr bwMode="auto">
            <a:xfrm>
              <a:off x="8927698" y="5371254"/>
              <a:ext cx="591830"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100" dirty="0">
                  <a:solidFill>
                    <a:schemeClr val="bg1"/>
                  </a:solidFill>
                  <a:latin typeface="Calibri" panose="020F0502020204030204" pitchFamily="34" charset="0"/>
                </a:rPr>
                <a:t>5 (14)</a:t>
              </a:r>
            </a:p>
            <a:p>
              <a:pPr algn="ctr">
                <a:lnSpc>
                  <a:spcPct val="90000"/>
                </a:lnSpc>
                <a:spcAft>
                  <a:spcPct val="0"/>
                </a:spcAft>
                <a:buClrTx/>
                <a:buFontTx/>
                <a:buNone/>
              </a:pPr>
              <a:r>
                <a:rPr lang="en-US" sz="1100" dirty="0">
                  <a:solidFill>
                    <a:schemeClr val="bg1"/>
                  </a:solidFill>
                  <a:latin typeface="Calibri" panose="020F0502020204030204" pitchFamily="34" charset="0"/>
                </a:rPr>
                <a:t>7 (8)</a:t>
              </a:r>
            </a:p>
            <a:p>
              <a:pPr algn="ctr">
                <a:lnSpc>
                  <a:spcPct val="90000"/>
                </a:lnSpc>
                <a:spcAft>
                  <a:spcPct val="0"/>
                </a:spcAft>
                <a:buClrTx/>
                <a:buFontTx/>
                <a:buNone/>
              </a:pPr>
              <a:r>
                <a:rPr lang="en-US" sz="1100" dirty="0">
                  <a:solidFill>
                    <a:schemeClr val="bg1"/>
                  </a:solidFill>
                  <a:latin typeface="Calibri" panose="020F0502020204030204" pitchFamily="34" charset="0"/>
                </a:rPr>
                <a:t>12 (22)</a:t>
              </a:r>
            </a:p>
          </p:txBody>
        </p:sp>
        <p:sp>
          <p:nvSpPr>
            <p:cNvPr id="103" name="TextBox 102">
              <a:extLst>
                <a:ext uri="{FF2B5EF4-FFF2-40B4-BE49-F238E27FC236}">
                  <a16:creationId xmlns:a16="http://schemas.microsoft.com/office/drawing/2014/main" id="{D79DDC47-2082-1042-F96B-CF3CB303AD2A}"/>
                </a:ext>
              </a:extLst>
            </p:cNvPr>
            <p:cNvSpPr txBox="1"/>
            <p:nvPr/>
          </p:nvSpPr>
          <p:spPr bwMode="auto">
            <a:xfrm>
              <a:off x="9456400" y="5371254"/>
              <a:ext cx="519694"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100" dirty="0">
                  <a:solidFill>
                    <a:schemeClr val="bg1"/>
                  </a:solidFill>
                  <a:latin typeface="Calibri" panose="020F0502020204030204" pitchFamily="34" charset="0"/>
                </a:rPr>
                <a:t>0 (19)</a:t>
              </a:r>
            </a:p>
            <a:p>
              <a:pPr algn="ctr">
                <a:lnSpc>
                  <a:spcPct val="90000"/>
                </a:lnSpc>
                <a:spcAft>
                  <a:spcPct val="0"/>
                </a:spcAft>
                <a:buClrTx/>
                <a:buFontTx/>
                <a:buNone/>
              </a:pPr>
              <a:r>
                <a:rPr lang="en-US" sz="1100" dirty="0">
                  <a:solidFill>
                    <a:schemeClr val="bg1"/>
                  </a:solidFill>
                  <a:latin typeface="Calibri" panose="020F0502020204030204" pitchFamily="34" charset="0"/>
                </a:rPr>
                <a:t>5 (9)</a:t>
              </a:r>
            </a:p>
            <a:p>
              <a:pPr algn="ctr">
                <a:lnSpc>
                  <a:spcPct val="90000"/>
                </a:lnSpc>
                <a:spcAft>
                  <a:spcPct val="0"/>
                </a:spcAft>
                <a:buClrTx/>
                <a:buFontTx/>
                <a:buNone/>
              </a:pPr>
              <a:r>
                <a:rPr lang="en-US" sz="1100" dirty="0">
                  <a:solidFill>
                    <a:schemeClr val="bg1"/>
                  </a:solidFill>
                  <a:latin typeface="Calibri" panose="020F0502020204030204" pitchFamily="34" charset="0"/>
                </a:rPr>
                <a:t>5 (28)</a:t>
              </a:r>
            </a:p>
          </p:txBody>
        </p:sp>
        <p:sp>
          <p:nvSpPr>
            <p:cNvPr id="104" name="TextBox 103">
              <a:extLst>
                <a:ext uri="{FF2B5EF4-FFF2-40B4-BE49-F238E27FC236}">
                  <a16:creationId xmlns:a16="http://schemas.microsoft.com/office/drawing/2014/main" id="{8C2A901D-017F-5D6B-4C50-601B2B31533D}"/>
                </a:ext>
              </a:extLst>
            </p:cNvPr>
            <p:cNvSpPr txBox="1"/>
            <p:nvPr/>
          </p:nvSpPr>
          <p:spPr bwMode="auto">
            <a:xfrm>
              <a:off x="9913980" y="5371254"/>
              <a:ext cx="519693"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100" dirty="0">
                  <a:solidFill>
                    <a:schemeClr val="bg1"/>
                  </a:solidFill>
                  <a:latin typeface="Calibri" panose="020F0502020204030204" pitchFamily="34" charset="0"/>
                </a:rPr>
                <a:t>.. (..)</a:t>
              </a:r>
            </a:p>
            <a:p>
              <a:pPr algn="ctr">
                <a:lnSpc>
                  <a:spcPct val="90000"/>
                </a:lnSpc>
                <a:spcAft>
                  <a:spcPct val="0"/>
                </a:spcAft>
                <a:buClrTx/>
                <a:buFontTx/>
                <a:buNone/>
              </a:pPr>
              <a:r>
                <a:rPr lang="en-US" sz="1100" dirty="0">
                  <a:solidFill>
                    <a:schemeClr val="bg1"/>
                  </a:solidFill>
                  <a:latin typeface="Calibri" panose="020F0502020204030204" pitchFamily="34" charset="0"/>
                </a:rPr>
                <a:t>2 (12)</a:t>
              </a:r>
            </a:p>
            <a:p>
              <a:pPr algn="ctr">
                <a:lnSpc>
                  <a:spcPct val="90000"/>
                </a:lnSpc>
                <a:spcAft>
                  <a:spcPct val="0"/>
                </a:spcAft>
                <a:buClrTx/>
                <a:buFontTx/>
                <a:buNone/>
              </a:pPr>
              <a:r>
                <a:rPr lang="en-US" sz="1100" dirty="0">
                  <a:solidFill>
                    <a:schemeClr val="bg1"/>
                  </a:solidFill>
                  <a:latin typeface="Calibri" panose="020F0502020204030204" pitchFamily="34" charset="0"/>
                </a:rPr>
                <a:t>2 (31)</a:t>
              </a:r>
            </a:p>
          </p:txBody>
        </p:sp>
        <p:sp>
          <p:nvSpPr>
            <p:cNvPr id="105" name="TextBox 104">
              <a:extLst>
                <a:ext uri="{FF2B5EF4-FFF2-40B4-BE49-F238E27FC236}">
                  <a16:creationId xmlns:a16="http://schemas.microsoft.com/office/drawing/2014/main" id="{6583E131-A42E-8289-E475-3E27EA8C7C42}"/>
                </a:ext>
              </a:extLst>
            </p:cNvPr>
            <p:cNvSpPr txBox="1"/>
            <p:nvPr/>
          </p:nvSpPr>
          <p:spPr bwMode="auto">
            <a:xfrm>
              <a:off x="10371560" y="5371254"/>
              <a:ext cx="519693"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100" dirty="0">
                  <a:solidFill>
                    <a:schemeClr val="bg1"/>
                  </a:solidFill>
                  <a:latin typeface="Calibri" panose="020F0502020204030204" pitchFamily="34" charset="0"/>
                </a:rPr>
                <a:t>.. (..)</a:t>
              </a:r>
            </a:p>
            <a:p>
              <a:pPr algn="ctr">
                <a:lnSpc>
                  <a:spcPct val="90000"/>
                </a:lnSpc>
                <a:spcAft>
                  <a:spcPct val="0"/>
                </a:spcAft>
                <a:buClrTx/>
                <a:buFontTx/>
                <a:buNone/>
              </a:pPr>
              <a:r>
                <a:rPr lang="en-US" sz="1100" dirty="0">
                  <a:solidFill>
                    <a:schemeClr val="bg1"/>
                  </a:solidFill>
                  <a:latin typeface="Calibri" panose="020F0502020204030204" pitchFamily="34" charset="0"/>
                </a:rPr>
                <a:t>0 (14)</a:t>
              </a:r>
            </a:p>
            <a:p>
              <a:pPr algn="ctr">
                <a:lnSpc>
                  <a:spcPct val="90000"/>
                </a:lnSpc>
                <a:spcAft>
                  <a:spcPct val="0"/>
                </a:spcAft>
                <a:buClrTx/>
                <a:buFontTx/>
                <a:buNone/>
              </a:pPr>
              <a:r>
                <a:rPr lang="en-US" sz="1100" dirty="0">
                  <a:solidFill>
                    <a:schemeClr val="bg1"/>
                  </a:solidFill>
                  <a:latin typeface="Calibri" panose="020F0502020204030204" pitchFamily="34" charset="0"/>
                </a:rPr>
                <a:t>0 (33)</a:t>
              </a:r>
            </a:p>
          </p:txBody>
        </p:sp>
        <p:sp>
          <p:nvSpPr>
            <p:cNvPr id="106" name="TextBox 105">
              <a:extLst>
                <a:ext uri="{FF2B5EF4-FFF2-40B4-BE49-F238E27FC236}">
                  <a16:creationId xmlns:a16="http://schemas.microsoft.com/office/drawing/2014/main" id="{A52724B7-721F-42FA-370C-7C251E42339A}"/>
                </a:ext>
              </a:extLst>
            </p:cNvPr>
            <p:cNvSpPr txBox="1"/>
            <p:nvPr/>
          </p:nvSpPr>
          <p:spPr bwMode="auto">
            <a:xfrm>
              <a:off x="10862466" y="5371254"/>
              <a:ext cx="444352"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100" dirty="0">
                  <a:solidFill>
                    <a:schemeClr val="bg1"/>
                  </a:solidFill>
                  <a:latin typeface="Calibri" panose="020F0502020204030204" pitchFamily="34" charset="0"/>
                </a:rPr>
                <a:t>.. (..)</a:t>
              </a:r>
            </a:p>
            <a:p>
              <a:pPr algn="ctr">
                <a:lnSpc>
                  <a:spcPct val="90000"/>
                </a:lnSpc>
                <a:spcAft>
                  <a:spcPct val="0"/>
                </a:spcAft>
                <a:buClrTx/>
                <a:buFontTx/>
                <a:buNone/>
              </a:pPr>
              <a:r>
                <a:rPr lang="en-US" sz="1100" dirty="0">
                  <a:solidFill>
                    <a:schemeClr val="bg1"/>
                  </a:solidFill>
                  <a:latin typeface="Calibri" panose="020F0502020204030204" pitchFamily="34" charset="0"/>
                </a:rPr>
                <a:t>.. (..)</a:t>
              </a:r>
            </a:p>
            <a:p>
              <a:pPr algn="ctr">
                <a:lnSpc>
                  <a:spcPct val="90000"/>
                </a:lnSpc>
                <a:spcAft>
                  <a:spcPct val="0"/>
                </a:spcAft>
                <a:buClrTx/>
                <a:buFontTx/>
                <a:buNone/>
              </a:pPr>
              <a:r>
                <a:rPr lang="en-US" sz="1100" dirty="0">
                  <a:solidFill>
                    <a:schemeClr val="bg1"/>
                  </a:solidFill>
                  <a:latin typeface="Calibri" panose="020F0502020204030204" pitchFamily="34" charset="0"/>
                </a:rPr>
                <a:t>.. (..)</a:t>
              </a:r>
            </a:p>
          </p:txBody>
        </p:sp>
      </p:grpSp>
      <p:sp>
        <p:nvSpPr>
          <p:cNvPr id="107" name="TextBox 106">
            <a:extLst>
              <a:ext uri="{FF2B5EF4-FFF2-40B4-BE49-F238E27FC236}">
                <a16:creationId xmlns:a16="http://schemas.microsoft.com/office/drawing/2014/main" id="{9D08F23D-F730-07F9-A904-CE53F00AA7EF}"/>
              </a:ext>
            </a:extLst>
          </p:cNvPr>
          <p:cNvSpPr txBox="1"/>
          <p:nvPr/>
        </p:nvSpPr>
        <p:spPr bwMode="auto">
          <a:xfrm>
            <a:off x="4537177" y="2584002"/>
            <a:ext cx="1882247" cy="701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100" b="1" dirty="0">
                <a:solidFill>
                  <a:schemeClr val="bg1"/>
                </a:solidFill>
                <a:latin typeface="Calibri" panose="020F0502020204030204" pitchFamily="34" charset="0"/>
              </a:rPr>
              <a:t>Patients at Risk, n (censored)</a:t>
            </a:r>
          </a:p>
          <a:p>
            <a:pPr algn="r">
              <a:lnSpc>
                <a:spcPct val="90000"/>
              </a:lnSpc>
              <a:spcAft>
                <a:spcPct val="0"/>
              </a:spcAft>
              <a:buClrTx/>
              <a:buFontTx/>
              <a:buNone/>
            </a:pPr>
            <a:r>
              <a:rPr lang="en-US" sz="1100" b="1" dirty="0">
                <a:solidFill>
                  <a:srgbClr val="015873"/>
                </a:solidFill>
                <a:latin typeface="Calibri" panose="020F0502020204030204" pitchFamily="34" charset="0"/>
                <a:cs typeface="Arial" panose="020B0604020202020204" pitchFamily="34" charset="0"/>
              </a:rPr>
              <a:t>Tarlatamab + atezo</a:t>
            </a:r>
          </a:p>
          <a:p>
            <a:pPr algn="r">
              <a:lnSpc>
                <a:spcPct val="90000"/>
              </a:lnSpc>
              <a:spcAft>
                <a:spcPct val="0"/>
              </a:spcAft>
              <a:buClrTx/>
              <a:buFontTx/>
              <a:buNone/>
            </a:pPr>
            <a:r>
              <a:rPr lang="en-US" sz="1100" b="1" dirty="0">
                <a:solidFill>
                  <a:schemeClr val="accent3"/>
                </a:solidFill>
                <a:latin typeface="Calibri" panose="020F0502020204030204" pitchFamily="34" charset="0"/>
                <a:cs typeface="Arial" panose="020B0604020202020204" pitchFamily="34" charset="0"/>
              </a:rPr>
              <a:t>Tarlatamab + durva</a:t>
            </a:r>
          </a:p>
          <a:p>
            <a:pPr algn="r">
              <a:lnSpc>
                <a:spcPct val="90000"/>
              </a:lnSpc>
              <a:spcAft>
                <a:spcPct val="0"/>
              </a:spcAft>
              <a:buClrTx/>
              <a:buFontTx/>
              <a:buNone/>
            </a:pPr>
            <a:r>
              <a:rPr lang="en-US" sz="1100" b="1" dirty="0">
                <a:solidFill>
                  <a:schemeClr val="accent2"/>
                </a:solidFill>
                <a:latin typeface="Calibri" panose="020F0502020204030204" pitchFamily="34" charset="0"/>
                <a:cs typeface="Arial" panose="020B0604020202020204" pitchFamily="34" charset="0"/>
              </a:rPr>
              <a:t>Tarlatamab + atezo or durva</a:t>
            </a:r>
            <a:endParaRPr lang="en-US" sz="1100" dirty="0">
              <a:solidFill>
                <a:schemeClr val="bg1"/>
              </a:solidFill>
              <a:latin typeface="Calibri" panose="020F0502020204030204" pitchFamily="34" charset="0"/>
            </a:endParaRPr>
          </a:p>
        </p:txBody>
      </p:sp>
      <p:sp>
        <p:nvSpPr>
          <p:cNvPr id="108" name="Freeform: Shape 107">
            <a:extLst>
              <a:ext uri="{FF2B5EF4-FFF2-40B4-BE49-F238E27FC236}">
                <a16:creationId xmlns:a16="http://schemas.microsoft.com/office/drawing/2014/main" id="{842ECCB3-3718-6171-4BFC-F4C6A8174436}"/>
              </a:ext>
            </a:extLst>
          </p:cNvPr>
          <p:cNvSpPr/>
          <p:nvPr/>
        </p:nvSpPr>
        <p:spPr bwMode="auto">
          <a:xfrm>
            <a:off x="6539327" y="1192745"/>
            <a:ext cx="4547774" cy="1241748"/>
          </a:xfrm>
          <a:custGeom>
            <a:avLst/>
            <a:gdLst>
              <a:gd name="connsiteX0" fmla="*/ 0 w 4781550"/>
              <a:gd name="connsiteY0" fmla="*/ 0 h 1819275"/>
              <a:gd name="connsiteX1" fmla="*/ 0 w 4781550"/>
              <a:gd name="connsiteY1" fmla="*/ 1819275 h 1819275"/>
              <a:gd name="connsiteX2" fmla="*/ 4781550 w 4781550"/>
              <a:gd name="connsiteY2" fmla="*/ 1819275 h 1819275"/>
            </a:gdLst>
            <a:ahLst/>
            <a:cxnLst>
              <a:cxn ang="0">
                <a:pos x="connsiteX0" y="connsiteY0"/>
              </a:cxn>
              <a:cxn ang="0">
                <a:pos x="connsiteX1" y="connsiteY1"/>
              </a:cxn>
              <a:cxn ang="0">
                <a:pos x="connsiteX2" y="connsiteY2"/>
              </a:cxn>
            </a:cxnLst>
            <a:rect l="l" t="t" r="r" b="b"/>
            <a:pathLst>
              <a:path w="4781550" h="1819275">
                <a:moveTo>
                  <a:pt x="0" y="0"/>
                </a:moveTo>
                <a:lnTo>
                  <a:pt x="0" y="1819275"/>
                </a:lnTo>
                <a:lnTo>
                  <a:pt x="4781550" y="1819275"/>
                </a:lnTo>
              </a:path>
            </a:pathLst>
          </a:custGeom>
          <a:noFill/>
          <a:ln w="28575">
            <a:solidFill>
              <a:schemeClr val="bg1"/>
            </a:solidFill>
            <a:miter lim="800000"/>
            <a:headEnd/>
            <a:tailEnd/>
          </a:ln>
        </p:spPr>
        <p:txBody>
          <a:bodyPr rtlCol="0" anchor="ctr"/>
          <a:lstStyle/>
          <a:p>
            <a:pPr algn="ctr"/>
            <a:endParaRPr lang="en-US" dirty="0"/>
          </a:p>
        </p:txBody>
      </p:sp>
      <p:grpSp>
        <p:nvGrpSpPr>
          <p:cNvPr id="109" name="Group 108">
            <a:extLst>
              <a:ext uri="{FF2B5EF4-FFF2-40B4-BE49-F238E27FC236}">
                <a16:creationId xmlns:a16="http://schemas.microsoft.com/office/drawing/2014/main" id="{789B7805-E05F-3899-DF83-1D59AF318A7B}"/>
              </a:ext>
            </a:extLst>
          </p:cNvPr>
          <p:cNvGrpSpPr/>
          <p:nvPr/>
        </p:nvGrpSpPr>
        <p:grpSpPr>
          <a:xfrm>
            <a:off x="6483931" y="1192745"/>
            <a:ext cx="69270" cy="1245320"/>
            <a:chOff x="958001" y="3471636"/>
            <a:chExt cx="377546" cy="2072169"/>
          </a:xfrm>
        </p:grpSpPr>
        <p:cxnSp>
          <p:nvCxnSpPr>
            <p:cNvPr id="110" name="Straight Connector 109">
              <a:extLst>
                <a:ext uri="{FF2B5EF4-FFF2-40B4-BE49-F238E27FC236}">
                  <a16:creationId xmlns:a16="http://schemas.microsoft.com/office/drawing/2014/main" id="{D23371C0-40CC-C1AC-F428-297F269C5FAD}"/>
                </a:ext>
              </a:extLst>
            </p:cNvPr>
            <p:cNvCxnSpPr>
              <a:cxnSpLocks/>
            </p:cNvCxnSpPr>
            <p:nvPr/>
          </p:nvCxnSpPr>
          <p:spPr bwMode="auto">
            <a:xfrm>
              <a:off x="958001" y="3471636"/>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7DE613BE-D27A-4E73-918E-96856496514D}"/>
                </a:ext>
              </a:extLst>
            </p:cNvPr>
            <p:cNvCxnSpPr>
              <a:cxnSpLocks/>
            </p:cNvCxnSpPr>
            <p:nvPr/>
          </p:nvCxnSpPr>
          <p:spPr bwMode="auto">
            <a:xfrm>
              <a:off x="958001" y="3885698"/>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3940F45F-6649-75F6-213E-81741B3432F0}"/>
                </a:ext>
              </a:extLst>
            </p:cNvPr>
            <p:cNvCxnSpPr>
              <a:cxnSpLocks/>
            </p:cNvCxnSpPr>
            <p:nvPr/>
          </p:nvCxnSpPr>
          <p:spPr bwMode="auto">
            <a:xfrm>
              <a:off x="958001" y="4299760"/>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4AE672DD-0DF4-9947-6E80-D5545B4785F4}"/>
                </a:ext>
              </a:extLst>
            </p:cNvPr>
            <p:cNvCxnSpPr>
              <a:cxnSpLocks/>
            </p:cNvCxnSpPr>
            <p:nvPr/>
          </p:nvCxnSpPr>
          <p:spPr bwMode="auto">
            <a:xfrm>
              <a:off x="958001" y="4713822"/>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22653052-A8A8-0B48-5E5E-DF02AFFEA2ED}"/>
                </a:ext>
              </a:extLst>
            </p:cNvPr>
            <p:cNvCxnSpPr>
              <a:cxnSpLocks/>
            </p:cNvCxnSpPr>
            <p:nvPr/>
          </p:nvCxnSpPr>
          <p:spPr bwMode="auto">
            <a:xfrm>
              <a:off x="958001" y="5127884"/>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846881CB-5E51-2625-D64C-ACD0D6FABF28}"/>
                </a:ext>
              </a:extLst>
            </p:cNvPr>
            <p:cNvCxnSpPr>
              <a:cxnSpLocks/>
            </p:cNvCxnSpPr>
            <p:nvPr/>
          </p:nvCxnSpPr>
          <p:spPr bwMode="auto">
            <a:xfrm>
              <a:off x="958001" y="5543805"/>
              <a:ext cx="37754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6" name="Group 115">
            <a:extLst>
              <a:ext uri="{FF2B5EF4-FFF2-40B4-BE49-F238E27FC236}">
                <a16:creationId xmlns:a16="http://schemas.microsoft.com/office/drawing/2014/main" id="{C42FF0C1-7CB8-F65D-3959-82CE753C387E}"/>
              </a:ext>
            </a:extLst>
          </p:cNvPr>
          <p:cNvGrpSpPr/>
          <p:nvPr/>
        </p:nvGrpSpPr>
        <p:grpSpPr>
          <a:xfrm>
            <a:off x="6539946" y="2426232"/>
            <a:ext cx="4540023" cy="76199"/>
            <a:chOff x="6539946" y="5014720"/>
            <a:chExt cx="4540023" cy="493755"/>
          </a:xfrm>
        </p:grpSpPr>
        <p:cxnSp>
          <p:nvCxnSpPr>
            <p:cNvPr id="117" name="Straight Connector 116">
              <a:extLst>
                <a:ext uri="{FF2B5EF4-FFF2-40B4-BE49-F238E27FC236}">
                  <a16:creationId xmlns:a16="http://schemas.microsoft.com/office/drawing/2014/main" id="{08755455-0289-56E7-82DE-01AC3F679D55}"/>
                </a:ext>
              </a:extLst>
            </p:cNvPr>
            <p:cNvCxnSpPr>
              <a:cxnSpLocks/>
            </p:cNvCxnSpPr>
            <p:nvPr/>
          </p:nvCxnSpPr>
          <p:spPr bwMode="auto">
            <a:xfrm rot="5400000">
              <a:off x="8108527" y="5261597"/>
              <a:ext cx="493753"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5FC5FA2D-E791-6D8A-D444-1E860C6F6BB7}"/>
                </a:ext>
              </a:extLst>
            </p:cNvPr>
            <p:cNvCxnSpPr>
              <a:cxnSpLocks/>
            </p:cNvCxnSpPr>
            <p:nvPr/>
          </p:nvCxnSpPr>
          <p:spPr bwMode="auto">
            <a:xfrm rot="5400000">
              <a:off x="7654662" y="5261597"/>
              <a:ext cx="493753"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28DCAC87-4711-DC50-3C4F-0A8BE5069551}"/>
                </a:ext>
              </a:extLst>
            </p:cNvPr>
            <p:cNvCxnSpPr>
              <a:cxnSpLocks/>
            </p:cNvCxnSpPr>
            <p:nvPr/>
          </p:nvCxnSpPr>
          <p:spPr bwMode="auto">
            <a:xfrm rot="5400000">
              <a:off x="7200798" y="5261597"/>
              <a:ext cx="493753"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DFD4F13A-6EDB-3FB3-4946-B166F4477CC2}"/>
                </a:ext>
              </a:extLst>
            </p:cNvPr>
            <p:cNvCxnSpPr>
              <a:cxnSpLocks/>
            </p:cNvCxnSpPr>
            <p:nvPr/>
          </p:nvCxnSpPr>
          <p:spPr bwMode="auto">
            <a:xfrm rot="5400000">
              <a:off x="6746933" y="5261597"/>
              <a:ext cx="493753"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31927F03-D8BB-0ED1-6FC5-BE92BEECADB1}"/>
                </a:ext>
              </a:extLst>
            </p:cNvPr>
            <p:cNvCxnSpPr>
              <a:cxnSpLocks/>
            </p:cNvCxnSpPr>
            <p:nvPr/>
          </p:nvCxnSpPr>
          <p:spPr bwMode="auto">
            <a:xfrm rot="5400000">
              <a:off x="6293069" y="5261597"/>
              <a:ext cx="493753"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AE02EDE0-D6C1-C164-A252-B963754BD5A8}"/>
                </a:ext>
              </a:extLst>
            </p:cNvPr>
            <p:cNvCxnSpPr>
              <a:cxnSpLocks/>
            </p:cNvCxnSpPr>
            <p:nvPr/>
          </p:nvCxnSpPr>
          <p:spPr bwMode="auto">
            <a:xfrm rot="5400000">
              <a:off x="8558987" y="5261599"/>
              <a:ext cx="493753"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6CEF1E35-8DAD-DFB1-2C55-B5C1A448AED3}"/>
                </a:ext>
              </a:extLst>
            </p:cNvPr>
            <p:cNvCxnSpPr>
              <a:cxnSpLocks/>
            </p:cNvCxnSpPr>
            <p:nvPr/>
          </p:nvCxnSpPr>
          <p:spPr bwMode="auto">
            <a:xfrm rot="5400000">
              <a:off x="10833092" y="5261598"/>
              <a:ext cx="493753"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D828D605-1357-C1E8-5343-646156ED07B0}"/>
                </a:ext>
              </a:extLst>
            </p:cNvPr>
            <p:cNvCxnSpPr>
              <a:cxnSpLocks/>
            </p:cNvCxnSpPr>
            <p:nvPr/>
          </p:nvCxnSpPr>
          <p:spPr bwMode="auto">
            <a:xfrm rot="5400000">
              <a:off x="10379228" y="5261598"/>
              <a:ext cx="493753"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CCB2B1E5-8F4E-9E1B-1EED-9FF9C3A2C2F1}"/>
                </a:ext>
              </a:extLst>
            </p:cNvPr>
            <p:cNvCxnSpPr>
              <a:cxnSpLocks/>
            </p:cNvCxnSpPr>
            <p:nvPr/>
          </p:nvCxnSpPr>
          <p:spPr bwMode="auto">
            <a:xfrm rot="5400000">
              <a:off x="9925363" y="5261598"/>
              <a:ext cx="493753"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C5796B90-BCF7-BF3C-F9B2-E79EFF7643D9}"/>
                </a:ext>
              </a:extLst>
            </p:cNvPr>
            <p:cNvCxnSpPr>
              <a:cxnSpLocks/>
            </p:cNvCxnSpPr>
            <p:nvPr/>
          </p:nvCxnSpPr>
          <p:spPr bwMode="auto">
            <a:xfrm rot="5400000">
              <a:off x="9471499" y="5261598"/>
              <a:ext cx="493753"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14ACEE04-A39F-E080-95BF-A599A9362E4A}"/>
                </a:ext>
              </a:extLst>
            </p:cNvPr>
            <p:cNvCxnSpPr>
              <a:cxnSpLocks/>
            </p:cNvCxnSpPr>
            <p:nvPr/>
          </p:nvCxnSpPr>
          <p:spPr bwMode="auto">
            <a:xfrm rot="5400000">
              <a:off x="9017634" y="5261598"/>
              <a:ext cx="493753"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2" name="Group 151">
            <a:extLst>
              <a:ext uri="{FF2B5EF4-FFF2-40B4-BE49-F238E27FC236}">
                <a16:creationId xmlns:a16="http://schemas.microsoft.com/office/drawing/2014/main" id="{20D627DF-BF67-40A6-5BBE-7D5EBC7232B6}"/>
              </a:ext>
            </a:extLst>
          </p:cNvPr>
          <p:cNvGrpSpPr/>
          <p:nvPr/>
        </p:nvGrpSpPr>
        <p:grpSpPr>
          <a:xfrm>
            <a:off x="7893050" y="3730177"/>
            <a:ext cx="228600" cy="358775"/>
            <a:chOff x="7893050" y="3730177"/>
            <a:chExt cx="228600" cy="358775"/>
          </a:xfrm>
        </p:grpSpPr>
        <p:cxnSp>
          <p:nvCxnSpPr>
            <p:cNvPr id="130" name="Straight Connector 129">
              <a:extLst>
                <a:ext uri="{FF2B5EF4-FFF2-40B4-BE49-F238E27FC236}">
                  <a16:creationId xmlns:a16="http://schemas.microsoft.com/office/drawing/2014/main" id="{03A0A07E-B486-5262-41ED-EA710DA3E268}"/>
                </a:ext>
              </a:extLst>
            </p:cNvPr>
            <p:cNvCxnSpPr/>
            <p:nvPr/>
          </p:nvCxnSpPr>
          <p:spPr bwMode="auto">
            <a:xfrm>
              <a:off x="7893050" y="3730177"/>
              <a:ext cx="228600" cy="0"/>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1716125A-92E8-D8CB-44B9-2018F4F10844}"/>
                </a:ext>
              </a:extLst>
            </p:cNvPr>
            <p:cNvCxnSpPr/>
            <p:nvPr/>
          </p:nvCxnSpPr>
          <p:spPr bwMode="auto">
            <a:xfrm>
              <a:off x="7893050" y="3904802"/>
              <a:ext cx="228600" cy="0"/>
            </a:xfrm>
            <a:prstGeom prst="line">
              <a:avLst/>
            </a:prstGeom>
            <a:noFill/>
            <a:ln w="28575"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BB167B4D-3FCB-74B9-13BE-BA5A54E1E47D}"/>
                </a:ext>
              </a:extLst>
            </p:cNvPr>
            <p:cNvCxnSpPr/>
            <p:nvPr/>
          </p:nvCxnSpPr>
          <p:spPr bwMode="auto">
            <a:xfrm>
              <a:off x="7893050" y="4088952"/>
              <a:ext cx="228600" cy="0"/>
            </a:xfrm>
            <a:prstGeom prst="line">
              <a:avLst/>
            </a:prstGeom>
            <a:noFill/>
            <a:ln w="28575" cap="flat" cmpd="sng" algn="ctr">
              <a:solidFill>
                <a:schemeClr val="accent2"/>
              </a:solidFill>
              <a:prstDash val="solid"/>
              <a:round/>
              <a:headEnd type="none" w="med" len="med"/>
              <a:tailEnd type="none" w="med" len="med"/>
            </a:ln>
            <a:effectLst/>
          </p:spPr>
        </p:cxnSp>
      </p:grpSp>
      <p:sp>
        <p:nvSpPr>
          <p:cNvPr id="133" name="Freeform: Shape 132">
            <a:extLst>
              <a:ext uri="{FF2B5EF4-FFF2-40B4-BE49-F238E27FC236}">
                <a16:creationId xmlns:a16="http://schemas.microsoft.com/office/drawing/2014/main" id="{0CDB9312-54AD-527B-642D-E4540465BD57}"/>
              </a:ext>
            </a:extLst>
          </p:cNvPr>
          <p:cNvSpPr/>
          <p:nvPr/>
        </p:nvSpPr>
        <p:spPr bwMode="auto">
          <a:xfrm>
            <a:off x="6753225" y="4165600"/>
            <a:ext cx="4191000" cy="714375"/>
          </a:xfrm>
          <a:custGeom>
            <a:avLst/>
            <a:gdLst>
              <a:gd name="connsiteX0" fmla="*/ 4191000 w 4191000"/>
              <a:gd name="connsiteY0" fmla="*/ 714375 h 714375"/>
              <a:gd name="connsiteX1" fmla="*/ 3625850 w 4191000"/>
              <a:gd name="connsiteY1" fmla="*/ 714375 h 714375"/>
              <a:gd name="connsiteX2" fmla="*/ 3625850 w 4191000"/>
              <a:gd name="connsiteY2" fmla="*/ 457200 h 714375"/>
              <a:gd name="connsiteX3" fmla="*/ 2867025 w 4191000"/>
              <a:gd name="connsiteY3" fmla="*/ 457200 h 714375"/>
              <a:gd name="connsiteX4" fmla="*/ 2867025 w 4191000"/>
              <a:gd name="connsiteY4" fmla="*/ 371475 h 714375"/>
              <a:gd name="connsiteX5" fmla="*/ 2536825 w 4191000"/>
              <a:gd name="connsiteY5" fmla="*/ 371475 h 714375"/>
              <a:gd name="connsiteX6" fmla="*/ 2536825 w 4191000"/>
              <a:gd name="connsiteY6" fmla="*/ 307975 h 714375"/>
              <a:gd name="connsiteX7" fmla="*/ 1831975 w 4191000"/>
              <a:gd name="connsiteY7" fmla="*/ 307975 h 714375"/>
              <a:gd name="connsiteX8" fmla="*/ 1831975 w 4191000"/>
              <a:gd name="connsiteY8" fmla="*/ 276225 h 714375"/>
              <a:gd name="connsiteX9" fmla="*/ 1692275 w 4191000"/>
              <a:gd name="connsiteY9" fmla="*/ 276225 h 714375"/>
              <a:gd name="connsiteX10" fmla="*/ 1692275 w 4191000"/>
              <a:gd name="connsiteY10" fmla="*/ 247650 h 714375"/>
              <a:gd name="connsiteX11" fmla="*/ 1520825 w 4191000"/>
              <a:gd name="connsiteY11" fmla="*/ 247650 h 714375"/>
              <a:gd name="connsiteX12" fmla="*/ 1520825 w 4191000"/>
              <a:gd name="connsiteY12" fmla="*/ 219075 h 714375"/>
              <a:gd name="connsiteX13" fmla="*/ 1231900 w 4191000"/>
              <a:gd name="connsiteY13" fmla="*/ 219075 h 714375"/>
              <a:gd name="connsiteX14" fmla="*/ 1231900 w 4191000"/>
              <a:gd name="connsiteY14" fmla="*/ 190500 h 714375"/>
              <a:gd name="connsiteX15" fmla="*/ 1171575 w 4191000"/>
              <a:gd name="connsiteY15" fmla="*/ 190500 h 714375"/>
              <a:gd name="connsiteX16" fmla="*/ 1171575 w 4191000"/>
              <a:gd name="connsiteY16" fmla="*/ 158750 h 714375"/>
              <a:gd name="connsiteX17" fmla="*/ 949325 w 4191000"/>
              <a:gd name="connsiteY17" fmla="*/ 158750 h 714375"/>
              <a:gd name="connsiteX18" fmla="*/ 949325 w 4191000"/>
              <a:gd name="connsiteY18" fmla="*/ 130175 h 714375"/>
              <a:gd name="connsiteX19" fmla="*/ 825500 w 4191000"/>
              <a:gd name="connsiteY19" fmla="*/ 130175 h 714375"/>
              <a:gd name="connsiteX20" fmla="*/ 825500 w 4191000"/>
              <a:gd name="connsiteY20" fmla="*/ 101600 h 714375"/>
              <a:gd name="connsiteX21" fmla="*/ 815975 w 4191000"/>
              <a:gd name="connsiteY21" fmla="*/ 101600 h 714375"/>
              <a:gd name="connsiteX22" fmla="*/ 815975 w 4191000"/>
              <a:gd name="connsiteY22" fmla="*/ 73025 h 714375"/>
              <a:gd name="connsiteX23" fmla="*/ 590550 w 4191000"/>
              <a:gd name="connsiteY23" fmla="*/ 73025 h 714375"/>
              <a:gd name="connsiteX24" fmla="*/ 590550 w 4191000"/>
              <a:gd name="connsiteY24" fmla="*/ 50800 h 714375"/>
              <a:gd name="connsiteX25" fmla="*/ 241300 w 4191000"/>
              <a:gd name="connsiteY25" fmla="*/ 50800 h 714375"/>
              <a:gd name="connsiteX26" fmla="*/ 241300 w 4191000"/>
              <a:gd name="connsiteY26" fmla="*/ 28575 h 714375"/>
              <a:gd name="connsiteX27" fmla="*/ 0 w 4191000"/>
              <a:gd name="connsiteY27" fmla="*/ 28575 h 714375"/>
              <a:gd name="connsiteX28" fmla="*/ 0 w 4191000"/>
              <a:gd name="connsiteY28"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191000" h="714375">
                <a:moveTo>
                  <a:pt x="4191000" y="714375"/>
                </a:moveTo>
                <a:lnTo>
                  <a:pt x="3625850" y="714375"/>
                </a:lnTo>
                <a:lnTo>
                  <a:pt x="3625850" y="457200"/>
                </a:lnTo>
                <a:lnTo>
                  <a:pt x="2867025" y="457200"/>
                </a:lnTo>
                <a:lnTo>
                  <a:pt x="2867025" y="371475"/>
                </a:lnTo>
                <a:lnTo>
                  <a:pt x="2536825" y="371475"/>
                </a:lnTo>
                <a:lnTo>
                  <a:pt x="2536825" y="307975"/>
                </a:lnTo>
                <a:lnTo>
                  <a:pt x="1831975" y="307975"/>
                </a:lnTo>
                <a:lnTo>
                  <a:pt x="1831975" y="276225"/>
                </a:lnTo>
                <a:lnTo>
                  <a:pt x="1692275" y="276225"/>
                </a:lnTo>
                <a:lnTo>
                  <a:pt x="1692275" y="247650"/>
                </a:lnTo>
                <a:lnTo>
                  <a:pt x="1520825" y="247650"/>
                </a:lnTo>
                <a:lnTo>
                  <a:pt x="1520825" y="219075"/>
                </a:lnTo>
                <a:lnTo>
                  <a:pt x="1231900" y="219075"/>
                </a:lnTo>
                <a:lnTo>
                  <a:pt x="1231900" y="190500"/>
                </a:lnTo>
                <a:lnTo>
                  <a:pt x="1171575" y="190500"/>
                </a:lnTo>
                <a:lnTo>
                  <a:pt x="1171575" y="158750"/>
                </a:lnTo>
                <a:lnTo>
                  <a:pt x="949325" y="158750"/>
                </a:lnTo>
                <a:lnTo>
                  <a:pt x="949325" y="130175"/>
                </a:lnTo>
                <a:lnTo>
                  <a:pt x="825500" y="130175"/>
                </a:lnTo>
                <a:lnTo>
                  <a:pt x="825500" y="101600"/>
                </a:lnTo>
                <a:lnTo>
                  <a:pt x="815975" y="101600"/>
                </a:lnTo>
                <a:lnTo>
                  <a:pt x="815975" y="73025"/>
                </a:lnTo>
                <a:lnTo>
                  <a:pt x="590550" y="73025"/>
                </a:lnTo>
                <a:lnTo>
                  <a:pt x="590550" y="50800"/>
                </a:lnTo>
                <a:lnTo>
                  <a:pt x="241300" y="50800"/>
                </a:lnTo>
                <a:lnTo>
                  <a:pt x="241300" y="28575"/>
                </a:lnTo>
                <a:lnTo>
                  <a:pt x="0" y="28575"/>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151" name="Group 150">
            <a:extLst>
              <a:ext uri="{FF2B5EF4-FFF2-40B4-BE49-F238E27FC236}">
                <a16:creationId xmlns:a16="http://schemas.microsoft.com/office/drawing/2014/main" id="{9A45C69A-BDCD-0530-86F6-6C5FB20D41FD}"/>
              </a:ext>
            </a:extLst>
          </p:cNvPr>
          <p:cNvGrpSpPr/>
          <p:nvPr/>
        </p:nvGrpSpPr>
        <p:grpSpPr>
          <a:xfrm>
            <a:off x="7105649" y="4157663"/>
            <a:ext cx="3838576" cy="776287"/>
            <a:chOff x="7105649" y="4157663"/>
            <a:chExt cx="3838576" cy="776287"/>
          </a:xfrm>
        </p:grpSpPr>
        <p:cxnSp>
          <p:nvCxnSpPr>
            <p:cNvPr id="135" name="Straight Connector 134">
              <a:extLst>
                <a:ext uri="{FF2B5EF4-FFF2-40B4-BE49-F238E27FC236}">
                  <a16:creationId xmlns:a16="http://schemas.microsoft.com/office/drawing/2014/main" id="{F7EE0F98-B36B-4656-F5DB-BB48BE91C848}"/>
                </a:ext>
              </a:extLst>
            </p:cNvPr>
            <p:cNvCxnSpPr/>
            <p:nvPr/>
          </p:nvCxnSpPr>
          <p:spPr bwMode="auto">
            <a:xfrm>
              <a:off x="10417968" y="482600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8F4BB837-9165-4813-DDAF-0F15086C6E19}"/>
                </a:ext>
              </a:extLst>
            </p:cNvPr>
            <p:cNvCxnSpPr/>
            <p:nvPr/>
          </p:nvCxnSpPr>
          <p:spPr bwMode="auto">
            <a:xfrm>
              <a:off x="10944225" y="482600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D152963D-EA94-DBD6-E2E3-E0B6FE113F4C}"/>
                </a:ext>
              </a:extLst>
            </p:cNvPr>
            <p:cNvCxnSpPr/>
            <p:nvPr/>
          </p:nvCxnSpPr>
          <p:spPr bwMode="auto">
            <a:xfrm>
              <a:off x="9946481" y="4566443"/>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98AE352A-D16C-8FFF-6BF1-60D5F3B7C495}"/>
                </a:ext>
              </a:extLst>
            </p:cNvPr>
            <p:cNvCxnSpPr/>
            <p:nvPr/>
          </p:nvCxnSpPr>
          <p:spPr bwMode="auto">
            <a:xfrm>
              <a:off x="9860756" y="4566443"/>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B01E21DB-5412-4336-A3FF-BCD845987188}"/>
                </a:ext>
              </a:extLst>
            </p:cNvPr>
            <p:cNvCxnSpPr/>
            <p:nvPr/>
          </p:nvCxnSpPr>
          <p:spPr bwMode="auto">
            <a:xfrm>
              <a:off x="9786937" y="4566443"/>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5AEACDCF-4E8F-486F-3669-B133FE4F0183}"/>
                </a:ext>
              </a:extLst>
            </p:cNvPr>
            <p:cNvCxnSpPr/>
            <p:nvPr/>
          </p:nvCxnSpPr>
          <p:spPr bwMode="auto">
            <a:xfrm>
              <a:off x="9424987" y="4487862"/>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E5C05337-9387-CC2F-C6AD-F73D42DADB5D}"/>
                </a:ext>
              </a:extLst>
            </p:cNvPr>
            <p:cNvCxnSpPr/>
            <p:nvPr/>
          </p:nvCxnSpPr>
          <p:spPr bwMode="auto">
            <a:xfrm>
              <a:off x="9403555" y="4487862"/>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810CCA4F-5716-8B70-A74D-E1EE350B403F}"/>
                </a:ext>
              </a:extLst>
            </p:cNvPr>
            <p:cNvCxnSpPr/>
            <p:nvPr/>
          </p:nvCxnSpPr>
          <p:spPr bwMode="auto">
            <a:xfrm>
              <a:off x="9334499" y="4487862"/>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51548FCE-487D-3E61-3979-95326AE06DC8}"/>
                </a:ext>
              </a:extLst>
            </p:cNvPr>
            <p:cNvCxnSpPr/>
            <p:nvPr/>
          </p:nvCxnSpPr>
          <p:spPr bwMode="auto">
            <a:xfrm>
              <a:off x="9305924" y="4487862"/>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2F034CF5-BE52-06CE-08C8-7D939FCE6335}"/>
                </a:ext>
              </a:extLst>
            </p:cNvPr>
            <p:cNvCxnSpPr/>
            <p:nvPr/>
          </p:nvCxnSpPr>
          <p:spPr bwMode="auto">
            <a:xfrm>
              <a:off x="8320087" y="4365274"/>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06556D02-8654-5C0C-CB06-C23B7D2F9B09}"/>
                </a:ext>
              </a:extLst>
            </p:cNvPr>
            <p:cNvCxnSpPr/>
            <p:nvPr/>
          </p:nvCxnSpPr>
          <p:spPr bwMode="auto">
            <a:xfrm>
              <a:off x="8177212" y="4340315"/>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F8B3D24F-13EA-1E6C-6D5D-F682825A7248}"/>
                </a:ext>
              </a:extLst>
            </p:cNvPr>
            <p:cNvCxnSpPr/>
            <p:nvPr/>
          </p:nvCxnSpPr>
          <p:spPr bwMode="auto">
            <a:xfrm>
              <a:off x="7662862" y="4237921"/>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75D6DDE9-BD8C-5238-4B7C-1F4E356C9913}"/>
                </a:ext>
              </a:extLst>
            </p:cNvPr>
            <p:cNvCxnSpPr/>
            <p:nvPr/>
          </p:nvCxnSpPr>
          <p:spPr bwMode="auto">
            <a:xfrm>
              <a:off x="7605712" y="4237921"/>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F58EA6DB-306A-4313-0E48-7E7833F73994}"/>
                </a:ext>
              </a:extLst>
            </p:cNvPr>
            <p:cNvCxnSpPr/>
            <p:nvPr/>
          </p:nvCxnSpPr>
          <p:spPr bwMode="auto">
            <a:xfrm>
              <a:off x="7467599" y="418394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B9BF6C9F-247E-78E0-7EE0-B46BE98F24DC}"/>
                </a:ext>
              </a:extLst>
            </p:cNvPr>
            <p:cNvCxnSpPr/>
            <p:nvPr/>
          </p:nvCxnSpPr>
          <p:spPr bwMode="auto">
            <a:xfrm>
              <a:off x="7386636" y="4183946"/>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51DF774B-20F2-A685-BBCB-CBED5A232C4F}"/>
                </a:ext>
              </a:extLst>
            </p:cNvPr>
            <p:cNvCxnSpPr/>
            <p:nvPr/>
          </p:nvCxnSpPr>
          <p:spPr bwMode="auto">
            <a:xfrm>
              <a:off x="7105649" y="4157663"/>
              <a:ext cx="0" cy="107950"/>
            </a:xfrm>
            <a:prstGeom prst="line">
              <a:avLst/>
            </a:prstGeom>
            <a:noFill/>
            <a:ln w="28575" cap="flat" cmpd="sng" algn="ctr">
              <a:solidFill>
                <a:schemeClr val="accent1"/>
              </a:solidFill>
              <a:prstDash val="solid"/>
              <a:round/>
              <a:headEnd type="none" w="med" len="med"/>
              <a:tailEnd type="none" w="med" len="med"/>
            </a:ln>
            <a:effectLst/>
          </p:spPr>
        </p:cxnSp>
      </p:grpSp>
      <p:sp>
        <p:nvSpPr>
          <p:cNvPr id="153" name="Freeform: Shape 152">
            <a:extLst>
              <a:ext uri="{FF2B5EF4-FFF2-40B4-BE49-F238E27FC236}">
                <a16:creationId xmlns:a16="http://schemas.microsoft.com/office/drawing/2014/main" id="{78AD8E13-31BD-BF5C-440C-917600C9AE67}"/>
              </a:ext>
            </a:extLst>
          </p:cNvPr>
          <p:cNvSpPr/>
          <p:nvPr/>
        </p:nvSpPr>
        <p:spPr bwMode="auto">
          <a:xfrm>
            <a:off x="6753225" y="4165600"/>
            <a:ext cx="3914775" cy="520700"/>
          </a:xfrm>
          <a:custGeom>
            <a:avLst/>
            <a:gdLst>
              <a:gd name="connsiteX0" fmla="*/ 3914775 w 3914775"/>
              <a:gd name="connsiteY0" fmla="*/ 520700 h 520700"/>
              <a:gd name="connsiteX1" fmla="*/ 2927350 w 3914775"/>
              <a:gd name="connsiteY1" fmla="*/ 520700 h 520700"/>
              <a:gd name="connsiteX2" fmla="*/ 2927350 w 3914775"/>
              <a:gd name="connsiteY2" fmla="*/ 457200 h 520700"/>
              <a:gd name="connsiteX3" fmla="*/ 2835275 w 3914775"/>
              <a:gd name="connsiteY3" fmla="*/ 457200 h 520700"/>
              <a:gd name="connsiteX4" fmla="*/ 2835275 w 3914775"/>
              <a:gd name="connsiteY4" fmla="*/ 419100 h 520700"/>
              <a:gd name="connsiteX5" fmla="*/ 2822575 w 3914775"/>
              <a:gd name="connsiteY5" fmla="*/ 419100 h 520700"/>
              <a:gd name="connsiteX6" fmla="*/ 2822575 w 3914775"/>
              <a:gd name="connsiteY6" fmla="*/ 374650 h 520700"/>
              <a:gd name="connsiteX7" fmla="*/ 2809875 w 3914775"/>
              <a:gd name="connsiteY7" fmla="*/ 374650 h 520700"/>
              <a:gd name="connsiteX8" fmla="*/ 2809875 w 3914775"/>
              <a:gd name="connsiteY8" fmla="*/ 349250 h 520700"/>
              <a:gd name="connsiteX9" fmla="*/ 2679700 w 3914775"/>
              <a:gd name="connsiteY9" fmla="*/ 349250 h 520700"/>
              <a:gd name="connsiteX10" fmla="*/ 2679700 w 3914775"/>
              <a:gd name="connsiteY10" fmla="*/ 301625 h 520700"/>
              <a:gd name="connsiteX11" fmla="*/ 1838325 w 3914775"/>
              <a:gd name="connsiteY11" fmla="*/ 301625 h 520700"/>
              <a:gd name="connsiteX12" fmla="*/ 1838325 w 3914775"/>
              <a:gd name="connsiteY12" fmla="*/ 263525 h 520700"/>
              <a:gd name="connsiteX13" fmla="*/ 1762125 w 3914775"/>
              <a:gd name="connsiteY13" fmla="*/ 263525 h 520700"/>
              <a:gd name="connsiteX14" fmla="*/ 1762125 w 3914775"/>
              <a:gd name="connsiteY14" fmla="*/ 222250 h 520700"/>
              <a:gd name="connsiteX15" fmla="*/ 1663700 w 3914775"/>
              <a:gd name="connsiteY15" fmla="*/ 222250 h 520700"/>
              <a:gd name="connsiteX16" fmla="*/ 1663700 w 3914775"/>
              <a:gd name="connsiteY16" fmla="*/ 190500 h 520700"/>
              <a:gd name="connsiteX17" fmla="*/ 1581150 w 3914775"/>
              <a:gd name="connsiteY17" fmla="*/ 190500 h 520700"/>
              <a:gd name="connsiteX18" fmla="*/ 1581150 w 3914775"/>
              <a:gd name="connsiteY18" fmla="*/ 152400 h 520700"/>
              <a:gd name="connsiteX19" fmla="*/ 1368425 w 3914775"/>
              <a:gd name="connsiteY19" fmla="*/ 152400 h 520700"/>
              <a:gd name="connsiteX20" fmla="*/ 1368425 w 3914775"/>
              <a:gd name="connsiteY20" fmla="*/ 120650 h 520700"/>
              <a:gd name="connsiteX21" fmla="*/ 1187450 w 3914775"/>
              <a:gd name="connsiteY21" fmla="*/ 120650 h 520700"/>
              <a:gd name="connsiteX22" fmla="*/ 1187450 w 3914775"/>
              <a:gd name="connsiteY22" fmla="*/ 95250 h 520700"/>
              <a:gd name="connsiteX23" fmla="*/ 1079500 w 3914775"/>
              <a:gd name="connsiteY23" fmla="*/ 95250 h 520700"/>
              <a:gd name="connsiteX24" fmla="*/ 1079500 w 3914775"/>
              <a:gd name="connsiteY24" fmla="*/ 63500 h 520700"/>
              <a:gd name="connsiteX25" fmla="*/ 790575 w 3914775"/>
              <a:gd name="connsiteY25" fmla="*/ 63500 h 520700"/>
              <a:gd name="connsiteX26" fmla="*/ 790575 w 3914775"/>
              <a:gd name="connsiteY26" fmla="*/ 31750 h 520700"/>
              <a:gd name="connsiteX27" fmla="*/ 619125 w 3914775"/>
              <a:gd name="connsiteY27" fmla="*/ 31750 h 520700"/>
              <a:gd name="connsiteX28" fmla="*/ 619125 w 3914775"/>
              <a:gd name="connsiteY28" fmla="*/ 0 h 520700"/>
              <a:gd name="connsiteX29" fmla="*/ 0 w 3914775"/>
              <a:gd name="connsiteY29" fmla="*/ 0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14775" h="520700">
                <a:moveTo>
                  <a:pt x="3914775" y="520700"/>
                </a:moveTo>
                <a:lnTo>
                  <a:pt x="2927350" y="520700"/>
                </a:lnTo>
                <a:lnTo>
                  <a:pt x="2927350" y="457200"/>
                </a:lnTo>
                <a:lnTo>
                  <a:pt x="2835275" y="457200"/>
                </a:lnTo>
                <a:lnTo>
                  <a:pt x="2835275" y="419100"/>
                </a:lnTo>
                <a:lnTo>
                  <a:pt x="2822575" y="419100"/>
                </a:lnTo>
                <a:lnTo>
                  <a:pt x="2822575" y="374650"/>
                </a:lnTo>
                <a:lnTo>
                  <a:pt x="2809875" y="374650"/>
                </a:lnTo>
                <a:lnTo>
                  <a:pt x="2809875" y="349250"/>
                </a:lnTo>
                <a:lnTo>
                  <a:pt x="2679700" y="349250"/>
                </a:lnTo>
                <a:lnTo>
                  <a:pt x="2679700" y="301625"/>
                </a:lnTo>
                <a:lnTo>
                  <a:pt x="1838325" y="301625"/>
                </a:lnTo>
                <a:lnTo>
                  <a:pt x="1838325" y="263525"/>
                </a:lnTo>
                <a:lnTo>
                  <a:pt x="1762125" y="263525"/>
                </a:lnTo>
                <a:lnTo>
                  <a:pt x="1762125" y="222250"/>
                </a:lnTo>
                <a:lnTo>
                  <a:pt x="1663700" y="222250"/>
                </a:lnTo>
                <a:lnTo>
                  <a:pt x="1663700" y="190500"/>
                </a:lnTo>
                <a:lnTo>
                  <a:pt x="1581150" y="190500"/>
                </a:lnTo>
                <a:lnTo>
                  <a:pt x="1581150" y="152400"/>
                </a:lnTo>
                <a:lnTo>
                  <a:pt x="1368425" y="152400"/>
                </a:lnTo>
                <a:lnTo>
                  <a:pt x="1368425" y="120650"/>
                </a:lnTo>
                <a:lnTo>
                  <a:pt x="1187450" y="120650"/>
                </a:lnTo>
                <a:lnTo>
                  <a:pt x="1187450" y="95250"/>
                </a:lnTo>
                <a:lnTo>
                  <a:pt x="1079500" y="95250"/>
                </a:lnTo>
                <a:lnTo>
                  <a:pt x="1079500" y="63500"/>
                </a:lnTo>
                <a:lnTo>
                  <a:pt x="790575" y="63500"/>
                </a:lnTo>
                <a:lnTo>
                  <a:pt x="790575" y="31750"/>
                </a:lnTo>
                <a:lnTo>
                  <a:pt x="619125" y="31750"/>
                </a:lnTo>
                <a:lnTo>
                  <a:pt x="619125"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164" name="Group 163">
            <a:extLst>
              <a:ext uri="{FF2B5EF4-FFF2-40B4-BE49-F238E27FC236}">
                <a16:creationId xmlns:a16="http://schemas.microsoft.com/office/drawing/2014/main" id="{42C9FB7C-B29A-A583-D4E3-081E74BBDE62}"/>
              </a:ext>
            </a:extLst>
          </p:cNvPr>
          <p:cNvGrpSpPr/>
          <p:nvPr/>
        </p:nvGrpSpPr>
        <p:grpSpPr>
          <a:xfrm>
            <a:off x="7047706" y="4103688"/>
            <a:ext cx="3620294" cy="636587"/>
            <a:chOff x="7047706" y="4103688"/>
            <a:chExt cx="3620294" cy="636587"/>
          </a:xfrm>
        </p:grpSpPr>
        <p:cxnSp>
          <p:nvCxnSpPr>
            <p:cNvPr id="154" name="Straight Connector 153">
              <a:extLst>
                <a:ext uri="{FF2B5EF4-FFF2-40B4-BE49-F238E27FC236}">
                  <a16:creationId xmlns:a16="http://schemas.microsoft.com/office/drawing/2014/main" id="{E1C9018D-0E31-7D54-332D-3F72B8F090A3}"/>
                </a:ext>
              </a:extLst>
            </p:cNvPr>
            <p:cNvCxnSpPr/>
            <p:nvPr/>
          </p:nvCxnSpPr>
          <p:spPr bwMode="auto">
            <a:xfrm>
              <a:off x="8518524" y="4322411"/>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420A9132-20D4-2FDE-E5C8-373A3E70925B}"/>
                </a:ext>
              </a:extLst>
            </p:cNvPr>
            <p:cNvCxnSpPr/>
            <p:nvPr/>
          </p:nvCxnSpPr>
          <p:spPr bwMode="auto">
            <a:xfrm>
              <a:off x="8435181" y="4322411"/>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1F2996F7-DF7D-1853-D3FB-A56A906FAEF9}"/>
                </a:ext>
              </a:extLst>
            </p:cNvPr>
            <p:cNvCxnSpPr/>
            <p:nvPr/>
          </p:nvCxnSpPr>
          <p:spPr bwMode="auto">
            <a:xfrm>
              <a:off x="8366919" y="4298597"/>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F7BA79E6-0049-6747-06D5-62F1AA6B6303}"/>
                </a:ext>
              </a:extLst>
            </p:cNvPr>
            <p:cNvCxnSpPr/>
            <p:nvPr/>
          </p:nvCxnSpPr>
          <p:spPr bwMode="auto">
            <a:xfrm>
              <a:off x="8233569" y="4258912"/>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71CA703F-1232-E689-22C8-B7D999F5CB28}"/>
                </a:ext>
              </a:extLst>
            </p:cNvPr>
            <p:cNvCxnSpPr/>
            <p:nvPr/>
          </p:nvCxnSpPr>
          <p:spPr bwMode="auto">
            <a:xfrm>
              <a:off x="7047706" y="4103688"/>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D8017C91-7CAD-1BF6-F28F-C9BAA510E750}"/>
                </a:ext>
              </a:extLst>
            </p:cNvPr>
            <p:cNvCxnSpPr/>
            <p:nvPr/>
          </p:nvCxnSpPr>
          <p:spPr bwMode="auto">
            <a:xfrm>
              <a:off x="9328150" y="4406547"/>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2B081725-FEC2-B6E1-6723-2A00D786783E}"/>
                </a:ext>
              </a:extLst>
            </p:cNvPr>
            <p:cNvCxnSpPr/>
            <p:nvPr/>
          </p:nvCxnSpPr>
          <p:spPr bwMode="auto">
            <a:xfrm>
              <a:off x="9525794" y="4447028"/>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76845320-DD55-08C0-6606-8C16F9C9C932}"/>
                </a:ext>
              </a:extLst>
            </p:cNvPr>
            <p:cNvCxnSpPr/>
            <p:nvPr/>
          </p:nvCxnSpPr>
          <p:spPr bwMode="auto">
            <a:xfrm>
              <a:off x="10433050" y="4632325"/>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ED892D2C-E1D4-3CDE-971C-29FE1428B718}"/>
                </a:ext>
              </a:extLst>
            </p:cNvPr>
            <p:cNvCxnSpPr/>
            <p:nvPr/>
          </p:nvCxnSpPr>
          <p:spPr bwMode="auto">
            <a:xfrm>
              <a:off x="10518775" y="4632325"/>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8C042B13-01A2-8CFF-5A5C-F232F6746B36}"/>
                </a:ext>
              </a:extLst>
            </p:cNvPr>
            <p:cNvCxnSpPr/>
            <p:nvPr/>
          </p:nvCxnSpPr>
          <p:spPr bwMode="auto">
            <a:xfrm>
              <a:off x="10668000" y="4632325"/>
              <a:ext cx="0" cy="107950"/>
            </a:xfrm>
            <a:prstGeom prst="line">
              <a:avLst/>
            </a:prstGeom>
            <a:noFill/>
            <a:ln w="28575" cap="flat" cmpd="sng" algn="ctr">
              <a:solidFill>
                <a:schemeClr val="accent3"/>
              </a:solidFill>
              <a:prstDash val="solid"/>
              <a:round/>
              <a:headEnd type="none" w="med" len="med"/>
              <a:tailEnd type="none" w="med" len="med"/>
            </a:ln>
            <a:effectLst/>
          </p:spPr>
        </p:cxnSp>
      </p:grpSp>
      <p:sp>
        <p:nvSpPr>
          <p:cNvPr id="166" name="Freeform: Shape 165">
            <a:extLst>
              <a:ext uri="{FF2B5EF4-FFF2-40B4-BE49-F238E27FC236}">
                <a16:creationId xmlns:a16="http://schemas.microsoft.com/office/drawing/2014/main" id="{BA7B4119-CC63-133A-69BA-56A20F340109}"/>
              </a:ext>
            </a:extLst>
          </p:cNvPr>
          <p:cNvSpPr/>
          <p:nvPr/>
        </p:nvSpPr>
        <p:spPr bwMode="auto">
          <a:xfrm>
            <a:off x="6559550" y="4159250"/>
            <a:ext cx="4384675" cy="628650"/>
          </a:xfrm>
          <a:custGeom>
            <a:avLst/>
            <a:gdLst>
              <a:gd name="connsiteX0" fmla="*/ 4384675 w 4384675"/>
              <a:gd name="connsiteY0" fmla="*/ 628650 h 628650"/>
              <a:gd name="connsiteX1" fmla="*/ 3819525 w 4384675"/>
              <a:gd name="connsiteY1" fmla="*/ 628650 h 628650"/>
              <a:gd name="connsiteX2" fmla="*/ 3819525 w 4384675"/>
              <a:gd name="connsiteY2" fmla="*/ 514350 h 628650"/>
              <a:gd name="connsiteX3" fmla="*/ 3121025 w 4384675"/>
              <a:gd name="connsiteY3" fmla="*/ 514350 h 628650"/>
              <a:gd name="connsiteX4" fmla="*/ 3121025 w 4384675"/>
              <a:gd name="connsiteY4" fmla="*/ 466725 h 628650"/>
              <a:gd name="connsiteX5" fmla="*/ 3060700 w 4384675"/>
              <a:gd name="connsiteY5" fmla="*/ 466725 h 628650"/>
              <a:gd name="connsiteX6" fmla="*/ 3060700 w 4384675"/>
              <a:gd name="connsiteY6" fmla="*/ 428625 h 628650"/>
              <a:gd name="connsiteX7" fmla="*/ 3022600 w 4384675"/>
              <a:gd name="connsiteY7" fmla="*/ 428625 h 628650"/>
              <a:gd name="connsiteX8" fmla="*/ 3022600 w 4384675"/>
              <a:gd name="connsiteY8" fmla="*/ 400050 h 628650"/>
              <a:gd name="connsiteX9" fmla="*/ 3000375 w 4384675"/>
              <a:gd name="connsiteY9" fmla="*/ 400050 h 628650"/>
              <a:gd name="connsiteX10" fmla="*/ 3000375 w 4384675"/>
              <a:gd name="connsiteY10" fmla="*/ 368300 h 628650"/>
              <a:gd name="connsiteX11" fmla="*/ 2867025 w 4384675"/>
              <a:gd name="connsiteY11" fmla="*/ 368300 h 628650"/>
              <a:gd name="connsiteX12" fmla="*/ 2867025 w 4384675"/>
              <a:gd name="connsiteY12" fmla="*/ 333375 h 628650"/>
              <a:gd name="connsiteX13" fmla="*/ 2736850 w 4384675"/>
              <a:gd name="connsiteY13" fmla="*/ 333375 h 628650"/>
              <a:gd name="connsiteX14" fmla="*/ 2736850 w 4384675"/>
              <a:gd name="connsiteY14" fmla="*/ 311150 h 628650"/>
              <a:gd name="connsiteX15" fmla="*/ 2038350 w 4384675"/>
              <a:gd name="connsiteY15" fmla="*/ 311150 h 628650"/>
              <a:gd name="connsiteX16" fmla="*/ 2038350 w 4384675"/>
              <a:gd name="connsiteY16" fmla="*/ 295275 h 628650"/>
              <a:gd name="connsiteX17" fmla="*/ 2025650 w 4384675"/>
              <a:gd name="connsiteY17" fmla="*/ 295275 h 628650"/>
              <a:gd name="connsiteX18" fmla="*/ 2025650 w 4384675"/>
              <a:gd name="connsiteY18" fmla="*/ 273050 h 628650"/>
              <a:gd name="connsiteX19" fmla="*/ 1958975 w 4384675"/>
              <a:gd name="connsiteY19" fmla="*/ 273050 h 628650"/>
              <a:gd name="connsiteX20" fmla="*/ 1958975 w 4384675"/>
              <a:gd name="connsiteY20" fmla="*/ 260350 h 628650"/>
              <a:gd name="connsiteX21" fmla="*/ 1885950 w 4384675"/>
              <a:gd name="connsiteY21" fmla="*/ 260350 h 628650"/>
              <a:gd name="connsiteX22" fmla="*/ 1885950 w 4384675"/>
              <a:gd name="connsiteY22" fmla="*/ 241300 h 628650"/>
              <a:gd name="connsiteX23" fmla="*/ 1854200 w 4384675"/>
              <a:gd name="connsiteY23" fmla="*/ 241300 h 628650"/>
              <a:gd name="connsiteX24" fmla="*/ 1854200 w 4384675"/>
              <a:gd name="connsiteY24" fmla="*/ 231775 h 628650"/>
              <a:gd name="connsiteX25" fmla="*/ 1765300 w 4384675"/>
              <a:gd name="connsiteY25" fmla="*/ 231775 h 628650"/>
              <a:gd name="connsiteX26" fmla="*/ 1765300 w 4384675"/>
              <a:gd name="connsiteY26" fmla="*/ 206375 h 628650"/>
              <a:gd name="connsiteX27" fmla="*/ 1717675 w 4384675"/>
              <a:gd name="connsiteY27" fmla="*/ 206375 h 628650"/>
              <a:gd name="connsiteX28" fmla="*/ 1717675 w 4384675"/>
              <a:gd name="connsiteY28" fmla="*/ 193675 h 628650"/>
              <a:gd name="connsiteX29" fmla="*/ 1555750 w 4384675"/>
              <a:gd name="connsiteY29" fmla="*/ 193675 h 628650"/>
              <a:gd name="connsiteX30" fmla="*/ 1555750 w 4384675"/>
              <a:gd name="connsiteY30" fmla="*/ 177800 h 628650"/>
              <a:gd name="connsiteX31" fmla="*/ 1419225 w 4384675"/>
              <a:gd name="connsiteY31" fmla="*/ 177800 h 628650"/>
              <a:gd name="connsiteX32" fmla="*/ 1419225 w 4384675"/>
              <a:gd name="connsiteY32" fmla="*/ 165100 h 628650"/>
              <a:gd name="connsiteX33" fmla="*/ 1381125 w 4384675"/>
              <a:gd name="connsiteY33" fmla="*/ 165100 h 628650"/>
              <a:gd name="connsiteX34" fmla="*/ 1381125 w 4384675"/>
              <a:gd name="connsiteY34" fmla="*/ 152400 h 628650"/>
              <a:gd name="connsiteX35" fmla="*/ 1374775 w 4384675"/>
              <a:gd name="connsiteY35" fmla="*/ 152400 h 628650"/>
              <a:gd name="connsiteX36" fmla="*/ 1374775 w 4384675"/>
              <a:gd name="connsiteY36" fmla="*/ 136525 h 628650"/>
              <a:gd name="connsiteX37" fmla="*/ 1276350 w 4384675"/>
              <a:gd name="connsiteY37" fmla="*/ 136525 h 628650"/>
              <a:gd name="connsiteX38" fmla="*/ 1276350 w 4384675"/>
              <a:gd name="connsiteY38" fmla="*/ 117475 h 628650"/>
              <a:gd name="connsiteX39" fmla="*/ 1143000 w 4384675"/>
              <a:gd name="connsiteY39" fmla="*/ 117475 h 628650"/>
              <a:gd name="connsiteX40" fmla="*/ 1143000 w 4384675"/>
              <a:gd name="connsiteY40" fmla="*/ 104775 h 628650"/>
              <a:gd name="connsiteX41" fmla="*/ 1022350 w 4384675"/>
              <a:gd name="connsiteY41" fmla="*/ 104775 h 628650"/>
              <a:gd name="connsiteX42" fmla="*/ 1012825 w 4384675"/>
              <a:gd name="connsiteY42" fmla="*/ 95250 h 628650"/>
              <a:gd name="connsiteX43" fmla="*/ 1006475 w 4384675"/>
              <a:gd name="connsiteY43" fmla="*/ 88900 h 628650"/>
              <a:gd name="connsiteX44" fmla="*/ 1006475 w 4384675"/>
              <a:gd name="connsiteY44" fmla="*/ 76200 h 628650"/>
              <a:gd name="connsiteX45" fmla="*/ 990600 w 4384675"/>
              <a:gd name="connsiteY45" fmla="*/ 76200 h 628650"/>
              <a:gd name="connsiteX46" fmla="*/ 990600 w 4384675"/>
              <a:gd name="connsiteY46" fmla="*/ 60325 h 628650"/>
              <a:gd name="connsiteX47" fmla="*/ 806450 w 4384675"/>
              <a:gd name="connsiteY47" fmla="*/ 60325 h 628650"/>
              <a:gd name="connsiteX48" fmla="*/ 806450 w 4384675"/>
              <a:gd name="connsiteY48" fmla="*/ 44450 h 628650"/>
              <a:gd name="connsiteX49" fmla="*/ 774700 w 4384675"/>
              <a:gd name="connsiteY49" fmla="*/ 44450 h 628650"/>
              <a:gd name="connsiteX50" fmla="*/ 774700 w 4384675"/>
              <a:gd name="connsiteY50" fmla="*/ 34925 h 628650"/>
              <a:gd name="connsiteX51" fmla="*/ 431800 w 4384675"/>
              <a:gd name="connsiteY51" fmla="*/ 34925 h 628650"/>
              <a:gd name="connsiteX52" fmla="*/ 431800 w 4384675"/>
              <a:gd name="connsiteY52" fmla="*/ 19050 h 628650"/>
              <a:gd name="connsiteX53" fmla="*/ 193675 w 4384675"/>
              <a:gd name="connsiteY53" fmla="*/ 19050 h 628650"/>
              <a:gd name="connsiteX54" fmla="*/ 193675 w 4384675"/>
              <a:gd name="connsiteY54" fmla="*/ 0 h 628650"/>
              <a:gd name="connsiteX55" fmla="*/ 0 w 4384675"/>
              <a:gd name="connsiteY55" fmla="*/ 0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384675" h="628650">
                <a:moveTo>
                  <a:pt x="4384675" y="628650"/>
                </a:moveTo>
                <a:lnTo>
                  <a:pt x="3819525" y="628650"/>
                </a:lnTo>
                <a:lnTo>
                  <a:pt x="3819525" y="514350"/>
                </a:lnTo>
                <a:lnTo>
                  <a:pt x="3121025" y="514350"/>
                </a:lnTo>
                <a:lnTo>
                  <a:pt x="3121025" y="466725"/>
                </a:lnTo>
                <a:lnTo>
                  <a:pt x="3060700" y="466725"/>
                </a:lnTo>
                <a:lnTo>
                  <a:pt x="3060700" y="428625"/>
                </a:lnTo>
                <a:lnTo>
                  <a:pt x="3022600" y="428625"/>
                </a:lnTo>
                <a:lnTo>
                  <a:pt x="3022600" y="400050"/>
                </a:lnTo>
                <a:lnTo>
                  <a:pt x="3000375" y="400050"/>
                </a:lnTo>
                <a:lnTo>
                  <a:pt x="3000375" y="368300"/>
                </a:lnTo>
                <a:lnTo>
                  <a:pt x="2867025" y="368300"/>
                </a:lnTo>
                <a:lnTo>
                  <a:pt x="2867025" y="333375"/>
                </a:lnTo>
                <a:lnTo>
                  <a:pt x="2736850" y="333375"/>
                </a:lnTo>
                <a:lnTo>
                  <a:pt x="2736850" y="311150"/>
                </a:lnTo>
                <a:lnTo>
                  <a:pt x="2038350" y="311150"/>
                </a:lnTo>
                <a:lnTo>
                  <a:pt x="2038350" y="295275"/>
                </a:lnTo>
                <a:lnTo>
                  <a:pt x="2025650" y="295275"/>
                </a:lnTo>
                <a:lnTo>
                  <a:pt x="2025650" y="273050"/>
                </a:lnTo>
                <a:lnTo>
                  <a:pt x="1958975" y="273050"/>
                </a:lnTo>
                <a:lnTo>
                  <a:pt x="1958975" y="260350"/>
                </a:lnTo>
                <a:lnTo>
                  <a:pt x="1885950" y="260350"/>
                </a:lnTo>
                <a:lnTo>
                  <a:pt x="1885950" y="241300"/>
                </a:lnTo>
                <a:lnTo>
                  <a:pt x="1854200" y="241300"/>
                </a:lnTo>
                <a:lnTo>
                  <a:pt x="1854200" y="231775"/>
                </a:lnTo>
                <a:lnTo>
                  <a:pt x="1765300" y="231775"/>
                </a:lnTo>
                <a:lnTo>
                  <a:pt x="1765300" y="206375"/>
                </a:lnTo>
                <a:lnTo>
                  <a:pt x="1717675" y="206375"/>
                </a:lnTo>
                <a:lnTo>
                  <a:pt x="1717675" y="193675"/>
                </a:lnTo>
                <a:lnTo>
                  <a:pt x="1555750" y="193675"/>
                </a:lnTo>
                <a:lnTo>
                  <a:pt x="1555750" y="177800"/>
                </a:lnTo>
                <a:lnTo>
                  <a:pt x="1419225" y="177800"/>
                </a:lnTo>
                <a:lnTo>
                  <a:pt x="1419225" y="165100"/>
                </a:lnTo>
                <a:lnTo>
                  <a:pt x="1381125" y="165100"/>
                </a:lnTo>
                <a:lnTo>
                  <a:pt x="1381125" y="152400"/>
                </a:lnTo>
                <a:lnTo>
                  <a:pt x="1374775" y="152400"/>
                </a:lnTo>
                <a:lnTo>
                  <a:pt x="1374775" y="136525"/>
                </a:lnTo>
                <a:lnTo>
                  <a:pt x="1276350" y="136525"/>
                </a:lnTo>
                <a:lnTo>
                  <a:pt x="1276350" y="117475"/>
                </a:lnTo>
                <a:lnTo>
                  <a:pt x="1143000" y="117475"/>
                </a:lnTo>
                <a:lnTo>
                  <a:pt x="1143000" y="104775"/>
                </a:lnTo>
                <a:lnTo>
                  <a:pt x="1022350" y="104775"/>
                </a:lnTo>
                <a:lnTo>
                  <a:pt x="1012825" y="95250"/>
                </a:lnTo>
                <a:lnTo>
                  <a:pt x="1006475" y="88900"/>
                </a:lnTo>
                <a:lnTo>
                  <a:pt x="1006475" y="76200"/>
                </a:lnTo>
                <a:lnTo>
                  <a:pt x="990600" y="76200"/>
                </a:lnTo>
                <a:lnTo>
                  <a:pt x="990600" y="60325"/>
                </a:lnTo>
                <a:lnTo>
                  <a:pt x="806450" y="60325"/>
                </a:lnTo>
                <a:lnTo>
                  <a:pt x="806450" y="44450"/>
                </a:lnTo>
                <a:lnTo>
                  <a:pt x="774700" y="44450"/>
                </a:lnTo>
                <a:lnTo>
                  <a:pt x="774700" y="34925"/>
                </a:lnTo>
                <a:lnTo>
                  <a:pt x="431800" y="34925"/>
                </a:lnTo>
                <a:lnTo>
                  <a:pt x="431800" y="19050"/>
                </a:lnTo>
                <a:lnTo>
                  <a:pt x="193675" y="19050"/>
                </a:lnTo>
                <a:lnTo>
                  <a:pt x="193675" y="0"/>
                </a:lnTo>
                <a:lnTo>
                  <a:pt x="0" y="0"/>
                </a:lnTo>
              </a:path>
            </a:pathLst>
          </a:custGeom>
          <a:noFill/>
          <a:ln w="28575">
            <a:solidFill>
              <a:schemeClr val="accent2"/>
            </a:solidFill>
            <a:miter lim="800000"/>
            <a:headEnd/>
            <a:tailEnd/>
          </a:ln>
        </p:spPr>
        <p:txBody>
          <a:bodyPr rtlCol="0" anchor="ctr"/>
          <a:lstStyle/>
          <a:p>
            <a:pPr algn="ctr"/>
            <a:endParaRPr lang="en-US" dirty="0"/>
          </a:p>
        </p:txBody>
      </p:sp>
      <p:grpSp>
        <p:nvGrpSpPr>
          <p:cNvPr id="218" name="Group 217">
            <a:extLst>
              <a:ext uri="{FF2B5EF4-FFF2-40B4-BE49-F238E27FC236}">
                <a16:creationId xmlns:a16="http://schemas.microsoft.com/office/drawing/2014/main" id="{C28AFE6F-9AC4-D43E-9727-FE2B9034E16B}"/>
              </a:ext>
            </a:extLst>
          </p:cNvPr>
          <p:cNvGrpSpPr/>
          <p:nvPr/>
        </p:nvGrpSpPr>
        <p:grpSpPr>
          <a:xfrm>
            <a:off x="7051103" y="4137114"/>
            <a:ext cx="3893122" cy="705997"/>
            <a:chOff x="7051103" y="4137114"/>
            <a:chExt cx="3893122" cy="705997"/>
          </a:xfrm>
        </p:grpSpPr>
        <p:cxnSp>
          <p:nvCxnSpPr>
            <p:cNvPr id="167" name="Straight Connector 166">
              <a:extLst>
                <a:ext uri="{FF2B5EF4-FFF2-40B4-BE49-F238E27FC236}">
                  <a16:creationId xmlns:a16="http://schemas.microsoft.com/office/drawing/2014/main" id="{5D75DBCC-BE2C-6452-5662-BC18E34851C6}"/>
                </a:ext>
              </a:extLst>
            </p:cNvPr>
            <p:cNvCxnSpPr/>
            <p:nvPr/>
          </p:nvCxnSpPr>
          <p:spPr bwMode="auto">
            <a:xfrm>
              <a:off x="10944225" y="4735161"/>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97872533-34F3-FE58-E5F8-13390B609540}"/>
                </a:ext>
              </a:extLst>
            </p:cNvPr>
            <p:cNvCxnSpPr/>
            <p:nvPr/>
          </p:nvCxnSpPr>
          <p:spPr bwMode="auto">
            <a:xfrm>
              <a:off x="10668000" y="4735161"/>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F0763463-B50B-5A1B-1AC4-477308B30DF7}"/>
                </a:ext>
              </a:extLst>
            </p:cNvPr>
            <p:cNvCxnSpPr/>
            <p:nvPr/>
          </p:nvCxnSpPr>
          <p:spPr bwMode="auto">
            <a:xfrm>
              <a:off x="10517981" y="4735161"/>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184569D7-A21E-7119-124B-00111EB04A01}"/>
                </a:ext>
              </a:extLst>
            </p:cNvPr>
            <p:cNvCxnSpPr/>
            <p:nvPr/>
          </p:nvCxnSpPr>
          <p:spPr bwMode="auto">
            <a:xfrm>
              <a:off x="10422731" y="4735161"/>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AFE07AB4-EDDC-DAEA-96D4-D6F12AE6284D}"/>
                </a:ext>
              </a:extLst>
            </p:cNvPr>
            <p:cNvCxnSpPr/>
            <p:nvPr/>
          </p:nvCxnSpPr>
          <p:spPr bwMode="auto">
            <a:xfrm>
              <a:off x="10332244" y="4623242"/>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277810C4-E840-2488-4504-86AA08CE85B6}"/>
                </a:ext>
              </a:extLst>
            </p:cNvPr>
            <p:cNvCxnSpPr/>
            <p:nvPr/>
          </p:nvCxnSpPr>
          <p:spPr bwMode="auto">
            <a:xfrm>
              <a:off x="10301288" y="4623242"/>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D898E66E-3F9A-96F7-5E3E-188BFC2CC302}"/>
                </a:ext>
              </a:extLst>
            </p:cNvPr>
            <p:cNvCxnSpPr/>
            <p:nvPr/>
          </p:nvCxnSpPr>
          <p:spPr bwMode="auto">
            <a:xfrm>
              <a:off x="10160794" y="4623242"/>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8C2D8AB1-2474-2FCF-D109-04AAD8415418}"/>
                </a:ext>
              </a:extLst>
            </p:cNvPr>
            <p:cNvCxnSpPr/>
            <p:nvPr/>
          </p:nvCxnSpPr>
          <p:spPr bwMode="auto">
            <a:xfrm>
              <a:off x="10127458" y="4623242"/>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822140CF-0781-3D8E-9CDA-C3C051CE206C}"/>
                </a:ext>
              </a:extLst>
            </p:cNvPr>
            <p:cNvCxnSpPr/>
            <p:nvPr/>
          </p:nvCxnSpPr>
          <p:spPr bwMode="auto">
            <a:xfrm>
              <a:off x="10094119" y="4623242"/>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A2DC698D-3626-F01E-39F2-E93A831ADFB7}"/>
                </a:ext>
              </a:extLst>
            </p:cNvPr>
            <p:cNvCxnSpPr/>
            <p:nvPr/>
          </p:nvCxnSpPr>
          <p:spPr bwMode="auto">
            <a:xfrm>
              <a:off x="10025063" y="4623242"/>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CD649899-5529-65AF-488E-E05F22E318D7}"/>
                </a:ext>
              </a:extLst>
            </p:cNvPr>
            <p:cNvCxnSpPr/>
            <p:nvPr/>
          </p:nvCxnSpPr>
          <p:spPr bwMode="auto">
            <a:xfrm>
              <a:off x="9953625" y="4623242"/>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35E7F10A-1670-5F2A-8EB8-BC36E64A6AD1}"/>
                </a:ext>
              </a:extLst>
            </p:cNvPr>
            <p:cNvCxnSpPr/>
            <p:nvPr/>
          </p:nvCxnSpPr>
          <p:spPr bwMode="auto">
            <a:xfrm>
              <a:off x="9889331" y="4623242"/>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CA68C29A-15E0-129B-8132-1D5A62EC8184}"/>
                </a:ext>
              </a:extLst>
            </p:cNvPr>
            <p:cNvCxnSpPr/>
            <p:nvPr/>
          </p:nvCxnSpPr>
          <p:spPr bwMode="auto">
            <a:xfrm>
              <a:off x="9860756" y="4623242"/>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22428A54-7ACB-B1B1-FCF4-85FEBD6DF541}"/>
                </a:ext>
              </a:extLst>
            </p:cNvPr>
            <p:cNvCxnSpPr/>
            <p:nvPr/>
          </p:nvCxnSpPr>
          <p:spPr bwMode="auto">
            <a:xfrm>
              <a:off x="9786938" y="4623242"/>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D7DB02D1-CC7F-8BB0-8EA8-C084F36709E8}"/>
                </a:ext>
              </a:extLst>
            </p:cNvPr>
            <p:cNvCxnSpPr/>
            <p:nvPr/>
          </p:nvCxnSpPr>
          <p:spPr bwMode="auto">
            <a:xfrm>
              <a:off x="9665497" y="4569709"/>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CCC21F55-FC46-99B6-520E-08E906A8DE3F}"/>
                </a:ext>
              </a:extLst>
            </p:cNvPr>
            <p:cNvCxnSpPr/>
            <p:nvPr/>
          </p:nvCxnSpPr>
          <p:spPr bwMode="auto">
            <a:xfrm>
              <a:off x="9636922" y="4569709"/>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0444DD2A-B8C6-381C-F5B7-E6680B42F531}"/>
                </a:ext>
              </a:extLst>
            </p:cNvPr>
            <p:cNvCxnSpPr/>
            <p:nvPr/>
          </p:nvCxnSpPr>
          <p:spPr bwMode="auto">
            <a:xfrm>
              <a:off x="9613110" y="4569709"/>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B72C620A-6B66-B499-406D-779049BBE4D1}"/>
                </a:ext>
              </a:extLst>
            </p:cNvPr>
            <p:cNvCxnSpPr/>
            <p:nvPr/>
          </p:nvCxnSpPr>
          <p:spPr bwMode="auto">
            <a:xfrm>
              <a:off x="9427373" y="4430361"/>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9393DAFA-B57D-B991-6136-6F497DD2CAFB}"/>
                </a:ext>
              </a:extLst>
            </p:cNvPr>
            <p:cNvCxnSpPr/>
            <p:nvPr/>
          </p:nvCxnSpPr>
          <p:spPr bwMode="auto">
            <a:xfrm>
              <a:off x="9401179" y="4430361"/>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56E4CF8E-3F16-C4D5-A67A-3C3B76EBA763}"/>
                </a:ext>
              </a:extLst>
            </p:cNvPr>
            <p:cNvCxnSpPr/>
            <p:nvPr/>
          </p:nvCxnSpPr>
          <p:spPr bwMode="auto">
            <a:xfrm>
              <a:off x="9339267" y="4430361"/>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AE4C5074-0EFB-93A4-7EA1-5ADD2608E8C1}"/>
                </a:ext>
              </a:extLst>
            </p:cNvPr>
            <p:cNvCxnSpPr/>
            <p:nvPr/>
          </p:nvCxnSpPr>
          <p:spPr bwMode="auto">
            <a:xfrm>
              <a:off x="9305929" y="4430361"/>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B4E51A0F-E81B-8362-839B-F92178DC1084}"/>
                </a:ext>
              </a:extLst>
            </p:cNvPr>
            <p:cNvCxnSpPr/>
            <p:nvPr/>
          </p:nvCxnSpPr>
          <p:spPr bwMode="auto">
            <a:xfrm>
              <a:off x="9277354" y="4406547"/>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576B1D35-76D2-5947-3785-7C6E66FD1F92}"/>
                </a:ext>
              </a:extLst>
            </p:cNvPr>
            <p:cNvCxnSpPr/>
            <p:nvPr/>
          </p:nvCxnSpPr>
          <p:spPr bwMode="auto">
            <a:xfrm>
              <a:off x="9239254" y="4406547"/>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D9827A1C-BD94-533C-6663-F9597B8B7766}"/>
                </a:ext>
              </a:extLst>
            </p:cNvPr>
            <p:cNvCxnSpPr/>
            <p:nvPr/>
          </p:nvCxnSpPr>
          <p:spPr bwMode="auto">
            <a:xfrm>
              <a:off x="9201154" y="4406547"/>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6152A0E9-805F-28E3-A25F-B3EC43D8EC79}"/>
                </a:ext>
              </a:extLst>
            </p:cNvPr>
            <p:cNvCxnSpPr/>
            <p:nvPr/>
          </p:nvCxnSpPr>
          <p:spPr bwMode="auto">
            <a:xfrm>
              <a:off x="9146385" y="4406547"/>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C0D507F3-56C1-5B40-1EBE-FD8705DD38B0}"/>
                </a:ext>
              </a:extLst>
            </p:cNvPr>
            <p:cNvCxnSpPr/>
            <p:nvPr/>
          </p:nvCxnSpPr>
          <p:spPr bwMode="auto">
            <a:xfrm>
              <a:off x="9127335" y="4406547"/>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63D65A05-51C1-FDDD-0E26-368B8A6A784B}"/>
                </a:ext>
              </a:extLst>
            </p:cNvPr>
            <p:cNvCxnSpPr/>
            <p:nvPr/>
          </p:nvCxnSpPr>
          <p:spPr bwMode="auto">
            <a:xfrm>
              <a:off x="9110666" y="4406547"/>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D1FCBE23-6E10-BE7E-ADA2-CEE9F6B5E9AE}"/>
                </a:ext>
              </a:extLst>
            </p:cNvPr>
            <p:cNvCxnSpPr/>
            <p:nvPr/>
          </p:nvCxnSpPr>
          <p:spPr bwMode="auto">
            <a:xfrm>
              <a:off x="9098760" y="4406547"/>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992F1209-3F87-B823-EB1E-B7E64B337573}"/>
                </a:ext>
              </a:extLst>
            </p:cNvPr>
            <p:cNvCxnSpPr/>
            <p:nvPr/>
          </p:nvCxnSpPr>
          <p:spPr bwMode="auto">
            <a:xfrm>
              <a:off x="9086854" y="4406547"/>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9FA58A0D-B140-C5B5-3476-F78F47F6CAA9}"/>
                </a:ext>
              </a:extLst>
            </p:cNvPr>
            <p:cNvCxnSpPr/>
            <p:nvPr/>
          </p:nvCxnSpPr>
          <p:spPr bwMode="auto">
            <a:xfrm>
              <a:off x="9056910" y="4406547"/>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B3B437CC-F567-37E9-029A-952DB3D76551}"/>
                </a:ext>
              </a:extLst>
            </p:cNvPr>
            <p:cNvCxnSpPr/>
            <p:nvPr/>
          </p:nvCxnSpPr>
          <p:spPr bwMode="auto">
            <a:xfrm>
              <a:off x="9023571" y="4406547"/>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FEBEFD6C-711A-BD0D-9C76-9F15127BF137}"/>
                </a:ext>
              </a:extLst>
            </p:cNvPr>
            <p:cNvCxnSpPr/>
            <p:nvPr/>
          </p:nvCxnSpPr>
          <p:spPr bwMode="auto">
            <a:xfrm>
              <a:off x="8980709" y="4406547"/>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73C894D2-88C1-C13E-AA62-08EBE2C469E0}"/>
                </a:ext>
              </a:extLst>
            </p:cNvPr>
            <p:cNvCxnSpPr/>
            <p:nvPr/>
          </p:nvCxnSpPr>
          <p:spPr bwMode="auto">
            <a:xfrm>
              <a:off x="8916415" y="4406547"/>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5E9127FD-1985-24B9-2579-EE6D0338A4DC}"/>
                </a:ext>
              </a:extLst>
            </p:cNvPr>
            <p:cNvCxnSpPr/>
            <p:nvPr/>
          </p:nvCxnSpPr>
          <p:spPr bwMode="auto">
            <a:xfrm>
              <a:off x="8861646" y="4406547"/>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4F9ADADD-565C-BE3B-F469-CEBC15219147}"/>
                </a:ext>
              </a:extLst>
            </p:cNvPr>
            <p:cNvCxnSpPr/>
            <p:nvPr/>
          </p:nvCxnSpPr>
          <p:spPr bwMode="auto">
            <a:xfrm>
              <a:off x="8840215" y="4406547"/>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497A8167-9360-D2B0-03A1-C10B840D18D9}"/>
                </a:ext>
              </a:extLst>
            </p:cNvPr>
            <p:cNvCxnSpPr/>
            <p:nvPr/>
          </p:nvCxnSpPr>
          <p:spPr bwMode="auto">
            <a:xfrm>
              <a:off x="8794971" y="4406547"/>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2E87E18B-B45F-7FE2-2D47-D99A86F3237F}"/>
                </a:ext>
              </a:extLst>
            </p:cNvPr>
            <p:cNvCxnSpPr/>
            <p:nvPr/>
          </p:nvCxnSpPr>
          <p:spPr bwMode="auto">
            <a:xfrm>
              <a:off x="8761633" y="4406547"/>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EB6A5BBF-0F32-1EE5-B0C7-6F196CE67560}"/>
                </a:ext>
              </a:extLst>
            </p:cNvPr>
            <p:cNvCxnSpPr/>
            <p:nvPr/>
          </p:nvCxnSpPr>
          <p:spPr bwMode="auto">
            <a:xfrm>
              <a:off x="8690196" y="4406547"/>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8C7E6266-9B8E-FD8B-9C85-77E900D4B952}"/>
                </a:ext>
              </a:extLst>
            </p:cNvPr>
            <p:cNvCxnSpPr/>
            <p:nvPr/>
          </p:nvCxnSpPr>
          <p:spPr bwMode="auto">
            <a:xfrm>
              <a:off x="8637808" y="4406547"/>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347AEFAB-6777-90BB-F3A9-CFEF8AE4B356}"/>
                </a:ext>
              </a:extLst>
            </p:cNvPr>
            <p:cNvCxnSpPr/>
            <p:nvPr/>
          </p:nvCxnSpPr>
          <p:spPr bwMode="auto">
            <a:xfrm>
              <a:off x="8518746" y="4369683"/>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F6225DA9-94B2-E327-E11D-027DCF55E50A}"/>
                </a:ext>
              </a:extLst>
            </p:cNvPr>
            <p:cNvCxnSpPr/>
            <p:nvPr/>
          </p:nvCxnSpPr>
          <p:spPr bwMode="auto">
            <a:xfrm>
              <a:off x="8437784" y="4351867"/>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15841C9C-12AF-5ABA-EA7B-91B77C794E83}"/>
                </a:ext>
              </a:extLst>
            </p:cNvPr>
            <p:cNvCxnSpPr/>
            <p:nvPr/>
          </p:nvCxnSpPr>
          <p:spPr bwMode="auto">
            <a:xfrm>
              <a:off x="8365553" y="4332375"/>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E43400CE-D14D-318C-83E3-6A056B7C5E2D}"/>
                </a:ext>
              </a:extLst>
            </p:cNvPr>
            <p:cNvCxnSpPr/>
            <p:nvPr/>
          </p:nvCxnSpPr>
          <p:spPr bwMode="auto">
            <a:xfrm>
              <a:off x="8327453" y="4332375"/>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B774202A-9E23-537F-030A-E4485F67ECA0}"/>
                </a:ext>
              </a:extLst>
            </p:cNvPr>
            <p:cNvCxnSpPr/>
            <p:nvPr/>
          </p:nvCxnSpPr>
          <p:spPr bwMode="auto">
            <a:xfrm>
              <a:off x="8236966" y="4295775"/>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9AF8C58F-31FA-E761-621C-CF97B2D6E35A}"/>
                </a:ext>
              </a:extLst>
            </p:cNvPr>
            <p:cNvCxnSpPr/>
            <p:nvPr/>
          </p:nvCxnSpPr>
          <p:spPr bwMode="auto">
            <a:xfrm>
              <a:off x="8182197" y="4295775"/>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F0B21777-BD2B-D5E7-B084-D3CE78E20262}"/>
                </a:ext>
              </a:extLst>
            </p:cNvPr>
            <p:cNvCxnSpPr/>
            <p:nvPr/>
          </p:nvCxnSpPr>
          <p:spPr bwMode="auto">
            <a:xfrm>
              <a:off x="7663085" y="4207758"/>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ED1FE4FB-CFC2-B7EB-3B01-DD145B0DF103}"/>
                </a:ext>
              </a:extLst>
            </p:cNvPr>
            <p:cNvCxnSpPr/>
            <p:nvPr/>
          </p:nvCxnSpPr>
          <p:spPr bwMode="auto">
            <a:xfrm>
              <a:off x="7610697" y="4207758"/>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705907EF-33B8-B889-A4A6-E4EE5B7A77BB}"/>
                </a:ext>
              </a:extLst>
            </p:cNvPr>
            <p:cNvCxnSpPr/>
            <p:nvPr/>
          </p:nvCxnSpPr>
          <p:spPr bwMode="auto">
            <a:xfrm>
              <a:off x="7465441" y="4153783"/>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CC42C09E-1731-D95C-69C5-482242203318}"/>
                </a:ext>
              </a:extLst>
            </p:cNvPr>
            <p:cNvCxnSpPr/>
            <p:nvPr/>
          </p:nvCxnSpPr>
          <p:spPr bwMode="auto">
            <a:xfrm>
              <a:off x="7384478" y="4153783"/>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4CFA28F0-0B77-372A-44F3-98B1039F8FB6}"/>
                </a:ext>
              </a:extLst>
            </p:cNvPr>
            <p:cNvCxnSpPr/>
            <p:nvPr/>
          </p:nvCxnSpPr>
          <p:spPr bwMode="auto">
            <a:xfrm>
              <a:off x="7103491" y="4137114"/>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8272436B-C239-6E78-A3A2-00F8D43744A2}"/>
                </a:ext>
              </a:extLst>
            </p:cNvPr>
            <p:cNvCxnSpPr/>
            <p:nvPr/>
          </p:nvCxnSpPr>
          <p:spPr bwMode="auto">
            <a:xfrm>
              <a:off x="7051103" y="4137114"/>
              <a:ext cx="0" cy="107950"/>
            </a:xfrm>
            <a:prstGeom prst="line">
              <a:avLst/>
            </a:prstGeom>
            <a:noFill/>
            <a:ln w="28575" cap="flat" cmpd="sng" algn="ctr">
              <a:solidFill>
                <a:schemeClr val="accent2"/>
              </a:solidFill>
              <a:prstDash val="solid"/>
              <a:round/>
              <a:headEnd type="none" w="med" len="med"/>
              <a:tailEnd type="none" w="med" len="med"/>
            </a:ln>
            <a:effectLst/>
          </p:spPr>
        </p:cxnSp>
      </p:grpSp>
      <p:sp>
        <p:nvSpPr>
          <p:cNvPr id="220" name="Freeform: Shape 219">
            <a:extLst>
              <a:ext uri="{FF2B5EF4-FFF2-40B4-BE49-F238E27FC236}">
                <a16:creationId xmlns:a16="http://schemas.microsoft.com/office/drawing/2014/main" id="{E6BB60C4-812D-8500-91F6-4A52FFD83288}"/>
              </a:ext>
            </a:extLst>
          </p:cNvPr>
          <p:cNvSpPr/>
          <p:nvPr/>
        </p:nvSpPr>
        <p:spPr bwMode="auto">
          <a:xfrm>
            <a:off x="6689725" y="1181100"/>
            <a:ext cx="2959100" cy="917575"/>
          </a:xfrm>
          <a:custGeom>
            <a:avLst/>
            <a:gdLst>
              <a:gd name="connsiteX0" fmla="*/ 2959100 w 2959100"/>
              <a:gd name="connsiteY0" fmla="*/ 917575 h 917575"/>
              <a:gd name="connsiteX1" fmla="*/ 2397125 w 2959100"/>
              <a:gd name="connsiteY1" fmla="*/ 917575 h 917575"/>
              <a:gd name="connsiteX2" fmla="*/ 2397125 w 2959100"/>
              <a:gd name="connsiteY2" fmla="*/ 844550 h 917575"/>
              <a:gd name="connsiteX3" fmla="*/ 2105025 w 2959100"/>
              <a:gd name="connsiteY3" fmla="*/ 844550 h 917575"/>
              <a:gd name="connsiteX4" fmla="*/ 2105025 w 2959100"/>
              <a:gd name="connsiteY4" fmla="*/ 796925 h 917575"/>
              <a:gd name="connsiteX5" fmla="*/ 1190625 w 2959100"/>
              <a:gd name="connsiteY5" fmla="*/ 796925 h 917575"/>
              <a:gd name="connsiteX6" fmla="*/ 1190625 w 2959100"/>
              <a:gd name="connsiteY6" fmla="*/ 771525 h 917575"/>
              <a:gd name="connsiteX7" fmla="*/ 1133475 w 2959100"/>
              <a:gd name="connsiteY7" fmla="*/ 771525 h 917575"/>
              <a:gd name="connsiteX8" fmla="*/ 1133475 w 2959100"/>
              <a:gd name="connsiteY8" fmla="*/ 746125 h 917575"/>
              <a:gd name="connsiteX9" fmla="*/ 942975 w 2959100"/>
              <a:gd name="connsiteY9" fmla="*/ 746125 h 917575"/>
              <a:gd name="connsiteX10" fmla="*/ 942975 w 2959100"/>
              <a:gd name="connsiteY10" fmla="*/ 711200 h 917575"/>
              <a:gd name="connsiteX11" fmla="*/ 841375 w 2959100"/>
              <a:gd name="connsiteY11" fmla="*/ 711200 h 917575"/>
              <a:gd name="connsiteX12" fmla="*/ 841375 w 2959100"/>
              <a:gd name="connsiteY12" fmla="*/ 682625 h 917575"/>
              <a:gd name="connsiteX13" fmla="*/ 698500 w 2959100"/>
              <a:gd name="connsiteY13" fmla="*/ 682625 h 917575"/>
              <a:gd name="connsiteX14" fmla="*/ 698500 w 2959100"/>
              <a:gd name="connsiteY14" fmla="*/ 647700 h 917575"/>
              <a:gd name="connsiteX15" fmla="*/ 685800 w 2959100"/>
              <a:gd name="connsiteY15" fmla="*/ 647700 h 917575"/>
              <a:gd name="connsiteX16" fmla="*/ 685800 w 2959100"/>
              <a:gd name="connsiteY16" fmla="*/ 584200 h 917575"/>
              <a:gd name="connsiteX17" fmla="*/ 657225 w 2959100"/>
              <a:gd name="connsiteY17" fmla="*/ 584200 h 917575"/>
              <a:gd name="connsiteX18" fmla="*/ 657225 w 2959100"/>
              <a:gd name="connsiteY18" fmla="*/ 561975 h 917575"/>
              <a:gd name="connsiteX19" fmla="*/ 387350 w 2959100"/>
              <a:gd name="connsiteY19" fmla="*/ 561975 h 917575"/>
              <a:gd name="connsiteX20" fmla="*/ 387350 w 2959100"/>
              <a:gd name="connsiteY20" fmla="*/ 501650 h 917575"/>
              <a:gd name="connsiteX21" fmla="*/ 381000 w 2959100"/>
              <a:gd name="connsiteY21" fmla="*/ 501650 h 917575"/>
              <a:gd name="connsiteX22" fmla="*/ 381000 w 2959100"/>
              <a:gd name="connsiteY22" fmla="*/ 473075 h 917575"/>
              <a:gd name="connsiteX23" fmla="*/ 304800 w 2959100"/>
              <a:gd name="connsiteY23" fmla="*/ 473075 h 917575"/>
              <a:gd name="connsiteX24" fmla="*/ 304800 w 2959100"/>
              <a:gd name="connsiteY24" fmla="*/ 444500 h 917575"/>
              <a:gd name="connsiteX25" fmla="*/ 158750 w 2959100"/>
              <a:gd name="connsiteY25" fmla="*/ 444500 h 917575"/>
              <a:gd name="connsiteX26" fmla="*/ 158750 w 2959100"/>
              <a:gd name="connsiteY26" fmla="*/ 415925 h 917575"/>
              <a:gd name="connsiteX27" fmla="*/ 146050 w 2959100"/>
              <a:gd name="connsiteY27" fmla="*/ 415925 h 917575"/>
              <a:gd name="connsiteX28" fmla="*/ 146050 w 2959100"/>
              <a:gd name="connsiteY28" fmla="*/ 381000 h 917575"/>
              <a:gd name="connsiteX29" fmla="*/ 130175 w 2959100"/>
              <a:gd name="connsiteY29" fmla="*/ 381000 h 917575"/>
              <a:gd name="connsiteX30" fmla="*/ 130175 w 2959100"/>
              <a:gd name="connsiteY30" fmla="*/ 292100 h 917575"/>
              <a:gd name="connsiteX31" fmla="*/ 123825 w 2959100"/>
              <a:gd name="connsiteY31" fmla="*/ 292100 h 917575"/>
              <a:gd name="connsiteX32" fmla="*/ 123825 w 2959100"/>
              <a:gd name="connsiteY32" fmla="*/ 266700 h 917575"/>
              <a:gd name="connsiteX33" fmla="*/ 117475 w 2959100"/>
              <a:gd name="connsiteY33" fmla="*/ 266700 h 917575"/>
              <a:gd name="connsiteX34" fmla="*/ 117475 w 2959100"/>
              <a:gd name="connsiteY34" fmla="*/ 123825 h 917575"/>
              <a:gd name="connsiteX35" fmla="*/ 101600 w 2959100"/>
              <a:gd name="connsiteY35" fmla="*/ 123825 h 917575"/>
              <a:gd name="connsiteX36" fmla="*/ 101600 w 2959100"/>
              <a:gd name="connsiteY36" fmla="*/ 88900 h 917575"/>
              <a:gd name="connsiteX37" fmla="*/ 73025 w 2959100"/>
              <a:gd name="connsiteY37" fmla="*/ 88900 h 917575"/>
              <a:gd name="connsiteX38" fmla="*/ 73025 w 2959100"/>
              <a:gd name="connsiteY38" fmla="*/ 38100 h 917575"/>
              <a:gd name="connsiteX39" fmla="*/ 0 w 2959100"/>
              <a:gd name="connsiteY39" fmla="*/ 38100 h 917575"/>
              <a:gd name="connsiteX40" fmla="*/ 0 w 2959100"/>
              <a:gd name="connsiteY40" fmla="*/ 0 h 917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959100" h="917575">
                <a:moveTo>
                  <a:pt x="2959100" y="917575"/>
                </a:moveTo>
                <a:lnTo>
                  <a:pt x="2397125" y="917575"/>
                </a:lnTo>
                <a:lnTo>
                  <a:pt x="2397125" y="844550"/>
                </a:lnTo>
                <a:lnTo>
                  <a:pt x="2105025" y="844550"/>
                </a:lnTo>
                <a:lnTo>
                  <a:pt x="2105025" y="796925"/>
                </a:lnTo>
                <a:lnTo>
                  <a:pt x="1190625" y="796925"/>
                </a:lnTo>
                <a:lnTo>
                  <a:pt x="1190625" y="771525"/>
                </a:lnTo>
                <a:lnTo>
                  <a:pt x="1133475" y="771525"/>
                </a:lnTo>
                <a:lnTo>
                  <a:pt x="1133475" y="746125"/>
                </a:lnTo>
                <a:lnTo>
                  <a:pt x="942975" y="746125"/>
                </a:lnTo>
                <a:lnTo>
                  <a:pt x="942975" y="711200"/>
                </a:lnTo>
                <a:lnTo>
                  <a:pt x="841375" y="711200"/>
                </a:lnTo>
                <a:lnTo>
                  <a:pt x="841375" y="682625"/>
                </a:lnTo>
                <a:lnTo>
                  <a:pt x="698500" y="682625"/>
                </a:lnTo>
                <a:lnTo>
                  <a:pt x="698500" y="647700"/>
                </a:lnTo>
                <a:lnTo>
                  <a:pt x="685800" y="647700"/>
                </a:lnTo>
                <a:lnTo>
                  <a:pt x="685800" y="584200"/>
                </a:lnTo>
                <a:lnTo>
                  <a:pt x="657225" y="584200"/>
                </a:lnTo>
                <a:lnTo>
                  <a:pt x="657225" y="561975"/>
                </a:lnTo>
                <a:lnTo>
                  <a:pt x="387350" y="561975"/>
                </a:lnTo>
                <a:lnTo>
                  <a:pt x="387350" y="501650"/>
                </a:lnTo>
                <a:lnTo>
                  <a:pt x="381000" y="501650"/>
                </a:lnTo>
                <a:lnTo>
                  <a:pt x="381000" y="473075"/>
                </a:lnTo>
                <a:lnTo>
                  <a:pt x="304800" y="473075"/>
                </a:lnTo>
                <a:lnTo>
                  <a:pt x="304800" y="444500"/>
                </a:lnTo>
                <a:lnTo>
                  <a:pt x="158750" y="444500"/>
                </a:lnTo>
                <a:lnTo>
                  <a:pt x="158750" y="415925"/>
                </a:lnTo>
                <a:lnTo>
                  <a:pt x="146050" y="415925"/>
                </a:lnTo>
                <a:lnTo>
                  <a:pt x="146050" y="381000"/>
                </a:lnTo>
                <a:lnTo>
                  <a:pt x="130175" y="381000"/>
                </a:lnTo>
                <a:lnTo>
                  <a:pt x="130175" y="292100"/>
                </a:lnTo>
                <a:lnTo>
                  <a:pt x="123825" y="292100"/>
                </a:lnTo>
                <a:lnTo>
                  <a:pt x="123825" y="266700"/>
                </a:lnTo>
                <a:lnTo>
                  <a:pt x="117475" y="266700"/>
                </a:lnTo>
                <a:lnTo>
                  <a:pt x="117475" y="123825"/>
                </a:lnTo>
                <a:lnTo>
                  <a:pt x="101600" y="123825"/>
                </a:lnTo>
                <a:lnTo>
                  <a:pt x="101600" y="88900"/>
                </a:lnTo>
                <a:lnTo>
                  <a:pt x="73025" y="88900"/>
                </a:lnTo>
                <a:lnTo>
                  <a:pt x="73025" y="38100"/>
                </a:lnTo>
                <a:lnTo>
                  <a:pt x="0" y="3810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233" name="Group 232">
            <a:extLst>
              <a:ext uri="{FF2B5EF4-FFF2-40B4-BE49-F238E27FC236}">
                <a16:creationId xmlns:a16="http://schemas.microsoft.com/office/drawing/2014/main" id="{C1A9D650-E2A3-6706-6662-27F1FA5907A2}"/>
              </a:ext>
            </a:extLst>
          </p:cNvPr>
          <p:cNvGrpSpPr/>
          <p:nvPr/>
        </p:nvGrpSpPr>
        <p:grpSpPr>
          <a:xfrm>
            <a:off x="8662987" y="1920875"/>
            <a:ext cx="981505" cy="228718"/>
            <a:chOff x="8662987" y="1920875"/>
            <a:chExt cx="981505" cy="228718"/>
          </a:xfrm>
        </p:grpSpPr>
        <p:cxnSp>
          <p:nvCxnSpPr>
            <p:cNvPr id="221" name="Straight Connector 220">
              <a:extLst>
                <a:ext uri="{FF2B5EF4-FFF2-40B4-BE49-F238E27FC236}">
                  <a16:creationId xmlns:a16="http://schemas.microsoft.com/office/drawing/2014/main" id="{19A6CFC9-3D1F-B7F8-6C50-EF31ADAD8B03}"/>
                </a:ext>
              </a:extLst>
            </p:cNvPr>
            <p:cNvCxnSpPr/>
            <p:nvPr/>
          </p:nvCxnSpPr>
          <p:spPr bwMode="auto">
            <a:xfrm>
              <a:off x="9644492" y="2041643"/>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8475F493-1BCB-C9B4-A352-27B205281A17}"/>
                </a:ext>
              </a:extLst>
            </p:cNvPr>
            <p:cNvCxnSpPr/>
            <p:nvPr/>
          </p:nvCxnSpPr>
          <p:spPr bwMode="auto">
            <a:xfrm>
              <a:off x="9412717" y="2041643"/>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4A778060-7F2F-A309-F1BC-7B2EAC938249}"/>
                </a:ext>
              </a:extLst>
            </p:cNvPr>
            <p:cNvCxnSpPr/>
            <p:nvPr/>
          </p:nvCxnSpPr>
          <p:spPr bwMode="auto">
            <a:xfrm>
              <a:off x="9330167" y="2041643"/>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84EDEFF4-E48C-5DCB-C3C5-97C6579C39A7}"/>
                </a:ext>
              </a:extLst>
            </p:cNvPr>
            <p:cNvCxnSpPr/>
            <p:nvPr/>
          </p:nvCxnSpPr>
          <p:spPr bwMode="auto">
            <a:xfrm>
              <a:off x="9295242" y="2041643"/>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87A78944-3969-4EA4-4752-172C1E0875C2}"/>
                </a:ext>
              </a:extLst>
            </p:cNvPr>
            <p:cNvCxnSpPr/>
            <p:nvPr/>
          </p:nvCxnSpPr>
          <p:spPr bwMode="auto">
            <a:xfrm>
              <a:off x="9069817" y="197485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7734E6BA-9B5D-66FF-8B68-D8BA0C521C67}"/>
                </a:ext>
              </a:extLst>
            </p:cNvPr>
            <p:cNvCxnSpPr/>
            <p:nvPr/>
          </p:nvCxnSpPr>
          <p:spPr bwMode="auto">
            <a:xfrm>
              <a:off x="8930117" y="197485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A2B2EE66-7CE7-6062-4A4E-E64D07965D5C}"/>
                </a:ext>
              </a:extLst>
            </p:cNvPr>
            <p:cNvCxnSpPr/>
            <p:nvPr/>
          </p:nvCxnSpPr>
          <p:spPr bwMode="auto">
            <a:xfrm>
              <a:off x="8780892" y="1920875"/>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4A1EAFC6-4422-1C7F-3C22-CF0BC056A602}"/>
                </a:ext>
              </a:extLst>
            </p:cNvPr>
            <p:cNvCxnSpPr/>
            <p:nvPr/>
          </p:nvCxnSpPr>
          <p:spPr bwMode="auto">
            <a:xfrm>
              <a:off x="8753904" y="1920875"/>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CFDF8A61-74B1-6531-7D71-72D9E55597CC}"/>
                </a:ext>
              </a:extLst>
            </p:cNvPr>
            <p:cNvCxnSpPr/>
            <p:nvPr/>
          </p:nvCxnSpPr>
          <p:spPr bwMode="auto">
            <a:xfrm>
              <a:off x="8726487" y="1920875"/>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F3EAA29E-17F4-0754-C98F-1ED3172ACB35}"/>
                </a:ext>
              </a:extLst>
            </p:cNvPr>
            <p:cNvCxnSpPr/>
            <p:nvPr/>
          </p:nvCxnSpPr>
          <p:spPr bwMode="auto">
            <a:xfrm>
              <a:off x="8662987" y="1920875"/>
              <a:ext cx="0" cy="107950"/>
            </a:xfrm>
            <a:prstGeom prst="line">
              <a:avLst/>
            </a:prstGeom>
            <a:noFill/>
            <a:ln w="28575" cap="flat" cmpd="sng" algn="ctr">
              <a:solidFill>
                <a:schemeClr val="accent1"/>
              </a:solidFill>
              <a:prstDash val="solid"/>
              <a:round/>
              <a:headEnd type="none" w="med" len="med"/>
              <a:tailEnd type="none" w="med" len="med"/>
            </a:ln>
            <a:effectLst/>
          </p:spPr>
        </p:cxnSp>
      </p:grpSp>
      <p:sp>
        <p:nvSpPr>
          <p:cNvPr id="234" name="Freeform: Shape 233">
            <a:extLst>
              <a:ext uri="{FF2B5EF4-FFF2-40B4-BE49-F238E27FC236}">
                <a16:creationId xmlns:a16="http://schemas.microsoft.com/office/drawing/2014/main" id="{C5BCC76A-3B5B-8DBE-6575-D078427F3E52}"/>
              </a:ext>
            </a:extLst>
          </p:cNvPr>
          <p:cNvSpPr/>
          <p:nvPr/>
        </p:nvSpPr>
        <p:spPr bwMode="auto">
          <a:xfrm>
            <a:off x="6670675" y="1184275"/>
            <a:ext cx="3781425" cy="1019175"/>
          </a:xfrm>
          <a:custGeom>
            <a:avLst/>
            <a:gdLst>
              <a:gd name="connsiteX0" fmla="*/ 3781425 w 3781425"/>
              <a:gd name="connsiteY0" fmla="*/ 1019175 h 1019175"/>
              <a:gd name="connsiteX1" fmla="*/ 2660650 w 3781425"/>
              <a:gd name="connsiteY1" fmla="*/ 1019175 h 1019175"/>
              <a:gd name="connsiteX2" fmla="*/ 2660650 w 3781425"/>
              <a:gd name="connsiteY2" fmla="*/ 974725 h 1019175"/>
              <a:gd name="connsiteX3" fmla="*/ 2381250 w 3781425"/>
              <a:gd name="connsiteY3" fmla="*/ 974725 h 1019175"/>
              <a:gd name="connsiteX4" fmla="*/ 2381250 w 3781425"/>
              <a:gd name="connsiteY4" fmla="*/ 936625 h 1019175"/>
              <a:gd name="connsiteX5" fmla="*/ 2317750 w 3781425"/>
              <a:gd name="connsiteY5" fmla="*/ 936625 h 1019175"/>
              <a:gd name="connsiteX6" fmla="*/ 2317750 w 3781425"/>
              <a:gd name="connsiteY6" fmla="*/ 895350 h 1019175"/>
              <a:gd name="connsiteX7" fmla="*/ 2070100 w 3781425"/>
              <a:gd name="connsiteY7" fmla="*/ 895350 h 1019175"/>
              <a:gd name="connsiteX8" fmla="*/ 2070100 w 3781425"/>
              <a:gd name="connsiteY8" fmla="*/ 860425 h 1019175"/>
              <a:gd name="connsiteX9" fmla="*/ 1555750 w 3781425"/>
              <a:gd name="connsiteY9" fmla="*/ 860425 h 1019175"/>
              <a:gd name="connsiteX10" fmla="*/ 1555750 w 3781425"/>
              <a:gd name="connsiteY10" fmla="*/ 822325 h 1019175"/>
              <a:gd name="connsiteX11" fmla="*/ 1330325 w 3781425"/>
              <a:gd name="connsiteY11" fmla="*/ 822325 h 1019175"/>
              <a:gd name="connsiteX12" fmla="*/ 1330325 w 3781425"/>
              <a:gd name="connsiteY12" fmla="*/ 784225 h 1019175"/>
              <a:gd name="connsiteX13" fmla="*/ 1276350 w 3781425"/>
              <a:gd name="connsiteY13" fmla="*/ 784225 h 1019175"/>
              <a:gd name="connsiteX14" fmla="*/ 1276350 w 3781425"/>
              <a:gd name="connsiteY14" fmla="*/ 736600 h 1019175"/>
              <a:gd name="connsiteX15" fmla="*/ 1231900 w 3781425"/>
              <a:gd name="connsiteY15" fmla="*/ 736600 h 1019175"/>
              <a:gd name="connsiteX16" fmla="*/ 1231900 w 3781425"/>
              <a:gd name="connsiteY16" fmla="*/ 704850 h 1019175"/>
              <a:gd name="connsiteX17" fmla="*/ 1184275 w 3781425"/>
              <a:gd name="connsiteY17" fmla="*/ 704850 h 1019175"/>
              <a:gd name="connsiteX18" fmla="*/ 1184275 w 3781425"/>
              <a:gd name="connsiteY18" fmla="*/ 657225 h 1019175"/>
              <a:gd name="connsiteX19" fmla="*/ 676275 w 3781425"/>
              <a:gd name="connsiteY19" fmla="*/ 657225 h 1019175"/>
              <a:gd name="connsiteX20" fmla="*/ 676275 w 3781425"/>
              <a:gd name="connsiteY20" fmla="*/ 622300 h 1019175"/>
              <a:gd name="connsiteX21" fmla="*/ 457200 w 3781425"/>
              <a:gd name="connsiteY21" fmla="*/ 622300 h 1019175"/>
              <a:gd name="connsiteX22" fmla="*/ 457200 w 3781425"/>
              <a:gd name="connsiteY22" fmla="*/ 577850 h 1019175"/>
              <a:gd name="connsiteX23" fmla="*/ 441325 w 3781425"/>
              <a:gd name="connsiteY23" fmla="*/ 577850 h 1019175"/>
              <a:gd name="connsiteX24" fmla="*/ 441325 w 3781425"/>
              <a:gd name="connsiteY24" fmla="*/ 542925 h 1019175"/>
              <a:gd name="connsiteX25" fmla="*/ 415925 w 3781425"/>
              <a:gd name="connsiteY25" fmla="*/ 542925 h 1019175"/>
              <a:gd name="connsiteX26" fmla="*/ 415925 w 3781425"/>
              <a:gd name="connsiteY26" fmla="*/ 457200 h 1019175"/>
              <a:gd name="connsiteX27" fmla="*/ 406400 w 3781425"/>
              <a:gd name="connsiteY27" fmla="*/ 457200 h 1019175"/>
              <a:gd name="connsiteX28" fmla="*/ 406400 w 3781425"/>
              <a:gd name="connsiteY28" fmla="*/ 381000 h 1019175"/>
              <a:gd name="connsiteX29" fmla="*/ 349250 w 3781425"/>
              <a:gd name="connsiteY29" fmla="*/ 381000 h 1019175"/>
              <a:gd name="connsiteX30" fmla="*/ 349250 w 3781425"/>
              <a:gd name="connsiteY30" fmla="*/ 346075 h 1019175"/>
              <a:gd name="connsiteX31" fmla="*/ 304800 w 3781425"/>
              <a:gd name="connsiteY31" fmla="*/ 346075 h 1019175"/>
              <a:gd name="connsiteX32" fmla="*/ 304800 w 3781425"/>
              <a:gd name="connsiteY32" fmla="*/ 307975 h 1019175"/>
              <a:gd name="connsiteX33" fmla="*/ 190500 w 3781425"/>
              <a:gd name="connsiteY33" fmla="*/ 307975 h 1019175"/>
              <a:gd name="connsiteX34" fmla="*/ 190500 w 3781425"/>
              <a:gd name="connsiteY34" fmla="*/ 266700 h 1019175"/>
              <a:gd name="connsiteX35" fmla="*/ 155575 w 3781425"/>
              <a:gd name="connsiteY35" fmla="*/ 266700 h 1019175"/>
              <a:gd name="connsiteX36" fmla="*/ 155575 w 3781425"/>
              <a:gd name="connsiteY36" fmla="*/ 244475 h 1019175"/>
              <a:gd name="connsiteX37" fmla="*/ 136525 w 3781425"/>
              <a:gd name="connsiteY37" fmla="*/ 244475 h 1019175"/>
              <a:gd name="connsiteX38" fmla="*/ 136525 w 3781425"/>
              <a:gd name="connsiteY38" fmla="*/ 120650 h 1019175"/>
              <a:gd name="connsiteX39" fmla="*/ 123825 w 3781425"/>
              <a:gd name="connsiteY39" fmla="*/ 120650 h 1019175"/>
              <a:gd name="connsiteX40" fmla="*/ 123825 w 3781425"/>
              <a:gd name="connsiteY40" fmla="*/ 85725 h 1019175"/>
              <a:gd name="connsiteX41" fmla="*/ 107950 w 3781425"/>
              <a:gd name="connsiteY41" fmla="*/ 85725 h 1019175"/>
              <a:gd name="connsiteX42" fmla="*/ 107950 w 3781425"/>
              <a:gd name="connsiteY42" fmla="*/ 38100 h 1019175"/>
              <a:gd name="connsiteX43" fmla="*/ 50800 w 3781425"/>
              <a:gd name="connsiteY43" fmla="*/ 38100 h 1019175"/>
              <a:gd name="connsiteX44" fmla="*/ 50800 w 3781425"/>
              <a:gd name="connsiteY44" fmla="*/ 0 h 1019175"/>
              <a:gd name="connsiteX45" fmla="*/ 0 w 3781425"/>
              <a:gd name="connsiteY45" fmla="*/ 0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781425" h="1019175">
                <a:moveTo>
                  <a:pt x="3781425" y="1019175"/>
                </a:moveTo>
                <a:lnTo>
                  <a:pt x="2660650" y="1019175"/>
                </a:lnTo>
                <a:lnTo>
                  <a:pt x="2660650" y="974725"/>
                </a:lnTo>
                <a:lnTo>
                  <a:pt x="2381250" y="974725"/>
                </a:lnTo>
                <a:lnTo>
                  <a:pt x="2381250" y="936625"/>
                </a:lnTo>
                <a:lnTo>
                  <a:pt x="2317750" y="936625"/>
                </a:lnTo>
                <a:lnTo>
                  <a:pt x="2317750" y="895350"/>
                </a:lnTo>
                <a:lnTo>
                  <a:pt x="2070100" y="895350"/>
                </a:lnTo>
                <a:lnTo>
                  <a:pt x="2070100" y="860425"/>
                </a:lnTo>
                <a:lnTo>
                  <a:pt x="1555750" y="860425"/>
                </a:lnTo>
                <a:lnTo>
                  <a:pt x="1555750" y="822325"/>
                </a:lnTo>
                <a:lnTo>
                  <a:pt x="1330325" y="822325"/>
                </a:lnTo>
                <a:lnTo>
                  <a:pt x="1330325" y="784225"/>
                </a:lnTo>
                <a:lnTo>
                  <a:pt x="1276350" y="784225"/>
                </a:lnTo>
                <a:lnTo>
                  <a:pt x="1276350" y="736600"/>
                </a:lnTo>
                <a:lnTo>
                  <a:pt x="1231900" y="736600"/>
                </a:lnTo>
                <a:lnTo>
                  <a:pt x="1231900" y="704850"/>
                </a:lnTo>
                <a:lnTo>
                  <a:pt x="1184275" y="704850"/>
                </a:lnTo>
                <a:lnTo>
                  <a:pt x="1184275" y="657225"/>
                </a:lnTo>
                <a:lnTo>
                  <a:pt x="676275" y="657225"/>
                </a:lnTo>
                <a:lnTo>
                  <a:pt x="676275" y="622300"/>
                </a:lnTo>
                <a:lnTo>
                  <a:pt x="457200" y="622300"/>
                </a:lnTo>
                <a:lnTo>
                  <a:pt x="457200" y="577850"/>
                </a:lnTo>
                <a:lnTo>
                  <a:pt x="441325" y="577850"/>
                </a:lnTo>
                <a:lnTo>
                  <a:pt x="441325" y="542925"/>
                </a:lnTo>
                <a:lnTo>
                  <a:pt x="415925" y="542925"/>
                </a:lnTo>
                <a:lnTo>
                  <a:pt x="415925" y="457200"/>
                </a:lnTo>
                <a:lnTo>
                  <a:pt x="406400" y="457200"/>
                </a:lnTo>
                <a:lnTo>
                  <a:pt x="406400" y="381000"/>
                </a:lnTo>
                <a:lnTo>
                  <a:pt x="349250" y="381000"/>
                </a:lnTo>
                <a:lnTo>
                  <a:pt x="349250" y="346075"/>
                </a:lnTo>
                <a:lnTo>
                  <a:pt x="304800" y="346075"/>
                </a:lnTo>
                <a:lnTo>
                  <a:pt x="304800" y="307975"/>
                </a:lnTo>
                <a:lnTo>
                  <a:pt x="190500" y="307975"/>
                </a:lnTo>
                <a:lnTo>
                  <a:pt x="190500" y="266700"/>
                </a:lnTo>
                <a:lnTo>
                  <a:pt x="155575" y="266700"/>
                </a:lnTo>
                <a:lnTo>
                  <a:pt x="155575" y="244475"/>
                </a:lnTo>
                <a:lnTo>
                  <a:pt x="136525" y="244475"/>
                </a:lnTo>
                <a:lnTo>
                  <a:pt x="136525" y="120650"/>
                </a:lnTo>
                <a:lnTo>
                  <a:pt x="123825" y="120650"/>
                </a:lnTo>
                <a:lnTo>
                  <a:pt x="123825" y="85725"/>
                </a:lnTo>
                <a:lnTo>
                  <a:pt x="107950" y="85725"/>
                </a:lnTo>
                <a:lnTo>
                  <a:pt x="107950" y="38100"/>
                </a:lnTo>
                <a:lnTo>
                  <a:pt x="50800" y="38100"/>
                </a:lnTo>
                <a:lnTo>
                  <a:pt x="50800"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245" name="Group 244">
            <a:extLst>
              <a:ext uri="{FF2B5EF4-FFF2-40B4-BE49-F238E27FC236}">
                <a16:creationId xmlns:a16="http://schemas.microsoft.com/office/drawing/2014/main" id="{8133609F-FFDA-BDB5-952D-A04EA20638B3}"/>
              </a:ext>
            </a:extLst>
          </p:cNvPr>
          <p:cNvGrpSpPr/>
          <p:nvPr/>
        </p:nvGrpSpPr>
        <p:grpSpPr>
          <a:xfrm>
            <a:off x="6723063" y="1127125"/>
            <a:ext cx="3721893" cy="1138504"/>
            <a:chOff x="6723063" y="1127125"/>
            <a:chExt cx="3721893" cy="1138504"/>
          </a:xfrm>
        </p:grpSpPr>
        <p:cxnSp>
          <p:nvCxnSpPr>
            <p:cNvPr id="71" name="Straight Connector 70">
              <a:extLst>
                <a:ext uri="{FF2B5EF4-FFF2-40B4-BE49-F238E27FC236}">
                  <a16:creationId xmlns:a16="http://schemas.microsoft.com/office/drawing/2014/main" id="{1C5CADB5-BDF6-6C0E-61E5-29FE8ABD3780}"/>
                </a:ext>
              </a:extLst>
            </p:cNvPr>
            <p:cNvCxnSpPr/>
            <p:nvPr/>
          </p:nvCxnSpPr>
          <p:spPr bwMode="auto">
            <a:xfrm>
              <a:off x="7893050" y="1257300"/>
              <a:ext cx="228600" cy="0"/>
            </a:xfrm>
            <a:prstGeom prst="line">
              <a:avLst/>
            </a:prstGeom>
            <a:noFill/>
            <a:ln w="28575"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7E87182C-005C-0ADE-2B63-8D78F0423A20}"/>
                </a:ext>
              </a:extLst>
            </p:cNvPr>
            <p:cNvCxnSpPr/>
            <p:nvPr/>
          </p:nvCxnSpPr>
          <p:spPr bwMode="auto">
            <a:xfrm>
              <a:off x="7893050" y="1441450"/>
              <a:ext cx="228600" cy="0"/>
            </a:xfrm>
            <a:prstGeom prst="line">
              <a:avLst/>
            </a:prstGeom>
            <a:noFill/>
            <a:ln w="28575" cap="flat" cmpd="sng" algn="ctr">
              <a:solidFill>
                <a:schemeClr val="accent2"/>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70B73699-3E49-B04B-C5BA-889C525B8983}"/>
                </a:ext>
              </a:extLst>
            </p:cNvPr>
            <p:cNvCxnSpPr/>
            <p:nvPr/>
          </p:nvCxnSpPr>
          <p:spPr bwMode="auto">
            <a:xfrm>
              <a:off x="9327355" y="2157679"/>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63C94A65-D4DC-8293-C0BA-369B844D760E}"/>
                </a:ext>
              </a:extLst>
            </p:cNvPr>
            <p:cNvCxnSpPr/>
            <p:nvPr/>
          </p:nvCxnSpPr>
          <p:spPr bwMode="auto">
            <a:xfrm>
              <a:off x="9851230" y="2157679"/>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D352A622-228A-E989-B2A6-36D5E198039D}"/>
                </a:ext>
              </a:extLst>
            </p:cNvPr>
            <p:cNvCxnSpPr/>
            <p:nvPr/>
          </p:nvCxnSpPr>
          <p:spPr bwMode="auto">
            <a:xfrm>
              <a:off x="9894093" y="2157679"/>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FD15C5F3-DB66-0C7B-E2A6-0B41F7161E80}"/>
                </a:ext>
              </a:extLst>
            </p:cNvPr>
            <p:cNvCxnSpPr/>
            <p:nvPr/>
          </p:nvCxnSpPr>
          <p:spPr bwMode="auto">
            <a:xfrm>
              <a:off x="10134599" y="2157679"/>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A17748F5-023E-5444-D81D-E4E55D67A299}"/>
                </a:ext>
              </a:extLst>
            </p:cNvPr>
            <p:cNvCxnSpPr/>
            <p:nvPr/>
          </p:nvCxnSpPr>
          <p:spPr bwMode="auto">
            <a:xfrm>
              <a:off x="10215562" y="2157679"/>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8A5EA24D-5CC5-6EC9-F317-F1EFF771AF8B}"/>
                </a:ext>
              </a:extLst>
            </p:cNvPr>
            <p:cNvCxnSpPr/>
            <p:nvPr/>
          </p:nvCxnSpPr>
          <p:spPr bwMode="auto">
            <a:xfrm>
              <a:off x="10444956" y="2157679"/>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00D53C37-A23C-11CB-9014-F807293D2750}"/>
                </a:ext>
              </a:extLst>
            </p:cNvPr>
            <p:cNvCxnSpPr/>
            <p:nvPr/>
          </p:nvCxnSpPr>
          <p:spPr bwMode="auto">
            <a:xfrm>
              <a:off x="6723063" y="1127125"/>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619824A0-1BFA-FDB6-6993-DE16EF666724}"/>
                </a:ext>
              </a:extLst>
            </p:cNvPr>
            <p:cNvCxnSpPr/>
            <p:nvPr/>
          </p:nvCxnSpPr>
          <p:spPr bwMode="auto">
            <a:xfrm>
              <a:off x="6756400" y="1149350"/>
              <a:ext cx="0" cy="107950"/>
            </a:xfrm>
            <a:prstGeom prst="line">
              <a:avLst/>
            </a:prstGeom>
            <a:noFill/>
            <a:ln w="28575" cap="flat" cmpd="sng" algn="ctr">
              <a:solidFill>
                <a:schemeClr val="accent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D66FF7E4-BB68-7F23-5F73-B61ECD6E6B63}"/>
                </a:ext>
              </a:extLst>
            </p:cNvPr>
            <p:cNvCxnSpPr/>
            <p:nvPr/>
          </p:nvCxnSpPr>
          <p:spPr bwMode="auto">
            <a:xfrm>
              <a:off x="6820694" y="1357494"/>
              <a:ext cx="0" cy="107950"/>
            </a:xfrm>
            <a:prstGeom prst="line">
              <a:avLst/>
            </a:prstGeom>
            <a:noFill/>
            <a:ln w="28575" cap="flat" cmpd="sng" algn="ctr">
              <a:solidFill>
                <a:schemeClr val="accent3"/>
              </a:solidFill>
              <a:prstDash val="solid"/>
              <a:round/>
              <a:headEnd type="none" w="med" len="med"/>
              <a:tailEnd type="none" w="med" len="med"/>
            </a:ln>
            <a:effectLst/>
          </p:spPr>
        </p:cxnSp>
      </p:grpSp>
      <p:sp>
        <p:nvSpPr>
          <p:cNvPr id="247" name="Freeform: Shape 246">
            <a:extLst>
              <a:ext uri="{FF2B5EF4-FFF2-40B4-BE49-F238E27FC236}">
                <a16:creationId xmlns:a16="http://schemas.microsoft.com/office/drawing/2014/main" id="{06832494-7F3F-13B0-6C2A-AD7A78DF2A47}"/>
              </a:ext>
            </a:extLst>
          </p:cNvPr>
          <p:cNvSpPr/>
          <p:nvPr/>
        </p:nvSpPr>
        <p:spPr bwMode="auto">
          <a:xfrm>
            <a:off x="6543675" y="1184275"/>
            <a:ext cx="3898900" cy="965200"/>
          </a:xfrm>
          <a:custGeom>
            <a:avLst/>
            <a:gdLst>
              <a:gd name="connsiteX0" fmla="*/ 3898900 w 3898900"/>
              <a:gd name="connsiteY0" fmla="*/ 965200 h 965200"/>
              <a:gd name="connsiteX1" fmla="*/ 2784475 w 3898900"/>
              <a:gd name="connsiteY1" fmla="*/ 965200 h 965200"/>
              <a:gd name="connsiteX2" fmla="*/ 2784475 w 3898900"/>
              <a:gd name="connsiteY2" fmla="*/ 936625 h 965200"/>
              <a:gd name="connsiteX3" fmla="*/ 2540000 w 3898900"/>
              <a:gd name="connsiteY3" fmla="*/ 936625 h 965200"/>
              <a:gd name="connsiteX4" fmla="*/ 2540000 w 3898900"/>
              <a:gd name="connsiteY4" fmla="*/ 908050 h 965200"/>
              <a:gd name="connsiteX5" fmla="*/ 2514600 w 3898900"/>
              <a:gd name="connsiteY5" fmla="*/ 908050 h 965200"/>
              <a:gd name="connsiteX6" fmla="*/ 2514600 w 3898900"/>
              <a:gd name="connsiteY6" fmla="*/ 889000 h 965200"/>
              <a:gd name="connsiteX7" fmla="*/ 2441575 w 3898900"/>
              <a:gd name="connsiteY7" fmla="*/ 889000 h 965200"/>
              <a:gd name="connsiteX8" fmla="*/ 2441575 w 3898900"/>
              <a:gd name="connsiteY8" fmla="*/ 873125 h 965200"/>
              <a:gd name="connsiteX9" fmla="*/ 2254250 w 3898900"/>
              <a:gd name="connsiteY9" fmla="*/ 873125 h 965200"/>
              <a:gd name="connsiteX10" fmla="*/ 2254250 w 3898900"/>
              <a:gd name="connsiteY10" fmla="*/ 847725 h 965200"/>
              <a:gd name="connsiteX11" fmla="*/ 2200275 w 3898900"/>
              <a:gd name="connsiteY11" fmla="*/ 847725 h 965200"/>
              <a:gd name="connsiteX12" fmla="*/ 2200275 w 3898900"/>
              <a:gd name="connsiteY12" fmla="*/ 819150 h 965200"/>
              <a:gd name="connsiteX13" fmla="*/ 1689100 w 3898900"/>
              <a:gd name="connsiteY13" fmla="*/ 819150 h 965200"/>
              <a:gd name="connsiteX14" fmla="*/ 1689100 w 3898900"/>
              <a:gd name="connsiteY14" fmla="*/ 809625 h 965200"/>
              <a:gd name="connsiteX15" fmla="*/ 1454150 w 3898900"/>
              <a:gd name="connsiteY15" fmla="*/ 809625 h 965200"/>
              <a:gd name="connsiteX16" fmla="*/ 1454150 w 3898900"/>
              <a:gd name="connsiteY16" fmla="*/ 793750 h 965200"/>
              <a:gd name="connsiteX17" fmla="*/ 1400175 w 3898900"/>
              <a:gd name="connsiteY17" fmla="*/ 793750 h 965200"/>
              <a:gd name="connsiteX18" fmla="*/ 1400175 w 3898900"/>
              <a:gd name="connsiteY18" fmla="*/ 771525 h 965200"/>
              <a:gd name="connsiteX19" fmla="*/ 1358900 w 3898900"/>
              <a:gd name="connsiteY19" fmla="*/ 771525 h 965200"/>
              <a:gd name="connsiteX20" fmla="*/ 1358900 w 3898900"/>
              <a:gd name="connsiteY20" fmla="*/ 758825 h 965200"/>
              <a:gd name="connsiteX21" fmla="*/ 1339850 w 3898900"/>
              <a:gd name="connsiteY21" fmla="*/ 758825 h 965200"/>
              <a:gd name="connsiteX22" fmla="*/ 1339850 w 3898900"/>
              <a:gd name="connsiteY22" fmla="*/ 736600 h 965200"/>
              <a:gd name="connsiteX23" fmla="*/ 1311275 w 3898900"/>
              <a:gd name="connsiteY23" fmla="*/ 736600 h 965200"/>
              <a:gd name="connsiteX24" fmla="*/ 1311275 w 3898900"/>
              <a:gd name="connsiteY24" fmla="*/ 720725 h 965200"/>
              <a:gd name="connsiteX25" fmla="*/ 1276350 w 3898900"/>
              <a:gd name="connsiteY25" fmla="*/ 720725 h 965200"/>
              <a:gd name="connsiteX26" fmla="*/ 1276350 w 3898900"/>
              <a:gd name="connsiteY26" fmla="*/ 708025 h 965200"/>
              <a:gd name="connsiteX27" fmla="*/ 1089025 w 3898900"/>
              <a:gd name="connsiteY27" fmla="*/ 708025 h 965200"/>
              <a:gd name="connsiteX28" fmla="*/ 1089025 w 3898900"/>
              <a:gd name="connsiteY28" fmla="*/ 685800 h 965200"/>
              <a:gd name="connsiteX29" fmla="*/ 990600 w 3898900"/>
              <a:gd name="connsiteY29" fmla="*/ 685800 h 965200"/>
              <a:gd name="connsiteX30" fmla="*/ 990600 w 3898900"/>
              <a:gd name="connsiteY30" fmla="*/ 673100 h 965200"/>
              <a:gd name="connsiteX31" fmla="*/ 847725 w 3898900"/>
              <a:gd name="connsiteY31" fmla="*/ 673100 h 965200"/>
              <a:gd name="connsiteX32" fmla="*/ 847725 w 3898900"/>
              <a:gd name="connsiteY32" fmla="*/ 647700 h 965200"/>
              <a:gd name="connsiteX33" fmla="*/ 835025 w 3898900"/>
              <a:gd name="connsiteY33" fmla="*/ 647700 h 965200"/>
              <a:gd name="connsiteX34" fmla="*/ 835025 w 3898900"/>
              <a:gd name="connsiteY34" fmla="*/ 612775 h 965200"/>
              <a:gd name="connsiteX35" fmla="*/ 806450 w 3898900"/>
              <a:gd name="connsiteY35" fmla="*/ 612775 h 965200"/>
              <a:gd name="connsiteX36" fmla="*/ 806450 w 3898900"/>
              <a:gd name="connsiteY36" fmla="*/ 581025 h 965200"/>
              <a:gd name="connsiteX37" fmla="*/ 587375 w 3898900"/>
              <a:gd name="connsiteY37" fmla="*/ 581025 h 965200"/>
              <a:gd name="connsiteX38" fmla="*/ 587375 w 3898900"/>
              <a:gd name="connsiteY38" fmla="*/ 561975 h 965200"/>
              <a:gd name="connsiteX39" fmla="*/ 561975 w 3898900"/>
              <a:gd name="connsiteY39" fmla="*/ 561975 h 965200"/>
              <a:gd name="connsiteX40" fmla="*/ 561975 w 3898900"/>
              <a:gd name="connsiteY40" fmla="*/ 546100 h 965200"/>
              <a:gd name="connsiteX41" fmla="*/ 549275 w 3898900"/>
              <a:gd name="connsiteY41" fmla="*/ 546100 h 965200"/>
              <a:gd name="connsiteX42" fmla="*/ 549275 w 3898900"/>
              <a:gd name="connsiteY42" fmla="*/ 504825 h 965200"/>
              <a:gd name="connsiteX43" fmla="*/ 533400 w 3898900"/>
              <a:gd name="connsiteY43" fmla="*/ 504825 h 965200"/>
              <a:gd name="connsiteX44" fmla="*/ 533400 w 3898900"/>
              <a:gd name="connsiteY44" fmla="*/ 444500 h 965200"/>
              <a:gd name="connsiteX45" fmla="*/ 533400 w 3898900"/>
              <a:gd name="connsiteY45" fmla="*/ 438150 h 965200"/>
              <a:gd name="connsiteX46" fmla="*/ 523875 w 3898900"/>
              <a:gd name="connsiteY46" fmla="*/ 438150 h 965200"/>
              <a:gd name="connsiteX47" fmla="*/ 527050 w 3898900"/>
              <a:gd name="connsiteY47" fmla="*/ 434975 h 965200"/>
              <a:gd name="connsiteX48" fmla="*/ 479425 w 3898900"/>
              <a:gd name="connsiteY48" fmla="*/ 434975 h 965200"/>
              <a:gd name="connsiteX49" fmla="*/ 479425 w 3898900"/>
              <a:gd name="connsiteY49" fmla="*/ 409575 h 965200"/>
              <a:gd name="connsiteX50" fmla="*/ 454025 w 3898900"/>
              <a:gd name="connsiteY50" fmla="*/ 409575 h 965200"/>
              <a:gd name="connsiteX51" fmla="*/ 454025 w 3898900"/>
              <a:gd name="connsiteY51" fmla="*/ 393700 h 965200"/>
              <a:gd name="connsiteX52" fmla="*/ 422275 w 3898900"/>
              <a:gd name="connsiteY52" fmla="*/ 393700 h 965200"/>
              <a:gd name="connsiteX53" fmla="*/ 422275 w 3898900"/>
              <a:gd name="connsiteY53" fmla="*/ 381000 h 965200"/>
              <a:gd name="connsiteX54" fmla="*/ 320675 w 3898900"/>
              <a:gd name="connsiteY54" fmla="*/ 381000 h 965200"/>
              <a:gd name="connsiteX55" fmla="*/ 320675 w 3898900"/>
              <a:gd name="connsiteY55" fmla="*/ 365125 h 965200"/>
              <a:gd name="connsiteX56" fmla="*/ 301625 w 3898900"/>
              <a:gd name="connsiteY56" fmla="*/ 365125 h 965200"/>
              <a:gd name="connsiteX57" fmla="*/ 301625 w 3898900"/>
              <a:gd name="connsiteY57" fmla="*/ 352425 h 965200"/>
              <a:gd name="connsiteX58" fmla="*/ 301625 w 3898900"/>
              <a:gd name="connsiteY58" fmla="*/ 352425 h 965200"/>
              <a:gd name="connsiteX59" fmla="*/ 301625 w 3898900"/>
              <a:gd name="connsiteY59" fmla="*/ 342900 h 965200"/>
              <a:gd name="connsiteX60" fmla="*/ 288925 w 3898900"/>
              <a:gd name="connsiteY60" fmla="*/ 342900 h 965200"/>
              <a:gd name="connsiteX61" fmla="*/ 288925 w 3898900"/>
              <a:gd name="connsiteY61" fmla="*/ 330200 h 965200"/>
              <a:gd name="connsiteX62" fmla="*/ 279400 w 3898900"/>
              <a:gd name="connsiteY62" fmla="*/ 330200 h 965200"/>
              <a:gd name="connsiteX63" fmla="*/ 279400 w 3898900"/>
              <a:gd name="connsiteY63" fmla="*/ 238125 h 965200"/>
              <a:gd name="connsiteX64" fmla="*/ 269875 w 3898900"/>
              <a:gd name="connsiteY64" fmla="*/ 238125 h 965200"/>
              <a:gd name="connsiteX65" fmla="*/ 269875 w 3898900"/>
              <a:gd name="connsiteY65" fmla="*/ 228600 h 965200"/>
              <a:gd name="connsiteX66" fmla="*/ 260350 w 3898900"/>
              <a:gd name="connsiteY66" fmla="*/ 228600 h 965200"/>
              <a:gd name="connsiteX67" fmla="*/ 260350 w 3898900"/>
              <a:gd name="connsiteY67" fmla="*/ 209550 h 965200"/>
              <a:gd name="connsiteX68" fmla="*/ 257175 w 3898900"/>
              <a:gd name="connsiteY68" fmla="*/ 209550 h 965200"/>
              <a:gd name="connsiteX69" fmla="*/ 257175 w 3898900"/>
              <a:gd name="connsiteY69" fmla="*/ 95250 h 965200"/>
              <a:gd name="connsiteX70" fmla="*/ 241300 w 3898900"/>
              <a:gd name="connsiteY70" fmla="*/ 95250 h 965200"/>
              <a:gd name="connsiteX71" fmla="*/ 241300 w 3898900"/>
              <a:gd name="connsiteY71" fmla="*/ 69850 h 965200"/>
              <a:gd name="connsiteX72" fmla="*/ 212725 w 3898900"/>
              <a:gd name="connsiteY72" fmla="*/ 69850 h 965200"/>
              <a:gd name="connsiteX73" fmla="*/ 212725 w 3898900"/>
              <a:gd name="connsiteY73" fmla="*/ 38100 h 965200"/>
              <a:gd name="connsiteX74" fmla="*/ 165100 w 3898900"/>
              <a:gd name="connsiteY74" fmla="*/ 38100 h 965200"/>
              <a:gd name="connsiteX75" fmla="*/ 165100 w 3898900"/>
              <a:gd name="connsiteY75" fmla="*/ 19050 h 965200"/>
              <a:gd name="connsiteX76" fmla="*/ 146050 w 3898900"/>
              <a:gd name="connsiteY76" fmla="*/ 19050 h 965200"/>
              <a:gd name="connsiteX77" fmla="*/ 146050 w 3898900"/>
              <a:gd name="connsiteY77" fmla="*/ 0 h 965200"/>
              <a:gd name="connsiteX78" fmla="*/ 0 w 3898900"/>
              <a:gd name="connsiteY78" fmla="*/ 0 h 965200"/>
              <a:gd name="connsiteX0" fmla="*/ 3898900 w 3898900"/>
              <a:gd name="connsiteY0" fmla="*/ 965200 h 965200"/>
              <a:gd name="connsiteX1" fmla="*/ 2784475 w 3898900"/>
              <a:gd name="connsiteY1" fmla="*/ 965200 h 965200"/>
              <a:gd name="connsiteX2" fmla="*/ 2784475 w 3898900"/>
              <a:gd name="connsiteY2" fmla="*/ 936625 h 965200"/>
              <a:gd name="connsiteX3" fmla="*/ 2540000 w 3898900"/>
              <a:gd name="connsiteY3" fmla="*/ 936625 h 965200"/>
              <a:gd name="connsiteX4" fmla="*/ 2540000 w 3898900"/>
              <a:gd name="connsiteY4" fmla="*/ 908050 h 965200"/>
              <a:gd name="connsiteX5" fmla="*/ 2514600 w 3898900"/>
              <a:gd name="connsiteY5" fmla="*/ 908050 h 965200"/>
              <a:gd name="connsiteX6" fmla="*/ 2514600 w 3898900"/>
              <a:gd name="connsiteY6" fmla="*/ 889000 h 965200"/>
              <a:gd name="connsiteX7" fmla="*/ 2441575 w 3898900"/>
              <a:gd name="connsiteY7" fmla="*/ 889000 h 965200"/>
              <a:gd name="connsiteX8" fmla="*/ 2441575 w 3898900"/>
              <a:gd name="connsiteY8" fmla="*/ 873125 h 965200"/>
              <a:gd name="connsiteX9" fmla="*/ 2254250 w 3898900"/>
              <a:gd name="connsiteY9" fmla="*/ 873125 h 965200"/>
              <a:gd name="connsiteX10" fmla="*/ 2254250 w 3898900"/>
              <a:gd name="connsiteY10" fmla="*/ 847725 h 965200"/>
              <a:gd name="connsiteX11" fmla="*/ 2200275 w 3898900"/>
              <a:gd name="connsiteY11" fmla="*/ 847725 h 965200"/>
              <a:gd name="connsiteX12" fmla="*/ 2200275 w 3898900"/>
              <a:gd name="connsiteY12" fmla="*/ 819150 h 965200"/>
              <a:gd name="connsiteX13" fmla="*/ 1689100 w 3898900"/>
              <a:gd name="connsiteY13" fmla="*/ 819150 h 965200"/>
              <a:gd name="connsiteX14" fmla="*/ 1689100 w 3898900"/>
              <a:gd name="connsiteY14" fmla="*/ 809625 h 965200"/>
              <a:gd name="connsiteX15" fmla="*/ 1454150 w 3898900"/>
              <a:gd name="connsiteY15" fmla="*/ 809625 h 965200"/>
              <a:gd name="connsiteX16" fmla="*/ 1454150 w 3898900"/>
              <a:gd name="connsiteY16" fmla="*/ 793750 h 965200"/>
              <a:gd name="connsiteX17" fmla="*/ 1400175 w 3898900"/>
              <a:gd name="connsiteY17" fmla="*/ 793750 h 965200"/>
              <a:gd name="connsiteX18" fmla="*/ 1400175 w 3898900"/>
              <a:gd name="connsiteY18" fmla="*/ 771525 h 965200"/>
              <a:gd name="connsiteX19" fmla="*/ 1358900 w 3898900"/>
              <a:gd name="connsiteY19" fmla="*/ 771525 h 965200"/>
              <a:gd name="connsiteX20" fmla="*/ 1358900 w 3898900"/>
              <a:gd name="connsiteY20" fmla="*/ 758825 h 965200"/>
              <a:gd name="connsiteX21" fmla="*/ 1339850 w 3898900"/>
              <a:gd name="connsiteY21" fmla="*/ 758825 h 965200"/>
              <a:gd name="connsiteX22" fmla="*/ 1339850 w 3898900"/>
              <a:gd name="connsiteY22" fmla="*/ 736600 h 965200"/>
              <a:gd name="connsiteX23" fmla="*/ 1311275 w 3898900"/>
              <a:gd name="connsiteY23" fmla="*/ 736600 h 965200"/>
              <a:gd name="connsiteX24" fmla="*/ 1311275 w 3898900"/>
              <a:gd name="connsiteY24" fmla="*/ 720725 h 965200"/>
              <a:gd name="connsiteX25" fmla="*/ 1276350 w 3898900"/>
              <a:gd name="connsiteY25" fmla="*/ 720725 h 965200"/>
              <a:gd name="connsiteX26" fmla="*/ 1276350 w 3898900"/>
              <a:gd name="connsiteY26" fmla="*/ 708025 h 965200"/>
              <a:gd name="connsiteX27" fmla="*/ 1089025 w 3898900"/>
              <a:gd name="connsiteY27" fmla="*/ 708025 h 965200"/>
              <a:gd name="connsiteX28" fmla="*/ 1089025 w 3898900"/>
              <a:gd name="connsiteY28" fmla="*/ 685800 h 965200"/>
              <a:gd name="connsiteX29" fmla="*/ 990600 w 3898900"/>
              <a:gd name="connsiteY29" fmla="*/ 685800 h 965200"/>
              <a:gd name="connsiteX30" fmla="*/ 990600 w 3898900"/>
              <a:gd name="connsiteY30" fmla="*/ 673100 h 965200"/>
              <a:gd name="connsiteX31" fmla="*/ 847725 w 3898900"/>
              <a:gd name="connsiteY31" fmla="*/ 673100 h 965200"/>
              <a:gd name="connsiteX32" fmla="*/ 847725 w 3898900"/>
              <a:gd name="connsiteY32" fmla="*/ 647700 h 965200"/>
              <a:gd name="connsiteX33" fmla="*/ 835025 w 3898900"/>
              <a:gd name="connsiteY33" fmla="*/ 647700 h 965200"/>
              <a:gd name="connsiteX34" fmla="*/ 835025 w 3898900"/>
              <a:gd name="connsiteY34" fmla="*/ 612775 h 965200"/>
              <a:gd name="connsiteX35" fmla="*/ 806450 w 3898900"/>
              <a:gd name="connsiteY35" fmla="*/ 612775 h 965200"/>
              <a:gd name="connsiteX36" fmla="*/ 806450 w 3898900"/>
              <a:gd name="connsiteY36" fmla="*/ 581025 h 965200"/>
              <a:gd name="connsiteX37" fmla="*/ 587375 w 3898900"/>
              <a:gd name="connsiteY37" fmla="*/ 581025 h 965200"/>
              <a:gd name="connsiteX38" fmla="*/ 587375 w 3898900"/>
              <a:gd name="connsiteY38" fmla="*/ 561975 h 965200"/>
              <a:gd name="connsiteX39" fmla="*/ 561975 w 3898900"/>
              <a:gd name="connsiteY39" fmla="*/ 561975 h 965200"/>
              <a:gd name="connsiteX40" fmla="*/ 561975 w 3898900"/>
              <a:gd name="connsiteY40" fmla="*/ 546100 h 965200"/>
              <a:gd name="connsiteX41" fmla="*/ 549275 w 3898900"/>
              <a:gd name="connsiteY41" fmla="*/ 546100 h 965200"/>
              <a:gd name="connsiteX42" fmla="*/ 549275 w 3898900"/>
              <a:gd name="connsiteY42" fmla="*/ 504825 h 965200"/>
              <a:gd name="connsiteX43" fmla="*/ 533400 w 3898900"/>
              <a:gd name="connsiteY43" fmla="*/ 504825 h 965200"/>
              <a:gd name="connsiteX44" fmla="*/ 533400 w 3898900"/>
              <a:gd name="connsiteY44" fmla="*/ 444500 h 965200"/>
              <a:gd name="connsiteX45" fmla="*/ 533400 w 3898900"/>
              <a:gd name="connsiteY45" fmla="*/ 438150 h 965200"/>
              <a:gd name="connsiteX46" fmla="*/ 523875 w 3898900"/>
              <a:gd name="connsiteY46" fmla="*/ 438150 h 965200"/>
              <a:gd name="connsiteX47" fmla="*/ 479425 w 3898900"/>
              <a:gd name="connsiteY47" fmla="*/ 434975 h 965200"/>
              <a:gd name="connsiteX48" fmla="*/ 479425 w 3898900"/>
              <a:gd name="connsiteY48" fmla="*/ 409575 h 965200"/>
              <a:gd name="connsiteX49" fmla="*/ 454025 w 3898900"/>
              <a:gd name="connsiteY49" fmla="*/ 409575 h 965200"/>
              <a:gd name="connsiteX50" fmla="*/ 454025 w 3898900"/>
              <a:gd name="connsiteY50" fmla="*/ 393700 h 965200"/>
              <a:gd name="connsiteX51" fmla="*/ 422275 w 3898900"/>
              <a:gd name="connsiteY51" fmla="*/ 393700 h 965200"/>
              <a:gd name="connsiteX52" fmla="*/ 422275 w 3898900"/>
              <a:gd name="connsiteY52" fmla="*/ 381000 h 965200"/>
              <a:gd name="connsiteX53" fmla="*/ 320675 w 3898900"/>
              <a:gd name="connsiteY53" fmla="*/ 381000 h 965200"/>
              <a:gd name="connsiteX54" fmla="*/ 320675 w 3898900"/>
              <a:gd name="connsiteY54" fmla="*/ 365125 h 965200"/>
              <a:gd name="connsiteX55" fmla="*/ 301625 w 3898900"/>
              <a:gd name="connsiteY55" fmla="*/ 365125 h 965200"/>
              <a:gd name="connsiteX56" fmla="*/ 301625 w 3898900"/>
              <a:gd name="connsiteY56" fmla="*/ 352425 h 965200"/>
              <a:gd name="connsiteX57" fmla="*/ 301625 w 3898900"/>
              <a:gd name="connsiteY57" fmla="*/ 352425 h 965200"/>
              <a:gd name="connsiteX58" fmla="*/ 301625 w 3898900"/>
              <a:gd name="connsiteY58" fmla="*/ 342900 h 965200"/>
              <a:gd name="connsiteX59" fmla="*/ 288925 w 3898900"/>
              <a:gd name="connsiteY59" fmla="*/ 342900 h 965200"/>
              <a:gd name="connsiteX60" fmla="*/ 288925 w 3898900"/>
              <a:gd name="connsiteY60" fmla="*/ 330200 h 965200"/>
              <a:gd name="connsiteX61" fmla="*/ 279400 w 3898900"/>
              <a:gd name="connsiteY61" fmla="*/ 330200 h 965200"/>
              <a:gd name="connsiteX62" fmla="*/ 279400 w 3898900"/>
              <a:gd name="connsiteY62" fmla="*/ 238125 h 965200"/>
              <a:gd name="connsiteX63" fmla="*/ 269875 w 3898900"/>
              <a:gd name="connsiteY63" fmla="*/ 238125 h 965200"/>
              <a:gd name="connsiteX64" fmla="*/ 269875 w 3898900"/>
              <a:gd name="connsiteY64" fmla="*/ 228600 h 965200"/>
              <a:gd name="connsiteX65" fmla="*/ 260350 w 3898900"/>
              <a:gd name="connsiteY65" fmla="*/ 228600 h 965200"/>
              <a:gd name="connsiteX66" fmla="*/ 260350 w 3898900"/>
              <a:gd name="connsiteY66" fmla="*/ 209550 h 965200"/>
              <a:gd name="connsiteX67" fmla="*/ 257175 w 3898900"/>
              <a:gd name="connsiteY67" fmla="*/ 209550 h 965200"/>
              <a:gd name="connsiteX68" fmla="*/ 257175 w 3898900"/>
              <a:gd name="connsiteY68" fmla="*/ 95250 h 965200"/>
              <a:gd name="connsiteX69" fmla="*/ 241300 w 3898900"/>
              <a:gd name="connsiteY69" fmla="*/ 95250 h 965200"/>
              <a:gd name="connsiteX70" fmla="*/ 241300 w 3898900"/>
              <a:gd name="connsiteY70" fmla="*/ 69850 h 965200"/>
              <a:gd name="connsiteX71" fmla="*/ 212725 w 3898900"/>
              <a:gd name="connsiteY71" fmla="*/ 69850 h 965200"/>
              <a:gd name="connsiteX72" fmla="*/ 212725 w 3898900"/>
              <a:gd name="connsiteY72" fmla="*/ 38100 h 965200"/>
              <a:gd name="connsiteX73" fmla="*/ 165100 w 3898900"/>
              <a:gd name="connsiteY73" fmla="*/ 38100 h 965200"/>
              <a:gd name="connsiteX74" fmla="*/ 165100 w 3898900"/>
              <a:gd name="connsiteY74" fmla="*/ 19050 h 965200"/>
              <a:gd name="connsiteX75" fmla="*/ 146050 w 3898900"/>
              <a:gd name="connsiteY75" fmla="*/ 19050 h 965200"/>
              <a:gd name="connsiteX76" fmla="*/ 146050 w 3898900"/>
              <a:gd name="connsiteY76" fmla="*/ 0 h 965200"/>
              <a:gd name="connsiteX77" fmla="*/ 0 w 3898900"/>
              <a:gd name="connsiteY77" fmla="*/ 0 h 96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898900" h="965200">
                <a:moveTo>
                  <a:pt x="3898900" y="965200"/>
                </a:moveTo>
                <a:lnTo>
                  <a:pt x="2784475" y="965200"/>
                </a:lnTo>
                <a:lnTo>
                  <a:pt x="2784475" y="936625"/>
                </a:lnTo>
                <a:lnTo>
                  <a:pt x="2540000" y="936625"/>
                </a:lnTo>
                <a:lnTo>
                  <a:pt x="2540000" y="908050"/>
                </a:lnTo>
                <a:lnTo>
                  <a:pt x="2514600" y="908050"/>
                </a:lnTo>
                <a:lnTo>
                  <a:pt x="2514600" y="889000"/>
                </a:lnTo>
                <a:lnTo>
                  <a:pt x="2441575" y="889000"/>
                </a:lnTo>
                <a:lnTo>
                  <a:pt x="2441575" y="873125"/>
                </a:lnTo>
                <a:lnTo>
                  <a:pt x="2254250" y="873125"/>
                </a:lnTo>
                <a:lnTo>
                  <a:pt x="2254250" y="847725"/>
                </a:lnTo>
                <a:lnTo>
                  <a:pt x="2200275" y="847725"/>
                </a:lnTo>
                <a:lnTo>
                  <a:pt x="2200275" y="819150"/>
                </a:lnTo>
                <a:lnTo>
                  <a:pt x="1689100" y="819150"/>
                </a:lnTo>
                <a:lnTo>
                  <a:pt x="1689100" y="809625"/>
                </a:lnTo>
                <a:lnTo>
                  <a:pt x="1454150" y="809625"/>
                </a:lnTo>
                <a:lnTo>
                  <a:pt x="1454150" y="793750"/>
                </a:lnTo>
                <a:lnTo>
                  <a:pt x="1400175" y="793750"/>
                </a:lnTo>
                <a:lnTo>
                  <a:pt x="1400175" y="771525"/>
                </a:lnTo>
                <a:lnTo>
                  <a:pt x="1358900" y="771525"/>
                </a:lnTo>
                <a:lnTo>
                  <a:pt x="1358900" y="758825"/>
                </a:lnTo>
                <a:lnTo>
                  <a:pt x="1339850" y="758825"/>
                </a:lnTo>
                <a:lnTo>
                  <a:pt x="1339850" y="736600"/>
                </a:lnTo>
                <a:lnTo>
                  <a:pt x="1311275" y="736600"/>
                </a:lnTo>
                <a:lnTo>
                  <a:pt x="1311275" y="720725"/>
                </a:lnTo>
                <a:lnTo>
                  <a:pt x="1276350" y="720725"/>
                </a:lnTo>
                <a:lnTo>
                  <a:pt x="1276350" y="708025"/>
                </a:lnTo>
                <a:lnTo>
                  <a:pt x="1089025" y="708025"/>
                </a:lnTo>
                <a:lnTo>
                  <a:pt x="1089025" y="685800"/>
                </a:lnTo>
                <a:lnTo>
                  <a:pt x="990600" y="685800"/>
                </a:lnTo>
                <a:lnTo>
                  <a:pt x="990600" y="673100"/>
                </a:lnTo>
                <a:lnTo>
                  <a:pt x="847725" y="673100"/>
                </a:lnTo>
                <a:lnTo>
                  <a:pt x="847725" y="647700"/>
                </a:lnTo>
                <a:lnTo>
                  <a:pt x="835025" y="647700"/>
                </a:lnTo>
                <a:lnTo>
                  <a:pt x="835025" y="612775"/>
                </a:lnTo>
                <a:lnTo>
                  <a:pt x="806450" y="612775"/>
                </a:lnTo>
                <a:lnTo>
                  <a:pt x="806450" y="581025"/>
                </a:lnTo>
                <a:lnTo>
                  <a:pt x="587375" y="581025"/>
                </a:lnTo>
                <a:lnTo>
                  <a:pt x="587375" y="561975"/>
                </a:lnTo>
                <a:lnTo>
                  <a:pt x="561975" y="561975"/>
                </a:lnTo>
                <a:lnTo>
                  <a:pt x="561975" y="546100"/>
                </a:lnTo>
                <a:lnTo>
                  <a:pt x="549275" y="546100"/>
                </a:lnTo>
                <a:lnTo>
                  <a:pt x="549275" y="504825"/>
                </a:lnTo>
                <a:lnTo>
                  <a:pt x="533400" y="504825"/>
                </a:lnTo>
                <a:lnTo>
                  <a:pt x="533400" y="444500"/>
                </a:lnTo>
                <a:lnTo>
                  <a:pt x="533400" y="438150"/>
                </a:lnTo>
                <a:lnTo>
                  <a:pt x="523875" y="438150"/>
                </a:lnTo>
                <a:lnTo>
                  <a:pt x="479425" y="434975"/>
                </a:lnTo>
                <a:lnTo>
                  <a:pt x="479425" y="409575"/>
                </a:lnTo>
                <a:lnTo>
                  <a:pt x="454025" y="409575"/>
                </a:lnTo>
                <a:lnTo>
                  <a:pt x="454025" y="393700"/>
                </a:lnTo>
                <a:lnTo>
                  <a:pt x="422275" y="393700"/>
                </a:lnTo>
                <a:lnTo>
                  <a:pt x="422275" y="381000"/>
                </a:lnTo>
                <a:lnTo>
                  <a:pt x="320675" y="381000"/>
                </a:lnTo>
                <a:lnTo>
                  <a:pt x="320675" y="365125"/>
                </a:lnTo>
                <a:lnTo>
                  <a:pt x="301625" y="365125"/>
                </a:lnTo>
                <a:lnTo>
                  <a:pt x="301625" y="352425"/>
                </a:lnTo>
                <a:lnTo>
                  <a:pt x="301625" y="352425"/>
                </a:lnTo>
                <a:lnTo>
                  <a:pt x="301625" y="342900"/>
                </a:lnTo>
                <a:lnTo>
                  <a:pt x="288925" y="342900"/>
                </a:lnTo>
                <a:lnTo>
                  <a:pt x="288925" y="330200"/>
                </a:lnTo>
                <a:lnTo>
                  <a:pt x="279400" y="330200"/>
                </a:lnTo>
                <a:lnTo>
                  <a:pt x="279400" y="238125"/>
                </a:lnTo>
                <a:lnTo>
                  <a:pt x="269875" y="238125"/>
                </a:lnTo>
                <a:lnTo>
                  <a:pt x="269875" y="228600"/>
                </a:lnTo>
                <a:lnTo>
                  <a:pt x="260350" y="228600"/>
                </a:lnTo>
                <a:lnTo>
                  <a:pt x="260350" y="209550"/>
                </a:lnTo>
                <a:lnTo>
                  <a:pt x="257175" y="209550"/>
                </a:lnTo>
                <a:lnTo>
                  <a:pt x="257175" y="95250"/>
                </a:lnTo>
                <a:lnTo>
                  <a:pt x="241300" y="95250"/>
                </a:lnTo>
                <a:lnTo>
                  <a:pt x="241300" y="69850"/>
                </a:lnTo>
                <a:lnTo>
                  <a:pt x="212725" y="69850"/>
                </a:lnTo>
                <a:lnTo>
                  <a:pt x="212725" y="38100"/>
                </a:lnTo>
                <a:lnTo>
                  <a:pt x="165100" y="38100"/>
                </a:lnTo>
                <a:lnTo>
                  <a:pt x="165100" y="19050"/>
                </a:lnTo>
                <a:lnTo>
                  <a:pt x="146050" y="19050"/>
                </a:lnTo>
                <a:lnTo>
                  <a:pt x="146050" y="0"/>
                </a:lnTo>
                <a:lnTo>
                  <a:pt x="0" y="0"/>
                </a:lnTo>
              </a:path>
            </a:pathLst>
          </a:custGeom>
          <a:noFill/>
          <a:ln w="28575">
            <a:solidFill>
              <a:schemeClr val="accent2"/>
            </a:solidFill>
            <a:miter lim="800000"/>
            <a:headEnd/>
            <a:tailEnd/>
          </a:ln>
        </p:spPr>
        <p:txBody>
          <a:bodyPr rtlCol="0" anchor="ctr"/>
          <a:lstStyle/>
          <a:p>
            <a:pPr algn="ctr"/>
            <a:endParaRPr lang="en-US" dirty="0"/>
          </a:p>
        </p:txBody>
      </p:sp>
      <p:cxnSp>
        <p:nvCxnSpPr>
          <p:cNvPr id="65" name="Straight Connector 64">
            <a:extLst>
              <a:ext uri="{FF2B5EF4-FFF2-40B4-BE49-F238E27FC236}">
                <a16:creationId xmlns:a16="http://schemas.microsoft.com/office/drawing/2014/main" id="{92ECF068-3752-9AC6-DFE2-E2A48241792D}"/>
              </a:ext>
            </a:extLst>
          </p:cNvPr>
          <p:cNvCxnSpPr/>
          <p:nvPr/>
        </p:nvCxnSpPr>
        <p:spPr bwMode="auto">
          <a:xfrm>
            <a:off x="7893050" y="1082675"/>
            <a:ext cx="228600" cy="0"/>
          </a:xfrm>
          <a:prstGeom prst="line">
            <a:avLst/>
          </a:prstGeom>
          <a:noFill/>
          <a:ln w="28575" cap="flat" cmpd="sng" algn="ctr">
            <a:solidFill>
              <a:schemeClr val="accent1"/>
            </a:solidFill>
            <a:prstDash val="solid"/>
            <a:round/>
            <a:headEnd type="none" w="med" len="med"/>
            <a:tailEnd type="none" w="med" len="med"/>
          </a:ln>
          <a:effectLst/>
        </p:spPr>
      </p:cxnSp>
      <p:grpSp>
        <p:nvGrpSpPr>
          <p:cNvPr id="270" name="Group 269">
            <a:extLst>
              <a:ext uri="{FF2B5EF4-FFF2-40B4-BE49-F238E27FC236}">
                <a16:creationId xmlns:a16="http://schemas.microsoft.com/office/drawing/2014/main" id="{873D9BCB-E383-35C2-A9A7-7857490D0B9F}"/>
              </a:ext>
            </a:extLst>
          </p:cNvPr>
          <p:cNvGrpSpPr/>
          <p:nvPr/>
        </p:nvGrpSpPr>
        <p:grpSpPr>
          <a:xfrm>
            <a:off x="6584950" y="1143532"/>
            <a:ext cx="3857625" cy="1076853"/>
            <a:chOff x="6584950" y="1143532"/>
            <a:chExt cx="3857625" cy="1076853"/>
          </a:xfrm>
        </p:grpSpPr>
        <p:cxnSp>
          <p:nvCxnSpPr>
            <p:cNvPr id="256" name="Straight Connector 255">
              <a:extLst>
                <a:ext uri="{FF2B5EF4-FFF2-40B4-BE49-F238E27FC236}">
                  <a16:creationId xmlns:a16="http://schemas.microsoft.com/office/drawing/2014/main" id="{48866074-A7A3-0A73-5C0D-63F3D4469FF6}"/>
                </a:ext>
              </a:extLst>
            </p:cNvPr>
            <p:cNvCxnSpPr/>
            <p:nvPr/>
          </p:nvCxnSpPr>
          <p:spPr bwMode="auto">
            <a:xfrm>
              <a:off x="9644062" y="2112435"/>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5D8D7722-75E4-54B4-E701-980B0FD31075}"/>
                </a:ext>
              </a:extLst>
            </p:cNvPr>
            <p:cNvCxnSpPr/>
            <p:nvPr/>
          </p:nvCxnSpPr>
          <p:spPr bwMode="auto">
            <a:xfrm>
              <a:off x="9853612" y="2112435"/>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472823FF-BF71-631C-FFC7-D85FAF0A8877}"/>
                </a:ext>
              </a:extLst>
            </p:cNvPr>
            <p:cNvCxnSpPr/>
            <p:nvPr/>
          </p:nvCxnSpPr>
          <p:spPr bwMode="auto">
            <a:xfrm>
              <a:off x="9894887" y="2112435"/>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7C7D4364-4E7D-BB27-BEE3-6D619039991F}"/>
                </a:ext>
              </a:extLst>
            </p:cNvPr>
            <p:cNvCxnSpPr/>
            <p:nvPr/>
          </p:nvCxnSpPr>
          <p:spPr bwMode="auto">
            <a:xfrm>
              <a:off x="10136187" y="2112435"/>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D7775D23-782F-53FE-5E5F-A2A542EAC034}"/>
                </a:ext>
              </a:extLst>
            </p:cNvPr>
            <p:cNvCxnSpPr/>
            <p:nvPr/>
          </p:nvCxnSpPr>
          <p:spPr bwMode="auto">
            <a:xfrm>
              <a:off x="10215562" y="2112435"/>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E01AA472-8AE5-B8F9-EDB0-91D109EA88B4}"/>
                </a:ext>
              </a:extLst>
            </p:cNvPr>
            <p:cNvCxnSpPr/>
            <p:nvPr/>
          </p:nvCxnSpPr>
          <p:spPr bwMode="auto">
            <a:xfrm>
              <a:off x="10442575" y="2112435"/>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085CF6B4-F844-2B8D-B0D8-54D6E8CB141A}"/>
                </a:ext>
              </a:extLst>
            </p:cNvPr>
            <p:cNvCxnSpPr/>
            <p:nvPr/>
          </p:nvCxnSpPr>
          <p:spPr bwMode="auto">
            <a:xfrm>
              <a:off x="8669337" y="1955800"/>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C6443262-618D-F6DC-6FB3-47978DA2680F}"/>
                </a:ext>
              </a:extLst>
            </p:cNvPr>
            <p:cNvCxnSpPr/>
            <p:nvPr/>
          </p:nvCxnSpPr>
          <p:spPr bwMode="auto">
            <a:xfrm>
              <a:off x="8731249" y="1955800"/>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E3805B88-2C7D-FA8A-FBAC-016E12BAA6A0}"/>
                </a:ext>
              </a:extLst>
            </p:cNvPr>
            <p:cNvCxnSpPr/>
            <p:nvPr/>
          </p:nvCxnSpPr>
          <p:spPr bwMode="auto">
            <a:xfrm>
              <a:off x="8751887" y="1990725"/>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95799D6C-C1B6-83F1-695F-FD981D53724A}"/>
                </a:ext>
              </a:extLst>
            </p:cNvPr>
            <p:cNvCxnSpPr/>
            <p:nvPr/>
          </p:nvCxnSpPr>
          <p:spPr bwMode="auto">
            <a:xfrm>
              <a:off x="8774112" y="1990725"/>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5F086E3A-BE59-263C-8314-9F30D8608089}"/>
                </a:ext>
              </a:extLst>
            </p:cNvPr>
            <p:cNvCxnSpPr/>
            <p:nvPr/>
          </p:nvCxnSpPr>
          <p:spPr bwMode="auto">
            <a:xfrm>
              <a:off x="8932862" y="1990725"/>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7CEE4927-24A9-4DBA-059C-0C913D3E7BFC}"/>
                </a:ext>
              </a:extLst>
            </p:cNvPr>
            <p:cNvCxnSpPr/>
            <p:nvPr/>
          </p:nvCxnSpPr>
          <p:spPr bwMode="auto">
            <a:xfrm>
              <a:off x="9291637" y="2086654"/>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3ADE9E1A-83F7-C8BB-4E17-C8389B053384}"/>
                </a:ext>
              </a:extLst>
            </p:cNvPr>
            <p:cNvCxnSpPr/>
            <p:nvPr/>
          </p:nvCxnSpPr>
          <p:spPr bwMode="auto">
            <a:xfrm>
              <a:off x="9412287" y="2086654"/>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9834B412-D7DA-ECA7-97FA-E9C6529B4502}"/>
                </a:ext>
              </a:extLst>
            </p:cNvPr>
            <p:cNvCxnSpPr/>
            <p:nvPr/>
          </p:nvCxnSpPr>
          <p:spPr bwMode="auto">
            <a:xfrm>
              <a:off x="9336087" y="2086654"/>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C510870B-294E-7078-E09C-A31E7BCF7FD2}"/>
                </a:ext>
              </a:extLst>
            </p:cNvPr>
            <p:cNvCxnSpPr/>
            <p:nvPr/>
          </p:nvCxnSpPr>
          <p:spPr bwMode="auto">
            <a:xfrm>
              <a:off x="7915275" y="1909762"/>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03EE3CC7-775D-D147-66EA-8AAB6720FD2D}"/>
                </a:ext>
              </a:extLst>
            </p:cNvPr>
            <p:cNvCxnSpPr/>
            <p:nvPr/>
          </p:nvCxnSpPr>
          <p:spPr bwMode="auto">
            <a:xfrm>
              <a:off x="6584950" y="1143532"/>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2FBF6DC6-831E-FED5-C36F-5A22AA1E52A2}"/>
                </a:ext>
              </a:extLst>
            </p:cNvPr>
            <p:cNvCxnSpPr/>
            <p:nvPr/>
          </p:nvCxnSpPr>
          <p:spPr bwMode="auto">
            <a:xfrm>
              <a:off x="6664325" y="1143532"/>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72DC0D78-F005-8F92-1701-7382DD392D55}"/>
                </a:ext>
              </a:extLst>
            </p:cNvPr>
            <p:cNvCxnSpPr/>
            <p:nvPr/>
          </p:nvCxnSpPr>
          <p:spPr bwMode="auto">
            <a:xfrm>
              <a:off x="6724650" y="1143532"/>
              <a:ext cx="0" cy="107950"/>
            </a:xfrm>
            <a:prstGeom prst="line">
              <a:avLst/>
            </a:prstGeom>
            <a:noFill/>
            <a:ln w="28575" cap="flat" cmpd="sng" algn="ctr">
              <a:solidFill>
                <a:schemeClr val="accent2"/>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6FA25479-2200-2128-8EB6-CC5E325EEAF5}"/>
                </a:ext>
              </a:extLst>
            </p:cNvPr>
            <p:cNvCxnSpPr/>
            <p:nvPr/>
          </p:nvCxnSpPr>
          <p:spPr bwMode="auto">
            <a:xfrm>
              <a:off x="6753225" y="1192745"/>
              <a:ext cx="0" cy="107950"/>
            </a:xfrm>
            <a:prstGeom prst="line">
              <a:avLst/>
            </a:prstGeom>
            <a:noFill/>
            <a:ln w="28575" cap="flat" cmpd="sng" algn="ctr">
              <a:solidFill>
                <a:schemeClr val="accent2"/>
              </a:solidFill>
              <a:prstDash val="solid"/>
              <a:round/>
              <a:headEnd type="none" w="med" len="med"/>
              <a:tailEnd type="none" w="med" len="med"/>
            </a:ln>
            <a:effectLst/>
          </p:spPr>
        </p:cxnSp>
      </p:grpSp>
    </p:spTree>
    <p:extLst>
      <p:ext uri="{BB962C8B-B14F-4D97-AF65-F5344CB8AC3E}">
        <p14:creationId xmlns:p14="http://schemas.microsoft.com/office/powerpoint/2010/main" val="36087392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4B4FC-4016-4C33-770B-9E9DE7A406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560660-581E-2494-9965-6FA82A4B54AC}"/>
              </a:ext>
            </a:extLst>
          </p:cNvPr>
          <p:cNvSpPr>
            <a:spLocks noGrp="1"/>
          </p:cNvSpPr>
          <p:nvPr>
            <p:ph type="title"/>
          </p:nvPr>
        </p:nvSpPr>
        <p:spPr/>
        <p:txBody>
          <a:bodyPr/>
          <a:lstStyle/>
          <a:p>
            <a:r>
              <a:rPr lang="en-US" dirty="0"/>
              <a:t>Obrixtamig in Patients With DLL3+ SCLC or Neuroendocrine Carcinomas</a:t>
            </a:r>
          </a:p>
        </p:txBody>
      </p:sp>
      <p:sp>
        <p:nvSpPr>
          <p:cNvPr id="7" name="TextBox 6">
            <a:extLst>
              <a:ext uri="{FF2B5EF4-FFF2-40B4-BE49-F238E27FC236}">
                <a16:creationId xmlns:a16="http://schemas.microsoft.com/office/drawing/2014/main" id="{C2CA8864-EE74-6622-85E0-FBB795579377}"/>
              </a:ext>
            </a:extLst>
          </p:cNvPr>
          <p:cNvSpPr txBox="1"/>
          <p:nvPr/>
        </p:nvSpPr>
        <p:spPr>
          <a:xfrm>
            <a:off x="250699" y="4496439"/>
            <a:ext cx="11690603" cy="1754326"/>
          </a:xfrm>
          <a:prstGeom prst="rect">
            <a:avLst/>
          </a:prstGeom>
          <a:noFill/>
        </p:spPr>
        <p:txBody>
          <a:bodyPr wrap="square" rtlCol="0">
            <a:spAutoFit/>
          </a:bodyPr>
          <a:lstStyle/>
          <a:p>
            <a:r>
              <a:rPr lang="en-US" b="1" dirty="0">
                <a:solidFill>
                  <a:schemeClr val="bg1"/>
                </a:solidFill>
              </a:rPr>
              <a:t>Regimens:</a:t>
            </a:r>
          </a:p>
          <a:p>
            <a:r>
              <a:rPr lang="en-US" dirty="0">
                <a:solidFill>
                  <a:schemeClr val="bg1"/>
                </a:solidFill>
              </a:rPr>
              <a:t>B2: 2 step-up doses on Days 1 and 8 followed by a fixed dose Q3W</a:t>
            </a:r>
          </a:p>
          <a:p>
            <a:r>
              <a:rPr lang="en-US" dirty="0">
                <a:solidFill>
                  <a:schemeClr val="bg1"/>
                </a:solidFill>
              </a:rPr>
              <a:t>B3: 3 step-up doses for first 3 </a:t>
            </a:r>
            <a:r>
              <a:rPr lang="en-US" dirty="0" err="1">
                <a:solidFill>
                  <a:schemeClr val="bg1"/>
                </a:solidFill>
              </a:rPr>
              <a:t>wk</a:t>
            </a:r>
            <a:r>
              <a:rPr lang="en-US" dirty="0">
                <a:solidFill>
                  <a:schemeClr val="bg1"/>
                </a:solidFill>
              </a:rPr>
              <a:t> followed by target dose QW x 3 </a:t>
            </a:r>
            <a:r>
              <a:rPr lang="en-US" dirty="0" err="1">
                <a:solidFill>
                  <a:schemeClr val="bg1"/>
                </a:solidFill>
              </a:rPr>
              <a:t>wk</a:t>
            </a:r>
            <a:r>
              <a:rPr lang="en-US" dirty="0">
                <a:solidFill>
                  <a:schemeClr val="bg1"/>
                </a:solidFill>
              </a:rPr>
              <a:t> and then Q3W starting on Wk 7</a:t>
            </a:r>
          </a:p>
          <a:p>
            <a:r>
              <a:rPr lang="en-US" b="1" dirty="0">
                <a:solidFill>
                  <a:schemeClr val="bg1"/>
                </a:solidFill>
              </a:rPr>
              <a:t>Doses:</a:t>
            </a:r>
          </a:p>
          <a:p>
            <a:r>
              <a:rPr lang="en-US" dirty="0">
                <a:solidFill>
                  <a:schemeClr val="bg1"/>
                </a:solidFill>
              </a:rPr>
              <a:t>A: 0.03-90 </a:t>
            </a:r>
            <a:r>
              <a:rPr lang="el-GR" dirty="0">
                <a:solidFill>
                  <a:schemeClr val="bg1"/>
                </a:solidFill>
              </a:rPr>
              <a:t>μ</a:t>
            </a:r>
            <a:r>
              <a:rPr lang="en-US" dirty="0">
                <a:solidFill>
                  <a:schemeClr val="bg1"/>
                </a:solidFill>
              </a:rPr>
              <a:t>g/kg; B1: 0.9-30 </a:t>
            </a:r>
            <a:r>
              <a:rPr lang="el-GR" dirty="0">
                <a:solidFill>
                  <a:schemeClr val="bg1"/>
                </a:solidFill>
              </a:rPr>
              <a:t>μ</a:t>
            </a:r>
            <a:r>
              <a:rPr lang="en-US" dirty="0">
                <a:solidFill>
                  <a:schemeClr val="bg1"/>
                </a:solidFill>
              </a:rPr>
              <a:t>g/kg; B2: target dose of 90-1,530 </a:t>
            </a:r>
            <a:r>
              <a:rPr lang="el-GR" dirty="0">
                <a:solidFill>
                  <a:schemeClr val="bg1"/>
                </a:solidFill>
              </a:rPr>
              <a:t>μ</a:t>
            </a:r>
            <a:r>
              <a:rPr lang="en-US" dirty="0">
                <a:solidFill>
                  <a:schemeClr val="bg1"/>
                </a:solidFill>
              </a:rPr>
              <a:t>g/kg;B3: target 90-1080 </a:t>
            </a:r>
            <a:r>
              <a:rPr lang="el-GR" dirty="0">
                <a:solidFill>
                  <a:schemeClr val="bg1"/>
                </a:solidFill>
              </a:rPr>
              <a:t>μ</a:t>
            </a:r>
            <a:r>
              <a:rPr lang="en-US" dirty="0">
                <a:solidFill>
                  <a:schemeClr val="bg1"/>
                </a:solidFill>
              </a:rPr>
              <a:t>g/kg</a:t>
            </a:r>
          </a:p>
          <a:p>
            <a:r>
              <a:rPr lang="en-US" dirty="0">
                <a:solidFill>
                  <a:schemeClr val="bg1"/>
                </a:solidFill>
              </a:rPr>
              <a:t>Step-up doses: 30 and 90 </a:t>
            </a:r>
            <a:r>
              <a:rPr lang="el-GR" dirty="0">
                <a:solidFill>
                  <a:schemeClr val="bg1"/>
                </a:solidFill>
              </a:rPr>
              <a:t>μ</a:t>
            </a:r>
            <a:r>
              <a:rPr lang="en-US" dirty="0">
                <a:solidFill>
                  <a:schemeClr val="bg1"/>
                </a:solidFill>
              </a:rPr>
              <a:t>g/kg for Regimen B2; 10, 30, and 90 </a:t>
            </a:r>
            <a:r>
              <a:rPr lang="el-GR" dirty="0">
                <a:solidFill>
                  <a:schemeClr val="bg1"/>
                </a:solidFill>
              </a:rPr>
              <a:t>μ</a:t>
            </a:r>
            <a:r>
              <a:rPr lang="en-US" dirty="0">
                <a:solidFill>
                  <a:schemeClr val="bg1"/>
                </a:solidFill>
              </a:rPr>
              <a:t>g/kg for Regimen B3</a:t>
            </a:r>
          </a:p>
        </p:txBody>
      </p:sp>
      <p:sp>
        <p:nvSpPr>
          <p:cNvPr id="8" name="TextBox 7">
            <a:extLst>
              <a:ext uri="{FF2B5EF4-FFF2-40B4-BE49-F238E27FC236}">
                <a16:creationId xmlns:a16="http://schemas.microsoft.com/office/drawing/2014/main" id="{7CBD44B6-A324-21C5-17B2-0C3E356F0CA0}"/>
              </a:ext>
            </a:extLst>
          </p:cNvPr>
          <p:cNvSpPr txBox="1"/>
          <p:nvPr/>
        </p:nvSpPr>
        <p:spPr>
          <a:xfrm>
            <a:off x="250699" y="6380526"/>
            <a:ext cx="4022255" cy="369332"/>
          </a:xfrm>
          <a:prstGeom prst="rect">
            <a:avLst/>
          </a:prstGeom>
          <a:noFill/>
        </p:spPr>
        <p:txBody>
          <a:bodyPr wrap="none" rtlCol="0">
            <a:spAutoFit/>
          </a:bodyPr>
          <a:lstStyle/>
          <a:p>
            <a:r>
              <a:rPr lang="en-US" dirty="0"/>
              <a:t>Wermke M, J Clin Oncol 2025 (in press)</a:t>
            </a:r>
          </a:p>
        </p:txBody>
      </p:sp>
      <p:sp>
        <p:nvSpPr>
          <p:cNvPr id="4" name="Text Box 15">
            <a:extLst>
              <a:ext uri="{FF2B5EF4-FFF2-40B4-BE49-F238E27FC236}">
                <a16:creationId xmlns:a16="http://schemas.microsoft.com/office/drawing/2014/main" id="{7917E90A-B5C6-931C-1D88-5D8DF9C4EAFE}"/>
              </a:ext>
            </a:extLst>
          </p:cNvPr>
          <p:cNvSpPr txBox="1">
            <a:spLocks noChangeArrowheads="1"/>
          </p:cNvSpPr>
          <p:nvPr/>
        </p:nvSpPr>
        <p:spPr bwMode="auto">
          <a:xfrm>
            <a:off x="412750" y="6369037"/>
            <a:ext cx="844914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rPr>
              <a:t>Wermke. JCO. 2025;43:3021.</a:t>
            </a:r>
          </a:p>
        </p:txBody>
      </p:sp>
      <p:sp>
        <p:nvSpPr>
          <p:cNvPr id="6" name="TextBox 5">
            <a:extLst>
              <a:ext uri="{FF2B5EF4-FFF2-40B4-BE49-F238E27FC236}">
                <a16:creationId xmlns:a16="http://schemas.microsoft.com/office/drawing/2014/main" id="{445C9AC8-D2BB-72BE-65F6-E562AF4FDC6A}"/>
              </a:ext>
            </a:extLst>
          </p:cNvPr>
          <p:cNvSpPr txBox="1"/>
          <p:nvPr/>
        </p:nvSpPr>
        <p:spPr bwMode="auto">
          <a:xfrm>
            <a:off x="1396722" y="1642900"/>
            <a:ext cx="1600200" cy="338554"/>
          </a:xfrm>
          <a:prstGeom prst="rect">
            <a:avLst/>
          </a:prstGeom>
          <a:solidFill>
            <a:schemeClr val="tx2"/>
          </a:solidFill>
          <a:ln>
            <a:noFill/>
          </a:ln>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Regimen A</a:t>
            </a:r>
          </a:p>
        </p:txBody>
      </p:sp>
      <p:sp>
        <p:nvSpPr>
          <p:cNvPr id="10" name="TextBox 9">
            <a:extLst>
              <a:ext uri="{FF2B5EF4-FFF2-40B4-BE49-F238E27FC236}">
                <a16:creationId xmlns:a16="http://schemas.microsoft.com/office/drawing/2014/main" id="{84FEA5B3-ADA4-6B73-2C8A-1F428FAAE3BF}"/>
              </a:ext>
            </a:extLst>
          </p:cNvPr>
          <p:cNvSpPr txBox="1"/>
          <p:nvPr/>
        </p:nvSpPr>
        <p:spPr bwMode="auto">
          <a:xfrm>
            <a:off x="4157548" y="1664032"/>
            <a:ext cx="2077376" cy="338554"/>
          </a:xfrm>
          <a:prstGeom prst="rect">
            <a:avLst/>
          </a:prstGeom>
          <a:solidFill>
            <a:schemeClr val="tx2"/>
          </a:solidFill>
          <a:ln>
            <a:noFill/>
          </a:ln>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Regimen B1</a:t>
            </a:r>
          </a:p>
        </p:txBody>
      </p:sp>
      <p:sp>
        <p:nvSpPr>
          <p:cNvPr id="11" name="TextBox 10">
            <a:extLst>
              <a:ext uri="{FF2B5EF4-FFF2-40B4-BE49-F238E27FC236}">
                <a16:creationId xmlns:a16="http://schemas.microsoft.com/office/drawing/2014/main" id="{F2E58124-773C-5089-5C05-D43CB0CE8D8B}"/>
              </a:ext>
            </a:extLst>
          </p:cNvPr>
          <p:cNvSpPr txBox="1"/>
          <p:nvPr/>
        </p:nvSpPr>
        <p:spPr bwMode="auto">
          <a:xfrm>
            <a:off x="6984912" y="1658168"/>
            <a:ext cx="2077376" cy="338554"/>
          </a:xfrm>
          <a:prstGeom prst="rect">
            <a:avLst/>
          </a:prstGeom>
          <a:solidFill>
            <a:schemeClr val="tx2"/>
          </a:solidFill>
          <a:ln>
            <a:noFill/>
          </a:ln>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Regimen B2</a:t>
            </a:r>
          </a:p>
        </p:txBody>
      </p:sp>
      <p:sp>
        <p:nvSpPr>
          <p:cNvPr id="12" name="TextBox 11">
            <a:extLst>
              <a:ext uri="{FF2B5EF4-FFF2-40B4-BE49-F238E27FC236}">
                <a16:creationId xmlns:a16="http://schemas.microsoft.com/office/drawing/2014/main" id="{E402B7B7-C65C-4EB6-C8C5-AA08C7D34233}"/>
              </a:ext>
            </a:extLst>
          </p:cNvPr>
          <p:cNvSpPr txBox="1"/>
          <p:nvPr/>
        </p:nvSpPr>
        <p:spPr bwMode="auto">
          <a:xfrm>
            <a:off x="9533563" y="1647861"/>
            <a:ext cx="2077376" cy="338554"/>
          </a:xfrm>
          <a:prstGeom prst="rect">
            <a:avLst/>
          </a:prstGeom>
          <a:solidFill>
            <a:schemeClr val="tx2"/>
          </a:solidFill>
          <a:ln>
            <a:noFill/>
          </a:ln>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Regimen B3</a:t>
            </a:r>
          </a:p>
        </p:txBody>
      </p:sp>
      <p:sp>
        <p:nvSpPr>
          <p:cNvPr id="13" name="TextBox 12">
            <a:extLst>
              <a:ext uri="{FF2B5EF4-FFF2-40B4-BE49-F238E27FC236}">
                <a16:creationId xmlns:a16="http://schemas.microsoft.com/office/drawing/2014/main" id="{7A26EA91-3A8B-9E0B-8CCA-258471D8DD09}"/>
              </a:ext>
            </a:extLst>
          </p:cNvPr>
          <p:cNvSpPr txBox="1"/>
          <p:nvPr/>
        </p:nvSpPr>
        <p:spPr bwMode="auto">
          <a:xfrm>
            <a:off x="251022" y="3607723"/>
            <a:ext cx="1033272" cy="307777"/>
          </a:xfrm>
          <a:prstGeom prst="rect">
            <a:avLst/>
          </a:prstGeom>
          <a:solidFill>
            <a:schemeClr val="accent2">
              <a:lumMod val="40000"/>
              <a:lumOff val="60000"/>
            </a:schemeClr>
          </a:solidFill>
          <a:ln>
            <a:noFill/>
          </a:ln>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Dose A1</a:t>
            </a:r>
          </a:p>
        </p:txBody>
      </p:sp>
      <p:sp>
        <p:nvSpPr>
          <p:cNvPr id="14" name="TextBox 13">
            <a:extLst>
              <a:ext uri="{FF2B5EF4-FFF2-40B4-BE49-F238E27FC236}">
                <a16:creationId xmlns:a16="http://schemas.microsoft.com/office/drawing/2014/main" id="{CE52D279-5F98-4540-795A-4314ACC7EAEA}"/>
              </a:ext>
            </a:extLst>
          </p:cNvPr>
          <p:cNvSpPr txBox="1"/>
          <p:nvPr/>
        </p:nvSpPr>
        <p:spPr bwMode="auto">
          <a:xfrm>
            <a:off x="732163" y="3318845"/>
            <a:ext cx="1033272" cy="307777"/>
          </a:xfrm>
          <a:prstGeom prst="rect">
            <a:avLst/>
          </a:prstGeom>
          <a:solidFill>
            <a:schemeClr val="accent2">
              <a:lumMod val="40000"/>
              <a:lumOff val="60000"/>
            </a:schemeClr>
          </a:solidFill>
          <a:ln>
            <a:noFill/>
          </a:ln>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Dose A2</a:t>
            </a:r>
          </a:p>
        </p:txBody>
      </p:sp>
      <p:sp>
        <p:nvSpPr>
          <p:cNvPr id="15" name="TextBox 14">
            <a:extLst>
              <a:ext uri="{FF2B5EF4-FFF2-40B4-BE49-F238E27FC236}">
                <a16:creationId xmlns:a16="http://schemas.microsoft.com/office/drawing/2014/main" id="{786F6A01-1071-0006-8A1F-6B160EF9DB78}"/>
              </a:ext>
            </a:extLst>
          </p:cNvPr>
          <p:cNvSpPr txBox="1"/>
          <p:nvPr/>
        </p:nvSpPr>
        <p:spPr bwMode="auto">
          <a:xfrm>
            <a:off x="1210947" y="3027103"/>
            <a:ext cx="1033272" cy="307777"/>
          </a:xfrm>
          <a:prstGeom prst="rect">
            <a:avLst/>
          </a:prstGeom>
          <a:solidFill>
            <a:schemeClr val="accent2">
              <a:lumMod val="40000"/>
              <a:lumOff val="60000"/>
            </a:schemeClr>
          </a:solidFill>
          <a:ln>
            <a:noFill/>
          </a:ln>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Dose A3</a:t>
            </a:r>
          </a:p>
        </p:txBody>
      </p:sp>
      <p:sp>
        <p:nvSpPr>
          <p:cNvPr id="16" name="TextBox 15">
            <a:extLst>
              <a:ext uri="{FF2B5EF4-FFF2-40B4-BE49-F238E27FC236}">
                <a16:creationId xmlns:a16="http://schemas.microsoft.com/office/drawing/2014/main" id="{D09E95A0-308F-A0F3-3494-D4C2CC53B720}"/>
              </a:ext>
            </a:extLst>
          </p:cNvPr>
          <p:cNvSpPr txBox="1"/>
          <p:nvPr/>
        </p:nvSpPr>
        <p:spPr bwMode="auto">
          <a:xfrm>
            <a:off x="1711303" y="2725643"/>
            <a:ext cx="1033272" cy="307777"/>
          </a:xfrm>
          <a:prstGeom prst="rect">
            <a:avLst/>
          </a:prstGeom>
          <a:solidFill>
            <a:schemeClr val="accent2">
              <a:lumMod val="40000"/>
              <a:lumOff val="60000"/>
            </a:schemeClr>
          </a:solidFill>
          <a:ln>
            <a:noFill/>
          </a:ln>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Dose A4</a:t>
            </a:r>
          </a:p>
        </p:txBody>
      </p:sp>
      <p:sp>
        <p:nvSpPr>
          <p:cNvPr id="17" name="TextBox 16">
            <a:extLst>
              <a:ext uri="{FF2B5EF4-FFF2-40B4-BE49-F238E27FC236}">
                <a16:creationId xmlns:a16="http://schemas.microsoft.com/office/drawing/2014/main" id="{7632C697-A229-C310-3E3C-E2FE19A1AE5C}"/>
              </a:ext>
            </a:extLst>
          </p:cNvPr>
          <p:cNvSpPr txBox="1"/>
          <p:nvPr/>
        </p:nvSpPr>
        <p:spPr bwMode="auto">
          <a:xfrm>
            <a:off x="2135800" y="2447165"/>
            <a:ext cx="1033272" cy="307777"/>
          </a:xfrm>
          <a:prstGeom prst="rect">
            <a:avLst/>
          </a:prstGeom>
          <a:solidFill>
            <a:schemeClr val="accent2">
              <a:lumMod val="40000"/>
              <a:lumOff val="60000"/>
            </a:schemeClr>
          </a:solidFill>
          <a:ln>
            <a:noFill/>
          </a:ln>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Dose A5</a:t>
            </a:r>
          </a:p>
        </p:txBody>
      </p:sp>
      <p:sp>
        <p:nvSpPr>
          <p:cNvPr id="18" name="TextBox 17">
            <a:extLst>
              <a:ext uri="{FF2B5EF4-FFF2-40B4-BE49-F238E27FC236}">
                <a16:creationId xmlns:a16="http://schemas.microsoft.com/office/drawing/2014/main" id="{78002E7E-3B47-9E08-9776-8F3302706C28}"/>
              </a:ext>
            </a:extLst>
          </p:cNvPr>
          <p:cNvSpPr txBox="1"/>
          <p:nvPr/>
        </p:nvSpPr>
        <p:spPr bwMode="auto">
          <a:xfrm>
            <a:off x="2527240" y="2173839"/>
            <a:ext cx="1033272" cy="307777"/>
          </a:xfrm>
          <a:prstGeom prst="rect">
            <a:avLst/>
          </a:prstGeom>
          <a:solidFill>
            <a:schemeClr val="accent2">
              <a:lumMod val="40000"/>
              <a:lumOff val="60000"/>
            </a:schemeClr>
          </a:solidFill>
          <a:ln>
            <a:noFill/>
          </a:ln>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Dose A.n</a:t>
            </a:r>
          </a:p>
        </p:txBody>
      </p:sp>
      <p:cxnSp>
        <p:nvCxnSpPr>
          <p:cNvPr id="20" name="Connector: Elbow 19">
            <a:extLst>
              <a:ext uri="{FF2B5EF4-FFF2-40B4-BE49-F238E27FC236}">
                <a16:creationId xmlns:a16="http://schemas.microsoft.com/office/drawing/2014/main" id="{153626EE-B632-691F-91FB-ECA2913807B5}"/>
              </a:ext>
            </a:extLst>
          </p:cNvPr>
          <p:cNvCxnSpPr>
            <a:cxnSpLocks/>
          </p:cNvCxnSpPr>
          <p:nvPr/>
        </p:nvCxnSpPr>
        <p:spPr bwMode="auto">
          <a:xfrm rot="16200000" flipH="1">
            <a:off x="3067057" y="2644726"/>
            <a:ext cx="984386" cy="647315"/>
          </a:xfrm>
          <a:prstGeom prst="bentConnector3">
            <a:avLst>
              <a:gd name="adj1" fmla="val 99232"/>
            </a:avLst>
          </a:prstGeom>
          <a:noFill/>
          <a:ln w="28575" cap="flat" cmpd="sng" algn="ctr">
            <a:solidFill>
              <a:schemeClr val="bg1"/>
            </a:solidFill>
            <a:prstDash val="solid"/>
            <a:round/>
            <a:headEnd type="none" w="med" len="med"/>
            <a:tailEnd type="triangle"/>
          </a:ln>
          <a:effectLst/>
        </p:spPr>
      </p:cxnSp>
      <p:sp>
        <p:nvSpPr>
          <p:cNvPr id="26" name="TextBox 25">
            <a:extLst>
              <a:ext uri="{FF2B5EF4-FFF2-40B4-BE49-F238E27FC236}">
                <a16:creationId xmlns:a16="http://schemas.microsoft.com/office/drawing/2014/main" id="{39F2774C-D026-5CA0-C41D-63CA97D56B95}"/>
              </a:ext>
            </a:extLst>
          </p:cNvPr>
          <p:cNvSpPr txBox="1"/>
          <p:nvPr/>
        </p:nvSpPr>
        <p:spPr bwMode="auto">
          <a:xfrm>
            <a:off x="4021345" y="3281767"/>
            <a:ext cx="1033272" cy="307777"/>
          </a:xfrm>
          <a:prstGeom prst="rect">
            <a:avLst/>
          </a:prstGeom>
          <a:solidFill>
            <a:schemeClr val="accent2"/>
          </a:solidFill>
          <a:ln>
            <a:noFill/>
          </a:ln>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Dose B1.1</a:t>
            </a:r>
          </a:p>
        </p:txBody>
      </p:sp>
      <p:sp>
        <p:nvSpPr>
          <p:cNvPr id="27" name="TextBox 26">
            <a:extLst>
              <a:ext uri="{FF2B5EF4-FFF2-40B4-BE49-F238E27FC236}">
                <a16:creationId xmlns:a16="http://schemas.microsoft.com/office/drawing/2014/main" id="{D811604B-0A11-66D5-45C4-1E0A036EE417}"/>
              </a:ext>
            </a:extLst>
          </p:cNvPr>
          <p:cNvSpPr txBox="1"/>
          <p:nvPr/>
        </p:nvSpPr>
        <p:spPr bwMode="auto">
          <a:xfrm>
            <a:off x="4446977" y="3018998"/>
            <a:ext cx="1033272" cy="307777"/>
          </a:xfrm>
          <a:prstGeom prst="rect">
            <a:avLst/>
          </a:prstGeom>
          <a:solidFill>
            <a:schemeClr val="accent2"/>
          </a:solidFill>
          <a:ln>
            <a:noFill/>
          </a:ln>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Dose B1.2</a:t>
            </a:r>
          </a:p>
        </p:txBody>
      </p:sp>
      <p:sp>
        <p:nvSpPr>
          <p:cNvPr id="28" name="TextBox 27">
            <a:extLst>
              <a:ext uri="{FF2B5EF4-FFF2-40B4-BE49-F238E27FC236}">
                <a16:creationId xmlns:a16="http://schemas.microsoft.com/office/drawing/2014/main" id="{D9FA28AC-7A77-A20B-DFD1-B30D8EE609CD}"/>
              </a:ext>
            </a:extLst>
          </p:cNvPr>
          <p:cNvSpPr txBox="1"/>
          <p:nvPr/>
        </p:nvSpPr>
        <p:spPr bwMode="auto">
          <a:xfrm>
            <a:off x="4853048" y="2740204"/>
            <a:ext cx="1033272" cy="307777"/>
          </a:xfrm>
          <a:prstGeom prst="rect">
            <a:avLst/>
          </a:prstGeom>
          <a:solidFill>
            <a:schemeClr val="accent2"/>
          </a:solidFill>
          <a:ln>
            <a:noFill/>
          </a:ln>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Dose B1.3</a:t>
            </a:r>
          </a:p>
        </p:txBody>
      </p:sp>
      <p:cxnSp>
        <p:nvCxnSpPr>
          <p:cNvPr id="30" name="Connector: Elbow 29">
            <a:extLst>
              <a:ext uri="{FF2B5EF4-FFF2-40B4-BE49-F238E27FC236}">
                <a16:creationId xmlns:a16="http://schemas.microsoft.com/office/drawing/2014/main" id="{ABABA985-07B1-2E09-7784-A51FE9D87514}"/>
              </a:ext>
            </a:extLst>
          </p:cNvPr>
          <p:cNvCxnSpPr>
            <a:cxnSpLocks/>
          </p:cNvCxnSpPr>
          <p:nvPr/>
        </p:nvCxnSpPr>
        <p:spPr bwMode="auto">
          <a:xfrm>
            <a:off x="6035161" y="2643905"/>
            <a:ext cx="660948" cy="601108"/>
          </a:xfrm>
          <a:prstGeom prst="bentConnector3">
            <a:avLst>
              <a:gd name="adj1" fmla="val 4346"/>
            </a:avLst>
          </a:prstGeom>
          <a:noFill/>
          <a:ln w="28575" cap="flat" cmpd="sng" algn="ctr">
            <a:solidFill>
              <a:schemeClr val="bg1"/>
            </a:solidFill>
            <a:prstDash val="solid"/>
            <a:round/>
            <a:headEnd type="none" w="med" len="med"/>
            <a:tailEnd type="triangle"/>
          </a:ln>
          <a:effectLst/>
        </p:spPr>
      </p:cxnSp>
      <p:sp>
        <p:nvSpPr>
          <p:cNvPr id="34" name="TextBox 33">
            <a:extLst>
              <a:ext uri="{FF2B5EF4-FFF2-40B4-BE49-F238E27FC236}">
                <a16:creationId xmlns:a16="http://schemas.microsoft.com/office/drawing/2014/main" id="{42290287-BCB0-DEA9-4817-68EE408AC739}"/>
              </a:ext>
            </a:extLst>
          </p:cNvPr>
          <p:cNvSpPr txBox="1"/>
          <p:nvPr/>
        </p:nvSpPr>
        <p:spPr bwMode="auto">
          <a:xfrm>
            <a:off x="6878354" y="3059889"/>
            <a:ext cx="1033272" cy="307777"/>
          </a:xfrm>
          <a:prstGeom prst="rect">
            <a:avLst/>
          </a:prstGeom>
          <a:solidFill>
            <a:schemeClr val="accent2"/>
          </a:solidFill>
          <a:ln>
            <a:noFill/>
          </a:ln>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Dose B2.1</a:t>
            </a:r>
          </a:p>
        </p:txBody>
      </p:sp>
      <p:sp>
        <p:nvSpPr>
          <p:cNvPr id="35" name="TextBox 34">
            <a:extLst>
              <a:ext uri="{FF2B5EF4-FFF2-40B4-BE49-F238E27FC236}">
                <a16:creationId xmlns:a16="http://schemas.microsoft.com/office/drawing/2014/main" id="{3156BC39-3B86-E09D-143C-C190D52DE071}"/>
              </a:ext>
            </a:extLst>
          </p:cNvPr>
          <p:cNvSpPr txBox="1"/>
          <p:nvPr/>
        </p:nvSpPr>
        <p:spPr bwMode="auto">
          <a:xfrm>
            <a:off x="7366612" y="2776239"/>
            <a:ext cx="1033272" cy="307777"/>
          </a:xfrm>
          <a:prstGeom prst="rect">
            <a:avLst/>
          </a:prstGeom>
          <a:solidFill>
            <a:schemeClr val="accent2"/>
          </a:solidFill>
          <a:ln>
            <a:noFill/>
          </a:ln>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Dose B2.2</a:t>
            </a:r>
          </a:p>
        </p:txBody>
      </p:sp>
      <p:sp>
        <p:nvSpPr>
          <p:cNvPr id="36" name="TextBox 35">
            <a:extLst>
              <a:ext uri="{FF2B5EF4-FFF2-40B4-BE49-F238E27FC236}">
                <a16:creationId xmlns:a16="http://schemas.microsoft.com/office/drawing/2014/main" id="{072767AD-CE2A-9C38-8B53-EB2DFEF77B0F}"/>
              </a:ext>
            </a:extLst>
          </p:cNvPr>
          <p:cNvSpPr txBox="1"/>
          <p:nvPr/>
        </p:nvSpPr>
        <p:spPr bwMode="auto">
          <a:xfrm>
            <a:off x="7718883" y="2501366"/>
            <a:ext cx="1033272" cy="307777"/>
          </a:xfrm>
          <a:prstGeom prst="rect">
            <a:avLst/>
          </a:prstGeom>
          <a:solidFill>
            <a:schemeClr val="accent2"/>
          </a:solidFill>
          <a:ln>
            <a:noFill/>
          </a:ln>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Dose B2.3</a:t>
            </a:r>
          </a:p>
        </p:txBody>
      </p:sp>
      <p:cxnSp>
        <p:nvCxnSpPr>
          <p:cNvPr id="38" name="Connector: Elbow 37">
            <a:extLst>
              <a:ext uri="{FF2B5EF4-FFF2-40B4-BE49-F238E27FC236}">
                <a16:creationId xmlns:a16="http://schemas.microsoft.com/office/drawing/2014/main" id="{88E7E08C-705A-00CE-24CF-9B2545DE5168}"/>
              </a:ext>
            </a:extLst>
          </p:cNvPr>
          <p:cNvCxnSpPr>
            <a:cxnSpLocks/>
          </p:cNvCxnSpPr>
          <p:nvPr/>
        </p:nvCxnSpPr>
        <p:spPr bwMode="auto">
          <a:xfrm>
            <a:off x="8822368" y="2436699"/>
            <a:ext cx="660948" cy="437113"/>
          </a:xfrm>
          <a:prstGeom prst="bentConnector3">
            <a:avLst>
              <a:gd name="adj1" fmla="val 1579"/>
            </a:avLst>
          </a:prstGeom>
          <a:noFill/>
          <a:ln w="28575" cap="flat" cmpd="sng" algn="ctr">
            <a:solidFill>
              <a:schemeClr val="bg1"/>
            </a:solidFill>
            <a:prstDash val="solid"/>
            <a:round/>
            <a:headEnd type="none" w="med" len="med"/>
            <a:tailEnd type="triangle"/>
          </a:ln>
          <a:effectLst/>
        </p:spPr>
      </p:cxnSp>
      <p:sp>
        <p:nvSpPr>
          <p:cNvPr id="41" name="TextBox 40">
            <a:extLst>
              <a:ext uri="{FF2B5EF4-FFF2-40B4-BE49-F238E27FC236}">
                <a16:creationId xmlns:a16="http://schemas.microsoft.com/office/drawing/2014/main" id="{DDA9DDEE-4584-B11A-1E08-88F9CBDC0B96}"/>
              </a:ext>
            </a:extLst>
          </p:cNvPr>
          <p:cNvSpPr txBox="1"/>
          <p:nvPr/>
        </p:nvSpPr>
        <p:spPr bwMode="auto">
          <a:xfrm>
            <a:off x="9553529" y="2690729"/>
            <a:ext cx="1033272" cy="307777"/>
          </a:xfrm>
          <a:prstGeom prst="rect">
            <a:avLst/>
          </a:prstGeom>
          <a:solidFill>
            <a:schemeClr val="accent2"/>
          </a:solidFill>
          <a:ln>
            <a:noFill/>
          </a:ln>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Dose B3.1</a:t>
            </a:r>
          </a:p>
        </p:txBody>
      </p:sp>
      <p:sp>
        <p:nvSpPr>
          <p:cNvPr id="42" name="TextBox 41">
            <a:extLst>
              <a:ext uri="{FF2B5EF4-FFF2-40B4-BE49-F238E27FC236}">
                <a16:creationId xmlns:a16="http://schemas.microsoft.com/office/drawing/2014/main" id="{BA3ED2C7-2A30-F76C-B742-1454B346FC03}"/>
              </a:ext>
            </a:extLst>
          </p:cNvPr>
          <p:cNvSpPr txBox="1"/>
          <p:nvPr/>
        </p:nvSpPr>
        <p:spPr bwMode="auto">
          <a:xfrm>
            <a:off x="9905800" y="2412101"/>
            <a:ext cx="1033272" cy="307777"/>
          </a:xfrm>
          <a:prstGeom prst="rect">
            <a:avLst/>
          </a:prstGeom>
          <a:solidFill>
            <a:schemeClr val="accent2"/>
          </a:solidFill>
          <a:ln>
            <a:noFill/>
          </a:ln>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Dose B3.2</a:t>
            </a:r>
          </a:p>
        </p:txBody>
      </p:sp>
      <p:sp>
        <p:nvSpPr>
          <p:cNvPr id="43" name="TextBox 42">
            <a:extLst>
              <a:ext uri="{FF2B5EF4-FFF2-40B4-BE49-F238E27FC236}">
                <a16:creationId xmlns:a16="http://schemas.microsoft.com/office/drawing/2014/main" id="{C3F2582F-F9B0-9962-0E89-653FEBD08A90}"/>
              </a:ext>
            </a:extLst>
          </p:cNvPr>
          <p:cNvSpPr txBox="1"/>
          <p:nvPr/>
        </p:nvSpPr>
        <p:spPr bwMode="auto">
          <a:xfrm>
            <a:off x="10419659" y="2118594"/>
            <a:ext cx="1033272" cy="307777"/>
          </a:xfrm>
          <a:prstGeom prst="rect">
            <a:avLst/>
          </a:prstGeom>
          <a:solidFill>
            <a:schemeClr val="accent2"/>
          </a:solidFill>
          <a:ln>
            <a:noFill/>
          </a:ln>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Dose B3.n</a:t>
            </a:r>
          </a:p>
        </p:txBody>
      </p:sp>
      <p:sp>
        <p:nvSpPr>
          <p:cNvPr id="44" name="TextBox 43">
            <a:extLst>
              <a:ext uri="{FF2B5EF4-FFF2-40B4-BE49-F238E27FC236}">
                <a16:creationId xmlns:a16="http://schemas.microsoft.com/office/drawing/2014/main" id="{416586D2-CA6C-A790-3787-9F175747269A}"/>
              </a:ext>
            </a:extLst>
          </p:cNvPr>
          <p:cNvSpPr txBox="1"/>
          <p:nvPr/>
        </p:nvSpPr>
        <p:spPr bwMode="auto">
          <a:xfrm>
            <a:off x="2145868" y="3493417"/>
            <a:ext cx="201168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Switch to B1 based on Regimen A data</a:t>
            </a:r>
          </a:p>
        </p:txBody>
      </p:sp>
      <p:sp>
        <p:nvSpPr>
          <p:cNvPr id="45" name="TextBox 44">
            <a:extLst>
              <a:ext uri="{FF2B5EF4-FFF2-40B4-BE49-F238E27FC236}">
                <a16:creationId xmlns:a16="http://schemas.microsoft.com/office/drawing/2014/main" id="{21463B89-196F-BE94-DA0A-FB42CC46D40F}"/>
              </a:ext>
            </a:extLst>
          </p:cNvPr>
          <p:cNvSpPr txBox="1"/>
          <p:nvPr/>
        </p:nvSpPr>
        <p:spPr bwMode="auto">
          <a:xfrm>
            <a:off x="5256417" y="3279439"/>
            <a:ext cx="201168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Switch to step-up dosing (B2) based on Regimen B1 data</a:t>
            </a:r>
          </a:p>
        </p:txBody>
      </p:sp>
      <p:sp>
        <p:nvSpPr>
          <p:cNvPr id="46" name="TextBox 45">
            <a:extLst>
              <a:ext uri="{FF2B5EF4-FFF2-40B4-BE49-F238E27FC236}">
                <a16:creationId xmlns:a16="http://schemas.microsoft.com/office/drawing/2014/main" id="{3C43E01E-D8CB-5DC2-5834-6B0150D2E2CA}"/>
              </a:ext>
            </a:extLst>
          </p:cNvPr>
          <p:cNvSpPr txBox="1"/>
          <p:nvPr/>
        </p:nvSpPr>
        <p:spPr bwMode="auto">
          <a:xfrm>
            <a:off x="8527723" y="3180991"/>
            <a:ext cx="201168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Switch to step-up dosing (B3) based on Regimen B2 data</a:t>
            </a:r>
          </a:p>
        </p:txBody>
      </p:sp>
      <p:grpSp>
        <p:nvGrpSpPr>
          <p:cNvPr id="49" name="Group 48">
            <a:extLst>
              <a:ext uri="{FF2B5EF4-FFF2-40B4-BE49-F238E27FC236}">
                <a16:creationId xmlns:a16="http://schemas.microsoft.com/office/drawing/2014/main" id="{95F5476A-9ECF-3695-CF44-ED7987D58A48}"/>
              </a:ext>
            </a:extLst>
          </p:cNvPr>
          <p:cNvGrpSpPr/>
          <p:nvPr/>
        </p:nvGrpSpPr>
        <p:grpSpPr>
          <a:xfrm>
            <a:off x="767658" y="4028867"/>
            <a:ext cx="2988336" cy="475572"/>
            <a:chOff x="897864" y="4099416"/>
            <a:chExt cx="2988336" cy="475572"/>
          </a:xfrm>
        </p:grpSpPr>
        <p:sp>
          <p:nvSpPr>
            <p:cNvPr id="47" name="Arrow: Right 46">
              <a:extLst>
                <a:ext uri="{FF2B5EF4-FFF2-40B4-BE49-F238E27FC236}">
                  <a16:creationId xmlns:a16="http://schemas.microsoft.com/office/drawing/2014/main" id="{149BDFEA-D588-C366-0CF5-F071C2D3BDA4}"/>
                </a:ext>
              </a:extLst>
            </p:cNvPr>
            <p:cNvSpPr/>
            <p:nvPr/>
          </p:nvSpPr>
          <p:spPr bwMode="auto">
            <a:xfrm>
              <a:off x="897864" y="4099416"/>
              <a:ext cx="2988336" cy="475572"/>
            </a:xfrm>
            <a:prstGeom prst="rightArrow">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TextBox 47">
              <a:extLst>
                <a:ext uri="{FF2B5EF4-FFF2-40B4-BE49-F238E27FC236}">
                  <a16:creationId xmlns:a16="http://schemas.microsoft.com/office/drawing/2014/main" id="{4B8149B5-C685-78BC-4570-2EB0645023D3}"/>
                </a:ext>
              </a:extLst>
            </p:cNvPr>
            <p:cNvSpPr txBox="1"/>
            <p:nvPr/>
          </p:nvSpPr>
          <p:spPr bwMode="auto">
            <a:xfrm>
              <a:off x="1879276" y="4157885"/>
              <a:ext cx="10255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IV Q3W</a:t>
              </a:r>
            </a:p>
          </p:txBody>
        </p:sp>
      </p:grpSp>
      <p:grpSp>
        <p:nvGrpSpPr>
          <p:cNvPr id="50" name="Group 49">
            <a:extLst>
              <a:ext uri="{FF2B5EF4-FFF2-40B4-BE49-F238E27FC236}">
                <a16:creationId xmlns:a16="http://schemas.microsoft.com/office/drawing/2014/main" id="{3D7987D5-A57B-9F8B-B914-A1683DF8A322}"/>
              </a:ext>
            </a:extLst>
          </p:cNvPr>
          <p:cNvGrpSpPr/>
          <p:nvPr/>
        </p:nvGrpSpPr>
        <p:grpSpPr>
          <a:xfrm>
            <a:off x="4384558" y="4040751"/>
            <a:ext cx="7214616" cy="475572"/>
            <a:chOff x="897864" y="4099416"/>
            <a:chExt cx="2988336" cy="475572"/>
          </a:xfrm>
        </p:grpSpPr>
        <p:sp>
          <p:nvSpPr>
            <p:cNvPr id="51" name="Arrow: Right 50">
              <a:extLst>
                <a:ext uri="{FF2B5EF4-FFF2-40B4-BE49-F238E27FC236}">
                  <a16:creationId xmlns:a16="http://schemas.microsoft.com/office/drawing/2014/main" id="{926F6281-0C22-D7A2-B341-9505A493E719}"/>
                </a:ext>
              </a:extLst>
            </p:cNvPr>
            <p:cNvSpPr/>
            <p:nvPr/>
          </p:nvSpPr>
          <p:spPr bwMode="auto">
            <a:xfrm>
              <a:off x="897864" y="4099416"/>
              <a:ext cx="2988336" cy="475572"/>
            </a:xfrm>
            <a:prstGeom prst="rightArrow">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TextBox 51">
              <a:extLst>
                <a:ext uri="{FF2B5EF4-FFF2-40B4-BE49-F238E27FC236}">
                  <a16:creationId xmlns:a16="http://schemas.microsoft.com/office/drawing/2014/main" id="{5F9D423E-66BE-4595-A4CB-254C3EC58441}"/>
                </a:ext>
              </a:extLst>
            </p:cNvPr>
            <p:cNvSpPr txBox="1"/>
            <p:nvPr/>
          </p:nvSpPr>
          <p:spPr bwMode="auto">
            <a:xfrm>
              <a:off x="2358796" y="4149904"/>
              <a:ext cx="3235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IV QW</a:t>
              </a:r>
            </a:p>
          </p:txBody>
        </p:sp>
      </p:grpSp>
      <p:sp>
        <p:nvSpPr>
          <p:cNvPr id="53" name="TextBox 52">
            <a:extLst>
              <a:ext uri="{FF2B5EF4-FFF2-40B4-BE49-F238E27FC236}">
                <a16:creationId xmlns:a16="http://schemas.microsoft.com/office/drawing/2014/main" id="{2128B918-61A8-9D1E-7726-F056AB0E215D}"/>
              </a:ext>
            </a:extLst>
          </p:cNvPr>
          <p:cNvSpPr txBox="1"/>
          <p:nvPr/>
        </p:nvSpPr>
        <p:spPr bwMode="auto">
          <a:xfrm>
            <a:off x="5333945" y="2447165"/>
            <a:ext cx="1033272" cy="307777"/>
          </a:xfrm>
          <a:prstGeom prst="rect">
            <a:avLst/>
          </a:prstGeom>
          <a:solidFill>
            <a:schemeClr val="accent2"/>
          </a:solidFill>
          <a:ln>
            <a:noFill/>
          </a:ln>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Dose B1.n</a:t>
            </a:r>
          </a:p>
        </p:txBody>
      </p:sp>
      <p:sp>
        <p:nvSpPr>
          <p:cNvPr id="54" name="TextBox 53">
            <a:extLst>
              <a:ext uri="{FF2B5EF4-FFF2-40B4-BE49-F238E27FC236}">
                <a16:creationId xmlns:a16="http://schemas.microsoft.com/office/drawing/2014/main" id="{A4970EF2-2D99-522D-B988-60E8CCD0B58A}"/>
              </a:ext>
            </a:extLst>
          </p:cNvPr>
          <p:cNvSpPr txBox="1"/>
          <p:nvPr/>
        </p:nvSpPr>
        <p:spPr bwMode="auto">
          <a:xfrm>
            <a:off x="8111492" y="2193589"/>
            <a:ext cx="1033272" cy="307777"/>
          </a:xfrm>
          <a:prstGeom prst="rect">
            <a:avLst/>
          </a:prstGeom>
          <a:solidFill>
            <a:schemeClr val="accent2"/>
          </a:solidFill>
          <a:ln>
            <a:noFill/>
          </a:ln>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Dose B2.n</a:t>
            </a:r>
          </a:p>
        </p:txBody>
      </p:sp>
    </p:spTree>
    <p:extLst>
      <p:ext uri="{BB962C8B-B14F-4D97-AF65-F5344CB8AC3E}">
        <p14:creationId xmlns:p14="http://schemas.microsoft.com/office/powerpoint/2010/main" val="28984783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F4154-7DAF-3496-590A-45AEFF3A41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62BFF4-0E73-D82E-8584-3EDA547BCCB6}"/>
              </a:ext>
            </a:extLst>
          </p:cNvPr>
          <p:cNvSpPr>
            <a:spLocks noGrp="1"/>
          </p:cNvSpPr>
          <p:nvPr>
            <p:ph type="title"/>
          </p:nvPr>
        </p:nvSpPr>
        <p:spPr/>
        <p:txBody>
          <a:bodyPr/>
          <a:lstStyle/>
          <a:p>
            <a:r>
              <a:rPr lang="en-US" dirty="0"/>
              <a:t>Obrixtamig: Efficacy in Patients With Relapsed SCLC</a:t>
            </a:r>
          </a:p>
        </p:txBody>
      </p:sp>
      <p:sp>
        <p:nvSpPr>
          <p:cNvPr id="8" name="Content Placeholder 7">
            <a:extLst>
              <a:ext uri="{FF2B5EF4-FFF2-40B4-BE49-F238E27FC236}">
                <a16:creationId xmlns:a16="http://schemas.microsoft.com/office/drawing/2014/main" id="{CBB59184-159D-FAEA-1E79-78F8460B73D4}"/>
              </a:ext>
            </a:extLst>
          </p:cNvPr>
          <p:cNvSpPr>
            <a:spLocks noGrp="1"/>
          </p:cNvSpPr>
          <p:nvPr>
            <p:ph sz="half" idx="1"/>
          </p:nvPr>
        </p:nvSpPr>
        <p:spPr>
          <a:xfrm>
            <a:off x="482948" y="1510730"/>
            <a:ext cx="4808380" cy="4678738"/>
          </a:xfrm>
        </p:spPr>
        <p:txBody>
          <a:bodyPr/>
          <a:lstStyle/>
          <a:p>
            <a:r>
              <a:rPr lang="en-US" sz="2400" b="1" dirty="0"/>
              <a:t>DLTs during MTD evaluation</a:t>
            </a:r>
            <a:r>
              <a:rPr lang="en-US" sz="2400" dirty="0"/>
              <a:t>: </a:t>
            </a:r>
            <a:br>
              <a:rPr lang="en-US" sz="2400" dirty="0"/>
            </a:br>
            <a:r>
              <a:rPr lang="en-US" sz="2400" dirty="0"/>
              <a:t>n = 7 (Regimen A, n = 1; </a:t>
            </a:r>
            <a:br>
              <a:rPr lang="en-US" sz="2400" dirty="0"/>
            </a:br>
            <a:r>
              <a:rPr lang="en-US" sz="2400" dirty="0"/>
              <a:t>Regimen B2, n = 6)</a:t>
            </a:r>
          </a:p>
          <a:p>
            <a:pPr lvl="1"/>
            <a:r>
              <a:rPr lang="en-US" sz="2400" dirty="0"/>
              <a:t>MTD was not reached</a:t>
            </a:r>
          </a:p>
          <a:p>
            <a:r>
              <a:rPr lang="en-US" sz="2400" b="1" dirty="0"/>
              <a:t>Most common TRAEs:</a:t>
            </a:r>
            <a:br>
              <a:rPr lang="en-US" sz="2400" b="1" dirty="0"/>
            </a:br>
            <a:r>
              <a:rPr lang="en-US" sz="2400" dirty="0"/>
              <a:t>CRS (57%), dysgeusia (23%), pyrexia (21%), asthenia (20%), transient decrease in lymphocyte counts (17%) lasting for a median of 8 days (95% CI: 7-12)</a:t>
            </a:r>
          </a:p>
        </p:txBody>
      </p:sp>
      <p:sp>
        <p:nvSpPr>
          <p:cNvPr id="4" name="TextBox 3">
            <a:extLst>
              <a:ext uri="{FF2B5EF4-FFF2-40B4-BE49-F238E27FC236}">
                <a16:creationId xmlns:a16="http://schemas.microsoft.com/office/drawing/2014/main" id="{B19457DC-7DD5-4AB4-55FD-EBB73FBE288C}"/>
              </a:ext>
            </a:extLst>
          </p:cNvPr>
          <p:cNvSpPr txBox="1"/>
          <p:nvPr/>
        </p:nvSpPr>
        <p:spPr>
          <a:xfrm>
            <a:off x="1521303" y="6449352"/>
            <a:ext cx="4022255" cy="369332"/>
          </a:xfrm>
          <a:prstGeom prst="rect">
            <a:avLst/>
          </a:prstGeom>
          <a:noFill/>
        </p:spPr>
        <p:txBody>
          <a:bodyPr wrap="none" rtlCol="0">
            <a:spAutoFit/>
          </a:bodyPr>
          <a:lstStyle/>
          <a:p>
            <a:r>
              <a:rPr lang="en-US" dirty="0"/>
              <a:t>Wermke M, J Clin Oncol 2025 (in press)</a:t>
            </a:r>
          </a:p>
        </p:txBody>
      </p:sp>
      <p:sp>
        <p:nvSpPr>
          <p:cNvPr id="5" name="Text Box 15">
            <a:extLst>
              <a:ext uri="{FF2B5EF4-FFF2-40B4-BE49-F238E27FC236}">
                <a16:creationId xmlns:a16="http://schemas.microsoft.com/office/drawing/2014/main" id="{9DC70CD6-7FFE-E880-A9AC-A289829736D3}"/>
              </a:ext>
            </a:extLst>
          </p:cNvPr>
          <p:cNvSpPr txBox="1">
            <a:spLocks noChangeArrowheads="1"/>
          </p:cNvSpPr>
          <p:nvPr/>
        </p:nvSpPr>
        <p:spPr bwMode="auto">
          <a:xfrm>
            <a:off x="412750" y="6369037"/>
            <a:ext cx="254780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rPr>
              <a:t>Wermke. JCO. 2025;43:3021.</a:t>
            </a:r>
          </a:p>
        </p:txBody>
      </p:sp>
      <p:grpSp>
        <p:nvGrpSpPr>
          <p:cNvPr id="132" name="Group 131">
            <a:extLst>
              <a:ext uri="{FF2B5EF4-FFF2-40B4-BE49-F238E27FC236}">
                <a16:creationId xmlns:a16="http://schemas.microsoft.com/office/drawing/2014/main" id="{70FD0B07-E7A3-B981-DAB5-24301E18FD13}"/>
              </a:ext>
            </a:extLst>
          </p:cNvPr>
          <p:cNvGrpSpPr/>
          <p:nvPr/>
        </p:nvGrpSpPr>
        <p:grpSpPr>
          <a:xfrm>
            <a:off x="5500978" y="1517349"/>
            <a:ext cx="6239417" cy="4673611"/>
            <a:chOff x="5738722" y="1599645"/>
            <a:chExt cx="6239417" cy="4673611"/>
          </a:xfrm>
        </p:grpSpPr>
        <p:sp>
          <p:nvSpPr>
            <p:cNvPr id="7" name="TextBox 6">
              <a:extLst>
                <a:ext uri="{FF2B5EF4-FFF2-40B4-BE49-F238E27FC236}">
                  <a16:creationId xmlns:a16="http://schemas.microsoft.com/office/drawing/2014/main" id="{83149E5C-46A5-7024-F4B4-B1C003855EF3}"/>
                </a:ext>
              </a:extLst>
            </p:cNvPr>
            <p:cNvSpPr txBox="1"/>
            <p:nvPr/>
          </p:nvSpPr>
          <p:spPr bwMode="auto">
            <a:xfrm>
              <a:off x="8851593" y="1732028"/>
              <a:ext cx="73103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2200" b="1" dirty="0">
                  <a:solidFill>
                    <a:schemeClr val="bg1"/>
                  </a:solidFill>
                  <a:latin typeface="Calibri" panose="020F0502020204030204" pitchFamily="34" charset="0"/>
                </a:rPr>
                <a:t>SCLC</a:t>
              </a:r>
            </a:p>
          </p:txBody>
        </p:sp>
        <p:cxnSp>
          <p:nvCxnSpPr>
            <p:cNvPr id="10" name="Straight Connector 9">
              <a:extLst>
                <a:ext uri="{FF2B5EF4-FFF2-40B4-BE49-F238E27FC236}">
                  <a16:creationId xmlns:a16="http://schemas.microsoft.com/office/drawing/2014/main" id="{C64E6D2D-4259-0C97-0DD8-92B2B7DCA444}"/>
                </a:ext>
              </a:extLst>
            </p:cNvPr>
            <p:cNvCxnSpPr/>
            <p:nvPr/>
          </p:nvCxnSpPr>
          <p:spPr bwMode="auto">
            <a:xfrm>
              <a:off x="6635750" y="1771650"/>
              <a:ext cx="0" cy="4224528"/>
            </a:xfrm>
            <a:prstGeom prst="line">
              <a:avLst/>
            </a:prstGeom>
            <a:noFill/>
            <a:ln w="28575" cap="flat" cmpd="sng" algn="ctr">
              <a:solidFill>
                <a:schemeClr val="bg1"/>
              </a:solidFill>
              <a:prstDash val="solid"/>
              <a:round/>
              <a:headEnd type="none" w="med" len="med"/>
              <a:tailEnd type="none" w="med" len="med"/>
            </a:ln>
            <a:effectLst/>
          </p:spPr>
        </p:cxnSp>
        <p:grpSp>
          <p:nvGrpSpPr>
            <p:cNvPr id="24" name="Group 23">
              <a:extLst>
                <a:ext uri="{FF2B5EF4-FFF2-40B4-BE49-F238E27FC236}">
                  <a16:creationId xmlns:a16="http://schemas.microsoft.com/office/drawing/2014/main" id="{D8EFDC83-DE7A-1F3C-CBB3-A6D57F07EB72}"/>
                </a:ext>
              </a:extLst>
            </p:cNvPr>
            <p:cNvGrpSpPr/>
            <p:nvPr/>
          </p:nvGrpSpPr>
          <p:grpSpPr>
            <a:xfrm>
              <a:off x="6545810" y="1816100"/>
              <a:ext cx="91440" cy="4161028"/>
              <a:chOff x="6635750" y="1816100"/>
              <a:chExt cx="127000" cy="4161028"/>
            </a:xfrm>
          </p:grpSpPr>
          <p:cxnSp>
            <p:nvCxnSpPr>
              <p:cNvPr id="12" name="Straight Connector 11">
                <a:extLst>
                  <a:ext uri="{FF2B5EF4-FFF2-40B4-BE49-F238E27FC236}">
                    <a16:creationId xmlns:a16="http://schemas.microsoft.com/office/drawing/2014/main" id="{8AB1B535-E416-BAF8-6FC3-3EA3583A9941}"/>
                  </a:ext>
                </a:extLst>
              </p:cNvPr>
              <p:cNvCxnSpPr>
                <a:cxnSpLocks/>
              </p:cNvCxnSpPr>
              <p:nvPr/>
            </p:nvCxnSpPr>
            <p:spPr bwMode="auto">
              <a:xfrm>
                <a:off x="6635750" y="1816100"/>
                <a:ext cx="127000"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DB684BE2-33B6-AA84-618C-2AAC9870B45E}"/>
                  </a:ext>
                </a:extLst>
              </p:cNvPr>
              <p:cNvCxnSpPr>
                <a:cxnSpLocks/>
              </p:cNvCxnSpPr>
              <p:nvPr/>
            </p:nvCxnSpPr>
            <p:spPr bwMode="auto">
              <a:xfrm>
                <a:off x="6635750" y="2194375"/>
                <a:ext cx="12700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FDB18C1D-61C7-1936-5BC3-45F09AF3AB46}"/>
                  </a:ext>
                </a:extLst>
              </p:cNvPr>
              <p:cNvCxnSpPr>
                <a:cxnSpLocks/>
              </p:cNvCxnSpPr>
              <p:nvPr/>
            </p:nvCxnSpPr>
            <p:spPr bwMode="auto">
              <a:xfrm>
                <a:off x="6635750" y="2572650"/>
                <a:ext cx="12700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4B0E6B7A-8F98-D07E-2EA5-5CF0CC7706FE}"/>
                  </a:ext>
                </a:extLst>
              </p:cNvPr>
              <p:cNvCxnSpPr>
                <a:cxnSpLocks/>
              </p:cNvCxnSpPr>
              <p:nvPr/>
            </p:nvCxnSpPr>
            <p:spPr bwMode="auto">
              <a:xfrm>
                <a:off x="6635750" y="2950925"/>
                <a:ext cx="12700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D973C9F0-9721-45F3-BFC2-43EAC4536068}"/>
                  </a:ext>
                </a:extLst>
              </p:cNvPr>
              <p:cNvCxnSpPr>
                <a:cxnSpLocks/>
              </p:cNvCxnSpPr>
              <p:nvPr/>
            </p:nvCxnSpPr>
            <p:spPr bwMode="auto">
              <a:xfrm>
                <a:off x="6635750" y="3329200"/>
                <a:ext cx="12700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E2031F2D-A80C-140E-9226-A493CC1FB0EA}"/>
                  </a:ext>
                </a:extLst>
              </p:cNvPr>
              <p:cNvCxnSpPr>
                <a:cxnSpLocks/>
              </p:cNvCxnSpPr>
              <p:nvPr/>
            </p:nvCxnSpPr>
            <p:spPr bwMode="auto">
              <a:xfrm>
                <a:off x="6635750" y="3707475"/>
                <a:ext cx="12700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CAE41331-3252-EF45-A331-0D604BD60CB1}"/>
                  </a:ext>
                </a:extLst>
              </p:cNvPr>
              <p:cNvCxnSpPr>
                <a:cxnSpLocks/>
              </p:cNvCxnSpPr>
              <p:nvPr/>
            </p:nvCxnSpPr>
            <p:spPr bwMode="auto">
              <a:xfrm>
                <a:off x="6635750" y="4085750"/>
                <a:ext cx="12700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6E1914A-C523-6D97-65BC-8B079A8F27E1}"/>
                  </a:ext>
                </a:extLst>
              </p:cNvPr>
              <p:cNvCxnSpPr>
                <a:cxnSpLocks/>
              </p:cNvCxnSpPr>
              <p:nvPr/>
            </p:nvCxnSpPr>
            <p:spPr bwMode="auto">
              <a:xfrm>
                <a:off x="6635750" y="4464025"/>
                <a:ext cx="12700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D2BED572-EADE-85C8-7558-0B0BB7EB4572}"/>
                  </a:ext>
                </a:extLst>
              </p:cNvPr>
              <p:cNvCxnSpPr>
                <a:cxnSpLocks/>
              </p:cNvCxnSpPr>
              <p:nvPr/>
            </p:nvCxnSpPr>
            <p:spPr bwMode="auto">
              <a:xfrm>
                <a:off x="6635750" y="4842300"/>
                <a:ext cx="12700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6D6468B7-BF0D-5CD2-33BD-DC6189230115}"/>
                  </a:ext>
                </a:extLst>
              </p:cNvPr>
              <p:cNvCxnSpPr>
                <a:cxnSpLocks/>
              </p:cNvCxnSpPr>
              <p:nvPr/>
            </p:nvCxnSpPr>
            <p:spPr bwMode="auto">
              <a:xfrm>
                <a:off x="6635750" y="5220575"/>
                <a:ext cx="12700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63DCC84A-BD78-7D0D-7BD4-C5BCC9A8C4BB}"/>
                  </a:ext>
                </a:extLst>
              </p:cNvPr>
              <p:cNvCxnSpPr>
                <a:cxnSpLocks/>
              </p:cNvCxnSpPr>
              <p:nvPr/>
            </p:nvCxnSpPr>
            <p:spPr bwMode="auto">
              <a:xfrm>
                <a:off x="6635750" y="5598850"/>
                <a:ext cx="12700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36443D6-00B7-90E2-4F1C-7EF8BF4392B1}"/>
                  </a:ext>
                </a:extLst>
              </p:cNvPr>
              <p:cNvCxnSpPr>
                <a:cxnSpLocks/>
              </p:cNvCxnSpPr>
              <p:nvPr/>
            </p:nvCxnSpPr>
            <p:spPr bwMode="auto">
              <a:xfrm>
                <a:off x="6635750" y="5977128"/>
                <a:ext cx="127000" cy="0"/>
              </a:xfrm>
              <a:prstGeom prst="line">
                <a:avLst/>
              </a:prstGeom>
              <a:noFill/>
              <a:ln w="28575" cap="flat" cmpd="sng" algn="ctr">
                <a:solidFill>
                  <a:schemeClr val="bg1"/>
                </a:solidFill>
                <a:prstDash val="solid"/>
                <a:round/>
                <a:headEnd type="none" w="med" len="med"/>
                <a:tailEnd type="none" w="med" len="med"/>
              </a:ln>
              <a:effectLst/>
            </p:spPr>
          </p:cxnSp>
        </p:grpSp>
        <p:sp>
          <p:nvSpPr>
            <p:cNvPr id="25" name="TextBox 24">
              <a:extLst>
                <a:ext uri="{FF2B5EF4-FFF2-40B4-BE49-F238E27FC236}">
                  <a16:creationId xmlns:a16="http://schemas.microsoft.com/office/drawing/2014/main" id="{A58DCD97-6E65-8A58-051F-8AA31EAA9745}"/>
                </a:ext>
              </a:extLst>
            </p:cNvPr>
            <p:cNvSpPr txBox="1"/>
            <p:nvPr/>
          </p:nvSpPr>
          <p:spPr bwMode="auto">
            <a:xfrm>
              <a:off x="8061986" y="2132138"/>
              <a:ext cx="23102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ORR B2 and B3: 21.3%</a:t>
              </a:r>
            </a:p>
          </p:txBody>
        </p:sp>
        <p:sp>
          <p:nvSpPr>
            <p:cNvPr id="26" name="TextBox 25">
              <a:extLst>
                <a:ext uri="{FF2B5EF4-FFF2-40B4-BE49-F238E27FC236}">
                  <a16:creationId xmlns:a16="http://schemas.microsoft.com/office/drawing/2014/main" id="{3AA94AF9-10D3-7063-79A3-A9B3B3D3B7F7}"/>
                </a:ext>
              </a:extLst>
            </p:cNvPr>
            <p:cNvSpPr txBox="1"/>
            <p:nvPr/>
          </p:nvSpPr>
          <p:spPr bwMode="auto">
            <a:xfrm rot="16200000">
              <a:off x="3664724" y="3673643"/>
              <a:ext cx="4486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Best Change From Baseline Sum of Dimensions (%)</a:t>
              </a:r>
            </a:p>
          </p:txBody>
        </p:sp>
        <p:grpSp>
          <p:nvGrpSpPr>
            <p:cNvPr id="39" name="Group 38">
              <a:extLst>
                <a:ext uri="{FF2B5EF4-FFF2-40B4-BE49-F238E27FC236}">
                  <a16:creationId xmlns:a16="http://schemas.microsoft.com/office/drawing/2014/main" id="{0F5B70B2-9548-C832-DAF0-572AC1F35B0F}"/>
                </a:ext>
              </a:extLst>
            </p:cNvPr>
            <p:cNvGrpSpPr/>
            <p:nvPr/>
          </p:nvGrpSpPr>
          <p:grpSpPr>
            <a:xfrm>
              <a:off x="6040930" y="1651113"/>
              <a:ext cx="559770" cy="4491223"/>
              <a:chOff x="6678006" y="1651113"/>
              <a:chExt cx="559770" cy="4491223"/>
            </a:xfrm>
          </p:grpSpPr>
          <p:sp>
            <p:nvSpPr>
              <p:cNvPr id="27" name="TextBox 26">
                <a:extLst>
                  <a:ext uri="{FF2B5EF4-FFF2-40B4-BE49-F238E27FC236}">
                    <a16:creationId xmlns:a16="http://schemas.microsoft.com/office/drawing/2014/main" id="{1DA7DFB3-7371-00C0-A22E-FD3BF351CB33}"/>
                  </a:ext>
                </a:extLst>
              </p:cNvPr>
              <p:cNvSpPr txBox="1"/>
              <p:nvPr/>
            </p:nvSpPr>
            <p:spPr bwMode="auto">
              <a:xfrm>
                <a:off x="6740524" y="1651113"/>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120</a:t>
                </a:r>
              </a:p>
            </p:txBody>
          </p:sp>
          <p:sp>
            <p:nvSpPr>
              <p:cNvPr id="28" name="TextBox 27">
                <a:extLst>
                  <a:ext uri="{FF2B5EF4-FFF2-40B4-BE49-F238E27FC236}">
                    <a16:creationId xmlns:a16="http://schemas.microsoft.com/office/drawing/2014/main" id="{F3EB40BC-FB74-23A5-DDD6-EC2ACF2F2DD3}"/>
                  </a:ext>
                </a:extLst>
              </p:cNvPr>
              <p:cNvSpPr txBox="1"/>
              <p:nvPr/>
            </p:nvSpPr>
            <p:spPr bwMode="auto">
              <a:xfrm>
                <a:off x="6740524" y="2028628"/>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9" name="TextBox 28">
                <a:extLst>
                  <a:ext uri="{FF2B5EF4-FFF2-40B4-BE49-F238E27FC236}">
                    <a16:creationId xmlns:a16="http://schemas.microsoft.com/office/drawing/2014/main" id="{05284996-2F72-7D39-562F-77A713AE33C4}"/>
                  </a:ext>
                </a:extLst>
              </p:cNvPr>
              <p:cNvSpPr txBox="1"/>
              <p:nvPr/>
            </p:nvSpPr>
            <p:spPr bwMode="auto">
              <a:xfrm>
                <a:off x="6844720" y="240614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30" name="TextBox 29">
                <a:extLst>
                  <a:ext uri="{FF2B5EF4-FFF2-40B4-BE49-F238E27FC236}">
                    <a16:creationId xmlns:a16="http://schemas.microsoft.com/office/drawing/2014/main" id="{C0ABBECB-9E67-4794-0120-3D01A5F0CDE9}"/>
                  </a:ext>
                </a:extLst>
              </p:cNvPr>
              <p:cNvSpPr txBox="1"/>
              <p:nvPr/>
            </p:nvSpPr>
            <p:spPr bwMode="auto">
              <a:xfrm>
                <a:off x="6844720" y="278365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1" name="TextBox 30">
                <a:extLst>
                  <a:ext uri="{FF2B5EF4-FFF2-40B4-BE49-F238E27FC236}">
                    <a16:creationId xmlns:a16="http://schemas.microsoft.com/office/drawing/2014/main" id="{B360EA59-C1CF-9D9D-3EB2-5B72CAC7BD7A}"/>
                  </a:ext>
                </a:extLst>
              </p:cNvPr>
              <p:cNvSpPr txBox="1"/>
              <p:nvPr/>
            </p:nvSpPr>
            <p:spPr bwMode="auto">
              <a:xfrm>
                <a:off x="6844720" y="316117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2" name="TextBox 31">
                <a:extLst>
                  <a:ext uri="{FF2B5EF4-FFF2-40B4-BE49-F238E27FC236}">
                    <a16:creationId xmlns:a16="http://schemas.microsoft.com/office/drawing/2014/main" id="{4627E0CD-A3C1-37C7-9D3A-86D8E6FFE394}"/>
                  </a:ext>
                </a:extLst>
              </p:cNvPr>
              <p:cNvSpPr txBox="1"/>
              <p:nvPr/>
            </p:nvSpPr>
            <p:spPr bwMode="auto">
              <a:xfrm>
                <a:off x="6844720" y="353868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3" name="TextBox 32">
                <a:extLst>
                  <a:ext uri="{FF2B5EF4-FFF2-40B4-BE49-F238E27FC236}">
                    <a16:creationId xmlns:a16="http://schemas.microsoft.com/office/drawing/2014/main" id="{55A609F6-7675-D413-A3C8-38B93116705D}"/>
                  </a:ext>
                </a:extLst>
              </p:cNvPr>
              <p:cNvSpPr txBox="1"/>
              <p:nvPr/>
            </p:nvSpPr>
            <p:spPr bwMode="auto">
              <a:xfrm>
                <a:off x="6948915" y="3916203"/>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4" name="TextBox 33">
                <a:extLst>
                  <a:ext uri="{FF2B5EF4-FFF2-40B4-BE49-F238E27FC236}">
                    <a16:creationId xmlns:a16="http://schemas.microsoft.com/office/drawing/2014/main" id="{EC2D1215-2B38-85FB-2154-4F808FA1104A}"/>
                  </a:ext>
                </a:extLst>
              </p:cNvPr>
              <p:cNvSpPr txBox="1"/>
              <p:nvPr/>
            </p:nvSpPr>
            <p:spPr bwMode="auto">
              <a:xfrm>
                <a:off x="6782203" y="4293718"/>
                <a:ext cx="4555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5" name="TextBox 34">
                <a:extLst>
                  <a:ext uri="{FF2B5EF4-FFF2-40B4-BE49-F238E27FC236}">
                    <a16:creationId xmlns:a16="http://schemas.microsoft.com/office/drawing/2014/main" id="{6F07E31D-A3BF-7814-582F-584AE84E9A21}"/>
                  </a:ext>
                </a:extLst>
              </p:cNvPr>
              <p:cNvSpPr txBox="1"/>
              <p:nvPr/>
            </p:nvSpPr>
            <p:spPr bwMode="auto">
              <a:xfrm>
                <a:off x="6782202" y="4671233"/>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6" name="TextBox 35">
                <a:extLst>
                  <a:ext uri="{FF2B5EF4-FFF2-40B4-BE49-F238E27FC236}">
                    <a16:creationId xmlns:a16="http://schemas.microsoft.com/office/drawing/2014/main" id="{CD521B61-3D29-9533-45A2-E1EE3B8212DE}"/>
                  </a:ext>
                </a:extLst>
              </p:cNvPr>
              <p:cNvSpPr txBox="1"/>
              <p:nvPr/>
            </p:nvSpPr>
            <p:spPr bwMode="auto">
              <a:xfrm>
                <a:off x="6782202" y="5048748"/>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7" name="TextBox 36">
                <a:extLst>
                  <a:ext uri="{FF2B5EF4-FFF2-40B4-BE49-F238E27FC236}">
                    <a16:creationId xmlns:a16="http://schemas.microsoft.com/office/drawing/2014/main" id="{12926C1A-5A75-D2F3-4F94-28FEF92A2883}"/>
                  </a:ext>
                </a:extLst>
              </p:cNvPr>
              <p:cNvSpPr txBox="1"/>
              <p:nvPr/>
            </p:nvSpPr>
            <p:spPr bwMode="auto">
              <a:xfrm>
                <a:off x="6782202" y="5426263"/>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38" name="TextBox 37">
                <a:extLst>
                  <a:ext uri="{FF2B5EF4-FFF2-40B4-BE49-F238E27FC236}">
                    <a16:creationId xmlns:a16="http://schemas.microsoft.com/office/drawing/2014/main" id="{4692C794-0FE4-BDFD-64BA-1A879F49639A}"/>
                  </a:ext>
                </a:extLst>
              </p:cNvPr>
              <p:cNvSpPr txBox="1"/>
              <p:nvPr/>
            </p:nvSpPr>
            <p:spPr bwMode="auto">
              <a:xfrm>
                <a:off x="6678006" y="5803782"/>
                <a:ext cx="5597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cxnSp>
          <p:nvCxnSpPr>
            <p:cNvPr id="41" name="Straight Arrow Connector 40">
              <a:extLst>
                <a:ext uri="{FF2B5EF4-FFF2-40B4-BE49-F238E27FC236}">
                  <a16:creationId xmlns:a16="http://schemas.microsoft.com/office/drawing/2014/main" id="{F344A922-0C03-576F-F776-73F0C3BD83A0}"/>
                </a:ext>
              </a:extLst>
            </p:cNvPr>
            <p:cNvCxnSpPr/>
            <p:nvPr/>
          </p:nvCxnSpPr>
          <p:spPr bwMode="auto">
            <a:xfrm>
              <a:off x="7111948" y="2976309"/>
              <a:ext cx="0" cy="206228"/>
            </a:xfrm>
            <a:prstGeom prst="straightConnector1">
              <a:avLst/>
            </a:prstGeom>
            <a:noFill/>
            <a:ln w="28575" cap="flat" cmpd="sng" algn="ctr">
              <a:solidFill>
                <a:schemeClr val="bg1"/>
              </a:solidFill>
              <a:prstDash val="solid"/>
              <a:round/>
              <a:headEnd type="none" w="med" len="med"/>
              <a:tailEnd type="triangle"/>
            </a:ln>
            <a:effectLst/>
          </p:spPr>
        </p:cxnSp>
        <p:cxnSp>
          <p:nvCxnSpPr>
            <p:cNvPr id="42" name="Straight Arrow Connector 41">
              <a:extLst>
                <a:ext uri="{FF2B5EF4-FFF2-40B4-BE49-F238E27FC236}">
                  <a16:creationId xmlns:a16="http://schemas.microsoft.com/office/drawing/2014/main" id="{47970239-743E-85DA-3D31-7F3CA7F61405}"/>
                </a:ext>
              </a:extLst>
            </p:cNvPr>
            <p:cNvCxnSpPr/>
            <p:nvPr/>
          </p:nvCxnSpPr>
          <p:spPr bwMode="auto">
            <a:xfrm>
              <a:off x="9624778" y="4304886"/>
              <a:ext cx="0" cy="206228"/>
            </a:xfrm>
            <a:prstGeom prst="straightConnector1">
              <a:avLst/>
            </a:prstGeom>
            <a:noFill/>
            <a:ln w="28575" cap="flat" cmpd="sng" algn="ctr">
              <a:solidFill>
                <a:schemeClr val="bg1"/>
              </a:solidFill>
              <a:prstDash val="solid"/>
              <a:round/>
              <a:headEnd type="none" w="med" len="med"/>
              <a:tailEnd type="triangle"/>
            </a:ln>
            <a:effectLst/>
          </p:spPr>
        </p:cxnSp>
        <p:sp>
          <p:nvSpPr>
            <p:cNvPr id="44" name="TextBox 43">
              <a:extLst>
                <a:ext uri="{FF2B5EF4-FFF2-40B4-BE49-F238E27FC236}">
                  <a16:creationId xmlns:a16="http://schemas.microsoft.com/office/drawing/2014/main" id="{4612AB06-B412-4DB9-4AA9-FBDDECD3EEA5}"/>
                </a:ext>
              </a:extLst>
            </p:cNvPr>
            <p:cNvSpPr txBox="1"/>
            <p:nvPr/>
          </p:nvSpPr>
          <p:spPr bwMode="auto">
            <a:xfrm>
              <a:off x="10840775" y="4871864"/>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grpSp>
          <p:nvGrpSpPr>
            <p:cNvPr id="46" name="Group 45">
              <a:extLst>
                <a:ext uri="{FF2B5EF4-FFF2-40B4-BE49-F238E27FC236}">
                  <a16:creationId xmlns:a16="http://schemas.microsoft.com/office/drawing/2014/main" id="{BD1F0467-6383-AC54-B3F9-28C2032A2AC3}"/>
                </a:ext>
              </a:extLst>
            </p:cNvPr>
            <p:cNvGrpSpPr/>
            <p:nvPr/>
          </p:nvGrpSpPr>
          <p:grpSpPr>
            <a:xfrm>
              <a:off x="10526923" y="4797769"/>
              <a:ext cx="300082" cy="417547"/>
              <a:chOff x="10043136" y="5347270"/>
              <a:chExt cx="300082" cy="417547"/>
            </a:xfrm>
          </p:grpSpPr>
          <p:cxnSp>
            <p:nvCxnSpPr>
              <p:cNvPr id="43" name="Straight Arrow Connector 42">
                <a:extLst>
                  <a:ext uri="{FF2B5EF4-FFF2-40B4-BE49-F238E27FC236}">
                    <a16:creationId xmlns:a16="http://schemas.microsoft.com/office/drawing/2014/main" id="{3E487D23-62BB-134F-F46F-14A6ECC15BDB}"/>
                  </a:ext>
                </a:extLst>
              </p:cNvPr>
              <p:cNvCxnSpPr/>
              <p:nvPr/>
            </p:nvCxnSpPr>
            <p:spPr bwMode="auto">
              <a:xfrm>
                <a:off x="10192292" y="5558589"/>
                <a:ext cx="0" cy="206228"/>
              </a:xfrm>
              <a:prstGeom prst="straightConnector1">
                <a:avLst/>
              </a:prstGeom>
              <a:noFill/>
              <a:ln w="28575" cap="flat" cmpd="sng" algn="ctr">
                <a:solidFill>
                  <a:schemeClr val="bg1"/>
                </a:solidFill>
                <a:prstDash val="solid"/>
                <a:round/>
                <a:headEnd type="none" w="med" len="med"/>
                <a:tailEnd type="triangle"/>
              </a:ln>
              <a:effectLst/>
            </p:spPr>
          </p:cxnSp>
          <p:sp>
            <p:nvSpPr>
              <p:cNvPr id="45" name="TextBox 44">
                <a:extLst>
                  <a:ext uri="{FF2B5EF4-FFF2-40B4-BE49-F238E27FC236}">
                    <a16:creationId xmlns:a16="http://schemas.microsoft.com/office/drawing/2014/main" id="{930BFF24-92F4-7B12-38BC-6CBA43192D21}"/>
                  </a:ext>
                </a:extLst>
              </p:cNvPr>
              <p:cNvSpPr txBox="1"/>
              <p:nvPr/>
            </p:nvSpPr>
            <p:spPr bwMode="auto">
              <a:xfrm>
                <a:off x="10043136" y="534727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grpSp>
        <p:grpSp>
          <p:nvGrpSpPr>
            <p:cNvPr id="47" name="Group 46">
              <a:extLst>
                <a:ext uri="{FF2B5EF4-FFF2-40B4-BE49-F238E27FC236}">
                  <a16:creationId xmlns:a16="http://schemas.microsoft.com/office/drawing/2014/main" id="{6CCD861B-294C-3C08-B574-A9A22C001528}"/>
                </a:ext>
              </a:extLst>
            </p:cNvPr>
            <p:cNvGrpSpPr/>
            <p:nvPr/>
          </p:nvGrpSpPr>
          <p:grpSpPr>
            <a:xfrm>
              <a:off x="10629446" y="4802649"/>
              <a:ext cx="300082" cy="417547"/>
              <a:chOff x="10043136" y="5347270"/>
              <a:chExt cx="300082" cy="417547"/>
            </a:xfrm>
          </p:grpSpPr>
          <p:cxnSp>
            <p:nvCxnSpPr>
              <p:cNvPr id="48" name="Straight Arrow Connector 47">
                <a:extLst>
                  <a:ext uri="{FF2B5EF4-FFF2-40B4-BE49-F238E27FC236}">
                    <a16:creationId xmlns:a16="http://schemas.microsoft.com/office/drawing/2014/main" id="{405F69F0-35EC-871F-CB83-607FB017D011}"/>
                  </a:ext>
                </a:extLst>
              </p:cNvPr>
              <p:cNvCxnSpPr/>
              <p:nvPr/>
            </p:nvCxnSpPr>
            <p:spPr bwMode="auto">
              <a:xfrm>
                <a:off x="10192292" y="5558589"/>
                <a:ext cx="0" cy="206228"/>
              </a:xfrm>
              <a:prstGeom prst="straightConnector1">
                <a:avLst/>
              </a:prstGeom>
              <a:noFill/>
              <a:ln w="28575" cap="flat" cmpd="sng" algn="ctr">
                <a:solidFill>
                  <a:schemeClr val="bg1"/>
                </a:solidFill>
                <a:prstDash val="solid"/>
                <a:round/>
                <a:headEnd type="none" w="med" len="med"/>
                <a:tailEnd type="triangle"/>
              </a:ln>
              <a:effectLst/>
            </p:spPr>
          </p:cxnSp>
          <p:sp>
            <p:nvSpPr>
              <p:cNvPr id="49" name="TextBox 48">
                <a:extLst>
                  <a:ext uri="{FF2B5EF4-FFF2-40B4-BE49-F238E27FC236}">
                    <a16:creationId xmlns:a16="http://schemas.microsoft.com/office/drawing/2014/main" id="{DB4C9EC7-513B-0797-1ADC-8C4A1950BDC3}"/>
                  </a:ext>
                </a:extLst>
              </p:cNvPr>
              <p:cNvSpPr txBox="1"/>
              <p:nvPr/>
            </p:nvSpPr>
            <p:spPr bwMode="auto">
              <a:xfrm>
                <a:off x="10043136" y="534727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grpSp>
        <p:grpSp>
          <p:nvGrpSpPr>
            <p:cNvPr id="50" name="Group 49">
              <a:extLst>
                <a:ext uri="{FF2B5EF4-FFF2-40B4-BE49-F238E27FC236}">
                  <a16:creationId xmlns:a16="http://schemas.microsoft.com/office/drawing/2014/main" id="{189D09B6-2280-5DE0-2C19-BF5FFD35132C}"/>
                </a:ext>
              </a:extLst>
            </p:cNvPr>
            <p:cNvGrpSpPr/>
            <p:nvPr/>
          </p:nvGrpSpPr>
          <p:grpSpPr>
            <a:xfrm>
              <a:off x="10943323" y="5208697"/>
              <a:ext cx="300082" cy="417547"/>
              <a:chOff x="10043136" y="5347270"/>
              <a:chExt cx="300082" cy="417547"/>
            </a:xfrm>
          </p:grpSpPr>
          <p:cxnSp>
            <p:nvCxnSpPr>
              <p:cNvPr id="51" name="Straight Arrow Connector 50">
                <a:extLst>
                  <a:ext uri="{FF2B5EF4-FFF2-40B4-BE49-F238E27FC236}">
                    <a16:creationId xmlns:a16="http://schemas.microsoft.com/office/drawing/2014/main" id="{C3C2C546-6235-9A29-6963-ADC0AE30D0F3}"/>
                  </a:ext>
                </a:extLst>
              </p:cNvPr>
              <p:cNvCxnSpPr/>
              <p:nvPr/>
            </p:nvCxnSpPr>
            <p:spPr bwMode="auto">
              <a:xfrm>
                <a:off x="10192292" y="5558589"/>
                <a:ext cx="0" cy="206228"/>
              </a:xfrm>
              <a:prstGeom prst="straightConnector1">
                <a:avLst/>
              </a:prstGeom>
              <a:noFill/>
              <a:ln w="28575" cap="flat" cmpd="sng" algn="ctr">
                <a:solidFill>
                  <a:schemeClr val="bg1"/>
                </a:solidFill>
                <a:prstDash val="solid"/>
                <a:round/>
                <a:headEnd type="none" w="med" len="med"/>
                <a:tailEnd type="triangle"/>
              </a:ln>
              <a:effectLst/>
            </p:spPr>
          </p:cxnSp>
          <p:sp>
            <p:nvSpPr>
              <p:cNvPr id="52" name="TextBox 51">
                <a:extLst>
                  <a:ext uri="{FF2B5EF4-FFF2-40B4-BE49-F238E27FC236}">
                    <a16:creationId xmlns:a16="http://schemas.microsoft.com/office/drawing/2014/main" id="{139E8922-1DA3-9CFC-BC11-9C9F1CA9EA28}"/>
                  </a:ext>
                </a:extLst>
              </p:cNvPr>
              <p:cNvSpPr txBox="1"/>
              <p:nvPr/>
            </p:nvSpPr>
            <p:spPr bwMode="auto">
              <a:xfrm>
                <a:off x="10043136" y="534727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grpSp>
        <p:grpSp>
          <p:nvGrpSpPr>
            <p:cNvPr id="53" name="Group 52">
              <a:extLst>
                <a:ext uri="{FF2B5EF4-FFF2-40B4-BE49-F238E27FC236}">
                  <a16:creationId xmlns:a16="http://schemas.microsoft.com/office/drawing/2014/main" id="{9B396FA8-7270-5B80-FF2E-AB44567E2A06}"/>
                </a:ext>
              </a:extLst>
            </p:cNvPr>
            <p:cNvGrpSpPr/>
            <p:nvPr/>
          </p:nvGrpSpPr>
          <p:grpSpPr>
            <a:xfrm>
              <a:off x="11049322" y="5241045"/>
              <a:ext cx="300082" cy="417547"/>
              <a:chOff x="10043136" y="5347270"/>
              <a:chExt cx="300082" cy="417547"/>
            </a:xfrm>
          </p:grpSpPr>
          <p:cxnSp>
            <p:nvCxnSpPr>
              <p:cNvPr id="54" name="Straight Arrow Connector 53">
                <a:extLst>
                  <a:ext uri="{FF2B5EF4-FFF2-40B4-BE49-F238E27FC236}">
                    <a16:creationId xmlns:a16="http://schemas.microsoft.com/office/drawing/2014/main" id="{D0775744-5015-8154-086A-00024F4324DD}"/>
                  </a:ext>
                </a:extLst>
              </p:cNvPr>
              <p:cNvCxnSpPr/>
              <p:nvPr/>
            </p:nvCxnSpPr>
            <p:spPr bwMode="auto">
              <a:xfrm>
                <a:off x="10192292" y="5558589"/>
                <a:ext cx="0" cy="206228"/>
              </a:xfrm>
              <a:prstGeom prst="straightConnector1">
                <a:avLst/>
              </a:prstGeom>
              <a:noFill/>
              <a:ln w="28575" cap="flat" cmpd="sng" algn="ctr">
                <a:solidFill>
                  <a:schemeClr val="bg1"/>
                </a:solidFill>
                <a:prstDash val="solid"/>
                <a:round/>
                <a:headEnd type="none" w="med" len="med"/>
                <a:tailEnd type="triangle"/>
              </a:ln>
              <a:effectLst/>
            </p:spPr>
          </p:cxnSp>
          <p:sp>
            <p:nvSpPr>
              <p:cNvPr id="55" name="TextBox 54">
                <a:extLst>
                  <a:ext uri="{FF2B5EF4-FFF2-40B4-BE49-F238E27FC236}">
                    <a16:creationId xmlns:a16="http://schemas.microsoft.com/office/drawing/2014/main" id="{C653424D-440F-C5CC-09D8-63D875CD2CCC}"/>
                  </a:ext>
                </a:extLst>
              </p:cNvPr>
              <p:cNvSpPr txBox="1"/>
              <p:nvPr/>
            </p:nvSpPr>
            <p:spPr bwMode="auto">
              <a:xfrm>
                <a:off x="10043136" y="534727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grpSp>
        <p:grpSp>
          <p:nvGrpSpPr>
            <p:cNvPr id="56" name="Group 55">
              <a:extLst>
                <a:ext uri="{FF2B5EF4-FFF2-40B4-BE49-F238E27FC236}">
                  <a16:creationId xmlns:a16="http://schemas.microsoft.com/office/drawing/2014/main" id="{D52DD52D-A8A0-2725-5ADE-14C9F0A01498}"/>
                </a:ext>
              </a:extLst>
            </p:cNvPr>
            <p:cNvGrpSpPr/>
            <p:nvPr/>
          </p:nvGrpSpPr>
          <p:grpSpPr>
            <a:xfrm>
              <a:off x="11258996" y="5515365"/>
              <a:ext cx="300082" cy="417547"/>
              <a:chOff x="10043136" y="5347270"/>
              <a:chExt cx="300082" cy="417547"/>
            </a:xfrm>
          </p:grpSpPr>
          <p:cxnSp>
            <p:nvCxnSpPr>
              <p:cNvPr id="57" name="Straight Arrow Connector 56">
                <a:extLst>
                  <a:ext uri="{FF2B5EF4-FFF2-40B4-BE49-F238E27FC236}">
                    <a16:creationId xmlns:a16="http://schemas.microsoft.com/office/drawing/2014/main" id="{0AFBB393-6D6B-7183-A2EC-B00EC46200EA}"/>
                  </a:ext>
                </a:extLst>
              </p:cNvPr>
              <p:cNvCxnSpPr/>
              <p:nvPr/>
            </p:nvCxnSpPr>
            <p:spPr bwMode="auto">
              <a:xfrm>
                <a:off x="10192292" y="5558589"/>
                <a:ext cx="0" cy="206228"/>
              </a:xfrm>
              <a:prstGeom prst="straightConnector1">
                <a:avLst/>
              </a:prstGeom>
              <a:noFill/>
              <a:ln w="28575" cap="flat" cmpd="sng" algn="ctr">
                <a:solidFill>
                  <a:schemeClr val="bg1"/>
                </a:solidFill>
                <a:prstDash val="solid"/>
                <a:round/>
                <a:headEnd type="none" w="med" len="med"/>
                <a:tailEnd type="triangle"/>
              </a:ln>
              <a:effectLst/>
            </p:spPr>
          </p:cxnSp>
          <p:sp>
            <p:nvSpPr>
              <p:cNvPr id="58" name="TextBox 57">
                <a:extLst>
                  <a:ext uri="{FF2B5EF4-FFF2-40B4-BE49-F238E27FC236}">
                    <a16:creationId xmlns:a16="http://schemas.microsoft.com/office/drawing/2014/main" id="{1B40C29B-B36A-A944-AB9D-79E0CEC66AE0}"/>
                  </a:ext>
                </a:extLst>
              </p:cNvPr>
              <p:cNvSpPr txBox="1"/>
              <p:nvPr/>
            </p:nvSpPr>
            <p:spPr bwMode="auto">
              <a:xfrm>
                <a:off x="10043136" y="534727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grpSp>
        <p:sp>
          <p:nvSpPr>
            <p:cNvPr id="59" name="TextBox 58">
              <a:extLst>
                <a:ext uri="{FF2B5EF4-FFF2-40B4-BE49-F238E27FC236}">
                  <a16:creationId xmlns:a16="http://schemas.microsoft.com/office/drawing/2014/main" id="{14B81240-B538-7916-E387-1AF9798CCC79}"/>
                </a:ext>
              </a:extLst>
            </p:cNvPr>
            <p:cNvSpPr txBox="1"/>
            <p:nvPr/>
          </p:nvSpPr>
          <p:spPr bwMode="auto">
            <a:xfrm>
              <a:off x="10419777" y="471640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60" name="TextBox 59">
              <a:extLst>
                <a:ext uri="{FF2B5EF4-FFF2-40B4-BE49-F238E27FC236}">
                  <a16:creationId xmlns:a16="http://schemas.microsoft.com/office/drawing/2014/main" id="{59758CB5-4730-2992-D229-F83B95BFD42A}"/>
                </a:ext>
              </a:extLst>
            </p:cNvPr>
            <p:cNvSpPr txBox="1"/>
            <p:nvPr/>
          </p:nvSpPr>
          <p:spPr bwMode="auto">
            <a:xfrm>
              <a:off x="11156000" y="5247167"/>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61" name="TextBox 60">
              <a:extLst>
                <a:ext uri="{FF2B5EF4-FFF2-40B4-BE49-F238E27FC236}">
                  <a16:creationId xmlns:a16="http://schemas.microsoft.com/office/drawing/2014/main" id="{CE2E5570-298E-5379-5EA9-2F9588839818}"/>
                </a:ext>
              </a:extLst>
            </p:cNvPr>
            <p:cNvSpPr txBox="1"/>
            <p:nvPr/>
          </p:nvSpPr>
          <p:spPr bwMode="auto">
            <a:xfrm>
              <a:off x="11678057" y="5903924"/>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grpSp>
          <p:nvGrpSpPr>
            <p:cNvPr id="62" name="Group 61">
              <a:extLst>
                <a:ext uri="{FF2B5EF4-FFF2-40B4-BE49-F238E27FC236}">
                  <a16:creationId xmlns:a16="http://schemas.microsoft.com/office/drawing/2014/main" id="{CC0100F0-C5E8-52CB-C023-8826D0A348A0}"/>
                </a:ext>
              </a:extLst>
            </p:cNvPr>
            <p:cNvGrpSpPr/>
            <p:nvPr/>
          </p:nvGrpSpPr>
          <p:grpSpPr>
            <a:xfrm>
              <a:off x="11365623" y="5525500"/>
              <a:ext cx="300082" cy="417547"/>
              <a:chOff x="10043136" y="5347270"/>
              <a:chExt cx="300082" cy="417547"/>
            </a:xfrm>
          </p:grpSpPr>
          <p:cxnSp>
            <p:nvCxnSpPr>
              <p:cNvPr id="63" name="Straight Arrow Connector 62">
                <a:extLst>
                  <a:ext uri="{FF2B5EF4-FFF2-40B4-BE49-F238E27FC236}">
                    <a16:creationId xmlns:a16="http://schemas.microsoft.com/office/drawing/2014/main" id="{89023A79-B2C0-CF55-47C6-DDC32CECF07C}"/>
                  </a:ext>
                </a:extLst>
              </p:cNvPr>
              <p:cNvCxnSpPr/>
              <p:nvPr/>
            </p:nvCxnSpPr>
            <p:spPr bwMode="auto">
              <a:xfrm>
                <a:off x="10192292" y="5558589"/>
                <a:ext cx="0" cy="206228"/>
              </a:xfrm>
              <a:prstGeom prst="straightConnector1">
                <a:avLst/>
              </a:prstGeom>
              <a:noFill/>
              <a:ln w="28575" cap="flat" cmpd="sng" algn="ctr">
                <a:solidFill>
                  <a:schemeClr val="bg1"/>
                </a:solidFill>
                <a:prstDash val="solid"/>
                <a:round/>
                <a:headEnd type="none" w="med" len="med"/>
                <a:tailEnd type="triangle"/>
              </a:ln>
              <a:effectLst/>
            </p:spPr>
          </p:cxnSp>
          <p:sp>
            <p:nvSpPr>
              <p:cNvPr id="64" name="TextBox 63">
                <a:extLst>
                  <a:ext uri="{FF2B5EF4-FFF2-40B4-BE49-F238E27FC236}">
                    <a16:creationId xmlns:a16="http://schemas.microsoft.com/office/drawing/2014/main" id="{39E44D2D-DD38-CDEF-AE1C-DF4726C45829}"/>
                  </a:ext>
                </a:extLst>
              </p:cNvPr>
              <p:cNvSpPr txBox="1"/>
              <p:nvPr/>
            </p:nvSpPr>
            <p:spPr bwMode="auto">
              <a:xfrm>
                <a:off x="10043136" y="534727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grpSp>
        <p:grpSp>
          <p:nvGrpSpPr>
            <p:cNvPr id="65" name="Group 64">
              <a:extLst>
                <a:ext uri="{FF2B5EF4-FFF2-40B4-BE49-F238E27FC236}">
                  <a16:creationId xmlns:a16="http://schemas.microsoft.com/office/drawing/2014/main" id="{821166F5-3F98-D8FC-856C-E647FF686F38}"/>
                </a:ext>
              </a:extLst>
            </p:cNvPr>
            <p:cNvGrpSpPr/>
            <p:nvPr/>
          </p:nvGrpSpPr>
          <p:grpSpPr>
            <a:xfrm>
              <a:off x="11466733" y="5566497"/>
              <a:ext cx="300082" cy="417547"/>
              <a:chOff x="10043136" y="5347270"/>
              <a:chExt cx="300082" cy="417547"/>
            </a:xfrm>
          </p:grpSpPr>
          <p:cxnSp>
            <p:nvCxnSpPr>
              <p:cNvPr id="66" name="Straight Arrow Connector 65">
                <a:extLst>
                  <a:ext uri="{FF2B5EF4-FFF2-40B4-BE49-F238E27FC236}">
                    <a16:creationId xmlns:a16="http://schemas.microsoft.com/office/drawing/2014/main" id="{C5107CB9-D6C5-0D03-A8D8-A3B6072D4B89}"/>
                  </a:ext>
                </a:extLst>
              </p:cNvPr>
              <p:cNvCxnSpPr/>
              <p:nvPr/>
            </p:nvCxnSpPr>
            <p:spPr bwMode="auto">
              <a:xfrm>
                <a:off x="10192292" y="5558589"/>
                <a:ext cx="0" cy="206228"/>
              </a:xfrm>
              <a:prstGeom prst="straightConnector1">
                <a:avLst/>
              </a:prstGeom>
              <a:noFill/>
              <a:ln w="28575" cap="flat" cmpd="sng" algn="ctr">
                <a:solidFill>
                  <a:schemeClr val="bg1"/>
                </a:solidFill>
                <a:prstDash val="solid"/>
                <a:round/>
                <a:headEnd type="none" w="med" len="med"/>
                <a:tailEnd type="triangle"/>
              </a:ln>
              <a:effectLst/>
            </p:spPr>
          </p:cxnSp>
          <p:sp>
            <p:nvSpPr>
              <p:cNvPr id="67" name="TextBox 66">
                <a:extLst>
                  <a:ext uri="{FF2B5EF4-FFF2-40B4-BE49-F238E27FC236}">
                    <a16:creationId xmlns:a16="http://schemas.microsoft.com/office/drawing/2014/main" id="{4B50E561-1DBE-0B03-FC94-4769AFAD0FF6}"/>
                  </a:ext>
                </a:extLst>
              </p:cNvPr>
              <p:cNvSpPr txBox="1"/>
              <p:nvPr/>
            </p:nvSpPr>
            <p:spPr bwMode="auto">
              <a:xfrm>
                <a:off x="10043136" y="534727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grpSp>
        <p:grpSp>
          <p:nvGrpSpPr>
            <p:cNvPr id="68" name="Group 67">
              <a:extLst>
                <a:ext uri="{FF2B5EF4-FFF2-40B4-BE49-F238E27FC236}">
                  <a16:creationId xmlns:a16="http://schemas.microsoft.com/office/drawing/2014/main" id="{0EFF8EF4-C1FD-046A-0B57-437AE41ACEE8}"/>
                </a:ext>
              </a:extLst>
            </p:cNvPr>
            <p:cNvGrpSpPr/>
            <p:nvPr/>
          </p:nvGrpSpPr>
          <p:grpSpPr>
            <a:xfrm>
              <a:off x="11573771" y="5637166"/>
              <a:ext cx="300082" cy="417547"/>
              <a:chOff x="10043136" y="5347270"/>
              <a:chExt cx="300082" cy="417547"/>
            </a:xfrm>
          </p:grpSpPr>
          <p:cxnSp>
            <p:nvCxnSpPr>
              <p:cNvPr id="69" name="Straight Arrow Connector 68">
                <a:extLst>
                  <a:ext uri="{FF2B5EF4-FFF2-40B4-BE49-F238E27FC236}">
                    <a16:creationId xmlns:a16="http://schemas.microsoft.com/office/drawing/2014/main" id="{10B54792-DB7C-BA55-F546-B91B60D7C8B9}"/>
                  </a:ext>
                </a:extLst>
              </p:cNvPr>
              <p:cNvCxnSpPr/>
              <p:nvPr/>
            </p:nvCxnSpPr>
            <p:spPr bwMode="auto">
              <a:xfrm>
                <a:off x="10192292" y="5558589"/>
                <a:ext cx="0" cy="206228"/>
              </a:xfrm>
              <a:prstGeom prst="straightConnector1">
                <a:avLst/>
              </a:prstGeom>
              <a:noFill/>
              <a:ln w="28575" cap="flat" cmpd="sng" algn="ctr">
                <a:solidFill>
                  <a:schemeClr val="bg1"/>
                </a:solidFill>
                <a:prstDash val="solid"/>
                <a:round/>
                <a:headEnd type="none" w="med" len="med"/>
                <a:tailEnd type="triangle"/>
              </a:ln>
              <a:effectLst/>
            </p:spPr>
          </p:cxnSp>
          <p:sp>
            <p:nvSpPr>
              <p:cNvPr id="70" name="TextBox 69">
                <a:extLst>
                  <a:ext uri="{FF2B5EF4-FFF2-40B4-BE49-F238E27FC236}">
                    <a16:creationId xmlns:a16="http://schemas.microsoft.com/office/drawing/2014/main" id="{A5F29612-FB56-02C5-5D96-71F10142A46C}"/>
                  </a:ext>
                </a:extLst>
              </p:cNvPr>
              <p:cNvSpPr txBox="1"/>
              <p:nvPr/>
            </p:nvSpPr>
            <p:spPr bwMode="auto">
              <a:xfrm>
                <a:off x="10043136" y="534727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grpSp>
        <p:grpSp>
          <p:nvGrpSpPr>
            <p:cNvPr id="71" name="Group 70">
              <a:extLst>
                <a:ext uri="{FF2B5EF4-FFF2-40B4-BE49-F238E27FC236}">
                  <a16:creationId xmlns:a16="http://schemas.microsoft.com/office/drawing/2014/main" id="{AF5ED22C-9856-1877-8B29-8630D29F4E3B}"/>
                </a:ext>
              </a:extLst>
            </p:cNvPr>
            <p:cNvGrpSpPr/>
            <p:nvPr/>
          </p:nvGrpSpPr>
          <p:grpSpPr>
            <a:xfrm>
              <a:off x="10729798" y="4871864"/>
              <a:ext cx="300082" cy="417547"/>
              <a:chOff x="10043136" y="5347270"/>
              <a:chExt cx="300082" cy="417547"/>
            </a:xfrm>
          </p:grpSpPr>
          <p:cxnSp>
            <p:nvCxnSpPr>
              <p:cNvPr id="72" name="Straight Arrow Connector 71">
                <a:extLst>
                  <a:ext uri="{FF2B5EF4-FFF2-40B4-BE49-F238E27FC236}">
                    <a16:creationId xmlns:a16="http://schemas.microsoft.com/office/drawing/2014/main" id="{B0CBE012-23F7-3BB8-A676-F39A90EA0742}"/>
                  </a:ext>
                </a:extLst>
              </p:cNvPr>
              <p:cNvCxnSpPr/>
              <p:nvPr/>
            </p:nvCxnSpPr>
            <p:spPr bwMode="auto">
              <a:xfrm>
                <a:off x="10192292" y="5558589"/>
                <a:ext cx="0" cy="206228"/>
              </a:xfrm>
              <a:prstGeom prst="straightConnector1">
                <a:avLst/>
              </a:prstGeom>
              <a:noFill/>
              <a:ln w="28575" cap="flat" cmpd="sng" algn="ctr">
                <a:solidFill>
                  <a:schemeClr val="bg1"/>
                </a:solidFill>
                <a:prstDash val="solid"/>
                <a:round/>
                <a:headEnd type="none" w="med" len="med"/>
                <a:tailEnd type="triangle"/>
              </a:ln>
              <a:effectLst/>
            </p:spPr>
          </p:cxnSp>
          <p:sp>
            <p:nvSpPr>
              <p:cNvPr id="73" name="TextBox 72">
                <a:extLst>
                  <a:ext uri="{FF2B5EF4-FFF2-40B4-BE49-F238E27FC236}">
                    <a16:creationId xmlns:a16="http://schemas.microsoft.com/office/drawing/2014/main" id="{7FECA4AD-6BB2-85CD-C47B-D1977456A444}"/>
                  </a:ext>
                </a:extLst>
              </p:cNvPr>
              <p:cNvSpPr txBox="1"/>
              <p:nvPr/>
            </p:nvSpPr>
            <p:spPr bwMode="auto">
              <a:xfrm>
                <a:off x="10043136" y="534727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grpSp>
        <p:sp>
          <p:nvSpPr>
            <p:cNvPr id="74" name="Rectangle 73">
              <a:extLst>
                <a:ext uri="{FF2B5EF4-FFF2-40B4-BE49-F238E27FC236}">
                  <a16:creationId xmlns:a16="http://schemas.microsoft.com/office/drawing/2014/main" id="{56E17FE2-C299-F7B8-D22E-E5F8EAB1C97A}"/>
                </a:ext>
              </a:extLst>
            </p:cNvPr>
            <p:cNvSpPr/>
            <p:nvPr/>
          </p:nvSpPr>
          <p:spPr bwMode="auto">
            <a:xfrm>
              <a:off x="9378950" y="4082305"/>
              <a:ext cx="73025" cy="4837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441A50B5-3C37-E1CA-B274-6DA3CA91D342}"/>
                </a:ext>
              </a:extLst>
            </p:cNvPr>
            <p:cNvSpPr/>
            <p:nvPr/>
          </p:nvSpPr>
          <p:spPr bwMode="auto">
            <a:xfrm>
              <a:off x="9483875" y="4085480"/>
              <a:ext cx="73025" cy="10058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3C5B398B-D9C7-CE26-AD1F-7E78EF342553}"/>
                </a:ext>
              </a:extLst>
            </p:cNvPr>
            <p:cNvSpPr/>
            <p:nvPr/>
          </p:nvSpPr>
          <p:spPr bwMode="auto">
            <a:xfrm>
              <a:off x="9588800" y="4085480"/>
              <a:ext cx="73025" cy="20116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FBDEC62A-905F-6002-39BD-5F28EE8FA2A4}"/>
                </a:ext>
              </a:extLst>
            </p:cNvPr>
            <p:cNvSpPr/>
            <p:nvPr/>
          </p:nvSpPr>
          <p:spPr bwMode="auto">
            <a:xfrm>
              <a:off x="9693725" y="4085480"/>
              <a:ext cx="73025" cy="20116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CDDD8665-BDB6-6B73-7BD1-559258764C8B}"/>
                </a:ext>
              </a:extLst>
            </p:cNvPr>
            <p:cNvSpPr/>
            <p:nvPr/>
          </p:nvSpPr>
          <p:spPr bwMode="auto">
            <a:xfrm>
              <a:off x="9798650" y="4085480"/>
              <a:ext cx="73025" cy="2560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2C495E81-B334-5176-F98F-7E2E039E999B}"/>
                </a:ext>
              </a:extLst>
            </p:cNvPr>
            <p:cNvSpPr/>
            <p:nvPr/>
          </p:nvSpPr>
          <p:spPr bwMode="auto">
            <a:xfrm>
              <a:off x="9903575" y="4085480"/>
              <a:ext cx="73025" cy="27432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3EEC52E6-4D4E-122C-67C8-3A258CF2B3B6}"/>
                </a:ext>
              </a:extLst>
            </p:cNvPr>
            <p:cNvSpPr/>
            <p:nvPr/>
          </p:nvSpPr>
          <p:spPr bwMode="auto">
            <a:xfrm>
              <a:off x="10008500" y="4085480"/>
              <a:ext cx="73025" cy="35661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1519934C-4A92-0C9E-8E1E-ED381DAF9C22}"/>
                </a:ext>
              </a:extLst>
            </p:cNvPr>
            <p:cNvSpPr/>
            <p:nvPr/>
          </p:nvSpPr>
          <p:spPr bwMode="auto">
            <a:xfrm>
              <a:off x="10113425" y="4085480"/>
              <a:ext cx="73025" cy="47548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36A87DAC-AF7A-B8BD-8563-8073BFD52469}"/>
                </a:ext>
              </a:extLst>
            </p:cNvPr>
            <p:cNvSpPr/>
            <p:nvPr/>
          </p:nvSpPr>
          <p:spPr bwMode="auto">
            <a:xfrm>
              <a:off x="10218350" y="4085480"/>
              <a:ext cx="73025" cy="50292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54F5EDD1-EFF6-867D-C959-27186AE4D4EC}"/>
                </a:ext>
              </a:extLst>
            </p:cNvPr>
            <p:cNvSpPr/>
            <p:nvPr/>
          </p:nvSpPr>
          <p:spPr bwMode="auto">
            <a:xfrm>
              <a:off x="10323275" y="4085480"/>
              <a:ext cx="73025" cy="55778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1FB9BFFD-E1D6-AFAC-2639-9B32A9712144}"/>
                </a:ext>
              </a:extLst>
            </p:cNvPr>
            <p:cNvSpPr/>
            <p:nvPr/>
          </p:nvSpPr>
          <p:spPr bwMode="auto">
            <a:xfrm>
              <a:off x="10428200" y="4085480"/>
              <a:ext cx="73025" cy="6400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0CB9FCD3-AF3F-88B0-9927-022507F47571}"/>
                </a:ext>
              </a:extLst>
            </p:cNvPr>
            <p:cNvSpPr/>
            <p:nvPr/>
          </p:nvSpPr>
          <p:spPr bwMode="auto">
            <a:xfrm>
              <a:off x="10533125" y="4085480"/>
              <a:ext cx="73025" cy="69494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1C82EC88-29CA-3796-9DC4-CF3A37424BB6}"/>
                </a:ext>
              </a:extLst>
            </p:cNvPr>
            <p:cNvSpPr/>
            <p:nvPr/>
          </p:nvSpPr>
          <p:spPr bwMode="auto">
            <a:xfrm>
              <a:off x="10638050" y="4085480"/>
              <a:ext cx="73025" cy="78638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7C28B83F-A9CE-4183-0329-1543D52F5453}"/>
                </a:ext>
              </a:extLst>
            </p:cNvPr>
            <p:cNvSpPr/>
            <p:nvPr/>
          </p:nvSpPr>
          <p:spPr bwMode="auto">
            <a:xfrm>
              <a:off x="10742975" y="4085480"/>
              <a:ext cx="73025" cy="78638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53BB5FD2-2441-CB15-4D09-185E5426A1E9}"/>
                </a:ext>
              </a:extLst>
            </p:cNvPr>
            <p:cNvSpPr/>
            <p:nvPr/>
          </p:nvSpPr>
          <p:spPr bwMode="auto">
            <a:xfrm>
              <a:off x="10847900" y="4085480"/>
              <a:ext cx="73025" cy="85039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76DBC09C-1347-9828-3042-241B77C22CEB}"/>
                </a:ext>
              </a:extLst>
            </p:cNvPr>
            <p:cNvSpPr/>
            <p:nvPr/>
          </p:nvSpPr>
          <p:spPr bwMode="auto">
            <a:xfrm>
              <a:off x="10952825" y="4088655"/>
              <a:ext cx="73025" cy="85039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301DB4A7-4B66-CF50-7A47-064E943EB1DE}"/>
                </a:ext>
              </a:extLst>
            </p:cNvPr>
            <p:cNvSpPr/>
            <p:nvPr/>
          </p:nvSpPr>
          <p:spPr bwMode="auto">
            <a:xfrm>
              <a:off x="11057750" y="4088655"/>
              <a:ext cx="73025" cy="118872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7192C463-2064-201D-366B-7D42163ADACE}"/>
                </a:ext>
              </a:extLst>
            </p:cNvPr>
            <p:cNvSpPr/>
            <p:nvPr/>
          </p:nvSpPr>
          <p:spPr bwMode="auto">
            <a:xfrm>
              <a:off x="11162675" y="4088655"/>
              <a:ext cx="73025" cy="12161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D6498F16-F318-C77F-4459-FA5EAD178760}"/>
                </a:ext>
              </a:extLst>
            </p:cNvPr>
            <p:cNvSpPr/>
            <p:nvPr/>
          </p:nvSpPr>
          <p:spPr bwMode="auto">
            <a:xfrm>
              <a:off x="11267600" y="4091830"/>
              <a:ext cx="73025" cy="122529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01942922-6777-0E00-7C3D-29B1305FAEF4}"/>
                </a:ext>
              </a:extLst>
            </p:cNvPr>
            <p:cNvSpPr/>
            <p:nvPr/>
          </p:nvSpPr>
          <p:spPr bwMode="auto">
            <a:xfrm>
              <a:off x="11372525" y="4091830"/>
              <a:ext cx="73025" cy="149961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DB075ABA-7540-7E5C-062D-5B55FB592335}"/>
                </a:ext>
              </a:extLst>
            </p:cNvPr>
            <p:cNvSpPr/>
            <p:nvPr/>
          </p:nvSpPr>
          <p:spPr bwMode="auto">
            <a:xfrm>
              <a:off x="11477450" y="4091830"/>
              <a:ext cx="73025" cy="149961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F2890A29-A063-7483-7A26-415B6876D40F}"/>
                </a:ext>
              </a:extLst>
            </p:cNvPr>
            <p:cNvSpPr/>
            <p:nvPr/>
          </p:nvSpPr>
          <p:spPr bwMode="auto">
            <a:xfrm>
              <a:off x="11582375" y="4091830"/>
              <a:ext cx="73025" cy="154533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F07CADE2-BD39-6047-825E-96929167DF61}"/>
                </a:ext>
              </a:extLst>
            </p:cNvPr>
            <p:cNvSpPr/>
            <p:nvPr/>
          </p:nvSpPr>
          <p:spPr bwMode="auto">
            <a:xfrm>
              <a:off x="11687300" y="4091830"/>
              <a:ext cx="73025" cy="161848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1234AD53-308C-A941-2271-1B727D5A3D13}"/>
                </a:ext>
              </a:extLst>
            </p:cNvPr>
            <p:cNvSpPr/>
            <p:nvPr/>
          </p:nvSpPr>
          <p:spPr bwMode="auto">
            <a:xfrm>
              <a:off x="11792232" y="4091830"/>
              <a:ext cx="73025" cy="187452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DF1C19AC-74AF-F666-749A-2810E3B3A2C6}"/>
                </a:ext>
              </a:extLst>
            </p:cNvPr>
            <p:cNvSpPr/>
            <p:nvPr/>
          </p:nvSpPr>
          <p:spPr bwMode="auto">
            <a:xfrm rot="10800000">
              <a:off x="9070727" y="4030760"/>
              <a:ext cx="73025" cy="4837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4B4D79E2-D21E-88E1-9B02-F73B18928E21}"/>
                </a:ext>
              </a:extLst>
            </p:cNvPr>
            <p:cNvSpPr/>
            <p:nvPr/>
          </p:nvSpPr>
          <p:spPr bwMode="auto">
            <a:xfrm rot="10800000">
              <a:off x="8965802" y="3994040"/>
              <a:ext cx="73025" cy="9144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35DC2AA9-7742-743E-E2D7-BCCACA1E6C20}"/>
                </a:ext>
              </a:extLst>
            </p:cNvPr>
            <p:cNvSpPr/>
            <p:nvPr/>
          </p:nvSpPr>
          <p:spPr bwMode="auto">
            <a:xfrm rot="10800000">
              <a:off x="8860877" y="3994040"/>
              <a:ext cx="73025" cy="9144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2FA0F5FE-3983-5E92-FF80-1D7086189E0E}"/>
                </a:ext>
              </a:extLst>
            </p:cNvPr>
            <p:cNvSpPr/>
            <p:nvPr/>
          </p:nvSpPr>
          <p:spPr bwMode="auto">
            <a:xfrm rot="10800000">
              <a:off x="8755952" y="3994040"/>
              <a:ext cx="73025" cy="9144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AD198538-00FE-732B-1B33-6732D0AD1B20}"/>
                </a:ext>
              </a:extLst>
            </p:cNvPr>
            <p:cNvSpPr/>
            <p:nvPr/>
          </p:nvSpPr>
          <p:spPr bwMode="auto">
            <a:xfrm rot="10800000">
              <a:off x="8651027" y="3966608"/>
              <a:ext cx="73025" cy="11887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F1674847-A1F7-3CC7-F012-D46C38EB7019}"/>
                </a:ext>
              </a:extLst>
            </p:cNvPr>
            <p:cNvSpPr/>
            <p:nvPr/>
          </p:nvSpPr>
          <p:spPr bwMode="auto">
            <a:xfrm rot="10800000">
              <a:off x="8546102" y="3902600"/>
              <a:ext cx="73025" cy="1828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22E5A391-C0DC-E902-A925-1C1EFC16FB02}"/>
                </a:ext>
              </a:extLst>
            </p:cNvPr>
            <p:cNvSpPr/>
            <p:nvPr/>
          </p:nvSpPr>
          <p:spPr bwMode="auto">
            <a:xfrm rot="10800000">
              <a:off x="8441177" y="3847736"/>
              <a:ext cx="73025" cy="23774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6B47D7CA-6204-5DA7-C3E7-C28E93C92B71}"/>
                </a:ext>
              </a:extLst>
            </p:cNvPr>
            <p:cNvSpPr/>
            <p:nvPr/>
          </p:nvSpPr>
          <p:spPr bwMode="auto">
            <a:xfrm rot="10800000">
              <a:off x="8336252" y="3838592"/>
              <a:ext cx="73025" cy="24688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15AFD524-026C-71A7-27B8-BE62C751C2EE}"/>
                </a:ext>
              </a:extLst>
            </p:cNvPr>
            <p:cNvSpPr/>
            <p:nvPr/>
          </p:nvSpPr>
          <p:spPr bwMode="auto">
            <a:xfrm rot="10800000">
              <a:off x="8231327" y="3719720"/>
              <a:ext cx="73025" cy="36576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22E976A0-CCE6-95CC-B783-722DE33625BD}"/>
                </a:ext>
              </a:extLst>
            </p:cNvPr>
            <p:cNvSpPr/>
            <p:nvPr/>
          </p:nvSpPr>
          <p:spPr bwMode="auto">
            <a:xfrm rot="10800000">
              <a:off x="8126402" y="3719720"/>
              <a:ext cx="73025" cy="36576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3BB9FC68-EB4A-85F9-ABF4-7A61655EB640}"/>
                </a:ext>
              </a:extLst>
            </p:cNvPr>
            <p:cNvSpPr/>
            <p:nvPr/>
          </p:nvSpPr>
          <p:spPr bwMode="auto">
            <a:xfrm rot="10800000">
              <a:off x="8021477" y="3719720"/>
              <a:ext cx="73025" cy="36576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1160AB57-B4AE-EBE5-2587-89F7DD5580DE}"/>
                </a:ext>
              </a:extLst>
            </p:cNvPr>
            <p:cNvSpPr/>
            <p:nvPr/>
          </p:nvSpPr>
          <p:spPr bwMode="auto">
            <a:xfrm rot="10800000">
              <a:off x="7916552" y="3674000"/>
              <a:ext cx="73025" cy="4114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93B53884-B47F-C7CA-94E9-01D5800D94D8}"/>
                </a:ext>
              </a:extLst>
            </p:cNvPr>
            <p:cNvSpPr/>
            <p:nvPr/>
          </p:nvSpPr>
          <p:spPr bwMode="auto">
            <a:xfrm rot="10800000">
              <a:off x="7811627" y="3637424"/>
              <a:ext cx="73025" cy="44805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13CDB76F-AD44-DED7-E7A3-A4BCE349422C}"/>
                </a:ext>
              </a:extLst>
            </p:cNvPr>
            <p:cNvSpPr/>
            <p:nvPr/>
          </p:nvSpPr>
          <p:spPr bwMode="auto">
            <a:xfrm rot="10800000">
              <a:off x="7706702" y="3628280"/>
              <a:ext cx="73025" cy="4572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9A9CC101-3256-375F-F511-A702F330E82F}"/>
                </a:ext>
              </a:extLst>
            </p:cNvPr>
            <p:cNvSpPr/>
            <p:nvPr/>
          </p:nvSpPr>
          <p:spPr bwMode="auto">
            <a:xfrm rot="10800000">
              <a:off x="7601777" y="3591704"/>
              <a:ext cx="73025" cy="49377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527C562B-A4A9-88C3-2762-FBF6B5D58271}"/>
                </a:ext>
              </a:extLst>
            </p:cNvPr>
            <p:cNvSpPr/>
            <p:nvPr/>
          </p:nvSpPr>
          <p:spPr bwMode="auto">
            <a:xfrm rot="10800000">
              <a:off x="7496852" y="3463688"/>
              <a:ext cx="73025" cy="62179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413A4D8B-FB65-78D9-81C3-299387D9DB3F}"/>
                </a:ext>
              </a:extLst>
            </p:cNvPr>
            <p:cNvSpPr/>
            <p:nvPr/>
          </p:nvSpPr>
          <p:spPr bwMode="auto">
            <a:xfrm rot="10800000">
              <a:off x="7391927" y="3463688"/>
              <a:ext cx="73025" cy="62179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264B2440-0015-4E1F-A182-B9E4BD091D18}"/>
                </a:ext>
              </a:extLst>
            </p:cNvPr>
            <p:cNvSpPr/>
            <p:nvPr/>
          </p:nvSpPr>
          <p:spPr bwMode="auto">
            <a:xfrm rot="10800000">
              <a:off x="7287220" y="3372248"/>
              <a:ext cx="73025" cy="7132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EE664D87-69F2-28C8-CD27-A1B2B6F58160}"/>
                </a:ext>
              </a:extLst>
            </p:cNvPr>
            <p:cNvSpPr/>
            <p:nvPr/>
          </p:nvSpPr>
          <p:spPr bwMode="auto">
            <a:xfrm rot="10800000">
              <a:off x="7182295" y="3335672"/>
              <a:ext cx="73025" cy="7498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DFC737A7-351E-7B9C-1697-7A812FF808BC}"/>
                </a:ext>
              </a:extLst>
            </p:cNvPr>
            <p:cNvSpPr/>
            <p:nvPr/>
          </p:nvSpPr>
          <p:spPr bwMode="auto">
            <a:xfrm rot="10800000">
              <a:off x="7077370" y="3216800"/>
              <a:ext cx="73025" cy="8686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209099A5-5754-9988-9300-3DA6441ADEDB}"/>
                </a:ext>
              </a:extLst>
            </p:cNvPr>
            <p:cNvSpPr/>
            <p:nvPr/>
          </p:nvSpPr>
          <p:spPr bwMode="auto">
            <a:xfrm rot="10800000">
              <a:off x="6972445" y="3107072"/>
              <a:ext cx="73025" cy="9784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BB675A07-7B63-F583-26A3-DDA8C97AA72C}"/>
                </a:ext>
              </a:extLst>
            </p:cNvPr>
            <p:cNvSpPr/>
            <p:nvPr/>
          </p:nvSpPr>
          <p:spPr bwMode="auto">
            <a:xfrm rot="10800000">
              <a:off x="6867520" y="2887616"/>
              <a:ext cx="73025" cy="119786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19A21DD5-D43F-C85B-B3F8-65A92E735D1C}"/>
                </a:ext>
              </a:extLst>
            </p:cNvPr>
            <p:cNvSpPr/>
            <p:nvPr/>
          </p:nvSpPr>
          <p:spPr bwMode="auto">
            <a:xfrm rot="10800000">
              <a:off x="6762595" y="2787032"/>
              <a:ext cx="73025" cy="129844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04FAFA04-8019-4091-69B7-6B16DE8C3FDE}"/>
                </a:ext>
              </a:extLst>
            </p:cNvPr>
            <p:cNvSpPr/>
            <p:nvPr/>
          </p:nvSpPr>
          <p:spPr bwMode="auto">
            <a:xfrm rot="10800000">
              <a:off x="6657663" y="2576720"/>
              <a:ext cx="73025" cy="150876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D7A395F6-BA72-5D0D-87F0-FD53300CDB5D}"/>
                </a:ext>
              </a:extLst>
            </p:cNvPr>
            <p:cNvSpPr/>
            <p:nvPr/>
          </p:nvSpPr>
          <p:spPr bwMode="auto">
            <a:xfrm rot="10800000">
              <a:off x="9165664" y="4058048"/>
              <a:ext cx="73025" cy="274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26" name="Straight Arrow Connector 125">
              <a:extLst>
                <a:ext uri="{FF2B5EF4-FFF2-40B4-BE49-F238E27FC236}">
                  <a16:creationId xmlns:a16="http://schemas.microsoft.com/office/drawing/2014/main" id="{8732E2A1-5864-73E6-F316-BCC359514216}"/>
                </a:ext>
              </a:extLst>
            </p:cNvPr>
            <p:cNvCxnSpPr/>
            <p:nvPr/>
          </p:nvCxnSpPr>
          <p:spPr bwMode="auto">
            <a:xfrm>
              <a:off x="9939103" y="4377350"/>
              <a:ext cx="0" cy="206228"/>
            </a:xfrm>
            <a:prstGeom prst="straightConnector1">
              <a:avLst/>
            </a:prstGeom>
            <a:noFill/>
            <a:ln w="28575" cap="flat" cmpd="sng" algn="ctr">
              <a:solidFill>
                <a:schemeClr val="bg1"/>
              </a:solidFill>
              <a:prstDash val="solid"/>
              <a:round/>
              <a:headEnd type="none" w="med" len="med"/>
              <a:tailEnd type="triangle"/>
            </a:ln>
            <a:effectLst/>
          </p:spPr>
        </p:cxnSp>
        <p:cxnSp>
          <p:nvCxnSpPr>
            <p:cNvPr id="128" name="Straight Connector 127">
              <a:extLst>
                <a:ext uri="{FF2B5EF4-FFF2-40B4-BE49-F238E27FC236}">
                  <a16:creationId xmlns:a16="http://schemas.microsoft.com/office/drawing/2014/main" id="{A858E13F-D783-6F35-9EBC-1A9FBE4F7D8E}"/>
                </a:ext>
              </a:extLst>
            </p:cNvPr>
            <p:cNvCxnSpPr/>
            <p:nvPr/>
          </p:nvCxnSpPr>
          <p:spPr bwMode="auto">
            <a:xfrm>
              <a:off x="6635750" y="4082502"/>
              <a:ext cx="5250402"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352AC61E-E7C0-8E65-148D-B940172C14B2}"/>
                </a:ext>
              </a:extLst>
            </p:cNvPr>
            <p:cNvCxnSpPr/>
            <p:nvPr/>
          </p:nvCxnSpPr>
          <p:spPr bwMode="auto">
            <a:xfrm>
              <a:off x="6631011" y="3693518"/>
              <a:ext cx="5250402" cy="0"/>
            </a:xfrm>
            <a:prstGeom prst="line">
              <a:avLst/>
            </a:prstGeom>
            <a:noFill/>
            <a:ln w="28575" cap="flat" cmpd="sng" algn="ctr">
              <a:solidFill>
                <a:schemeClr val="tx1">
                  <a:lumMod val="50000"/>
                </a:schemeClr>
              </a:solidFill>
              <a:prstDash val="sysDot"/>
              <a:round/>
              <a:headEnd type="none" w="med" len="med"/>
              <a:tailEnd type="none" w="med" len="med"/>
            </a:ln>
            <a:effectLst/>
          </p:spPr>
        </p:cxnSp>
        <p:cxnSp>
          <p:nvCxnSpPr>
            <p:cNvPr id="130" name="Straight Connector 129">
              <a:extLst>
                <a:ext uri="{FF2B5EF4-FFF2-40B4-BE49-F238E27FC236}">
                  <a16:creationId xmlns:a16="http://schemas.microsoft.com/office/drawing/2014/main" id="{57C0B7BD-8192-1D85-9785-61D367B72BBA}"/>
                </a:ext>
              </a:extLst>
            </p:cNvPr>
            <p:cNvCxnSpPr/>
            <p:nvPr/>
          </p:nvCxnSpPr>
          <p:spPr bwMode="auto">
            <a:xfrm>
              <a:off x="6631011" y="4650520"/>
              <a:ext cx="5250402" cy="0"/>
            </a:xfrm>
            <a:prstGeom prst="line">
              <a:avLst/>
            </a:prstGeom>
            <a:noFill/>
            <a:ln w="28575" cap="flat" cmpd="sng" algn="ctr">
              <a:solidFill>
                <a:schemeClr val="tx1">
                  <a:lumMod val="50000"/>
                </a:schemeClr>
              </a:solidFill>
              <a:prstDash val="sysDot"/>
              <a:round/>
              <a:headEnd type="none" w="med" len="med"/>
              <a:tailEnd type="none" w="med" len="med"/>
            </a:ln>
            <a:effectLst/>
          </p:spPr>
        </p:cxnSp>
      </p:grpSp>
    </p:spTree>
    <p:extLst>
      <p:ext uri="{BB962C8B-B14F-4D97-AF65-F5344CB8AC3E}">
        <p14:creationId xmlns:p14="http://schemas.microsoft.com/office/powerpoint/2010/main" val="9604232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998A1F43-9D0C-3121-93C7-1F7F8E30DA14}"/>
              </a:ext>
            </a:extLst>
          </p:cNvPr>
          <p:cNvGrpSpPr/>
          <p:nvPr/>
        </p:nvGrpSpPr>
        <p:grpSpPr>
          <a:xfrm>
            <a:off x="604675" y="4490319"/>
            <a:ext cx="2094363" cy="664628"/>
            <a:chOff x="604675" y="4260105"/>
            <a:chExt cx="2094363" cy="664628"/>
          </a:xfrm>
        </p:grpSpPr>
        <p:sp>
          <p:nvSpPr>
            <p:cNvPr id="24" name="Rounded Rectangle 23">
              <a:extLst>
                <a:ext uri="{FF2B5EF4-FFF2-40B4-BE49-F238E27FC236}">
                  <a16:creationId xmlns:a16="http://schemas.microsoft.com/office/drawing/2014/main" id="{9F2F720F-66F2-08BD-2939-8E5FC50280E0}"/>
                </a:ext>
              </a:extLst>
            </p:cNvPr>
            <p:cNvSpPr/>
            <p:nvPr/>
          </p:nvSpPr>
          <p:spPr bwMode="auto">
            <a:xfrm>
              <a:off x="604675" y="4489236"/>
              <a:ext cx="2094363" cy="435497"/>
            </a:xfrm>
            <a:prstGeom prst="round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Rounded Rectangle 22">
              <a:extLst>
                <a:ext uri="{FF2B5EF4-FFF2-40B4-BE49-F238E27FC236}">
                  <a16:creationId xmlns:a16="http://schemas.microsoft.com/office/drawing/2014/main" id="{F7FCC19B-B8E9-DBFF-0B2B-16C8DB966421}"/>
                </a:ext>
              </a:extLst>
            </p:cNvPr>
            <p:cNvSpPr/>
            <p:nvPr/>
          </p:nvSpPr>
          <p:spPr bwMode="auto">
            <a:xfrm>
              <a:off x="604675" y="4260105"/>
              <a:ext cx="2094363" cy="339012"/>
            </a:xfrm>
            <a:prstGeom prst="round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6" name="Group 25">
            <a:extLst>
              <a:ext uri="{FF2B5EF4-FFF2-40B4-BE49-F238E27FC236}">
                <a16:creationId xmlns:a16="http://schemas.microsoft.com/office/drawing/2014/main" id="{67FFF6C2-823D-00E8-B260-D4B1F95C4AC4}"/>
              </a:ext>
            </a:extLst>
          </p:cNvPr>
          <p:cNvGrpSpPr/>
          <p:nvPr/>
        </p:nvGrpSpPr>
        <p:grpSpPr>
          <a:xfrm>
            <a:off x="3786365" y="2945236"/>
            <a:ext cx="2094363" cy="664628"/>
            <a:chOff x="604675" y="4260105"/>
            <a:chExt cx="2094363" cy="664628"/>
          </a:xfrm>
        </p:grpSpPr>
        <p:sp>
          <p:nvSpPr>
            <p:cNvPr id="27" name="Rounded Rectangle 26">
              <a:extLst>
                <a:ext uri="{FF2B5EF4-FFF2-40B4-BE49-F238E27FC236}">
                  <a16:creationId xmlns:a16="http://schemas.microsoft.com/office/drawing/2014/main" id="{E2BD322A-C7E3-4D47-1C76-6847319CAC6A}"/>
                </a:ext>
              </a:extLst>
            </p:cNvPr>
            <p:cNvSpPr/>
            <p:nvPr/>
          </p:nvSpPr>
          <p:spPr bwMode="auto">
            <a:xfrm>
              <a:off x="604675" y="4489236"/>
              <a:ext cx="2094363" cy="435497"/>
            </a:xfrm>
            <a:prstGeom prst="round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 name="Rounded Rectangle 27">
              <a:extLst>
                <a:ext uri="{FF2B5EF4-FFF2-40B4-BE49-F238E27FC236}">
                  <a16:creationId xmlns:a16="http://schemas.microsoft.com/office/drawing/2014/main" id="{D35F67CE-7E85-A40C-024D-9E2A2EAC89A6}"/>
                </a:ext>
              </a:extLst>
            </p:cNvPr>
            <p:cNvSpPr/>
            <p:nvPr/>
          </p:nvSpPr>
          <p:spPr bwMode="auto">
            <a:xfrm>
              <a:off x="604675" y="4260105"/>
              <a:ext cx="2094363" cy="339012"/>
            </a:xfrm>
            <a:prstGeom prst="round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9" name="Group 28">
            <a:extLst>
              <a:ext uri="{FF2B5EF4-FFF2-40B4-BE49-F238E27FC236}">
                <a16:creationId xmlns:a16="http://schemas.microsoft.com/office/drawing/2014/main" id="{0AF00F9E-7D18-E00B-BBE6-F12F65B5031B}"/>
              </a:ext>
            </a:extLst>
          </p:cNvPr>
          <p:cNvGrpSpPr/>
          <p:nvPr/>
        </p:nvGrpSpPr>
        <p:grpSpPr>
          <a:xfrm>
            <a:off x="2195520" y="3717778"/>
            <a:ext cx="2094363" cy="664628"/>
            <a:chOff x="604675" y="4260105"/>
            <a:chExt cx="2094363" cy="664628"/>
          </a:xfrm>
        </p:grpSpPr>
        <p:sp>
          <p:nvSpPr>
            <p:cNvPr id="30" name="Rounded Rectangle 29">
              <a:extLst>
                <a:ext uri="{FF2B5EF4-FFF2-40B4-BE49-F238E27FC236}">
                  <a16:creationId xmlns:a16="http://schemas.microsoft.com/office/drawing/2014/main" id="{F0B5A04E-76A6-BC97-A9A9-A14B5319B51F}"/>
                </a:ext>
              </a:extLst>
            </p:cNvPr>
            <p:cNvSpPr/>
            <p:nvPr/>
          </p:nvSpPr>
          <p:spPr bwMode="auto">
            <a:xfrm>
              <a:off x="604675" y="4489236"/>
              <a:ext cx="2094363" cy="435497"/>
            </a:xfrm>
            <a:prstGeom prst="round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Rounded Rectangle 30">
              <a:extLst>
                <a:ext uri="{FF2B5EF4-FFF2-40B4-BE49-F238E27FC236}">
                  <a16:creationId xmlns:a16="http://schemas.microsoft.com/office/drawing/2014/main" id="{F80B924B-A563-EB65-B268-83EE1C286DF2}"/>
                </a:ext>
              </a:extLst>
            </p:cNvPr>
            <p:cNvSpPr/>
            <p:nvPr/>
          </p:nvSpPr>
          <p:spPr bwMode="auto">
            <a:xfrm>
              <a:off x="604675" y="4260105"/>
              <a:ext cx="2094363" cy="339012"/>
            </a:xfrm>
            <a:prstGeom prst="round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1" name="Rectangle 20">
            <a:extLst>
              <a:ext uri="{FF2B5EF4-FFF2-40B4-BE49-F238E27FC236}">
                <a16:creationId xmlns:a16="http://schemas.microsoft.com/office/drawing/2014/main" id="{0DA14BBE-BA81-7733-ABDF-B15DB63E5FDD}"/>
              </a:ext>
            </a:extLst>
          </p:cNvPr>
          <p:cNvSpPr/>
          <p:nvPr/>
        </p:nvSpPr>
        <p:spPr bwMode="auto">
          <a:xfrm>
            <a:off x="591177" y="5270189"/>
            <a:ext cx="5289551" cy="499675"/>
          </a:xfrm>
          <a:prstGeom prst="rect">
            <a:avLst/>
          </a:prstGeom>
          <a:solidFill>
            <a:schemeClr val="tx1">
              <a:lumMod val="9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 name="Rectangle 21">
            <a:extLst>
              <a:ext uri="{FF2B5EF4-FFF2-40B4-BE49-F238E27FC236}">
                <a16:creationId xmlns:a16="http://schemas.microsoft.com/office/drawing/2014/main" id="{FCD711ED-F385-9918-058E-0974A587BEFF}"/>
              </a:ext>
            </a:extLst>
          </p:cNvPr>
          <p:cNvSpPr/>
          <p:nvPr/>
        </p:nvSpPr>
        <p:spPr bwMode="auto">
          <a:xfrm>
            <a:off x="591177" y="5769865"/>
            <a:ext cx="5289551" cy="425903"/>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8B12F9A2-CF71-C57A-F3FE-E011D212240F}"/>
              </a:ext>
            </a:extLst>
          </p:cNvPr>
          <p:cNvSpPr>
            <a:spLocks noGrp="1"/>
          </p:cNvSpPr>
          <p:nvPr>
            <p:ph type="title"/>
          </p:nvPr>
        </p:nvSpPr>
        <p:spPr/>
        <p:txBody>
          <a:bodyPr/>
          <a:lstStyle/>
          <a:p>
            <a:r>
              <a:rPr lang="en-US" dirty="0"/>
              <a:t>DAREON-9: Phase Ib Study of Obrixtamig + Topotecan in Relapsed SCLC</a:t>
            </a:r>
          </a:p>
        </p:txBody>
      </p:sp>
      <p:sp>
        <p:nvSpPr>
          <p:cNvPr id="6" name="Content Placeholder 5">
            <a:extLst>
              <a:ext uri="{FF2B5EF4-FFF2-40B4-BE49-F238E27FC236}">
                <a16:creationId xmlns:a16="http://schemas.microsoft.com/office/drawing/2014/main" id="{BCAC7CE6-0E70-D1F1-EABB-9B83AAAE4100}"/>
              </a:ext>
            </a:extLst>
          </p:cNvPr>
          <p:cNvSpPr>
            <a:spLocks noGrp="1"/>
          </p:cNvSpPr>
          <p:nvPr>
            <p:ph idx="1"/>
          </p:nvPr>
        </p:nvSpPr>
        <p:spPr>
          <a:xfrm>
            <a:off x="604675" y="1318812"/>
            <a:ext cx="10877529" cy="1103313"/>
          </a:xfrm>
        </p:spPr>
        <p:txBody>
          <a:bodyPr/>
          <a:lstStyle/>
          <a:p>
            <a:r>
              <a:rPr lang="en-US" dirty="0"/>
              <a:t>Open-label dose-escalation and dose-confirmation phase Ib safety study in patients with SCLC after ≥1 line of platinum-based CT + IO</a:t>
            </a:r>
          </a:p>
        </p:txBody>
      </p:sp>
      <p:sp>
        <p:nvSpPr>
          <p:cNvPr id="5" name="Text Box 15">
            <a:extLst>
              <a:ext uri="{FF2B5EF4-FFF2-40B4-BE49-F238E27FC236}">
                <a16:creationId xmlns:a16="http://schemas.microsoft.com/office/drawing/2014/main" id="{943E6DA3-F5F3-E483-0217-4739A03EF0C6}"/>
              </a:ext>
            </a:extLst>
          </p:cNvPr>
          <p:cNvSpPr txBox="1">
            <a:spLocks noChangeArrowheads="1"/>
          </p:cNvSpPr>
          <p:nvPr/>
        </p:nvSpPr>
        <p:spPr bwMode="auto">
          <a:xfrm>
            <a:off x="412750" y="6369037"/>
            <a:ext cx="844914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rPr>
              <a:t>Wermke. ASCO 2025. Abstr 8094.</a:t>
            </a:r>
          </a:p>
        </p:txBody>
      </p:sp>
      <p:graphicFrame>
        <p:nvGraphicFramePr>
          <p:cNvPr id="3" name="Table 2">
            <a:extLst>
              <a:ext uri="{FF2B5EF4-FFF2-40B4-BE49-F238E27FC236}">
                <a16:creationId xmlns:a16="http://schemas.microsoft.com/office/drawing/2014/main" id="{E6683B31-7736-D933-23DD-EDEED0328767}"/>
              </a:ext>
            </a:extLst>
          </p:cNvPr>
          <p:cNvGraphicFramePr>
            <a:graphicFrameLocks noGrp="1"/>
          </p:cNvGraphicFramePr>
          <p:nvPr>
            <p:extLst>
              <p:ext uri="{D42A27DB-BD31-4B8C-83A1-F6EECF244321}">
                <p14:modId xmlns:p14="http://schemas.microsoft.com/office/powerpoint/2010/main" val="1034471450"/>
              </p:ext>
            </p:extLst>
          </p:nvPr>
        </p:nvGraphicFramePr>
        <p:xfrm>
          <a:off x="6311272" y="4113787"/>
          <a:ext cx="5289550" cy="1954873"/>
        </p:xfrm>
        <a:graphic>
          <a:graphicData uri="http://schemas.openxmlformats.org/drawingml/2006/table">
            <a:tbl>
              <a:tblPr>
                <a:tableStyleId>{5C22544A-7EE6-4342-B048-85BDC9FD1C3A}</a:tableStyleId>
              </a:tblPr>
              <a:tblGrid>
                <a:gridCol w="3416928">
                  <a:extLst>
                    <a:ext uri="{9D8B030D-6E8A-4147-A177-3AD203B41FA5}">
                      <a16:colId xmlns:a16="http://schemas.microsoft.com/office/drawing/2014/main" val="3972935582"/>
                    </a:ext>
                  </a:extLst>
                </a:gridCol>
                <a:gridCol w="762279">
                  <a:extLst>
                    <a:ext uri="{9D8B030D-6E8A-4147-A177-3AD203B41FA5}">
                      <a16:colId xmlns:a16="http://schemas.microsoft.com/office/drawing/2014/main" val="2969614221"/>
                    </a:ext>
                  </a:extLst>
                </a:gridCol>
                <a:gridCol w="1110343">
                  <a:extLst>
                    <a:ext uri="{9D8B030D-6E8A-4147-A177-3AD203B41FA5}">
                      <a16:colId xmlns:a16="http://schemas.microsoft.com/office/drawing/2014/main" val="3722683639"/>
                    </a:ext>
                  </a:extLst>
                </a:gridCol>
              </a:tblGrid>
              <a:tr h="96466">
                <a:tc rowSpan="2">
                  <a:txBody>
                    <a:bodyPr/>
                    <a:lstStyle/>
                    <a:p>
                      <a:pPr algn="l" fontAlgn="b">
                        <a:buNone/>
                      </a:pPr>
                      <a:r>
                        <a:rPr lang="en-US" sz="1200" b="1" u="none" strike="noStrike" dirty="0">
                          <a:solidFill>
                            <a:schemeClr val="tx1"/>
                          </a:solidFill>
                          <a:effectLst/>
                        </a:rPr>
                        <a:t>Adverse Event, n (%)</a:t>
                      </a:r>
                      <a:endParaRPr lang="en-US" sz="1200" b="1" i="0" u="none" strike="noStrike" dirty="0">
                        <a:solidFill>
                          <a:schemeClr val="tx1"/>
                        </a:solidFill>
                        <a:effectLst/>
                        <a:latin typeface="Aptos Narrow" panose="020B0004020202020204" pitchFamily="34" charset="0"/>
                      </a:endParaRPr>
                    </a:p>
                  </a:txBody>
                  <a:tcPr marL="5177" marR="5177" marT="517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gridSpan="2">
                  <a:txBody>
                    <a:bodyPr/>
                    <a:lstStyle/>
                    <a:p>
                      <a:pPr algn="ctr" fontAlgn="b">
                        <a:buNone/>
                      </a:pPr>
                      <a:r>
                        <a:rPr lang="en-US" sz="1200" b="1" u="none" strike="noStrike" dirty="0">
                          <a:solidFill>
                            <a:schemeClr val="tx1"/>
                          </a:solidFill>
                          <a:effectLst/>
                        </a:rPr>
                        <a:t> Patients (N = 25)</a:t>
                      </a:r>
                      <a:endParaRPr lang="en-US" sz="1200" b="1" i="0" u="none" strike="noStrike" dirty="0">
                        <a:solidFill>
                          <a:schemeClr val="tx1"/>
                        </a:solidFill>
                        <a:effectLst/>
                        <a:latin typeface="Aptos Narrow" panose="020B0004020202020204" pitchFamily="34" charset="0"/>
                      </a:endParaRPr>
                    </a:p>
                  </a:txBody>
                  <a:tcPr marL="5177" marR="5177" marT="5177"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extLst>
                  <a:ext uri="{0D108BD9-81ED-4DB2-BD59-A6C34878D82A}">
                    <a16:rowId xmlns:a16="http://schemas.microsoft.com/office/drawing/2014/main" val="3294626397"/>
                  </a:ext>
                </a:extLst>
              </a:tr>
              <a:tr h="156300">
                <a:tc vMerge="1">
                  <a:txBody>
                    <a:bodyPr/>
                    <a:lstStyle/>
                    <a:p>
                      <a:endParaRPr dirty="0"/>
                    </a:p>
                  </a:txBody>
                  <a:tcPr marL="5177" marR="5177" marT="5177" marB="0" anchor="b">
                    <a:solidFill>
                      <a:schemeClr val="accent3"/>
                    </a:solidFill>
                  </a:tcPr>
                </a:tc>
                <a:tc>
                  <a:txBody>
                    <a:bodyPr/>
                    <a:lstStyle/>
                    <a:p>
                      <a:pPr algn="ctr" fontAlgn="ctr">
                        <a:buNone/>
                      </a:pPr>
                      <a:r>
                        <a:rPr lang="en-US" sz="1200" b="1" u="none" strike="noStrike" dirty="0">
                          <a:solidFill>
                            <a:schemeClr val="tx1"/>
                          </a:solidFill>
                          <a:effectLst/>
                        </a:rPr>
                        <a:t>Any Grade</a:t>
                      </a:r>
                      <a:endParaRPr lang="en-US" sz="1200" b="1" i="0" u="none" strike="noStrike" dirty="0">
                        <a:solidFill>
                          <a:schemeClr val="tx1"/>
                        </a:solidFill>
                        <a:effectLst/>
                        <a:latin typeface="Aptos Narrow" panose="020B0004020202020204" pitchFamily="34" charset="0"/>
                      </a:endParaRPr>
                    </a:p>
                  </a:txBody>
                  <a:tcPr marL="5177" marR="5177" marT="5177"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fontAlgn="ctr">
                        <a:buNone/>
                      </a:pPr>
                      <a:r>
                        <a:rPr lang="en-US" sz="1200" b="1" u="none" strike="noStrike" dirty="0">
                          <a:solidFill>
                            <a:schemeClr val="tx1"/>
                          </a:solidFill>
                          <a:effectLst/>
                        </a:rPr>
                        <a:t>Grade 3 or 4</a:t>
                      </a:r>
                      <a:endParaRPr lang="en-US" sz="1200" b="1" i="0" u="none" strike="noStrike" dirty="0">
                        <a:solidFill>
                          <a:schemeClr val="tx1"/>
                        </a:solidFill>
                        <a:effectLst/>
                        <a:latin typeface="Aptos Narrow" panose="020B0004020202020204" pitchFamily="34" charset="0"/>
                      </a:endParaRPr>
                    </a:p>
                  </a:txBody>
                  <a:tcPr marL="5177" marR="5177" marT="5177"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419650682"/>
                  </a:ext>
                </a:extLst>
              </a:tr>
              <a:tr h="96466">
                <a:tc>
                  <a:txBody>
                    <a:bodyPr/>
                    <a:lstStyle/>
                    <a:p>
                      <a:pPr algn="l" fontAlgn="ctr">
                        <a:buNone/>
                      </a:pPr>
                      <a:r>
                        <a:rPr lang="en-US" sz="1200" u="none" strike="noStrike" dirty="0">
                          <a:solidFill>
                            <a:schemeClr val="bg1"/>
                          </a:solidFill>
                          <a:effectLst/>
                        </a:rPr>
                        <a:t>  Thrombocytopenia and/or decreased platelet count</a:t>
                      </a:r>
                      <a:endParaRPr lang="en-US" sz="1200" b="0" i="0" u="none" strike="noStrike" dirty="0">
                        <a:solidFill>
                          <a:schemeClr val="bg1"/>
                        </a:solidFill>
                        <a:effectLst/>
                        <a:latin typeface="Aptos Narrow" panose="020B0004020202020204" pitchFamily="34" charset="0"/>
                      </a:endParaRPr>
                    </a:p>
                  </a:txBody>
                  <a:tcPr marL="5177" marR="5177" marT="517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fontAlgn="ctr">
                        <a:buNone/>
                      </a:pPr>
                      <a:r>
                        <a:rPr lang="en-US" sz="1200" u="none" strike="noStrike" dirty="0">
                          <a:solidFill>
                            <a:schemeClr val="bg1"/>
                          </a:solidFill>
                          <a:effectLst/>
                        </a:rPr>
                        <a:t>23 (92)</a:t>
                      </a:r>
                      <a:endParaRPr lang="en-US" sz="1200" b="0" i="0" u="none" strike="noStrike" dirty="0">
                        <a:solidFill>
                          <a:schemeClr val="bg1"/>
                        </a:solidFill>
                        <a:effectLst/>
                        <a:latin typeface="Aptos Narrow" panose="020B0004020202020204" pitchFamily="34" charset="0"/>
                      </a:endParaRPr>
                    </a:p>
                  </a:txBody>
                  <a:tcPr marL="5177" marR="5177" marT="517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fontAlgn="ctr">
                        <a:buNone/>
                      </a:pPr>
                      <a:r>
                        <a:rPr lang="en-US" sz="1200" u="none" strike="noStrike" dirty="0">
                          <a:solidFill>
                            <a:schemeClr val="bg1"/>
                          </a:solidFill>
                          <a:effectLst/>
                        </a:rPr>
                        <a:t>13 (52)</a:t>
                      </a:r>
                      <a:endParaRPr lang="en-US" sz="1200" b="0" i="0" u="none" strike="noStrike" dirty="0">
                        <a:solidFill>
                          <a:schemeClr val="bg1"/>
                        </a:solidFill>
                        <a:effectLst/>
                        <a:latin typeface="Aptos Narrow" panose="020B0004020202020204" pitchFamily="34" charset="0"/>
                      </a:endParaRPr>
                    </a:p>
                  </a:txBody>
                  <a:tcPr marL="5177" marR="5177" marT="517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2580173318"/>
                  </a:ext>
                </a:extLst>
              </a:tr>
              <a:tr h="96466">
                <a:tc>
                  <a:txBody>
                    <a:bodyPr/>
                    <a:lstStyle/>
                    <a:p>
                      <a:pPr algn="l" fontAlgn="ctr">
                        <a:buNone/>
                      </a:pPr>
                      <a:r>
                        <a:rPr lang="en-US" sz="1200" u="none" strike="noStrike" dirty="0">
                          <a:solidFill>
                            <a:schemeClr val="bg1"/>
                          </a:solidFill>
                          <a:effectLst/>
                        </a:rPr>
                        <a:t>  Anemia</a:t>
                      </a:r>
                      <a:endParaRPr lang="en-US" sz="1200" b="0" i="0" u="none" strike="noStrike" dirty="0">
                        <a:solidFill>
                          <a:schemeClr val="bg1"/>
                        </a:solidFill>
                        <a:effectLst/>
                        <a:latin typeface="Aptos Narrow" panose="020B0004020202020204" pitchFamily="34" charset="0"/>
                      </a:endParaRPr>
                    </a:p>
                  </a:txBody>
                  <a:tcPr marL="5177" marR="5177" marT="517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buNone/>
                      </a:pPr>
                      <a:r>
                        <a:rPr lang="en-US" sz="1200" u="none" strike="noStrike" dirty="0">
                          <a:solidFill>
                            <a:schemeClr val="bg1"/>
                          </a:solidFill>
                          <a:effectLst/>
                        </a:rPr>
                        <a:t>18 (72)</a:t>
                      </a:r>
                      <a:endParaRPr lang="en-US" sz="1200" b="0" i="0" u="none" strike="noStrike" dirty="0">
                        <a:solidFill>
                          <a:schemeClr val="bg1"/>
                        </a:solidFill>
                        <a:effectLst/>
                        <a:latin typeface="Aptos Narrow" panose="020B0004020202020204" pitchFamily="34" charset="0"/>
                      </a:endParaRPr>
                    </a:p>
                  </a:txBody>
                  <a:tcPr marL="5177" marR="5177" marT="517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buNone/>
                      </a:pPr>
                      <a:r>
                        <a:rPr lang="en-US" sz="1200" u="none" strike="noStrike" dirty="0">
                          <a:solidFill>
                            <a:schemeClr val="bg1"/>
                          </a:solidFill>
                          <a:effectLst/>
                        </a:rPr>
                        <a:t>6 (24)</a:t>
                      </a:r>
                      <a:endParaRPr lang="en-US" sz="1200" b="0" i="0" u="none" strike="noStrike" dirty="0">
                        <a:solidFill>
                          <a:schemeClr val="bg1"/>
                        </a:solidFill>
                        <a:effectLst/>
                        <a:latin typeface="Aptos Narrow" panose="020B0004020202020204" pitchFamily="34" charset="0"/>
                      </a:endParaRPr>
                    </a:p>
                  </a:txBody>
                  <a:tcPr marL="5177" marR="5177" marT="517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27019158"/>
                  </a:ext>
                </a:extLst>
              </a:tr>
              <a:tr h="267537">
                <a:tc>
                  <a:txBody>
                    <a:bodyPr/>
                    <a:lstStyle/>
                    <a:p>
                      <a:pPr algn="l" fontAlgn="ctr">
                        <a:buNone/>
                      </a:pPr>
                      <a:r>
                        <a:rPr lang="en-US" sz="1200" u="none" strike="noStrike" dirty="0">
                          <a:solidFill>
                            <a:schemeClr val="bg1"/>
                          </a:solidFill>
                          <a:effectLst/>
                        </a:rPr>
                        <a:t>  Neutropenia and/or decreased neutrophil count</a:t>
                      </a:r>
                      <a:endParaRPr lang="en-US" sz="1200" b="0" i="0" u="none" strike="noStrike" dirty="0">
                        <a:solidFill>
                          <a:schemeClr val="bg1"/>
                        </a:solidFill>
                        <a:effectLst/>
                        <a:latin typeface="Aptos Narrow" panose="020B0004020202020204" pitchFamily="34" charset="0"/>
                      </a:endParaRPr>
                    </a:p>
                  </a:txBody>
                  <a:tcPr marL="5177" marR="5177" marT="517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fontAlgn="ctr">
                        <a:buNone/>
                      </a:pPr>
                      <a:r>
                        <a:rPr lang="en-US" sz="1200" u="none" strike="noStrike" dirty="0">
                          <a:solidFill>
                            <a:schemeClr val="bg1"/>
                          </a:solidFill>
                          <a:effectLst/>
                        </a:rPr>
                        <a:t>17 (68)</a:t>
                      </a:r>
                      <a:endParaRPr lang="en-US" sz="1200" b="0" i="0" u="none" strike="noStrike" dirty="0">
                        <a:solidFill>
                          <a:schemeClr val="bg1"/>
                        </a:solidFill>
                        <a:effectLst/>
                        <a:latin typeface="Aptos Narrow" panose="020B0004020202020204" pitchFamily="34" charset="0"/>
                      </a:endParaRPr>
                    </a:p>
                  </a:txBody>
                  <a:tcPr marL="5177" marR="5177" marT="517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fontAlgn="ctr">
                        <a:buNone/>
                      </a:pPr>
                      <a:r>
                        <a:rPr lang="en-US" sz="1200" u="none" strike="noStrike" dirty="0">
                          <a:solidFill>
                            <a:schemeClr val="bg1"/>
                          </a:solidFill>
                          <a:effectLst/>
                        </a:rPr>
                        <a:t>15 (60)</a:t>
                      </a:r>
                      <a:endParaRPr lang="en-US" sz="1200" b="0" i="0" u="none" strike="noStrike" dirty="0">
                        <a:solidFill>
                          <a:schemeClr val="bg1"/>
                        </a:solidFill>
                        <a:effectLst/>
                        <a:latin typeface="Aptos Narrow" panose="020B0004020202020204" pitchFamily="34" charset="0"/>
                      </a:endParaRPr>
                    </a:p>
                  </a:txBody>
                  <a:tcPr marL="5177" marR="5177" marT="517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2584449731"/>
                  </a:ext>
                </a:extLst>
              </a:tr>
              <a:tr h="96466">
                <a:tc>
                  <a:txBody>
                    <a:bodyPr/>
                    <a:lstStyle/>
                    <a:p>
                      <a:pPr algn="l" fontAlgn="ctr">
                        <a:buNone/>
                      </a:pPr>
                      <a:r>
                        <a:rPr lang="en-US" sz="1200" u="none" strike="noStrike" dirty="0">
                          <a:solidFill>
                            <a:schemeClr val="bg1"/>
                          </a:solidFill>
                          <a:effectLst/>
                        </a:rPr>
                        <a:t>  Fatigue</a:t>
                      </a:r>
                      <a:endParaRPr lang="en-US" sz="1200" b="0" i="0" u="none" strike="noStrike" dirty="0">
                        <a:solidFill>
                          <a:schemeClr val="bg1"/>
                        </a:solidFill>
                        <a:effectLst/>
                        <a:latin typeface="Aptos Narrow" panose="020B0004020202020204" pitchFamily="34" charset="0"/>
                      </a:endParaRPr>
                    </a:p>
                  </a:txBody>
                  <a:tcPr marL="5177" marR="5177" marT="517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buNone/>
                      </a:pPr>
                      <a:r>
                        <a:rPr lang="en-US" sz="1200" u="none" strike="noStrike" dirty="0">
                          <a:solidFill>
                            <a:schemeClr val="bg1"/>
                          </a:solidFill>
                          <a:effectLst/>
                        </a:rPr>
                        <a:t>15 (60)</a:t>
                      </a:r>
                      <a:endParaRPr lang="en-US" sz="1200" b="0" i="0" u="none" strike="noStrike" dirty="0">
                        <a:solidFill>
                          <a:schemeClr val="bg1"/>
                        </a:solidFill>
                        <a:effectLst/>
                        <a:latin typeface="Aptos Narrow" panose="020B0004020202020204" pitchFamily="34" charset="0"/>
                      </a:endParaRPr>
                    </a:p>
                  </a:txBody>
                  <a:tcPr marL="5177" marR="5177" marT="517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buNone/>
                      </a:pPr>
                      <a:r>
                        <a:rPr lang="en-US" sz="1200" u="none" strike="noStrike" dirty="0">
                          <a:solidFill>
                            <a:schemeClr val="bg1"/>
                          </a:solidFill>
                          <a:effectLst/>
                        </a:rPr>
                        <a:t>4 (16)</a:t>
                      </a:r>
                      <a:endParaRPr lang="en-US" sz="1200" b="0" i="0" u="none" strike="noStrike" dirty="0">
                        <a:solidFill>
                          <a:schemeClr val="bg1"/>
                        </a:solidFill>
                        <a:effectLst/>
                        <a:latin typeface="Aptos Narrow" panose="020B0004020202020204" pitchFamily="34" charset="0"/>
                      </a:endParaRPr>
                    </a:p>
                  </a:txBody>
                  <a:tcPr marL="5177" marR="5177" marT="517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06954636"/>
                  </a:ext>
                </a:extLst>
              </a:tr>
              <a:tr h="152878">
                <a:tc>
                  <a:txBody>
                    <a:bodyPr/>
                    <a:lstStyle/>
                    <a:p>
                      <a:pPr algn="l" fontAlgn="ctr">
                        <a:buNone/>
                      </a:pPr>
                      <a:r>
                        <a:rPr lang="en-US" sz="1200" u="none" strike="noStrike" dirty="0">
                          <a:solidFill>
                            <a:schemeClr val="bg1"/>
                          </a:solidFill>
                          <a:effectLst/>
                        </a:rPr>
                        <a:t>  Lymphocyte count decreased</a:t>
                      </a:r>
                      <a:endParaRPr lang="en-US" sz="1200" b="0" i="0" u="none" strike="noStrike" dirty="0">
                        <a:solidFill>
                          <a:schemeClr val="bg1"/>
                        </a:solidFill>
                        <a:effectLst/>
                        <a:latin typeface="Aptos Narrow" panose="020B0004020202020204" pitchFamily="34" charset="0"/>
                      </a:endParaRPr>
                    </a:p>
                  </a:txBody>
                  <a:tcPr marL="5177" marR="5177" marT="517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fontAlgn="ctr">
                        <a:buNone/>
                      </a:pPr>
                      <a:r>
                        <a:rPr lang="en-US" sz="1200" u="none" strike="noStrike" dirty="0">
                          <a:solidFill>
                            <a:schemeClr val="bg1"/>
                          </a:solidFill>
                          <a:effectLst/>
                        </a:rPr>
                        <a:t>10 (40)</a:t>
                      </a:r>
                      <a:endParaRPr lang="en-US" sz="1200" b="0" i="0" u="none" strike="noStrike" dirty="0">
                        <a:solidFill>
                          <a:schemeClr val="bg1"/>
                        </a:solidFill>
                        <a:effectLst/>
                        <a:latin typeface="Aptos Narrow" panose="020B0004020202020204" pitchFamily="34" charset="0"/>
                      </a:endParaRPr>
                    </a:p>
                  </a:txBody>
                  <a:tcPr marL="5177" marR="5177" marT="517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fontAlgn="ctr">
                        <a:buNone/>
                      </a:pPr>
                      <a:r>
                        <a:rPr lang="en-US" sz="1200" u="none" strike="noStrike" dirty="0">
                          <a:solidFill>
                            <a:schemeClr val="bg1"/>
                          </a:solidFill>
                          <a:effectLst/>
                        </a:rPr>
                        <a:t>8 (32)</a:t>
                      </a:r>
                      <a:endParaRPr lang="en-US" sz="1200" b="0" i="0" u="none" strike="noStrike" dirty="0">
                        <a:solidFill>
                          <a:schemeClr val="bg1"/>
                        </a:solidFill>
                        <a:effectLst/>
                        <a:latin typeface="Aptos Narrow" panose="020B0004020202020204" pitchFamily="34" charset="0"/>
                      </a:endParaRPr>
                    </a:p>
                  </a:txBody>
                  <a:tcPr marL="5177" marR="5177" marT="517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3971041369"/>
                  </a:ext>
                </a:extLst>
              </a:tr>
              <a:tr h="152878">
                <a:tc>
                  <a:txBody>
                    <a:bodyPr/>
                    <a:lstStyle/>
                    <a:p>
                      <a:pPr algn="l" fontAlgn="ctr">
                        <a:buNone/>
                      </a:pPr>
                      <a:r>
                        <a:rPr lang="en-US" sz="1200" b="1" u="none" strike="noStrike" dirty="0">
                          <a:solidFill>
                            <a:schemeClr val="bg1"/>
                          </a:solidFill>
                          <a:effectLst/>
                        </a:rPr>
                        <a:t>  Cytokine-release syndrome</a:t>
                      </a:r>
                      <a:endParaRPr lang="en-US" sz="1200" b="1" i="0" u="none" strike="noStrike" dirty="0">
                        <a:solidFill>
                          <a:schemeClr val="bg1"/>
                        </a:solidFill>
                        <a:effectLst/>
                        <a:latin typeface="Aptos Narrow" panose="020B0004020202020204" pitchFamily="34" charset="0"/>
                      </a:endParaRPr>
                    </a:p>
                  </a:txBody>
                  <a:tcPr marL="5177" marR="5177" marT="517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buNone/>
                      </a:pPr>
                      <a:r>
                        <a:rPr lang="en-US" sz="1200" u="none" strike="noStrike" dirty="0">
                          <a:solidFill>
                            <a:schemeClr val="bg1"/>
                          </a:solidFill>
                          <a:effectLst/>
                        </a:rPr>
                        <a:t>12 (48)</a:t>
                      </a:r>
                      <a:endParaRPr lang="en-US" sz="1200" b="0" i="0" u="none" strike="noStrike" dirty="0">
                        <a:solidFill>
                          <a:schemeClr val="bg1"/>
                        </a:solidFill>
                        <a:effectLst/>
                        <a:latin typeface="Aptos Narrow" panose="020B0004020202020204" pitchFamily="34" charset="0"/>
                      </a:endParaRPr>
                    </a:p>
                  </a:txBody>
                  <a:tcPr marL="5177" marR="5177" marT="517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buNone/>
                      </a:pPr>
                      <a:r>
                        <a:rPr lang="en-US" sz="1200" u="none" strike="noStrike" dirty="0">
                          <a:solidFill>
                            <a:schemeClr val="bg1"/>
                          </a:solidFill>
                          <a:effectLst/>
                        </a:rPr>
                        <a:t>0 (0)</a:t>
                      </a:r>
                      <a:endParaRPr lang="en-US" sz="1200" b="0" i="0" u="none" strike="noStrike" dirty="0">
                        <a:solidFill>
                          <a:schemeClr val="bg1"/>
                        </a:solidFill>
                        <a:effectLst/>
                        <a:latin typeface="Aptos Narrow" panose="020B0004020202020204" pitchFamily="34" charset="0"/>
                      </a:endParaRPr>
                    </a:p>
                  </a:txBody>
                  <a:tcPr marL="5177" marR="5177" marT="517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60051398"/>
                  </a:ext>
                </a:extLst>
              </a:tr>
              <a:tr h="343975">
                <a:tc>
                  <a:txBody>
                    <a:bodyPr/>
                    <a:lstStyle/>
                    <a:p>
                      <a:pPr algn="l" fontAlgn="ctr">
                        <a:buNone/>
                      </a:pPr>
                      <a:r>
                        <a:rPr lang="en-US" sz="1200" b="1" u="none" strike="noStrike" dirty="0">
                          <a:solidFill>
                            <a:schemeClr val="bg1"/>
                          </a:solidFill>
                          <a:effectLst/>
                        </a:rPr>
                        <a:t>  Obrixtamig-related potential neurological toxicity     </a:t>
                      </a:r>
                      <a:br>
                        <a:rPr lang="en-US" sz="1200" b="1" u="none" strike="noStrike" dirty="0">
                          <a:solidFill>
                            <a:schemeClr val="bg1"/>
                          </a:solidFill>
                          <a:effectLst/>
                        </a:rPr>
                      </a:br>
                      <a:r>
                        <a:rPr lang="en-US" sz="1200" b="1" u="none" strike="noStrike" dirty="0">
                          <a:solidFill>
                            <a:schemeClr val="bg1"/>
                          </a:solidFill>
                          <a:effectLst/>
                        </a:rPr>
                        <a:t>  including ICANS</a:t>
                      </a:r>
                      <a:endParaRPr lang="en-US" sz="1200" b="1" i="0" u="none" strike="noStrike" dirty="0">
                        <a:solidFill>
                          <a:schemeClr val="bg1"/>
                        </a:solidFill>
                        <a:effectLst/>
                        <a:latin typeface="Aptos Narrow" panose="020B0004020202020204" pitchFamily="34" charset="0"/>
                      </a:endParaRPr>
                    </a:p>
                  </a:txBody>
                  <a:tcPr marL="5177" marR="5177" marT="517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fontAlgn="ctr">
                        <a:buNone/>
                      </a:pPr>
                      <a:r>
                        <a:rPr lang="en-US" sz="1200" u="none" strike="noStrike" dirty="0">
                          <a:solidFill>
                            <a:schemeClr val="bg1"/>
                          </a:solidFill>
                          <a:effectLst/>
                        </a:rPr>
                        <a:t>2 (8)</a:t>
                      </a:r>
                      <a:endParaRPr lang="en-US" sz="1200" b="0" i="0" u="none" strike="noStrike" dirty="0">
                        <a:solidFill>
                          <a:schemeClr val="bg1"/>
                        </a:solidFill>
                        <a:effectLst/>
                        <a:latin typeface="Aptos Narrow" panose="020B0004020202020204" pitchFamily="34" charset="0"/>
                      </a:endParaRPr>
                    </a:p>
                  </a:txBody>
                  <a:tcPr marL="5177" marR="5177" marT="517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fontAlgn="ctr">
                        <a:buNone/>
                      </a:pPr>
                      <a:r>
                        <a:rPr lang="en-US" sz="1200" u="none" strike="noStrike" dirty="0">
                          <a:solidFill>
                            <a:schemeClr val="bg1"/>
                          </a:solidFill>
                          <a:effectLst/>
                        </a:rPr>
                        <a:t>0 (0) </a:t>
                      </a:r>
                      <a:endParaRPr lang="en-US" sz="1200" b="0" i="0" u="none" strike="noStrike" dirty="0">
                        <a:solidFill>
                          <a:schemeClr val="bg1"/>
                        </a:solidFill>
                        <a:effectLst/>
                        <a:latin typeface="Aptos Narrow" panose="020B0004020202020204" pitchFamily="34" charset="0"/>
                      </a:endParaRPr>
                    </a:p>
                  </a:txBody>
                  <a:tcPr marL="5177" marR="5177" marT="5177"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210062296"/>
                  </a:ext>
                </a:extLst>
              </a:tr>
            </a:tbl>
          </a:graphicData>
        </a:graphic>
      </p:graphicFrame>
      <p:graphicFrame>
        <p:nvGraphicFramePr>
          <p:cNvPr id="4" name="Table 3">
            <a:extLst>
              <a:ext uri="{FF2B5EF4-FFF2-40B4-BE49-F238E27FC236}">
                <a16:creationId xmlns:a16="http://schemas.microsoft.com/office/drawing/2014/main" id="{B9C90877-7369-816B-9123-F6166BD2B57C}"/>
              </a:ext>
            </a:extLst>
          </p:cNvPr>
          <p:cNvGraphicFramePr>
            <a:graphicFrameLocks noGrp="1"/>
          </p:cNvGraphicFramePr>
          <p:nvPr>
            <p:extLst>
              <p:ext uri="{D42A27DB-BD31-4B8C-83A1-F6EECF244321}">
                <p14:modId xmlns:p14="http://schemas.microsoft.com/office/powerpoint/2010/main" val="1532560530"/>
              </p:ext>
            </p:extLst>
          </p:nvPr>
        </p:nvGraphicFramePr>
        <p:xfrm>
          <a:off x="6311272" y="2499733"/>
          <a:ext cx="5276053" cy="1311910"/>
        </p:xfrm>
        <a:graphic>
          <a:graphicData uri="http://schemas.openxmlformats.org/drawingml/2006/table">
            <a:tbl>
              <a:tblPr>
                <a:tableStyleId>{5C22544A-7EE6-4342-B048-85BDC9FD1C3A}</a:tableStyleId>
              </a:tblPr>
              <a:tblGrid>
                <a:gridCol w="1989156">
                  <a:extLst>
                    <a:ext uri="{9D8B030D-6E8A-4147-A177-3AD203B41FA5}">
                      <a16:colId xmlns:a16="http://schemas.microsoft.com/office/drawing/2014/main" val="308417701"/>
                    </a:ext>
                  </a:extLst>
                </a:gridCol>
                <a:gridCol w="1804086">
                  <a:extLst>
                    <a:ext uri="{9D8B030D-6E8A-4147-A177-3AD203B41FA5}">
                      <a16:colId xmlns:a16="http://schemas.microsoft.com/office/drawing/2014/main" val="1149444217"/>
                    </a:ext>
                  </a:extLst>
                </a:gridCol>
                <a:gridCol w="1482811">
                  <a:extLst>
                    <a:ext uri="{9D8B030D-6E8A-4147-A177-3AD203B41FA5}">
                      <a16:colId xmlns:a16="http://schemas.microsoft.com/office/drawing/2014/main" val="2313385959"/>
                    </a:ext>
                  </a:extLst>
                </a:gridCol>
              </a:tblGrid>
              <a:tr h="184150">
                <a:tc rowSpan="2">
                  <a:txBody>
                    <a:bodyPr/>
                    <a:lstStyle/>
                    <a:p>
                      <a:pPr algn="l" fontAlgn="ctr">
                        <a:buNone/>
                      </a:pPr>
                      <a:r>
                        <a:rPr lang="en-US" sz="1400" b="1" u="none" strike="noStrike" dirty="0">
                          <a:solidFill>
                            <a:schemeClr val="tx1"/>
                          </a:solidFill>
                          <a:effectLst/>
                        </a:rPr>
                        <a:t>Obrixtamig Dose Level</a:t>
                      </a:r>
                      <a:endParaRPr lang="en-US" sz="1400" b="1" i="0" u="none" strike="noStrike" dirty="0">
                        <a:solidFill>
                          <a:schemeClr val="tx1"/>
                        </a:solidFill>
                        <a:effectLst/>
                        <a:latin typeface="Aptos Narrow" panose="020B00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gridSpan="2">
                  <a:txBody>
                    <a:bodyPr/>
                    <a:lstStyle/>
                    <a:p>
                      <a:pPr algn="ctr" fontAlgn="b">
                        <a:buNone/>
                      </a:pPr>
                      <a:r>
                        <a:rPr lang="en-US" sz="1400" b="1" u="none" strike="noStrike" dirty="0">
                          <a:solidFill>
                            <a:schemeClr val="tx1"/>
                          </a:solidFill>
                          <a:effectLst/>
                        </a:rPr>
                        <a:t>DLTs</a:t>
                      </a:r>
                      <a:endParaRPr lang="en-US" sz="1400" b="1" i="0" u="none" strike="noStrike" dirty="0">
                        <a:solidFill>
                          <a:schemeClr val="tx1"/>
                        </a:solidFill>
                        <a:effectLst/>
                        <a:latin typeface="Aptos Narrow" panose="020B0004020202020204" pitchFamily="34" charset="0"/>
                      </a:endParaRPr>
                    </a:p>
                  </a:txBody>
                  <a:tcPr marL="6350" marR="6350" marT="6350" marB="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extLst>
                  <a:ext uri="{0D108BD9-81ED-4DB2-BD59-A6C34878D82A}">
                    <a16:rowId xmlns:a16="http://schemas.microsoft.com/office/drawing/2014/main" val="1094866236"/>
                  </a:ext>
                </a:extLst>
              </a:tr>
              <a:tr h="184150">
                <a:tc vMerge="1">
                  <a:txBody>
                    <a:bodyPr/>
                    <a:lstStyle/>
                    <a:p>
                      <a:endParaRPr dirty="0"/>
                    </a:p>
                  </a:txBody>
                  <a:tcPr marL="6350" marR="6350" marT="6350" marB="0" anchor="ctr"/>
                </a:tc>
                <a:tc>
                  <a:txBody>
                    <a:bodyPr/>
                    <a:lstStyle/>
                    <a:p>
                      <a:pPr algn="ctr" fontAlgn="ctr">
                        <a:buNone/>
                      </a:pPr>
                      <a:r>
                        <a:rPr lang="en-US" sz="1400" b="1" u="none" strike="noStrike" dirty="0">
                          <a:solidFill>
                            <a:schemeClr val="tx1"/>
                          </a:solidFill>
                          <a:effectLst/>
                        </a:rPr>
                        <a:t>Step-up dose</a:t>
                      </a:r>
                      <a:endParaRPr lang="en-US" sz="1400" b="1" i="0" u="none" strike="noStrike" dirty="0">
                        <a:solidFill>
                          <a:schemeClr val="tx1"/>
                        </a:solidFill>
                        <a:effectLst/>
                        <a:latin typeface="Aptos Narrow" panose="020B0004020202020204" pitchFamily="34" charset="0"/>
                      </a:endParaRPr>
                    </a:p>
                  </a:txBody>
                  <a:tcPr marL="6350" marR="6350" marT="635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fontAlgn="ctr">
                        <a:buNone/>
                      </a:pPr>
                      <a:r>
                        <a:rPr lang="en-US" sz="1400" b="1" u="none" strike="noStrike" dirty="0">
                          <a:solidFill>
                            <a:schemeClr val="tx1"/>
                          </a:solidFill>
                          <a:effectLst/>
                        </a:rPr>
                        <a:t>Target Dose</a:t>
                      </a:r>
                      <a:endParaRPr lang="en-US" sz="1400" b="1" i="0" u="none" strike="noStrike" dirty="0">
                        <a:solidFill>
                          <a:schemeClr val="tx1"/>
                        </a:solidFill>
                        <a:effectLst/>
                        <a:latin typeface="Aptos Narrow" panose="020B0004020202020204" pitchFamily="34" charset="0"/>
                      </a:endParaRPr>
                    </a:p>
                  </a:txBody>
                  <a:tcPr marL="6350" marR="6350" marT="635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345533410"/>
                  </a:ext>
                </a:extLst>
              </a:tr>
              <a:tr h="184150">
                <a:tc>
                  <a:txBody>
                    <a:bodyPr/>
                    <a:lstStyle/>
                    <a:p>
                      <a:pPr algn="l" fontAlgn="ctr">
                        <a:buNone/>
                      </a:pPr>
                      <a:r>
                        <a:rPr lang="en-US" sz="1400" u="none" strike="noStrike" dirty="0">
                          <a:solidFill>
                            <a:schemeClr val="bg1"/>
                          </a:solidFill>
                          <a:effectLst/>
                        </a:rPr>
                        <a:t>  Dose 1</a:t>
                      </a:r>
                      <a:endParaRPr lang="en-US" sz="1400" b="0" i="0" u="none" strike="noStrike" dirty="0">
                        <a:solidFill>
                          <a:schemeClr val="bg1"/>
                        </a:solidFill>
                        <a:effectLst/>
                        <a:latin typeface="Aptos Narrow" panose="020B00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buNone/>
                      </a:pPr>
                      <a:r>
                        <a:rPr lang="en-US" sz="1400" u="none" strike="noStrike" dirty="0">
                          <a:solidFill>
                            <a:schemeClr val="bg1"/>
                          </a:solidFill>
                          <a:effectLst/>
                        </a:rPr>
                        <a:t>Grade 3 tumor pain</a:t>
                      </a:r>
                      <a:endParaRPr lang="en-US" sz="1400" b="0" i="0" u="none" strike="noStrike" dirty="0">
                        <a:solidFill>
                          <a:schemeClr val="bg1"/>
                        </a:solidFill>
                        <a:effectLst/>
                        <a:latin typeface="Aptos Narrow" panose="020B00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buNone/>
                      </a:pPr>
                      <a:r>
                        <a:rPr lang="en-US" sz="1400" u="none" strike="noStrike" dirty="0">
                          <a:solidFill>
                            <a:schemeClr val="bg1"/>
                          </a:solidFill>
                          <a:effectLst/>
                        </a:rPr>
                        <a:t>–</a:t>
                      </a:r>
                      <a:endParaRPr lang="en-US" sz="1400" b="0" i="0" u="none" strike="noStrike" dirty="0">
                        <a:solidFill>
                          <a:schemeClr val="bg1"/>
                        </a:solidFill>
                        <a:effectLst/>
                        <a:latin typeface="Aptos Narrow" panose="020B00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98348045"/>
                  </a:ext>
                </a:extLst>
              </a:tr>
              <a:tr h="184150">
                <a:tc>
                  <a:txBody>
                    <a:bodyPr/>
                    <a:lstStyle/>
                    <a:p>
                      <a:pPr algn="l" fontAlgn="ctr">
                        <a:buNone/>
                      </a:pPr>
                      <a:r>
                        <a:rPr lang="en-US" sz="1400" u="none" strike="noStrike" dirty="0">
                          <a:solidFill>
                            <a:schemeClr val="bg1"/>
                          </a:solidFill>
                          <a:effectLst/>
                        </a:rPr>
                        <a:t>  Dose 2</a:t>
                      </a:r>
                      <a:endParaRPr lang="en-US" sz="1400" b="0" i="0" u="none" strike="noStrike" dirty="0">
                        <a:solidFill>
                          <a:schemeClr val="bg1"/>
                        </a:solidFill>
                        <a:effectLst/>
                        <a:latin typeface="Aptos Narrow" panose="020B00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fontAlgn="ctr">
                        <a:buNone/>
                      </a:pPr>
                      <a:r>
                        <a:rPr lang="en-US" sz="1400" u="none" strike="noStrike" dirty="0">
                          <a:solidFill>
                            <a:schemeClr val="bg1"/>
                          </a:solidFill>
                          <a:effectLst/>
                        </a:rPr>
                        <a:t>–</a:t>
                      </a:r>
                      <a:endParaRPr lang="en-US" sz="1400" b="0" i="0" u="none" strike="noStrike" dirty="0">
                        <a:solidFill>
                          <a:schemeClr val="bg1"/>
                        </a:solidFill>
                        <a:effectLst/>
                        <a:latin typeface="Aptos Narrow" panose="020B00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fontAlgn="ctr">
                        <a:buNone/>
                      </a:pPr>
                      <a:r>
                        <a:rPr lang="en-US" sz="1400" u="none" strike="noStrike" dirty="0">
                          <a:solidFill>
                            <a:schemeClr val="bg1"/>
                          </a:solidFill>
                          <a:effectLst/>
                        </a:rPr>
                        <a:t>–</a:t>
                      </a:r>
                      <a:endParaRPr lang="en-US" sz="1400" b="0" i="0" u="none" strike="noStrike" dirty="0">
                        <a:solidFill>
                          <a:schemeClr val="bg1"/>
                        </a:solidFill>
                        <a:effectLst/>
                        <a:latin typeface="Aptos Narrow" panose="020B00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2215385250"/>
                  </a:ext>
                </a:extLst>
              </a:tr>
              <a:tr h="368300">
                <a:tc>
                  <a:txBody>
                    <a:bodyPr/>
                    <a:lstStyle/>
                    <a:p>
                      <a:pPr algn="l" fontAlgn="ctr">
                        <a:buNone/>
                      </a:pPr>
                      <a:r>
                        <a:rPr lang="en-US" sz="1400" u="none" strike="noStrike" dirty="0">
                          <a:solidFill>
                            <a:schemeClr val="bg1"/>
                          </a:solidFill>
                          <a:effectLst/>
                        </a:rPr>
                        <a:t>  Dose 3</a:t>
                      </a:r>
                      <a:endParaRPr lang="en-US" sz="1400" b="0" i="0" u="none" strike="noStrike" dirty="0">
                        <a:solidFill>
                          <a:schemeClr val="bg1"/>
                        </a:solidFill>
                        <a:effectLst/>
                        <a:latin typeface="Aptos Narrow" panose="020B00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buNone/>
                      </a:pPr>
                      <a:r>
                        <a:rPr lang="en-US" sz="1400" u="none" strike="noStrike" dirty="0">
                          <a:solidFill>
                            <a:schemeClr val="bg1"/>
                          </a:solidFill>
                          <a:effectLst/>
                        </a:rPr>
                        <a:t>Grade 2 blood</a:t>
                      </a:r>
                      <a:br>
                        <a:rPr lang="en-US" sz="1400" u="none" strike="noStrike" dirty="0">
                          <a:solidFill>
                            <a:schemeClr val="bg1"/>
                          </a:solidFill>
                          <a:effectLst/>
                        </a:rPr>
                      </a:br>
                      <a:r>
                        <a:rPr lang="en-US" sz="1400" u="none" strike="noStrike" dirty="0">
                          <a:solidFill>
                            <a:schemeClr val="bg1"/>
                          </a:solidFill>
                          <a:effectLst/>
                        </a:rPr>
                        <a:t>creatinine increased</a:t>
                      </a:r>
                      <a:endParaRPr lang="en-US" sz="1400" b="0" i="0" u="none" strike="noStrike" dirty="0">
                        <a:solidFill>
                          <a:schemeClr val="bg1"/>
                        </a:solidFill>
                        <a:effectLst/>
                        <a:latin typeface="Aptos Narrow" panose="020B00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buNone/>
                      </a:pPr>
                      <a:r>
                        <a:rPr lang="en-US" sz="1400" u="none" strike="noStrike" dirty="0">
                          <a:solidFill>
                            <a:schemeClr val="bg1"/>
                          </a:solidFill>
                          <a:effectLst/>
                        </a:rPr>
                        <a:t>Grade 3 fatigue</a:t>
                      </a:r>
                      <a:endParaRPr lang="en-US" sz="1400" b="0" i="0" u="none" strike="noStrike" dirty="0">
                        <a:solidFill>
                          <a:schemeClr val="bg1"/>
                        </a:solidFill>
                        <a:effectLst/>
                        <a:latin typeface="Aptos Narrow" panose="020B00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14507394"/>
                  </a:ext>
                </a:extLst>
              </a:tr>
            </a:tbl>
          </a:graphicData>
        </a:graphic>
      </p:graphicFrame>
      <p:sp>
        <p:nvSpPr>
          <p:cNvPr id="15" name="TextBox 14">
            <a:extLst>
              <a:ext uri="{FF2B5EF4-FFF2-40B4-BE49-F238E27FC236}">
                <a16:creationId xmlns:a16="http://schemas.microsoft.com/office/drawing/2014/main" id="{53B7067C-E828-E714-9821-2724E670302D}"/>
              </a:ext>
            </a:extLst>
          </p:cNvPr>
          <p:cNvSpPr txBox="1"/>
          <p:nvPr/>
        </p:nvSpPr>
        <p:spPr bwMode="auto">
          <a:xfrm>
            <a:off x="804129" y="5278060"/>
            <a:ext cx="5076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buNone/>
            </a:pPr>
            <a:r>
              <a:rPr lang="en-US" sz="1400" dirty="0">
                <a:solidFill>
                  <a:schemeClr val="bg1"/>
                </a:solidFill>
              </a:rPr>
              <a:t>Obrixtamig was given as step-up dosing followed by target dose</a:t>
            </a:r>
            <a:br>
              <a:rPr lang="en-US" sz="1400" dirty="0">
                <a:solidFill>
                  <a:schemeClr val="bg1"/>
                </a:solidFill>
              </a:rPr>
            </a:br>
            <a:r>
              <a:rPr lang="en-US" sz="1400" dirty="0">
                <a:solidFill>
                  <a:schemeClr val="bg1"/>
                </a:solidFill>
              </a:rPr>
              <a:t>(3 dose levels); topotecan was given per label</a:t>
            </a:r>
          </a:p>
          <a:p>
            <a:pPr algn="ctr">
              <a:buNone/>
            </a:pPr>
            <a:r>
              <a:rPr lang="en-US" sz="1400" dirty="0">
                <a:solidFill>
                  <a:schemeClr val="bg1"/>
                </a:solidFill>
              </a:rPr>
              <a:t>Patients were treated until disease progression </a:t>
            </a:r>
            <a:br>
              <a:rPr lang="en-US" sz="1400" dirty="0">
                <a:solidFill>
                  <a:schemeClr val="bg1"/>
                </a:solidFill>
              </a:rPr>
            </a:br>
            <a:r>
              <a:rPr lang="en-US" sz="1400" dirty="0">
                <a:solidFill>
                  <a:schemeClr val="bg1"/>
                </a:solidFill>
              </a:rPr>
              <a:t>or for a maximum duration of 36 mo</a:t>
            </a:r>
          </a:p>
        </p:txBody>
      </p:sp>
      <p:sp>
        <p:nvSpPr>
          <p:cNvPr id="11" name="TextBox 10">
            <a:extLst>
              <a:ext uri="{FF2B5EF4-FFF2-40B4-BE49-F238E27FC236}">
                <a16:creationId xmlns:a16="http://schemas.microsoft.com/office/drawing/2014/main" id="{9663B32C-5E7D-BED2-3A9B-4D133AF1E475}"/>
              </a:ext>
            </a:extLst>
          </p:cNvPr>
          <p:cNvSpPr txBox="1"/>
          <p:nvPr/>
        </p:nvSpPr>
        <p:spPr bwMode="auto">
          <a:xfrm>
            <a:off x="6195117" y="2151940"/>
            <a:ext cx="25120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sz="1600" dirty="0">
                <a:solidFill>
                  <a:schemeClr val="bg1"/>
                </a:solidFill>
              </a:rPr>
              <a:t>• The MTD was not reached</a:t>
            </a:r>
            <a:endParaRPr lang="en-US" sz="1600" b="0" dirty="0">
              <a:solidFill>
                <a:schemeClr val="bg1"/>
              </a:solidFill>
            </a:endParaRPr>
          </a:p>
        </p:txBody>
      </p:sp>
      <p:sp>
        <p:nvSpPr>
          <p:cNvPr id="16" name="TextBox 15">
            <a:extLst>
              <a:ext uri="{FF2B5EF4-FFF2-40B4-BE49-F238E27FC236}">
                <a16:creationId xmlns:a16="http://schemas.microsoft.com/office/drawing/2014/main" id="{E613FAD4-CB97-7903-B3BE-96ADCA7527E0}"/>
              </a:ext>
            </a:extLst>
          </p:cNvPr>
          <p:cNvSpPr txBox="1"/>
          <p:nvPr/>
        </p:nvSpPr>
        <p:spPr bwMode="auto">
          <a:xfrm>
            <a:off x="648837" y="4511461"/>
            <a:ext cx="201465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spcAft>
                <a:spcPct val="0"/>
              </a:spcAft>
            </a:pPr>
            <a:r>
              <a:rPr lang="en-US" b="1" dirty="0"/>
              <a:t>Dose 1: Obrixtamig</a:t>
            </a:r>
            <a:br>
              <a:rPr lang="en-US" dirty="0"/>
            </a:br>
            <a:r>
              <a:rPr lang="en-US" dirty="0"/>
              <a:t>Topotecan</a:t>
            </a:r>
            <a:endParaRPr lang="en-US" b="0" dirty="0">
              <a:latin typeface="Calibri" panose="020F0502020204030204" pitchFamily="34" charset="0"/>
            </a:endParaRPr>
          </a:p>
        </p:txBody>
      </p:sp>
      <p:sp>
        <p:nvSpPr>
          <p:cNvPr id="17" name="TextBox 16">
            <a:extLst>
              <a:ext uri="{FF2B5EF4-FFF2-40B4-BE49-F238E27FC236}">
                <a16:creationId xmlns:a16="http://schemas.microsoft.com/office/drawing/2014/main" id="{71B6DAFE-05ED-1C6E-F1BE-F12790545CCF}"/>
              </a:ext>
            </a:extLst>
          </p:cNvPr>
          <p:cNvSpPr txBox="1"/>
          <p:nvPr/>
        </p:nvSpPr>
        <p:spPr bwMode="auto">
          <a:xfrm>
            <a:off x="2230891" y="3722120"/>
            <a:ext cx="201465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spcAft>
                <a:spcPct val="0"/>
              </a:spcAft>
            </a:pPr>
            <a:r>
              <a:rPr lang="en-US" b="1" dirty="0"/>
              <a:t>Dose 2: Obrixtamig</a:t>
            </a:r>
            <a:br>
              <a:rPr lang="en-US" dirty="0"/>
            </a:br>
            <a:r>
              <a:rPr lang="en-US" dirty="0"/>
              <a:t>Topotecan</a:t>
            </a:r>
            <a:endParaRPr lang="en-US" b="0" dirty="0">
              <a:latin typeface="Calibri" panose="020F0502020204030204" pitchFamily="34" charset="0"/>
            </a:endParaRPr>
          </a:p>
        </p:txBody>
      </p:sp>
      <p:sp>
        <p:nvSpPr>
          <p:cNvPr id="18" name="TextBox 17">
            <a:extLst>
              <a:ext uri="{FF2B5EF4-FFF2-40B4-BE49-F238E27FC236}">
                <a16:creationId xmlns:a16="http://schemas.microsoft.com/office/drawing/2014/main" id="{E2978686-B834-7846-CC68-EFCAE5BE2042}"/>
              </a:ext>
            </a:extLst>
          </p:cNvPr>
          <p:cNvSpPr txBox="1"/>
          <p:nvPr/>
        </p:nvSpPr>
        <p:spPr bwMode="auto">
          <a:xfrm>
            <a:off x="3831233" y="2965613"/>
            <a:ext cx="201465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spcAft>
                <a:spcPct val="0"/>
              </a:spcAft>
            </a:pPr>
            <a:r>
              <a:rPr lang="en-US" b="1" dirty="0"/>
              <a:t>Dose 3: Obrixtamig</a:t>
            </a:r>
            <a:br>
              <a:rPr lang="en-US" dirty="0"/>
            </a:br>
            <a:r>
              <a:rPr lang="en-US" dirty="0"/>
              <a:t>Topotecan</a:t>
            </a:r>
          </a:p>
        </p:txBody>
      </p:sp>
      <p:sp>
        <p:nvSpPr>
          <p:cNvPr id="19" name="TextBox 18">
            <a:extLst>
              <a:ext uri="{FF2B5EF4-FFF2-40B4-BE49-F238E27FC236}">
                <a16:creationId xmlns:a16="http://schemas.microsoft.com/office/drawing/2014/main" id="{AC21056F-6CF5-29DD-B81A-9DFC40E3F56A}"/>
              </a:ext>
            </a:extLst>
          </p:cNvPr>
          <p:cNvSpPr txBox="1"/>
          <p:nvPr/>
        </p:nvSpPr>
        <p:spPr bwMode="auto">
          <a:xfrm>
            <a:off x="3803800" y="4772125"/>
            <a:ext cx="201465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dirty="0">
                <a:solidFill>
                  <a:schemeClr val="bg1"/>
                </a:solidFill>
              </a:rPr>
              <a:t>Dose escalation guided by BLRM with overdose control</a:t>
            </a:r>
          </a:p>
        </p:txBody>
      </p:sp>
      <p:sp>
        <p:nvSpPr>
          <p:cNvPr id="20" name="Rectangle 19">
            <a:extLst>
              <a:ext uri="{FF2B5EF4-FFF2-40B4-BE49-F238E27FC236}">
                <a16:creationId xmlns:a16="http://schemas.microsoft.com/office/drawing/2014/main" id="{A7D3EE5A-7580-2BA5-F9C9-2690693EABA0}"/>
              </a:ext>
            </a:extLst>
          </p:cNvPr>
          <p:cNvSpPr/>
          <p:nvPr/>
        </p:nvSpPr>
        <p:spPr bwMode="auto">
          <a:xfrm>
            <a:off x="591178" y="2534386"/>
            <a:ext cx="5289551" cy="31955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TextBox 13">
            <a:extLst>
              <a:ext uri="{FF2B5EF4-FFF2-40B4-BE49-F238E27FC236}">
                <a16:creationId xmlns:a16="http://schemas.microsoft.com/office/drawing/2014/main" id="{124A0836-0698-0F1D-5C89-0276B44ED6E0}"/>
              </a:ext>
            </a:extLst>
          </p:cNvPr>
          <p:cNvSpPr txBox="1"/>
          <p:nvPr/>
        </p:nvSpPr>
        <p:spPr bwMode="auto">
          <a:xfrm>
            <a:off x="2426527" y="2504264"/>
            <a:ext cx="16800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spcAft>
                <a:spcPct val="0"/>
              </a:spcAft>
            </a:pPr>
            <a:r>
              <a:rPr lang="en-US" b="1" dirty="0"/>
              <a:t>Dose escalation</a:t>
            </a:r>
            <a:endParaRPr lang="en-US" dirty="0"/>
          </a:p>
        </p:txBody>
      </p:sp>
    </p:spTree>
    <p:extLst>
      <p:ext uri="{BB962C8B-B14F-4D97-AF65-F5344CB8AC3E}">
        <p14:creationId xmlns:p14="http://schemas.microsoft.com/office/powerpoint/2010/main" val="32231227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2012C-813F-CDB2-D3CD-48A898A730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35EAB9-2519-77F4-857C-902D6E33DFC8}"/>
              </a:ext>
            </a:extLst>
          </p:cNvPr>
          <p:cNvSpPr>
            <a:spLocks noGrp="1"/>
          </p:cNvSpPr>
          <p:nvPr>
            <p:ph type="title"/>
          </p:nvPr>
        </p:nvSpPr>
        <p:spPr/>
        <p:txBody>
          <a:bodyPr/>
          <a:lstStyle/>
          <a:p>
            <a:r>
              <a:rPr lang="en-US" dirty="0"/>
              <a:t>DAREON-9: Efficacy With Obrixtamig + Topotecan in Relapsed SCLC</a:t>
            </a:r>
          </a:p>
        </p:txBody>
      </p:sp>
      <p:sp>
        <p:nvSpPr>
          <p:cNvPr id="5" name="Text Box 15">
            <a:extLst>
              <a:ext uri="{FF2B5EF4-FFF2-40B4-BE49-F238E27FC236}">
                <a16:creationId xmlns:a16="http://schemas.microsoft.com/office/drawing/2014/main" id="{2A5D87FE-D2D7-C909-8831-C40F53E4E4D9}"/>
              </a:ext>
            </a:extLst>
          </p:cNvPr>
          <p:cNvSpPr txBox="1">
            <a:spLocks noChangeArrowheads="1"/>
          </p:cNvSpPr>
          <p:nvPr/>
        </p:nvSpPr>
        <p:spPr bwMode="auto">
          <a:xfrm>
            <a:off x="412751" y="6369037"/>
            <a:ext cx="239548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rPr>
              <a:t>Wermke. ASCO 2025. Abstr 8094.</a:t>
            </a:r>
          </a:p>
        </p:txBody>
      </p:sp>
      <p:graphicFrame>
        <p:nvGraphicFramePr>
          <p:cNvPr id="17" name="Table 16">
            <a:extLst>
              <a:ext uri="{FF2B5EF4-FFF2-40B4-BE49-F238E27FC236}">
                <a16:creationId xmlns:a16="http://schemas.microsoft.com/office/drawing/2014/main" id="{E0C6F73D-8A62-13D7-E52D-5B48CABC4CC5}"/>
              </a:ext>
            </a:extLst>
          </p:cNvPr>
          <p:cNvGraphicFramePr>
            <a:graphicFrameLocks noGrp="1"/>
          </p:cNvGraphicFramePr>
          <p:nvPr>
            <p:extLst>
              <p:ext uri="{D42A27DB-BD31-4B8C-83A1-F6EECF244321}">
                <p14:modId xmlns:p14="http://schemas.microsoft.com/office/powerpoint/2010/main" val="1243234788"/>
              </p:ext>
            </p:extLst>
          </p:nvPr>
        </p:nvGraphicFramePr>
        <p:xfrm>
          <a:off x="8835408" y="2030506"/>
          <a:ext cx="3009119" cy="3212038"/>
        </p:xfrm>
        <a:graphic>
          <a:graphicData uri="http://schemas.openxmlformats.org/drawingml/2006/table">
            <a:tbl>
              <a:tblPr>
                <a:tableStyleId>{5C22544A-7EE6-4342-B048-85BDC9FD1C3A}</a:tableStyleId>
              </a:tblPr>
              <a:tblGrid>
                <a:gridCol w="1909605">
                  <a:extLst>
                    <a:ext uri="{9D8B030D-6E8A-4147-A177-3AD203B41FA5}">
                      <a16:colId xmlns:a16="http://schemas.microsoft.com/office/drawing/2014/main" val="2171719130"/>
                    </a:ext>
                  </a:extLst>
                </a:gridCol>
                <a:gridCol w="1099514">
                  <a:extLst>
                    <a:ext uri="{9D8B030D-6E8A-4147-A177-3AD203B41FA5}">
                      <a16:colId xmlns:a16="http://schemas.microsoft.com/office/drawing/2014/main" val="1728751380"/>
                    </a:ext>
                  </a:extLst>
                </a:gridCol>
              </a:tblGrid>
              <a:tr h="235204">
                <a:tc>
                  <a:txBody>
                    <a:bodyPr/>
                    <a:lstStyle/>
                    <a:p>
                      <a:pPr algn="l" fontAlgn="ctr">
                        <a:buNone/>
                      </a:pPr>
                      <a:r>
                        <a:rPr lang="en-US" sz="1600" b="1" u="none" strike="noStrike" dirty="0">
                          <a:solidFill>
                            <a:schemeClr val="tx1"/>
                          </a:solidFill>
                          <a:effectLst/>
                          <a:latin typeface="+mn-lt"/>
                        </a:rPr>
                        <a:t>Endpoint</a:t>
                      </a:r>
                      <a:endParaRPr lang="en-US" sz="1600" b="1" i="0" u="none" strike="noStrike" dirty="0">
                        <a:solidFill>
                          <a:schemeClr val="tx1"/>
                        </a:solidFill>
                        <a:effectLst/>
                        <a:latin typeface="+mn-lt"/>
                      </a:endParaRPr>
                    </a:p>
                  </a:txBody>
                  <a:tcPr marL="4721" marR="4721" marT="47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fontAlgn="ctr">
                        <a:buNone/>
                      </a:pPr>
                      <a:r>
                        <a:rPr lang="en-US" sz="1600" b="1" u="none" strike="noStrike" dirty="0">
                          <a:solidFill>
                            <a:schemeClr val="tx1"/>
                          </a:solidFill>
                          <a:effectLst/>
                          <a:latin typeface="+mn-lt"/>
                        </a:rPr>
                        <a:t>N = 23</a:t>
                      </a:r>
                      <a:endParaRPr lang="en-US" sz="1600" b="1" i="0" u="none" strike="noStrike" dirty="0">
                        <a:solidFill>
                          <a:schemeClr val="tx1"/>
                        </a:solidFill>
                        <a:effectLst/>
                        <a:latin typeface="+mn-lt"/>
                      </a:endParaRPr>
                    </a:p>
                  </a:txBody>
                  <a:tcPr marL="4721" marR="4721" marT="47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873453009"/>
                  </a:ext>
                </a:extLst>
              </a:tr>
              <a:tr h="235204">
                <a:tc>
                  <a:txBody>
                    <a:bodyPr/>
                    <a:lstStyle/>
                    <a:p>
                      <a:pPr algn="l" fontAlgn="ctr">
                        <a:buNone/>
                      </a:pPr>
                      <a:r>
                        <a:rPr lang="en-US" sz="1600" u="none" strike="noStrike" dirty="0">
                          <a:solidFill>
                            <a:schemeClr val="bg1"/>
                          </a:solidFill>
                          <a:effectLst/>
                          <a:latin typeface="+mn-lt"/>
                        </a:rPr>
                        <a:t>  BOR, n (%)</a:t>
                      </a:r>
                      <a:endParaRPr lang="en-US" sz="1600" b="1" i="0" u="none" strike="noStrike" dirty="0">
                        <a:solidFill>
                          <a:schemeClr val="bg1"/>
                        </a:solidFill>
                        <a:effectLst/>
                        <a:latin typeface="+mn-lt"/>
                      </a:endParaRPr>
                    </a:p>
                  </a:txBody>
                  <a:tcPr marL="4721" marR="4721" marT="47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l" fontAlgn="ctr">
                        <a:buNone/>
                      </a:pPr>
                      <a:endParaRPr lang="en-US" sz="1600" b="0" i="0" u="none" strike="noStrike" dirty="0">
                        <a:solidFill>
                          <a:schemeClr val="bg1"/>
                        </a:solidFill>
                        <a:effectLst/>
                        <a:latin typeface="+mn-lt"/>
                      </a:endParaRPr>
                    </a:p>
                  </a:txBody>
                  <a:tcPr marL="4721" marR="4721" marT="47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59319967"/>
                  </a:ext>
                </a:extLst>
              </a:tr>
              <a:tr h="235204">
                <a:tc>
                  <a:txBody>
                    <a:bodyPr/>
                    <a:lstStyle/>
                    <a:p>
                      <a:pPr algn="l" fontAlgn="ctr">
                        <a:buNone/>
                      </a:pPr>
                      <a:r>
                        <a:rPr lang="en-US" sz="1600" u="none" strike="noStrike" dirty="0">
                          <a:solidFill>
                            <a:schemeClr val="bg1"/>
                          </a:solidFill>
                          <a:effectLst/>
                          <a:latin typeface="+mn-lt"/>
                        </a:rPr>
                        <a:t>    CR</a:t>
                      </a:r>
                      <a:endParaRPr lang="en-US" sz="1600" b="0" i="0" u="none" strike="noStrike" dirty="0">
                        <a:solidFill>
                          <a:schemeClr val="bg1"/>
                        </a:solidFill>
                        <a:effectLst/>
                        <a:latin typeface="+mn-lt"/>
                      </a:endParaRPr>
                    </a:p>
                  </a:txBody>
                  <a:tcPr marL="4721" marR="4721" marT="47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fontAlgn="ctr">
                        <a:buNone/>
                      </a:pPr>
                      <a:r>
                        <a:rPr lang="en-US" sz="1600" u="none" strike="noStrike" dirty="0">
                          <a:solidFill>
                            <a:schemeClr val="bg1"/>
                          </a:solidFill>
                          <a:effectLst/>
                          <a:latin typeface="+mn-lt"/>
                        </a:rPr>
                        <a:t>1 (4)</a:t>
                      </a:r>
                      <a:endParaRPr lang="en-US" sz="1600" b="0" i="0" u="none" strike="noStrike" dirty="0">
                        <a:solidFill>
                          <a:schemeClr val="bg1"/>
                        </a:solidFill>
                        <a:effectLst/>
                        <a:latin typeface="+mn-lt"/>
                      </a:endParaRPr>
                    </a:p>
                  </a:txBody>
                  <a:tcPr marL="4721" marR="4721" marT="47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188589006"/>
                  </a:ext>
                </a:extLst>
              </a:tr>
              <a:tr h="235204">
                <a:tc>
                  <a:txBody>
                    <a:bodyPr/>
                    <a:lstStyle/>
                    <a:p>
                      <a:pPr algn="l" fontAlgn="ctr">
                        <a:buNone/>
                      </a:pPr>
                      <a:r>
                        <a:rPr lang="en-US" sz="1600" u="none" strike="noStrike" dirty="0">
                          <a:solidFill>
                            <a:schemeClr val="bg1"/>
                          </a:solidFill>
                          <a:effectLst/>
                          <a:latin typeface="+mn-lt"/>
                        </a:rPr>
                        <a:t>    PR</a:t>
                      </a:r>
                      <a:endParaRPr lang="en-US" sz="1600" b="0" i="0" u="none" strike="noStrike" dirty="0">
                        <a:solidFill>
                          <a:schemeClr val="bg1"/>
                        </a:solidFill>
                        <a:effectLst/>
                        <a:latin typeface="+mn-lt"/>
                      </a:endParaRPr>
                    </a:p>
                  </a:txBody>
                  <a:tcPr marL="4721" marR="4721" marT="47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buNone/>
                      </a:pPr>
                      <a:r>
                        <a:rPr lang="en-US" sz="1600" u="none" strike="noStrike" dirty="0">
                          <a:solidFill>
                            <a:schemeClr val="bg1"/>
                          </a:solidFill>
                          <a:effectLst/>
                          <a:latin typeface="+mn-lt"/>
                        </a:rPr>
                        <a:t>15 (65)</a:t>
                      </a:r>
                      <a:endParaRPr lang="en-US" sz="1600" b="0" i="0" u="none" strike="noStrike" dirty="0">
                        <a:solidFill>
                          <a:schemeClr val="bg1"/>
                        </a:solidFill>
                        <a:effectLst/>
                        <a:latin typeface="+mn-lt"/>
                      </a:endParaRPr>
                    </a:p>
                  </a:txBody>
                  <a:tcPr marL="4721" marR="4721" marT="47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08676154"/>
                  </a:ext>
                </a:extLst>
              </a:tr>
              <a:tr h="235204">
                <a:tc>
                  <a:txBody>
                    <a:bodyPr/>
                    <a:lstStyle/>
                    <a:p>
                      <a:pPr algn="l" fontAlgn="ctr">
                        <a:buNone/>
                      </a:pPr>
                      <a:r>
                        <a:rPr lang="en-US" sz="1600" u="none" strike="noStrike" dirty="0">
                          <a:solidFill>
                            <a:schemeClr val="bg1"/>
                          </a:solidFill>
                          <a:effectLst/>
                          <a:latin typeface="+mn-lt"/>
                        </a:rPr>
                        <a:t>    SD</a:t>
                      </a:r>
                      <a:endParaRPr lang="en-US" sz="1600" b="0" i="0" u="none" strike="noStrike" dirty="0">
                        <a:solidFill>
                          <a:schemeClr val="bg1"/>
                        </a:solidFill>
                        <a:effectLst/>
                        <a:latin typeface="+mn-lt"/>
                      </a:endParaRPr>
                    </a:p>
                  </a:txBody>
                  <a:tcPr marL="4721" marR="4721" marT="47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fontAlgn="ctr">
                        <a:buNone/>
                      </a:pPr>
                      <a:r>
                        <a:rPr lang="en-US" sz="1600" u="none" strike="noStrike" dirty="0">
                          <a:solidFill>
                            <a:schemeClr val="bg1"/>
                          </a:solidFill>
                          <a:effectLst/>
                          <a:latin typeface="+mn-lt"/>
                        </a:rPr>
                        <a:t>4 (17)</a:t>
                      </a:r>
                      <a:endParaRPr lang="en-US" sz="1600" b="0" i="0" u="none" strike="noStrike" dirty="0">
                        <a:solidFill>
                          <a:schemeClr val="bg1"/>
                        </a:solidFill>
                        <a:effectLst/>
                        <a:latin typeface="+mn-lt"/>
                      </a:endParaRPr>
                    </a:p>
                  </a:txBody>
                  <a:tcPr marL="4721" marR="4721" marT="47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1826892869"/>
                  </a:ext>
                </a:extLst>
              </a:tr>
              <a:tr h="321943">
                <a:tc>
                  <a:txBody>
                    <a:bodyPr/>
                    <a:lstStyle/>
                    <a:p>
                      <a:pPr algn="l" fontAlgn="ctr">
                        <a:buNone/>
                      </a:pPr>
                      <a:r>
                        <a:rPr lang="en-US" sz="1600" u="none" strike="noStrike" dirty="0">
                          <a:solidFill>
                            <a:schemeClr val="bg1"/>
                          </a:solidFill>
                          <a:effectLst/>
                          <a:latin typeface="+mn-lt"/>
                        </a:rPr>
                        <a:t>    PD</a:t>
                      </a:r>
                      <a:endParaRPr lang="en-US" sz="1600" b="0" i="0" u="none" strike="noStrike" dirty="0">
                        <a:solidFill>
                          <a:schemeClr val="bg1"/>
                        </a:solidFill>
                        <a:effectLst/>
                        <a:latin typeface="+mn-lt"/>
                      </a:endParaRPr>
                    </a:p>
                  </a:txBody>
                  <a:tcPr marL="4721" marR="4721" marT="47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buNone/>
                      </a:pPr>
                      <a:r>
                        <a:rPr lang="en-US" sz="1600" u="none" strike="noStrike" dirty="0">
                          <a:solidFill>
                            <a:schemeClr val="bg1"/>
                          </a:solidFill>
                          <a:effectLst/>
                          <a:latin typeface="+mn-lt"/>
                        </a:rPr>
                        <a:t>2 (9)</a:t>
                      </a:r>
                      <a:endParaRPr lang="en-US" sz="1600" b="0" i="0" u="none" strike="noStrike" dirty="0">
                        <a:solidFill>
                          <a:schemeClr val="bg1"/>
                        </a:solidFill>
                        <a:effectLst/>
                        <a:latin typeface="+mn-lt"/>
                      </a:endParaRPr>
                    </a:p>
                  </a:txBody>
                  <a:tcPr marL="4721" marR="4721" marT="47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59107706"/>
                  </a:ext>
                </a:extLst>
              </a:tr>
              <a:tr h="465315">
                <a:tc>
                  <a:txBody>
                    <a:bodyPr/>
                    <a:lstStyle/>
                    <a:p>
                      <a:pPr algn="l" fontAlgn="ctr">
                        <a:buNone/>
                      </a:pPr>
                      <a:r>
                        <a:rPr lang="en-US" sz="1600" u="none" strike="noStrike" dirty="0">
                          <a:solidFill>
                            <a:schemeClr val="bg1"/>
                          </a:solidFill>
                          <a:effectLst/>
                          <a:latin typeface="+mn-lt"/>
                        </a:rPr>
                        <a:t>  Unconfirmed ORR, %      </a:t>
                      </a:r>
                      <a:br>
                        <a:rPr lang="en-US" sz="1600" u="none" strike="noStrike" dirty="0">
                          <a:solidFill>
                            <a:schemeClr val="bg1"/>
                          </a:solidFill>
                          <a:effectLst/>
                          <a:latin typeface="+mn-lt"/>
                        </a:rPr>
                      </a:br>
                      <a:r>
                        <a:rPr lang="en-US" sz="1600" u="none" strike="noStrike" dirty="0">
                          <a:solidFill>
                            <a:schemeClr val="bg1"/>
                          </a:solidFill>
                          <a:effectLst/>
                          <a:latin typeface="+mn-lt"/>
                        </a:rPr>
                        <a:t>  (95% CI)</a:t>
                      </a:r>
                      <a:endParaRPr lang="en-US" sz="1600" b="0" i="0" u="none" strike="noStrike" dirty="0">
                        <a:solidFill>
                          <a:schemeClr val="bg1"/>
                        </a:solidFill>
                        <a:effectLst/>
                        <a:latin typeface="+mn-lt"/>
                      </a:endParaRPr>
                    </a:p>
                  </a:txBody>
                  <a:tcPr marL="4721" marR="4721" marT="47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fontAlgn="ctr">
                        <a:buNone/>
                      </a:pPr>
                      <a:r>
                        <a:rPr lang="en-US" sz="1600" u="none" strike="noStrike" dirty="0">
                          <a:solidFill>
                            <a:schemeClr val="bg1"/>
                          </a:solidFill>
                          <a:effectLst/>
                          <a:latin typeface="+mn-lt"/>
                        </a:rPr>
                        <a:t>70 (47-87)</a:t>
                      </a:r>
                      <a:endParaRPr lang="en-US" sz="1600" b="0" i="0" u="none" strike="noStrike" dirty="0">
                        <a:solidFill>
                          <a:schemeClr val="bg1"/>
                        </a:solidFill>
                        <a:effectLst/>
                        <a:latin typeface="+mn-lt"/>
                      </a:endParaRPr>
                    </a:p>
                  </a:txBody>
                  <a:tcPr marL="4721" marR="4721" marT="47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3446654315"/>
                  </a:ext>
                </a:extLst>
              </a:tr>
              <a:tr h="465315">
                <a:tc>
                  <a:txBody>
                    <a:bodyPr/>
                    <a:lstStyle/>
                    <a:p>
                      <a:pPr algn="l" fontAlgn="ctr">
                        <a:buNone/>
                      </a:pPr>
                      <a:r>
                        <a:rPr lang="en-US" sz="1600" u="none" strike="noStrike" dirty="0">
                          <a:solidFill>
                            <a:schemeClr val="bg1"/>
                          </a:solidFill>
                          <a:effectLst/>
                          <a:latin typeface="+mn-lt"/>
                        </a:rPr>
                        <a:t>  Confirmed ORR, % </a:t>
                      </a:r>
                    </a:p>
                    <a:p>
                      <a:pPr algn="l" fontAlgn="ctr">
                        <a:buNone/>
                      </a:pPr>
                      <a:r>
                        <a:rPr lang="en-US" sz="1600" u="none" strike="noStrike" dirty="0">
                          <a:solidFill>
                            <a:schemeClr val="bg1"/>
                          </a:solidFill>
                          <a:effectLst/>
                          <a:latin typeface="+mn-lt"/>
                        </a:rPr>
                        <a:t>  (95% CI)</a:t>
                      </a:r>
                      <a:endParaRPr lang="en-US" sz="1600" b="0" i="0" u="none" strike="noStrike" dirty="0">
                        <a:solidFill>
                          <a:schemeClr val="bg1"/>
                        </a:solidFill>
                        <a:effectLst/>
                        <a:latin typeface="+mn-lt"/>
                      </a:endParaRPr>
                    </a:p>
                  </a:txBody>
                  <a:tcPr marL="4721" marR="4721" marT="47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buNone/>
                      </a:pPr>
                      <a:r>
                        <a:rPr lang="en-US" sz="1600" u="none" strike="noStrike" dirty="0">
                          <a:solidFill>
                            <a:schemeClr val="bg1"/>
                          </a:solidFill>
                          <a:effectLst/>
                          <a:latin typeface="+mn-lt"/>
                        </a:rPr>
                        <a:t>69 (39-91)</a:t>
                      </a:r>
                      <a:endParaRPr lang="en-US" sz="1600" b="0" i="0" u="none" strike="noStrike" dirty="0">
                        <a:solidFill>
                          <a:schemeClr val="bg1"/>
                        </a:solidFill>
                        <a:effectLst/>
                        <a:latin typeface="+mn-lt"/>
                      </a:endParaRPr>
                    </a:p>
                  </a:txBody>
                  <a:tcPr marL="4721" marR="4721" marT="47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10191125"/>
                  </a:ext>
                </a:extLst>
              </a:tr>
              <a:tr h="235204">
                <a:tc>
                  <a:txBody>
                    <a:bodyPr/>
                    <a:lstStyle/>
                    <a:p>
                      <a:pPr algn="l" fontAlgn="ctr">
                        <a:buNone/>
                      </a:pPr>
                      <a:r>
                        <a:rPr lang="en-US" sz="1600" u="none" strike="noStrike" dirty="0">
                          <a:solidFill>
                            <a:schemeClr val="bg1"/>
                          </a:solidFill>
                          <a:effectLst/>
                          <a:latin typeface="+mn-lt"/>
                        </a:rPr>
                        <a:t>  DCR, % (95% CI)</a:t>
                      </a:r>
                      <a:endParaRPr lang="en-US" sz="1600" b="0" i="0" u="none" strike="noStrike" dirty="0">
                        <a:solidFill>
                          <a:schemeClr val="bg1"/>
                        </a:solidFill>
                        <a:effectLst/>
                        <a:latin typeface="+mn-lt"/>
                      </a:endParaRPr>
                    </a:p>
                  </a:txBody>
                  <a:tcPr marL="4721" marR="4721" marT="47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fontAlgn="ctr">
                        <a:buNone/>
                      </a:pPr>
                      <a:r>
                        <a:rPr lang="en-US" sz="1600" u="none" strike="noStrike" dirty="0">
                          <a:solidFill>
                            <a:schemeClr val="bg1"/>
                          </a:solidFill>
                          <a:effectLst/>
                          <a:latin typeface="+mn-lt"/>
                        </a:rPr>
                        <a:t>87 (66-97)</a:t>
                      </a:r>
                      <a:endParaRPr lang="en-US" sz="1600" b="0" i="0" u="none" strike="noStrike" dirty="0">
                        <a:solidFill>
                          <a:schemeClr val="bg1"/>
                        </a:solidFill>
                        <a:effectLst/>
                        <a:latin typeface="+mn-lt"/>
                      </a:endParaRPr>
                    </a:p>
                  </a:txBody>
                  <a:tcPr marL="4721" marR="4721" marT="47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515401486"/>
                  </a:ext>
                </a:extLst>
              </a:tr>
              <a:tr h="413927">
                <a:tc>
                  <a:txBody>
                    <a:bodyPr/>
                    <a:lstStyle/>
                    <a:p>
                      <a:pPr algn="l" fontAlgn="ctr">
                        <a:buNone/>
                      </a:pPr>
                      <a:r>
                        <a:rPr lang="en-US" sz="1600" u="none" strike="noStrike" dirty="0">
                          <a:solidFill>
                            <a:schemeClr val="bg1"/>
                          </a:solidFill>
                          <a:effectLst/>
                          <a:latin typeface="+mn-lt"/>
                        </a:rPr>
                        <a:t>  NE</a:t>
                      </a:r>
                      <a:endParaRPr lang="en-US" sz="1600" b="0" i="0" u="none" strike="noStrike" dirty="0">
                        <a:solidFill>
                          <a:schemeClr val="bg1"/>
                        </a:solidFill>
                        <a:effectLst/>
                        <a:latin typeface="+mn-lt"/>
                      </a:endParaRPr>
                    </a:p>
                  </a:txBody>
                  <a:tcPr marL="4721" marR="4721" marT="47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ctr">
                        <a:buNone/>
                      </a:pPr>
                      <a:r>
                        <a:rPr lang="en-US" sz="1600" u="none" strike="noStrike" dirty="0">
                          <a:solidFill>
                            <a:schemeClr val="bg1"/>
                          </a:solidFill>
                          <a:effectLst/>
                          <a:latin typeface="+mn-lt"/>
                        </a:rPr>
                        <a:t>1 (4)</a:t>
                      </a:r>
                      <a:endParaRPr lang="en-US" sz="1600" b="0" i="0" u="none" strike="noStrike" dirty="0">
                        <a:solidFill>
                          <a:schemeClr val="bg1"/>
                        </a:solidFill>
                        <a:effectLst/>
                        <a:latin typeface="+mn-lt"/>
                      </a:endParaRPr>
                    </a:p>
                  </a:txBody>
                  <a:tcPr marL="4721" marR="4721" marT="4721"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89219543"/>
                  </a:ext>
                </a:extLst>
              </a:tr>
            </a:tbl>
          </a:graphicData>
        </a:graphic>
      </p:graphicFrame>
      <p:grpSp>
        <p:nvGrpSpPr>
          <p:cNvPr id="14" name="Group 13">
            <a:extLst>
              <a:ext uri="{FF2B5EF4-FFF2-40B4-BE49-F238E27FC236}">
                <a16:creationId xmlns:a16="http://schemas.microsoft.com/office/drawing/2014/main" id="{C60BD3BB-77FD-3709-A7B6-4D38B555E383}"/>
              </a:ext>
            </a:extLst>
          </p:cNvPr>
          <p:cNvGrpSpPr/>
          <p:nvPr/>
        </p:nvGrpSpPr>
        <p:grpSpPr>
          <a:xfrm>
            <a:off x="1133094" y="2057400"/>
            <a:ext cx="109728" cy="3429000"/>
            <a:chOff x="1054608" y="2057400"/>
            <a:chExt cx="109728" cy="3429000"/>
          </a:xfrm>
        </p:grpSpPr>
        <p:cxnSp>
          <p:nvCxnSpPr>
            <p:cNvPr id="8" name="Straight Connector 7">
              <a:extLst>
                <a:ext uri="{FF2B5EF4-FFF2-40B4-BE49-F238E27FC236}">
                  <a16:creationId xmlns:a16="http://schemas.microsoft.com/office/drawing/2014/main" id="{3763A693-83EC-7256-72EB-F7547BCBAD86}"/>
                </a:ext>
              </a:extLst>
            </p:cNvPr>
            <p:cNvCxnSpPr>
              <a:cxnSpLocks/>
            </p:cNvCxnSpPr>
            <p:nvPr/>
          </p:nvCxnSpPr>
          <p:spPr bwMode="auto">
            <a:xfrm>
              <a:off x="1054608" y="2057400"/>
              <a:ext cx="109728"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4C4C80E2-3A8E-E755-084A-EFEBCD9AD2AA}"/>
                </a:ext>
              </a:extLst>
            </p:cNvPr>
            <p:cNvCxnSpPr>
              <a:cxnSpLocks/>
            </p:cNvCxnSpPr>
            <p:nvPr/>
          </p:nvCxnSpPr>
          <p:spPr bwMode="auto">
            <a:xfrm>
              <a:off x="1054608" y="2743200"/>
              <a:ext cx="109728"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DCE7686E-F2DE-4484-AB5A-EBD66490DF3C}"/>
                </a:ext>
              </a:extLst>
            </p:cNvPr>
            <p:cNvCxnSpPr>
              <a:cxnSpLocks/>
            </p:cNvCxnSpPr>
            <p:nvPr/>
          </p:nvCxnSpPr>
          <p:spPr bwMode="auto">
            <a:xfrm>
              <a:off x="1054608" y="3429000"/>
              <a:ext cx="109728"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2D2B3108-D2E2-AF57-FC23-E852BE7172D1}"/>
                </a:ext>
              </a:extLst>
            </p:cNvPr>
            <p:cNvCxnSpPr>
              <a:cxnSpLocks/>
            </p:cNvCxnSpPr>
            <p:nvPr/>
          </p:nvCxnSpPr>
          <p:spPr bwMode="auto">
            <a:xfrm>
              <a:off x="1054608" y="4114800"/>
              <a:ext cx="109728"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AC649487-A9E2-CF49-08C9-43C0BB2768CE}"/>
                </a:ext>
              </a:extLst>
            </p:cNvPr>
            <p:cNvCxnSpPr>
              <a:cxnSpLocks/>
            </p:cNvCxnSpPr>
            <p:nvPr/>
          </p:nvCxnSpPr>
          <p:spPr bwMode="auto">
            <a:xfrm>
              <a:off x="1054608" y="4800600"/>
              <a:ext cx="109728"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19658604-1D11-EA60-2044-E624D2CD6799}"/>
                </a:ext>
              </a:extLst>
            </p:cNvPr>
            <p:cNvCxnSpPr>
              <a:cxnSpLocks/>
            </p:cNvCxnSpPr>
            <p:nvPr/>
          </p:nvCxnSpPr>
          <p:spPr bwMode="auto">
            <a:xfrm>
              <a:off x="1054608" y="5486400"/>
              <a:ext cx="109728" cy="0"/>
            </a:xfrm>
            <a:prstGeom prst="line">
              <a:avLst/>
            </a:prstGeom>
            <a:noFill/>
            <a:ln w="28575" cap="flat" cmpd="sng" algn="ctr">
              <a:solidFill>
                <a:schemeClr val="bg1"/>
              </a:solidFill>
              <a:prstDash val="solid"/>
              <a:round/>
              <a:headEnd type="none" w="med" len="med"/>
              <a:tailEnd type="none" w="med" len="med"/>
            </a:ln>
            <a:effectLst/>
          </p:spPr>
        </p:cxnSp>
      </p:grpSp>
      <p:sp>
        <p:nvSpPr>
          <p:cNvPr id="16" name="TextBox 15">
            <a:extLst>
              <a:ext uri="{FF2B5EF4-FFF2-40B4-BE49-F238E27FC236}">
                <a16:creationId xmlns:a16="http://schemas.microsoft.com/office/drawing/2014/main" id="{B7DFD91A-F501-6099-D4D7-E643467CD75B}"/>
              </a:ext>
            </a:extLst>
          </p:cNvPr>
          <p:cNvSpPr txBox="1"/>
          <p:nvPr/>
        </p:nvSpPr>
        <p:spPr bwMode="auto">
          <a:xfrm>
            <a:off x="1259010" y="172300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nvGrpSpPr>
          <p:cNvPr id="23" name="Group 22">
            <a:extLst>
              <a:ext uri="{FF2B5EF4-FFF2-40B4-BE49-F238E27FC236}">
                <a16:creationId xmlns:a16="http://schemas.microsoft.com/office/drawing/2014/main" id="{0D55E71B-2EEA-8AE4-3430-8B4DF8C67EB6}"/>
              </a:ext>
            </a:extLst>
          </p:cNvPr>
          <p:cNvGrpSpPr/>
          <p:nvPr/>
        </p:nvGrpSpPr>
        <p:grpSpPr>
          <a:xfrm>
            <a:off x="607909" y="1872734"/>
            <a:ext cx="606256" cy="3799095"/>
            <a:chOff x="1057453" y="1872734"/>
            <a:chExt cx="606256" cy="3799095"/>
          </a:xfrm>
        </p:grpSpPr>
        <p:sp>
          <p:nvSpPr>
            <p:cNvPr id="15" name="TextBox 14">
              <a:extLst>
                <a:ext uri="{FF2B5EF4-FFF2-40B4-BE49-F238E27FC236}">
                  <a16:creationId xmlns:a16="http://schemas.microsoft.com/office/drawing/2014/main" id="{64EB9F5A-F2D3-2EAC-65C1-7700C7BB2BC9}"/>
                </a:ext>
              </a:extLst>
            </p:cNvPr>
            <p:cNvSpPr txBox="1"/>
            <p:nvPr/>
          </p:nvSpPr>
          <p:spPr bwMode="auto">
            <a:xfrm>
              <a:off x="1362023" y="187273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8" name="TextBox 17">
              <a:extLst>
                <a:ext uri="{FF2B5EF4-FFF2-40B4-BE49-F238E27FC236}">
                  <a16:creationId xmlns:a16="http://schemas.microsoft.com/office/drawing/2014/main" id="{77A5A499-CDC0-51BE-68E9-476B5D0EF322}"/>
                </a:ext>
              </a:extLst>
            </p:cNvPr>
            <p:cNvSpPr txBox="1"/>
            <p:nvPr/>
          </p:nvSpPr>
          <p:spPr bwMode="auto">
            <a:xfrm>
              <a:off x="1174471" y="2558687"/>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9" name="TextBox 18">
              <a:extLst>
                <a:ext uri="{FF2B5EF4-FFF2-40B4-BE49-F238E27FC236}">
                  <a16:creationId xmlns:a16="http://schemas.microsoft.com/office/drawing/2014/main" id="{F962245C-5FC6-ECA7-FAAF-F71F6E5FA319}"/>
                </a:ext>
              </a:extLst>
            </p:cNvPr>
            <p:cNvSpPr txBox="1"/>
            <p:nvPr/>
          </p:nvSpPr>
          <p:spPr bwMode="auto">
            <a:xfrm>
              <a:off x="1174471" y="3244640"/>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0" name="TextBox 19">
              <a:extLst>
                <a:ext uri="{FF2B5EF4-FFF2-40B4-BE49-F238E27FC236}">
                  <a16:creationId xmlns:a16="http://schemas.microsoft.com/office/drawing/2014/main" id="{8A05668D-DE0D-2C38-3497-28C0EC970DA3}"/>
                </a:ext>
              </a:extLst>
            </p:cNvPr>
            <p:cNvSpPr txBox="1"/>
            <p:nvPr/>
          </p:nvSpPr>
          <p:spPr bwMode="auto">
            <a:xfrm>
              <a:off x="1174471" y="3930593"/>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1" name="TextBox 20">
              <a:extLst>
                <a:ext uri="{FF2B5EF4-FFF2-40B4-BE49-F238E27FC236}">
                  <a16:creationId xmlns:a16="http://schemas.microsoft.com/office/drawing/2014/main" id="{9A6405CF-819A-5B59-437C-45A75CC02C30}"/>
                </a:ext>
              </a:extLst>
            </p:cNvPr>
            <p:cNvSpPr txBox="1"/>
            <p:nvPr/>
          </p:nvSpPr>
          <p:spPr bwMode="auto">
            <a:xfrm>
              <a:off x="1174471" y="4616546"/>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2" name="TextBox 21">
              <a:extLst>
                <a:ext uri="{FF2B5EF4-FFF2-40B4-BE49-F238E27FC236}">
                  <a16:creationId xmlns:a16="http://schemas.microsoft.com/office/drawing/2014/main" id="{8ECF5F89-9940-B62F-2E3A-11F2C4ACC80B}"/>
                </a:ext>
              </a:extLst>
            </p:cNvPr>
            <p:cNvSpPr txBox="1"/>
            <p:nvPr/>
          </p:nvSpPr>
          <p:spPr bwMode="auto">
            <a:xfrm>
              <a:off x="1057453" y="5302497"/>
              <a:ext cx="60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sp>
        <p:nvSpPr>
          <p:cNvPr id="24" name="TextBox 23">
            <a:extLst>
              <a:ext uri="{FF2B5EF4-FFF2-40B4-BE49-F238E27FC236}">
                <a16:creationId xmlns:a16="http://schemas.microsoft.com/office/drawing/2014/main" id="{693DDF0A-3356-5D64-EA18-CC16A2AE5DB9}"/>
              </a:ext>
            </a:extLst>
          </p:cNvPr>
          <p:cNvSpPr txBox="1"/>
          <p:nvPr/>
        </p:nvSpPr>
        <p:spPr bwMode="auto">
          <a:xfrm>
            <a:off x="1214165" y="2019305"/>
            <a:ext cx="4058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SD</a:t>
            </a:r>
          </a:p>
        </p:txBody>
      </p:sp>
      <p:sp>
        <p:nvSpPr>
          <p:cNvPr id="25" name="TextBox 24">
            <a:extLst>
              <a:ext uri="{FF2B5EF4-FFF2-40B4-BE49-F238E27FC236}">
                <a16:creationId xmlns:a16="http://schemas.microsoft.com/office/drawing/2014/main" id="{E01A5477-E528-EA64-E3EE-2FBFB2EE3FC4}"/>
              </a:ext>
            </a:extLst>
          </p:cNvPr>
          <p:cNvSpPr txBox="1"/>
          <p:nvPr/>
        </p:nvSpPr>
        <p:spPr bwMode="auto">
          <a:xfrm>
            <a:off x="1514632" y="2791366"/>
            <a:ext cx="4058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SD</a:t>
            </a:r>
          </a:p>
        </p:txBody>
      </p:sp>
      <p:sp>
        <p:nvSpPr>
          <p:cNvPr id="26" name="TextBox 25">
            <a:extLst>
              <a:ext uri="{FF2B5EF4-FFF2-40B4-BE49-F238E27FC236}">
                <a16:creationId xmlns:a16="http://schemas.microsoft.com/office/drawing/2014/main" id="{312B7E01-A4A5-8422-14AF-0D82F4B8374E}"/>
              </a:ext>
            </a:extLst>
          </p:cNvPr>
          <p:cNvSpPr txBox="1"/>
          <p:nvPr/>
        </p:nvSpPr>
        <p:spPr bwMode="auto">
          <a:xfrm>
            <a:off x="1839174" y="2819576"/>
            <a:ext cx="4058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SD</a:t>
            </a:r>
          </a:p>
        </p:txBody>
      </p:sp>
      <p:sp>
        <p:nvSpPr>
          <p:cNvPr id="28" name="TextBox 27">
            <a:extLst>
              <a:ext uri="{FF2B5EF4-FFF2-40B4-BE49-F238E27FC236}">
                <a16:creationId xmlns:a16="http://schemas.microsoft.com/office/drawing/2014/main" id="{51B524C9-0110-3FD3-10FC-B51D48D26296}"/>
              </a:ext>
            </a:extLst>
          </p:cNvPr>
          <p:cNvSpPr txBox="1"/>
          <p:nvPr/>
        </p:nvSpPr>
        <p:spPr bwMode="auto">
          <a:xfrm>
            <a:off x="2483511" y="3142293"/>
            <a:ext cx="4026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PR</a:t>
            </a:r>
          </a:p>
        </p:txBody>
      </p:sp>
      <p:sp>
        <p:nvSpPr>
          <p:cNvPr id="29" name="TextBox 28">
            <a:extLst>
              <a:ext uri="{FF2B5EF4-FFF2-40B4-BE49-F238E27FC236}">
                <a16:creationId xmlns:a16="http://schemas.microsoft.com/office/drawing/2014/main" id="{CFFBF73A-7068-EA22-17BC-3D44D4F8CEEB}"/>
              </a:ext>
            </a:extLst>
          </p:cNvPr>
          <p:cNvSpPr txBox="1"/>
          <p:nvPr/>
        </p:nvSpPr>
        <p:spPr bwMode="auto">
          <a:xfrm>
            <a:off x="2803275" y="3235754"/>
            <a:ext cx="4058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PR</a:t>
            </a:r>
          </a:p>
        </p:txBody>
      </p:sp>
      <p:sp>
        <p:nvSpPr>
          <p:cNvPr id="30" name="TextBox 29">
            <a:extLst>
              <a:ext uri="{FF2B5EF4-FFF2-40B4-BE49-F238E27FC236}">
                <a16:creationId xmlns:a16="http://schemas.microsoft.com/office/drawing/2014/main" id="{E2E2EA60-98C9-F206-106F-6313539134F8}"/>
              </a:ext>
            </a:extLst>
          </p:cNvPr>
          <p:cNvSpPr txBox="1"/>
          <p:nvPr/>
        </p:nvSpPr>
        <p:spPr bwMode="auto">
          <a:xfrm>
            <a:off x="3130992" y="3267139"/>
            <a:ext cx="4058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PR</a:t>
            </a:r>
          </a:p>
        </p:txBody>
      </p:sp>
      <p:sp>
        <p:nvSpPr>
          <p:cNvPr id="31" name="TextBox 30">
            <a:extLst>
              <a:ext uri="{FF2B5EF4-FFF2-40B4-BE49-F238E27FC236}">
                <a16:creationId xmlns:a16="http://schemas.microsoft.com/office/drawing/2014/main" id="{3FDFF39A-0776-7886-0CEE-F1BDFC212F59}"/>
              </a:ext>
            </a:extLst>
          </p:cNvPr>
          <p:cNvSpPr txBox="1"/>
          <p:nvPr/>
        </p:nvSpPr>
        <p:spPr bwMode="auto">
          <a:xfrm>
            <a:off x="3452359" y="3282246"/>
            <a:ext cx="4058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PR</a:t>
            </a:r>
          </a:p>
        </p:txBody>
      </p:sp>
      <p:sp>
        <p:nvSpPr>
          <p:cNvPr id="32" name="TextBox 31">
            <a:extLst>
              <a:ext uri="{FF2B5EF4-FFF2-40B4-BE49-F238E27FC236}">
                <a16:creationId xmlns:a16="http://schemas.microsoft.com/office/drawing/2014/main" id="{1A2BE3F5-6095-A7B9-A76F-040C2E887B22}"/>
              </a:ext>
            </a:extLst>
          </p:cNvPr>
          <p:cNvSpPr txBox="1"/>
          <p:nvPr/>
        </p:nvSpPr>
        <p:spPr bwMode="auto">
          <a:xfrm>
            <a:off x="3780076" y="3307281"/>
            <a:ext cx="4058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PR</a:t>
            </a:r>
          </a:p>
        </p:txBody>
      </p:sp>
      <p:sp>
        <p:nvSpPr>
          <p:cNvPr id="33" name="TextBox 32">
            <a:extLst>
              <a:ext uri="{FF2B5EF4-FFF2-40B4-BE49-F238E27FC236}">
                <a16:creationId xmlns:a16="http://schemas.microsoft.com/office/drawing/2014/main" id="{957C9730-A56F-B01C-99D1-CC8E2C2EC577}"/>
              </a:ext>
            </a:extLst>
          </p:cNvPr>
          <p:cNvSpPr txBox="1"/>
          <p:nvPr/>
        </p:nvSpPr>
        <p:spPr bwMode="auto">
          <a:xfrm>
            <a:off x="4101443" y="3311227"/>
            <a:ext cx="4058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PR</a:t>
            </a:r>
          </a:p>
        </p:txBody>
      </p:sp>
      <p:sp>
        <p:nvSpPr>
          <p:cNvPr id="34" name="TextBox 33">
            <a:extLst>
              <a:ext uri="{FF2B5EF4-FFF2-40B4-BE49-F238E27FC236}">
                <a16:creationId xmlns:a16="http://schemas.microsoft.com/office/drawing/2014/main" id="{92C68233-4AAC-F3D1-7431-C72980BBB5B5}"/>
              </a:ext>
            </a:extLst>
          </p:cNvPr>
          <p:cNvSpPr txBox="1"/>
          <p:nvPr/>
        </p:nvSpPr>
        <p:spPr bwMode="auto">
          <a:xfrm>
            <a:off x="4429160" y="3460087"/>
            <a:ext cx="4058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PR</a:t>
            </a:r>
          </a:p>
        </p:txBody>
      </p:sp>
      <p:sp>
        <p:nvSpPr>
          <p:cNvPr id="35" name="TextBox 34">
            <a:extLst>
              <a:ext uri="{FF2B5EF4-FFF2-40B4-BE49-F238E27FC236}">
                <a16:creationId xmlns:a16="http://schemas.microsoft.com/office/drawing/2014/main" id="{39561E20-360D-C6FF-9693-97CB72744FCD}"/>
              </a:ext>
            </a:extLst>
          </p:cNvPr>
          <p:cNvSpPr txBox="1"/>
          <p:nvPr/>
        </p:nvSpPr>
        <p:spPr bwMode="auto">
          <a:xfrm>
            <a:off x="4750527" y="3602194"/>
            <a:ext cx="4058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PR</a:t>
            </a:r>
          </a:p>
        </p:txBody>
      </p:sp>
      <p:sp>
        <p:nvSpPr>
          <p:cNvPr id="36" name="TextBox 35">
            <a:extLst>
              <a:ext uri="{FF2B5EF4-FFF2-40B4-BE49-F238E27FC236}">
                <a16:creationId xmlns:a16="http://schemas.microsoft.com/office/drawing/2014/main" id="{08F2DDB4-8A9D-B495-9F0F-12D7AD0AC19A}"/>
              </a:ext>
            </a:extLst>
          </p:cNvPr>
          <p:cNvSpPr txBox="1"/>
          <p:nvPr/>
        </p:nvSpPr>
        <p:spPr bwMode="auto">
          <a:xfrm>
            <a:off x="5071894" y="3703429"/>
            <a:ext cx="4058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PR</a:t>
            </a:r>
          </a:p>
        </p:txBody>
      </p:sp>
      <p:sp>
        <p:nvSpPr>
          <p:cNvPr id="37" name="TextBox 36">
            <a:extLst>
              <a:ext uri="{FF2B5EF4-FFF2-40B4-BE49-F238E27FC236}">
                <a16:creationId xmlns:a16="http://schemas.microsoft.com/office/drawing/2014/main" id="{E5C32B04-0219-44A6-016F-A53A9FB3A1EE}"/>
              </a:ext>
            </a:extLst>
          </p:cNvPr>
          <p:cNvSpPr txBox="1"/>
          <p:nvPr/>
        </p:nvSpPr>
        <p:spPr bwMode="auto">
          <a:xfrm>
            <a:off x="5402786" y="3742915"/>
            <a:ext cx="4058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PR</a:t>
            </a:r>
          </a:p>
        </p:txBody>
      </p:sp>
      <p:sp>
        <p:nvSpPr>
          <p:cNvPr id="38" name="TextBox 37">
            <a:extLst>
              <a:ext uri="{FF2B5EF4-FFF2-40B4-BE49-F238E27FC236}">
                <a16:creationId xmlns:a16="http://schemas.microsoft.com/office/drawing/2014/main" id="{8BA2DF06-A787-5560-3316-697452B7A125}"/>
              </a:ext>
            </a:extLst>
          </p:cNvPr>
          <p:cNvSpPr txBox="1"/>
          <p:nvPr/>
        </p:nvSpPr>
        <p:spPr bwMode="auto">
          <a:xfrm>
            <a:off x="5720978" y="3853675"/>
            <a:ext cx="4058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PR</a:t>
            </a:r>
          </a:p>
        </p:txBody>
      </p:sp>
      <p:sp>
        <p:nvSpPr>
          <p:cNvPr id="39" name="TextBox 38">
            <a:extLst>
              <a:ext uri="{FF2B5EF4-FFF2-40B4-BE49-F238E27FC236}">
                <a16:creationId xmlns:a16="http://schemas.microsoft.com/office/drawing/2014/main" id="{F117A514-7BDB-2B30-1CA0-8AA0A1828FF0}"/>
              </a:ext>
            </a:extLst>
          </p:cNvPr>
          <p:cNvSpPr txBox="1"/>
          <p:nvPr/>
        </p:nvSpPr>
        <p:spPr bwMode="auto">
          <a:xfrm>
            <a:off x="6045520" y="3875132"/>
            <a:ext cx="4058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PR</a:t>
            </a:r>
          </a:p>
        </p:txBody>
      </p:sp>
      <p:sp>
        <p:nvSpPr>
          <p:cNvPr id="40" name="TextBox 39">
            <a:extLst>
              <a:ext uri="{FF2B5EF4-FFF2-40B4-BE49-F238E27FC236}">
                <a16:creationId xmlns:a16="http://schemas.microsoft.com/office/drawing/2014/main" id="{07CAFA43-7E39-875E-62E3-7A267332A319}"/>
              </a:ext>
            </a:extLst>
          </p:cNvPr>
          <p:cNvSpPr txBox="1"/>
          <p:nvPr/>
        </p:nvSpPr>
        <p:spPr bwMode="auto">
          <a:xfrm>
            <a:off x="6370062" y="3919217"/>
            <a:ext cx="4058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PR</a:t>
            </a:r>
          </a:p>
        </p:txBody>
      </p:sp>
      <p:sp>
        <p:nvSpPr>
          <p:cNvPr id="41" name="TextBox 40">
            <a:extLst>
              <a:ext uri="{FF2B5EF4-FFF2-40B4-BE49-F238E27FC236}">
                <a16:creationId xmlns:a16="http://schemas.microsoft.com/office/drawing/2014/main" id="{54E54112-A450-6A5E-3532-A27F2F0DCF65}"/>
              </a:ext>
            </a:extLst>
          </p:cNvPr>
          <p:cNvSpPr txBox="1"/>
          <p:nvPr/>
        </p:nvSpPr>
        <p:spPr bwMode="auto">
          <a:xfrm>
            <a:off x="6694604" y="3982037"/>
            <a:ext cx="4058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PR</a:t>
            </a:r>
          </a:p>
        </p:txBody>
      </p:sp>
      <p:sp>
        <p:nvSpPr>
          <p:cNvPr id="42" name="TextBox 41">
            <a:extLst>
              <a:ext uri="{FF2B5EF4-FFF2-40B4-BE49-F238E27FC236}">
                <a16:creationId xmlns:a16="http://schemas.microsoft.com/office/drawing/2014/main" id="{8599B858-BB30-F68D-30A7-0EFAD3397C69}"/>
              </a:ext>
            </a:extLst>
          </p:cNvPr>
          <p:cNvSpPr txBox="1"/>
          <p:nvPr/>
        </p:nvSpPr>
        <p:spPr bwMode="auto">
          <a:xfrm>
            <a:off x="7013535" y="3975322"/>
            <a:ext cx="4171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PD</a:t>
            </a:r>
          </a:p>
        </p:txBody>
      </p:sp>
      <p:sp>
        <p:nvSpPr>
          <p:cNvPr id="43" name="TextBox 42">
            <a:extLst>
              <a:ext uri="{FF2B5EF4-FFF2-40B4-BE49-F238E27FC236}">
                <a16:creationId xmlns:a16="http://schemas.microsoft.com/office/drawing/2014/main" id="{8FC0188A-001C-9F34-70E3-1847D8108D94}"/>
              </a:ext>
            </a:extLst>
          </p:cNvPr>
          <p:cNvSpPr txBox="1"/>
          <p:nvPr/>
        </p:nvSpPr>
        <p:spPr bwMode="auto">
          <a:xfrm>
            <a:off x="7343688" y="4179908"/>
            <a:ext cx="4058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PR</a:t>
            </a:r>
          </a:p>
        </p:txBody>
      </p:sp>
      <p:sp>
        <p:nvSpPr>
          <p:cNvPr id="44" name="TextBox 43">
            <a:extLst>
              <a:ext uri="{FF2B5EF4-FFF2-40B4-BE49-F238E27FC236}">
                <a16:creationId xmlns:a16="http://schemas.microsoft.com/office/drawing/2014/main" id="{993E82C1-140F-5915-342D-D90560FF0D99}"/>
              </a:ext>
            </a:extLst>
          </p:cNvPr>
          <p:cNvSpPr txBox="1"/>
          <p:nvPr/>
        </p:nvSpPr>
        <p:spPr bwMode="auto">
          <a:xfrm>
            <a:off x="7680930" y="4578027"/>
            <a:ext cx="4058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PR</a:t>
            </a:r>
          </a:p>
        </p:txBody>
      </p:sp>
      <p:sp>
        <p:nvSpPr>
          <p:cNvPr id="45" name="TextBox 44">
            <a:extLst>
              <a:ext uri="{FF2B5EF4-FFF2-40B4-BE49-F238E27FC236}">
                <a16:creationId xmlns:a16="http://schemas.microsoft.com/office/drawing/2014/main" id="{5CEBA323-EEA1-0B66-857B-E0B5A602EF33}"/>
              </a:ext>
            </a:extLst>
          </p:cNvPr>
          <p:cNvSpPr txBox="1"/>
          <p:nvPr/>
        </p:nvSpPr>
        <p:spPr bwMode="auto">
          <a:xfrm>
            <a:off x="7992772" y="4593047"/>
            <a:ext cx="4058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CR</a:t>
            </a:r>
          </a:p>
        </p:txBody>
      </p:sp>
      <p:sp>
        <p:nvSpPr>
          <p:cNvPr id="46" name="TextBox 45">
            <a:extLst>
              <a:ext uri="{FF2B5EF4-FFF2-40B4-BE49-F238E27FC236}">
                <a16:creationId xmlns:a16="http://schemas.microsoft.com/office/drawing/2014/main" id="{28A94087-ADDE-8BAD-7D6D-7F75F28C1709}"/>
              </a:ext>
            </a:extLst>
          </p:cNvPr>
          <p:cNvSpPr txBox="1"/>
          <p:nvPr/>
        </p:nvSpPr>
        <p:spPr bwMode="auto">
          <a:xfrm>
            <a:off x="8323670" y="5435708"/>
            <a:ext cx="4058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PR</a:t>
            </a:r>
          </a:p>
        </p:txBody>
      </p:sp>
      <p:sp>
        <p:nvSpPr>
          <p:cNvPr id="47" name="Rectangle 46">
            <a:extLst>
              <a:ext uri="{FF2B5EF4-FFF2-40B4-BE49-F238E27FC236}">
                <a16:creationId xmlns:a16="http://schemas.microsoft.com/office/drawing/2014/main" id="{DFE39526-E63E-D2B3-A2D2-4DAC4E3CFD04}"/>
              </a:ext>
            </a:extLst>
          </p:cNvPr>
          <p:cNvSpPr/>
          <p:nvPr/>
        </p:nvSpPr>
        <p:spPr bwMode="auto">
          <a:xfrm>
            <a:off x="1588811" y="2054372"/>
            <a:ext cx="243204" cy="77724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0447E50D-7539-7517-05F3-7BCCCABB9519}"/>
              </a:ext>
            </a:extLst>
          </p:cNvPr>
          <p:cNvSpPr/>
          <p:nvPr/>
        </p:nvSpPr>
        <p:spPr bwMode="auto">
          <a:xfrm>
            <a:off x="1913185" y="2054371"/>
            <a:ext cx="243204" cy="81078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03244833-4331-1A4F-6F75-76D780B68CCD}"/>
              </a:ext>
            </a:extLst>
          </p:cNvPr>
          <p:cNvSpPr/>
          <p:nvPr/>
        </p:nvSpPr>
        <p:spPr bwMode="auto">
          <a:xfrm>
            <a:off x="2237559" y="2054373"/>
            <a:ext cx="243204" cy="87364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1FC28CB5-4ADC-0BE8-4D67-678223C9F833}"/>
              </a:ext>
            </a:extLst>
          </p:cNvPr>
          <p:cNvSpPr/>
          <p:nvPr/>
        </p:nvSpPr>
        <p:spPr bwMode="auto">
          <a:xfrm>
            <a:off x="2561933" y="2054373"/>
            <a:ext cx="243204" cy="11430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F262BE9C-96E3-FA66-7A10-692B96230285}"/>
              </a:ext>
            </a:extLst>
          </p:cNvPr>
          <p:cNvSpPr/>
          <p:nvPr/>
        </p:nvSpPr>
        <p:spPr bwMode="auto">
          <a:xfrm>
            <a:off x="2886307" y="2054373"/>
            <a:ext cx="243204" cy="123116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6A92F44B-A46B-3C09-BD90-17DDBA867BF9}"/>
              </a:ext>
            </a:extLst>
          </p:cNvPr>
          <p:cNvSpPr/>
          <p:nvPr/>
        </p:nvSpPr>
        <p:spPr bwMode="auto">
          <a:xfrm>
            <a:off x="3210681" y="2054373"/>
            <a:ext cx="243204" cy="127207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41CF1DB3-9F0F-EF10-4949-E8A162CFC7DB}"/>
              </a:ext>
            </a:extLst>
          </p:cNvPr>
          <p:cNvSpPr/>
          <p:nvPr/>
        </p:nvSpPr>
        <p:spPr bwMode="auto">
          <a:xfrm>
            <a:off x="3535055" y="2054373"/>
            <a:ext cx="243204" cy="128016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99C469AC-62F5-0793-7758-8D573527D5C5}"/>
              </a:ext>
            </a:extLst>
          </p:cNvPr>
          <p:cNvSpPr/>
          <p:nvPr/>
        </p:nvSpPr>
        <p:spPr bwMode="auto">
          <a:xfrm>
            <a:off x="3859429" y="2054371"/>
            <a:ext cx="243204" cy="130759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EB8B6706-4789-65B0-FC78-50EAC1456AAA}"/>
              </a:ext>
            </a:extLst>
          </p:cNvPr>
          <p:cNvSpPr/>
          <p:nvPr/>
        </p:nvSpPr>
        <p:spPr bwMode="auto">
          <a:xfrm>
            <a:off x="4183803" y="2054373"/>
            <a:ext cx="243204" cy="130758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E0F90BAE-A606-8FE8-AF8D-ADC2E2F74B29}"/>
              </a:ext>
            </a:extLst>
          </p:cNvPr>
          <p:cNvSpPr/>
          <p:nvPr/>
        </p:nvSpPr>
        <p:spPr bwMode="auto">
          <a:xfrm>
            <a:off x="4508177" y="2054373"/>
            <a:ext cx="243204" cy="145728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2CAA7E41-F385-BFFE-D0F8-6877B5371F1E}"/>
              </a:ext>
            </a:extLst>
          </p:cNvPr>
          <p:cNvSpPr/>
          <p:nvPr/>
        </p:nvSpPr>
        <p:spPr bwMode="auto">
          <a:xfrm>
            <a:off x="4832551" y="2054373"/>
            <a:ext cx="243204" cy="160610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1AE914AC-94D7-228A-490B-5C5819F39FB2}"/>
              </a:ext>
            </a:extLst>
          </p:cNvPr>
          <p:cNvSpPr/>
          <p:nvPr/>
        </p:nvSpPr>
        <p:spPr bwMode="auto">
          <a:xfrm>
            <a:off x="5156925" y="2054371"/>
            <a:ext cx="243204" cy="170078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5E3B3585-1D18-6707-59A5-CE08744B0635}"/>
              </a:ext>
            </a:extLst>
          </p:cNvPr>
          <p:cNvSpPr/>
          <p:nvPr/>
        </p:nvSpPr>
        <p:spPr bwMode="auto">
          <a:xfrm>
            <a:off x="5481299" y="2054369"/>
            <a:ext cx="243204" cy="17373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E5FD3482-48A8-4487-0B26-021B38942578}"/>
              </a:ext>
            </a:extLst>
          </p:cNvPr>
          <p:cNvSpPr/>
          <p:nvPr/>
        </p:nvSpPr>
        <p:spPr bwMode="auto">
          <a:xfrm>
            <a:off x="5805673" y="2054369"/>
            <a:ext cx="243204" cy="18470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3F7CE4C5-3F5C-6840-D064-59BF27ABA2CB}"/>
              </a:ext>
            </a:extLst>
          </p:cNvPr>
          <p:cNvSpPr/>
          <p:nvPr/>
        </p:nvSpPr>
        <p:spPr bwMode="auto">
          <a:xfrm>
            <a:off x="6130047" y="2054369"/>
            <a:ext cx="243204" cy="187622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8B2B60BE-2B2E-ECAC-387F-0F6DCB3666B6}"/>
              </a:ext>
            </a:extLst>
          </p:cNvPr>
          <p:cNvSpPr/>
          <p:nvPr/>
        </p:nvSpPr>
        <p:spPr bwMode="auto">
          <a:xfrm>
            <a:off x="6454421" y="2054374"/>
            <a:ext cx="243204" cy="191567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32E30518-153F-F663-93D1-35C546B6A643}"/>
              </a:ext>
            </a:extLst>
          </p:cNvPr>
          <p:cNvSpPr/>
          <p:nvPr/>
        </p:nvSpPr>
        <p:spPr bwMode="auto">
          <a:xfrm>
            <a:off x="6778795" y="2054374"/>
            <a:ext cx="243204" cy="197460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8B0B7289-E9A1-62B1-3BAE-F3F60DAA146F}"/>
              </a:ext>
            </a:extLst>
          </p:cNvPr>
          <p:cNvSpPr/>
          <p:nvPr/>
        </p:nvSpPr>
        <p:spPr bwMode="auto">
          <a:xfrm>
            <a:off x="7103169" y="2054374"/>
            <a:ext cx="243204" cy="197460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9705D3B1-9994-18F0-C003-A019DB80F5FB}"/>
              </a:ext>
            </a:extLst>
          </p:cNvPr>
          <p:cNvSpPr/>
          <p:nvPr/>
        </p:nvSpPr>
        <p:spPr bwMode="auto">
          <a:xfrm>
            <a:off x="7427543" y="2054374"/>
            <a:ext cx="243204" cy="21827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EC0ECF4F-DBFF-6E82-D531-5807CE3DFF78}"/>
              </a:ext>
            </a:extLst>
          </p:cNvPr>
          <p:cNvSpPr/>
          <p:nvPr/>
        </p:nvSpPr>
        <p:spPr bwMode="auto">
          <a:xfrm>
            <a:off x="7751917" y="2054372"/>
            <a:ext cx="243204" cy="239572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C8A2F7E6-D943-EEB8-7C8F-A63D48667FD9}"/>
              </a:ext>
            </a:extLst>
          </p:cNvPr>
          <p:cNvSpPr/>
          <p:nvPr/>
        </p:nvSpPr>
        <p:spPr bwMode="auto">
          <a:xfrm>
            <a:off x="8076291" y="2054372"/>
            <a:ext cx="243204" cy="259324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76388C86-D134-0671-8F76-9EBF9D75184B}"/>
              </a:ext>
            </a:extLst>
          </p:cNvPr>
          <p:cNvSpPr/>
          <p:nvPr/>
        </p:nvSpPr>
        <p:spPr bwMode="auto">
          <a:xfrm>
            <a:off x="8400660" y="2054372"/>
            <a:ext cx="243204" cy="343202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 name="Freeform 2">
            <a:extLst>
              <a:ext uri="{FF2B5EF4-FFF2-40B4-BE49-F238E27FC236}">
                <a16:creationId xmlns:a16="http://schemas.microsoft.com/office/drawing/2014/main" id="{9BB7B0F5-590D-A2D6-7EFE-8F64BF7A8B73}"/>
              </a:ext>
            </a:extLst>
          </p:cNvPr>
          <p:cNvSpPr/>
          <p:nvPr/>
        </p:nvSpPr>
        <p:spPr bwMode="auto">
          <a:xfrm>
            <a:off x="1235456" y="2057400"/>
            <a:ext cx="7490150" cy="3529584"/>
          </a:xfrm>
          <a:custGeom>
            <a:avLst/>
            <a:gdLst>
              <a:gd name="csX0" fmla="*/ 0 w 6995160"/>
              <a:gd name="csY0" fmla="*/ 3529584 h 3529584"/>
              <a:gd name="csX1" fmla="*/ 0 w 6995160"/>
              <a:gd name="csY1" fmla="*/ 0 h 3529584"/>
              <a:gd name="csX2" fmla="*/ 6995160 w 6995160"/>
              <a:gd name="csY2" fmla="*/ 0 h 3529584"/>
            </a:gdLst>
            <a:ahLst/>
            <a:cxnLst>
              <a:cxn ang="0">
                <a:pos x="csX0" y="csY0"/>
              </a:cxn>
              <a:cxn ang="0">
                <a:pos x="csX1" y="csY1"/>
              </a:cxn>
              <a:cxn ang="0">
                <a:pos x="csX2" y="csY2"/>
              </a:cxn>
            </a:cxnLst>
            <a:rect l="l" t="t" r="r" b="b"/>
            <a:pathLst>
              <a:path w="6995160" h="3529584">
                <a:moveTo>
                  <a:pt x="0" y="3529584"/>
                </a:moveTo>
                <a:lnTo>
                  <a:pt x="0" y="0"/>
                </a:lnTo>
                <a:lnTo>
                  <a:pt x="6995160" y="0"/>
                </a:lnTo>
              </a:path>
            </a:pathLst>
          </a:custGeom>
          <a:noFill/>
          <a:ln w="28575">
            <a:solidFill>
              <a:schemeClr val="bg1"/>
            </a:solidFill>
            <a:miter lim="800000"/>
            <a:headEnd/>
            <a:tailEnd/>
          </a:ln>
        </p:spPr>
        <p:txBody>
          <a:bodyPr rtlCol="0" anchor="ctr"/>
          <a:lstStyle/>
          <a:p>
            <a:pPr algn="ctr"/>
            <a:endParaRPr lang="en-US" dirty="0"/>
          </a:p>
        </p:txBody>
      </p:sp>
      <p:grpSp>
        <p:nvGrpSpPr>
          <p:cNvPr id="75" name="Group 74">
            <a:extLst>
              <a:ext uri="{FF2B5EF4-FFF2-40B4-BE49-F238E27FC236}">
                <a16:creationId xmlns:a16="http://schemas.microsoft.com/office/drawing/2014/main" id="{29005C8C-ED33-F1CA-8BAF-0DB2AF044D46}"/>
              </a:ext>
            </a:extLst>
          </p:cNvPr>
          <p:cNvGrpSpPr/>
          <p:nvPr/>
        </p:nvGrpSpPr>
        <p:grpSpPr>
          <a:xfrm>
            <a:off x="1588811" y="4716244"/>
            <a:ext cx="3309907" cy="830997"/>
            <a:chOff x="3097030" y="5441018"/>
            <a:chExt cx="3309907" cy="830997"/>
          </a:xfrm>
        </p:grpSpPr>
        <p:sp>
          <p:nvSpPr>
            <p:cNvPr id="71" name="TextBox 70">
              <a:extLst>
                <a:ext uri="{FF2B5EF4-FFF2-40B4-BE49-F238E27FC236}">
                  <a16:creationId xmlns:a16="http://schemas.microsoft.com/office/drawing/2014/main" id="{9ADBFAE9-2A19-D6CD-1BE9-0606F12DE1C0}"/>
                </a:ext>
              </a:extLst>
            </p:cNvPr>
            <p:cNvSpPr txBox="1"/>
            <p:nvPr/>
          </p:nvSpPr>
          <p:spPr bwMode="auto">
            <a:xfrm>
              <a:off x="3230683" y="5441018"/>
              <a:ext cx="317625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spcAft>
                  <a:spcPct val="0"/>
                </a:spcAft>
              </a:pPr>
              <a:r>
                <a:rPr lang="en-US" sz="1600" dirty="0">
                  <a:solidFill>
                    <a:schemeClr val="bg1"/>
                  </a:solidFill>
                  <a:latin typeface="Calibri" panose="020F0502020204030204" pitchFamily="34" charset="0"/>
                </a:rPr>
                <a:t>Dose level 1 obrixtamig + topotecan</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Dose level 2 obrixtamig + topotecan</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Dose level 3 obrixtamig + topotecan</a:t>
              </a:r>
            </a:p>
          </p:txBody>
        </p:sp>
        <p:sp>
          <p:nvSpPr>
            <p:cNvPr id="72" name="Rectangle 71">
              <a:extLst>
                <a:ext uri="{FF2B5EF4-FFF2-40B4-BE49-F238E27FC236}">
                  <a16:creationId xmlns:a16="http://schemas.microsoft.com/office/drawing/2014/main" id="{3CF0858D-D767-A551-02D4-0CA9732770A1}"/>
                </a:ext>
              </a:extLst>
            </p:cNvPr>
            <p:cNvSpPr/>
            <p:nvPr/>
          </p:nvSpPr>
          <p:spPr bwMode="auto">
            <a:xfrm>
              <a:off x="3097030" y="5537289"/>
              <a:ext cx="183961" cy="1403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E19C818F-5DDC-8B9C-5E19-816BC3517254}"/>
                </a:ext>
              </a:extLst>
            </p:cNvPr>
            <p:cNvSpPr/>
            <p:nvPr/>
          </p:nvSpPr>
          <p:spPr bwMode="auto">
            <a:xfrm>
              <a:off x="3097030" y="5784122"/>
              <a:ext cx="183961" cy="14030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a:t>
              </a:r>
            </a:p>
          </p:txBody>
        </p:sp>
        <p:sp>
          <p:nvSpPr>
            <p:cNvPr id="74" name="Rectangle 73">
              <a:extLst>
                <a:ext uri="{FF2B5EF4-FFF2-40B4-BE49-F238E27FC236}">
                  <a16:creationId xmlns:a16="http://schemas.microsoft.com/office/drawing/2014/main" id="{2BB16F5D-D165-9D4C-F60F-5E0B0476E2F7}"/>
                </a:ext>
              </a:extLst>
            </p:cNvPr>
            <p:cNvSpPr/>
            <p:nvPr/>
          </p:nvSpPr>
          <p:spPr bwMode="auto">
            <a:xfrm>
              <a:off x="3097030" y="6030956"/>
              <a:ext cx="183961" cy="1403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76" name="TextBox 75">
            <a:extLst>
              <a:ext uri="{FF2B5EF4-FFF2-40B4-BE49-F238E27FC236}">
                <a16:creationId xmlns:a16="http://schemas.microsoft.com/office/drawing/2014/main" id="{0EB4E3C9-D834-E53B-EBB6-BB6B04A8F948}"/>
              </a:ext>
            </a:extLst>
          </p:cNvPr>
          <p:cNvSpPr txBox="1"/>
          <p:nvPr/>
        </p:nvSpPr>
        <p:spPr bwMode="auto">
          <a:xfrm rot="16200000">
            <a:off x="-1297487" y="3420420"/>
            <a:ext cx="354475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Change in Sum of Diameters </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of Target Lesions From Baseline (%)</a:t>
            </a:r>
          </a:p>
        </p:txBody>
      </p:sp>
      <p:cxnSp>
        <p:nvCxnSpPr>
          <p:cNvPr id="78" name="Straight Connector 77">
            <a:extLst>
              <a:ext uri="{FF2B5EF4-FFF2-40B4-BE49-F238E27FC236}">
                <a16:creationId xmlns:a16="http://schemas.microsoft.com/office/drawing/2014/main" id="{7AB268E7-5A63-9272-2618-6E4E55DC5EDA}"/>
              </a:ext>
            </a:extLst>
          </p:cNvPr>
          <p:cNvCxnSpPr/>
          <p:nvPr/>
        </p:nvCxnSpPr>
        <p:spPr bwMode="auto">
          <a:xfrm>
            <a:off x="1242822" y="3085371"/>
            <a:ext cx="7482784" cy="0"/>
          </a:xfrm>
          <a:prstGeom prst="line">
            <a:avLst/>
          </a:prstGeom>
          <a:noFill/>
          <a:ln w="28575" cap="flat" cmpd="sng" algn="ctr">
            <a:solidFill>
              <a:schemeClr val="tx1">
                <a:lumMod val="50000"/>
              </a:schemeClr>
            </a:solidFill>
            <a:prstDash val="sysDot"/>
            <a:round/>
            <a:headEnd type="none" w="med" len="med"/>
            <a:tailEnd type="none" w="med" len="med"/>
          </a:ln>
          <a:effectLst/>
        </p:spPr>
      </p:cxnSp>
      <p:sp>
        <p:nvSpPr>
          <p:cNvPr id="27" name="TextBox 26">
            <a:extLst>
              <a:ext uri="{FF2B5EF4-FFF2-40B4-BE49-F238E27FC236}">
                <a16:creationId xmlns:a16="http://schemas.microsoft.com/office/drawing/2014/main" id="{12F12B8D-8D63-97BF-F087-A24DBFFEE5DF}"/>
              </a:ext>
            </a:extLst>
          </p:cNvPr>
          <p:cNvSpPr txBox="1"/>
          <p:nvPr/>
        </p:nvSpPr>
        <p:spPr bwMode="auto">
          <a:xfrm>
            <a:off x="2163716" y="2885483"/>
            <a:ext cx="4058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SD</a:t>
            </a:r>
          </a:p>
        </p:txBody>
      </p:sp>
    </p:spTree>
    <p:extLst>
      <p:ext uri="{BB962C8B-B14F-4D97-AF65-F5344CB8AC3E}">
        <p14:creationId xmlns:p14="http://schemas.microsoft.com/office/powerpoint/2010/main" val="41983268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 name="Freeform 134">
            <a:extLst>
              <a:ext uri="{FF2B5EF4-FFF2-40B4-BE49-F238E27FC236}">
                <a16:creationId xmlns:a16="http://schemas.microsoft.com/office/drawing/2014/main" id="{7489C00D-0169-B06D-7DE3-0B2822189690}"/>
              </a:ext>
            </a:extLst>
          </p:cNvPr>
          <p:cNvSpPr/>
          <p:nvPr/>
        </p:nvSpPr>
        <p:spPr bwMode="auto">
          <a:xfrm rot="21131929">
            <a:off x="4027607" y="2239120"/>
            <a:ext cx="2730127" cy="2485412"/>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solidFill>
            <a:schemeClr val="accent2">
              <a:lumMod val="20000"/>
              <a:lumOff val="80000"/>
            </a:schemeClr>
          </a:solidFill>
          <a:ln w="12700">
            <a:solidFill>
              <a:schemeClr val="accent1"/>
            </a:solidFill>
            <a:miter lim="800000"/>
            <a:headEnd/>
            <a:tailEnd/>
          </a:ln>
        </p:spPr>
        <p:txBody>
          <a:bodyPr anchor="ctr"/>
          <a:lstStyle/>
          <a:p>
            <a:pPr marL="0" marR="0" lvl="0" indent="0" algn="ctr" defTabSz="914126"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dirty="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sp>
        <p:nvSpPr>
          <p:cNvPr id="362" name="Freeform 135">
            <a:extLst>
              <a:ext uri="{FF2B5EF4-FFF2-40B4-BE49-F238E27FC236}">
                <a16:creationId xmlns:a16="http://schemas.microsoft.com/office/drawing/2014/main" id="{E07E2208-7DFD-BDAF-9A94-7359380346BD}"/>
              </a:ext>
            </a:extLst>
          </p:cNvPr>
          <p:cNvSpPr/>
          <p:nvPr/>
        </p:nvSpPr>
        <p:spPr bwMode="auto">
          <a:xfrm rot="2556227">
            <a:off x="4664910" y="2689288"/>
            <a:ext cx="798192" cy="900160"/>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2">
              <a:lumMod val="75000"/>
            </a:schemeClr>
          </a:solidFill>
          <a:ln w="12700">
            <a:solidFill>
              <a:schemeClr val="accent2">
                <a:lumMod val="60000"/>
                <a:lumOff val="40000"/>
              </a:schemeClr>
            </a:solidFill>
            <a:miter lim="800000"/>
            <a:headEnd/>
            <a:tailEnd/>
          </a:ln>
        </p:spPr>
        <p:txBody>
          <a:bodyPr anchor="ctr"/>
          <a:lstStyle/>
          <a:p>
            <a:pPr marL="0" marR="0" lvl="0" indent="0" algn="ctr" defTabSz="914126"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dirty="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sp>
        <p:nvSpPr>
          <p:cNvPr id="363" name="Freeform 135">
            <a:extLst>
              <a:ext uri="{FF2B5EF4-FFF2-40B4-BE49-F238E27FC236}">
                <a16:creationId xmlns:a16="http://schemas.microsoft.com/office/drawing/2014/main" id="{41BE1ED4-5C5E-7BB5-8B39-D5305488C932}"/>
              </a:ext>
            </a:extLst>
          </p:cNvPr>
          <p:cNvSpPr/>
          <p:nvPr/>
        </p:nvSpPr>
        <p:spPr bwMode="auto">
          <a:xfrm rot="17661232">
            <a:off x="4737827" y="3601314"/>
            <a:ext cx="1032948" cy="1006067"/>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tx1"/>
          </a:solidFill>
          <a:ln w="6350">
            <a:solidFill>
              <a:schemeClr val="bg1"/>
            </a:solidFill>
            <a:miter lim="800000"/>
            <a:headEnd/>
            <a:tailEnd/>
          </a:ln>
        </p:spPr>
        <p:txBody>
          <a:bodyPr anchor="ctr"/>
          <a:lstStyle/>
          <a:p>
            <a:pPr marL="0" marR="0" lvl="0" indent="0" algn="ctr" defTabSz="914126"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dirty="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grpSp>
        <p:nvGrpSpPr>
          <p:cNvPr id="3" name="Group 363">
            <a:extLst>
              <a:ext uri="{FF2B5EF4-FFF2-40B4-BE49-F238E27FC236}">
                <a16:creationId xmlns:a16="http://schemas.microsoft.com/office/drawing/2014/main" id="{A632FEDE-4694-CB97-4C6D-DF7FA4245802}"/>
              </a:ext>
            </a:extLst>
          </p:cNvPr>
          <p:cNvGrpSpPr/>
          <p:nvPr/>
        </p:nvGrpSpPr>
        <p:grpSpPr>
          <a:xfrm rot="20425862">
            <a:off x="4946678" y="3773407"/>
            <a:ext cx="705682" cy="640845"/>
            <a:chOff x="218531" y="3196207"/>
            <a:chExt cx="1364950" cy="1269464"/>
          </a:xfrm>
          <a:solidFill>
            <a:schemeClr val="accent1"/>
          </a:solidFill>
        </p:grpSpPr>
        <p:grpSp>
          <p:nvGrpSpPr>
            <p:cNvPr id="4" name="Group 364">
              <a:extLst>
                <a:ext uri="{FF2B5EF4-FFF2-40B4-BE49-F238E27FC236}">
                  <a16:creationId xmlns:a16="http://schemas.microsoft.com/office/drawing/2014/main" id="{F3DFE030-F942-77C0-CF9D-050924AA9C4A}"/>
                </a:ext>
              </a:extLst>
            </p:cNvPr>
            <p:cNvGrpSpPr/>
            <p:nvPr/>
          </p:nvGrpSpPr>
          <p:grpSpPr>
            <a:xfrm>
              <a:off x="218531" y="3897847"/>
              <a:ext cx="1364950" cy="483719"/>
              <a:chOff x="218531" y="3897847"/>
              <a:chExt cx="1364950" cy="483719"/>
            </a:xfrm>
            <a:grpFill/>
          </p:grpSpPr>
          <p:grpSp>
            <p:nvGrpSpPr>
              <p:cNvPr id="5" name="Group 369">
                <a:extLst>
                  <a:ext uri="{FF2B5EF4-FFF2-40B4-BE49-F238E27FC236}">
                    <a16:creationId xmlns:a16="http://schemas.microsoft.com/office/drawing/2014/main" id="{01F646FD-8705-CFD8-0283-95DAFFE4FDA5}"/>
                  </a:ext>
                </a:extLst>
              </p:cNvPr>
              <p:cNvGrpSpPr/>
              <p:nvPr/>
            </p:nvGrpSpPr>
            <p:grpSpPr>
              <a:xfrm>
                <a:off x="1290717" y="3985609"/>
                <a:ext cx="292764" cy="395957"/>
                <a:chOff x="1290717" y="3979567"/>
                <a:chExt cx="292764" cy="395957"/>
              </a:xfrm>
              <a:grpFill/>
            </p:grpSpPr>
            <p:sp>
              <p:nvSpPr>
                <p:cNvPr id="374" name="Rectangle 373">
                  <a:extLst>
                    <a:ext uri="{FF2B5EF4-FFF2-40B4-BE49-F238E27FC236}">
                      <a16:creationId xmlns:a16="http://schemas.microsoft.com/office/drawing/2014/main" id="{83663BE7-9082-A7B9-18F3-C2375BA9D467}"/>
                    </a:ext>
                  </a:extLst>
                </p:cNvPr>
                <p:cNvSpPr/>
                <p:nvPr/>
              </p:nvSpPr>
              <p:spPr bwMode="auto">
                <a:xfrm rot="18321457">
                  <a:off x="1245746" y="4300165"/>
                  <a:ext cx="120330" cy="30388"/>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375" name="7-Point Star 2">
                  <a:extLst>
                    <a:ext uri="{FF2B5EF4-FFF2-40B4-BE49-F238E27FC236}">
                      <a16:creationId xmlns:a16="http://schemas.microsoft.com/office/drawing/2014/main" id="{F527CFC9-D3ED-606D-581C-BE0007B493B2}"/>
                    </a:ext>
                  </a:extLst>
                </p:cNvPr>
                <p:cNvSpPr/>
                <p:nvPr/>
              </p:nvSpPr>
              <p:spPr bwMode="auto">
                <a:xfrm>
                  <a:off x="1368343" y="3979567"/>
                  <a:ext cx="215138"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nvGrpSpPr>
              <p:cNvPr id="19" name="Group 370">
                <a:extLst>
                  <a:ext uri="{FF2B5EF4-FFF2-40B4-BE49-F238E27FC236}">
                    <a16:creationId xmlns:a16="http://schemas.microsoft.com/office/drawing/2014/main" id="{B4648298-B3DA-C689-5A72-2CD7AC73E44A}"/>
                  </a:ext>
                </a:extLst>
              </p:cNvPr>
              <p:cNvGrpSpPr/>
              <p:nvPr/>
            </p:nvGrpSpPr>
            <p:grpSpPr>
              <a:xfrm rot="10800000">
                <a:off x="218531" y="3897847"/>
                <a:ext cx="287982" cy="380936"/>
                <a:chOff x="1217219" y="3771009"/>
                <a:chExt cx="287982" cy="380936"/>
              </a:xfrm>
              <a:grpFill/>
            </p:grpSpPr>
            <p:sp>
              <p:nvSpPr>
                <p:cNvPr id="372" name="Rectangle 371">
                  <a:extLst>
                    <a:ext uri="{FF2B5EF4-FFF2-40B4-BE49-F238E27FC236}">
                      <a16:creationId xmlns:a16="http://schemas.microsoft.com/office/drawing/2014/main" id="{E1666C12-3C69-4D52-294A-A3F517BDBD67}"/>
                    </a:ext>
                  </a:extLst>
                </p:cNvPr>
                <p:cNvSpPr/>
                <p:nvPr/>
              </p:nvSpPr>
              <p:spPr bwMode="auto">
                <a:xfrm rot="3738386">
                  <a:off x="1172247" y="3815981"/>
                  <a:ext cx="120331" cy="30387"/>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373" name="7-Point Star 2">
                  <a:extLst>
                    <a:ext uri="{FF2B5EF4-FFF2-40B4-BE49-F238E27FC236}">
                      <a16:creationId xmlns:a16="http://schemas.microsoft.com/office/drawing/2014/main" id="{07AE4C59-9679-16A5-29E5-7CE840C838BF}"/>
                    </a:ext>
                  </a:extLst>
                </p:cNvPr>
                <p:cNvSpPr/>
                <p:nvPr/>
              </p:nvSpPr>
              <p:spPr bwMode="auto">
                <a:xfrm>
                  <a:off x="1290062" y="3936803"/>
                  <a:ext cx="215139"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sp>
          <p:nvSpPr>
            <p:cNvPr id="366" name="Freeform 73">
              <a:extLst>
                <a:ext uri="{FF2B5EF4-FFF2-40B4-BE49-F238E27FC236}">
                  <a16:creationId xmlns:a16="http://schemas.microsoft.com/office/drawing/2014/main" id="{F9B9B4BA-9C31-C0E8-E91F-F2D88F5DCAA1}"/>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367" name="Freeform 74">
              <a:extLst>
                <a:ext uri="{FF2B5EF4-FFF2-40B4-BE49-F238E27FC236}">
                  <a16:creationId xmlns:a16="http://schemas.microsoft.com/office/drawing/2014/main" id="{9E1E3AC7-5A5D-89EB-9F92-4E80F4F49857}"/>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368" name="Freeform 39">
              <a:extLst>
                <a:ext uri="{FF2B5EF4-FFF2-40B4-BE49-F238E27FC236}">
                  <a16:creationId xmlns:a16="http://schemas.microsoft.com/office/drawing/2014/main" id="{89F48A20-4C90-9705-CDC9-F745686C46D2}"/>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369" name="Freeform 41">
              <a:extLst>
                <a:ext uri="{FF2B5EF4-FFF2-40B4-BE49-F238E27FC236}">
                  <a16:creationId xmlns:a16="http://schemas.microsoft.com/office/drawing/2014/main" id="{5081A69B-841B-B6E3-696E-0AD30D6C97A7}"/>
                </a:ext>
              </a:extLst>
            </p:cNvPr>
            <p:cNvSpPr/>
            <p:nvPr/>
          </p:nvSpPr>
          <p:spPr bwMode="auto">
            <a:xfrm flipH="1">
              <a:off x="337718" y="3196207"/>
              <a:ext cx="499628"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nvGrpSpPr>
          <p:cNvPr id="21" name="Group 7">
            <a:extLst>
              <a:ext uri="{FF2B5EF4-FFF2-40B4-BE49-F238E27FC236}">
                <a16:creationId xmlns:a16="http://schemas.microsoft.com/office/drawing/2014/main" id="{906C2457-F043-4135-97AC-8079109E2F1F}"/>
              </a:ext>
            </a:extLst>
          </p:cNvPr>
          <p:cNvGrpSpPr>
            <a:grpSpLocks/>
          </p:cNvGrpSpPr>
          <p:nvPr/>
        </p:nvGrpSpPr>
        <p:grpSpPr bwMode="auto">
          <a:xfrm rot="18621981">
            <a:off x="3951973" y="3141938"/>
            <a:ext cx="142297" cy="586719"/>
            <a:chOff x="1785340" y="2166939"/>
            <a:chExt cx="228634" cy="1457325"/>
          </a:xfrm>
          <a:solidFill>
            <a:schemeClr val="accent2"/>
          </a:solidFill>
        </p:grpSpPr>
        <p:sp>
          <p:nvSpPr>
            <p:cNvPr id="383" name="Oval 382">
              <a:extLst>
                <a:ext uri="{FF2B5EF4-FFF2-40B4-BE49-F238E27FC236}">
                  <a16:creationId xmlns:a16="http://schemas.microsoft.com/office/drawing/2014/main" id="{959C612F-EA1A-50A4-F422-5FFC3083F41C}"/>
                </a:ext>
              </a:extLst>
            </p:cNvPr>
            <p:cNvSpPr/>
            <p:nvPr/>
          </p:nvSpPr>
          <p:spPr bwMode="auto">
            <a:xfrm>
              <a:off x="1785340" y="2166939"/>
              <a:ext cx="223866" cy="614362"/>
            </a:xfrm>
            <a:prstGeom prst="ellipse">
              <a:avLst/>
            </a:prstGeom>
            <a:grpFill/>
            <a:ln w="9525" cap="flat" cmpd="sng" algn="ctr">
              <a:solidFill>
                <a:schemeClr val="accent2"/>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Arial" pitchFamily="34" charset="0"/>
              </a:endParaRPr>
            </a:p>
          </p:txBody>
        </p:sp>
        <p:sp>
          <p:nvSpPr>
            <p:cNvPr id="384" name="Oval 383">
              <a:extLst>
                <a:ext uri="{FF2B5EF4-FFF2-40B4-BE49-F238E27FC236}">
                  <a16:creationId xmlns:a16="http://schemas.microsoft.com/office/drawing/2014/main" id="{F6B17439-FF5C-DBB0-68C3-CA568993EC0E}"/>
                </a:ext>
              </a:extLst>
            </p:cNvPr>
            <p:cNvSpPr/>
            <p:nvPr/>
          </p:nvSpPr>
          <p:spPr bwMode="auto">
            <a:xfrm>
              <a:off x="1790108" y="3267076"/>
              <a:ext cx="223866" cy="357188"/>
            </a:xfrm>
            <a:prstGeom prst="ellipse">
              <a:avLst/>
            </a:prstGeom>
            <a:grpFill/>
            <a:ln w="9525" cap="flat" cmpd="sng" algn="ctr">
              <a:solidFill>
                <a:schemeClr val="accent2"/>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Arial" pitchFamily="34" charset="0"/>
              </a:endParaRPr>
            </a:p>
          </p:txBody>
        </p:sp>
        <p:cxnSp>
          <p:nvCxnSpPr>
            <p:cNvPr id="385" name="Straight Connector 384">
              <a:extLst>
                <a:ext uri="{FF2B5EF4-FFF2-40B4-BE49-F238E27FC236}">
                  <a16:creationId xmlns:a16="http://schemas.microsoft.com/office/drawing/2014/main" id="{BAD2EDF8-EF6C-8516-5908-5CB3F8E03476}"/>
                </a:ext>
              </a:extLst>
            </p:cNvPr>
            <p:cNvCxnSpPr/>
            <p:nvPr/>
          </p:nvCxnSpPr>
          <p:spPr bwMode="auto">
            <a:xfrm>
              <a:off x="1894896" y="2738438"/>
              <a:ext cx="0" cy="566738"/>
            </a:xfrm>
            <a:prstGeom prst="line">
              <a:avLst/>
            </a:prstGeom>
            <a:grpFill/>
            <a:ln w="28575" cap="flat" cmpd="sng" algn="ctr">
              <a:solidFill>
                <a:schemeClr val="accent2"/>
              </a:solidFill>
              <a:prstDash val="solid"/>
              <a:round/>
              <a:headEnd type="none" w="med" len="med"/>
              <a:tailEnd type="none" w="med" len="med"/>
            </a:ln>
            <a:effectLst/>
          </p:spPr>
        </p:cxnSp>
      </p:grpSp>
      <p:grpSp>
        <p:nvGrpSpPr>
          <p:cNvPr id="22" name="Group 7">
            <a:extLst>
              <a:ext uri="{FF2B5EF4-FFF2-40B4-BE49-F238E27FC236}">
                <a16:creationId xmlns:a16="http://schemas.microsoft.com/office/drawing/2014/main" id="{37FC35AD-EC40-CE1A-67A5-2F7A060391FC}"/>
              </a:ext>
            </a:extLst>
          </p:cNvPr>
          <p:cNvGrpSpPr>
            <a:grpSpLocks/>
          </p:cNvGrpSpPr>
          <p:nvPr/>
        </p:nvGrpSpPr>
        <p:grpSpPr bwMode="auto">
          <a:xfrm rot="19755549">
            <a:off x="4442161" y="1879945"/>
            <a:ext cx="194181" cy="832626"/>
            <a:chOff x="1785340" y="2166939"/>
            <a:chExt cx="228634" cy="1457325"/>
          </a:xfrm>
          <a:solidFill>
            <a:schemeClr val="accent2"/>
          </a:solidFill>
        </p:grpSpPr>
        <p:sp>
          <p:nvSpPr>
            <p:cNvPr id="387" name="Oval 386">
              <a:extLst>
                <a:ext uri="{FF2B5EF4-FFF2-40B4-BE49-F238E27FC236}">
                  <a16:creationId xmlns:a16="http://schemas.microsoft.com/office/drawing/2014/main" id="{B9AA474D-1504-2232-FCD4-2BDE6AFFF540}"/>
                </a:ext>
              </a:extLst>
            </p:cNvPr>
            <p:cNvSpPr/>
            <p:nvPr/>
          </p:nvSpPr>
          <p:spPr bwMode="auto">
            <a:xfrm>
              <a:off x="1785340" y="2166939"/>
              <a:ext cx="223866" cy="614362"/>
            </a:xfrm>
            <a:prstGeom prst="ellipse">
              <a:avLst/>
            </a:prstGeom>
            <a:grpFill/>
            <a:ln w="9525" cap="flat" cmpd="sng" algn="ctr">
              <a:solidFill>
                <a:schemeClr val="accent2"/>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Arial" pitchFamily="34" charset="0"/>
              </a:endParaRPr>
            </a:p>
          </p:txBody>
        </p:sp>
        <p:sp>
          <p:nvSpPr>
            <p:cNvPr id="388" name="Oval 387">
              <a:extLst>
                <a:ext uri="{FF2B5EF4-FFF2-40B4-BE49-F238E27FC236}">
                  <a16:creationId xmlns:a16="http://schemas.microsoft.com/office/drawing/2014/main" id="{2CF89D10-506D-F874-460B-2415FF387D84}"/>
                </a:ext>
              </a:extLst>
            </p:cNvPr>
            <p:cNvSpPr/>
            <p:nvPr/>
          </p:nvSpPr>
          <p:spPr bwMode="auto">
            <a:xfrm>
              <a:off x="1790108" y="3267076"/>
              <a:ext cx="223866" cy="357188"/>
            </a:xfrm>
            <a:prstGeom prst="ellipse">
              <a:avLst/>
            </a:prstGeom>
            <a:grpFill/>
            <a:ln w="9525" cap="flat" cmpd="sng" algn="ctr">
              <a:solidFill>
                <a:schemeClr val="accent2"/>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Arial" pitchFamily="34" charset="0"/>
              </a:endParaRPr>
            </a:p>
          </p:txBody>
        </p:sp>
        <p:cxnSp>
          <p:nvCxnSpPr>
            <p:cNvPr id="389" name="Straight Connector 388">
              <a:extLst>
                <a:ext uri="{FF2B5EF4-FFF2-40B4-BE49-F238E27FC236}">
                  <a16:creationId xmlns:a16="http://schemas.microsoft.com/office/drawing/2014/main" id="{6BF7BCDE-10E4-9736-A42A-10750633D6CE}"/>
                </a:ext>
              </a:extLst>
            </p:cNvPr>
            <p:cNvCxnSpPr/>
            <p:nvPr/>
          </p:nvCxnSpPr>
          <p:spPr bwMode="auto">
            <a:xfrm>
              <a:off x="1894896" y="2738438"/>
              <a:ext cx="0" cy="566738"/>
            </a:xfrm>
            <a:prstGeom prst="line">
              <a:avLst/>
            </a:prstGeom>
            <a:grpFill/>
            <a:ln w="28575" cap="flat" cmpd="sng" algn="ctr">
              <a:solidFill>
                <a:schemeClr val="accent2"/>
              </a:solidFill>
              <a:prstDash val="solid"/>
              <a:round/>
              <a:headEnd type="none" w="med" len="med"/>
              <a:tailEnd type="none" w="med" len="med"/>
            </a:ln>
            <a:effectLst/>
          </p:spPr>
        </p:cxnSp>
      </p:grpSp>
      <p:grpSp>
        <p:nvGrpSpPr>
          <p:cNvPr id="23" name="Group 7">
            <a:extLst>
              <a:ext uri="{FF2B5EF4-FFF2-40B4-BE49-F238E27FC236}">
                <a16:creationId xmlns:a16="http://schemas.microsoft.com/office/drawing/2014/main" id="{8728C8C7-9E26-F132-D6BB-CA44C652181D}"/>
              </a:ext>
            </a:extLst>
          </p:cNvPr>
          <p:cNvGrpSpPr>
            <a:grpSpLocks/>
          </p:cNvGrpSpPr>
          <p:nvPr/>
        </p:nvGrpSpPr>
        <p:grpSpPr bwMode="auto">
          <a:xfrm rot="9783739">
            <a:off x="5675540" y="4451014"/>
            <a:ext cx="116369" cy="498979"/>
            <a:chOff x="1785340" y="2166939"/>
            <a:chExt cx="228634" cy="1457325"/>
          </a:xfrm>
          <a:solidFill>
            <a:schemeClr val="accent2"/>
          </a:solidFill>
        </p:grpSpPr>
        <p:sp>
          <p:nvSpPr>
            <p:cNvPr id="391" name="Oval 390">
              <a:extLst>
                <a:ext uri="{FF2B5EF4-FFF2-40B4-BE49-F238E27FC236}">
                  <a16:creationId xmlns:a16="http://schemas.microsoft.com/office/drawing/2014/main" id="{3953DA7D-2E61-E629-89C7-09455ADDF643}"/>
                </a:ext>
              </a:extLst>
            </p:cNvPr>
            <p:cNvSpPr/>
            <p:nvPr/>
          </p:nvSpPr>
          <p:spPr bwMode="auto">
            <a:xfrm>
              <a:off x="1785340" y="2166939"/>
              <a:ext cx="223866" cy="614362"/>
            </a:xfrm>
            <a:prstGeom prst="ellipse">
              <a:avLst/>
            </a:prstGeom>
            <a:grpFill/>
            <a:ln w="9525" cap="flat" cmpd="sng" algn="ctr">
              <a:solidFill>
                <a:schemeClr val="accent2"/>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Arial" pitchFamily="34" charset="0"/>
              </a:endParaRPr>
            </a:p>
          </p:txBody>
        </p:sp>
        <p:sp>
          <p:nvSpPr>
            <p:cNvPr id="392" name="Oval 391">
              <a:extLst>
                <a:ext uri="{FF2B5EF4-FFF2-40B4-BE49-F238E27FC236}">
                  <a16:creationId xmlns:a16="http://schemas.microsoft.com/office/drawing/2014/main" id="{96BCCBDE-4EBB-AE34-98EF-4A1AE14AA4DB}"/>
                </a:ext>
              </a:extLst>
            </p:cNvPr>
            <p:cNvSpPr/>
            <p:nvPr/>
          </p:nvSpPr>
          <p:spPr bwMode="auto">
            <a:xfrm>
              <a:off x="1790108" y="3267076"/>
              <a:ext cx="223866" cy="357188"/>
            </a:xfrm>
            <a:prstGeom prst="ellipse">
              <a:avLst/>
            </a:prstGeom>
            <a:grpFill/>
            <a:ln w="9525" cap="flat" cmpd="sng" algn="ctr">
              <a:solidFill>
                <a:schemeClr val="accent2"/>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Arial" pitchFamily="34" charset="0"/>
              </a:endParaRPr>
            </a:p>
          </p:txBody>
        </p:sp>
        <p:cxnSp>
          <p:nvCxnSpPr>
            <p:cNvPr id="393" name="Straight Connector 392">
              <a:extLst>
                <a:ext uri="{FF2B5EF4-FFF2-40B4-BE49-F238E27FC236}">
                  <a16:creationId xmlns:a16="http://schemas.microsoft.com/office/drawing/2014/main" id="{12EC81DC-4AC6-CD96-4DFF-EB354A0C2955}"/>
                </a:ext>
              </a:extLst>
            </p:cNvPr>
            <p:cNvCxnSpPr/>
            <p:nvPr/>
          </p:nvCxnSpPr>
          <p:spPr bwMode="auto">
            <a:xfrm>
              <a:off x="1894896" y="2738438"/>
              <a:ext cx="0" cy="566738"/>
            </a:xfrm>
            <a:prstGeom prst="line">
              <a:avLst/>
            </a:prstGeom>
            <a:grpFill/>
            <a:ln w="28575" cap="flat" cmpd="sng" algn="ctr">
              <a:solidFill>
                <a:schemeClr val="accent2"/>
              </a:solidFill>
              <a:prstDash val="solid"/>
              <a:round/>
              <a:headEnd type="none" w="med" len="med"/>
              <a:tailEnd type="none" w="med" len="med"/>
            </a:ln>
            <a:effectLst/>
          </p:spPr>
        </p:cxnSp>
      </p:grpSp>
      <p:grpSp>
        <p:nvGrpSpPr>
          <p:cNvPr id="24" name="Group 7">
            <a:extLst>
              <a:ext uri="{FF2B5EF4-FFF2-40B4-BE49-F238E27FC236}">
                <a16:creationId xmlns:a16="http://schemas.microsoft.com/office/drawing/2014/main" id="{366AE5CF-81D0-3480-15D7-61383AE8B0AB}"/>
              </a:ext>
            </a:extLst>
          </p:cNvPr>
          <p:cNvGrpSpPr>
            <a:grpSpLocks/>
          </p:cNvGrpSpPr>
          <p:nvPr/>
        </p:nvGrpSpPr>
        <p:grpSpPr bwMode="auto">
          <a:xfrm rot="2229261">
            <a:off x="6179237" y="1940457"/>
            <a:ext cx="178645" cy="766008"/>
            <a:chOff x="1785340" y="2166939"/>
            <a:chExt cx="228634" cy="1457325"/>
          </a:xfrm>
          <a:solidFill>
            <a:schemeClr val="accent2"/>
          </a:solidFill>
        </p:grpSpPr>
        <p:sp>
          <p:nvSpPr>
            <p:cNvPr id="395" name="Oval 394">
              <a:extLst>
                <a:ext uri="{FF2B5EF4-FFF2-40B4-BE49-F238E27FC236}">
                  <a16:creationId xmlns:a16="http://schemas.microsoft.com/office/drawing/2014/main" id="{3359F07A-86FF-00E3-2FCE-DA517D608125}"/>
                </a:ext>
              </a:extLst>
            </p:cNvPr>
            <p:cNvSpPr/>
            <p:nvPr/>
          </p:nvSpPr>
          <p:spPr bwMode="auto">
            <a:xfrm>
              <a:off x="1785340" y="2166939"/>
              <a:ext cx="223866" cy="614362"/>
            </a:xfrm>
            <a:prstGeom prst="ellipse">
              <a:avLst/>
            </a:prstGeom>
            <a:grpFill/>
            <a:ln w="9525" cap="flat" cmpd="sng" algn="ctr">
              <a:solidFill>
                <a:schemeClr val="accent2"/>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Arial" pitchFamily="34" charset="0"/>
              </a:endParaRPr>
            </a:p>
          </p:txBody>
        </p:sp>
        <p:sp>
          <p:nvSpPr>
            <p:cNvPr id="396" name="Oval 395">
              <a:extLst>
                <a:ext uri="{FF2B5EF4-FFF2-40B4-BE49-F238E27FC236}">
                  <a16:creationId xmlns:a16="http://schemas.microsoft.com/office/drawing/2014/main" id="{67F88B64-1059-0C0F-FDC9-07B4543DBE70}"/>
                </a:ext>
              </a:extLst>
            </p:cNvPr>
            <p:cNvSpPr/>
            <p:nvPr/>
          </p:nvSpPr>
          <p:spPr bwMode="auto">
            <a:xfrm>
              <a:off x="1790108" y="3267076"/>
              <a:ext cx="223866" cy="357188"/>
            </a:xfrm>
            <a:prstGeom prst="ellipse">
              <a:avLst/>
            </a:prstGeom>
            <a:grpFill/>
            <a:ln w="9525" cap="flat" cmpd="sng" algn="ctr">
              <a:solidFill>
                <a:schemeClr val="accent2"/>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Arial" pitchFamily="34" charset="0"/>
              </a:endParaRPr>
            </a:p>
          </p:txBody>
        </p:sp>
        <p:cxnSp>
          <p:nvCxnSpPr>
            <p:cNvPr id="397" name="Straight Connector 396">
              <a:extLst>
                <a:ext uri="{FF2B5EF4-FFF2-40B4-BE49-F238E27FC236}">
                  <a16:creationId xmlns:a16="http://schemas.microsoft.com/office/drawing/2014/main" id="{11E09B1B-988B-F5FE-1848-1B1104576423}"/>
                </a:ext>
              </a:extLst>
            </p:cNvPr>
            <p:cNvCxnSpPr/>
            <p:nvPr/>
          </p:nvCxnSpPr>
          <p:spPr bwMode="auto">
            <a:xfrm>
              <a:off x="1894896" y="2738438"/>
              <a:ext cx="0" cy="566738"/>
            </a:xfrm>
            <a:prstGeom prst="line">
              <a:avLst/>
            </a:prstGeom>
            <a:grpFill/>
            <a:ln w="28575" cap="flat" cmpd="sng" algn="ctr">
              <a:solidFill>
                <a:schemeClr val="accent2"/>
              </a:solidFill>
              <a:prstDash val="solid"/>
              <a:round/>
              <a:headEnd type="none" w="med" len="med"/>
              <a:tailEnd type="none" w="med" len="med"/>
            </a:ln>
            <a:effectLst/>
          </p:spPr>
        </p:cxnSp>
      </p:grpSp>
      <p:sp>
        <p:nvSpPr>
          <p:cNvPr id="2" name="Title 1">
            <a:extLst>
              <a:ext uri="{FF2B5EF4-FFF2-40B4-BE49-F238E27FC236}">
                <a16:creationId xmlns:a16="http://schemas.microsoft.com/office/drawing/2014/main" id="{B695D0F1-1AB5-7B16-A79A-9C1118972A66}"/>
              </a:ext>
            </a:extLst>
          </p:cNvPr>
          <p:cNvSpPr>
            <a:spLocks noGrp="1"/>
          </p:cNvSpPr>
          <p:nvPr>
            <p:ph type="title"/>
          </p:nvPr>
        </p:nvSpPr>
        <p:spPr/>
        <p:txBody>
          <a:bodyPr/>
          <a:lstStyle/>
          <a:p>
            <a:r>
              <a:rPr lang="en-US" dirty="0"/>
              <a:t>ADC Mechanism of Action</a:t>
            </a:r>
          </a:p>
        </p:txBody>
      </p:sp>
      <p:sp>
        <p:nvSpPr>
          <p:cNvPr id="6" name="Oval 14">
            <a:extLst>
              <a:ext uri="{FF2B5EF4-FFF2-40B4-BE49-F238E27FC236}">
                <a16:creationId xmlns:a16="http://schemas.microsoft.com/office/drawing/2014/main" id="{30C83BBA-925C-43EE-9DD7-69128F23971B}"/>
              </a:ext>
            </a:extLst>
          </p:cNvPr>
          <p:cNvSpPr/>
          <p:nvPr/>
        </p:nvSpPr>
        <p:spPr bwMode="auto">
          <a:xfrm>
            <a:off x="4199510" y="3850800"/>
            <a:ext cx="324561" cy="324561"/>
          </a:xfrm>
          <a:prstGeom prst="ellipse">
            <a:avLst/>
          </a:prstGeom>
          <a:solidFill>
            <a:srgbClr val="E6E8EC"/>
          </a:solidFill>
          <a:ln w="28575" cap="sq" cmpd="sng" algn="ctr">
            <a:solidFill>
              <a:srgbClr val="1F335B"/>
            </a:solidFill>
            <a:prstDash val="solid"/>
            <a:miter lim="800000"/>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70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071D49"/>
              </a:solidFill>
              <a:effectLst/>
              <a:uLnTx/>
              <a:uFillTx/>
              <a:latin typeface="Calibri"/>
              <a:ea typeface="+mn-ea"/>
              <a:cs typeface="+mn-cs"/>
            </a:endParaRPr>
          </a:p>
        </p:txBody>
      </p:sp>
      <p:sp>
        <p:nvSpPr>
          <p:cNvPr id="7" name="Oval 16">
            <a:extLst>
              <a:ext uri="{FF2B5EF4-FFF2-40B4-BE49-F238E27FC236}">
                <a16:creationId xmlns:a16="http://schemas.microsoft.com/office/drawing/2014/main" id="{009F2394-E315-49E1-90EA-ABD84A5A9654}"/>
              </a:ext>
            </a:extLst>
          </p:cNvPr>
          <p:cNvSpPr/>
          <p:nvPr/>
        </p:nvSpPr>
        <p:spPr bwMode="auto">
          <a:xfrm>
            <a:off x="5788237" y="4132377"/>
            <a:ext cx="324561" cy="324561"/>
          </a:xfrm>
          <a:prstGeom prst="ellipse">
            <a:avLst/>
          </a:prstGeom>
          <a:solidFill>
            <a:srgbClr val="E6E8EC"/>
          </a:solidFill>
          <a:ln w="28575" cap="sq" cmpd="sng" algn="ctr">
            <a:solidFill>
              <a:srgbClr val="1F335B"/>
            </a:solidFill>
            <a:prstDash val="solid"/>
            <a:miter lim="800000"/>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70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071D49"/>
              </a:solidFill>
              <a:effectLst/>
              <a:uLnTx/>
              <a:uFillTx/>
              <a:latin typeface="Calibri"/>
              <a:ea typeface="+mn-ea"/>
              <a:cs typeface="+mn-cs"/>
            </a:endParaRPr>
          </a:p>
        </p:txBody>
      </p:sp>
      <p:sp>
        <p:nvSpPr>
          <p:cNvPr id="8" name="TextBox 30">
            <a:extLst>
              <a:ext uri="{FF2B5EF4-FFF2-40B4-BE49-F238E27FC236}">
                <a16:creationId xmlns:a16="http://schemas.microsoft.com/office/drawing/2014/main" id="{D18A0037-F297-4DC9-9D66-C692BE8B2751}"/>
              </a:ext>
            </a:extLst>
          </p:cNvPr>
          <p:cNvSpPr txBox="1"/>
          <p:nvPr/>
        </p:nvSpPr>
        <p:spPr>
          <a:xfrm>
            <a:off x="301080" y="1441938"/>
            <a:ext cx="1218516" cy="553998"/>
          </a:xfrm>
          <a:prstGeom prst="rect">
            <a:avLst/>
          </a:prstGeom>
          <a:solidFill>
            <a:srgbClr val="FFFFFF"/>
          </a:solid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2D2926"/>
                </a:solidFill>
                <a:effectLst/>
                <a:uLnTx/>
                <a:uFillTx/>
                <a:latin typeface="Calibri" panose="020F0502020204030204" pitchFamily="34" charset="0"/>
                <a:ea typeface="Calibri" panose="020F0502020204030204" pitchFamily="34" charset="0"/>
                <a:cs typeface="Calibri" panose="020F0502020204030204" pitchFamily="34" charset="0"/>
              </a:rPr>
              <a:t>ADC in circulation</a:t>
            </a:r>
          </a:p>
        </p:txBody>
      </p:sp>
      <p:sp>
        <p:nvSpPr>
          <p:cNvPr id="9" name="TextBox 31">
            <a:extLst>
              <a:ext uri="{FF2B5EF4-FFF2-40B4-BE49-F238E27FC236}">
                <a16:creationId xmlns:a16="http://schemas.microsoft.com/office/drawing/2014/main" id="{E7856568-1889-4F94-BBE3-AC15F015C86A}"/>
              </a:ext>
            </a:extLst>
          </p:cNvPr>
          <p:cNvSpPr txBox="1"/>
          <p:nvPr/>
        </p:nvSpPr>
        <p:spPr>
          <a:xfrm>
            <a:off x="4774744" y="1883247"/>
            <a:ext cx="1218516" cy="27699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2D2926"/>
                </a:solidFill>
                <a:effectLst/>
                <a:uLnTx/>
                <a:uFillTx/>
                <a:latin typeface="Calibri" panose="020F0502020204030204" pitchFamily="34" charset="0"/>
                <a:ea typeface="Calibri" panose="020F0502020204030204" pitchFamily="34" charset="0"/>
                <a:cs typeface="Calibri" panose="020F0502020204030204" pitchFamily="34" charset="0"/>
              </a:rPr>
              <a:t>Tumor cell</a:t>
            </a:r>
          </a:p>
        </p:txBody>
      </p:sp>
      <p:sp>
        <p:nvSpPr>
          <p:cNvPr id="10" name="TextBox 34">
            <a:extLst>
              <a:ext uri="{FF2B5EF4-FFF2-40B4-BE49-F238E27FC236}">
                <a16:creationId xmlns:a16="http://schemas.microsoft.com/office/drawing/2014/main" id="{EFDD96A5-02A0-442C-B764-ECCD2678CE60}"/>
              </a:ext>
            </a:extLst>
          </p:cNvPr>
          <p:cNvSpPr txBox="1"/>
          <p:nvPr/>
        </p:nvSpPr>
        <p:spPr>
          <a:xfrm>
            <a:off x="7850042" y="2984722"/>
            <a:ext cx="389091" cy="456409"/>
          </a:xfrm>
          <a:prstGeom prst="rect">
            <a:avLst/>
          </a:prstGeom>
          <a:solidFill>
            <a:srgbClr val="FFFFFF"/>
          </a:solidFill>
          <a:ln>
            <a:noFill/>
          </a:ln>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FFFFFF"/>
              </a:solidFill>
              <a:effectLst/>
              <a:uLnTx/>
              <a:uFillTx/>
              <a:latin typeface="Calibri"/>
              <a:ea typeface="+mn-ea"/>
              <a:cs typeface="+mn-cs"/>
            </a:endParaRPr>
          </a:p>
        </p:txBody>
      </p:sp>
      <p:cxnSp>
        <p:nvCxnSpPr>
          <p:cNvPr id="11" name="Straight Connector 36">
            <a:extLst>
              <a:ext uri="{FF2B5EF4-FFF2-40B4-BE49-F238E27FC236}">
                <a16:creationId xmlns:a16="http://schemas.microsoft.com/office/drawing/2014/main" id="{FFE80DE7-689C-46C0-B863-13676B87404D}"/>
              </a:ext>
            </a:extLst>
          </p:cNvPr>
          <p:cNvCxnSpPr>
            <a:cxnSpLocks/>
          </p:cNvCxnSpPr>
          <p:nvPr/>
        </p:nvCxnSpPr>
        <p:spPr bwMode="auto">
          <a:xfrm>
            <a:off x="2572665" y="2866656"/>
            <a:ext cx="0" cy="246297"/>
          </a:xfrm>
          <a:prstGeom prst="line">
            <a:avLst/>
          </a:prstGeom>
          <a:solidFill>
            <a:srgbClr val="071D49"/>
          </a:solidFill>
          <a:ln w="22225" cap="flat" cmpd="sng" algn="ctr">
            <a:solidFill>
              <a:srgbClr val="071D49"/>
            </a:solidFill>
            <a:prstDash val="solid"/>
            <a:round/>
            <a:headEnd type="none" w="med" len="med"/>
            <a:tailEnd type="none" w="med" len="med"/>
          </a:ln>
          <a:effectLst/>
        </p:spPr>
      </p:cxnSp>
      <p:sp>
        <p:nvSpPr>
          <p:cNvPr id="12" name="TextBox 10">
            <a:extLst>
              <a:ext uri="{FF2B5EF4-FFF2-40B4-BE49-F238E27FC236}">
                <a16:creationId xmlns:a16="http://schemas.microsoft.com/office/drawing/2014/main" id="{2923DD54-BB69-4198-BE02-9A6A6D4A02AB}"/>
              </a:ext>
            </a:extLst>
          </p:cNvPr>
          <p:cNvSpPr txBox="1"/>
          <p:nvPr/>
        </p:nvSpPr>
        <p:spPr>
          <a:xfrm>
            <a:off x="439037" y="3109522"/>
            <a:ext cx="2717496" cy="1323439"/>
          </a:xfrm>
          <a:prstGeom prst="rect">
            <a:avLst/>
          </a:prstGeom>
          <a:solidFill>
            <a:srgbClr val="FFFFFF">
              <a:lumMod val="95000"/>
            </a:srgbClr>
          </a:solidFill>
          <a:ln w="28575">
            <a:solidFill>
              <a:schemeClr val="accent3"/>
            </a:solidFill>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2D2926"/>
                </a:solidFill>
                <a:effectLst/>
                <a:uLnTx/>
                <a:uFillTx/>
                <a:latin typeface="Calibri" panose="020F0502020204030204" pitchFamily="34" charset="0"/>
                <a:ea typeface="Calibri" panose="020F0502020204030204" pitchFamily="34" charset="0"/>
                <a:cs typeface="Calibri" panose="020F0502020204030204" pitchFamily="34" charset="0"/>
              </a:rPr>
              <a:t>Antibody of ADC binds selectively to a highly expressed antigen on surface of tumor cells, forming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2D2926"/>
                </a:solidFill>
                <a:effectLst/>
                <a:uLnTx/>
                <a:uFillTx/>
                <a:latin typeface="Calibri" panose="020F0502020204030204" pitchFamily="34" charset="0"/>
                <a:ea typeface="Calibri" panose="020F0502020204030204" pitchFamily="34" charset="0"/>
                <a:cs typeface="Calibri" panose="020F0502020204030204" pitchFamily="34" charset="0"/>
              </a:rPr>
              <a:t>ADC-antigen complex</a:t>
            </a:r>
            <a:endParaRPr kumimoji="0" lang="en-US" sz="1600" b="0" i="0" u="none" strike="noStrike" kern="0" cap="none" spc="0" normalizeH="0" baseline="30000" noProof="0" dirty="0">
              <a:ln>
                <a:noFill/>
              </a:ln>
              <a:solidFill>
                <a:srgbClr val="2D2926"/>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cxnSp>
        <p:nvCxnSpPr>
          <p:cNvPr id="13" name="Straight Connector 38">
            <a:extLst>
              <a:ext uri="{FF2B5EF4-FFF2-40B4-BE49-F238E27FC236}">
                <a16:creationId xmlns:a16="http://schemas.microsoft.com/office/drawing/2014/main" id="{8976292D-103C-4733-943C-55C139F614BB}"/>
              </a:ext>
            </a:extLst>
          </p:cNvPr>
          <p:cNvCxnSpPr>
            <a:cxnSpLocks/>
            <a:stCxn id="6" idx="4"/>
          </p:cNvCxnSpPr>
          <p:nvPr/>
        </p:nvCxnSpPr>
        <p:spPr bwMode="auto">
          <a:xfrm>
            <a:off x="4361791" y="4175361"/>
            <a:ext cx="0" cy="731520"/>
          </a:xfrm>
          <a:prstGeom prst="line">
            <a:avLst/>
          </a:prstGeom>
          <a:solidFill>
            <a:srgbClr val="071D49"/>
          </a:solidFill>
          <a:ln w="22225" cap="flat" cmpd="sng" algn="ctr">
            <a:solidFill>
              <a:srgbClr val="071D49"/>
            </a:solidFill>
            <a:prstDash val="solid"/>
            <a:round/>
            <a:headEnd type="none" w="med" len="med"/>
            <a:tailEnd type="none" w="med" len="med"/>
          </a:ln>
          <a:effectLst/>
        </p:spPr>
      </p:cxnSp>
      <p:sp>
        <p:nvSpPr>
          <p:cNvPr id="14" name="Oval 50">
            <a:extLst>
              <a:ext uri="{FF2B5EF4-FFF2-40B4-BE49-F238E27FC236}">
                <a16:creationId xmlns:a16="http://schemas.microsoft.com/office/drawing/2014/main" id="{90CCE55F-52C7-4D3B-B9BB-34DD1EB4818C}"/>
              </a:ext>
            </a:extLst>
          </p:cNvPr>
          <p:cNvSpPr/>
          <p:nvPr/>
        </p:nvSpPr>
        <p:spPr bwMode="auto">
          <a:xfrm>
            <a:off x="2412410" y="2542095"/>
            <a:ext cx="324561" cy="324561"/>
          </a:xfrm>
          <a:prstGeom prst="ellipse">
            <a:avLst/>
          </a:prstGeom>
          <a:solidFill>
            <a:srgbClr val="E6E8EC"/>
          </a:solidFill>
          <a:ln w="28575" cap="sq" cmpd="sng" algn="ctr">
            <a:solidFill>
              <a:srgbClr val="071D49"/>
            </a:solidFill>
            <a:prstDash val="solid"/>
            <a:miter lim="800000"/>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70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071D49"/>
              </a:solidFill>
              <a:effectLst/>
              <a:uLnTx/>
              <a:uFillTx/>
              <a:latin typeface="Calibri"/>
              <a:ea typeface="+mn-ea"/>
              <a:cs typeface="+mn-cs"/>
            </a:endParaRPr>
          </a:p>
        </p:txBody>
      </p:sp>
      <p:sp>
        <p:nvSpPr>
          <p:cNvPr id="15" name="TextBox 47">
            <a:extLst>
              <a:ext uri="{FF2B5EF4-FFF2-40B4-BE49-F238E27FC236}">
                <a16:creationId xmlns:a16="http://schemas.microsoft.com/office/drawing/2014/main" id="{435BEBC8-320D-48AD-8C16-503B19A7F344}"/>
              </a:ext>
            </a:extLst>
          </p:cNvPr>
          <p:cNvSpPr txBox="1"/>
          <p:nvPr/>
        </p:nvSpPr>
        <p:spPr>
          <a:xfrm>
            <a:off x="2497429" y="2572893"/>
            <a:ext cx="154522" cy="246221"/>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71D49"/>
                </a:solidFill>
                <a:effectLst/>
                <a:uLnTx/>
                <a:uFillTx/>
                <a:latin typeface="Calibri" panose="020F0502020204030204" pitchFamily="34" charset="0"/>
                <a:ea typeface="Calibri" panose="020F0502020204030204" pitchFamily="34" charset="0"/>
                <a:cs typeface="Calibri" panose="020F0502020204030204" pitchFamily="34" charset="0"/>
              </a:rPr>
              <a:t>1</a:t>
            </a:r>
          </a:p>
        </p:txBody>
      </p:sp>
      <p:sp>
        <p:nvSpPr>
          <p:cNvPr id="16" name="TextBox 54">
            <a:extLst>
              <a:ext uri="{FF2B5EF4-FFF2-40B4-BE49-F238E27FC236}">
                <a16:creationId xmlns:a16="http://schemas.microsoft.com/office/drawing/2014/main" id="{F50FB632-DF17-402A-88E7-CE39430B45EE}"/>
              </a:ext>
            </a:extLst>
          </p:cNvPr>
          <p:cNvSpPr txBox="1"/>
          <p:nvPr/>
        </p:nvSpPr>
        <p:spPr>
          <a:xfrm>
            <a:off x="4284529" y="3881598"/>
            <a:ext cx="154522" cy="246221"/>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71D49"/>
                </a:solidFill>
                <a:effectLst/>
                <a:uLnTx/>
                <a:uFillTx/>
                <a:latin typeface="Calibri" panose="020F0502020204030204" pitchFamily="34" charset="0"/>
                <a:ea typeface="Calibri" panose="020F0502020204030204" pitchFamily="34" charset="0"/>
                <a:cs typeface="Calibri" panose="020F0502020204030204" pitchFamily="34" charset="0"/>
              </a:rPr>
              <a:t>2</a:t>
            </a:r>
          </a:p>
        </p:txBody>
      </p:sp>
      <p:sp>
        <p:nvSpPr>
          <p:cNvPr id="17" name="TextBox 55">
            <a:extLst>
              <a:ext uri="{FF2B5EF4-FFF2-40B4-BE49-F238E27FC236}">
                <a16:creationId xmlns:a16="http://schemas.microsoft.com/office/drawing/2014/main" id="{E1904E8C-93A2-495A-9AE5-82680BB22E70}"/>
              </a:ext>
            </a:extLst>
          </p:cNvPr>
          <p:cNvSpPr txBox="1"/>
          <p:nvPr/>
        </p:nvSpPr>
        <p:spPr>
          <a:xfrm>
            <a:off x="5873256" y="4163175"/>
            <a:ext cx="154522" cy="246221"/>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71D49"/>
                </a:solidFill>
                <a:effectLst/>
                <a:uLnTx/>
                <a:uFillTx/>
                <a:latin typeface="Calibri" panose="020F0502020204030204" pitchFamily="34" charset="0"/>
                <a:ea typeface="Calibri" panose="020F0502020204030204" pitchFamily="34" charset="0"/>
                <a:cs typeface="Calibri" panose="020F0502020204030204" pitchFamily="34" charset="0"/>
              </a:rPr>
              <a:t>3</a:t>
            </a:r>
          </a:p>
        </p:txBody>
      </p:sp>
      <p:sp>
        <p:nvSpPr>
          <p:cNvPr id="20" name="TextBox 11">
            <a:extLst>
              <a:ext uri="{FF2B5EF4-FFF2-40B4-BE49-F238E27FC236}">
                <a16:creationId xmlns:a16="http://schemas.microsoft.com/office/drawing/2014/main" id="{BB420FCB-ED34-4AAF-81C0-2634B8CBA454}"/>
              </a:ext>
            </a:extLst>
          </p:cNvPr>
          <p:cNvSpPr txBox="1"/>
          <p:nvPr/>
        </p:nvSpPr>
        <p:spPr>
          <a:xfrm>
            <a:off x="2582141" y="4814563"/>
            <a:ext cx="2713189" cy="1077218"/>
          </a:xfrm>
          <a:prstGeom prst="rect">
            <a:avLst/>
          </a:prstGeom>
          <a:solidFill>
            <a:srgbClr val="FFFFFF">
              <a:lumMod val="95000"/>
            </a:srgbClr>
          </a:solidFill>
          <a:ln w="19050">
            <a:solidFill>
              <a:srgbClr val="071D49"/>
            </a:solidFill>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2D2926"/>
                </a:solidFill>
                <a:effectLst/>
                <a:uLnTx/>
                <a:uFillTx/>
                <a:latin typeface="Calibri" panose="020F0502020204030204" pitchFamily="34" charset="0"/>
                <a:ea typeface="Calibri" panose="020F0502020204030204" pitchFamily="34" charset="0"/>
                <a:cs typeface="Calibri" panose="020F0502020204030204" pitchFamily="34" charset="0"/>
              </a:rPr>
              <a:t>After binding to cell surface, ADC is then internalized by the cell and targeted for destruction</a:t>
            </a:r>
          </a:p>
        </p:txBody>
      </p:sp>
      <p:cxnSp>
        <p:nvCxnSpPr>
          <p:cNvPr id="27" name="Straight Arrow Connector 69">
            <a:extLst>
              <a:ext uri="{FF2B5EF4-FFF2-40B4-BE49-F238E27FC236}">
                <a16:creationId xmlns:a16="http://schemas.microsoft.com/office/drawing/2014/main" id="{3762E843-0A36-1480-1AC7-C59150FCA768}"/>
              </a:ext>
            </a:extLst>
          </p:cNvPr>
          <p:cNvCxnSpPr>
            <a:cxnSpLocks/>
          </p:cNvCxnSpPr>
          <p:nvPr/>
        </p:nvCxnSpPr>
        <p:spPr bwMode="auto">
          <a:xfrm>
            <a:off x="3172173" y="2506614"/>
            <a:ext cx="303074" cy="377085"/>
          </a:xfrm>
          <a:prstGeom prst="straightConnector1">
            <a:avLst/>
          </a:prstGeom>
          <a:solidFill>
            <a:srgbClr val="071D49"/>
          </a:solidFill>
          <a:ln w="44450" cap="flat" cmpd="sng" algn="ctr">
            <a:solidFill>
              <a:schemeClr val="bg1"/>
            </a:solidFill>
            <a:prstDash val="solid"/>
            <a:round/>
            <a:headEnd type="none" w="med" len="med"/>
            <a:tailEnd type="triangle"/>
          </a:ln>
          <a:effectLst/>
        </p:spPr>
      </p:cxnSp>
      <p:cxnSp>
        <p:nvCxnSpPr>
          <p:cNvPr id="28" name="Straight Arrow Connector 70">
            <a:extLst>
              <a:ext uri="{FF2B5EF4-FFF2-40B4-BE49-F238E27FC236}">
                <a16:creationId xmlns:a16="http://schemas.microsoft.com/office/drawing/2014/main" id="{7BCA72A8-4CF5-9D7C-64E6-9434CF93A12A}"/>
              </a:ext>
            </a:extLst>
          </p:cNvPr>
          <p:cNvCxnSpPr>
            <a:cxnSpLocks/>
          </p:cNvCxnSpPr>
          <p:nvPr/>
        </p:nvCxnSpPr>
        <p:spPr bwMode="auto">
          <a:xfrm>
            <a:off x="4447603" y="3590412"/>
            <a:ext cx="282112" cy="236977"/>
          </a:xfrm>
          <a:prstGeom prst="straightConnector1">
            <a:avLst/>
          </a:prstGeom>
          <a:solidFill>
            <a:srgbClr val="071D49"/>
          </a:solidFill>
          <a:ln w="44450" cap="flat" cmpd="sng" algn="ctr">
            <a:solidFill>
              <a:schemeClr val="bg1"/>
            </a:solidFill>
            <a:prstDash val="solid"/>
            <a:round/>
            <a:headEnd type="none" w="med" len="med"/>
            <a:tailEnd type="triangle"/>
          </a:ln>
          <a:effectLst/>
        </p:spPr>
      </p:cxnSp>
      <p:cxnSp>
        <p:nvCxnSpPr>
          <p:cNvPr id="29" name="Straight Arrow Connector 71">
            <a:extLst>
              <a:ext uri="{FF2B5EF4-FFF2-40B4-BE49-F238E27FC236}">
                <a16:creationId xmlns:a16="http://schemas.microsoft.com/office/drawing/2014/main" id="{73952A95-13F7-06B2-9469-68FF3831A4F9}"/>
              </a:ext>
            </a:extLst>
          </p:cNvPr>
          <p:cNvCxnSpPr>
            <a:cxnSpLocks/>
          </p:cNvCxnSpPr>
          <p:nvPr/>
        </p:nvCxnSpPr>
        <p:spPr bwMode="auto">
          <a:xfrm flipV="1">
            <a:off x="5567934" y="3307477"/>
            <a:ext cx="260284" cy="328504"/>
          </a:xfrm>
          <a:prstGeom prst="straightConnector1">
            <a:avLst/>
          </a:prstGeom>
          <a:solidFill>
            <a:srgbClr val="071D49"/>
          </a:solidFill>
          <a:ln w="44450" cap="flat" cmpd="sng" algn="ctr">
            <a:solidFill>
              <a:schemeClr val="bg2"/>
            </a:solidFill>
            <a:prstDash val="solid"/>
            <a:round/>
            <a:headEnd type="none" w="med" len="med"/>
            <a:tailEnd type="triangle"/>
          </a:ln>
          <a:effectLst/>
        </p:spPr>
      </p:cxnSp>
      <p:cxnSp>
        <p:nvCxnSpPr>
          <p:cNvPr id="30" name="Straight Arrow Connector 75">
            <a:extLst>
              <a:ext uri="{FF2B5EF4-FFF2-40B4-BE49-F238E27FC236}">
                <a16:creationId xmlns:a16="http://schemas.microsoft.com/office/drawing/2014/main" id="{0D1EDA1B-2043-1DF2-B926-BCCFB511B25C}"/>
              </a:ext>
            </a:extLst>
          </p:cNvPr>
          <p:cNvCxnSpPr>
            <a:cxnSpLocks/>
          </p:cNvCxnSpPr>
          <p:nvPr/>
        </p:nvCxnSpPr>
        <p:spPr bwMode="auto">
          <a:xfrm>
            <a:off x="6716110" y="4004441"/>
            <a:ext cx="511586" cy="205491"/>
          </a:xfrm>
          <a:prstGeom prst="straightConnector1">
            <a:avLst/>
          </a:prstGeom>
          <a:solidFill>
            <a:srgbClr val="071D49"/>
          </a:solidFill>
          <a:ln w="44450" cap="flat" cmpd="sng" algn="ctr">
            <a:solidFill>
              <a:schemeClr val="bg1"/>
            </a:solidFill>
            <a:prstDash val="solid"/>
            <a:round/>
            <a:headEnd type="none" w="med" len="med"/>
            <a:tailEnd type="triangle"/>
          </a:ln>
          <a:effectLst/>
        </p:spPr>
      </p:cxnSp>
      <p:sp>
        <p:nvSpPr>
          <p:cNvPr id="34" name="Oval 5">
            <a:extLst>
              <a:ext uri="{FF2B5EF4-FFF2-40B4-BE49-F238E27FC236}">
                <a16:creationId xmlns:a16="http://schemas.microsoft.com/office/drawing/2014/main" id="{4CBCDBDA-BA62-7299-0939-DA3ABB6E5008}"/>
              </a:ext>
            </a:extLst>
          </p:cNvPr>
          <p:cNvSpPr/>
          <p:nvPr/>
        </p:nvSpPr>
        <p:spPr bwMode="auto">
          <a:xfrm>
            <a:off x="8071108" y="4116493"/>
            <a:ext cx="324561" cy="324561"/>
          </a:xfrm>
          <a:prstGeom prst="ellipse">
            <a:avLst/>
          </a:prstGeom>
          <a:solidFill>
            <a:srgbClr val="E6E8EC"/>
          </a:solidFill>
          <a:ln w="28575" cap="sq" cmpd="sng" algn="ctr">
            <a:solidFill>
              <a:srgbClr val="1F335B"/>
            </a:solidFill>
            <a:prstDash val="solid"/>
            <a:miter lim="800000"/>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70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071D49"/>
              </a:solidFill>
              <a:effectLst/>
              <a:uLnTx/>
              <a:uFillTx/>
              <a:latin typeface="Calibri"/>
              <a:ea typeface="+mn-ea"/>
              <a:cs typeface="+mn-cs"/>
            </a:endParaRPr>
          </a:p>
        </p:txBody>
      </p:sp>
      <p:cxnSp>
        <p:nvCxnSpPr>
          <p:cNvPr id="35" name="Straight Connector 6">
            <a:extLst>
              <a:ext uri="{FF2B5EF4-FFF2-40B4-BE49-F238E27FC236}">
                <a16:creationId xmlns:a16="http://schemas.microsoft.com/office/drawing/2014/main" id="{EABBF9E0-8F95-0900-6430-E670F3FE15C6}"/>
              </a:ext>
            </a:extLst>
          </p:cNvPr>
          <p:cNvCxnSpPr>
            <a:cxnSpLocks/>
          </p:cNvCxnSpPr>
          <p:nvPr/>
        </p:nvCxnSpPr>
        <p:spPr bwMode="auto">
          <a:xfrm>
            <a:off x="8365060" y="4352291"/>
            <a:ext cx="533554" cy="398394"/>
          </a:xfrm>
          <a:prstGeom prst="line">
            <a:avLst/>
          </a:prstGeom>
          <a:solidFill>
            <a:srgbClr val="071D49"/>
          </a:solidFill>
          <a:ln w="22225" cap="flat" cmpd="sng" algn="ctr">
            <a:solidFill>
              <a:srgbClr val="071D49"/>
            </a:solidFill>
            <a:prstDash val="solid"/>
            <a:round/>
            <a:headEnd type="none" w="med" len="med"/>
            <a:tailEnd type="none" w="med" len="med"/>
          </a:ln>
          <a:effectLst/>
        </p:spPr>
      </p:cxnSp>
      <p:sp>
        <p:nvSpPr>
          <p:cNvPr id="36" name="TextBox 8">
            <a:extLst>
              <a:ext uri="{FF2B5EF4-FFF2-40B4-BE49-F238E27FC236}">
                <a16:creationId xmlns:a16="http://schemas.microsoft.com/office/drawing/2014/main" id="{49C6F638-6962-9942-8869-09B496697ABD}"/>
              </a:ext>
            </a:extLst>
          </p:cNvPr>
          <p:cNvSpPr txBox="1"/>
          <p:nvPr/>
        </p:nvSpPr>
        <p:spPr>
          <a:xfrm>
            <a:off x="8727585" y="4646320"/>
            <a:ext cx="3305709" cy="584775"/>
          </a:xfrm>
          <a:prstGeom prst="rect">
            <a:avLst/>
          </a:prstGeom>
          <a:solidFill>
            <a:srgbClr val="FFFFFF">
              <a:lumMod val="95000"/>
            </a:srgbClr>
          </a:solidFill>
          <a:ln w="19050">
            <a:solidFill>
              <a:srgbClr val="071D49"/>
            </a:solidFill>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2D2926"/>
                </a:solidFill>
                <a:effectLst/>
                <a:uLnTx/>
                <a:uFillTx/>
                <a:latin typeface="Calibri" panose="020F0502020204030204" pitchFamily="34" charset="0"/>
                <a:ea typeface="Calibri" panose="020F0502020204030204" pitchFamily="34" charset="0"/>
                <a:cs typeface="Calibri" panose="020F0502020204030204" pitchFamily="34" charset="0"/>
              </a:rPr>
              <a:t>Cytotoxins lead to cell death by one of a number of mechanisms</a:t>
            </a:r>
            <a:endParaRPr kumimoji="0" lang="en-US" sz="1600" b="0" i="0" u="none" strike="noStrike" kern="0" cap="none" spc="0" normalizeH="0" baseline="30000" noProof="0" dirty="0">
              <a:ln>
                <a:noFill/>
              </a:ln>
              <a:solidFill>
                <a:srgbClr val="2D2926"/>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7" name="TextBox 9">
            <a:extLst>
              <a:ext uri="{FF2B5EF4-FFF2-40B4-BE49-F238E27FC236}">
                <a16:creationId xmlns:a16="http://schemas.microsoft.com/office/drawing/2014/main" id="{2CF14770-87A4-E3A3-6DDC-F2937978AD70}"/>
              </a:ext>
            </a:extLst>
          </p:cNvPr>
          <p:cNvSpPr txBox="1"/>
          <p:nvPr/>
        </p:nvSpPr>
        <p:spPr>
          <a:xfrm>
            <a:off x="8156127" y="4147291"/>
            <a:ext cx="154522" cy="246221"/>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71D49"/>
                </a:solidFill>
                <a:effectLst/>
                <a:uLnTx/>
                <a:uFillTx/>
                <a:latin typeface="Calibri" panose="020F0502020204030204" pitchFamily="34" charset="0"/>
                <a:ea typeface="Calibri" panose="020F0502020204030204" pitchFamily="34" charset="0"/>
                <a:cs typeface="Calibri" panose="020F0502020204030204" pitchFamily="34" charset="0"/>
              </a:rPr>
              <a:t>4</a:t>
            </a:r>
          </a:p>
        </p:txBody>
      </p:sp>
      <p:sp>
        <p:nvSpPr>
          <p:cNvPr id="38" name="Oval 17">
            <a:extLst>
              <a:ext uri="{FF2B5EF4-FFF2-40B4-BE49-F238E27FC236}">
                <a16:creationId xmlns:a16="http://schemas.microsoft.com/office/drawing/2014/main" id="{BC7AA76C-25A3-2E76-1C0B-4DAB92BE7360}"/>
              </a:ext>
            </a:extLst>
          </p:cNvPr>
          <p:cNvSpPr/>
          <p:nvPr/>
        </p:nvSpPr>
        <p:spPr bwMode="auto">
          <a:xfrm>
            <a:off x="7964996" y="2858664"/>
            <a:ext cx="324561" cy="324561"/>
          </a:xfrm>
          <a:prstGeom prst="ellipse">
            <a:avLst/>
          </a:prstGeom>
          <a:solidFill>
            <a:srgbClr val="E6E8EC"/>
          </a:solidFill>
          <a:ln w="28575" cap="sq" cmpd="sng" algn="ctr">
            <a:solidFill>
              <a:srgbClr val="1F335B"/>
            </a:solidFill>
            <a:prstDash val="solid"/>
            <a:miter lim="800000"/>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70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071D49"/>
              </a:solidFill>
              <a:effectLst/>
              <a:uLnTx/>
              <a:uFillTx/>
              <a:latin typeface="Calibri"/>
              <a:ea typeface="+mn-ea"/>
              <a:cs typeface="+mn-cs"/>
            </a:endParaRPr>
          </a:p>
        </p:txBody>
      </p:sp>
      <p:sp>
        <p:nvSpPr>
          <p:cNvPr id="39" name="TextBox 19">
            <a:extLst>
              <a:ext uri="{FF2B5EF4-FFF2-40B4-BE49-F238E27FC236}">
                <a16:creationId xmlns:a16="http://schemas.microsoft.com/office/drawing/2014/main" id="{4E83202D-6991-242C-7A28-2F2CD8D93458}"/>
              </a:ext>
            </a:extLst>
          </p:cNvPr>
          <p:cNvSpPr txBox="1"/>
          <p:nvPr/>
        </p:nvSpPr>
        <p:spPr>
          <a:xfrm>
            <a:off x="8050015" y="2897834"/>
            <a:ext cx="154522" cy="246221"/>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71D49"/>
                </a:solidFill>
                <a:effectLst/>
                <a:uLnTx/>
                <a:uFillTx/>
                <a:latin typeface="Calibri"/>
                <a:ea typeface="+mn-ea"/>
                <a:cs typeface="+mn-cs"/>
              </a:rPr>
              <a:t>5</a:t>
            </a:r>
          </a:p>
        </p:txBody>
      </p:sp>
      <p:cxnSp>
        <p:nvCxnSpPr>
          <p:cNvPr id="64" name="Straight Arrow Connector 94">
            <a:extLst>
              <a:ext uri="{FF2B5EF4-FFF2-40B4-BE49-F238E27FC236}">
                <a16:creationId xmlns:a16="http://schemas.microsoft.com/office/drawing/2014/main" id="{89C9195F-7A3C-7EF9-2064-99CC3BAD64B0}"/>
              </a:ext>
            </a:extLst>
          </p:cNvPr>
          <p:cNvCxnSpPr>
            <a:cxnSpLocks/>
          </p:cNvCxnSpPr>
          <p:nvPr/>
        </p:nvCxnSpPr>
        <p:spPr bwMode="auto">
          <a:xfrm>
            <a:off x="2111024" y="1918358"/>
            <a:ext cx="537957" cy="140929"/>
          </a:xfrm>
          <a:prstGeom prst="straightConnector1">
            <a:avLst/>
          </a:prstGeom>
          <a:solidFill>
            <a:srgbClr val="071D49"/>
          </a:solidFill>
          <a:ln w="44450" cap="flat" cmpd="sng" algn="ctr">
            <a:solidFill>
              <a:schemeClr val="bg1"/>
            </a:solidFill>
            <a:prstDash val="solid"/>
            <a:round/>
            <a:headEnd type="none" w="med" len="med"/>
            <a:tailEnd type="triangle"/>
          </a:ln>
          <a:effectLst/>
        </p:spPr>
      </p:cxnSp>
      <p:sp>
        <p:nvSpPr>
          <p:cNvPr id="408" name="Freeform: Shape 407">
            <a:extLst>
              <a:ext uri="{FF2B5EF4-FFF2-40B4-BE49-F238E27FC236}">
                <a16:creationId xmlns:a16="http://schemas.microsoft.com/office/drawing/2014/main" id="{59524EFE-1F10-9A94-6D58-642BDB6382CA}"/>
              </a:ext>
            </a:extLst>
          </p:cNvPr>
          <p:cNvSpPr/>
          <p:nvPr/>
        </p:nvSpPr>
        <p:spPr bwMode="auto">
          <a:xfrm>
            <a:off x="463725" y="1503679"/>
            <a:ext cx="1909655" cy="1503909"/>
          </a:xfrm>
          <a:custGeom>
            <a:avLst/>
            <a:gdLst>
              <a:gd name="connsiteX0" fmla="*/ 0 w 1909655"/>
              <a:gd name="connsiteY0" fmla="*/ 1008486 h 1523511"/>
              <a:gd name="connsiteX1" fmla="*/ 310191 w 1909655"/>
              <a:gd name="connsiteY1" fmla="*/ 914400 h 1523511"/>
              <a:gd name="connsiteX2" fmla="*/ 658603 w 1909655"/>
              <a:gd name="connsiteY2" fmla="*/ 745339 h 1523511"/>
              <a:gd name="connsiteX3" fmla="*/ 946742 w 1909655"/>
              <a:gd name="connsiteY3" fmla="*/ 533645 h 1523511"/>
              <a:gd name="connsiteX4" fmla="*/ 1214300 w 1909655"/>
              <a:gd name="connsiteY4" fmla="*/ 246976 h 1523511"/>
              <a:gd name="connsiteX5" fmla="*/ 1393652 w 1909655"/>
              <a:gd name="connsiteY5" fmla="*/ 0 h 1523511"/>
              <a:gd name="connsiteX6" fmla="*/ 1909655 w 1909655"/>
              <a:gd name="connsiteY6" fmla="*/ 4410 h 1523511"/>
              <a:gd name="connsiteX7" fmla="*/ 1883194 w 1909655"/>
              <a:gd name="connsiteY7" fmla="*/ 79385 h 1523511"/>
              <a:gd name="connsiteX8" fmla="*/ 1708252 w 1909655"/>
              <a:gd name="connsiteY8" fmla="*/ 423388 h 1523511"/>
              <a:gd name="connsiteX9" fmla="*/ 1468627 w 1909655"/>
              <a:gd name="connsiteY9" fmla="*/ 711527 h 1523511"/>
              <a:gd name="connsiteX10" fmla="*/ 1095222 w 1909655"/>
              <a:gd name="connsiteY10" fmla="*/ 1058469 h 1523511"/>
              <a:gd name="connsiteX11" fmla="*/ 626261 w 1909655"/>
              <a:gd name="connsiteY11" fmla="*/ 1321617 h 1523511"/>
              <a:gd name="connsiteX12" fmla="*/ 214634 w 1909655"/>
              <a:gd name="connsiteY12" fmla="*/ 1480387 h 1523511"/>
              <a:gd name="connsiteX13" fmla="*/ 22052 w 1909655"/>
              <a:gd name="connsiteY13" fmla="*/ 1503909 h 1523511"/>
              <a:gd name="connsiteX14" fmla="*/ 0 w 1909655"/>
              <a:gd name="connsiteY14" fmla="*/ 1008486 h 1523511"/>
              <a:gd name="connsiteX0" fmla="*/ 0 w 1909655"/>
              <a:gd name="connsiteY0" fmla="*/ 1008486 h 1503909"/>
              <a:gd name="connsiteX1" fmla="*/ 310191 w 1909655"/>
              <a:gd name="connsiteY1" fmla="*/ 914400 h 1503909"/>
              <a:gd name="connsiteX2" fmla="*/ 658603 w 1909655"/>
              <a:gd name="connsiteY2" fmla="*/ 745339 h 1503909"/>
              <a:gd name="connsiteX3" fmla="*/ 946742 w 1909655"/>
              <a:gd name="connsiteY3" fmla="*/ 533645 h 1503909"/>
              <a:gd name="connsiteX4" fmla="*/ 1214300 w 1909655"/>
              <a:gd name="connsiteY4" fmla="*/ 246976 h 1503909"/>
              <a:gd name="connsiteX5" fmla="*/ 1393652 w 1909655"/>
              <a:gd name="connsiteY5" fmla="*/ 0 h 1503909"/>
              <a:gd name="connsiteX6" fmla="*/ 1909655 w 1909655"/>
              <a:gd name="connsiteY6" fmla="*/ 4410 h 1503909"/>
              <a:gd name="connsiteX7" fmla="*/ 1883194 w 1909655"/>
              <a:gd name="connsiteY7" fmla="*/ 79385 h 1503909"/>
              <a:gd name="connsiteX8" fmla="*/ 1708252 w 1909655"/>
              <a:gd name="connsiteY8" fmla="*/ 423388 h 1503909"/>
              <a:gd name="connsiteX9" fmla="*/ 1468627 w 1909655"/>
              <a:gd name="connsiteY9" fmla="*/ 711527 h 1503909"/>
              <a:gd name="connsiteX10" fmla="*/ 1095222 w 1909655"/>
              <a:gd name="connsiteY10" fmla="*/ 1058469 h 1503909"/>
              <a:gd name="connsiteX11" fmla="*/ 626261 w 1909655"/>
              <a:gd name="connsiteY11" fmla="*/ 1321617 h 1503909"/>
              <a:gd name="connsiteX12" fmla="*/ 214634 w 1909655"/>
              <a:gd name="connsiteY12" fmla="*/ 1480387 h 1503909"/>
              <a:gd name="connsiteX13" fmla="*/ 22052 w 1909655"/>
              <a:gd name="connsiteY13" fmla="*/ 1503909 h 1503909"/>
              <a:gd name="connsiteX14" fmla="*/ 0 w 1909655"/>
              <a:gd name="connsiteY14" fmla="*/ 1008486 h 150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09655" h="1503909">
                <a:moveTo>
                  <a:pt x="0" y="1008486"/>
                </a:moveTo>
                <a:cubicBezTo>
                  <a:pt x="100212" y="983372"/>
                  <a:pt x="200424" y="958258"/>
                  <a:pt x="310191" y="914400"/>
                </a:cubicBezTo>
                <a:cubicBezTo>
                  <a:pt x="419958" y="870542"/>
                  <a:pt x="552511" y="808798"/>
                  <a:pt x="658603" y="745339"/>
                </a:cubicBezTo>
                <a:cubicBezTo>
                  <a:pt x="764695" y="681880"/>
                  <a:pt x="854126" y="616705"/>
                  <a:pt x="946742" y="533645"/>
                </a:cubicBezTo>
                <a:cubicBezTo>
                  <a:pt x="1039358" y="450584"/>
                  <a:pt x="1139815" y="335917"/>
                  <a:pt x="1214300" y="246976"/>
                </a:cubicBezTo>
                <a:cubicBezTo>
                  <a:pt x="1288785" y="158035"/>
                  <a:pt x="1345139" y="44838"/>
                  <a:pt x="1393652" y="0"/>
                </a:cubicBezTo>
                <a:lnTo>
                  <a:pt x="1909655" y="4410"/>
                </a:lnTo>
                <a:cubicBezTo>
                  <a:pt x="1900835" y="29402"/>
                  <a:pt x="1916761" y="9555"/>
                  <a:pt x="1883194" y="79385"/>
                </a:cubicBezTo>
                <a:cubicBezTo>
                  <a:pt x="1849627" y="149215"/>
                  <a:pt x="1777346" y="318031"/>
                  <a:pt x="1708252" y="423388"/>
                </a:cubicBezTo>
                <a:cubicBezTo>
                  <a:pt x="1639158" y="528745"/>
                  <a:pt x="1570799" y="605680"/>
                  <a:pt x="1468627" y="711527"/>
                </a:cubicBezTo>
                <a:cubicBezTo>
                  <a:pt x="1366455" y="817374"/>
                  <a:pt x="1235616" y="956787"/>
                  <a:pt x="1095222" y="1058469"/>
                </a:cubicBezTo>
                <a:cubicBezTo>
                  <a:pt x="954828" y="1160151"/>
                  <a:pt x="773026" y="1251297"/>
                  <a:pt x="626261" y="1321617"/>
                </a:cubicBezTo>
                <a:cubicBezTo>
                  <a:pt x="479496" y="1391937"/>
                  <a:pt x="315335" y="1450005"/>
                  <a:pt x="214634" y="1480387"/>
                </a:cubicBezTo>
                <a:cubicBezTo>
                  <a:pt x="113933" y="1510769"/>
                  <a:pt x="80767" y="1490140"/>
                  <a:pt x="22052" y="1503909"/>
                </a:cubicBezTo>
                <a:lnTo>
                  <a:pt x="0" y="1008486"/>
                </a:lnTo>
                <a:close/>
              </a:path>
            </a:pathLst>
          </a:cu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06" name="Freeform: Shape 405">
            <a:extLst>
              <a:ext uri="{FF2B5EF4-FFF2-40B4-BE49-F238E27FC236}">
                <a16:creationId xmlns:a16="http://schemas.microsoft.com/office/drawing/2014/main" id="{8846F54E-0AB5-8C5B-9837-09776DEF3546}"/>
              </a:ext>
            </a:extLst>
          </p:cNvPr>
          <p:cNvSpPr/>
          <p:nvPr/>
        </p:nvSpPr>
        <p:spPr bwMode="auto">
          <a:xfrm>
            <a:off x="468449" y="1497092"/>
            <a:ext cx="1385146" cy="1016000"/>
          </a:xfrm>
          <a:custGeom>
            <a:avLst/>
            <a:gdLst>
              <a:gd name="connsiteX0" fmla="*/ 0 w 1385146"/>
              <a:gd name="connsiteY0" fmla="*/ 1016000 h 1016000"/>
              <a:gd name="connsiteX1" fmla="*/ 789093 w 1385146"/>
              <a:gd name="connsiteY1" fmla="*/ 670560 h 1016000"/>
              <a:gd name="connsiteX2" fmla="*/ 1385146 w 1385146"/>
              <a:gd name="connsiteY2" fmla="*/ 0 h 1016000"/>
              <a:gd name="connsiteX0" fmla="*/ 0 w 1385146"/>
              <a:gd name="connsiteY0" fmla="*/ 1016000 h 1016000"/>
              <a:gd name="connsiteX1" fmla="*/ 789093 w 1385146"/>
              <a:gd name="connsiteY1" fmla="*/ 664679 h 1016000"/>
              <a:gd name="connsiteX2" fmla="*/ 1385146 w 1385146"/>
              <a:gd name="connsiteY2" fmla="*/ 0 h 1016000"/>
              <a:gd name="connsiteX0" fmla="*/ 0 w 1385146"/>
              <a:gd name="connsiteY0" fmla="*/ 1016000 h 1016000"/>
              <a:gd name="connsiteX1" fmla="*/ 789093 w 1385146"/>
              <a:gd name="connsiteY1" fmla="*/ 664679 h 1016000"/>
              <a:gd name="connsiteX2" fmla="*/ 1385146 w 1385146"/>
              <a:gd name="connsiteY2" fmla="*/ 0 h 1016000"/>
            </a:gdLst>
            <a:ahLst/>
            <a:cxnLst>
              <a:cxn ang="0">
                <a:pos x="connsiteX0" y="connsiteY0"/>
              </a:cxn>
              <a:cxn ang="0">
                <a:pos x="connsiteX1" y="connsiteY1"/>
              </a:cxn>
              <a:cxn ang="0">
                <a:pos x="connsiteX2" y="connsiteY2"/>
              </a:cxn>
            </a:cxnLst>
            <a:rect l="l" t="t" r="r" b="b"/>
            <a:pathLst>
              <a:path w="1385146" h="1016000">
                <a:moveTo>
                  <a:pt x="0" y="1016000"/>
                </a:moveTo>
                <a:cubicBezTo>
                  <a:pt x="279117" y="927946"/>
                  <a:pt x="558235" y="834012"/>
                  <a:pt x="789093" y="664679"/>
                </a:cubicBezTo>
                <a:cubicBezTo>
                  <a:pt x="1019951" y="495346"/>
                  <a:pt x="1227540" y="234441"/>
                  <a:pt x="1385146" y="0"/>
                </a:cubicBez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07" name="Freeform: Shape 406">
            <a:extLst>
              <a:ext uri="{FF2B5EF4-FFF2-40B4-BE49-F238E27FC236}">
                <a16:creationId xmlns:a16="http://schemas.microsoft.com/office/drawing/2014/main" id="{A8D61F32-32C4-D6BB-C6FA-21758A3CA188}"/>
              </a:ext>
            </a:extLst>
          </p:cNvPr>
          <p:cNvSpPr/>
          <p:nvPr/>
        </p:nvSpPr>
        <p:spPr bwMode="auto">
          <a:xfrm>
            <a:off x="491046" y="1510984"/>
            <a:ext cx="1882766" cy="1497727"/>
          </a:xfrm>
          <a:custGeom>
            <a:avLst/>
            <a:gdLst>
              <a:gd name="connsiteX0" fmla="*/ 0 w 1385146"/>
              <a:gd name="connsiteY0" fmla="*/ 1016000 h 1016000"/>
              <a:gd name="connsiteX1" fmla="*/ 789093 w 1385146"/>
              <a:gd name="connsiteY1" fmla="*/ 670560 h 1016000"/>
              <a:gd name="connsiteX2" fmla="*/ 1385146 w 1385146"/>
              <a:gd name="connsiteY2" fmla="*/ 0 h 1016000"/>
              <a:gd name="connsiteX0" fmla="*/ 0 w 1385146"/>
              <a:gd name="connsiteY0" fmla="*/ 1016000 h 1016000"/>
              <a:gd name="connsiteX1" fmla="*/ 849078 w 1385146"/>
              <a:gd name="connsiteY1" fmla="*/ 659206 h 1016000"/>
              <a:gd name="connsiteX2" fmla="*/ 1385146 w 1385146"/>
              <a:gd name="connsiteY2" fmla="*/ 0 h 1016000"/>
              <a:gd name="connsiteX0" fmla="*/ 0 w 1385146"/>
              <a:gd name="connsiteY0" fmla="*/ 1016000 h 1016000"/>
              <a:gd name="connsiteX1" fmla="*/ 849078 w 1385146"/>
              <a:gd name="connsiteY1" fmla="*/ 659206 h 1016000"/>
              <a:gd name="connsiteX2" fmla="*/ 1385146 w 1385146"/>
              <a:gd name="connsiteY2" fmla="*/ 0 h 1016000"/>
              <a:gd name="connsiteX0" fmla="*/ 0 w 1385146"/>
              <a:gd name="connsiteY0" fmla="*/ 1016000 h 1016000"/>
              <a:gd name="connsiteX1" fmla="*/ 849078 w 1385146"/>
              <a:gd name="connsiteY1" fmla="*/ 659206 h 1016000"/>
              <a:gd name="connsiteX2" fmla="*/ 1385146 w 1385146"/>
              <a:gd name="connsiteY2" fmla="*/ 0 h 1016000"/>
              <a:gd name="connsiteX0" fmla="*/ 0 w 1389485"/>
              <a:gd name="connsiteY0" fmla="*/ 1001216 h 1001216"/>
              <a:gd name="connsiteX1" fmla="*/ 853417 w 1389485"/>
              <a:gd name="connsiteY1" fmla="*/ 659206 h 1001216"/>
              <a:gd name="connsiteX2" fmla="*/ 1389485 w 1389485"/>
              <a:gd name="connsiteY2" fmla="*/ 0 h 1001216"/>
              <a:gd name="connsiteX0" fmla="*/ 0 w 1389485"/>
              <a:gd name="connsiteY0" fmla="*/ 1001216 h 1001216"/>
              <a:gd name="connsiteX1" fmla="*/ 853417 w 1389485"/>
              <a:gd name="connsiteY1" fmla="*/ 659206 h 1001216"/>
              <a:gd name="connsiteX2" fmla="*/ 1389485 w 1389485"/>
              <a:gd name="connsiteY2" fmla="*/ 0 h 1001216"/>
              <a:gd name="connsiteX0" fmla="*/ 0 w 1389485"/>
              <a:gd name="connsiteY0" fmla="*/ 1001216 h 1001216"/>
              <a:gd name="connsiteX1" fmla="*/ 854502 w 1389485"/>
              <a:gd name="connsiteY1" fmla="*/ 649350 h 1001216"/>
              <a:gd name="connsiteX2" fmla="*/ 1389485 w 1389485"/>
              <a:gd name="connsiteY2" fmla="*/ 0 h 1001216"/>
              <a:gd name="connsiteX0" fmla="*/ 0 w 1389485"/>
              <a:gd name="connsiteY0" fmla="*/ 1004173 h 1004173"/>
              <a:gd name="connsiteX1" fmla="*/ 854502 w 1389485"/>
              <a:gd name="connsiteY1" fmla="*/ 652307 h 1004173"/>
              <a:gd name="connsiteX2" fmla="*/ 1389485 w 1389485"/>
              <a:gd name="connsiteY2" fmla="*/ 0 h 1004173"/>
              <a:gd name="connsiteX0" fmla="*/ 0 w 1389485"/>
              <a:gd name="connsiteY0" fmla="*/ 1004173 h 1004173"/>
              <a:gd name="connsiteX1" fmla="*/ 854502 w 1389485"/>
              <a:gd name="connsiteY1" fmla="*/ 652307 h 1004173"/>
              <a:gd name="connsiteX2" fmla="*/ 1389485 w 1389485"/>
              <a:gd name="connsiteY2" fmla="*/ 0 h 1004173"/>
            </a:gdLst>
            <a:ahLst/>
            <a:cxnLst>
              <a:cxn ang="0">
                <a:pos x="connsiteX0" y="connsiteY0"/>
              </a:cxn>
              <a:cxn ang="0">
                <a:pos x="connsiteX1" y="connsiteY1"/>
              </a:cxn>
              <a:cxn ang="0">
                <a:pos x="connsiteX2" y="connsiteY2"/>
              </a:cxn>
            </a:cxnLst>
            <a:rect l="l" t="t" r="r" b="b"/>
            <a:pathLst>
              <a:path w="1389485" h="1004173">
                <a:moveTo>
                  <a:pt x="0" y="1004173"/>
                </a:moveTo>
                <a:cubicBezTo>
                  <a:pt x="273540" y="981171"/>
                  <a:pt x="623644" y="821640"/>
                  <a:pt x="854502" y="652307"/>
                </a:cubicBezTo>
                <a:cubicBezTo>
                  <a:pt x="1085360" y="482974"/>
                  <a:pt x="1273904" y="294178"/>
                  <a:pt x="1389485" y="0"/>
                </a:cubicBez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02" name="Rectangle 101">
            <a:extLst>
              <a:ext uri="{FF2B5EF4-FFF2-40B4-BE49-F238E27FC236}">
                <a16:creationId xmlns:a16="http://schemas.microsoft.com/office/drawing/2014/main" id="{08616E4C-0A61-0D58-1BA7-19E8DDDC1D4C}"/>
              </a:ext>
            </a:extLst>
          </p:cNvPr>
          <p:cNvSpPr/>
          <p:nvPr/>
        </p:nvSpPr>
        <p:spPr bwMode="auto">
          <a:xfrm>
            <a:off x="1678894" y="1383923"/>
            <a:ext cx="873177" cy="140503"/>
          </a:xfrm>
          <a:prstGeom prst="rect">
            <a:avLst/>
          </a:prstGeom>
          <a:solidFill>
            <a:srgbClr val="FFFFFF"/>
          </a:solidFill>
          <a:ln w="28575" cap="sq" cmpd="sng" algn="ctr">
            <a:noFill/>
            <a:prstDash val="solid"/>
            <a:miter lim="800000"/>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47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2D2926"/>
              </a:solidFill>
              <a:effectLst/>
              <a:uLnTx/>
              <a:uFillTx/>
              <a:latin typeface="Calibri"/>
              <a:ea typeface="+mn-ea"/>
              <a:cs typeface="+mn-cs"/>
            </a:endParaRPr>
          </a:p>
        </p:txBody>
      </p:sp>
      <p:sp>
        <p:nvSpPr>
          <p:cNvPr id="103" name="Oval 148">
            <a:extLst>
              <a:ext uri="{FF2B5EF4-FFF2-40B4-BE49-F238E27FC236}">
                <a16:creationId xmlns:a16="http://schemas.microsoft.com/office/drawing/2014/main" id="{73EA50BD-3D31-9C21-781B-77C986BAF3AF}"/>
              </a:ext>
            </a:extLst>
          </p:cNvPr>
          <p:cNvSpPr/>
          <p:nvPr/>
        </p:nvSpPr>
        <p:spPr bwMode="auto">
          <a:xfrm>
            <a:off x="8063133" y="1086125"/>
            <a:ext cx="324561" cy="324561"/>
          </a:xfrm>
          <a:prstGeom prst="ellipse">
            <a:avLst/>
          </a:prstGeom>
          <a:solidFill>
            <a:srgbClr val="E6E8EC"/>
          </a:solidFill>
          <a:ln w="28575" cap="sq" cmpd="sng" algn="ctr">
            <a:solidFill>
              <a:srgbClr val="1F335B"/>
            </a:solidFill>
            <a:prstDash val="solid"/>
            <a:miter lim="800000"/>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70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071D49"/>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cxnSp>
        <p:nvCxnSpPr>
          <p:cNvPr id="104" name="Straight Connector 149">
            <a:extLst>
              <a:ext uri="{FF2B5EF4-FFF2-40B4-BE49-F238E27FC236}">
                <a16:creationId xmlns:a16="http://schemas.microsoft.com/office/drawing/2014/main" id="{9B6E74C4-74F6-41D9-7350-C48B9F5586B8}"/>
              </a:ext>
            </a:extLst>
          </p:cNvPr>
          <p:cNvCxnSpPr>
            <a:cxnSpLocks/>
            <a:stCxn id="103" idx="6"/>
          </p:cNvCxnSpPr>
          <p:nvPr/>
        </p:nvCxnSpPr>
        <p:spPr bwMode="auto">
          <a:xfrm>
            <a:off x="8387694" y="1248406"/>
            <a:ext cx="653210" cy="0"/>
          </a:xfrm>
          <a:prstGeom prst="line">
            <a:avLst/>
          </a:prstGeom>
          <a:solidFill>
            <a:srgbClr val="071D49"/>
          </a:solidFill>
          <a:ln w="22225" cap="flat" cmpd="sng" algn="ctr">
            <a:solidFill>
              <a:srgbClr val="071D49"/>
            </a:solidFill>
            <a:prstDash val="solid"/>
            <a:round/>
            <a:headEnd type="none" w="med" len="med"/>
            <a:tailEnd type="none" w="med" len="med"/>
          </a:ln>
          <a:effectLst/>
        </p:spPr>
      </p:cxnSp>
      <p:sp>
        <p:nvSpPr>
          <p:cNvPr id="105" name="TextBox 150">
            <a:extLst>
              <a:ext uri="{FF2B5EF4-FFF2-40B4-BE49-F238E27FC236}">
                <a16:creationId xmlns:a16="http://schemas.microsoft.com/office/drawing/2014/main" id="{6B3C9B6C-3923-A9D4-3B32-42B50A92E984}"/>
              </a:ext>
            </a:extLst>
          </p:cNvPr>
          <p:cNvSpPr txBox="1"/>
          <p:nvPr/>
        </p:nvSpPr>
        <p:spPr>
          <a:xfrm>
            <a:off x="8688011" y="1098359"/>
            <a:ext cx="3191141" cy="830997"/>
          </a:xfrm>
          <a:prstGeom prst="rect">
            <a:avLst/>
          </a:prstGeom>
          <a:solidFill>
            <a:srgbClr val="FFFFFF">
              <a:lumMod val="95000"/>
            </a:srgbClr>
          </a:solidFill>
          <a:ln w="28575">
            <a:solidFill>
              <a:schemeClr val="accent3"/>
            </a:solidFill>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2D2926"/>
                </a:solidFill>
                <a:effectLst/>
                <a:uLnTx/>
                <a:uFillTx/>
                <a:latin typeface="Calibri" panose="020F0502020204030204" pitchFamily="34" charset="0"/>
                <a:ea typeface="Calibri" panose="020F0502020204030204" pitchFamily="34" charset="0"/>
                <a:cs typeface="Calibri" panose="020F0502020204030204" pitchFamily="34" charset="0"/>
              </a:rPr>
              <a:t>Antibody component of ADC may engage with immune effector cells to trigger antitumor immunity</a:t>
            </a:r>
            <a:endParaRPr kumimoji="0" lang="en-US" sz="1600" b="0" i="0" u="none" strike="noStrike" kern="0" cap="none" spc="0" normalizeH="0" baseline="30000" noProof="0" dirty="0">
              <a:ln>
                <a:noFill/>
              </a:ln>
              <a:solidFill>
                <a:srgbClr val="2D2926"/>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06" name="TextBox 151">
            <a:extLst>
              <a:ext uri="{FF2B5EF4-FFF2-40B4-BE49-F238E27FC236}">
                <a16:creationId xmlns:a16="http://schemas.microsoft.com/office/drawing/2014/main" id="{EC38B48C-A052-7648-AFEC-4C454A079C07}"/>
              </a:ext>
            </a:extLst>
          </p:cNvPr>
          <p:cNvSpPr txBox="1"/>
          <p:nvPr/>
        </p:nvSpPr>
        <p:spPr>
          <a:xfrm>
            <a:off x="8150556" y="1113463"/>
            <a:ext cx="154522" cy="246221"/>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71D49"/>
                </a:solidFill>
                <a:effectLst/>
                <a:uLnTx/>
                <a:uFillTx/>
                <a:latin typeface="Calibri"/>
                <a:ea typeface="+mn-ea"/>
                <a:cs typeface="+mn-cs"/>
              </a:rPr>
              <a:t>6</a:t>
            </a:r>
          </a:p>
        </p:txBody>
      </p:sp>
      <p:sp>
        <p:nvSpPr>
          <p:cNvPr id="113" name="TextBox 159">
            <a:extLst>
              <a:ext uri="{FF2B5EF4-FFF2-40B4-BE49-F238E27FC236}">
                <a16:creationId xmlns:a16="http://schemas.microsoft.com/office/drawing/2014/main" id="{3825A0D2-CAF6-7B84-C974-1CF501DF8AE2}"/>
              </a:ext>
            </a:extLst>
          </p:cNvPr>
          <p:cNvSpPr txBox="1"/>
          <p:nvPr/>
        </p:nvSpPr>
        <p:spPr>
          <a:xfrm>
            <a:off x="7461591" y="2388959"/>
            <a:ext cx="1229633" cy="24622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2D2926"/>
                </a:solidFill>
                <a:effectLst/>
                <a:uLnTx/>
                <a:uFillTx/>
                <a:latin typeface="Calibri" panose="020F0502020204030204" pitchFamily="34" charset="0"/>
                <a:ea typeface="Calibri" panose="020F0502020204030204" pitchFamily="34" charset="0"/>
                <a:cs typeface="Calibri" panose="020F0502020204030204" pitchFamily="34" charset="0"/>
              </a:rPr>
              <a:t>Tumor cell</a:t>
            </a:r>
          </a:p>
        </p:txBody>
      </p:sp>
      <p:sp>
        <p:nvSpPr>
          <p:cNvPr id="413" name="Freeform 134">
            <a:extLst>
              <a:ext uri="{FF2B5EF4-FFF2-40B4-BE49-F238E27FC236}">
                <a16:creationId xmlns:a16="http://schemas.microsoft.com/office/drawing/2014/main" id="{1223AF56-F294-89E9-7D60-1E37FBE26F07}"/>
              </a:ext>
            </a:extLst>
          </p:cNvPr>
          <p:cNvSpPr/>
          <p:nvPr/>
        </p:nvSpPr>
        <p:spPr bwMode="auto">
          <a:xfrm rot="20810788">
            <a:off x="7139073" y="1265223"/>
            <a:ext cx="1018776" cy="817822"/>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solidFill>
            <a:schemeClr val="accent2">
              <a:lumMod val="20000"/>
              <a:lumOff val="80000"/>
            </a:schemeClr>
          </a:solidFill>
          <a:ln w="12700">
            <a:solidFill>
              <a:schemeClr val="accent1"/>
            </a:solidFill>
            <a:miter lim="800000"/>
            <a:headEnd/>
            <a:tailEnd/>
          </a:ln>
        </p:spPr>
        <p:txBody>
          <a:bodyPr anchor="ctr"/>
          <a:lstStyle/>
          <a:p>
            <a:pPr marL="0" marR="0" lvl="0" indent="0" algn="ctr" defTabSz="914126"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dirty="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sp>
        <p:nvSpPr>
          <p:cNvPr id="114" name="TextBox 160">
            <a:extLst>
              <a:ext uri="{FF2B5EF4-FFF2-40B4-BE49-F238E27FC236}">
                <a16:creationId xmlns:a16="http://schemas.microsoft.com/office/drawing/2014/main" id="{E6CDF905-AFFE-B035-190C-EDBD49C41E8E}"/>
              </a:ext>
            </a:extLst>
          </p:cNvPr>
          <p:cNvSpPr txBox="1"/>
          <p:nvPr/>
        </p:nvSpPr>
        <p:spPr>
          <a:xfrm>
            <a:off x="6290515" y="4317383"/>
            <a:ext cx="1218516" cy="24622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2D2926"/>
                </a:solidFill>
                <a:effectLst/>
                <a:uLnTx/>
                <a:uFillTx/>
                <a:latin typeface="Calibri" panose="020F0502020204030204" pitchFamily="34" charset="0"/>
                <a:ea typeface="Calibri" panose="020F0502020204030204" pitchFamily="34" charset="0"/>
                <a:cs typeface="Calibri" panose="020F0502020204030204" pitchFamily="34" charset="0"/>
              </a:rPr>
              <a:t>Apoptosis</a:t>
            </a:r>
          </a:p>
        </p:txBody>
      </p:sp>
      <p:cxnSp>
        <p:nvCxnSpPr>
          <p:cNvPr id="116" name="Straight Arrow Connector 162">
            <a:extLst>
              <a:ext uri="{FF2B5EF4-FFF2-40B4-BE49-F238E27FC236}">
                <a16:creationId xmlns:a16="http://schemas.microsoft.com/office/drawing/2014/main" id="{46B25540-782B-1A25-99B7-EE21F33D1743}"/>
              </a:ext>
            </a:extLst>
          </p:cNvPr>
          <p:cNvCxnSpPr>
            <a:cxnSpLocks/>
          </p:cNvCxnSpPr>
          <p:nvPr/>
        </p:nvCxnSpPr>
        <p:spPr bwMode="auto">
          <a:xfrm>
            <a:off x="6634774" y="3021382"/>
            <a:ext cx="548373" cy="0"/>
          </a:xfrm>
          <a:prstGeom prst="straightConnector1">
            <a:avLst/>
          </a:prstGeom>
          <a:solidFill>
            <a:srgbClr val="071D49"/>
          </a:solidFill>
          <a:ln w="44450" cap="flat" cmpd="sng" algn="ctr">
            <a:solidFill>
              <a:schemeClr val="bg1"/>
            </a:solidFill>
            <a:prstDash val="solid"/>
            <a:round/>
            <a:headEnd type="none" w="med" len="med"/>
            <a:tailEnd type="triangle"/>
          </a:ln>
          <a:effectLst/>
        </p:spPr>
      </p:cxnSp>
      <p:sp>
        <p:nvSpPr>
          <p:cNvPr id="121" name="Oval 173">
            <a:extLst>
              <a:ext uri="{FF2B5EF4-FFF2-40B4-BE49-F238E27FC236}">
                <a16:creationId xmlns:a16="http://schemas.microsoft.com/office/drawing/2014/main" id="{93934166-27E0-8C5B-0B3E-AE87DA22BBFB}"/>
              </a:ext>
            </a:extLst>
          </p:cNvPr>
          <p:cNvSpPr/>
          <p:nvPr/>
        </p:nvSpPr>
        <p:spPr bwMode="auto">
          <a:xfrm>
            <a:off x="8929223" y="2920107"/>
            <a:ext cx="324561" cy="324561"/>
          </a:xfrm>
          <a:prstGeom prst="ellipse">
            <a:avLst/>
          </a:prstGeom>
          <a:solidFill>
            <a:srgbClr val="E6E8EC"/>
          </a:solidFill>
          <a:ln w="28575" cap="sq" cmpd="sng" algn="ctr">
            <a:solidFill>
              <a:srgbClr val="1F335B"/>
            </a:solidFill>
            <a:prstDash val="solid"/>
            <a:miter lim="800000"/>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70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071D49"/>
              </a:solidFill>
              <a:effectLst/>
              <a:uLnTx/>
              <a:uFillTx/>
              <a:latin typeface="Calibri"/>
              <a:ea typeface="+mn-ea"/>
              <a:cs typeface="+mn-cs"/>
            </a:endParaRPr>
          </a:p>
        </p:txBody>
      </p:sp>
      <p:cxnSp>
        <p:nvCxnSpPr>
          <p:cNvPr id="122" name="Straight Connector 174">
            <a:extLst>
              <a:ext uri="{FF2B5EF4-FFF2-40B4-BE49-F238E27FC236}">
                <a16:creationId xmlns:a16="http://schemas.microsoft.com/office/drawing/2014/main" id="{EFFCF1FF-75E5-0D3A-98E9-BCA8A7027F6A}"/>
              </a:ext>
            </a:extLst>
          </p:cNvPr>
          <p:cNvCxnSpPr>
            <a:cxnSpLocks/>
            <a:stCxn id="121" idx="6"/>
          </p:cNvCxnSpPr>
          <p:nvPr/>
        </p:nvCxnSpPr>
        <p:spPr bwMode="auto">
          <a:xfrm flipV="1">
            <a:off x="9253784" y="3073090"/>
            <a:ext cx="745621" cy="9298"/>
          </a:xfrm>
          <a:prstGeom prst="line">
            <a:avLst/>
          </a:prstGeom>
          <a:solidFill>
            <a:srgbClr val="071D49"/>
          </a:solidFill>
          <a:ln w="22225" cap="flat" cmpd="sng" algn="ctr">
            <a:solidFill>
              <a:srgbClr val="071D49"/>
            </a:solidFill>
            <a:prstDash val="solid"/>
            <a:round/>
            <a:headEnd type="none" w="med" len="med"/>
            <a:tailEnd type="none" w="med" len="med"/>
          </a:ln>
          <a:effectLst/>
        </p:spPr>
      </p:cxnSp>
      <p:sp>
        <p:nvSpPr>
          <p:cNvPr id="123" name="TextBox 175">
            <a:extLst>
              <a:ext uri="{FF2B5EF4-FFF2-40B4-BE49-F238E27FC236}">
                <a16:creationId xmlns:a16="http://schemas.microsoft.com/office/drawing/2014/main" id="{12D8783B-7DEB-6060-53F6-4B412B1BDE57}"/>
              </a:ext>
            </a:extLst>
          </p:cNvPr>
          <p:cNvSpPr txBox="1"/>
          <p:nvPr/>
        </p:nvSpPr>
        <p:spPr>
          <a:xfrm>
            <a:off x="9014242" y="2950905"/>
            <a:ext cx="154522" cy="246221"/>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71D49"/>
                </a:solidFill>
                <a:effectLst/>
                <a:uLnTx/>
                <a:uFillTx/>
                <a:latin typeface="Calibri" panose="020F0502020204030204" pitchFamily="34" charset="0"/>
                <a:ea typeface="Calibri" panose="020F0502020204030204" pitchFamily="34" charset="0"/>
                <a:cs typeface="Calibri" panose="020F0502020204030204" pitchFamily="34" charset="0"/>
              </a:rPr>
              <a:t>5</a:t>
            </a:r>
          </a:p>
        </p:txBody>
      </p:sp>
      <p:sp>
        <p:nvSpPr>
          <p:cNvPr id="124" name="TextBox 4">
            <a:extLst>
              <a:ext uri="{FF2B5EF4-FFF2-40B4-BE49-F238E27FC236}">
                <a16:creationId xmlns:a16="http://schemas.microsoft.com/office/drawing/2014/main" id="{424E672F-12BA-8204-3D80-BC5F437A1D8A}"/>
              </a:ext>
            </a:extLst>
          </p:cNvPr>
          <p:cNvSpPr txBox="1"/>
          <p:nvPr/>
        </p:nvSpPr>
        <p:spPr>
          <a:xfrm>
            <a:off x="9372158" y="2789464"/>
            <a:ext cx="2549962" cy="1077218"/>
          </a:xfrm>
          <a:prstGeom prst="rect">
            <a:avLst/>
          </a:prstGeom>
          <a:solidFill>
            <a:srgbClr val="FFFFFF">
              <a:lumMod val="95000"/>
            </a:srgbClr>
          </a:solidFill>
          <a:ln w="28575">
            <a:solidFill>
              <a:schemeClr val="accent3"/>
            </a:solidFill>
          </a:ln>
          <a:effectLst/>
        </p:spPr>
        <p:txBody>
          <a:bodyPr wrap="square">
            <a:spAutoFit/>
          </a:bodyPr>
          <a:lstStyle>
            <a:defPPr>
              <a:defRPr lang="fr-FR"/>
            </a:defPPr>
            <a:lvl1pPr marR="0" lvl="0" indent="0" algn="ctr" fontAlgn="auto">
              <a:lnSpc>
                <a:spcPct val="100000"/>
              </a:lnSpc>
              <a:spcBef>
                <a:spcPts val="0"/>
              </a:spcBef>
              <a:spcAft>
                <a:spcPts val="0"/>
              </a:spcAft>
              <a:buClrTx/>
              <a:buSzTx/>
              <a:buFontTx/>
              <a:buNone/>
              <a:tabLst/>
              <a:defRPr kumimoji="0" sz="1600" b="0" i="0" u="none" strike="noStrike" kern="0" cap="none" spc="0" normalizeH="0" baseline="0">
                <a:ln>
                  <a:noFill/>
                </a:ln>
                <a:solidFill>
                  <a:srgbClr val="2D2926"/>
                </a:solidFill>
                <a:effectLst/>
                <a:uLnTx/>
                <a:uFillTx/>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2D2926"/>
                </a:solidFill>
                <a:effectLst/>
                <a:uLnTx/>
                <a:uFillTx/>
                <a:latin typeface="Calibri" panose="020F0502020204030204"/>
                <a:ea typeface="+mn-ea"/>
                <a:cs typeface="+mn-cs"/>
              </a:rPr>
              <a:t>Membrane-permeable payloads may act on adjacent cancer cells to elicit a bystander effect</a:t>
            </a:r>
            <a:endParaRPr kumimoji="0" lang="en-US" sz="1600" b="1" i="0" u="none" strike="noStrike" kern="0" cap="none" spc="0" normalizeH="0" baseline="30000" noProof="0" dirty="0">
              <a:ln>
                <a:noFill/>
              </a:ln>
              <a:solidFill>
                <a:srgbClr val="2D2926"/>
              </a:solidFill>
              <a:effectLst/>
              <a:uLnTx/>
              <a:uFillTx/>
              <a:latin typeface="Calibri" panose="020F0502020204030204"/>
              <a:ea typeface="+mn-ea"/>
              <a:cs typeface="+mn-cs"/>
            </a:endParaRPr>
          </a:p>
        </p:txBody>
      </p:sp>
      <p:sp>
        <p:nvSpPr>
          <p:cNvPr id="127" name="TextBox 181">
            <a:extLst>
              <a:ext uri="{FF2B5EF4-FFF2-40B4-BE49-F238E27FC236}">
                <a16:creationId xmlns:a16="http://schemas.microsoft.com/office/drawing/2014/main" id="{9EA2390E-E663-C6BB-6936-7F448B4B065F}"/>
              </a:ext>
            </a:extLst>
          </p:cNvPr>
          <p:cNvSpPr txBox="1"/>
          <p:nvPr/>
        </p:nvSpPr>
        <p:spPr>
          <a:xfrm>
            <a:off x="7222501" y="1468615"/>
            <a:ext cx="848534" cy="5002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2D2926"/>
                </a:solidFill>
                <a:effectLst/>
                <a:uLnTx/>
                <a:uFillTx/>
                <a:latin typeface="Calibri" panose="020F0502020204030204" pitchFamily="34" charset="0"/>
                <a:ea typeface="Calibri" panose="020F0502020204030204" pitchFamily="34" charset="0"/>
                <a:cs typeface="Calibri" panose="020F0502020204030204" pitchFamily="34" charset="0"/>
              </a:rPr>
              <a:t>Effector cell</a:t>
            </a:r>
          </a:p>
        </p:txBody>
      </p:sp>
      <p:grpSp>
        <p:nvGrpSpPr>
          <p:cNvPr id="25" name="Group 193">
            <a:extLst>
              <a:ext uri="{FF2B5EF4-FFF2-40B4-BE49-F238E27FC236}">
                <a16:creationId xmlns:a16="http://schemas.microsoft.com/office/drawing/2014/main" id="{77D5D7B7-EC08-41DF-D3CB-9D1E3BD8035F}"/>
              </a:ext>
            </a:extLst>
          </p:cNvPr>
          <p:cNvGrpSpPr/>
          <p:nvPr/>
        </p:nvGrpSpPr>
        <p:grpSpPr>
          <a:xfrm rot="16939816">
            <a:off x="7114408" y="1491034"/>
            <a:ext cx="47175" cy="86715"/>
            <a:chOff x="6474447" y="5295597"/>
            <a:chExt cx="47175" cy="86715"/>
          </a:xfrm>
        </p:grpSpPr>
        <p:cxnSp>
          <p:nvCxnSpPr>
            <p:cNvPr id="129" name="Straight Connector 189">
              <a:extLst>
                <a:ext uri="{FF2B5EF4-FFF2-40B4-BE49-F238E27FC236}">
                  <a16:creationId xmlns:a16="http://schemas.microsoft.com/office/drawing/2014/main" id="{F57BDCA0-AB61-3EC0-2005-0D90D483C74E}"/>
                </a:ext>
              </a:extLst>
            </p:cNvPr>
            <p:cNvCxnSpPr>
              <a:cxnSpLocks/>
            </p:cNvCxnSpPr>
            <p:nvPr/>
          </p:nvCxnSpPr>
          <p:spPr bwMode="auto">
            <a:xfrm>
              <a:off x="6474447" y="5295597"/>
              <a:ext cx="0" cy="86715"/>
            </a:xfrm>
            <a:prstGeom prst="line">
              <a:avLst/>
            </a:prstGeom>
            <a:solidFill>
              <a:srgbClr val="071D49"/>
            </a:solidFill>
            <a:ln w="28575" cap="flat" cmpd="sng" algn="ctr">
              <a:solidFill>
                <a:srgbClr val="071D49"/>
              </a:solidFill>
              <a:prstDash val="solid"/>
              <a:round/>
              <a:headEnd type="none" w="med" len="med"/>
              <a:tailEnd type="none" w="med" len="med"/>
            </a:ln>
            <a:effectLst/>
          </p:spPr>
        </p:cxnSp>
        <p:cxnSp>
          <p:nvCxnSpPr>
            <p:cNvPr id="130" name="Straight Connector 192">
              <a:extLst>
                <a:ext uri="{FF2B5EF4-FFF2-40B4-BE49-F238E27FC236}">
                  <a16:creationId xmlns:a16="http://schemas.microsoft.com/office/drawing/2014/main" id="{29A2A3BF-20D7-F654-768D-61BEF995155A}"/>
                </a:ext>
              </a:extLst>
            </p:cNvPr>
            <p:cNvCxnSpPr>
              <a:cxnSpLocks/>
            </p:cNvCxnSpPr>
            <p:nvPr/>
          </p:nvCxnSpPr>
          <p:spPr bwMode="auto">
            <a:xfrm>
              <a:off x="6521622" y="5295597"/>
              <a:ext cx="0" cy="86715"/>
            </a:xfrm>
            <a:prstGeom prst="line">
              <a:avLst/>
            </a:prstGeom>
            <a:solidFill>
              <a:srgbClr val="071D49"/>
            </a:solidFill>
            <a:ln w="28575" cap="flat" cmpd="sng" algn="ctr">
              <a:solidFill>
                <a:srgbClr val="071D49"/>
              </a:solidFill>
              <a:prstDash val="solid"/>
              <a:round/>
              <a:headEnd type="none" w="med" len="med"/>
              <a:tailEnd type="none" w="med" len="med"/>
            </a:ln>
            <a:effectLst/>
          </p:spPr>
        </p:cxnSp>
      </p:grpSp>
      <p:cxnSp>
        <p:nvCxnSpPr>
          <p:cNvPr id="132" name="Straight Connector 3">
            <a:extLst>
              <a:ext uri="{FF2B5EF4-FFF2-40B4-BE49-F238E27FC236}">
                <a16:creationId xmlns:a16="http://schemas.microsoft.com/office/drawing/2014/main" id="{E57B97D1-B56E-3AF1-BAA2-56CF3FF0F765}"/>
              </a:ext>
            </a:extLst>
          </p:cNvPr>
          <p:cNvCxnSpPr>
            <a:cxnSpLocks/>
          </p:cNvCxnSpPr>
          <p:nvPr/>
        </p:nvCxnSpPr>
        <p:spPr bwMode="auto">
          <a:xfrm>
            <a:off x="5950517" y="4456938"/>
            <a:ext cx="0" cy="554438"/>
          </a:xfrm>
          <a:prstGeom prst="line">
            <a:avLst/>
          </a:prstGeom>
          <a:solidFill>
            <a:srgbClr val="071D49"/>
          </a:solidFill>
          <a:ln w="22225" cap="flat" cmpd="sng" algn="ctr">
            <a:solidFill>
              <a:srgbClr val="071D49"/>
            </a:solidFill>
            <a:prstDash val="solid"/>
            <a:round/>
            <a:headEnd type="none" w="med" len="med"/>
            <a:tailEnd type="none" w="med" len="med"/>
          </a:ln>
          <a:effectLst/>
        </p:spPr>
      </p:cxnSp>
      <p:sp>
        <p:nvSpPr>
          <p:cNvPr id="133" name="TextBox 12">
            <a:extLst>
              <a:ext uri="{FF2B5EF4-FFF2-40B4-BE49-F238E27FC236}">
                <a16:creationId xmlns:a16="http://schemas.microsoft.com/office/drawing/2014/main" id="{7500057F-C852-4BF2-B841-D4B85CE3F766}"/>
              </a:ext>
            </a:extLst>
          </p:cNvPr>
          <p:cNvSpPr txBox="1"/>
          <p:nvPr/>
        </p:nvSpPr>
        <p:spPr>
          <a:xfrm>
            <a:off x="5519775" y="5000997"/>
            <a:ext cx="2577871" cy="1077218"/>
          </a:xfrm>
          <a:prstGeom prst="rect">
            <a:avLst/>
          </a:prstGeom>
          <a:solidFill>
            <a:srgbClr val="FFFFFF">
              <a:lumMod val="95000"/>
            </a:srgbClr>
          </a:solidFill>
          <a:ln w="19050">
            <a:solidFill>
              <a:srgbClr val="071D49"/>
            </a:solidFill>
          </a:ln>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2D2926"/>
                </a:solidFill>
                <a:effectLst/>
                <a:uLnTx/>
                <a:uFillTx/>
                <a:latin typeface="Calibri" panose="020F0502020204030204" pitchFamily="34" charset="0"/>
                <a:ea typeface="Calibri" panose="020F0502020204030204" pitchFamily="34" charset="0"/>
                <a:cs typeface="Calibri" panose="020F0502020204030204" pitchFamily="34" charset="0"/>
              </a:rPr>
              <a:t>ADC is then processed within endosomes or lysosomes, releasing the ADC’s payload</a:t>
            </a:r>
          </a:p>
        </p:txBody>
      </p:sp>
      <p:sp>
        <p:nvSpPr>
          <p:cNvPr id="159" name="ZoneTexte 158"/>
          <p:cNvSpPr txBox="1"/>
          <p:nvPr/>
        </p:nvSpPr>
        <p:spPr bwMode="auto">
          <a:xfrm>
            <a:off x="9054603" y="2316629"/>
            <a:ext cx="3137397" cy="461665"/>
          </a:xfrm>
          <a:prstGeom prst="rect">
            <a:avLst/>
          </a:prstGeom>
          <a:noFill/>
          <a:ln>
            <a:noFill/>
          </a:ln>
          <a:effectLst/>
        </p:spPr>
        <p:txBody>
          <a:bodyPr wrap="none" rtlCol="0">
            <a:spAutoFit/>
          </a:bodyPr>
          <a:lstStyle>
            <a:defPPr>
              <a:defRPr lang="fr-FR"/>
            </a:defPPr>
            <a:lvl1pPr marR="0" lvl="0" indent="0" fontAlgn="auto">
              <a:lnSpc>
                <a:spcPct val="100000"/>
              </a:lnSpc>
              <a:spcBef>
                <a:spcPct val="50000"/>
              </a:spcBef>
              <a:spcAft>
                <a:spcPct val="0"/>
              </a:spcAft>
              <a:buClrTx/>
              <a:buSzTx/>
              <a:buFontTx/>
              <a:buNone/>
              <a:tabLst/>
              <a:defRPr kumimoji="0" sz="2400" b="1" i="0" u="none" strike="noStrike" kern="0" cap="none" spc="0" normalizeH="0" baseline="0">
                <a:ln>
                  <a:noFill/>
                </a:ln>
                <a:solidFill>
                  <a:schemeClr val="accent3"/>
                </a:solidFill>
                <a:effectLst/>
                <a:uLnTx/>
                <a:uFillTx/>
                <a:latin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fr-FR" sz="2400" b="1" i="0" u="none" strike="noStrike" kern="0" cap="none" spc="0" normalizeH="0" baseline="0" noProof="0" dirty="0">
                <a:ln>
                  <a:noFill/>
                </a:ln>
                <a:solidFill>
                  <a:srgbClr val="E1471D"/>
                </a:solidFill>
                <a:effectLst/>
                <a:uLnTx/>
                <a:uFillTx/>
                <a:latin typeface="Calibri" panose="020F0502020204030204" pitchFamily="34" charset="0"/>
                <a:ea typeface="Calibri" panose="020F0502020204030204" pitchFamily="34" charset="0"/>
                <a:cs typeface="Calibri" panose="020F0502020204030204" pitchFamily="34" charset="0"/>
              </a:rPr>
              <a:t>Bystander Killing Effect</a:t>
            </a:r>
          </a:p>
        </p:txBody>
      </p:sp>
      <p:sp>
        <p:nvSpPr>
          <p:cNvPr id="160" name="ZoneTexte 159"/>
          <p:cNvSpPr txBox="1"/>
          <p:nvPr/>
        </p:nvSpPr>
        <p:spPr bwMode="auto">
          <a:xfrm>
            <a:off x="8645768" y="4214158"/>
            <a:ext cx="3305713" cy="461665"/>
          </a:xfrm>
          <a:prstGeom prst="rect">
            <a:avLst/>
          </a:prstGeom>
          <a:noFill/>
          <a:ln>
            <a:noFill/>
          </a:ln>
          <a:effec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fr-FR" sz="2400" b="1" i="0" u="none" strike="noStrike" kern="0" cap="none" spc="0" normalizeH="0" baseline="0" noProof="0" dirty="0">
                <a:ln>
                  <a:noFill/>
                </a:ln>
                <a:solidFill>
                  <a:srgbClr val="E1471D"/>
                </a:solidFill>
                <a:effectLst/>
                <a:uLnTx/>
                <a:uFillTx/>
                <a:latin typeface="Calibri" panose="020F0502020204030204" pitchFamily="34" charset="0"/>
                <a:ea typeface="Calibri" panose="020F0502020204030204" pitchFamily="34" charset="0"/>
                <a:cs typeface="Calibri" panose="020F0502020204030204" pitchFamily="34" charset="0"/>
              </a:rPr>
              <a:t>Classical Mode of Action</a:t>
            </a:r>
          </a:p>
        </p:txBody>
      </p:sp>
      <p:sp>
        <p:nvSpPr>
          <p:cNvPr id="18" name="Text Box 15">
            <a:extLst>
              <a:ext uri="{FF2B5EF4-FFF2-40B4-BE49-F238E27FC236}">
                <a16:creationId xmlns:a16="http://schemas.microsoft.com/office/drawing/2014/main" id="{49B5FD08-979A-DA97-9CA6-DB83085B23EA}"/>
              </a:ext>
            </a:extLst>
          </p:cNvPr>
          <p:cNvSpPr txBox="1">
            <a:spLocks noChangeArrowheads="1"/>
          </p:cNvSpPr>
          <p:nvPr/>
        </p:nvSpPr>
        <p:spPr bwMode="auto">
          <a:xfrm>
            <a:off x="406400" y="6364219"/>
            <a:ext cx="848327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609585" rtl="0" eaLnBrk="1" fontAlgn="auto" latinLnBrk="0" hangingPunct="1">
              <a:lnSpc>
                <a:spcPct val="100000"/>
              </a:lnSpc>
              <a:spcBef>
                <a:spcPts val="0"/>
              </a:spcBef>
              <a:spcAft>
                <a:spcPts val="0"/>
              </a:spcAft>
              <a:buClrTx/>
              <a:buSzTx/>
              <a:buFont typeface="Arial"/>
              <a:buNone/>
              <a:tabLst/>
              <a:defRPr/>
            </a:pPr>
            <a:r>
              <a:rPr kumimoji="1" lang="da-DK" sz="1200" b="0" i="0" u="none" strike="noStrike" kern="1200" cap="none" spc="0" normalizeH="0" baseline="0" noProof="0" dirty="0">
                <a:ln>
                  <a:noFill/>
                </a:ln>
                <a:solidFill>
                  <a:srgbClr val="455560"/>
                </a:solidFill>
                <a:effectLst/>
                <a:uLnTx/>
                <a:uFillTx/>
                <a:latin typeface="Calibri"/>
                <a:ea typeface="+mn-ea"/>
                <a:cs typeface="+mn-cs"/>
              </a:rPr>
              <a:t>Riccardi. Front Pharmacol. 2023;14:1274088.</a:t>
            </a:r>
          </a:p>
        </p:txBody>
      </p:sp>
      <p:sp>
        <p:nvSpPr>
          <p:cNvPr id="162" name="TextBox 160">
            <a:extLst>
              <a:ext uri="{FF2B5EF4-FFF2-40B4-BE49-F238E27FC236}">
                <a16:creationId xmlns:a16="http://schemas.microsoft.com/office/drawing/2014/main" id="{2FC3B89E-F7FB-8001-4003-6A1B38AC0568}"/>
              </a:ext>
            </a:extLst>
          </p:cNvPr>
          <p:cNvSpPr txBox="1"/>
          <p:nvPr/>
        </p:nvSpPr>
        <p:spPr>
          <a:xfrm>
            <a:off x="6844048" y="3337675"/>
            <a:ext cx="1218516" cy="49244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2D2926"/>
                </a:solidFill>
                <a:effectLst/>
                <a:uLnTx/>
                <a:uFillTx/>
                <a:latin typeface="Calibri" panose="020F0502020204030204" pitchFamily="34" charset="0"/>
                <a:ea typeface="Calibri" panose="020F0502020204030204" pitchFamily="34" charset="0"/>
                <a:cs typeface="Calibri" panose="020F0502020204030204" pitchFamily="34" charset="0"/>
              </a:rPr>
              <a:t>Bystander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2D2926"/>
                </a:solidFill>
                <a:effectLst/>
                <a:uLnTx/>
                <a:uFillTx/>
                <a:latin typeface="Calibri" panose="020F0502020204030204" pitchFamily="34" charset="0"/>
                <a:ea typeface="Calibri" panose="020F0502020204030204" pitchFamily="34" charset="0"/>
                <a:cs typeface="Calibri" panose="020F0502020204030204" pitchFamily="34" charset="0"/>
              </a:rPr>
              <a:t>effect</a:t>
            </a:r>
          </a:p>
        </p:txBody>
      </p:sp>
      <p:grpSp>
        <p:nvGrpSpPr>
          <p:cNvPr id="26" name="Group 4">
            <a:extLst>
              <a:ext uri="{FF2B5EF4-FFF2-40B4-BE49-F238E27FC236}">
                <a16:creationId xmlns:a16="http://schemas.microsoft.com/office/drawing/2014/main" id="{8102548A-3163-A60C-BB9F-D18EB55CA167}"/>
              </a:ext>
            </a:extLst>
          </p:cNvPr>
          <p:cNvGrpSpPr/>
          <p:nvPr/>
        </p:nvGrpSpPr>
        <p:grpSpPr>
          <a:xfrm rot="21125738">
            <a:off x="1891262" y="1614308"/>
            <a:ext cx="240386" cy="250925"/>
            <a:chOff x="285313" y="3196211"/>
            <a:chExt cx="1187475" cy="1269460"/>
          </a:xfrm>
          <a:solidFill>
            <a:schemeClr val="accent1"/>
          </a:solidFill>
        </p:grpSpPr>
        <p:grpSp>
          <p:nvGrpSpPr>
            <p:cNvPr id="31" name="Group 18">
              <a:extLst>
                <a:ext uri="{FF2B5EF4-FFF2-40B4-BE49-F238E27FC236}">
                  <a16:creationId xmlns:a16="http://schemas.microsoft.com/office/drawing/2014/main" id="{37809945-7E95-0964-173D-AD6ACD50D770}"/>
                </a:ext>
              </a:extLst>
            </p:cNvPr>
            <p:cNvGrpSpPr/>
            <p:nvPr/>
          </p:nvGrpSpPr>
          <p:grpSpPr>
            <a:xfrm>
              <a:off x="397845" y="3920346"/>
              <a:ext cx="928042" cy="215142"/>
              <a:chOff x="397845" y="3920346"/>
              <a:chExt cx="928042" cy="215142"/>
            </a:xfrm>
            <a:grpFill/>
          </p:grpSpPr>
          <p:grpSp>
            <p:nvGrpSpPr>
              <p:cNvPr id="32" name="Group 163">
                <a:extLst>
                  <a:ext uri="{FF2B5EF4-FFF2-40B4-BE49-F238E27FC236}">
                    <a16:creationId xmlns:a16="http://schemas.microsoft.com/office/drawing/2014/main" id="{1DC7E4C4-8A40-1E8F-86D6-64E7D6395A47}"/>
                  </a:ext>
                </a:extLst>
              </p:cNvPr>
              <p:cNvGrpSpPr/>
              <p:nvPr/>
            </p:nvGrpSpPr>
            <p:grpSpPr>
              <a:xfrm>
                <a:off x="1035546" y="3920346"/>
                <a:ext cx="290341" cy="215142"/>
                <a:chOff x="1035546" y="3914304"/>
                <a:chExt cx="290341" cy="215142"/>
              </a:xfrm>
              <a:grpFill/>
            </p:grpSpPr>
            <p:sp>
              <p:nvSpPr>
                <p:cNvPr id="168" name="Rectangle 167">
                  <a:extLst>
                    <a:ext uri="{FF2B5EF4-FFF2-40B4-BE49-F238E27FC236}">
                      <a16:creationId xmlns:a16="http://schemas.microsoft.com/office/drawing/2014/main" id="{260DD08E-9FFB-9008-716E-39EDD94944A0}"/>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169" name="7-Point Star 2">
                  <a:extLst>
                    <a:ext uri="{FF2B5EF4-FFF2-40B4-BE49-F238E27FC236}">
                      <a16:creationId xmlns:a16="http://schemas.microsoft.com/office/drawing/2014/main" id="{147C019F-B5BB-83C4-05CD-551A10FB8F23}"/>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nvGrpSpPr>
              <p:cNvPr id="33" name="Group 164">
                <a:extLst>
                  <a:ext uri="{FF2B5EF4-FFF2-40B4-BE49-F238E27FC236}">
                    <a16:creationId xmlns:a16="http://schemas.microsoft.com/office/drawing/2014/main" id="{C4DAAC40-81F8-8CE3-11EB-6E87AB4A8E6B}"/>
                  </a:ext>
                </a:extLst>
              </p:cNvPr>
              <p:cNvGrpSpPr/>
              <p:nvPr/>
            </p:nvGrpSpPr>
            <p:grpSpPr>
              <a:xfrm rot="10800000">
                <a:off x="397845" y="3920346"/>
                <a:ext cx="290341" cy="215142"/>
                <a:chOff x="1035546" y="3914304"/>
                <a:chExt cx="290341" cy="215142"/>
              </a:xfrm>
              <a:grpFill/>
            </p:grpSpPr>
            <p:sp>
              <p:nvSpPr>
                <p:cNvPr id="166" name="Rectangle 165">
                  <a:extLst>
                    <a:ext uri="{FF2B5EF4-FFF2-40B4-BE49-F238E27FC236}">
                      <a16:creationId xmlns:a16="http://schemas.microsoft.com/office/drawing/2014/main" id="{F305302D-A11A-DA7D-654B-FDB19D659BC6}"/>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167" name="7-Point Star 2">
                  <a:extLst>
                    <a:ext uri="{FF2B5EF4-FFF2-40B4-BE49-F238E27FC236}">
                      <a16:creationId xmlns:a16="http://schemas.microsoft.com/office/drawing/2014/main" id="{405EC27F-48CE-3C98-5EA9-4D7270178E4E}"/>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sp>
          <p:nvSpPr>
            <p:cNvPr id="115" name="Freeform 73">
              <a:extLst>
                <a:ext uri="{FF2B5EF4-FFF2-40B4-BE49-F238E27FC236}">
                  <a16:creationId xmlns:a16="http://schemas.microsoft.com/office/drawing/2014/main" id="{1F71114D-CD8D-8F92-F9BA-096447AD9FD9}"/>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158" name="Freeform 74">
              <a:extLst>
                <a:ext uri="{FF2B5EF4-FFF2-40B4-BE49-F238E27FC236}">
                  <a16:creationId xmlns:a16="http://schemas.microsoft.com/office/drawing/2014/main" id="{629E4F01-5946-D511-60AC-4D19EB1CB9E5}"/>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161" name="Freeform 39">
              <a:extLst>
                <a:ext uri="{FF2B5EF4-FFF2-40B4-BE49-F238E27FC236}">
                  <a16:creationId xmlns:a16="http://schemas.microsoft.com/office/drawing/2014/main" id="{17C3F0FA-047E-72BE-AFEA-BC65F665AC48}"/>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163" name="Freeform 41">
              <a:extLst>
                <a:ext uri="{FF2B5EF4-FFF2-40B4-BE49-F238E27FC236}">
                  <a16:creationId xmlns:a16="http://schemas.microsoft.com/office/drawing/2014/main" id="{BB836AF0-05D5-50F7-446E-81E66DEA0AC9}"/>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nvGrpSpPr>
          <p:cNvPr id="40" name="Group 169">
            <a:extLst>
              <a:ext uri="{FF2B5EF4-FFF2-40B4-BE49-F238E27FC236}">
                <a16:creationId xmlns:a16="http://schemas.microsoft.com/office/drawing/2014/main" id="{2BADC307-0B5E-6104-B100-D82BD7D2F478}"/>
              </a:ext>
            </a:extLst>
          </p:cNvPr>
          <p:cNvGrpSpPr/>
          <p:nvPr/>
        </p:nvGrpSpPr>
        <p:grpSpPr>
          <a:xfrm rot="4712114">
            <a:off x="1588510" y="1890393"/>
            <a:ext cx="240386" cy="250925"/>
            <a:chOff x="285313" y="3196211"/>
            <a:chExt cx="1187475" cy="1269460"/>
          </a:xfrm>
          <a:solidFill>
            <a:schemeClr val="accent1"/>
          </a:solidFill>
        </p:grpSpPr>
        <p:grpSp>
          <p:nvGrpSpPr>
            <p:cNvPr id="41" name="Group 170">
              <a:extLst>
                <a:ext uri="{FF2B5EF4-FFF2-40B4-BE49-F238E27FC236}">
                  <a16:creationId xmlns:a16="http://schemas.microsoft.com/office/drawing/2014/main" id="{C0CC9C93-D5E6-70E1-A06F-0418E37490C7}"/>
                </a:ext>
              </a:extLst>
            </p:cNvPr>
            <p:cNvGrpSpPr/>
            <p:nvPr/>
          </p:nvGrpSpPr>
          <p:grpSpPr>
            <a:xfrm>
              <a:off x="397845" y="3920346"/>
              <a:ext cx="928042" cy="215142"/>
              <a:chOff x="397845" y="3920346"/>
              <a:chExt cx="928042" cy="215142"/>
            </a:xfrm>
            <a:grpFill/>
          </p:grpSpPr>
          <p:grpSp>
            <p:nvGrpSpPr>
              <p:cNvPr id="42" name="Group 175">
                <a:extLst>
                  <a:ext uri="{FF2B5EF4-FFF2-40B4-BE49-F238E27FC236}">
                    <a16:creationId xmlns:a16="http://schemas.microsoft.com/office/drawing/2014/main" id="{080221D4-2865-98A0-77B8-5DAE306CA683}"/>
                  </a:ext>
                </a:extLst>
              </p:cNvPr>
              <p:cNvGrpSpPr/>
              <p:nvPr/>
            </p:nvGrpSpPr>
            <p:grpSpPr>
              <a:xfrm>
                <a:off x="1035546" y="3920346"/>
                <a:ext cx="290341" cy="215142"/>
                <a:chOff x="1035546" y="3914304"/>
                <a:chExt cx="290341" cy="215142"/>
              </a:xfrm>
              <a:grpFill/>
            </p:grpSpPr>
            <p:sp>
              <p:nvSpPr>
                <p:cNvPr id="180" name="Rectangle 179">
                  <a:extLst>
                    <a:ext uri="{FF2B5EF4-FFF2-40B4-BE49-F238E27FC236}">
                      <a16:creationId xmlns:a16="http://schemas.microsoft.com/office/drawing/2014/main" id="{BC7869AA-8062-2D6D-DEE5-A71A15E15F63}"/>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181" name="7-Point Star 2">
                  <a:extLst>
                    <a:ext uri="{FF2B5EF4-FFF2-40B4-BE49-F238E27FC236}">
                      <a16:creationId xmlns:a16="http://schemas.microsoft.com/office/drawing/2014/main" id="{7A7D75CA-86CC-D50B-D244-5AB439187790}"/>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nvGrpSpPr>
              <p:cNvPr id="43" name="Group 176">
                <a:extLst>
                  <a:ext uri="{FF2B5EF4-FFF2-40B4-BE49-F238E27FC236}">
                    <a16:creationId xmlns:a16="http://schemas.microsoft.com/office/drawing/2014/main" id="{721BE2B9-F9F8-CD96-A7AB-20201EDB188B}"/>
                  </a:ext>
                </a:extLst>
              </p:cNvPr>
              <p:cNvGrpSpPr/>
              <p:nvPr/>
            </p:nvGrpSpPr>
            <p:grpSpPr>
              <a:xfrm rot="10800000">
                <a:off x="397845" y="3920346"/>
                <a:ext cx="290341" cy="215142"/>
                <a:chOff x="1035546" y="3914304"/>
                <a:chExt cx="290341" cy="215142"/>
              </a:xfrm>
              <a:grpFill/>
            </p:grpSpPr>
            <p:sp>
              <p:nvSpPr>
                <p:cNvPr id="178" name="Rectangle 177">
                  <a:extLst>
                    <a:ext uri="{FF2B5EF4-FFF2-40B4-BE49-F238E27FC236}">
                      <a16:creationId xmlns:a16="http://schemas.microsoft.com/office/drawing/2014/main" id="{DBA240A9-F476-6164-1D05-78AF444DE886}"/>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179" name="7-Point Star 2">
                  <a:extLst>
                    <a:ext uri="{FF2B5EF4-FFF2-40B4-BE49-F238E27FC236}">
                      <a16:creationId xmlns:a16="http://schemas.microsoft.com/office/drawing/2014/main" id="{8FA5F3FA-7C9E-24A3-F81A-2C7208F68F6A}"/>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sp>
          <p:nvSpPr>
            <p:cNvPr id="172" name="Freeform 73">
              <a:extLst>
                <a:ext uri="{FF2B5EF4-FFF2-40B4-BE49-F238E27FC236}">
                  <a16:creationId xmlns:a16="http://schemas.microsoft.com/office/drawing/2014/main" id="{FA06D536-B8B4-B2F2-5DB5-527DB3076034}"/>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173" name="Freeform 74">
              <a:extLst>
                <a:ext uri="{FF2B5EF4-FFF2-40B4-BE49-F238E27FC236}">
                  <a16:creationId xmlns:a16="http://schemas.microsoft.com/office/drawing/2014/main" id="{486EB649-8878-78F5-282B-B7E7753345BE}"/>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174" name="Freeform 39">
              <a:extLst>
                <a:ext uri="{FF2B5EF4-FFF2-40B4-BE49-F238E27FC236}">
                  <a16:creationId xmlns:a16="http://schemas.microsoft.com/office/drawing/2014/main" id="{E57401B4-BC9E-348C-2A1A-B03E0A92EC2F}"/>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175" name="Freeform 41">
              <a:extLst>
                <a:ext uri="{FF2B5EF4-FFF2-40B4-BE49-F238E27FC236}">
                  <a16:creationId xmlns:a16="http://schemas.microsoft.com/office/drawing/2014/main" id="{210F8AF8-BC9E-345D-1C53-A8F9A8BA76C9}"/>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nvGrpSpPr>
          <p:cNvPr id="44" name="Group 181">
            <a:extLst>
              <a:ext uri="{FF2B5EF4-FFF2-40B4-BE49-F238E27FC236}">
                <a16:creationId xmlns:a16="http://schemas.microsoft.com/office/drawing/2014/main" id="{99D614CD-051A-36A4-A8A5-D3A5B8E29497}"/>
              </a:ext>
            </a:extLst>
          </p:cNvPr>
          <p:cNvGrpSpPr/>
          <p:nvPr/>
        </p:nvGrpSpPr>
        <p:grpSpPr>
          <a:xfrm rot="19394609">
            <a:off x="1284681" y="2194704"/>
            <a:ext cx="240386" cy="250925"/>
            <a:chOff x="285313" y="3196211"/>
            <a:chExt cx="1187475" cy="1269460"/>
          </a:xfrm>
          <a:solidFill>
            <a:schemeClr val="accent1"/>
          </a:solidFill>
        </p:grpSpPr>
        <p:grpSp>
          <p:nvGrpSpPr>
            <p:cNvPr id="45" name="Group 182">
              <a:extLst>
                <a:ext uri="{FF2B5EF4-FFF2-40B4-BE49-F238E27FC236}">
                  <a16:creationId xmlns:a16="http://schemas.microsoft.com/office/drawing/2014/main" id="{1154B1B4-A5CB-2090-8DD4-C14D720284AB}"/>
                </a:ext>
              </a:extLst>
            </p:cNvPr>
            <p:cNvGrpSpPr/>
            <p:nvPr/>
          </p:nvGrpSpPr>
          <p:grpSpPr>
            <a:xfrm>
              <a:off x="397845" y="3920346"/>
              <a:ext cx="928042" cy="215142"/>
              <a:chOff x="397845" y="3920346"/>
              <a:chExt cx="928042" cy="215142"/>
            </a:xfrm>
            <a:grpFill/>
          </p:grpSpPr>
          <p:grpSp>
            <p:nvGrpSpPr>
              <p:cNvPr id="46" name="Group 187">
                <a:extLst>
                  <a:ext uri="{FF2B5EF4-FFF2-40B4-BE49-F238E27FC236}">
                    <a16:creationId xmlns:a16="http://schemas.microsoft.com/office/drawing/2014/main" id="{53BD045E-5BF4-F914-EECA-2C49E3EA99E7}"/>
                  </a:ext>
                </a:extLst>
              </p:cNvPr>
              <p:cNvGrpSpPr/>
              <p:nvPr/>
            </p:nvGrpSpPr>
            <p:grpSpPr>
              <a:xfrm>
                <a:off x="1035546" y="3920346"/>
                <a:ext cx="290341" cy="215142"/>
                <a:chOff x="1035546" y="3914304"/>
                <a:chExt cx="290341" cy="215142"/>
              </a:xfrm>
              <a:grpFill/>
            </p:grpSpPr>
            <p:sp>
              <p:nvSpPr>
                <p:cNvPr id="192" name="Rectangle 191">
                  <a:extLst>
                    <a:ext uri="{FF2B5EF4-FFF2-40B4-BE49-F238E27FC236}">
                      <a16:creationId xmlns:a16="http://schemas.microsoft.com/office/drawing/2014/main" id="{F8C95ED3-4938-22C1-FB51-8E694AC569B4}"/>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193" name="7-Point Star 2">
                  <a:extLst>
                    <a:ext uri="{FF2B5EF4-FFF2-40B4-BE49-F238E27FC236}">
                      <a16:creationId xmlns:a16="http://schemas.microsoft.com/office/drawing/2014/main" id="{A2664A73-1948-8CE4-4CA7-A810F2DC4FCF}"/>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nvGrpSpPr>
              <p:cNvPr id="47" name="Group 188">
                <a:extLst>
                  <a:ext uri="{FF2B5EF4-FFF2-40B4-BE49-F238E27FC236}">
                    <a16:creationId xmlns:a16="http://schemas.microsoft.com/office/drawing/2014/main" id="{588AC57D-0B19-08D2-DCE2-FD1991C1727A}"/>
                  </a:ext>
                </a:extLst>
              </p:cNvPr>
              <p:cNvGrpSpPr/>
              <p:nvPr/>
            </p:nvGrpSpPr>
            <p:grpSpPr>
              <a:xfrm rot="10800000">
                <a:off x="397845" y="3920346"/>
                <a:ext cx="290341" cy="215142"/>
                <a:chOff x="1035546" y="3914304"/>
                <a:chExt cx="290341" cy="215142"/>
              </a:xfrm>
              <a:grpFill/>
            </p:grpSpPr>
            <p:sp>
              <p:nvSpPr>
                <p:cNvPr id="190" name="Rectangle 189">
                  <a:extLst>
                    <a:ext uri="{FF2B5EF4-FFF2-40B4-BE49-F238E27FC236}">
                      <a16:creationId xmlns:a16="http://schemas.microsoft.com/office/drawing/2014/main" id="{A2BB428D-01AF-2B71-02C2-706369CAC26D}"/>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191" name="7-Point Star 2">
                  <a:extLst>
                    <a:ext uri="{FF2B5EF4-FFF2-40B4-BE49-F238E27FC236}">
                      <a16:creationId xmlns:a16="http://schemas.microsoft.com/office/drawing/2014/main" id="{AB8AE62A-1118-5A24-6CF0-A6317E92F5D2}"/>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sp>
          <p:nvSpPr>
            <p:cNvPr id="184" name="Freeform 73">
              <a:extLst>
                <a:ext uri="{FF2B5EF4-FFF2-40B4-BE49-F238E27FC236}">
                  <a16:creationId xmlns:a16="http://schemas.microsoft.com/office/drawing/2014/main" id="{3375EC57-1C7C-95D9-BD80-4FAE3D71CD8A}"/>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185" name="Freeform 74">
              <a:extLst>
                <a:ext uri="{FF2B5EF4-FFF2-40B4-BE49-F238E27FC236}">
                  <a16:creationId xmlns:a16="http://schemas.microsoft.com/office/drawing/2014/main" id="{5DA7B05F-5171-5A29-F6E6-4C736117EB8B}"/>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186" name="Freeform 39">
              <a:extLst>
                <a:ext uri="{FF2B5EF4-FFF2-40B4-BE49-F238E27FC236}">
                  <a16:creationId xmlns:a16="http://schemas.microsoft.com/office/drawing/2014/main" id="{AD171C1C-9859-728D-C85A-3B4C51598D02}"/>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187" name="Freeform 41">
              <a:extLst>
                <a:ext uri="{FF2B5EF4-FFF2-40B4-BE49-F238E27FC236}">
                  <a16:creationId xmlns:a16="http://schemas.microsoft.com/office/drawing/2014/main" id="{6038CDFE-4000-9C17-15DA-AEDD91A41CBF}"/>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nvGrpSpPr>
          <p:cNvPr id="48" name="Group 193">
            <a:extLst>
              <a:ext uri="{FF2B5EF4-FFF2-40B4-BE49-F238E27FC236}">
                <a16:creationId xmlns:a16="http://schemas.microsoft.com/office/drawing/2014/main" id="{71E947F5-ECA6-24AE-F201-3DFE0A0C8B5F}"/>
              </a:ext>
            </a:extLst>
          </p:cNvPr>
          <p:cNvGrpSpPr/>
          <p:nvPr/>
        </p:nvGrpSpPr>
        <p:grpSpPr>
          <a:xfrm rot="508250">
            <a:off x="573174" y="2512903"/>
            <a:ext cx="240386" cy="250925"/>
            <a:chOff x="285313" y="3196211"/>
            <a:chExt cx="1187475" cy="1269460"/>
          </a:xfrm>
          <a:solidFill>
            <a:schemeClr val="accent1"/>
          </a:solidFill>
        </p:grpSpPr>
        <p:grpSp>
          <p:nvGrpSpPr>
            <p:cNvPr id="49" name="Group 194">
              <a:extLst>
                <a:ext uri="{FF2B5EF4-FFF2-40B4-BE49-F238E27FC236}">
                  <a16:creationId xmlns:a16="http://schemas.microsoft.com/office/drawing/2014/main" id="{B3FD8C46-856E-2B72-D7C9-AF4A09370A2A}"/>
                </a:ext>
              </a:extLst>
            </p:cNvPr>
            <p:cNvGrpSpPr/>
            <p:nvPr/>
          </p:nvGrpSpPr>
          <p:grpSpPr>
            <a:xfrm>
              <a:off x="397845" y="3920346"/>
              <a:ext cx="928042" cy="215142"/>
              <a:chOff x="397845" y="3920346"/>
              <a:chExt cx="928042" cy="215142"/>
            </a:xfrm>
            <a:grpFill/>
          </p:grpSpPr>
          <p:grpSp>
            <p:nvGrpSpPr>
              <p:cNvPr id="50" name="Group 199">
                <a:extLst>
                  <a:ext uri="{FF2B5EF4-FFF2-40B4-BE49-F238E27FC236}">
                    <a16:creationId xmlns:a16="http://schemas.microsoft.com/office/drawing/2014/main" id="{7B02D9C2-8DF9-916A-8688-B09758F54254}"/>
                  </a:ext>
                </a:extLst>
              </p:cNvPr>
              <p:cNvGrpSpPr/>
              <p:nvPr/>
            </p:nvGrpSpPr>
            <p:grpSpPr>
              <a:xfrm>
                <a:off x="1035546" y="3920346"/>
                <a:ext cx="290341" cy="215142"/>
                <a:chOff x="1035546" y="3914304"/>
                <a:chExt cx="290341" cy="215142"/>
              </a:xfrm>
              <a:grpFill/>
            </p:grpSpPr>
            <p:sp>
              <p:nvSpPr>
                <p:cNvPr id="204" name="Rectangle 203">
                  <a:extLst>
                    <a:ext uri="{FF2B5EF4-FFF2-40B4-BE49-F238E27FC236}">
                      <a16:creationId xmlns:a16="http://schemas.microsoft.com/office/drawing/2014/main" id="{4F35BBC6-68DE-5832-F722-A1056B948DD4}"/>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205" name="7-Point Star 2">
                  <a:extLst>
                    <a:ext uri="{FF2B5EF4-FFF2-40B4-BE49-F238E27FC236}">
                      <a16:creationId xmlns:a16="http://schemas.microsoft.com/office/drawing/2014/main" id="{093EB142-F010-E908-F3C2-C0995E24E75B}"/>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nvGrpSpPr>
              <p:cNvPr id="51" name="Group 200">
                <a:extLst>
                  <a:ext uri="{FF2B5EF4-FFF2-40B4-BE49-F238E27FC236}">
                    <a16:creationId xmlns:a16="http://schemas.microsoft.com/office/drawing/2014/main" id="{FC4A559C-5FA9-A5A3-FECE-4A49598EB230}"/>
                  </a:ext>
                </a:extLst>
              </p:cNvPr>
              <p:cNvGrpSpPr/>
              <p:nvPr/>
            </p:nvGrpSpPr>
            <p:grpSpPr>
              <a:xfrm rot="10800000">
                <a:off x="397845" y="3920346"/>
                <a:ext cx="290341" cy="215142"/>
                <a:chOff x="1035546" y="3914304"/>
                <a:chExt cx="290341" cy="215142"/>
              </a:xfrm>
              <a:grpFill/>
            </p:grpSpPr>
            <p:sp>
              <p:nvSpPr>
                <p:cNvPr id="202" name="Rectangle 201">
                  <a:extLst>
                    <a:ext uri="{FF2B5EF4-FFF2-40B4-BE49-F238E27FC236}">
                      <a16:creationId xmlns:a16="http://schemas.microsoft.com/office/drawing/2014/main" id="{32203737-B697-625B-CDE1-9511910C1CC1}"/>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203" name="7-Point Star 2">
                  <a:extLst>
                    <a:ext uri="{FF2B5EF4-FFF2-40B4-BE49-F238E27FC236}">
                      <a16:creationId xmlns:a16="http://schemas.microsoft.com/office/drawing/2014/main" id="{822246D5-5A0D-C80A-64F1-D2DB46BB9AFE}"/>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sp>
          <p:nvSpPr>
            <p:cNvPr id="196" name="Freeform 73">
              <a:extLst>
                <a:ext uri="{FF2B5EF4-FFF2-40B4-BE49-F238E27FC236}">
                  <a16:creationId xmlns:a16="http://schemas.microsoft.com/office/drawing/2014/main" id="{33F9AFB4-C136-788C-BBAF-3B9A502AC6FE}"/>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197" name="Freeform 74">
              <a:extLst>
                <a:ext uri="{FF2B5EF4-FFF2-40B4-BE49-F238E27FC236}">
                  <a16:creationId xmlns:a16="http://schemas.microsoft.com/office/drawing/2014/main" id="{254E5466-1CAA-C14A-DEEA-67709385025F}"/>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198" name="Freeform 39">
              <a:extLst>
                <a:ext uri="{FF2B5EF4-FFF2-40B4-BE49-F238E27FC236}">
                  <a16:creationId xmlns:a16="http://schemas.microsoft.com/office/drawing/2014/main" id="{89F81B6B-D202-A759-E32E-8223873C924C}"/>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199" name="Freeform 41">
              <a:extLst>
                <a:ext uri="{FF2B5EF4-FFF2-40B4-BE49-F238E27FC236}">
                  <a16:creationId xmlns:a16="http://schemas.microsoft.com/office/drawing/2014/main" id="{E0CCBCCF-05C6-20EF-8B54-CCB3A4A6AF82}"/>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nvGrpSpPr>
          <p:cNvPr id="52" name="Group 205">
            <a:extLst>
              <a:ext uri="{FF2B5EF4-FFF2-40B4-BE49-F238E27FC236}">
                <a16:creationId xmlns:a16="http://schemas.microsoft.com/office/drawing/2014/main" id="{9AF0DAE8-7F8F-EB94-78DE-A45E509EC963}"/>
              </a:ext>
            </a:extLst>
          </p:cNvPr>
          <p:cNvGrpSpPr/>
          <p:nvPr/>
        </p:nvGrpSpPr>
        <p:grpSpPr>
          <a:xfrm rot="3751709">
            <a:off x="914647" y="2562789"/>
            <a:ext cx="240386" cy="250925"/>
            <a:chOff x="285313" y="3196211"/>
            <a:chExt cx="1187475" cy="1269460"/>
          </a:xfrm>
          <a:solidFill>
            <a:schemeClr val="accent1"/>
          </a:solidFill>
        </p:grpSpPr>
        <p:grpSp>
          <p:nvGrpSpPr>
            <p:cNvPr id="53" name="Group 206">
              <a:extLst>
                <a:ext uri="{FF2B5EF4-FFF2-40B4-BE49-F238E27FC236}">
                  <a16:creationId xmlns:a16="http://schemas.microsoft.com/office/drawing/2014/main" id="{16A8E1CB-48D3-98E4-F1F7-2FC342C8D389}"/>
                </a:ext>
              </a:extLst>
            </p:cNvPr>
            <p:cNvGrpSpPr/>
            <p:nvPr/>
          </p:nvGrpSpPr>
          <p:grpSpPr>
            <a:xfrm>
              <a:off x="397845" y="3920346"/>
              <a:ext cx="928042" cy="215142"/>
              <a:chOff x="397845" y="3920346"/>
              <a:chExt cx="928042" cy="215142"/>
            </a:xfrm>
            <a:grpFill/>
          </p:grpSpPr>
          <p:grpSp>
            <p:nvGrpSpPr>
              <p:cNvPr id="54" name="Group 211">
                <a:extLst>
                  <a:ext uri="{FF2B5EF4-FFF2-40B4-BE49-F238E27FC236}">
                    <a16:creationId xmlns:a16="http://schemas.microsoft.com/office/drawing/2014/main" id="{5A292973-CD49-A0C9-1D76-A352BCD1AA24}"/>
                  </a:ext>
                </a:extLst>
              </p:cNvPr>
              <p:cNvGrpSpPr/>
              <p:nvPr/>
            </p:nvGrpSpPr>
            <p:grpSpPr>
              <a:xfrm>
                <a:off x="1035546" y="3920346"/>
                <a:ext cx="290341" cy="215142"/>
                <a:chOff x="1035546" y="3914304"/>
                <a:chExt cx="290341" cy="215142"/>
              </a:xfrm>
              <a:grpFill/>
            </p:grpSpPr>
            <p:sp>
              <p:nvSpPr>
                <p:cNvPr id="216" name="Rectangle 215">
                  <a:extLst>
                    <a:ext uri="{FF2B5EF4-FFF2-40B4-BE49-F238E27FC236}">
                      <a16:creationId xmlns:a16="http://schemas.microsoft.com/office/drawing/2014/main" id="{5BAAB544-985A-40C4-5C3F-4E237DB72E48}"/>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217" name="7-Point Star 2">
                  <a:extLst>
                    <a:ext uri="{FF2B5EF4-FFF2-40B4-BE49-F238E27FC236}">
                      <a16:creationId xmlns:a16="http://schemas.microsoft.com/office/drawing/2014/main" id="{1813A8F3-B6CB-B644-662B-9F68A619DD82}"/>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nvGrpSpPr>
              <p:cNvPr id="55" name="Group 212">
                <a:extLst>
                  <a:ext uri="{FF2B5EF4-FFF2-40B4-BE49-F238E27FC236}">
                    <a16:creationId xmlns:a16="http://schemas.microsoft.com/office/drawing/2014/main" id="{98FCB187-5AA1-B5C0-9FE8-1487B0F24F11}"/>
                  </a:ext>
                </a:extLst>
              </p:cNvPr>
              <p:cNvGrpSpPr/>
              <p:nvPr/>
            </p:nvGrpSpPr>
            <p:grpSpPr>
              <a:xfrm rot="10800000">
                <a:off x="397845" y="3920346"/>
                <a:ext cx="290341" cy="215142"/>
                <a:chOff x="1035546" y="3914304"/>
                <a:chExt cx="290341" cy="215142"/>
              </a:xfrm>
              <a:grpFill/>
            </p:grpSpPr>
            <p:sp>
              <p:nvSpPr>
                <p:cNvPr id="214" name="Rectangle 213">
                  <a:extLst>
                    <a:ext uri="{FF2B5EF4-FFF2-40B4-BE49-F238E27FC236}">
                      <a16:creationId xmlns:a16="http://schemas.microsoft.com/office/drawing/2014/main" id="{81322B67-7533-FE6B-A727-7E2AF48B1AFC}"/>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215" name="7-Point Star 2">
                  <a:extLst>
                    <a:ext uri="{FF2B5EF4-FFF2-40B4-BE49-F238E27FC236}">
                      <a16:creationId xmlns:a16="http://schemas.microsoft.com/office/drawing/2014/main" id="{475F9703-0116-5CCB-3D6E-E673CF670DA2}"/>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sp>
          <p:nvSpPr>
            <p:cNvPr id="208" name="Freeform 73">
              <a:extLst>
                <a:ext uri="{FF2B5EF4-FFF2-40B4-BE49-F238E27FC236}">
                  <a16:creationId xmlns:a16="http://schemas.microsoft.com/office/drawing/2014/main" id="{691BA9CF-DE45-FD2B-9399-2B9F784D8938}"/>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209" name="Freeform 74">
              <a:extLst>
                <a:ext uri="{FF2B5EF4-FFF2-40B4-BE49-F238E27FC236}">
                  <a16:creationId xmlns:a16="http://schemas.microsoft.com/office/drawing/2014/main" id="{0F3190FE-2AA9-566A-1D46-1B0ECB090A64}"/>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210" name="Freeform 39">
              <a:extLst>
                <a:ext uri="{FF2B5EF4-FFF2-40B4-BE49-F238E27FC236}">
                  <a16:creationId xmlns:a16="http://schemas.microsoft.com/office/drawing/2014/main" id="{E7CFE9EE-612B-DABE-4114-7E9AF25CDA16}"/>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211" name="Freeform 41">
              <a:extLst>
                <a:ext uri="{FF2B5EF4-FFF2-40B4-BE49-F238E27FC236}">
                  <a16:creationId xmlns:a16="http://schemas.microsoft.com/office/drawing/2014/main" id="{C8A067AD-7F64-AC9E-EC8A-B5643C701145}"/>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nvGrpSpPr>
          <p:cNvPr id="56" name="Group 277">
            <a:extLst>
              <a:ext uri="{FF2B5EF4-FFF2-40B4-BE49-F238E27FC236}">
                <a16:creationId xmlns:a16="http://schemas.microsoft.com/office/drawing/2014/main" id="{02D90EAA-0A1B-D5F6-63DD-D63E8FF04F5A}"/>
              </a:ext>
            </a:extLst>
          </p:cNvPr>
          <p:cNvGrpSpPr/>
          <p:nvPr/>
        </p:nvGrpSpPr>
        <p:grpSpPr>
          <a:xfrm rot="3771968">
            <a:off x="2658169" y="1634079"/>
            <a:ext cx="829006" cy="865352"/>
            <a:chOff x="285313" y="3196211"/>
            <a:chExt cx="1187475" cy="1269460"/>
          </a:xfrm>
          <a:solidFill>
            <a:schemeClr val="accent1"/>
          </a:solidFill>
        </p:grpSpPr>
        <p:grpSp>
          <p:nvGrpSpPr>
            <p:cNvPr id="57" name="Group 278">
              <a:extLst>
                <a:ext uri="{FF2B5EF4-FFF2-40B4-BE49-F238E27FC236}">
                  <a16:creationId xmlns:a16="http://schemas.microsoft.com/office/drawing/2014/main" id="{9B806D80-4B4B-FC57-440B-CC8774257B88}"/>
                </a:ext>
              </a:extLst>
            </p:cNvPr>
            <p:cNvGrpSpPr/>
            <p:nvPr/>
          </p:nvGrpSpPr>
          <p:grpSpPr>
            <a:xfrm>
              <a:off x="397845" y="3920346"/>
              <a:ext cx="928042" cy="215142"/>
              <a:chOff x="397845" y="3920346"/>
              <a:chExt cx="928042" cy="215142"/>
            </a:xfrm>
            <a:grpFill/>
          </p:grpSpPr>
          <p:grpSp>
            <p:nvGrpSpPr>
              <p:cNvPr id="58" name="Group 283">
                <a:extLst>
                  <a:ext uri="{FF2B5EF4-FFF2-40B4-BE49-F238E27FC236}">
                    <a16:creationId xmlns:a16="http://schemas.microsoft.com/office/drawing/2014/main" id="{90B71F34-42DB-3586-1D35-B738F6BA7267}"/>
                  </a:ext>
                </a:extLst>
              </p:cNvPr>
              <p:cNvGrpSpPr/>
              <p:nvPr/>
            </p:nvGrpSpPr>
            <p:grpSpPr>
              <a:xfrm>
                <a:off x="1035546" y="3920346"/>
                <a:ext cx="290341" cy="215142"/>
                <a:chOff x="1035546" y="3914304"/>
                <a:chExt cx="290341" cy="215142"/>
              </a:xfrm>
              <a:grpFill/>
            </p:grpSpPr>
            <p:sp>
              <p:nvSpPr>
                <p:cNvPr id="288" name="Rectangle 287">
                  <a:extLst>
                    <a:ext uri="{FF2B5EF4-FFF2-40B4-BE49-F238E27FC236}">
                      <a16:creationId xmlns:a16="http://schemas.microsoft.com/office/drawing/2014/main" id="{E8697E65-E046-2B1D-C00D-B4BA490FFE1B}"/>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289" name="7-Point Star 2">
                  <a:extLst>
                    <a:ext uri="{FF2B5EF4-FFF2-40B4-BE49-F238E27FC236}">
                      <a16:creationId xmlns:a16="http://schemas.microsoft.com/office/drawing/2014/main" id="{7C4CCE2D-62E9-C7F7-C9AB-5B9FA5781ED0}"/>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nvGrpSpPr>
              <p:cNvPr id="59" name="Group 284">
                <a:extLst>
                  <a:ext uri="{FF2B5EF4-FFF2-40B4-BE49-F238E27FC236}">
                    <a16:creationId xmlns:a16="http://schemas.microsoft.com/office/drawing/2014/main" id="{85BC86AE-A788-65AF-0C97-F5EA0DC49C64}"/>
                  </a:ext>
                </a:extLst>
              </p:cNvPr>
              <p:cNvGrpSpPr/>
              <p:nvPr/>
            </p:nvGrpSpPr>
            <p:grpSpPr>
              <a:xfrm rot="10800000">
                <a:off x="397845" y="3920346"/>
                <a:ext cx="290341" cy="215142"/>
                <a:chOff x="1035546" y="3914304"/>
                <a:chExt cx="290341" cy="215142"/>
              </a:xfrm>
              <a:grpFill/>
            </p:grpSpPr>
            <p:sp>
              <p:nvSpPr>
                <p:cNvPr id="286" name="Rectangle 285">
                  <a:extLst>
                    <a:ext uri="{FF2B5EF4-FFF2-40B4-BE49-F238E27FC236}">
                      <a16:creationId xmlns:a16="http://schemas.microsoft.com/office/drawing/2014/main" id="{5278DBE4-0CA6-CBDC-0EE2-D5FF532320DD}"/>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287" name="7-Point Star 2">
                  <a:extLst>
                    <a:ext uri="{FF2B5EF4-FFF2-40B4-BE49-F238E27FC236}">
                      <a16:creationId xmlns:a16="http://schemas.microsoft.com/office/drawing/2014/main" id="{F11C1B7F-EB50-1F2E-AA87-C64F88BC2411}"/>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sp>
          <p:nvSpPr>
            <p:cNvPr id="280" name="Freeform 73">
              <a:extLst>
                <a:ext uri="{FF2B5EF4-FFF2-40B4-BE49-F238E27FC236}">
                  <a16:creationId xmlns:a16="http://schemas.microsoft.com/office/drawing/2014/main" id="{BEFA73A7-CD86-F8B6-8D20-ACE20C37BC94}"/>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281" name="Freeform 74">
              <a:extLst>
                <a:ext uri="{FF2B5EF4-FFF2-40B4-BE49-F238E27FC236}">
                  <a16:creationId xmlns:a16="http://schemas.microsoft.com/office/drawing/2014/main" id="{788CEC58-3D60-DCE2-50F8-1742B639038B}"/>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282" name="Freeform 39">
              <a:extLst>
                <a:ext uri="{FF2B5EF4-FFF2-40B4-BE49-F238E27FC236}">
                  <a16:creationId xmlns:a16="http://schemas.microsoft.com/office/drawing/2014/main" id="{98B789F5-3DE7-759E-405D-50BD2C764600}"/>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283" name="Freeform 41">
              <a:extLst>
                <a:ext uri="{FF2B5EF4-FFF2-40B4-BE49-F238E27FC236}">
                  <a16:creationId xmlns:a16="http://schemas.microsoft.com/office/drawing/2014/main" id="{4CB362E0-8A14-7D58-50DF-79B83F0990D2}"/>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nvGrpSpPr>
          <p:cNvPr id="60" name="Group 289">
            <a:extLst>
              <a:ext uri="{FF2B5EF4-FFF2-40B4-BE49-F238E27FC236}">
                <a16:creationId xmlns:a16="http://schemas.microsoft.com/office/drawing/2014/main" id="{71C3A65D-1EC7-967B-FBDE-F4D7948DED0F}"/>
              </a:ext>
            </a:extLst>
          </p:cNvPr>
          <p:cNvGrpSpPr/>
          <p:nvPr/>
        </p:nvGrpSpPr>
        <p:grpSpPr>
          <a:xfrm>
            <a:off x="7906907" y="2644679"/>
            <a:ext cx="1018776" cy="817822"/>
            <a:chOff x="10737500" y="5221513"/>
            <a:chExt cx="637062" cy="511401"/>
          </a:xfrm>
        </p:grpSpPr>
        <p:sp>
          <p:nvSpPr>
            <p:cNvPr id="291" name="Freeform 134">
              <a:extLst>
                <a:ext uri="{FF2B5EF4-FFF2-40B4-BE49-F238E27FC236}">
                  <a16:creationId xmlns:a16="http://schemas.microsoft.com/office/drawing/2014/main" id="{FE40D2D9-C4BD-7698-D743-A90ABD03EB1D}"/>
                </a:ext>
              </a:extLst>
            </p:cNvPr>
            <p:cNvSpPr/>
            <p:nvPr/>
          </p:nvSpPr>
          <p:spPr bwMode="auto">
            <a:xfrm rot="20810788">
              <a:off x="10737500" y="5221513"/>
              <a:ext cx="637062" cy="511401"/>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solidFill>
              <a:schemeClr val="accent2">
                <a:lumMod val="20000"/>
                <a:lumOff val="80000"/>
              </a:schemeClr>
            </a:solidFill>
            <a:ln w="12700">
              <a:solidFill>
                <a:schemeClr val="accent1"/>
              </a:solidFill>
              <a:miter lim="800000"/>
              <a:headEnd/>
              <a:tailEnd/>
            </a:ln>
          </p:spPr>
          <p:txBody>
            <a:bodyPr anchor="ctr"/>
            <a:lstStyle/>
            <a:p>
              <a:pPr marL="0" marR="0" lvl="0" indent="0" algn="ctr" defTabSz="914126"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dirty="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sp>
          <p:nvSpPr>
            <p:cNvPr id="292" name="Freeform 135">
              <a:extLst>
                <a:ext uri="{FF2B5EF4-FFF2-40B4-BE49-F238E27FC236}">
                  <a16:creationId xmlns:a16="http://schemas.microsoft.com/office/drawing/2014/main" id="{72BE88BF-0082-4A40-FC57-752EDA535861}"/>
                </a:ext>
              </a:extLst>
            </p:cNvPr>
            <p:cNvSpPr/>
            <p:nvPr/>
          </p:nvSpPr>
          <p:spPr bwMode="auto">
            <a:xfrm rot="4138240">
              <a:off x="11016214" y="5315834"/>
              <a:ext cx="266664" cy="300730"/>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2">
                <a:lumMod val="75000"/>
              </a:schemeClr>
            </a:solidFill>
            <a:ln w="12700">
              <a:solidFill>
                <a:schemeClr val="accent2">
                  <a:lumMod val="60000"/>
                  <a:lumOff val="40000"/>
                </a:schemeClr>
              </a:solidFill>
              <a:miter lim="800000"/>
              <a:headEnd/>
              <a:tailEnd/>
            </a:ln>
          </p:spPr>
          <p:txBody>
            <a:bodyPr anchor="ctr"/>
            <a:lstStyle/>
            <a:p>
              <a:pPr marL="0" marR="0" lvl="0" indent="0" algn="ctr" defTabSz="914126"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dirty="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grpSp>
      <p:sp>
        <p:nvSpPr>
          <p:cNvPr id="293" name="7-Point Star 2">
            <a:extLst>
              <a:ext uri="{FF2B5EF4-FFF2-40B4-BE49-F238E27FC236}">
                <a16:creationId xmlns:a16="http://schemas.microsoft.com/office/drawing/2014/main" id="{D0745713-C82C-E64E-FA72-83EA505F9709}"/>
              </a:ext>
            </a:extLst>
          </p:cNvPr>
          <p:cNvSpPr/>
          <p:nvPr/>
        </p:nvSpPr>
        <p:spPr bwMode="auto">
          <a:xfrm rot="1844920">
            <a:off x="7384964" y="2844407"/>
            <a:ext cx="140902" cy="140902"/>
          </a:xfrm>
          <a:prstGeom prst="star7">
            <a:avLst/>
          </a:pr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294" name="7-Point Star 2">
            <a:extLst>
              <a:ext uri="{FF2B5EF4-FFF2-40B4-BE49-F238E27FC236}">
                <a16:creationId xmlns:a16="http://schemas.microsoft.com/office/drawing/2014/main" id="{4176839E-522B-89DC-2586-0D02B45B9EFF}"/>
              </a:ext>
            </a:extLst>
          </p:cNvPr>
          <p:cNvSpPr/>
          <p:nvPr/>
        </p:nvSpPr>
        <p:spPr bwMode="auto">
          <a:xfrm rot="1844920">
            <a:off x="7270030" y="3062360"/>
            <a:ext cx="140902" cy="140902"/>
          </a:xfrm>
          <a:prstGeom prst="star7">
            <a:avLst/>
          </a:pr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295" name="7-Point Star 2">
            <a:extLst>
              <a:ext uri="{FF2B5EF4-FFF2-40B4-BE49-F238E27FC236}">
                <a16:creationId xmlns:a16="http://schemas.microsoft.com/office/drawing/2014/main" id="{B66136A5-FC20-2E90-0E60-3D3812BD657D}"/>
              </a:ext>
            </a:extLst>
          </p:cNvPr>
          <p:cNvSpPr/>
          <p:nvPr/>
        </p:nvSpPr>
        <p:spPr bwMode="auto">
          <a:xfrm rot="1844920">
            <a:off x="7523845" y="3072938"/>
            <a:ext cx="140902" cy="140902"/>
          </a:xfrm>
          <a:prstGeom prst="star7">
            <a:avLst/>
          </a:pr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296" name="7-Point Star 2">
            <a:extLst>
              <a:ext uri="{FF2B5EF4-FFF2-40B4-BE49-F238E27FC236}">
                <a16:creationId xmlns:a16="http://schemas.microsoft.com/office/drawing/2014/main" id="{0F3DD54A-193E-CCF4-4937-0A9B0EC8434F}"/>
              </a:ext>
            </a:extLst>
          </p:cNvPr>
          <p:cNvSpPr/>
          <p:nvPr/>
        </p:nvSpPr>
        <p:spPr bwMode="auto">
          <a:xfrm rot="1844920">
            <a:off x="7612833" y="2799326"/>
            <a:ext cx="140902" cy="140902"/>
          </a:xfrm>
          <a:prstGeom prst="star7">
            <a:avLst/>
          </a:pr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297" name="7-Point Star 2">
            <a:extLst>
              <a:ext uri="{FF2B5EF4-FFF2-40B4-BE49-F238E27FC236}">
                <a16:creationId xmlns:a16="http://schemas.microsoft.com/office/drawing/2014/main" id="{3BD88F83-DFC6-6EFE-7A97-D65CD1618894}"/>
              </a:ext>
            </a:extLst>
          </p:cNvPr>
          <p:cNvSpPr/>
          <p:nvPr/>
        </p:nvSpPr>
        <p:spPr bwMode="auto">
          <a:xfrm rot="1844920">
            <a:off x="7727135" y="2983139"/>
            <a:ext cx="140902" cy="140902"/>
          </a:xfrm>
          <a:prstGeom prst="star7">
            <a:avLst/>
          </a:pr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298" name="7-Point Star 2">
            <a:extLst>
              <a:ext uri="{FF2B5EF4-FFF2-40B4-BE49-F238E27FC236}">
                <a16:creationId xmlns:a16="http://schemas.microsoft.com/office/drawing/2014/main" id="{9FF9C6A4-4C20-4557-CA84-666A7010ABE9}"/>
              </a:ext>
            </a:extLst>
          </p:cNvPr>
          <p:cNvSpPr/>
          <p:nvPr/>
        </p:nvSpPr>
        <p:spPr bwMode="auto">
          <a:xfrm rot="1844920">
            <a:off x="8102035" y="2927766"/>
            <a:ext cx="140902" cy="140902"/>
          </a:xfrm>
          <a:prstGeom prst="star7">
            <a:avLst/>
          </a:pr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299" name="7-Point Star 2">
            <a:extLst>
              <a:ext uri="{FF2B5EF4-FFF2-40B4-BE49-F238E27FC236}">
                <a16:creationId xmlns:a16="http://schemas.microsoft.com/office/drawing/2014/main" id="{9153D1D9-2865-049C-E1D5-ECD2ECF88FB9}"/>
              </a:ext>
            </a:extLst>
          </p:cNvPr>
          <p:cNvSpPr/>
          <p:nvPr/>
        </p:nvSpPr>
        <p:spPr bwMode="auto">
          <a:xfrm rot="1844920">
            <a:off x="8085160" y="3193158"/>
            <a:ext cx="140902" cy="140902"/>
          </a:xfrm>
          <a:prstGeom prst="star7">
            <a:avLst/>
          </a:pr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300" name="7-Point Star 2">
            <a:extLst>
              <a:ext uri="{FF2B5EF4-FFF2-40B4-BE49-F238E27FC236}">
                <a16:creationId xmlns:a16="http://schemas.microsoft.com/office/drawing/2014/main" id="{309B726E-0A38-ABDF-B191-63127CDB7C63}"/>
              </a:ext>
            </a:extLst>
          </p:cNvPr>
          <p:cNvSpPr/>
          <p:nvPr/>
        </p:nvSpPr>
        <p:spPr bwMode="auto">
          <a:xfrm rot="1844920">
            <a:off x="5956168" y="2911984"/>
            <a:ext cx="140902" cy="140902"/>
          </a:xfrm>
          <a:prstGeom prst="star7">
            <a:avLst/>
          </a:pr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301" name="7-Point Star 2">
            <a:extLst>
              <a:ext uri="{FF2B5EF4-FFF2-40B4-BE49-F238E27FC236}">
                <a16:creationId xmlns:a16="http://schemas.microsoft.com/office/drawing/2014/main" id="{7F80961A-002D-A72A-2172-EE88FED6396F}"/>
              </a:ext>
            </a:extLst>
          </p:cNvPr>
          <p:cNvSpPr/>
          <p:nvPr/>
        </p:nvSpPr>
        <p:spPr bwMode="auto">
          <a:xfrm rot="1844920">
            <a:off x="6245277" y="3121878"/>
            <a:ext cx="140902" cy="140902"/>
          </a:xfrm>
          <a:prstGeom prst="star7">
            <a:avLst/>
          </a:pr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302" name="7-Point Star 2">
            <a:extLst>
              <a:ext uri="{FF2B5EF4-FFF2-40B4-BE49-F238E27FC236}">
                <a16:creationId xmlns:a16="http://schemas.microsoft.com/office/drawing/2014/main" id="{F2417703-B8CC-FE51-568F-F636E82BAE66}"/>
              </a:ext>
            </a:extLst>
          </p:cNvPr>
          <p:cNvSpPr/>
          <p:nvPr/>
        </p:nvSpPr>
        <p:spPr bwMode="auto">
          <a:xfrm rot="1844920">
            <a:off x="5961844" y="3099205"/>
            <a:ext cx="140902" cy="140902"/>
          </a:xfrm>
          <a:prstGeom prst="star7">
            <a:avLst/>
          </a:pr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303" name="7-Point Star 2">
            <a:extLst>
              <a:ext uri="{FF2B5EF4-FFF2-40B4-BE49-F238E27FC236}">
                <a16:creationId xmlns:a16="http://schemas.microsoft.com/office/drawing/2014/main" id="{019D2C58-9541-2175-FF6E-2F7A115C4102}"/>
              </a:ext>
            </a:extLst>
          </p:cNvPr>
          <p:cNvSpPr/>
          <p:nvPr/>
        </p:nvSpPr>
        <p:spPr bwMode="auto">
          <a:xfrm rot="1844920">
            <a:off x="6095316" y="2760121"/>
            <a:ext cx="140902" cy="140902"/>
          </a:xfrm>
          <a:prstGeom prst="star7">
            <a:avLst/>
          </a:pr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304" name="7-Point Star 2">
            <a:extLst>
              <a:ext uri="{FF2B5EF4-FFF2-40B4-BE49-F238E27FC236}">
                <a16:creationId xmlns:a16="http://schemas.microsoft.com/office/drawing/2014/main" id="{5DC1F9A8-7B56-8ED2-902B-C0D81C33C4C8}"/>
              </a:ext>
            </a:extLst>
          </p:cNvPr>
          <p:cNvSpPr/>
          <p:nvPr/>
        </p:nvSpPr>
        <p:spPr bwMode="auto">
          <a:xfrm rot="1844920">
            <a:off x="5647168" y="3107068"/>
            <a:ext cx="140902" cy="140902"/>
          </a:xfrm>
          <a:prstGeom prst="star7">
            <a:avLst/>
          </a:pr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305" name="7-Point Star 2">
            <a:extLst>
              <a:ext uri="{FF2B5EF4-FFF2-40B4-BE49-F238E27FC236}">
                <a16:creationId xmlns:a16="http://schemas.microsoft.com/office/drawing/2014/main" id="{1C4A574B-BC1F-79D5-9A69-918D31691951}"/>
              </a:ext>
            </a:extLst>
          </p:cNvPr>
          <p:cNvSpPr/>
          <p:nvPr/>
        </p:nvSpPr>
        <p:spPr bwMode="auto">
          <a:xfrm rot="1844920">
            <a:off x="5658649" y="2876439"/>
            <a:ext cx="140902" cy="140902"/>
          </a:xfrm>
          <a:prstGeom prst="star7">
            <a:avLst/>
          </a:pr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nvGrpSpPr>
          <p:cNvPr id="61" name="Group 305">
            <a:extLst>
              <a:ext uri="{FF2B5EF4-FFF2-40B4-BE49-F238E27FC236}">
                <a16:creationId xmlns:a16="http://schemas.microsoft.com/office/drawing/2014/main" id="{A802AFB9-4BA2-E817-2656-C84B46D3E590}"/>
              </a:ext>
            </a:extLst>
          </p:cNvPr>
          <p:cNvGrpSpPr/>
          <p:nvPr/>
        </p:nvGrpSpPr>
        <p:grpSpPr>
          <a:xfrm rot="6011808">
            <a:off x="3254637" y="2920132"/>
            <a:ext cx="586334" cy="612041"/>
            <a:chOff x="285313" y="3196211"/>
            <a:chExt cx="1187475" cy="1269460"/>
          </a:xfrm>
          <a:solidFill>
            <a:schemeClr val="accent1"/>
          </a:solidFill>
        </p:grpSpPr>
        <p:grpSp>
          <p:nvGrpSpPr>
            <p:cNvPr id="62" name="Group 306">
              <a:extLst>
                <a:ext uri="{FF2B5EF4-FFF2-40B4-BE49-F238E27FC236}">
                  <a16:creationId xmlns:a16="http://schemas.microsoft.com/office/drawing/2014/main" id="{6F7BC0E6-D6DA-E2A5-3A54-A68D6667341B}"/>
                </a:ext>
              </a:extLst>
            </p:cNvPr>
            <p:cNvGrpSpPr/>
            <p:nvPr/>
          </p:nvGrpSpPr>
          <p:grpSpPr>
            <a:xfrm>
              <a:off x="397845" y="3920346"/>
              <a:ext cx="928042" cy="215142"/>
              <a:chOff x="397845" y="3920346"/>
              <a:chExt cx="928042" cy="215142"/>
            </a:xfrm>
            <a:grpFill/>
          </p:grpSpPr>
          <p:grpSp>
            <p:nvGrpSpPr>
              <p:cNvPr id="63" name="Group 311">
                <a:extLst>
                  <a:ext uri="{FF2B5EF4-FFF2-40B4-BE49-F238E27FC236}">
                    <a16:creationId xmlns:a16="http://schemas.microsoft.com/office/drawing/2014/main" id="{9102D7DB-2373-879A-9A89-7649EA8CD4B7}"/>
                  </a:ext>
                </a:extLst>
              </p:cNvPr>
              <p:cNvGrpSpPr/>
              <p:nvPr/>
            </p:nvGrpSpPr>
            <p:grpSpPr>
              <a:xfrm>
                <a:off x="1035546" y="3920346"/>
                <a:ext cx="290341" cy="215142"/>
                <a:chOff x="1035546" y="3914304"/>
                <a:chExt cx="290341" cy="215142"/>
              </a:xfrm>
              <a:grpFill/>
            </p:grpSpPr>
            <p:sp>
              <p:nvSpPr>
                <p:cNvPr id="316" name="Rectangle 315">
                  <a:extLst>
                    <a:ext uri="{FF2B5EF4-FFF2-40B4-BE49-F238E27FC236}">
                      <a16:creationId xmlns:a16="http://schemas.microsoft.com/office/drawing/2014/main" id="{475FCEDB-A1FE-9FE5-8EBF-94D9CD6AAFF3}"/>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317" name="7-Point Star 2">
                  <a:extLst>
                    <a:ext uri="{FF2B5EF4-FFF2-40B4-BE49-F238E27FC236}">
                      <a16:creationId xmlns:a16="http://schemas.microsoft.com/office/drawing/2014/main" id="{8768E2BB-31C8-DDCF-F62F-D712B67CFD4E}"/>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nvGrpSpPr>
              <p:cNvPr id="65" name="Group 312">
                <a:extLst>
                  <a:ext uri="{FF2B5EF4-FFF2-40B4-BE49-F238E27FC236}">
                    <a16:creationId xmlns:a16="http://schemas.microsoft.com/office/drawing/2014/main" id="{A4E62A64-E799-FFEA-2881-E63BA236A24A}"/>
                  </a:ext>
                </a:extLst>
              </p:cNvPr>
              <p:cNvGrpSpPr/>
              <p:nvPr/>
            </p:nvGrpSpPr>
            <p:grpSpPr>
              <a:xfrm rot="10800000">
                <a:off x="397845" y="3920346"/>
                <a:ext cx="290341" cy="215142"/>
                <a:chOff x="1035546" y="3914304"/>
                <a:chExt cx="290341" cy="215142"/>
              </a:xfrm>
              <a:grpFill/>
            </p:grpSpPr>
            <p:sp>
              <p:nvSpPr>
                <p:cNvPr id="314" name="Rectangle 313">
                  <a:extLst>
                    <a:ext uri="{FF2B5EF4-FFF2-40B4-BE49-F238E27FC236}">
                      <a16:creationId xmlns:a16="http://schemas.microsoft.com/office/drawing/2014/main" id="{D4F12CC9-CA11-36B2-38DC-4F5CA4154D41}"/>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315" name="7-Point Star 2">
                  <a:extLst>
                    <a:ext uri="{FF2B5EF4-FFF2-40B4-BE49-F238E27FC236}">
                      <a16:creationId xmlns:a16="http://schemas.microsoft.com/office/drawing/2014/main" id="{BFA3463D-8A5E-E532-32CC-F5A5ED355114}"/>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sp>
          <p:nvSpPr>
            <p:cNvPr id="308" name="Freeform 73">
              <a:extLst>
                <a:ext uri="{FF2B5EF4-FFF2-40B4-BE49-F238E27FC236}">
                  <a16:creationId xmlns:a16="http://schemas.microsoft.com/office/drawing/2014/main" id="{29133C33-9F72-C336-4449-53C526DB5A2E}"/>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309" name="Freeform 74">
              <a:extLst>
                <a:ext uri="{FF2B5EF4-FFF2-40B4-BE49-F238E27FC236}">
                  <a16:creationId xmlns:a16="http://schemas.microsoft.com/office/drawing/2014/main" id="{50A3E65A-9298-4D24-88C7-37C0847BEA82}"/>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310" name="Freeform 39">
              <a:extLst>
                <a:ext uri="{FF2B5EF4-FFF2-40B4-BE49-F238E27FC236}">
                  <a16:creationId xmlns:a16="http://schemas.microsoft.com/office/drawing/2014/main" id="{04D1CDFD-7928-35DC-DA98-ADCDE83199DA}"/>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311" name="Freeform 41">
              <a:extLst>
                <a:ext uri="{FF2B5EF4-FFF2-40B4-BE49-F238E27FC236}">
                  <a16:creationId xmlns:a16="http://schemas.microsoft.com/office/drawing/2014/main" id="{63519A78-6103-6440-91A9-60672DD4CDC5}"/>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nvGrpSpPr>
          <p:cNvPr id="66" name="Group 346">
            <a:extLst>
              <a:ext uri="{FF2B5EF4-FFF2-40B4-BE49-F238E27FC236}">
                <a16:creationId xmlns:a16="http://schemas.microsoft.com/office/drawing/2014/main" id="{2A52BF8D-71BE-61C7-9F3D-ECBA013B87BA}"/>
              </a:ext>
            </a:extLst>
          </p:cNvPr>
          <p:cNvGrpSpPr/>
          <p:nvPr/>
        </p:nvGrpSpPr>
        <p:grpSpPr>
          <a:xfrm rot="15121450">
            <a:off x="6460528" y="1331327"/>
            <a:ext cx="557643" cy="582092"/>
            <a:chOff x="285313" y="3196211"/>
            <a:chExt cx="1187475" cy="1269460"/>
          </a:xfrm>
          <a:solidFill>
            <a:schemeClr val="accent1"/>
          </a:solidFill>
        </p:grpSpPr>
        <p:grpSp>
          <p:nvGrpSpPr>
            <p:cNvPr id="67" name="Group 347">
              <a:extLst>
                <a:ext uri="{FF2B5EF4-FFF2-40B4-BE49-F238E27FC236}">
                  <a16:creationId xmlns:a16="http://schemas.microsoft.com/office/drawing/2014/main" id="{EDFA24AA-04F7-0683-4496-1BF10CE0F7C9}"/>
                </a:ext>
              </a:extLst>
            </p:cNvPr>
            <p:cNvGrpSpPr/>
            <p:nvPr/>
          </p:nvGrpSpPr>
          <p:grpSpPr>
            <a:xfrm>
              <a:off x="397845" y="3920346"/>
              <a:ext cx="928042" cy="215142"/>
              <a:chOff x="397845" y="3920346"/>
              <a:chExt cx="928042" cy="215142"/>
            </a:xfrm>
            <a:grpFill/>
          </p:grpSpPr>
          <p:grpSp>
            <p:nvGrpSpPr>
              <p:cNvPr id="68" name="Group 352">
                <a:extLst>
                  <a:ext uri="{FF2B5EF4-FFF2-40B4-BE49-F238E27FC236}">
                    <a16:creationId xmlns:a16="http://schemas.microsoft.com/office/drawing/2014/main" id="{A5C159FD-CD1B-0E67-E682-7987986E18EE}"/>
                  </a:ext>
                </a:extLst>
              </p:cNvPr>
              <p:cNvGrpSpPr/>
              <p:nvPr/>
            </p:nvGrpSpPr>
            <p:grpSpPr>
              <a:xfrm>
                <a:off x="1035546" y="3920346"/>
                <a:ext cx="290341" cy="215142"/>
                <a:chOff x="1035546" y="3914304"/>
                <a:chExt cx="290341" cy="215142"/>
              </a:xfrm>
              <a:grpFill/>
            </p:grpSpPr>
            <p:sp>
              <p:nvSpPr>
                <p:cNvPr id="357" name="Rectangle 356">
                  <a:extLst>
                    <a:ext uri="{FF2B5EF4-FFF2-40B4-BE49-F238E27FC236}">
                      <a16:creationId xmlns:a16="http://schemas.microsoft.com/office/drawing/2014/main" id="{678F6210-6D30-138B-67E7-E90D767300D7}"/>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358" name="7-Point Star 2">
                  <a:extLst>
                    <a:ext uri="{FF2B5EF4-FFF2-40B4-BE49-F238E27FC236}">
                      <a16:creationId xmlns:a16="http://schemas.microsoft.com/office/drawing/2014/main" id="{9CDA34AC-6210-DA07-FCA9-5FA33459BF33}"/>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nvGrpSpPr>
              <p:cNvPr id="69" name="Group 353">
                <a:extLst>
                  <a:ext uri="{FF2B5EF4-FFF2-40B4-BE49-F238E27FC236}">
                    <a16:creationId xmlns:a16="http://schemas.microsoft.com/office/drawing/2014/main" id="{A72EEDED-F8A1-87E7-6C8F-67ED41E8440D}"/>
                  </a:ext>
                </a:extLst>
              </p:cNvPr>
              <p:cNvGrpSpPr/>
              <p:nvPr/>
            </p:nvGrpSpPr>
            <p:grpSpPr>
              <a:xfrm rot="10800000">
                <a:off x="397845" y="3920346"/>
                <a:ext cx="290341" cy="215142"/>
                <a:chOff x="1035546" y="3914304"/>
                <a:chExt cx="290341" cy="215142"/>
              </a:xfrm>
              <a:grpFill/>
            </p:grpSpPr>
            <p:sp>
              <p:nvSpPr>
                <p:cNvPr id="355" name="Rectangle 354">
                  <a:extLst>
                    <a:ext uri="{FF2B5EF4-FFF2-40B4-BE49-F238E27FC236}">
                      <a16:creationId xmlns:a16="http://schemas.microsoft.com/office/drawing/2014/main" id="{2C0ED341-4A92-7B89-8CD0-4B3C7E3ECCB0}"/>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356" name="7-Point Star 2">
                  <a:extLst>
                    <a:ext uri="{FF2B5EF4-FFF2-40B4-BE49-F238E27FC236}">
                      <a16:creationId xmlns:a16="http://schemas.microsoft.com/office/drawing/2014/main" id="{C5D769C1-35F0-4E60-0555-619758C751F1}"/>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sp>
          <p:nvSpPr>
            <p:cNvPr id="349" name="Freeform 73">
              <a:extLst>
                <a:ext uri="{FF2B5EF4-FFF2-40B4-BE49-F238E27FC236}">
                  <a16:creationId xmlns:a16="http://schemas.microsoft.com/office/drawing/2014/main" id="{6ED09978-6DE3-2F07-7273-168E5E1A45CD}"/>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350" name="Freeform 74">
              <a:extLst>
                <a:ext uri="{FF2B5EF4-FFF2-40B4-BE49-F238E27FC236}">
                  <a16:creationId xmlns:a16="http://schemas.microsoft.com/office/drawing/2014/main" id="{FADFF49E-ECA4-2647-8400-7B67E4521848}"/>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351" name="Freeform 39">
              <a:extLst>
                <a:ext uri="{FF2B5EF4-FFF2-40B4-BE49-F238E27FC236}">
                  <a16:creationId xmlns:a16="http://schemas.microsoft.com/office/drawing/2014/main" id="{74995886-3A87-020C-CB2A-FDB0730E0A19}"/>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352" name="Freeform 41">
              <a:extLst>
                <a:ext uri="{FF2B5EF4-FFF2-40B4-BE49-F238E27FC236}">
                  <a16:creationId xmlns:a16="http://schemas.microsoft.com/office/drawing/2014/main" id="{89AE01D0-3F1F-07D5-BF99-2972E476BF71}"/>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sp>
        <p:nvSpPr>
          <p:cNvPr id="359" name="7-Point Star 2">
            <a:extLst>
              <a:ext uri="{FF2B5EF4-FFF2-40B4-BE49-F238E27FC236}">
                <a16:creationId xmlns:a16="http://schemas.microsoft.com/office/drawing/2014/main" id="{E854259B-579D-277C-2647-127A61636770}"/>
              </a:ext>
            </a:extLst>
          </p:cNvPr>
          <p:cNvSpPr/>
          <p:nvPr/>
        </p:nvSpPr>
        <p:spPr bwMode="auto">
          <a:xfrm rot="1844920">
            <a:off x="8300100" y="3217161"/>
            <a:ext cx="140902" cy="140902"/>
          </a:xfrm>
          <a:prstGeom prst="star7">
            <a:avLst/>
          </a:pr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nvGrpSpPr>
          <p:cNvPr id="70" name="Group 400">
            <a:extLst>
              <a:ext uri="{FF2B5EF4-FFF2-40B4-BE49-F238E27FC236}">
                <a16:creationId xmlns:a16="http://schemas.microsoft.com/office/drawing/2014/main" id="{4B3579C7-2267-A81B-94BC-79143365E612}"/>
              </a:ext>
            </a:extLst>
          </p:cNvPr>
          <p:cNvGrpSpPr/>
          <p:nvPr/>
        </p:nvGrpSpPr>
        <p:grpSpPr>
          <a:xfrm rot="5780063">
            <a:off x="7337220" y="4086701"/>
            <a:ext cx="597571" cy="531712"/>
            <a:chOff x="7109232" y="5919352"/>
            <a:chExt cx="597571" cy="531712"/>
          </a:xfrm>
        </p:grpSpPr>
        <p:sp>
          <p:nvSpPr>
            <p:cNvPr id="402" name="Freeform 60">
              <a:extLst>
                <a:ext uri="{FF2B5EF4-FFF2-40B4-BE49-F238E27FC236}">
                  <a16:creationId xmlns:a16="http://schemas.microsoft.com/office/drawing/2014/main" id="{5C6B944D-DD59-D9DE-12EB-52F1AB0CC6B4}"/>
                </a:ext>
              </a:extLst>
            </p:cNvPr>
            <p:cNvSpPr/>
            <p:nvPr/>
          </p:nvSpPr>
          <p:spPr bwMode="auto">
            <a:xfrm rot="11453360">
              <a:off x="7109232" y="591935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2">
                <a:lumMod val="20000"/>
                <a:lumOff val="80000"/>
              </a:schemeClr>
            </a:solidFill>
            <a:ln w="12700" cap="flat" cmpd="sng" algn="ctr">
              <a:solidFill>
                <a:schemeClr val="accent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403" name="Freeform 135">
              <a:extLst>
                <a:ext uri="{FF2B5EF4-FFF2-40B4-BE49-F238E27FC236}">
                  <a16:creationId xmlns:a16="http://schemas.microsoft.com/office/drawing/2014/main" id="{9F77DF75-5B66-9650-0D99-F9ADB30439C4}"/>
                </a:ext>
              </a:extLst>
            </p:cNvPr>
            <p:cNvSpPr/>
            <p:nvPr/>
          </p:nvSpPr>
          <p:spPr bwMode="auto">
            <a:xfrm rot="4138240">
              <a:off x="7227415" y="6085859"/>
              <a:ext cx="211692" cy="238735"/>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2">
                <a:lumMod val="75000"/>
              </a:schemeClr>
            </a:solidFill>
            <a:ln w="12700">
              <a:solidFill>
                <a:schemeClr val="accent2">
                  <a:lumMod val="60000"/>
                  <a:lumOff val="40000"/>
                </a:schemeClr>
              </a:solidFill>
              <a:miter lim="800000"/>
              <a:headEnd/>
              <a:tailEnd/>
            </a:ln>
          </p:spPr>
          <p:txBody>
            <a:bodyPr anchor="ctr"/>
            <a:lstStyle/>
            <a:p>
              <a:pPr marL="0" marR="0" lvl="0" indent="0" algn="ctr" defTabSz="914126"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dirty="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grpSp>
      <p:sp>
        <p:nvSpPr>
          <p:cNvPr id="410" name="Rectangle 409">
            <a:extLst>
              <a:ext uri="{FF2B5EF4-FFF2-40B4-BE49-F238E27FC236}">
                <a16:creationId xmlns:a16="http://schemas.microsoft.com/office/drawing/2014/main" id="{43E7E8D4-91B6-92A9-8E9D-567F6BD42486}"/>
              </a:ext>
            </a:extLst>
          </p:cNvPr>
          <p:cNvSpPr/>
          <p:nvPr/>
        </p:nvSpPr>
        <p:spPr bwMode="auto">
          <a:xfrm>
            <a:off x="305479" y="2422128"/>
            <a:ext cx="197407" cy="630868"/>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71" name="Group 576">
            <a:extLst>
              <a:ext uri="{FF2B5EF4-FFF2-40B4-BE49-F238E27FC236}">
                <a16:creationId xmlns:a16="http://schemas.microsoft.com/office/drawing/2014/main" id="{36347716-FFB8-E7D1-8664-3AE7A1DA6E0B}"/>
              </a:ext>
            </a:extLst>
          </p:cNvPr>
          <p:cNvGrpSpPr/>
          <p:nvPr/>
        </p:nvGrpSpPr>
        <p:grpSpPr>
          <a:xfrm>
            <a:off x="478599" y="4750818"/>
            <a:ext cx="2007740" cy="1431762"/>
            <a:chOff x="-921424" y="4246493"/>
            <a:chExt cx="2464656" cy="1757598"/>
          </a:xfrm>
        </p:grpSpPr>
        <p:grpSp>
          <p:nvGrpSpPr>
            <p:cNvPr id="72" name="Group 472">
              <a:extLst>
                <a:ext uri="{FF2B5EF4-FFF2-40B4-BE49-F238E27FC236}">
                  <a16:creationId xmlns:a16="http://schemas.microsoft.com/office/drawing/2014/main" id="{3DC9DCCC-1A80-6D87-5E7B-A5BCFA9AE86B}"/>
                </a:ext>
              </a:extLst>
            </p:cNvPr>
            <p:cNvGrpSpPr/>
            <p:nvPr/>
          </p:nvGrpSpPr>
          <p:grpSpPr>
            <a:xfrm>
              <a:off x="-921424" y="4459910"/>
              <a:ext cx="2464656" cy="421216"/>
              <a:chOff x="848783" y="4823884"/>
              <a:chExt cx="2464656" cy="421216"/>
            </a:xfrm>
          </p:grpSpPr>
          <p:sp>
            <p:nvSpPr>
              <p:cNvPr id="474" name="Freeform: Shape 473">
                <a:extLst>
                  <a:ext uri="{FF2B5EF4-FFF2-40B4-BE49-F238E27FC236}">
                    <a16:creationId xmlns:a16="http://schemas.microsoft.com/office/drawing/2014/main" id="{F1CB5E98-E7F0-0CE8-BB2E-A30777E245E8}"/>
                  </a:ext>
                </a:extLst>
              </p:cNvPr>
              <p:cNvSpPr/>
              <p:nvPr/>
            </p:nvSpPr>
            <p:spPr bwMode="auto">
              <a:xfrm>
                <a:off x="1799595" y="4823884"/>
                <a:ext cx="585436" cy="421216"/>
              </a:xfrm>
              <a:custGeom>
                <a:avLst/>
                <a:gdLst>
                  <a:gd name="connsiteX0" fmla="*/ 0 w 626534"/>
                  <a:gd name="connsiteY0" fmla="*/ 8466 h 410633"/>
                  <a:gd name="connsiteX1" fmla="*/ 243417 w 626534"/>
                  <a:gd name="connsiteY1" fmla="*/ 410633 h 410633"/>
                  <a:gd name="connsiteX2" fmla="*/ 626534 w 626534"/>
                  <a:gd name="connsiteY2" fmla="*/ 0 h 410633"/>
                  <a:gd name="connsiteX0" fmla="*/ 0 w 626534"/>
                  <a:gd name="connsiteY0" fmla="*/ 8466 h 410633"/>
                  <a:gd name="connsiteX1" fmla="*/ 243417 w 626534"/>
                  <a:gd name="connsiteY1" fmla="*/ 410633 h 410633"/>
                  <a:gd name="connsiteX2" fmla="*/ 626534 w 626534"/>
                  <a:gd name="connsiteY2" fmla="*/ 0 h 410633"/>
                  <a:gd name="connsiteX0" fmla="*/ 0 w 626534"/>
                  <a:gd name="connsiteY0" fmla="*/ 8466 h 402166"/>
                  <a:gd name="connsiteX1" fmla="*/ 273051 w 626534"/>
                  <a:gd name="connsiteY1" fmla="*/ 402166 h 402166"/>
                  <a:gd name="connsiteX2" fmla="*/ 626534 w 626534"/>
                  <a:gd name="connsiteY2" fmla="*/ 0 h 402166"/>
                  <a:gd name="connsiteX0" fmla="*/ 0 w 626534"/>
                  <a:gd name="connsiteY0" fmla="*/ 8466 h 403878"/>
                  <a:gd name="connsiteX1" fmla="*/ 273051 w 626534"/>
                  <a:gd name="connsiteY1" fmla="*/ 402166 h 403878"/>
                  <a:gd name="connsiteX2" fmla="*/ 626534 w 626534"/>
                  <a:gd name="connsiteY2" fmla="*/ 0 h 403878"/>
                  <a:gd name="connsiteX0" fmla="*/ 0 w 626534"/>
                  <a:gd name="connsiteY0" fmla="*/ 8466 h 402166"/>
                  <a:gd name="connsiteX1" fmla="*/ 273051 w 626534"/>
                  <a:gd name="connsiteY1" fmla="*/ 402166 h 402166"/>
                  <a:gd name="connsiteX2" fmla="*/ 626534 w 626534"/>
                  <a:gd name="connsiteY2" fmla="*/ 0 h 402166"/>
                  <a:gd name="connsiteX0" fmla="*/ 0 w 626534"/>
                  <a:gd name="connsiteY0" fmla="*/ 8466 h 402166"/>
                  <a:gd name="connsiteX1" fmla="*/ 273051 w 626534"/>
                  <a:gd name="connsiteY1" fmla="*/ 402166 h 402166"/>
                  <a:gd name="connsiteX2" fmla="*/ 626534 w 626534"/>
                  <a:gd name="connsiteY2" fmla="*/ 0 h 402166"/>
                  <a:gd name="connsiteX0" fmla="*/ 0 w 588434"/>
                  <a:gd name="connsiteY0" fmla="*/ 8466 h 402166"/>
                  <a:gd name="connsiteX1" fmla="*/ 273051 w 588434"/>
                  <a:gd name="connsiteY1" fmla="*/ 402166 h 402166"/>
                  <a:gd name="connsiteX2" fmla="*/ 588434 w 588434"/>
                  <a:gd name="connsiteY2" fmla="*/ 0 h 402166"/>
                  <a:gd name="connsiteX0" fmla="*/ 0 w 597718"/>
                  <a:gd name="connsiteY0" fmla="*/ 8466 h 402166"/>
                  <a:gd name="connsiteX1" fmla="*/ 273051 w 597718"/>
                  <a:gd name="connsiteY1" fmla="*/ 402166 h 402166"/>
                  <a:gd name="connsiteX2" fmla="*/ 588434 w 597718"/>
                  <a:gd name="connsiteY2" fmla="*/ 0 h 402166"/>
                  <a:gd name="connsiteX0" fmla="*/ 7692 w 605410"/>
                  <a:gd name="connsiteY0" fmla="*/ 8466 h 402166"/>
                  <a:gd name="connsiteX1" fmla="*/ 280743 w 605410"/>
                  <a:gd name="connsiteY1" fmla="*/ 402166 h 402166"/>
                  <a:gd name="connsiteX2" fmla="*/ 596126 w 605410"/>
                  <a:gd name="connsiteY2" fmla="*/ 0 h 402166"/>
                  <a:gd name="connsiteX0" fmla="*/ 6382 w 604100"/>
                  <a:gd name="connsiteY0" fmla="*/ 8466 h 402166"/>
                  <a:gd name="connsiteX1" fmla="*/ 279433 w 604100"/>
                  <a:gd name="connsiteY1" fmla="*/ 402166 h 402166"/>
                  <a:gd name="connsiteX2" fmla="*/ 594816 w 604100"/>
                  <a:gd name="connsiteY2" fmla="*/ 0 h 402166"/>
                  <a:gd name="connsiteX0" fmla="*/ 8393 w 580711"/>
                  <a:gd name="connsiteY0" fmla="*/ 10583 h 402166"/>
                  <a:gd name="connsiteX1" fmla="*/ 256044 w 580711"/>
                  <a:gd name="connsiteY1" fmla="*/ 402166 h 402166"/>
                  <a:gd name="connsiteX2" fmla="*/ 571427 w 580711"/>
                  <a:gd name="connsiteY2" fmla="*/ 0 h 402166"/>
                  <a:gd name="connsiteX0" fmla="*/ 21909 w 594227"/>
                  <a:gd name="connsiteY0" fmla="*/ 10583 h 402166"/>
                  <a:gd name="connsiteX1" fmla="*/ 269560 w 594227"/>
                  <a:gd name="connsiteY1" fmla="*/ 402166 h 402166"/>
                  <a:gd name="connsiteX2" fmla="*/ 584943 w 594227"/>
                  <a:gd name="connsiteY2" fmla="*/ 0 h 402166"/>
                  <a:gd name="connsiteX0" fmla="*/ 29864 w 602182"/>
                  <a:gd name="connsiteY0" fmla="*/ 10583 h 402166"/>
                  <a:gd name="connsiteX1" fmla="*/ 277515 w 602182"/>
                  <a:gd name="connsiteY1" fmla="*/ 402166 h 402166"/>
                  <a:gd name="connsiteX2" fmla="*/ 592898 w 602182"/>
                  <a:gd name="connsiteY2" fmla="*/ 0 h 402166"/>
                  <a:gd name="connsiteX0" fmla="*/ 27132 w 600751"/>
                  <a:gd name="connsiteY0" fmla="*/ 10583 h 395816"/>
                  <a:gd name="connsiteX1" fmla="*/ 293833 w 600751"/>
                  <a:gd name="connsiteY1" fmla="*/ 395816 h 395816"/>
                  <a:gd name="connsiteX2" fmla="*/ 590166 w 600751"/>
                  <a:gd name="connsiteY2" fmla="*/ 0 h 395816"/>
                  <a:gd name="connsiteX0" fmla="*/ 25662 w 599281"/>
                  <a:gd name="connsiteY0" fmla="*/ 10583 h 395816"/>
                  <a:gd name="connsiteX1" fmla="*/ 292363 w 599281"/>
                  <a:gd name="connsiteY1" fmla="*/ 395816 h 395816"/>
                  <a:gd name="connsiteX2" fmla="*/ 588696 w 599281"/>
                  <a:gd name="connsiteY2" fmla="*/ 0 h 395816"/>
                  <a:gd name="connsiteX0" fmla="*/ 25662 w 599591"/>
                  <a:gd name="connsiteY0" fmla="*/ 10583 h 395816"/>
                  <a:gd name="connsiteX1" fmla="*/ 292363 w 599591"/>
                  <a:gd name="connsiteY1" fmla="*/ 395816 h 395816"/>
                  <a:gd name="connsiteX2" fmla="*/ 588696 w 599591"/>
                  <a:gd name="connsiteY2" fmla="*/ 0 h 395816"/>
                  <a:gd name="connsiteX0" fmla="*/ 24912 w 599370"/>
                  <a:gd name="connsiteY0" fmla="*/ 10583 h 404283"/>
                  <a:gd name="connsiteX1" fmla="*/ 297963 w 599370"/>
                  <a:gd name="connsiteY1" fmla="*/ 404283 h 404283"/>
                  <a:gd name="connsiteX2" fmla="*/ 587946 w 599370"/>
                  <a:gd name="connsiteY2" fmla="*/ 0 h 404283"/>
                  <a:gd name="connsiteX0" fmla="*/ 24912 w 599370"/>
                  <a:gd name="connsiteY0" fmla="*/ 10583 h 404283"/>
                  <a:gd name="connsiteX1" fmla="*/ 297963 w 599370"/>
                  <a:gd name="connsiteY1" fmla="*/ 404283 h 404283"/>
                  <a:gd name="connsiteX2" fmla="*/ 587946 w 599370"/>
                  <a:gd name="connsiteY2" fmla="*/ 0 h 404283"/>
                  <a:gd name="connsiteX0" fmla="*/ 35981 w 610439"/>
                  <a:gd name="connsiteY0" fmla="*/ 10583 h 404283"/>
                  <a:gd name="connsiteX1" fmla="*/ 309032 w 610439"/>
                  <a:gd name="connsiteY1" fmla="*/ 404283 h 404283"/>
                  <a:gd name="connsiteX2" fmla="*/ 599015 w 610439"/>
                  <a:gd name="connsiteY2" fmla="*/ 0 h 404283"/>
                  <a:gd name="connsiteX0" fmla="*/ 31678 w 606136"/>
                  <a:gd name="connsiteY0" fmla="*/ 10583 h 404283"/>
                  <a:gd name="connsiteX1" fmla="*/ 304729 w 606136"/>
                  <a:gd name="connsiteY1" fmla="*/ 404283 h 404283"/>
                  <a:gd name="connsiteX2" fmla="*/ 594712 w 606136"/>
                  <a:gd name="connsiteY2" fmla="*/ 0 h 404283"/>
                  <a:gd name="connsiteX0" fmla="*/ 25748 w 600206"/>
                  <a:gd name="connsiteY0" fmla="*/ 10583 h 404283"/>
                  <a:gd name="connsiteX1" fmla="*/ 298799 w 600206"/>
                  <a:gd name="connsiteY1" fmla="*/ 404283 h 404283"/>
                  <a:gd name="connsiteX2" fmla="*/ 588782 w 600206"/>
                  <a:gd name="connsiteY2" fmla="*/ 0 h 404283"/>
                  <a:gd name="connsiteX0" fmla="*/ 25748 w 600206"/>
                  <a:gd name="connsiteY0" fmla="*/ 10583 h 397933"/>
                  <a:gd name="connsiteX1" fmla="*/ 298799 w 600206"/>
                  <a:gd name="connsiteY1" fmla="*/ 397933 h 397933"/>
                  <a:gd name="connsiteX2" fmla="*/ 588782 w 600206"/>
                  <a:gd name="connsiteY2" fmla="*/ 0 h 397933"/>
                  <a:gd name="connsiteX0" fmla="*/ 25748 w 588699"/>
                  <a:gd name="connsiteY0" fmla="*/ 10583 h 397933"/>
                  <a:gd name="connsiteX1" fmla="*/ 298799 w 588699"/>
                  <a:gd name="connsiteY1" fmla="*/ 397933 h 397933"/>
                  <a:gd name="connsiteX2" fmla="*/ 576082 w 588699"/>
                  <a:gd name="connsiteY2" fmla="*/ 0 h 397933"/>
                  <a:gd name="connsiteX0" fmla="*/ 25748 w 599591"/>
                  <a:gd name="connsiteY0" fmla="*/ 10583 h 397933"/>
                  <a:gd name="connsiteX1" fmla="*/ 298799 w 599591"/>
                  <a:gd name="connsiteY1" fmla="*/ 397933 h 397933"/>
                  <a:gd name="connsiteX2" fmla="*/ 576082 w 599591"/>
                  <a:gd name="connsiteY2" fmla="*/ 0 h 397933"/>
                  <a:gd name="connsiteX0" fmla="*/ 25748 w 579696"/>
                  <a:gd name="connsiteY0" fmla="*/ 10583 h 397933"/>
                  <a:gd name="connsiteX1" fmla="*/ 298799 w 579696"/>
                  <a:gd name="connsiteY1" fmla="*/ 397933 h 397933"/>
                  <a:gd name="connsiteX2" fmla="*/ 552799 w 579696"/>
                  <a:gd name="connsiteY2" fmla="*/ 0 h 397933"/>
                  <a:gd name="connsiteX0" fmla="*/ 25748 w 596957"/>
                  <a:gd name="connsiteY0" fmla="*/ 10583 h 397933"/>
                  <a:gd name="connsiteX1" fmla="*/ 298799 w 596957"/>
                  <a:gd name="connsiteY1" fmla="*/ 397933 h 397933"/>
                  <a:gd name="connsiteX2" fmla="*/ 552799 w 596957"/>
                  <a:gd name="connsiteY2" fmla="*/ 0 h 397933"/>
                  <a:gd name="connsiteX0" fmla="*/ 25748 w 584205"/>
                  <a:gd name="connsiteY0" fmla="*/ 10583 h 397933"/>
                  <a:gd name="connsiteX1" fmla="*/ 298799 w 584205"/>
                  <a:gd name="connsiteY1" fmla="*/ 397933 h 397933"/>
                  <a:gd name="connsiteX2" fmla="*/ 552799 w 584205"/>
                  <a:gd name="connsiteY2" fmla="*/ 0 h 397933"/>
                  <a:gd name="connsiteX0" fmla="*/ 25748 w 582076"/>
                  <a:gd name="connsiteY0" fmla="*/ 10583 h 397933"/>
                  <a:gd name="connsiteX1" fmla="*/ 298799 w 582076"/>
                  <a:gd name="connsiteY1" fmla="*/ 397933 h 397933"/>
                  <a:gd name="connsiteX2" fmla="*/ 552799 w 582076"/>
                  <a:gd name="connsiteY2" fmla="*/ 0 h 397933"/>
                  <a:gd name="connsiteX0" fmla="*/ 26680 w 583008"/>
                  <a:gd name="connsiteY0" fmla="*/ 10583 h 397933"/>
                  <a:gd name="connsiteX1" fmla="*/ 299731 w 583008"/>
                  <a:gd name="connsiteY1" fmla="*/ 397933 h 397933"/>
                  <a:gd name="connsiteX2" fmla="*/ 553731 w 583008"/>
                  <a:gd name="connsiteY2" fmla="*/ 0 h 397933"/>
                  <a:gd name="connsiteX0" fmla="*/ 26680 w 584820"/>
                  <a:gd name="connsiteY0" fmla="*/ 10583 h 397933"/>
                  <a:gd name="connsiteX1" fmla="*/ 299731 w 584820"/>
                  <a:gd name="connsiteY1" fmla="*/ 397933 h 397933"/>
                  <a:gd name="connsiteX2" fmla="*/ 553731 w 584820"/>
                  <a:gd name="connsiteY2" fmla="*/ 0 h 397933"/>
                  <a:gd name="connsiteX0" fmla="*/ 29229 w 568319"/>
                  <a:gd name="connsiteY0" fmla="*/ 10583 h 397933"/>
                  <a:gd name="connsiteX1" fmla="*/ 283230 w 568319"/>
                  <a:gd name="connsiteY1" fmla="*/ 397933 h 397933"/>
                  <a:gd name="connsiteX2" fmla="*/ 537230 w 568319"/>
                  <a:gd name="connsiteY2" fmla="*/ 0 h 397933"/>
                  <a:gd name="connsiteX0" fmla="*/ 40787 w 579877"/>
                  <a:gd name="connsiteY0" fmla="*/ 10583 h 397933"/>
                  <a:gd name="connsiteX1" fmla="*/ 294788 w 579877"/>
                  <a:gd name="connsiteY1" fmla="*/ 397933 h 397933"/>
                  <a:gd name="connsiteX2" fmla="*/ 548788 w 579877"/>
                  <a:gd name="connsiteY2" fmla="*/ 0 h 397933"/>
                  <a:gd name="connsiteX0" fmla="*/ 40787 w 579877"/>
                  <a:gd name="connsiteY0" fmla="*/ 10583 h 397933"/>
                  <a:gd name="connsiteX1" fmla="*/ 294788 w 579877"/>
                  <a:gd name="connsiteY1" fmla="*/ 397933 h 397933"/>
                  <a:gd name="connsiteX2" fmla="*/ 548788 w 579877"/>
                  <a:gd name="connsiteY2" fmla="*/ 0 h 397933"/>
                  <a:gd name="connsiteX0" fmla="*/ 40787 w 581503"/>
                  <a:gd name="connsiteY0" fmla="*/ 10583 h 397933"/>
                  <a:gd name="connsiteX1" fmla="*/ 294788 w 581503"/>
                  <a:gd name="connsiteY1" fmla="*/ 397933 h 397933"/>
                  <a:gd name="connsiteX2" fmla="*/ 548788 w 581503"/>
                  <a:gd name="connsiteY2" fmla="*/ 0 h 397933"/>
                  <a:gd name="connsiteX0" fmla="*/ 40787 w 581503"/>
                  <a:gd name="connsiteY0" fmla="*/ 19050 h 406400"/>
                  <a:gd name="connsiteX1" fmla="*/ 294788 w 581503"/>
                  <a:gd name="connsiteY1" fmla="*/ 406400 h 406400"/>
                  <a:gd name="connsiteX2" fmla="*/ 548788 w 581503"/>
                  <a:gd name="connsiteY2" fmla="*/ 0 h 406400"/>
                  <a:gd name="connsiteX0" fmla="*/ 40117 w 585066"/>
                  <a:gd name="connsiteY0" fmla="*/ 0 h 412750"/>
                  <a:gd name="connsiteX1" fmla="*/ 298351 w 585066"/>
                  <a:gd name="connsiteY1" fmla="*/ 412750 h 412750"/>
                  <a:gd name="connsiteX2" fmla="*/ 552351 w 585066"/>
                  <a:gd name="connsiteY2" fmla="*/ 6350 h 412750"/>
                  <a:gd name="connsiteX0" fmla="*/ 40117 w 579878"/>
                  <a:gd name="connsiteY0" fmla="*/ 8466 h 421216"/>
                  <a:gd name="connsiteX1" fmla="*/ 298351 w 579878"/>
                  <a:gd name="connsiteY1" fmla="*/ 421216 h 421216"/>
                  <a:gd name="connsiteX2" fmla="*/ 546001 w 579878"/>
                  <a:gd name="connsiteY2" fmla="*/ 0 h 421216"/>
                  <a:gd name="connsiteX0" fmla="*/ 40117 w 585405"/>
                  <a:gd name="connsiteY0" fmla="*/ 8466 h 421216"/>
                  <a:gd name="connsiteX1" fmla="*/ 298351 w 585405"/>
                  <a:gd name="connsiteY1" fmla="*/ 421216 h 421216"/>
                  <a:gd name="connsiteX2" fmla="*/ 546001 w 585405"/>
                  <a:gd name="connsiteY2" fmla="*/ 0 h 421216"/>
                  <a:gd name="connsiteX0" fmla="*/ 41905 w 587193"/>
                  <a:gd name="connsiteY0" fmla="*/ 8466 h 421216"/>
                  <a:gd name="connsiteX1" fmla="*/ 300139 w 587193"/>
                  <a:gd name="connsiteY1" fmla="*/ 421216 h 421216"/>
                  <a:gd name="connsiteX2" fmla="*/ 547789 w 587193"/>
                  <a:gd name="connsiteY2" fmla="*/ 0 h 421216"/>
                  <a:gd name="connsiteX0" fmla="*/ 41905 w 585436"/>
                  <a:gd name="connsiteY0" fmla="*/ 8466 h 421216"/>
                  <a:gd name="connsiteX1" fmla="*/ 300139 w 585436"/>
                  <a:gd name="connsiteY1" fmla="*/ 421216 h 421216"/>
                  <a:gd name="connsiteX2" fmla="*/ 547789 w 585436"/>
                  <a:gd name="connsiteY2" fmla="*/ 0 h 421216"/>
                </a:gdLst>
                <a:ahLst/>
                <a:cxnLst>
                  <a:cxn ang="0">
                    <a:pos x="connsiteX0" y="connsiteY0"/>
                  </a:cxn>
                  <a:cxn ang="0">
                    <a:pos x="connsiteX1" y="connsiteY1"/>
                  </a:cxn>
                  <a:cxn ang="0">
                    <a:pos x="connsiteX2" y="connsiteY2"/>
                  </a:cxn>
                </a:cxnLst>
                <a:rect l="l" t="t" r="r" b="b"/>
                <a:pathLst>
                  <a:path w="585436" h="421216">
                    <a:moveTo>
                      <a:pt x="41905" y="8466"/>
                    </a:moveTo>
                    <a:cubicBezTo>
                      <a:pt x="-71689" y="225073"/>
                      <a:pt x="56017" y="409926"/>
                      <a:pt x="300139" y="421216"/>
                    </a:cubicBezTo>
                    <a:cubicBezTo>
                      <a:pt x="566134" y="401463"/>
                      <a:pt x="639511" y="218723"/>
                      <a:pt x="547789" y="0"/>
                    </a:cubicBezTo>
                  </a:path>
                </a:pathLst>
              </a:custGeom>
              <a:noFill/>
              <a:ln w="28575">
                <a:solidFill>
                  <a:schemeClr val="tx2">
                    <a:lumMod val="75000"/>
                  </a:schemeClr>
                </a:solidFill>
                <a:prstDash val="sysDash"/>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nvGrpSpPr>
              <p:cNvPr id="73" name="Group 474">
                <a:extLst>
                  <a:ext uri="{FF2B5EF4-FFF2-40B4-BE49-F238E27FC236}">
                    <a16:creationId xmlns:a16="http://schemas.microsoft.com/office/drawing/2014/main" id="{994A786C-3E98-FA69-197E-06636129EA49}"/>
                  </a:ext>
                </a:extLst>
              </p:cNvPr>
              <p:cNvGrpSpPr/>
              <p:nvPr/>
            </p:nvGrpSpPr>
            <p:grpSpPr>
              <a:xfrm>
                <a:off x="848783" y="4824970"/>
                <a:ext cx="2464656" cy="115330"/>
                <a:chOff x="848783" y="4824970"/>
                <a:chExt cx="2464656" cy="115330"/>
              </a:xfrm>
            </p:grpSpPr>
            <p:sp>
              <p:nvSpPr>
                <p:cNvPr id="476" name="Freeform: Shape 475">
                  <a:extLst>
                    <a:ext uri="{FF2B5EF4-FFF2-40B4-BE49-F238E27FC236}">
                      <a16:creationId xmlns:a16="http://schemas.microsoft.com/office/drawing/2014/main" id="{3749292F-C951-A3FA-6D8E-3D98CF39B866}"/>
                    </a:ext>
                  </a:extLst>
                </p:cNvPr>
                <p:cNvSpPr/>
                <p:nvPr/>
              </p:nvSpPr>
              <p:spPr bwMode="auto">
                <a:xfrm>
                  <a:off x="848783" y="4830233"/>
                  <a:ext cx="980017" cy="110067"/>
                </a:xfrm>
                <a:custGeom>
                  <a:avLst/>
                  <a:gdLst>
                    <a:gd name="connsiteX0" fmla="*/ 980017 w 980017"/>
                    <a:gd name="connsiteY0" fmla="*/ 0 h 110067"/>
                    <a:gd name="connsiteX1" fmla="*/ 0 w 980017"/>
                    <a:gd name="connsiteY1" fmla="*/ 110067 h 110067"/>
                    <a:gd name="connsiteX0" fmla="*/ 980017 w 980017"/>
                    <a:gd name="connsiteY0" fmla="*/ 0 h 110067"/>
                    <a:gd name="connsiteX1" fmla="*/ 0 w 980017"/>
                    <a:gd name="connsiteY1" fmla="*/ 110067 h 110067"/>
                    <a:gd name="connsiteX0" fmla="*/ 980017 w 980017"/>
                    <a:gd name="connsiteY0" fmla="*/ 0 h 110067"/>
                    <a:gd name="connsiteX1" fmla="*/ 0 w 980017"/>
                    <a:gd name="connsiteY1" fmla="*/ 110067 h 110067"/>
                    <a:gd name="connsiteX0" fmla="*/ 980017 w 980017"/>
                    <a:gd name="connsiteY0" fmla="*/ 0 h 110067"/>
                    <a:gd name="connsiteX1" fmla="*/ 0 w 980017"/>
                    <a:gd name="connsiteY1" fmla="*/ 110067 h 110067"/>
                  </a:gdLst>
                  <a:ahLst/>
                  <a:cxnLst>
                    <a:cxn ang="0">
                      <a:pos x="connsiteX0" y="connsiteY0"/>
                    </a:cxn>
                    <a:cxn ang="0">
                      <a:pos x="connsiteX1" y="connsiteY1"/>
                    </a:cxn>
                  </a:cxnLst>
                  <a:rect l="l" t="t" r="r" b="b"/>
                  <a:pathLst>
                    <a:path w="980017" h="110067">
                      <a:moveTo>
                        <a:pt x="980017" y="0"/>
                      </a:moveTo>
                      <a:cubicBezTo>
                        <a:pt x="613128" y="32456"/>
                        <a:pt x="339372" y="54328"/>
                        <a:pt x="0" y="110067"/>
                      </a:cubicBezTo>
                    </a:path>
                  </a:pathLst>
                </a:custGeom>
                <a:noFill/>
                <a:ln w="28575">
                  <a:solidFill>
                    <a:schemeClr val="tx2">
                      <a:lumMod val="75000"/>
                    </a:schemeClr>
                  </a:solidFill>
                  <a:prstDash val="sysDash"/>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477" name="Freeform: Shape 476">
                  <a:extLst>
                    <a:ext uri="{FF2B5EF4-FFF2-40B4-BE49-F238E27FC236}">
                      <a16:creationId xmlns:a16="http://schemas.microsoft.com/office/drawing/2014/main" id="{E38F5C43-0308-25FC-06D1-F58B983AA98A}"/>
                    </a:ext>
                  </a:extLst>
                </p:cNvPr>
                <p:cNvSpPr/>
                <p:nvPr/>
              </p:nvSpPr>
              <p:spPr bwMode="auto">
                <a:xfrm rot="645236">
                  <a:off x="2334816" y="4824970"/>
                  <a:ext cx="978623" cy="94721"/>
                </a:xfrm>
                <a:custGeom>
                  <a:avLst/>
                  <a:gdLst>
                    <a:gd name="connsiteX0" fmla="*/ 980017 w 980017"/>
                    <a:gd name="connsiteY0" fmla="*/ 0 h 110067"/>
                    <a:gd name="connsiteX1" fmla="*/ 0 w 980017"/>
                    <a:gd name="connsiteY1" fmla="*/ 110067 h 110067"/>
                    <a:gd name="connsiteX0" fmla="*/ 980017 w 980017"/>
                    <a:gd name="connsiteY0" fmla="*/ 0 h 110067"/>
                    <a:gd name="connsiteX1" fmla="*/ 0 w 980017"/>
                    <a:gd name="connsiteY1" fmla="*/ 110067 h 110067"/>
                    <a:gd name="connsiteX0" fmla="*/ 980017 w 980017"/>
                    <a:gd name="connsiteY0" fmla="*/ 0 h 110067"/>
                    <a:gd name="connsiteX1" fmla="*/ 0 w 980017"/>
                    <a:gd name="connsiteY1" fmla="*/ 110067 h 110067"/>
                    <a:gd name="connsiteX0" fmla="*/ 980017 w 980017"/>
                    <a:gd name="connsiteY0" fmla="*/ 0 h 110067"/>
                    <a:gd name="connsiteX1" fmla="*/ 0 w 980017"/>
                    <a:gd name="connsiteY1" fmla="*/ 110067 h 110067"/>
                    <a:gd name="connsiteX0" fmla="*/ 978623 w 978623"/>
                    <a:gd name="connsiteY0" fmla="*/ 0 h 94721"/>
                    <a:gd name="connsiteX1" fmla="*/ 0 w 978623"/>
                    <a:gd name="connsiteY1" fmla="*/ 94721 h 94721"/>
                    <a:gd name="connsiteX0" fmla="*/ 978623 w 978623"/>
                    <a:gd name="connsiteY0" fmla="*/ 0 h 94721"/>
                    <a:gd name="connsiteX1" fmla="*/ 0 w 978623"/>
                    <a:gd name="connsiteY1" fmla="*/ 94721 h 94721"/>
                  </a:gdLst>
                  <a:ahLst/>
                  <a:cxnLst>
                    <a:cxn ang="0">
                      <a:pos x="connsiteX0" y="connsiteY0"/>
                    </a:cxn>
                    <a:cxn ang="0">
                      <a:pos x="connsiteX1" y="connsiteY1"/>
                    </a:cxn>
                  </a:cxnLst>
                  <a:rect l="l" t="t" r="r" b="b"/>
                  <a:pathLst>
                    <a:path w="978623" h="94721">
                      <a:moveTo>
                        <a:pt x="978623" y="0"/>
                      </a:moveTo>
                      <a:cubicBezTo>
                        <a:pt x="611154" y="6712"/>
                        <a:pt x="339372" y="38982"/>
                        <a:pt x="0" y="94721"/>
                      </a:cubicBezTo>
                    </a:path>
                  </a:pathLst>
                </a:custGeom>
                <a:noFill/>
                <a:ln w="28575">
                  <a:solidFill>
                    <a:schemeClr val="tx2">
                      <a:lumMod val="75000"/>
                    </a:schemeClr>
                  </a:solidFill>
                  <a:prstDash val="sysDash"/>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grpSp>
          <p:nvGrpSpPr>
            <p:cNvPr id="74" name="Group 478">
              <a:extLst>
                <a:ext uri="{FF2B5EF4-FFF2-40B4-BE49-F238E27FC236}">
                  <a16:creationId xmlns:a16="http://schemas.microsoft.com/office/drawing/2014/main" id="{4900D6ED-DDE0-C73E-A1D0-DFC00728793B}"/>
                </a:ext>
              </a:extLst>
            </p:cNvPr>
            <p:cNvGrpSpPr/>
            <p:nvPr/>
          </p:nvGrpSpPr>
          <p:grpSpPr>
            <a:xfrm>
              <a:off x="-48616" y="4524098"/>
              <a:ext cx="743572" cy="422372"/>
              <a:chOff x="1672746" y="6429224"/>
              <a:chExt cx="743572" cy="422372"/>
            </a:xfrm>
          </p:grpSpPr>
          <p:grpSp>
            <p:nvGrpSpPr>
              <p:cNvPr id="75" name="Group 479">
                <a:extLst>
                  <a:ext uri="{FF2B5EF4-FFF2-40B4-BE49-F238E27FC236}">
                    <a16:creationId xmlns:a16="http://schemas.microsoft.com/office/drawing/2014/main" id="{F993FAED-069F-02E9-8CDF-5B33D258B87C}"/>
                  </a:ext>
                </a:extLst>
              </p:cNvPr>
              <p:cNvGrpSpPr/>
              <p:nvPr/>
            </p:nvGrpSpPr>
            <p:grpSpPr>
              <a:xfrm rot="6734274">
                <a:off x="1637946" y="6464024"/>
                <a:ext cx="125336" cy="55736"/>
                <a:chOff x="3585766" y="5569625"/>
                <a:chExt cx="125336" cy="55736"/>
              </a:xfrm>
            </p:grpSpPr>
            <p:cxnSp>
              <p:nvCxnSpPr>
                <p:cNvPr id="502" name="Straight Connector 501">
                  <a:extLst>
                    <a:ext uri="{FF2B5EF4-FFF2-40B4-BE49-F238E27FC236}">
                      <a16:creationId xmlns:a16="http://schemas.microsoft.com/office/drawing/2014/main" id="{20C2CF63-46EB-565B-5412-51155EC63395}"/>
                    </a:ext>
                  </a:extLst>
                </p:cNvPr>
                <p:cNvCxnSpPr>
                  <a:cxnSpLocks/>
                </p:cNvCxnSpPr>
                <p:nvPr/>
              </p:nvCxnSpPr>
              <p:spPr bwMode="auto">
                <a:xfrm>
                  <a:off x="3585766" y="5618961"/>
                  <a:ext cx="125336" cy="0"/>
                </a:xfrm>
                <a:prstGeom prst="line">
                  <a:avLst/>
                </a:prstGeom>
                <a:noFill/>
                <a:ln w="28575" cap="flat" cmpd="sng" algn="ctr">
                  <a:solidFill>
                    <a:schemeClr val="accent1"/>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8A51DE8E-03F5-F5B7-04F9-3F093538E534}"/>
                    </a:ext>
                  </a:extLst>
                </p:cNvPr>
                <p:cNvCxnSpPr>
                  <a:cxnSpLocks/>
                </p:cNvCxnSpPr>
                <p:nvPr/>
              </p:nvCxnSpPr>
              <p:spPr bwMode="auto">
                <a:xfrm flipV="1">
                  <a:off x="3648434" y="5569625"/>
                  <a:ext cx="0" cy="5573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6" name="Group 480">
                <a:extLst>
                  <a:ext uri="{FF2B5EF4-FFF2-40B4-BE49-F238E27FC236}">
                    <a16:creationId xmlns:a16="http://schemas.microsoft.com/office/drawing/2014/main" id="{DB85E8F7-59E4-5AF2-7103-5C13AD842AC7}"/>
                  </a:ext>
                </a:extLst>
              </p:cNvPr>
              <p:cNvGrpSpPr/>
              <p:nvPr/>
            </p:nvGrpSpPr>
            <p:grpSpPr>
              <a:xfrm rot="3772604">
                <a:off x="1643301" y="6610364"/>
                <a:ext cx="125336" cy="55736"/>
                <a:chOff x="3585766" y="5569625"/>
                <a:chExt cx="125336" cy="55736"/>
              </a:xfrm>
            </p:grpSpPr>
            <p:cxnSp>
              <p:nvCxnSpPr>
                <p:cNvPr id="500" name="Straight Connector 499">
                  <a:extLst>
                    <a:ext uri="{FF2B5EF4-FFF2-40B4-BE49-F238E27FC236}">
                      <a16:creationId xmlns:a16="http://schemas.microsoft.com/office/drawing/2014/main" id="{5F024246-605E-AF76-AB21-77B38D770061}"/>
                    </a:ext>
                  </a:extLst>
                </p:cNvPr>
                <p:cNvCxnSpPr>
                  <a:cxnSpLocks/>
                </p:cNvCxnSpPr>
                <p:nvPr/>
              </p:nvCxnSpPr>
              <p:spPr bwMode="auto">
                <a:xfrm>
                  <a:off x="3585766" y="5618961"/>
                  <a:ext cx="125336" cy="0"/>
                </a:xfrm>
                <a:prstGeom prst="line">
                  <a:avLst/>
                </a:prstGeom>
                <a:noFill/>
                <a:ln w="28575" cap="flat" cmpd="sng" algn="ctr">
                  <a:solidFill>
                    <a:schemeClr val="accent1"/>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8334242E-16EF-C9C2-9B23-BA7215591FB4}"/>
                    </a:ext>
                  </a:extLst>
                </p:cNvPr>
                <p:cNvCxnSpPr>
                  <a:cxnSpLocks/>
                </p:cNvCxnSpPr>
                <p:nvPr/>
              </p:nvCxnSpPr>
              <p:spPr bwMode="auto">
                <a:xfrm flipV="1">
                  <a:off x="3648434" y="5569625"/>
                  <a:ext cx="0" cy="5573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7" name="Group 481">
                <a:extLst>
                  <a:ext uri="{FF2B5EF4-FFF2-40B4-BE49-F238E27FC236}">
                    <a16:creationId xmlns:a16="http://schemas.microsoft.com/office/drawing/2014/main" id="{30790509-3DB2-2EE2-935C-AD9582D3068F}"/>
                  </a:ext>
                </a:extLst>
              </p:cNvPr>
              <p:cNvGrpSpPr/>
              <p:nvPr/>
            </p:nvGrpSpPr>
            <p:grpSpPr>
              <a:xfrm rot="2291489">
                <a:off x="1744052" y="6726057"/>
                <a:ext cx="125336" cy="55736"/>
                <a:chOff x="3585766" y="5569625"/>
                <a:chExt cx="125336" cy="55736"/>
              </a:xfrm>
            </p:grpSpPr>
            <p:cxnSp>
              <p:nvCxnSpPr>
                <p:cNvPr id="498" name="Straight Connector 497">
                  <a:extLst>
                    <a:ext uri="{FF2B5EF4-FFF2-40B4-BE49-F238E27FC236}">
                      <a16:creationId xmlns:a16="http://schemas.microsoft.com/office/drawing/2014/main" id="{203F39F2-5D71-F521-2612-E659B677B05E}"/>
                    </a:ext>
                  </a:extLst>
                </p:cNvPr>
                <p:cNvCxnSpPr>
                  <a:cxnSpLocks/>
                </p:cNvCxnSpPr>
                <p:nvPr/>
              </p:nvCxnSpPr>
              <p:spPr bwMode="auto">
                <a:xfrm>
                  <a:off x="3585766" y="5618961"/>
                  <a:ext cx="125336" cy="0"/>
                </a:xfrm>
                <a:prstGeom prst="line">
                  <a:avLst/>
                </a:prstGeom>
                <a:noFill/>
                <a:ln w="28575" cap="flat" cmpd="sng" algn="ctr">
                  <a:solidFill>
                    <a:schemeClr val="accent1"/>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07CC3C38-BDF9-2473-1501-A6BC6D184155}"/>
                    </a:ext>
                  </a:extLst>
                </p:cNvPr>
                <p:cNvCxnSpPr>
                  <a:cxnSpLocks/>
                </p:cNvCxnSpPr>
                <p:nvPr/>
              </p:nvCxnSpPr>
              <p:spPr bwMode="auto">
                <a:xfrm flipV="1">
                  <a:off x="3648434" y="5569625"/>
                  <a:ext cx="0" cy="5573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8" name="Group 482">
                <a:extLst>
                  <a:ext uri="{FF2B5EF4-FFF2-40B4-BE49-F238E27FC236}">
                    <a16:creationId xmlns:a16="http://schemas.microsoft.com/office/drawing/2014/main" id="{AE799AB2-01E8-ABA2-7B29-0C876DE9B87D}"/>
                  </a:ext>
                </a:extLst>
              </p:cNvPr>
              <p:cNvGrpSpPr/>
              <p:nvPr/>
            </p:nvGrpSpPr>
            <p:grpSpPr>
              <a:xfrm rot="930932">
                <a:off x="1887031" y="6789306"/>
                <a:ext cx="125336" cy="55736"/>
                <a:chOff x="3585766" y="5569625"/>
                <a:chExt cx="125336" cy="55736"/>
              </a:xfrm>
            </p:grpSpPr>
            <p:cxnSp>
              <p:nvCxnSpPr>
                <p:cNvPr id="496" name="Straight Connector 495">
                  <a:extLst>
                    <a:ext uri="{FF2B5EF4-FFF2-40B4-BE49-F238E27FC236}">
                      <a16:creationId xmlns:a16="http://schemas.microsoft.com/office/drawing/2014/main" id="{C6EC35CF-76C8-9182-5651-C950DFEC26E6}"/>
                    </a:ext>
                  </a:extLst>
                </p:cNvPr>
                <p:cNvCxnSpPr>
                  <a:cxnSpLocks/>
                </p:cNvCxnSpPr>
                <p:nvPr/>
              </p:nvCxnSpPr>
              <p:spPr bwMode="auto">
                <a:xfrm>
                  <a:off x="3585766" y="5618961"/>
                  <a:ext cx="125336" cy="0"/>
                </a:xfrm>
                <a:prstGeom prst="line">
                  <a:avLst/>
                </a:prstGeom>
                <a:noFill/>
                <a:ln w="28575" cap="flat" cmpd="sng" algn="ctr">
                  <a:solidFill>
                    <a:schemeClr val="accent1"/>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7FE0833E-FC48-E61D-995B-966DF6288733}"/>
                    </a:ext>
                  </a:extLst>
                </p:cNvPr>
                <p:cNvCxnSpPr>
                  <a:cxnSpLocks/>
                </p:cNvCxnSpPr>
                <p:nvPr/>
              </p:nvCxnSpPr>
              <p:spPr bwMode="auto">
                <a:xfrm flipV="1">
                  <a:off x="3648434" y="5569625"/>
                  <a:ext cx="0" cy="5573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9" name="Group 483">
                <a:extLst>
                  <a:ext uri="{FF2B5EF4-FFF2-40B4-BE49-F238E27FC236}">
                    <a16:creationId xmlns:a16="http://schemas.microsoft.com/office/drawing/2014/main" id="{39270D92-D170-8F72-AB37-EB00D0F1C2AE}"/>
                  </a:ext>
                </a:extLst>
              </p:cNvPr>
              <p:cNvGrpSpPr/>
              <p:nvPr/>
            </p:nvGrpSpPr>
            <p:grpSpPr>
              <a:xfrm rot="21217735">
                <a:off x="2050696" y="6795860"/>
                <a:ext cx="125336" cy="55736"/>
                <a:chOff x="3585766" y="5569625"/>
                <a:chExt cx="125336" cy="55736"/>
              </a:xfrm>
            </p:grpSpPr>
            <p:cxnSp>
              <p:nvCxnSpPr>
                <p:cNvPr id="494" name="Straight Connector 493">
                  <a:extLst>
                    <a:ext uri="{FF2B5EF4-FFF2-40B4-BE49-F238E27FC236}">
                      <a16:creationId xmlns:a16="http://schemas.microsoft.com/office/drawing/2014/main" id="{EF1251A7-9A5E-BBF5-7A47-FB75C5AE81D7}"/>
                    </a:ext>
                  </a:extLst>
                </p:cNvPr>
                <p:cNvCxnSpPr>
                  <a:cxnSpLocks/>
                </p:cNvCxnSpPr>
                <p:nvPr/>
              </p:nvCxnSpPr>
              <p:spPr bwMode="auto">
                <a:xfrm>
                  <a:off x="3585766" y="5618961"/>
                  <a:ext cx="125336" cy="0"/>
                </a:xfrm>
                <a:prstGeom prst="line">
                  <a:avLst/>
                </a:prstGeom>
                <a:noFill/>
                <a:ln w="28575" cap="flat" cmpd="sng" algn="ctr">
                  <a:solidFill>
                    <a:schemeClr val="accent1"/>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42EBC920-7D61-EBBA-70B9-026DAF52DEEF}"/>
                    </a:ext>
                  </a:extLst>
                </p:cNvPr>
                <p:cNvCxnSpPr>
                  <a:cxnSpLocks/>
                </p:cNvCxnSpPr>
                <p:nvPr/>
              </p:nvCxnSpPr>
              <p:spPr bwMode="auto">
                <a:xfrm flipV="1">
                  <a:off x="3648434" y="5569625"/>
                  <a:ext cx="0" cy="55736"/>
                </a:xfrm>
                <a:prstGeom prst="line">
                  <a:avLst/>
                </a:prstGeom>
                <a:noFill/>
                <a:ln w="28575" cap="flat" cmpd="sng" algn="ctr">
                  <a:solidFill>
                    <a:schemeClr val="accent1"/>
                  </a:solidFill>
                  <a:prstDash val="solid"/>
                  <a:round/>
                  <a:headEnd type="none" w="med" len="med"/>
                  <a:tailEnd type="none" w="med" len="med"/>
                </a:ln>
                <a:effectLst/>
              </p:spPr>
            </p:cxnSp>
          </p:grpSp>
          <p:grpSp>
            <p:nvGrpSpPr>
              <p:cNvPr id="80" name="Group 484">
                <a:extLst>
                  <a:ext uri="{FF2B5EF4-FFF2-40B4-BE49-F238E27FC236}">
                    <a16:creationId xmlns:a16="http://schemas.microsoft.com/office/drawing/2014/main" id="{95F5FAD4-660B-5C43-E4C7-050AAF24EB65}"/>
                  </a:ext>
                </a:extLst>
              </p:cNvPr>
              <p:cNvGrpSpPr/>
              <p:nvPr/>
            </p:nvGrpSpPr>
            <p:grpSpPr>
              <a:xfrm rot="19712654">
                <a:off x="2196068" y="6735759"/>
                <a:ext cx="125336" cy="55736"/>
                <a:chOff x="3585766" y="5569625"/>
                <a:chExt cx="125336" cy="55736"/>
              </a:xfrm>
            </p:grpSpPr>
            <p:cxnSp>
              <p:nvCxnSpPr>
                <p:cNvPr id="492" name="Straight Connector 491">
                  <a:extLst>
                    <a:ext uri="{FF2B5EF4-FFF2-40B4-BE49-F238E27FC236}">
                      <a16:creationId xmlns:a16="http://schemas.microsoft.com/office/drawing/2014/main" id="{CCE014A8-B055-2951-7428-DF3B80EE9077}"/>
                    </a:ext>
                  </a:extLst>
                </p:cNvPr>
                <p:cNvCxnSpPr>
                  <a:cxnSpLocks/>
                </p:cNvCxnSpPr>
                <p:nvPr/>
              </p:nvCxnSpPr>
              <p:spPr bwMode="auto">
                <a:xfrm>
                  <a:off x="3585766" y="5618961"/>
                  <a:ext cx="125336" cy="0"/>
                </a:xfrm>
                <a:prstGeom prst="line">
                  <a:avLst/>
                </a:prstGeom>
                <a:noFill/>
                <a:ln w="28575" cap="flat" cmpd="sng" algn="ctr">
                  <a:solidFill>
                    <a:schemeClr val="accent1"/>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36A6F87A-0968-2521-3D6D-B75DCD8C557E}"/>
                    </a:ext>
                  </a:extLst>
                </p:cNvPr>
                <p:cNvCxnSpPr>
                  <a:cxnSpLocks/>
                </p:cNvCxnSpPr>
                <p:nvPr/>
              </p:nvCxnSpPr>
              <p:spPr bwMode="auto">
                <a:xfrm flipV="1">
                  <a:off x="3648434" y="5569625"/>
                  <a:ext cx="0" cy="55736"/>
                </a:xfrm>
                <a:prstGeom prst="line">
                  <a:avLst/>
                </a:prstGeom>
                <a:noFill/>
                <a:ln w="28575" cap="flat" cmpd="sng" algn="ctr">
                  <a:solidFill>
                    <a:schemeClr val="accent1"/>
                  </a:solidFill>
                  <a:prstDash val="solid"/>
                  <a:round/>
                  <a:headEnd type="none" w="med" len="med"/>
                  <a:tailEnd type="none" w="med" len="med"/>
                </a:ln>
                <a:effectLst/>
              </p:spPr>
            </p:cxnSp>
          </p:grpSp>
          <p:grpSp>
            <p:nvGrpSpPr>
              <p:cNvPr id="81" name="Group 485">
                <a:extLst>
                  <a:ext uri="{FF2B5EF4-FFF2-40B4-BE49-F238E27FC236}">
                    <a16:creationId xmlns:a16="http://schemas.microsoft.com/office/drawing/2014/main" id="{0DE83AF4-80B9-3925-7C06-482B09796778}"/>
                  </a:ext>
                </a:extLst>
              </p:cNvPr>
              <p:cNvGrpSpPr/>
              <p:nvPr/>
            </p:nvGrpSpPr>
            <p:grpSpPr>
              <a:xfrm rot="17630527">
                <a:off x="2319249" y="6616328"/>
                <a:ext cx="125336" cy="55736"/>
                <a:chOff x="3585766" y="5569625"/>
                <a:chExt cx="125336" cy="55736"/>
              </a:xfrm>
            </p:grpSpPr>
            <p:cxnSp>
              <p:nvCxnSpPr>
                <p:cNvPr id="490" name="Straight Connector 489">
                  <a:extLst>
                    <a:ext uri="{FF2B5EF4-FFF2-40B4-BE49-F238E27FC236}">
                      <a16:creationId xmlns:a16="http://schemas.microsoft.com/office/drawing/2014/main" id="{625A739E-3C0D-A7A8-6115-F8B936644DF7}"/>
                    </a:ext>
                  </a:extLst>
                </p:cNvPr>
                <p:cNvCxnSpPr>
                  <a:cxnSpLocks/>
                </p:cNvCxnSpPr>
                <p:nvPr/>
              </p:nvCxnSpPr>
              <p:spPr bwMode="auto">
                <a:xfrm>
                  <a:off x="3585766" y="5618961"/>
                  <a:ext cx="125336" cy="0"/>
                </a:xfrm>
                <a:prstGeom prst="line">
                  <a:avLst/>
                </a:prstGeom>
                <a:noFill/>
                <a:ln w="28575" cap="flat" cmpd="sng" algn="ctr">
                  <a:solidFill>
                    <a:schemeClr val="accent1"/>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3CCEDF1A-00B2-6691-5D2C-8FDA2CA1BD75}"/>
                    </a:ext>
                  </a:extLst>
                </p:cNvPr>
                <p:cNvCxnSpPr>
                  <a:cxnSpLocks/>
                </p:cNvCxnSpPr>
                <p:nvPr/>
              </p:nvCxnSpPr>
              <p:spPr bwMode="auto">
                <a:xfrm flipV="1">
                  <a:off x="3648434" y="5569625"/>
                  <a:ext cx="0" cy="55736"/>
                </a:xfrm>
                <a:prstGeom prst="line">
                  <a:avLst/>
                </a:prstGeom>
                <a:noFill/>
                <a:ln w="28575" cap="flat" cmpd="sng" algn="ctr">
                  <a:solidFill>
                    <a:schemeClr val="accent1"/>
                  </a:solidFill>
                  <a:prstDash val="solid"/>
                  <a:round/>
                  <a:headEnd type="none" w="med" len="med"/>
                  <a:tailEnd type="none" w="med" len="med"/>
                </a:ln>
                <a:effectLst/>
              </p:spPr>
            </p:cxnSp>
          </p:grpSp>
          <p:grpSp>
            <p:nvGrpSpPr>
              <p:cNvPr id="82" name="Group 486">
                <a:extLst>
                  <a:ext uri="{FF2B5EF4-FFF2-40B4-BE49-F238E27FC236}">
                    <a16:creationId xmlns:a16="http://schemas.microsoft.com/office/drawing/2014/main" id="{3BB5D773-CF54-78A2-7D3C-AC08D2568F10}"/>
                  </a:ext>
                </a:extLst>
              </p:cNvPr>
              <p:cNvGrpSpPr/>
              <p:nvPr/>
            </p:nvGrpSpPr>
            <p:grpSpPr>
              <a:xfrm rot="15556707">
                <a:off x="2325782" y="6467645"/>
                <a:ext cx="125336" cy="55736"/>
                <a:chOff x="3585766" y="5569625"/>
                <a:chExt cx="125336" cy="55736"/>
              </a:xfrm>
            </p:grpSpPr>
            <p:cxnSp>
              <p:nvCxnSpPr>
                <p:cNvPr id="488" name="Straight Connector 487">
                  <a:extLst>
                    <a:ext uri="{FF2B5EF4-FFF2-40B4-BE49-F238E27FC236}">
                      <a16:creationId xmlns:a16="http://schemas.microsoft.com/office/drawing/2014/main" id="{59754A77-F430-DECE-E98D-8BFED4DB9E3F}"/>
                    </a:ext>
                  </a:extLst>
                </p:cNvPr>
                <p:cNvCxnSpPr>
                  <a:cxnSpLocks/>
                </p:cNvCxnSpPr>
                <p:nvPr/>
              </p:nvCxnSpPr>
              <p:spPr bwMode="auto">
                <a:xfrm>
                  <a:off x="3585766" y="5618961"/>
                  <a:ext cx="125336" cy="0"/>
                </a:xfrm>
                <a:prstGeom prst="line">
                  <a:avLst/>
                </a:prstGeom>
                <a:noFill/>
                <a:ln w="28575" cap="flat" cmpd="sng" algn="ctr">
                  <a:solidFill>
                    <a:schemeClr val="accent1"/>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AF7E21F3-CF1B-2C7D-00CE-69D289C17CBF}"/>
                    </a:ext>
                  </a:extLst>
                </p:cNvPr>
                <p:cNvCxnSpPr>
                  <a:cxnSpLocks/>
                </p:cNvCxnSpPr>
                <p:nvPr/>
              </p:nvCxnSpPr>
              <p:spPr bwMode="auto">
                <a:xfrm flipV="1">
                  <a:off x="3648434" y="5569625"/>
                  <a:ext cx="0" cy="55736"/>
                </a:xfrm>
                <a:prstGeom prst="line">
                  <a:avLst/>
                </a:prstGeom>
                <a:noFill/>
                <a:ln w="28575" cap="flat" cmpd="sng" algn="ctr">
                  <a:solidFill>
                    <a:schemeClr val="accent1"/>
                  </a:solidFill>
                  <a:prstDash val="solid"/>
                  <a:round/>
                  <a:headEnd type="none" w="med" len="med"/>
                  <a:tailEnd type="none" w="med" len="med"/>
                </a:ln>
                <a:effectLst/>
              </p:spPr>
            </p:cxnSp>
          </p:grpSp>
        </p:grpSp>
        <p:sp>
          <p:nvSpPr>
            <p:cNvPr id="504" name="Freeform: Shape 503">
              <a:extLst>
                <a:ext uri="{FF2B5EF4-FFF2-40B4-BE49-F238E27FC236}">
                  <a16:creationId xmlns:a16="http://schemas.microsoft.com/office/drawing/2014/main" id="{9F8C9225-27CF-2359-744B-70A01CDF0792}"/>
                </a:ext>
              </a:extLst>
            </p:cNvPr>
            <p:cNvSpPr/>
            <p:nvPr/>
          </p:nvSpPr>
          <p:spPr bwMode="auto">
            <a:xfrm>
              <a:off x="880079" y="5413141"/>
              <a:ext cx="609152" cy="590950"/>
            </a:xfrm>
            <a:custGeom>
              <a:avLst/>
              <a:gdLst>
                <a:gd name="connsiteX0" fmla="*/ 153293 w 609152"/>
                <a:gd name="connsiteY0" fmla="*/ 0 h 590950"/>
                <a:gd name="connsiteX1" fmla="*/ 306586 w 609152"/>
                <a:gd name="connsiteY1" fmla="*/ 122603 h 590950"/>
                <a:gd name="connsiteX2" fmla="*/ 300764 w 609152"/>
                <a:gd name="connsiteY2" fmla="*/ 145668 h 590950"/>
                <a:gd name="connsiteX3" fmla="*/ 329338 w 609152"/>
                <a:gd name="connsiteY3" fmla="*/ 143364 h 590950"/>
                <a:gd name="connsiteX4" fmla="*/ 609152 w 609152"/>
                <a:gd name="connsiteY4" fmla="*/ 367157 h 590950"/>
                <a:gd name="connsiteX5" fmla="*/ 329338 w 609152"/>
                <a:gd name="connsiteY5" fmla="*/ 590950 h 590950"/>
                <a:gd name="connsiteX6" fmla="*/ 49524 w 609152"/>
                <a:gd name="connsiteY6" fmla="*/ 367157 h 590950"/>
                <a:gd name="connsiteX7" fmla="*/ 97312 w 609152"/>
                <a:gd name="connsiteY7" fmla="*/ 242033 h 590950"/>
                <a:gd name="connsiteX8" fmla="*/ 102499 w 609152"/>
                <a:gd name="connsiteY8" fmla="*/ 237004 h 590950"/>
                <a:gd name="connsiteX9" fmla="*/ 93625 w 609152"/>
                <a:gd name="connsiteY9" fmla="*/ 235572 h 590950"/>
                <a:gd name="connsiteX10" fmla="*/ 0 w 609152"/>
                <a:gd name="connsiteY10" fmla="*/ 122603 h 590950"/>
                <a:gd name="connsiteX11" fmla="*/ 153293 w 609152"/>
                <a:gd name="connsiteY11" fmla="*/ 0 h 59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9152" h="590950">
                  <a:moveTo>
                    <a:pt x="153293" y="0"/>
                  </a:moveTo>
                  <a:cubicBezTo>
                    <a:pt x="237954" y="0"/>
                    <a:pt x="306586" y="54891"/>
                    <a:pt x="306586" y="122603"/>
                  </a:cubicBezTo>
                  <a:lnTo>
                    <a:pt x="300764" y="145668"/>
                  </a:lnTo>
                  <a:lnTo>
                    <a:pt x="329338" y="143364"/>
                  </a:lnTo>
                  <a:cubicBezTo>
                    <a:pt x="483875" y="143364"/>
                    <a:pt x="609152" y="243560"/>
                    <a:pt x="609152" y="367157"/>
                  </a:cubicBezTo>
                  <a:cubicBezTo>
                    <a:pt x="609152" y="490754"/>
                    <a:pt x="483875" y="590950"/>
                    <a:pt x="329338" y="590950"/>
                  </a:cubicBezTo>
                  <a:cubicBezTo>
                    <a:pt x="174801" y="590950"/>
                    <a:pt x="49524" y="490754"/>
                    <a:pt x="49524" y="367157"/>
                  </a:cubicBezTo>
                  <a:cubicBezTo>
                    <a:pt x="49524" y="320808"/>
                    <a:pt x="67141" y="277750"/>
                    <a:pt x="97312" y="242033"/>
                  </a:cubicBezTo>
                  <a:lnTo>
                    <a:pt x="102499" y="237004"/>
                  </a:lnTo>
                  <a:lnTo>
                    <a:pt x="93625" y="235572"/>
                  </a:lnTo>
                  <a:cubicBezTo>
                    <a:pt x="38606" y="216959"/>
                    <a:pt x="0" y="173387"/>
                    <a:pt x="0" y="122603"/>
                  </a:cubicBezTo>
                  <a:cubicBezTo>
                    <a:pt x="0" y="54891"/>
                    <a:pt x="68632" y="0"/>
                    <a:pt x="153293" y="0"/>
                  </a:cubicBezTo>
                  <a:close/>
                </a:path>
              </a:pathLst>
            </a:custGeom>
            <a:solidFill>
              <a:schemeClr val="tx1"/>
            </a:solidFill>
            <a:ln w="9525">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nvGrpSpPr>
            <p:cNvPr id="83" name="Group 504">
              <a:extLst>
                <a:ext uri="{FF2B5EF4-FFF2-40B4-BE49-F238E27FC236}">
                  <a16:creationId xmlns:a16="http://schemas.microsoft.com/office/drawing/2014/main" id="{76A2D7BE-0017-D353-B586-11B3B294ABCE}"/>
                </a:ext>
              </a:extLst>
            </p:cNvPr>
            <p:cNvGrpSpPr/>
            <p:nvPr/>
          </p:nvGrpSpPr>
          <p:grpSpPr>
            <a:xfrm rot="9306267">
              <a:off x="242725" y="4524594"/>
              <a:ext cx="240386" cy="250925"/>
              <a:chOff x="285313" y="3196211"/>
              <a:chExt cx="1187475" cy="1269460"/>
            </a:xfrm>
            <a:solidFill>
              <a:schemeClr val="accent1"/>
            </a:solidFill>
          </p:grpSpPr>
          <p:grpSp>
            <p:nvGrpSpPr>
              <p:cNvPr id="84" name="Group 505">
                <a:extLst>
                  <a:ext uri="{FF2B5EF4-FFF2-40B4-BE49-F238E27FC236}">
                    <a16:creationId xmlns:a16="http://schemas.microsoft.com/office/drawing/2014/main" id="{4A9979D2-5326-37F3-9CAD-382FF94848B3}"/>
                  </a:ext>
                </a:extLst>
              </p:cNvPr>
              <p:cNvGrpSpPr/>
              <p:nvPr/>
            </p:nvGrpSpPr>
            <p:grpSpPr>
              <a:xfrm>
                <a:off x="397845" y="3920346"/>
                <a:ext cx="928042" cy="215142"/>
                <a:chOff x="397845" y="3920346"/>
                <a:chExt cx="928042" cy="215142"/>
              </a:xfrm>
              <a:grpFill/>
            </p:grpSpPr>
            <p:grpSp>
              <p:nvGrpSpPr>
                <p:cNvPr id="85" name="Group 510">
                  <a:extLst>
                    <a:ext uri="{FF2B5EF4-FFF2-40B4-BE49-F238E27FC236}">
                      <a16:creationId xmlns:a16="http://schemas.microsoft.com/office/drawing/2014/main" id="{6AC86BA7-B87A-6745-D53A-4DCA0C096EAA}"/>
                    </a:ext>
                  </a:extLst>
                </p:cNvPr>
                <p:cNvGrpSpPr/>
                <p:nvPr/>
              </p:nvGrpSpPr>
              <p:grpSpPr>
                <a:xfrm>
                  <a:off x="1035546" y="3920346"/>
                  <a:ext cx="290341" cy="215142"/>
                  <a:chOff x="1035546" y="3914304"/>
                  <a:chExt cx="290341" cy="215142"/>
                </a:xfrm>
                <a:grpFill/>
              </p:grpSpPr>
              <p:sp>
                <p:nvSpPr>
                  <p:cNvPr id="515" name="Rectangle 514">
                    <a:extLst>
                      <a:ext uri="{FF2B5EF4-FFF2-40B4-BE49-F238E27FC236}">
                        <a16:creationId xmlns:a16="http://schemas.microsoft.com/office/drawing/2014/main" id="{0BEC6009-25DE-DC76-90C4-58BE233EF7FF}"/>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516" name="7-Point Star 2">
                    <a:extLst>
                      <a:ext uri="{FF2B5EF4-FFF2-40B4-BE49-F238E27FC236}">
                        <a16:creationId xmlns:a16="http://schemas.microsoft.com/office/drawing/2014/main" id="{F51BC948-BB88-B908-B9AF-18EC9780AC2D}"/>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nvGrpSpPr>
                <p:cNvPr id="86" name="Group 511">
                  <a:extLst>
                    <a:ext uri="{FF2B5EF4-FFF2-40B4-BE49-F238E27FC236}">
                      <a16:creationId xmlns:a16="http://schemas.microsoft.com/office/drawing/2014/main" id="{7BE1623A-BED4-436F-9451-D2D95B8907A3}"/>
                    </a:ext>
                  </a:extLst>
                </p:cNvPr>
                <p:cNvGrpSpPr/>
                <p:nvPr/>
              </p:nvGrpSpPr>
              <p:grpSpPr>
                <a:xfrm rot="10800000">
                  <a:off x="397845" y="3920346"/>
                  <a:ext cx="290341" cy="215142"/>
                  <a:chOff x="1035546" y="3914304"/>
                  <a:chExt cx="290341" cy="215142"/>
                </a:xfrm>
                <a:grpFill/>
              </p:grpSpPr>
              <p:sp>
                <p:nvSpPr>
                  <p:cNvPr id="513" name="Rectangle 512">
                    <a:extLst>
                      <a:ext uri="{FF2B5EF4-FFF2-40B4-BE49-F238E27FC236}">
                        <a16:creationId xmlns:a16="http://schemas.microsoft.com/office/drawing/2014/main" id="{74C8A5DC-0D33-BF6E-B064-1F365B97BFBF}"/>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514" name="7-Point Star 2">
                    <a:extLst>
                      <a:ext uri="{FF2B5EF4-FFF2-40B4-BE49-F238E27FC236}">
                        <a16:creationId xmlns:a16="http://schemas.microsoft.com/office/drawing/2014/main" id="{51CCD235-FB7A-7220-E7A9-C780B7C65980}"/>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sp>
            <p:nvSpPr>
              <p:cNvPr id="507" name="Freeform 73">
                <a:extLst>
                  <a:ext uri="{FF2B5EF4-FFF2-40B4-BE49-F238E27FC236}">
                    <a16:creationId xmlns:a16="http://schemas.microsoft.com/office/drawing/2014/main" id="{3C6FE1FB-4A19-FA14-1FD8-0B07A8EA40FF}"/>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508" name="Freeform 74">
                <a:extLst>
                  <a:ext uri="{FF2B5EF4-FFF2-40B4-BE49-F238E27FC236}">
                    <a16:creationId xmlns:a16="http://schemas.microsoft.com/office/drawing/2014/main" id="{B34C3889-EBF9-0C3F-8EF1-7F6054BF9125}"/>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509" name="Freeform 39">
                <a:extLst>
                  <a:ext uri="{FF2B5EF4-FFF2-40B4-BE49-F238E27FC236}">
                    <a16:creationId xmlns:a16="http://schemas.microsoft.com/office/drawing/2014/main" id="{EBEB9CB3-7D4C-9890-C436-104255A2356A}"/>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510" name="Freeform 41">
                <a:extLst>
                  <a:ext uri="{FF2B5EF4-FFF2-40B4-BE49-F238E27FC236}">
                    <a16:creationId xmlns:a16="http://schemas.microsoft.com/office/drawing/2014/main" id="{6AFE216D-3330-E0EB-8659-568DCA34A855}"/>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nvGrpSpPr>
            <p:cNvPr id="87" name="Group 516">
              <a:extLst>
                <a:ext uri="{FF2B5EF4-FFF2-40B4-BE49-F238E27FC236}">
                  <a16:creationId xmlns:a16="http://schemas.microsoft.com/office/drawing/2014/main" id="{686A4051-18A7-E6D8-67D3-664040BF4E26}"/>
                </a:ext>
              </a:extLst>
            </p:cNvPr>
            <p:cNvGrpSpPr/>
            <p:nvPr/>
          </p:nvGrpSpPr>
          <p:grpSpPr>
            <a:xfrm rot="9669548">
              <a:off x="-699781" y="4246493"/>
              <a:ext cx="240386" cy="250925"/>
              <a:chOff x="285313" y="3196211"/>
              <a:chExt cx="1187475" cy="1269460"/>
            </a:xfrm>
            <a:solidFill>
              <a:schemeClr val="accent1"/>
            </a:solidFill>
          </p:grpSpPr>
          <p:grpSp>
            <p:nvGrpSpPr>
              <p:cNvPr id="88" name="Group 517">
                <a:extLst>
                  <a:ext uri="{FF2B5EF4-FFF2-40B4-BE49-F238E27FC236}">
                    <a16:creationId xmlns:a16="http://schemas.microsoft.com/office/drawing/2014/main" id="{756E755C-1081-DBFE-FB72-9FD40FD43B2C}"/>
                  </a:ext>
                </a:extLst>
              </p:cNvPr>
              <p:cNvGrpSpPr/>
              <p:nvPr/>
            </p:nvGrpSpPr>
            <p:grpSpPr>
              <a:xfrm>
                <a:off x="397845" y="3920346"/>
                <a:ext cx="928042" cy="215142"/>
                <a:chOff x="397845" y="3920346"/>
                <a:chExt cx="928042" cy="215142"/>
              </a:xfrm>
              <a:grpFill/>
            </p:grpSpPr>
            <p:grpSp>
              <p:nvGrpSpPr>
                <p:cNvPr id="89" name="Group 522">
                  <a:extLst>
                    <a:ext uri="{FF2B5EF4-FFF2-40B4-BE49-F238E27FC236}">
                      <a16:creationId xmlns:a16="http://schemas.microsoft.com/office/drawing/2014/main" id="{929B7A73-5071-FF3D-555C-53C7ADE75285}"/>
                    </a:ext>
                  </a:extLst>
                </p:cNvPr>
                <p:cNvGrpSpPr/>
                <p:nvPr/>
              </p:nvGrpSpPr>
              <p:grpSpPr>
                <a:xfrm>
                  <a:off x="1035546" y="3920346"/>
                  <a:ext cx="290341" cy="215142"/>
                  <a:chOff x="1035546" y="3914304"/>
                  <a:chExt cx="290341" cy="215142"/>
                </a:xfrm>
                <a:grpFill/>
              </p:grpSpPr>
              <p:sp>
                <p:nvSpPr>
                  <p:cNvPr id="527" name="Rectangle 526">
                    <a:extLst>
                      <a:ext uri="{FF2B5EF4-FFF2-40B4-BE49-F238E27FC236}">
                        <a16:creationId xmlns:a16="http://schemas.microsoft.com/office/drawing/2014/main" id="{DB4CBA4C-D051-16B0-9190-0D7195B161ED}"/>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528" name="7-Point Star 2">
                    <a:extLst>
                      <a:ext uri="{FF2B5EF4-FFF2-40B4-BE49-F238E27FC236}">
                        <a16:creationId xmlns:a16="http://schemas.microsoft.com/office/drawing/2014/main" id="{6EDF53DF-6B47-9D87-B598-F6F300EA00A7}"/>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nvGrpSpPr>
                <p:cNvPr id="90" name="Group 523">
                  <a:extLst>
                    <a:ext uri="{FF2B5EF4-FFF2-40B4-BE49-F238E27FC236}">
                      <a16:creationId xmlns:a16="http://schemas.microsoft.com/office/drawing/2014/main" id="{1928597C-22A0-A855-C70F-B2F1148E7968}"/>
                    </a:ext>
                  </a:extLst>
                </p:cNvPr>
                <p:cNvGrpSpPr/>
                <p:nvPr/>
              </p:nvGrpSpPr>
              <p:grpSpPr>
                <a:xfrm rot="10800000">
                  <a:off x="397845" y="3920346"/>
                  <a:ext cx="290341" cy="215142"/>
                  <a:chOff x="1035546" y="3914304"/>
                  <a:chExt cx="290341" cy="215142"/>
                </a:xfrm>
                <a:grpFill/>
              </p:grpSpPr>
              <p:sp>
                <p:nvSpPr>
                  <p:cNvPr id="525" name="Rectangle 524">
                    <a:extLst>
                      <a:ext uri="{FF2B5EF4-FFF2-40B4-BE49-F238E27FC236}">
                        <a16:creationId xmlns:a16="http://schemas.microsoft.com/office/drawing/2014/main" id="{447821D7-18E3-42BB-B2E2-6D8B6C41E3C6}"/>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526" name="7-Point Star 2">
                    <a:extLst>
                      <a:ext uri="{FF2B5EF4-FFF2-40B4-BE49-F238E27FC236}">
                        <a16:creationId xmlns:a16="http://schemas.microsoft.com/office/drawing/2014/main" id="{B62BEE5B-EB00-FF11-1225-786A3503A506}"/>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sp>
            <p:nvSpPr>
              <p:cNvPr id="519" name="Freeform 73">
                <a:extLst>
                  <a:ext uri="{FF2B5EF4-FFF2-40B4-BE49-F238E27FC236}">
                    <a16:creationId xmlns:a16="http://schemas.microsoft.com/office/drawing/2014/main" id="{89D3749E-352B-B1F5-0A53-F19D8F791258}"/>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520" name="Freeform 74">
                <a:extLst>
                  <a:ext uri="{FF2B5EF4-FFF2-40B4-BE49-F238E27FC236}">
                    <a16:creationId xmlns:a16="http://schemas.microsoft.com/office/drawing/2014/main" id="{40CBBE67-00F7-0D78-1306-E68245E06E7A}"/>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521" name="Freeform 39">
                <a:extLst>
                  <a:ext uri="{FF2B5EF4-FFF2-40B4-BE49-F238E27FC236}">
                    <a16:creationId xmlns:a16="http://schemas.microsoft.com/office/drawing/2014/main" id="{CEF48AF0-7706-4CD4-09A0-8A39A75F2546}"/>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522" name="Freeform 41">
                <a:extLst>
                  <a:ext uri="{FF2B5EF4-FFF2-40B4-BE49-F238E27FC236}">
                    <a16:creationId xmlns:a16="http://schemas.microsoft.com/office/drawing/2014/main" id="{7E266165-91BB-9ECC-06E6-03901670A700}"/>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sp>
          <p:nvSpPr>
            <p:cNvPr id="529" name="Oval 528">
              <a:extLst>
                <a:ext uri="{FF2B5EF4-FFF2-40B4-BE49-F238E27FC236}">
                  <a16:creationId xmlns:a16="http://schemas.microsoft.com/office/drawing/2014/main" id="{9738A1BD-CD35-3E8E-1C0D-A50E1C65FDED}"/>
                </a:ext>
              </a:extLst>
            </p:cNvPr>
            <p:cNvSpPr/>
            <p:nvPr/>
          </p:nvSpPr>
          <p:spPr bwMode="auto">
            <a:xfrm>
              <a:off x="134577" y="5201048"/>
              <a:ext cx="559627" cy="447585"/>
            </a:xfrm>
            <a:prstGeom prst="ellipse">
              <a:avLst/>
            </a:prstGeom>
            <a:solidFill>
              <a:schemeClr val="tx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cxnSp>
          <p:nvCxnSpPr>
            <p:cNvPr id="532" name="Straight Arrow Connector 531">
              <a:extLst>
                <a:ext uri="{FF2B5EF4-FFF2-40B4-BE49-F238E27FC236}">
                  <a16:creationId xmlns:a16="http://schemas.microsoft.com/office/drawing/2014/main" id="{B8F7CD06-76FE-372F-825C-218128C438C8}"/>
                </a:ext>
              </a:extLst>
            </p:cNvPr>
            <p:cNvCxnSpPr>
              <a:cxnSpLocks/>
            </p:cNvCxnSpPr>
            <p:nvPr/>
          </p:nvCxnSpPr>
          <p:spPr bwMode="auto">
            <a:xfrm rot="2760000">
              <a:off x="285709" y="5024679"/>
              <a:ext cx="149230" cy="109728"/>
            </a:xfrm>
            <a:prstGeom prst="straightConnector1">
              <a:avLst/>
            </a:prstGeom>
            <a:noFill/>
            <a:ln w="19050" cap="flat" cmpd="sng" algn="ctr">
              <a:solidFill>
                <a:schemeClr val="bg1"/>
              </a:solidFill>
              <a:prstDash val="solid"/>
              <a:round/>
              <a:headEnd type="none" w="med" len="med"/>
              <a:tailEnd type="triangle"/>
            </a:ln>
            <a:effectLst/>
          </p:spPr>
        </p:cxnSp>
        <p:cxnSp>
          <p:nvCxnSpPr>
            <p:cNvPr id="535" name="Straight Arrow Connector 534">
              <a:extLst>
                <a:ext uri="{FF2B5EF4-FFF2-40B4-BE49-F238E27FC236}">
                  <a16:creationId xmlns:a16="http://schemas.microsoft.com/office/drawing/2014/main" id="{D0605573-7BAD-2AF8-319F-CB082ED17869}"/>
                </a:ext>
              </a:extLst>
            </p:cNvPr>
            <p:cNvCxnSpPr>
              <a:cxnSpLocks/>
            </p:cNvCxnSpPr>
            <p:nvPr/>
          </p:nvCxnSpPr>
          <p:spPr bwMode="auto">
            <a:xfrm>
              <a:off x="671899" y="5577497"/>
              <a:ext cx="164938" cy="37933"/>
            </a:xfrm>
            <a:prstGeom prst="straightConnector1">
              <a:avLst/>
            </a:prstGeom>
            <a:noFill/>
            <a:ln w="19050" cap="flat" cmpd="sng" algn="ctr">
              <a:solidFill>
                <a:schemeClr val="bg1"/>
              </a:solidFill>
              <a:prstDash val="solid"/>
              <a:round/>
              <a:headEnd type="none" w="med" len="med"/>
              <a:tailEnd type="triangle"/>
            </a:ln>
            <a:effectLst/>
          </p:spPr>
        </p:cxnSp>
        <p:grpSp>
          <p:nvGrpSpPr>
            <p:cNvPr id="91" name="Group 7">
              <a:extLst>
                <a:ext uri="{FF2B5EF4-FFF2-40B4-BE49-F238E27FC236}">
                  <a16:creationId xmlns:a16="http://schemas.microsoft.com/office/drawing/2014/main" id="{9DB2EC11-B6E1-5E19-1FCA-0894FEC647F4}"/>
                </a:ext>
              </a:extLst>
            </p:cNvPr>
            <p:cNvGrpSpPr>
              <a:grpSpLocks/>
            </p:cNvGrpSpPr>
            <p:nvPr/>
          </p:nvGrpSpPr>
          <p:grpSpPr bwMode="auto">
            <a:xfrm rot="18904930" flipH="1">
              <a:off x="537382" y="4652580"/>
              <a:ext cx="45719" cy="196038"/>
              <a:chOff x="1785340" y="2166939"/>
              <a:chExt cx="228634" cy="1457325"/>
            </a:xfrm>
            <a:solidFill>
              <a:schemeClr val="accent2"/>
            </a:solidFill>
          </p:grpSpPr>
          <p:sp>
            <p:nvSpPr>
              <p:cNvPr id="537" name="Oval 536">
                <a:extLst>
                  <a:ext uri="{FF2B5EF4-FFF2-40B4-BE49-F238E27FC236}">
                    <a16:creationId xmlns:a16="http://schemas.microsoft.com/office/drawing/2014/main" id="{F09570EC-354E-75F9-195C-EC5DE2E85370}"/>
                  </a:ext>
                </a:extLst>
              </p:cNvPr>
              <p:cNvSpPr/>
              <p:nvPr/>
            </p:nvSpPr>
            <p:spPr bwMode="auto">
              <a:xfrm>
                <a:off x="1785340" y="2166939"/>
                <a:ext cx="223866" cy="614362"/>
              </a:xfrm>
              <a:prstGeom prst="ellipse">
                <a:avLst/>
              </a:prstGeom>
              <a:grpFill/>
              <a:ln w="9525" cap="flat" cmpd="sng" algn="ctr">
                <a:solidFill>
                  <a:schemeClr val="accent2"/>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Arial" pitchFamily="34" charset="0"/>
                </a:endParaRPr>
              </a:p>
            </p:txBody>
          </p:sp>
          <p:sp>
            <p:nvSpPr>
              <p:cNvPr id="538" name="Oval 537">
                <a:extLst>
                  <a:ext uri="{FF2B5EF4-FFF2-40B4-BE49-F238E27FC236}">
                    <a16:creationId xmlns:a16="http://schemas.microsoft.com/office/drawing/2014/main" id="{2E3B1FED-FAFA-DD6D-9754-AEE5B0C8F0AE}"/>
                  </a:ext>
                </a:extLst>
              </p:cNvPr>
              <p:cNvSpPr/>
              <p:nvPr/>
            </p:nvSpPr>
            <p:spPr bwMode="auto">
              <a:xfrm>
                <a:off x="1790108" y="3267076"/>
                <a:ext cx="223866" cy="357188"/>
              </a:xfrm>
              <a:prstGeom prst="ellipse">
                <a:avLst/>
              </a:prstGeom>
              <a:grpFill/>
              <a:ln w="9525" cap="flat" cmpd="sng" algn="ctr">
                <a:solidFill>
                  <a:schemeClr val="accent2"/>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Arial" pitchFamily="34" charset="0"/>
                </a:endParaRPr>
              </a:p>
            </p:txBody>
          </p:sp>
          <p:cxnSp>
            <p:nvCxnSpPr>
              <p:cNvPr id="539" name="Straight Connector 538">
                <a:extLst>
                  <a:ext uri="{FF2B5EF4-FFF2-40B4-BE49-F238E27FC236}">
                    <a16:creationId xmlns:a16="http://schemas.microsoft.com/office/drawing/2014/main" id="{C6F939B9-70F2-19ED-6F37-D58E95062964}"/>
                  </a:ext>
                </a:extLst>
              </p:cNvPr>
              <p:cNvCxnSpPr/>
              <p:nvPr/>
            </p:nvCxnSpPr>
            <p:spPr bwMode="auto">
              <a:xfrm>
                <a:off x="1894896" y="2738438"/>
                <a:ext cx="0" cy="566738"/>
              </a:xfrm>
              <a:prstGeom prst="line">
                <a:avLst/>
              </a:prstGeom>
              <a:grpFill/>
              <a:ln w="28575" cap="flat" cmpd="sng" algn="ctr">
                <a:solidFill>
                  <a:schemeClr val="accent2"/>
                </a:solidFill>
                <a:prstDash val="solid"/>
                <a:round/>
                <a:headEnd type="none" w="med" len="med"/>
                <a:tailEnd type="none" w="med" len="med"/>
              </a:ln>
              <a:effectLst/>
            </p:spPr>
          </p:cxnSp>
        </p:grpSp>
        <p:grpSp>
          <p:nvGrpSpPr>
            <p:cNvPr id="92" name="Group 539">
              <a:extLst>
                <a:ext uri="{FF2B5EF4-FFF2-40B4-BE49-F238E27FC236}">
                  <a16:creationId xmlns:a16="http://schemas.microsoft.com/office/drawing/2014/main" id="{C8EB0EBA-A71B-F9C3-964B-C46985F75010}"/>
                </a:ext>
              </a:extLst>
            </p:cNvPr>
            <p:cNvGrpSpPr/>
            <p:nvPr/>
          </p:nvGrpSpPr>
          <p:grpSpPr>
            <a:xfrm rot="9306267">
              <a:off x="259794" y="5335375"/>
              <a:ext cx="240386" cy="250925"/>
              <a:chOff x="285313" y="3196211"/>
              <a:chExt cx="1187475" cy="1269460"/>
            </a:xfrm>
            <a:solidFill>
              <a:schemeClr val="accent1"/>
            </a:solidFill>
          </p:grpSpPr>
          <p:grpSp>
            <p:nvGrpSpPr>
              <p:cNvPr id="93" name="Group 540">
                <a:extLst>
                  <a:ext uri="{FF2B5EF4-FFF2-40B4-BE49-F238E27FC236}">
                    <a16:creationId xmlns:a16="http://schemas.microsoft.com/office/drawing/2014/main" id="{D4EFD644-38FC-13FD-F6A1-B88ADCCEB243}"/>
                  </a:ext>
                </a:extLst>
              </p:cNvPr>
              <p:cNvGrpSpPr/>
              <p:nvPr/>
            </p:nvGrpSpPr>
            <p:grpSpPr>
              <a:xfrm>
                <a:off x="397845" y="3920346"/>
                <a:ext cx="928042" cy="215142"/>
                <a:chOff x="397845" y="3920346"/>
                <a:chExt cx="928042" cy="215142"/>
              </a:xfrm>
              <a:grpFill/>
            </p:grpSpPr>
            <p:grpSp>
              <p:nvGrpSpPr>
                <p:cNvPr id="94" name="Group 545">
                  <a:extLst>
                    <a:ext uri="{FF2B5EF4-FFF2-40B4-BE49-F238E27FC236}">
                      <a16:creationId xmlns:a16="http://schemas.microsoft.com/office/drawing/2014/main" id="{1934B89A-26DA-8E58-1C01-1432316D8988}"/>
                    </a:ext>
                  </a:extLst>
                </p:cNvPr>
                <p:cNvGrpSpPr/>
                <p:nvPr/>
              </p:nvGrpSpPr>
              <p:grpSpPr>
                <a:xfrm>
                  <a:off x="1035546" y="3920346"/>
                  <a:ext cx="290341" cy="215142"/>
                  <a:chOff x="1035546" y="3914304"/>
                  <a:chExt cx="290341" cy="215142"/>
                </a:xfrm>
                <a:grpFill/>
              </p:grpSpPr>
              <p:sp>
                <p:nvSpPr>
                  <p:cNvPr id="550" name="Rectangle 549">
                    <a:extLst>
                      <a:ext uri="{FF2B5EF4-FFF2-40B4-BE49-F238E27FC236}">
                        <a16:creationId xmlns:a16="http://schemas.microsoft.com/office/drawing/2014/main" id="{A0FF7C8A-C9A2-507F-B1BE-99C03757B55A}"/>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551" name="7-Point Star 2">
                    <a:extLst>
                      <a:ext uri="{FF2B5EF4-FFF2-40B4-BE49-F238E27FC236}">
                        <a16:creationId xmlns:a16="http://schemas.microsoft.com/office/drawing/2014/main" id="{5F7B832F-817E-3FA6-2A3B-802D979D8527}"/>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nvGrpSpPr>
                <p:cNvPr id="95" name="Group 546">
                  <a:extLst>
                    <a:ext uri="{FF2B5EF4-FFF2-40B4-BE49-F238E27FC236}">
                      <a16:creationId xmlns:a16="http://schemas.microsoft.com/office/drawing/2014/main" id="{02637FD5-A8ED-F728-A2E4-3F3CCA2EADFA}"/>
                    </a:ext>
                  </a:extLst>
                </p:cNvPr>
                <p:cNvGrpSpPr/>
                <p:nvPr/>
              </p:nvGrpSpPr>
              <p:grpSpPr>
                <a:xfrm rot="10800000">
                  <a:off x="397845" y="3920346"/>
                  <a:ext cx="290341" cy="215142"/>
                  <a:chOff x="1035546" y="3914304"/>
                  <a:chExt cx="290341" cy="215142"/>
                </a:xfrm>
                <a:grpFill/>
              </p:grpSpPr>
              <p:sp>
                <p:nvSpPr>
                  <p:cNvPr id="548" name="Rectangle 547">
                    <a:extLst>
                      <a:ext uri="{FF2B5EF4-FFF2-40B4-BE49-F238E27FC236}">
                        <a16:creationId xmlns:a16="http://schemas.microsoft.com/office/drawing/2014/main" id="{0E4D6B32-94D2-6C68-C888-9E16C0ACB969}"/>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549" name="7-Point Star 2">
                    <a:extLst>
                      <a:ext uri="{FF2B5EF4-FFF2-40B4-BE49-F238E27FC236}">
                        <a16:creationId xmlns:a16="http://schemas.microsoft.com/office/drawing/2014/main" id="{742A0B45-D6EC-249E-3F8A-B8C2A4A7CFF0}"/>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sp>
            <p:nvSpPr>
              <p:cNvPr id="542" name="Freeform 73">
                <a:extLst>
                  <a:ext uri="{FF2B5EF4-FFF2-40B4-BE49-F238E27FC236}">
                    <a16:creationId xmlns:a16="http://schemas.microsoft.com/office/drawing/2014/main" id="{7C646B3D-BA56-7984-BAC4-801181E08AA6}"/>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543" name="Freeform 74">
                <a:extLst>
                  <a:ext uri="{FF2B5EF4-FFF2-40B4-BE49-F238E27FC236}">
                    <a16:creationId xmlns:a16="http://schemas.microsoft.com/office/drawing/2014/main" id="{B28F59FE-B750-94F7-3E40-2B44906F6475}"/>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544" name="Freeform 39">
                <a:extLst>
                  <a:ext uri="{FF2B5EF4-FFF2-40B4-BE49-F238E27FC236}">
                    <a16:creationId xmlns:a16="http://schemas.microsoft.com/office/drawing/2014/main" id="{23821210-F437-EF8B-7A41-C1393C9B0E6B}"/>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545" name="Freeform 41">
                <a:extLst>
                  <a:ext uri="{FF2B5EF4-FFF2-40B4-BE49-F238E27FC236}">
                    <a16:creationId xmlns:a16="http://schemas.microsoft.com/office/drawing/2014/main" id="{C8249A3D-3D43-C02E-60E1-E018B1C07062}"/>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nvGrpSpPr>
            <p:cNvPr id="96" name="Group 7">
              <a:extLst>
                <a:ext uri="{FF2B5EF4-FFF2-40B4-BE49-F238E27FC236}">
                  <a16:creationId xmlns:a16="http://schemas.microsoft.com/office/drawing/2014/main" id="{22DC604F-2DF7-C47D-CB03-25D5CBE1CC22}"/>
                </a:ext>
              </a:extLst>
            </p:cNvPr>
            <p:cNvGrpSpPr>
              <a:grpSpLocks/>
            </p:cNvGrpSpPr>
            <p:nvPr/>
          </p:nvGrpSpPr>
          <p:grpSpPr bwMode="auto">
            <a:xfrm rot="18904930" flipH="1">
              <a:off x="554451" y="5470185"/>
              <a:ext cx="45719" cy="196038"/>
              <a:chOff x="1785340" y="2166939"/>
              <a:chExt cx="228634" cy="1457325"/>
            </a:xfrm>
            <a:solidFill>
              <a:schemeClr val="accent2"/>
            </a:solidFill>
          </p:grpSpPr>
          <p:sp>
            <p:nvSpPr>
              <p:cNvPr id="553" name="Oval 552">
                <a:extLst>
                  <a:ext uri="{FF2B5EF4-FFF2-40B4-BE49-F238E27FC236}">
                    <a16:creationId xmlns:a16="http://schemas.microsoft.com/office/drawing/2014/main" id="{D2730C14-AC3E-877E-C4F3-A6E66E55478A}"/>
                  </a:ext>
                </a:extLst>
              </p:cNvPr>
              <p:cNvSpPr/>
              <p:nvPr/>
            </p:nvSpPr>
            <p:spPr bwMode="auto">
              <a:xfrm>
                <a:off x="1785340" y="2166939"/>
                <a:ext cx="223866" cy="614362"/>
              </a:xfrm>
              <a:prstGeom prst="ellipse">
                <a:avLst/>
              </a:prstGeom>
              <a:grpFill/>
              <a:ln w="9525" cap="flat" cmpd="sng" algn="ctr">
                <a:solidFill>
                  <a:schemeClr val="accent2"/>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Arial" pitchFamily="34" charset="0"/>
                </a:endParaRPr>
              </a:p>
            </p:txBody>
          </p:sp>
          <p:sp>
            <p:nvSpPr>
              <p:cNvPr id="554" name="Oval 553">
                <a:extLst>
                  <a:ext uri="{FF2B5EF4-FFF2-40B4-BE49-F238E27FC236}">
                    <a16:creationId xmlns:a16="http://schemas.microsoft.com/office/drawing/2014/main" id="{2047A238-BCE1-AC0E-1FB0-6055030BA8CD}"/>
                  </a:ext>
                </a:extLst>
              </p:cNvPr>
              <p:cNvSpPr/>
              <p:nvPr/>
            </p:nvSpPr>
            <p:spPr bwMode="auto">
              <a:xfrm>
                <a:off x="1790108" y="3267076"/>
                <a:ext cx="223866" cy="357188"/>
              </a:xfrm>
              <a:prstGeom prst="ellipse">
                <a:avLst/>
              </a:prstGeom>
              <a:grpFill/>
              <a:ln w="9525" cap="flat" cmpd="sng" algn="ctr">
                <a:solidFill>
                  <a:schemeClr val="accent2"/>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Arial" pitchFamily="34" charset="0"/>
                </a:endParaRPr>
              </a:p>
            </p:txBody>
          </p:sp>
          <p:cxnSp>
            <p:nvCxnSpPr>
              <p:cNvPr id="555" name="Straight Connector 554">
                <a:extLst>
                  <a:ext uri="{FF2B5EF4-FFF2-40B4-BE49-F238E27FC236}">
                    <a16:creationId xmlns:a16="http://schemas.microsoft.com/office/drawing/2014/main" id="{1C08D398-1B32-63F4-4230-9F969EF42E09}"/>
                  </a:ext>
                </a:extLst>
              </p:cNvPr>
              <p:cNvCxnSpPr/>
              <p:nvPr/>
            </p:nvCxnSpPr>
            <p:spPr bwMode="auto">
              <a:xfrm>
                <a:off x="1894896" y="2738438"/>
                <a:ext cx="0" cy="566738"/>
              </a:xfrm>
              <a:prstGeom prst="line">
                <a:avLst/>
              </a:prstGeom>
              <a:grpFill/>
              <a:ln w="28575" cap="flat" cmpd="sng" algn="ctr">
                <a:solidFill>
                  <a:schemeClr val="accent2"/>
                </a:solidFill>
                <a:prstDash val="solid"/>
                <a:round/>
                <a:headEnd type="none" w="med" len="med"/>
                <a:tailEnd type="none" w="med" len="med"/>
              </a:ln>
              <a:effectLst/>
            </p:spPr>
          </p:cxnSp>
        </p:grpSp>
        <p:grpSp>
          <p:nvGrpSpPr>
            <p:cNvPr id="97" name="Group 555">
              <a:extLst>
                <a:ext uri="{FF2B5EF4-FFF2-40B4-BE49-F238E27FC236}">
                  <a16:creationId xmlns:a16="http://schemas.microsoft.com/office/drawing/2014/main" id="{15D3598F-781A-A46A-4079-2528AF67A85C}"/>
                </a:ext>
              </a:extLst>
            </p:cNvPr>
            <p:cNvGrpSpPr/>
            <p:nvPr/>
          </p:nvGrpSpPr>
          <p:grpSpPr>
            <a:xfrm rot="9306267">
              <a:off x="1075412" y="5665248"/>
              <a:ext cx="301808" cy="250925"/>
              <a:chOff x="113212" y="3196211"/>
              <a:chExt cx="1490891" cy="1269460"/>
            </a:xfrm>
            <a:solidFill>
              <a:schemeClr val="accent1"/>
            </a:solidFill>
          </p:grpSpPr>
          <p:grpSp>
            <p:nvGrpSpPr>
              <p:cNvPr id="98" name="Group 556">
                <a:extLst>
                  <a:ext uri="{FF2B5EF4-FFF2-40B4-BE49-F238E27FC236}">
                    <a16:creationId xmlns:a16="http://schemas.microsoft.com/office/drawing/2014/main" id="{AAE8AB35-3D3A-3C6F-797B-054C230C8715}"/>
                  </a:ext>
                </a:extLst>
              </p:cNvPr>
              <p:cNvGrpSpPr/>
              <p:nvPr/>
            </p:nvGrpSpPr>
            <p:grpSpPr>
              <a:xfrm>
                <a:off x="113212" y="4053912"/>
                <a:ext cx="1490891" cy="362044"/>
                <a:chOff x="113212" y="4053912"/>
                <a:chExt cx="1490891" cy="362044"/>
              </a:xfrm>
              <a:grpFill/>
            </p:grpSpPr>
            <p:grpSp>
              <p:nvGrpSpPr>
                <p:cNvPr id="99" name="Group 561">
                  <a:extLst>
                    <a:ext uri="{FF2B5EF4-FFF2-40B4-BE49-F238E27FC236}">
                      <a16:creationId xmlns:a16="http://schemas.microsoft.com/office/drawing/2014/main" id="{713A0EB0-9A99-8337-41AE-4DEA5B71FCB9}"/>
                    </a:ext>
                  </a:extLst>
                </p:cNvPr>
                <p:cNvGrpSpPr/>
                <p:nvPr/>
              </p:nvGrpSpPr>
              <p:grpSpPr>
                <a:xfrm>
                  <a:off x="1206268" y="4097842"/>
                  <a:ext cx="397835" cy="318114"/>
                  <a:chOff x="1206268" y="4091800"/>
                  <a:chExt cx="397835" cy="318114"/>
                </a:xfrm>
                <a:grpFill/>
              </p:grpSpPr>
              <p:sp>
                <p:nvSpPr>
                  <p:cNvPr id="566" name="Rectangle 565">
                    <a:extLst>
                      <a:ext uri="{FF2B5EF4-FFF2-40B4-BE49-F238E27FC236}">
                        <a16:creationId xmlns:a16="http://schemas.microsoft.com/office/drawing/2014/main" id="{599FB729-5E30-E2A8-7A24-D334CFA11192}"/>
                      </a:ext>
                    </a:extLst>
                  </p:cNvPr>
                  <p:cNvSpPr/>
                  <p:nvPr/>
                </p:nvSpPr>
                <p:spPr bwMode="auto">
                  <a:xfrm rot="2000526">
                    <a:off x="1206268" y="4091800"/>
                    <a:ext cx="117499" cy="31118"/>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567" name="7-Point Star 2">
                    <a:extLst>
                      <a:ext uri="{FF2B5EF4-FFF2-40B4-BE49-F238E27FC236}">
                        <a16:creationId xmlns:a16="http://schemas.microsoft.com/office/drawing/2014/main" id="{47DF89AF-5B49-E930-47A0-DBE9B0E8F74F}"/>
                      </a:ext>
                    </a:extLst>
                  </p:cNvPr>
                  <p:cNvSpPr/>
                  <p:nvPr/>
                </p:nvSpPr>
                <p:spPr bwMode="auto">
                  <a:xfrm>
                    <a:off x="1388963" y="4194771"/>
                    <a:ext cx="215140" cy="215143"/>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nvGrpSpPr>
                <p:cNvPr id="100" name="Group 562">
                  <a:extLst>
                    <a:ext uri="{FF2B5EF4-FFF2-40B4-BE49-F238E27FC236}">
                      <a16:creationId xmlns:a16="http://schemas.microsoft.com/office/drawing/2014/main" id="{B8C80012-B384-2CA1-9F11-699D24E0EF8F}"/>
                    </a:ext>
                  </a:extLst>
                </p:cNvPr>
                <p:cNvGrpSpPr/>
                <p:nvPr/>
              </p:nvGrpSpPr>
              <p:grpSpPr>
                <a:xfrm rot="10800000">
                  <a:off x="113212" y="4053912"/>
                  <a:ext cx="408343" cy="277291"/>
                  <a:chOff x="1202177" y="3718589"/>
                  <a:chExt cx="408343" cy="277291"/>
                </a:xfrm>
                <a:grpFill/>
              </p:grpSpPr>
              <p:sp>
                <p:nvSpPr>
                  <p:cNvPr id="564" name="Rectangle 563">
                    <a:extLst>
                      <a:ext uri="{FF2B5EF4-FFF2-40B4-BE49-F238E27FC236}">
                        <a16:creationId xmlns:a16="http://schemas.microsoft.com/office/drawing/2014/main" id="{6325E9D2-A3E1-467B-0845-2D193EE9554C}"/>
                      </a:ext>
                    </a:extLst>
                  </p:cNvPr>
                  <p:cNvSpPr/>
                  <p:nvPr/>
                </p:nvSpPr>
                <p:spPr bwMode="auto">
                  <a:xfrm>
                    <a:off x="1202177" y="3718589"/>
                    <a:ext cx="117499" cy="31118"/>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565" name="7-Point Star 2">
                    <a:extLst>
                      <a:ext uri="{FF2B5EF4-FFF2-40B4-BE49-F238E27FC236}">
                        <a16:creationId xmlns:a16="http://schemas.microsoft.com/office/drawing/2014/main" id="{A580322B-6039-7E9D-A8D4-3979BB2F2F77}"/>
                      </a:ext>
                    </a:extLst>
                  </p:cNvPr>
                  <p:cNvSpPr/>
                  <p:nvPr/>
                </p:nvSpPr>
                <p:spPr bwMode="auto">
                  <a:xfrm>
                    <a:off x="1395379" y="3780738"/>
                    <a:ext cx="215141"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sp>
            <p:nvSpPr>
              <p:cNvPr id="558" name="Freeform 73">
                <a:extLst>
                  <a:ext uri="{FF2B5EF4-FFF2-40B4-BE49-F238E27FC236}">
                    <a16:creationId xmlns:a16="http://schemas.microsoft.com/office/drawing/2014/main" id="{2F5FED54-2AA5-6CC1-2E7A-5FACF7A2AD24}"/>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559" name="Freeform 74">
                <a:extLst>
                  <a:ext uri="{FF2B5EF4-FFF2-40B4-BE49-F238E27FC236}">
                    <a16:creationId xmlns:a16="http://schemas.microsoft.com/office/drawing/2014/main" id="{58B81C20-3302-D05A-EF08-CFD524AD72ED}"/>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560" name="Freeform 39">
                <a:extLst>
                  <a:ext uri="{FF2B5EF4-FFF2-40B4-BE49-F238E27FC236}">
                    <a16:creationId xmlns:a16="http://schemas.microsoft.com/office/drawing/2014/main" id="{6AA149DE-CECE-B05E-4F46-26B002D850E6}"/>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sp>
            <p:nvSpPr>
              <p:cNvPr id="561" name="Freeform 41">
                <a:extLst>
                  <a:ext uri="{FF2B5EF4-FFF2-40B4-BE49-F238E27FC236}">
                    <a16:creationId xmlns:a16="http://schemas.microsoft.com/office/drawing/2014/main" id="{BF2E28B1-D698-74BA-F70E-4107CC0FB74B}"/>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p:txBody>
          </p:sp>
        </p:grpSp>
        <p:grpSp>
          <p:nvGrpSpPr>
            <p:cNvPr id="101" name="Group 7">
              <a:extLst>
                <a:ext uri="{FF2B5EF4-FFF2-40B4-BE49-F238E27FC236}">
                  <a16:creationId xmlns:a16="http://schemas.microsoft.com/office/drawing/2014/main" id="{EEB67EE9-C38D-9F63-23D7-1104160FA203}"/>
                </a:ext>
              </a:extLst>
            </p:cNvPr>
            <p:cNvGrpSpPr>
              <a:grpSpLocks/>
            </p:cNvGrpSpPr>
            <p:nvPr/>
          </p:nvGrpSpPr>
          <p:grpSpPr bwMode="auto">
            <a:xfrm rot="18904930" flipH="1">
              <a:off x="1397035" y="5801795"/>
              <a:ext cx="45719" cy="196038"/>
              <a:chOff x="1785340" y="2166939"/>
              <a:chExt cx="228634" cy="1457325"/>
            </a:xfrm>
            <a:solidFill>
              <a:schemeClr val="accent2"/>
            </a:solidFill>
          </p:grpSpPr>
          <p:sp>
            <p:nvSpPr>
              <p:cNvPr id="569" name="Oval 568">
                <a:extLst>
                  <a:ext uri="{FF2B5EF4-FFF2-40B4-BE49-F238E27FC236}">
                    <a16:creationId xmlns:a16="http://schemas.microsoft.com/office/drawing/2014/main" id="{90397DE4-C021-BA73-760B-DB7A9A5B288E}"/>
                  </a:ext>
                </a:extLst>
              </p:cNvPr>
              <p:cNvSpPr/>
              <p:nvPr/>
            </p:nvSpPr>
            <p:spPr bwMode="auto">
              <a:xfrm>
                <a:off x="1785340" y="2166939"/>
                <a:ext cx="223866" cy="614362"/>
              </a:xfrm>
              <a:prstGeom prst="ellipse">
                <a:avLst/>
              </a:prstGeom>
              <a:grpFill/>
              <a:ln w="9525" cap="flat" cmpd="sng" algn="ctr">
                <a:solidFill>
                  <a:schemeClr val="accent2"/>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Arial" pitchFamily="34" charset="0"/>
                </a:endParaRPr>
              </a:p>
            </p:txBody>
          </p:sp>
          <p:sp>
            <p:nvSpPr>
              <p:cNvPr id="570" name="Oval 569">
                <a:extLst>
                  <a:ext uri="{FF2B5EF4-FFF2-40B4-BE49-F238E27FC236}">
                    <a16:creationId xmlns:a16="http://schemas.microsoft.com/office/drawing/2014/main" id="{B78C5FF3-84B5-28AE-2FC0-C2458B4B4FD5}"/>
                  </a:ext>
                </a:extLst>
              </p:cNvPr>
              <p:cNvSpPr/>
              <p:nvPr/>
            </p:nvSpPr>
            <p:spPr bwMode="auto">
              <a:xfrm>
                <a:off x="1790108" y="3267076"/>
                <a:ext cx="223866" cy="357188"/>
              </a:xfrm>
              <a:prstGeom prst="ellipse">
                <a:avLst/>
              </a:prstGeom>
              <a:grpFill/>
              <a:ln w="9525" cap="flat" cmpd="sng" algn="ctr">
                <a:solidFill>
                  <a:schemeClr val="accent2"/>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Arial" pitchFamily="34" charset="0"/>
                </a:endParaRPr>
              </a:p>
            </p:txBody>
          </p:sp>
          <p:cxnSp>
            <p:nvCxnSpPr>
              <p:cNvPr id="571" name="Straight Connector 570">
                <a:extLst>
                  <a:ext uri="{FF2B5EF4-FFF2-40B4-BE49-F238E27FC236}">
                    <a16:creationId xmlns:a16="http://schemas.microsoft.com/office/drawing/2014/main" id="{DBE070FA-48C1-2390-1679-0FCE7B2DCAB2}"/>
                  </a:ext>
                </a:extLst>
              </p:cNvPr>
              <p:cNvCxnSpPr/>
              <p:nvPr/>
            </p:nvCxnSpPr>
            <p:spPr bwMode="auto">
              <a:xfrm>
                <a:off x="1894896" y="2738438"/>
                <a:ext cx="0" cy="566738"/>
              </a:xfrm>
              <a:prstGeom prst="line">
                <a:avLst/>
              </a:prstGeom>
              <a:grpFill/>
              <a:ln w="28575" cap="flat" cmpd="sng" algn="ctr">
                <a:solidFill>
                  <a:schemeClr val="accent2"/>
                </a:solidFill>
                <a:prstDash val="solid"/>
                <a:round/>
                <a:headEnd type="none" w="med" len="med"/>
                <a:tailEnd type="none" w="med" len="med"/>
              </a:ln>
              <a:effectLst/>
            </p:spPr>
          </p:cxnSp>
        </p:grpSp>
        <p:grpSp>
          <p:nvGrpSpPr>
            <p:cNvPr id="107" name="Group 7">
              <a:extLst>
                <a:ext uri="{FF2B5EF4-FFF2-40B4-BE49-F238E27FC236}">
                  <a16:creationId xmlns:a16="http://schemas.microsoft.com/office/drawing/2014/main" id="{5CDD3DB2-7471-A0EE-5547-B008A9F41D46}"/>
                </a:ext>
              </a:extLst>
            </p:cNvPr>
            <p:cNvGrpSpPr>
              <a:grpSpLocks/>
            </p:cNvGrpSpPr>
            <p:nvPr/>
          </p:nvGrpSpPr>
          <p:grpSpPr bwMode="auto">
            <a:xfrm rot="20907840" flipH="1">
              <a:off x="-436857" y="4404019"/>
              <a:ext cx="45719" cy="196038"/>
              <a:chOff x="1785340" y="2166939"/>
              <a:chExt cx="228634" cy="1457325"/>
            </a:xfrm>
            <a:solidFill>
              <a:schemeClr val="accent2"/>
            </a:solidFill>
          </p:grpSpPr>
          <p:sp>
            <p:nvSpPr>
              <p:cNvPr id="573" name="Oval 572">
                <a:extLst>
                  <a:ext uri="{FF2B5EF4-FFF2-40B4-BE49-F238E27FC236}">
                    <a16:creationId xmlns:a16="http://schemas.microsoft.com/office/drawing/2014/main" id="{2A397A81-6327-BAC0-1F99-AB11D9EB4DAF}"/>
                  </a:ext>
                </a:extLst>
              </p:cNvPr>
              <p:cNvSpPr/>
              <p:nvPr/>
            </p:nvSpPr>
            <p:spPr bwMode="auto">
              <a:xfrm>
                <a:off x="1785340" y="2166939"/>
                <a:ext cx="223866" cy="614362"/>
              </a:xfrm>
              <a:prstGeom prst="ellipse">
                <a:avLst/>
              </a:prstGeom>
              <a:grpFill/>
              <a:ln w="9525" cap="flat" cmpd="sng" algn="ctr">
                <a:solidFill>
                  <a:schemeClr val="accent2"/>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Arial" pitchFamily="34" charset="0"/>
                </a:endParaRPr>
              </a:p>
            </p:txBody>
          </p:sp>
          <p:sp>
            <p:nvSpPr>
              <p:cNvPr id="574" name="Oval 573">
                <a:extLst>
                  <a:ext uri="{FF2B5EF4-FFF2-40B4-BE49-F238E27FC236}">
                    <a16:creationId xmlns:a16="http://schemas.microsoft.com/office/drawing/2014/main" id="{B3201DFD-BC57-8BE4-11AE-30E49A3F3470}"/>
                  </a:ext>
                </a:extLst>
              </p:cNvPr>
              <p:cNvSpPr/>
              <p:nvPr/>
            </p:nvSpPr>
            <p:spPr bwMode="auto">
              <a:xfrm>
                <a:off x="1790108" y="3267076"/>
                <a:ext cx="223866" cy="357188"/>
              </a:xfrm>
              <a:prstGeom prst="ellipse">
                <a:avLst/>
              </a:prstGeom>
              <a:grpFill/>
              <a:ln w="9525" cap="flat" cmpd="sng" algn="ctr">
                <a:solidFill>
                  <a:schemeClr val="accent2"/>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Arial" pitchFamily="34" charset="0"/>
                </a:endParaRPr>
              </a:p>
            </p:txBody>
          </p:sp>
          <p:cxnSp>
            <p:nvCxnSpPr>
              <p:cNvPr id="575" name="Straight Connector 574">
                <a:extLst>
                  <a:ext uri="{FF2B5EF4-FFF2-40B4-BE49-F238E27FC236}">
                    <a16:creationId xmlns:a16="http://schemas.microsoft.com/office/drawing/2014/main" id="{4FA78273-1DB9-7A3B-DFB3-B942B284BEDC}"/>
                  </a:ext>
                </a:extLst>
              </p:cNvPr>
              <p:cNvCxnSpPr/>
              <p:nvPr/>
            </p:nvCxnSpPr>
            <p:spPr bwMode="auto">
              <a:xfrm>
                <a:off x="1894896" y="2738438"/>
                <a:ext cx="0" cy="566738"/>
              </a:xfrm>
              <a:prstGeom prst="line">
                <a:avLst/>
              </a:prstGeom>
              <a:grpFill/>
              <a:ln w="28575" cap="flat" cmpd="sng" algn="ctr">
                <a:solidFill>
                  <a:schemeClr val="accent2"/>
                </a:solidFill>
                <a:prstDash val="solid"/>
                <a:round/>
                <a:headEnd type="none" w="med" len="med"/>
                <a:tailEnd type="none" w="med" len="med"/>
              </a:ln>
              <a:effectLst/>
            </p:spPr>
          </p:cxnSp>
        </p:grpSp>
      </p:grpSp>
      <p:sp>
        <p:nvSpPr>
          <p:cNvPr id="578" name="TextBox 577">
            <a:extLst>
              <a:ext uri="{FF2B5EF4-FFF2-40B4-BE49-F238E27FC236}">
                <a16:creationId xmlns:a16="http://schemas.microsoft.com/office/drawing/2014/main" id="{C01C8BEA-7625-CABD-1E7D-B40BE5FD0E62}"/>
              </a:ext>
            </a:extLst>
          </p:cNvPr>
          <p:cNvSpPr txBox="1"/>
          <p:nvPr/>
        </p:nvSpPr>
        <p:spPr bwMode="auto">
          <a:xfrm>
            <a:off x="104579" y="5064253"/>
            <a:ext cx="9693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Cytoplasm</a:t>
            </a:r>
          </a:p>
        </p:txBody>
      </p:sp>
      <p:sp>
        <p:nvSpPr>
          <p:cNvPr id="579" name="TextBox 578">
            <a:extLst>
              <a:ext uri="{FF2B5EF4-FFF2-40B4-BE49-F238E27FC236}">
                <a16:creationId xmlns:a16="http://schemas.microsoft.com/office/drawing/2014/main" id="{AF186279-133A-07B3-8F7D-B7DBCEDDA43E}"/>
              </a:ext>
            </a:extLst>
          </p:cNvPr>
          <p:cNvSpPr txBox="1"/>
          <p:nvPr/>
        </p:nvSpPr>
        <p:spPr bwMode="auto">
          <a:xfrm>
            <a:off x="399100" y="5482246"/>
            <a:ext cx="9653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Endosome</a:t>
            </a:r>
          </a:p>
        </p:txBody>
      </p:sp>
      <p:sp>
        <p:nvSpPr>
          <p:cNvPr id="580" name="TextBox 579">
            <a:extLst>
              <a:ext uri="{FF2B5EF4-FFF2-40B4-BE49-F238E27FC236}">
                <a16:creationId xmlns:a16="http://schemas.microsoft.com/office/drawing/2014/main" id="{96EAC299-EA20-5414-7156-2E7F694A54C2}"/>
              </a:ext>
            </a:extLst>
          </p:cNvPr>
          <p:cNvSpPr txBox="1"/>
          <p:nvPr/>
        </p:nvSpPr>
        <p:spPr bwMode="auto">
          <a:xfrm>
            <a:off x="1058201" y="5968481"/>
            <a:ext cx="9088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Lysosome</a:t>
            </a:r>
          </a:p>
        </p:txBody>
      </p:sp>
    </p:spTree>
    <p:extLst>
      <p:ext uri="{BB962C8B-B14F-4D97-AF65-F5344CB8AC3E}">
        <p14:creationId xmlns:p14="http://schemas.microsoft.com/office/powerpoint/2010/main" val="37318005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BCAF7-F4FB-AFA6-911B-742CBD6C292C}"/>
              </a:ext>
            </a:extLst>
          </p:cNvPr>
          <p:cNvSpPr>
            <a:spLocks noGrp="1"/>
          </p:cNvSpPr>
          <p:nvPr>
            <p:ph type="title"/>
          </p:nvPr>
        </p:nvSpPr>
        <p:spPr/>
        <p:txBody>
          <a:bodyPr/>
          <a:lstStyle/>
          <a:p>
            <a:r>
              <a:rPr lang="en-US" dirty="0"/>
              <a:t>ADCs in SCLC</a:t>
            </a:r>
          </a:p>
        </p:txBody>
      </p:sp>
      <p:graphicFrame>
        <p:nvGraphicFramePr>
          <p:cNvPr id="6" name="Table 5">
            <a:extLst>
              <a:ext uri="{FF2B5EF4-FFF2-40B4-BE49-F238E27FC236}">
                <a16:creationId xmlns:a16="http://schemas.microsoft.com/office/drawing/2014/main" id="{83D964F6-27BE-109C-9D8A-6C2FACCFCC11}"/>
              </a:ext>
            </a:extLst>
          </p:cNvPr>
          <p:cNvGraphicFramePr>
            <a:graphicFrameLocks noGrp="1"/>
          </p:cNvGraphicFramePr>
          <p:nvPr>
            <p:extLst>
              <p:ext uri="{D42A27DB-BD31-4B8C-83A1-F6EECF244321}">
                <p14:modId xmlns:p14="http://schemas.microsoft.com/office/powerpoint/2010/main" val="257178122"/>
              </p:ext>
            </p:extLst>
          </p:nvPr>
        </p:nvGraphicFramePr>
        <p:xfrm>
          <a:off x="280415" y="1600200"/>
          <a:ext cx="11631169" cy="4079240"/>
        </p:xfrm>
        <a:graphic>
          <a:graphicData uri="http://schemas.openxmlformats.org/drawingml/2006/table">
            <a:tbl>
              <a:tblPr firstRow="1" bandRow="1">
                <a:tableStyleId>{5C22544A-7EE6-4342-B048-85BDC9FD1C3A}</a:tableStyleId>
              </a:tblPr>
              <a:tblGrid>
                <a:gridCol w="2455361">
                  <a:extLst>
                    <a:ext uri="{9D8B030D-6E8A-4147-A177-3AD203B41FA5}">
                      <a16:colId xmlns:a16="http://schemas.microsoft.com/office/drawing/2014/main" val="2756338119"/>
                    </a:ext>
                  </a:extLst>
                </a:gridCol>
                <a:gridCol w="1301048">
                  <a:extLst>
                    <a:ext uri="{9D8B030D-6E8A-4147-A177-3AD203B41FA5}">
                      <a16:colId xmlns:a16="http://schemas.microsoft.com/office/drawing/2014/main" val="2194062742"/>
                    </a:ext>
                  </a:extLst>
                </a:gridCol>
                <a:gridCol w="1555388">
                  <a:extLst>
                    <a:ext uri="{9D8B030D-6E8A-4147-A177-3AD203B41FA5}">
                      <a16:colId xmlns:a16="http://schemas.microsoft.com/office/drawing/2014/main" val="3805093450"/>
                    </a:ext>
                  </a:extLst>
                </a:gridCol>
                <a:gridCol w="1702122">
                  <a:extLst>
                    <a:ext uri="{9D8B030D-6E8A-4147-A177-3AD203B41FA5}">
                      <a16:colId xmlns:a16="http://schemas.microsoft.com/office/drawing/2014/main" val="519287678"/>
                    </a:ext>
                  </a:extLst>
                </a:gridCol>
                <a:gridCol w="1819510">
                  <a:extLst>
                    <a:ext uri="{9D8B030D-6E8A-4147-A177-3AD203B41FA5}">
                      <a16:colId xmlns:a16="http://schemas.microsoft.com/office/drawing/2014/main" val="3876470347"/>
                    </a:ext>
                  </a:extLst>
                </a:gridCol>
                <a:gridCol w="1555388">
                  <a:extLst>
                    <a:ext uri="{9D8B030D-6E8A-4147-A177-3AD203B41FA5}">
                      <a16:colId xmlns:a16="http://schemas.microsoft.com/office/drawing/2014/main" val="2244812042"/>
                    </a:ext>
                  </a:extLst>
                </a:gridCol>
                <a:gridCol w="1242352">
                  <a:extLst>
                    <a:ext uri="{9D8B030D-6E8A-4147-A177-3AD203B41FA5}">
                      <a16:colId xmlns:a16="http://schemas.microsoft.com/office/drawing/2014/main" val="1891223325"/>
                    </a:ext>
                  </a:extLst>
                </a:gridCol>
              </a:tblGrid>
              <a:tr h="370840">
                <a:tc>
                  <a:txBody>
                    <a:bodyPr/>
                    <a:lstStyle/>
                    <a:p>
                      <a:r>
                        <a:rPr lang="en-US" dirty="0"/>
                        <a:t>Drug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t>Target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t>Payload</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t>Patients, 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t>ORR,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t>mPFS, Mo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t>mOS, Mo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598724236"/>
                  </a:ext>
                </a:extLst>
              </a:tr>
              <a:tr h="370840">
                <a:tc>
                  <a:txBody>
                    <a:bodyPr/>
                    <a:lstStyle/>
                    <a:p>
                      <a:r>
                        <a:rPr lang="en-US" dirty="0">
                          <a:solidFill>
                            <a:schemeClr val="bg1"/>
                          </a:solidFill>
                        </a:rPr>
                        <a:t>Rova-T</a:t>
                      </a:r>
                      <a:r>
                        <a:rPr lang="en-US" baseline="30000" dirty="0">
                          <a:solidFill>
                            <a:schemeClr val="bg1"/>
                          </a:solidFill>
                        </a:rPr>
                        <a:t>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DLL3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PBD</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296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15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6.3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501413"/>
                  </a:ext>
                </a:extLst>
              </a:tr>
              <a:tr h="370840">
                <a:tc>
                  <a:txBody>
                    <a:bodyPr/>
                    <a:lstStyle/>
                    <a:p>
                      <a:r>
                        <a:rPr lang="en-US" dirty="0">
                          <a:solidFill>
                            <a:schemeClr val="bg1"/>
                          </a:solidFill>
                        </a:rPr>
                        <a:t>SC-002</a:t>
                      </a:r>
                      <a:r>
                        <a:rPr lang="en-US" baseline="30000" dirty="0">
                          <a:solidFill>
                            <a:schemeClr val="bg1"/>
                          </a:solidFill>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DLL3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PBD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35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14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NA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NA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33230100"/>
                  </a:ext>
                </a:extLst>
              </a:tr>
              <a:tr h="370840">
                <a:tc>
                  <a:txBody>
                    <a:bodyPr/>
                    <a:lstStyle/>
                    <a:p>
                      <a:r>
                        <a:rPr lang="en-US" dirty="0">
                          <a:solidFill>
                            <a:schemeClr val="bg1"/>
                          </a:solidFill>
                        </a:rPr>
                        <a:t>ZL-1310</a:t>
                      </a:r>
                      <a:r>
                        <a:rPr lang="en-US" baseline="30000" dirty="0">
                          <a:solidFill>
                            <a:schemeClr val="bg1"/>
                          </a:solidFill>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DLL3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Topo-I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28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68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NA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NA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00998949"/>
                  </a:ext>
                </a:extLst>
              </a:tr>
              <a:tr h="370840">
                <a:tc>
                  <a:txBody>
                    <a:bodyPr/>
                    <a:lstStyle/>
                    <a:p>
                      <a:r>
                        <a:rPr lang="en-US" dirty="0">
                          <a:solidFill>
                            <a:schemeClr val="bg1"/>
                          </a:solidFill>
                        </a:rPr>
                        <a:t>I-DXd (12 mg/kg)</a:t>
                      </a:r>
                      <a:r>
                        <a:rPr lang="en-US" baseline="30000" dirty="0">
                          <a:solidFill>
                            <a:schemeClr val="bg1"/>
                          </a:solidFill>
                        </a:rPr>
                        <a:t>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B7-H3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Topo-I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137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48.2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4.9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10.3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27435228"/>
                  </a:ext>
                </a:extLst>
              </a:tr>
              <a:tr h="370840">
                <a:tc>
                  <a:txBody>
                    <a:bodyPr/>
                    <a:lstStyle/>
                    <a:p>
                      <a:r>
                        <a:rPr lang="en-US" dirty="0">
                          <a:solidFill>
                            <a:schemeClr val="bg1"/>
                          </a:solidFill>
                        </a:rPr>
                        <a:t>HS-20093 (8 mg/kg)</a:t>
                      </a:r>
                      <a:r>
                        <a:rPr lang="en-US" baseline="30000" dirty="0">
                          <a:solidFill>
                            <a:schemeClr val="bg1"/>
                          </a:solidFill>
                        </a:rPr>
                        <a:t>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B7-H3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Topo-I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26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61.3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NA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NA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74980666"/>
                  </a:ext>
                </a:extLst>
              </a:tr>
              <a:tr h="370840">
                <a:tc>
                  <a:txBody>
                    <a:bodyPr/>
                    <a:lstStyle/>
                    <a:p>
                      <a:r>
                        <a:rPr lang="en-US" dirty="0">
                          <a:solidFill>
                            <a:schemeClr val="bg1"/>
                          </a:solidFill>
                        </a:rPr>
                        <a:t>YL201 (no brain mets)</a:t>
                      </a:r>
                      <a:r>
                        <a:rPr lang="en-US" baseline="30000" dirty="0">
                          <a:solidFill>
                            <a:schemeClr val="bg1"/>
                          </a:solidFill>
                        </a:rPr>
                        <a:t>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B7-H3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Topo-I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53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68.1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6.2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NA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22600958"/>
                  </a:ext>
                </a:extLst>
              </a:tr>
              <a:tr h="370840">
                <a:tc>
                  <a:txBody>
                    <a:bodyPr/>
                    <a:lstStyle/>
                    <a:p>
                      <a:r>
                        <a:rPr lang="en-US" dirty="0">
                          <a:solidFill>
                            <a:schemeClr val="bg1"/>
                          </a:solidFill>
                        </a:rPr>
                        <a:t>Sacituzumab govitecan</a:t>
                      </a:r>
                      <a:r>
                        <a:rPr lang="en-US" baseline="30000" dirty="0">
                          <a:solidFill>
                            <a:schemeClr val="bg1"/>
                          </a:solidFill>
                        </a:rPr>
                        <a:t>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TROP2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Topo-I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43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41.9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4.4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13.6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90868276"/>
                  </a:ext>
                </a:extLst>
              </a:tr>
              <a:tr h="370840">
                <a:tc>
                  <a:txBody>
                    <a:bodyPr/>
                    <a:lstStyle/>
                    <a:p>
                      <a:r>
                        <a:rPr lang="en-US" dirty="0">
                          <a:solidFill>
                            <a:schemeClr val="bg1"/>
                          </a:solidFill>
                        </a:rPr>
                        <a:t>SHR-A1921</a:t>
                      </a:r>
                      <a:r>
                        <a:rPr lang="en-US" baseline="30000" dirty="0">
                          <a:solidFill>
                            <a:schemeClr val="bg1"/>
                          </a:solidFill>
                        </a:rPr>
                        <a:t>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TROP2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Topo-I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15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33.3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3.8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NR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383880"/>
                  </a:ext>
                </a:extLst>
              </a:tr>
              <a:tr h="370840">
                <a:tc>
                  <a:txBody>
                    <a:bodyPr/>
                    <a:lstStyle/>
                    <a:p>
                      <a:r>
                        <a:rPr lang="en-US" dirty="0">
                          <a:solidFill>
                            <a:schemeClr val="bg1"/>
                          </a:solidFill>
                        </a:rPr>
                        <a:t>ABBV-011 (1 mg/kg)</a:t>
                      </a:r>
                      <a:r>
                        <a:rPr lang="en-US" baseline="30000" dirty="0">
                          <a:solidFill>
                            <a:schemeClr val="bg1"/>
                          </a:solidFill>
                        </a:rPr>
                        <a:t>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SEZ6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Calicheamicin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40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3.5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NA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68601328"/>
                  </a:ext>
                </a:extLst>
              </a:tr>
              <a:tr h="370840">
                <a:tc>
                  <a:txBody>
                    <a:bodyPr/>
                    <a:lstStyle/>
                    <a:p>
                      <a:r>
                        <a:rPr lang="en-US" dirty="0">
                          <a:solidFill>
                            <a:schemeClr val="bg1"/>
                          </a:solidFill>
                        </a:rPr>
                        <a:t>ABBV-706</a:t>
                      </a:r>
                      <a:r>
                        <a:rPr lang="en-US" baseline="30000" dirty="0">
                          <a:solidFill>
                            <a:schemeClr val="bg1"/>
                          </a:solidFill>
                        </a:rPr>
                        <a:t>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SEZ6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Topo-I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23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60.9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NA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NA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83650224"/>
                  </a:ext>
                </a:extLst>
              </a:tr>
            </a:tbl>
          </a:graphicData>
        </a:graphic>
      </p:graphicFrame>
      <p:sp>
        <p:nvSpPr>
          <p:cNvPr id="7" name="Text Box 15">
            <a:extLst>
              <a:ext uri="{FF2B5EF4-FFF2-40B4-BE49-F238E27FC236}">
                <a16:creationId xmlns:a16="http://schemas.microsoft.com/office/drawing/2014/main" id="{900D38F4-F40A-C2F3-5FE3-F0419296B9BB}"/>
              </a:ext>
            </a:extLst>
          </p:cNvPr>
          <p:cNvSpPr txBox="1">
            <a:spLocks noChangeArrowheads="1"/>
          </p:cNvSpPr>
          <p:nvPr/>
        </p:nvSpPr>
        <p:spPr bwMode="auto">
          <a:xfrm>
            <a:off x="411572" y="5802039"/>
            <a:ext cx="7853362" cy="830997"/>
          </a:xfrm>
          <a:prstGeom prst="rect">
            <a:avLst/>
          </a:prstGeom>
          <a:noFill/>
          <a:ln>
            <a:noFill/>
          </a:ln>
        </p:spPr>
        <p:txBody>
          <a:bodyPr lIns="91440" tIns="45720" rIns="91440" bIns="4572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a:ea typeface="Calibri"/>
                <a:cs typeface="Arial"/>
              </a:rPr>
              <a:t>1. Blackhall. J Thorac Oncol. 2021;16:1547. 2. </a:t>
            </a:r>
            <a:r>
              <a:rPr lang="en-US" altLang="en-US" sz="1200" b="0" spc="-10" dirty="0">
                <a:solidFill>
                  <a:srgbClr val="455560"/>
                </a:solidFill>
                <a:latin typeface="Calibri"/>
                <a:ea typeface="Calibri"/>
                <a:cs typeface="Arial"/>
              </a:rPr>
              <a:t>Morgensztern</a:t>
            </a:r>
            <a:r>
              <a:rPr kumimoji="0" lang="en-US" altLang="en-US" sz="1200" b="0" i="0" u="none" strike="noStrike" kern="1200" cap="none" spc="-10" normalizeH="0" baseline="0" noProof="0" dirty="0">
                <a:ln>
                  <a:noFill/>
                </a:ln>
                <a:solidFill>
                  <a:srgbClr val="455560"/>
                </a:solidFill>
                <a:effectLst/>
                <a:uLnTx/>
                <a:uFillTx/>
                <a:latin typeface="Calibri"/>
                <a:ea typeface="Calibri"/>
                <a:cs typeface="Arial"/>
              </a:rPr>
              <a:t>. Lung Cancer. 2020;145:126. 3. Patel. ASCO 2025. Abstr 3041</a:t>
            </a:r>
            <a:r>
              <a:rPr lang="en-US" altLang="en-US" sz="1200" b="0" spc="-10" dirty="0">
                <a:solidFill>
                  <a:srgbClr val="455560"/>
                </a:solidFill>
                <a:latin typeface="Calibri"/>
                <a:ea typeface="Calibri"/>
                <a:cs typeface="Arial"/>
              </a:rPr>
              <a:t>.</a:t>
            </a:r>
            <a:r>
              <a:rPr kumimoji="0" lang="en-US" altLang="en-US" sz="1200" b="0" i="0" u="none" strike="noStrike" kern="1200" cap="none" spc="-10" normalizeH="0" baseline="0" noProof="0" dirty="0">
                <a:ln>
                  <a:noFill/>
                </a:ln>
                <a:solidFill>
                  <a:srgbClr val="455560"/>
                </a:solidFill>
                <a:effectLst/>
                <a:uLnTx/>
                <a:uFillTx/>
                <a:latin typeface="Calibri"/>
                <a:ea typeface="Calibri"/>
                <a:cs typeface="Arial"/>
              </a:rPr>
              <a:t> </a:t>
            </a:r>
            <a:br>
              <a:rPr kumimoji="0" lang="en-US" altLang="en-US" sz="1200" b="0" i="0" u="none" strike="noStrike" kern="1200" cap="none" spc="-10" normalizeH="0" baseline="0" noProof="0" dirty="0">
                <a:ln>
                  <a:noFill/>
                </a:ln>
                <a:solidFill>
                  <a:srgbClr val="455560"/>
                </a:solidFill>
                <a:effectLst/>
                <a:uLnTx/>
                <a:uFillTx/>
                <a:latin typeface="Calibri"/>
                <a:ea typeface="Calibri"/>
                <a:cs typeface="Arial"/>
              </a:rPr>
            </a:br>
            <a:r>
              <a:rPr kumimoji="0" lang="en-US" altLang="en-US" sz="1200" b="0" i="0" u="none" strike="noStrike" kern="1200" cap="none" spc="-10" normalizeH="0" baseline="0" noProof="0" dirty="0">
                <a:ln>
                  <a:noFill/>
                </a:ln>
                <a:solidFill>
                  <a:srgbClr val="455560"/>
                </a:solidFill>
                <a:effectLst/>
                <a:uLnTx/>
                <a:uFillTx/>
                <a:latin typeface="Calibri"/>
                <a:ea typeface="Calibri"/>
                <a:cs typeface="Arial"/>
              </a:rPr>
              <a:t>4. Ahn. WCLC 2025. Abstr OA06.03. 5. Wang. WCLC 2024. Abstr OA04.06. 6. Ma. Nat Med. 2025;31:1949. 7. </a:t>
            </a:r>
            <a:r>
              <a:rPr lang="en-US" altLang="en-US" sz="1200" b="0" spc="-10" dirty="0">
                <a:solidFill>
                  <a:srgbClr val="455560"/>
                </a:solidFill>
                <a:latin typeface="Calibri"/>
                <a:ea typeface="Calibri"/>
                <a:cs typeface="Arial"/>
              </a:rPr>
              <a:t>Dowlati. J Thorac Oncol. 2025;20:799. 8. Wang. WCLC 2024. Abstr OA04.05. 9. Morgenszterm. Clin Cancer Res. 2024;30:5042. 10. Chandana. ASCO 2024. Abstr 3001.</a:t>
            </a:r>
            <a:endParaRPr kumimoji="0" lang="en-US" altLang="en-US" sz="1200" b="0" i="0" u="none" strike="noStrike" kern="1200" cap="none" spc="0" normalizeH="0" baseline="0" noProof="0" dirty="0">
              <a:ln>
                <a:noFill/>
              </a:ln>
              <a:solidFill>
                <a:srgbClr val="455560"/>
              </a:solidFill>
              <a:effectLst/>
              <a:uLnTx/>
              <a:uFillTx/>
              <a:latin typeface="Calibri"/>
              <a:ea typeface="Calibri"/>
              <a:cs typeface="Arial"/>
            </a:endParaRPr>
          </a:p>
        </p:txBody>
      </p:sp>
    </p:spTree>
    <p:extLst>
      <p:ext uri="{BB962C8B-B14F-4D97-AF65-F5344CB8AC3E}">
        <p14:creationId xmlns:p14="http://schemas.microsoft.com/office/powerpoint/2010/main" val="7727426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29E83-5CA2-6C65-F6F0-BCC1E6D33A94}"/>
              </a:ext>
            </a:extLst>
          </p:cNvPr>
          <p:cNvSpPr>
            <a:spLocks noGrp="1"/>
          </p:cNvSpPr>
          <p:nvPr>
            <p:ph type="title"/>
          </p:nvPr>
        </p:nvSpPr>
        <p:spPr>
          <a:xfrm>
            <a:off x="609758" y="238127"/>
            <a:ext cx="11277441" cy="1103313"/>
          </a:xfrm>
        </p:spPr>
        <p:txBody>
          <a:bodyPr/>
          <a:lstStyle/>
          <a:p>
            <a:r>
              <a:rPr lang="en-US" dirty="0"/>
              <a:t>IDeate-Lung01: I-DXd in Patients With Pretreated ES-SCLC</a:t>
            </a:r>
          </a:p>
        </p:txBody>
      </p:sp>
      <p:sp>
        <p:nvSpPr>
          <p:cNvPr id="3" name="Content Placeholder 2">
            <a:extLst>
              <a:ext uri="{FF2B5EF4-FFF2-40B4-BE49-F238E27FC236}">
                <a16:creationId xmlns:a16="http://schemas.microsoft.com/office/drawing/2014/main" id="{B284E8C2-2150-4BFB-B38F-692F281CE8FB}"/>
              </a:ext>
            </a:extLst>
          </p:cNvPr>
          <p:cNvSpPr>
            <a:spLocks noGrp="1"/>
          </p:cNvSpPr>
          <p:nvPr>
            <p:ph idx="1"/>
          </p:nvPr>
        </p:nvSpPr>
        <p:spPr>
          <a:xfrm>
            <a:off x="604675" y="1513047"/>
            <a:ext cx="11168225" cy="4650686"/>
          </a:xfrm>
        </p:spPr>
        <p:txBody>
          <a:bodyPr/>
          <a:lstStyle/>
          <a:p>
            <a:pPr>
              <a:spcAft>
                <a:spcPts val="0"/>
              </a:spcAft>
            </a:pPr>
            <a:r>
              <a:rPr lang="en-US" sz="2200" dirty="0"/>
              <a:t>International, open-label, randomized phase II study</a:t>
            </a:r>
            <a:br>
              <a:rPr lang="en-US" sz="2200" dirty="0"/>
            </a:br>
            <a:endParaRPr lang="en-US" sz="2200" dirty="0"/>
          </a:p>
          <a:p>
            <a:pPr>
              <a:spcAft>
                <a:spcPts val="0"/>
              </a:spcAft>
            </a:pPr>
            <a:endParaRPr lang="en-US" sz="2200" dirty="0"/>
          </a:p>
          <a:p>
            <a:pPr>
              <a:spcAft>
                <a:spcPts val="0"/>
              </a:spcAft>
            </a:pPr>
            <a:endParaRPr lang="en-US" sz="2200" dirty="0"/>
          </a:p>
          <a:p>
            <a:pPr>
              <a:spcAft>
                <a:spcPts val="0"/>
              </a:spcAft>
            </a:pPr>
            <a:endParaRPr lang="en-US" sz="2200" dirty="0"/>
          </a:p>
          <a:p>
            <a:pPr>
              <a:spcAft>
                <a:spcPts val="0"/>
              </a:spcAft>
            </a:pPr>
            <a:endParaRPr lang="en-US" sz="2200" dirty="0"/>
          </a:p>
          <a:p>
            <a:pPr>
              <a:spcAft>
                <a:spcPts val="0"/>
              </a:spcAft>
            </a:pPr>
            <a:endParaRPr lang="en-US" sz="2200" dirty="0"/>
          </a:p>
          <a:p>
            <a:pPr>
              <a:spcAft>
                <a:spcPts val="0"/>
              </a:spcAft>
            </a:pPr>
            <a:endParaRPr lang="en-US" sz="2200" dirty="0"/>
          </a:p>
          <a:p>
            <a:pPr>
              <a:spcAft>
                <a:spcPts val="0"/>
              </a:spcAft>
            </a:pPr>
            <a:r>
              <a:rPr lang="en-US" sz="2200" b="1" dirty="0"/>
              <a:t>Primary endpoint:</a:t>
            </a:r>
            <a:r>
              <a:rPr lang="en-US" sz="2200" dirty="0"/>
              <a:t> ORR by BICR</a:t>
            </a:r>
          </a:p>
          <a:p>
            <a:pPr>
              <a:spcAft>
                <a:spcPts val="0"/>
              </a:spcAft>
            </a:pPr>
            <a:r>
              <a:rPr lang="en-US" sz="2200" b="1" dirty="0"/>
              <a:t>Secondary endpoints:</a:t>
            </a:r>
            <a:r>
              <a:rPr lang="en-US" sz="2200" dirty="0"/>
              <a:t> DoR, PFS, TTR by both BICR and investigator, OS, DCR, ORR by investigator, safety, PK, immunogenicity</a:t>
            </a:r>
          </a:p>
          <a:p>
            <a:pPr>
              <a:spcAft>
                <a:spcPts val="0"/>
              </a:spcAft>
            </a:pPr>
            <a:r>
              <a:rPr lang="en-US" sz="2200" b="1" dirty="0"/>
              <a:t>Exploratory endpoints:</a:t>
            </a:r>
            <a:r>
              <a:rPr lang="en-US" sz="2200" dirty="0"/>
              <a:t> intracranial ORR by BICR</a:t>
            </a:r>
          </a:p>
        </p:txBody>
      </p:sp>
      <p:sp>
        <p:nvSpPr>
          <p:cNvPr id="5" name="Text Box 45">
            <a:extLst>
              <a:ext uri="{FF2B5EF4-FFF2-40B4-BE49-F238E27FC236}">
                <a16:creationId xmlns:a16="http://schemas.microsoft.com/office/drawing/2014/main" id="{26700C13-40F4-5957-EFDE-E072A5D69514}"/>
              </a:ext>
            </a:extLst>
          </p:cNvPr>
          <p:cNvSpPr txBox="1">
            <a:spLocks noChangeArrowheads="1"/>
          </p:cNvSpPr>
          <p:nvPr/>
        </p:nvSpPr>
        <p:spPr bwMode="auto">
          <a:xfrm>
            <a:off x="599093" y="2584136"/>
            <a:ext cx="470776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histologically or cytologically confirmed SCLC after ≥1 previous line of platinum-based therapy and ≤3 lines of systemic therapy; radiologically documented PD on or after most recent therapy; ECOG PS 0/1; asymptomatic CNS mets allowed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88)</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Rectangle 49">
            <a:extLst>
              <a:ext uri="{FF2B5EF4-FFF2-40B4-BE49-F238E27FC236}">
                <a16:creationId xmlns:a16="http://schemas.microsoft.com/office/drawing/2014/main" id="{596F4F77-CC47-8C9E-9D93-C6AEF0AB6CA5}"/>
              </a:ext>
            </a:extLst>
          </p:cNvPr>
          <p:cNvSpPr>
            <a:spLocks noChangeArrowheads="1"/>
          </p:cNvSpPr>
          <p:nvPr/>
        </p:nvSpPr>
        <p:spPr bwMode="auto">
          <a:xfrm>
            <a:off x="6062758" y="2569952"/>
            <a:ext cx="2743200" cy="91440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I-DXd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8 mg/kg IV Q3W</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46)</a:t>
            </a:r>
          </a:p>
        </p:txBody>
      </p:sp>
      <p:sp>
        <p:nvSpPr>
          <p:cNvPr id="7" name="Rectangle 50">
            <a:extLst>
              <a:ext uri="{FF2B5EF4-FFF2-40B4-BE49-F238E27FC236}">
                <a16:creationId xmlns:a16="http://schemas.microsoft.com/office/drawing/2014/main" id="{C77F6F79-5C98-428C-B51B-4136EAB31D63}"/>
              </a:ext>
            </a:extLst>
          </p:cNvPr>
          <p:cNvSpPr>
            <a:spLocks noChangeArrowheads="1"/>
          </p:cNvSpPr>
          <p:nvPr/>
        </p:nvSpPr>
        <p:spPr bwMode="auto">
          <a:xfrm>
            <a:off x="6062758" y="3599859"/>
            <a:ext cx="2743200" cy="91440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I-DXd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12 mg/kg IV Q3W</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42)</a:t>
            </a:r>
          </a:p>
        </p:txBody>
      </p:sp>
      <p:sp>
        <p:nvSpPr>
          <p:cNvPr id="8" name="Line 53">
            <a:extLst>
              <a:ext uri="{FF2B5EF4-FFF2-40B4-BE49-F238E27FC236}">
                <a16:creationId xmlns:a16="http://schemas.microsoft.com/office/drawing/2014/main" id="{0DDA254A-A190-0F79-850C-90C3211553FE}"/>
              </a:ext>
            </a:extLst>
          </p:cNvPr>
          <p:cNvSpPr>
            <a:spLocks noChangeShapeType="1"/>
          </p:cNvSpPr>
          <p:nvPr/>
        </p:nvSpPr>
        <p:spPr bwMode="auto">
          <a:xfrm>
            <a:off x="5311527" y="3692550"/>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 name="Line 54">
            <a:extLst>
              <a:ext uri="{FF2B5EF4-FFF2-40B4-BE49-F238E27FC236}">
                <a16:creationId xmlns:a16="http://schemas.microsoft.com/office/drawing/2014/main" id="{8FE1D176-5CA8-475B-DB22-83652DC89A25}"/>
              </a:ext>
            </a:extLst>
          </p:cNvPr>
          <p:cNvSpPr>
            <a:spLocks noChangeShapeType="1"/>
          </p:cNvSpPr>
          <p:nvPr/>
        </p:nvSpPr>
        <p:spPr bwMode="auto">
          <a:xfrm flipV="1">
            <a:off x="5311527" y="3001198"/>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TextBox 1">
            <a:extLst>
              <a:ext uri="{FF2B5EF4-FFF2-40B4-BE49-F238E27FC236}">
                <a16:creationId xmlns:a16="http://schemas.microsoft.com/office/drawing/2014/main" id="{A69E92FF-A82F-1876-7CC3-07763FDD432D}"/>
              </a:ext>
            </a:extLst>
          </p:cNvPr>
          <p:cNvSpPr txBox="1">
            <a:spLocks noChangeArrowheads="1"/>
          </p:cNvSpPr>
          <p:nvPr/>
        </p:nvSpPr>
        <p:spPr bwMode="auto">
          <a:xfrm>
            <a:off x="3471289" y="1950385"/>
            <a:ext cx="419075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CTFI: 2L (&lt;90 vs ≥90 days), 3L or 4L; previous PD-L1 (Y/N)</a:t>
            </a:r>
          </a:p>
        </p:txBody>
      </p:sp>
      <p:cxnSp>
        <p:nvCxnSpPr>
          <p:cNvPr id="11" name="Straight Arrow Connector 10">
            <a:extLst>
              <a:ext uri="{FF2B5EF4-FFF2-40B4-BE49-F238E27FC236}">
                <a16:creationId xmlns:a16="http://schemas.microsoft.com/office/drawing/2014/main" id="{1ECD632A-D69C-DD10-D6ED-610D895A461A}"/>
              </a:ext>
            </a:extLst>
          </p:cNvPr>
          <p:cNvCxnSpPr>
            <a:cxnSpLocks noChangeShapeType="1"/>
          </p:cNvCxnSpPr>
          <p:nvPr/>
        </p:nvCxnSpPr>
        <p:spPr bwMode="auto">
          <a:xfrm>
            <a:off x="5547853" y="2512062"/>
            <a:ext cx="0" cy="519519"/>
          </a:xfrm>
          <a:prstGeom prst="straightConnector1">
            <a:avLst/>
          </a:prstGeom>
          <a:noFill/>
          <a:ln w="28575" algn="ctr">
            <a:solidFill>
              <a:schemeClr val="bg1"/>
            </a:solidFill>
            <a:prstDash val="sysDash"/>
            <a:round/>
            <a:headEnd/>
            <a:tailEnd type="triangle" w="med" len="med"/>
          </a:ln>
          <a:extLst>
            <a:ext uri="{909E8E84-426E-40DD-AFC4-6F175D3DCCD1}">
              <a14:hiddenFill xmlns:a14="http://schemas.microsoft.com/office/drawing/2010/main">
                <a:noFill/>
              </a14:hiddenFill>
            </a:ext>
          </a:extLst>
        </p:spPr>
      </p:cxnSp>
      <p:cxnSp>
        <p:nvCxnSpPr>
          <p:cNvPr id="13" name="Straight Arrow Connector 12">
            <a:extLst>
              <a:ext uri="{FF2B5EF4-FFF2-40B4-BE49-F238E27FC236}">
                <a16:creationId xmlns:a16="http://schemas.microsoft.com/office/drawing/2014/main" id="{621EBE27-0F8E-B263-9FEF-6AD9F3F65F19}"/>
              </a:ext>
            </a:extLst>
          </p:cNvPr>
          <p:cNvCxnSpPr/>
          <p:nvPr/>
        </p:nvCxnSpPr>
        <p:spPr bwMode="auto">
          <a:xfrm>
            <a:off x="9081897" y="3484352"/>
            <a:ext cx="457200" cy="0"/>
          </a:xfrm>
          <a:prstGeom prst="straightConnector1">
            <a:avLst/>
          </a:prstGeom>
          <a:noFill/>
          <a:ln w="28575" cap="flat" cmpd="sng" algn="ctr">
            <a:solidFill>
              <a:schemeClr val="bg1"/>
            </a:solidFill>
            <a:prstDash val="solid"/>
            <a:round/>
            <a:headEnd type="none" w="med" len="med"/>
            <a:tailEnd type="triangle"/>
          </a:ln>
          <a:effectLst/>
        </p:spPr>
      </p:cxnSp>
      <p:sp>
        <p:nvSpPr>
          <p:cNvPr id="14" name="Rectangle 13">
            <a:extLst>
              <a:ext uri="{FF2B5EF4-FFF2-40B4-BE49-F238E27FC236}">
                <a16:creationId xmlns:a16="http://schemas.microsoft.com/office/drawing/2014/main" id="{9E9B7C4F-9FA9-541D-C2FF-ADA47A8C7F40}"/>
              </a:ext>
            </a:extLst>
          </p:cNvPr>
          <p:cNvSpPr/>
          <p:nvPr/>
        </p:nvSpPr>
        <p:spPr bwMode="auto">
          <a:xfrm>
            <a:off x="9683869" y="2963381"/>
            <a:ext cx="1711775" cy="1041942"/>
          </a:xfrm>
          <a:prstGeom prst="rect">
            <a:avLst/>
          </a:prstGeom>
          <a:solidFill>
            <a:schemeClr val="accent1"/>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Additional enrollment at RP3D</a:t>
            </a:r>
          </a:p>
        </p:txBody>
      </p:sp>
      <p:sp>
        <p:nvSpPr>
          <p:cNvPr id="4" name="Text Box 11">
            <a:extLst>
              <a:ext uri="{FF2B5EF4-FFF2-40B4-BE49-F238E27FC236}">
                <a16:creationId xmlns:a16="http://schemas.microsoft.com/office/drawing/2014/main" id="{FE48A36C-193E-B2CB-E24A-04F7E2A08913}"/>
              </a:ext>
            </a:extLst>
          </p:cNvPr>
          <p:cNvSpPr txBox="1">
            <a:spLocks noChangeArrowheads="1"/>
          </p:cNvSpPr>
          <p:nvPr/>
        </p:nvSpPr>
        <p:spPr bwMode="auto">
          <a:xfrm>
            <a:off x="414339" y="636472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Rudin. WCLC 2024. Abstr OA04.03.</a:t>
            </a:r>
            <a:r>
              <a:rPr lang="en-US" altLang="en-US" sz="1200" dirty="0">
                <a:solidFill>
                  <a:srgbClr val="455560"/>
                </a:solidFill>
                <a:latin typeface="Calibri" panose="020F0502020204030204" pitchFamily="34" charset="0"/>
                <a:cs typeface="Arial" panose="020B0604020202020204" pitchFamily="34" charset="0"/>
              </a:rPr>
              <a:t> Ahn. WCLC 2025. Abstr OA06.03.</a:t>
            </a:r>
          </a:p>
        </p:txBody>
      </p:sp>
    </p:spTree>
    <p:extLst>
      <p:ext uri="{BB962C8B-B14F-4D97-AF65-F5344CB8AC3E}">
        <p14:creationId xmlns:p14="http://schemas.microsoft.com/office/powerpoint/2010/main" val="20740234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F88AE-73A0-6619-C93B-E14450979D56}"/>
              </a:ext>
            </a:extLst>
          </p:cNvPr>
          <p:cNvSpPr>
            <a:spLocks noGrp="1"/>
          </p:cNvSpPr>
          <p:nvPr>
            <p:ph type="title"/>
          </p:nvPr>
        </p:nvSpPr>
        <p:spPr/>
        <p:txBody>
          <a:bodyPr/>
          <a:lstStyle/>
          <a:p>
            <a:r>
              <a:rPr lang="en-US" dirty="0"/>
              <a:t>IDeate-Lung01: Response to I-DXd</a:t>
            </a:r>
          </a:p>
        </p:txBody>
      </p:sp>
      <p:sp>
        <p:nvSpPr>
          <p:cNvPr id="62" name="Rectangle 61">
            <a:extLst>
              <a:ext uri="{FF2B5EF4-FFF2-40B4-BE49-F238E27FC236}">
                <a16:creationId xmlns:a16="http://schemas.microsoft.com/office/drawing/2014/main" id="{A26F7885-CDEC-C014-827C-C30C6DC1443E}"/>
              </a:ext>
            </a:extLst>
          </p:cNvPr>
          <p:cNvSpPr/>
          <p:nvPr/>
        </p:nvSpPr>
        <p:spPr bwMode="auto">
          <a:xfrm>
            <a:off x="7280956" y="2549512"/>
            <a:ext cx="4323061" cy="1250045"/>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TextBox 62">
            <a:extLst>
              <a:ext uri="{FF2B5EF4-FFF2-40B4-BE49-F238E27FC236}">
                <a16:creationId xmlns:a16="http://schemas.microsoft.com/office/drawing/2014/main" id="{5873246E-FAAE-1619-7719-70EBBD0E0819}"/>
              </a:ext>
            </a:extLst>
          </p:cNvPr>
          <p:cNvSpPr txBox="1"/>
          <p:nvPr/>
        </p:nvSpPr>
        <p:spPr bwMode="auto">
          <a:xfrm>
            <a:off x="7090292" y="1493760"/>
            <a:ext cx="47106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Antitumor Activity: I-DXd 12 mg/kg (n = 42)</a:t>
            </a:r>
          </a:p>
        </p:txBody>
      </p:sp>
      <p:sp>
        <p:nvSpPr>
          <p:cNvPr id="1024" name="TextBox 1023">
            <a:extLst>
              <a:ext uri="{FF2B5EF4-FFF2-40B4-BE49-F238E27FC236}">
                <a16:creationId xmlns:a16="http://schemas.microsoft.com/office/drawing/2014/main" id="{FAAA810A-625F-4FB7-56DC-DBAFEAEC87E6}"/>
              </a:ext>
            </a:extLst>
          </p:cNvPr>
          <p:cNvSpPr txBox="1"/>
          <p:nvPr/>
        </p:nvSpPr>
        <p:spPr bwMode="auto">
          <a:xfrm>
            <a:off x="7090291" y="1930438"/>
            <a:ext cx="471060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Confirmed ORR: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54.8% (95% CI: 38.7-70.2)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DCR: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90.5% (95% CI: 77.4-97.3)</a:t>
            </a:r>
          </a:p>
          <a:p>
            <a:pPr lvl="0" algn="ctr" eaLnBrk="0" fontAlgn="base" hangingPunct="0">
              <a:spcAft>
                <a:spcPct val="0"/>
              </a:spcAft>
              <a:defRPr/>
            </a:pPr>
            <a:r>
              <a:rPr lang="en-US" b="1" dirty="0">
                <a:solidFill>
                  <a:schemeClr val="accent6"/>
                </a:solidFill>
                <a:latin typeface="Calibri" panose="020F0502020204030204" pitchFamily="34" charset="0"/>
                <a:cs typeface="Arial" panose="020B0604020202020204" pitchFamily="34" charset="0"/>
              </a:rPr>
              <a:t>Median PFS:</a:t>
            </a:r>
            <a:r>
              <a:rPr lang="en-US" dirty="0">
                <a:solidFill>
                  <a:srgbClr val="000000"/>
                </a:solidFill>
                <a:latin typeface="Calibri" panose="020F0502020204030204" pitchFamily="34" charset="0"/>
                <a:cs typeface="Arial" panose="020B0604020202020204" pitchFamily="34" charset="0"/>
              </a:rPr>
              <a:t> 5.5 mo (95% CI: 4.2-6.7)</a:t>
            </a:r>
          </a:p>
          <a:p>
            <a:pPr algn="ctr" eaLnBrk="0" fontAlgn="base" hangingPunct="0">
              <a:spcAft>
                <a:spcPct val="0"/>
              </a:spcAft>
              <a:defRPr/>
            </a:pPr>
            <a:r>
              <a:rPr lang="en-US" b="1" dirty="0">
                <a:solidFill>
                  <a:schemeClr val="accent4"/>
                </a:solidFill>
                <a:latin typeface="Calibri" panose="020F0502020204030204" pitchFamily="34" charset="0"/>
                <a:cs typeface="Arial" panose="020B0604020202020204" pitchFamily="34" charset="0"/>
              </a:rPr>
              <a:t>Median OS:</a:t>
            </a:r>
            <a:r>
              <a:rPr lang="en-US" dirty="0">
                <a:solidFill>
                  <a:srgbClr val="000000"/>
                </a:solidFill>
                <a:latin typeface="Calibri" panose="020F0502020204030204" pitchFamily="34" charset="0"/>
                <a:cs typeface="Arial" panose="020B0604020202020204" pitchFamily="34" charset="0"/>
              </a:rPr>
              <a:t> 11.8 mo (95% CI: 8.9-15.3)</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956FDCBA-2F58-75BB-4B58-4169B373A4EC}"/>
              </a:ext>
            </a:extLst>
          </p:cNvPr>
          <p:cNvSpPr/>
          <p:nvPr/>
        </p:nvSpPr>
        <p:spPr bwMode="auto">
          <a:xfrm>
            <a:off x="1326056" y="1630904"/>
            <a:ext cx="4363745" cy="1056147"/>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C954BA9F-6499-2D1B-0608-6622B11DDD0C}"/>
              </a:ext>
            </a:extLst>
          </p:cNvPr>
          <p:cNvSpPr txBox="1"/>
          <p:nvPr/>
        </p:nvSpPr>
        <p:spPr bwMode="auto">
          <a:xfrm>
            <a:off x="1245364" y="1493760"/>
            <a:ext cx="4603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Antitumor Activity: I-DXd 8 mg/kg (n = 46)</a:t>
            </a:r>
          </a:p>
        </p:txBody>
      </p:sp>
      <p:sp>
        <p:nvSpPr>
          <p:cNvPr id="18" name="TextBox 17">
            <a:extLst>
              <a:ext uri="{FF2B5EF4-FFF2-40B4-BE49-F238E27FC236}">
                <a16:creationId xmlns:a16="http://schemas.microsoft.com/office/drawing/2014/main" id="{A8A68AC5-D4C8-00BD-949F-99D97A8AF8AA}"/>
              </a:ext>
            </a:extLst>
          </p:cNvPr>
          <p:cNvSpPr txBox="1"/>
          <p:nvPr/>
        </p:nvSpPr>
        <p:spPr bwMode="auto">
          <a:xfrm>
            <a:off x="1335894" y="1881281"/>
            <a:ext cx="46031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Confirmed ORR: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26.1% (95% CI: 14.3-41.1)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DCR: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80.4% (95% CI: 66.1-90.6) </a:t>
            </a:r>
          </a:p>
          <a:p>
            <a:pPr marL="0" marR="0" lvl="0" indent="0" algn="ctr" defTabSz="914400" rtl="0" eaLnBrk="0" fontAlgn="base" latinLnBrk="0" hangingPunct="0">
              <a:lnSpc>
                <a:spcPct val="100000"/>
              </a:lnSpc>
              <a:spcBef>
                <a:spcPts val="0"/>
              </a:spcBef>
              <a:spcAft>
                <a:spcPct val="0"/>
              </a:spcAft>
              <a:buClrTx/>
              <a:buSzTx/>
              <a:buFontTx/>
              <a:buNone/>
              <a:tabLst/>
              <a:defRPr/>
            </a:pPr>
            <a:r>
              <a:rPr lang="en-US" b="1" dirty="0">
                <a:solidFill>
                  <a:schemeClr val="accent6"/>
                </a:solidFill>
                <a:latin typeface="Calibri" panose="020F0502020204030204" pitchFamily="34" charset="0"/>
                <a:cs typeface="Arial" panose="020B0604020202020204" pitchFamily="34" charset="0"/>
              </a:rPr>
              <a:t>Median PFS:</a:t>
            </a:r>
            <a:r>
              <a:rPr lang="en-US" dirty="0">
                <a:solidFill>
                  <a:srgbClr val="000000"/>
                </a:solidFill>
                <a:latin typeface="Calibri" panose="020F0502020204030204" pitchFamily="34" charset="0"/>
                <a:cs typeface="Arial" panose="020B0604020202020204" pitchFamily="34" charset="0"/>
              </a:rPr>
              <a:t> 4.2 mo (95% CI: 2.8-5.6)</a:t>
            </a:r>
          </a:p>
          <a:p>
            <a:pPr algn="ctr" eaLnBrk="0" fontAlgn="base" hangingPunct="0">
              <a:spcAft>
                <a:spcPct val="0"/>
              </a:spcAft>
              <a:defRPr/>
            </a:pPr>
            <a:r>
              <a:rPr lang="en-US" b="1" dirty="0">
                <a:solidFill>
                  <a:schemeClr val="accent4"/>
                </a:solidFill>
                <a:latin typeface="Calibri" panose="020F0502020204030204" pitchFamily="34" charset="0"/>
                <a:cs typeface="Arial" panose="020B0604020202020204" pitchFamily="34" charset="0"/>
              </a:rPr>
              <a:t>Median OS:</a:t>
            </a:r>
            <a:r>
              <a:rPr lang="en-US" dirty="0">
                <a:solidFill>
                  <a:srgbClr val="000000"/>
                </a:solidFill>
                <a:latin typeface="Calibri" panose="020F0502020204030204" pitchFamily="34" charset="0"/>
                <a:cs typeface="Arial" panose="020B0604020202020204" pitchFamily="34" charset="0"/>
              </a:rPr>
              <a:t> 9.4 mo (95% CI: 7.8-15.9)</a:t>
            </a:r>
          </a:p>
        </p:txBody>
      </p:sp>
      <p:sp>
        <p:nvSpPr>
          <p:cNvPr id="4" name="Text Box 11">
            <a:extLst>
              <a:ext uri="{FF2B5EF4-FFF2-40B4-BE49-F238E27FC236}">
                <a16:creationId xmlns:a16="http://schemas.microsoft.com/office/drawing/2014/main" id="{9EA121CE-DA73-CBBE-69FC-6A753CF2294E}"/>
              </a:ext>
            </a:extLst>
          </p:cNvPr>
          <p:cNvSpPr txBox="1">
            <a:spLocks noChangeArrowheads="1"/>
          </p:cNvSpPr>
          <p:nvPr/>
        </p:nvSpPr>
        <p:spPr bwMode="auto">
          <a:xfrm>
            <a:off x="403829" y="636617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Rudin. WCLC 2024. Abstr OA04.03.</a:t>
            </a:r>
          </a:p>
        </p:txBody>
      </p:sp>
      <p:grpSp>
        <p:nvGrpSpPr>
          <p:cNvPr id="20" name="Group 19">
            <a:extLst>
              <a:ext uri="{FF2B5EF4-FFF2-40B4-BE49-F238E27FC236}">
                <a16:creationId xmlns:a16="http://schemas.microsoft.com/office/drawing/2014/main" id="{E9FE13EE-8E16-8F3B-F60F-BD89C51DF0AB}"/>
              </a:ext>
            </a:extLst>
          </p:cNvPr>
          <p:cNvGrpSpPr/>
          <p:nvPr/>
        </p:nvGrpSpPr>
        <p:grpSpPr>
          <a:xfrm>
            <a:off x="7164584" y="3837168"/>
            <a:ext cx="4464027" cy="1725040"/>
            <a:chOff x="1380043" y="3760967"/>
            <a:chExt cx="4071317" cy="1300813"/>
          </a:xfrm>
          <a:solidFill>
            <a:schemeClr val="accent3"/>
          </a:solidFill>
        </p:grpSpPr>
        <p:sp>
          <p:nvSpPr>
            <p:cNvPr id="21" name="Rectangle 20">
              <a:extLst>
                <a:ext uri="{FF2B5EF4-FFF2-40B4-BE49-F238E27FC236}">
                  <a16:creationId xmlns:a16="http://schemas.microsoft.com/office/drawing/2014/main" id="{6F7B1410-FB05-ED05-7AEE-516F71E4A9E7}"/>
                </a:ext>
              </a:extLst>
            </p:cNvPr>
            <p:cNvSpPr/>
            <p:nvPr/>
          </p:nvSpPr>
          <p:spPr bwMode="auto">
            <a:xfrm>
              <a:off x="5373682" y="3933575"/>
              <a:ext cx="77678" cy="1125777"/>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Rectangle 21">
              <a:extLst>
                <a:ext uri="{FF2B5EF4-FFF2-40B4-BE49-F238E27FC236}">
                  <a16:creationId xmlns:a16="http://schemas.microsoft.com/office/drawing/2014/main" id="{6FC7BE59-02AC-7690-2E08-6CEA6557EFD6}"/>
                </a:ext>
              </a:extLst>
            </p:cNvPr>
            <p:cNvSpPr/>
            <p:nvPr/>
          </p:nvSpPr>
          <p:spPr bwMode="auto">
            <a:xfrm>
              <a:off x="5271281" y="3926678"/>
              <a:ext cx="77678" cy="1135102"/>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Rectangle 22">
              <a:extLst>
                <a:ext uri="{FF2B5EF4-FFF2-40B4-BE49-F238E27FC236}">
                  <a16:creationId xmlns:a16="http://schemas.microsoft.com/office/drawing/2014/main" id="{037F62DD-86E1-44AD-BD6D-1F783066ADEA}"/>
                </a:ext>
              </a:extLst>
            </p:cNvPr>
            <p:cNvSpPr/>
            <p:nvPr/>
          </p:nvSpPr>
          <p:spPr bwMode="auto">
            <a:xfrm>
              <a:off x="5168880" y="3933575"/>
              <a:ext cx="77678" cy="928018"/>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Rectangle 23">
              <a:extLst>
                <a:ext uri="{FF2B5EF4-FFF2-40B4-BE49-F238E27FC236}">
                  <a16:creationId xmlns:a16="http://schemas.microsoft.com/office/drawing/2014/main" id="{91AD3F25-A8A8-943A-3FB0-D7D5202A1DA6}"/>
                </a:ext>
              </a:extLst>
            </p:cNvPr>
            <p:cNvSpPr/>
            <p:nvPr/>
          </p:nvSpPr>
          <p:spPr bwMode="auto">
            <a:xfrm>
              <a:off x="5066479" y="3933575"/>
              <a:ext cx="77678" cy="876122"/>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 name="Rectangle 24">
              <a:extLst>
                <a:ext uri="{FF2B5EF4-FFF2-40B4-BE49-F238E27FC236}">
                  <a16:creationId xmlns:a16="http://schemas.microsoft.com/office/drawing/2014/main" id="{7CECE4FE-DA66-F8C7-D958-38D594122BC3}"/>
                </a:ext>
              </a:extLst>
            </p:cNvPr>
            <p:cNvSpPr/>
            <p:nvPr/>
          </p:nvSpPr>
          <p:spPr bwMode="auto">
            <a:xfrm>
              <a:off x="4964078" y="3936201"/>
              <a:ext cx="77678" cy="852131"/>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 name="Rectangle 25">
              <a:extLst>
                <a:ext uri="{FF2B5EF4-FFF2-40B4-BE49-F238E27FC236}">
                  <a16:creationId xmlns:a16="http://schemas.microsoft.com/office/drawing/2014/main" id="{FCF8A14F-955A-7AEF-582C-EB190547BE63}"/>
                </a:ext>
              </a:extLst>
            </p:cNvPr>
            <p:cNvSpPr/>
            <p:nvPr/>
          </p:nvSpPr>
          <p:spPr bwMode="auto">
            <a:xfrm>
              <a:off x="4861677" y="3932666"/>
              <a:ext cx="77678" cy="792082"/>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Rectangle 26">
              <a:extLst>
                <a:ext uri="{FF2B5EF4-FFF2-40B4-BE49-F238E27FC236}">
                  <a16:creationId xmlns:a16="http://schemas.microsoft.com/office/drawing/2014/main" id="{C3B94610-38C8-4D44-EA38-90759EF29449}"/>
                </a:ext>
              </a:extLst>
            </p:cNvPr>
            <p:cNvSpPr/>
            <p:nvPr/>
          </p:nvSpPr>
          <p:spPr bwMode="auto">
            <a:xfrm>
              <a:off x="4759276" y="3926925"/>
              <a:ext cx="77678" cy="742976"/>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 name="Rectangle 27">
              <a:extLst>
                <a:ext uri="{FF2B5EF4-FFF2-40B4-BE49-F238E27FC236}">
                  <a16:creationId xmlns:a16="http://schemas.microsoft.com/office/drawing/2014/main" id="{04D2A6D0-7F52-3196-26CA-79922989946D}"/>
                </a:ext>
              </a:extLst>
            </p:cNvPr>
            <p:cNvSpPr/>
            <p:nvPr/>
          </p:nvSpPr>
          <p:spPr bwMode="auto">
            <a:xfrm>
              <a:off x="4656875" y="3926929"/>
              <a:ext cx="77678" cy="744044"/>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Rectangle 28">
              <a:extLst>
                <a:ext uri="{FF2B5EF4-FFF2-40B4-BE49-F238E27FC236}">
                  <a16:creationId xmlns:a16="http://schemas.microsoft.com/office/drawing/2014/main" id="{5EBA1659-B34A-498F-1376-D543A5F7C6A9}"/>
                </a:ext>
              </a:extLst>
            </p:cNvPr>
            <p:cNvSpPr/>
            <p:nvPr/>
          </p:nvSpPr>
          <p:spPr bwMode="auto">
            <a:xfrm>
              <a:off x="4452073" y="3920970"/>
              <a:ext cx="77678" cy="690452"/>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Rectangle 29">
              <a:extLst>
                <a:ext uri="{FF2B5EF4-FFF2-40B4-BE49-F238E27FC236}">
                  <a16:creationId xmlns:a16="http://schemas.microsoft.com/office/drawing/2014/main" id="{2E0B53CD-8C28-E709-BF8A-9D4BA49F6219}"/>
                </a:ext>
              </a:extLst>
            </p:cNvPr>
            <p:cNvSpPr/>
            <p:nvPr/>
          </p:nvSpPr>
          <p:spPr bwMode="auto">
            <a:xfrm>
              <a:off x="4349672" y="3935788"/>
              <a:ext cx="77678" cy="664034"/>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Rectangle 30">
              <a:extLst>
                <a:ext uri="{FF2B5EF4-FFF2-40B4-BE49-F238E27FC236}">
                  <a16:creationId xmlns:a16="http://schemas.microsoft.com/office/drawing/2014/main" id="{D0095E88-40FE-3E8D-5B8B-BD3B7BA0DF7A}"/>
                </a:ext>
              </a:extLst>
            </p:cNvPr>
            <p:cNvSpPr/>
            <p:nvPr/>
          </p:nvSpPr>
          <p:spPr bwMode="auto">
            <a:xfrm>
              <a:off x="4554474" y="3920970"/>
              <a:ext cx="77678" cy="718963"/>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 name="Rectangle 31">
              <a:extLst>
                <a:ext uri="{FF2B5EF4-FFF2-40B4-BE49-F238E27FC236}">
                  <a16:creationId xmlns:a16="http://schemas.microsoft.com/office/drawing/2014/main" id="{4287F223-9A3F-8803-3574-F4FF5EEF2F64}"/>
                </a:ext>
              </a:extLst>
            </p:cNvPr>
            <p:cNvSpPr/>
            <p:nvPr/>
          </p:nvSpPr>
          <p:spPr bwMode="auto">
            <a:xfrm>
              <a:off x="4247271" y="3922904"/>
              <a:ext cx="77678" cy="676917"/>
            </a:xfrm>
            <a:prstGeom prst="rect">
              <a:avLst/>
            </a:prstGeom>
            <a:solidFill>
              <a:schemeClr val="accent3">
                <a:alpha val="74902"/>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Rectangle 32">
              <a:extLst>
                <a:ext uri="{FF2B5EF4-FFF2-40B4-BE49-F238E27FC236}">
                  <a16:creationId xmlns:a16="http://schemas.microsoft.com/office/drawing/2014/main" id="{EF6FDA8E-DA3F-635A-AB01-993716AAAE82}"/>
                </a:ext>
              </a:extLst>
            </p:cNvPr>
            <p:cNvSpPr/>
            <p:nvPr/>
          </p:nvSpPr>
          <p:spPr bwMode="auto">
            <a:xfrm>
              <a:off x="4144870" y="3929405"/>
              <a:ext cx="77678" cy="636327"/>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Rectangle 33">
              <a:extLst>
                <a:ext uri="{FF2B5EF4-FFF2-40B4-BE49-F238E27FC236}">
                  <a16:creationId xmlns:a16="http://schemas.microsoft.com/office/drawing/2014/main" id="{FA1125C4-B7DC-58ED-1644-45F70B3F646D}"/>
                </a:ext>
              </a:extLst>
            </p:cNvPr>
            <p:cNvSpPr/>
            <p:nvPr/>
          </p:nvSpPr>
          <p:spPr bwMode="auto">
            <a:xfrm>
              <a:off x="4042469" y="3929405"/>
              <a:ext cx="77678" cy="636701"/>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Rectangle 34">
              <a:extLst>
                <a:ext uri="{FF2B5EF4-FFF2-40B4-BE49-F238E27FC236}">
                  <a16:creationId xmlns:a16="http://schemas.microsoft.com/office/drawing/2014/main" id="{ACD49045-0C09-A518-FC1B-FF5039EA6309}"/>
                </a:ext>
              </a:extLst>
            </p:cNvPr>
            <p:cNvSpPr/>
            <p:nvPr/>
          </p:nvSpPr>
          <p:spPr bwMode="auto">
            <a:xfrm>
              <a:off x="3940068" y="3935787"/>
              <a:ext cx="77678" cy="621221"/>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 name="Rectangle 35">
              <a:extLst>
                <a:ext uri="{FF2B5EF4-FFF2-40B4-BE49-F238E27FC236}">
                  <a16:creationId xmlns:a16="http://schemas.microsoft.com/office/drawing/2014/main" id="{520502CB-302F-A490-4D5D-432DABCE21C8}"/>
                </a:ext>
              </a:extLst>
            </p:cNvPr>
            <p:cNvSpPr/>
            <p:nvPr/>
          </p:nvSpPr>
          <p:spPr bwMode="auto">
            <a:xfrm>
              <a:off x="3837667" y="3935788"/>
              <a:ext cx="77678" cy="621220"/>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Rectangle 36">
              <a:extLst>
                <a:ext uri="{FF2B5EF4-FFF2-40B4-BE49-F238E27FC236}">
                  <a16:creationId xmlns:a16="http://schemas.microsoft.com/office/drawing/2014/main" id="{4626DD8E-D273-3968-7440-4C12F2AA2977}"/>
                </a:ext>
              </a:extLst>
            </p:cNvPr>
            <p:cNvSpPr/>
            <p:nvPr/>
          </p:nvSpPr>
          <p:spPr bwMode="auto">
            <a:xfrm>
              <a:off x="3735266" y="3935787"/>
              <a:ext cx="77678" cy="609037"/>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Rectangle 37">
              <a:extLst>
                <a:ext uri="{FF2B5EF4-FFF2-40B4-BE49-F238E27FC236}">
                  <a16:creationId xmlns:a16="http://schemas.microsoft.com/office/drawing/2014/main" id="{0723B4E4-7ECA-4824-7D5B-6DD6F8F55D30}"/>
                </a:ext>
              </a:extLst>
            </p:cNvPr>
            <p:cNvSpPr/>
            <p:nvPr/>
          </p:nvSpPr>
          <p:spPr bwMode="auto">
            <a:xfrm>
              <a:off x="3632865" y="3935788"/>
              <a:ext cx="77678" cy="567248"/>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Rectangle 38">
              <a:extLst>
                <a:ext uri="{FF2B5EF4-FFF2-40B4-BE49-F238E27FC236}">
                  <a16:creationId xmlns:a16="http://schemas.microsoft.com/office/drawing/2014/main" id="{D103F114-D402-FD9C-C832-3D16C028E375}"/>
                </a:ext>
              </a:extLst>
            </p:cNvPr>
            <p:cNvSpPr/>
            <p:nvPr/>
          </p:nvSpPr>
          <p:spPr bwMode="auto">
            <a:xfrm>
              <a:off x="3530464" y="3929405"/>
              <a:ext cx="77678" cy="550889"/>
            </a:xfrm>
            <a:prstGeom prst="rect">
              <a:avLst/>
            </a:prstGeom>
            <a:solidFill>
              <a:srgbClr val="E1471D">
                <a:alpha val="74902"/>
              </a:srgb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Rectangle 39">
              <a:extLst>
                <a:ext uri="{FF2B5EF4-FFF2-40B4-BE49-F238E27FC236}">
                  <a16:creationId xmlns:a16="http://schemas.microsoft.com/office/drawing/2014/main" id="{40CAEC34-59E2-DC9D-154F-C4F768C503BF}"/>
                </a:ext>
              </a:extLst>
            </p:cNvPr>
            <p:cNvSpPr/>
            <p:nvPr/>
          </p:nvSpPr>
          <p:spPr bwMode="auto">
            <a:xfrm>
              <a:off x="3428063" y="3922904"/>
              <a:ext cx="77678" cy="554521"/>
            </a:xfrm>
            <a:prstGeom prst="rect">
              <a:avLst/>
            </a:prstGeom>
            <a:solidFill>
              <a:schemeClr val="accent3">
                <a:alpha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Rectangle 40">
              <a:extLst>
                <a:ext uri="{FF2B5EF4-FFF2-40B4-BE49-F238E27FC236}">
                  <a16:creationId xmlns:a16="http://schemas.microsoft.com/office/drawing/2014/main" id="{0EE382FD-AAA6-EC54-734B-30AF1BF27BF7}"/>
                </a:ext>
              </a:extLst>
            </p:cNvPr>
            <p:cNvSpPr/>
            <p:nvPr/>
          </p:nvSpPr>
          <p:spPr bwMode="auto">
            <a:xfrm>
              <a:off x="3223261" y="3926677"/>
              <a:ext cx="77678" cy="501436"/>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B2FB373A-0CB1-984F-BFBD-F667BEB31778}"/>
                </a:ext>
              </a:extLst>
            </p:cNvPr>
            <p:cNvSpPr/>
            <p:nvPr/>
          </p:nvSpPr>
          <p:spPr bwMode="auto">
            <a:xfrm>
              <a:off x="3120860" y="3923542"/>
              <a:ext cx="77678" cy="508030"/>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Rectangle 42">
              <a:extLst>
                <a:ext uri="{FF2B5EF4-FFF2-40B4-BE49-F238E27FC236}">
                  <a16:creationId xmlns:a16="http://schemas.microsoft.com/office/drawing/2014/main" id="{75D82D1D-2737-CCF4-BF30-E5536D51FD59}"/>
                </a:ext>
              </a:extLst>
            </p:cNvPr>
            <p:cNvSpPr/>
            <p:nvPr/>
          </p:nvSpPr>
          <p:spPr bwMode="auto">
            <a:xfrm>
              <a:off x="2916058" y="3923541"/>
              <a:ext cx="77678" cy="461891"/>
            </a:xfrm>
            <a:prstGeom prst="rect">
              <a:avLst/>
            </a:prstGeom>
            <a:solidFill>
              <a:schemeClr val="accent3">
                <a:alpha val="74902"/>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3AECFC44-8E1E-0C53-FC7C-CA6C642EF8D2}"/>
                </a:ext>
              </a:extLst>
            </p:cNvPr>
            <p:cNvSpPr/>
            <p:nvPr/>
          </p:nvSpPr>
          <p:spPr bwMode="auto">
            <a:xfrm>
              <a:off x="2813657" y="3931168"/>
              <a:ext cx="77678" cy="365013"/>
            </a:xfrm>
            <a:prstGeom prst="rect">
              <a:avLst/>
            </a:prstGeom>
            <a:solidFill>
              <a:schemeClr val="accent3">
                <a:alpha val="74902"/>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85871959-2DCA-7F64-D870-0BB81CE21B22}"/>
                </a:ext>
              </a:extLst>
            </p:cNvPr>
            <p:cNvSpPr/>
            <p:nvPr/>
          </p:nvSpPr>
          <p:spPr bwMode="auto">
            <a:xfrm>
              <a:off x="2711256" y="3930734"/>
              <a:ext cx="77678" cy="378234"/>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Rectangle 45">
              <a:extLst>
                <a:ext uri="{FF2B5EF4-FFF2-40B4-BE49-F238E27FC236}">
                  <a16:creationId xmlns:a16="http://schemas.microsoft.com/office/drawing/2014/main" id="{650B3DF5-A89B-0F4B-EB09-62ACBFBECE12}"/>
                </a:ext>
              </a:extLst>
            </p:cNvPr>
            <p:cNvSpPr/>
            <p:nvPr/>
          </p:nvSpPr>
          <p:spPr bwMode="auto">
            <a:xfrm>
              <a:off x="2608855" y="3930733"/>
              <a:ext cx="77678" cy="361348"/>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Rectangle 46">
              <a:extLst>
                <a:ext uri="{FF2B5EF4-FFF2-40B4-BE49-F238E27FC236}">
                  <a16:creationId xmlns:a16="http://schemas.microsoft.com/office/drawing/2014/main" id="{6B577337-25F4-B368-865A-BF7D6CE784E2}"/>
                </a:ext>
              </a:extLst>
            </p:cNvPr>
            <p:cNvSpPr/>
            <p:nvPr/>
          </p:nvSpPr>
          <p:spPr bwMode="auto">
            <a:xfrm>
              <a:off x="2506454" y="3930733"/>
              <a:ext cx="77678" cy="345481"/>
            </a:xfrm>
            <a:prstGeom prst="rect">
              <a:avLst/>
            </a:prstGeom>
            <a:solidFill>
              <a:schemeClr val="accent3">
                <a:alpha val="74902"/>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93F12BA2-0554-4B4C-ED84-0F1D4D2CCD0C}"/>
                </a:ext>
              </a:extLst>
            </p:cNvPr>
            <p:cNvSpPr/>
            <p:nvPr/>
          </p:nvSpPr>
          <p:spPr bwMode="auto">
            <a:xfrm>
              <a:off x="2404053" y="3932667"/>
              <a:ext cx="77678" cy="293300"/>
            </a:xfrm>
            <a:prstGeom prst="rect">
              <a:avLst/>
            </a:prstGeom>
            <a:solidFill>
              <a:schemeClr val="accent3">
                <a:alpha val="74902"/>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98C9BE2F-B2E9-2F3C-19C3-22891EA8D5CB}"/>
                </a:ext>
              </a:extLst>
            </p:cNvPr>
            <p:cNvSpPr/>
            <p:nvPr/>
          </p:nvSpPr>
          <p:spPr bwMode="auto">
            <a:xfrm>
              <a:off x="2199251" y="3934169"/>
              <a:ext cx="77678" cy="170705"/>
            </a:xfrm>
            <a:prstGeom prst="rect">
              <a:avLst/>
            </a:prstGeom>
            <a:solidFill>
              <a:schemeClr val="accent3">
                <a:alpha val="74902"/>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5F1AAE19-3DAA-43F0-BC96-0B752CB78ACC}"/>
                </a:ext>
              </a:extLst>
            </p:cNvPr>
            <p:cNvSpPr/>
            <p:nvPr/>
          </p:nvSpPr>
          <p:spPr bwMode="auto">
            <a:xfrm>
              <a:off x="2301652" y="3934170"/>
              <a:ext cx="77678" cy="191886"/>
            </a:xfrm>
            <a:prstGeom prst="rect">
              <a:avLst/>
            </a:prstGeom>
            <a:solidFill>
              <a:schemeClr val="accent3">
                <a:alpha val="74902"/>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B2C3F6FA-E1DC-E4EE-5ABF-107E88145A56}"/>
                </a:ext>
              </a:extLst>
            </p:cNvPr>
            <p:cNvSpPr/>
            <p:nvPr/>
          </p:nvSpPr>
          <p:spPr bwMode="auto">
            <a:xfrm>
              <a:off x="2096850" y="3934170"/>
              <a:ext cx="77678" cy="145874"/>
            </a:xfrm>
            <a:prstGeom prst="rect">
              <a:avLst/>
            </a:prstGeom>
            <a:solidFill>
              <a:schemeClr val="accent3">
                <a:alpha val="74902"/>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98274EB9-EA3A-EC2C-6A2E-2DA409DC1FC4}"/>
                </a:ext>
              </a:extLst>
            </p:cNvPr>
            <p:cNvSpPr/>
            <p:nvPr/>
          </p:nvSpPr>
          <p:spPr bwMode="auto">
            <a:xfrm>
              <a:off x="1994449" y="3931168"/>
              <a:ext cx="77678" cy="117274"/>
            </a:xfrm>
            <a:prstGeom prst="rect">
              <a:avLst/>
            </a:prstGeom>
            <a:solidFill>
              <a:schemeClr val="accent3">
                <a:alpha val="74902"/>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18C94EB3-B074-F2F4-794D-23BB12E0E7DE}"/>
                </a:ext>
              </a:extLst>
            </p:cNvPr>
            <p:cNvSpPr/>
            <p:nvPr/>
          </p:nvSpPr>
          <p:spPr bwMode="auto">
            <a:xfrm>
              <a:off x="1892048" y="3923541"/>
              <a:ext cx="77678" cy="99759"/>
            </a:xfrm>
            <a:prstGeom prst="rect">
              <a:avLst/>
            </a:prstGeom>
            <a:solidFill>
              <a:schemeClr val="accent3">
                <a:alpha val="74902"/>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775FA690-F9AB-4524-05A7-B1D49DD7D7DA}"/>
                </a:ext>
              </a:extLst>
            </p:cNvPr>
            <p:cNvSpPr/>
            <p:nvPr/>
          </p:nvSpPr>
          <p:spPr bwMode="auto">
            <a:xfrm>
              <a:off x="1789647" y="3931168"/>
              <a:ext cx="77678" cy="87410"/>
            </a:xfrm>
            <a:prstGeom prst="rect">
              <a:avLst/>
            </a:prstGeom>
            <a:solidFill>
              <a:schemeClr val="accent3">
                <a:alpha val="74902"/>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Rectangle 54">
              <a:extLst>
                <a:ext uri="{FF2B5EF4-FFF2-40B4-BE49-F238E27FC236}">
                  <a16:creationId xmlns:a16="http://schemas.microsoft.com/office/drawing/2014/main" id="{5AA74982-FE80-3739-9370-FADE7B054A3B}"/>
                </a:ext>
              </a:extLst>
            </p:cNvPr>
            <p:cNvSpPr/>
            <p:nvPr/>
          </p:nvSpPr>
          <p:spPr bwMode="auto">
            <a:xfrm>
              <a:off x="1687246" y="3928877"/>
              <a:ext cx="77678" cy="34350"/>
            </a:xfrm>
            <a:prstGeom prst="rect">
              <a:avLst/>
            </a:prstGeom>
            <a:solidFill>
              <a:schemeClr val="accent3">
                <a:alpha val="74902"/>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6B066DA7-D893-ACBA-5914-89A08522CBF5}"/>
                </a:ext>
              </a:extLst>
            </p:cNvPr>
            <p:cNvSpPr/>
            <p:nvPr/>
          </p:nvSpPr>
          <p:spPr bwMode="auto">
            <a:xfrm>
              <a:off x="1584845" y="3874343"/>
              <a:ext cx="77678" cy="61444"/>
            </a:xfrm>
            <a:prstGeom prst="rect">
              <a:avLst/>
            </a:prstGeom>
            <a:solidFill>
              <a:schemeClr val="accent3">
                <a:alpha val="74902"/>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DE2C9FD1-334D-A34D-23A8-032D5AF2F3D5}"/>
                </a:ext>
              </a:extLst>
            </p:cNvPr>
            <p:cNvSpPr/>
            <p:nvPr/>
          </p:nvSpPr>
          <p:spPr bwMode="auto">
            <a:xfrm>
              <a:off x="1482444" y="3820946"/>
              <a:ext cx="77678" cy="116308"/>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504FE0A9-AEE6-72FA-CDF5-5FF78FE941D4}"/>
                </a:ext>
              </a:extLst>
            </p:cNvPr>
            <p:cNvSpPr/>
            <p:nvPr/>
          </p:nvSpPr>
          <p:spPr bwMode="auto">
            <a:xfrm>
              <a:off x="1380043" y="3760967"/>
              <a:ext cx="77678" cy="177520"/>
            </a:xfrm>
            <a:prstGeom prst="rect">
              <a:avLst/>
            </a:prstGeom>
            <a:solidFill>
              <a:schemeClr val="accent3">
                <a:alpha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8D02644C-7428-9A6B-C997-306D468ECED3}"/>
                </a:ext>
              </a:extLst>
            </p:cNvPr>
            <p:cNvSpPr/>
            <p:nvPr/>
          </p:nvSpPr>
          <p:spPr bwMode="auto">
            <a:xfrm>
              <a:off x="3018459" y="3930733"/>
              <a:ext cx="77678" cy="465405"/>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Rectangle 59">
              <a:extLst>
                <a:ext uri="{FF2B5EF4-FFF2-40B4-BE49-F238E27FC236}">
                  <a16:creationId xmlns:a16="http://schemas.microsoft.com/office/drawing/2014/main" id="{DA067B94-A7D0-9320-5E6E-2F0C162820BA}"/>
                </a:ext>
              </a:extLst>
            </p:cNvPr>
            <p:cNvSpPr/>
            <p:nvPr/>
          </p:nvSpPr>
          <p:spPr bwMode="auto">
            <a:xfrm>
              <a:off x="3325662" y="3923541"/>
              <a:ext cx="77678" cy="547244"/>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025" name="Group 1024">
            <a:extLst>
              <a:ext uri="{FF2B5EF4-FFF2-40B4-BE49-F238E27FC236}">
                <a16:creationId xmlns:a16="http://schemas.microsoft.com/office/drawing/2014/main" id="{C9C22F28-AC26-5FB2-375A-49B571E223AB}"/>
              </a:ext>
            </a:extLst>
          </p:cNvPr>
          <p:cNvGrpSpPr/>
          <p:nvPr/>
        </p:nvGrpSpPr>
        <p:grpSpPr>
          <a:xfrm>
            <a:off x="1286606" y="3533694"/>
            <a:ext cx="4534970" cy="2032040"/>
            <a:chOff x="1380043" y="3296296"/>
            <a:chExt cx="4276110" cy="1532315"/>
          </a:xfrm>
        </p:grpSpPr>
        <p:sp>
          <p:nvSpPr>
            <p:cNvPr id="1027" name="Rectangle 1026">
              <a:extLst>
                <a:ext uri="{FF2B5EF4-FFF2-40B4-BE49-F238E27FC236}">
                  <a16:creationId xmlns:a16="http://schemas.microsoft.com/office/drawing/2014/main" id="{44B97C63-985C-D723-3DA3-1C05245A367E}"/>
                </a:ext>
              </a:extLst>
            </p:cNvPr>
            <p:cNvSpPr/>
            <p:nvPr/>
          </p:nvSpPr>
          <p:spPr bwMode="auto">
            <a:xfrm>
              <a:off x="5578475" y="3701927"/>
              <a:ext cx="77678" cy="112668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8" name="Rectangle 1027">
              <a:extLst>
                <a:ext uri="{FF2B5EF4-FFF2-40B4-BE49-F238E27FC236}">
                  <a16:creationId xmlns:a16="http://schemas.microsoft.com/office/drawing/2014/main" id="{89C1E7B6-DAD7-331E-8D1D-ACC1A77CF35F}"/>
                </a:ext>
              </a:extLst>
            </p:cNvPr>
            <p:cNvSpPr/>
            <p:nvPr/>
          </p:nvSpPr>
          <p:spPr bwMode="auto">
            <a:xfrm>
              <a:off x="5476083" y="3701927"/>
              <a:ext cx="77678" cy="1054506"/>
            </a:xfrm>
            <a:prstGeom prst="rect">
              <a:avLst/>
            </a:prstGeom>
            <a:solidFill>
              <a:srgbClr val="749BA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9" name="Rectangle 1028">
              <a:extLst>
                <a:ext uri="{FF2B5EF4-FFF2-40B4-BE49-F238E27FC236}">
                  <a16:creationId xmlns:a16="http://schemas.microsoft.com/office/drawing/2014/main" id="{6F0409A3-3FC1-58F3-E037-D40BA1114151}"/>
                </a:ext>
              </a:extLst>
            </p:cNvPr>
            <p:cNvSpPr/>
            <p:nvPr/>
          </p:nvSpPr>
          <p:spPr bwMode="auto">
            <a:xfrm>
              <a:off x="5373682" y="3701926"/>
              <a:ext cx="77678" cy="989589"/>
            </a:xfrm>
            <a:prstGeom prst="rect">
              <a:avLst/>
            </a:prstGeom>
            <a:solidFill>
              <a:srgbClr val="749BA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0" name="Rectangle 1029">
              <a:extLst>
                <a:ext uri="{FF2B5EF4-FFF2-40B4-BE49-F238E27FC236}">
                  <a16:creationId xmlns:a16="http://schemas.microsoft.com/office/drawing/2014/main" id="{25F6C446-FBD1-8C48-AF86-F7D22D31A574}"/>
                </a:ext>
              </a:extLst>
            </p:cNvPr>
            <p:cNvSpPr/>
            <p:nvPr/>
          </p:nvSpPr>
          <p:spPr bwMode="auto">
            <a:xfrm>
              <a:off x="5271281" y="3701926"/>
              <a:ext cx="77678" cy="909521"/>
            </a:xfrm>
            <a:prstGeom prst="rect">
              <a:avLst/>
            </a:prstGeom>
            <a:solidFill>
              <a:srgbClr val="749BA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1" name="Rectangle 1030">
              <a:extLst>
                <a:ext uri="{FF2B5EF4-FFF2-40B4-BE49-F238E27FC236}">
                  <a16:creationId xmlns:a16="http://schemas.microsoft.com/office/drawing/2014/main" id="{30658825-3425-ECA8-C415-8CB006C6F4DA}"/>
                </a:ext>
              </a:extLst>
            </p:cNvPr>
            <p:cNvSpPr/>
            <p:nvPr/>
          </p:nvSpPr>
          <p:spPr bwMode="auto">
            <a:xfrm>
              <a:off x="5168880" y="3701926"/>
              <a:ext cx="77678" cy="888838"/>
            </a:xfrm>
            <a:prstGeom prst="rect">
              <a:avLst/>
            </a:prstGeom>
            <a:solidFill>
              <a:srgbClr val="749BA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2" name="Rectangle 1031">
              <a:extLst>
                <a:ext uri="{FF2B5EF4-FFF2-40B4-BE49-F238E27FC236}">
                  <a16:creationId xmlns:a16="http://schemas.microsoft.com/office/drawing/2014/main" id="{FADB2CF4-6BAA-0AA2-95AD-1641BA14DD3E}"/>
                </a:ext>
              </a:extLst>
            </p:cNvPr>
            <p:cNvSpPr/>
            <p:nvPr/>
          </p:nvSpPr>
          <p:spPr bwMode="auto">
            <a:xfrm>
              <a:off x="5066479" y="3701926"/>
              <a:ext cx="77678" cy="764472"/>
            </a:xfrm>
            <a:prstGeom prst="rect">
              <a:avLst/>
            </a:prstGeom>
            <a:solidFill>
              <a:srgbClr val="749BA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3" name="Rectangle 1032">
              <a:extLst>
                <a:ext uri="{FF2B5EF4-FFF2-40B4-BE49-F238E27FC236}">
                  <a16:creationId xmlns:a16="http://schemas.microsoft.com/office/drawing/2014/main" id="{C19C10D7-3C91-8E42-B2BB-19163545A600}"/>
                </a:ext>
              </a:extLst>
            </p:cNvPr>
            <p:cNvSpPr/>
            <p:nvPr/>
          </p:nvSpPr>
          <p:spPr bwMode="auto">
            <a:xfrm>
              <a:off x="4964078" y="3701926"/>
              <a:ext cx="77678" cy="752048"/>
            </a:xfrm>
            <a:prstGeom prst="rect">
              <a:avLst/>
            </a:prstGeom>
            <a:solidFill>
              <a:srgbClr val="749BA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4" name="Rectangle 1033">
              <a:extLst>
                <a:ext uri="{FF2B5EF4-FFF2-40B4-BE49-F238E27FC236}">
                  <a16:creationId xmlns:a16="http://schemas.microsoft.com/office/drawing/2014/main" id="{FCFE2DC6-CE37-7DD7-F8E2-68C340B73023}"/>
                </a:ext>
              </a:extLst>
            </p:cNvPr>
            <p:cNvSpPr/>
            <p:nvPr/>
          </p:nvSpPr>
          <p:spPr bwMode="auto">
            <a:xfrm>
              <a:off x="4861677" y="3694305"/>
              <a:ext cx="77678" cy="752048"/>
            </a:xfrm>
            <a:prstGeom prst="rect">
              <a:avLst/>
            </a:prstGeom>
            <a:solidFill>
              <a:srgbClr val="749BA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5" name="Rectangle 1034">
              <a:extLst>
                <a:ext uri="{FF2B5EF4-FFF2-40B4-BE49-F238E27FC236}">
                  <a16:creationId xmlns:a16="http://schemas.microsoft.com/office/drawing/2014/main" id="{154A6D2F-A9C0-ECBD-DEED-29A2CB2FC717}"/>
                </a:ext>
              </a:extLst>
            </p:cNvPr>
            <p:cNvSpPr/>
            <p:nvPr/>
          </p:nvSpPr>
          <p:spPr bwMode="auto">
            <a:xfrm>
              <a:off x="4759276" y="3701926"/>
              <a:ext cx="77678" cy="713854"/>
            </a:xfrm>
            <a:prstGeom prst="rect">
              <a:avLst/>
            </a:prstGeom>
            <a:solidFill>
              <a:srgbClr val="749BA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6" name="Rectangle 1035">
              <a:extLst>
                <a:ext uri="{FF2B5EF4-FFF2-40B4-BE49-F238E27FC236}">
                  <a16:creationId xmlns:a16="http://schemas.microsoft.com/office/drawing/2014/main" id="{1ED4B08C-4F5B-8467-9B6D-06257ACF9CB3}"/>
                </a:ext>
              </a:extLst>
            </p:cNvPr>
            <p:cNvSpPr/>
            <p:nvPr/>
          </p:nvSpPr>
          <p:spPr bwMode="auto">
            <a:xfrm>
              <a:off x="4656875" y="3695338"/>
              <a:ext cx="77678" cy="713854"/>
            </a:xfrm>
            <a:prstGeom prst="rect">
              <a:avLst/>
            </a:prstGeom>
            <a:solidFill>
              <a:srgbClr val="749BA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7" name="Rectangle 1036">
              <a:extLst>
                <a:ext uri="{FF2B5EF4-FFF2-40B4-BE49-F238E27FC236}">
                  <a16:creationId xmlns:a16="http://schemas.microsoft.com/office/drawing/2014/main" id="{69CC6E6A-21B1-C348-87C0-236767FF2246}"/>
                </a:ext>
              </a:extLst>
            </p:cNvPr>
            <p:cNvSpPr/>
            <p:nvPr/>
          </p:nvSpPr>
          <p:spPr bwMode="auto">
            <a:xfrm>
              <a:off x="4452073" y="3701925"/>
              <a:ext cx="77678" cy="554521"/>
            </a:xfrm>
            <a:prstGeom prst="rect">
              <a:avLst/>
            </a:prstGeom>
            <a:solidFill>
              <a:srgbClr val="749BA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8" name="Rectangle 1037">
              <a:extLst>
                <a:ext uri="{FF2B5EF4-FFF2-40B4-BE49-F238E27FC236}">
                  <a16:creationId xmlns:a16="http://schemas.microsoft.com/office/drawing/2014/main" id="{64870D22-B0E3-EF32-5AC3-7ED1E7214162}"/>
                </a:ext>
              </a:extLst>
            </p:cNvPr>
            <p:cNvSpPr/>
            <p:nvPr/>
          </p:nvSpPr>
          <p:spPr bwMode="auto">
            <a:xfrm>
              <a:off x="4349672" y="3701925"/>
              <a:ext cx="77678" cy="544759"/>
            </a:xfrm>
            <a:prstGeom prst="rect">
              <a:avLst/>
            </a:prstGeom>
            <a:solidFill>
              <a:srgbClr val="749BA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9" name="Rectangle 1038">
              <a:extLst>
                <a:ext uri="{FF2B5EF4-FFF2-40B4-BE49-F238E27FC236}">
                  <a16:creationId xmlns:a16="http://schemas.microsoft.com/office/drawing/2014/main" id="{17034DBE-98E5-660D-819B-F5EC2B676742}"/>
                </a:ext>
              </a:extLst>
            </p:cNvPr>
            <p:cNvSpPr/>
            <p:nvPr/>
          </p:nvSpPr>
          <p:spPr bwMode="auto">
            <a:xfrm>
              <a:off x="4554474" y="3708517"/>
              <a:ext cx="77678" cy="573417"/>
            </a:xfrm>
            <a:prstGeom prst="rect">
              <a:avLst/>
            </a:prstGeom>
            <a:solidFill>
              <a:srgbClr val="A2BCC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0" name="Rectangle 1039">
              <a:extLst>
                <a:ext uri="{FF2B5EF4-FFF2-40B4-BE49-F238E27FC236}">
                  <a16:creationId xmlns:a16="http://schemas.microsoft.com/office/drawing/2014/main" id="{91CB5E0A-72BF-C470-4768-6A515F5EDB20}"/>
                </a:ext>
              </a:extLst>
            </p:cNvPr>
            <p:cNvSpPr/>
            <p:nvPr/>
          </p:nvSpPr>
          <p:spPr bwMode="auto">
            <a:xfrm>
              <a:off x="4247271" y="3701925"/>
              <a:ext cx="77678" cy="316653"/>
            </a:xfrm>
            <a:prstGeom prst="rect">
              <a:avLst/>
            </a:prstGeom>
            <a:solidFill>
              <a:srgbClr val="A2BCC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1" name="Rectangle 1040">
              <a:extLst>
                <a:ext uri="{FF2B5EF4-FFF2-40B4-BE49-F238E27FC236}">
                  <a16:creationId xmlns:a16="http://schemas.microsoft.com/office/drawing/2014/main" id="{D05CF89C-B6F9-8F36-B69D-97C8BF9FC509}"/>
                </a:ext>
              </a:extLst>
            </p:cNvPr>
            <p:cNvSpPr/>
            <p:nvPr/>
          </p:nvSpPr>
          <p:spPr bwMode="auto">
            <a:xfrm>
              <a:off x="4144870" y="3701925"/>
              <a:ext cx="77678" cy="288010"/>
            </a:xfrm>
            <a:prstGeom prst="rect">
              <a:avLst/>
            </a:prstGeom>
            <a:solidFill>
              <a:srgbClr val="A2BCC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2" name="Rectangle 1041">
              <a:extLst>
                <a:ext uri="{FF2B5EF4-FFF2-40B4-BE49-F238E27FC236}">
                  <a16:creationId xmlns:a16="http://schemas.microsoft.com/office/drawing/2014/main" id="{009D50D6-107A-3847-97B8-474B6871A8B9}"/>
                </a:ext>
              </a:extLst>
            </p:cNvPr>
            <p:cNvSpPr/>
            <p:nvPr/>
          </p:nvSpPr>
          <p:spPr bwMode="auto">
            <a:xfrm>
              <a:off x="4042469" y="3708517"/>
              <a:ext cx="77678" cy="261327"/>
            </a:xfrm>
            <a:prstGeom prst="rect">
              <a:avLst/>
            </a:prstGeom>
            <a:solidFill>
              <a:srgbClr val="A2BCC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3" name="Rectangle 1042">
              <a:extLst>
                <a:ext uri="{FF2B5EF4-FFF2-40B4-BE49-F238E27FC236}">
                  <a16:creationId xmlns:a16="http://schemas.microsoft.com/office/drawing/2014/main" id="{4367E82A-9639-EE7E-EDE4-9330D6CC9261}"/>
                </a:ext>
              </a:extLst>
            </p:cNvPr>
            <p:cNvSpPr/>
            <p:nvPr/>
          </p:nvSpPr>
          <p:spPr bwMode="auto">
            <a:xfrm>
              <a:off x="3940068" y="3704655"/>
              <a:ext cx="77678" cy="261327"/>
            </a:xfrm>
            <a:prstGeom prst="rect">
              <a:avLst/>
            </a:prstGeom>
            <a:solidFill>
              <a:srgbClr val="A2BCC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4" name="Rectangle 1043">
              <a:extLst>
                <a:ext uri="{FF2B5EF4-FFF2-40B4-BE49-F238E27FC236}">
                  <a16:creationId xmlns:a16="http://schemas.microsoft.com/office/drawing/2014/main" id="{15C63649-692E-AFEF-BAD3-ADA17EA26D09}"/>
                </a:ext>
              </a:extLst>
            </p:cNvPr>
            <p:cNvSpPr/>
            <p:nvPr/>
          </p:nvSpPr>
          <p:spPr bwMode="auto">
            <a:xfrm>
              <a:off x="3837667" y="3701925"/>
              <a:ext cx="77678" cy="232679"/>
            </a:xfrm>
            <a:prstGeom prst="rect">
              <a:avLst/>
            </a:prstGeom>
            <a:solidFill>
              <a:srgbClr val="A2BCC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5" name="Rectangle 1044">
              <a:extLst>
                <a:ext uri="{FF2B5EF4-FFF2-40B4-BE49-F238E27FC236}">
                  <a16:creationId xmlns:a16="http://schemas.microsoft.com/office/drawing/2014/main" id="{B56BC787-F627-69B9-AB29-D794582FCCB5}"/>
                </a:ext>
              </a:extLst>
            </p:cNvPr>
            <p:cNvSpPr/>
            <p:nvPr/>
          </p:nvSpPr>
          <p:spPr bwMode="auto">
            <a:xfrm>
              <a:off x="3735266" y="3701925"/>
              <a:ext cx="77678" cy="234727"/>
            </a:xfrm>
            <a:prstGeom prst="rect">
              <a:avLst/>
            </a:prstGeom>
            <a:solidFill>
              <a:srgbClr val="A2BCC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6" name="Rectangle 1045">
              <a:extLst>
                <a:ext uri="{FF2B5EF4-FFF2-40B4-BE49-F238E27FC236}">
                  <a16:creationId xmlns:a16="http://schemas.microsoft.com/office/drawing/2014/main" id="{AD8B003E-1A95-A67C-39C8-8D8B120A1E94}"/>
                </a:ext>
              </a:extLst>
            </p:cNvPr>
            <p:cNvSpPr/>
            <p:nvPr/>
          </p:nvSpPr>
          <p:spPr bwMode="auto">
            <a:xfrm>
              <a:off x="3632865" y="3694305"/>
              <a:ext cx="77678" cy="203987"/>
            </a:xfrm>
            <a:prstGeom prst="rect">
              <a:avLst/>
            </a:prstGeom>
            <a:solidFill>
              <a:srgbClr val="A2BCC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7" name="Rectangle 1046">
              <a:extLst>
                <a:ext uri="{FF2B5EF4-FFF2-40B4-BE49-F238E27FC236}">
                  <a16:creationId xmlns:a16="http://schemas.microsoft.com/office/drawing/2014/main" id="{5C981D5A-B44F-F8E3-EC2F-E42D1E7D1239}"/>
                </a:ext>
              </a:extLst>
            </p:cNvPr>
            <p:cNvSpPr/>
            <p:nvPr/>
          </p:nvSpPr>
          <p:spPr bwMode="auto">
            <a:xfrm>
              <a:off x="3530464" y="3701925"/>
              <a:ext cx="77678" cy="172418"/>
            </a:xfrm>
            <a:prstGeom prst="rect">
              <a:avLst/>
            </a:prstGeom>
            <a:solidFill>
              <a:srgbClr val="A2BCC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8" name="Rectangle 1047">
              <a:extLst>
                <a:ext uri="{FF2B5EF4-FFF2-40B4-BE49-F238E27FC236}">
                  <a16:creationId xmlns:a16="http://schemas.microsoft.com/office/drawing/2014/main" id="{3AD1EF18-5CCC-51E2-D710-2897D7D1889A}"/>
                </a:ext>
              </a:extLst>
            </p:cNvPr>
            <p:cNvSpPr/>
            <p:nvPr/>
          </p:nvSpPr>
          <p:spPr bwMode="auto">
            <a:xfrm>
              <a:off x="3428063" y="3702903"/>
              <a:ext cx="77678" cy="172418"/>
            </a:xfrm>
            <a:prstGeom prst="rect">
              <a:avLst/>
            </a:prstGeom>
            <a:solidFill>
              <a:srgbClr val="A2BCC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9" name="Rectangle 1048">
              <a:extLst>
                <a:ext uri="{FF2B5EF4-FFF2-40B4-BE49-F238E27FC236}">
                  <a16:creationId xmlns:a16="http://schemas.microsoft.com/office/drawing/2014/main" id="{126AAAFD-906A-2857-007E-19C268C7E307}"/>
                </a:ext>
              </a:extLst>
            </p:cNvPr>
            <p:cNvSpPr/>
            <p:nvPr/>
          </p:nvSpPr>
          <p:spPr bwMode="auto">
            <a:xfrm>
              <a:off x="3223261" y="3696572"/>
              <a:ext cx="77678" cy="172418"/>
            </a:xfrm>
            <a:prstGeom prst="rect">
              <a:avLst/>
            </a:prstGeom>
            <a:solidFill>
              <a:srgbClr val="A2BCC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0" name="Rectangle 1049">
              <a:extLst>
                <a:ext uri="{FF2B5EF4-FFF2-40B4-BE49-F238E27FC236}">
                  <a16:creationId xmlns:a16="http://schemas.microsoft.com/office/drawing/2014/main" id="{B45FA108-F6B9-D88F-C737-E3A35DFEEC73}"/>
                </a:ext>
              </a:extLst>
            </p:cNvPr>
            <p:cNvSpPr/>
            <p:nvPr/>
          </p:nvSpPr>
          <p:spPr bwMode="auto">
            <a:xfrm>
              <a:off x="3120860" y="3692803"/>
              <a:ext cx="77678" cy="172418"/>
            </a:xfrm>
            <a:prstGeom prst="rect">
              <a:avLst/>
            </a:prstGeom>
            <a:solidFill>
              <a:srgbClr val="A2BCC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1" name="Rectangle 1050">
              <a:extLst>
                <a:ext uri="{FF2B5EF4-FFF2-40B4-BE49-F238E27FC236}">
                  <a16:creationId xmlns:a16="http://schemas.microsoft.com/office/drawing/2014/main" id="{9282FD2F-8037-D2F7-BB05-8231E3AD32FC}"/>
                </a:ext>
              </a:extLst>
            </p:cNvPr>
            <p:cNvSpPr/>
            <p:nvPr/>
          </p:nvSpPr>
          <p:spPr bwMode="auto">
            <a:xfrm>
              <a:off x="2916058" y="3692802"/>
              <a:ext cx="77678" cy="140469"/>
            </a:xfrm>
            <a:prstGeom prst="rect">
              <a:avLst/>
            </a:prstGeom>
            <a:solidFill>
              <a:srgbClr val="A2BCC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2" name="Rectangle 1051">
              <a:extLst>
                <a:ext uri="{FF2B5EF4-FFF2-40B4-BE49-F238E27FC236}">
                  <a16:creationId xmlns:a16="http://schemas.microsoft.com/office/drawing/2014/main" id="{C3EA6D74-F75B-973E-7DCE-0BBF1B014DD0}"/>
                </a:ext>
              </a:extLst>
            </p:cNvPr>
            <p:cNvSpPr/>
            <p:nvPr/>
          </p:nvSpPr>
          <p:spPr bwMode="auto">
            <a:xfrm>
              <a:off x="2813657" y="3696571"/>
              <a:ext cx="77678" cy="124375"/>
            </a:xfrm>
            <a:prstGeom prst="rect">
              <a:avLst/>
            </a:prstGeom>
            <a:solidFill>
              <a:srgbClr val="A2BCC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3" name="Rectangle 1052">
              <a:extLst>
                <a:ext uri="{FF2B5EF4-FFF2-40B4-BE49-F238E27FC236}">
                  <a16:creationId xmlns:a16="http://schemas.microsoft.com/office/drawing/2014/main" id="{C433A6C1-43F0-42AE-4E6C-491E9D1B38A9}"/>
                </a:ext>
              </a:extLst>
            </p:cNvPr>
            <p:cNvSpPr/>
            <p:nvPr/>
          </p:nvSpPr>
          <p:spPr bwMode="auto">
            <a:xfrm>
              <a:off x="2711256" y="3692802"/>
              <a:ext cx="77678" cy="79787"/>
            </a:xfrm>
            <a:prstGeom prst="rect">
              <a:avLst/>
            </a:prstGeom>
            <a:solidFill>
              <a:srgbClr val="A2BCC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4" name="Rectangle 1053">
              <a:extLst>
                <a:ext uri="{FF2B5EF4-FFF2-40B4-BE49-F238E27FC236}">
                  <a16:creationId xmlns:a16="http://schemas.microsoft.com/office/drawing/2014/main" id="{65B20250-3CC2-E4A0-6B5B-6EC0981AD94A}"/>
                </a:ext>
              </a:extLst>
            </p:cNvPr>
            <p:cNvSpPr/>
            <p:nvPr/>
          </p:nvSpPr>
          <p:spPr bwMode="auto">
            <a:xfrm>
              <a:off x="2608855" y="3708517"/>
              <a:ext cx="77678" cy="59061"/>
            </a:xfrm>
            <a:prstGeom prst="rect">
              <a:avLst/>
            </a:prstGeom>
            <a:solidFill>
              <a:srgbClr val="A2BCC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5" name="Rectangle 1054">
              <a:extLst>
                <a:ext uri="{FF2B5EF4-FFF2-40B4-BE49-F238E27FC236}">
                  <a16:creationId xmlns:a16="http://schemas.microsoft.com/office/drawing/2014/main" id="{B855E47C-C542-A67D-6068-AD2A70499810}"/>
                </a:ext>
              </a:extLst>
            </p:cNvPr>
            <p:cNvSpPr/>
            <p:nvPr/>
          </p:nvSpPr>
          <p:spPr bwMode="auto">
            <a:xfrm>
              <a:off x="2506454" y="3706090"/>
              <a:ext cx="77678" cy="59061"/>
            </a:xfrm>
            <a:prstGeom prst="rect">
              <a:avLst/>
            </a:prstGeom>
            <a:solidFill>
              <a:srgbClr val="A2BCC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6" name="Rectangle 1055">
              <a:extLst>
                <a:ext uri="{FF2B5EF4-FFF2-40B4-BE49-F238E27FC236}">
                  <a16:creationId xmlns:a16="http://schemas.microsoft.com/office/drawing/2014/main" id="{7494E1A3-CDA5-E950-BCC8-576B7E87D85C}"/>
                </a:ext>
              </a:extLst>
            </p:cNvPr>
            <p:cNvSpPr/>
            <p:nvPr/>
          </p:nvSpPr>
          <p:spPr bwMode="auto">
            <a:xfrm>
              <a:off x="2404053" y="3706090"/>
              <a:ext cx="77678" cy="59061"/>
            </a:xfrm>
            <a:prstGeom prst="rect">
              <a:avLst/>
            </a:prstGeom>
            <a:solidFill>
              <a:srgbClr val="A2BCC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7" name="Rectangle 1056">
              <a:extLst>
                <a:ext uri="{FF2B5EF4-FFF2-40B4-BE49-F238E27FC236}">
                  <a16:creationId xmlns:a16="http://schemas.microsoft.com/office/drawing/2014/main" id="{6CA9373A-B0C5-A29B-6E38-4DD8D21578FF}"/>
                </a:ext>
              </a:extLst>
            </p:cNvPr>
            <p:cNvSpPr/>
            <p:nvPr/>
          </p:nvSpPr>
          <p:spPr bwMode="auto">
            <a:xfrm>
              <a:off x="2199251" y="3702834"/>
              <a:ext cx="77678" cy="34350"/>
            </a:xfrm>
            <a:prstGeom prst="rect">
              <a:avLst/>
            </a:prstGeom>
            <a:solidFill>
              <a:srgbClr val="A2BCC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8" name="Rectangle 1057">
              <a:extLst>
                <a:ext uri="{FF2B5EF4-FFF2-40B4-BE49-F238E27FC236}">
                  <a16:creationId xmlns:a16="http://schemas.microsoft.com/office/drawing/2014/main" id="{537F7CFE-4D83-9F9E-E377-4510A886CB0C}"/>
                </a:ext>
              </a:extLst>
            </p:cNvPr>
            <p:cNvSpPr/>
            <p:nvPr/>
          </p:nvSpPr>
          <p:spPr bwMode="auto">
            <a:xfrm>
              <a:off x="2301652" y="3692843"/>
              <a:ext cx="77678" cy="59061"/>
            </a:xfrm>
            <a:prstGeom prst="rect">
              <a:avLst/>
            </a:prstGeom>
            <a:solidFill>
              <a:srgbClr val="A2BCC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9" name="Rectangle 1058">
              <a:extLst>
                <a:ext uri="{FF2B5EF4-FFF2-40B4-BE49-F238E27FC236}">
                  <a16:creationId xmlns:a16="http://schemas.microsoft.com/office/drawing/2014/main" id="{A1325B2E-7DA3-682A-3E87-595D9A7CB645}"/>
                </a:ext>
              </a:extLst>
            </p:cNvPr>
            <p:cNvSpPr/>
            <p:nvPr/>
          </p:nvSpPr>
          <p:spPr bwMode="auto">
            <a:xfrm>
              <a:off x="2096850" y="3702834"/>
              <a:ext cx="77678" cy="34350"/>
            </a:xfrm>
            <a:prstGeom prst="rect">
              <a:avLst/>
            </a:prstGeom>
            <a:solidFill>
              <a:srgbClr val="A2BCC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0" name="Rectangle 1059">
              <a:extLst>
                <a:ext uri="{FF2B5EF4-FFF2-40B4-BE49-F238E27FC236}">
                  <a16:creationId xmlns:a16="http://schemas.microsoft.com/office/drawing/2014/main" id="{8A29A564-1EB8-5040-B436-A50480CF4135}"/>
                </a:ext>
              </a:extLst>
            </p:cNvPr>
            <p:cNvSpPr/>
            <p:nvPr/>
          </p:nvSpPr>
          <p:spPr bwMode="auto">
            <a:xfrm>
              <a:off x="1994449" y="3694990"/>
              <a:ext cx="77678" cy="28388"/>
            </a:xfrm>
            <a:prstGeom prst="rect">
              <a:avLst/>
            </a:prstGeom>
            <a:solidFill>
              <a:srgbClr val="A2BCC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1" name="Rectangle 1060">
              <a:extLst>
                <a:ext uri="{FF2B5EF4-FFF2-40B4-BE49-F238E27FC236}">
                  <a16:creationId xmlns:a16="http://schemas.microsoft.com/office/drawing/2014/main" id="{C22BC614-6F3C-1954-1E30-CC6544B556D3}"/>
                </a:ext>
              </a:extLst>
            </p:cNvPr>
            <p:cNvSpPr/>
            <p:nvPr/>
          </p:nvSpPr>
          <p:spPr bwMode="auto">
            <a:xfrm>
              <a:off x="1892048" y="3649712"/>
              <a:ext cx="77678" cy="54943"/>
            </a:xfrm>
            <a:prstGeom prst="rect">
              <a:avLst/>
            </a:prstGeom>
            <a:solidFill>
              <a:srgbClr val="A2BCC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2" name="Rectangle 1061">
              <a:extLst>
                <a:ext uri="{FF2B5EF4-FFF2-40B4-BE49-F238E27FC236}">
                  <a16:creationId xmlns:a16="http://schemas.microsoft.com/office/drawing/2014/main" id="{E9FE1153-98D8-492F-547E-6BC996D8D209}"/>
                </a:ext>
              </a:extLst>
            </p:cNvPr>
            <p:cNvSpPr/>
            <p:nvPr/>
          </p:nvSpPr>
          <p:spPr bwMode="auto">
            <a:xfrm>
              <a:off x="1789647" y="3563725"/>
              <a:ext cx="77678" cy="132845"/>
            </a:xfrm>
            <a:prstGeom prst="rect">
              <a:avLst/>
            </a:prstGeom>
            <a:solidFill>
              <a:srgbClr val="A2BCC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3" name="Rectangle 1062">
              <a:extLst>
                <a:ext uri="{FF2B5EF4-FFF2-40B4-BE49-F238E27FC236}">
                  <a16:creationId xmlns:a16="http://schemas.microsoft.com/office/drawing/2014/main" id="{EBB60321-7B85-0B21-C2E8-42483227E01B}"/>
                </a:ext>
              </a:extLst>
            </p:cNvPr>
            <p:cNvSpPr/>
            <p:nvPr/>
          </p:nvSpPr>
          <p:spPr bwMode="auto">
            <a:xfrm>
              <a:off x="1687246" y="3517294"/>
              <a:ext cx="77678" cy="184631"/>
            </a:xfrm>
            <a:prstGeom prst="rect">
              <a:avLst/>
            </a:prstGeom>
            <a:solidFill>
              <a:srgbClr val="A2BCC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4" name="Rectangle 1063">
              <a:extLst>
                <a:ext uri="{FF2B5EF4-FFF2-40B4-BE49-F238E27FC236}">
                  <a16:creationId xmlns:a16="http://schemas.microsoft.com/office/drawing/2014/main" id="{DCCA546D-07A5-73EE-A94B-64DCC31FC682}"/>
                </a:ext>
              </a:extLst>
            </p:cNvPr>
            <p:cNvSpPr/>
            <p:nvPr/>
          </p:nvSpPr>
          <p:spPr bwMode="auto">
            <a:xfrm>
              <a:off x="1584845" y="3454670"/>
              <a:ext cx="77678" cy="244594"/>
            </a:xfrm>
            <a:prstGeom prst="rect">
              <a:avLst/>
            </a:prstGeom>
            <a:solidFill>
              <a:srgbClr val="D1DFE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5" name="Rectangle 1064">
              <a:extLst>
                <a:ext uri="{FF2B5EF4-FFF2-40B4-BE49-F238E27FC236}">
                  <a16:creationId xmlns:a16="http://schemas.microsoft.com/office/drawing/2014/main" id="{7E1A503A-3A45-A560-4A2B-2AE3BEFBE308}"/>
                </a:ext>
              </a:extLst>
            </p:cNvPr>
            <p:cNvSpPr/>
            <p:nvPr/>
          </p:nvSpPr>
          <p:spPr bwMode="auto">
            <a:xfrm>
              <a:off x="1482444" y="3385199"/>
              <a:ext cx="77678" cy="316485"/>
            </a:xfrm>
            <a:prstGeom prst="rect">
              <a:avLst/>
            </a:prstGeom>
            <a:solidFill>
              <a:srgbClr val="D1DFE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6" name="Rectangle 1065">
              <a:extLst>
                <a:ext uri="{FF2B5EF4-FFF2-40B4-BE49-F238E27FC236}">
                  <a16:creationId xmlns:a16="http://schemas.microsoft.com/office/drawing/2014/main" id="{45F4AE39-CD7C-5A6D-005C-317195C6ACB6}"/>
                </a:ext>
              </a:extLst>
            </p:cNvPr>
            <p:cNvSpPr/>
            <p:nvPr/>
          </p:nvSpPr>
          <p:spPr bwMode="auto">
            <a:xfrm>
              <a:off x="1380043" y="3296296"/>
              <a:ext cx="77678" cy="396504"/>
            </a:xfrm>
            <a:prstGeom prst="rect">
              <a:avLst/>
            </a:prstGeom>
            <a:solidFill>
              <a:srgbClr val="D1DFE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7" name="Rectangle 1066">
              <a:extLst>
                <a:ext uri="{FF2B5EF4-FFF2-40B4-BE49-F238E27FC236}">
                  <a16:creationId xmlns:a16="http://schemas.microsoft.com/office/drawing/2014/main" id="{32B34EA0-79C2-3270-920F-C0002DFF1DFC}"/>
                </a:ext>
              </a:extLst>
            </p:cNvPr>
            <p:cNvSpPr/>
            <p:nvPr/>
          </p:nvSpPr>
          <p:spPr bwMode="auto">
            <a:xfrm>
              <a:off x="3018459" y="3701925"/>
              <a:ext cx="77678" cy="134328"/>
            </a:xfrm>
            <a:prstGeom prst="rect">
              <a:avLst/>
            </a:prstGeom>
            <a:solidFill>
              <a:srgbClr val="D1DFE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8" name="Rectangle 1067">
              <a:extLst>
                <a:ext uri="{FF2B5EF4-FFF2-40B4-BE49-F238E27FC236}">
                  <a16:creationId xmlns:a16="http://schemas.microsoft.com/office/drawing/2014/main" id="{737EDE9A-9D39-CC03-635F-7C16E9552B3D}"/>
                </a:ext>
              </a:extLst>
            </p:cNvPr>
            <p:cNvSpPr/>
            <p:nvPr/>
          </p:nvSpPr>
          <p:spPr bwMode="auto">
            <a:xfrm>
              <a:off x="3325662" y="3704655"/>
              <a:ext cx="77678" cy="168462"/>
            </a:xfrm>
            <a:prstGeom prst="rect">
              <a:avLst/>
            </a:prstGeom>
            <a:solidFill>
              <a:srgbClr val="D1DFE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071" name="Group 1070">
            <a:extLst>
              <a:ext uri="{FF2B5EF4-FFF2-40B4-BE49-F238E27FC236}">
                <a16:creationId xmlns:a16="http://schemas.microsoft.com/office/drawing/2014/main" id="{111094BE-3DEB-56B7-C28B-A8907B9003BD}"/>
              </a:ext>
            </a:extLst>
          </p:cNvPr>
          <p:cNvGrpSpPr/>
          <p:nvPr/>
        </p:nvGrpSpPr>
        <p:grpSpPr>
          <a:xfrm>
            <a:off x="1225164" y="3765719"/>
            <a:ext cx="4645464" cy="747405"/>
            <a:chOff x="1198009" y="3475545"/>
            <a:chExt cx="61436" cy="563601"/>
          </a:xfrm>
        </p:grpSpPr>
        <p:cxnSp>
          <p:nvCxnSpPr>
            <p:cNvPr id="1099" name="Straight Connector 1098">
              <a:extLst>
                <a:ext uri="{FF2B5EF4-FFF2-40B4-BE49-F238E27FC236}">
                  <a16:creationId xmlns:a16="http://schemas.microsoft.com/office/drawing/2014/main" id="{435AA3F2-7633-D238-CF92-3FFA5162E50F}"/>
                </a:ext>
              </a:extLst>
            </p:cNvPr>
            <p:cNvCxnSpPr>
              <a:cxnSpLocks/>
            </p:cNvCxnSpPr>
            <p:nvPr/>
          </p:nvCxnSpPr>
          <p:spPr bwMode="auto">
            <a:xfrm>
              <a:off x="1198009" y="3475545"/>
              <a:ext cx="61436" cy="0"/>
            </a:xfrm>
            <a:prstGeom prst="line">
              <a:avLst/>
            </a:prstGeom>
            <a:noFill/>
            <a:ln w="28575" cap="flat" cmpd="sng" algn="ctr">
              <a:solidFill>
                <a:schemeClr val="accent3"/>
              </a:solidFill>
              <a:prstDash val="sysDash"/>
              <a:round/>
              <a:headEnd type="none" w="med" len="med"/>
              <a:tailEnd type="none" w="med" len="med"/>
            </a:ln>
            <a:effectLst/>
          </p:spPr>
        </p:cxnSp>
        <p:cxnSp>
          <p:nvCxnSpPr>
            <p:cNvPr id="1100" name="Straight Connector 1099">
              <a:extLst>
                <a:ext uri="{FF2B5EF4-FFF2-40B4-BE49-F238E27FC236}">
                  <a16:creationId xmlns:a16="http://schemas.microsoft.com/office/drawing/2014/main" id="{E2F9BAAD-9615-1B6C-EC47-C829D65869B7}"/>
                </a:ext>
              </a:extLst>
            </p:cNvPr>
            <p:cNvCxnSpPr>
              <a:cxnSpLocks/>
            </p:cNvCxnSpPr>
            <p:nvPr/>
          </p:nvCxnSpPr>
          <p:spPr bwMode="auto">
            <a:xfrm>
              <a:off x="1198009" y="3701927"/>
              <a:ext cx="61436" cy="0"/>
            </a:xfrm>
            <a:prstGeom prst="line">
              <a:avLst/>
            </a:prstGeom>
            <a:noFill/>
            <a:ln w="28575" cap="flat" cmpd="sng" algn="ctr">
              <a:solidFill>
                <a:schemeClr val="bg1"/>
              </a:solidFill>
              <a:prstDash val="solid"/>
              <a:round/>
              <a:headEnd type="none" w="med" len="med"/>
              <a:tailEnd type="none" w="med" len="med"/>
            </a:ln>
            <a:effectLst/>
          </p:spPr>
        </p:cxnSp>
        <p:cxnSp>
          <p:nvCxnSpPr>
            <p:cNvPr id="1101" name="Straight Connector 1100">
              <a:extLst>
                <a:ext uri="{FF2B5EF4-FFF2-40B4-BE49-F238E27FC236}">
                  <a16:creationId xmlns:a16="http://schemas.microsoft.com/office/drawing/2014/main" id="{0C0DBB45-F568-9DC1-AC82-3015B5F3A9F6}"/>
                </a:ext>
              </a:extLst>
            </p:cNvPr>
            <p:cNvCxnSpPr>
              <a:cxnSpLocks/>
            </p:cNvCxnSpPr>
            <p:nvPr/>
          </p:nvCxnSpPr>
          <p:spPr bwMode="auto">
            <a:xfrm>
              <a:off x="1198009" y="4039146"/>
              <a:ext cx="61436" cy="0"/>
            </a:xfrm>
            <a:prstGeom prst="line">
              <a:avLst/>
            </a:prstGeom>
            <a:noFill/>
            <a:ln w="28575" cap="flat" cmpd="sng" algn="ctr">
              <a:solidFill>
                <a:schemeClr val="tx2">
                  <a:lumMod val="75000"/>
                </a:schemeClr>
              </a:solidFill>
              <a:prstDash val="sysDash"/>
              <a:round/>
              <a:headEnd type="none" w="med" len="med"/>
              <a:tailEnd type="none" w="med" len="med"/>
            </a:ln>
            <a:effectLst/>
          </p:spPr>
        </p:cxnSp>
      </p:grpSp>
      <p:sp>
        <p:nvSpPr>
          <p:cNvPr id="1072" name="TextBox 1071">
            <a:extLst>
              <a:ext uri="{FF2B5EF4-FFF2-40B4-BE49-F238E27FC236}">
                <a16:creationId xmlns:a16="http://schemas.microsoft.com/office/drawing/2014/main" id="{39D16154-5982-3F4E-118F-1CF3D68B7410}"/>
              </a:ext>
            </a:extLst>
          </p:cNvPr>
          <p:cNvSpPr txBox="1"/>
          <p:nvPr/>
        </p:nvSpPr>
        <p:spPr bwMode="auto">
          <a:xfrm rot="16200000">
            <a:off x="-1453167" y="3692113"/>
            <a:ext cx="38575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Change From Baseline in Sum of Diameters in Target Lesions (%)</a:t>
            </a:r>
          </a:p>
        </p:txBody>
      </p:sp>
      <p:cxnSp>
        <p:nvCxnSpPr>
          <p:cNvPr id="1073" name="Straight Connector 1072">
            <a:extLst>
              <a:ext uri="{FF2B5EF4-FFF2-40B4-BE49-F238E27FC236}">
                <a16:creationId xmlns:a16="http://schemas.microsoft.com/office/drawing/2014/main" id="{B434DC68-B1E4-DFB6-F159-357E1B546F72}"/>
              </a:ext>
            </a:extLst>
          </p:cNvPr>
          <p:cNvCxnSpPr>
            <a:cxnSpLocks/>
          </p:cNvCxnSpPr>
          <p:nvPr/>
        </p:nvCxnSpPr>
        <p:spPr bwMode="auto">
          <a:xfrm>
            <a:off x="1225165" y="2537317"/>
            <a:ext cx="0" cy="3068267"/>
          </a:xfrm>
          <a:prstGeom prst="line">
            <a:avLst/>
          </a:prstGeom>
          <a:noFill/>
          <a:ln w="28575" cap="flat" cmpd="sng" algn="ctr">
            <a:solidFill>
              <a:schemeClr val="bg1"/>
            </a:solidFill>
            <a:prstDash val="solid"/>
            <a:round/>
            <a:headEnd type="none" w="med" len="med"/>
            <a:tailEnd type="none" w="med" len="med"/>
          </a:ln>
          <a:effectLst/>
        </p:spPr>
      </p:cxnSp>
      <p:grpSp>
        <p:nvGrpSpPr>
          <p:cNvPr id="1074" name="Group 1073">
            <a:extLst>
              <a:ext uri="{FF2B5EF4-FFF2-40B4-BE49-F238E27FC236}">
                <a16:creationId xmlns:a16="http://schemas.microsoft.com/office/drawing/2014/main" id="{1B1F4FD5-9BCB-1175-8946-F93E9838C2F5}"/>
              </a:ext>
            </a:extLst>
          </p:cNvPr>
          <p:cNvGrpSpPr/>
          <p:nvPr/>
        </p:nvGrpSpPr>
        <p:grpSpPr>
          <a:xfrm>
            <a:off x="1150413" y="2555822"/>
            <a:ext cx="74751" cy="3049761"/>
            <a:chOff x="1136573" y="2570017"/>
            <a:chExt cx="61436" cy="2263824"/>
          </a:xfrm>
        </p:grpSpPr>
        <p:cxnSp>
          <p:nvCxnSpPr>
            <p:cNvPr id="1088" name="Straight Connector 1087">
              <a:extLst>
                <a:ext uri="{FF2B5EF4-FFF2-40B4-BE49-F238E27FC236}">
                  <a16:creationId xmlns:a16="http://schemas.microsoft.com/office/drawing/2014/main" id="{63CE064F-55F2-C994-B621-151639083AFA}"/>
                </a:ext>
              </a:extLst>
            </p:cNvPr>
            <p:cNvCxnSpPr>
              <a:cxnSpLocks/>
            </p:cNvCxnSpPr>
            <p:nvPr/>
          </p:nvCxnSpPr>
          <p:spPr bwMode="auto">
            <a:xfrm>
              <a:off x="1136573" y="2570017"/>
              <a:ext cx="61436" cy="0"/>
            </a:xfrm>
            <a:prstGeom prst="line">
              <a:avLst/>
            </a:prstGeom>
            <a:noFill/>
            <a:ln w="28575" cap="flat" cmpd="sng" algn="ctr">
              <a:solidFill>
                <a:schemeClr val="bg1"/>
              </a:solidFill>
              <a:prstDash val="solid"/>
              <a:round/>
              <a:headEnd type="none" w="med" len="med"/>
              <a:tailEnd type="none" w="med" len="med"/>
            </a:ln>
            <a:effectLst/>
          </p:spPr>
        </p:cxnSp>
        <p:cxnSp>
          <p:nvCxnSpPr>
            <p:cNvPr id="1089" name="Straight Connector 1088">
              <a:extLst>
                <a:ext uri="{FF2B5EF4-FFF2-40B4-BE49-F238E27FC236}">
                  <a16:creationId xmlns:a16="http://schemas.microsoft.com/office/drawing/2014/main" id="{AE6B3CA1-D96C-0EED-815F-1392506D15C3}"/>
                </a:ext>
              </a:extLst>
            </p:cNvPr>
            <p:cNvCxnSpPr>
              <a:cxnSpLocks/>
            </p:cNvCxnSpPr>
            <p:nvPr/>
          </p:nvCxnSpPr>
          <p:spPr bwMode="auto">
            <a:xfrm>
              <a:off x="1136573" y="2796399"/>
              <a:ext cx="61436" cy="0"/>
            </a:xfrm>
            <a:prstGeom prst="line">
              <a:avLst/>
            </a:prstGeom>
            <a:noFill/>
            <a:ln w="28575" cap="flat" cmpd="sng" algn="ctr">
              <a:solidFill>
                <a:schemeClr val="bg1"/>
              </a:solidFill>
              <a:prstDash val="solid"/>
              <a:round/>
              <a:headEnd type="none" w="med" len="med"/>
              <a:tailEnd type="none" w="med" len="med"/>
            </a:ln>
            <a:effectLst/>
          </p:spPr>
        </p:cxnSp>
        <p:cxnSp>
          <p:nvCxnSpPr>
            <p:cNvPr id="1090" name="Straight Connector 1089">
              <a:extLst>
                <a:ext uri="{FF2B5EF4-FFF2-40B4-BE49-F238E27FC236}">
                  <a16:creationId xmlns:a16="http://schemas.microsoft.com/office/drawing/2014/main" id="{E9F99508-335E-7BA3-B23D-525627421685}"/>
                </a:ext>
              </a:extLst>
            </p:cNvPr>
            <p:cNvCxnSpPr>
              <a:cxnSpLocks/>
            </p:cNvCxnSpPr>
            <p:nvPr/>
          </p:nvCxnSpPr>
          <p:spPr bwMode="auto">
            <a:xfrm>
              <a:off x="1136573" y="3022781"/>
              <a:ext cx="61436" cy="0"/>
            </a:xfrm>
            <a:prstGeom prst="line">
              <a:avLst/>
            </a:prstGeom>
            <a:noFill/>
            <a:ln w="28575" cap="flat" cmpd="sng" algn="ctr">
              <a:solidFill>
                <a:schemeClr val="bg1"/>
              </a:solidFill>
              <a:prstDash val="solid"/>
              <a:round/>
              <a:headEnd type="none" w="med" len="med"/>
              <a:tailEnd type="none" w="med" len="med"/>
            </a:ln>
            <a:effectLst/>
          </p:spPr>
        </p:cxnSp>
        <p:cxnSp>
          <p:nvCxnSpPr>
            <p:cNvPr id="1091" name="Straight Connector 1090">
              <a:extLst>
                <a:ext uri="{FF2B5EF4-FFF2-40B4-BE49-F238E27FC236}">
                  <a16:creationId xmlns:a16="http://schemas.microsoft.com/office/drawing/2014/main" id="{B4882026-D524-07BB-29F1-8B7F1E6B49BC}"/>
                </a:ext>
              </a:extLst>
            </p:cNvPr>
            <p:cNvCxnSpPr>
              <a:cxnSpLocks/>
            </p:cNvCxnSpPr>
            <p:nvPr/>
          </p:nvCxnSpPr>
          <p:spPr bwMode="auto">
            <a:xfrm>
              <a:off x="1136573" y="3249163"/>
              <a:ext cx="61436" cy="0"/>
            </a:xfrm>
            <a:prstGeom prst="line">
              <a:avLst/>
            </a:prstGeom>
            <a:noFill/>
            <a:ln w="28575" cap="flat" cmpd="sng" algn="ctr">
              <a:solidFill>
                <a:schemeClr val="bg1"/>
              </a:solidFill>
              <a:prstDash val="solid"/>
              <a:round/>
              <a:headEnd type="none" w="med" len="med"/>
              <a:tailEnd type="none" w="med" len="med"/>
            </a:ln>
            <a:effectLst/>
          </p:spPr>
        </p:cxnSp>
        <p:cxnSp>
          <p:nvCxnSpPr>
            <p:cNvPr id="1092" name="Straight Connector 1091">
              <a:extLst>
                <a:ext uri="{FF2B5EF4-FFF2-40B4-BE49-F238E27FC236}">
                  <a16:creationId xmlns:a16="http://schemas.microsoft.com/office/drawing/2014/main" id="{1C12797B-3C4B-7E63-94A2-006173A0CA16}"/>
                </a:ext>
              </a:extLst>
            </p:cNvPr>
            <p:cNvCxnSpPr>
              <a:cxnSpLocks/>
            </p:cNvCxnSpPr>
            <p:nvPr/>
          </p:nvCxnSpPr>
          <p:spPr bwMode="auto">
            <a:xfrm>
              <a:off x="1136573" y="3475545"/>
              <a:ext cx="61436" cy="0"/>
            </a:xfrm>
            <a:prstGeom prst="line">
              <a:avLst/>
            </a:prstGeom>
            <a:noFill/>
            <a:ln w="28575" cap="flat" cmpd="sng" algn="ctr">
              <a:solidFill>
                <a:schemeClr val="bg1"/>
              </a:solidFill>
              <a:prstDash val="solid"/>
              <a:round/>
              <a:headEnd type="none" w="med" len="med"/>
              <a:tailEnd type="none" w="med" len="med"/>
            </a:ln>
            <a:effectLst/>
          </p:spPr>
        </p:cxnSp>
        <p:cxnSp>
          <p:nvCxnSpPr>
            <p:cNvPr id="1093" name="Straight Connector 1092">
              <a:extLst>
                <a:ext uri="{FF2B5EF4-FFF2-40B4-BE49-F238E27FC236}">
                  <a16:creationId xmlns:a16="http://schemas.microsoft.com/office/drawing/2014/main" id="{C892653F-7757-4918-1C01-0DA8A1DC279E}"/>
                </a:ext>
              </a:extLst>
            </p:cNvPr>
            <p:cNvCxnSpPr>
              <a:cxnSpLocks/>
            </p:cNvCxnSpPr>
            <p:nvPr/>
          </p:nvCxnSpPr>
          <p:spPr bwMode="auto">
            <a:xfrm>
              <a:off x="1136573" y="3701927"/>
              <a:ext cx="61436" cy="0"/>
            </a:xfrm>
            <a:prstGeom prst="line">
              <a:avLst/>
            </a:prstGeom>
            <a:noFill/>
            <a:ln w="28575" cap="flat" cmpd="sng" algn="ctr">
              <a:solidFill>
                <a:schemeClr val="bg1"/>
              </a:solidFill>
              <a:prstDash val="solid"/>
              <a:round/>
              <a:headEnd type="none" w="med" len="med"/>
              <a:tailEnd type="none" w="med" len="med"/>
            </a:ln>
            <a:effectLst/>
          </p:spPr>
        </p:cxnSp>
        <p:cxnSp>
          <p:nvCxnSpPr>
            <p:cNvPr id="1094" name="Straight Connector 1093">
              <a:extLst>
                <a:ext uri="{FF2B5EF4-FFF2-40B4-BE49-F238E27FC236}">
                  <a16:creationId xmlns:a16="http://schemas.microsoft.com/office/drawing/2014/main" id="{24E878D4-1FAA-24B1-5B8E-D4CA49C73782}"/>
                </a:ext>
              </a:extLst>
            </p:cNvPr>
            <p:cNvCxnSpPr>
              <a:cxnSpLocks/>
            </p:cNvCxnSpPr>
            <p:nvPr/>
          </p:nvCxnSpPr>
          <p:spPr bwMode="auto">
            <a:xfrm>
              <a:off x="1136573" y="3928309"/>
              <a:ext cx="61436" cy="0"/>
            </a:xfrm>
            <a:prstGeom prst="line">
              <a:avLst/>
            </a:prstGeom>
            <a:noFill/>
            <a:ln w="28575" cap="flat" cmpd="sng" algn="ctr">
              <a:solidFill>
                <a:schemeClr val="bg1"/>
              </a:solidFill>
              <a:prstDash val="solid"/>
              <a:round/>
              <a:headEnd type="none" w="med" len="med"/>
              <a:tailEnd type="none" w="med" len="med"/>
            </a:ln>
            <a:effectLst/>
          </p:spPr>
        </p:cxnSp>
        <p:cxnSp>
          <p:nvCxnSpPr>
            <p:cNvPr id="1095" name="Straight Connector 1094">
              <a:extLst>
                <a:ext uri="{FF2B5EF4-FFF2-40B4-BE49-F238E27FC236}">
                  <a16:creationId xmlns:a16="http://schemas.microsoft.com/office/drawing/2014/main" id="{312C6386-0F62-6EB6-C2B1-BAB3E926AED3}"/>
                </a:ext>
              </a:extLst>
            </p:cNvPr>
            <p:cNvCxnSpPr>
              <a:cxnSpLocks/>
            </p:cNvCxnSpPr>
            <p:nvPr/>
          </p:nvCxnSpPr>
          <p:spPr bwMode="auto">
            <a:xfrm>
              <a:off x="1136573" y="4154691"/>
              <a:ext cx="61436" cy="0"/>
            </a:xfrm>
            <a:prstGeom prst="line">
              <a:avLst/>
            </a:prstGeom>
            <a:noFill/>
            <a:ln w="28575" cap="flat" cmpd="sng" algn="ctr">
              <a:solidFill>
                <a:schemeClr val="bg1"/>
              </a:solidFill>
              <a:prstDash val="solid"/>
              <a:round/>
              <a:headEnd type="none" w="med" len="med"/>
              <a:tailEnd type="none" w="med" len="med"/>
            </a:ln>
            <a:effectLst/>
          </p:spPr>
        </p:cxnSp>
        <p:cxnSp>
          <p:nvCxnSpPr>
            <p:cNvPr id="1096" name="Straight Connector 1095">
              <a:extLst>
                <a:ext uri="{FF2B5EF4-FFF2-40B4-BE49-F238E27FC236}">
                  <a16:creationId xmlns:a16="http://schemas.microsoft.com/office/drawing/2014/main" id="{5B915287-6B88-7C3E-4EAD-2D07E1910CFF}"/>
                </a:ext>
              </a:extLst>
            </p:cNvPr>
            <p:cNvCxnSpPr>
              <a:cxnSpLocks/>
            </p:cNvCxnSpPr>
            <p:nvPr/>
          </p:nvCxnSpPr>
          <p:spPr bwMode="auto">
            <a:xfrm>
              <a:off x="1136573" y="4381073"/>
              <a:ext cx="61436" cy="0"/>
            </a:xfrm>
            <a:prstGeom prst="line">
              <a:avLst/>
            </a:prstGeom>
            <a:noFill/>
            <a:ln w="28575" cap="flat" cmpd="sng" algn="ctr">
              <a:solidFill>
                <a:schemeClr val="bg1"/>
              </a:solidFill>
              <a:prstDash val="solid"/>
              <a:round/>
              <a:headEnd type="none" w="med" len="med"/>
              <a:tailEnd type="none" w="med" len="med"/>
            </a:ln>
            <a:effectLst/>
          </p:spPr>
        </p:cxnSp>
        <p:cxnSp>
          <p:nvCxnSpPr>
            <p:cNvPr id="1097" name="Straight Connector 1096">
              <a:extLst>
                <a:ext uri="{FF2B5EF4-FFF2-40B4-BE49-F238E27FC236}">
                  <a16:creationId xmlns:a16="http://schemas.microsoft.com/office/drawing/2014/main" id="{BDBB6425-CCA5-A4E6-5529-FCF587CB4187}"/>
                </a:ext>
              </a:extLst>
            </p:cNvPr>
            <p:cNvCxnSpPr>
              <a:cxnSpLocks/>
            </p:cNvCxnSpPr>
            <p:nvPr/>
          </p:nvCxnSpPr>
          <p:spPr bwMode="auto">
            <a:xfrm>
              <a:off x="1136573" y="4607455"/>
              <a:ext cx="61436" cy="0"/>
            </a:xfrm>
            <a:prstGeom prst="line">
              <a:avLst/>
            </a:prstGeom>
            <a:noFill/>
            <a:ln w="28575" cap="flat" cmpd="sng" algn="ctr">
              <a:solidFill>
                <a:schemeClr val="bg1"/>
              </a:solidFill>
              <a:prstDash val="solid"/>
              <a:round/>
              <a:headEnd type="none" w="med" len="med"/>
              <a:tailEnd type="none" w="med" len="med"/>
            </a:ln>
            <a:effectLst/>
          </p:spPr>
        </p:cxnSp>
        <p:cxnSp>
          <p:nvCxnSpPr>
            <p:cNvPr id="1098" name="Straight Connector 1097">
              <a:extLst>
                <a:ext uri="{FF2B5EF4-FFF2-40B4-BE49-F238E27FC236}">
                  <a16:creationId xmlns:a16="http://schemas.microsoft.com/office/drawing/2014/main" id="{25AF41FB-D7EC-0670-B70C-4149B180FAC9}"/>
                </a:ext>
              </a:extLst>
            </p:cNvPr>
            <p:cNvCxnSpPr>
              <a:cxnSpLocks/>
            </p:cNvCxnSpPr>
            <p:nvPr/>
          </p:nvCxnSpPr>
          <p:spPr bwMode="auto">
            <a:xfrm>
              <a:off x="1136573" y="4833841"/>
              <a:ext cx="6143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75" name="Group 1074">
            <a:extLst>
              <a:ext uri="{FF2B5EF4-FFF2-40B4-BE49-F238E27FC236}">
                <a16:creationId xmlns:a16="http://schemas.microsoft.com/office/drawing/2014/main" id="{357B9F3A-8AE9-3EAA-9D4B-24E2F2269B64}"/>
              </a:ext>
            </a:extLst>
          </p:cNvPr>
          <p:cNvGrpSpPr/>
          <p:nvPr/>
        </p:nvGrpSpPr>
        <p:grpSpPr>
          <a:xfrm>
            <a:off x="614690" y="2375834"/>
            <a:ext cx="606256" cy="3376634"/>
            <a:chOff x="596587" y="2406985"/>
            <a:chExt cx="606256" cy="2546243"/>
          </a:xfrm>
        </p:grpSpPr>
        <p:sp>
          <p:nvSpPr>
            <p:cNvPr id="1077" name="TextBox 1076">
              <a:extLst>
                <a:ext uri="{FF2B5EF4-FFF2-40B4-BE49-F238E27FC236}">
                  <a16:creationId xmlns:a16="http://schemas.microsoft.com/office/drawing/2014/main" id="{487C9ED6-B1A4-E075-3851-51897016CD5B}"/>
                </a:ext>
              </a:extLst>
            </p:cNvPr>
            <p:cNvSpPr txBox="1"/>
            <p:nvPr/>
          </p:nvSpPr>
          <p:spPr bwMode="auto">
            <a:xfrm>
              <a:off x="667119" y="2406985"/>
              <a:ext cx="535724" cy="2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078" name="TextBox 1077">
              <a:extLst>
                <a:ext uri="{FF2B5EF4-FFF2-40B4-BE49-F238E27FC236}">
                  <a16:creationId xmlns:a16="http://schemas.microsoft.com/office/drawing/2014/main" id="{0AECE721-7E11-D875-6AF7-5C56378D32B4}"/>
                </a:ext>
              </a:extLst>
            </p:cNvPr>
            <p:cNvSpPr txBox="1"/>
            <p:nvPr/>
          </p:nvSpPr>
          <p:spPr bwMode="auto">
            <a:xfrm>
              <a:off x="784139" y="2633759"/>
              <a:ext cx="418704" cy="2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079" name="TextBox 1078">
              <a:extLst>
                <a:ext uri="{FF2B5EF4-FFF2-40B4-BE49-F238E27FC236}">
                  <a16:creationId xmlns:a16="http://schemas.microsoft.com/office/drawing/2014/main" id="{454320A0-DF16-675C-5304-327C918F5635}"/>
                </a:ext>
              </a:extLst>
            </p:cNvPr>
            <p:cNvSpPr txBox="1"/>
            <p:nvPr/>
          </p:nvSpPr>
          <p:spPr bwMode="auto">
            <a:xfrm>
              <a:off x="784139" y="2860533"/>
              <a:ext cx="418704" cy="2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080" name="TextBox 1079">
              <a:extLst>
                <a:ext uri="{FF2B5EF4-FFF2-40B4-BE49-F238E27FC236}">
                  <a16:creationId xmlns:a16="http://schemas.microsoft.com/office/drawing/2014/main" id="{262681A5-BC41-525B-6E00-33BE78E1F5DA}"/>
                </a:ext>
              </a:extLst>
            </p:cNvPr>
            <p:cNvSpPr txBox="1"/>
            <p:nvPr/>
          </p:nvSpPr>
          <p:spPr bwMode="auto">
            <a:xfrm>
              <a:off x="784139" y="3087307"/>
              <a:ext cx="418704" cy="2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081" name="TextBox 1080">
              <a:extLst>
                <a:ext uri="{FF2B5EF4-FFF2-40B4-BE49-F238E27FC236}">
                  <a16:creationId xmlns:a16="http://schemas.microsoft.com/office/drawing/2014/main" id="{CF29B876-8846-AC29-A5FD-F2BBAE0A183A}"/>
                </a:ext>
              </a:extLst>
            </p:cNvPr>
            <p:cNvSpPr txBox="1"/>
            <p:nvPr/>
          </p:nvSpPr>
          <p:spPr bwMode="auto">
            <a:xfrm>
              <a:off x="784139" y="3314081"/>
              <a:ext cx="418704" cy="2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082" name="TextBox 1081">
              <a:extLst>
                <a:ext uri="{FF2B5EF4-FFF2-40B4-BE49-F238E27FC236}">
                  <a16:creationId xmlns:a16="http://schemas.microsoft.com/office/drawing/2014/main" id="{BDD71B57-BA03-3F62-DA79-CCC56B1B6BE9}"/>
                </a:ext>
              </a:extLst>
            </p:cNvPr>
            <p:cNvSpPr txBox="1"/>
            <p:nvPr/>
          </p:nvSpPr>
          <p:spPr bwMode="auto">
            <a:xfrm>
              <a:off x="901157" y="3540855"/>
              <a:ext cx="301686" cy="2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83" name="TextBox 1082">
              <a:extLst>
                <a:ext uri="{FF2B5EF4-FFF2-40B4-BE49-F238E27FC236}">
                  <a16:creationId xmlns:a16="http://schemas.microsoft.com/office/drawing/2014/main" id="{F5F9ACC5-CF33-94DB-77A3-87C01FA3720D}"/>
                </a:ext>
              </a:extLst>
            </p:cNvPr>
            <p:cNvSpPr txBox="1"/>
            <p:nvPr/>
          </p:nvSpPr>
          <p:spPr bwMode="auto">
            <a:xfrm>
              <a:off x="713607" y="3767629"/>
              <a:ext cx="489236" cy="2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084" name="TextBox 1083">
              <a:extLst>
                <a:ext uri="{FF2B5EF4-FFF2-40B4-BE49-F238E27FC236}">
                  <a16:creationId xmlns:a16="http://schemas.microsoft.com/office/drawing/2014/main" id="{FF0B13F4-564E-D3B2-C174-39BFAC53C899}"/>
                </a:ext>
              </a:extLst>
            </p:cNvPr>
            <p:cNvSpPr txBox="1"/>
            <p:nvPr/>
          </p:nvSpPr>
          <p:spPr bwMode="auto">
            <a:xfrm>
              <a:off x="713607" y="3994403"/>
              <a:ext cx="489236" cy="2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085" name="TextBox 1084">
              <a:extLst>
                <a:ext uri="{FF2B5EF4-FFF2-40B4-BE49-F238E27FC236}">
                  <a16:creationId xmlns:a16="http://schemas.microsoft.com/office/drawing/2014/main" id="{527F1833-7025-F88A-7527-21E751EB2075}"/>
                </a:ext>
              </a:extLst>
            </p:cNvPr>
            <p:cNvSpPr txBox="1"/>
            <p:nvPr/>
          </p:nvSpPr>
          <p:spPr bwMode="auto">
            <a:xfrm>
              <a:off x="713607" y="4221177"/>
              <a:ext cx="489236" cy="2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086" name="TextBox 1085">
              <a:extLst>
                <a:ext uri="{FF2B5EF4-FFF2-40B4-BE49-F238E27FC236}">
                  <a16:creationId xmlns:a16="http://schemas.microsoft.com/office/drawing/2014/main" id="{406C4F7D-A5B2-50CF-734D-573CCBC1A567}"/>
                </a:ext>
              </a:extLst>
            </p:cNvPr>
            <p:cNvSpPr txBox="1"/>
            <p:nvPr/>
          </p:nvSpPr>
          <p:spPr bwMode="auto">
            <a:xfrm>
              <a:off x="713607" y="4447951"/>
              <a:ext cx="489236" cy="2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087" name="TextBox 1086">
              <a:extLst>
                <a:ext uri="{FF2B5EF4-FFF2-40B4-BE49-F238E27FC236}">
                  <a16:creationId xmlns:a16="http://schemas.microsoft.com/office/drawing/2014/main" id="{48AFD05E-7A70-10FF-E57E-5D4A4C593922}"/>
                </a:ext>
              </a:extLst>
            </p:cNvPr>
            <p:cNvSpPr txBox="1"/>
            <p:nvPr/>
          </p:nvSpPr>
          <p:spPr bwMode="auto">
            <a:xfrm>
              <a:off x="596587" y="4674723"/>
              <a:ext cx="606256" cy="2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sp>
        <p:nvSpPr>
          <p:cNvPr id="1076" name="TextBox 1075">
            <a:extLst>
              <a:ext uri="{FF2B5EF4-FFF2-40B4-BE49-F238E27FC236}">
                <a16:creationId xmlns:a16="http://schemas.microsoft.com/office/drawing/2014/main" id="{7A812953-2D1D-6C85-A5A3-F94B747647C1}"/>
              </a:ext>
            </a:extLst>
          </p:cNvPr>
          <p:cNvSpPr txBox="1"/>
          <p:nvPr/>
        </p:nvSpPr>
        <p:spPr bwMode="auto">
          <a:xfrm>
            <a:off x="1220342" y="5517401"/>
            <a:ext cx="47106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a:t>
            </a:r>
          </a:p>
        </p:txBody>
      </p:sp>
      <p:grpSp>
        <p:nvGrpSpPr>
          <p:cNvPr id="1103" name="Group 1102">
            <a:extLst>
              <a:ext uri="{FF2B5EF4-FFF2-40B4-BE49-F238E27FC236}">
                <a16:creationId xmlns:a16="http://schemas.microsoft.com/office/drawing/2014/main" id="{510EC89B-459F-2B2E-F1E4-D7D3676644A8}"/>
              </a:ext>
            </a:extLst>
          </p:cNvPr>
          <p:cNvGrpSpPr/>
          <p:nvPr/>
        </p:nvGrpSpPr>
        <p:grpSpPr>
          <a:xfrm>
            <a:off x="7127436" y="3765719"/>
            <a:ext cx="4645464" cy="747405"/>
            <a:chOff x="1198009" y="3475545"/>
            <a:chExt cx="61436" cy="563601"/>
          </a:xfrm>
        </p:grpSpPr>
        <p:cxnSp>
          <p:nvCxnSpPr>
            <p:cNvPr id="1131" name="Straight Connector 1130">
              <a:extLst>
                <a:ext uri="{FF2B5EF4-FFF2-40B4-BE49-F238E27FC236}">
                  <a16:creationId xmlns:a16="http://schemas.microsoft.com/office/drawing/2014/main" id="{5E5B2EE2-DE93-EAFE-A0D1-32DA83FC574B}"/>
                </a:ext>
              </a:extLst>
            </p:cNvPr>
            <p:cNvCxnSpPr>
              <a:cxnSpLocks/>
            </p:cNvCxnSpPr>
            <p:nvPr/>
          </p:nvCxnSpPr>
          <p:spPr bwMode="auto">
            <a:xfrm>
              <a:off x="1198009" y="3475545"/>
              <a:ext cx="61436" cy="0"/>
            </a:xfrm>
            <a:prstGeom prst="line">
              <a:avLst/>
            </a:prstGeom>
            <a:noFill/>
            <a:ln w="28575" cap="flat" cmpd="sng" algn="ctr">
              <a:solidFill>
                <a:schemeClr val="accent3"/>
              </a:solidFill>
              <a:prstDash val="sysDash"/>
              <a:round/>
              <a:headEnd type="none" w="med" len="med"/>
              <a:tailEnd type="none" w="med" len="med"/>
            </a:ln>
            <a:effectLst/>
          </p:spPr>
        </p:cxnSp>
        <p:cxnSp>
          <p:nvCxnSpPr>
            <p:cNvPr id="1132" name="Straight Connector 1131">
              <a:extLst>
                <a:ext uri="{FF2B5EF4-FFF2-40B4-BE49-F238E27FC236}">
                  <a16:creationId xmlns:a16="http://schemas.microsoft.com/office/drawing/2014/main" id="{73939AD5-7F43-67DB-94C7-5258487952B9}"/>
                </a:ext>
              </a:extLst>
            </p:cNvPr>
            <p:cNvCxnSpPr>
              <a:cxnSpLocks/>
            </p:cNvCxnSpPr>
            <p:nvPr/>
          </p:nvCxnSpPr>
          <p:spPr bwMode="auto">
            <a:xfrm>
              <a:off x="1198009" y="3701927"/>
              <a:ext cx="61436" cy="0"/>
            </a:xfrm>
            <a:prstGeom prst="line">
              <a:avLst/>
            </a:prstGeom>
            <a:noFill/>
            <a:ln w="28575" cap="flat" cmpd="sng" algn="ctr">
              <a:solidFill>
                <a:schemeClr val="bg1"/>
              </a:solidFill>
              <a:prstDash val="solid"/>
              <a:round/>
              <a:headEnd type="none" w="med" len="med"/>
              <a:tailEnd type="none" w="med" len="med"/>
            </a:ln>
            <a:effectLst/>
          </p:spPr>
        </p:cxnSp>
        <p:cxnSp>
          <p:nvCxnSpPr>
            <p:cNvPr id="1133" name="Straight Connector 1132">
              <a:extLst>
                <a:ext uri="{FF2B5EF4-FFF2-40B4-BE49-F238E27FC236}">
                  <a16:creationId xmlns:a16="http://schemas.microsoft.com/office/drawing/2014/main" id="{1ACCBD18-6B86-A0EF-D093-E67543DA328D}"/>
                </a:ext>
              </a:extLst>
            </p:cNvPr>
            <p:cNvCxnSpPr>
              <a:cxnSpLocks/>
            </p:cNvCxnSpPr>
            <p:nvPr/>
          </p:nvCxnSpPr>
          <p:spPr bwMode="auto">
            <a:xfrm>
              <a:off x="1198009" y="4039146"/>
              <a:ext cx="61436" cy="0"/>
            </a:xfrm>
            <a:prstGeom prst="line">
              <a:avLst/>
            </a:prstGeom>
            <a:noFill/>
            <a:ln w="28575" cap="flat" cmpd="sng" algn="ctr">
              <a:solidFill>
                <a:schemeClr val="tx2">
                  <a:lumMod val="75000"/>
                </a:schemeClr>
              </a:solidFill>
              <a:prstDash val="sysDash"/>
              <a:round/>
              <a:headEnd type="none" w="med" len="med"/>
              <a:tailEnd type="none" w="med" len="med"/>
            </a:ln>
            <a:effectLst/>
          </p:spPr>
        </p:cxnSp>
      </p:grpSp>
      <p:sp>
        <p:nvSpPr>
          <p:cNvPr id="1104" name="TextBox 1103">
            <a:extLst>
              <a:ext uri="{FF2B5EF4-FFF2-40B4-BE49-F238E27FC236}">
                <a16:creationId xmlns:a16="http://schemas.microsoft.com/office/drawing/2014/main" id="{73F38A16-A752-844E-B241-FB543A0F3B9F}"/>
              </a:ext>
            </a:extLst>
          </p:cNvPr>
          <p:cNvSpPr txBox="1"/>
          <p:nvPr/>
        </p:nvSpPr>
        <p:spPr bwMode="auto">
          <a:xfrm rot="16200000">
            <a:off x="4388324" y="3692113"/>
            <a:ext cx="38575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Change From Baseline in Sum of Diameters in Target Lesions (%)</a:t>
            </a:r>
          </a:p>
        </p:txBody>
      </p:sp>
      <p:cxnSp>
        <p:nvCxnSpPr>
          <p:cNvPr id="1105" name="Straight Connector 1104">
            <a:extLst>
              <a:ext uri="{FF2B5EF4-FFF2-40B4-BE49-F238E27FC236}">
                <a16:creationId xmlns:a16="http://schemas.microsoft.com/office/drawing/2014/main" id="{EBDD7091-9925-6BB3-49B1-5199B5D34707}"/>
              </a:ext>
            </a:extLst>
          </p:cNvPr>
          <p:cNvCxnSpPr>
            <a:cxnSpLocks/>
          </p:cNvCxnSpPr>
          <p:nvPr/>
        </p:nvCxnSpPr>
        <p:spPr bwMode="auto">
          <a:xfrm>
            <a:off x="7127437" y="2537317"/>
            <a:ext cx="0" cy="3068267"/>
          </a:xfrm>
          <a:prstGeom prst="line">
            <a:avLst/>
          </a:prstGeom>
          <a:noFill/>
          <a:ln w="28575" cap="flat" cmpd="sng" algn="ctr">
            <a:solidFill>
              <a:schemeClr val="bg1"/>
            </a:solidFill>
            <a:prstDash val="solid"/>
            <a:round/>
            <a:headEnd type="none" w="med" len="med"/>
            <a:tailEnd type="none" w="med" len="med"/>
          </a:ln>
          <a:effectLst/>
        </p:spPr>
      </p:cxnSp>
      <p:grpSp>
        <p:nvGrpSpPr>
          <p:cNvPr id="1106" name="Group 1105">
            <a:extLst>
              <a:ext uri="{FF2B5EF4-FFF2-40B4-BE49-F238E27FC236}">
                <a16:creationId xmlns:a16="http://schemas.microsoft.com/office/drawing/2014/main" id="{22BD86D1-E87D-8B26-FDE6-A06A1C1B47EC}"/>
              </a:ext>
            </a:extLst>
          </p:cNvPr>
          <p:cNvGrpSpPr/>
          <p:nvPr/>
        </p:nvGrpSpPr>
        <p:grpSpPr>
          <a:xfrm>
            <a:off x="7034938" y="2549512"/>
            <a:ext cx="106098" cy="3047418"/>
            <a:chOff x="1136573" y="2570017"/>
            <a:chExt cx="61436" cy="2263824"/>
          </a:xfrm>
        </p:grpSpPr>
        <p:cxnSp>
          <p:nvCxnSpPr>
            <p:cNvPr id="1120" name="Straight Connector 1119">
              <a:extLst>
                <a:ext uri="{FF2B5EF4-FFF2-40B4-BE49-F238E27FC236}">
                  <a16:creationId xmlns:a16="http://schemas.microsoft.com/office/drawing/2014/main" id="{A705C1A4-9195-1E61-FB27-EAC619623AB7}"/>
                </a:ext>
              </a:extLst>
            </p:cNvPr>
            <p:cNvCxnSpPr>
              <a:cxnSpLocks/>
            </p:cNvCxnSpPr>
            <p:nvPr/>
          </p:nvCxnSpPr>
          <p:spPr bwMode="auto">
            <a:xfrm>
              <a:off x="1136573" y="2570017"/>
              <a:ext cx="61436" cy="0"/>
            </a:xfrm>
            <a:prstGeom prst="line">
              <a:avLst/>
            </a:prstGeom>
            <a:noFill/>
            <a:ln w="28575" cap="flat" cmpd="sng" algn="ctr">
              <a:solidFill>
                <a:schemeClr val="bg1"/>
              </a:solidFill>
              <a:prstDash val="solid"/>
              <a:round/>
              <a:headEnd type="none" w="med" len="med"/>
              <a:tailEnd type="none" w="med" len="med"/>
            </a:ln>
            <a:effectLst/>
          </p:spPr>
        </p:cxnSp>
        <p:cxnSp>
          <p:nvCxnSpPr>
            <p:cNvPr id="1121" name="Straight Connector 1120">
              <a:extLst>
                <a:ext uri="{FF2B5EF4-FFF2-40B4-BE49-F238E27FC236}">
                  <a16:creationId xmlns:a16="http://schemas.microsoft.com/office/drawing/2014/main" id="{3F2620F9-7CF0-B703-5480-E6820D2F2465}"/>
                </a:ext>
              </a:extLst>
            </p:cNvPr>
            <p:cNvCxnSpPr>
              <a:cxnSpLocks/>
            </p:cNvCxnSpPr>
            <p:nvPr/>
          </p:nvCxnSpPr>
          <p:spPr bwMode="auto">
            <a:xfrm>
              <a:off x="1136573" y="2796399"/>
              <a:ext cx="61436" cy="0"/>
            </a:xfrm>
            <a:prstGeom prst="line">
              <a:avLst/>
            </a:prstGeom>
            <a:noFill/>
            <a:ln w="28575" cap="flat" cmpd="sng" algn="ctr">
              <a:solidFill>
                <a:schemeClr val="bg1"/>
              </a:solidFill>
              <a:prstDash val="solid"/>
              <a:round/>
              <a:headEnd type="none" w="med" len="med"/>
              <a:tailEnd type="none" w="med" len="med"/>
            </a:ln>
            <a:effectLst/>
          </p:spPr>
        </p:cxnSp>
        <p:cxnSp>
          <p:nvCxnSpPr>
            <p:cNvPr id="1122" name="Straight Connector 1121">
              <a:extLst>
                <a:ext uri="{FF2B5EF4-FFF2-40B4-BE49-F238E27FC236}">
                  <a16:creationId xmlns:a16="http://schemas.microsoft.com/office/drawing/2014/main" id="{B5110721-9EF8-0D3A-5742-0258B046F6F8}"/>
                </a:ext>
              </a:extLst>
            </p:cNvPr>
            <p:cNvCxnSpPr>
              <a:cxnSpLocks/>
            </p:cNvCxnSpPr>
            <p:nvPr/>
          </p:nvCxnSpPr>
          <p:spPr bwMode="auto">
            <a:xfrm>
              <a:off x="1136573" y="3022781"/>
              <a:ext cx="61436" cy="0"/>
            </a:xfrm>
            <a:prstGeom prst="line">
              <a:avLst/>
            </a:prstGeom>
            <a:noFill/>
            <a:ln w="28575" cap="flat" cmpd="sng" algn="ctr">
              <a:solidFill>
                <a:schemeClr val="bg1"/>
              </a:solidFill>
              <a:prstDash val="solid"/>
              <a:round/>
              <a:headEnd type="none" w="med" len="med"/>
              <a:tailEnd type="none" w="med" len="med"/>
            </a:ln>
            <a:effectLst/>
          </p:spPr>
        </p:cxnSp>
        <p:cxnSp>
          <p:nvCxnSpPr>
            <p:cNvPr id="1123" name="Straight Connector 1122">
              <a:extLst>
                <a:ext uri="{FF2B5EF4-FFF2-40B4-BE49-F238E27FC236}">
                  <a16:creationId xmlns:a16="http://schemas.microsoft.com/office/drawing/2014/main" id="{A4DF6E17-FDA8-6F90-7B08-854112F0290F}"/>
                </a:ext>
              </a:extLst>
            </p:cNvPr>
            <p:cNvCxnSpPr>
              <a:cxnSpLocks/>
            </p:cNvCxnSpPr>
            <p:nvPr/>
          </p:nvCxnSpPr>
          <p:spPr bwMode="auto">
            <a:xfrm>
              <a:off x="1136573" y="3249163"/>
              <a:ext cx="61436" cy="0"/>
            </a:xfrm>
            <a:prstGeom prst="line">
              <a:avLst/>
            </a:prstGeom>
            <a:noFill/>
            <a:ln w="28575" cap="flat" cmpd="sng" algn="ctr">
              <a:solidFill>
                <a:schemeClr val="bg1"/>
              </a:solidFill>
              <a:prstDash val="solid"/>
              <a:round/>
              <a:headEnd type="none" w="med" len="med"/>
              <a:tailEnd type="none" w="med" len="med"/>
            </a:ln>
            <a:effectLst/>
          </p:spPr>
        </p:cxnSp>
        <p:cxnSp>
          <p:nvCxnSpPr>
            <p:cNvPr id="1124" name="Straight Connector 1123">
              <a:extLst>
                <a:ext uri="{FF2B5EF4-FFF2-40B4-BE49-F238E27FC236}">
                  <a16:creationId xmlns:a16="http://schemas.microsoft.com/office/drawing/2014/main" id="{A1E451AD-CA0F-C838-3F51-ABA3420A525F}"/>
                </a:ext>
              </a:extLst>
            </p:cNvPr>
            <p:cNvCxnSpPr>
              <a:cxnSpLocks/>
            </p:cNvCxnSpPr>
            <p:nvPr/>
          </p:nvCxnSpPr>
          <p:spPr bwMode="auto">
            <a:xfrm>
              <a:off x="1136573" y="3475545"/>
              <a:ext cx="61436" cy="0"/>
            </a:xfrm>
            <a:prstGeom prst="line">
              <a:avLst/>
            </a:prstGeom>
            <a:noFill/>
            <a:ln w="28575" cap="flat" cmpd="sng" algn="ctr">
              <a:solidFill>
                <a:schemeClr val="bg1"/>
              </a:solidFill>
              <a:prstDash val="solid"/>
              <a:round/>
              <a:headEnd type="none" w="med" len="med"/>
              <a:tailEnd type="none" w="med" len="med"/>
            </a:ln>
            <a:effectLst/>
          </p:spPr>
        </p:cxnSp>
        <p:cxnSp>
          <p:nvCxnSpPr>
            <p:cNvPr id="1125" name="Straight Connector 1124">
              <a:extLst>
                <a:ext uri="{FF2B5EF4-FFF2-40B4-BE49-F238E27FC236}">
                  <a16:creationId xmlns:a16="http://schemas.microsoft.com/office/drawing/2014/main" id="{E2DA6F9A-E6D5-3C7B-30A4-5D251DCC8B4E}"/>
                </a:ext>
              </a:extLst>
            </p:cNvPr>
            <p:cNvCxnSpPr>
              <a:cxnSpLocks/>
            </p:cNvCxnSpPr>
            <p:nvPr/>
          </p:nvCxnSpPr>
          <p:spPr bwMode="auto">
            <a:xfrm>
              <a:off x="1136573" y="3701927"/>
              <a:ext cx="61436" cy="0"/>
            </a:xfrm>
            <a:prstGeom prst="line">
              <a:avLst/>
            </a:prstGeom>
            <a:noFill/>
            <a:ln w="28575" cap="flat" cmpd="sng" algn="ctr">
              <a:solidFill>
                <a:schemeClr val="bg1"/>
              </a:solidFill>
              <a:prstDash val="solid"/>
              <a:round/>
              <a:headEnd type="none" w="med" len="med"/>
              <a:tailEnd type="none" w="med" len="med"/>
            </a:ln>
            <a:effectLst/>
          </p:spPr>
        </p:cxnSp>
        <p:cxnSp>
          <p:nvCxnSpPr>
            <p:cNvPr id="1126" name="Straight Connector 1125">
              <a:extLst>
                <a:ext uri="{FF2B5EF4-FFF2-40B4-BE49-F238E27FC236}">
                  <a16:creationId xmlns:a16="http://schemas.microsoft.com/office/drawing/2014/main" id="{8F144821-1BD1-AF06-D8CB-4220422A1A6D}"/>
                </a:ext>
              </a:extLst>
            </p:cNvPr>
            <p:cNvCxnSpPr>
              <a:cxnSpLocks/>
            </p:cNvCxnSpPr>
            <p:nvPr/>
          </p:nvCxnSpPr>
          <p:spPr bwMode="auto">
            <a:xfrm>
              <a:off x="1136573" y="3928309"/>
              <a:ext cx="61436" cy="0"/>
            </a:xfrm>
            <a:prstGeom prst="line">
              <a:avLst/>
            </a:prstGeom>
            <a:noFill/>
            <a:ln w="28575" cap="flat" cmpd="sng" algn="ctr">
              <a:solidFill>
                <a:schemeClr val="bg1"/>
              </a:solidFill>
              <a:prstDash val="solid"/>
              <a:round/>
              <a:headEnd type="none" w="med" len="med"/>
              <a:tailEnd type="none" w="med" len="med"/>
            </a:ln>
            <a:effectLst/>
          </p:spPr>
        </p:cxnSp>
        <p:cxnSp>
          <p:nvCxnSpPr>
            <p:cNvPr id="1127" name="Straight Connector 1126">
              <a:extLst>
                <a:ext uri="{FF2B5EF4-FFF2-40B4-BE49-F238E27FC236}">
                  <a16:creationId xmlns:a16="http://schemas.microsoft.com/office/drawing/2014/main" id="{A25481FF-CF5E-A2B0-CA72-5FB79DE4F1D2}"/>
                </a:ext>
              </a:extLst>
            </p:cNvPr>
            <p:cNvCxnSpPr>
              <a:cxnSpLocks/>
            </p:cNvCxnSpPr>
            <p:nvPr/>
          </p:nvCxnSpPr>
          <p:spPr bwMode="auto">
            <a:xfrm>
              <a:off x="1136573" y="4154691"/>
              <a:ext cx="61436" cy="0"/>
            </a:xfrm>
            <a:prstGeom prst="line">
              <a:avLst/>
            </a:prstGeom>
            <a:noFill/>
            <a:ln w="28575" cap="flat" cmpd="sng" algn="ctr">
              <a:solidFill>
                <a:schemeClr val="bg1"/>
              </a:solidFill>
              <a:prstDash val="solid"/>
              <a:round/>
              <a:headEnd type="none" w="med" len="med"/>
              <a:tailEnd type="none" w="med" len="med"/>
            </a:ln>
            <a:effectLst/>
          </p:spPr>
        </p:cxnSp>
        <p:cxnSp>
          <p:nvCxnSpPr>
            <p:cNvPr id="1128" name="Straight Connector 1127">
              <a:extLst>
                <a:ext uri="{FF2B5EF4-FFF2-40B4-BE49-F238E27FC236}">
                  <a16:creationId xmlns:a16="http://schemas.microsoft.com/office/drawing/2014/main" id="{0CEE4B39-ED8C-8A75-0791-480B452B00B4}"/>
                </a:ext>
              </a:extLst>
            </p:cNvPr>
            <p:cNvCxnSpPr>
              <a:cxnSpLocks/>
            </p:cNvCxnSpPr>
            <p:nvPr/>
          </p:nvCxnSpPr>
          <p:spPr bwMode="auto">
            <a:xfrm>
              <a:off x="1136573" y="4381073"/>
              <a:ext cx="61436" cy="0"/>
            </a:xfrm>
            <a:prstGeom prst="line">
              <a:avLst/>
            </a:prstGeom>
            <a:noFill/>
            <a:ln w="28575" cap="flat" cmpd="sng" algn="ctr">
              <a:solidFill>
                <a:schemeClr val="bg1"/>
              </a:solidFill>
              <a:prstDash val="solid"/>
              <a:round/>
              <a:headEnd type="none" w="med" len="med"/>
              <a:tailEnd type="none" w="med" len="med"/>
            </a:ln>
            <a:effectLst/>
          </p:spPr>
        </p:cxnSp>
        <p:cxnSp>
          <p:nvCxnSpPr>
            <p:cNvPr id="1129" name="Straight Connector 1128">
              <a:extLst>
                <a:ext uri="{FF2B5EF4-FFF2-40B4-BE49-F238E27FC236}">
                  <a16:creationId xmlns:a16="http://schemas.microsoft.com/office/drawing/2014/main" id="{2701BB6B-320E-7A88-D2D4-0DCB960E35AB}"/>
                </a:ext>
              </a:extLst>
            </p:cNvPr>
            <p:cNvCxnSpPr>
              <a:cxnSpLocks/>
            </p:cNvCxnSpPr>
            <p:nvPr/>
          </p:nvCxnSpPr>
          <p:spPr bwMode="auto">
            <a:xfrm>
              <a:off x="1136573" y="4607455"/>
              <a:ext cx="61436" cy="0"/>
            </a:xfrm>
            <a:prstGeom prst="line">
              <a:avLst/>
            </a:prstGeom>
            <a:noFill/>
            <a:ln w="28575" cap="flat" cmpd="sng" algn="ctr">
              <a:solidFill>
                <a:schemeClr val="bg1"/>
              </a:solidFill>
              <a:prstDash val="solid"/>
              <a:round/>
              <a:headEnd type="none" w="med" len="med"/>
              <a:tailEnd type="none" w="med" len="med"/>
            </a:ln>
            <a:effectLst/>
          </p:spPr>
        </p:cxnSp>
        <p:cxnSp>
          <p:nvCxnSpPr>
            <p:cNvPr id="1130" name="Straight Connector 1129">
              <a:extLst>
                <a:ext uri="{FF2B5EF4-FFF2-40B4-BE49-F238E27FC236}">
                  <a16:creationId xmlns:a16="http://schemas.microsoft.com/office/drawing/2014/main" id="{5B4DC611-B18A-0A54-C1EA-68882566892B}"/>
                </a:ext>
              </a:extLst>
            </p:cNvPr>
            <p:cNvCxnSpPr>
              <a:cxnSpLocks/>
            </p:cNvCxnSpPr>
            <p:nvPr/>
          </p:nvCxnSpPr>
          <p:spPr bwMode="auto">
            <a:xfrm>
              <a:off x="1136573" y="4833841"/>
              <a:ext cx="6143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07" name="Group 1106">
            <a:extLst>
              <a:ext uri="{FF2B5EF4-FFF2-40B4-BE49-F238E27FC236}">
                <a16:creationId xmlns:a16="http://schemas.microsoft.com/office/drawing/2014/main" id="{FDB4B607-E7D9-65B6-36F7-6C64EBC9F7C4}"/>
              </a:ext>
            </a:extLst>
          </p:cNvPr>
          <p:cNvGrpSpPr/>
          <p:nvPr/>
        </p:nvGrpSpPr>
        <p:grpSpPr>
          <a:xfrm>
            <a:off x="6471697" y="2375834"/>
            <a:ext cx="606256" cy="3376634"/>
            <a:chOff x="596587" y="2406985"/>
            <a:chExt cx="606256" cy="2546243"/>
          </a:xfrm>
        </p:grpSpPr>
        <p:sp>
          <p:nvSpPr>
            <p:cNvPr id="1109" name="TextBox 1108">
              <a:extLst>
                <a:ext uri="{FF2B5EF4-FFF2-40B4-BE49-F238E27FC236}">
                  <a16:creationId xmlns:a16="http://schemas.microsoft.com/office/drawing/2014/main" id="{FE82B85B-DD75-042C-EB96-3D05F6E963EE}"/>
                </a:ext>
              </a:extLst>
            </p:cNvPr>
            <p:cNvSpPr txBox="1"/>
            <p:nvPr/>
          </p:nvSpPr>
          <p:spPr bwMode="auto">
            <a:xfrm>
              <a:off x="667119" y="2406985"/>
              <a:ext cx="535724" cy="2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110" name="TextBox 1109">
              <a:extLst>
                <a:ext uri="{FF2B5EF4-FFF2-40B4-BE49-F238E27FC236}">
                  <a16:creationId xmlns:a16="http://schemas.microsoft.com/office/drawing/2014/main" id="{789B2188-33DF-D991-CE59-8738F1E00A26}"/>
                </a:ext>
              </a:extLst>
            </p:cNvPr>
            <p:cNvSpPr txBox="1"/>
            <p:nvPr/>
          </p:nvSpPr>
          <p:spPr bwMode="auto">
            <a:xfrm>
              <a:off x="784139" y="2633759"/>
              <a:ext cx="418704" cy="2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111" name="TextBox 1110">
              <a:extLst>
                <a:ext uri="{FF2B5EF4-FFF2-40B4-BE49-F238E27FC236}">
                  <a16:creationId xmlns:a16="http://schemas.microsoft.com/office/drawing/2014/main" id="{B6312E9B-C6E1-060D-C392-72B530C518CE}"/>
                </a:ext>
              </a:extLst>
            </p:cNvPr>
            <p:cNvSpPr txBox="1"/>
            <p:nvPr/>
          </p:nvSpPr>
          <p:spPr bwMode="auto">
            <a:xfrm>
              <a:off x="784139" y="2860533"/>
              <a:ext cx="418704" cy="2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112" name="TextBox 1111">
              <a:extLst>
                <a:ext uri="{FF2B5EF4-FFF2-40B4-BE49-F238E27FC236}">
                  <a16:creationId xmlns:a16="http://schemas.microsoft.com/office/drawing/2014/main" id="{38B97FAB-DD92-1AF5-370C-EA69E6C0FF02}"/>
                </a:ext>
              </a:extLst>
            </p:cNvPr>
            <p:cNvSpPr txBox="1"/>
            <p:nvPr/>
          </p:nvSpPr>
          <p:spPr bwMode="auto">
            <a:xfrm>
              <a:off x="784139" y="3087307"/>
              <a:ext cx="418704" cy="2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113" name="TextBox 1112">
              <a:extLst>
                <a:ext uri="{FF2B5EF4-FFF2-40B4-BE49-F238E27FC236}">
                  <a16:creationId xmlns:a16="http://schemas.microsoft.com/office/drawing/2014/main" id="{5ABEFCBE-350D-AC18-ED42-98A8CEA278DF}"/>
                </a:ext>
              </a:extLst>
            </p:cNvPr>
            <p:cNvSpPr txBox="1"/>
            <p:nvPr/>
          </p:nvSpPr>
          <p:spPr bwMode="auto">
            <a:xfrm>
              <a:off x="784139" y="3314081"/>
              <a:ext cx="418704" cy="2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114" name="TextBox 1113">
              <a:extLst>
                <a:ext uri="{FF2B5EF4-FFF2-40B4-BE49-F238E27FC236}">
                  <a16:creationId xmlns:a16="http://schemas.microsoft.com/office/drawing/2014/main" id="{9B51C13F-D4D2-0F98-B520-9371FB47C33C}"/>
                </a:ext>
              </a:extLst>
            </p:cNvPr>
            <p:cNvSpPr txBox="1"/>
            <p:nvPr/>
          </p:nvSpPr>
          <p:spPr bwMode="auto">
            <a:xfrm>
              <a:off x="901157" y="3540855"/>
              <a:ext cx="301686" cy="2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115" name="TextBox 1114">
              <a:extLst>
                <a:ext uri="{FF2B5EF4-FFF2-40B4-BE49-F238E27FC236}">
                  <a16:creationId xmlns:a16="http://schemas.microsoft.com/office/drawing/2014/main" id="{5D842E10-3FE9-F765-97C5-B685008F411F}"/>
                </a:ext>
              </a:extLst>
            </p:cNvPr>
            <p:cNvSpPr txBox="1"/>
            <p:nvPr/>
          </p:nvSpPr>
          <p:spPr bwMode="auto">
            <a:xfrm>
              <a:off x="713607" y="3767629"/>
              <a:ext cx="489236" cy="2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116" name="TextBox 1115">
              <a:extLst>
                <a:ext uri="{FF2B5EF4-FFF2-40B4-BE49-F238E27FC236}">
                  <a16:creationId xmlns:a16="http://schemas.microsoft.com/office/drawing/2014/main" id="{CFECD250-7BA1-D59E-BB94-43887B65D9D5}"/>
                </a:ext>
              </a:extLst>
            </p:cNvPr>
            <p:cNvSpPr txBox="1"/>
            <p:nvPr/>
          </p:nvSpPr>
          <p:spPr bwMode="auto">
            <a:xfrm>
              <a:off x="713607" y="3994403"/>
              <a:ext cx="489236" cy="2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117" name="TextBox 1116">
              <a:extLst>
                <a:ext uri="{FF2B5EF4-FFF2-40B4-BE49-F238E27FC236}">
                  <a16:creationId xmlns:a16="http://schemas.microsoft.com/office/drawing/2014/main" id="{9FD109D0-1AE0-ED98-DBCE-45B7ACC6BF44}"/>
                </a:ext>
              </a:extLst>
            </p:cNvPr>
            <p:cNvSpPr txBox="1"/>
            <p:nvPr/>
          </p:nvSpPr>
          <p:spPr bwMode="auto">
            <a:xfrm>
              <a:off x="713607" y="4221177"/>
              <a:ext cx="489236" cy="2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118" name="TextBox 1117">
              <a:extLst>
                <a:ext uri="{FF2B5EF4-FFF2-40B4-BE49-F238E27FC236}">
                  <a16:creationId xmlns:a16="http://schemas.microsoft.com/office/drawing/2014/main" id="{461AA506-EE47-5138-C46C-A866B5032BE2}"/>
                </a:ext>
              </a:extLst>
            </p:cNvPr>
            <p:cNvSpPr txBox="1"/>
            <p:nvPr/>
          </p:nvSpPr>
          <p:spPr bwMode="auto">
            <a:xfrm>
              <a:off x="713607" y="4447951"/>
              <a:ext cx="489236" cy="2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119" name="TextBox 1118">
              <a:extLst>
                <a:ext uri="{FF2B5EF4-FFF2-40B4-BE49-F238E27FC236}">
                  <a16:creationId xmlns:a16="http://schemas.microsoft.com/office/drawing/2014/main" id="{C2EEB276-55BE-6E76-9E8E-361EA7A3BE8B}"/>
                </a:ext>
              </a:extLst>
            </p:cNvPr>
            <p:cNvSpPr txBox="1"/>
            <p:nvPr/>
          </p:nvSpPr>
          <p:spPr bwMode="auto">
            <a:xfrm>
              <a:off x="596587" y="4674723"/>
              <a:ext cx="606256" cy="2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sp>
        <p:nvSpPr>
          <p:cNvPr id="1108" name="TextBox 1107">
            <a:extLst>
              <a:ext uri="{FF2B5EF4-FFF2-40B4-BE49-F238E27FC236}">
                <a16:creationId xmlns:a16="http://schemas.microsoft.com/office/drawing/2014/main" id="{36B83CBA-0727-1B8C-7D8A-130B9E72EB0A}"/>
              </a:ext>
            </a:extLst>
          </p:cNvPr>
          <p:cNvSpPr txBox="1"/>
          <p:nvPr/>
        </p:nvSpPr>
        <p:spPr bwMode="auto">
          <a:xfrm>
            <a:off x="7127438" y="5517401"/>
            <a:ext cx="46589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a:t>
            </a:r>
          </a:p>
        </p:txBody>
      </p:sp>
      <p:grpSp>
        <p:nvGrpSpPr>
          <p:cNvPr id="1134" name="Group 1133">
            <a:extLst>
              <a:ext uri="{FF2B5EF4-FFF2-40B4-BE49-F238E27FC236}">
                <a16:creationId xmlns:a16="http://schemas.microsoft.com/office/drawing/2014/main" id="{1F5A1770-D95C-2374-7B59-E57CF1752B70}"/>
              </a:ext>
            </a:extLst>
          </p:cNvPr>
          <p:cNvGrpSpPr/>
          <p:nvPr/>
        </p:nvGrpSpPr>
        <p:grpSpPr>
          <a:xfrm>
            <a:off x="1335894" y="4916227"/>
            <a:ext cx="2055193" cy="378385"/>
            <a:chOff x="1474426" y="4696101"/>
            <a:chExt cx="2055193" cy="285332"/>
          </a:xfrm>
        </p:grpSpPr>
        <p:grpSp>
          <p:nvGrpSpPr>
            <p:cNvPr id="1135" name="Group 1134">
              <a:extLst>
                <a:ext uri="{FF2B5EF4-FFF2-40B4-BE49-F238E27FC236}">
                  <a16:creationId xmlns:a16="http://schemas.microsoft.com/office/drawing/2014/main" id="{43F4029F-E152-FE66-E659-EDF1D64214F1}"/>
                </a:ext>
              </a:extLst>
            </p:cNvPr>
            <p:cNvGrpSpPr/>
            <p:nvPr/>
          </p:nvGrpSpPr>
          <p:grpSpPr>
            <a:xfrm>
              <a:off x="1474426" y="4783933"/>
              <a:ext cx="1659804" cy="103429"/>
              <a:chOff x="1474426" y="4561824"/>
              <a:chExt cx="1659804" cy="103429"/>
            </a:xfrm>
            <a:solidFill>
              <a:schemeClr val="accent1"/>
            </a:solidFill>
          </p:grpSpPr>
          <p:sp>
            <p:nvSpPr>
              <p:cNvPr id="1140" name="Rectangle 1139">
                <a:extLst>
                  <a:ext uri="{FF2B5EF4-FFF2-40B4-BE49-F238E27FC236}">
                    <a16:creationId xmlns:a16="http://schemas.microsoft.com/office/drawing/2014/main" id="{45257A3E-F7EE-CE42-B51F-17D9A369A616}"/>
                  </a:ext>
                </a:extLst>
              </p:cNvPr>
              <p:cNvSpPr/>
              <p:nvPr/>
            </p:nvSpPr>
            <p:spPr bwMode="auto">
              <a:xfrm>
                <a:off x="1474426" y="4561824"/>
                <a:ext cx="137160" cy="103429"/>
              </a:xfrm>
              <a:prstGeom prst="rect">
                <a:avLst/>
              </a:prstGeom>
              <a:solidFill>
                <a:schemeClr val="accent1">
                  <a:alpha val="2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1" name="Rectangle 1140">
                <a:extLst>
                  <a:ext uri="{FF2B5EF4-FFF2-40B4-BE49-F238E27FC236}">
                    <a16:creationId xmlns:a16="http://schemas.microsoft.com/office/drawing/2014/main" id="{443315EB-32E0-0934-B430-C3EFB0846445}"/>
                  </a:ext>
                </a:extLst>
              </p:cNvPr>
              <p:cNvSpPr/>
              <p:nvPr/>
            </p:nvSpPr>
            <p:spPr bwMode="auto">
              <a:xfrm>
                <a:off x="1981974" y="4561824"/>
                <a:ext cx="137160" cy="103429"/>
              </a:xfrm>
              <a:prstGeom prst="rect">
                <a:avLst/>
              </a:prstGeom>
              <a:solidFill>
                <a:schemeClr val="accent1">
                  <a:alpha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2" name="Rectangle 1141">
                <a:extLst>
                  <a:ext uri="{FF2B5EF4-FFF2-40B4-BE49-F238E27FC236}">
                    <a16:creationId xmlns:a16="http://schemas.microsoft.com/office/drawing/2014/main" id="{3FD16693-7140-7FA8-E55E-6EE62A924863}"/>
                  </a:ext>
                </a:extLst>
              </p:cNvPr>
              <p:cNvSpPr/>
              <p:nvPr/>
            </p:nvSpPr>
            <p:spPr bwMode="auto">
              <a:xfrm>
                <a:off x="2489522" y="4561824"/>
                <a:ext cx="137160" cy="103429"/>
              </a:xfrm>
              <a:prstGeom prst="rect">
                <a:avLst/>
              </a:prstGeom>
              <a:solidFill>
                <a:srgbClr val="015873">
                  <a:alpha val="60000"/>
                </a:srgb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3" name="Rectangle 1142">
                <a:extLst>
                  <a:ext uri="{FF2B5EF4-FFF2-40B4-BE49-F238E27FC236}">
                    <a16:creationId xmlns:a16="http://schemas.microsoft.com/office/drawing/2014/main" id="{30C5FACE-BF8A-8F8D-1522-2D7022718C7D}"/>
                  </a:ext>
                </a:extLst>
              </p:cNvPr>
              <p:cNvSpPr/>
              <p:nvPr/>
            </p:nvSpPr>
            <p:spPr bwMode="auto">
              <a:xfrm>
                <a:off x="2997070" y="4561824"/>
                <a:ext cx="137160" cy="103429"/>
              </a:xfrm>
              <a:prstGeom prst="rect">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136" name="TextBox 1135">
              <a:extLst>
                <a:ext uri="{FF2B5EF4-FFF2-40B4-BE49-F238E27FC236}">
                  <a16:creationId xmlns:a16="http://schemas.microsoft.com/office/drawing/2014/main" id="{BCB75C04-8167-53B6-FC98-D76ACC405B3A}"/>
                </a:ext>
              </a:extLst>
            </p:cNvPr>
            <p:cNvSpPr txBox="1"/>
            <p:nvPr/>
          </p:nvSpPr>
          <p:spPr bwMode="auto">
            <a:xfrm>
              <a:off x="1576668" y="4702928"/>
              <a:ext cx="445956" cy="2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a:t>
              </a:r>
            </a:p>
          </p:txBody>
        </p:sp>
        <p:sp>
          <p:nvSpPr>
            <p:cNvPr id="1137" name="TextBox 1136">
              <a:extLst>
                <a:ext uri="{FF2B5EF4-FFF2-40B4-BE49-F238E27FC236}">
                  <a16:creationId xmlns:a16="http://schemas.microsoft.com/office/drawing/2014/main" id="{FB3BCF1F-217D-0D33-C52C-78BB8B7B6DF0}"/>
                </a:ext>
              </a:extLst>
            </p:cNvPr>
            <p:cNvSpPr txBox="1"/>
            <p:nvPr/>
          </p:nvSpPr>
          <p:spPr bwMode="auto">
            <a:xfrm>
              <a:off x="2088272" y="4702928"/>
              <a:ext cx="433132" cy="2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1138" name="TextBox 1137">
              <a:extLst>
                <a:ext uri="{FF2B5EF4-FFF2-40B4-BE49-F238E27FC236}">
                  <a16:creationId xmlns:a16="http://schemas.microsoft.com/office/drawing/2014/main" id="{9099E52A-9CC9-A8C3-E5E8-8DF58C6F563C}"/>
                </a:ext>
              </a:extLst>
            </p:cNvPr>
            <p:cNvSpPr txBox="1"/>
            <p:nvPr/>
          </p:nvSpPr>
          <p:spPr bwMode="auto">
            <a:xfrm>
              <a:off x="2588654" y="4702928"/>
              <a:ext cx="428322" cy="2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1139" name="TextBox 1138">
              <a:extLst>
                <a:ext uri="{FF2B5EF4-FFF2-40B4-BE49-F238E27FC236}">
                  <a16:creationId xmlns:a16="http://schemas.microsoft.com/office/drawing/2014/main" id="{D65A3F92-23C8-E504-F6DD-5ED997BC0902}"/>
                </a:ext>
              </a:extLst>
            </p:cNvPr>
            <p:cNvSpPr txBox="1"/>
            <p:nvPr/>
          </p:nvSpPr>
          <p:spPr bwMode="auto">
            <a:xfrm>
              <a:off x="3096487" y="4696101"/>
              <a:ext cx="433132" cy="2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a:t>
              </a:r>
            </a:p>
          </p:txBody>
        </p:sp>
      </p:grpSp>
      <p:grpSp>
        <p:nvGrpSpPr>
          <p:cNvPr id="1144" name="Group 1143">
            <a:extLst>
              <a:ext uri="{FF2B5EF4-FFF2-40B4-BE49-F238E27FC236}">
                <a16:creationId xmlns:a16="http://schemas.microsoft.com/office/drawing/2014/main" id="{E5BE385B-A818-02AB-46A2-1B3C21CA64DD}"/>
              </a:ext>
            </a:extLst>
          </p:cNvPr>
          <p:cNvGrpSpPr/>
          <p:nvPr/>
        </p:nvGrpSpPr>
        <p:grpSpPr>
          <a:xfrm>
            <a:off x="7367191" y="4922228"/>
            <a:ext cx="2077071" cy="369332"/>
            <a:chOff x="1474425" y="4702928"/>
            <a:chExt cx="2077071" cy="278505"/>
          </a:xfrm>
        </p:grpSpPr>
        <p:grpSp>
          <p:nvGrpSpPr>
            <p:cNvPr id="1145" name="Group 1144">
              <a:extLst>
                <a:ext uri="{FF2B5EF4-FFF2-40B4-BE49-F238E27FC236}">
                  <a16:creationId xmlns:a16="http://schemas.microsoft.com/office/drawing/2014/main" id="{8FC5414E-3A0E-D53F-3CF4-23A98EA549EA}"/>
                </a:ext>
              </a:extLst>
            </p:cNvPr>
            <p:cNvGrpSpPr/>
            <p:nvPr/>
          </p:nvGrpSpPr>
          <p:grpSpPr>
            <a:xfrm>
              <a:off x="1474425" y="4783933"/>
              <a:ext cx="1659804" cy="103429"/>
              <a:chOff x="1474425" y="4561824"/>
              <a:chExt cx="1659804" cy="103429"/>
            </a:xfrm>
            <a:solidFill>
              <a:schemeClr val="accent1"/>
            </a:solidFill>
          </p:grpSpPr>
          <p:sp>
            <p:nvSpPr>
              <p:cNvPr id="1150" name="Rectangle 1149">
                <a:extLst>
                  <a:ext uri="{FF2B5EF4-FFF2-40B4-BE49-F238E27FC236}">
                    <a16:creationId xmlns:a16="http://schemas.microsoft.com/office/drawing/2014/main" id="{38A9CBCB-60E8-00E0-51A3-829BDE4F3B32}"/>
                  </a:ext>
                </a:extLst>
              </p:cNvPr>
              <p:cNvSpPr/>
              <p:nvPr/>
            </p:nvSpPr>
            <p:spPr bwMode="auto">
              <a:xfrm>
                <a:off x="1474425" y="4561824"/>
                <a:ext cx="137160" cy="103429"/>
              </a:xfrm>
              <a:prstGeom prst="rect">
                <a:avLst/>
              </a:prstGeom>
              <a:solidFill>
                <a:srgbClr val="E1471D">
                  <a:alpha val="40000"/>
                </a:srgb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1" name="Rectangle 1150">
                <a:extLst>
                  <a:ext uri="{FF2B5EF4-FFF2-40B4-BE49-F238E27FC236}">
                    <a16:creationId xmlns:a16="http://schemas.microsoft.com/office/drawing/2014/main" id="{4EB169BC-228A-1EA4-5CB8-CE7EA8C0A1E9}"/>
                  </a:ext>
                </a:extLst>
              </p:cNvPr>
              <p:cNvSpPr/>
              <p:nvPr/>
            </p:nvSpPr>
            <p:spPr bwMode="auto">
              <a:xfrm>
                <a:off x="1981973" y="4561824"/>
                <a:ext cx="137160" cy="103429"/>
              </a:xfrm>
              <a:prstGeom prst="rect">
                <a:avLst/>
              </a:prstGeom>
              <a:solidFill>
                <a:srgbClr val="E1471D">
                  <a:alpha val="60000"/>
                </a:srgb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2" name="Rectangle 1151">
                <a:extLst>
                  <a:ext uri="{FF2B5EF4-FFF2-40B4-BE49-F238E27FC236}">
                    <a16:creationId xmlns:a16="http://schemas.microsoft.com/office/drawing/2014/main" id="{6A5E7613-930D-F55B-EB5E-C9D694BB1DF1}"/>
                  </a:ext>
                </a:extLst>
              </p:cNvPr>
              <p:cNvSpPr/>
              <p:nvPr/>
            </p:nvSpPr>
            <p:spPr bwMode="auto">
              <a:xfrm>
                <a:off x="2489521" y="4561824"/>
                <a:ext cx="137160" cy="10342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3" name="Rectangle 1152">
                <a:extLst>
                  <a:ext uri="{FF2B5EF4-FFF2-40B4-BE49-F238E27FC236}">
                    <a16:creationId xmlns:a16="http://schemas.microsoft.com/office/drawing/2014/main" id="{638F0454-49BC-8D96-DE9A-CBF9DA23BBED}"/>
                  </a:ext>
                </a:extLst>
              </p:cNvPr>
              <p:cNvSpPr/>
              <p:nvPr/>
            </p:nvSpPr>
            <p:spPr bwMode="auto">
              <a:xfrm>
                <a:off x="2997069" y="4561824"/>
                <a:ext cx="137160" cy="103429"/>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146" name="TextBox 1145">
              <a:extLst>
                <a:ext uri="{FF2B5EF4-FFF2-40B4-BE49-F238E27FC236}">
                  <a16:creationId xmlns:a16="http://schemas.microsoft.com/office/drawing/2014/main" id="{5A02C0A4-944B-747D-287C-7482020FDD8B}"/>
                </a:ext>
              </a:extLst>
            </p:cNvPr>
            <p:cNvSpPr txBox="1"/>
            <p:nvPr/>
          </p:nvSpPr>
          <p:spPr bwMode="auto">
            <a:xfrm>
              <a:off x="1576668" y="4702928"/>
              <a:ext cx="445956" cy="2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a:t>
              </a:r>
            </a:p>
          </p:txBody>
        </p:sp>
        <p:sp>
          <p:nvSpPr>
            <p:cNvPr id="1147" name="TextBox 1146">
              <a:extLst>
                <a:ext uri="{FF2B5EF4-FFF2-40B4-BE49-F238E27FC236}">
                  <a16:creationId xmlns:a16="http://schemas.microsoft.com/office/drawing/2014/main" id="{8AA15266-D449-AF26-5E32-CE7A377640C5}"/>
                </a:ext>
              </a:extLst>
            </p:cNvPr>
            <p:cNvSpPr txBox="1"/>
            <p:nvPr/>
          </p:nvSpPr>
          <p:spPr bwMode="auto">
            <a:xfrm>
              <a:off x="2106378" y="4702928"/>
              <a:ext cx="433132" cy="2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1148" name="TextBox 1147">
              <a:extLst>
                <a:ext uri="{FF2B5EF4-FFF2-40B4-BE49-F238E27FC236}">
                  <a16:creationId xmlns:a16="http://schemas.microsoft.com/office/drawing/2014/main" id="{098477CF-4D0F-6666-BC6F-3E8E99B434AA}"/>
                </a:ext>
              </a:extLst>
            </p:cNvPr>
            <p:cNvSpPr txBox="1"/>
            <p:nvPr/>
          </p:nvSpPr>
          <p:spPr bwMode="auto">
            <a:xfrm>
              <a:off x="2588654" y="4702928"/>
              <a:ext cx="428322" cy="2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1149" name="TextBox 1148">
              <a:extLst>
                <a:ext uri="{FF2B5EF4-FFF2-40B4-BE49-F238E27FC236}">
                  <a16:creationId xmlns:a16="http://schemas.microsoft.com/office/drawing/2014/main" id="{274009CE-159A-448E-E5DF-1B1721A1DBC8}"/>
                </a:ext>
              </a:extLst>
            </p:cNvPr>
            <p:cNvSpPr txBox="1"/>
            <p:nvPr/>
          </p:nvSpPr>
          <p:spPr bwMode="auto">
            <a:xfrm>
              <a:off x="3105540" y="4702928"/>
              <a:ext cx="445956" cy="27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a:t>
              </a:r>
            </a:p>
          </p:txBody>
        </p:sp>
      </p:grpSp>
    </p:spTree>
    <p:extLst>
      <p:ext uri="{BB962C8B-B14F-4D97-AF65-F5344CB8AC3E}">
        <p14:creationId xmlns:p14="http://schemas.microsoft.com/office/powerpoint/2010/main" val="33276074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46D78-7F1C-5279-2256-591B8F6832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D7BB1F-3CA6-515D-22CE-01A15E19EA94}"/>
              </a:ext>
            </a:extLst>
          </p:cNvPr>
          <p:cNvSpPr>
            <a:spLocks noGrp="1"/>
          </p:cNvSpPr>
          <p:nvPr>
            <p:ph type="title"/>
          </p:nvPr>
        </p:nvSpPr>
        <p:spPr/>
        <p:txBody>
          <a:bodyPr>
            <a:noAutofit/>
          </a:bodyPr>
          <a:lstStyle/>
          <a:p>
            <a:br>
              <a:rPr lang="en-US" dirty="0"/>
            </a:br>
            <a:r>
              <a:rPr lang="en-US" dirty="0"/>
              <a:t>IDeate-Lung01: Response With I-DXd 12 mg/kg</a:t>
            </a:r>
            <a:br>
              <a:rPr lang="en-US" dirty="0"/>
            </a:br>
            <a:endParaRPr lang="en-US" dirty="0"/>
          </a:p>
        </p:txBody>
      </p:sp>
      <p:sp>
        <p:nvSpPr>
          <p:cNvPr id="5" name="Text Box 11">
            <a:extLst>
              <a:ext uri="{FF2B5EF4-FFF2-40B4-BE49-F238E27FC236}">
                <a16:creationId xmlns:a16="http://schemas.microsoft.com/office/drawing/2014/main" id="{1A291765-42EB-DFA3-0AB7-947BBDBE31B8}"/>
              </a:ext>
            </a:extLst>
          </p:cNvPr>
          <p:cNvSpPr txBox="1">
            <a:spLocks noChangeArrowheads="1"/>
          </p:cNvSpPr>
          <p:nvPr/>
        </p:nvSpPr>
        <p:spPr bwMode="auto">
          <a:xfrm>
            <a:off x="403829" y="6368275"/>
            <a:ext cx="47732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Ahn. WCLC 2025. Abstr OA06.03. Rudin. JCO. 2025;[Epub</a:t>
            </a:r>
            <a:r>
              <a:rPr lang="en-US" altLang="en-US" sz="1200" dirty="0">
                <a:solidFill>
                  <a:srgbClr val="455560"/>
                </a:solidFill>
                <a:latin typeface="Calibri" panose="020F0502020204030204" pitchFamily="34" charset="0"/>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6" name="Table 5">
            <a:extLst>
              <a:ext uri="{FF2B5EF4-FFF2-40B4-BE49-F238E27FC236}">
                <a16:creationId xmlns:a16="http://schemas.microsoft.com/office/drawing/2014/main" id="{6475EEED-6B33-4E1A-B7CB-C02370C2557D}"/>
              </a:ext>
            </a:extLst>
          </p:cNvPr>
          <p:cNvGraphicFramePr>
            <a:graphicFrameLocks noGrp="1"/>
          </p:cNvGraphicFramePr>
          <p:nvPr>
            <p:extLst>
              <p:ext uri="{D42A27DB-BD31-4B8C-83A1-F6EECF244321}">
                <p14:modId xmlns:p14="http://schemas.microsoft.com/office/powerpoint/2010/main" val="3766931266"/>
              </p:ext>
            </p:extLst>
          </p:nvPr>
        </p:nvGraphicFramePr>
        <p:xfrm>
          <a:off x="4059305" y="1475523"/>
          <a:ext cx="7329161" cy="1864548"/>
        </p:xfrm>
        <a:graphic>
          <a:graphicData uri="http://schemas.openxmlformats.org/drawingml/2006/table">
            <a:tbl>
              <a:tblPr firstRow="1" bandRow="1">
                <a:tableStyleId>{5C22544A-7EE6-4342-B048-85BDC9FD1C3A}</a:tableStyleId>
              </a:tblPr>
              <a:tblGrid>
                <a:gridCol w="2261507">
                  <a:extLst>
                    <a:ext uri="{9D8B030D-6E8A-4147-A177-3AD203B41FA5}">
                      <a16:colId xmlns:a16="http://schemas.microsoft.com/office/drawing/2014/main" val="1558192832"/>
                    </a:ext>
                  </a:extLst>
                </a:gridCol>
                <a:gridCol w="1591286">
                  <a:extLst>
                    <a:ext uri="{9D8B030D-6E8A-4147-A177-3AD203B41FA5}">
                      <a16:colId xmlns:a16="http://schemas.microsoft.com/office/drawing/2014/main" val="4234290245"/>
                    </a:ext>
                  </a:extLst>
                </a:gridCol>
                <a:gridCol w="1696995">
                  <a:extLst>
                    <a:ext uri="{9D8B030D-6E8A-4147-A177-3AD203B41FA5}">
                      <a16:colId xmlns:a16="http://schemas.microsoft.com/office/drawing/2014/main" val="3088660267"/>
                    </a:ext>
                  </a:extLst>
                </a:gridCol>
                <a:gridCol w="1779373">
                  <a:extLst>
                    <a:ext uri="{9D8B030D-6E8A-4147-A177-3AD203B41FA5}">
                      <a16:colId xmlns:a16="http://schemas.microsoft.com/office/drawing/2014/main" val="1662599736"/>
                    </a:ext>
                  </a:extLst>
                </a:gridCol>
              </a:tblGrid>
              <a:tr h="307434">
                <a:tc rowSpan="2">
                  <a:txBody>
                    <a:bodyPr/>
                    <a:lstStyle/>
                    <a:p>
                      <a:r>
                        <a:rPr lang="en-US" sz="1400" b="1" dirty="0">
                          <a:solidFill>
                            <a:schemeClr val="tx1"/>
                          </a:solidFill>
                        </a:rPr>
                        <a:t>Response, n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lumOff val="25000"/>
                      </a:schemeClr>
                    </a:solidFill>
                  </a:tcPr>
                </a:tc>
                <a:tc gridSpan="3">
                  <a:txBody>
                    <a:bodyPr/>
                    <a:lstStyle/>
                    <a:p>
                      <a:pPr algn="ctr"/>
                      <a:r>
                        <a:rPr lang="en-US" sz="1400" b="1" dirty="0">
                          <a:solidFill>
                            <a:schemeClr val="tx1"/>
                          </a:solidFill>
                        </a:rPr>
                        <a:t>I-DXd 12 mg/kg</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4239918169"/>
                  </a:ext>
                </a:extLst>
              </a:tr>
              <a:tr h="461009">
                <a:tc vMerge="1">
                  <a:txBody>
                    <a:bodyPr/>
                    <a:lstStyle/>
                    <a:p>
                      <a:endParaRPr dirty="0"/>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75000"/>
                        <a:lumOff val="25000"/>
                      </a:schemeClr>
                    </a:solidFill>
                  </a:tcPr>
                </a:tc>
                <a:tc>
                  <a:txBody>
                    <a:bodyPr/>
                    <a:lstStyle/>
                    <a:p>
                      <a:pPr algn="ctr"/>
                      <a:r>
                        <a:rPr lang="en-US" sz="1400" b="1" dirty="0">
                          <a:solidFill>
                            <a:schemeClr val="tx1"/>
                          </a:solidFill>
                        </a:rPr>
                        <a:t>Total </a:t>
                      </a:r>
                    </a:p>
                    <a:p>
                      <a:pPr algn="ctr"/>
                      <a:r>
                        <a:rPr lang="en-US" sz="1400" b="1" dirty="0">
                          <a:solidFill>
                            <a:schemeClr val="tx1"/>
                          </a:solidFill>
                        </a:rPr>
                        <a:t>(N = 137)</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rPr>
                        <a:t>2L</a:t>
                      </a:r>
                    </a:p>
                    <a:p>
                      <a:pPr algn="ctr"/>
                      <a:r>
                        <a:rPr lang="en-US" sz="1400" b="1" dirty="0">
                          <a:solidFill>
                            <a:schemeClr val="tx1"/>
                          </a:solidFill>
                        </a:rPr>
                        <a:t>(n = 32)</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2"/>
                    </a:solidFill>
                  </a:tcPr>
                </a:tc>
                <a:tc>
                  <a:txBody>
                    <a:bodyPr/>
                    <a:lstStyle/>
                    <a:p>
                      <a:pPr algn="ctr"/>
                      <a:r>
                        <a:rPr lang="en-US" sz="1400" b="1" dirty="0">
                          <a:solidFill>
                            <a:schemeClr val="tx1"/>
                          </a:solidFill>
                        </a:rPr>
                        <a:t>3L+</a:t>
                      </a:r>
                    </a:p>
                    <a:p>
                      <a:pPr algn="ctr"/>
                      <a:r>
                        <a:rPr lang="en-US" sz="1400" b="1" dirty="0">
                          <a:solidFill>
                            <a:schemeClr val="tx1"/>
                          </a:solidFill>
                        </a:rPr>
                        <a:t>(n = 105)</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684567024"/>
                  </a:ext>
                </a:extLst>
              </a:tr>
              <a:tr h="650837">
                <a:tc>
                  <a:txBody>
                    <a:bodyPr/>
                    <a:lstStyle/>
                    <a:p>
                      <a:r>
                        <a:rPr lang="en-US" sz="1400" dirty="0">
                          <a:solidFill>
                            <a:schemeClr val="bg1"/>
                          </a:solidFill>
                        </a:rPr>
                        <a:t>Confirmed ORR, % (95% CI)</a:t>
                      </a:r>
                    </a:p>
                    <a:p>
                      <a:pPr marL="171450" indent="-171450">
                        <a:buFont typeface="Wingdings" panose="05000000000000000000" pitchFamily="2" charset="2"/>
                        <a:buChar char="§"/>
                        <a:tabLst/>
                      </a:pPr>
                      <a:r>
                        <a:rPr lang="en-US" sz="1400" dirty="0">
                          <a:solidFill>
                            <a:schemeClr val="bg1"/>
                          </a:solidFill>
                        </a:rPr>
                        <a:t>CR</a:t>
                      </a:r>
                    </a:p>
                    <a:p>
                      <a:pPr marL="171450" indent="-171450">
                        <a:buFont typeface="Wingdings" panose="05000000000000000000" pitchFamily="2" charset="2"/>
                        <a:buChar char="§"/>
                        <a:tabLst/>
                      </a:pPr>
                      <a:r>
                        <a:rPr lang="en-US" sz="1400" dirty="0">
                          <a:solidFill>
                            <a:schemeClr val="bg1"/>
                          </a:solidFill>
                        </a:rPr>
                        <a:t>PR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48.2 (39.6-56.9)</a:t>
                      </a:r>
                    </a:p>
                    <a:p>
                      <a:pPr algn="ctr"/>
                      <a:r>
                        <a:rPr lang="en-US" sz="1400" dirty="0">
                          <a:solidFill>
                            <a:schemeClr val="bg1"/>
                          </a:solidFill>
                        </a:rPr>
                        <a:t>3 (2.2)</a:t>
                      </a:r>
                    </a:p>
                    <a:p>
                      <a:pPr algn="ctr"/>
                      <a:r>
                        <a:rPr lang="en-US" sz="1400" dirty="0">
                          <a:solidFill>
                            <a:schemeClr val="bg1"/>
                          </a:solidFill>
                        </a:rPr>
                        <a:t>63 (46.0)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56.3 (37.7-73.6)</a:t>
                      </a:r>
                    </a:p>
                    <a:p>
                      <a:pPr algn="ctr"/>
                      <a:r>
                        <a:rPr lang="en-US" sz="1400" dirty="0">
                          <a:solidFill>
                            <a:schemeClr val="bg1"/>
                          </a:solidFill>
                        </a:rPr>
                        <a:t>0</a:t>
                      </a:r>
                    </a:p>
                    <a:p>
                      <a:pPr algn="ctr"/>
                      <a:r>
                        <a:rPr lang="en-US" sz="1400" dirty="0">
                          <a:solidFill>
                            <a:schemeClr val="bg1"/>
                          </a:solidFill>
                        </a:rPr>
                        <a:t>18 (56.3)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45.7 (36.0-55.7)</a:t>
                      </a:r>
                    </a:p>
                    <a:p>
                      <a:pPr algn="ctr"/>
                      <a:r>
                        <a:rPr lang="en-US" sz="1400" dirty="0">
                          <a:solidFill>
                            <a:schemeClr val="bg1"/>
                          </a:solidFill>
                        </a:rPr>
                        <a:t>3 (2.9)</a:t>
                      </a:r>
                    </a:p>
                    <a:p>
                      <a:pPr algn="ctr"/>
                      <a:r>
                        <a:rPr lang="en-US" sz="1400" dirty="0">
                          <a:solidFill>
                            <a:schemeClr val="bg1"/>
                          </a:solidFill>
                        </a:rPr>
                        <a:t>45 (42.9)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75360092"/>
                  </a:ext>
                </a:extLst>
              </a:tr>
              <a:tr h="307434">
                <a:tc>
                  <a:txBody>
                    <a:bodyPr/>
                    <a:lstStyle/>
                    <a:p>
                      <a:r>
                        <a:rPr lang="en-US" sz="1400" dirty="0">
                          <a:solidFill>
                            <a:schemeClr val="bg1"/>
                          </a:solidFill>
                        </a:rPr>
                        <a:t>DCR, %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87.6 (80.9-92.6)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96.9 (83.8-99.9)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84.8 (76.4-91.0)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2369090"/>
                  </a:ext>
                </a:extLst>
              </a:tr>
            </a:tbl>
          </a:graphicData>
        </a:graphic>
      </p:graphicFrame>
      <p:grpSp>
        <p:nvGrpSpPr>
          <p:cNvPr id="258" name="Group 257">
            <a:extLst>
              <a:ext uri="{FF2B5EF4-FFF2-40B4-BE49-F238E27FC236}">
                <a16:creationId xmlns:a16="http://schemas.microsoft.com/office/drawing/2014/main" id="{7CC24F2E-6525-A613-230B-5DD96E7AA2E9}"/>
              </a:ext>
            </a:extLst>
          </p:cNvPr>
          <p:cNvGrpSpPr/>
          <p:nvPr/>
        </p:nvGrpSpPr>
        <p:grpSpPr>
          <a:xfrm>
            <a:off x="460987" y="1994692"/>
            <a:ext cx="11042608" cy="4117083"/>
            <a:chOff x="460987" y="1806434"/>
            <a:chExt cx="11042608" cy="4117083"/>
          </a:xfrm>
        </p:grpSpPr>
        <p:grpSp>
          <p:nvGrpSpPr>
            <p:cNvPr id="255" name="Group 254">
              <a:extLst>
                <a:ext uri="{FF2B5EF4-FFF2-40B4-BE49-F238E27FC236}">
                  <a16:creationId xmlns:a16="http://schemas.microsoft.com/office/drawing/2014/main" id="{24F6597E-3DC7-9C7D-55F3-495880532FA8}"/>
                </a:ext>
              </a:extLst>
            </p:cNvPr>
            <p:cNvGrpSpPr/>
            <p:nvPr/>
          </p:nvGrpSpPr>
          <p:grpSpPr>
            <a:xfrm>
              <a:off x="460987" y="1806434"/>
              <a:ext cx="920634" cy="4117083"/>
              <a:chOff x="460987" y="1806434"/>
              <a:chExt cx="920634" cy="4117083"/>
            </a:xfrm>
          </p:grpSpPr>
          <p:cxnSp>
            <p:nvCxnSpPr>
              <p:cNvPr id="8" name="Straight Connector 7">
                <a:extLst>
                  <a:ext uri="{FF2B5EF4-FFF2-40B4-BE49-F238E27FC236}">
                    <a16:creationId xmlns:a16="http://schemas.microsoft.com/office/drawing/2014/main" id="{38CCAE5A-50F7-0A8A-DEBA-A2F518686C2B}"/>
                  </a:ext>
                </a:extLst>
              </p:cNvPr>
              <p:cNvCxnSpPr/>
              <p:nvPr/>
            </p:nvCxnSpPr>
            <p:spPr bwMode="auto">
              <a:xfrm>
                <a:off x="1371600" y="1935271"/>
                <a:ext cx="0" cy="3876806"/>
              </a:xfrm>
              <a:prstGeom prst="line">
                <a:avLst/>
              </a:prstGeom>
              <a:noFill/>
              <a:ln w="28575" cap="flat" cmpd="sng" algn="ctr">
                <a:solidFill>
                  <a:schemeClr val="bg1"/>
                </a:solidFill>
                <a:prstDash val="solid"/>
                <a:round/>
                <a:headEnd type="none" w="med" len="med"/>
                <a:tailEnd type="none" w="med" len="med"/>
              </a:ln>
              <a:effectLst/>
            </p:spPr>
          </p:cxnSp>
          <p:grpSp>
            <p:nvGrpSpPr>
              <p:cNvPr id="21" name="Group 20">
                <a:extLst>
                  <a:ext uri="{FF2B5EF4-FFF2-40B4-BE49-F238E27FC236}">
                    <a16:creationId xmlns:a16="http://schemas.microsoft.com/office/drawing/2014/main" id="{E52D2CFD-C240-00D8-AF22-F2A55E404C68}"/>
                  </a:ext>
                </a:extLst>
              </p:cNvPr>
              <p:cNvGrpSpPr/>
              <p:nvPr/>
            </p:nvGrpSpPr>
            <p:grpSpPr>
              <a:xfrm>
                <a:off x="1290181" y="1960323"/>
                <a:ext cx="91440" cy="3810001"/>
                <a:chOff x="1371600" y="1960323"/>
                <a:chExt cx="112734" cy="3810001"/>
              </a:xfrm>
            </p:grpSpPr>
            <p:cxnSp>
              <p:nvCxnSpPr>
                <p:cNvPr id="10" name="Straight Connector 9">
                  <a:extLst>
                    <a:ext uri="{FF2B5EF4-FFF2-40B4-BE49-F238E27FC236}">
                      <a16:creationId xmlns:a16="http://schemas.microsoft.com/office/drawing/2014/main" id="{CB1474E9-E3E0-C553-49C2-D6883EF0092E}"/>
                    </a:ext>
                  </a:extLst>
                </p:cNvPr>
                <p:cNvCxnSpPr>
                  <a:cxnSpLocks/>
                </p:cNvCxnSpPr>
                <p:nvPr/>
              </p:nvCxnSpPr>
              <p:spPr bwMode="auto">
                <a:xfrm>
                  <a:off x="1371600" y="1960323"/>
                  <a:ext cx="112734"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4A88979C-F404-801B-B6CC-D977B74752C0}"/>
                    </a:ext>
                  </a:extLst>
                </p:cNvPr>
                <p:cNvCxnSpPr>
                  <a:cxnSpLocks/>
                </p:cNvCxnSpPr>
                <p:nvPr/>
              </p:nvCxnSpPr>
              <p:spPr bwMode="auto">
                <a:xfrm>
                  <a:off x="1371600" y="2341323"/>
                  <a:ext cx="112734"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4714CBA7-73EA-EE48-93C7-F68F5B8C4210}"/>
                    </a:ext>
                  </a:extLst>
                </p:cNvPr>
                <p:cNvCxnSpPr>
                  <a:cxnSpLocks/>
                </p:cNvCxnSpPr>
                <p:nvPr/>
              </p:nvCxnSpPr>
              <p:spPr bwMode="auto">
                <a:xfrm>
                  <a:off x="1371600" y="2722323"/>
                  <a:ext cx="112734"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E6302DE5-35C1-8B21-BADA-33DB0D82C858}"/>
                    </a:ext>
                  </a:extLst>
                </p:cNvPr>
                <p:cNvCxnSpPr>
                  <a:cxnSpLocks/>
                </p:cNvCxnSpPr>
                <p:nvPr/>
              </p:nvCxnSpPr>
              <p:spPr bwMode="auto">
                <a:xfrm>
                  <a:off x="1371600" y="3103323"/>
                  <a:ext cx="112734"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B242B59B-084B-7130-E2B2-5287DAFA2418}"/>
                    </a:ext>
                  </a:extLst>
                </p:cNvPr>
                <p:cNvCxnSpPr>
                  <a:cxnSpLocks/>
                </p:cNvCxnSpPr>
                <p:nvPr/>
              </p:nvCxnSpPr>
              <p:spPr bwMode="auto">
                <a:xfrm>
                  <a:off x="1371600" y="3484323"/>
                  <a:ext cx="112734"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CDC839FB-685F-D91D-9D3A-EE226621F8CA}"/>
                    </a:ext>
                  </a:extLst>
                </p:cNvPr>
                <p:cNvCxnSpPr>
                  <a:cxnSpLocks/>
                </p:cNvCxnSpPr>
                <p:nvPr/>
              </p:nvCxnSpPr>
              <p:spPr bwMode="auto">
                <a:xfrm>
                  <a:off x="1371600" y="3865323"/>
                  <a:ext cx="112734"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0B98DB3E-004B-B896-755D-9C65FA430BCF}"/>
                    </a:ext>
                  </a:extLst>
                </p:cNvPr>
                <p:cNvCxnSpPr>
                  <a:cxnSpLocks/>
                </p:cNvCxnSpPr>
                <p:nvPr/>
              </p:nvCxnSpPr>
              <p:spPr bwMode="auto">
                <a:xfrm>
                  <a:off x="1371600" y="4246323"/>
                  <a:ext cx="112734"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0A8B710D-0097-4568-CCF9-A68FC6334382}"/>
                    </a:ext>
                  </a:extLst>
                </p:cNvPr>
                <p:cNvCxnSpPr>
                  <a:cxnSpLocks/>
                </p:cNvCxnSpPr>
                <p:nvPr/>
              </p:nvCxnSpPr>
              <p:spPr bwMode="auto">
                <a:xfrm>
                  <a:off x="1371600" y="4627323"/>
                  <a:ext cx="112734"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A5FA3808-383F-3002-561A-8634825AF46E}"/>
                    </a:ext>
                  </a:extLst>
                </p:cNvPr>
                <p:cNvCxnSpPr>
                  <a:cxnSpLocks/>
                </p:cNvCxnSpPr>
                <p:nvPr/>
              </p:nvCxnSpPr>
              <p:spPr bwMode="auto">
                <a:xfrm>
                  <a:off x="1371600" y="5008323"/>
                  <a:ext cx="112734"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6B27C95-ECDB-DF8E-331F-DB0F357EFF82}"/>
                    </a:ext>
                  </a:extLst>
                </p:cNvPr>
                <p:cNvCxnSpPr>
                  <a:cxnSpLocks/>
                </p:cNvCxnSpPr>
                <p:nvPr/>
              </p:nvCxnSpPr>
              <p:spPr bwMode="auto">
                <a:xfrm>
                  <a:off x="1371600" y="5389323"/>
                  <a:ext cx="112734"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66A8CC1F-8D0B-4DB9-CD58-69DD5FE9E42E}"/>
                    </a:ext>
                  </a:extLst>
                </p:cNvPr>
                <p:cNvCxnSpPr>
                  <a:cxnSpLocks/>
                </p:cNvCxnSpPr>
                <p:nvPr/>
              </p:nvCxnSpPr>
              <p:spPr bwMode="auto">
                <a:xfrm>
                  <a:off x="1371600" y="5770324"/>
                  <a:ext cx="112734" cy="0"/>
                </a:xfrm>
                <a:prstGeom prst="line">
                  <a:avLst/>
                </a:prstGeom>
                <a:noFill/>
                <a:ln w="28575" cap="flat" cmpd="sng" algn="ctr">
                  <a:solidFill>
                    <a:schemeClr val="bg1"/>
                  </a:solidFill>
                  <a:prstDash val="solid"/>
                  <a:round/>
                  <a:headEnd type="none" w="med" len="med"/>
                  <a:tailEnd type="none" w="med" len="med"/>
                </a:ln>
                <a:effectLst/>
              </p:spPr>
            </p:cxnSp>
          </p:grpSp>
          <p:grpSp>
            <p:nvGrpSpPr>
              <p:cNvPr id="33" name="Group 32">
                <a:extLst>
                  <a:ext uri="{FF2B5EF4-FFF2-40B4-BE49-F238E27FC236}">
                    <a16:creationId xmlns:a16="http://schemas.microsoft.com/office/drawing/2014/main" id="{DD313C12-05B1-2510-DBC8-AB6D74D81FF2}"/>
                  </a:ext>
                </a:extLst>
              </p:cNvPr>
              <p:cNvGrpSpPr/>
              <p:nvPr/>
            </p:nvGrpSpPr>
            <p:grpSpPr>
              <a:xfrm>
                <a:off x="835799" y="1806434"/>
                <a:ext cx="513282" cy="4117083"/>
                <a:chOff x="1292998" y="1806434"/>
                <a:chExt cx="513282" cy="4117083"/>
              </a:xfrm>
            </p:grpSpPr>
            <p:sp>
              <p:nvSpPr>
                <p:cNvPr id="22" name="TextBox 21">
                  <a:extLst>
                    <a:ext uri="{FF2B5EF4-FFF2-40B4-BE49-F238E27FC236}">
                      <a16:creationId xmlns:a16="http://schemas.microsoft.com/office/drawing/2014/main" id="{FD50589E-5170-CAA3-A82D-905976F976F0}"/>
                    </a:ext>
                  </a:extLst>
                </p:cNvPr>
                <p:cNvSpPr txBox="1"/>
                <p:nvPr/>
              </p:nvSpPr>
              <p:spPr bwMode="auto">
                <a:xfrm>
                  <a:off x="1347501" y="1806434"/>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3" name="TextBox 22">
                  <a:extLst>
                    <a:ext uri="{FF2B5EF4-FFF2-40B4-BE49-F238E27FC236}">
                      <a16:creationId xmlns:a16="http://schemas.microsoft.com/office/drawing/2014/main" id="{CEE13C0D-6FC6-40AA-6E9D-A333860F1A0A}"/>
                    </a:ext>
                  </a:extLst>
                </p:cNvPr>
                <p:cNvSpPr txBox="1"/>
                <p:nvPr/>
              </p:nvSpPr>
              <p:spPr bwMode="auto">
                <a:xfrm>
                  <a:off x="1438872" y="21873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4" name="TextBox 23">
                  <a:extLst>
                    <a:ext uri="{FF2B5EF4-FFF2-40B4-BE49-F238E27FC236}">
                      <a16:creationId xmlns:a16="http://schemas.microsoft.com/office/drawing/2014/main" id="{A2A53B05-A335-565A-909F-4FD5F790B76D}"/>
                    </a:ext>
                  </a:extLst>
                </p:cNvPr>
                <p:cNvSpPr txBox="1"/>
                <p:nvPr/>
              </p:nvSpPr>
              <p:spPr bwMode="auto">
                <a:xfrm>
                  <a:off x="1438872" y="256829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5" name="TextBox 24">
                  <a:extLst>
                    <a:ext uri="{FF2B5EF4-FFF2-40B4-BE49-F238E27FC236}">
                      <a16:creationId xmlns:a16="http://schemas.microsoft.com/office/drawing/2014/main" id="{CD96FBF8-6323-FA33-DE7D-F7CC19E3C0EE}"/>
                    </a:ext>
                  </a:extLst>
                </p:cNvPr>
                <p:cNvSpPr txBox="1"/>
                <p:nvPr/>
              </p:nvSpPr>
              <p:spPr bwMode="auto">
                <a:xfrm>
                  <a:off x="1438872" y="294922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6" name="TextBox 25">
                  <a:extLst>
                    <a:ext uri="{FF2B5EF4-FFF2-40B4-BE49-F238E27FC236}">
                      <a16:creationId xmlns:a16="http://schemas.microsoft.com/office/drawing/2014/main" id="{DDDFB35C-3978-DBFD-8780-6CB3685E4E8A}"/>
                    </a:ext>
                  </a:extLst>
                </p:cNvPr>
                <p:cNvSpPr txBox="1"/>
                <p:nvPr/>
              </p:nvSpPr>
              <p:spPr bwMode="auto">
                <a:xfrm>
                  <a:off x="1438872" y="33301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7" name="TextBox 26">
                  <a:extLst>
                    <a:ext uri="{FF2B5EF4-FFF2-40B4-BE49-F238E27FC236}">
                      <a16:creationId xmlns:a16="http://schemas.microsoft.com/office/drawing/2014/main" id="{557FAE77-640D-1FA2-83AD-837771AB4CF9}"/>
                    </a:ext>
                  </a:extLst>
                </p:cNvPr>
                <p:cNvSpPr txBox="1"/>
                <p:nvPr/>
              </p:nvSpPr>
              <p:spPr bwMode="auto">
                <a:xfrm>
                  <a:off x="1530242" y="371108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8" name="TextBox 27">
                  <a:extLst>
                    <a:ext uri="{FF2B5EF4-FFF2-40B4-BE49-F238E27FC236}">
                      <a16:creationId xmlns:a16="http://schemas.microsoft.com/office/drawing/2014/main" id="{56D7696E-6EC2-73C3-78F2-38F66132B472}"/>
                    </a:ext>
                  </a:extLst>
                </p:cNvPr>
                <p:cNvSpPr txBox="1"/>
                <p:nvPr/>
              </p:nvSpPr>
              <p:spPr bwMode="auto">
                <a:xfrm>
                  <a:off x="1384369" y="4092020"/>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9" name="TextBox 28">
                  <a:extLst>
                    <a:ext uri="{FF2B5EF4-FFF2-40B4-BE49-F238E27FC236}">
                      <a16:creationId xmlns:a16="http://schemas.microsoft.com/office/drawing/2014/main" id="{749D1684-3F1E-B54F-9964-57BC00144698}"/>
                    </a:ext>
                  </a:extLst>
                </p:cNvPr>
                <p:cNvSpPr txBox="1"/>
                <p:nvPr/>
              </p:nvSpPr>
              <p:spPr bwMode="auto">
                <a:xfrm>
                  <a:off x="1384369" y="4472951"/>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0" name="TextBox 29">
                  <a:extLst>
                    <a:ext uri="{FF2B5EF4-FFF2-40B4-BE49-F238E27FC236}">
                      <a16:creationId xmlns:a16="http://schemas.microsoft.com/office/drawing/2014/main" id="{89731F18-E7B5-A094-65D5-991CE327129B}"/>
                    </a:ext>
                  </a:extLst>
                </p:cNvPr>
                <p:cNvSpPr txBox="1"/>
                <p:nvPr/>
              </p:nvSpPr>
              <p:spPr bwMode="auto">
                <a:xfrm>
                  <a:off x="1384369" y="4853882"/>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1" name="TextBox 30">
                  <a:extLst>
                    <a:ext uri="{FF2B5EF4-FFF2-40B4-BE49-F238E27FC236}">
                      <a16:creationId xmlns:a16="http://schemas.microsoft.com/office/drawing/2014/main" id="{3CC43E85-E40C-4C16-A407-17CDB741242B}"/>
                    </a:ext>
                  </a:extLst>
                </p:cNvPr>
                <p:cNvSpPr txBox="1"/>
                <p:nvPr/>
              </p:nvSpPr>
              <p:spPr bwMode="auto">
                <a:xfrm>
                  <a:off x="1384369" y="5234813"/>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2" name="TextBox 31">
                  <a:extLst>
                    <a:ext uri="{FF2B5EF4-FFF2-40B4-BE49-F238E27FC236}">
                      <a16:creationId xmlns:a16="http://schemas.microsoft.com/office/drawing/2014/main" id="{1AB50B22-E3F9-40CE-98A6-AF440A856E7C}"/>
                    </a:ext>
                  </a:extLst>
                </p:cNvPr>
                <p:cNvSpPr txBox="1"/>
                <p:nvPr/>
              </p:nvSpPr>
              <p:spPr bwMode="auto">
                <a:xfrm>
                  <a:off x="1292998" y="5615740"/>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sp>
            <p:nvSpPr>
              <p:cNvPr id="34" name="TextBox 33">
                <a:extLst>
                  <a:ext uri="{FF2B5EF4-FFF2-40B4-BE49-F238E27FC236}">
                    <a16:creationId xmlns:a16="http://schemas.microsoft.com/office/drawing/2014/main" id="{5A5C1FF9-1F5A-B912-5D68-778574CFAF0C}"/>
                  </a:ext>
                </a:extLst>
              </p:cNvPr>
              <p:cNvSpPr txBox="1"/>
              <p:nvPr/>
            </p:nvSpPr>
            <p:spPr bwMode="auto">
              <a:xfrm rot="16200000">
                <a:off x="-900476" y="3612063"/>
                <a:ext cx="32461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Best Percentage Change in Sum of Lesion</a:t>
                </a:r>
                <a:br>
                  <a:rPr lang="en-US" sz="1400" b="1" dirty="0">
                    <a:solidFill>
                      <a:schemeClr val="bg1"/>
                    </a:solidFill>
                    <a:latin typeface="Calibri" panose="020F0502020204030204" pitchFamily="34" charset="0"/>
                  </a:rPr>
                </a:br>
                <a:r>
                  <a:rPr lang="en-US" sz="1400" b="1" dirty="0">
                    <a:solidFill>
                      <a:schemeClr val="bg1"/>
                    </a:solidFill>
                    <a:latin typeface="Calibri" panose="020F0502020204030204" pitchFamily="34" charset="0"/>
                  </a:rPr>
                  <a:t>Diameters From Baseline</a:t>
                </a:r>
              </a:p>
            </p:txBody>
          </p:sp>
        </p:grpSp>
        <p:grpSp>
          <p:nvGrpSpPr>
            <p:cNvPr id="257" name="Group 256">
              <a:extLst>
                <a:ext uri="{FF2B5EF4-FFF2-40B4-BE49-F238E27FC236}">
                  <a16:creationId xmlns:a16="http://schemas.microsoft.com/office/drawing/2014/main" id="{65F9CAD9-C07F-B21D-6DEB-51F2B37D15BF}"/>
                </a:ext>
              </a:extLst>
            </p:cNvPr>
            <p:cNvGrpSpPr/>
            <p:nvPr/>
          </p:nvGrpSpPr>
          <p:grpSpPr>
            <a:xfrm>
              <a:off x="1361588" y="2683867"/>
              <a:ext cx="10142007" cy="3082332"/>
              <a:chOff x="1361588" y="2683867"/>
              <a:chExt cx="10142007" cy="3082332"/>
            </a:xfrm>
          </p:grpSpPr>
          <p:sp>
            <p:nvSpPr>
              <p:cNvPr id="35" name="TextBox 34">
                <a:extLst>
                  <a:ext uri="{FF2B5EF4-FFF2-40B4-BE49-F238E27FC236}">
                    <a16:creationId xmlns:a16="http://schemas.microsoft.com/office/drawing/2014/main" id="{1372A448-C765-F163-30A3-4E7A4DE6C6E8}"/>
                  </a:ext>
                </a:extLst>
              </p:cNvPr>
              <p:cNvSpPr txBox="1"/>
              <p:nvPr/>
            </p:nvSpPr>
            <p:spPr bwMode="auto">
              <a:xfrm>
                <a:off x="5744044" y="5422337"/>
                <a:ext cx="8724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Patients</a:t>
                </a:r>
              </a:p>
            </p:txBody>
          </p:sp>
          <p:sp>
            <p:nvSpPr>
              <p:cNvPr id="36" name="TextBox 35">
                <a:extLst>
                  <a:ext uri="{FF2B5EF4-FFF2-40B4-BE49-F238E27FC236}">
                    <a16:creationId xmlns:a16="http://schemas.microsoft.com/office/drawing/2014/main" id="{45D2F496-E9B8-E88B-6A68-ADE931978EB9}"/>
                  </a:ext>
                </a:extLst>
              </p:cNvPr>
              <p:cNvSpPr txBox="1"/>
              <p:nvPr/>
            </p:nvSpPr>
            <p:spPr bwMode="auto">
              <a:xfrm>
                <a:off x="1591020" y="4846223"/>
                <a:ext cx="9064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I-DXd LOT</a:t>
                </a:r>
              </a:p>
            </p:txBody>
          </p:sp>
          <p:sp>
            <p:nvSpPr>
              <p:cNvPr id="37" name="TextBox 36">
                <a:extLst>
                  <a:ext uri="{FF2B5EF4-FFF2-40B4-BE49-F238E27FC236}">
                    <a16:creationId xmlns:a16="http://schemas.microsoft.com/office/drawing/2014/main" id="{470FF5A9-8A80-1CF7-C96C-AB87951016C8}"/>
                  </a:ext>
                </a:extLst>
              </p:cNvPr>
              <p:cNvSpPr txBox="1"/>
              <p:nvPr/>
            </p:nvSpPr>
            <p:spPr bwMode="auto">
              <a:xfrm>
                <a:off x="2419126" y="4630779"/>
                <a:ext cx="12370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Baseline brain</a:t>
                </a:r>
                <a:br>
                  <a:rPr lang="en-US" sz="1400" b="1" dirty="0">
                    <a:solidFill>
                      <a:schemeClr val="bg1"/>
                    </a:solidFill>
                    <a:latin typeface="Calibri" panose="020F0502020204030204" pitchFamily="34" charset="0"/>
                  </a:rPr>
                </a:br>
                <a:r>
                  <a:rPr lang="en-US" sz="1400" b="1" dirty="0">
                    <a:solidFill>
                      <a:schemeClr val="bg1"/>
                    </a:solidFill>
                    <a:latin typeface="Calibri" panose="020F0502020204030204" pitchFamily="34" charset="0"/>
                  </a:rPr>
                  <a:t>metastases</a:t>
                </a:r>
                <a:endParaRPr lang="en-US" sz="1400" baseline="30000" dirty="0">
                  <a:solidFill>
                    <a:schemeClr val="bg1"/>
                  </a:solidFill>
                  <a:latin typeface="Calibri" panose="020F0502020204030204" pitchFamily="34" charset="0"/>
                </a:endParaRPr>
              </a:p>
            </p:txBody>
          </p:sp>
          <p:grpSp>
            <p:nvGrpSpPr>
              <p:cNvPr id="185" name="Group 184">
                <a:extLst>
                  <a:ext uri="{FF2B5EF4-FFF2-40B4-BE49-F238E27FC236}">
                    <a16:creationId xmlns:a16="http://schemas.microsoft.com/office/drawing/2014/main" id="{AC145B30-257C-D934-8B82-C0806A619F0C}"/>
                  </a:ext>
                </a:extLst>
              </p:cNvPr>
              <p:cNvGrpSpPr/>
              <p:nvPr/>
            </p:nvGrpSpPr>
            <p:grpSpPr>
              <a:xfrm>
                <a:off x="1805870" y="5031388"/>
                <a:ext cx="558061" cy="523220"/>
                <a:chOff x="2079329" y="4577474"/>
                <a:chExt cx="558061" cy="523220"/>
              </a:xfrm>
            </p:grpSpPr>
            <p:sp>
              <p:nvSpPr>
                <p:cNvPr id="39" name="TextBox 38">
                  <a:extLst>
                    <a:ext uri="{FF2B5EF4-FFF2-40B4-BE49-F238E27FC236}">
                      <a16:creationId xmlns:a16="http://schemas.microsoft.com/office/drawing/2014/main" id="{155ABDA8-A989-3163-794B-9C4519498A85}"/>
                    </a:ext>
                  </a:extLst>
                </p:cNvPr>
                <p:cNvSpPr txBox="1"/>
                <p:nvPr/>
              </p:nvSpPr>
              <p:spPr bwMode="auto">
                <a:xfrm>
                  <a:off x="2196243" y="4577474"/>
                  <a:ext cx="4411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2L</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3L+</a:t>
                  </a:r>
                </a:p>
              </p:txBody>
            </p:sp>
            <p:sp>
              <p:nvSpPr>
                <p:cNvPr id="42" name="Rectangle 41">
                  <a:extLst>
                    <a:ext uri="{FF2B5EF4-FFF2-40B4-BE49-F238E27FC236}">
                      <a16:creationId xmlns:a16="http://schemas.microsoft.com/office/drawing/2014/main" id="{2189229C-FE0F-EA42-C1D2-A6502B28C6D4}"/>
                    </a:ext>
                  </a:extLst>
                </p:cNvPr>
                <p:cNvSpPr/>
                <p:nvPr/>
              </p:nvSpPr>
              <p:spPr bwMode="auto">
                <a:xfrm>
                  <a:off x="2079329" y="4659729"/>
                  <a:ext cx="158650" cy="1440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9FDD877F-2774-B6B4-1740-62842587D361}"/>
                    </a:ext>
                  </a:extLst>
                </p:cNvPr>
                <p:cNvSpPr/>
                <p:nvPr/>
              </p:nvSpPr>
              <p:spPr bwMode="auto">
                <a:xfrm>
                  <a:off x="2079329" y="4868876"/>
                  <a:ext cx="158650" cy="1440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6" name="Group 185">
                <a:extLst>
                  <a:ext uri="{FF2B5EF4-FFF2-40B4-BE49-F238E27FC236}">
                    <a16:creationId xmlns:a16="http://schemas.microsoft.com/office/drawing/2014/main" id="{57210219-A755-035D-E155-0AB379D19906}"/>
                  </a:ext>
                </a:extLst>
              </p:cNvPr>
              <p:cNvGrpSpPr/>
              <p:nvPr/>
            </p:nvGrpSpPr>
            <p:grpSpPr>
              <a:xfrm>
                <a:off x="2821160" y="5031387"/>
                <a:ext cx="538041" cy="523220"/>
                <a:chOff x="3229903" y="4577474"/>
                <a:chExt cx="538041" cy="523220"/>
              </a:xfrm>
            </p:grpSpPr>
            <p:sp>
              <p:nvSpPr>
                <p:cNvPr id="40" name="TextBox 39">
                  <a:extLst>
                    <a:ext uri="{FF2B5EF4-FFF2-40B4-BE49-F238E27FC236}">
                      <a16:creationId xmlns:a16="http://schemas.microsoft.com/office/drawing/2014/main" id="{5D4E3086-B16A-AD53-4D8C-8193F3DC0C8E}"/>
                    </a:ext>
                  </a:extLst>
                </p:cNvPr>
                <p:cNvSpPr txBox="1"/>
                <p:nvPr/>
              </p:nvSpPr>
              <p:spPr bwMode="auto">
                <a:xfrm>
                  <a:off x="3347701" y="4577474"/>
                  <a:ext cx="4202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Yes</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No</a:t>
                  </a:r>
                </a:p>
              </p:txBody>
            </p:sp>
            <p:sp>
              <p:nvSpPr>
                <p:cNvPr id="44" name="Rectangle 43">
                  <a:extLst>
                    <a:ext uri="{FF2B5EF4-FFF2-40B4-BE49-F238E27FC236}">
                      <a16:creationId xmlns:a16="http://schemas.microsoft.com/office/drawing/2014/main" id="{614858A5-3C89-A0DC-9000-93A85788ADF1}"/>
                    </a:ext>
                  </a:extLst>
                </p:cNvPr>
                <p:cNvSpPr/>
                <p:nvPr/>
              </p:nvSpPr>
              <p:spPr bwMode="auto">
                <a:xfrm>
                  <a:off x="3229903" y="4659729"/>
                  <a:ext cx="158650" cy="144046"/>
                </a:xfrm>
                <a:prstGeom prst="rect">
                  <a:avLst/>
                </a:prstGeom>
                <a:pattFill prst="wdUpDiag">
                  <a:fgClr>
                    <a:schemeClr val="tx1"/>
                  </a:fgClr>
                  <a:bgClr>
                    <a:schemeClr val="bg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F1052277-7DAC-3ECB-9C4F-A541E12CE5DA}"/>
                    </a:ext>
                  </a:extLst>
                </p:cNvPr>
                <p:cNvSpPr/>
                <p:nvPr/>
              </p:nvSpPr>
              <p:spPr bwMode="auto">
                <a:xfrm>
                  <a:off x="3229903" y="4868876"/>
                  <a:ext cx="158650" cy="144046"/>
                </a:xfrm>
                <a:prstGeom prst="rect">
                  <a:avLst/>
                </a:prstGeom>
                <a:solidFill>
                  <a:schemeClr val="tx1">
                    <a:lumMod val="5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6" name="Rectangle 45">
                <a:extLst>
                  <a:ext uri="{FF2B5EF4-FFF2-40B4-BE49-F238E27FC236}">
                    <a16:creationId xmlns:a16="http://schemas.microsoft.com/office/drawing/2014/main" id="{DF536414-4ABC-6FDD-E4DD-A770D76BCAC1}"/>
                  </a:ext>
                </a:extLst>
              </p:cNvPr>
              <p:cNvSpPr/>
              <p:nvPr/>
            </p:nvSpPr>
            <p:spPr bwMode="auto">
              <a:xfrm>
                <a:off x="2689612" y="3864247"/>
                <a:ext cx="64008" cy="100584"/>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BE51B639-0D2D-94AE-15EF-E05DC941946D}"/>
                  </a:ext>
                </a:extLst>
              </p:cNvPr>
              <p:cNvSpPr/>
              <p:nvPr/>
            </p:nvSpPr>
            <p:spPr bwMode="auto">
              <a:xfrm>
                <a:off x="3376888" y="3864247"/>
                <a:ext cx="64008" cy="210312"/>
              </a:xfrm>
              <a:prstGeom prst="rect">
                <a:avLst/>
              </a:prstGeom>
              <a:pattFill prst="wdUpDiag">
                <a:fgClr>
                  <a:schemeClr val="accent2"/>
                </a:fgClr>
                <a:bgClr>
                  <a:schemeClr val="tx1"/>
                </a:bgClr>
              </a:patt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43AF9549-075E-D37B-508F-491E262F37F9}"/>
                  </a:ext>
                </a:extLst>
              </p:cNvPr>
              <p:cNvSpPr/>
              <p:nvPr/>
            </p:nvSpPr>
            <p:spPr bwMode="auto">
              <a:xfrm>
                <a:off x="2842340" y="3864247"/>
                <a:ext cx="64008" cy="137160"/>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2441D79A-3E7C-0546-D8B9-BC6F7E7662F0}"/>
                  </a:ext>
                </a:extLst>
              </p:cNvPr>
              <p:cNvSpPr/>
              <p:nvPr/>
            </p:nvSpPr>
            <p:spPr bwMode="auto">
              <a:xfrm>
                <a:off x="2918704" y="3864247"/>
                <a:ext cx="64008" cy="155448"/>
              </a:xfrm>
              <a:prstGeom prst="rect">
                <a:avLst/>
              </a:prstGeom>
              <a:solidFill>
                <a:schemeClr val="accent2"/>
              </a:soli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0276316E-F1EC-7695-8626-AEC79719C31A}"/>
                  </a:ext>
                </a:extLst>
              </p:cNvPr>
              <p:cNvSpPr/>
              <p:nvPr/>
            </p:nvSpPr>
            <p:spPr bwMode="auto">
              <a:xfrm>
                <a:off x="2765976" y="3864247"/>
                <a:ext cx="64008" cy="109728"/>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2AE2B381-B388-5C1A-A676-701BB1236D3D}"/>
                  </a:ext>
                </a:extLst>
              </p:cNvPr>
              <p:cNvSpPr/>
              <p:nvPr/>
            </p:nvSpPr>
            <p:spPr bwMode="auto">
              <a:xfrm>
                <a:off x="2995068" y="3864247"/>
                <a:ext cx="64008" cy="155448"/>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67FDC48B-A62A-FE41-2E6D-8C6E97FB8CAD}"/>
                  </a:ext>
                </a:extLst>
              </p:cNvPr>
              <p:cNvSpPr/>
              <p:nvPr/>
            </p:nvSpPr>
            <p:spPr bwMode="auto">
              <a:xfrm>
                <a:off x="3224160" y="3864247"/>
                <a:ext cx="64008" cy="192024"/>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5F0AB86B-9325-FC10-59EE-A574E25229BF}"/>
                  </a:ext>
                </a:extLst>
              </p:cNvPr>
              <p:cNvSpPr/>
              <p:nvPr/>
            </p:nvSpPr>
            <p:spPr bwMode="auto">
              <a:xfrm>
                <a:off x="3453252" y="3864247"/>
                <a:ext cx="64008" cy="210312"/>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AE24C9A1-C520-A009-F351-A8550710EFA3}"/>
                  </a:ext>
                </a:extLst>
              </p:cNvPr>
              <p:cNvSpPr/>
              <p:nvPr/>
            </p:nvSpPr>
            <p:spPr bwMode="auto">
              <a:xfrm>
                <a:off x="3529616" y="3864247"/>
                <a:ext cx="64008" cy="210312"/>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B1C53B4B-2F71-710F-266F-D750D9A33B94}"/>
                  </a:ext>
                </a:extLst>
              </p:cNvPr>
              <p:cNvSpPr/>
              <p:nvPr/>
            </p:nvSpPr>
            <p:spPr bwMode="auto">
              <a:xfrm>
                <a:off x="3758708" y="3864247"/>
                <a:ext cx="64008" cy="265176"/>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CF19FB39-F699-4FB3-1FEA-978E34E7AC21}"/>
                  </a:ext>
                </a:extLst>
              </p:cNvPr>
              <p:cNvSpPr/>
              <p:nvPr/>
            </p:nvSpPr>
            <p:spPr bwMode="auto">
              <a:xfrm>
                <a:off x="3911436" y="3864247"/>
                <a:ext cx="64008" cy="283464"/>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67B180AC-C919-ACBF-6F8C-A0F8F3601D91}"/>
                  </a:ext>
                </a:extLst>
              </p:cNvPr>
              <p:cNvSpPr/>
              <p:nvPr/>
            </p:nvSpPr>
            <p:spPr bwMode="auto">
              <a:xfrm>
                <a:off x="4216892" y="3864247"/>
                <a:ext cx="64008" cy="402336"/>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96B92C7E-DB0A-7072-305A-4743C56D60E1}"/>
                  </a:ext>
                </a:extLst>
              </p:cNvPr>
              <p:cNvSpPr/>
              <p:nvPr/>
            </p:nvSpPr>
            <p:spPr bwMode="auto">
              <a:xfrm>
                <a:off x="4293256" y="3864247"/>
                <a:ext cx="64008" cy="420624"/>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E291BC3D-158C-165F-3FED-1747C2774883}"/>
                  </a:ext>
                </a:extLst>
              </p:cNvPr>
              <p:cNvSpPr/>
              <p:nvPr/>
            </p:nvSpPr>
            <p:spPr bwMode="auto">
              <a:xfrm>
                <a:off x="4598712" y="3864247"/>
                <a:ext cx="64008" cy="521208"/>
              </a:xfrm>
              <a:prstGeom prst="rect">
                <a:avLst/>
              </a:prstGeom>
              <a:pattFill prst="wdUpDiag">
                <a:fgClr>
                  <a:schemeClr val="accent2"/>
                </a:fgClr>
                <a:bgClr>
                  <a:schemeClr val="tx1"/>
                </a:bgClr>
              </a:patt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683A2B45-49A5-2933-95BE-5F37D43CA9E3}"/>
                  </a:ext>
                </a:extLst>
              </p:cNvPr>
              <p:cNvSpPr/>
              <p:nvPr/>
            </p:nvSpPr>
            <p:spPr bwMode="auto">
              <a:xfrm>
                <a:off x="4675076" y="3864247"/>
                <a:ext cx="64008" cy="521208"/>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1398836B-3584-D1C2-23D8-36EBBA2639B5}"/>
                  </a:ext>
                </a:extLst>
              </p:cNvPr>
              <p:cNvSpPr/>
              <p:nvPr/>
            </p:nvSpPr>
            <p:spPr bwMode="auto">
              <a:xfrm>
                <a:off x="5209624" y="3864247"/>
                <a:ext cx="64008" cy="667512"/>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C4B875F5-8CD3-5D58-12E6-AD44AE2972EE}"/>
                  </a:ext>
                </a:extLst>
              </p:cNvPr>
              <p:cNvSpPr/>
              <p:nvPr/>
            </p:nvSpPr>
            <p:spPr bwMode="auto">
              <a:xfrm>
                <a:off x="6736904" y="3864247"/>
                <a:ext cx="64008" cy="932688"/>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7129B4A3-C6EF-886B-1242-B77FD116B549}"/>
                  </a:ext>
                </a:extLst>
              </p:cNvPr>
              <p:cNvSpPr/>
              <p:nvPr/>
            </p:nvSpPr>
            <p:spPr bwMode="auto">
              <a:xfrm>
                <a:off x="5667808" y="3864247"/>
                <a:ext cx="64008" cy="786384"/>
              </a:xfrm>
              <a:prstGeom prst="rect">
                <a:avLst/>
              </a:prstGeom>
              <a:pattFill prst="wdUpDiag">
                <a:fgClr>
                  <a:schemeClr val="accent2"/>
                </a:fgClr>
                <a:bgClr>
                  <a:schemeClr val="tx1"/>
                </a:bgClr>
              </a:patt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71DC9D25-515B-3BB8-16E1-C30F39E1ABDF}"/>
                  </a:ext>
                </a:extLst>
              </p:cNvPr>
              <p:cNvSpPr/>
              <p:nvPr/>
            </p:nvSpPr>
            <p:spPr bwMode="auto">
              <a:xfrm>
                <a:off x="6889632" y="3864247"/>
                <a:ext cx="64008" cy="932688"/>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8A3F4A8B-77D8-F471-C8A9-0D629862972E}"/>
                  </a:ext>
                </a:extLst>
              </p:cNvPr>
              <p:cNvSpPr/>
              <p:nvPr/>
            </p:nvSpPr>
            <p:spPr bwMode="auto">
              <a:xfrm>
                <a:off x="7118724" y="3864247"/>
                <a:ext cx="64008" cy="969264"/>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5AB51A90-9645-1A08-4314-A180FD5FAC59}"/>
                  </a:ext>
                </a:extLst>
              </p:cNvPr>
              <p:cNvSpPr/>
              <p:nvPr/>
            </p:nvSpPr>
            <p:spPr bwMode="auto">
              <a:xfrm>
                <a:off x="4980532" y="3864247"/>
                <a:ext cx="64008" cy="621792"/>
              </a:xfrm>
              <a:prstGeom prst="rect">
                <a:avLst/>
              </a:prstGeom>
              <a:pattFill prst="wdUpDiag">
                <a:fgClr>
                  <a:schemeClr val="accent2"/>
                </a:fgClr>
                <a:bgClr>
                  <a:schemeClr val="tx1"/>
                </a:bgClr>
              </a:patt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8A2862DF-EABC-2140-B3EE-FF8E429C00D8}"/>
                  </a:ext>
                </a:extLst>
              </p:cNvPr>
              <p:cNvSpPr/>
              <p:nvPr/>
            </p:nvSpPr>
            <p:spPr bwMode="auto">
              <a:xfrm>
                <a:off x="6278720" y="3864247"/>
                <a:ext cx="64008" cy="877824"/>
              </a:xfrm>
              <a:prstGeom prst="rect">
                <a:avLst/>
              </a:prstGeom>
              <a:pattFill prst="wdUpDiag">
                <a:fgClr>
                  <a:schemeClr val="accent2"/>
                </a:fgClr>
                <a:bgClr>
                  <a:schemeClr val="tx1"/>
                </a:bgClr>
              </a:patt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6C65A36D-8FE9-AF1F-5E3D-57ED90B7A37B}"/>
                  </a:ext>
                </a:extLst>
              </p:cNvPr>
              <p:cNvSpPr/>
              <p:nvPr/>
            </p:nvSpPr>
            <p:spPr bwMode="auto">
              <a:xfrm>
                <a:off x="5820536" y="3864247"/>
                <a:ext cx="64008" cy="786384"/>
              </a:xfrm>
              <a:prstGeom prst="rect">
                <a:avLst/>
              </a:prstGeom>
              <a:pattFill prst="wdUpDiag">
                <a:fgClr>
                  <a:schemeClr val="accent2"/>
                </a:fgClr>
                <a:bgClr>
                  <a:schemeClr val="tx1"/>
                </a:bgClr>
              </a:patt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60FE68AD-E684-FD38-6308-84F09CEF07C5}"/>
                  </a:ext>
                </a:extLst>
              </p:cNvPr>
              <p:cNvSpPr/>
              <p:nvPr/>
            </p:nvSpPr>
            <p:spPr bwMode="auto">
              <a:xfrm>
                <a:off x="7347816" y="3864247"/>
                <a:ext cx="64008" cy="1005840"/>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D2F3D66F-2655-4C32-BCD0-102E7181124E}"/>
                  </a:ext>
                </a:extLst>
              </p:cNvPr>
              <p:cNvSpPr/>
              <p:nvPr/>
            </p:nvSpPr>
            <p:spPr bwMode="auto">
              <a:xfrm>
                <a:off x="7958728" y="3864247"/>
                <a:ext cx="64008" cy="1042416"/>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97E335D4-93FB-4B11-F72E-36D629087115}"/>
                  </a:ext>
                </a:extLst>
              </p:cNvPr>
              <p:cNvSpPr/>
              <p:nvPr/>
            </p:nvSpPr>
            <p:spPr bwMode="auto">
              <a:xfrm>
                <a:off x="7729636" y="3864247"/>
                <a:ext cx="64008" cy="1051560"/>
              </a:xfrm>
              <a:prstGeom prst="rect">
                <a:avLst/>
              </a:prstGeom>
              <a:pattFill prst="wdUpDiag">
                <a:fgClr>
                  <a:schemeClr val="accent2"/>
                </a:fgClr>
                <a:bgClr>
                  <a:schemeClr val="tx1"/>
                </a:bgClr>
              </a:patt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04C2DDAF-C855-1E66-8558-E0648DAE43C0}"/>
                  </a:ext>
                </a:extLst>
              </p:cNvPr>
              <p:cNvSpPr/>
              <p:nvPr/>
            </p:nvSpPr>
            <p:spPr bwMode="auto">
              <a:xfrm>
                <a:off x="7500544" y="3864247"/>
                <a:ext cx="64008" cy="1024128"/>
              </a:xfrm>
              <a:prstGeom prst="rect">
                <a:avLst/>
              </a:prstGeom>
              <a:pattFill prst="wdUpDiag">
                <a:fgClr>
                  <a:schemeClr val="accent2"/>
                </a:fgClr>
                <a:bgClr>
                  <a:schemeClr val="tx1"/>
                </a:bgClr>
              </a:patt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2581FF2A-D15C-21B0-F87B-6A1C085395AB}"/>
                  </a:ext>
                </a:extLst>
              </p:cNvPr>
              <p:cNvSpPr/>
              <p:nvPr/>
            </p:nvSpPr>
            <p:spPr bwMode="auto">
              <a:xfrm>
                <a:off x="8722368" y="3864247"/>
                <a:ext cx="64008" cy="1143000"/>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1EA348D9-AE89-F418-6491-37B277C70190}"/>
                  </a:ext>
                </a:extLst>
              </p:cNvPr>
              <p:cNvSpPr/>
              <p:nvPr/>
            </p:nvSpPr>
            <p:spPr bwMode="auto">
              <a:xfrm>
                <a:off x="8951460" y="3864247"/>
                <a:ext cx="64008" cy="1161288"/>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AE49893D-B03F-9704-C548-FED09B1B6812}"/>
                  </a:ext>
                </a:extLst>
              </p:cNvPr>
              <p:cNvSpPr/>
              <p:nvPr/>
            </p:nvSpPr>
            <p:spPr bwMode="auto">
              <a:xfrm>
                <a:off x="10402376" y="3864247"/>
                <a:ext cx="64008" cy="1481328"/>
              </a:xfrm>
              <a:prstGeom prst="rect">
                <a:avLst/>
              </a:prstGeom>
              <a:pattFill prst="wdUpDiag">
                <a:fgClr>
                  <a:schemeClr val="accent2"/>
                </a:fgClr>
                <a:bgClr>
                  <a:schemeClr val="tx1"/>
                </a:bgClr>
              </a:patt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609B7BAB-C0CA-656F-6888-565492AA0C4D}"/>
                  </a:ext>
                </a:extLst>
              </p:cNvPr>
              <p:cNvSpPr/>
              <p:nvPr/>
            </p:nvSpPr>
            <p:spPr bwMode="auto">
              <a:xfrm>
                <a:off x="9638736" y="3864247"/>
                <a:ext cx="64008" cy="1335024"/>
              </a:xfrm>
              <a:prstGeom prst="rect">
                <a:avLst/>
              </a:prstGeom>
              <a:pattFill prst="wdUpDiag">
                <a:fgClr>
                  <a:schemeClr val="accent2"/>
                </a:fgClr>
                <a:bgClr>
                  <a:schemeClr val="tx1"/>
                </a:bgClr>
              </a:patt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A7BC12B1-C794-1D37-43A5-ACB1B8851FA0}"/>
                  </a:ext>
                </a:extLst>
              </p:cNvPr>
              <p:cNvSpPr/>
              <p:nvPr/>
            </p:nvSpPr>
            <p:spPr bwMode="auto">
              <a:xfrm>
                <a:off x="8875096" y="3864247"/>
                <a:ext cx="64008" cy="1161288"/>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C8A87EB2-7207-A69F-5B17-366342B90692}"/>
                  </a:ext>
                </a:extLst>
              </p:cNvPr>
              <p:cNvSpPr/>
              <p:nvPr/>
            </p:nvSpPr>
            <p:spPr bwMode="auto">
              <a:xfrm>
                <a:off x="9104188" y="3864247"/>
                <a:ext cx="64008" cy="1197864"/>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7795CBD7-45F4-66BB-031F-9DCD7BAC9B28}"/>
                  </a:ext>
                </a:extLst>
              </p:cNvPr>
              <p:cNvSpPr/>
              <p:nvPr/>
            </p:nvSpPr>
            <p:spPr bwMode="auto">
              <a:xfrm>
                <a:off x="10707832" y="3864247"/>
                <a:ext cx="64008" cy="1563624"/>
              </a:xfrm>
              <a:prstGeom prst="rect">
                <a:avLst/>
              </a:prstGeom>
              <a:pattFill prst="wdUpDiag">
                <a:fgClr>
                  <a:schemeClr val="accent2"/>
                </a:fgClr>
                <a:bgClr>
                  <a:schemeClr val="tx1"/>
                </a:bgClr>
              </a:patt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6FEF532C-5FF5-66D2-8E22-E68234259B5A}"/>
                  </a:ext>
                </a:extLst>
              </p:cNvPr>
              <p:cNvSpPr/>
              <p:nvPr/>
            </p:nvSpPr>
            <p:spPr bwMode="auto">
              <a:xfrm>
                <a:off x="11089652" y="3864247"/>
                <a:ext cx="64008" cy="1901952"/>
              </a:xfrm>
              <a:prstGeom prst="rect">
                <a:avLst/>
              </a:prstGeom>
              <a:pattFill prst="wdUpDiag">
                <a:fgClr>
                  <a:schemeClr val="accent2"/>
                </a:fgClr>
                <a:bgClr>
                  <a:schemeClr val="tx1"/>
                </a:bgClr>
              </a:patt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2A210CA3-D759-C77D-D79B-C511614F0E4B}"/>
                  </a:ext>
                </a:extLst>
              </p:cNvPr>
              <p:cNvSpPr/>
              <p:nvPr/>
            </p:nvSpPr>
            <p:spPr bwMode="auto">
              <a:xfrm>
                <a:off x="9180552" y="3864247"/>
                <a:ext cx="64008" cy="1197864"/>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22E04199-7B3C-609A-72E2-DEACBF643D9D}"/>
                  </a:ext>
                </a:extLst>
              </p:cNvPr>
              <p:cNvSpPr/>
              <p:nvPr/>
            </p:nvSpPr>
            <p:spPr bwMode="auto">
              <a:xfrm>
                <a:off x="10249648" y="3864247"/>
                <a:ext cx="64008" cy="1463040"/>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0A434057-60D2-AE33-B7C4-6A60A9C605EC}"/>
                  </a:ext>
                </a:extLst>
              </p:cNvPr>
              <p:cNvSpPr/>
              <p:nvPr/>
            </p:nvSpPr>
            <p:spPr bwMode="auto">
              <a:xfrm>
                <a:off x="9333280" y="3864247"/>
                <a:ext cx="64008" cy="1197864"/>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384E86CD-9BAE-818E-86A0-29F27BF7D625}"/>
                  </a:ext>
                </a:extLst>
              </p:cNvPr>
              <p:cNvSpPr/>
              <p:nvPr/>
            </p:nvSpPr>
            <p:spPr bwMode="auto">
              <a:xfrm>
                <a:off x="10326012" y="3864247"/>
                <a:ext cx="64008" cy="1463040"/>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3E06D85E-0EBF-E1F7-7FD9-F0C4A656FD5F}"/>
                  </a:ext>
                </a:extLst>
              </p:cNvPr>
              <p:cNvSpPr/>
              <p:nvPr/>
            </p:nvSpPr>
            <p:spPr bwMode="auto">
              <a:xfrm>
                <a:off x="10936924" y="3864247"/>
                <a:ext cx="64008" cy="1636776"/>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9C54529B-D5FD-D1F4-5B51-8D3D87E3D8CF}"/>
                  </a:ext>
                </a:extLst>
              </p:cNvPr>
              <p:cNvSpPr/>
              <p:nvPr/>
            </p:nvSpPr>
            <p:spPr bwMode="auto">
              <a:xfrm>
                <a:off x="11013288" y="3864247"/>
                <a:ext cx="64008" cy="1755648"/>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3EC2B556-6FDD-1ADB-74C8-66E9EF4DFB8B}"/>
                  </a:ext>
                </a:extLst>
              </p:cNvPr>
              <p:cNvSpPr/>
              <p:nvPr/>
            </p:nvSpPr>
            <p:spPr bwMode="auto">
              <a:xfrm>
                <a:off x="11242380" y="3864247"/>
                <a:ext cx="64008" cy="1901952"/>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B48D207E-0BD7-91C0-DFB4-CA5BFEBD2349}"/>
                  </a:ext>
                </a:extLst>
              </p:cNvPr>
              <p:cNvSpPr/>
              <p:nvPr/>
            </p:nvSpPr>
            <p:spPr bwMode="auto">
              <a:xfrm>
                <a:off x="11318769" y="3864247"/>
                <a:ext cx="64008" cy="1901952"/>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01700E51-3A95-B397-A83C-6A26F6C0DC54}"/>
                  </a:ext>
                </a:extLst>
              </p:cNvPr>
              <p:cNvSpPr/>
              <p:nvPr/>
            </p:nvSpPr>
            <p:spPr bwMode="auto">
              <a:xfrm>
                <a:off x="3071432" y="3864247"/>
                <a:ext cx="64008" cy="17373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F6FD658A-9BFA-12FE-A0D6-05D49230E343}"/>
                  </a:ext>
                </a:extLst>
              </p:cNvPr>
              <p:cNvSpPr/>
              <p:nvPr/>
            </p:nvSpPr>
            <p:spPr bwMode="auto">
              <a:xfrm>
                <a:off x="3300524" y="3864247"/>
                <a:ext cx="64008" cy="210312"/>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DF6BCA0E-6F39-AA18-BE0B-9177D3FFFE09}"/>
                  </a:ext>
                </a:extLst>
              </p:cNvPr>
              <p:cNvSpPr/>
              <p:nvPr/>
            </p:nvSpPr>
            <p:spPr bwMode="auto">
              <a:xfrm>
                <a:off x="4522348" y="3864247"/>
                <a:ext cx="64008" cy="52120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97BBB3B0-27D5-1CBC-1854-CE4DC6CC3F89}"/>
                  </a:ext>
                </a:extLst>
              </p:cNvPr>
              <p:cNvSpPr/>
              <p:nvPr/>
            </p:nvSpPr>
            <p:spPr bwMode="auto">
              <a:xfrm>
                <a:off x="4904168" y="3864247"/>
                <a:ext cx="64008" cy="61264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931292B8-5B22-4F01-9195-FCB5A49AC325}"/>
                  </a:ext>
                </a:extLst>
              </p:cNvPr>
              <p:cNvSpPr/>
              <p:nvPr/>
            </p:nvSpPr>
            <p:spPr bwMode="auto">
              <a:xfrm>
                <a:off x="5133260" y="3864247"/>
                <a:ext cx="64008" cy="667512"/>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DA982B87-2DE8-AF14-34AA-2A75ED8344E0}"/>
                  </a:ext>
                </a:extLst>
              </p:cNvPr>
              <p:cNvSpPr/>
              <p:nvPr/>
            </p:nvSpPr>
            <p:spPr bwMode="auto">
              <a:xfrm>
                <a:off x="5285988" y="3864247"/>
                <a:ext cx="64008" cy="685800"/>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D6F57D08-CD55-BE68-C3DC-9DE0EF26B593}"/>
                  </a:ext>
                </a:extLst>
              </p:cNvPr>
              <p:cNvSpPr/>
              <p:nvPr/>
            </p:nvSpPr>
            <p:spPr bwMode="auto">
              <a:xfrm>
                <a:off x="3147796" y="3864247"/>
                <a:ext cx="64008" cy="17373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9403E3A5-F560-C9DF-1A33-4CE0D3F06C50}"/>
                  </a:ext>
                </a:extLst>
              </p:cNvPr>
              <p:cNvSpPr/>
              <p:nvPr/>
            </p:nvSpPr>
            <p:spPr bwMode="auto">
              <a:xfrm>
                <a:off x="2536884" y="3864247"/>
                <a:ext cx="64008" cy="4572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a:t>
                </a:r>
              </a:p>
            </p:txBody>
          </p:sp>
          <p:sp>
            <p:nvSpPr>
              <p:cNvPr id="98" name="Rectangle 97">
                <a:extLst>
                  <a:ext uri="{FF2B5EF4-FFF2-40B4-BE49-F238E27FC236}">
                    <a16:creationId xmlns:a16="http://schemas.microsoft.com/office/drawing/2014/main" id="{86F8D72E-67E9-937B-507B-591707915EBE}"/>
                  </a:ext>
                </a:extLst>
              </p:cNvPr>
              <p:cNvSpPr/>
              <p:nvPr/>
            </p:nvSpPr>
            <p:spPr bwMode="auto">
              <a:xfrm>
                <a:off x="2613248" y="3864247"/>
                <a:ext cx="64008" cy="6400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91D83F2E-001B-67B2-BF94-42F55530F239}"/>
                  </a:ext>
                </a:extLst>
              </p:cNvPr>
              <p:cNvSpPr/>
              <p:nvPr/>
            </p:nvSpPr>
            <p:spPr bwMode="auto">
              <a:xfrm>
                <a:off x="3605980" y="3864247"/>
                <a:ext cx="64008" cy="2286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C7A81666-E11C-7133-80F3-419447E02A67}"/>
                  </a:ext>
                </a:extLst>
              </p:cNvPr>
              <p:cNvSpPr/>
              <p:nvPr/>
            </p:nvSpPr>
            <p:spPr bwMode="auto">
              <a:xfrm>
                <a:off x="3682344" y="3864247"/>
                <a:ext cx="64008" cy="2651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57108800-299E-2D4F-3D8B-FCEF2B628B97}"/>
                  </a:ext>
                </a:extLst>
              </p:cNvPr>
              <p:cNvSpPr/>
              <p:nvPr/>
            </p:nvSpPr>
            <p:spPr bwMode="auto">
              <a:xfrm>
                <a:off x="3835072" y="3864247"/>
                <a:ext cx="64008" cy="28346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37536109-4BC3-E8A1-AE6C-70BB05C5554D}"/>
                  </a:ext>
                </a:extLst>
              </p:cNvPr>
              <p:cNvSpPr/>
              <p:nvPr/>
            </p:nvSpPr>
            <p:spPr bwMode="auto">
              <a:xfrm>
                <a:off x="3987800" y="3864247"/>
                <a:ext cx="64008" cy="31089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C12E9032-07C7-5487-D47C-E75AA7666C6E}"/>
                  </a:ext>
                </a:extLst>
              </p:cNvPr>
              <p:cNvSpPr/>
              <p:nvPr/>
            </p:nvSpPr>
            <p:spPr bwMode="auto">
              <a:xfrm>
                <a:off x="4064164" y="3864247"/>
                <a:ext cx="64008" cy="3291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25789010-981E-DE19-7671-DFAAB8E747B1}"/>
                  </a:ext>
                </a:extLst>
              </p:cNvPr>
              <p:cNvSpPr/>
              <p:nvPr/>
            </p:nvSpPr>
            <p:spPr bwMode="auto">
              <a:xfrm>
                <a:off x="4140528" y="3864247"/>
                <a:ext cx="64008" cy="33832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0AFF98F0-DE1B-1339-B51C-1C36BE0A730E}"/>
                  </a:ext>
                </a:extLst>
              </p:cNvPr>
              <p:cNvSpPr/>
              <p:nvPr/>
            </p:nvSpPr>
            <p:spPr bwMode="auto">
              <a:xfrm>
                <a:off x="4369620" y="3864247"/>
                <a:ext cx="64008" cy="43891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56F712EC-A83F-3A2C-D16A-B8F31CB16957}"/>
                  </a:ext>
                </a:extLst>
              </p:cNvPr>
              <p:cNvSpPr/>
              <p:nvPr/>
            </p:nvSpPr>
            <p:spPr bwMode="auto">
              <a:xfrm>
                <a:off x="4445984" y="3864247"/>
                <a:ext cx="64008" cy="47548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84E80F24-99D6-BE4C-BBE9-E5F55D2861ED}"/>
                  </a:ext>
                </a:extLst>
              </p:cNvPr>
              <p:cNvSpPr/>
              <p:nvPr/>
            </p:nvSpPr>
            <p:spPr bwMode="auto">
              <a:xfrm>
                <a:off x="4751440" y="3864247"/>
                <a:ext cx="64008" cy="53035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AC1A3AB3-7DE8-EB28-5E57-64D311DDB531}"/>
                  </a:ext>
                </a:extLst>
              </p:cNvPr>
              <p:cNvSpPr/>
              <p:nvPr/>
            </p:nvSpPr>
            <p:spPr bwMode="auto">
              <a:xfrm>
                <a:off x="4827804" y="3864247"/>
                <a:ext cx="64008" cy="56692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B37595B2-9857-FFAA-6F86-85AA228FDF6D}"/>
                  </a:ext>
                </a:extLst>
              </p:cNvPr>
              <p:cNvSpPr/>
              <p:nvPr/>
            </p:nvSpPr>
            <p:spPr bwMode="auto">
              <a:xfrm>
                <a:off x="5056896" y="3864247"/>
                <a:ext cx="64008" cy="63093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C09E67D8-E81A-92DD-3E9A-D3451D0158B9}"/>
                  </a:ext>
                </a:extLst>
              </p:cNvPr>
              <p:cNvSpPr/>
              <p:nvPr/>
            </p:nvSpPr>
            <p:spPr bwMode="auto">
              <a:xfrm>
                <a:off x="5362352" y="3864247"/>
                <a:ext cx="64008" cy="73152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FE72694B-27E6-FAB2-2D6A-C98F17FB9C0A}"/>
                  </a:ext>
                </a:extLst>
              </p:cNvPr>
              <p:cNvSpPr/>
              <p:nvPr/>
            </p:nvSpPr>
            <p:spPr bwMode="auto">
              <a:xfrm>
                <a:off x="5515080" y="3864247"/>
                <a:ext cx="64008" cy="74980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C034C6D0-B49B-F91A-D761-6EFA6C683AD9}"/>
                  </a:ext>
                </a:extLst>
              </p:cNvPr>
              <p:cNvSpPr/>
              <p:nvPr/>
            </p:nvSpPr>
            <p:spPr bwMode="auto">
              <a:xfrm>
                <a:off x="5896900" y="3864247"/>
                <a:ext cx="64008" cy="7863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1E85523F-2DE2-3E9C-9937-04ADF212C522}"/>
                  </a:ext>
                </a:extLst>
              </p:cNvPr>
              <p:cNvSpPr/>
              <p:nvPr/>
            </p:nvSpPr>
            <p:spPr bwMode="auto">
              <a:xfrm>
                <a:off x="6049628" y="3864247"/>
                <a:ext cx="64008" cy="84124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1D068973-0358-EEE5-852F-18B57D884BC7}"/>
                  </a:ext>
                </a:extLst>
              </p:cNvPr>
              <p:cNvSpPr/>
              <p:nvPr/>
            </p:nvSpPr>
            <p:spPr bwMode="auto">
              <a:xfrm>
                <a:off x="6125992" y="3864247"/>
                <a:ext cx="64008" cy="84124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24045335-4BEF-10D3-1306-7E9C6621702F}"/>
                  </a:ext>
                </a:extLst>
              </p:cNvPr>
              <p:cNvSpPr/>
              <p:nvPr/>
            </p:nvSpPr>
            <p:spPr bwMode="auto">
              <a:xfrm>
                <a:off x="6202356" y="3864247"/>
                <a:ext cx="64008" cy="84124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F79CD195-6F5C-B39B-6528-CDBE402DC02C}"/>
                  </a:ext>
                </a:extLst>
              </p:cNvPr>
              <p:cNvSpPr/>
              <p:nvPr/>
            </p:nvSpPr>
            <p:spPr bwMode="auto">
              <a:xfrm>
                <a:off x="6355084" y="3864247"/>
                <a:ext cx="64008" cy="87782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4E4C53A3-427E-DF46-C8AD-3EEC9A169275}"/>
                  </a:ext>
                </a:extLst>
              </p:cNvPr>
              <p:cNvSpPr/>
              <p:nvPr/>
            </p:nvSpPr>
            <p:spPr bwMode="auto">
              <a:xfrm>
                <a:off x="6507812" y="3864247"/>
                <a:ext cx="64008" cy="9144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F8F31AC7-3747-F706-317E-07B966119CF7}"/>
                  </a:ext>
                </a:extLst>
              </p:cNvPr>
              <p:cNvSpPr/>
              <p:nvPr/>
            </p:nvSpPr>
            <p:spPr bwMode="auto">
              <a:xfrm>
                <a:off x="6813268" y="3864247"/>
                <a:ext cx="64008" cy="93268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01D44A7D-CF01-3AA4-4808-340F1C9A56ED}"/>
                  </a:ext>
                </a:extLst>
              </p:cNvPr>
              <p:cNvSpPr/>
              <p:nvPr/>
            </p:nvSpPr>
            <p:spPr bwMode="auto">
              <a:xfrm>
                <a:off x="6660540" y="3864247"/>
                <a:ext cx="64008" cy="93268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7F857F21-BCEC-5168-6A03-AEDED90FE164}"/>
                  </a:ext>
                </a:extLst>
              </p:cNvPr>
              <p:cNvSpPr/>
              <p:nvPr/>
            </p:nvSpPr>
            <p:spPr bwMode="auto">
              <a:xfrm>
                <a:off x="5438716" y="3864247"/>
                <a:ext cx="64008" cy="74980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2899FF08-2F78-693D-87CA-F500C77F8E67}"/>
                  </a:ext>
                </a:extLst>
              </p:cNvPr>
              <p:cNvSpPr/>
              <p:nvPr/>
            </p:nvSpPr>
            <p:spPr bwMode="auto">
              <a:xfrm>
                <a:off x="5591444" y="3864247"/>
                <a:ext cx="64008" cy="76809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F0689E42-BAA6-B653-E39F-7CF1324407D4}"/>
                  </a:ext>
                </a:extLst>
              </p:cNvPr>
              <p:cNvSpPr/>
              <p:nvPr/>
            </p:nvSpPr>
            <p:spPr bwMode="auto">
              <a:xfrm>
                <a:off x="5744172" y="3864247"/>
                <a:ext cx="64008" cy="786384"/>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302D2D41-3C63-ECE4-20C7-9DE43821347B}"/>
                  </a:ext>
                </a:extLst>
              </p:cNvPr>
              <p:cNvSpPr/>
              <p:nvPr/>
            </p:nvSpPr>
            <p:spPr bwMode="auto">
              <a:xfrm>
                <a:off x="5973264" y="3864247"/>
                <a:ext cx="64008" cy="84124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305A7880-CCA8-E4B4-1384-D61B1C5404FD}"/>
                  </a:ext>
                </a:extLst>
              </p:cNvPr>
              <p:cNvSpPr/>
              <p:nvPr/>
            </p:nvSpPr>
            <p:spPr bwMode="auto">
              <a:xfrm>
                <a:off x="6431448" y="3864247"/>
                <a:ext cx="64008" cy="914400"/>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32FFBA2D-5396-B1F7-D8B0-4B40A74C3B7E}"/>
                  </a:ext>
                </a:extLst>
              </p:cNvPr>
              <p:cNvSpPr/>
              <p:nvPr/>
            </p:nvSpPr>
            <p:spPr bwMode="auto">
              <a:xfrm>
                <a:off x="6584176" y="3864247"/>
                <a:ext cx="64008" cy="93268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0B7A9FF9-03CC-FF04-CC01-DF93F5970423}"/>
                  </a:ext>
                </a:extLst>
              </p:cNvPr>
              <p:cNvSpPr/>
              <p:nvPr/>
            </p:nvSpPr>
            <p:spPr bwMode="auto">
              <a:xfrm>
                <a:off x="6965996" y="3864247"/>
                <a:ext cx="64008" cy="93268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DD4DC0ED-8206-F8C5-903F-39CE984C6033}"/>
                  </a:ext>
                </a:extLst>
              </p:cNvPr>
              <p:cNvSpPr/>
              <p:nvPr/>
            </p:nvSpPr>
            <p:spPr bwMode="auto">
              <a:xfrm>
                <a:off x="7042360" y="3864247"/>
                <a:ext cx="64008" cy="96926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F56F36BD-ED8C-9808-3DA6-5AB21F7E6189}"/>
                  </a:ext>
                </a:extLst>
              </p:cNvPr>
              <p:cNvSpPr/>
              <p:nvPr/>
            </p:nvSpPr>
            <p:spPr bwMode="auto">
              <a:xfrm>
                <a:off x="7195088" y="3864247"/>
                <a:ext cx="64008" cy="96926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21D4918C-2DD0-D187-F154-7CBA03639EE5}"/>
                  </a:ext>
                </a:extLst>
              </p:cNvPr>
              <p:cNvSpPr/>
              <p:nvPr/>
            </p:nvSpPr>
            <p:spPr bwMode="auto">
              <a:xfrm>
                <a:off x="7271452" y="3864247"/>
                <a:ext cx="64008" cy="96926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DA4AFACE-ECFA-FA14-19FF-D7353F5BBBD2}"/>
                  </a:ext>
                </a:extLst>
              </p:cNvPr>
              <p:cNvSpPr/>
              <p:nvPr/>
            </p:nvSpPr>
            <p:spPr bwMode="auto">
              <a:xfrm>
                <a:off x="7424180" y="3864247"/>
                <a:ext cx="64008" cy="100584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2F1C5230-DEC3-542B-D2F8-FE0C89741CEC}"/>
                  </a:ext>
                </a:extLst>
              </p:cNvPr>
              <p:cNvSpPr/>
              <p:nvPr/>
            </p:nvSpPr>
            <p:spPr bwMode="auto">
              <a:xfrm>
                <a:off x="7576908" y="3864247"/>
                <a:ext cx="64008" cy="102412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F061C9E1-D35F-FC86-D4C3-EFB68F61E265}"/>
                  </a:ext>
                </a:extLst>
              </p:cNvPr>
              <p:cNvSpPr/>
              <p:nvPr/>
            </p:nvSpPr>
            <p:spPr bwMode="auto">
              <a:xfrm>
                <a:off x="7653272" y="3864247"/>
                <a:ext cx="64008" cy="102412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B6AE087B-D30E-DEB7-82F6-57667E04C847}"/>
                  </a:ext>
                </a:extLst>
              </p:cNvPr>
              <p:cNvSpPr/>
              <p:nvPr/>
            </p:nvSpPr>
            <p:spPr bwMode="auto">
              <a:xfrm>
                <a:off x="7806000" y="3864247"/>
                <a:ext cx="64008" cy="105156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65D6057D-AF6A-82EF-AF2C-F7CB87ADC901}"/>
                  </a:ext>
                </a:extLst>
              </p:cNvPr>
              <p:cNvSpPr/>
              <p:nvPr/>
            </p:nvSpPr>
            <p:spPr bwMode="auto">
              <a:xfrm>
                <a:off x="7882364" y="3864247"/>
                <a:ext cx="64008" cy="105156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CA9D5465-DAD4-664F-3CE1-969CAFB3849B}"/>
                  </a:ext>
                </a:extLst>
              </p:cNvPr>
              <p:cNvSpPr/>
              <p:nvPr/>
            </p:nvSpPr>
            <p:spPr bwMode="auto">
              <a:xfrm>
                <a:off x="8264184" y="3864247"/>
                <a:ext cx="64008" cy="110642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Rectangle 135">
                <a:extLst>
                  <a:ext uri="{FF2B5EF4-FFF2-40B4-BE49-F238E27FC236}">
                    <a16:creationId xmlns:a16="http://schemas.microsoft.com/office/drawing/2014/main" id="{1F7808CC-D08B-0E4D-5D80-8E8E49197F0F}"/>
                  </a:ext>
                </a:extLst>
              </p:cNvPr>
              <p:cNvSpPr/>
              <p:nvPr/>
            </p:nvSpPr>
            <p:spPr bwMode="auto">
              <a:xfrm>
                <a:off x="8340548" y="3864247"/>
                <a:ext cx="64008" cy="110642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3755C155-4262-2B6E-17F1-834CADDF1BE3}"/>
                  </a:ext>
                </a:extLst>
              </p:cNvPr>
              <p:cNvSpPr/>
              <p:nvPr/>
            </p:nvSpPr>
            <p:spPr bwMode="auto">
              <a:xfrm>
                <a:off x="8493276" y="3864247"/>
                <a:ext cx="64008" cy="112471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A604F0E5-9881-A6BF-9A51-5AD072996D83}"/>
                  </a:ext>
                </a:extLst>
              </p:cNvPr>
              <p:cNvSpPr/>
              <p:nvPr/>
            </p:nvSpPr>
            <p:spPr bwMode="auto">
              <a:xfrm>
                <a:off x="8569640" y="3864247"/>
                <a:ext cx="64008" cy="112471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01A275D7-D2C4-BB93-9F06-EF85BA351A79}"/>
                  </a:ext>
                </a:extLst>
              </p:cNvPr>
              <p:cNvSpPr/>
              <p:nvPr/>
            </p:nvSpPr>
            <p:spPr bwMode="auto">
              <a:xfrm>
                <a:off x="8646004" y="3864247"/>
                <a:ext cx="64008" cy="112471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60FE6ACD-3002-86EB-E9A8-A8C1BA8A79B1}"/>
                  </a:ext>
                </a:extLst>
              </p:cNvPr>
              <p:cNvSpPr/>
              <p:nvPr/>
            </p:nvSpPr>
            <p:spPr bwMode="auto">
              <a:xfrm>
                <a:off x="8416912" y="3864247"/>
                <a:ext cx="64008" cy="110642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Rectangle 140">
                <a:extLst>
                  <a:ext uri="{FF2B5EF4-FFF2-40B4-BE49-F238E27FC236}">
                    <a16:creationId xmlns:a16="http://schemas.microsoft.com/office/drawing/2014/main" id="{3DEDA81B-5196-61A5-2B54-2BD2291D43B6}"/>
                  </a:ext>
                </a:extLst>
              </p:cNvPr>
              <p:cNvSpPr/>
              <p:nvPr/>
            </p:nvSpPr>
            <p:spPr bwMode="auto">
              <a:xfrm>
                <a:off x="8798732" y="3864247"/>
                <a:ext cx="64008" cy="11430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Rectangle 141">
                <a:extLst>
                  <a:ext uri="{FF2B5EF4-FFF2-40B4-BE49-F238E27FC236}">
                    <a16:creationId xmlns:a16="http://schemas.microsoft.com/office/drawing/2014/main" id="{417553DB-6D35-6D0F-B8C8-A00C5FCB7AD2}"/>
                  </a:ext>
                </a:extLst>
              </p:cNvPr>
              <p:cNvSpPr/>
              <p:nvPr/>
            </p:nvSpPr>
            <p:spPr bwMode="auto">
              <a:xfrm>
                <a:off x="9256916" y="3864247"/>
                <a:ext cx="64008" cy="119786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Rectangle 142">
                <a:extLst>
                  <a:ext uri="{FF2B5EF4-FFF2-40B4-BE49-F238E27FC236}">
                    <a16:creationId xmlns:a16="http://schemas.microsoft.com/office/drawing/2014/main" id="{6887AB88-5B5D-8B0E-A19B-993E732A74A8}"/>
                  </a:ext>
                </a:extLst>
              </p:cNvPr>
              <p:cNvSpPr/>
              <p:nvPr/>
            </p:nvSpPr>
            <p:spPr bwMode="auto">
              <a:xfrm>
                <a:off x="9409644" y="3864247"/>
                <a:ext cx="64008" cy="122529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C6564019-60D1-4B89-B0EF-B974A0563A19}"/>
                  </a:ext>
                </a:extLst>
              </p:cNvPr>
              <p:cNvSpPr/>
              <p:nvPr/>
            </p:nvSpPr>
            <p:spPr bwMode="auto">
              <a:xfrm>
                <a:off x="9486008" y="3864247"/>
                <a:ext cx="64008" cy="12435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ECFF2AFE-6A24-EF5D-C041-F403320300A9}"/>
                  </a:ext>
                </a:extLst>
              </p:cNvPr>
              <p:cNvSpPr/>
              <p:nvPr/>
            </p:nvSpPr>
            <p:spPr bwMode="auto">
              <a:xfrm>
                <a:off x="9562372" y="3864247"/>
                <a:ext cx="64008" cy="12435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1BEB9E17-5446-C38B-BC27-3CEABA78C875}"/>
                  </a:ext>
                </a:extLst>
              </p:cNvPr>
              <p:cNvSpPr/>
              <p:nvPr/>
            </p:nvSpPr>
            <p:spPr bwMode="auto">
              <a:xfrm>
                <a:off x="9715100" y="3864247"/>
                <a:ext cx="64008" cy="133502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292E740E-CCEF-5E17-9B34-5AB22413ED58}"/>
                  </a:ext>
                </a:extLst>
              </p:cNvPr>
              <p:cNvSpPr/>
              <p:nvPr/>
            </p:nvSpPr>
            <p:spPr bwMode="auto">
              <a:xfrm>
                <a:off x="9867828" y="3864247"/>
                <a:ext cx="64008" cy="13716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AD3BAD5B-EE4F-0BDF-7D4B-75DDB1FC0EA3}"/>
                  </a:ext>
                </a:extLst>
              </p:cNvPr>
              <p:cNvSpPr/>
              <p:nvPr/>
            </p:nvSpPr>
            <p:spPr bwMode="auto">
              <a:xfrm>
                <a:off x="9944192" y="3864247"/>
                <a:ext cx="64008" cy="13716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F61BCD21-00B9-931A-66A6-09783286CAC3}"/>
                  </a:ext>
                </a:extLst>
              </p:cNvPr>
              <p:cNvSpPr/>
              <p:nvPr/>
            </p:nvSpPr>
            <p:spPr bwMode="auto">
              <a:xfrm>
                <a:off x="10020556" y="3864247"/>
                <a:ext cx="64008" cy="14081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Rectangle 149">
                <a:extLst>
                  <a:ext uri="{FF2B5EF4-FFF2-40B4-BE49-F238E27FC236}">
                    <a16:creationId xmlns:a16="http://schemas.microsoft.com/office/drawing/2014/main" id="{E8D5F65A-52E2-22E6-D4DB-555E8B2A7F24}"/>
                  </a:ext>
                </a:extLst>
              </p:cNvPr>
              <p:cNvSpPr/>
              <p:nvPr/>
            </p:nvSpPr>
            <p:spPr bwMode="auto">
              <a:xfrm>
                <a:off x="10173284" y="3864247"/>
                <a:ext cx="64008" cy="144475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Rectangle 150">
                <a:extLst>
                  <a:ext uri="{FF2B5EF4-FFF2-40B4-BE49-F238E27FC236}">
                    <a16:creationId xmlns:a16="http://schemas.microsoft.com/office/drawing/2014/main" id="{76CFA436-14A5-19D3-41F0-900389E58CE9}"/>
                  </a:ext>
                </a:extLst>
              </p:cNvPr>
              <p:cNvSpPr/>
              <p:nvPr/>
            </p:nvSpPr>
            <p:spPr bwMode="auto">
              <a:xfrm>
                <a:off x="10478740" y="3864247"/>
                <a:ext cx="64008" cy="148132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Rectangle 151">
                <a:extLst>
                  <a:ext uri="{FF2B5EF4-FFF2-40B4-BE49-F238E27FC236}">
                    <a16:creationId xmlns:a16="http://schemas.microsoft.com/office/drawing/2014/main" id="{D6BCBD69-A355-898A-7202-0FBA9E7BB051}"/>
                  </a:ext>
                </a:extLst>
              </p:cNvPr>
              <p:cNvSpPr/>
              <p:nvPr/>
            </p:nvSpPr>
            <p:spPr bwMode="auto">
              <a:xfrm>
                <a:off x="10555104" y="3864247"/>
                <a:ext cx="64008" cy="148132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Rectangle 152">
                <a:extLst>
                  <a:ext uri="{FF2B5EF4-FFF2-40B4-BE49-F238E27FC236}">
                    <a16:creationId xmlns:a16="http://schemas.microsoft.com/office/drawing/2014/main" id="{0B7CB9E5-B25C-E072-F004-BB4DB7F751E1}"/>
                  </a:ext>
                </a:extLst>
              </p:cNvPr>
              <p:cNvSpPr/>
              <p:nvPr/>
            </p:nvSpPr>
            <p:spPr bwMode="auto">
              <a:xfrm>
                <a:off x="10631468" y="3864247"/>
                <a:ext cx="64008" cy="152704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Rectangle 153">
                <a:extLst>
                  <a:ext uri="{FF2B5EF4-FFF2-40B4-BE49-F238E27FC236}">
                    <a16:creationId xmlns:a16="http://schemas.microsoft.com/office/drawing/2014/main" id="{07492CDD-ED14-F629-114C-562A982A17EE}"/>
                  </a:ext>
                </a:extLst>
              </p:cNvPr>
              <p:cNvSpPr/>
              <p:nvPr/>
            </p:nvSpPr>
            <p:spPr bwMode="auto">
              <a:xfrm>
                <a:off x="10860560" y="3864247"/>
                <a:ext cx="64008" cy="161848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Rectangle 156">
                <a:extLst>
                  <a:ext uri="{FF2B5EF4-FFF2-40B4-BE49-F238E27FC236}">
                    <a16:creationId xmlns:a16="http://schemas.microsoft.com/office/drawing/2014/main" id="{8D7C9EB3-9C17-4C50-8393-C210FC4D18F2}"/>
                  </a:ext>
                </a:extLst>
              </p:cNvPr>
              <p:cNvSpPr/>
              <p:nvPr/>
            </p:nvSpPr>
            <p:spPr bwMode="auto">
              <a:xfrm>
                <a:off x="11166016" y="3864247"/>
                <a:ext cx="64008" cy="190195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Rectangle 157">
                <a:extLst>
                  <a:ext uri="{FF2B5EF4-FFF2-40B4-BE49-F238E27FC236}">
                    <a16:creationId xmlns:a16="http://schemas.microsoft.com/office/drawing/2014/main" id="{8153F504-266B-274B-1CE6-141E7C1BEF19}"/>
                  </a:ext>
                </a:extLst>
              </p:cNvPr>
              <p:cNvSpPr/>
              <p:nvPr/>
            </p:nvSpPr>
            <p:spPr bwMode="auto">
              <a:xfrm>
                <a:off x="8035092" y="3864247"/>
                <a:ext cx="64008" cy="1069848"/>
              </a:xfrm>
              <a:prstGeom prst="rect">
                <a:avLst/>
              </a:prstGeom>
              <a:pattFill prst="wdUpDiag">
                <a:fgClr>
                  <a:schemeClr val="accent2"/>
                </a:fgClr>
                <a:bgClr>
                  <a:schemeClr val="tx1"/>
                </a:bgClr>
              </a:patt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Rectangle 158">
                <a:extLst>
                  <a:ext uri="{FF2B5EF4-FFF2-40B4-BE49-F238E27FC236}">
                    <a16:creationId xmlns:a16="http://schemas.microsoft.com/office/drawing/2014/main" id="{89463A97-34E2-FE65-BA72-5C12B6F559BD}"/>
                  </a:ext>
                </a:extLst>
              </p:cNvPr>
              <p:cNvSpPr/>
              <p:nvPr/>
            </p:nvSpPr>
            <p:spPr bwMode="auto">
              <a:xfrm>
                <a:off x="8111456" y="3864247"/>
                <a:ext cx="64008" cy="106984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Rectangle 159">
                <a:extLst>
                  <a:ext uri="{FF2B5EF4-FFF2-40B4-BE49-F238E27FC236}">
                    <a16:creationId xmlns:a16="http://schemas.microsoft.com/office/drawing/2014/main" id="{9A9788AD-7CEB-A8D0-7B07-19FC05A1C1EC}"/>
                  </a:ext>
                </a:extLst>
              </p:cNvPr>
              <p:cNvSpPr/>
              <p:nvPr/>
            </p:nvSpPr>
            <p:spPr bwMode="auto">
              <a:xfrm>
                <a:off x="9027824" y="3864247"/>
                <a:ext cx="64008" cy="117957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Rectangle 160">
                <a:extLst>
                  <a:ext uri="{FF2B5EF4-FFF2-40B4-BE49-F238E27FC236}">
                    <a16:creationId xmlns:a16="http://schemas.microsoft.com/office/drawing/2014/main" id="{0459643A-2A4E-305E-7678-92FAE54699D0}"/>
                  </a:ext>
                </a:extLst>
              </p:cNvPr>
              <p:cNvSpPr/>
              <p:nvPr/>
            </p:nvSpPr>
            <p:spPr bwMode="auto">
              <a:xfrm>
                <a:off x="9791464" y="3864247"/>
                <a:ext cx="64008" cy="1353312"/>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Rectangle 161">
                <a:extLst>
                  <a:ext uri="{FF2B5EF4-FFF2-40B4-BE49-F238E27FC236}">
                    <a16:creationId xmlns:a16="http://schemas.microsoft.com/office/drawing/2014/main" id="{0BB67E19-E229-16CF-C8EA-4E690197B469}"/>
                  </a:ext>
                </a:extLst>
              </p:cNvPr>
              <p:cNvSpPr/>
              <p:nvPr/>
            </p:nvSpPr>
            <p:spPr bwMode="auto">
              <a:xfrm>
                <a:off x="10096920" y="3864247"/>
                <a:ext cx="64008" cy="1426464"/>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Rectangle 162">
                <a:extLst>
                  <a:ext uri="{FF2B5EF4-FFF2-40B4-BE49-F238E27FC236}">
                    <a16:creationId xmlns:a16="http://schemas.microsoft.com/office/drawing/2014/main" id="{B6914251-5035-E3E9-4531-56830D70B72B}"/>
                  </a:ext>
                </a:extLst>
              </p:cNvPr>
              <p:cNvSpPr/>
              <p:nvPr/>
            </p:nvSpPr>
            <p:spPr bwMode="auto">
              <a:xfrm>
                <a:off x="10784196" y="3864247"/>
                <a:ext cx="64008" cy="161848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Rectangle 163">
                <a:extLst>
                  <a:ext uri="{FF2B5EF4-FFF2-40B4-BE49-F238E27FC236}">
                    <a16:creationId xmlns:a16="http://schemas.microsoft.com/office/drawing/2014/main" id="{133E24F6-0220-2B03-3324-82960F200FFF}"/>
                  </a:ext>
                </a:extLst>
              </p:cNvPr>
              <p:cNvSpPr/>
              <p:nvPr/>
            </p:nvSpPr>
            <p:spPr bwMode="auto">
              <a:xfrm>
                <a:off x="8187820" y="3864247"/>
                <a:ext cx="64008" cy="1078992"/>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Rectangle 167">
                <a:extLst>
                  <a:ext uri="{FF2B5EF4-FFF2-40B4-BE49-F238E27FC236}">
                    <a16:creationId xmlns:a16="http://schemas.microsoft.com/office/drawing/2014/main" id="{EFBC2733-2C66-0AB0-B7B9-C7BA32150316}"/>
                  </a:ext>
                </a:extLst>
              </p:cNvPr>
              <p:cNvSpPr/>
              <p:nvPr/>
            </p:nvSpPr>
            <p:spPr bwMode="auto">
              <a:xfrm rot="10800000">
                <a:off x="2309977" y="3826866"/>
                <a:ext cx="64008" cy="36576"/>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Rectangle 168">
                <a:extLst>
                  <a:ext uri="{FF2B5EF4-FFF2-40B4-BE49-F238E27FC236}">
                    <a16:creationId xmlns:a16="http://schemas.microsoft.com/office/drawing/2014/main" id="{C83EF9AA-7937-8703-259B-EDA728F8A3AB}"/>
                  </a:ext>
                </a:extLst>
              </p:cNvPr>
              <p:cNvSpPr/>
              <p:nvPr/>
            </p:nvSpPr>
            <p:spPr bwMode="auto">
              <a:xfrm rot="10800000">
                <a:off x="2079478" y="3790290"/>
                <a:ext cx="64008" cy="73152"/>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Rectangle 169">
                <a:extLst>
                  <a:ext uri="{FF2B5EF4-FFF2-40B4-BE49-F238E27FC236}">
                    <a16:creationId xmlns:a16="http://schemas.microsoft.com/office/drawing/2014/main" id="{651F6E91-95D3-EDD0-DF35-234DBCBB6617}"/>
                  </a:ext>
                </a:extLst>
              </p:cNvPr>
              <p:cNvSpPr/>
              <p:nvPr/>
            </p:nvSpPr>
            <p:spPr bwMode="auto">
              <a:xfrm rot="10800000">
                <a:off x="1848979" y="3579978"/>
                <a:ext cx="64008" cy="283464"/>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Rectangle 170">
                <a:extLst>
                  <a:ext uri="{FF2B5EF4-FFF2-40B4-BE49-F238E27FC236}">
                    <a16:creationId xmlns:a16="http://schemas.microsoft.com/office/drawing/2014/main" id="{5D4594BE-5C3F-8A91-8A79-B2760151FD4D}"/>
                  </a:ext>
                </a:extLst>
              </p:cNvPr>
              <p:cNvSpPr/>
              <p:nvPr/>
            </p:nvSpPr>
            <p:spPr bwMode="auto">
              <a:xfrm rot="10800000">
                <a:off x="1695313" y="3470251"/>
                <a:ext cx="64008" cy="393192"/>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Rectangle 172">
                <a:extLst>
                  <a:ext uri="{FF2B5EF4-FFF2-40B4-BE49-F238E27FC236}">
                    <a16:creationId xmlns:a16="http://schemas.microsoft.com/office/drawing/2014/main" id="{9D3B7F16-FC67-02F0-D946-D427B2F12E72}"/>
                  </a:ext>
                </a:extLst>
              </p:cNvPr>
              <p:cNvSpPr/>
              <p:nvPr/>
            </p:nvSpPr>
            <p:spPr bwMode="auto">
              <a:xfrm rot="10800000">
                <a:off x="2463640" y="3826866"/>
                <a:ext cx="64008" cy="36576"/>
              </a:xfrm>
              <a:prstGeom prst="rect">
                <a:avLst/>
              </a:prstGeom>
              <a:pattFill prst="wdDnDiag">
                <a:fgClr>
                  <a:srgbClr val="015873"/>
                </a:fgClr>
                <a:bgClr>
                  <a:schemeClr val="tx1"/>
                </a:bgClr>
              </a:patt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Rectangle 173">
                <a:extLst>
                  <a:ext uri="{FF2B5EF4-FFF2-40B4-BE49-F238E27FC236}">
                    <a16:creationId xmlns:a16="http://schemas.microsoft.com/office/drawing/2014/main" id="{64257E26-EC06-1D20-24C6-12495690461A}"/>
                  </a:ext>
                </a:extLst>
              </p:cNvPr>
              <p:cNvSpPr/>
              <p:nvPr/>
            </p:nvSpPr>
            <p:spPr bwMode="auto">
              <a:xfrm rot="10800000">
                <a:off x="1772146" y="3579979"/>
                <a:ext cx="64008" cy="28346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Rectangle 174">
                <a:extLst>
                  <a:ext uri="{FF2B5EF4-FFF2-40B4-BE49-F238E27FC236}">
                    <a16:creationId xmlns:a16="http://schemas.microsoft.com/office/drawing/2014/main" id="{F137071D-7931-1F37-C0F7-368971365F96}"/>
                  </a:ext>
                </a:extLst>
              </p:cNvPr>
              <p:cNvSpPr/>
              <p:nvPr/>
            </p:nvSpPr>
            <p:spPr bwMode="auto">
              <a:xfrm rot="10800000">
                <a:off x="2002645" y="3698850"/>
                <a:ext cx="64008" cy="16459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Rectangle 175">
                <a:extLst>
                  <a:ext uri="{FF2B5EF4-FFF2-40B4-BE49-F238E27FC236}">
                    <a16:creationId xmlns:a16="http://schemas.microsoft.com/office/drawing/2014/main" id="{9C37D6D7-D701-C746-680B-7F1193169D54}"/>
                  </a:ext>
                </a:extLst>
              </p:cNvPr>
              <p:cNvSpPr/>
              <p:nvPr/>
            </p:nvSpPr>
            <p:spPr bwMode="auto">
              <a:xfrm rot="10800000">
                <a:off x="1925812" y="3579978"/>
                <a:ext cx="64008" cy="28346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Rectangle 176">
                <a:extLst>
                  <a:ext uri="{FF2B5EF4-FFF2-40B4-BE49-F238E27FC236}">
                    <a16:creationId xmlns:a16="http://schemas.microsoft.com/office/drawing/2014/main" id="{D1CA3A2D-F82F-52CC-D58F-10EB24FBEA89}"/>
                  </a:ext>
                </a:extLst>
              </p:cNvPr>
              <p:cNvSpPr/>
              <p:nvPr/>
            </p:nvSpPr>
            <p:spPr bwMode="auto">
              <a:xfrm rot="10800000">
                <a:off x="1541647" y="3067915"/>
                <a:ext cx="64008" cy="79552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Rectangle 177">
                <a:extLst>
                  <a:ext uri="{FF2B5EF4-FFF2-40B4-BE49-F238E27FC236}">
                    <a16:creationId xmlns:a16="http://schemas.microsoft.com/office/drawing/2014/main" id="{D898C7A5-079E-C9D8-E05E-2E7A88DC4D9C}"/>
                  </a:ext>
                </a:extLst>
              </p:cNvPr>
              <p:cNvSpPr/>
              <p:nvPr/>
            </p:nvSpPr>
            <p:spPr bwMode="auto">
              <a:xfrm rot="10800000">
                <a:off x="1618480" y="3122779"/>
                <a:ext cx="64008" cy="74066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Rectangle 178">
                <a:extLst>
                  <a:ext uri="{FF2B5EF4-FFF2-40B4-BE49-F238E27FC236}">
                    <a16:creationId xmlns:a16="http://schemas.microsoft.com/office/drawing/2014/main" id="{DBBFDF22-86A1-D43A-9385-39107A1F88D9}"/>
                  </a:ext>
                </a:extLst>
              </p:cNvPr>
              <p:cNvSpPr/>
              <p:nvPr/>
            </p:nvSpPr>
            <p:spPr bwMode="auto">
              <a:xfrm rot="10800000">
                <a:off x="1464814" y="2683867"/>
                <a:ext cx="64008" cy="11795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Rectangle 179">
                <a:extLst>
                  <a:ext uri="{FF2B5EF4-FFF2-40B4-BE49-F238E27FC236}">
                    <a16:creationId xmlns:a16="http://schemas.microsoft.com/office/drawing/2014/main" id="{6B787183-6463-3FC8-174D-BA8D7619C0D4}"/>
                  </a:ext>
                </a:extLst>
              </p:cNvPr>
              <p:cNvSpPr/>
              <p:nvPr/>
            </p:nvSpPr>
            <p:spPr bwMode="auto">
              <a:xfrm rot="10800000">
                <a:off x="2233144" y="3808578"/>
                <a:ext cx="64008" cy="54864"/>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Rectangle 182">
                <a:extLst>
                  <a:ext uri="{FF2B5EF4-FFF2-40B4-BE49-F238E27FC236}">
                    <a16:creationId xmlns:a16="http://schemas.microsoft.com/office/drawing/2014/main" id="{F8109EA4-A384-01E9-02B1-1F422F13FC02}"/>
                  </a:ext>
                </a:extLst>
              </p:cNvPr>
              <p:cNvSpPr/>
              <p:nvPr/>
            </p:nvSpPr>
            <p:spPr bwMode="auto">
              <a:xfrm rot="10800000">
                <a:off x="2386810" y="3826866"/>
                <a:ext cx="64008" cy="365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Rectangle 183">
                <a:extLst>
                  <a:ext uri="{FF2B5EF4-FFF2-40B4-BE49-F238E27FC236}">
                    <a16:creationId xmlns:a16="http://schemas.microsoft.com/office/drawing/2014/main" id="{1E1E1004-5B96-9325-C909-36E86D87FBAF}"/>
                  </a:ext>
                </a:extLst>
              </p:cNvPr>
              <p:cNvSpPr/>
              <p:nvPr/>
            </p:nvSpPr>
            <p:spPr bwMode="auto">
              <a:xfrm rot="10800000">
                <a:off x="2156311" y="3790290"/>
                <a:ext cx="64008" cy="7315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88" name="Straight Connector 187">
                <a:extLst>
                  <a:ext uri="{FF2B5EF4-FFF2-40B4-BE49-F238E27FC236}">
                    <a16:creationId xmlns:a16="http://schemas.microsoft.com/office/drawing/2014/main" id="{3AD3FE04-41BD-33FA-72D6-8792300E800D}"/>
                  </a:ext>
                </a:extLst>
              </p:cNvPr>
              <p:cNvCxnSpPr>
                <a:cxnSpLocks/>
              </p:cNvCxnSpPr>
              <p:nvPr/>
            </p:nvCxnSpPr>
            <p:spPr bwMode="auto">
              <a:xfrm>
                <a:off x="1371600" y="3853808"/>
                <a:ext cx="10058400" cy="10904"/>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4680DBC6-61BC-64D0-DDDC-3C51303E9E53}"/>
                  </a:ext>
                </a:extLst>
              </p:cNvPr>
              <p:cNvCxnSpPr/>
              <p:nvPr/>
            </p:nvCxnSpPr>
            <p:spPr bwMode="auto">
              <a:xfrm>
                <a:off x="1371600" y="3480511"/>
                <a:ext cx="10058400" cy="10439"/>
              </a:xfrm>
              <a:prstGeom prst="line">
                <a:avLst/>
              </a:prstGeom>
              <a:noFill/>
              <a:ln w="28575" cap="flat" cmpd="sng" algn="ctr">
                <a:solidFill>
                  <a:schemeClr val="tx1">
                    <a:lumMod val="50000"/>
                  </a:schemeClr>
                </a:solidFill>
                <a:prstDash val="sysDot"/>
                <a:round/>
                <a:headEnd type="none" w="med" len="med"/>
                <a:tailEnd type="none" w="med" len="med"/>
              </a:ln>
              <a:effectLst/>
            </p:spPr>
          </p:cxnSp>
          <p:cxnSp>
            <p:nvCxnSpPr>
              <p:cNvPr id="190" name="Straight Connector 189">
                <a:extLst>
                  <a:ext uri="{FF2B5EF4-FFF2-40B4-BE49-F238E27FC236}">
                    <a16:creationId xmlns:a16="http://schemas.microsoft.com/office/drawing/2014/main" id="{00E87702-7EBE-AA03-6AB6-841203DE4465}"/>
                  </a:ext>
                </a:extLst>
              </p:cNvPr>
              <p:cNvCxnSpPr/>
              <p:nvPr/>
            </p:nvCxnSpPr>
            <p:spPr bwMode="auto">
              <a:xfrm>
                <a:off x="1411016" y="4431170"/>
                <a:ext cx="10058400" cy="10439"/>
              </a:xfrm>
              <a:prstGeom prst="line">
                <a:avLst/>
              </a:prstGeom>
              <a:noFill/>
              <a:ln w="28575" cap="flat" cmpd="sng" algn="ctr">
                <a:solidFill>
                  <a:schemeClr val="tx1">
                    <a:lumMod val="50000"/>
                  </a:schemeClr>
                </a:solidFill>
                <a:prstDash val="sysDot"/>
                <a:round/>
                <a:headEnd type="none" w="med" len="med"/>
                <a:tailEnd type="none" w="med" len="med"/>
              </a:ln>
              <a:effectLst/>
            </p:spPr>
          </p:cxnSp>
          <p:grpSp>
            <p:nvGrpSpPr>
              <p:cNvPr id="254" name="Group 253">
                <a:extLst>
                  <a:ext uri="{FF2B5EF4-FFF2-40B4-BE49-F238E27FC236}">
                    <a16:creationId xmlns:a16="http://schemas.microsoft.com/office/drawing/2014/main" id="{6B08E376-DE58-94D5-573C-60437BA58356}"/>
                  </a:ext>
                </a:extLst>
              </p:cNvPr>
              <p:cNvGrpSpPr/>
              <p:nvPr/>
            </p:nvGrpSpPr>
            <p:grpSpPr>
              <a:xfrm>
                <a:off x="3619593" y="4848921"/>
                <a:ext cx="1692759" cy="791618"/>
                <a:chOff x="3833334" y="4831014"/>
                <a:chExt cx="1692759" cy="791618"/>
              </a:xfrm>
            </p:grpSpPr>
            <p:sp>
              <p:nvSpPr>
                <p:cNvPr id="38" name="TextBox 37">
                  <a:extLst>
                    <a:ext uri="{FF2B5EF4-FFF2-40B4-BE49-F238E27FC236}">
                      <a16:creationId xmlns:a16="http://schemas.microsoft.com/office/drawing/2014/main" id="{669FFC82-C6F9-3AE6-7832-C5BDA504DB70}"/>
                    </a:ext>
                  </a:extLst>
                </p:cNvPr>
                <p:cNvSpPr txBox="1"/>
                <p:nvPr/>
              </p:nvSpPr>
              <p:spPr bwMode="auto">
                <a:xfrm>
                  <a:off x="3833334" y="4831014"/>
                  <a:ext cx="16544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Select prior therapy</a:t>
                  </a:r>
                </a:p>
              </p:txBody>
            </p:sp>
            <p:sp>
              <p:nvSpPr>
                <p:cNvPr id="41" name="TextBox 40">
                  <a:extLst>
                    <a:ext uri="{FF2B5EF4-FFF2-40B4-BE49-F238E27FC236}">
                      <a16:creationId xmlns:a16="http://schemas.microsoft.com/office/drawing/2014/main" id="{6FCE886D-0B1B-D4F6-86B0-15BC28198A7C}"/>
                    </a:ext>
                  </a:extLst>
                </p:cNvPr>
                <p:cNvSpPr txBox="1"/>
                <p:nvPr/>
              </p:nvSpPr>
              <p:spPr bwMode="auto">
                <a:xfrm>
                  <a:off x="3875769" y="5056536"/>
                  <a:ext cx="16503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sz="1400" dirty="0">
                      <a:solidFill>
                        <a:schemeClr val="bg1"/>
                      </a:solidFill>
                      <a:latin typeface="Calibri" panose="020F0502020204030204" pitchFamily="34" charset="0"/>
                    </a:rPr>
                    <a:t>*DLL3-targeting TCE</a:t>
                  </a:r>
                  <a:br>
                    <a:rPr lang="en-US" sz="1400" dirty="0">
                      <a:solidFill>
                        <a:schemeClr val="bg1"/>
                      </a:solidFill>
                      <a:latin typeface="Calibri" panose="020F0502020204030204" pitchFamily="34" charset="0"/>
                    </a:rPr>
                  </a:br>
                  <a:r>
                    <a:rPr lang="en-US" sz="1400" baseline="30000" dirty="0">
                      <a:solidFill>
                        <a:schemeClr val="bg1"/>
                      </a:solidFill>
                      <a:latin typeface="Calibri" panose="020F0502020204030204" pitchFamily="34" charset="0"/>
                    </a:rPr>
                    <a:t>†</a:t>
                  </a:r>
                  <a:r>
                    <a:rPr lang="en-US" sz="1400" dirty="0">
                      <a:solidFill>
                        <a:schemeClr val="bg1"/>
                      </a:solidFill>
                      <a:latin typeface="Calibri" panose="020F0502020204030204" pitchFamily="34" charset="0"/>
                    </a:rPr>
                    <a:t>TOPO I inhibitor</a:t>
                  </a:r>
                </a:p>
              </p:txBody>
            </p:sp>
            <p:sp>
              <p:nvSpPr>
                <p:cNvPr id="192" name="TextBox 191">
                  <a:extLst>
                    <a:ext uri="{FF2B5EF4-FFF2-40B4-BE49-F238E27FC236}">
                      <a16:creationId xmlns:a16="http://schemas.microsoft.com/office/drawing/2014/main" id="{652ECD02-1325-C558-7E96-37521EC9C3A2}"/>
                    </a:ext>
                  </a:extLst>
                </p:cNvPr>
                <p:cNvSpPr txBox="1"/>
                <p:nvPr/>
              </p:nvSpPr>
              <p:spPr bwMode="auto">
                <a:xfrm>
                  <a:off x="3879504" y="5253300"/>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grpSp>
          <p:sp>
            <p:nvSpPr>
              <p:cNvPr id="193" name="TextBox 192">
                <a:extLst>
                  <a:ext uri="{FF2B5EF4-FFF2-40B4-BE49-F238E27FC236}">
                    <a16:creationId xmlns:a16="http://schemas.microsoft.com/office/drawing/2014/main" id="{48AFFF38-678A-0CE8-391F-8C43418B395D}"/>
                  </a:ext>
                </a:extLst>
              </p:cNvPr>
              <p:cNvSpPr txBox="1"/>
              <p:nvPr/>
            </p:nvSpPr>
            <p:spPr bwMode="auto">
              <a:xfrm>
                <a:off x="4333720" y="3677618"/>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194" name="TextBox 193">
                <a:extLst>
                  <a:ext uri="{FF2B5EF4-FFF2-40B4-BE49-F238E27FC236}">
                    <a16:creationId xmlns:a16="http://schemas.microsoft.com/office/drawing/2014/main" id="{2FE1710B-0FA9-5180-35CB-AB5E15F251B1}"/>
                  </a:ext>
                </a:extLst>
              </p:cNvPr>
              <p:cNvSpPr txBox="1"/>
              <p:nvPr/>
            </p:nvSpPr>
            <p:spPr bwMode="auto">
              <a:xfrm>
                <a:off x="2436243" y="3627566"/>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195" name="TextBox 194">
                <a:extLst>
                  <a:ext uri="{FF2B5EF4-FFF2-40B4-BE49-F238E27FC236}">
                    <a16:creationId xmlns:a16="http://schemas.microsoft.com/office/drawing/2014/main" id="{6E605B7A-7C50-0F26-1A1B-76B91FA4FA93}"/>
                  </a:ext>
                </a:extLst>
              </p:cNvPr>
              <p:cNvSpPr txBox="1"/>
              <p:nvPr/>
            </p:nvSpPr>
            <p:spPr bwMode="auto">
              <a:xfrm>
                <a:off x="2516039" y="3624607"/>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196" name="TextBox 195">
                <a:extLst>
                  <a:ext uri="{FF2B5EF4-FFF2-40B4-BE49-F238E27FC236}">
                    <a16:creationId xmlns:a16="http://schemas.microsoft.com/office/drawing/2014/main" id="{8D182194-645D-CCBA-DE97-9CEE61E2A2D7}"/>
                  </a:ext>
                </a:extLst>
              </p:cNvPr>
              <p:cNvSpPr txBox="1"/>
              <p:nvPr/>
            </p:nvSpPr>
            <p:spPr bwMode="auto">
              <a:xfrm>
                <a:off x="1361588" y="3814552"/>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197" name="TextBox 196">
                <a:extLst>
                  <a:ext uri="{FF2B5EF4-FFF2-40B4-BE49-F238E27FC236}">
                    <a16:creationId xmlns:a16="http://schemas.microsoft.com/office/drawing/2014/main" id="{686CEE4C-F6B3-2978-4F5B-ED3DC80582A8}"/>
                  </a:ext>
                </a:extLst>
              </p:cNvPr>
              <p:cNvSpPr txBox="1"/>
              <p:nvPr/>
            </p:nvSpPr>
            <p:spPr bwMode="auto">
              <a:xfrm>
                <a:off x="1445603" y="3815514"/>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198" name="TextBox 197">
                <a:extLst>
                  <a:ext uri="{FF2B5EF4-FFF2-40B4-BE49-F238E27FC236}">
                    <a16:creationId xmlns:a16="http://schemas.microsoft.com/office/drawing/2014/main" id="{607077AB-14DC-D767-5795-B0011F7AD2C7}"/>
                  </a:ext>
                </a:extLst>
              </p:cNvPr>
              <p:cNvSpPr txBox="1"/>
              <p:nvPr/>
            </p:nvSpPr>
            <p:spPr bwMode="auto">
              <a:xfrm>
                <a:off x="1518402" y="3815514"/>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199" name="TextBox 198">
                <a:extLst>
                  <a:ext uri="{FF2B5EF4-FFF2-40B4-BE49-F238E27FC236}">
                    <a16:creationId xmlns:a16="http://schemas.microsoft.com/office/drawing/2014/main" id="{756279C2-BB0B-AC43-D63E-3D8D1D5257D4}"/>
                  </a:ext>
                </a:extLst>
              </p:cNvPr>
              <p:cNvSpPr txBox="1"/>
              <p:nvPr/>
            </p:nvSpPr>
            <p:spPr bwMode="auto">
              <a:xfrm>
                <a:off x="1600118" y="3817727"/>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00" name="TextBox 199">
                <a:extLst>
                  <a:ext uri="{FF2B5EF4-FFF2-40B4-BE49-F238E27FC236}">
                    <a16:creationId xmlns:a16="http://schemas.microsoft.com/office/drawing/2014/main" id="{54BA5481-FE48-E489-D039-F4EDF51BDA47}"/>
                  </a:ext>
                </a:extLst>
              </p:cNvPr>
              <p:cNvSpPr txBox="1"/>
              <p:nvPr/>
            </p:nvSpPr>
            <p:spPr bwMode="auto">
              <a:xfrm>
                <a:off x="1750598" y="3816330"/>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01" name="TextBox 200">
                <a:extLst>
                  <a:ext uri="{FF2B5EF4-FFF2-40B4-BE49-F238E27FC236}">
                    <a16:creationId xmlns:a16="http://schemas.microsoft.com/office/drawing/2014/main" id="{C737D909-BAB6-D40F-B570-6D7F39E04C68}"/>
                  </a:ext>
                </a:extLst>
              </p:cNvPr>
              <p:cNvSpPr txBox="1"/>
              <p:nvPr/>
            </p:nvSpPr>
            <p:spPr bwMode="auto">
              <a:xfrm>
                <a:off x="1899883" y="3810942"/>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02" name="TextBox 201">
                <a:extLst>
                  <a:ext uri="{FF2B5EF4-FFF2-40B4-BE49-F238E27FC236}">
                    <a16:creationId xmlns:a16="http://schemas.microsoft.com/office/drawing/2014/main" id="{8B4A3A48-BB76-E091-7952-5E252553727C}"/>
                  </a:ext>
                </a:extLst>
              </p:cNvPr>
              <p:cNvSpPr txBox="1"/>
              <p:nvPr/>
            </p:nvSpPr>
            <p:spPr bwMode="auto">
              <a:xfrm>
                <a:off x="2053625" y="3810942"/>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03" name="TextBox 202">
                <a:extLst>
                  <a:ext uri="{FF2B5EF4-FFF2-40B4-BE49-F238E27FC236}">
                    <a16:creationId xmlns:a16="http://schemas.microsoft.com/office/drawing/2014/main" id="{23E6D812-9F08-9B43-43BA-A5BFB5B90184}"/>
                  </a:ext>
                </a:extLst>
              </p:cNvPr>
              <p:cNvSpPr txBox="1"/>
              <p:nvPr/>
            </p:nvSpPr>
            <p:spPr bwMode="auto">
              <a:xfrm>
                <a:off x="2205305" y="381113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04" name="TextBox 203">
                <a:extLst>
                  <a:ext uri="{FF2B5EF4-FFF2-40B4-BE49-F238E27FC236}">
                    <a16:creationId xmlns:a16="http://schemas.microsoft.com/office/drawing/2014/main" id="{4BAEFA3C-33BA-7BBD-0D9E-D944F0433B5A}"/>
                  </a:ext>
                </a:extLst>
              </p:cNvPr>
              <p:cNvSpPr txBox="1"/>
              <p:nvPr/>
            </p:nvSpPr>
            <p:spPr bwMode="auto">
              <a:xfrm>
                <a:off x="2352707" y="3808708"/>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05" name="TextBox 204">
                <a:extLst>
                  <a:ext uri="{FF2B5EF4-FFF2-40B4-BE49-F238E27FC236}">
                    <a16:creationId xmlns:a16="http://schemas.microsoft.com/office/drawing/2014/main" id="{E36C4E7F-3DAA-153F-8257-EDC2B41FF60C}"/>
                  </a:ext>
                </a:extLst>
              </p:cNvPr>
              <p:cNvSpPr txBox="1"/>
              <p:nvPr/>
            </p:nvSpPr>
            <p:spPr bwMode="auto">
              <a:xfrm>
                <a:off x="4882868" y="3677618"/>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06" name="TextBox 205">
                <a:extLst>
                  <a:ext uri="{FF2B5EF4-FFF2-40B4-BE49-F238E27FC236}">
                    <a16:creationId xmlns:a16="http://schemas.microsoft.com/office/drawing/2014/main" id="{E7D32627-C07C-A301-9006-3D4170E47AE8}"/>
                  </a:ext>
                </a:extLst>
              </p:cNvPr>
              <p:cNvSpPr txBox="1"/>
              <p:nvPr/>
            </p:nvSpPr>
            <p:spPr bwMode="auto">
              <a:xfrm>
                <a:off x="5265972" y="3686451"/>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07" name="TextBox 206">
                <a:extLst>
                  <a:ext uri="{FF2B5EF4-FFF2-40B4-BE49-F238E27FC236}">
                    <a16:creationId xmlns:a16="http://schemas.microsoft.com/office/drawing/2014/main" id="{6A25E1DA-B056-E7F5-8987-713FCCCB0F27}"/>
                  </a:ext>
                </a:extLst>
              </p:cNvPr>
              <p:cNvSpPr txBox="1"/>
              <p:nvPr/>
            </p:nvSpPr>
            <p:spPr bwMode="auto">
              <a:xfrm>
                <a:off x="6636263" y="3675487"/>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08" name="TextBox 207">
                <a:extLst>
                  <a:ext uri="{FF2B5EF4-FFF2-40B4-BE49-F238E27FC236}">
                    <a16:creationId xmlns:a16="http://schemas.microsoft.com/office/drawing/2014/main" id="{78B3A3D1-CBB4-E033-2979-585C6B7643C5}"/>
                  </a:ext>
                </a:extLst>
              </p:cNvPr>
              <p:cNvSpPr txBox="1"/>
              <p:nvPr/>
            </p:nvSpPr>
            <p:spPr bwMode="auto">
              <a:xfrm>
                <a:off x="6788991" y="3670770"/>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09" name="TextBox 208">
                <a:extLst>
                  <a:ext uri="{FF2B5EF4-FFF2-40B4-BE49-F238E27FC236}">
                    <a16:creationId xmlns:a16="http://schemas.microsoft.com/office/drawing/2014/main" id="{0FBCECC5-12F2-1FBA-02E6-C83BECE08898}"/>
                  </a:ext>
                </a:extLst>
              </p:cNvPr>
              <p:cNvSpPr txBox="1"/>
              <p:nvPr/>
            </p:nvSpPr>
            <p:spPr bwMode="auto">
              <a:xfrm>
                <a:off x="7628995" y="3679170"/>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10" name="TextBox 209">
                <a:extLst>
                  <a:ext uri="{FF2B5EF4-FFF2-40B4-BE49-F238E27FC236}">
                    <a16:creationId xmlns:a16="http://schemas.microsoft.com/office/drawing/2014/main" id="{75831D2E-10B0-B3C8-458A-59EC1F7E938B}"/>
                  </a:ext>
                </a:extLst>
              </p:cNvPr>
              <p:cNvSpPr txBox="1"/>
              <p:nvPr/>
            </p:nvSpPr>
            <p:spPr bwMode="auto">
              <a:xfrm>
                <a:off x="8463588" y="3683297"/>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11" name="TextBox 210">
                <a:extLst>
                  <a:ext uri="{FF2B5EF4-FFF2-40B4-BE49-F238E27FC236}">
                    <a16:creationId xmlns:a16="http://schemas.microsoft.com/office/drawing/2014/main" id="{079FCB4C-5170-CAE3-A8E5-65958DDD052C}"/>
                  </a:ext>
                </a:extLst>
              </p:cNvPr>
              <p:cNvSpPr txBox="1"/>
              <p:nvPr/>
            </p:nvSpPr>
            <p:spPr bwMode="auto">
              <a:xfrm>
                <a:off x="9010797" y="3681714"/>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12" name="TextBox 211">
                <a:extLst>
                  <a:ext uri="{FF2B5EF4-FFF2-40B4-BE49-F238E27FC236}">
                    <a16:creationId xmlns:a16="http://schemas.microsoft.com/office/drawing/2014/main" id="{D175A34C-2178-0088-438E-1667E9652EB1}"/>
                  </a:ext>
                </a:extLst>
              </p:cNvPr>
              <p:cNvSpPr txBox="1"/>
              <p:nvPr/>
            </p:nvSpPr>
            <p:spPr bwMode="auto">
              <a:xfrm>
                <a:off x="9385775" y="3680172"/>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13" name="TextBox 212">
                <a:extLst>
                  <a:ext uri="{FF2B5EF4-FFF2-40B4-BE49-F238E27FC236}">
                    <a16:creationId xmlns:a16="http://schemas.microsoft.com/office/drawing/2014/main" id="{43024258-6BA9-8111-0F61-D8048AFBF97C}"/>
                  </a:ext>
                </a:extLst>
              </p:cNvPr>
              <p:cNvSpPr txBox="1"/>
              <p:nvPr/>
            </p:nvSpPr>
            <p:spPr bwMode="auto">
              <a:xfrm>
                <a:off x="9762229" y="3672697"/>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14" name="TextBox 213">
                <a:extLst>
                  <a:ext uri="{FF2B5EF4-FFF2-40B4-BE49-F238E27FC236}">
                    <a16:creationId xmlns:a16="http://schemas.microsoft.com/office/drawing/2014/main" id="{3A0FAF52-6B7E-102B-EA7B-E43FCD8FE59C}"/>
                  </a:ext>
                </a:extLst>
              </p:cNvPr>
              <p:cNvSpPr txBox="1"/>
              <p:nvPr/>
            </p:nvSpPr>
            <p:spPr bwMode="auto">
              <a:xfrm>
                <a:off x="10526972" y="3676824"/>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21" name="TextBox 220">
                <a:extLst>
                  <a:ext uri="{FF2B5EF4-FFF2-40B4-BE49-F238E27FC236}">
                    <a16:creationId xmlns:a16="http://schemas.microsoft.com/office/drawing/2014/main" id="{8F05A2D2-96AC-46D1-451F-C147DBAE9A8B}"/>
                  </a:ext>
                </a:extLst>
              </p:cNvPr>
              <p:cNvSpPr txBox="1"/>
              <p:nvPr/>
            </p:nvSpPr>
            <p:spPr bwMode="auto">
              <a:xfrm>
                <a:off x="3045466" y="363383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22" name="TextBox 221">
                <a:extLst>
                  <a:ext uri="{FF2B5EF4-FFF2-40B4-BE49-F238E27FC236}">
                    <a16:creationId xmlns:a16="http://schemas.microsoft.com/office/drawing/2014/main" id="{94E65911-B398-0ECA-00F5-14F86F6D4F5E}"/>
                  </a:ext>
                </a:extLst>
              </p:cNvPr>
              <p:cNvSpPr txBox="1"/>
              <p:nvPr/>
            </p:nvSpPr>
            <p:spPr bwMode="auto">
              <a:xfrm>
                <a:off x="3659706" y="363383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23" name="TextBox 222">
                <a:extLst>
                  <a:ext uri="{FF2B5EF4-FFF2-40B4-BE49-F238E27FC236}">
                    <a16:creationId xmlns:a16="http://schemas.microsoft.com/office/drawing/2014/main" id="{B8F073E3-E0A8-B800-ADCE-ED8AFFBDC56C}"/>
                  </a:ext>
                </a:extLst>
              </p:cNvPr>
              <p:cNvSpPr txBox="1"/>
              <p:nvPr/>
            </p:nvSpPr>
            <p:spPr bwMode="auto">
              <a:xfrm>
                <a:off x="4040480" y="363383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24" name="TextBox 223">
                <a:extLst>
                  <a:ext uri="{FF2B5EF4-FFF2-40B4-BE49-F238E27FC236}">
                    <a16:creationId xmlns:a16="http://schemas.microsoft.com/office/drawing/2014/main" id="{8058D00E-CFB1-1007-CA81-682B58011B17}"/>
                  </a:ext>
                </a:extLst>
              </p:cNvPr>
              <p:cNvSpPr txBox="1"/>
              <p:nvPr/>
            </p:nvSpPr>
            <p:spPr bwMode="auto">
              <a:xfrm>
                <a:off x="4115846" y="363383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25" name="TextBox 224">
                <a:extLst>
                  <a:ext uri="{FF2B5EF4-FFF2-40B4-BE49-F238E27FC236}">
                    <a16:creationId xmlns:a16="http://schemas.microsoft.com/office/drawing/2014/main" id="{67E13DE9-2A85-4AEC-3983-CAAABF01298A}"/>
                  </a:ext>
                </a:extLst>
              </p:cNvPr>
              <p:cNvSpPr txBox="1"/>
              <p:nvPr/>
            </p:nvSpPr>
            <p:spPr bwMode="auto">
              <a:xfrm>
                <a:off x="4266326" y="363383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26" name="TextBox 225">
                <a:extLst>
                  <a:ext uri="{FF2B5EF4-FFF2-40B4-BE49-F238E27FC236}">
                    <a16:creationId xmlns:a16="http://schemas.microsoft.com/office/drawing/2014/main" id="{2AF72816-0440-50EB-6DA0-5FEBCBBF05DC}"/>
                  </a:ext>
                </a:extLst>
              </p:cNvPr>
              <p:cNvSpPr txBox="1"/>
              <p:nvPr/>
            </p:nvSpPr>
            <p:spPr bwMode="auto">
              <a:xfrm>
                <a:off x="4494986" y="363383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27" name="TextBox 226">
                <a:extLst>
                  <a:ext uri="{FF2B5EF4-FFF2-40B4-BE49-F238E27FC236}">
                    <a16:creationId xmlns:a16="http://schemas.microsoft.com/office/drawing/2014/main" id="{D8C636EC-4618-06CD-51A0-A5CC69ACA478}"/>
                  </a:ext>
                </a:extLst>
              </p:cNvPr>
              <p:cNvSpPr txBox="1"/>
              <p:nvPr/>
            </p:nvSpPr>
            <p:spPr bwMode="auto">
              <a:xfrm>
                <a:off x="4721753" y="363383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28" name="TextBox 227">
                <a:extLst>
                  <a:ext uri="{FF2B5EF4-FFF2-40B4-BE49-F238E27FC236}">
                    <a16:creationId xmlns:a16="http://schemas.microsoft.com/office/drawing/2014/main" id="{0CFD0D70-8CEE-D9C6-E6F9-0EC9AC6FEFFF}"/>
                  </a:ext>
                </a:extLst>
              </p:cNvPr>
              <p:cNvSpPr txBox="1"/>
              <p:nvPr/>
            </p:nvSpPr>
            <p:spPr bwMode="auto">
              <a:xfrm>
                <a:off x="5721158" y="363383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29" name="TextBox 228">
                <a:extLst>
                  <a:ext uri="{FF2B5EF4-FFF2-40B4-BE49-F238E27FC236}">
                    <a16:creationId xmlns:a16="http://schemas.microsoft.com/office/drawing/2014/main" id="{C531337A-D516-ADC4-45CD-3E7FB83BC9CC}"/>
                  </a:ext>
                </a:extLst>
              </p:cNvPr>
              <p:cNvSpPr txBox="1"/>
              <p:nvPr/>
            </p:nvSpPr>
            <p:spPr bwMode="auto">
              <a:xfrm>
                <a:off x="6098106" y="363383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30" name="TextBox 229">
                <a:extLst>
                  <a:ext uri="{FF2B5EF4-FFF2-40B4-BE49-F238E27FC236}">
                    <a16:creationId xmlns:a16="http://schemas.microsoft.com/office/drawing/2014/main" id="{84079F05-A11B-F534-347C-7D7D344869B7}"/>
                  </a:ext>
                </a:extLst>
              </p:cNvPr>
              <p:cNvSpPr txBox="1"/>
              <p:nvPr/>
            </p:nvSpPr>
            <p:spPr bwMode="auto">
              <a:xfrm>
                <a:off x="6249446" y="363383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31" name="TextBox 230">
                <a:extLst>
                  <a:ext uri="{FF2B5EF4-FFF2-40B4-BE49-F238E27FC236}">
                    <a16:creationId xmlns:a16="http://schemas.microsoft.com/office/drawing/2014/main" id="{D379575E-C4F6-F84F-D1FF-C15162061FAE}"/>
                  </a:ext>
                </a:extLst>
              </p:cNvPr>
              <p:cNvSpPr txBox="1"/>
              <p:nvPr/>
            </p:nvSpPr>
            <p:spPr bwMode="auto">
              <a:xfrm>
                <a:off x="7019051" y="363383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32" name="TextBox 231">
                <a:extLst>
                  <a:ext uri="{FF2B5EF4-FFF2-40B4-BE49-F238E27FC236}">
                    <a16:creationId xmlns:a16="http://schemas.microsoft.com/office/drawing/2014/main" id="{1516739D-E87B-9DB8-F970-12A1250D2D53}"/>
                  </a:ext>
                </a:extLst>
              </p:cNvPr>
              <p:cNvSpPr txBox="1"/>
              <p:nvPr/>
            </p:nvSpPr>
            <p:spPr bwMode="auto">
              <a:xfrm>
                <a:off x="7168336" y="363383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33" name="TextBox 232">
                <a:extLst>
                  <a:ext uri="{FF2B5EF4-FFF2-40B4-BE49-F238E27FC236}">
                    <a16:creationId xmlns:a16="http://schemas.microsoft.com/office/drawing/2014/main" id="{347DBEEB-77B2-B52F-A4A0-C43653C8FEC3}"/>
                  </a:ext>
                </a:extLst>
              </p:cNvPr>
              <p:cNvSpPr txBox="1"/>
              <p:nvPr/>
            </p:nvSpPr>
            <p:spPr bwMode="auto">
              <a:xfrm>
                <a:off x="7252228" y="363383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34" name="TextBox 233">
                <a:extLst>
                  <a:ext uri="{FF2B5EF4-FFF2-40B4-BE49-F238E27FC236}">
                    <a16:creationId xmlns:a16="http://schemas.microsoft.com/office/drawing/2014/main" id="{6C3A9681-C1CB-33C7-206E-48F883DF593D}"/>
                  </a:ext>
                </a:extLst>
              </p:cNvPr>
              <p:cNvSpPr txBox="1"/>
              <p:nvPr/>
            </p:nvSpPr>
            <p:spPr bwMode="auto">
              <a:xfrm>
                <a:off x="7326831" y="363383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35" name="TextBox 234">
                <a:extLst>
                  <a:ext uri="{FF2B5EF4-FFF2-40B4-BE49-F238E27FC236}">
                    <a16:creationId xmlns:a16="http://schemas.microsoft.com/office/drawing/2014/main" id="{D90EEA3E-2B52-430D-22AE-FB59CED556E8}"/>
                  </a:ext>
                </a:extLst>
              </p:cNvPr>
              <p:cNvSpPr txBox="1"/>
              <p:nvPr/>
            </p:nvSpPr>
            <p:spPr bwMode="auto">
              <a:xfrm>
                <a:off x="7703596" y="363383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36" name="TextBox 235">
                <a:extLst>
                  <a:ext uri="{FF2B5EF4-FFF2-40B4-BE49-F238E27FC236}">
                    <a16:creationId xmlns:a16="http://schemas.microsoft.com/office/drawing/2014/main" id="{D75DFDC3-0877-2D29-4D27-252C36F98A93}"/>
                  </a:ext>
                </a:extLst>
              </p:cNvPr>
              <p:cNvSpPr txBox="1"/>
              <p:nvPr/>
            </p:nvSpPr>
            <p:spPr bwMode="auto">
              <a:xfrm>
                <a:off x="7777876" y="363383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37" name="TextBox 236">
                <a:extLst>
                  <a:ext uri="{FF2B5EF4-FFF2-40B4-BE49-F238E27FC236}">
                    <a16:creationId xmlns:a16="http://schemas.microsoft.com/office/drawing/2014/main" id="{C601370B-A7BC-A94A-6263-9F22A39AB342}"/>
                  </a:ext>
                </a:extLst>
              </p:cNvPr>
              <p:cNvSpPr txBox="1"/>
              <p:nvPr/>
            </p:nvSpPr>
            <p:spPr bwMode="auto">
              <a:xfrm>
                <a:off x="8006536" y="363383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38" name="TextBox 237">
                <a:extLst>
                  <a:ext uri="{FF2B5EF4-FFF2-40B4-BE49-F238E27FC236}">
                    <a16:creationId xmlns:a16="http://schemas.microsoft.com/office/drawing/2014/main" id="{A34EB278-BB90-839F-B6FE-CE4545BBDDAF}"/>
                  </a:ext>
                </a:extLst>
              </p:cNvPr>
              <p:cNvSpPr txBox="1"/>
              <p:nvPr/>
            </p:nvSpPr>
            <p:spPr bwMode="auto">
              <a:xfrm>
                <a:off x="8233303" y="363383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39" name="TextBox 238">
                <a:extLst>
                  <a:ext uri="{FF2B5EF4-FFF2-40B4-BE49-F238E27FC236}">
                    <a16:creationId xmlns:a16="http://schemas.microsoft.com/office/drawing/2014/main" id="{BAC91AB0-5330-A83C-0443-3DAE86729D06}"/>
                  </a:ext>
                </a:extLst>
              </p:cNvPr>
              <p:cNvSpPr txBox="1"/>
              <p:nvPr/>
            </p:nvSpPr>
            <p:spPr bwMode="auto">
              <a:xfrm>
                <a:off x="8542856" y="363383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40" name="TextBox 239">
                <a:extLst>
                  <a:ext uri="{FF2B5EF4-FFF2-40B4-BE49-F238E27FC236}">
                    <a16:creationId xmlns:a16="http://schemas.microsoft.com/office/drawing/2014/main" id="{810C14E6-7141-DBA9-6B00-E03BC2E50DF5}"/>
                  </a:ext>
                </a:extLst>
              </p:cNvPr>
              <p:cNvSpPr txBox="1"/>
              <p:nvPr/>
            </p:nvSpPr>
            <p:spPr bwMode="auto">
              <a:xfrm>
                <a:off x="8617996" y="363383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41" name="TextBox 240">
                <a:extLst>
                  <a:ext uri="{FF2B5EF4-FFF2-40B4-BE49-F238E27FC236}">
                    <a16:creationId xmlns:a16="http://schemas.microsoft.com/office/drawing/2014/main" id="{FACA012A-E206-2085-C74F-EFF15ECC4370}"/>
                  </a:ext>
                </a:extLst>
              </p:cNvPr>
              <p:cNvSpPr txBox="1"/>
              <p:nvPr/>
            </p:nvSpPr>
            <p:spPr bwMode="auto">
              <a:xfrm>
                <a:off x="8695451" y="363383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42" name="TextBox 241">
                <a:extLst>
                  <a:ext uri="{FF2B5EF4-FFF2-40B4-BE49-F238E27FC236}">
                    <a16:creationId xmlns:a16="http://schemas.microsoft.com/office/drawing/2014/main" id="{21671017-A366-24AC-8506-181034A9A484}"/>
                  </a:ext>
                </a:extLst>
              </p:cNvPr>
              <p:cNvSpPr txBox="1"/>
              <p:nvPr/>
            </p:nvSpPr>
            <p:spPr bwMode="auto">
              <a:xfrm>
                <a:off x="9082861" y="363383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43" name="TextBox 242">
                <a:extLst>
                  <a:ext uri="{FF2B5EF4-FFF2-40B4-BE49-F238E27FC236}">
                    <a16:creationId xmlns:a16="http://schemas.microsoft.com/office/drawing/2014/main" id="{49689AFE-7C08-57DC-9EE6-9564EDF61C19}"/>
                  </a:ext>
                </a:extLst>
              </p:cNvPr>
              <p:cNvSpPr txBox="1"/>
              <p:nvPr/>
            </p:nvSpPr>
            <p:spPr bwMode="auto">
              <a:xfrm>
                <a:off x="8463809" y="3552716"/>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44" name="TextBox 243">
                <a:extLst>
                  <a:ext uri="{FF2B5EF4-FFF2-40B4-BE49-F238E27FC236}">
                    <a16:creationId xmlns:a16="http://schemas.microsoft.com/office/drawing/2014/main" id="{E3E4A4B1-B3BA-EC8D-40FE-794BBBCE6135}"/>
                  </a:ext>
                </a:extLst>
              </p:cNvPr>
              <p:cNvSpPr txBox="1"/>
              <p:nvPr/>
            </p:nvSpPr>
            <p:spPr bwMode="auto">
              <a:xfrm>
                <a:off x="9464708" y="3637307"/>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45" name="TextBox 244">
                <a:extLst>
                  <a:ext uri="{FF2B5EF4-FFF2-40B4-BE49-F238E27FC236}">
                    <a16:creationId xmlns:a16="http://schemas.microsoft.com/office/drawing/2014/main" id="{F3B41C0F-EBA5-F6C7-EB3B-3DE5246F4605}"/>
                  </a:ext>
                </a:extLst>
              </p:cNvPr>
              <p:cNvSpPr txBox="1"/>
              <p:nvPr/>
            </p:nvSpPr>
            <p:spPr bwMode="auto">
              <a:xfrm>
                <a:off x="9920848" y="3637307"/>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46" name="TextBox 245">
                <a:extLst>
                  <a:ext uri="{FF2B5EF4-FFF2-40B4-BE49-F238E27FC236}">
                    <a16:creationId xmlns:a16="http://schemas.microsoft.com/office/drawing/2014/main" id="{12DE5BE2-148E-9326-DB5E-B4E2080697F0}"/>
                  </a:ext>
                </a:extLst>
              </p:cNvPr>
              <p:cNvSpPr txBox="1"/>
              <p:nvPr/>
            </p:nvSpPr>
            <p:spPr bwMode="auto">
              <a:xfrm>
                <a:off x="10071328" y="3637307"/>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47" name="TextBox 246">
                <a:extLst>
                  <a:ext uri="{FF2B5EF4-FFF2-40B4-BE49-F238E27FC236}">
                    <a16:creationId xmlns:a16="http://schemas.microsoft.com/office/drawing/2014/main" id="{66E56688-2CCB-C4F9-AA64-0099D2E959D0}"/>
                  </a:ext>
                </a:extLst>
              </p:cNvPr>
              <p:cNvSpPr txBox="1"/>
              <p:nvPr/>
            </p:nvSpPr>
            <p:spPr bwMode="auto">
              <a:xfrm>
                <a:off x="10147588" y="3637307"/>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48" name="TextBox 247">
                <a:extLst>
                  <a:ext uri="{FF2B5EF4-FFF2-40B4-BE49-F238E27FC236}">
                    <a16:creationId xmlns:a16="http://schemas.microsoft.com/office/drawing/2014/main" id="{1FACFB89-C538-A038-1E18-C7B542E181FC}"/>
                  </a:ext>
                </a:extLst>
              </p:cNvPr>
              <p:cNvSpPr txBox="1"/>
              <p:nvPr/>
            </p:nvSpPr>
            <p:spPr bwMode="auto">
              <a:xfrm>
                <a:off x="10225130" y="3637307"/>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49" name="TextBox 248">
                <a:extLst>
                  <a:ext uri="{FF2B5EF4-FFF2-40B4-BE49-F238E27FC236}">
                    <a16:creationId xmlns:a16="http://schemas.microsoft.com/office/drawing/2014/main" id="{F80D7F81-A6E6-DAB9-A13A-6277CAE26ECF}"/>
                  </a:ext>
                </a:extLst>
              </p:cNvPr>
              <p:cNvSpPr txBox="1"/>
              <p:nvPr/>
            </p:nvSpPr>
            <p:spPr bwMode="auto">
              <a:xfrm>
                <a:off x="10457381" y="363383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50" name="TextBox 249">
                <a:extLst>
                  <a:ext uri="{FF2B5EF4-FFF2-40B4-BE49-F238E27FC236}">
                    <a16:creationId xmlns:a16="http://schemas.microsoft.com/office/drawing/2014/main" id="{9F17183D-771B-A89E-A145-4F5637F940D5}"/>
                  </a:ext>
                </a:extLst>
              </p:cNvPr>
              <p:cNvSpPr txBox="1"/>
              <p:nvPr/>
            </p:nvSpPr>
            <p:spPr bwMode="auto">
              <a:xfrm>
                <a:off x="10754771" y="363383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51" name="TextBox 250">
                <a:extLst>
                  <a:ext uri="{FF2B5EF4-FFF2-40B4-BE49-F238E27FC236}">
                    <a16:creationId xmlns:a16="http://schemas.microsoft.com/office/drawing/2014/main" id="{BC508E4D-2C6A-7556-293B-DD3FC6ED55EE}"/>
                  </a:ext>
                </a:extLst>
              </p:cNvPr>
              <p:cNvSpPr txBox="1"/>
              <p:nvPr/>
            </p:nvSpPr>
            <p:spPr bwMode="auto">
              <a:xfrm>
                <a:off x="10832226" y="363383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252" name="TextBox 251">
                <a:extLst>
                  <a:ext uri="{FF2B5EF4-FFF2-40B4-BE49-F238E27FC236}">
                    <a16:creationId xmlns:a16="http://schemas.microsoft.com/office/drawing/2014/main" id="{A1477DC6-4A9E-9551-6C4E-AF5C721C2AAA}"/>
                  </a:ext>
                </a:extLst>
              </p:cNvPr>
              <p:cNvSpPr txBox="1"/>
              <p:nvPr/>
            </p:nvSpPr>
            <p:spPr bwMode="auto">
              <a:xfrm>
                <a:off x="11229161" y="3633839"/>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grpSp>
      </p:grpSp>
    </p:spTree>
    <p:extLst>
      <p:ext uri="{BB962C8B-B14F-4D97-AF65-F5344CB8AC3E}">
        <p14:creationId xmlns:p14="http://schemas.microsoft.com/office/powerpoint/2010/main" val="12179920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9F699-A6E2-412A-23A3-86117133BC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FB8F9B-CBEC-0930-CC6D-18CD06CD4B05}"/>
              </a:ext>
            </a:extLst>
          </p:cNvPr>
          <p:cNvSpPr>
            <a:spLocks noGrp="1"/>
          </p:cNvSpPr>
          <p:nvPr>
            <p:ph type="title"/>
          </p:nvPr>
        </p:nvSpPr>
        <p:spPr/>
        <p:txBody>
          <a:bodyPr>
            <a:noAutofit/>
          </a:bodyPr>
          <a:lstStyle/>
          <a:p>
            <a:br>
              <a:rPr lang="en-US" dirty="0"/>
            </a:br>
            <a:r>
              <a:rPr lang="en-US" dirty="0"/>
              <a:t>IDeate-Lung01: Survival With I-DXd 12 mg/Kg</a:t>
            </a:r>
            <a:br>
              <a:rPr lang="en-US" dirty="0"/>
            </a:br>
            <a:endParaRPr lang="en-US" dirty="0"/>
          </a:p>
        </p:txBody>
      </p:sp>
      <p:sp>
        <p:nvSpPr>
          <p:cNvPr id="3" name="Text Box 11">
            <a:extLst>
              <a:ext uri="{FF2B5EF4-FFF2-40B4-BE49-F238E27FC236}">
                <a16:creationId xmlns:a16="http://schemas.microsoft.com/office/drawing/2014/main" id="{AA1877D3-5844-3338-E27A-1583BDB2FCF6}"/>
              </a:ext>
            </a:extLst>
          </p:cNvPr>
          <p:cNvSpPr txBox="1">
            <a:spLocks noChangeArrowheads="1"/>
          </p:cNvSpPr>
          <p:nvPr/>
        </p:nvSpPr>
        <p:spPr bwMode="auto">
          <a:xfrm>
            <a:off x="403829" y="636617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Ahn. WCLC 2025. Abstr OA06.03.</a:t>
            </a:r>
            <a:r>
              <a:rPr lang="en-US" altLang="en-US" sz="1200" dirty="0">
                <a:solidFill>
                  <a:srgbClr val="455560"/>
                </a:solidFill>
                <a:latin typeface="Calibri" panose="020F0502020204030204" pitchFamily="34" charset="0"/>
                <a:cs typeface="Arial" panose="020B0604020202020204" pitchFamily="34" charset="0"/>
              </a:rPr>
              <a:t> Rudin. JCO 2025; online ahead of print.</a:t>
            </a:r>
          </a:p>
        </p:txBody>
      </p:sp>
      <p:graphicFrame>
        <p:nvGraphicFramePr>
          <p:cNvPr id="6" name="Table 5">
            <a:extLst>
              <a:ext uri="{FF2B5EF4-FFF2-40B4-BE49-F238E27FC236}">
                <a16:creationId xmlns:a16="http://schemas.microsoft.com/office/drawing/2014/main" id="{3FE6D4CD-DDC0-A15A-131C-025FA95A6438}"/>
              </a:ext>
            </a:extLst>
          </p:cNvPr>
          <p:cNvGraphicFramePr>
            <a:graphicFrameLocks noGrp="1"/>
          </p:cNvGraphicFramePr>
          <p:nvPr>
            <p:extLst>
              <p:ext uri="{D42A27DB-BD31-4B8C-83A1-F6EECF244321}">
                <p14:modId xmlns:p14="http://schemas.microsoft.com/office/powerpoint/2010/main" val="803409312"/>
              </p:ext>
            </p:extLst>
          </p:nvPr>
        </p:nvGraphicFramePr>
        <p:xfrm>
          <a:off x="1999519" y="1600200"/>
          <a:ext cx="3624048" cy="1794444"/>
        </p:xfrm>
        <a:graphic>
          <a:graphicData uri="http://schemas.openxmlformats.org/drawingml/2006/table">
            <a:tbl>
              <a:tblPr firstRow="1" bandRow="1">
                <a:tableStyleId>{5C22544A-7EE6-4342-B048-85BDC9FD1C3A}</a:tableStyleId>
              </a:tblPr>
              <a:tblGrid>
                <a:gridCol w="1649540">
                  <a:extLst>
                    <a:ext uri="{9D8B030D-6E8A-4147-A177-3AD203B41FA5}">
                      <a16:colId xmlns:a16="http://schemas.microsoft.com/office/drawing/2014/main" val="1558192832"/>
                    </a:ext>
                  </a:extLst>
                </a:gridCol>
                <a:gridCol w="1974508">
                  <a:extLst>
                    <a:ext uri="{9D8B030D-6E8A-4147-A177-3AD203B41FA5}">
                      <a16:colId xmlns:a16="http://schemas.microsoft.com/office/drawing/2014/main" val="4234290245"/>
                    </a:ext>
                  </a:extLst>
                </a:gridCol>
              </a:tblGrid>
              <a:tr h="461009">
                <a:tc>
                  <a:txBody>
                    <a:bodyPr/>
                    <a:lstStyle/>
                    <a:p>
                      <a:endParaRPr lang="en-US" sz="1400" b="1" dirty="0">
                        <a:solidFill>
                          <a:schemeClr val="tx1"/>
                        </a:solidFill>
                      </a:endParaRP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rPr>
                        <a:t>Total I-DXd 12 mg/kg</a:t>
                      </a:r>
                    </a:p>
                    <a:p>
                      <a:pPr algn="ctr"/>
                      <a:r>
                        <a:rPr lang="en-US" sz="1400" b="1" dirty="0">
                          <a:solidFill>
                            <a:schemeClr val="tx1"/>
                          </a:solidFill>
                        </a:rPr>
                        <a:t>(N = 137)</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684567024"/>
                  </a:ext>
                </a:extLst>
              </a:tr>
              <a:tr h="331404">
                <a:tc>
                  <a:txBody>
                    <a:bodyPr/>
                    <a:lstStyle/>
                    <a:p>
                      <a:r>
                        <a:rPr lang="en-US" sz="1400" dirty="0">
                          <a:solidFill>
                            <a:schemeClr val="bg1"/>
                          </a:solidFill>
                        </a:rPr>
                        <a:t>mPFS, mo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4.9 (4.2-5.5)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75360092"/>
                  </a:ext>
                </a:extLst>
              </a:tr>
              <a:tr h="307434">
                <a:tc>
                  <a:txBody>
                    <a:bodyPr/>
                    <a:lstStyle/>
                    <a:p>
                      <a:r>
                        <a:rPr lang="en-US" sz="1400" dirty="0">
                          <a:solidFill>
                            <a:schemeClr val="bg1"/>
                          </a:solidFill>
                        </a:rPr>
                        <a:t>PFS rate, % (95% CI)</a:t>
                      </a:r>
                    </a:p>
                    <a:p>
                      <a:pPr marL="285750" indent="-285750">
                        <a:buFont typeface="Wingdings" panose="05000000000000000000" pitchFamily="2" charset="2"/>
                        <a:buChar char="§"/>
                      </a:pPr>
                      <a:r>
                        <a:rPr lang="en-US" sz="1400" dirty="0">
                          <a:solidFill>
                            <a:schemeClr val="bg1"/>
                          </a:solidFill>
                        </a:rPr>
                        <a:t>3 mo</a:t>
                      </a:r>
                    </a:p>
                    <a:p>
                      <a:pPr marL="285750" indent="-285750">
                        <a:buFont typeface="Wingdings" panose="05000000000000000000" pitchFamily="2" charset="2"/>
                        <a:buChar char="§"/>
                      </a:pPr>
                      <a:r>
                        <a:rPr lang="en-US" sz="1400" dirty="0">
                          <a:solidFill>
                            <a:schemeClr val="bg1"/>
                          </a:solidFill>
                        </a:rPr>
                        <a:t>6 mo</a:t>
                      </a:r>
                    </a:p>
                    <a:p>
                      <a:pPr marL="285750" indent="-285750">
                        <a:buFont typeface="Wingdings" panose="05000000000000000000" pitchFamily="2" charset="2"/>
                        <a:buChar char="§"/>
                      </a:pPr>
                      <a:r>
                        <a:rPr lang="en-US" sz="1400" dirty="0">
                          <a:solidFill>
                            <a:schemeClr val="bg1"/>
                          </a:solidFill>
                        </a:rPr>
                        <a:t>9 mo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68.0 (59.4-75.2)</a:t>
                      </a:r>
                    </a:p>
                    <a:p>
                      <a:pPr algn="ctr"/>
                      <a:r>
                        <a:rPr lang="en-US" sz="1400" dirty="0">
                          <a:solidFill>
                            <a:schemeClr val="bg1"/>
                          </a:solidFill>
                        </a:rPr>
                        <a:t>35.3 (27.3-43.4)</a:t>
                      </a:r>
                    </a:p>
                    <a:p>
                      <a:pPr algn="ctr"/>
                      <a:r>
                        <a:rPr lang="en-US" sz="1400" dirty="0">
                          <a:solidFill>
                            <a:schemeClr val="bg1"/>
                          </a:solidFill>
                        </a:rPr>
                        <a:t>19.3 (12.9-26.5)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2369090"/>
                  </a:ext>
                </a:extLst>
              </a:tr>
            </a:tbl>
          </a:graphicData>
        </a:graphic>
      </p:graphicFrame>
      <p:graphicFrame>
        <p:nvGraphicFramePr>
          <p:cNvPr id="8" name="Table 7">
            <a:extLst>
              <a:ext uri="{FF2B5EF4-FFF2-40B4-BE49-F238E27FC236}">
                <a16:creationId xmlns:a16="http://schemas.microsoft.com/office/drawing/2014/main" id="{DA9052C9-E63C-5DC7-2614-2EE5CB29D69F}"/>
              </a:ext>
            </a:extLst>
          </p:cNvPr>
          <p:cNvGraphicFramePr>
            <a:graphicFrameLocks noGrp="1"/>
          </p:cNvGraphicFramePr>
          <p:nvPr>
            <p:extLst>
              <p:ext uri="{D42A27DB-BD31-4B8C-83A1-F6EECF244321}">
                <p14:modId xmlns:p14="http://schemas.microsoft.com/office/powerpoint/2010/main" val="1216969795"/>
              </p:ext>
            </p:extLst>
          </p:nvPr>
        </p:nvGraphicFramePr>
        <p:xfrm>
          <a:off x="7935175" y="1600200"/>
          <a:ext cx="3571025" cy="1794444"/>
        </p:xfrm>
        <a:graphic>
          <a:graphicData uri="http://schemas.openxmlformats.org/drawingml/2006/table">
            <a:tbl>
              <a:tblPr firstRow="1" bandRow="1">
                <a:tableStyleId>{5C22544A-7EE6-4342-B048-85BDC9FD1C3A}</a:tableStyleId>
              </a:tblPr>
              <a:tblGrid>
                <a:gridCol w="1596517">
                  <a:extLst>
                    <a:ext uri="{9D8B030D-6E8A-4147-A177-3AD203B41FA5}">
                      <a16:colId xmlns:a16="http://schemas.microsoft.com/office/drawing/2014/main" val="1558192832"/>
                    </a:ext>
                  </a:extLst>
                </a:gridCol>
                <a:gridCol w="1974508">
                  <a:extLst>
                    <a:ext uri="{9D8B030D-6E8A-4147-A177-3AD203B41FA5}">
                      <a16:colId xmlns:a16="http://schemas.microsoft.com/office/drawing/2014/main" val="4234290245"/>
                    </a:ext>
                  </a:extLst>
                </a:gridCol>
              </a:tblGrid>
              <a:tr h="461009">
                <a:tc>
                  <a:txBody>
                    <a:bodyPr/>
                    <a:lstStyle/>
                    <a:p>
                      <a:endParaRPr lang="en-US" sz="1400" b="1" dirty="0">
                        <a:solidFill>
                          <a:schemeClr val="tx1"/>
                        </a:solidFill>
                      </a:endParaRP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rPr>
                        <a:t>Total I-DXd 12 mg/kg</a:t>
                      </a:r>
                    </a:p>
                    <a:p>
                      <a:pPr algn="ctr"/>
                      <a:r>
                        <a:rPr lang="en-US" sz="1400" b="1" dirty="0">
                          <a:solidFill>
                            <a:schemeClr val="tx1"/>
                          </a:solidFill>
                        </a:rPr>
                        <a:t>(N = 137)</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684567024"/>
                  </a:ext>
                </a:extLst>
              </a:tr>
              <a:tr h="331404">
                <a:tc>
                  <a:txBody>
                    <a:bodyPr/>
                    <a:lstStyle/>
                    <a:p>
                      <a:r>
                        <a:rPr lang="en-US" sz="1400" dirty="0">
                          <a:solidFill>
                            <a:schemeClr val="bg1"/>
                          </a:solidFill>
                        </a:rPr>
                        <a:t>mOS, mo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10.3 (9.1-13.3)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75360092"/>
                  </a:ext>
                </a:extLst>
              </a:tr>
              <a:tr h="307434">
                <a:tc>
                  <a:txBody>
                    <a:bodyPr/>
                    <a:lstStyle/>
                    <a:p>
                      <a:r>
                        <a:rPr lang="en-US" sz="1400" dirty="0">
                          <a:solidFill>
                            <a:schemeClr val="bg1"/>
                          </a:solidFill>
                        </a:rPr>
                        <a:t>OS rate, % (95% CI)</a:t>
                      </a:r>
                    </a:p>
                    <a:p>
                      <a:pPr marL="285750" indent="-285750">
                        <a:buFont typeface="Wingdings" panose="05000000000000000000" pitchFamily="2" charset="2"/>
                        <a:buChar char="§"/>
                      </a:pPr>
                      <a:r>
                        <a:rPr lang="en-US" sz="1400" dirty="0">
                          <a:solidFill>
                            <a:schemeClr val="bg1"/>
                          </a:solidFill>
                        </a:rPr>
                        <a:t>3 mo</a:t>
                      </a:r>
                    </a:p>
                    <a:p>
                      <a:pPr marL="285750" indent="-285750">
                        <a:buFont typeface="Wingdings" panose="05000000000000000000" pitchFamily="2" charset="2"/>
                        <a:buChar char="§"/>
                      </a:pPr>
                      <a:r>
                        <a:rPr lang="en-US" sz="1400" dirty="0">
                          <a:solidFill>
                            <a:schemeClr val="bg1"/>
                          </a:solidFill>
                        </a:rPr>
                        <a:t>6 mo</a:t>
                      </a:r>
                    </a:p>
                    <a:p>
                      <a:pPr marL="285750" indent="-285750">
                        <a:buFont typeface="Wingdings" panose="05000000000000000000" pitchFamily="2" charset="2"/>
                        <a:buChar char="§"/>
                      </a:pPr>
                      <a:r>
                        <a:rPr lang="en-US" sz="1400" dirty="0">
                          <a:solidFill>
                            <a:schemeClr val="bg1"/>
                          </a:solidFill>
                        </a:rPr>
                        <a:t>9 mo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89.1 (82.5-93.2)</a:t>
                      </a:r>
                    </a:p>
                    <a:p>
                      <a:pPr algn="ctr"/>
                      <a:r>
                        <a:rPr lang="en-US" sz="1400" dirty="0">
                          <a:solidFill>
                            <a:schemeClr val="bg1"/>
                          </a:solidFill>
                        </a:rPr>
                        <a:t>77.4 (69.4-83.5)</a:t>
                      </a:r>
                    </a:p>
                    <a:p>
                      <a:pPr algn="ctr"/>
                      <a:r>
                        <a:rPr lang="en-US" sz="1400" dirty="0">
                          <a:solidFill>
                            <a:schemeClr val="bg1"/>
                          </a:solidFill>
                        </a:rPr>
                        <a:t>59.1 (50.4-66.8)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2369090"/>
                  </a:ext>
                </a:extLst>
              </a:tr>
            </a:tbl>
          </a:graphicData>
        </a:graphic>
      </p:graphicFrame>
      <p:sp>
        <p:nvSpPr>
          <p:cNvPr id="7" name="TextBox 6">
            <a:extLst>
              <a:ext uri="{FF2B5EF4-FFF2-40B4-BE49-F238E27FC236}">
                <a16:creationId xmlns:a16="http://schemas.microsoft.com/office/drawing/2014/main" id="{664863F2-514F-9C25-D9C5-467F9587F651}"/>
              </a:ext>
            </a:extLst>
          </p:cNvPr>
          <p:cNvSpPr txBox="1"/>
          <p:nvPr/>
        </p:nvSpPr>
        <p:spPr bwMode="auto">
          <a:xfrm>
            <a:off x="3140729" y="5606234"/>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sp>
        <p:nvSpPr>
          <p:cNvPr id="9" name="TextBox 8">
            <a:extLst>
              <a:ext uri="{FF2B5EF4-FFF2-40B4-BE49-F238E27FC236}">
                <a16:creationId xmlns:a16="http://schemas.microsoft.com/office/drawing/2014/main" id="{AFD46950-F286-1590-3B6A-6D2A5BE325C8}"/>
              </a:ext>
            </a:extLst>
          </p:cNvPr>
          <p:cNvSpPr txBox="1"/>
          <p:nvPr/>
        </p:nvSpPr>
        <p:spPr bwMode="auto">
          <a:xfrm rot="16200000">
            <a:off x="-550998" y="3742015"/>
            <a:ext cx="22322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Probability of PFS (%)</a:t>
            </a:r>
          </a:p>
        </p:txBody>
      </p:sp>
      <p:grpSp>
        <p:nvGrpSpPr>
          <p:cNvPr id="49" name="Group 48">
            <a:extLst>
              <a:ext uri="{FF2B5EF4-FFF2-40B4-BE49-F238E27FC236}">
                <a16:creationId xmlns:a16="http://schemas.microsoft.com/office/drawing/2014/main" id="{4631BA4C-9715-DC6A-146B-D0EA958728C6}"/>
              </a:ext>
            </a:extLst>
          </p:cNvPr>
          <p:cNvGrpSpPr/>
          <p:nvPr/>
        </p:nvGrpSpPr>
        <p:grpSpPr>
          <a:xfrm>
            <a:off x="596523" y="2238101"/>
            <a:ext cx="535724" cy="3864249"/>
            <a:chOff x="590173" y="2231751"/>
            <a:chExt cx="535724" cy="3864249"/>
          </a:xfrm>
        </p:grpSpPr>
        <p:sp>
          <p:nvSpPr>
            <p:cNvPr id="11" name="TextBox 10">
              <a:extLst>
                <a:ext uri="{FF2B5EF4-FFF2-40B4-BE49-F238E27FC236}">
                  <a16:creationId xmlns:a16="http://schemas.microsoft.com/office/drawing/2014/main" id="{D4AD6471-C9CA-3D17-8E2D-38BA27954AC3}"/>
                </a:ext>
              </a:extLst>
            </p:cNvPr>
            <p:cNvSpPr txBox="1"/>
            <p:nvPr/>
          </p:nvSpPr>
          <p:spPr bwMode="auto">
            <a:xfrm>
              <a:off x="590173" y="2231751"/>
              <a:ext cx="535724" cy="888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100</a:t>
              </a:r>
            </a:p>
          </p:txBody>
        </p:sp>
        <p:sp>
          <p:nvSpPr>
            <p:cNvPr id="12" name="TextBox 11">
              <a:extLst>
                <a:ext uri="{FF2B5EF4-FFF2-40B4-BE49-F238E27FC236}">
                  <a16:creationId xmlns:a16="http://schemas.microsoft.com/office/drawing/2014/main" id="{A3C413F9-0D6C-F71D-B211-922BD5107596}"/>
                </a:ext>
              </a:extLst>
            </p:cNvPr>
            <p:cNvSpPr txBox="1"/>
            <p:nvPr/>
          </p:nvSpPr>
          <p:spPr bwMode="auto">
            <a:xfrm>
              <a:off x="707193" y="2826945"/>
              <a:ext cx="418704" cy="888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80</a:t>
              </a:r>
            </a:p>
          </p:txBody>
        </p:sp>
        <p:sp>
          <p:nvSpPr>
            <p:cNvPr id="13" name="TextBox 12">
              <a:extLst>
                <a:ext uri="{FF2B5EF4-FFF2-40B4-BE49-F238E27FC236}">
                  <a16:creationId xmlns:a16="http://schemas.microsoft.com/office/drawing/2014/main" id="{35E5BAE9-0945-152C-E014-188BF1F6FF02}"/>
                </a:ext>
              </a:extLst>
            </p:cNvPr>
            <p:cNvSpPr txBox="1"/>
            <p:nvPr/>
          </p:nvSpPr>
          <p:spPr bwMode="auto">
            <a:xfrm>
              <a:off x="707193" y="3422140"/>
              <a:ext cx="418704" cy="888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60</a:t>
              </a:r>
            </a:p>
          </p:txBody>
        </p:sp>
        <p:sp>
          <p:nvSpPr>
            <p:cNvPr id="14" name="TextBox 13">
              <a:extLst>
                <a:ext uri="{FF2B5EF4-FFF2-40B4-BE49-F238E27FC236}">
                  <a16:creationId xmlns:a16="http://schemas.microsoft.com/office/drawing/2014/main" id="{8F457C4A-AFA8-73A0-999E-C89DDFF36DA5}"/>
                </a:ext>
              </a:extLst>
            </p:cNvPr>
            <p:cNvSpPr txBox="1"/>
            <p:nvPr/>
          </p:nvSpPr>
          <p:spPr bwMode="auto">
            <a:xfrm>
              <a:off x="707193" y="4017334"/>
              <a:ext cx="418704" cy="888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40</a:t>
              </a:r>
            </a:p>
          </p:txBody>
        </p:sp>
        <p:sp>
          <p:nvSpPr>
            <p:cNvPr id="15" name="TextBox 14">
              <a:extLst>
                <a:ext uri="{FF2B5EF4-FFF2-40B4-BE49-F238E27FC236}">
                  <a16:creationId xmlns:a16="http://schemas.microsoft.com/office/drawing/2014/main" id="{B1009659-FA8A-69B1-21B8-FA642670C538}"/>
                </a:ext>
              </a:extLst>
            </p:cNvPr>
            <p:cNvSpPr txBox="1"/>
            <p:nvPr/>
          </p:nvSpPr>
          <p:spPr bwMode="auto">
            <a:xfrm>
              <a:off x="707193" y="4612528"/>
              <a:ext cx="418704" cy="888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20</a:t>
              </a:r>
            </a:p>
          </p:txBody>
        </p:sp>
        <p:sp>
          <p:nvSpPr>
            <p:cNvPr id="16" name="TextBox 15">
              <a:extLst>
                <a:ext uri="{FF2B5EF4-FFF2-40B4-BE49-F238E27FC236}">
                  <a16:creationId xmlns:a16="http://schemas.microsoft.com/office/drawing/2014/main" id="{80B3016B-C0EA-D7A5-70F9-BBAC21EACDEA}"/>
                </a:ext>
              </a:extLst>
            </p:cNvPr>
            <p:cNvSpPr txBox="1"/>
            <p:nvPr/>
          </p:nvSpPr>
          <p:spPr bwMode="auto">
            <a:xfrm>
              <a:off x="824211" y="5207720"/>
              <a:ext cx="301686" cy="888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0</a:t>
              </a:r>
            </a:p>
          </p:txBody>
        </p:sp>
      </p:grpSp>
      <p:grpSp>
        <p:nvGrpSpPr>
          <p:cNvPr id="17" name="Group 16">
            <a:extLst>
              <a:ext uri="{FF2B5EF4-FFF2-40B4-BE49-F238E27FC236}">
                <a16:creationId xmlns:a16="http://schemas.microsoft.com/office/drawing/2014/main" id="{90B8118E-0F03-74EA-3070-69D9C0AA347A}"/>
              </a:ext>
            </a:extLst>
          </p:cNvPr>
          <p:cNvGrpSpPr/>
          <p:nvPr/>
        </p:nvGrpSpPr>
        <p:grpSpPr>
          <a:xfrm>
            <a:off x="1028700" y="5388898"/>
            <a:ext cx="4816608" cy="369332"/>
            <a:chOff x="6388355" y="5371254"/>
            <a:chExt cx="6272561" cy="523210"/>
          </a:xfrm>
        </p:grpSpPr>
        <p:sp>
          <p:nvSpPr>
            <p:cNvPr id="18" name="TextBox 17">
              <a:extLst>
                <a:ext uri="{FF2B5EF4-FFF2-40B4-BE49-F238E27FC236}">
                  <a16:creationId xmlns:a16="http://schemas.microsoft.com/office/drawing/2014/main" id="{587BD688-FC37-E32C-A1C1-1CA206754B20}"/>
                </a:ext>
              </a:extLst>
            </p:cNvPr>
            <p:cNvSpPr txBox="1"/>
            <p:nvPr/>
          </p:nvSpPr>
          <p:spPr bwMode="auto">
            <a:xfrm>
              <a:off x="6388355" y="537125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0</a:t>
              </a:r>
            </a:p>
          </p:txBody>
        </p:sp>
        <p:sp>
          <p:nvSpPr>
            <p:cNvPr id="19" name="TextBox 18">
              <a:extLst>
                <a:ext uri="{FF2B5EF4-FFF2-40B4-BE49-F238E27FC236}">
                  <a16:creationId xmlns:a16="http://schemas.microsoft.com/office/drawing/2014/main" id="{982BEB87-B1D7-B1F1-1518-918BF79E88EE}"/>
                </a:ext>
              </a:extLst>
            </p:cNvPr>
            <p:cNvSpPr txBox="1"/>
            <p:nvPr/>
          </p:nvSpPr>
          <p:spPr bwMode="auto">
            <a:xfrm>
              <a:off x="6795256" y="5371254"/>
              <a:ext cx="394357"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a:t>
              </a:r>
            </a:p>
          </p:txBody>
        </p:sp>
        <p:sp>
          <p:nvSpPr>
            <p:cNvPr id="20" name="TextBox 19">
              <a:extLst>
                <a:ext uri="{FF2B5EF4-FFF2-40B4-BE49-F238E27FC236}">
                  <a16:creationId xmlns:a16="http://schemas.microsoft.com/office/drawing/2014/main" id="{C9617027-67F1-38CF-4344-FAA166309D43}"/>
                </a:ext>
              </a:extLst>
            </p:cNvPr>
            <p:cNvSpPr txBox="1"/>
            <p:nvPr/>
          </p:nvSpPr>
          <p:spPr bwMode="auto">
            <a:xfrm>
              <a:off x="7252836" y="5371254"/>
              <a:ext cx="394357"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a:t>
              </a:r>
            </a:p>
          </p:txBody>
        </p:sp>
        <p:sp>
          <p:nvSpPr>
            <p:cNvPr id="21" name="TextBox 20">
              <a:extLst>
                <a:ext uri="{FF2B5EF4-FFF2-40B4-BE49-F238E27FC236}">
                  <a16:creationId xmlns:a16="http://schemas.microsoft.com/office/drawing/2014/main" id="{9C261F37-8C97-D8DE-9AD3-1B46803375BD}"/>
                </a:ext>
              </a:extLst>
            </p:cNvPr>
            <p:cNvSpPr txBox="1"/>
            <p:nvPr/>
          </p:nvSpPr>
          <p:spPr bwMode="auto">
            <a:xfrm>
              <a:off x="7706072" y="5371254"/>
              <a:ext cx="394357"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6</a:t>
              </a:r>
            </a:p>
          </p:txBody>
        </p:sp>
        <p:sp>
          <p:nvSpPr>
            <p:cNvPr id="22" name="TextBox 21">
              <a:extLst>
                <a:ext uri="{FF2B5EF4-FFF2-40B4-BE49-F238E27FC236}">
                  <a16:creationId xmlns:a16="http://schemas.microsoft.com/office/drawing/2014/main" id="{7101C94E-00B9-4359-4AC8-678BB72C2579}"/>
                </a:ext>
              </a:extLst>
            </p:cNvPr>
            <p:cNvSpPr txBox="1"/>
            <p:nvPr/>
          </p:nvSpPr>
          <p:spPr bwMode="auto">
            <a:xfrm>
              <a:off x="8115617" y="5371254"/>
              <a:ext cx="394357"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8</a:t>
              </a:r>
            </a:p>
          </p:txBody>
        </p:sp>
        <p:sp>
          <p:nvSpPr>
            <p:cNvPr id="23" name="TextBox 22">
              <a:extLst>
                <a:ext uri="{FF2B5EF4-FFF2-40B4-BE49-F238E27FC236}">
                  <a16:creationId xmlns:a16="http://schemas.microsoft.com/office/drawing/2014/main" id="{368A3CEF-F908-CF61-0A76-DEB03A05650C}"/>
                </a:ext>
              </a:extLst>
            </p:cNvPr>
            <p:cNvSpPr txBox="1"/>
            <p:nvPr/>
          </p:nvSpPr>
          <p:spPr bwMode="auto">
            <a:xfrm>
              <a:off x="8492371" y="5371254"/>
              <a:ext cx="547320"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10</a:t>
              </a:r>
            </a:p>
          </p:txBody>
        </p:sp>
        <p:sp>
          <p:nvSpPr>
            <p:cNvPr id="24" name="TextBox 23">
              <a:extLst>
                <a:ext uri="{FF2B5EF4-FFF2-40B4-BE49-F238E27FC236}">
                  <a16:creationId xmlns:a16="http://schemas.microsoft.com/office/drawing/2014/main" id="{8A0D30C1-62BE-955D-2540-C5383F9CD7BB}"/>
                </a:ext>
              </a:extLst>
            </p:cNvPr>
            <p:cNvSpPr txBox="1"/>
            <p:nvPr/>
          </p:nvSpPr>
          <p:spPr bwMode="auto">
            <a:xfrm>
              <a:off x="8949951" y="5371254"/>
              <a:ext cx="547320"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12</a:t>
              </a:r>
            </a:p>
          </p:txBody>
        </p:sp>
        <p:sp>
          <p:nvSpPr>
            <p:cNvPr id="25" name="TextBox 24">
              <a:extLst>
                <a:ext uri="{FF2B5EF4-FFF2-40B4-BE49-F238E27FC236}">
                  <a16:creationId xmlns:a16="http://schemas.microsoft.com/office/drawing/2014/main" id="{A1F58C58-A7BF-AA8E-05C6-538213CCFBD8}"/>
                </a:ext>
              </a:extLst>
            </p:cNvPr>
            <p:cNvSpPr txBox="1"/>
            <p:nvPr/>
          </p:nvSpPr>
          <p:spPr bwMode="auto">
            <a:xfrm>
              <a:off x="9442586" y="5371254"/>
              <a:ext cx="547320"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14</a:t>
              </a:r>
            </a:p>
          </p:txBody>
        </p:sp>
        <p:sp>
          <p:nvSpPr>
            <p:cNvPr id="26" name="TextBox 25">
              <a:extLst>
                <a:ext uri="{FF2B5EF4-FFF2-40B4-BE49-F238E27FC236}">
                  <a16:creationId xmlns:a16="http://schemas.microsoft.com/office/drawing/2014/main" id="{2CF9A835-4285-328A-7B15-59DDFFEE910E}"/>
                </a:ext>
              </a:extLst>
            </p:cNvPr>
            <p:cNvSpPr txBox="1"/>
            <p:nvPr/>
          </p:nvSpPr>
          <p:spPr bwMode="auto">
            <a:xfrm>
              <a:off x="9900166" y="5371254"/>
              <a:ext cx="547320"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16</a:t>
              </a:r>
            </a:p>
          </p:txBody>
        </p:sp>
        <p:sp>
          <p:nvSpPr>
            <p:cNvPr id="27" name="TextBox 26">
              <a:extLst>
                <a:ext uri="{FF2B5EF4-FFF2-40B4-BE49-F238E27FC236}">
                  <a16:creationId xmlns:a16="http://schemas.microsoft.com/office/drawing/2014/main" id="{51EF33E4-DBD9-D0F2-FA41-664EB7DD19F3}"/>
                </a:ext>
              </a:extLst>
            </p:cNvPr>
            <p:cNvSpPr txBox="1"/>
            <p:nvPr/>
          </p:nvSpPr>
          <p:spPr bwMode="auto">
            <a:xfrm>
              <a:off x="10357746" y="5371254"/>
              <a:ext cx="547320"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18</a:t>
              </a:r>
            </a:p>
          </p:txBody>
        </p:sp>
        <p:sp>
          <p:nvSpPr>
            <p:cNvPr id="28" name="TextBox 27">
              <a:extLst>
                <a:ext uri="{FF2B5EF4-FFF2-40B4-BE49-F238E27FC236}">
                  <a16:creationId xmlns:a16="http://schemas.microsoft.com/office/drawing/2014/main" id="{20B1F6E2-C8A0-D8DC-707D-CD81D484348D}"/>
                </a:ext>
              </a:extLst>
            </p:cNvPr>
            <p:cNvSpPr txBox="1"/>
            <p:nvPr/>
          </p:nvSpPr>
          <p:spPr bwMode="auto">
            <a:xfrm>
              <a:off x="10810982" y="5371254"/>
              <a:ext cx="547320"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20</a:t>
              </a:r>
            </a:p>
          </p:txBody>
        </p:sp>
        <p:sp>
          <p:nvSpPr>
            <p:cNvPr id="50" name="TextBox 49">
              <a:extLst>
                <a:ext uri="{FF2B5EF4-FFF2-40B4-BE49-F238E27FC236}">
                  <a16:creationId xmlns:a16="http://schemas.microsoft.com/office/drawing/2014/main" id="{AE631644-569A-7A63-0992-B98AD9AF9E2F}"/>
                </a:ext>
              </a:extLst>
            </p:cNvPr>
            <p:cNvSpPr txBox="1"/>
            <p:nvPr/>
          </p:nvSpPr>
          <p:spPr bwMode="auto">
            <a:xfrm>
              <a:off x="11228951" y="5371254"/>
              <a:ext cx="547320"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22</a:t>
              </a:r>
            </a:p>
          </p:txBody>
        </p:sp>
        <p:sp>
          <p:nvSpPr>
            <p:cNvPr id="51" name="TextBox 50">
              <a:extLst>
                <a:ext uri="{FF2B5EF4-FFF2-40B4-BE49-F238E27FC236}">
                  <a16:creationId xmlns:a16="http://schemas.microsoft.com/office/drawing/2014/main" id="{31E4DAE7-F5FF-9DEE-04D6-8CE01E29CEDC}"/>
                </a:ext>
              </a:extLst>
            </p:cNvPr>
            <p:cNvSpPr txBox="1"/>
            <p:nvPr/>
          </p:nvSpPr>
          <p:spPr bwMode="auto">
            <a:xfrm>
              <a:off x="11694713" y="5371254"/>
              <a:ext cx="547320"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24</a:t>
              </a:r>
            </a:p>
          </p:txBody>
        </p:sp>
        <p:sp>
          <p:nvSpPr>
            <p:cNvPr id="52" name="TextBox 51">
              <a:extLst>
                <a:ext uri="{FF2B5EF4-FFF2-40B4-BE49-F238E27FC236}">
                  <a16:creationId xmlns:a16="http://schemas.microsoft.com/office/drawing/2014/main" id="{55AA3E72-651B-36B0-0CF5-745A8766591A}"/>
                </a:ext>
              </a:extLst>
            </p:cNvPr>
            <p:cNvSpPr txBox="1"/>
            <p:nvPr/>
          </p:nvSpPr>
          <p:spPr bwMode="auto">
            <a:xfrm>
              <a:off x="12113596" y="5371254"/>
              <a:ext cx="547320"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26</a:t>
              </a:r>
            </a:p>
          </p:txBody>
        </p:sp>
      </p:grpSp>
      <p:sp>
        <p:nvSpPr>
          <p:cNvPr id="29" name="Freeform: Shape 28">
            <a:extLst>
              <a:ext uri="{FF2B5EF4-FFF2-40B4-BE49-F238E27FC236}">
                <a16:creationId xmlns:a16="http://schemas.microsoft.com/office/drawing/2014/main" id="{4A287EFD-6FA1-12D6-56B5-623FCC217EDD}"/>
              </a:ext>
            </a:extLst>
          </p:cNvPr>
          <p:cNvSpPr/>
          <p:nvPr/>
        </p:nvSpPr>
        <p:spPr bwMode="auto">
          <a:xfrm>
            <a:off x="1151395" y="2419350"/>
            <a:ext cx="4519155" cy="2965450"/>
          </a:xfrm>
          <a:custGeom>
            <a:avLst/>
            <a:gdLst>
              <a:gd name="connsiteX0" fmla="*/ 0 w 4781550"/>
              <a:gd name="connsiteY0" fmla="*/ 0 h 1819275"/>
              <a:gd name="connsiteX1" fmla="*/ 0 w 4781550"/>
              <a:gd name="connsiteY1" fmla="*/ 1819275 h 1819275"/>
              <a:gd name="connsiteX2" fmla="*/ 4781550 w 4781550"/>
              <a:gd name="connsiteY2" fmla="*/ 1819275 h 1819275"/>
            </a:gdLst>
            <a:ahLst/>
            <a:cxnLst>
              <a:cxn ang="0">
                <a:pos x="connsiteX0" y="connsiteY0"/>
              </a:cxn>
              <a:cxn ang="0">
                <a:pos x="connsiteX1" y="connsiteY1"/>
              </a:cxn>
              <a:cxn ang="0">
                <a:pos x="connsiteX2" y="connsiteY2"/>
              </a:cxn>
            </a:cxnLst>
            <a:rect l="l" t="t" r="r" b="b"/>
            <a:pathLst>
              <a:path w="4781550" h="1819275">
                <a:moveTo>
                  <a:pt x="0" y="0"/>
                </a:moveTo>
                <a:lnTo>
                  <a:pt x="0" y="1819275"/>
                </a:lnTo>
                <a:lnTo>
                  <a:pt x="4781550" y="1819275"/>
                </a:lnTo>
              </a:path>
            </a:pathLst>
          </a:custGeom>
          <a:noFill/>
          <a:ln w="28575">
            <a:solidFill>
              <a:schemeClr val="bg1"/>
            </a:solidFill>
            <a:miter lim="800000"/>
            <a:headEnd/>
            <a:tailEnd/>
          </a:ln>
        </p:spPr>
        <p:txBody>
          <a:bodyPr rtlCol="0" anchor="ctr"/>
          <a:lstStyle/>
          <a:p>
            <a:pPr algn="ctr"/>
            <a:endParaRPr lang="en-US" dirty="0"/>
          </a:p>
        </p:txBody>
      </p:sp>
      <p:grpSp>
        <p:nvGrpSpPr>
          <p:cNvPr id="30" name="Group 29">
            <a:extLst>
              <a:ext uri="{FF2B5EF4-FFF2-40B4-BE49-F238E27FC236}">
                <a16:creationId xmlns:a16="http://schemas.microsoft.com/office/drawing/2014/main" id="{8EC4A382-9668-C989-D613-64298898264A}"/>
              </a:ext>
            </a:extLst>
          </p:cNvPr>
          <p:cNvGrpSpPr/>
          <p:nvPr/>
        </p:nvGrpSpPr>
        <p:grpSpPr>
          <a:xfrm>
            <a:off x="1063826" y="2419350"/>
            <a:ext cx="87570" cy="2965450"/>
            <a:chOff x="958001" y="3471636"/>
            <a:chExt cx="377546" cy="2072169"/>
          </a:xfrm>
        </p:grpSpPr>
        <p:cxnSp>
          <p:nvCxnSpPr>
            <p:cNvPr id="31" name="Straight Connector 30">
              <a:extLst>
                <a:ext uri="{FF2B5EF4-FFF2-40B4-BE49-F238E27FC236}">
                  <a16:creationId xmlns:a16="http://schemas.microsoft.com/office/drawing/2014/main" id="{6380C285-B0D3-7189-C013-15A8275ACC02}"/>
                </a:ext>
              </a:extLst>
            </p:cNvPr>
            <p:cNvCxnSpPr>
              <a:cxnSpLocks/>
            </p:cNvCxnSpPr>
            <p:nvPr/>
          </p:nvCxnSpPr>
          <p:spPr bwMode="auto">
            <a:xfrm>
              <a:off x="958001" y="3471636"/>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BAD4377-257A-DBE5-FAF6-E0CAE605B60E}"/>
                </a:ext>
              </a:extLst>
            </p:cNvPr>
            <p:cNvCxnSpPr>
              <a:cxnSpLocks/>
            </p:cNvCxnSpPr>
            <p:nvPr/>
          </p:nvCxnSpPr>
          <p:spPr bwMode="auto">
            <a:xfrm>
              <a:off x="958001" y="3885698"/>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FEC7F269-0F04-F1E6-3120-2DFB4E878CC4}"/>
                </a:ext>
              </a:extLst>
            </p:cNvPr>
            <p:cNvCxnSpPr>
              <a:cxnSpLocks/>
            </p:cNvCxnSpPr>
            <p:nvPr/>
          </p:nvCxnSpPr>
          <p:spPr bwMode="auto">
            <a:xfrm>
              <a:off x="958001" y="4299760"/>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49145E8-9C05-FBD7-E425-1FC27DE1F7FA}"/>
                </a:ext>
              </a:extLst>
            </p:cNvPr>
            <p:cNvCxnSpPr>
              <a:cxnSpLocks/>
            </p:cNvCxnSpPr>
            <p:nvPr/>
          </p:nvCxnSpPr>
          <p:spPr bwMode="auto">
            <a:xfrm>
              <a:off x="958001" y="4713822"/>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A25B18E7-EECE-BD86-880D-09D34CC944A8}"/>
                </a:ext>
              </a:extLst>
            </p:cNvPr>
            <p:cNvCxnSpPr>
              <a:cxnSpLocks/>
            </p:cNvCxnSpPr>
            <p:nvPr/>
          </p:nvCxnSpPr>
          <p:spPr bwMode="auto">
            <a:xfrm>
              <a:off x="958001" y="5127884"/>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E8BE4DD-7A01-8FB4-3034-DD79F53BEEF9}"/>
                </a:ext>
              </a:extLst>
            </p:cNvPr>
            <p:cNvCxnSpPr>
              <a:cxnSpLocks/>
            </p:cNvCxnSpPr>
            <p:nvPr/>
          </p:nvCxnSpPr>
          <p:spPr bwMode="auto">
            <a:xfrm>
              <a:off x="958001" y="5543805"/>
              <a:ext cx="377546" cy="0"/>
            </a:xfrm>
            <a:prstGeom prst="line">
              <a:avLst/>
            </a:prstGeom>
            <a:noFill/>
            <a:ln w="28575" cap="flat" cmpd="sng" algn="ctr">
              <a:solidFill>
                <a:schemeClr val="bg1"/>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CDFFAB9F-831A-E282-8002-271453D84406}"/>
              </a:ext>
            </a:extLst>
          </p:cNvPr>
          <p:cNvGrpSpPr/>
          <p:nvPr/>
        </p:nvGrpSpPr>
        <p:grpSpPr>
          <a:xfrm>
            <a:off x="1151393" y="5384801"/>
            <a:ext cx="4512806" cy="88900"/>
            <a:chOff x="1151393" y="4865960"/>
            <a:chExt cx="4512806" cy="668185"/>
          </a:xfrm>
        </p:grpSpPr>
        <p:cxnSp>
          <p:nvCxnSpPr>
            <p:cNvPr id="38" name="Straight Connector 37">
              <a:extLst>
                <a:ext uri="{FF2B5EF4-FFF2-40B4-BE49-F238E27FC236}">
                  <a16:creationId xmlns:a16="http://schemas.microsoft.com/office/drawing/2014/main" id="{F6C5EF91-84A2-1C6B-FC5B-596A2BD47BC1}"/>
                </a:ext>
              </a:extLst>
            </p:cNvPr>
            <p:cNvCxnSpPr>
              <a:cxnSpLocks/>
            </p:cNvCxnSpPr>
            <p:nvPr/>
          </p:nvCxnSpPr>
          <p:spPr bwMode="auto">
            <a:xfrm rot="5400000">
              <a:off x="2205858" y="5200051"/>
              <a:ext cx="66818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35813F8B-0602-6C9B-8AD1-E5486AD0E647}"/>
                </a:ext>
              </a:extLst>
            </p:cNvPr>
            <p:cNvCxnSpPr>
              <a:cxnSpLocks/>
            </p:cNvCxnSpPr>
            <p:nvPr/>
          </p:nvCxnSpPr>
          <p:spPr bwMode="auto">
            <a:xfrm rot="5400000">
              <a:off x="1858719" y="5200051"/>
              <a:ext cx="66818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D5FBB006-EA9C-DB8A-D7C6-C578C1D95A4F}"/>
                </a:ext>
              </a:extLst>
            </p:cNvPr>
            <p:cNvCxnSpPr>
              <a:cxnSpLocks/>
            </p:cNvCxnSpPr>
            <p:nvPr/>
          </p:nvCxnSpPr>
          <p:spPr bwMode="auto">
            <a:xfrm rot="5400000">
              <a:off x="1511580" y="5200051"/>
              <a:ext cx="668182"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A96867EC-DD63-EBA4-68B3-DC22A1F465BC}"/>
                </a:ext>
              </a:extLst>
            </p:cNvPr>
            <p:cNvCxnSpPr>
              <a:cxnSpLocks/>
            </p:cNvCxnSpPr>
            <p:nvPr/>
          </p:nvCxnSpPr>
          <p:spPr bwMode="auto">
            <a:xfrm rot="5400000">
              <a:off x="1164441" y="5200051"/>
              <a:ext cx="668182"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B116A1C4-C22E-5FAE-1610-48EC6ADF6870}"/>
                </a:ext>
              </a:extLst>
            </p:cNvPr>
            <p:cNvCxnSpPr>
              <a:cxnSpLocks/>
            </p:cNvCxnSpPr>
            <p:nvPr/>
          </p:nvCxnSpPr>
          <p:spPr bwMode="auto">
            <a:xfrm rot="5400000">
              <a:off x="817302" y="5200051"/>
              <a:ext cx="668182"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7859D3CB-1FF2-DB79-6CD4-8F4933808CB2}"/>
                </a:ext>
              </a:extLst>
            </p:cNvPr>
            <p:cNvCxnSpPr>
              <a:cxnSpLocks/>
            </p:cNvCxnSpPr>
            <p:nvPr/>
          </p:nvCxnSpPr>
          <p:spPr bwMode="auto">
            <a:xfrm rot="5400000">
              <a:off x="2552997" y="5200054"/>
              <a:ext cx="668182"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D2439991-5147-6059-DFA7-F1314D670136}"/>
                </a:ext>
              </a:extLst>
            </p:cNvPr>
            <p:cNvCxnSpPr>
              <a:cxnSpLocks/>
            </p:cNvCxnSpPr>
            <p:nvPr/>
          </p:nvCxnSpPr>
          <p:spPr bwMode="auto">
            <a:xfrm rot="5400000">
              <a:off x="4288692" y="5200052"/>
              <a:ext cx="668182"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29C0A513-84CB-1EBF-E8FF-F2C18759BA5D}"/>
                </a:ext>
              </a:extLst>
            </p:cNvPr>
            <p:cNvCxnSpPr>
              <a:cxnSpLocks/>
            </p:cNvCxnSpPr>
            <p:nvPr/>
          </p:nvCxnSpPr>
          <p:spPr bwMode="auto">
            <a:xfrm rot="5400000">
              <a:off x="3941553" y="5200052"/>
              <a:ext cx="668182"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1E2B114A-5C97-C784-201B-9F529D2E708A}"/>
                </a:ext>
              </a:extLst>
            </p:cNvPr>
            <p:cNvCxnSpPr>
              <a:cxnSpLocks/>
            </p:cNvCxnSpPr>
            <p:nvPr/>
          </p:nvCxnSpPr>
          <p:spPr bwMode="auto">
            <a:xfrm rot="5400000">
              <a:off x="3594414" y="5200052"/>
              <a:ext cx="668182"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BB893158-5094-F897-CAF5-675D2FA7A246}"/>
                </a:ext>
              </a:extLst>
            </p:cNvPr>
            <p:cNvCxnSpPr>
              <a:cxnSpLocks/>
            </p:cNvCxnSpPr>
            <p:nvPr/>
          </p:nvCxnSpPr>
          <p:spPr bwMode="auto">
            <a:xfrm rot="5400000">
              <a:off x="3247275" y="5200052"/>
              <a:ext cx="668182"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65EEA4A-9DAD-512F-8DE7-5635DA71688C}"/>
                </a:ext>
              </a:extLst>
            </p:cNvPr>
            <p:cNvCxnSpPr>
              <a:cxnSpLocks/>
            </p:cNvCxnSpPr>
            <p:nvPr/>
          </p:nvCxnSpPr>
          <p:spPr bwMode="auto">
            <a:xfrm rot="5400000">
              <a:off x="2900136" y="5200052"/>
              <a:ext cx="668182"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88EA65C1-FD55-D1BA-F5D1-E93742B68A69}"/>
                </a:ext>
              </a:extLst>
            </p:cNvPr>
            <p:cNvCxnSpPr>
              <a:cxnSpLocks/>
            </p:cNvCxnSpPr>
            <p:nvPr/>
          </p:nvCxnSpPr>
          <p:spPr bwMode="auto">
            <a:xfrm rot="5400000">
              <a:off x="5330108" y="5200052"/>
              <a:ext cx="668182"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F8E7202E-16A2-753C-F6AB-D7E007FE4E71}"/>
                </a:ext>
              </a:extLst>
            </p:cNvPr>
            <p:cNvCxnSpPr>
              <a:cxnSpLocks/>
            </p:cNvCxnSpPr>
            <p:nvPr/>
          </p:nvCxnSpPr>
          <p:spPr bwMode="auto">
            <a:xfrm rot="5400000">
              <a:off x="4982970" y="5200052"/>
              <a:ext cx="668182"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ED418AF2-40C7-DFE7-1561-8C88221ACC4D}"/>
                </a:ext>
              </a:extLst>
            </p:cNvPr>
            <p:cNvCxnSpPr>
              <a:cxnSpLocks/>
            </p:cNvCxnSpPr>
            <p:nvPr/>
          </p:nvCxnSpPr>
          <p:spPr bwMode="auto">
            <a:xfrm rot="5400000">
              <a:off x="4635831" y="5200052"/>
              <a:ext cx="668182" cy="0"/>
            </a:xfrm>
            <a:prstGeom prst="line">
              <a:avLst/>
            </a:prstGeom>
            <a:noFill/>
            <a:ln w="28575" cap="flat" cmpd="sng" algn="ctr">
              <a:solidFill>
                <a:schemeClr val="bg1"/>
              </a:solidFill>
              <a:prstDash val="solid"/>
              <a:round/>
              <a:headEnd type="none" w="med" len="med"/>
              <a:tailEnd type="none" w="med" len="med"/>
            </a:ln>
            <a:effectLst/>
          </p:spPr>
        </p:cxnSp>
      </p:grpSp>
      <p:sp>
        <p:nvSpPr>
          <p:cNvPr id="57" name="TextBox 56">
            <a:extLst>
              <a:ext uri="{FF2B5EF4-FFF2-40B4-BE49-F238E27FC236}">
                <a16:creationId xmlns:a16="http://schemas.microsoft.com/office/drawing/2014/main" id="{F5C5A3E2-190A-B85A-244F-6C9ECB2A3064}"/>
              </a:ext>
            </a:extLst>
          </p:cNvPr>
          <p:cNvSpPr txBox="1"/>
          <p:nvPr/>
        </p:nvSpPr>
        <p:spPr bwMode="auto">
          <a:xfrm>
            <a:off x="401100" y="5724277"/>
            <a:ext cx="15066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Patients at Risk, n</a:t>
            </a:r>
          </a:p>
        </p:txBody>
      </p:sp>
      <p:grpSp>
        <p:nvGrpSpPr>
          <p:cNvPr id="58" name="Group 57">
            <a:extLst>
              <a:ext uri="{FF2B5EF4-FFF2-40B4-BE49-F238E27FC236}">
                <a16:creationId xmlns:a16="http://schemas.microsoft.com/office/drawing/2014/main" id="{8959065C-9109-1DCA-3183-F2C5AFF04FA9}"/>
              </a:ext>
            </a:extLst>
          </p:cNvPr>
          <p:cNvGrpSpPr/>
          <p:nvPr/>
        </p:nvGrpSpPr>
        <p:grpSpPr>
          <a:xfrm>
            <a:off x="915140" y="5972871"/>
            <a:ext cx="4858046" cy="307777"/>
            <a:chOff x="6240468" y="5371254"/>
            <a:chExt cx="6326524" cy="436009"/>
          </a:xfrm>
        </p:grpSpPr>
        <p:sp>
          <p:nvSpPr>
            <p:cNvPr id="59" name="TextBox 58">
              <a:extLst>
                <a:ext uri="{FF2B5EF4-FFF2-40B4-BE49-F238E27FC236}">
                  <a16:creationId xmlns:a16="http://schemas.microsoft.com/office/drawing/2014/main" id="{C99FECA9-EFA9-4A5E-3311-0F9765BA23FC}"/>
                </a:ext>
              </a:extLst>
            </p:cNvPr>
            <p:cNvSpPr txBox="1"/>
            <p:nvPr/>
          </p:nvSpPr>
          <p:spPr bwMode="auto">
            <a:xfrm>
              <a:off x="6240468" y="5371254"/>
              <a:ext cx="597459" cy="43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137</a:t>
              </a:r>
            </a:p>
          </p:txBody>
        </p:sp>
        <p:sp>
          <p:nvSpPr>
            <p:cNvPr id="60" name="TextBox 59">
              <a:extLst>
                <a:ext uri="{FF2B5EF4-FFF2-40B4-BE49-F238E27FC236}">
                  <a16:creationId xmlns:a16="http://schemas.microsoft.com/office/drawing/2014/main" id="{EFA72131-1D15-3C2D-87F7-3E0CBEF092A2}"/>
                </a:ext>
              </a:extLst>
            </p:cNvPr>
            <p:cNvSpPr txBox="1"/>
            <p:nvPr/>
          </p:nvSpPr>
          <p:spPr bwMode="auto">
            <a:xfrm>
              <a:off x="6693705" y="5371254"/>
              <a:ext cx="597459" cy="43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118</a:t>
              </a:r>
            </a:p>
          </p:txBody>
        </p:sp>
        <p:sp>
          <p:nvSpPr>
            <p:cNvPr id="61" name="TextBox 60">
              <a:extLst>
                <a:ext uri="{FF2B5EF4-FFF2-40B4-BE49-F238E27FC236}">
                  <a16:creationId xmlns:a16="http://schemas.microsoft.com/office/drawing/2014/main" id="{D09D63B8-1B85-8E07-9AE9-8EE7F72BA735}"/>
                </a:ext>
              </a:extLst>
            </p:cNvPr>
            <p:cNvSpPr txBox="1"/>
            <p:nvPr/>
          </p:nvSpPr>
          <p:spPr bwMode="auto">
            <a:xfrm>
              <a:off x="7210781" y="5371254"/>
              <a:ext cx="478467" cy="43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84</a:t>
              </a:r>
            </a:p>
          </p:txBody>
        </p:sp>
        <p:sp>
          <p:nvSpPr>
            <p:cNvPr id="62" name="TextBox 61">
              <a:extLst>
                <a:ext uri="{FF2B5EF4-FFF2-40B4-BE49-F238E27FC236}">
                  <a16:creationId xmlns:a16="http://schemas.microsoft.com/office/drawing/2014/main" id="{84211DBA-AFEE-07FC-C105-BAAE09FADA09}"/>
                </a:ext>
              </a:extLst>
            </p:cNvPr>
            <p:cNvSpPr txBox="1"/>
            <p:nvPr/>
          </p:nvSpPr>
          <p:spPr bwMode="auto">
            <a:xfrm>
              <a:off x="7664015" y="5371254"/>
              <a:ext cx="478467" cy="43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46</a:t>
              </a:r>
            </a:p>
          </p:txBody>
        </p:sp>
        <p:sp>
          <p:nvSpPr>
            <p:cNvPr id="63" name="TextBox 62">
              <a:extLst>
                <a:ext uri="{FF2B5EF4-FFF2-40B4-BE49-F238E27FC236}">
                  <a16:creationId xmlns:a16="http://schemas.microsoft.com/office/drawing/2014/main" id="{20092CEA-8A45-7737-4777-05E2A2A2B5A7}"/>
                </a:ext>
              </a:extLst>
            </p:cNvPr>
            <p:cNvSpPr txBox="1"/>
            <p:nvPr/>
          </p:nvSpPr>
          <p:spPr bwMode="auto">
            <a:xfrm>
              <a:off x="8073562" y="5371254"/>
              <a:ext cx="478467" cy="43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29</a:t>
              </a:r>
            </a:p>
          </p:txBody>
        </p:sp>
        <p:sp>
          <p:nvSpPr>
            <p:cNvPr id="64" name="TextBox 63">
              <a:extLst>
                <a:ext uri="{FF2B5EF4-FFF2-40B4-BE49-F238E27FC236}">
                  <a16:creationId xmlns:a16="http://schemas.microsoft.com/office/drawing/2014/main" id="{B03B5F90-E606-1D26-2F19-91DC8CE42DA1}"/>
                </a:ext>
              </a:extLst>
            </p:cNvPr>
            <p:cNvSpPr txBox="1"/>
            <p:nvPr/>
          </p:nvSpPr>
          <p:spPr bwMode="auto">
            <a:xfrm>
              <a:off x="8526797" y="5371254"/>
              <a:ext cx="478467" cy="43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19</a:t>
              </a:r>
            </a:p>
          </p:txBody>
        </p:sp>
        <p:sp>
          <p:nvSpPr>
            <p:cNvPr id="65" name="TextBox 64">
              <a:extLst>
                <a:ext uri="{FF2B5EF4-FFF2-40B4-BE49-F238E27FC236}">
                  <a16:creationId xmlns:a16="http://schemas.microsoft.com/office/drawing/2014/main" id="{AD56E1B0-0028-4010-351B-A3AEF991F6C1}"/>
                </a:ext>
              </a:extLst>
            </p:cNvPr>
            <p:cNvSpPr txBox="1"/>
            <p:nvPr/>
          </p:nvSpPr>
          <p:spPr bwMode="auto">
            <a:xfrm>
              <a:off x="9043870" y="5371254"/>
              <a:ext cx="359477" cy="43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7</a:t>
              </a:r>
            </a:p>
          </p:txBody>
        </p:sp>
        <p:sp>
          <p:nvSpPr>
            <p:cNvPr id="66" name="TextBox 65">
              <a:extLst>
                <a:ext uri="{FF2B5EF4-FFF2-40B4-BE49-F238E27FC236}">
                  <a16:creationId xmlns:a16="http://schemas.microsoft.com/office/drawing/2014/main" id="{52E8A0C0-AF12-AB8E-E8AE-98F149CDDC40}"/>
                </a:ext>
              </a:extLst>
            </p:cNvPr>
            <p:cNvSpPr txBox="1"/>
            <p:nvPr/>
          </p:nvSpPr>
          <p:spPr bwMode="auto">
            <a:xfrm>
              <a:off x="9536505" y="5371254"/>
              <a:ext cx="359477" cy="43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a:t>
              </a:r>
            </a:p>
          </p:txBody>
        </p:sp>
        <p:sp>
          <p:nvSpPr>
            <p:cNvPr id="67" name="TextBox 66">
              <a:extLst>
                <a:ext uri="{FF2B5EF4-FFF2-40B4-BE49-F238E27FC236}">
                  <a16:creationId xmlns:a16="http://schemas.microsoft.com/office/drawing/2014/main" id="{D0B9CD90-2186-54EA-A817-916FA9030BC5}"/>
                </a:ext>
              </a:extLst>
            </p:cNvPr>
            <p:cNvSpPr txBox="1"/>
            <p:nvPr/>
          </p:nvSpPr>
          <p:spPr bwMode="auto">
            <a:xfrm>
              <a:off x="9994085" y="5371254"/>
              <a:ext cx="359477" cy="43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a:t>
              </a:r>
            </a:p>
          </p:txBody>
        </p:sp>
        <p:sp>
          <p:nvSpPr>
            <p:cNvPr id="68" name="TextBox 67">
              <a:extLst>
                <a:ext uri="{FF2B5EF4-FFF2-40B4-BE49-F238E27FC236}">
                  <a16:creationId xmlns:a16="http://schemas.microsoft.com/office/drawing/2014/main" id="{7F81D840-16DF-273D-3899-F27907301A78}"/>
                </a:ext>
              </a:extLst>
            </p:cNvPr>
            <p:cNvSpPr txBox="1"/>
            <p:nvPr/>
          </p:nvSpPr>
          <p:spPr bwMode="auto">
            <a:xfrm>
              <a:off x="10451665" y="5371254"/>
              <a:ext cx="359477" cy="43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a:t>
              </a:r>
            </a:p>
          </p:txBody>
        </p:sp>
        <p:sp>
          <p:nvSpPr>
            <p:cNvPr id="69" name="TextBox 68">
              <a:extLst>
                <a:ext uri="{FF2B5EF4-FFF2-40B4-BE49-F238E27FC236}">
                  <a16:creationId xmlns:a16="http://schemas.microsoft.com/office/drawing/2014/main" id="{FA278FDD-CD20-2266-2FAB-7FB01F8A7BE1}"/>
                </a:ext>
              </a:extLst>
            </p:cNvPr>
            <p:cNvSpPr txBox="1"/>
            <p:nvPr/>
          </p:nvSpPr>
          <p:spPr bwMode="auto">
            <a:xfrm>
              <a:off x="10904903" y="5371254"/>
              <a:ext cx="359477" cy="43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a:t>
              </a:r>
            </a:p>
          </p:txBody>
        </p:sp>
        <p:sp>
          <p:nvSpPr>
            <p:cNvPr id="70" name="TextBox 69">
              <a:extLst>
                <a:ext uri="{FF2B5EF4-FFF2-40B4-BE49-F238E27FC236}">
                  <a16:creationId xmlns:a16="http://schemas.microsoft.com/office/drawing/2014/main" id="{BBCDFADB-5DE6-E3DE-01F2-34FD76707B0B}"/>
                </a:ext>
              </a:extLst>
            </p:cNvPr>
            <p:cNvSpPr txBox="1"/>
            <p:nvPr/>
          </p:nvSpPr>
          <p:spPr bwMode="auto">
            <a:xfrm>
              <a:off x="11322870" y="5371254"/>
              <a:ext cx="359477" cy="43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a:t>
              </a:r>
            </a:p>
          </p:txBody>
        </p:sp>
        <p:sp>
          <p:nvSpPr>
            <p:cNvPr id="71" name="TextBox 70">
              <a:extLst>
                <a:ext uri="{FF2B5EF4-FFF2-40B4-BE49-F238E27FC236}">
                  <a16:creationId xmlns:a16="http://schemas.microsoft.com/office/drawing/2014/main" id="{7D6D34E7-5C5A-B32C-53AD-6766C8E229D2}"/>
                </a:ext>
              </a:extLst>
            </p:cNvPr>
            <p:cNvSpPr txBox="1"/>
            <p:nvPr/>
          </p:nvSpPr>
          <p:spPr bwMode="auto">
            <a:xfrm>
              <a:off x="11788635" y="5371254"/>
              <a:ext cx="359477" cy="43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a:t>
              </a:r>
            </a:p>
          </p:txBody>
        </p:sp>
        <p:sp>
          <p:nvSpPr>
            <p:cNvPr id="72" name="TextBox 71">
              <a:extLst>
                <a:ext uri="{FF2B5EF4-FFF2-40B4-BE49-F238E27FC236}">
                  <a16:creationId xmlns:a16="http://schemas.microsoft.com/office/drawing/2014/main" id="{CC495721-9FC0-E062-12CA-0CCD50005E19}"/>
                </a:ext>
              </a:extLst>
            </p:cNvPr>
            <p:cNvSpPr txBox="1"/>
            <p:nvPr/>
          </p:nvSpPr>
          <p:spPr bwMode="auto">
            <a:xfrm>
              <a:off x="12207515" y="5371254"/>
              <a:ext cx="359477" cy="43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a:t>
              </a:r>
            </a:p>
          </p:txBody>
        </p:sp>
      </p:grpSp>
      <p:sp>
        <p:nvSpPr>
          <p:cNvPr id="73" name="TextBox 72">
            <a:extLst>
              <a:ext uri="{FF2B5EF4-FFF2-40B4-BE49-F238E27FC236}">
                <a16:creationId xmlns:a16="http://schemas.microsoft.com/office/drawing/2014/main" id="{65B24E24-7DE8-F923-EB4A-D96FBA75C066}"/>
              </a:ext>
            </a:extLst>
          </p:cNvPr>
          <p:cNvSpPr txBox="1"/>
          <p:nvPr/>
        </p:nvSpPr>
        <p:spPr bwMode="auto">
          <a:xfrm>
            <a:off x="8774708" y="5606234"/>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sp>
        <p:nvSpPr>
          <p:cNvPr id="74" name="TextBox 73">
            <a:extLst>
              <a:ext uri="{FF2B5EF4-FFF2-40B4-BE49-F238E27FC236}">
                <a16:creationId xmlns:a16="http://schemas.microsoft.com/office/drawing/2014/main" id="{7FB64101-3B05-0774-5727-1D1BAC7BAD27}"/>
              </a:ext>
            </a:extLst>
          </p:cNvPr>
          <p:cNvSpPr txBox="1"/>
          <p:nvPr/>
        </p:nvSpPr>
        <p:spPr bwMode="auto">
          <a:xfrm rot="16200000">
            <a:off x="5082981" y="3742015"/>
            <a:ext cx="22322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Probability of PFS (%)</a:t>
            </a:r>
          </a:p>
        </p:txBody>
      </p:sp>
      <p:grpSp>
        <p:nvGrpSpPr>
          <p:cNvPr id="75" name="Group 74">
            <a:extLst>
              <a:ext uri="{FF2B5EF4-FFF2-40B4-BE49-F238E27FC236}">
                <a16:creationId xmlns:a16="http://schemas.microsoft.com/office/drawing/2014/main" id="{A132CA35-D1DE-E389-5452-24FA98611CE0}"/>
              </a:ext>
            </a:extLst>
          </p:cNvPr>
          <p:cNvGrpSpPr/>
          <p:nvPr/>
        </p:nvGrpSpPr>
        <p:grpSpPr>
          <a:xfrm>
            <a:off x="6230502" y="2238101"/>
            <a:ext cx="535724" cy="3864249"/>
            <a:chOff x="590173" y="2231751"/>
            <a:chExt cx="535724" cy="3864249"/>
          </a:xfrm>
        </p:grpSpPr>
        <p:sp>
          <p:nvSpPr>
            <p:cNvPr id="76" name="TextBox 75">
              <a:extLst>
                <a:ext uri="{FF2B5EF4-FFF2-40B4-BE49-F238E27FC236}">
                  <a16:creationId xmlns:a16="http://schemas.microsoft.com/office/drawing/2014/main" id="{EA3FE3C7-764E-1E1A-D953-D7AC621E5171}"/>
                </a:ext>
              </a:extLst>
            </p:cNvPr>
            <p:cNvSpPr txBox="1"/>
            <p:nvPr/>
          </p:nvSpPr>
          <p:spPr bwMode="auto">
            <a:xfrm>
              <a:off x="590173" y="2231751"/>
              <a:ext cx="535724" cy="888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100</a:t>
              </a:r>
            </a:p>
          </p:txBody>
        </p:sp>
        <p:sp>
          <p:nvSpPr>
            <p:cNvPr id="77" name="TextBox 76">
              <a:extLst>
                <a:ext uri="{FF2B5EF4-FFF2-40B4-BE49-F238E27FC236}">
                  <a16:creationId xmlns:a16="http://schemas.microsoft.com/office/drawing/2014/main" id="{BF4C6273-C158-83EF-1BEC-F81D991DD286}"/>
                </a:ext>
              </a:extLst>
            </p:cNvPr>
            <p:cNvSpPr txBox="1"/>
            <p:nvPr/>
          </p:nvSpPr>
          <p:spPr bwMode="auto">
            <a:xfrm>
              <a:off x="707193" y="2826945"/>
              <a:ext cx="418704" cy="888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80</a:t>
              </a:r>
            </a:p>
          </p:txBody>
        </p:sp>
        <p:sp>
          <p:nvSpPr>
            <p:cNvPr id="78" name="TextBox 77">
              <a:extLst>
                <a:ext uri="{FF2B5EF4-FFF2-40B4-BE49-F238E27FC236}">
                  <a16:creationId xmlns:a16="http://schemas.microsoft.com/office/drawing/2014/main" id="{1D8592F5-CF8D-3588-030E-D95343583636}"/>
                </a:ext>
              </a:extLst>
            </p:cNvPr>
            <p:cNvSpPr txBox="1"/>
            <p:nvPr/>
          </p:nvSpPr>
          <p:spPr bwMode="auto">
            <a:xfrm>
              <a:off x="707193" y="3422140"/>
              <a:ext cx="418704" cy="888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60</a:t>
              </a:r>
            </a:p>
          </p:txBody>
        </p:sp>
        <p:sp>
          <p:nvSpPr>
            <p:cNvPr id="79" name="TextBox 78">
              <a:extLst>
                <a:ext uri="{FF2B5EF4-FFF2-40B4-BE49-F238E27FC236}">
                  <a16:creationId xmlns:a16="http://schemas.microsoft.com/office/drawing/2014/main" id="{B871753D-14C4-4C91-4278-9D1793BCB733}"/>
                </a:ext>
              </a:extLst>
            </p:cNvPr>
            <p:cNvSpPr txBox="1"/>
            <p:nvPr/>
          </p:nvSpPr>
          <p:spPr bwMode="auto">
            <a:xfrm>
              <a:off x="707193" y="4017334"/>
              <a:ext cx="418704" cy="888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40</a:t>
              </a:r>
            </a:p>
          </p:txBody>
        </p:sp>
        <p:sp>
          <p:nvSpPr>
            <p:cNvPr id="80" name="TextBox 79">
              <a:extLst>
                <a:ext uri="{FF2B5EF4-FFF2-40B4-BE49-F238E27FC236}">
                  <a16:creationId xmlns:a16="http://schemas.microsoft.com/office/drawing/2014/main" id="{05D04135-73F6-733C-914F-C83ACDEB3414}"/>
                </a:ext>
              </a:extLst>
            </p:cNvPr>
            <p:cNvSpPr txBox="1"/>
            <p:nvPr/>
          </p:nvSpPr>
          <p:spPr bwMode="auto">
            <a:xfrm>
              <a:off x="707193" y="4612528"/>
              <a:ext cx="418704" cy="888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20</a:t>
              </a:r>
            </a:p>
          </p:txBody>
        </p:sp>
        <p:sp>
          <p:nvSpPr>
            <p:cNvPr id="81" name="TextBox 80">
              <a:extLst>
                <a:ext uri="{FF2B5EF4-FFF2-40B4-BE49-F238E27FC236}">
                  <a16:creationId xmlns:a16="http://schemas.microsoft.com/office/drawing/2014/main" id="{21A2679C-F8BC-CE53-30FD-0B37BAFFF4A2}"/>
                </a:ext>
              </a:extLst>
            </p:cNvPr>
            <p:cNvSpPr txBox="1"/>
            <p:nvPr/>
          </p:nvSpPr>
          <p:spPr bwMode="auto">
            <a:xfrm>
              <a:off x="824211" y="5207720"/>
              <a:ext cx="301686" cy="888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0</a:t>
              </a:r>
            </a:p>
          </p:txBody>
        </p:sp>
      </p:grpSp>
      <p:grpSp>
        <p:nvGrpSpPr>
          <p:cNvPr id="82" name="Group 81">
            <a:extLst>
              <a:ext uri="{FF2B5EF4-FFF2-40B4-BE49-F238E27FC236}">
                <a16:creationId xmlns:a16="http://schemas.microsoft.com/office/drawing/2014/main" id="{E374EC44-F2D3-58C9-7DA8-D4C3112C613A}"/>
              </a:ext>
            </a:extLst>
          </p:cNvPr>
          <p:cNvGrpSpPr/>
          <p:nvPr/>
        </p:nvGrpSpPr>
        <p:grpSpPr>
          <a:xfrm>
            <a:off x="6662679" y="5388898"/>
            <a:ext cx="4843520" cy="369332"/>
            <a:chOff x="6388355" y="5371254"/>
            <a:chExt cx="7218991" cy="523210"/>
          </a:xfrm>
        </p:grpSpPr>
        <p:sp>
          <p:nvSpPr>
            <p:cNvPr id="83" name="TextBox 82">
              <a:extLst>
                <a:ext uri="{FF2B5EF4-FFF2-40B4-BE49-F238E27FC236}">
                  <a16:creationId xmlns:a16="http://schemas.microsoft.com/office/drawing/2014/main" id="{3CA9948F-11B2-1635-1584-441D528AF54B}"/>
                </a:ext>
              </a:extLst>
            </p:cNvPr>
            <p:cNvSpPr txBox="1"/>
            <p:nvPr/>
          </p:nvSpPr>
          <p:spPr bwMode="auto">
            <a:xfrm>
              <a:off x="6388355" y="537125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0</a:t>
              </a:r>
            </a:p>
          </p:txBody>
        </p:sp>
        <p:sp>
          <p:nvSpPr>
            <p:cNvPr id="84" name="TextBox 83">
              <a:extLst>
                <a:ext uri="{FF2B5EF4-FFF2-40B4-BE49-F238E27FC236}">
                  <a16:creationId xmlns:a16="http://schemas.microsoft.com/office/drawing/2014/main" id="{A654EFBE-598C-8981-D7BB-DA6831D56423}"/>
                </a:ext>
              </a:extLst>
            </p:cNvPr>
            <p:cNvSpPr txBox="1"/>
            <p:nvPr/>
          </p:nvSpPr>
          <p:spPr bwMode="auto">
            <a:xfrm>
              <a:off x="6795256" y="5371254"/>
              <a:ext cx="394357"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a:t>
              </a:r>
            </a:p>
          </p:txBody>
        </p:sp>
        <p:sp>
          <p:nvSpPr>
            <p:cNvPr id="85" name="TextBox 84">
              <a:extLst>
                <a:ext uri="{FF2B5EF4-FFF2-40B4-BE49-F238E27FC236}">
                  <a16:creationId xmlns:a16="http://schemas.microsoft.com/office/drawing/2014/main" id="{9036E720-6177-A8AE-A410-8878D34A034E}"/>
                </a:ext>
              </a:extLst>
            </p:cNvPr>
            <p:cNvSpPr txBox="1"/>
            <p:nvPr/>
          </p:nvSpPr>
          <p:spPr bwMode="auto">
            <a:xfrm>
              <a:off x="7252836" y="5371254"/>
              <a:ext cx="394357"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a:t>
              </a:r>
            </a:p>
          </p:txBody>
        </p:sp>
        <p:sp>
          <p:nvSpPr>
            <p:cNvPr id="86" name="TextBox 85">
              <a:extLst>
                <a:ext uri="{FF2B5EF4-FFF2-40B4-BE49-F238E27FC236}">
                  <a16:creationId xmlns:a16="http://schemas.microsoft.com/office/drawing/2014/main" id="{7D781E39-80BD-6B9E-2D66-5D3C31033FC5}"/>
                </a:ext>
              </a:extLst>
            </p:cNvPr>
            <p:cNvSpPr txBox="1"/>
            <p:nvPr/>
          </p:nvSpPr>
          <p:spPr bwMode="auto">
            <a:xfrm>
              <a:off x="7706072" y="5371254"/>
              <a:ext cx="394357"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6</a:t>
              </a:r>
            </a:p>
          </p:txBody>
        </p:sp>
        <p:sp>
          <p:nvSpPr>
            <p:cNvPr id="87" name="TextBox 86">
              <a:extLst>
                <a:ext uri="{FF2B5EF4-FFF2-40B4-BE49-F238E27FC236}">
                  <a16:creationId xmlns:a16="http://schemas.microsoft.com/office/drawing/2014/main" id="{AE1A3A00-E03F-E9B9-0FBC-6400AB6A4B0A}"/>
                </a:ext>
              </a:extLst>
            </p:cNvPr>
            <p:cNvSpPr txBox="1"/>
            <p:nvPr/>
          </p:nvSpPr>
          <p:spPr bwMode="auto">
            <a:xfrm>
              <a:off x="8115617" y="5371254"/>
              <a:ext cx="394357"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8</a:t>
              </a:r>
            </a:p>
          </p:txBody>
        </p:sp>
        <p:sp>
          <p:nvSpPr>
            <p:cNvPr id="88" name="TextBox 87">
              <a:extLst>
                <a:ext uri="{FF2B5EF4-FFF2-40B4-BE49-F238E27FC236}">
                  <a16:creationId xmlns:a16="http://schemas.microsoft.com/office/drawing/2014/main" id="{E091DC59-33BA-0D38-0B5D-1928D21A1578}"/>
                </a:ext>
              </a:extLst>
            </p:cNvPr>
            <p:cNvSpPr txBox="1"/>
            <p:nvPr/>
          </p:nvSpPr>
          <p:spPr bwMode="auto">
            <a:xfrm>
              <a:off x="8492371" y="5371254"/>
              <a:ext cx="547320"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10</a:t>
              </a:r>
            </a:p>
          </p:txBody>
        </p:sp>
        <p:sp>
          <p:nvSpPr>
            <p:cNvPr id="89" name="TextBox 88">
              <a:extLst>
                <a:ext uri="{FF2B5EF4-FFF2-40B4-BE49-F238E27FC236}">
                  <a16:creationId xmlns:a16="http://schemas.microsoft.com/office/drawing/2014/main" id="{0D5A4034-1383-1D71-31C6-0F3F4D202072}"/>
                </a:ext>
              </a:extLst>
            </p:cNvPr>
            <p:cNvSpPr txBox="1"/>
            <p:nvPr/>
          </p:nvSpPr>
          <p:spPr bwMode="auto">
            <a:xfrm>
              <a:off x="8949951" y="5371254"/>
              <a:ext cx="547320"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12</a:t>
              </a:r>
            </a:p>
          </p:txBody>
        </p:sp>
        <p:sp>
          <p:nvSpPr>
            <p:cNvPr id="90" name="TextBox 89">
              <a:extLst>
                <a:ext uri="{FF2B5EF4-FFF2-40B4-BE49-F238E27FC236}">
                  <a16:creationId xmlns:a16="http://schemas.microsoft.com/office/drawing/2014/main" id="{636ED414-A8BF-FC75-9693-33EEE86E0A87}"/>
                </a:ext>
              </a:extLst>
            </p:cNvPr>
            <p:cNvSpPr txBox="1"/>
            <p:nvPr/>
          </p:nvSpPr>
          <p:spPr bwMode="auto">
            <a:xfrm>
              <a:off x="9442586" y="5371254"/>
              <a:ext cx="547320"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14</a:t>
              </a:r>
            </a:p>
          </p:txBody>
        </p:sp>
        <p:sp>
          <p:nvSpPr>
            <p:cNvPr id="91" name="TextBox 90">
              <a:extLst>
                <a:ext uri="{FF2B5EF4-FFF2-40B4-BE49-F238E27FC236}">
                  <a16:creationId xmlns:a16="http://schemas.microsoft.com/office/drawing/2014/main" id="{2F163A74-142E-DC34-570B-67EED9B3BD8E}"/>
                </a:ext>
              </a:extLst>
            </p:cNvPr>
            <p:cNvSpPr txBox="1"/>
            <p:nvPr/>
          </p:nvSpPr>
          <p:spPr bwMode="auto">
            <a:xfrm>
              <a:off x="9900166" y="5371254"/>
              <a:ext cx="547320"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16</a:t>
              </a:r>
            </a:p>
          </p:txBody>
        </p:sp>
        <p:sp>
          <p:nvSpPr>
            <p:cNvPr id="92" name="TextBox 91">
              <a:extLst>
                <a:ext uri="{FF2B5EF4-FFF2-40B4-BE49-F238E27FC236}">
                  <a16:creationId xmlns:a16="http://schemas.microsoft.com/office/drawing/2014/main" id="{71E1F9CA-7509-16EA-C78D-CABF48C990B1}"/>
                </a:ext>
              </a:extLst>
            </p:cNvPr>
            <p:cNvSpPr txBox="1"/>
            <p:nvPr/>
          </p:nvSpPr>
          <p:spPr bwMode="auto">
            <a:xfrm>
              <a:off x="10357746" y="5371254"/>
              <a:ext cx="547320"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18</a:t>
              </a:r>
            </a:p>
          </p:txBody>
        </p:sp>
        <p:sp>
          <p:nvSpPr>
            <p:cNvPr id="93" name="TextBox 92">
              <a:extLst>
                <a:ext uri="{FF2B5EF4-FFF2-40B4-BE49-F238E27FC236}">
                  <a16:creationId xmlns:a16="http://schemas.microsoft.com/office/drawing/2014/main" id="{1731A689-E84F-51C9-63BE-50808CEB6C7D}"/>
                </a:ext>
              </a:extLst>
            </p:cNvPr>
            <p:cNvSpPr txBox="1"/>
            <p:nvPr/>
          </p:nvSpPr>
          <p:spPr bwMode="auto">
            <a:xfrm>
              <a:off x="10810982" y="5371254"/>
              <a:ext cx="547320"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20</a:t>
              </a:r>
            </a:p>
          </p:txBody>
        </p:sp>
        <p:sp>
          <p:nvSpPr>
            <p:cNvPr id="94" name="TextBox 93">
              <a:extLst>
                <a:ext uri="{FF2B5EF4-FFF2-40B4-BE49-F238E27FC236}">
                  <a16:creationId xmlns:a16="http://schemas.microsoft.com/office/drawing/2014/main" id="{6250EEBA-5158-3213-203C-42A6D4C2FE6D}"/>
                </a:ext>
              </a:extLst>
            </p:cNvPr>
            <p:cNvSpPr txBox="1"/>
            <p:nvPr/>
          </p:nvSpPr>
          <p:spPr bwMode="auto">
            <a:xfrm>
              <a:off x="11228951" y="5371254"/>
              <a:ext cx="547320"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22</a:t>
              </a:r>
            </a:p>
          </p:txBody>
        </p:sp>
        <p:sp>
          <p:nvSpPr>
            <p:cNvPr id="95" name="TextBox 94">
              <a:extLst>
                <a:ext uri="{FF2B5EF4-FFF2-40B4-BE49-F238E27FC236}">
                  <a16:creationId xmlns:a16="http://schemas.microsoft.com/office/drawing/2014/main" id="{C0BF14B2-46FE-CA34-C0FD-ABCD82155BA9}"/>
                </a:ext>
              </a:extLst>
            </p:cNvPr>
            <p:cNvSpPr txBox="1"/>
            <p:nvPr/>
          </p:nvSpPr>
          <p:spPr bwMode="auto">
            <a:xfrm>
              <a:off x="11694713" y="5371254"/>
              <a:ext cx="547320"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24</a:t>
              </a:r>
            </a:p>
          </p:txBody>
        </p:sp>
        <p:sp>
          <p:nvSpPr>
            <p:cNvPr id="96" name="TextBox 95">
              <a:extLst>
                <a:ext uri="{FF2B5EF4-FFF2-40B4-BE49-F238E27FC236}">
                  <a16:creationId xmlns:a16="http://schemas.microsoft.com/office/drawing/2014/main" id="{BDB483B3-EC3D-F968-D804-3F6D4E235B71}"/>
                </a:ext>
              </a:extLst>
            </p:cNvPr>
            <p:cNvSpPr txBox="1"/>
            <p:nvPr/>
          </p:nvSpPr>
          <p:spPr bwMode="auto">
            <a:xfrm>
              <a:off x="12113596" y="5371254"/>
              <a:ext cx="547320"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26</a:t>
              </a:r>
            </a:p>
          </p:txBody>
        </p:sp>
        <p:sp>
          <p:nvSpPr>
            <p:cNvPr id="140" name="TextBox 139">
              <a:extLst>
                <a:ext uri="{FF2B5EF4-FFF2-40B4-BE49-F238E27FC236}">
                  <a16:creationId xmlns:a16="http://schemas.microsoft.com/office/drawing/2014/main" id="{CFA26846-DF3C-64E4-3597-CA5FD8793A03}"/>
                </a:ext>
              </a:extLst>
            </p:cNvPr>
            <p:cNvSpPr txBox="1"/>
            <p:nvPr/>
          </p:nvSpPr>
          <p:spPr bwMode="auto">
            <a:xfrm>
              <a:off x="12515319" y="5371254"/>
              <a:ext cx="624056"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28</a:t>
              </a:r>
            </a:p>
          </p:txBody>
        </p:sp>
        <p:sp>
          <p:nvSpPr>
            <p:cNvPr id="141" name="TextBox 140">
              <a:extLst>
                <a:ext uri="{FF2B5EF4-FFF2-40B4-BE49-F238E27FC236}">
                  <a16:creationId xmlns:a16="http://schemas.microsoft.com/office/drawing/2014/main" id="{7F8911AA-7CBA-BDA3-7318-0BBEE6DB606D}"/>
                </a:ext>
              </a:extLst>
            </p:cNvPr>
            <p:cNvSpPr txBox="1"/>
            <p:nvPr/>
          </p:nvSpPr>
          <p:spPr bwMode="auto">
            <a:xfrm>
              <a:off x="12983292" y="5371254"/>
              <a:ext cx="624054"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30</a:t>
              </a:r>
            </a:p>
          </p:txBody>
        </p:sp>
      </p:grpSp>
      <p:sp>
        <p:nvSpPr>
          <p:cNvPr id="97" name="Freeform: Shape 96">
            <a:extLst>
              <a:ext uri="{FF2B5EF4-FFF2-40B4-BE49-F238E27FC236}">
                <a16:creationId xmlns:a16="http://schemas.microsoft.com/office/drawing/2014/main" id="{F58E56C6-D9EE-9E66-5DF3-FF22448DC549}"/>
              </a:ext>
            </a:extLst>
          </p:cNvPr>
          <p:cNvSpPr/>
          <p:nvPr/>
        </p:nvSpPr>
        <p:spPr bwMode="auto">
          <a:xfrm>
            <a:off x="6785374" y="2419350"/>
            <a:ext cx="4519155" cy="2965450"/>
          </a:xfrm>
          <a:custGeom>
            <a:avLst/>
            <a:gdLst>
              <a:gd name="connsiteX0" fmla="*/ 0 w 4781550"/>
              <a:gd name="connsiteY0" fmla="*/ 0 h 1819275"/>
              <a:gd name="connsiteX1" fmla="*/ 0 w 4781550"/>
              <a:gd name="connsiteY1" fmla="*/ 1819275 h 1819275"/>
              <a:gd name="connsiteX2" fmla="*/ 4781550 w 4781550"/>
              <a:gd name="connsiteY2" fmla="*/ 1819275 h 1819275"/>
            </a:gdLst>
            <a:ahLst/>
            <a:cxnLst>
              <a:cxn ang="0">
                <a:pos x="connsiteX0" y="connsiteY0"/>
              </a:cxn>
              <a:cxn ang="0">
                <a:pos x="connsiteX1" y="connsiteY1"/>
              </a:cxn>
              <a:cxn ang="0">
                <a:pos x="connsiteX2" y="connsiteY2"/>
              </a:cxn>
            </a:cxnLst>
            <a:rect l="l" t="t" r="r" b="b"/>
            <a:pathLst>
              <a:path w="4781550" h="1819275">
                <a:moveTo>
                  <a:pt x="0" y="0"/>
                </a:moveTo>
                <a:lnTo>
                  <a:pt x="0" y="1819275"/>
                </a:lnTo>
                <a:lnTo>
                  <a:pt x="4781550" y="1819275"/>
                </a:lnTo>
              </a:path>
            </a:pathLst>
          </a:custGeom>
          <a:noFill/>
          <a:ln w="28575">
            <a:solidFill>
              <a:schemeClr val="bg1"/>
            </a:solidFill>
            <a:miter lim="800000"/>
            <a:headEnd/>
            <a:tailEnd/>
          </a:ln>
        </p:spPr>
        <p:txBody>
          <a:bodyPr rtlCol="0" anchor="ctr"/>
          <a:lstStyle/>
          <a:p>
            <a:pPr algn="ctr"/>
            <a:endParaRPr lang="en-US" dirty="0"/>
          </a:p>
        </p:txBody>
      </p:sp>
      <p:grpSp>
        <p:nvGrpSpPr>
          <p:cNvPr id="98" name="Group 97">
            <a:extLst>
              <a:ext uri="{FF2B5EF4-FFF2-40B4-BE49-F238E27FC236}">
                <a16:creationId xmlns:a16="http://schemas.microsoft.com/office/drawing/2014/main" id="{B734EAE2-6A1B-C340-4F71-1DA6187C44A4}"/>
              </a:ext>
            </a:extLst>
          </p:cNvPr>
          <p:cNvGrpSpPr/>
          <p:nvPr/>
        </p:nvGrpSpPr>
        <p:grpSpPr>
          <a:xfrm>
            <a:off x="6697805" y="2419350"/>
            <a:ext cx="87570" cy="2965450"/>
            <a:chOff x="958001" y="3471636"/>
            <a:chExt cx="377546" cy="2072169"/>
          </a:xfrm>
        </p:grpSpPr>
        <p:cxnSp>
          <p:nvCxnSpPr>
            <p:cNvPr id="99" name="Straight Connector 98">
              <a:extLst>
                <a:ext uri="{FF2B5EF4-FFF2-40B4-BE49-F238E27FC236}">
                  <a16:creationId xmlns:a16="http://schemas.microsoft.com/office/drawing/2014/main" id="{27B4E479-BDAD-80AF-E609-68E966E68AE8}"/>
                </a:ext>
              </a:extLst>
            </p:cNvPr>
            <p:cNvCxnSpPr>
              <a:cxnSpLocks/>
            </p:cNvCxnSpPr>
            <p:nvPr/>
          </p:nvCxnSpPr>
          <p:spPr bwMode="auto">
            <a:xfrm>
              <a:off x="958001" y="3471636"/>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62B04C7B-3707-D237-FE59-009EBDDD15A0}"/>
                </a:ext>
              </a:extLst>
            </p:cNvPr>
            <p:cNvCxnSpPr>
              <a:cxnSpLocks/>
            </p:cNvCxnSpPr>
            <p:nvPr/>
          </p:nvCxnSpPr>
          <p:spPr bwMode="auto">
            <a:xfrm>
              <a:off x="958001" y="3885698"/>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CEDBE0AC-20E9-9A6B-E4BC-0343CDAE392C}"/>
                </a:ext>
              </a:extLst>
            </p:cNvPr>
            <p:cNvCxnSpPr>
              <a:cxnSpLocks/>
            </p:cNvCxnSpPr>
            <p:nvPr/>
          </p:nvCxnSpPr>
          <p:spPr bwMode="auto">
            <a:xfrm>
              <a:off x="958001" y="4299760"/>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96DED3E2-49EB-1E26-5934-8FC40D71C35B}"/>
                </a:ext>
              </a:extLst>
            </p:cNvPr>
            <p:cNvCxnSpPr>
              <a:cxnSpLocks/>
            </p:cNvCxnSpPr>
            <p:nvPr/>
          </p:nvCxnSpPr>
          <p:spPr bwMode="auto">
            <a:xfrm>
              <a:off x="958001" y="4713822"/>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03733B30-CBB0-46A5-F558-E33FB0E4BB30}"/>
                </a:ext>
              </a:extLst>
            </p:cNvPr>
            <p:cNvCxnSpPr>
              <a:cxnSpLocks/>
            </p:cNvCxnSpPr>
            <p:nvPr/>
          </p:nvCxnSpPr>
          <p:spPr bwMode="auto">
            <a:xfrm>
              <a:off x="958001" y="5127884"/>
              <a:ext cx="377546"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0FF42ECA-755B-C8E6-5DE6-F204968998A3}"/>
                </a:ext>
              </a:extLst>
            </p:cNvPr>
            <p:cNvCxnSpPr>
              <a:cxnSpLocks/>
            </p:cNvCxnSpPr>
            <p:nvPr/>
          </p:nvCxnSpPr>
          <p:spPr bwMode="auto">
            <a:xfrm>
              <a:off x="958001" y="5543805"/>
              <a:ext cx="37754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9" name="Group 138">
            <a:extLst>
              <a:ext uri="{FF2B5EF4-FFF2-40B4-BE49-F238E27FC236}">
                <a16:creationId xmlns:a16="http://schemas.microsoft.com/office/drawing/2014/main" id="{597DFE54-9211-C01F-A826-DC306207D0FD}"/>
              </a:ext>
            </a:extLst>
          </p:cNvPr>
          <p:cNvGrpSpPr/>
          <p:nvPr/>
        </p:nvGrpSpPr>
        <p:grpSpPr>
          <a:xfrm>
            <a:off x="6785372" y="5384800"/>
            <a:ext cx="4501753" cy="88896"/>
            <a:chOff x="6785372" y="5165920"/>
            <a:chExt cx="4501753" cy="307776"/>
          </a:xfrm>
        </p:grpSpPr>
        <p:cxnSp>
          <p:nvCxnSpPr>
            <p:cNvPr id="106" name="Straight Connector 105">
              <a:extLst>
                <a:ext uri="{FF2B5EF4-FFF2-40B4-BE49-F238E27FC236}">
                  <a16:creationId xmlns:a16="http://schemas.microsoft.com/office/drawing/2014/main" id="{AA88E56D-A3BC-6BEE-266E-4114107965A5}"/>
                </a:ext>
              </a:extLst>
            </p:cNvPr>
            <p:cNvCxnSpPr>
              <a:cxnSpLocks/>
            </p:cNvCxnSpPr>
            <p:nvPr/>
          </p:nvCxnSpPr>
          <p:spPr bwMode="auto">
            <a:xfrm rot="5400000">
              <a:off x="7829070" y="5319808"/>
              <a:ext cx="307775"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6F38292E-FBE3-F89A-F71C-72240B29198F}"/>
                </a:ext>
              </a:extLst>
            </p:cNvPr>
            <p:cNvCxnSpPr>
              <a:cxnSpLocks/>
            </p:cNvCxnSpPr>
            <p:nvPr/>
          </p:nvCxnSpPr>
          <p:spPr bwMode="auto">
            <a:xfrm rot="5400000">
              <a:off x="7529674" y="5319808"/>
              <a:ext cx="307775"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C542FA55-F6E1-7757-BA88-74824A1C590F}"/>
                </a:ext>
              </a:extLst>
            </p:cNvPr>
            <p:cNvCxnSpPr>
              <a:cxnSpLocks/>
            </p:cNvCxnSpPr>
            <p:nvPr/>
          </p:nvCxnSpPr>
          <p:spPr bwMode="auto">
            <a:xfrm rot="5400000">
              <a:off x="7230277" y="5319808"/>
              <a:ext cx="307775"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17489DC5-398B-B5BD-1035-11EB6C62EAF5}"/>
                </a:ext>
              </a:extLst>
            </p:cNvPr>
            <p:cNvCxnSpPr>
              <a:cxnSpLocks/>
            </p:cNvCxnSpPr>
            <p:nvPr/>
          </p:nvCxnSpPr>
          <p:spPr bwMode="auto">
            <a:xfrm rot="5400000">
              <a:off x="6930881" y="5319808"/>
              <a:ext cx="307775"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3F3FC24F-FDA4-3721-53E4-49687F7EC4B4}"/>
                </a:ext>
              </a:extLst>
            </p:cNvPr>
            <p:cNvCxnSpPr>
              <a:cxnSpLocks/>
            </p:cNvCxnSpPr>
            <p:nvPr/>
          </p:nvCxnSpPr>
          <p:spPr bwMode="auto">
            <a:xfrm rot="5400000">
              <a:off x="6631484" y="5319808"/>
              <a:ext cx="307775"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B6433CD0-3ACF-FE7A-ACCD-F588B3C6601F}"/>
                </a:ext>
              </a:extLst>
            </p:cNvPr>
            <p:cNvCxnSpPr>
              <a:cxnSpLocks/>
            </p:cNvCxnSpPr>
            <p:nvPr/>
          </p:nvCxnSpPr>
          <p:spPr bwMode="auto">
            <a:xfrm rot="5400000">
              <a:off x="8128467" y="5319809"/>
              <a:ext cx="307775"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46E64271-28FE-D85B-88E8-17C627DB908E}"/>
                </a:ext>
              </a:extLst>
            </p:cNvPr>
            <p:cNvCxnSpPr>
              <a:cxnSpLocks/>
            </p:cNvCxnSpPr>
            <p:nvPr/>
          </p:nvCxnSpPr>
          <p:spPr bwMode="auto">
            <a:xfrm rot="5400000">
              <a:off x="9625449" y="5319809"/>
              <a:ext cx="307775"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156990EF-6F04-1F5F-7C3E-9081A0942BBE}"/>
                </a:ext>
              </a:extLst>
            </p:cNvPr>
            <p:cNvCxnSpPr>
              <a:cxnSpLocks/>
            </p:cNvCxnSpPr>
            <p:nvPr/>
          </p:nvCxnSpPr>
          <p:spPr bwMode="auto">
            <a:xfrm rot="5400000">
              <a:off x="9326052" y="5319809"/>
              <a:ext cx="307775"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38FB90C2-03C9-222A-2C1B-0F7A78674BE5}"/>
                </a:ext>
              </a:extLst>
            </p:cNvPr>
            <p:cNvCxnSpPr>
              <a:cxnSpLocks/>
            </p:cNvCxnSpPr>
            <p:nvPr/>
          </p:nvCxnSpPr>
          <p:spPr bwMode="auto">
            <a:xfrm rot="5400000">
              <a:off x="9026656" y="5319809"/>
              <a:ext cx="307775"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862D431E-D789-6768-B97F-9CD1DE4633FA}"/>
                </a:ext>
              </a:extLst>
            </p:cNvPr>
            <p:cNvCxnSpPr>
              <a:cxnSpLocks/>
            </p:cNvCxnSpPr>
            <p:nvPr/>
          </p:nvCxnSpPr>
          <p:spPr bwMode="auto">
            <a:xfrm rot="5400000">
              <a:off x="8727259" y="5319809"/>
              <a:ext cx="307775"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81B72B6E-DEF1-8AED-DD83-CE5C2FD036CC}"/>
                </a:ext>
              </a:extLst>
            </p:cNvPr>
            <p:cNvCxnSpPr>
              <a:cxnSpLocks/>
            </p:cNvCxnSpPr>
            <p:nvPr/>
          </p:nvCxnSpPr>
          <p:spPr bwMode="auto">
            <a:xfrm rot="5400000">
              <a:off x="8427863" y="5319809"/>
              <a:ext cx="307775"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B7A7A4D1-D84B-EC1A-B8F5-46491118F4AD}"/>
                </a:ext>
              </a:extLst>
            </p:cNvPr>
            <p:cNvCxnSpPr>
              <a:cxnSpLocks/>
            </p:cNvCxnSpPr>
            <p:nvPr/>
          </p:nvCxnSpPr>
          <p:spPr bwMode="auto">
            <a:xfrm rot="5400000">
              <a:off x="10523637" y="5319809"/>
              <a:ext cx="307775"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186F4FC2-CCD0-2EBB-2DA5-A95C38EA04D6}"/>
                </a:ext>
              </a:extLst>
            </p:cNvPr>
            <p:cNvCxnSpPr>
              <a:cxnSpLocks/>
            </p:cNvCxnSpPr>
            <p:nvPr/>
          </p:nvCxnSpPr>
          <p:spPr bwMode="auto">
            <a:xfrm rot="5400000">
              <a:off x="10224241" y="5319809"/>
              <a:ext cx="307775"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A4FF0E37-996F-F70B-BD7F-144067A66999}"/>
                </a:ext>
              </a:extLst>
            </p:cNvPr>
            <p:cNvCxnSpPr>
              <a:cxnSpLocks/>
            </p:cNvCxnSpPr>
            <p:nvPr/>
          </p:nvCxnSpPr>
          <p:spPr bwMode="auto">
            <a:xfrm rot="5400000">
              <a:off x="9924845" y="5319809"/>
              <a:ext cx="307775"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E39060D7-D80A-8E62-9DB9-0CF3F067E604}"/>
                </a:ext>
              </a:extLst>
            </p:cNvPr>
            <p:cNvCxnSpPr>
              <a:cxnSpLocks/>
            </p:cNvCxnSpPr>
            <p:nvPr/>
          </p:nvCxnSpPr>
          <p:spPr bwMode="auto">
            <a:xfrm rot="5400000">
              <a:off x="11133237" y="5319808"/>
              <a:ext cx="307776"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1FFE4FC5-223E-BBE6-EDEF-C4F423170CF6}"/>
                </a:ext>
              </a:extLst>
            </p:cNvPr>
            <p:cNvCxnSpPr>
              <a:cxnSpLocks/>
            </p:cNvCxnSpPr>
            <p:nvPr/>
          </p:nvCxnSpPr>
          <p:spPr bwMode="auto">
            <a:xfrm rot="5400000">
              <a:off x="10833841" y="5319809"/>
              <a:ext cx="307775" cy="0"/>
            </a:xfrm>
            <a:prstGeom prst="line">
              <a:avLst/>
            </a:prstGeom>
            <a:noFill/>
            <a:ln w="28575" cap="flat" cmpd="sng" algn="ctr">
              <a:solidFill>
                <a:schemeClr val="bg1"/>
              </a:solidFill>
              <a:prstDash val="solid"/>
              <a:round/>
              <a:headEnd type="none" w="med" len="med"/>
              <a:tailEnd type="none" w="med" len="med"/>
            </a:ln>
            <a:effectLst/>
          </p:spPr>
        </p:cxnSp>
      </p:grpSp>
      <p:sp>
        <p:nvSpPr>
          <p:cNvPr id="120" name="TextBox 119">
            <a:extLst>
              <a:ext uri="{FF2B5EF4-FFF2-40B4-BE49-F238E27FC236}">
                <a16:creationId xmlns:a16="http://schemas.microsoft.com/office/drawing/2014/main" id="{4A330061-D828-FA98-1807-52BED30EC8F3}"/>
              </a:ext>
            </a:extLst>
          </p:cNvPr>
          <p:cNvSpPr txBox="1"/>
          <p:nvPr/>
        </p:nvSpPr>
        <p:spPr bwMode="auto">
          <a:xfrm>
            <a:off x="6035079" y="5724277"/>
            <a:ext cx="15066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Patients at Risk, n</a:t>
            </a:r>
          </a:p>
        </p:txBody>
      </p:sp>
      <p:grpSp>
        <p:nvGrpSpPr>
          <p:cNvPr id="121" name="Group 120">
            <a:extLst>
              <a:ext uri="{FF2B5EF4-FFF2-40B4-BE49-F238E27FC236}">
                <a16:creationId xmlns:a16="http://schemas.microsoft.com/office/drawing/2014/main" id="{C1F45952-26ED-FAF9-58E9-1B311D0DED3C}"/>
              </a:ext>
            </a:extLst>
          </p:cNvPr>
          <p:cNvGrpSpPr/>
          <p:nvPr/>
        </p:nvGrpSpPr>
        <p:grpSpPr>
          <a:xfrm>
            <a:off x="6569075" y="5972874"/>
            <a:ext cx="4851400" cy="307778"/>
            <a:chOff x="6240468" y="5371253"/>
            <a:chExt cx="7238850" cy="436010"/>
          </a:xfrm>
        </p:grpSpPr>
        <p:sp>
          <p:nvSpPr>
            <p:cNvPr id="122" name="TextBox 121">
              <a:extLst>
                <a:ext uri="{FF2B5EF4-FFF2-40B4-BE49-F238E27FC236}">
                  <a16:creationId xmlns:a16="http://schemas.microsoft.com/office/drawing/2014/main" id="{649E0FB4-202B-35B4-C92A-9D100A277169}"/>
                </a:ext>
              </a:extLst>
            </p:cNvPr>
            <p:cNvSpPr txBox="1"/>
            <p:nvPr/>
          </p:nvSpPr>
          <p:spPr bwMode="auto">
            <a:xfrm>
              <a:off x="6240468" y="5371254"/>
              <a:ext cx="597459" cy="43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137</a:t>
              </a:r>
            </a:p>
          </p:txBody>
        </p:sp>
        <p:sp>
          <p:nvSpPr>
            <p:cNvPr id="123" name="TextBox 122">
              <a:extLst>
                <a:ext uri="{FF2B5EF4-FFF2-40B4-BE49-F238E27FC236}">
                  <a16:creationId xmlns:a16="http://schemas.microsoft.com/office/drawing/2014/main" id="{9C083402-A67B-1E52-C19D-D294419C1201}"/>
                </a:ext>
              </a:extLst>
            </p:cNvPr>
            <p:cNvSpPr txBox="1"/>
            <p:nvPr/>
          </p:nvSpPr>
          <p:spPr bwMode="auto">
            <a:xfrm>
              <a:off x="6693705" y="5371254"/>
              <a:ext cx="597459" cy="43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129</a:t>
              </a:r>
            </a:p>
          </p:txBody>
        </p:sp>
        <p:sp>
          <p:nvSpPr>
            <p:cNvPr id="124" name="TextBox 123">
              <a:extLst>
                <a:ext uri="{FF2B5EF4-FFF2-40B4-BE49-F238E27FC236}">
                  <a16:creationId xmlns:a16="http://schemas.microsoft.com/office/drawing/2014/main" id="{D35A1047-BA4F-34D2-399E-BC66E7799525}"/>
                </a:ext>
              </a:extLst>
            </p:cNvPr>
            <p:cNvSpPr txBox="1"/>
            <p:nvPr/>
          </p:nvSpPr>
          <p:spPr bwMode="auto">
            <a:xfrm>
              <a:off x="7107373" y="5371254"/>
              <a:ext cx="685283" cy="43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118</a:t>
              </a:r>
            </a:p>
          </p:txBody>
        </p:sp>
        <p:sp>
          <p:nvSpPr>
            <p:cNvPr id="125" name="TextBox 124">
              <a:extLst>
                <a:ext uri="{FF2B5EF4-FFF2-40B4-BE49-F238E27FC236}">
                  <a16:creationId xmlns:a16="http://schemas.microsoft.com/office/drawing/2014/main" id="{0772052E-F24E-2CD6-AE71-6E0395071412}"/>
                </a:ext>
              </a:extLst>
            </p:cNvPr>
            <p:cNvSpPr txBox="1"/>
            <p:nvPr/>
          </p:nvSpPr>
          <p:spPr bwMode="auto">
            <a:xfrm>
              <a:off x="7560607" y="5371254"/>
              <a:ext cx="685283" cy="43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106</a:t>
              </a:r>
            </a:p>
          </p:txBody>
        </p:sp>
        <p:sp>
          <p:nvSpPr>
            <p:cNvPr id="126" name="TextBox 125">
              <a:extLst>
                <a:ext uri="{FF2B5EF4-FFF2-40B4-BE49-F238E27FC236}">
                  <a16:creationId xmlns:a16="http://schemas.microsoft.com/office/drawing/2014/main" id="{66C8D95F-149A-FA73-FD0D-20D4C6D3AB92}"/>
                </a:ext>
              </a:extLst>
            </p:cNvPr>
            <p:cNvSpPr txBox="1"/>
            <p:nvPr/>
          </p:nvSpPr>
          <p:spPr bwMode="auto">
            <a:xfrm>
              <a:off x="8038396" y="5371254"/>
              <a:ext cx="548800" cy="43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86</a:t>
              </a:r>
            </a:p>
          </p:txBody>
        </p:sp>
        <p:sp>
          <p:nvSpPr>
            <p:cNvPr id="127" name="TextBox 126">
              <a:extLst>
                <a:ext uri="{FF2B5EF4-FFF2-40B4-BE49-F238E27FC236}">
                  <a16:creationId xmlns:a16="http://schemas.microsoft.com/office/drawing/2014/main" id="{F54787E8-5240-E3F4-90A7-DEF33F2691EC}"/>
                </a:ext>
              </a:extLst>
            </p:cNvPr>
            <p:cNvSpPr txBox="1"/>
            <p:nvPr/>
          </p:nvSpPr>
          <p:spPr bwMode="auto">
            <a:xfrm>
              <a:off x="8491630" y="5371254"/>
              <a:ext cx="548800" cy="43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68</a:t>
              </a:r>
            </a:p>
          </p:txBody>
        </p:sp>
        <p:sp>
          <p:nvSpPr>
            <p:cNvPr id="128" name="TextBox 127">
              <a:extLst>
                <a:ext uri="{FF2B5EF4-FFF2-40B4-BE49-F238E27FC236}">
                  <a16:creationId xmlns:a16="http://schemas.microsoft.com/office/drawing/2014/main" id="{541618B8-84B5-BAF7-F61C-EA7399F7120F}"/>
                </a:ext>
              </a:extLst>
            </p:cNvPr>
            <p:cNvSpPr txBox="1"/>
            <p:nvPr/>
          </p:nvSpPr>
          <p:spPr bwMode="auto">
            <a:xfrm>
              <a:off x="8949210" y="5371254"/>
              <a:ext cx="548800" cy="43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41</a:t>
              </a:r>
            </a:p>
          </p:txBody>
        </p:sp>
        <p:sp>
          <p:nvSpPr>
            <p:cNvPr id="129" name="TextBox 128">
              <a:extLst>
                <a:ext uri="{FF2B5EF4-FFF2-40B4-BE49-F238E27FC236}">
                  <a16:creationId xmlns:a16="http://schemas.microsoft.com/office/drawing/2014/main" id="{8CD9663A-7E9F-32E0-F9D4-5321C0961847}"/>
                </a:ext>
              </a:extLst>
            </p:cNvPr>
            <p:cNvSpPr txBox="1"/>
            <p:nvPr/>
          </p:nvSpPr>
          <p:spPr bwMode="auto">
            <a:xfrm>
              <a:off x="9441845" y="5371254"/>
              <a:ext cx="548800" cy="43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15</a:t>
              </a:r>
            </a:p>
          </p:txBody>
        </p:sp>
        <p:sp>
          <p:nvSpPr>
            <p:cNvPr id="130" name="TextBox 129">
              <a:extLst>
                <a:ext uri="{FF2B5EF4-FFF2-40B4-BE49-F238E27FC236}">
                  <a16:creationId xmlns:a16="http://schemas.microsoft.com/office/drawing/2014/main" id="{32929C24-DA18-4D53-8FCE-320CAAFB97B5}"/>
                </a:ext>
              </a:extLst>
            </p:cNvPr>
            <p:cNvSpPr txBox="1"/>
            <p:nvPr/>
          </p:nvSpPr>
          <p:spPr bwMode="auto">
            <a:xfrm>
              <a:off x="9899424" y="5371254"/>
              <a:ext cx="548800" cy="43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13</a:t>
              </a:r>
            </a:p>
          </p:txBody>
        </p:sp>
        <p:sp>
          <p:nvSpPr>
            <p:cNvPr id="131" name="TextBox 130">
              <a:extLst>
                <a:ext uri="{FF2B5EF4-FFF2-40B4-BE49-F238E27FC236}">
                  <a16:creationId xmlns:a16="http://schemas.microsoft.com/office/drawing/2014/main" id="{EB8DADAD-7825-D672-80E5-D65AEB857A87}"/>
                </a:ext>
              </a:extLst>
            </p:cNvPr>
            <p:cNvSpPr txBox="1"/>
            <p:nvPr/>
          </p:nvSpPr>
          <p:spPr bwMode="auto">
            <a:xfrm>
              <a:off x="10357004" y="5371254"/>
              <a:ext cx="548800" cy="43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11</a:t>
              </a:r>
            </a:p>
          </p:txBody>
        </p:sp>
        <p:sp>
          <p:nvSpPr>
            <p:cNvPr id="132" name="TextBox 131">
              <a:extLst>
                <a:ext uri="{FF2B5EF4-FFF2-40B4-BE49-F238E27FC236}">
                  <a16:creationId xmlns:a16="http://schemas.microsoft.com/office/drawing/2014/main" id="{DB81CF28-384B-C9DD-DD3A-9C8D20F7C234}"/>
                </a:ext>
              </a:extLst>
            </p:cNvPr>
            <p:cNvSpPr txBox="1"/>
            <p:nvPr/>
          </p:nvSpPr>
          <p:spPr bwMode="auto">
            <a:xfrm>
              <a:off x="10810242" y="5371254"/>
              <a:ext cx="548800" cy="43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a:t>
              </a:r>
            </a:p>
          </p:txBody>
        </p:sp>
        <p:sp>
          <p:nvSpPr>
            <p:cNvPr id="133" name="TextBox 132">
              <a:extLst>
                <a:ext uri="{FF2B5EF4-FFF2-40B4-BE49-F238E27FC236}">
                  <a16:creationId xmlns:a16="http://schemas.microsoft.com/office/drawing/2014/main" id="{585DFAFA-6CB8-7FEC-DCDD-BA98AD16B368}"/>
                </a:ext>
              </a:extLst>
            </p:cNvPr>
            <p:cNvSpPr txBox="1"/>
            <p:nvPr/>
          </p:nvSpPr>
          <p:spPr bwMode="auto">
            <a:xfrm>
              <a:off x="11296449" y="5371254"/>
              <a:ext cx="412320" cy="43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8</a:t>
              </a:r>
            </a:p>
          </p:txBody>
        </p:sp>
        <p:sp>
          <p:nvSpPr>
            <p:cNvPr id="134" name="TextBox 133">
              <a:extLst>
                <a:ext uri="{FF2B5EF4-FFF2-40B4-BE49-F238E27FC236}">
                  <a16:creationId xmlns:a16="http://schemas.microsoft.com/office/drawing/2014/main" id="{34399D61-5D25-092F-0F5C-FED08BB84B68}"/>
                </a:ext>
              </a:extLst>
            </p:cNvPr>
            <p:cNvSpPr txBox="1"/>
            <p:nvPr/>
          </p:nvSpPr>
          <p:spPr bwMode="auto">
            <a:xfrm>
              <a:off x="11762214" y="5371254"/>
              <a:ext cx="412320" cy="43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a:t>
              </a:r>
            </a:p>
          </p:txBody>
        </p:sp>
        <p:sp>
          <p:nvSpPr>
            <p:cNvPr id="135" name="TextBox 134">
              <a:extLst>
                <a:ext uri="{FF2B5EF4-FFF2-40B4-BE49-F238E27FC236}">
                  <a16:creationId xmlns:a16="http://schemas.microsoft.com/office/drawing/2014/main" id="{395FC385-D843-5694-5712-FB616F293328}"/>
                </a:ext>
              </a:extLst>
            </p:cNvPr>
            <p:cNvSpPr txBox="1"/>
            <p:nvPr/>
          </p:nvSpPr>
          <p:spPr bwMode="auto">
            <a:xfrm>
              <a:off x="12181094" y="5371253"/>
              <a:ext cx="412320" cy="43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a:t>
              </a:r>
            </a:p>
          </p:txBody>
        </p:sp>
        <p:sp>
          <p:nvSpPr>
            <p:cNvPr id="142" name="TextBox 141">
              <a:extLst>
                <a:ext uri="{FF2B5EF4-FFF2-40B4-BE49-F238E27FC236}">
                  <a16:creationId xmlns:a16="http://schemas.microsoft.com/office/drawing/2014/main" id="{D40E3411-5F6F-3FD3-411B-9A0238740AB9}"/>
                </a:ext>
              </a:extLst>
            </p:cNvPr>
            <p:cNvSpPr txBox="1"/>
            <p:nvPr/>
          </p:nvSpPr>
          <p:spPr bwMode="auto">
            <a:xfrm>
              <a:off x="12616942" y="5371253"/>
              <a:ext cx="412319" cy="43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a:t>
              </a:r>
            </a:p>
          </p:txBody>
        </p:sp>
        <p:sp>
          <p:nvSpPr>
            <p:cNvPr id="143" name="TextBox 142">
              <a:extLst>
                <a:ext uri="{FF2B5EF4-FFF2-40B4-BE49-F238E27FC236}">
                  <a16:creationId xmlns:a16="http://schemas.microsoft.com/office/drawing/2014/main" id="{4514FDF9-A196-A2A4-C670-C03F5159CDFB}"/>
                </a:ext>
              </a:extLst>
            </p:cNvPr>
            <p:cNvSpPr txBox="1"/>
            <p:nvPr/>
          </p:nvSpPr>
          <p:spPr bwMode="auto">
            <a:xfrm>
              <a:off x="13066999" y="5371253"/>
              <a:ext cx="412319" cy="436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a:t>
              </a:r>
            </a:p>
          </p:txBody>
        </p:sp>
      </p:grpSp>
      <p:grpSp>
        <p:nvGrpSpPr>
          <p:cNvPr id="149" name="Group 148">
            <a:extLst>
              <a:ext uri="{FF2B5EF4-FFF2-40B4-BE49-F238E27FC236}">
                <a16:creationId xmlns:a16="http://schemas.microsoft.com/office/drawing/2014/main" id="{7F287750-3BBF-6BC8-3C06-2386FBD8B6E6}"/>
              </a:ext>
            </a:extLst>
          </p:cNvPr>
          <p:cNvGrpSpPr/>
          <p:nvPr/>
        </p:nvGrpSpPr>
        <p:grpSpPr>
          <a:xfrm>
            <a:off x="6800850" y="2426492"/>
            <a:ext cx="4029075" cy="2736058"/>
            <a:chOff x="6800850" y="2426492"/>
            <a:chExt cx="4029075" cy="2736058"/>
          </a:xfrm>
        </p:grpSpPr>
        <p:sp>
          <p:nvSpPr>
            <p:cNvPr id="144" name="Freeform: Shape 143">
              <a:extLst>
                <a:ext uri="{FF2B5EF4-FFF2-40B4-BE49-F238E27FC236}">
                  <a16:creationId xmlns:a16="http://schemas.microsoft.com/office/drawing/2014/main" id="{9824C22E-636A-5694-ED1C-58EBCFF762B1}"/>
                </a:ext>
              </a:extLst>
            </p:cNvPr>
            <p:cNvSpPr/>
            <p:nvPr/>
          </p:nvSpPr>
          <p:spPr bwMode="auto">
            <a:xfrm>
              <a:off x="8520113" y="4010025"/>
              <a:ext cx="2309812" cy="1152525"/>
            </a:xfrm>
            <a:custGeom>
              <a:avLst/>
              <a:gdLst>
                <a:gd name="connsiteX0" fmla="*/ 2309812 w 2309812"/>
                <a:gd name="connsiteY0" fmla="*/ 1152525 h 1152525"/>
                <a:gd name="connsiteX1" fmla="*/ 2071687 w 2309812"/>
                <a:gd name="connsiteY1" fmla="*/ 1152525 h 1152525"/>
                <a:gd name="connsiteX2" fmla="*/ 2071687 w 2309812"/>
                <a:gd name="connsiteY2" fmla="*/ 1042988 h 1152525"/>
                <a:gd name="connsiteX3" fmla="*/ 1800225 w 2309812"/>
                <a:gd name="connsiteY3" fmla="*/ 1042988 h 1152525"/>
                <a:gd name="connsiteX4" fmla="*/ 1800225 w 2309812"/>
                <a:gd name="connsiteY4" fmla="*/ 952500 h 1152525"/>
                <a:gd name="connsiteX5" fmla="*/ 1624012 w 2309812"/>
                <a:gd name="connsiteY5" fmla="*/ 952500 h 1152525"/>
                <a:gd name="connsiteX6" fmla="*/ 1624012 w 2309812"/>
                <a:gd name="connsiteY6" fmla="*/ 890588 h 1152525"/>
                <a:gd name="connsiteX7" fmla="*/ 1509712 w 2309812"/>
                <a:gd name="connsiteY7" fmla="*/ 890588 h 1152525"/>
                <a:gd name="connsiteX8" fmla="*/ 1509712 w 2309812"/>
                <a:gd name="connsiteY8" fmla="*/ 823913 h 1152525"/>
                <a:gd name="connsiteX9" fmla="*/ 1381125 w 2309812"/>
                <a:gd name="connsiteY9" fmla="*/ 823913 h 1152525"/>
                <a:gd name="connsiteX10" fmla="*/ 1381125 w 2309812"/>
                <a:gd name="connsiteY10" fmla="*/ 762000 h 1152525"/>
                <a:gd name="connsiteX11" fmla="*/ 1128712 w 2309812"/>
                <a:gd name="connsiteY11" fmla="*/ 762000 h 1152525"/>
                <a:gd name="connsiteX12" fmla="*/ 1128712 w 2309812"/>
                <a:gd name="connsiteY12" fmla="*/ 700088 h 1152525"/>
                <a:gd name="connsiteX13" fmla="*/ 838200 w 2309812"/>
                <a:gd name="connsiteY13" fmla="*/ 700088 h 1152525"/>
                <a:gd name="connsiteX14" fmla="*/ 838200 w 2309812"/>
                <a:gd name="connsiteY14" fmla="*/ 633413 h 1152525"/>
                <a:gd name="connsiteX15" fmla="*/ 738187 w 2309812"/>
                <a:gd name="connsiteY15" fmla="*/ 633413 h 1152525"/>
                <a:gd name="connsiteX16" fmla="*/ 738187 w 2309812"/>
                <a:gd name="connsiteY16" fmla="*/ 576263 h 1152525"/>
                <a:gd name="connsiteX17" fmla="*/ 566737 w 2309812"/>
                <a:gd name="connsiteY17" fmla="*/ 576263 h 1152525"/>
                <a:gd name="connsiteX18" fmla="*/ 566737 w 2309812"/>
                <a:gd name="connsiteY18" fmla="*/ 514350 h 1152525"/>
                <a:gd name="connsiteX19" fmla="*/ 547687 w 2309812"/>
                <a:gd name="connsiteY19" fmla="*/ 514350 h 1152525"/>
                <a:gd name="connsiteX20" fmla="*/ 547687 w 2309812"/>
                <a:gd name="connsiteY20" fmla="*/ 447675 h 1152525"/>
                <a:gd name="connsiteX21" fmla="*/ 352425 w 2309812"/>
                <a:gd name="connsiteY21" fmla="*/ 447675 h 1152525"/>
                <a:gd name="connsiteX22" fmla="*/ 352425 w 2309812"/>
                <a:gd name="connsiteY22" fmla="*/ 390525 h 1152525"/>
                <a:gd name="connsiteX23" fmla="*/ 300037 w 2309812"/>
                <a:gd name="connsiteY23" fmla="*/ 390525 h 1152525"/>
                <a:gd name="connsiteX24" fmla="*/ 300037 w 2309812"/>
                <a:gd name="connsiteY24" fmla="*/ 323850 h 1152525"/>
                <a:gd name="connsiteX25" fmla="*/ 257175 w 2309812"/>
                <a:gd name="connsiteY25" fmla="*/ 323850 h 1152525"/>
                <a:gd name="connsiteX26" fmla="*/ 257175 w 2309812"/>
                <a:gd name="connsiteY26" fmla="*/ 209550 h 1152525"/>
                <a:gd name="connsiteX27" fmla="*/ 252412 w 2309812"/>
                <a:gd name="connsiteY27" fmla="*/ 209550 h 1152525"/>
                <a:gd name="connsiteX28" fmla="*/ 252412 w 2309812"/>
                <a:gd name="connsiteY28" fmla="*/ 142875 h 1152525"/>
                <a:gd name="connsiteX29" fmla="*/ 204787 w 2309812"/>
                <a:gd name="connsiteY29" fmla="*/ 142875 h 1152525"/>
                <a:gd name="connsiteX30" fmla="*/ 204787 w 2309812"/>
                <a:gd name="connsiteY30" fmla="*/ 104775 h 1152525"/>
                <a:gd name="connsiteX31" fmla="*/ 109537 w 2309812"/>
                <a:gd name="connsiteY31" fmla="*/ 104775 h 1152525"/>
                <a:gd name="connsiteX32" fmla="*/ 109537 w 2309812"/>
                <a:gd name="connsiteY32" fmla="*/ 66675 h 1152525"/>
                <a:gd name="connsiteX33" fmla="*/ 52387 w 2309812"/>
                <a:gd name="connsiteY33" fmla="*/ 66675 h 1152525"/>
                <a:gd name="connsiteX34" fmla="*/ 52387 w 2309812"/>
                <a:gd name="connsiteY34" fmla="*/ 33338 h 1152525"/>
                <a:gd name="connsiteX35" fmla="*/ 0 w 2309812"/>
                <a:gd name="connsiteY35" fmla="*/ 33338 h 1152525"/>
                <a:gd name="connsiteX36" fmla="*/ 0 w 2309812"/>
                <a:gd name="connsiteY36" fmla="*/ 0 h 115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309812" h="1152525">
                  <a:moveTo>
                    <a:pt x="2309812" y="1152525"/>
                  </a:moveTo>
                  <a:lnTo>
                    <a:pt x="2071687" y="1152525"/>
                  </a:lnTo>
                  <a:lnTo>
                    <a:pt x="2071687" y="1042988"/>
                  </a:lnTo>
                  <a:lnTo>
                    <a:pt x="1800225" y="1042988"/>
                  </a:lnTo>
                  <a:lnTo>
                    <a:pt x="1800225" y="952500"/>
                  </a:lnTo>
                  <a:lnTo>
                    <a:pt x="1624012" y="952500"/>
                  </a:lnTo>
                  <a:lnTo>
                    <a:pt x="1624012" y="890588"/>
                  </a:lnTo>
                  <a:lnTo>
                    <a:pt x="1509712" y="890588"/>
                  </a:lnTo>
                  <a:lnTo>
                    <a:pt x="1509712" y="823913"/>
                  </a:lnTo>
                  <a:lnTo>
                    <a:pt x="1381125" y="823913"/>
                  </a:lnTo>
                  <a:lnTo>
                    <a:pt x="1381125" y="762000"/>
                  </a:lnTo>
                  <a:lnTo>
                    <a:pt x="1128712" y="762000"/>
                  </a:lnTo>
                  <a:lnTo>
                    <a:pt x="1128712" y="700088"/>
                  </a:lnTo>
                  <a:lnTo>
                    <a:pt x="838200" y="700088"/>
                  </a:lnTo>
                  <a:lnTo>
                    <a:pt x="838200" y="633413"/>
                  </a:lnTo>
                  <a:lnTo>
                    <a:pt x="738187" y="633413"/>
                  </a:lnTo>
                  <a:lnTo>
                    <a:pt x="738187" y="576263"/>
                  </a:lnTo>
                  <a:lnTo>
                    <a:pt x="566737" y="576263"/>
                  </a:lnTo>
                  <a:lnTo>
                    <a:pt x="566737" y="514350"/>
                  </a:lnTo>
                  <a:lnTo>
                    <a:pt x="547687" y="514350"/>
                  </a:lnTo>
                  <a:lnTo>
                    <a:pt x="547687" y="447675"/>
                  </a:lnTo>
                  <a:lnTo>
                    <a:pt x="352425" y="447675"/>
                  </a:lnTo>
                  <a:lnTo>
                    <a:pt x="352425" y="390525"/>
                  </a:lnTo>
                  <a:lnTo>
                    <a:pt x="300037" y="390525"/>
                  </a:lnTo>
                  <a:lnTo>
                    <a:pt x="300037" y="323850"/>
                  </a:lnTo>
                  <a:lnTo>
                    <a:pt x="257175" y="323850"/>
                  </a:lnTo>
                  <a:lnTo>
                    <a:pt x="257175" y="209550"/>
                  </a:lnTo>
                  <a:lnTo>
                    <a:pt x="252412" y="209550"/>
                  </a:lnTo>
                  <a:lnTo>
                    <a:pt x="252412" y="142875"/>
                  </a:lnTo>
                  <a:lnTo>
                    <a:pt x="204787" y="142875"/>
                  </a:lnTo>
                  <a:lnTo>
                    <a:pt x="204787" y="104775"/>
                  </a:lnTo>
                  <a:lnTo>
                    <a:pt x="109537" y="104775"/>
                  </a:lnTo>
                  <a:lnTo>
                    <a:pt x="109537" y="66675"/>
                  </a:lnTo>
                  <a:lnTo>
                    <a:pt x="52387" y="66675"/>
                  </a:lnTo>
                  <a:lnTo>
                    <a:pt x="52387" y="33338"/>
                  </a:lnTo>
                  <a:lnTo>
                    <a:pt x="0" y="33338"/>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46" name="Freeform: Shape 145">
              <a:extLst>
                <a:ext uri="{FF2B5EF4-FFF2-40B4-BE49-F238E27FC236}">
                  <a16:creationId xmlns:a16="http://schemas.microsoft.com/office/drawing/2014/main" id="{FB4526BF-B0C3-9C41-5D5F-73294BAB2646}"/>
                </a:ext>
              </a:extLst>
            </p:cNvPr>
            <p:cNvSpPr/>
            <p:nvPr/>
          </p:nvSpPr>
          <p:spPr bwMode="auto">
            <a:xfrm>
              <a:off x="7559676" y="3032125"/>
              <a:ext cx="958850" cy="993775"/>
            </a:xfrm>
            <a:custGeom>
              <a:avLst/>
              <a:gdLst>
                <a:gd name="connsiteX0" fmla="*/ 965200 w 965200"/>
                <a:gd name="connsiteY0" fmla="*/ 1000125 h 1000125"/>
                <a:gd name="connsiteX1" fmla="*/ 965200 w 965200"/>
                <a:gd name="connsiteY1" fmla="*/ 962025 h 1000125"/>
                <a:gd name="connsiteX2" fmla="*/ 879475 w 965200"/>
                <a:gd name="connsiteY2" fmla="*/ 962025 h 1000125"/>
                <a:gd name="connsiteX3" fmla="*/ 879475 w 965200"/>
                <a:gd name="connsiteY3" fmla="*/ 939800 h 1000125"/>
                <a:gd name="connsiteX4" fmla="*/ 793750 w 965200"/>
                <a:gd name="connsiteY4" fmla="*/ 939800 h 1000125"/>
                <a:gd name="connsiteX5" fmla="*/ 793750 w 965200"/>
                <a:gd name="connsiteY5" fmla="*/ 914400 h 1000125"/>
                <a:gd name="connsiteX6" fmla="*/ 777875 w 965200"/>
                <a:gd name="connsiteY6" fmla="*/ 914400 h 1000125"/>
                <a:gd name="connsiteX7" fmla="*/ 777875 w 965200"/>
                <a:gd name="connsiteY7" fmla="*/ 885825 h 1000125"/>
                <a:gd name="connsiteX8" fmla="*/ 774700 w 965200"/>
                <a:gd name="connsiteY8" fmla="*/ 885825 h 1000125"/>
                <a:gd name="connsiteX9" fmla="*/ 774700 w 965200"/>
                <a:gd name="connsiteY9" fmla="*/ 844550 h 1000125"/>
                <a:gd name="connsiteX10" fmla="*/ 752475 w 965200"/>
                <a:gd name="connsiteY10" fmla="*/ 844550 h 1000125"/>
                <a:gd name="connsiteX11" fmla="*/ 752475 w 965200"/>
                <a:gd name="connsiteY11" fmla="*/ 819150 h 1000125"/>
                <a:gd name="connsiteX12" fmla="*/ 733425 w 965200"/>
                <a:gd name="connsiteY12" fmla="*/ 819150 h 1000125"/>
                <a:gd name="connsiteX13" fmla="*/ 733425 w 965200"/>
                <a:gd name="connsiteY13" fmla="*/ 800100 h 1000125"/>
                <a:gd name="connsiteX14" fmla="*/ 708025 w 965200"/>
                <a:gd name="connsiteY14" fmla="*/ 800100 h 1000125"/>
                <a:gd name="connsiteX15" fmla="*/ 708025 w 965200"/>
                <a:gd name="connsiteY15" fmla="*/ 765175 h 1000125"/>
                <a:gd name="connsiteX16" fmla="*/ 679450 w 965200"/>
                <a:gd name="connsiteY16" fmla="*/ 765175 h 1000125"/>
                <a:gd name="connsiteX17" fmla="*/ 679450 w 965200"/>
                <a:gd name="connsiteY17" fmla="*/ 730250 h 1000125"/>
                <a:gd name="connsiteX18" fmla="*/ 647700 w 965200"/>
                <a:gd name="connsiteY18" fmla="*/ 730250 h 1000125"/>
                <a:gd name="connsiteX19" fmla="*/ 647700 w 965200"/>
                <a:gd name="connsiteY19" fmla="*/ 663575 h 1000125"/>
                <a:gd name="connsiteX20" fmla="*/ 606425 w 965200"/>
                <a:gd name="connsiteY20" fmla="*/ 663575 h 1000125"/>
                <a:gd name="connsiteX21" fmla="*/ 606425 w 965200"/>
                <a:gd name="connsiteY21" fmla="*/ 638175 h 1000125"/>
                <a:gd name="connsiteX22" fmla="*/ 587375 w 965200"/>
                <a:gd name="connsiteY22" fmla="*/ 638175 h 1000125"/>
                <a:gd name="connsiteX23" fmla="*/ 587375 w 965200"/>
                <a:gd name="connsiteY23" fmla="*/ 615950 h 1000125"/>
                <a:gd name="connsiteX24" fmla="*/ 558800 w 965200"/>
                <a:gd name="connsiteY24" fmla="*/ 615950 h 1000125"/>
                <a:gd name="connsiteX25" fmla="*/ 558800 w 965200"/>
                <a:gd name="connsiteY25" fmla="*/ 596900 h 1000125"/>
                <a:gd name="connsiteX26" fmla="*/ 495300 w 965200"/>
                <a:gd name="connsiteY26" fmla="*/ 596900 h 1000125"/>
                <a:gd name="connsiteX27" fmla="*/ 495300 w 965200"/>
                <a:gd name="connsiteY27" fmla="*/ 596900 h 1000125"/>
                <a:gd name="connsiteX28" fmla="*/ 495300 w 965200"/>
                <a:gd name="connsiteY28" fmla="*/ 577850 h 1000125"/>
                <a:gd name="connsiteX29" fmla="*/ 495300 w 965200"/>
                <a:gd name="connsiteY29" fmla="*/ 561975 h 1000125"/>
                <a:gd name="connsiteX30" fmla="*/ 488950 w 965200"/>
                <a:gd name="connsiteY30" fmla="*/ 568325 h 1000125"/>
                <a:gd name="connsiteX31" fmla="*/ 488950 w 965200"/>
                <a:gd name="connsiteY31" fmla="*/ 530225 h 1000125"/>
                <a:gd name="connsiteX32" fmla="*/ 438150 w 965200"/>
                <a:gd name="connsiteY32" fmla="*/ 530225 h 1000125"/>
                <a:gd name="connsiteX33" fmla="*/ 438150 w 965200"/>
                <a:gd name="connsiteY33" fmla="*/ 514350 h 1000125"/>
                <a:gd name="connsiteX34" fmla="*/ 406400 w 965200"/>
                <a:gd name="connsiteY34" fmla="*/ 514350 h 1000125"/>
                <a:gd name="connsiteX35" fmla="*/ 406400 w 965200"/>
                <a:gd name="connsiteY35" fmla="*/ 488950 h 1000125"/>
                <a:gd name="connsiteX36" fmla="*/ 387350 w 965200"/>
                <a:gd name="connsiteY36" fmla="*/ 488950 h 1000125"/>
                <a:gd name="connsiteX37" fmla="*/ 387350 w 965200"/>
                <a:gd name="connsiteY37" fmla="*/ 466725 h 1000125"/>
                <a:gd name="connsiteX38" fmla="*/ 377825 w 965200"/>
                <a:gd name="connsiteY38" fmla="*/ 466725 h 1000125"/>
                <a:gd name="connsiteX39" fmla="*/ 377825 w 965200"/>
                <a:gd name="connsiteY39" fmla="*/ 441325 h 1000125"/>
                <a:gd name="connsiteX40" fmla="*/ 365125 w 965200"/>
                <a:gd name="connsiteY40" fmla="*/ 441325 h 1000125"/>
                <a:gd name="connsiteX41" fmla="*/ 365125 w 965200"/>
                <a:gd name="connsiteY41" fmla="*/ 422275 h 1000125"/>
                <a:gd name="connsiteX42" fmla="*/ 346075 w 965200"/>
                <a:gd name="connsiteY42" fmla="*/ 422275 h 1000125"/>
                <a:gd name="connsiteX43" fmla="*/ 346075 w 965200"/>
                <a:gd name="connsiteY43" fmla="*/ 400050 h 1000125"/>
                <a:gd name="connsiteX44" fmla="*/ 336550 w 965200"/>
                <a:gd name="connsiteY44" fmla="*/ 400050 h 1000125"/>
                <a:gd name="connsiteX45" fmla="*/ 336550 w 965200"/>
                <a:gd name="connsiteY45" fmla="*/ 352425 h 1000125"/>
                <a:gd name="connsiteX46" fmla="*/ 330200 w 965200"/>
                <a:gd name="connsiteY46" fmla="*/ 352425 h 1000125"/>
                <a:gd name="connsiteX47" fmla="*/ 330200 w 965200"/>
                <a:gd name="connsiteY47" fmla="*/ 336550 h 1000125"/>
                <a:gd name="connsiteX48" fmla="*/ 317500 w 965200"/>
                <a:gd name="connsiteY48" fmla="*/ 336550 h 1000125"/>
                <a:gd name="connsiteX49" fmla="*/ 317500 w 965200"/>
                <a:gd name="connsiteY49" fmla="*/ 311150 h 1000125"/>
                <a:gd name="connsiteX50" fmla="*/ 304800 w 965200"/>
                <a:gd name="connsiteY50" fmla="*/ 311150 h 1000125"/>
                <a:gd name="connsiteX51" fmla="*/ 304800 w 965200"/>
                <a:gd name="connsiteY51" fmla="*/ 263525 h 1000125"/>
                <a:gd name="connsiteX52" fmla="*/ 279400 w 965200"/>
                <a:gd name="connsiteY52" fmla="*/ 263525 h 1000125"/>
                <a:gd name="connsiteX53" fmla="*/ 279400 w 965200"/>
                <a:gd name="connsiteY53" fmla="*/ 250825 h 1000125"/>
                <a:gd name="connsiteX54" fmla="*/ 269875 w 965200"/>
                <a:gd name="connsiteY54" fmla="*/ 250825 h 1000125"/>
                <a:gd name="connsiteX55" fmla="*/ 269875 w 965200"/>
                <a:gd name="connsiteY55" fmla="*/ 231775 h 1000125"/>
                <a:gd name="connsiteX56" fmla="*/ 225425 w 965200"/>
                <a:gd name="connsiteY56" fmla="*/ 231775 h 1000125"/>
                <a:gd name="connsiteX57" fmla="*/ 225425 w 965200"/>
                <a:gd name="connsiteY57" fmla="*/ 206375 h 1000125"/>
                <a:gd name="connsiteX58" fmla="*/ 209550 w 965200"/>
                <a:gd name="connsiteY58" fmla="*/ 206375 h 1000125"/>
                <a:gd name="connsiteX59" fmla="*/ 209550 w 965200"/>
                <a:gd name="connsiteY59" fmla="*/ 139700 h 1000125"/>
                <a:gd name="connsiteX60" fmla="*/ 174625 w 965200"/>
                <a:gd name="connsiteY60" fmla="*/ 139700 h 1000125"/>
                <a:gd name="connsiteX61" fmla="*/ 174625 w 965200"/>
                <a:gd name="connsiteY61" fmla="*/ 120650 h 1000125"/>
                <a:gd name="connsiteX62" fmla="*/ 155575 w 965200"/>
                <a:gd name="connsiteY62" fmla="*/ 120650 h 1000125"/>
                <a:gd name="connsiteX63" fmla="*/ 155575 w 965200"/>
                <a:gd name="connsiteY63" fmla="*/ 95250 h 1000125"/>
                <a:gd name="connsiteX64" fmla="*/ 127000 w 965200"/>
                <a:gd name="connsiteY64" fmla="*/ 95250 h 1000125"/>
                <a:gd name="connsiteX65" fmla="*/ 127000 w 965200"/>
                <a:gd name="connsiteY65" fmla="*/ 76200 h 1000125"/>
                <a:gd name="connsiteX66" fmla="*/ 31750 w 965200"/>
                <a:gd name="connsiteY66" fmla="*/ 76200 h 1000125"/>
                <a:gd name="connsiteX67" fmla="*/ 31750 w 965200"/>
                <a:gd name="connsiteY67" fmla="*/ 53975 h 1000125"/>
                <a:gd name="connsiteX68" fmla="*/ 28575 w 965200"/>
                <a:gd name="connsiteY68" fmla="*/ 57150 h 1000125"/>
                <a:gd name="connsiteX69" fmla="*/ 28575 w 965200"/>
                <a:gd name="connsiteY69" fmla="*/ 31750 h 1000125"/>
                <a:gd name="connsiteX70" fmla="*/ 6350 w 965200"/>
                <a:gd name="connsiteY70" fmla="*/ 31750 h 1000125"/>
                <a:gd name="connsiteX71" fmla="*/ 6350 w 965200"/>
                <a:gd name="connsiteY71" fmla="*/ 6350 h 1000125"/>
                <a:gd name="connsiteX72" fmla="*/ 3175 w 965200"/>
                <a:gd name="connsiteY72" fmla="*/ 6350 h 1000125"/>
                <a:gd name="connsiteX73" fmla="*/ 9525 w 965200"/>
                <a:gd name="connsiteY73" fmla="*/ 0 h 1000125"/>
                <a:gd name="connsiteX74" fmla="*/ 0 w 965200"/>
                <a:gd name="connsiteY74" fmla="*/ 0 h 1000125"/>
                <a:gd name="connsiteX75" fmla="*/ 12700 w 965200"/>
                <a:gd name="connsiteY75" fmla="*/ 0 h 1000125"/>
                <a:gd name="connsiteX0" fmla="*/ 965200 w 965200"/>
                <a:gd name="connsiteY0" fmla="*/ 1000125 h 1000125"/>
                <a:gd name="connsiteX1" fmla="*/ 965200 w 965200"/>
                <a:gd name="connsiteY1" fmla="*/ 962025 h 1000125"/>
                <a:gd name="connsiteX2" fmla="*/ 879475 w 965200"/>
                <a:gd name="connsiteY2" fmla="*/ 962025 h 1000125"/>
                <a:gd name="connsiteX3" fmla="*/ 879475 w 965200"/>
                <a:gd name="connsiteY3" fmla="*/ 939800 h 1000125"/>
                <a:gd name="connsiteX4" fmla="*/ 793750 w 965200"/>
                <a:gd name="connsiteY4" fmla="*/ 939800 h 1000125"/>
                <a:gd name="connsiteX5" fmla="*/ 793750 w 965200"/>
                <a:gd name="connsiteY5" fmla="*/ 914400 h 1000125"/>
                <a:gd name="connsiteX6" fmla="*/ 777875 w 965200"/>
                <a:gd name="connsiteY6" fmla="*/ 914400 h 1000125"/>
                <a:gd name="connsiteX7" fmla="*/ 777875 w 965200"/>
                <a:gd name="connsiteY7" fmla="*/ 885825 h 1000125"/>
                <a:gd name="connsiteX8" fmla="*/ 774700 w 965200"/>
                <a:gd name="connsiteY8" fmla="*/ 885825 h 1000125"/>
                <a:gd name="connsiteX9" fmla="*/ 774700 w 965200"/>
                <a:gd name="connsiteY9" fmla="*/ 844550 h 1000125"/>
                <a:gd name="connsiteX10" fmla="*/ 752475 w 965200"/>
                <a:gd name="connsiteY10" fmla="*/ 844550 h 1000125"/>
                <a:gd name="connsiteX11" fmla="*/ 752475 w 965200"/>
                <a:gd name="connsiteY11" fmla="*/ 819150 h 1000125"/>
                <a:gd name="connsiteX12" fmla="*/ 733425 w 965200"/>
                <a:gd name="connsiteY12" fmla="*/ 819150 h 1000125"/>
                <a:gd name="connsiteX13" fmla="*/ 733425 w 965200"/>
                <a:gd name="connsiteY13" fmla="*/ 800100 h 1000125"/>
                <a:gd name="connsiteX14" fmla="*/ 708025 w 965200"/>
                <a:gd name="connsiteY14" fmla="*/ 800100 h 1000125"/>
                <a:gd name="connsiteX15" fmla="*/ 708025 w 965200"/>
                <a:gd name="connsiteY15" fmla="*/ 765175 h 1000125"/>
                <a:gd name="connsiteX16" fmla="*/ 679450 w 965200"/>
                <a:gd name="connsiteY16" fmla="*/ 765175 h 1000125"/>
                <a:gd name="connsiteX17" fmla="*/ 679450 w 965200"/>
                <a:gd name="connsiteY17" fmla="*/ 730250 h 1000125"/>
                <a:gd name="connsiteX18" fmla="*/ 647700 w 965200"/>
                <a:gd name="connsiteY18" fmla="*/ 730250 h 1000125"/>
                <a:gd name="connsiteX19" fmla="*/ 647700 w 965200"/>
                <a:gd name="connsiteY19" fmla="*/ 663575 h 1000125"/>
                <a:gd name="connsiteX20" fmla="*/ 606425 w 965200"/>
                <a:gd name="connsiteY20" fmla="*/ 663575 h 1000125"/>
                <a:gd name="connsiteX21" fmla="*/ 606425 w 965200"/>
                <a:gd name="connsiteY21" fmla="*/ 638175 h 1000125"/>
                <a:gd name="connsiteX22" fmla="*/ 587375 w 965200"/>
                <a:gd name="connsiteY22" fmla="*/ 638175 h 1000125"/>
                <a:gd name="connsiteX23" fmla="*/ 587375 w 965200"/>
                <a:gd name="connsiteY23" fmla="*/ 615950 h 1000125"/>
                <a:gd name="connsiteX24" fmla="*/ 558800 w 965200"/>
                <a:gd name="connsiteY24" fmla="*/ 615950 h 1000125"/>
                <a:gd name="connsiteX25" fmla="*/ 558800 w 965200"/>
                <a:gd name="connsiteY25" fmla="*/ 596900 h 1000125"/>
                <a:gd name="connsiteX26" fmla="*/ 495300 w 965200"/>
                <a:gd name="connsiteY26" fmla="*/ 596900 h 1000125"/>
                <a:gd name="connsiteX27" fmla="*/ 495300 w 965200"/>
                <a:gd name="connsiteY27" fmla="*/ 596900 h 1000125"/>
                <a:gd name="connsiteX28" fmla="*/ 495300 w 965200"/>
                <a:gd name="connsiteY28" fmla="*/ 577850 h 1000125"/>
                <a:gd name="connsiteX29" fmla="*/ 495300 w 965200"/>
                <a:gd name="connsiteY29" fmla="*/ 561975 h 1000125"/>
                <a:gd name="connsiteX30" fmla="*/ 488950 w 965200"/>
                <a:gd name="connsiteY30" fmla="*/ 568325 h 1000125"/>
                <a:gd name="connsiteX31" fmla="*/ 488950 w 965200"/>
                <a:gd name="connsiteY31" fmla="*/ 530225 h 1000125"/>
                <a:gd name="connsiteX32" fmla="*/ 438150 w 965200"/>
                <a:gd name="connsiteY32" fmla="*/ 530225 h 1000125"/>
                <a:gd name="connsiteX33" fmla="*/ 438150 w 965200"/>
                <a:gd name="connsiteY33" fmla="*/ 514350 h 1000125"/>
                <a:gd name="connsiteX34" fmla="*/ 406400 w 965200"/>
                <a:gd name="connsiteY34" fmla="*/ 514350 h 1000125"/>
                <a:gd name="connsiteX35" fmla="*/ 406400 w 965200"/>
                <a:gd name="connsiteY35" fmla="*/ 488950 h 1000125"/>
                <a:gd name="connsiteX36" fmla="*/ 387350 w 965200"/>
                <a:gd name="connsiteY36" fmla="*/ 488950 h 1000125"/>
                <a:gd name="connsiteX37" fmla="*/ 387350 w 965200"/>
                <a:gd name="connsiteY37" fmla="*/ 466725 h 1000125"/>
                <a:gd name="connsiteX38" fmla="*/ 377825 w 965200"/>
                <a:gd name="connsiteY38" fmla="*/ 466725 h 1000125"/>
                <a:gd name="connsiteX39" fmla="*/ 377825 w 965200"/>
                <a:gd name="connsiteY39" fmla="*/ 441325 h 1000125"/>
                <a:gd name="connsiteX40" fmla="*/ 365125 w 965200"/>
                <a:gd name="connsiteY40" fmla="*/ 441325 h 1000125"/>
                <a:gd name="connsiteX41" fmla="*/ 365125 w 965200"/>
                <a:gd name="connsiteY41" fmla="*/ 422275 h 1000125"/>
                <a:gd name="connsiteX42" fmla="*/ 346075 w 965200"/>
                <a:gd name="connsiteY42" fmla="*/ 422275 h 1000125"/>
                <a:gd name="connsiteX43" fmla="*/ 346075 w 965200"/>
                <a:gd name="connsiteY43" fmla="*/ 400050 h 1000125"/>
                <a:gd name="connsiteX44" fmla="*/ 336550 w 965200"/>
                <a:gd name="connsiteY44" fmla="*/ 400050 h 1000125"/>
                <a:gd name="connsiteX45" fmla="*/ 336550 w 965200"/>
                <a:gd name="connsiteY45" fmla="*/ 352425 h 1000125"/>
                <a:gd name="connsiteX46" fmla="*/ 330200 w 965200"/>
                <a:gd name="connsiteY46" fmla="*/ 352425 h 1000125"/>
                <a:gd name="connsiteX47" fmla="*/ 330200 w 965200"/>
                <a:gd name="connsiteY47" fmla="*/ 336550 h 1000125"/>
                <a:gd name="connsiteX48" fmla="*/ 317500 w 965200"/>
                <a:gd name="connsiteY48" fmla="*/ 336550 h 1000125"/>
                <a:gd name="connsiteX49" fmla="*/ 317500 w 965200"/>
                <a:gd name="connsiteY49" fmla="*/ 311150 h 1000125"/>
                <a:gd name="connsiteX50" fmla="*/ 304800 w 965200"/>
                <a:gd name="connsiteY50" fmla="*/ 311150 h 1000125"/>
                <a:gd name="connsiteX51" fmla="*/ 304800 w 965200"/>
                <a:gd name="connsiteY51" fmla="*/ 263525 h 1000125"/>
                <a:gd name="connsiteX52" fmla="*/ 279400 w 965200"/>
                <a:gd name="connsiteY52" fmla="*/ 263525 h 1000125"/>
                <a:gd name="connsiteX53" fmla="*/ 279400 w 965200"/>
                <a:gd name="connsiteY53" fmla="*/ 250825 h 1000125"/>
                <a:gd name="connsiteX54" fmla="*/ 269875 w 965200"/>
                <a:gd name="connsiteY54" fmla="*/ 250825 h 1000125"/>
                <a:gd name="connsiteX55" fmla="*/ 269875 w 965200"/>
                <a:gd name="connsiteY55" fmla="*/ 231775 h 1000125"/>
                <a:gd name="connsiteX56" fmla="*/ 225425 w 965200"/>
                <a:gd name="connsiteY56" fmla="*/ 231775 h 1000125"/>
                <a:gd name="connsiteX57" fmla="*/ 225425 w 965200"/>
                <a:gd name="connsiteY57" fmla="*/ 206375 h 1000125"/>
                <a:gd name="connsiteX58" fmla="*/ 209550 w 965200"/>
                <a:gd name="connsiteY58" fmla="*/ 206375 h 1000125"/>
                <a:gd name="connsiteX59" fmla="*/ 209550 w 965200"/>
                <a:gd name="connsiteY59" fmla="*/ 139700 h 1000125"/>
                <a:gd name="connsiteX60" fmla="*/ 174625 w 965200"/>
                <a:gd name="connsiteY60" fmla="*/ 139700 h 1000125"/>
                <a:gd name="connsiteX61" fmla="*/ 174625 w 965200"/>
                <a:gd name="connsiteY61" fmla="*/ 120650 h 1000125"/>
                <a:gd name="connsiteX62" fmla="*/ 155575 w 965200"/>
                <a:gd name="connsiteY62" fmla="*/ 120650 h 1000125"/>
                <a:gd name="connsiteX63" fmla="*/ 155575 w 965200"/>
                <a:gd name="connsiteY63" fmla="*/ 95250 h 1000125"/>
                <a:gd name="connsiteX64" fmla="*/ 127000 w 965200"/>
                <a:gd name="connsiteY64" fmla="*/ 95250 h 1000125"/>
                <a:gd name="connsiteX65" fmla="*/ 127000 w 965200"/>
                <a:gd name="connsiteY65" fmla="*/ 76200 h 1000125"/>
                <a:gd name="connsiteX66" fmla="*/ 31750 w 965200"/>
                <a:gd name="connsiteY66" fmla="*/ 76200 h 1000125"/>
                <a:gd name="connsiteX67" fmla="*/ 31750 w 965200"/>
                <a:gd name="connsiteY67" fmla="*/ 53975 h 1000125"/>
                <a:gd name="connsiteX68" fmla="*/ 28575 w 965200"/>
                <a:gd name="connsiteY68" fmla="*/ 57150 h 1000125"/>
                <a:gd name="connsiteX69" fmla="*/ 28575 w 965200"/>
                <a:gd name="connsiteY69" fmla="*/ 31750 h 1000125"/>
                <a:gd name="connsiteX70" fmla="*/ 6350 w 965200"/>
                <a:gd name="connsiteY70" fmla="*/ 31750 h 1000125"/>
                <a:gd name="connsiteX71" fmla="*/ 6350 w 965200"/>
                <a:gd name="connsiteY71" fmla="*/ 6350 h 1000125"/>
                <a:gd name="connsiteX72" fmla="*/ 3175 w 965200"/>
                <a:gd name="connsiteY72" fmla="*/ 6350 h 1000125"/>
                <a:gd name="connsiteX73" fmla="*/ 9525 w 965200"/>
                <a:gd name="connsiteY73" fmla="*/ 0 h 1000125"/>
                <a:gd name="connsiteX74" fmla="*/ 0 w 965200"/>
                <a:gd name="connsiteY74" fmla="*/ 0 h 1000125"/>
                <a:gd name="connsiteX0" fmla="*/ 962025 w 962025"/>
                <a:gd name="connsiteY0" fmla="*/ 1000125 h 1000125"/>
                <a:gd name="connsiteX1" fmla="*/ 962025 w 962025"/>
                <a:gd name="connsiteY1" fmla="*/ 962025 h 1000125"/>
                <a:gd name="connsiteX2" fmla="*/ 876300 w 962025"/>
                <a:gd name="connsiteY2" fmla="*/ 962025 h 1000125"/>
                <a:gd name="connsiteX3" fmla="*/ 876300 w 962025"/>
                <a:gd name="connsiteY3" fmla="*/ 939800 h 1000125"/>
                <a:gd name="connsiteX4" fmla="*/ 790575 w 962025"/>
                <a:gd name="connsiteY4" fmla="*/ 939800 h 1000125"/>
                <a:gd name="connsiteX5" fmla="*/ 790575 w 962025"/>
                <a:gd name="connsiteY5" fmla="*/ 914400 h 1000125"/>
                <a:gd name="connsiteX6" fmla="*/ 774700 w 962025"/>
                <a:gd name="connsiteY6" fmla="*/ 914400 h 1000125"/>
                <a:gd name="connsiteX7" fmla="*/ 774700 w 962025"/>
                <a:gd name="connsiteY7" fmla="*/ 885825 h 1000125"/>
                <a:gd name="connsiteX8" fmla="*/ 771525 w 962025"/>
                <a:gd name="connsiteY8" fmla="*/ 885825 h 1000125"/>
                <a:gd name="connsiteX9" fmla="*/ 771525 w 962025"/>
                <a:gd name="connsiteY9" fmla="*/ 844550 h 1000125"/>
                <a:gd name="connsiteX10" fmla="*/ 749300 w 962025"/>
                <a:gd name="connsiteY10" fmla="*/ 844550 h 1000125"/>
                <a:gd name="connsiteX11" fmla="*/ 749300 w 962025"/>
                <a:gd name="connsiteY11" fmla="*/ 819150 h 1000125"/>
                <a:gd name="connsiteX12" fmla="*/ 730250 w 962025"/>
                <a:gd name="connsiteY12" fmla="*/ 819150 h 1000125"/>
                <a:gd name="connsiteX13" fmla="*/ 730250 w 962025"/>
                <a:gd name="connsiteY13" fmla="*/ 800100 h 1000125"/>
                <a:gd name="connsiteX14" fmla="*/ 704850 w 962025"/>
                <a:gd name="connsiteY14" fmla="*/ 800100 h 1000125"/>
                <a:gd name="connsiteX15" fmla="*/ 704850 w 962025"/>
                <a:gd name="connsiteY15" fmla="*/ 765175 h 1000125"/>
                <a:gd name="connsiteX16" fmla="*/ 676275 w 962025"/>
                <a:gd name="connsiteY16" fmla="*/ 765175 h 1000125"/>
                <a:gd name="connsiteX17" fmla="*/ 676275 w 962025"/>
                <a:gd name="connsiteY17" fmla="*/ 730250 h 1000125"/>
                <a:gd name="connsiteX18" fmla="*/ 644525 w 962025"/>
                <a:gd name="connsiteY18" fmla="*/ 730250 h 1000125"/>
                <a:gd name="connsiteX19" fmla="*/ 644525 w 962025"/>
                <a:gd name="connsiteY19" fmla="*/ 663575 h 1000125"/>
                <a:gd name="connsiteX20" fmla="*/ 603250 w 962025"/>
                <a:gd name="connsiteY20" fmla="*/ 663575 h 1000125"/>
                <a:gd name="connsiteX21" fmla="*/ 603250 w 962025"/>
                <a:gd name="connsiteY21" fmla="*/ 638175 h 1000125"/>
                <a:gd name="connsiteX22" fmla="*/ 584200 w 962025"/>
                <a:gd name="connsiteY22" fmla="*/ 638175 h 1000125"/>
                <a:gd name="connsiteX23" fmla="*/ 584200 w 962025"/>
                <a:gd name="connsiteY23" fmla="*/ 615950 h 1000125"/>
                <a:gd name="connsiteX24" fmla="*/ 555625 w 962025"/>
                <a:gd name="connsiteY24" fmla="*/ 615950 h 1000125"/>
                <a:gd name="connsiteX25" fmla="*/ 555625 w 962025"/>
                <a:gd name="connsiteY25" fmla="*/ 596900 h 1000125"/>
                <a:gd name="connsiteX26" fmla="*/ 492125 w 962025"/>
                <a:gd name="connsiteY26" fmla="*/ 596900 h 1000125"/>
                <a:gd name="connsiteX27" fmla="*/ 492125 w 962025"/>
                <a:gd name="connsiteY27" fmla="*/ 596900 h 1000125"/>
                <a:gd name="connsiteX28" fmla="*/ 492125 w 962025"/>
                <a:gd name="connsiteY28" fmla="*/ 577850 h 1000125"/>
                <a:gd name="connsiteX29" fmla="*/ 492125 w 962025"/>
                <a:gd name="connsiteY29" fmla="*/ 561975 h 1000125"/>
                <a:gd name="connsiteX30" fmla="*/ 485775 w 962025"/>
                <a:gd name="connsiteY30" fmla="*/ 568325 h 1000125"/>
                <a:gd name="connsiteX31" fmla="*/ 485775 w 962025"/>
                <a:gd name="connsiteY31" fmla="*/ 530225 h 1000125"/>
                <a:gd name="connsiteX32" fmla="*/ 434975 w 962025"/>
                <a:gd name="connsiteY32" fmla="*/ 530225 h 1000125"/>
                <a:gd name="connsiteX33" fmla="*/ 434975 w 962025"/>
                <a:gd name="connsiteY33" fmla="*/ 514350 h 1000125"/>
                <a:gd name="connsiteX34" fmla="*/ 403225 w 962025"/>
                <a:gd name="connsiteY34" fmla="*/ 514350 h 1000125"/>
                <a:gd name="connsiteX35" fmla="*/ 403225 w 962025"/>
                <a:gd name="connsiteY35" fmla="*/ 488950 h 1000125"/>
                <a:gd name="connsiteX36" fmla="*/ 384175 w 962025"/>
                <a:gd name="connsiteY36" fmla="*/ 488950 h 1000125"/>
                <a:gd name="connsiteX37" fmla="*/ 384175 w 962025"/>
                <a:gd name="connsiteY37" fmla="*/ 466725 h 1000125"/>
                <a:gd name="connsiteX38" fmla="*/ 374650 w 962025"/>
                <a:gd name="connsiteY38" fmla="*/ 466725 h 1000125"/>
                <a:gd name="connsiteX39" fmla="*/ 374650 w 962025"/>
                <a:gd name="connsiteY39" fmla="*/ 441325 h 1000125"/>
                <a:gd name="connsiteX40" fmla="*/ 361950 w 962025"/>
                <a:gd name="connsiteY40" fmla="*/ 441325 h 1000125"/>
                <a:gd name="connsiteX41" fmla="*/ 361950 w 962025"/>
                <a:gd name="connsiteY41" fmla="*/ 422275 h 1000125"/>
                <a:gd name="connsiteX42" fmla="*/ 342900 w 962025"/>
                <a:gd name="connsiteY42" fmla="*/ 422275 h 1000125"/>
                <a:gd name="connsiteX43" fmla="*/ 342900 w 962025"/>
                <a:gd name="connsiteY43" fmla="*/ 400050 h 1000125"/>
                <a:gd name="connsiteX44" fmla="*/ 333375 w 962025"/>
                <a:gd name="connsiteY44" fmla="*/ 400050 h 1000125"/>
                <a:gd name="connsiteX45" fmla="*/ 333375 w 962025"/>
                <a:gd name="connsiteY45" fmla="*/ 352425 h 1000125"/>
                <a:gd name="connsiteX46" fmla="*/ 327025 w 962025"/>
                <a:gd name="connsiteY46" fmla="*/ 352425 h 1000125"/>
                <a:gd name="connsiteX47" fmla="*/ 327025 w 962025"/>
                <a:gd name="connsiteY47" fmla="*/ 336550 h 1000125"/>
                <a:gd name="connsiteX48" fmla="*/ 314325 w 962025"/>
                <a:gd name="connsiteY48" fmla="*/ 336550 h 1000125"/>
                <a:gd name="connsiteX49" fmla="*/ 314325 w 962025"/>
                <a:gd name="connsiteY49" fmla="*/ 311150 h 1000125"/>
                <a:gd name="connsiteX50" fmla="*/ 301625 w 962025"/>
                <a:gd name="connsiteY50" fmla="*/ 311150 h 1000125"/>
                <a:gd name="connsiteX51" fmla="*/ 301625 w 962025"/>
                <a:gd name="connsiteY51" fmla="*/ 263525 h 1000125"/>
                <a:gd name="connsiteX52" fmla="*/ 276225 w 962025"/>
                <a:gd name="connsiteY52" fmla="*/ 263525 h 1000125"/>
                <a:gd name="connsiteX53" fmla="*/ 276225 w 962025"/>
                <a:gd name="connsiteY53" fmla="*/ 250825 h 1000125"/>
                <a:gd name="connsiteX54" fmla="*/ 266700 w 962025"/>
                <a:gd name="connsiteY54" fmla="*/ 250825 h 1000125"/>
                <a:gd name="connsiteX55" fmla="*/ 266700 w 962025"/>
                <a:gd name="connsiteY55" fmla="*/ 231775 h 1000125"/>
                <a:gd name="connsiteX56" fmla="*/ 222250 w 962025"/>
                <a:gd name="connsiteY56" fmla="*/ 231775 h 1000125"/>
                <a:gd name="connsiteX57" fmla="*/ 222250 w 962025"/>
                <a:gd name="connsiteY57" fmla="*/ 206375 h 1000125"/>
                <a:gd name="connsiteX58" fmla="*/ 206375 w 962025"/>
                <a:gd name="connsiteY58" fmla="*/ 206375 h 1000125"/>
                <a:gd name="connsiteX59" fmla="*/ 206375 w 962025"/>
                <a:gd name="connsiteY59" fmla="*/ 139700 h 1000125"/>
                <a:gd name="connsiteX60" fmla="*/ 171450 w 962025"/>
                <a:gd name="connsiteY60" fmla="*/ 139700 h 1000125"/>
                <a:gd name="connsiteX61" fmla="*/ 171450 w 962025"/>
                <a:gd name="connsiteY61" fmla="*/ 120650 h 1000125"/>
                <a:gd name="connsiteX62" fmla="*/ 152400 w 962025"/>
                <a:gd name="connsiteY62" fmla="*/ 120650 h 1000125"/>
                <a:gd name="connsiteX63" fmla="*/ 152400 w 962025"/>
                <a:gd name="connsiteY63" fmla="*/ 95250 h 1000125"/>
                <a:gd name="connsiteX64" fmla="*/ 123825 w 962025"/>
                <a:gd name="connsiteY64" fmla="*/ 95250 h 1000125"/>
                <a:gd name="connsiteX65" fmla="*/ 123825 w 962025"/>
                <a:gd name="connsiteY65" fmla="*/ 76200 h 1000125"/>
                <a:gd name="connsiteX66" fmla="*/ 28575 w 962025"/>
                <a:gd name="connsiteY66" fmla="*/ 76200 h 1000125"/>
                <a:gd name="connsiteX67" fmla="*/ 28575 w 962025"/>
                <a:gd name="connsiteY67" fmla="*/ 53975 h 1000125"/>
                <a:gd name="connsiteX68" fmla="*/ 25400 w 962025"/>
                <a:gd name="connsiteY68" fmla="*/ 57150 h 1000125"/>
                <a:gd name="connsiteX69" fmla="*/ 25400 w 962025"/>
                <a:gd name="connsiteY69" fmla="*/ 31750 h 1000125"/>
                <a:gd name="connsiteX70" fmla="*/ 3175 w 962025"/>
                <a:gd name="connsiteY70" fmla="*/ 31750 h 1000125"/>
                <a:gd name="connsiteX71" fmla="*/ 3175 w 962025"/>
                <a:gd name="connsiteY71" fmla="*/ 6350 h 1000125"/>
                <a:gd name="connsiteX72" fmla="*/ 0 w 962025"/>
                <a:gd name="connsiteY72" fmla="*/ 6350 h 1000125"/>
                <a:gd name="connsiteX73" fmla="*/ 6350 w 962025"/>
                <a:gd name="connsiteY73" fmla="*/ 0 h 1000125"/>
                <a:gd name="connsiteX0" fmla="*/ 962025 w 962025"/>
                <a:gd name="connsiteY0" fmla="*/ 993775 h 993775"/>
                <a:gd name="connsiteX1" fmla="*/ 962025 w 962025"/>
                <a:gd name="connsiteY1" fmla="*/ 955675 h 993775"/>
                <a:gd name="connsiteX2" fmla="*/ 876300 w 962025"/>
                <a:gd name="connsiteY2" fmla="*/ 955675 h 993775"/>
                <a:gd name="connsiteX3" fmla="*/ 876300 w 962025"/>
                <a:gd name="connsiteY3" fmla="*/ 933450 h 993775"/>
                <a:gd name="connsiteX4" fmla="*/ 790575 w 962025"/>
                <a:gd name="connsiteY4" fmla="*/ 933450 h 993775"/>
                <a:gd name="connsiteX5" fmla="*/ 790575 w 962025"/>
                <a:gd name="connsiteY5" fmla="*/ 908050 h 993775"/>
                <a:gd name="connsiteX6" fmla="*/ 774700 w 962025"/>
                <a:gd name="connsiteY6" fmla="*/ 908050 h 993775"/>
                <a:gd name="connsiteX7" fmla="*/ 774700 w 962025"/>
                <a:gd name="connsiteY7" fmla="*/ 879475 h 993775"/>
                <a:gd name="connsiteX8" fmla="*/ 771525 w 962025"/>
                <a:gd name="connsiteY8" fmla="*/ 879475 h 993775"/>
                <a:gd name="connsiteX9" fmla="*/ 771525 w 962025"/>
                <a:gd name="connsiteY9" fmla="*/ 838200 h 993775"/>
                <a:gd name="connsiteX10" fmla="*/ 749300 w 962025"/>
                <a:gd name="connsiteY10" fmla="*/ 838200 h 993775"/>
                <a:gd name="connsiteX11" fmla="*/ 749300 w 962025"/>
                <a:gd name="connsiteY11" fmla="*/ 812800 h 993775"/>
                <a:gd name="connsiteX12" fmla="*/ 730250 w 962025"/>
                <a:gd name="connsiteY12" fmla="*/ 812800 h 993775"/>
                <a:gd name="connsiteX13" fmla="*/ 730250 w 962025"/>
                <a:gd name="connsiteY13" fmla="*/ 793750 h 993775"/>
                <a:gd name="connsiteX14" fmla="*/ 704850 w 962025"/>
                <a:gd name="connsiteY14" fmla="*/ 793750 h 993775"/>
                <a:gd name="connsiteX15" fmla="*/ 704850 w 962025"/>
                <a:gd name="connsiteY15" fmla="*/ 758825 h 993775"/>
                <a:gd name="connsiteX16" fmla="*/ 676275 w 962025"/>
                <a:gd name="connsiteY16" fmla="*/ 758825 h 993775"/>
                <a:gd name="connsiteX17" fmla="*/ 676275 w 962025"/>
                <a:gd name="connsiteY17" fmla="*/ 723900 h 993775"/>
                <a:gd name="connsiteX18" fmla="*/ 644525 w 962025"/>
                <a:gd name="connsiteY18" fmla="*/ 723900 h 993775"/>
                <a:gd name="connsiteX19" fmla="*/ 644525 w 962025"/>
                <a:gd name="connsiteY19" fmla="*/ 657225 h 993775"/>
                <a:gd name="connsiteX20" fmla="*/ 603250 w 962025"/>
                <a:gd name="connsiteY20" fmla="*/ 657225 h 993775"/>
                <a:gd name="connsiteX21" fmla="*/ 603250 w 962025"/>
                <a:gd name="connsiteY21" fmla="*/ 631825 h 993775"/>
                <a:gd name="connsiteX22" fmla="*/ 584200 w 962025"/>
                <a:gd name="connsiteY22" fmla="*/ 631825 h 993775"/>
                <a:gd name="connsiteX23" fmla="*/ 584200 w 962025"/>
                <a:gd name="connsiteY23" fmla="*/ 609600 h 993775"/>
                <a:gd name="connsiteX24" fmla="*/ 555625 w 962025"/>
                <a:gd name="connsiteY24" fmla="*/ 609600 h 993775"/>
                <a:gd name="connsiteX25" fmla="*/ 555625 w 962025"/>
                <a:gd name="connsiteY25" fmla="*/ 590550 h 993775"/>
                <a:gd name="connsiteX26" fmla="*/ 492125 w 962025"/>
                <a:gd name="connsiteY26" fmla="*/ 590550 h 993775"/>
                <a:gd name="connsiteX27" fmla="*/ 492125 w 962025"/>
                <a:gd name="connsiteY27" fmla="*/ 590550 h 993775"/>
                <a:gd name="connsiteX28" fmla="*/ 492125 w 962025"/>
                <a:gd name="connsiteY28" fmla="*/ 571500 h 993775"/>
                <a:gd name="connsiteX29" fmla="*/ 492125 w 962025"/>
                <a:gd name="connsiteY29" fmla="*/ 555625 h 993775"/>
                <a:gd name="connsiteX30" fmla="*/ 485775 w 962025"/>
                <a:gd name="connsiteY30" fmla="*/ 561975 h 993775"/>
                <a:gd name="connsiteX31" fmla="*/ 485775 w 962025"/>
                <a:gd name="connsiteY31" fmla="*/ 523875 h 993775"/>
                <a:gd name="connsiteX32" fmla="*/ 434975 w 962025"/>
                <a:gd name="connsiteY32" fmla="*/ 523875 h 993775"/>
                <a:gd name="connsiteX33" fmla="*/ 434975 w 962025"/>
                <a:gd name="connsiteY33" fmla="*/ 508000 h 993775"/>
                <a:gd name="connsiteX34" fmla="*/ 403225 w 962025"/>
                <a:gd name="connsiteY34" fmla="*/ 508000 h 993775"/>
                <a:gd name="connsiteX35" fmla="*/ 403225 w 962025"/>
                <a:gd name="connsiteY35" fmla="*/ 482600 h 993775"/>
                <a:gd name="connsiteX36" fmla="*/ 384175 w 962025"/>
                <a:gd name="connsiteY36" fmla="*/ 482600 h 993775"/>
                <a:gd name="connsiteX37" fmla="*/ 384175 w 962025"/>
                <a:gd name="connsiteY37" fmla="*/ 460375 h 993775"/>
                <a:gd name="connsiteX38" fmla="*/ 374650 w 962025"/>
                <a:gd name="connsiteY38" fmla="*/ 460375 h 993775"/>
                <a:gd name="connsiteX39" fmla="*/ 374650 w 962025"/>
                <a:gd name="connsiteY39" fmla="*/ 434975 h 993775"/>
                <a:gd name="connsiteX40" fmla="*/ 361950 w 962025"/>
                <a:gd name="connsiteY40" fmla="*/ 434975 h 993775"/>
                <a:gd name="connsiteX41" fmla="*/ 361950 w 962025"/>
                <a:gd name="connsiteY41" fmla="*/ 415925 h 993775"/>
                <a:gd name="connsiteX42" fmla="*/ 342900 w 962025"/>
                <a:gd name="connsiteY42" fmla="*/ 415925 h 993775"/>
                <a:gd name="connsiteX43" fmla="*/ 342900 w 962025"/>
                <a:gd name="connsiteY43" fmla="*/ 393700 h 993775"/>
                <a:gd name="connsiteX44" fmla="*/ 333375 w 962025"/>
                <a:gd name="connsiteY44" fmla="*/ 393700 h 993775"/>
                <a:gd name="connsiteX45" fmla="*/ 333375 w 962025"/>
                <a:gd name="connsiteY45" fmla="*/ 346075 h 993775"/>
                <a:gd name="connsiteX46" fmla="*/ 327025 w 962025"/>
                <a:gd name="connsiteY46" fmla="*/ 346075 h 993775"/>
                <a:gd name="connsiteX47" fmla="*/ 327025 w 962025"/>
                <a:gd name="connsiteY47" fmla="*/ 330200 h 993775"/>
                <a:gd name="connsiteX48" fmla="*/ 314325 w 962025"/>
                <a:gd name="connsiteY48" fmla="*/ 330200 h 993775"/>
                <a:gd name="connsiteX49" fmla="*/ 314325 w 962025"/>
                <a:gd name="connsiteY49" fmla="*/ 304800 h 993775"/>
                <a:gd name="connsiteX50" fmla="*/ 301625 w 962025"/>
                <a:gd name="connsiteY50" fmla="*/ 304800 h 993775"/>
                <a:gd name="connsiteX51" fmla="*/ 301625 w 962025"/>
                <a:gd name="connsiteY51" fmla="*/ 257175 h 993775"/>
                <a:gd name="connsiteX52" fmla="*/ 276225 w 962025"/>
                <a:gd name="connsiteY52" fmla="*/ 257175 h 993775"/>
                <a:gd name="connsiteX53" fmla="*/ 276225 w 962025"/>
                <a:gd name="connsiteY53" fmla="*/ 244475 h 993775"/>
                <a:gd name="connsiteX54" fmla="*/ 266700 w 962025"/>
                <a:gd name="connsiteY54" fmla="*/ 244475 h 993775"/>
                <a:gd name="connsiteX55" fmla="*/ 266700 w 962025"/>
                <a:gd name="connsiteY55" fmla="*/ 225425 h 993775"/>
                <a:gd name="connsiteX56" fmla="*/ 222250 w 962025"/>
                <a:gd name="connsiteY56" fmla="*/ 225425 h 993775"/>
                <a:gd name="connsiteX57" fmla="*/ 222250 w 962025"/>
                <a:gd name="connsiteY57" fmla="*/ 200025 h 993775"/>
                <a:gd name="connsiteX58" fmla="*/ 206375 w 962025"/>
                <a:gd name="connsiteY58" fmla="*/ 200025 h 993775"/>
                <a:gd name="connsiteX59" fmla="*/ 206375 w 962025"/>
                <a:gd name="connsiteY59" fmla="*/ 133350 h 993775"/>
                <a:gd name="connsiteX60" fmla="*/ 171450 w 962025"/>
                <a:gd name="connsiteY60" fmla="*/ 133350 h 993775"/>
                <a:gd name="connsiteX61" fmla="*/ 171450 w 962025"/>
                <a:gd name="connsiteY61" fmla="*/ 114300 h 993775"/>
                <a:gd name="connsiteX62" fmla="*/ 152400 w 962025"/>
                <a:gd name="connsiteY62" fmla="*/ 114300 h 993775"/>
                <a:gd name="connsiteX63" fmla="*/ 152400 w 962025"/>
                <a:gd name="connsiteY63" fmla="*/ 88900 h 993775"/>
                <a:gd name="connsiteX64" fmla="*/ 123825 w 962025"/>
                <a:gd name="connsiteY64" fmla="*/ 88900 h 993775"/>
                <a:gd name="connsiteX65" fmla="*/ 123825 w 962025"/>
                <a:gd name="connsiteY65" fmla="*/ 69850 h 993775"/>
                <a:gd name="connsiteX66" fmla="*/ 28575 w 962025"/>
                <a:gd name="connsiteY66" fmla="*/ 69850 h 993775"/>
                <a:gd name="connsiteX67" fmla="*/ 28575 w 962025"/>
                <a:gd name="connsiteY67" fmla="*/ 47625 h 993775"/>
                <a:gd name="connsiteX68" fmla="*/ 25400 w 962025"/>
                <a:gd name="connsiteY68" fmla="*/ 50800 h 993775"/>
                <a:gd name="connsiteX69" fmla="*/ 25400 w 962025"/>
                <a:gd name="connsiteY69" fmla="*/ 25400 h 993775"/>
                <a:gd name="connsiteX70" fmla="*/ 3175 w 962025"/>
                <a:gd name="connsiteY70" fmla="*/ 25400 h 993775"/>
                <a:gd name="connsiteX71" fmla="*/ 3175 w 962025"/>
                <a:gd name="connsiteY71" fmla="*/ 0 h 993775"/>
                <a:gd name="connsiteX72" fmla="*/ 0 w 962025"/>
                <a:gd name="connsiteY72" fmla="*/ 0 h 993775"/>
                <a:gd name="connsiteX0" fmla="*/ 958850 w 958850"/>
                <a:gd name="connsiteY0" fmla="*/ 993775 h 993775"/>
                <a:gd name="connsiteX1" fmla="*/ 958850 w 958850"/>
                <a:gd name="connsiteY1" fmla="*/ 955675 h 993775"/>
                <a:gd name="connsiteX2" fmla="*/ 873125 w 958850"/>
                <a:gd name="connsiteY2" fmla="*/ 955675 h 993775"/>
                <a:gd name="connsiteX3" fmla="*/ 873125 w 958850"/>
                <a:gd name="connsiteY3" fmla="*/ 933450 h 993775"/>
                <a:gd name="connsiteX4" fmla="*/ 787400 w 958850"/>
                <a:gd name="connsiteY4" fmla="*/ 933450 h 993775"/>
                <a:gd name="connsiteX5" fmla="*/ 787400 w 958850"/>
                <a:gd name="connsiteY5" fmla="*/ 908050 h 993775"/>
                <a:gd name="connsiteX6" fmla="*/ 771525 w 958850"/>
                <a:gd name="connsiteY6" fmla="*/ 908050 h 993775"/>
                <a:gd name="connsiteX7" fmla="*/ 771525 w 958850"/>
                <a:gd name="connsiteY7" fmla="*/ 879475 h 993775"/>
                <a:gd name="connsiteX8" fmla="*/ 768350 w 958850"/>
                <a:gd name="connsiteY8" fmla="*/ 879475 h 993775"/>
                <a:gd name="connsiteX9" fmla="*/ 768350 w 958850"/>
                <a:gd name="connsiteY9" fmla="*/ 838200 h 993775"/>
                <a:gd name="connsiteX10" fmla="*/ 746125 w 958850"/>
                <a:gd name="connsiteY10" fmla="*/ 838200 h 993775"/>
                <a:gd name="connsiteX11" fmla="*/ 746125 w 958850"/>
                <a:gd name="connsiteY11" fmla="*/ 812800 h 993775"/>
                <a:gd name="connsiteX12" fmla="*/ 727075 w 958850"/>
                <a:gd name="connsiteY12" fmla="*/ 812800 h 993775"/>
                <a:gd name="connsiteX13" fmla="*/ 727075 w 958850"/>
                <a:gd name="connsiteY13" fmla="*/ 793750 h 993775"/>
                <a:gd name="connsiteX14" fmla="*/ 701675 w 958850"/>
                <a:gd name="connsiteY14" fmla="*/ 793750 h 993775"/>
                <a:gd name="connsiteX15" fmla="*/ 701675 w 958850"/>
                <a:gd name="connsiteY15" fmla="*/ 758825 h 993775"/>
                <a:gd name="connsiteX16" fmla="*/ 673100 w 958850"/>
                <a:gd name="connsiteY16" fmla="*/ 758825 h 993775"/>
                <a:gd name="connsiteX17" fmla="*/ 673100 w 958850"/>
                <a:gd name="connsiteY17" fmla="*/ 723900 h 993775"/>
                <a:gd name="connsiteX18" fmla="*/ 641350 w 958850"/>
                <a:gd name="connsiteY18" fmla="*/ 723900 h 993775"/>
                <a:gd name="connsiteX19" fmla="*/ 641350 w 958850"/>
                <a:gd name="connsiteY19" fmla="*/ 657225 h 993775"/>
                <a:gd name="connsiteX20" fmla="*/ 600075 w 958850"/>
                <a:gd name="connsiteY20" fmla="*/ 657225 h 993775"/>
                <a:gd name="connsiteX21" fmla="*/ 600075 w 958850"/>
                <a:gd name="connsiteY21" fmla="*/ 631825 h 993775"/>
                <a:gd name="connsiteX22" fmla="*/ 581025 w 958850"/>
                <a:gd name="connsiteY22" fmla="*/ 631825 h 993775"/>
                <a:gd name="connsiteX23" fmla="*/ 581025 w 958850"/>
                <a:gd name="connsiteY23" fmla="*/ 609600 h 993775"/>
                <a:gd name="connsiteX24" fmla="*/ 552450 w 958850"/>
                <a:gd name="connsiteY24" fmla="*/ 609600 h 993775"/>
                <a:gd name="connsiteX25" fmla="*/ 552450 w 958850"/>
                <a:gd name="connsiteY25" fmla="*/ 590550 h 993775"/>
                <a:gd name="connsiteX26" fmla="*/ 488950 w 958850"/>
                <a:gd name="connsiteY26" fmla="*/ 590550 h 993775"/>
                <a:gd name="connsiteX27" fmla="*/ 488950 w 958850"/>
                <a:gd name="connsiteY27" fmla="*/ 590550 h 993775"/>
                <a:gd name="connsiteX28" fmla="*/ 488950 w 958850"/>
                <a:gd name="connsiteY28" fmla="*/ 571500 h 993775"/>
                <a:gd name="connsiteX29" fmla="*/ 488950 w 958850"/>
                <a:gd name="connsiteY29" fmla="*/ 555625 h 993775"/>
                <a:gd name="connsiteX30" fmla="*/ 482600 w 958850"/>
                <a:gd name="connsiteY30" fmla="*/ 561975 h 993775"/>
                <a:gd name="connsiteX31" fmla="*/ 482600 w 958850"/>
                <a:gd name="connsiteY31" fmla="*/ 523875 h 993775"/>
                <a:gd name="connsiteX32" fmla="*/ 431800 w 958850"/>
                <a:gd name="connsiteY32" fmla="*/ 523875 h 993775"/>
                <a:gd name="connsiteX33" fmla="*/ 431800 w 958850"/>
                <a:gd name="connsiteY33" fmla="*/ 508000 h 993775"/>
                <a:gd name="connsiteX34" fmla="*/ 400050 w 958850"/>
                <a:gd name="connsiteY34" fmla="*/ 508000 h 993775"/>
                <a:gd name="connsiteX35" fmla="*/ 400050 w 958850"/>
                <a:gd name="connsiteY35" fmla="*/ 482600 h 993775"/>
                <a:gd name="connsiteX36" fmla="*/ 381000 w 958850"/>
                <a:gd name="connsiteY36" fmla="*/ 482600 h 993775"/>
                <a:gd name="connsiteX37" fmla="*/ 381000 w 958850"/>
                <a:gd name="connsiteY37" fmla="*/ 460375 h 993775"/>
                <a:gd name="connsiteX38" fmla="*/ 371475 w 958850"/>
                <a:gd name="connsiteY38" fmla="*/ 460375 h 993775"/>
                <a:gd name="connsiteX39" fmla="*/ 371475 w 958850"/>
                <a:gd name="connsiteY39" fmla="*/ 434975 h 993775"/>
                <a:gd name="connsiteX40" fmla="*/ 358775 w 958850"/>
                <a:gd name="connsiteY40" fmla="*/ 434975 h 993775"/>
                <a:gd name="connsiteX41" fmla="*/ 358775 w 958850"/>
                <a:gd name="connsiteY41" fmla="*/ 415925 h 993775"/>
                <a:gd name="connsiteX42" fmla="*/ 339725 w 958850"/>
                <a:gd name="connsiteY42" fmla="*/ 415925 h 993775"/>
                <a:gd name="connsiteX43" fmla="*/ 339725 w 958850"/>
                <a:gd name="connsiteY43" fmla="*/ 393700 h 993775"/>
                <a:gd name="connsiteX44" fmla="*/ 330200 w 958850"/>
                <a:gd name="connsiteY44" fmla="*/ 393700 h 993775"/>
                <a:gd name="connsiteX45" fmla="*/ 330200 w 958850"/>
                <a:gd name="connsiteY45" fmla="*/ 346075 h 993775"/>
                <a:gd name="connsiteX46" fmla="*/ 323850 w 958850"/>
                <a:gd name="connsiteY46" fmla="*/ 346075 h 993775"/>
                <a:gd name="connsiteX47" fmla="*/ 323850 w 958850"/>
                <a:gd name="connsiteY47" fmla="*/ 330200 h 993775"/>
                <a:gd name="connsiteX48" fmla="*/ 311150 w 958850"/>
                <a:gd name="connsiteY48" fmla="*/ 330200 h 993775"/>
                <a:gd name="connsiteX49" fmla="*/ 311150 w 958850"/>
                <a:gd name="connsiteY49" fmla="*/ 304800 h 993775"/>
                <a:gd name="connsiteX50" fmla="*/ 298450 w 958850"/>
                <a:gd name="connsiteY50" fmla="*/ 304800 h 993775"/>
                <a:gd name="connsiteX51" fmla="*/ 298450 w 958850"/>
                <a:gd name="connsiteY51" fmla="*/ 257175 h 993775"/>
                <a:gd name="connsiteX52" fmla="*/ 273050 w 958850"/>
                <a:gd name="connsiteY52" fmla="*/ 257175 h 993775"/>
                <a:gd name="connsiteX53" fmla="*/ 273050 w 958850"/>
                <a:gd name="connsiteY53" fmla="*/ 244475 h 993775"/>
                <a:gd name="connsiteX54" fmla="*/ 263525 w 958850"/>
                <a:gd name="connsiteY54" fmla="*/ 244475 h 993775"/>
                <a:gd name="connsiteX55" fmla="*/ 263525 w 958850"/>
                <a:gd name="connsiteY55" fmla="*/ 225425 h 993775"/>
                <a:gd name="connsiteX56" fmla="*/ 219075 w 958850"/>
                <a:gd name="connsiteY56" fmla="*/ 225425 h 993775"/>
                <a:gd name="connsiteX57" fmla="*/ 219075 w 958850"/>
                <a:gd name="connsiteY57" fmla="*/ 200025 h 993775"/>
                <a:gd name="connsiteX58" fmla="*/ 203200 w 958850"/>
                <a:gd name="connsiteY58" fmla="*/ 200025 h 993775"/>
                <a:gd name="connsiteX59" fmla="*/ 203200 w 958850"/>
                <a:gd name="connsiteY59" fmla="*/ 133350 h 993775"/>
                <a:gd name="connsiteX60" fmla="*/ 168275 w 958850"/>
                <a:gd name="connsiteY60" fmla="*/ 133350 h 993775"/>
                <a:gd name="connsiteX61" fmla="*/ 168275 w 958850"/>
                <a:gd name="connsiteY61" fmla="*/ 114300 h 993775"/>
                <a:gd name="connsiteX62" fmla="*/ 149225 w 958850"/>
                <a:gd name="connsiteY62" fmla="*/ 114300 h 993775"/>
                <a:gd name="connsiteX63" fmla="*/ 149225 w 958850"/>
                <a:gd name="connsiteY63" fmla="*/ 88900 h 993775"/>
                <a:gd name="connsiteX64" fmla="*/ 120650 w 958850"/>
                <a:gd name="connsiteY64" fmla="*/ 88900 h 993775"/>
                <a:gd name="connsiteX65" fmla="*/ 120650 w 958850"/>
                <a:gd name="connsiteY65" fmla="*/ 69850 h 993775"/>
                <a:gd name="connsiteX66" fmla="*/ 25400 w 958850"/>
                <a:gd name="connsiteY66" fmla="*/ 69850 h 993775"/>
                <a:gd name="connsiteX67" fmla="*/ 25400 w 958850"/>
                <a:gd name="connsiteY67" fmla="*/ 47625 h 993775"/>
                <a:gd name="connsiteX68" fmla="*/ 22225 w 958850"/>
                <a:gd name="connsiteY68" fmla="*/ 50800 h 993775"/>
                <a:gd name="connsiteX69" fmla="*/ 22225 w 958850"/>
                <a:gd name="connsiteY69" fmla="*/ 25400 h 993775"/>
                <a:gd name="connsiteX70" fmla="*/ 0 w 958850"/>
                <a:gd name="connsiteY70" fmla="*/ 25400 h 993775"/>
                <a:gd name="connsiteX71" fmla="*/ 0 w 958850"/>
                <a:gd name="connsiteY71" fmla="*/ 0 h 993775"/>
                <a:gd name="connsiteX0" fmla="*/ 958850 w 958850"/>
                <a:gd name="connsiteY0" fmla="*/ 993775 h 993775"/>
                <a:gd name="connsiteX1" fmla="*/ 958850 w 958850"/>
                <a:gd name="connsiteY1" fmla="*/ 955675 h 993775"/>
                <a:gd name="connsiteX2" fmla="*/ 873125 w 958850"/>
                <a:gd name="connsiteY2" fmla="*/ 955675 h 993775"/>
                <a:gd name="connsiteX3" fmla="*/ 873125 w 958850"/>
                <a:gd name="connsiteY3" fmla="*/ 933450 h 993775"/>
                <a:gd name="connsiteX4" fmla="*/ 787400 w 958850"/>
                <a:gd name="connsiteY4" fmla="*/ 933450 h 993775"/>
                <a:gd name="connsiteX5" fmla="*/ 787400 w 958850"/>
                <a:gd name="connsiteY5" fmla="*/ 908050 h 993775"/>
                <a:gd name="connsiteX6" fmla="*/ 771525 w 958850"/>
                <a:gd name="connsiteY6" fmla="*/ 908050 h 993775"/>
                <a:gd name="connsiteX7" fmla="*/ 771525 w 958850"/>
                <a:gd name="connsiteY7" fmla="*/ 879475 h 993775"/>
                <a:gd name="connsiteX8" fmla="*/ 768350 w 958850"/>
                <a:gd name="connsiteY8" fmla="*/ 879475 h 993775"/>
                <a:gd name="connsiteX9" fmla="*/ 768350 w 958850"/>
                <a:gd name="connsiteY9" fmla="*/ 838200 h 993775"/>
                <a:gd name="connsiteX10" fmla="*/ 746125 w 958850"/>
                <a:gd name="connsiteY10" fmla="*/ 838200 h 993775"/>
                <a:gd name="connsiteX11" fmla="*/ 746125 w 958850"/>
                <a:gd name="connsiteY11" fmla="*/ 812800 h 993775"/>
                <a:gd name="connsiteX12" fmla="*/ 727075 w 958850"/>
                <a:gd name="connsiteY12" fmla="*/ 812800 h 993775"/>
                <a:gd name="connsiteX13" fmla="*/ 727075 w 958850"/>
                <a:gd name="connsiteY13" fmla="*/ 793750 h 993775"/>
                <a:gd name="connsiteX14" fmla="*/ 701675 w 958850"/>
                <a:gd name="connsiteY14" fmla="*/ 793750 h 993775"/>
                <a:gd name="connsiteX15" fmla="*/ 701675 w 958850"/>
                <a:gd name="connsiteY15" fmla="*/ 758825 h 993775"/>
                <a:gd name="connsiteX16" fmla="*/ 673100 w 958850"/>
                <a:gd name="connsiteY16" fmla="*/ 758825 h 993775"/>
                <a:gd name="connsiteX17" fmla="*/ 673100 w 958850"/>
                <a:gd name="connsiteY17" fmla="*/ 723900 h 993775"/>
                <a:gd name="connsiteX18" fmla="*/ 641350 w 958850"/>
                <a:gd name="connsiteY18" fmla="*/ 723900 h 993775"/>
                <a:gd name="connsiteX19" fmla="*/ 641350 w 958850"/>
                <a:gd name="connsiteY19" fmla="*/ 657225 h 993775"/>
                <a:gd name="connsiteX20" fmla="*/ 600075 w 958850"/>
                <a:gd name="connsiteY20" fmla="*/ 657225 h 993775"/>
                <a:gd name="connsiteX21" fmla="*/ 600075 w 958850"/>
                <a:gd name="connsiteY21" fmla="*/ 631825 h 993775"/>
                <a:gd name="connsiteX22" fmla="*/ 581025 w 958850"/>
                <a:gd name="connsiteY22" fmla="*/ 631825 h 993775"/>
                <a:gd name="connsiteX23" fmla="*/ 581025 w 958850"/>
                <a:gd name="connsiteY23" fmla="*/ 609600 h 993775"/>
                <a:gd name="connsiteX24" fmla="*/ 552450 w 958850"/>
                <a:gd name="connsiteY24" fmla="*/ 609600 h 993775"/>
                <a:gd name="connsiteX25" fmla="*/ 552450 w 958850"/>
                <a:gd name="connsiteY25" fmla="*/ 590550 h 993775"/>
                <a:gd name="connsiteX26" fmla="*/ 488950 w 958850"/>
                <a:gd name="connsiteY26" fmla="*/ 590550 h 993775"/>
                <a:gd name="connsiteX27" fmla="*/ 488950 w 958850"/>
                <a:gd name="connsiteY27" fmla="*/ 590550 h 993775"/>
                <a:gd name="connsiteX28" fmla="*/ 488950 w 958850"/>
                <a:gd name="connsiteY28" fmla="*/ 571500 h 993775"/>
                <a:gd name="connsiteX29" fmla="*/ 488950 w 958850"/>
                <a:gd name="connsiteY29" fmla="*/ 555625 h 993775"/>
                <a:gd name="connsiteX30" fmla="*/ 482600 w 958850"/>
                <a:gd name="connsiteY30" fmla="*/ 552450 h 993775"/>
                <a:gd name="connsiteX31" fmla="*/ 482600 w 958850"/>
                <a:gd name="connsiteY31" fmla="*/ 523875 h 993775"/>
                <a:gd name="connsiteX32" fmla="*/ 431800 w 958850"/>
                <a:gd name="connsiteY32" fmla="*/ 523875 h 993775"/>
                <a:gd name="connsiteX33" fmla="*/ 431800 w 958850"/>
                <a:gd name="connsiteY33" fmla="*/ 508000 h 993775"/>
                <a:gd name="connsiteX34" fmla="*/ 400050 w 958850"/>
                <a:gd name="connsiteY34" fmla="*/ 508000 h 993775"/>
                <a:gd name="connsiteX35" fmla="*/ 400050 w 958850"/>
                <a:gd name="connsiteY35" fmla="*/ 482600 h 993775"/>
                <a:gd name="connsiteX36" fmla="*/ 381000 w 958850"/>
                <a:gd name="connsiteY36" fmla="*/ 482600 h 993775"/>
                <a:gd name="connsiteX37" fmla="*/ 381000 w 958850"/>
                <a:gd name="connsiteY37" fmla="*/ 460375 h 993775"/>
                <a:gd name="connsiteX38" fmla="*/ 371475 w 958850"/>
                <a:gd name="connsiteY38" fmla="*/ 460375 h 993775"/>
                <a:gd name="connsiteX39" fmla="*/ 371475 w 958850"/>
                <a:gd name="connsiteY39" fmla="*/ 434975 h 993775"/>
                <a:gd name="connsiteX40" fmla="*/ 358775 w 958850"/>
                <a:gd name="connsiteY40" fmla="*/ 434975 h 993775"/>
                <a:gd name="connsiteX41" fmla="*/ 358775 w 958850"/>
                <a:gd name="connsiteY41" fmla="*/ 415925 h 993775"/>
                <a:gd name="connsiteX42" fmla="*/ 339725 w 958850"/>
                <a:gd name="connsiteY42" fmla="*/ 415925 h 993775"/>
                <a:gd name="connsiteX43" fmla="*/ 339725 w 958850"/>
                <a:gd name="connsiteY43" fmla="*/ 393700 h 993775"/>
                <a:gd name="connsiteX44" fmla="*/ 330200 w 958850"/>
                <a:gd name="connsiteY44" fmla="*/ 393700 h 993775"/>
                <a:gd name="connsiteX45" fmla="*/ 330200 w 958850"/>
                <a:gd name="connsiteY45" fmla="*/ 346075 h 993775"/>
                <a:gd name="connsiteX46" fmla="*/ 323850 w 958850"/>
                <a:gd name="connsiteY46" fmla="*/ 346075 h 993775"/>
                <a:gd name="connsiteX47" fmla="*/ 323850 w 958850"/>
                <a:gd name="connsiteY47" fmla="*/ 330200 h 993775"/>
                <a:gd name="connsiteX48" fmla="*/ 311150 w 958850"/>
                <a:gd name="connsiteY48" fmla="*/ 330200 h 993775"/>
                <a:gd name="connsiteX49" fmla="*/ 311150 w 958850"/>
                <a:gd name="connsiteY49" fmla="*/ 304800 h 993775"/>
                <a:gd name="connsiteX50" fmla="*/ 298450 w 958850"/>
                <a:gd name="connsiteY50" fmla="*/ 304800 h 993775"/>
                <a:gd name="connsiteX51" fmla="*/ 298450 w 958850"/>
                <a:gd name="connsiteY51" fmla="*/ 257175 h 993775"/>
                <a:gd name="connsiteX52" fmla="*/ 273050 w 958850"/>
                <a:gd name="connsiteY52" fmla="*/ 257175 h 993775"/>
                <a:gd name="connsiteX53" fmla="*/ 273050 w 958850"/>
                <a:gd name="connsiteY53" fmla="*/ 244475 h 993775"/>
                <a:gd name="connsiteX54" fmla="*/ 263525 w 958850"/>
                <a:gd name="connsiteY54" fmla="*/ 244475 h 993775"/>
                <a:gd name="connsiteX55" fmla="*/ 263525 w 958850"/>
                <a:gd name="connsiteY55" fmla="*/ 225425 h 993775"/>
                <a:gd name="connsiteX56" fmla="*/ 219075 w 958850"/>
                <a:gd name="connsiteY56" fmla="*/ 225425 h 993775"/>
                <a:gd name="connsiteX57" fmla="*/ 219075 w 958850"/>
                <a:gd name="connsiteY57" fmla="*/ 200025 h 993775"/>
                <a:gd name="connsiteX58" fmla="*/ 203200 w 958850"/>
                <a:gd name="connsiteY58" fmla="*/ 200025 h 993775"/>
                <a:gd name="connsiteX59" fmla="*/ 203200 w 958850"/>
                <a:gd name="connsiteY59" fmla="*/ 133350 h 993775"/>
                <a:gd name="connsiteX60" fmla="*/ 168275 w 958850"/>
                <a:gd name="connsiteY60" fmla="*/ 133350 h 993775"/>
                <a:gd name="connsiteX61" fmla="*/ 168275 w 958850"/>
                <a:gd name="connsiteY61" fmla="*/ 114300 h 993775"/>
                <a:gd name="connsiteX62" fmla="*/ 149225 w 958850"/>
                <a:gd name="connsiteY62" fmla="*/ 114300 h 993775"/>
                <a:gd name="connsiteX63" fmla="*/ 149225 w 958850"/>
                <a:gd name="connsiteY63" fmla="*/ 88900 h 993775"/>
                <a:gd name="connsiteX64" fmla="*/ 120650 w 958850"/>
                <a:gd name="connsiteY64" fmla="*/ 88900 h 993775"/>
                <a:gd name="connsiteX65" fmla="*/ 120650 w 958850"/>
                <a:gd name="connsiteY65" fmla="*/ 69850 h 993775"/>
                <a:gd name="connsiteX66" fmla="*/ 25400 w 958850"/>
                <a:gd name="connsiteY66" fmla="*/ 69850 h 993775"/>
                <a:gd name="connsiteX67" fmla="*/ 25400 w 958850"/>
                <a:gd name="connsiteY67" fmla="*/ 47625 h 993775"/>
                <a:gd name="connsiteX68" fmla="*/ 22225 w 958850"/>
                <a:gd name="connsiteY68" fmla="*/ 50800 h 993775"/>
                <a:gd name="connsiteX69" fmla="*/ 22225 w 958850"/>
                <a:gd name="connsiteY69" fmla="*/ 25400 h 993775"/>
                <a:gd name="connsiteX70" fmla="*/ 0 w 958850"/>
                <a:gd name="connsiteY70" fmla="*/ 25400 h 993775"/>
                <a:gd name="connsiteX71" fmla="*/ 0 w 958850"/>
                <a:gd name="connsiteY71" fmla="*/ 0 h 993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958850" h="993775">
                  <a:moveTo>
                    <a:pt x="958850" y="993775"/>
                  </a:moveTo>
                  <a:lnTo>
                    <a:pt x="958850" y="955675"/>
                  </a:lnTo>
                  <a:lnTo>
                    <a:pt x="873125" y="955675"/>
                  </a:lnTo>
                  <a:lnTo>
                    <a:pt x="873125" y="933450"/>
                  </a:lnTo>
                  <a:lnTo>
                    <a:pt x="787400" y="933450"/>
                  </a:lnTo>
                  <a:lnTo>
                    <a:pt x="787400" y="908050"/>
                  </a:lnTo>
                  <a:lnTo>
                    <a:pt x="771525" y="908050"/>
                  </a:lnTo>
                  <a:lnTo>
                    <a:pt x="771525" y="879475"/>
                  </a:lnTo>
                  <a:lnTo>
                    <a:pt x="768350" y="879475"/>
                  </a:lnTo>
                  <a:lnTo>
                    <a:pt x="768350" y="838200"/>
                  </a:lnTo>
                  <a:lnTo>
                    <a:pt x="746125" y="838200"/>
                  </a:lnTo>
                  <a:lnTo>
                    <a:pt x="746125" y="812800"/>
                  </a:lnTo>
                  <a:lnTo>
                    <a:pt x="727075" y="812800"/>
                  </a:lnTo>
                  <a:lnTo>
                    <a:pt x="727075" y="793750"/>
                  </a:lnTo>
                  <a:lnTo>
                    <a:pt x="701675" y="793750"/>
                  </a:lnTo>
                  <a:lnTo>
                    <a:pt x="701675" y="758825"/>
                  </a:lnTo>
                  <a:lnTo>
                    <a:pt x="673100" y="758825"/>
                  </a:lnTo>
                  <a:lnTo>
                    <a:pt x="673100" y="723900"/>
                  </a:lnTo>
                  <a:lnTo>
                    <a:pt x="641350" y="723900"/>
                  </a:lnTo>
                  <a:lnTo>
                    <a:pt x="641350" y="657225"/>
                  </a:lnTo>
                  <a:lnTo>
                    <a:pt x="600075" y="657225"/>
                  </a:lnTo>
                  <a:lnTo>
                    <a:pt x="600075" y="631825"/>
                  </a:lnTo>
                  <a:lnTo>
                    <a:pt x="581025" y="631825"/>
                  </a:lnTo>
                  <a:lnTo>
                    <a:pt x="581025" y="609600"/>
                  </a:lnTo>
                  <a:lnTo>
                    <a:pt x="552450" y="609600"/>
                  </a:lnTo>
                  <a:lnTo>
                    <a:pt x="552450" y="590550"/>
                  </a:lnTo>
                  <a:lnTo>
                    <a:pt x="488950" y="590550"/>
                  </a:lnTo>
                  <a:lnTo>
                    <a:pt x="488950" y="590550"/>
                  </a:lnTo>
                  <a:lnTo>
                    <a:pt x="488950" y="571500"/>
                  </a:lnTo>
                  <a:lnTo>
                    <a:pt x="488950" y="555625"/>
                  </a:lnTo>
                  <a:lnTo>
                    <a:pt x="482600" y="552450"/>
                  </a:lnTo>
                  <a:lnTo>
                    <a:pt x="482600" y="523875"/>
                  </a:lnTo>
                  <a:lnTo>
                    <a:pt x="431800" y="523875"/>
                  </a:lnTo>
                  <a:lnTo>
                    <a:pt x="431800" y="508000"/>
                  </a:lnTo>
                  <a:lnTo>
                    <a:pt x="400050" y="508000"/>
                  </a:lnTo>
                  <a:lnTo>
                    <a:pt x="400050" y="482600"/>
                  </a:lnTo>
                  <a:lnTo>
                    <a:pt x="381000" y="482600"/>
                  </a:lnTo>
                  <a:lnTo>
                    <a:pt x="381000" y="460375"/>
                  </a:lnTo>
                  <a:lnTo>
                    <a:pt x="371475" y="460375"/>
                  </a:lnTo>
                  <a:lnTo>
                    <a:pt x="371475" y="434975"/>
                  </a:lnTo>
                  <a:lnTo>
                    <a:pt x="358775" y="434975"/>
                  </a:lnTo>
                  <a:lnTo>
                    <a:pt x="358775" y="415925"/>
                  </a:lnTo>
                  <a:lnTo>
                    <a:pt x="339725" y="415925"/>
                  </a:lnTo>
                  <a:lnTo>
                    <a:pt x="339725" y="393700"/>
                  </a:lnTo>
                  <a:lnTo>
                    <a:pt x="330200" y="393700"/>
                  </a:lnTo>
                  <a:lnTo>
                    <a:pt x="330200" y="346075"/>
                  </a:lnTo>
                  <a:lnTo>
                    <a:pt x="323850" y="346075"/>
                  </a:lnTo>
                  <a:lnTo>
                    <a:pt x="323850" y="330200"/>
                  </a:lnTo>
                  <a:lnTo>
                    <a:pt x="311150" y="330200"/>
                  </a:lnTo>
                  <a:lnTo>
                    <a:pt x="311150" y="304800"/>
                  </a:lnTo>
                  <a:lnTo>
                    <a:pt x="298450" y="304800"/>
                  </a:lnTo>
                  <a:lnTo>
                    <a:pt x="298450" y="257175"/>
                  </a:lnTo>
                  <a:lnTo>
                    <a:pt x="273050" y="257175"/>
                  </a:lnTo>
                  <a:lnTo>
                    <a:pt x="273050" y="244475"/>
                  </a:lnTo>
                  <a:lnTo>
                    <a:pt x="263525" y="244475"/>
                  </a:lnTo>
                  <a:lnTo>
                    <a:pt x="263525" y="225425"/>
                  </a:lnTo>
                  <a:lnTo>
                    <a:pt x="219075" y="225425"/>
                  </a:lnTo>
                  <a:lnTo>
                    <a:pt x="219075" y="200025"/>
                  </a:lnTo>
                  <a:lnTo>
                    <a:pt x="203200" y="200025"/>
                  </a:lnTo>
                  <a:lnTo>
                    <a:pt x="203200" y="133350"/>
                  </a:lnTo>
                  <a:lnTo>
                    <a:pt x="168275" y="133350"/>
                  </a:lnTo>
                  <a:lnTo>
                    <a:pt x="168275" y="114300"/>
                  </a:lnTo>
                  <a:lnTo>
                    <a:pt x="149225" y="114300"/>
                  </a:lnTo>
                  <a:lnTo>
                    <a:pt x="149225" y="88900"/>
                  </a:lnTo>
                  <a:lnTo>
                    <a:pt x="120650" y="88900"/>
                  </a:lnTo>
                  <a:lnTo>
                    <a:pt x="120650" y="69850"/>
                  </a:lnTo>
                  <a:lnTo>
                    <a:pt x="25400" y="69850"/>
                  </a:lnTo>
                  <a:lnTo>
                    <a:pt x="25400" y="47625"/>
                  </a:lnTo>
                  <a:lnTo>
                    <a:pt x="22225" y="50800"/>
                  </a:lnTo>
                  <a:lnTo>
                    <a:pt x="22225" y="25400"/>
                  </a:lnTo>
                  <a:lnTo>
                    <a:pt x="0" y="2540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48" name="Freeform: Shape 147">
              <a:extLst>
                <a:ext uri="{FF2B5EF4-FFF2-40B4-BE49-F238E27FC236}">
                  <a16:creationId xmlns:a16="http://schemas.microsoft.com/office/drawing/2014/main" id="{F97CEBA1-EAD4-75BC-FC6A-CD0D44A7451A}"/>
                </a:ext>
              </a:extLst>
            </p:cNvPr>
            <p:cNvSpPr/>
            <p:nvPr/>
          </p:nvSpPr>
          <p:spPr bwMode="auto">
            <a:xfrm>
              <a:off x="6800850" y="2426492"/>
              <a:ext cx="757238" cy="614363"/>
            </a:xfrm>
            <a:custGeom>
              <a:avLst/>
              <a:gdLst>
                <a:gd name="connsiteX0" fmla="*/ 0 w 757238"/>
                <a:gd name="connsiteY0" fmla="*/ 0 h 614362"/>
                <a:gd name="connsiteX1" fmla="*/ 57150 w 757238"/>
                <a:gd name="connsiteY1" fmla="*/ 0 h 614362"/>
                <a:gd name="connsiteX2" fmla="*/ 57150 w 757238"/>
                <a:gd name="connsiteY2" fmla="*/ 28575 h 614362"/>
                <a:gd name="connsiteX3" fmla="*/ 73819 w 757238"/>
                <a:gd name="connsiteY3" fmla="*/ 28575 h 614362"/>
                <a:gd name="connsiteX4" fmla="*/ 73819 w 757238"/>
                <a:gd name="connsiteY4" fmla="*/ 47625 h 614362"/>
                <a:gd name="connsiteX5" fmla="*/ 92869 w 757238"/>
                <a:gd name="connsiteY5" fmla="*/ 47625 h 614362"/>
                <a:gd name="connsiteX6" fmla="*/ 92869 w 757238"/>
                <a:gd name="connsiteY6" fmla="*/ 92869 h 614362"/>
                <a:gd name="connsiteX7" fmla="*/ 130969 w 757238"/>
                <a:gd name="connsiteY7" fmla="*/ 92869 h 614362"/>
                <a:gd name="connsiteX8" fmla="*/ 130969 w 757238"/>
                <a:gd name="connsiteY8" fmla="*/ 114300 h 614362"/>
                <a:gd name="connsiteX9" fmla="*/ 150019 w 757238"/>
                <a:gd name="connsiteY9" fmla="*/ 114300 h 614362"/>
                <a:gd name="connsiteX10" fmla="*/ 150019 w 757238"/>
                <a:gd name="connsiteY10" fmla="*/ 135731 h 614362"/>
                <a:gd name="connsiteX11" fmla="*/ 207169 w 757238"/>
                <a:gd name="connsiteY11" fmla="*/ 135731 h 614362"/>
                <a:gd name="connsiteX12" fmla="*/ 207169 w 757238"/>
                <a:gd name="connsiteY12" fmla="*/ 159544 h 614362"/>
                <a:gd name="connsiteX13" fmla="*/ 221456 w 757238"/>
                <a:gd name="connsiteY13" fmla="*/ 159544 h 614362"/>
                <a:gd name="connsiteX14" fmla="*/ 221456 w 757238"/>
                <a:gd name="connsiteY14" fmla="*/ 180975 h 614362"/>
                <a:gd name="connsiteX15" fmla="*/ 280988 w 757238"/>
                <a:gd name="connsiteY15" fmla="*/ 180975 h 614362"/>
                <a:gd name="connsiteX16" fmla="*/ 280988 w 757238"/>
                <a:gd name="connsiteY16" fmla="*/ 200025 h 614362"/>
                <a:gd name="connsiteX17" fmla="*/ 321469 w 757238"/>
                <a:gd name="connsiteY17" fmla="*/ 200025 h 614362"/>
                <a:gd name="connsiteX18" fmla="*/ 321469 w 757238"/>
                <a:gd name="connsiteY18" fmla="*/ 219075 h 614362"/>
                <a:gd name="connsiteX19" fmla="*/ 352425 w 757238"/>
                <a:gd name="connsiteY19" fmla="*/ 219075 h 614362"/>
                <a:gd name="connsiteX20" fmla="*/ 352425 w 757238"/>
                <a:gd name="connsiteY20" fmla="*/ 245269 h 614362"/>
                <a:gd name="connsiteX21" fmla="*/ 383381 w 757238"/>
                <a:gd name="connsiteY21" fmla="*/ 245269 h 614362"/>
                <a:gd name="connsiteX22" fmla="*/ 383381 w 757238"/>
                <a:gd name="connsiteY22" fmla="*/ 264319 h 614362"/>
                <a:gd name="connsiteX23" fmla="*/ 409575 w 757238"/>
                <a:gd name="connsiteY23" fmla="*/ 264319 h 614362"/>
                <a:gd name="connsiteX24" fmla="*/ 409575 w 757238"/>
                <a:gd name="connsiteY24" fmla="*/ 285750 h 614362"/>
                <a:gd name="connsiteX25" fmla="*/ 421481 w 757238"/>
                <a:gd name="connsiteY25" fmla="*/ 285750 h 614362"/>
                <a:gd name="connsiteX26" fmla="*/ 421481 w 757238"/>
                <a:gd name="connsiteY26" fmla="*/ 323850 h 614362"/>
                <a:gd name="connsiteX27" fmla="*/ 440531 w 757238"/>
                <a:gd name="connsiteY27" fmla="*/ 323850 h 614362"/>
                <a:gd name="connsiteX28" fmla="*/ 440531 w 757238"/>
                <a:gd name="connsiteY28" fmla="*/ 345281 h 614362"/>
                <a:gd name="connsiteX29" fmla="*/ 500063 w 757238"/>
                <a:gd name="connsiteY29" fmla="*/ 345281 h 614362"/>
                <a:gd name="connsiteX30" fmla="*/ 500063 w 757238"/>
                <a:gd name="connsiteY30" fmla="*/ 371475 h 614362"/>
                <a:gd name="connsiteX31" fmla="*/ 569119 w 757238"/>
                <a:gd name="connsiteY31" fmla="*/ 371475 h 614362"/>
                <a:gd name="connsiteX32" fmla="*/ 569119 w 757238"/>
                <a:gd name="connsiteY32" fmla="*/ 397669 h 614362"/>
                <a:gd name="connsiteX33" fmla="*/ 573881 w 757238"/>
                <a:gd name="connsiteY33" fmla="*/ 397669 h 614362"/>
                <a:gd name="connsiteX34" fmla="*/ 573881 w 757238"/>
                <a:gd name="connsiteY34" fmla="*/ 416719 h 614362"/>
                <a:gd name="connsiteX35" fmla="*/ 604838 w 757238"/>
                <a:gd name="connsiteY35" fmla="*/ 416719 h 614362"/>
                <a:gd name="connsiteX36" fmla="*/ 604838 w 757238"/>
                <a:gd name="connsiteY36" fmla="*/ 435769 h 614362"/>
                <a:gd name="connsiteX37" fmla="*/ 616744 w 757238"/>
                <a:gd name="connsiteY37" fmla="*/ 435769 h 614362"/>
                <a:gd name="connsiteX38" fmla="*/ 616744 w 757238"/>
                <a:gd name="connsiteY38" fmla="*/ 457200 h 614362"/>
                <a:gd name="connsiteX39" fmla="*/ 650081 w 757238"/>
                <a:gd name="connsiteY39" fmla="*/ 457200 h 614362"/>
                <a:gd name="connsiteX40" fmla="*/ 650081 w 757238"/>
                <a:gd name="connsiteY40" fmla="*/ 483394 h 614362"/>
                <a:gd name="connsiteX41" fmla="*/ 671513 w 757238"/>
                <a:gd name="connsiteY41" fmla="*/ 483394 h 614362"/>
                <a:gd name="connsiteX42" fmla="*/ 671513 w 757238"/>
                <a:gd name="connsiteY42" fmla="*/ 500062 h 614362"/>
                <a:gd name="connsiteX43" fmla="*/ 688181 w 757238"/>
                <a:gd name="connsiteY43" fmla="*/ 500062 h 614362"/>
                <a:gd name="connsiteX44" fmla="*/ 688181 w 757238"/>
                <a:gd name="connsiteY44" fmla="*/ 521494 h 614362"/>
                <a:gd name="connsiteX45" fmla="*/ 719138 w 757238"/>
                <a:gd name="connsiteY45" fmla="*/ 521494 h 614362"/>
                <a:gd name="connsiteX46" fmla="*/ 719138 w 757238"/>
                <a:gd name="connsiteY46" fmla="*/ 542925 h 614362"/>
                <a:gd name="connsiteX47" fmla="*/ 735806 w 757238"/>
                <a:gd name="connsiteY47" fmla="*/ 542925 h 614362"/>
                <a:gd name="connsiteX48" fmla="*/ 735806 w 757238"/>
                <a:gd name="connsiteY48" fmla="*/ 566737 h 614362"/>
                <a:gd name="connsiteX49" fmla="*/ 747713 w 757238"/>
                <a:gd name="connsiteY49" fmla="*/ 566737 h 614362"/>
                <a:gd name="connsiteX50" fmla="*/ 747713 w 757238"/>
                <a:gd name="connsiteY50" fmla="*/ 588169 h 614362"/>
                <a:gd name="connsiteX51" fmla="*/ 757238 w 757238"/>
                <a:gd name="connsiteY51" fmla="*/ 588169 h 614362"/>
                <a:gd name="connsiteX52" fmla="*/ 757238 w 757238"/>
                <a:gd name="connsiteY52" fmla="*/ 614362 h 614362"/>
                <a:gd name="connsiteX0" fmla="*/ 0 w 757238"/>
                <a:gd name="connsiteY0" fmla="*/ 0 h 614362"/>
                <a:gd name="connsiteX1" fmla="*/ 2382 w 757238"/>
                <a:gd name="connsiteY1" fmla="*/ 30956 h 614362"/>
                <a:gd name="connsiteX2" fmla="*/ 57150 w 757238"/>
                <a:gd name="connsiteY2" fmla="*/ 28575 h 614362"/>
                <a:gd name="connsiteX3" fmla="*/ 73819 w 757238"/>
                <a:gd name="connsiteY3" fmla="*/ 28575 h 614362"/>
                <a:gd name="connsiteX4" fmla="*/ 73819 w 757238"/>
                <a:gd name="connsiteY4" fmla="*/ 47625 h 614362"/>
                <a:gd name="connsiteX5" fmla="*/ 92869 w 757238"/>
                <a:gd name="connsiteY5" fmla="*/ 47625 h 614362"/>
                <a:gd name="connsiteX6" fmla="*/ 92869 w 757238"/>
                <a:gd name="connsiteY6" fmla="*/ 92869 h 614362"/>
                <a:gd name="connsiteX7" fmla="*/ 130969 w 757238"/>
                <a:gd name="connsiteY7" fmla="*/ 92869 h 614362"/>
                <a:gd name="connsiteX8" fmla="*/ 130969 w 757238"/>
                <a:gd name="connsiteY8" fmla="*/ 114300 h 614362"/>
                <a:gd name="connsiteX9" fmla="*/ 150019 w 757238"/>
                <a:gd name="connsiteY9" fmla="*/ 114300 h 614362"/>
                <a:gd name="connsiteX10" fmla="*/ 150019 w 757238"/>
                <a:gd name="connsiteY10" fmla="*/ 135731 h 614362"/>
                <a:gd name="connsiteX11" fmla="*/ 207169 w 757238"/>
                <a:gd name="connsiteY11" fmla="*/ 135731 h 614362"/>
                <a:gd name="connsiteX12" fmla="*/ 207169 w 757238"/>
                <a:gd name="connsiteY12" fmla="*/ 159544 h 614362"/>
                <a:gd name="connsiteX13" fmla="*/ 221456 w 757238"/>
                <a:gd name="connsiteY13" fmla="*/ 159544 h 614362"/>
                <a:gd name="connsiteX14" fmla="*/ 221456 w 757238"/>
                <a:gd name="connsiteY14" fmla="*/ 180975 h 614362"/>
                <a:gd name="connsiteX15" fmla="*/ 280988 w 757238"/>
                <a:gd name="connsiteY15" fmla="*/ 180975 h 614362"/>
                <a:gd name="connsiteX16" fmla="*/ 280988 w 757238"/>
                <a:gd name="connsiteY16" fmla="*/ 200025 h 614362"/>
                <a:gd name="connsiteX17" fmla="*/ 321469 w 757238"/>
                <a:gd name="connsiteY17" fmla="*/ 200025 h 614362"/>
                <a:gd name="connsiteX18" fmla="*/ 321469 w 757238"/>
                <a:gd name="connsiteY18" fmla="*/ 219075 h 614362"/>
                <a:gd name="connsiteX19" fmla="*/ 352425 w 757238"/>
                <a:gd name="connsiteY19" fmla="*/ 219075 h 614362"/>
                <a:gd name="connsiteX20" fmla="*/ 352425 w 757238"/>
                <a:gd name="connsiteY20" fmla="*/ 245269 h 614362"/>
                <a:gd name="connsiteX21" fmla="*/ 383381 w 757238"/>
                <a:gd name="connsiteY21" fmla="*/ 245269 h 614362"/>
                <a:gd name="connsiteX22" fmla="*/ 383381 w 757238"/>
                <a:gd name="connsiteY22" fmla="*/ 264319 h 614362"/>
                <a:gd name="connsiteX23" fmla="*/ 409575 w 757238"/>
                <a:gd name="connsiteY23" fmla="*/ 264319 h 614362"/>
                <a:gd name="connsiteX24" fmla="*/ 409575 w 757238"/>
                <a:gd name="connsiteY24" fmla="*/ 285750 h 614362"/>
                <a:gd name="connsiteX25" fmla="*/ 421481 w 757238"/>
                <a:gd name="connsiteY25" fmla="*/ 285750 h 614362"/>
                <a:gd name="connsiteX26" fmla="*/ 421481 w 757238"/>
                <a:gd name="connsiteY26" fmla="*/ 323850 h 614362"/>
                <a:gd name="connsiteX27" fmla="*/ 440531 w 757238"/>
                <a:gd name="connsiteY27" fmla="*/ 323850 h 614362"/>
                <a:gd name="connsiteX28" fmla="*/ 440531 w 757238"/>
                <a:gd name="connsiteY28" fmla="*/ 345281 h 614362"/>
                <a:gd name="connsiteX29" fmla="*/ 500063 w 757238"/>
                <a:gd name="connsiteY29" fmla="*/ 345281 h 614362"/>
                <a:gd name="connsiteX30" fmla="*/ 500063 w 757238"/>
                <a:gd name="connsiteY30" fmla="*/ 371475 h 614362"/>
                <a:gd name="connsiteX31" fmla="*/ 569119 w 757238"/>
                <a:gd name="connsiteY31" fmla="*/ 371475 h 614362"/>
                <a:gd name="connsiteX32" fmla="*/ 569119 w 757238"/>
                <a:gd name="connsiteY32" fmla="*/ 397669 h 614362"/>
                <a:gd name="connsiteX33" fmla="*/ 573881 w 757238"/>
                <a:gd name="connsiteY33" fmla="*/ 397669 h 614362"/>
                <a:gd name="connsiteX34" fmla="*/ 573881 w 757238"/>
                <a:gd name="connsiteY34" fmla="*/ 416719 h 614362"/>
                <a:gd name="connsiteX35" fmla="*/ 604838 w 757238"/>
                <a:gd name="connsiteY35" fmla="*/ 416719 h 614362"/>
                <a:gd name="connsiteX36" fmla="*/ 604838 w 757238"/>
                <a:gd name="connsiteY36" fmla="*/ 435769 h 614362"/>
                <a:gd name="connsiteX37" fmla="*/ 616744 w 757238"/>
                <a:gd name="connsiteY37" fmla="*/ 435769 h 614362"/>
                <a:gd name="connsiteX38" fmla="*/ 616744 w 757238"/>
                <a:gd name="connsiteY38" fmla="*/ 457200 h 614362"/>
                <a:gd name="connsiteX39" fmla="*/ 650081 w 757238"/>
                <a:gd name="connsiteY39" fmla="*/ 457200 h 614362"/>
                <a:gd name="connsiteX40" fmla="*/ 650081 w 757238"/>
                <a:gd name="connsiteY40" fmla="*/ 483394 h 614362"/>
                <a:gd name="connsiteX41" fmla="*/ 671513 w 757238"/>
                <a:gd name="connsiteY41" fmla="*/ 483394 h 614362"/>
                <a:gd name="connsiteX42" fmla="*/ 671513 w 757238"/>
                <a:gd name="connsiteY42" fmla="*/ 500062 h 614362"/>
                <a:gd name="connsiteX43" fmla="*/ 688181 w 757238"/>
                <a:gd name="connsiteY43" fmla="*/ 500062 h 614362"/>
                <a:gd name="connsiteX44" fmla="*/ 688181 w 757238"/>
                <a:gd name="connsiteY44" fmla="*/ 521494 h 614362"/>
                <a:gd name="connsiteX45" fmla="*/ 719138 w 757238"/>
                <a:gd name="connsiteY45" fmla="*/ 521494 h 614362"/>
                <a:gd name="connsiteX46" fmla="*/ 719138 w 757238"/>
                <a:gd name="connsiteY46" fmla="*/ 542925 h 614362"/>
                <a:gd name="connsiteX47" fmla="*/ 735806 w 757238"/>
                <a:gd name="connsiteY47" fmla="*/ 542925 h 614362"/>
                <a:gd name="connsiteX48" fmla="*/ 735806 w 757238"/>
                <a:gd name="connsiteY48" fmla="*/ 566737 h 614362"/>
                <a:gd name="connsiteX49" fmla="*/ 747713 w 757238"/>
                <a:gd name="connsiteY49" fmla="*/ 566737 h 614362"/>
                <a:gd name="connsiteX50" fmla="*/ 747713 w 757238"/>
                <a:gd name="connsiteY50" fmla="*/ 588169 h 614362"/>
                <a:gd name="connsiteX51" fmla="*/ 757238 w 757238"/>
                <a:gd name="connsiteY51" fmla="*/ 588169 h 614362"/>
                <a:gd name="connsiteX52" fmla="*/ 757238 w 757238"/>
                <a:gd name="connsiteY52" fmla="*/ 614362 h 614362"/>
                <a:gd name="connsiteX0" fmla="*/ 0 w 757238"/>
                <a:gd name="connsiteY0" fmla="*/ 0 h 614362"/>
                <a:gd name="connsiteX1" fmla="*/ 19051 w 757238"/>
                <a:gd name="connsiteY1" fmla="*/ 4763 h 614362"/>
                <a:gd name="connsiteX2" fmla="*/ 57150 w 757238"/>
                <a:gd name="connsiteY2" fmla="*/ 28575 h 614362"/>
                <a:gd name="connsiteX3" fmla="*/ 73819 w 757238"/>
                <a:gd name="connsiteY3" fmla="*/ 28575 h 614362"/>
                <a:gd name="connsiteX4" fmla="*/ 73819 w 757238"/>
                <a:gd name="connsiteY4" fmla="*/ 47625 h 614362"/>
                <a:gd name="connsiteX5" fmla="*/ 92869 w 757238"/>
                <a:gd name="connsiteY5" fmla="*/ 47625 h 614362"/>
                <a:gd name="connsiteX6" fmla="*/ 92869 w 757238"/>
                <a:gd name="connsiteY6" fmla="*/ 92869 h 614362"/>
                <a:gd name="connsiteX7" fmla="*/ 130969 w 757238"/>
                <a:gd name="connsiteY7" fmla="*/ 92869 h 614362"/>
                <a:gd name="connsiteX8" fmla="*/ 130969 w 757238"/>
                <a:gd name="connsiteY8" fmla="*/ 114300 h 614362"/>
                <a:gd name="connsiteX9" fmla="*/ 150019 w 757238"/>
                <a:gd name="connsiteY9" fmla="*/ 114300 h 614362"/>
                <a:gd name="connsiteX10" fmla="*/ 150019 w 757238"/>
                <a:gd name="connsiteY10" fmla="*/ 135731 h 614362"/>
                <a:gd name="connsiteX11" fmla="*/ 207169 w 757238"/>
                <a:gd name="connsiteY11" fmla="*/ 135731 h 614362"/>
                <a:gd name="connsiteX12" fmla="*/ 207169 w 757238"/>
                <a:gd name="connsiteY12" fmla="*/ 159544 h 614362"/>
                <a:gd name="connsiteX13" fmla="*/ 221456 w 757238"/>
                <a:gd name="connsiteY13" fmla="*/ 159544 h 614362"/>
                <a:gd name="connsiteX14" fmla="*/ 221456 w 757238"/>
                <a:gd name="connsiteY14" fmla="*/ 180975 h 614362"/>
                <a:gd name="connsiteX15" fmla="*/ 280988 w 757238"/>
                <a:gd name="connsiteY15" fmla="*/ 180975 h 614362"/>
                <a:gd name="connsiteX16" fmla="*/ 280988 w 757238"/>
                <a:gd name="connsiteY16" fmla="*/ 200025 h 614362"/>
                <a:gd name="connsiteX17" fmla="*/ 321469 w 757238"/>
                <a:gd name="connsiteY17" fmla="*/ 200025 h 614362"/>
                <a:gd name="connsiteX18" fmla="*/ 321469 w 757238"/>
                <a:gd name="connsiteY18" fmla="*/ 219075 h 614362"/>
                <a:gd name="connsiteX19" fmla="*/ 352425 w 757238"/>
                <a:gd name="connsiteY19" fmla="*/ 219075 h 614362"/>
                <a:gd name="connsiteX20" fmla="*/ 352425 w 757238"/>
                <a:gd name="connsiteY20" fmla="*/ 245269 h 614362"/>
                <a:gd name="connsiteX21" fmla="*/ 383381 w 757238"/>
                <a:gd name="connsiteY21" fmla="*/ 245269 h 614362"/>
                <a:gd name="connsiteX22" fmla="*/ 383381 w 757238"/>
                <a:gd name="connsiteY22" fmla="*/ 264319 h 614362"/>
                <a:gd name="connsiteX23" fmla="*/ 409575 w 757238"/>
                <a:gd name="connsiteY23" fmla="*/ 264319 h 614362"/>
                <a:gd name="connsiteX24" fmla="*/ 409575 w 757238"/>
                <a:gd name="connsiteY24" fmla="*/ 285750 h 614362"/>
                <a:gd name="connsiteX25" fmla="*/ 421481 w 757238"/>
                <a:gd name="connsiteY25" fmla="*/ 285750 h 614362"/>
                <a:gd name="connsiteX26" fmla="*/ 421481 w 757238"/>
                <a:gd name="connsiteY26" fmla="*/ 323850 h 614362"/>
                <a:gd name="connsiteX27" fmla="*/ 440531 w 757238"/>
                <a:gd name="connsiteY27" fmla="*/ 323850 h 614362"/>
                <a:gd name="connsiteX28" fmla="*/ 440531 w 757238"/>
                <a:gd name="connsiteY28" fmla="*/ 345281 h 614362"/>
                <a:gd name="connsiteX29" fmla="*/ 500063 w 757238"/>
                <a:gd name="connsiteY29" fmla="*/ 345281 h 614362"/>
                <a:gd name="connsiteX30" fmla="*/ 500063 w 757238"/>
                <a:gd name="connsiteY30" fmla="*/ 371475 h 614362"/>
                <a:gd name="connsiteX31" fmla="*/ 569119 w 757238"/>
                <a:gd name="connsiteY31" fmla="*/ 371475 h 614362"/>
                <a:gd name="connsiteX32" fmla="*/ 569119 w 757238"/>
                <a:gd name="connsiteY32" fmla="*/ 397669 h 614362"/>
                <a:gd name="connsiteX33" fmla="*/ 573881 w 757238"/>
                <a:gd name="connsiteY33" fmla="*/ 397669 h 614362"/>
                <a:gd name="connsiteX34" fmla="*/ 573881 w 757238"/>
                <a:gd name="connsiteY34" fmla="*/ 416719 h 614362"/>
                <a:gd name="connsiteX35" fmla="*/ 604838 w 757238"/>
                <a:gd name="connsiteY35" fmla="*/ 416719 h 614362"/>
                <a:gd name="connsiteX36" fmla="*/ 604838 w 757238"/>
                <a:gd name="connsiteY36" fmla="*/ 435769 h 614362"/>
                <a:gd name="connsiteX37" fmla="*/ 616744 w 757238"/>
                <a:gd name="connsiteY37" fmla="*/ 435769 h 614362"/>
                <a:gd name="connsiteX38" fmla="*/ 616744 w 757238"/>
                <a:gd name="connsiteY38" fmla="*/ 457200 h 614362"/>
                <a:gd name="connsiteX39" fmla="*/ 650081 w 757238"/>
                <a:gd name="connsiteY39" fmla="*/ 457200 h 614362"/>
                <a:gd name="connsiteX40" fmla="*/ 650081 w 757238"/>
                <a:gd name="connsiteY40" fmla="*/ 483394 h 614362"/>
                <a:gd name="connsiteX41" fmla="*/ 671513 w 757238"/>
                <a:gd name="connsiteY41" fmla="*/ 483394 h 614362"/>
                <a:gd name="connsiteX42" fmla="*/ 671513 w 757238"/>
                <a:gd name="connsiteY42" fmla="*/ 500062 h 614362"/>
                <a:gd name="connsiteX43" fmla="*/ 688181 w 757238"/>
                <a:gd name="connsiteY43" fmla="*/ 500062 h 614362"/>
                <a:gd name="connsiteX44" fmla="*/ 688181 w 757238"/>
                <a:gd name="connsiteY44" fmla="*/ 521494 h 614362"/>
                <a:gd name="connsiteX45" fmla="*/ 719138 w 757238"/>
                <a:gd name="connsiteY45" fmla="*/ 521494 h 614362"/>
                <a:gd name="connsiteX46" fmla="*/ 719138 w 757238"/>
                <a:gd name="connsiteY46" fmla="*/ 542925 h 614362"/>
                <a:gd name="connsiteX47" fmla="*/ 735806 w 757238"/>
                <a:gd name="connsiteY47" fmla="*/ 542925 h 614362"/>
                <a:gd name="connsiteX48" fmla="*/ 735806 w 757238"/>
                <a:gd name="connsiteY48" fmla="*/ 566737 h 614362"/>
                <a:gd name="connsiteX49" fmla="*/ 747713 w 757238"/>
                <a:gd name="connsiteY49" fmla="*/ 566737 h 614362"/>
                <a:gd name="connsiteX50" fmla="*/ 747713 w 757238"/>
                <a:gd name="connsiteY50" fmla="*/ 588169 h 614362"/>
                <a:gd name="connsiteX51" fmla="*/ 757238 w 757238"/>
                <a:gd name="connsiteY51" fmla="*/ 588169 h 614362"/>
                <a:gd name="connsiteX52" fmla="*/ 757238 w 757238"/>
                <a:gd name="connsiteY52" fmla="*/ 614362 h 614362"/>
                <a:gd name="connsiteX0" fmla="*/ 0 w 757238"/>
                <a:gd name="connsiteY0" fmla="*/ 0 h 614362"/>
                <a:gd name="connsiteX1" fmla="*/ 19051 w 757238"/>
                <a:gd name="connsiteY1" fmla="*/ 4763 h 614362"/>
                <a:gd name="connsiteX2" fmla="*/ 23813 w 757238"/>
                <a:gd name="connsiteY2" fmla="*/ 30957 h 614362"/>
                <a:gd name="connsiteX3" fmla="*/ 73819 w 757238"/>
                <a:gd name="connsiteY3" fmla="*/ 28575 h 614362"/>
                <a:gd name="connsiteX4" fmla="*/ 73819 w 757238"/>
                <a:gd name="connsiteY4" fmla="*/ 47625 h 614362"/>
                <a:gd name="connsiteX5" fmla="*/ 92869 w 757238"/>
                <a:gd name="connsiteY5" fmla="*/ 47625 h 614362"/>
                <a:gd name="connsiteX6" fmla="*/ 92869 w 757238"/>
                <a:gd name="connsiteY6" fmla="*/ 92869 h 614362"/>
                <a:gd name="connsiteX7" fmla="*/ 130969 w 757238"/>
                <a:gd name="connsiteY7" fmla="*/ 92869 h 614362"/>
                <a:gd name="connsiteX8" fmla="*/ 130969 w 757238"/>
                <a:gd name="connsiteY8" fmla="*/ 114300 h 614362"/>
                <a:gd name="connsiteX9" fmla="*/ 150019 w 757238"/>
                <a:gd name="connsiteY9" fmla="*/ 114300 h 614362"/>
                <a:gd name="connsiteX10" fmla="*/ 150019 w 757238"/>
                <a:gd name="connsiteY10" fmla="*/ 135731 h 614362"/>
                <a:gd name="connsiteX11" fmla="*/ 207169 w 757238"/>
                <a:gd name="connsiteY11" fmla="*/ 135731 h 614362"/>
                <a:gd name="connsiteX12" fmla="*/ 207169 w 757238"/>
                <a:gd name="connsiteY12" fmla="*/ 159544 h 614362"/>
                <a:gd name="connsiteX13" fmla="*/ 221456 w 757238"/>
                <a:gd name="connsiteY13" fmla="*/ 159544 h 614362"/>
                <a:gd name="connsiteX14" fmla="*/ 221456 w 757238"/>
                <a:gd name="connsiteY14" fmla="*/ 180975 h 614362"/>
                <a:gd name="connsiteX15" fmla="*/ 280988 w 757238"/>
                <a:gd name="connsiteY15" fmla="*/ 180975 h 614362"/>
                <a:gd name="connsiteX16" fmla="*/ 280988 w 757238"/>
                <a:gd name="connsiteY16" fmla="*/ 200025 h 614362"/>
                <a:gd name="connsiteX17" fmla="*/ 321469 w 757238"/>
                <a:gd name="connsiteY17" fmla="*/ 200025 h 614362"/>
                <a:gd name="connsiteX18" fmla="*/ 321469 w 757238"/>
                <a:gd name="connsiteY18" fmla="*/ 219075 h 614362"/>
                <a:gd name="connsiteX19" fmla="*/ 352425 w 757238"/>
                <a:gd name="connsiteY19" fmla="*/ 219075 h 614362"/>
                <a:gd name="connsiteX20" fmla="*/ 352425 w 757238"/>
                <a:gd name="connsiteY20" fmla="*/ 245269 h 614362"/>
                <a:gd name="connsiteX21" fmla="*/ 383381 w 757238"/>
                <a:gd name="connsiteY21" fmla="*/ 245269 h 614362"/>
                <a:gd name="connsiteX22" fmla="*/ 383381 w 757238"/>
                <a:gd name="connsiteY22" fmla="*/ 264319 h 614362"/>
                <a:gd name="connsiteX23" fmla="*/ 409575 w 757238"/>
                <a:gd name="connsiteY23" fmla="*/ 264319 h 614362"/>
                <a:gd name="connsiteX24" fmla="*/ 409575 w 757238"/>
                <a:gd name="connsiteY24" fmla="*/ 285750 h 614362"/>
                <a:gd name="connsiteX25" fmla="*/ 421481 w 757238"/>
                <a:gd name="connsiteY25" fmla="*/ 285750 h 614362"/>
                <a:gd name="connsiteX26" fmla="*/ 421481 w 757238"/>
                <a:gd name="connsiteY26" fmla="*/ 323850 h 614362"/>
                <a:gd name="connsiteX27" fmla="*/ 440531 w 757238"/>
                <a:gd name="connsiteY27" fmla="*/ 323850 h 614362"/>
                <a:gd name="connsiteX28" fmla="*/ 440531 w 757238"/>
                <a:gd name="connsiteY28" fmla="*/ 345281 h 614362"/>
                <a:gd name="connsiteX29" fmla="*/ 500063 w 757238"/>
                <a:gd name="connsiteY29" fmla="*/ 345281 h 614362"/>
                <a:gd name="connsiteX30" fmla="*/ 500063 w 757238"/>
                <a:gd name="connsiteY30" fmla="*/ 371475 h 614362"/>
                <a:gd name="connsiteX31" fmla="*/ 569119 w 757238"/>
                <a:gd name="connsiteY31" fmla="*/ 371475 h 614362"/>
                <a:gd name="connsiteX32" fmla="*/ 569119 w 757238"/>
                <a:gd name="connsiteY32" fmla="*/ 397669 h 614362"/>
                <a:gd name="connsiteX33" fmla="*/ 573881 w 757238"/>
                <a:gd name="connsiteY33" fmla="*/ 397669 h 614362"/>
                <a:gd name="connsiteX34" fmla="*/ 573881 w 757238"/>
                <a:gd name="connsiteY34" fmla="*/ 416719 h 614362"/>
                <a:gd name="connsiteX35" fmla="*/ 604838 w 757238"/>
                <a:gd name="connsiteY35" fmla="*/ 416719 h 614362"/>
                <a:gd name="connsiteX36" fmla="*/ 604838 w 757238"/>
                <a:gd name="connsiteY36" fmla="*/ 435769 h 614362"/>
                <a:gd name="connsiteX37" fmla="*/ 616744 w 757238"/>
                <a:gd name="connsiteY37" fmla="*/ 435769 h 614362"/>
                <a:gd name="connsiteX38" fmla="*/ 616744 w 757238"/>
                <a:gd name="connsiteY38" fmla="*/ 457200 h 614362"/>
                <a:gd name="connsiteX39" fmla="*/ 650081 w 757238"/>
                <a:gd name="connsiteY39" fmla="*/ 457200 h 614362"/>
                <a:gd name="connsiteX40" fmla="*/ 650081 w 757238"/>
                <a:gd name="connsiteY40" fmla="*/ 483394 h 614362"/>
                <a:gd name="connsiteX41" fmla="*/ 671513 w 757238"/>
                <a:gd name="connsiteY41" fmla="*/ 483394 h 614362"/>
                <a:gd name="connsiteX42" fmla="*/ 671513 w 757238"/>
                <a:gd name="connsiteY42" fmla="*/ 500062 h 614362"/>
                <a:gd name="connsiteX43" fmla="*/ 688181 w 757238"/>
                <a:gd name="connsiteY43" fmla="*/ 500062 h 614362"/>
                <a:gd name="connsiteX44" fmla="*/ 688181 w 757238"/>
                <a:gd name="connsiteY44" fmla="*/ 521494 h 614362"/>
                <a:gd name="connsiteX45" fmla="*/ 719138 w 757238"/>
                <a:gd name="connsiteY45" fmla="*/ 521494 h 614362"/>
                <a:gd name="connsiteX46" fmla="*/ 719138 w 757238"/>
                <a:gd name="connsiteY46" fmla="*/ 542925 h 614362"/>
                <a:gd name="connsiteX47" fmla="*/ 735806 w 757238"/>
                <a:gd name="connsiteY47" fmla="*/ 542925 h 614362"/>
                <a:gd name="connsiteX48" fmla="*/ 735806 w 757238"/>
                <a:gd name="connsiteY48" fmla="*/ 566737 h 614362"/>
                <a:gd name="connsiteX49" fmla="*/ 747713 w 757238"/>
                <a:gd name="connsiteY49" fmla="*/ 566737 h 614362"/>
                <a:gd name="connsiteX50" fmla="*/ 747713 w 757238"/>
                <a:gd name="connsiteY50" fmla="*/ 588169 h 614362"/>
                <a:gd name="connsiteX51" fmla="*/ 757238 w 757238"/>
                <a:gd name="connsiteY51" fmla="*/ 588169 h 614362"/>
                <a:gd name="connsiteX52" fmla="*/ 757238 w 757238"/>
                <a:gd name="connsiteY52" fmla="*/ 614362 h 614362"/>
                <a:gd name="connsiteX0" fmla="*/ 0 w 757238"/>
                <a:gd name="connsiteY0" fmla="*/ 0 h 614362"/>
                <a:gd name="connsiteX1" fmla="*/ 19051 w 757238"/>
                <a:gd name="connsiteY1" fmla="*/ 4763 h 614362"/>
                <a:gd name="connsiteX2" fmla="*/ 11907 w 757238"/>
                <a:gd name="connsiteY2" fmla="*/ 28575 h 614362"/>
                <a:gd name="connsiteX3" fmla="*/ 73819 w 757238"/>
                <a:gd name="connsiteY3" fmla="*/ 28575 h 614362"/>
                <a:gd name="connsiteX4" fmla="*/ 73819 w 757238"/>
                <a:gd name="connsiteY4" fmla="*/ 47625 h 614362"/>
                <a:gd name="connsiteX5" fmla="*/ 92869 w 757238"/>
                <a:gd name="connsiteY5" fmla="*/ 47625 h 614362"/>
                <a:gd name="connsiteX6" fmla="*/ 92869 w 757238"/>
                <a:gd name="connsiteY6" fmla="*/ 92869 h 614362"/>
                <a:gd name="connsiteX7" fmla="*/ 130969 w 757238"/>
                <a:gd name="connsiteY7" fmla="*/ 92869 h 614362"/>
                <a:gd name="connsiteX8" fmla="*/ 130969 w 757238"/>
                <a:gd name="connsiteY8" fmla="*/ 114300 h 614362"/>
                <a:gd name="connsiteX9" fmla="*/ 150019 w 757238"/>
                <a:gd name="connsiteY9" fmla="*/ 114300 h 614362"/>
                <a:gd name="connsiteX10" fmla="*/ 150019 w 757238"/>
                <a:gd name="connsiteY10" fmla="*/ 135731 h 614362"/>
                <a:gd name="connsiteX11" fmla="*/ 207169 w 757238"/>
                <a:gd name="connsiteY11" fmla="*/ 135731 h 614362"/>
                <a:gd name="connsiteX12" fmla="*/ 207169 w 757238"/>
                <a:gd name="connsiteY12" fmla="*/ 159544 h 614362"/>
                <a:gd name="connsiteX13" fmla="*/ 221456 w 757238"/>
                <a:gd name="connsiteY13" fmla="*/ 159544 h 614362"/>
                <a:gd name="connsiteX14" fmla="*/ 221456 w 757238"/>
                <a:gd name="connsiteY14" fmla="*/ 180975 h 614362"/>
                <a:gd name="connsiteX15" fmla="*/ 280988 w 757238"/>
                <a:gd name="connsiteY15" fmla="*/ 180975 h 614362"/>
                <a:gd name="connsiteX16" fmla="*/ 280988 w 757238"/>
                <a:gd name="connsiteY16" fmla="*/ 200025 h 614362"/>
                <a:gd name="connsiteX17" fmla="*/ 321469 w 757238"/>
                <a:gd name="connsiteY17" fmla="*/ 200025 h 614362"/>
                <a:gd name="connsiteX18" fmla="*/ 321469 w 757238"/>
                <a:gd name="connsiteY18" fmla="*/ 219075 h 614362"/>
                <a:gd name="connsiteX19" fmla="*/ 352425 w 757238"/>
                <a:gd name="connsiteY19" fmla="*/ 219075 h 614362"/>
                <a:gd name="connsiteX20" fmla="*/ 352425 w 757238"/>
                <a:gd name="connsiteY20" fmla="*/ 245269 h 614362"/>
                <a:gd name="connsiteX21" fmla="*/ 383381 w 757238"/>
                <a:gd name="connsiteY21" fmla="*/ 245269 h 614362"/>
                <a:gd name="connsiteX22" fmla="*/ 383381 w 757238"/>
                <a:gd name="connsiteY22" fmla="*/ 264319 h 614362"/>
                <a:gd name="connsiteX23" fmla="*/ 409575 w 757238"/>
                <a:gd name="connsiteY23" fmla="*/ 264319 h 614362"/>
                <a:gd name="connsiteX24" fmla="*/ 409575 w 757238"/>
                <a:gd name="connsiteY24" fmla="*/ 285750 h 614362"/>
                <a:gd name="connsiteX25" fmla="*/ 421481 w 757238"/>
                <a:gd name="connsiteY25" fmla="*/ 285750 h 614362"/>
                <a:gd name="connsiteX26" fmla="*/ 421481 w 757238"/>
                <a:gd name="connsiteY26" fmla="*/ 323850 h 614362"/>
                <a:gd name="connsiteX27" fmla="*/ 440531 w 757238"/>
                <a:gd name="connsiteY27" fmla="*/ 323850 h 614362"/>
                <a:gd name="connsiteX28" fmla="*/ 440531 w 757238"/>
                <a:gd name="connsiteY28" fmla="*/ 345281 h 614362"/>
                <a:gd name="connsiteX29" fmla="*/ 500063 w 757238"/>
                <a:gd name="connsiteY29" fmla="*/ 345281 h 614362"/>
                <a:gd name="connsiteX30" fmla="*/ 500063 w 757238"/>
                <a:gd name="connsiteY30" fmla="*/ 371475 h 614362"/>
                <a:gd name="connsiteX31" fmla="*/ 569119 w 757238"/>
                <a:gd name="connsiteY31" fmla="*/ 371475 h 614362"/>
                <a:gd name="connsiteX32" fmla="*/ 569119 w 757238"/>
                <a:gd name="connsiteY32" fmla="*/ 397669 h 614362"/>
                <a:gd name="connsiteX33" fmla="*/ 573881 w 757238"/>
                <a:gd name="connsiteY33" fmla="*/ 397669 h 614362"/>
                <a:gd name="connsiteX34" fmla="*/ 573881 w 757238"/>
                <a:gd name="connsiteY34" fmla="*/ 416719 h 614362"/>
                <a:gd name="connsiteX35" fmla="*/ 604838 w 757238"/>
                <a:gd name="connsiteY35" fmla="*/ 416719 h 614362"/>
                <a:gd name="connsiteX36" fmla="*/ 604838 w 757238"/>
                <a:gd name="connsiteY36" fmla="*/ 435769 h 614362"/>
                <a:gd name="connsiteX37" fmla="*/ 616744 w 757238"/>
                <a:gd name="connsiteY37" fmla="*/ 435769 h 614362"/>
                <a:gd name="connsiteX38" fmla="*/ 616744 w 757238"/>
                <a:gd name="connsiteY38" fmla="*/ 457200 h 614362"/>
                <a:gd name="connsiteX39" fmla="*/ 650081 w 757238"/>
                <a:gd name="connsiteY39" fmla="*/ 457200 h 614362"/>
                <a:gd name="connsiteX40" fmla="*/ 650081 w 757238"/>
                <a:gd name="connsiteY40" fmla="*/ 483394 h 614362"/>
                <a:gd name="connsiteX41" fmla="*/ 671513 w 757238"/>
                <a:gd name="connsiteY41" fmla="*/ 483394 h 614362"/>
                <a:gd name="connsiteX42" fmla="*/ 671513 w 757238"/>
                <a:gd name="connsiteY42" fmla="*/ 500062 h 614362"/>
                <a:gd name="connsiteX43" fmla="*/ 688181 w 757238"/>
                <a:gd name="connsiteY43" fmla="*/ 500062 h 614362"/>
                <a:gd name="connsiteX44" fmla="*/ 688181 w 757238"/>
                <a:gd name="connsiteY44" fmla="*/ 521494 h 614362"/>
                <a:gd name="connsiteX45" fmla="*/ 719138 w 757238"/>
                <a:gd name="connsiteY45" fmla="*/ 521494 h 614362"/>
                <a:gd name="connsiteX46" fmla="*/ 719138 w 757238"/>
                <a:gd name="connsiteY46" fmla="*/ 542925 h 614362"/>
                <a:gd name="connsiteX47" fmla="*/ 735806 w 757238"/>
                <a:gd name="connsiteY47" fmla="*/ 542925 h 614362"/>
                <a:gd name="connsiteX48" fmla="*/ 735806 w 757238"/>
                <a:gd name="connsiteY48" fmla="*/ 566737 h 614362"/>
                <a:gd name="connsiteX49" fmla="*/ 747713 w 757238"/>
                <a:gd name="connsiteY49" fmla="*/ 566737 h 614362"/>
                <a:gd name="connsiteX50" fmla="*/ 747713 w 757238"/>
                <a:gd name="connsiteY50" fmla="*/ 588169 h 614362"/>
                <a:gd name="connsiteX51" fmla="*/ 757238 w 757238"/>
                <a:gd name="connsiteY51" fmla="*/ 588169 h 614362"/>
                <a:gd name="connsiteX52" fmla="*/ 757238 w 757238"/>
                <a:gd name="connsiteY52" fmla="*/ 614362 h 614362"/>
                <a:gd name="connsiteX0" fmla="*/ 0 w 757238"/>
                <a:gd name="connsiteY0" fmla="*/ 0 h 614362"/>
                <a:gd name="connsiteX1" fmla="*/ 19051 w 757238"/>
                <a:gd name="connsiteY1" fmla="*/ 4763 h 614362"/>
                <a:gd name="connsiteX2" fmla="*/ 19051 w 757238"/>
                <a:gd name="connsiteY2" fmla="*/ 28575 h 614362"/>
                <a:gd name="connsiteX3" fmla="*/ 73819 w 757238"/>
                <a:gd name="connsiteY3" fmla="*/ 28575 h 614362"/>
                <a:gd name="connsiteX4" fmla="*/ 73819 w 757238"/>
                <a:gd name="connsiteY4" fmla="*/ 47625 h 614362"/>
                <a:gd name="connsiteX5" fmla="*/ 92869 w 757238"/>
                <a:gd name="connsiteY5" fmla="*/ 47625 h 614362"/>
                <a:gd name="connsiteX6" fmla="*/ 92869 w 757238"/>
                <a:gd name="connsiteY6" fmla="*/ 92869 h 614362"/>
                <a:gd name="connsiteX7" fmla="*/ 130969 w 757238"/>
                <a:gd name="connsiteY7" fmla="*/ 92869 h 614362"/>
                <a:gd name="connsiteX8" fmla="*/ 130969 w 757238"/>
                <a:gd name="connsiteY8" fmla="*/ 114300 h 614362"/>
                <a:gd name="connsiteX9" fmla="*/ 150019 w 757238"/>
                <a:gd name="connsiteY9" fmla="*/ 114300 h 614362"/>
                <a:gd name="connsiteX10" fmla="*/ 150019 w 757238"/>
                <a:gd name="connsiteY10" fmla="*/ 135731 h 614362"/>
                <a:gd name="connsiteX11" fmla="*/ 207169 w 757238"/>
                <a:gd name="connsiteY11" fmla="*/ 135731 h 614362"/>
                <a:gd name="connsiteX12" fmla="*/ 207169 w 757238"/>
                <a:gd name="connsiteY12" fmla="*/ 159544 h 614362"/>
                <a:gd name="connsiteX13" fmla="*/ 221456 w 757238"/>
                <a:gd name="connsiteY13" fmla="*/ 159544 h 614362"/>
                <a:gd name="connsiteX14" fmla="*/ 221456 w 757238"/>
                <a:gd name="connsiteY14" fmla="*/ 180975 h 614362"/>
                <a:gd name="connsiteX15" fmla="*/ 280988 w 757238"/>
                <a:gd name="connsiteY15" fmla="*/ 180975 h 614362"/>
                <a:gd name="connsiteX16" fmla="*/ 280988 w 757238"/>
                <a:gd name="connsiteY16" fmla="*/ 200025 h 614362"/>
                <a:gd name="connsiteX17" fmla="*/ 321469 w 757238"/>
                <a:gd name="connsiteY17" fmla="*/ 200025 h 614362"/>
                <a:gd name="connsiteX18" fmla="*/ 321469 w 757238"/>
                <a:gd name="connsiteY18" fmla="*/ 219075 h 614362"/>
                <a:gd name="connsiteX19" fmla="*/ 352425 w 757238"/>
                <a:gd name="connsiteY19" fmla="*/ 219075 h 614362"/>
                <a:gd name="connsiteX20" fmla="*/ 352425 w 757238"/>
                <a:gd name="connsiteY20" fmla="*/ 245269 h 614362"/>
                <a:gd name="connsiteX21" fmla="*/ 383381 w 757238"/>
                <a:gd name="connsiteY21" fmla="*/ 245269 h 614362"/>
                <a:gd name="connsiteX22" fmla="*/ 383381 w 757238"/>
                <a:gd name="connsiteY22" fmla="*/ 264319 h 614362"/>
                <a:gd name="connsiteX23" fmla="*/ 409575 w 757238"/>
                <a:gd name="connsiteY23" fmla="*/ 264319 h 614362"/>
                <a:gd name="connsiteX24" fmla="*/ 409575 w 757238"/>
                <a:gd name="connsiteY24" fmla="*/ 285750 h 614362"/>
                <a:gd name="connsiteX25" fmla="*/ 421481 w 757238"/>
                <a:gd name="connsiteY25" fmla="*/ 285750 h 614362"/>
                <a:gd name="connsiteX26" fmla="*/ 421481 w 757238"/>
                <a:gd name="connsiteY26" fmla="*/ 323850 h 614362"/>
                <a:gd name="connsiteX27" fmla="*/ 440531 w 757238"/>
                <a:gd name="connsiteY27" fmla="*/ 323850 h 614362"/>
                <a:gd name="connsiteX28" fmla="*/ 440531 w 757238"/>
                <a:gd name="connsiteY28" fmla="*/ 345281 h 614362"/>
                <a:gd name="connsiteX29" fmla="*/ 500063 w 757238"/>
                <a:gd name="connsiteY29" fmla="*/ 345281 h 614362"/>
                <a:gd name="connsiteX30" fmla="*/ 500063 w 757238"/>
                <a:gd name="connsiteY30" fmla="*/ 371475 h 614362"/>
                <a:gd name="connsiteX31" fmla="*/ 569119 w 757238"/>
                <a:gd name="connsiteY31" fmla="*/ 371475 h 614362"/>
                <a:gd name="connsiteX32" fmla="*/ 569119 w 757238"/>
                <a:gd name="connsiteY32" fmla="*/ 397669 h 614362"/>
                <a:gd name="connsiteX33" fmla="*/ 573881 w 757238"/>
                <a:gd name="connsiteY33" fmla="*/ 397669 h 614362"/>
                <a:gd name="connsiteX34" fmla="*/ 573881 w 757238"/>
                <a:gd name="connsiteY34" fmla="*/ 416719 h 614362"/>
                <a:gd name="connsiteX35" fmla="*/ 604838 w 757238"/>
                <a:gd name="connsiteY35" fmla="*/ 416719 h 614362"/>
                <a:gd name="connsiteX36" fmla="*/ 604838 w 757238"/>
                <a:gd name="connsiteY36" fmla="*/ 435769 h 614362"/>
                <a:gd name="connsiteX37" fmla="*/ 616744 w 757238"/>
                <a:gd name="connsiteY37" fmla="*/ 435769 h 614362"/>
                <a:gd name="connsiteX38" fmla="*/ 616744 w 757238"/>
                <a:gd name="connsiteY38" fmla="*/ 457200 h 614362"/>
                <a:gd name="connsiteX39" fmla="*/ 650081 w 757238"/>
                <a:gd name="connsiteY39" fmla="*/ 457200 h 614362"/>
                <a:gd name="connsiteX40" fmla="*/ 650081 w 757238"/>
                <a:gd name="connsiteY40" fmla="*/ 483394 h 614362"/>
                <a:gd name="connsiteX41" fmla="*/ 671513 w 757238"/>
                <a:gd name="connsiteY41" fmla="*/ 483394 h 614362"/>
                <a:gd name="connsiteX42" fmla="*/ 671513 w 757238"/>
                <a:gd name="connsiteY42" fmla="*/ 500062 h 614362"/>
                <a:gd name="connsiteX43" fmla="*/ 688181 w 757238"/>
                <a:gd name="connsiteY43" fmla="*/ 500062 h 614362"/>
                <a:gd name="connsiteX44" fmla="*/ 688181 w 757238"/>
                <a:gd name="connsiteY44" fmla="*/ 521494 h 614362"/>
                <a:gd name="connsiteX45" fmla="*/ 719138 w 757238"/>
                <a:gd name="connsiteY45" fmla="*/ 521494 h 614362"/>
                <a:gd name="connsiteX46" fmla="*/ 719138 w 757238"/>
                <a:gd name="connsiteY46" fmla="*/ 542925 h 614362"/>
                <a:gd name="connsiteX47" fmla="*/ 735806 w 757238"/>
                <a:gd name="connsiteY47" fmla="*/ 542925 h 614362"/>
                <a:gd name="connsiteX48" fmla="*/ 735806 w 757238"/>
                <a:gd name="connsiteY48" fmla="*/ 566737 h 614362"/>
                <a:gd name="connsiteX49" fmla="*/ 747713 w 757238"/>
                <a:gd name="connsiteY49" fmla="*/ 566737 h 614362"/>
                <a:gd name="connsiteX50" fmla="*/ 747713 w 757238"/>
                <a:gd name="connsiteY50" fmla="*/ 588169 h 614362"/>
                <a:gd name="connsiteX51" fmla="*/ 757238 w 757238"/>
                <a:gd name="connsiteY51" fmla="*/ 588169 h 614362"/>
                <a:gd name="connsiteX52" fmla="*/ 757238 w 757238"/>
                <a:gd name="connsiteY52" fmla="*/ 614362 h 614362"/>
                <a:gd name="connsiteX0" fmla="*/ 0 w 757238"/>
                <a:gd name="connsiteY0" fmla="*/ 4762 h 619124"/>
                <a:gd name="connsiteX1" fmla="*/ 21432 w 757238"/>
                <a:gd name="connsiteY1" fmla="*/ 0 h 619124"/>
                <a:gd name="connsiteX2" fmla="*/ 19051 w 757238"/>
                <a:gd name="connsiteY2" fmla="*/ 33337 h 619124"/>
                <a:gd name="connsiteX3" fmla="*/ 73819 w 757238"/>
                <a:gd name="connsiteY3" fmla="*/ 33337 h 619124"/>
                <a:gd name="connsiteX4" fmla="*/ 73819 w 757238"/>
                <a:gd name="connsiteY4" fmla="*/ 52387 h 619124"/>
                <a:gd name="connsiteX5" fmla="*/ 92869 w 757238"/>
                <a:gd name="connsiteY5" fmla="*/ 52387 h 619124"/>
                <a:gd name="connsiteX6" fmla="*/ 92869 w 757238"/>
                <a:gd name="connsiteY6" fmla="*/ 97631 h 619124"/>
                <a:gd name="connsiteX7" fmla="*/ 130969 w 757238"/>
                <a:gd name="connsiteY7" fmla="*/ 97631 h 619124"/>
                <a:gd name="connsiteX8" fmla="*/ 130969 w 757238"/>
                <a:gd name="connsiteY8" fmla="*/ 119062 h 619124"/>
                <a:gd name="connsiteX9" fmla="*/ 150019 w 757238"/>
                <a:gd name="connsiteY9" fmla="*/ 119062 h 619124"/>
                <a:gd name="connsiteX10" fmla="*/ 150019 w 757238"/>
                <a:gd name="connsiteY10" fmla="*/ 140493 h 619124"/>
                <a:gd name="connsiteX11" fmla="*/ 207169 w 757238"/>
                <a:gd name="connsiteY11" fmla="*/ 140493 h 619124"/>
                <a:gd name="connsiteX12" fmla="*/ 207169 w 757238"/>
                <a:gd name="connsiteY12" fmla="*/ 164306 h 619124"/>
                <a:gd name="connsiteX13" fmla="*/ 221456 w 757238"/>
                <a:gd name="connsiteY13" fmla="*/ 164306 h 619124"/>
                <a:gd name="connsiteX14" fmla="*/ 221456 w 757238"/>
                <a:gd name="connsiteY14" fmla="*/ 185737 h 619124"/>
                <a:gd name="connsiteX15" fmla="*/ 280988 w 757238"/>
                <a:gd name="connsiteY15" fmla="*/ 185737 h 619124"/>
                <a:gd name="connsiteX16" fmla="*/ 280988 w 757238"/>
                <a:gd name="connsiteY16" fmla="*/ 204787 h 619124"/>
                <a:gd name="connsiteX17" fmla="*/ 321469 w 757238"/>
                <a:gd name="connsiteY17" fmla="*/ 204787 h 619124"/>
                <a:gd name="connsiteX18" fmla="*/ 321469 w 757238"/>
                <a:gd name="connsiteY18" fmla="*/ 223837 h 619124"/>
                <a:gd name="connsiteX19" fmla="*/ 352425 w 757238"/>
                <a:gd name="connsiteY19" fmla="*/ 223837 h 619124"/>
                <a:gd name="connsiteX20" fmla="*/ 352425 w 757238"/>
                <a:gd name="connsiteY20" fmla="*/ 250031 h 619124"/>
                <a:gd name="connsiteX21" fmla="*/ 383381 w 757238"/>
                <a:gd name="connsiteY21" fmla="*/ 250031 h 619124"/>
                <a:gd name="connsiteX22" fmla="*/ 383381 w 757238"/>
                <a:gd name="connsiteY22" fmla="*/ 269081 h 619124"/>
                <a:gd name="connsiteX23" fmla="*/ 409575 w 757238"/>
                <a:gd name="connsiteY23" fmla="*/ 269081 h 619124"/>
                <a:gd name="connsiteX24" fmla="*/ 409575 w 757238"/>
                <a:gd name="connsiteY24" fmla="*/ 290512 h 619124"/>
                <a:gd name="connsiteX25" fmla="*/ 421481 w 757238"/>
                <a:gd name="connsiteY25" fmla="*/ 290512 h 619124"/>
                <a:gd name="connsiteX26" fmla="*/ 421481 w 757238"/>
                <a:gd name="connsiteY26" fmla="*/ 328612 h 619124"/>
                <a:gd name="connsiteX27" fmla="*/ 440531 w 757238"/>
                <a:gd name="connsiteY27" fmla="*/ 328612 h 619124"/>
                <a:gd name="connsiteX28" fmla="*/ 440531 w 757238"/>
                <a:gd name="connsiteY28" fmla="*/ 350043 h 619124"/>
                <a:gd name="connsiteX29" fmla="*/ 500063 w 757238"/>
                <a:gd name="connsiteY29" fmla="*/ 350043 h 619124"/>
                <a:gd name="connsiteX30" fmla="*/ 500063 w 757238"/>
                <a:gd name="connsiteY30" fmla="*/ 376237 h 619124"/>
                <a:gd name="connsiteX31" fmla="*/ 569119 w 757238"/>
                <a:gd name="connsiteY31" fmla="*/ 376237 h 619124"/>
                <a:gd name="connsiteX32" fmla="*/ 569119 w 757238"/>
                <a:gd name="connsiteY32" fmla="*/ 402431 h 619124"/>
                <a:gd name="connsiteX33" fmla="*/ 573881 w 757238"/>
                <a:gd name="connsiteY33" fmla="*/ 402431 h 619124"/>
                <a:gd name="connsiteX34" fmla="*/ 573881 w 757238"/>
                <a:gd name="connsiteY34" fmla="*/ 421481 h 619124"/>
                <a:gd name="connsiteX35" fmla="*/ 604838 w 757238"/>
                <a:gd name="connsiteY35" fmla="*/ 421481 h 619124"/>
                <a:gd name="connsiteX36" fmla="*/ 604838 w 757238"/>
                <a:gd name="connsiteY36" fmla="*/ 440531 h 619124"/>
                <a:gd name="connsiteX37" fmla="*/ 616744 w 757238"/>
                <a:gd name="connsiteY37" fmla="*/ 440531 h 619124"/>
                <a:gd name="connsiteX38" fmla="*/ 616744 w 757238"/>
                <a:gd name="connsiteY38" fmla="*/ 461962 h 619124"/>
                <a:gd name="connsiteX39" fmla="*/ 650081 w 757238"/>
                <a:gd name="connsiteY39" fmla="*/ 461962 h 619124"/>
                <a:gd name="connsiteX40" fmla="*/ 650081 w 757238"/>
                <a:gd name="connsiteY40" fmla="*/ 488156 h 619124"/>
                <a:gd name="connsiteX41" fmla="*/ 671513 w 757238"/>
                <a:gd name="connsiteY41" fmla="*/ 488156 h 619124"/>
                <a:gd name="connsiteX42" fmla="*/ 671513 w 757238"/>
                <a:gd name="connsiteY42" fmla="*/ 504824 h 619124"/>
                <a:gd name="connsiteX43" fmla="*/ 688181 w 757238"/>
                <a:gd name="connsiteY43" fmla="*/ 504824 h 619124"/>
                <a:gd name="connsiteX44" fmla="*/ 688181 w 757238"/>
                <a:gd name="connsiteY44" fmla="*/ 526256 h 619124"/>
                <a:gd name="connsiteX45" fmla="*/ 719138 w 757238"/>
                <a:gd name="connsiteY45" fmla="*/ 526256 h 619124"/>
                <a:gd name="connsiteX46" fmla="*/ 719138 w 757238"/>
                <a:gd name="connsiteY46" fmla="*/ 547687 h 619124"/>
                <a:gd name="connsiteX47" fmla="*/ 735806 w 757238"/>
                <a:gd name="connsiteY47" fmla="*/ 547687 h 619124"/>
                <a:gd name="connsiteX48" fmla="*/ 735806 w 757238"/>
                <a:gd name="connsiteY48" fmla="*/ 571499 h 619124"/>
                <a:gd name="connsiteX49" fmla="*/ 747713 w 757238"/>
                <a:gd name="connsiteY49" fmla="*/ 571499 h 619124"/>
                <a:gd name="connsiteX50" fmla="*/ 747713 w 757238"/>
                <a:gd name="connsiteY50" fmla="*/ 592931 h 619124"/>
                <a:gd name="connsiteX51" fmla="*/ 757238 w 757238"/>
                <a:gd name="connsiteY51" fmla="*/ 592931 h 619124"/>
                <a:gd name="connsiteX52" fmla="*/ 757238 w 757238"/>
                <a:gd name="connsiteY52" fmla="*/ 619124 h 619124"/>
                <a:gd name="connsiteX0" fmla="*/ 0 w 757238"/>
                <a:gd name="connsiteY0" fmla="*/ 0 h 614362"/>
                <a:gd name="connsiteX1" fmla="*/ 21432 w 757238"/>
                <a:gd name="connsiteY1" fmla="*/ 2382 h 614362"/>
                <a:gd name="connsiteX2" fmla="*/ 19051 w 757238"/>
                <a:gd name="connsiteY2" fmla="*/ 28575 h 614362"/>
                <a:gd name="connsiteX3" fmla="*/ 73819 w 757238"/>
                <a:gd name="connsiteY3" fmla="*/ 28575 h 614362"/>
                <a:gd name="connsiteX4" fmla="*/ 73819 w 757238"/>
                <a:gd name="connsiteY4" fmla="*/ 47625 h 614362"/>
                <a:gd name="connsiteX5" fmla="*/ 92869 w 757238"/>
                <a:gd name="connsiteY5" fmla="*/ 47625 h 614362"/>
                <a:gd name="connsiteX6" fmla="*/ 92869 w 757238"/>
                <a:gd name="connsiteY6" fmla="*/ 92869 h 614362"/>
                <a:gd name="connsiteX7" fmla="*/ 130969 w 757238"/>
                <a:gd name="connsiteY7" fmla="*/ 92869 h 614362"/>
                <a:gd name="connsiteX8" fmla="*/ 130969 w 757238"/>
                <a:gd name="connsiteY8" fmla="*/ 114300 h 614362"/>
                <a:gd name="connsiteX9" fmla="*/ 150019 w 757238"/>
                <a:gd name="connsiteY9" fmla="*/ 114300 h 614362"/>
                <a:gd name="connsiteX10" fmla="*/ 150019 w 757238"/>
                <a:gd name="connsiteY10" fmla="*/ 135731 h 614362"/>
                <a:gd name="connsiteX11" fmla="*/ 207169 w 757238"/>
                <a:gd name="connsiteY11" fmla="*/ 135731 h 614362"/>
                <a:gd name="connsiteX12" fmla="*/ 207169 w 757238"/>
                <a:gd name="connsiteY12" fmla="*/ 159544 h 614362"/>
                <a:gd name="connsiteX13" fmla="*/ 221456 w 757238"/>
                <a:gd name="connsiteY13" fmla="*/ 159544 h 614362"/>
                <a:gd name="connsiteX14" fmla="*/ 221456 w 757238"/>
                <a:gd name="connsiteY14" fmla="*/ 180975 h 614362"/>
                <a:gd name="connsiteX15" fmla="*/ 280988 w 757238"/>
                <a:gd name="connsiteY15" fmla="*/ 180975 h 614362"/>
                <a:gd name="connsiteX16" fmla="*/ 280988 w 757238"/>
                <a:gd name="connsiteY16" fmla="*/ 200025 h 614362"/>
                <a:gd name="connsiteX17" fmla="*/ 321469 w 757238"/>
                <a:gd name="connsiteY17" fmla="*/ 200025 h 614362"/>
                <a:gd name="connsiteX18" fmla="*/ 321469 w 757238"/>
                <a:gd name="connsiteY18" fmla="*/ 219075 h 614362"/>
                <a:gd name="connsiteX19" fmla="*/ 352425 w 757238"/>
                <a:gd name="connsiteY19" fmla="*/ 219075 h 614362"/>
                <a:gd name="connsiteX20" fmla="*/ 352425 w 757238"/>
                <a:gd name="connsiteY20" fmla="*/ 245269 h 614362"/>
                <a:gd name="connsiteX21" fmla="*/ 383381 w 757238"/>
                <a:gd name="connsiteY21" fmla="*/ 245269 h 614362"/>
                <a:gd name="connsiteX22" fmla="*/ 383381 w 757238"/>
                <a:gd name="connsiteY22" fmla="*/ 264319 h 614362"/>
                <a:gd name="connsiteX23" fmla="*/ 409575 w 757238"/>
                <a:gd name="connsiteY23" fmla="*/ 264319 h 614362"/>
                <a:gd name="connsiteX24" fmla="*/ 409575 w 757238"/>
                <a:gd name="connsiteY24" fmla="*/ 285750 h 614362"/>
                <a:gd name="connsiteX25" fmla="*/ 421481 w 757238"/>
                <a:gd name="connsiteY25" fmla="*/ 285750 h 614362"/>
                <a:gd name="connsiteX26" fmla="*/ 421481 w 757238"/>
                <a:gd name="connsiteY26" fmla="*/ 323850 h 614362"/>
                <a:gd name="connsiteX27" fmla="*/ 440531 w 757238"/>
                <a:gd name="connsiteY27" fmla="*/ 323850 h 614362"/>
                <a:gd name="connsiteX28" fmla="*/ 440531 w 757238"/>
                <a:gd name="connsiteY28" fmla="*/ 345281 h 614362"/>
                <a:gd name="connsiteX29" fmla="*/ 500063 w 757238"/>
                <a:gd name="connsiteY29" fmla="*/ 345281 h 614362"/>
                <a:gd name="connsiteX30" fmla="*/ 500063 w 757238"/>
                <a:gd name="connsiteY30" fmla="*/ 371475 h 614362"/>
                <a:gd name="connsiteX31" fmla="*/ 569119 w 757238"/>
                <a:gd name="connsiteY31" fmla="*/ 371475 h 614362"/>
                <a:gd name="connsiteX32" fmla="*/ 569119 w 757238"/>
                <a:gd name="connsiteY32" fmla="*/ 397669 h 614362"/>
                <a:gd name="connsiteX33" fmla="*/ 573881 w 757238"/>
                <a:gd name="connsiteY33" fmla="*/ 397669 h 614362"/>
                <a:gd name="connsiteX34" fmla="*/ 573881 w 757238"/>
                <a:gd name="connsiteY34" fmla="*/ 416719 h 614362"/>
                <a:gd name="connsiteX35" fmla="*/ 604838 w 757238"/>
                <a:gd name="connsiteY35" fmla="*/ 416719 h 614362"/>
                <a:gd name="connsiteX36" fmla="*/ 604838 w 757238"/>
                <a:gd name="connsiteY36" fmla="*/ 435769 h 614362"/>
                <a:gd name="connsiteX37" fmla="*/ 616744 w 757238"/>
                <a:gd name="connsiteY37" fmla="*/ 435769 h 614362"/>
                <a:gd name="connsiteX38" fmla="*/ 616744 w 757238"/>
                <a:gd name="connsiteY38" fmla="*/ 457200 h 614362"/>
                <a:gd name="connsiteX39" fmla="*/ 650081 w 757238"/>
                <a:gd name="connsiteY39" fmla="*/ 457200 h 614362"/>
                <a:gd name="connsiteX40" fmla="*/ 650081 w 757238"/>
                <a:gd name="connsiteY40" fmla="*/ 483394 h 614362"/>
                <a:gd name="connsiteX41" fmla="*/ 671513 w 757238"/>
                <a:gd name="connsiteY41" fmla="*/ 483394 h 614362"/>
                <a:gd name="connsiteX42" fmla="*/ 671513 w 757238"/>
                <a:gd name="connsiteY42" fmla="*/ 500062 h 614362"/>
                <a:gd name="connsiteX43" fmla="*/ 688181 w 757238"/>
                <a:gd name="connsiteY43" fmla="*/ 500062 h 614362"/>
                <a:gd name="connsiteX44" fmla="*/ 688181 w 757238"/>
                <a:gd name="connsiteY44" fmla="*/ 521494 h 614362"/>
                <a:gd name="connsiteX45" fmla="*/ 719138 w 757238"/>
                <a:gd name="connsiteY45" fmla="*/ 521494 h 614362"/>
                <a:gd name="connsiteX46" fmla="*/ 719138 w 757238"/>
                <a:gd name="connsiteY46" fmla="*/ 542925 h 614362"/>
                <a:gd name="connsiteX47" fmla="*/ 735806 w 757238"/>
                <a:gd name="connsiteY47" fmla="*/ 542925 h 614362"/>
                <a:gd name="connsiteX48" fmla="*/ 735806 w 757238"/>
                <a:gd name="connsiteY48" fmla="*/ 566737 h 614362"/>
                <a:gd name="connsiteX49" fmla="*/ 747713 w 757238"/>
                <a:gd name="connsiteY49" fmla="*/ 566737 h 614362"/>
                <a:gd name="connsiteX50" fmla="*/ 747713 w 757238"/>
                <a:gd name="connsiteY50" fmla="*/ 588169 h 614362"/>
                <a:gd name="connsiteX51" fmla="*/ 757238 w 757238"/>
                <a:gd name="connsiteY51" fmla="*/ 588169 h 614362"/>
                <a:gd name="connsiteX52" fmla="*/ 757238 w 757238"/>
                <a:gd name="connsiteY52" fmla="*/ 614362 h 614362"/>
                <a:gd name="connsiteX0" fmla="*/ 0 w 757238"/>
                <a:gd name="connsiteY0" fmla="*/ 2381 h 616743"/>
                <a:gd name="connsiteX1" fmla="*/ 21432 w 757238"/>
                <a:gd name="connsiteY1" fmla="*/ 0 h 616743"/>
                <a:gd name="connsiteX2" fmla="*/ 19051 w 757238"/>
                <a:gd name="connsiteY2" fmla="*/ 30956 h 616743"/>
                <a:gd name="connsiteX3" fmla="*/ 73819 w 757238"/>
                <a:gd name="connsiteY3" fmla="*/ 30956 h 616743"/>
                <a:gd name="connsiteX4" fmla="*/ 73819 w 757238"/>
                <a:gd name="connsiteY4" fmla="*/ 50006 h 616743"/>
                <a:gd name="connsiteX5" fmla="*/ 92869 w 757238"/>
                <a:gd name="connsiteY5" fmla="*/ 50006 h 616743"/>
                <a:gd name="connsiteX6" fmla="*/ 92869 w 757238"/>
                <a:gd name="connsiteY6" fmla="*/ 95250 h 616743"/>
                <a:gd name="connsiteX7" fmla="*/ 130969 w 757238"/>
                <a:gd name="connsiteY7" fmla="*/ 95250 h 616743"/>
                <a:gd name="connsiteX8" fmla="*/ 130969 w 757238"/>
                <a:gd name="connsiteY8" fmla="*/ 116681 h 616743"/>
                <a:gd name="connsiteX9" fmla="*/ 150019 w 757238"/>
                <a:gd name="connsiteY9" fmla="*/ 116681 h 616743"/>
                <a:gd name="connsiteX10" fmla="*/ 150019 w 757238"/>
                <a:gd name="connsiteY10" fmla="*/ 138112 h 616743"/>
                <a:gd name="connsiteX11" fmla="*/ 207169 w 757238"/>
                <a:gd name="connsiteY11" fmla="*/ 138112 h 616743"/>
                <a:gd name="connsiteX12" fmla="*/ 207169 w 757238"/>
                <a:gd name="connsiteY12" fmla="*/ 161925 h 616743"/>
                <a:gd name="connsiteX13" fmla="*/ 221456 w 757238"/>
                <a:gd name="connsiteY13" fmla="*/ 161925 h 616743"/>
                <a:gd name="connsiteX14" fmla="*/ 221456 w 757238"/>
                <a:gd name="connsiteY14" fmla="*/ 183356 h 616743"/>
                <a:gd name="connsiteX15" fmla="*/ 280988 w 757238"/>
                <a:gd name="connsiteY15" fmla="*/ 183356 h 616743"/>
                <a:gd name="connsiteX16" fmla="*/ 280988 w 757238"/>
                <a:gd name="connsiteY16" fmla="*/ 202406 h 616743"/>
                <a:gd name="connsiteX17" fmla="*/ 321469 w 757238"/>
                <a:gd name="connsiteY17" fmla="*/ 202406 h 616743"/>
                <a:gd name="connsiteX18" fmla="*/ 321469 w 757238"/>
                <a:gd name="connsiteY18" fmla="*/ 221456 h 616743"/>
                <a:gd name="connsiteX19" fmla="*/ 352425 w 757238"/>
                <a:gd name="connsiteY19" fmla="*/ 221456 h 616743"/>
                <a:gd name="connsiteX20" fmla="*/ 352425 w 757238"/>
                <a:gd name="connsiteY20" fmla="*/ 247650 h 616743"/>
                <a:gd name="connsiteX21" fmla="*/ 383381 w 757238"/>
                <a:gd name="connsiteY21" fmla="*/ 247650 h 616743"/>
                <a:gd name="connsiteX22" fmla="*/ 383381 w 757238"/>
                <a:gd name="connsiteY22" fmla="*/ 266700 h 616743"/>
                <a:gd name="connsiteX23" fmla="*/ 409575 w 757238"/>
                <a:gd name="connsiteY23" fmla="*/ 266700 h 616743"/>
                <a:gd name="connsiteX24" fmla="*/ 409575 w 757238"/>
                <a:gd name="connsiteY24" fmla="*/ 288131 h 616743"/>
                <a:gd name="connsiteX25" fmla="*/ 421481 w 757238"/>
                <a:gd name="connsiteY25" fmla="*/ 288131 h 616743"/>
                <a:gd name="connsiteX26" fmla="*/ 421481 w 757238"/>
                <a:gd name="connsiteY26" fmla="*/ 326231 h 616743"/>
                <a:gd name="connsiteX27" fmla="*/ 440531 w 757238"/>
                <a:gd name="connsiteY27" fmla="*/ 326231 h 616743"/>
                <a:gd name="connsiteX28" fmla="*/ 440531 w 757238"/>
                <a:gd name="connsiteY28" fmla="*/ 347662 h 616743"/>
                <a:gd name="connsiteX29" fmla="*/ 500063 w 757238"/>
                <a:gd name="connsiteY29" fmla="*/ 347662 h 616743"/>
                <a:gd name="connsiteX30" fmla="*/ 500063 w 757238"/>
                <a:gd name="connsiteY30" fmla="*/ 373856 h 616743"/>
                <a:gd name="connsiteX31" fmla="*/ 569119 w 757238"/>
                <a:gd name="connsiteY31" fmla="*/ 373856 h 616743"/>
                <a:gd name="connsiteX32" fmla="*/ 569119 w 757238"/>
                <a:gd name="connsiteY32" fmla="*/ 400050 h 616743"/>
                <a:gd name="connsiteX33" fmla="*/ 573881 w 757238"/>
                <a:gd name="connsiteY33" fmla="*/ 400050 h 616743"/>
                <a:gd name="connsiteX34" fmla="*/ 573881 w 757238"/>
                <a:gd name="connsiteY34" fmla="*/ 419100 h 616743"/>
                <a:gd name="connsiteX35" fmla="*/ 604838 w 757238"/>
                <a:gd name="connsiteY35" fmla="*/ 419100 h 616743"/>
                <a:gd name="connsiteX36" fmla="*/ 604838 w 757238"/>
                <a:gd name="connsiteY36" fmla="*/ 438150 h 616743"/>
                <a:gd name="connsiteX37" fmla="*/ 616744 w 757238"/>
                <a:gd name="connsiteY37" fmla="*/ 438150 h 616743"/>
                <a:gd name="connsiteX38" fmla="*/ 616744 w 757238"/>
                <a:gd name="connsiteY38" fmla="*/ 459581 h 616743"/>
                <a:gd name="connsiteX39" fmla="*/ 650081 w 757238"/>
                <a:gd name="connsiteY39" fmla="*/ 459581 h 616743"/>
                <a:gd name="connsiteX40" fmla="*/ 650081 w 757238"/>
                <a:gd name="connsiteY40" fmla="*/ 485775 h 616743"/>
                <a:gd name="connsiteX41" fmla="*/ 671513 w 757238"/>
                <a:gd name="connsiteY41" fmla="*/ 485775 h 616743"/>
                <a:gd name="connsiteX42" fmla="*/ 671513 w 757238"/>
                <a:gd name="connsiteY42" fmla="*/ 502443 h 616743"/>
                <a:gd name="connsiteX43" fmla="*/ 688181 w 757238"/>
                <a:gd name="connsiteY43" fmla="*/ 502443 h 616743"/>
                <a:gd name="connsiteX44" fmla="*/ 688181 w 757238"/>
                <a:gd name="connsiteY44" fmla="*/ 523875 h 616743"/>
                <a:gd name="connsiteX45" fmla="*/ 719138 w 757238"/>
                <a:gd name="connsiteY45" fmla="*/ 523875 h 616743"/>
                <a:gd name="connsiteX46" fmla="*/ 719138 w 757238"/>
                <a:gd name="connsiteY46" fmla="*/ 545306 h 616743"/>
                <a:gd name="connsiteX47" fmla="*/ 735806 w 757238"/>
                <a:gd name="connsiteY47" fmla="*/ 545306 h 616743"/>
                <a:gd name="connsiteX48" fmla="*/ 735806 w 757238"/>
                <a:gd name="connsiteY48" fmla="*/ 569118 h 616743"/>
                <a:gd name="connsiteX49" fmla="*/ 747713 w 757238"/>
                <a:gd name="connsiteY49" fmla="*/ 569118 h 616743"/>
                <a:gd name="connsiteX50" fmla="*/ 747713 w 757238"/>
                <a:gd name="connsiteY50" fmla="*/ 590550 h 616743"/>
                <a:gd name="connsiteX51" fmla="*/ 757238 w 757238"/>
                <a:gd name="connsiteY51" fmla="*/ 590550 h 616743"/>
                <a:gd name="connsiteX52" fmla="*/ 757238 w 757238"/>
                <a:gd name="connsiteY52" fmla="*/ 616743 h 616743"/>
                <a:gd name="connsiteX0" fmla="*/ 0 w 757238"/>
                <a:gd name="connsiteY0" fmla="*/ 0 h 614362"/>
                <a:gd name="connsiteX1" fmla="*/ 21432 w 757238"/>
                <a:gd name="connsiteY1" fmla="*/ 4763 h 614362"/>
                <a:gd name="connsiteX2" fmla="*/ 19051 w 757238"/>
                <a:gd name="connsiteY2" fmla="*/ 28575 h 614362"/>
                <a:gd name="connsiteX3" fmla="*/ 73819 w 757238"/>
                <a:gd name="connsiteY3" fmla="*/ 28575 h 614362"/>
                <a:gd name="connsiteX4" fmla="*/ 73819 w 757238"/>
                <a:gd name="connsiteY4" fmla="*/ 47625 h 614362"/>
                <a:gd name="connsiteX5" fmla="*/ 92869 w 757238"/>
                <a:gd name="connsiteY5" fmla="*/ 47625 h 614362"/>
                <a:gd name="connsiteX6" fmla="*/ 92869 w 757238"/>
                <a:gd name="connsiteY6" fmla="*/ 92869 h 614362"/>
                <a:gd name="connsiteX7" fmla="*/ 130969 w 757238"/>
                <a:gd name="connsiteY7" fmla="*/ 92869 h 614362"/>
                <a:gd name="connsiteX8" fmla="*/ 130969 w 757238"/>
                <a:gd name="connsiteY8" fmla="*/ 114300 h 614362"/>
                <a:gd name="connsiteX9" fmla="*/ 150019 w 757238"/>
                <a:gd name="connsiteY9" fmla="*/ 114300 h 614362"/>
                <a:gd name="connsiteX10" fmla="*/ 150019 w 757238"/>
                <a:gd name="connsiteY10" fmla="*/ 135731 h 614362"/>
                <a:gd name="connsiteX11" fmla="*/ 207169 w 757238"/>
                <a:gd name="connsiteY11" fmla="*/ 135731 h 614362"/>
                <a:gd name="connsiteX12" fmla="*/ 207169 w 757238"/>
                <a:gd name="connsiteY12" fmla="*/ 159544 h 614362"/>
                <a:gd name="connsiteX13" fmla="*/ 221456 w 757238"/>
                <a:gd name="connsiteY13" fmla="*/ 159544 h 614362"/>
                <a:gd name="connsiteX14" fmla="*/ 221456 w 757238"/>
                <a:gd name="connsiteY14" fmla="*/ 180975 h 614362"/>
                <a:gd name="connsiteX15" fmla="*/ 280988 w 757238"/>
                <a:gd name="connsiteY15" fmla="*/ 180975 h 614362"/>
                <a:gd name="connsiteX16" fmla="*/ 280988 w 757238"/>
                <a:gd name="connsiteY16" fmla="*/ 200025 h 614362"/>
                <a:gd name="connsiteX17" fmla="*/ 321469 w 757238"/>
                <a:gd name="connsiteY17" fmla="*/ 200025 h 614362"/>
                <a:gd name="connsiteX18" fmla="*/ 321469 w 757238"/>
                <a:gd name="connsiteY18" fmla="*/ 219075 h 614362"/>
                <a:gd name="connsiteX19" fmla="*/ 352425 w 757238"/>
                <a:gd name="connsiteY19" fmla="*/ 219075 h 614362"/>
                <a:gd name="connsiteX20" fmla="*/ 352425 w 757238"/>
                <a:gd name="connsiteY20" fmla="*/ 245269 h 614362"/>
                <a:gd name="connsiteX21" fmla="*/ 383381 w 757238"/>
                <a:gd name="connsiteY21" fmla="*/ 245269 h 614362"/>
                <a:gd name="connsiteX22" fmla="*/ 383381 w 757238"/>
                <a:gd name="connsiteY22" fmla="*/ 264319 h 614362"/>
                <a:gd name="connsiteX23" fmla="*/ 409575 w 757238"/>
                <a:gd name="connsiteY23" fmla="*/ 264319 h 614362"/>
                <a:gd name="connsiteX24" fmla="*/ 409575 w 757238"/>
                <a:gd name="connsiteY24" fmla="*/ 285750 h 614362"/>
                <a:gd name="connsiteX25" fmla="*/ 421481 w 757238"/>
                <a:gd name="connsiteY25" fmla="*/ 285750 h 614362"/>
                <a:gd name="connsiteX26" fmla="*/ 421481 w 757238"/>
                <a:gd name="connsiteY26" fmla="*/ 323850 h 614362"/>
                <a:gd name="connsiteX27" fmla="*/ 440531 w 757238"/>
                <a:gd name="connsiteY27" fmla="*/ 323850 h 614362"/>
                <a:gd name="connsiteX28" fmla="*/ 440531 w 757238"/>
                <a:gd name="connsiteY28" fmla="*/ 345281 h 614362"/>
                <a:gd name="connsiteX29" fmla="*/ 500063 w 757238"/>
                <a:gd name="connsiteY29" fmla="*/ 345281 h 614362"/>
                <a:gd name="connsiteX30" fmla="*/ 500063 w 757238"/>
                <a:gd name="connsiteY30" fmla="*/ 371475 h 614362"/>
                <a:gd name="connsiteX31" fmla="*/ 569119 w 757238"/>
                <a:gd name="connsiteY31" fmla="*/ 371475 h 614362"/>
                <a:gd name="connsiteX32" fmla="*/ 569119 w 757238"/>
                <a:gd name="connsiteY32" fmla="*/ 397669 h 614362"/>
                <a:gd name="connsiteX33" fmla="*/ 573881 w 757238"/>
                <a:gd name="connsiteY33" fmla="*/ 397669 h 614362"/>
                <a:gd name="connsiteX34" fmla="*/ 573881 w 757238"/>
                <a:gd name="connsiteY34" fmla="*/ 416719 h 614362"/>
                <a:gd name="connsiteX35" fmla="*/ 604838 w 757238"/>
                <a:gd name="connsiteY35" fmla="*/ 416719 h 614362"/>
                <a:gd name="connsiteX36" fmla="*/ 604838 w 757238"/>
                <a:gd name="connsiteY36" fmla="*/ 435769 h 614362"/>
                <a:gd name="connsiteX37" fmla="*/ 616744 w 757238"/>
                <a:gd name="connsiteY37" fmla="*/ 435769 h 614362"/>
                <a:gd name="connsiteX38" fmla="*/ 616744 w 757238"/>
                <a:gd name="connsiteY38" fmla="*/ 457200 h 614362"/>
                <a:gd name="connsiteX39" fmla="*/ 650081 w 757238"/>
                <a:gd name="connsiteY39" fmla="*/ 457200 h 614362"/>
                <a:gd name="connsiteX40" fmla="*/ 650081 w 757238"/>
                <a:gd name="connsiteY40" fmla="*/ 483394 h 614362"/>
                <a:gd name="connsiteX41" fmla="*/ 671513 w 757238"/>
                <a:gd name="connsiteY41" fmla="*/ 483394 h 614362"/>
                <a:gd name="connsiteX42" fmla="*/ 671513 w 757238"/>
                <a:gd name="connsiteY42" fmla="*/ 500062 h 614362"/>
                <a:gd name="connsiteX43" fmla="*/ 688181 w 757238"/>
                <a:gd name="connsiteY43" fmla="*/ 500062 h 614362"/>
                <a:gd name="connsiteX44" fmla="*/ 688181 w 757238"/>
                <a:gd name="connsiteY44" fmla="*/ 521494 h 614362"/>
                <a:gd name="connsiteX45" fmla="*/ 719138 w 757238"/>
                <a:gd name="connsiteY45" fmla="*/ 521494 h 614362"/>
                <a:gd name="connsiteX46" fmla="*/ 719138 w 757238"/>
                <a:gd name="connsiteY46" fmla="*/ 542925 h 614362"/>
                <a:gd name="connsiteX47" fmla="*/ 735806 w 757238"/>
                <a:gd name="connsiteY47" fmla="*/ 542925 h 614362"/>
                <a:gd name="connsiteX48" fmla="*/ 735806 w 757238"/>
                <a:gd name="connsiteY48" fmla="*/ 566737 h 614362"/>
                <a:gd name="connsiteX49" fmla="*/ 747713 w 757238"/>
                <a:gd name="connsiteY49" fmla="*/ 566737 h 614362"/>
                <a:gd name="connsiteX50" fmla="*/ 747713 w 757238"/>
                <a:gd name="connsiteY50" fmla="*/ 588169 h 614362"/>
                <a:gd name="connsiteX51" fmla="*/ 757238 w 757238"/>
                <a:gd name="connsiteY51" fmla="*/ 588169 h 614362"/>
                <a:gd name="connsiteX52" fmla="*/ 757238 w 757238"/>
                <a:gd name="connsiteY52" fmla="*/ 614362 h 614362"/>
                <a:gd name="connsiteX0" fmla="*/ 0 w 757238"/>
                <a:gd name="connsiteY0" fmla="*/ 4762 h 619124"/>
                <a:gd name="connsiteX1" fmla="*/ 21432 w 757238"/>
                <a:gd name="connsiteY1" fmla="*/ 0 h 619124"/>
                <a:gd name="connsiteX2" fmla="*/ 19051 w 757238"/>
                <a:gd name="connsiteY2" fmla="*/ 33337 h 619124"/>
                <a:gd name="connsiteX3" fmla="*/ 73819 w 757238"/>
                <a:gd name="connsiteY3" fmla="*/ 33337 h 619124"/>
                <a:gd name="connsiteX4" fmla="*/ 73819 w 757238"/>
                <a:gd name="connsiteY4" fmla="*/ 52387 h 619124"/>
                <a:gd name="connsiteX5" fmla="*/ 92869 w 757238"/>
                <a:gd name="connsiteY5" fmla="*/ 52387 h 619124"/>
                <a:gd name="connsiteX6" fmla="*/ 92869 w 757238"/>
                <a:gd name="connsiteY6" fmla="*/ 97631 h 619124"/>
                <a:gd name="connsiteX7" fmla="*/ 130969 w 757238"/>
                <a:gd name="connsiteY7" fmla="*/ 97631 h 619124"/>
                <a:gd name="connsiteX8" fmla="*/ 130969 w 757238"/>
                <a:gd name="connsiteY8" fmla="*/ 119062 h 619124"/>
                <a:gd name="connsiteX9" fmla="*/ 150019 w 757238"/>
                <a:gd name="connsiteY9" fmla="*/ 119062 h 619124"/>
                <a:gd name="connsiteX10" fmla="*/ 150019 w 757238"/>
                <a:gd name="connsiteY10" fmla="*/ 140493 h 619124"/>
                <a:gd name="connsiteX11" fmla="*/ 207169 w 757238"/>
                <a:gd name="connsiteY11" fmla="*/ 140493 h 619124"/>
                <a:gd name="connsiteX12" fmla="*/ 207169 w 757238"/>
                <a:gd name="connsiteY12" fmla="*/ 164306 h 619124"/>
                <a:gd name="connsiteX13" fmla="*/ 221456 w 757238"/>
                <a:gd name="connsiteY13" fmla="*/ 164306 h 619124"/>
                <a:gd name="connsiteX14" fmla="*/ 221456 w 757238"/>
                <a:gd name="connsiteY14" fmla="*/ 185737 h 619124"/>
                <a:gd name="connsiteX15" fmla="*/ 280988 w 757238"/>
                <a:gd name="connsiteY15" fmla="*/ 185737 h 619124"/>
                <a:gd name="connsiteX16" fmla="*/ 280988 w 757238"/>
                <a:gd name="connsiteY16" fmla="*/ 204787 h 619124"/>
                <a:gd name="connsiteX17" fmla="*/ 321469 w 757238"/>
                <a:gd name="connsiteY17" fmla="*/ 204787 h 619124"/>
                <a:gd name="connsiteX18" fmla="*/ 321469 w 757238"/>
                <a:gd name="connsiteY18" fmla="*/ 223837 h 619124"/>
                <a:gd name="connsiteX19" fmla="*/ 352425 w 757238"/>
                <a:gd name="connsiteY19" fmla="*/ 223837 h 619124"/>
                <a:gd name="connsiteX20" fmla="*/ 352425 w 757238"/>
                <a:gd name="connsiteY20" fmla="*/ 250031 h 619124"/>
                <a:gd name="connsiteX21" fmla="*/ 383381 w 757238"/>
                <a:gd name="connsiteY21" fmla="*/ 250031 h 619124"/>
                <a:gd name="connsiteX22" fmla="*/ 383381 w 757238"/>
                <a:gd name="connsiteY22" fmla="*/ 269081 h 619124"/>
                <a:gd name="connsiteX23" fmla="*/ 409575 w 757238"/>
                <a:gd name="connsiteY23" fmla="*/ 269081 h 619124"/>
                <a:gd name="connsiteX24" fmla="*/ 409575 w 757238"/>
                <a:gd name="connsiteY24" fmla="*/ 290512 h 619124"/>
                <a:gd name="connsiteX25" fmla="*/ 421481 w 757238"/>
                <a:gd name="connsiteY25" fmla="*/ 290512 h 619124"/>
                <a:gd name="connsiteX26" fmla="*/ 421481 w 757238"/>
                <a:gd name="connsiteY26" fmla="*/ 328612 h 619124"/>
                <a:gd name="connsiteX27" fmla="*/ 440531 w 757238"/>
                <a:gd name="connsiteY27" fmla="*/ 328612 h 619124"/>
                <a:gd name="connsiteX28" fmla="*/ 440531 w 757238"/>
                <a:gd name="connsiteY28" fmla="*/ 350043 h 619124"/>
                <a:gd name="connsiteX29" fmla="*/ 500063 w 757238"/>
                <a:gd name="connsiteY29" fmla="*/ 350043 h 619124"/>
                <a:gd name="connsiteX30" fmla="*/ 500063 w 757238"/>
                <a:gd name="connsiteY30" fmla="*/ 376237 h 619124"/>
                <a:gd name="connsiteX31" fmla="*/ 569119 w 757238"/>
                <a:gd name="connsiteY31" fmla="*/ 376237 h 619124"/>
                <a:gd name="connsiteX32" fmla="*/ 569119 w 757238"/>
                <a:gd name="connsiteY32" fmla="*/ 402431 h 619124"/>
                <a:gd name="connsiteX33" fmla="*/ 573881 w 757238"/>
                <a:gd name="connsiteY33" fmla="*/ 402431 h 619124"/>
                <a:gd name="connsiteX34" fmla="*/ 573881 w 757238"/>
                <a:gd name="connsiteY34" fmla="*/ 421481 h 619124"/>
                <a:gd name="connsiteX35" fmla="*/ 604838 w 757238"/>
                <a:gd name="connsiteY35" fmla="*/ 421481 h 619124"/>
                <a:gd name="connsiteX36" fmla="*/ 604838 w 757238"/>
                <a:gd name="connsiteY36" fmla="*/ 440531 h 619124"/>
                <a:gd name="connsiteX37" fmla="*/ 616744 w 757238"/>
                <a:gd name="connsiteY37" fmla="*/ 440531 h 619124"/>
                <a:gd name="connsiteX38" fmla="*/ 616744 w 757238"/>
                <a:gd name="connsiteY38" fmla="*/ 461962 h 619124"/>
                <a:gd name="connsiteX39" fmla="*/ 650081 w 757238"/>
                <a:gd name="connsiteY39" fmla="*/ 461962 h 619124"/>
                <a:gd name="connsiteX40" fmla="*/ 650081 w 757238"/>
                <a:gd name="connsiteY40" fmla="*/ 488156 h 619124"/>
                <a:gd name="connsiteX41" fmla="*/ 671513 w 757238"/>
                <a:gd name="connsiteY41" fmla="*/ 488156 h 619124"/>
                <a:gd name="connsiteX42" fmla="*/ 671513 w 757238"/>
                <a:gd name="connsiteY42" fmla="*/ 504824 h 619124"/>
                <a:gd name="connsiteX43" fmla="*/ 688181 w 757238"/>
                <a:gd name="connsiteY43" fmla="*/ 504824 h 619124"/>
                <a:gd name="connsiteX44" fmla="*/ 688181 w 757238"/>
                <a:gd name="connsiteY44" fmla="*/ 526256 h 619124"/>
                <a:gd name="connsiteX45" fmla="*/ 719138 w 757238"/>
                <a:gd name="connsiteY45" fmla="*/ 526256 h 619124"/>
                <a:gd name="connsiteX46" fmla="*/ 719138 w 757238"/>
                <a:gd name="connsiteY46" fmla="*/ 547687 h 619124"/>
                <a:gd name="connsiteX47" fmla="*/ 735806 w 757238"/>
                <a:gd name="connsiteY47" fmla="*/ 547687 h 619124"/>
                <a:gd name="connsiteX48" fmla="*/ 735806 w 757238"/>
                <a:gd name="connsiteY48" fmla="*/ 571499 h 619124"/>
                <a:gd name="connsiteX49" fmla="*/ 747713 w 757238"/>
                <a:gd name="connsiteY49" fmla="*/ 571499 h 619124"/>
                <a:gd name="connsiteX50" fmla="*/ 747713 w 757238"/>
                <a:gd name="connsiteY50" fmla="*/ 592931 h 619124"/>
                <a:gd name="connsiteX51" fmla="*/ 757238 w 757238"/>
                <a:gd name="connsiteY51" fmla="*/ 592931 h 619124"/>
                <a:gd name="connsiteX52" fmla="*/ 757238 w 757238"/>
                <a:gd name="connsiteY52" fmla="*/ 619124 h 619124"/>
                <a:gd name="connsiteX0" fmla="*/ 0 w 757238"/>
                <a:gd name="connsiteY0" fmla="*/ 0 h 614362"/>
                <a:gd name="connsiteX1" fmla="*/ 21432 w 757238"/>
                <a:gd name="connsiteY1" fmla="*/ 2382 h 614362"/>
                <a:gd name="connsiteX2" fmla="*/ 19051 w 757238"/>
                <a:gd name="connsiteY2" fmla="*/ 28575 h 614362"/>
                <a:gd name="connsiteX3" fmla="*/ 73819 w 757238"/>
                <a:gd name="connsiteY3" fmla="*/ 28575 h 614362"/>
                <a:gd name="connsiteX4" fmla="*/ 73819 w 757238"/>
                <a:gd name="connsiteY4" fmla="*/ 47625 h 614362"/>
                <a:gd name="connsiteX5" fmla="*/ 92869 w 757238"/>
                <a:gd name="connsiteY5" fmla="*/ 47625 h 614362"/>
                <a:gd name="connsiteX6" fmla="*/ 92869 w 757238"/>
                <a:gd name="connsiteY6" fmla="*/ 92869 h 614362"/>
                <a:gd name="connsiteX7" fmla="*/ 130969 w 757238"/>
                <a:gd name="connsiteY7" fmla="*/ 92869 h 614362"/>
                <a:gd name="connsiteX8" fmla="*/ 130969 w 757238"/>
                <a:gd name="connsiteY8" fmla="*/ 114300 h 614362"/>
                <a:gd name="connsiteX9" fmla="*/ 150019 w 757238"/>
                <a:gd name="connsiteY9" fmla="*/ 114300 h 614362"/>
                <a:gd name="connsiteX10" fmla="*/ 150019 w 757238"/>
                <a:gd name="connsiteY10" fmla="*/ 135731 h 614362"/>
                <a:gd name="connsiteX11" fmla="*/ 207169 w 757238"/>
                <a:gd name="connsiteY11" fmla="*/ 135731 h 614362"/>
                <a:gd name="connsiteX12" fmla="*/ 207169 w 757238"/>
                <a:gd name="connsiteY12" fmla="*/ 159544 h 614362"/>
                <a:gd name="connsiteX13" fmla="*/ 221456 w 757238"/>
                <a:gd name="connsiteY13" fmla="*/ 159544 h 614362"/>
                <a:gd name="connsiteX14" fmla="*/ 221456 w 757238"/>
                <a:gd name="connsiteY14" fmla="*/ 180975 h 614362"/>
                <a:gd name="connsiteX15" fmla="*/ 280988 w 757238"/>
                <a:gd name="connsiteY15" fmla="*/ 180975 h 614362"/>
                <a:gd name="connsiteX16" fmla="*/ 280988 w 757238"/>
                <a:gd name="connsiteY16" fmla="*/ 200025 h 614362"/>
                <a:gd name="connsiteX17" fmla="*/ 321469 w 757238"/>
                <a:gd name="connsiteY17" fmla="*/ 200025 h 614362"/>
                <a:gd name="connsiteX18" fmla="*/ 321469 w 757238"/>
                <a:gd name="connsiteY18" fmla="*/ 219075 h 614362"/>
                <a:gd name="connsiteX19" fmla="*/ 352425 w 757238"/>
                <a:gd name="connsiteY19" fmla="*/ 219075 h 614362"/>
                <a:gd name="connsiteX20" fmla="*/ 352425 w 757238"/>
                <a:gd name="connsiteY20" fmla="*/ 245269 h 614362"/>
                <a:gd name="connsiteX21" fmla="*/ 383381 w 757238"/>
                <a:gd name="connsiteY21" fmla="*/ 245269 h 614362"/>
                <a:gd name="connsiteX22" fmla="*/ 383381 w 757238"/>
                <a:gd name="connsiteY22" fmla="*/ 264319 h 614362"/>
                <a:gd name="connsiteX23" fmla="*/ 409575 w 757238"/>
                <a:gd name="connsiteY23" fmla="*/ 264319 h 614362"/>
                <a:gd name="connsiteX24" fmla="*/ 409575 w 757238"/>
                <a:gd name="connsiteY24" fmla="*/ 285750 h 614362"/>
                <a:gd name="connsiteX25" fmla="*/ 421481 w 757238"/>
                <a:gd name="connsiteY25" fmla="*/ 285750 h 614362"/>
                <a:gd name="connsiteX26" fmla="*/ 421481 w 757238"/>
                <a:gd name="connsiteY26" fmla="*/ 323850 h 614362"/>
                <a:gd name="connsiteX27" fmla="*/ 440531 w 757238"/>
                <a:gd name="connsiteY27" fmla="*/ 323850 h 614362"/>
                <a:gd name="connsiteX28" fmla="*/ 440531 w 757238"/>
                <a:gd name="connsiteY28" fmla="*/ 345281 h 614362"/>
                <a:gd name="connsiteX29" fmla="*/ 500063 w 757238"/>
                <a:gd name="connsiteY29" fmla="*/ 345281 h 614362"/>
                <a:gd name="connsiteX30" fmla="*/ 500063 w 757238"/>
                <a:gd name="connsiteY30" fmla="*/ 371475 h 614362"/>
                <a:gd name="connsiteX31" fmla="*/ 569119 w 757238"/>
                <a:gd name="connsiteY31" fmla="*/ 371475 h 614362"/>
                <a:gd name="connsiteX32" fmla="*/ 569119 w 757238"/>
                <a:gd name="connsiteY32" fmla="*/ 397669 h 614362"/>
                <a:gd name="connsiteX33" fmla="*/ 573881 w 757238"/>
                <a:gd name="connsiteY33" fmla="*/ 397669 h 614362"/>
                <a:gd name="connsiteX34" fmla="*/ 573881 w 757238"/>
                <a:gd name="connsiteY34" fmla="*/ 416719 h 614362"/>
                <a:gd name="connsiteX35" fmla="*/ 604838 w 757238"/>
                <a:gd name="connsiteY35" fmla="*/ 416719 h 614362"/>
                <a:gd name="connsiteX36" fmla="*/ 604838 w 757238"/>
                <a:gd name="connsiteY36" fmla="*/ 435769 h 614362"/>
                <a:gd name="connsiteX37" fmla="*/ 616744 w 757238"/>
                <a:gd name="connsiteY37" fmla="*/ 435769 h 614362"/>
                <a:gd name="connsiteX38" fmla="*/ 616744 w 757238"/>
                <a:gd name="connsiteY38" fmla="*/ 457200 h 614362"/>
                <a:gd name="connsiteX39" fmla="*/ 650081 w 757238"/>
                <a:gd name="connsiteY39" fmla="*/ 457200 h 614362"/>
                <a:gd name="connsiteX40" fmla="*/ 650081 w 757238"/>
                <a:gd name="connsiteY40" fmla="*/ 483394 h 614362"/>
                <a:gd name="connsiteX41" fmla="*/ 671513 w 757238"/>
                <a:gd name="connsiteY41" fmla="*/ 483394 h 614362"/>
                <a:gd name="connsiteX42" fmla="*/ 671513 w 757238"/>
                <a:gd name="connsiteY42" fmla="*/ 500062 h 614362"/>
                <a:gd name="connsiteX43" fmla="*/ 688181 w 757238"/>
                <a:gd name="connsiteY43" fmla="*/ 500062 h 614362"/>
                <a:gd name="connsiteX44" fmla="*/ 688181 w 757238"/>
                <a:gd name="connsiteY44" fmla="*/ 521494 h 614362"/>
                <a:gd name="connsiteX45" fmla="*/ 719138 w 757238"/>
                <a:gd name="connsiteY45" fmla="*/ 521494 h 614362"/>
                <a:gd name="connsiteX46" fmla="*/ 719138 w 757238"/>
                <a:gd name="connsiteY46" fmla="*/ 542925 h 614362"/>
                <a:gd name="connsiteX47" fmla="*/ 735806 w 757238"/>
                <a:gd name="connsiteY47" fmla="*/ 542925 h 614362"/>
                <a:gd name="connsiteX48" fmla="*/ 735806 w 757238"/>
                <a:gd name="connsiteY48" fmla="*/ 566737 h 614362"/>
                <a:gd name="connsiteX49" fmla="*/ 747713 w 757238"/>
                <a:gd name="connsiteY49" fmla="*/ 566737 h 614362"/>
                <a:gd name="connsiteX50" fmla="*/ 747713 w 757238"/>
                <a:gd name="connsiteY50" fmla="*/ 588169 h 614362"/>
                <a:gd name="connsiteX51" fmla="*/ 757238 w 757238"/>
                <a:gd name="connsiteY51" fmla="*/ 588169 h 614362"/>
                <a:gd name="connsiteX52" fmla="*/ 757238 w 757238"/>
                <a:gd name="connsiteY52" fmla="*/ 614362 h 614362"/>
                <a:gd name="connsiteX0" fmla="*/ 0 w 757238"/>
                <a:gd name="connsiteY0" fmla="*/ 4762 h 619124"/>
                <a:gd name="connsiteX1" fmla="*/ 21432 w 757238"/>
                <a:gd name="connsiteY1" fmla="*/ 0 h 619124"/>
                <a:gd name="connsiteX2" fmla="*/ 19051 w 757238"/>
                <a:gd name="connsiteY2" fmla="*/ 33337 h 619124"/>
                <a:gd name="connsiteX3" fmla="*/ 73819 w 757238"/>
                <a:gd name="connsiteY3" fmla="*/ 33337 h 619124"/>
                <a:gd name="connsiteX4" fmla="*/ 73819 w 757238"/>
                <a:gd name="connsiteY4" fmla="*/ 52387 h 619124"/>
                <a:gd name="connsiteX5" fmla="*/ 92869 w 757238"/>
                <a:gd name="connsiteY5" fmla="*/ 52387 h 619124"/>
                <a:gd name="connsiteX6" fmla="*/ 92869 w 757238"/>
                <a:gd name="connsiteY6" fmla="*/ 97631 h 619124"/>
                <a:gd name="connsiteX7" fmla="*/ 130969 w 757238"/>
                <a:gd name="connsiteY7" fmla="*/ 97631 h 619124"/>
                <a:gd name="connsiteX8" fmla="*/ 130969 w 757238"/>
                <a:gd name="connsiteY8" fmla="*/ 119062 h 619124"/>
                <a:gd name="connsiteX9" fmla="*/ 150019 w 757238"/>
                <a:gd name="connsiteY9" fmla="*/ 119062 h 619124"/>
                <a:gd name="connsiteX10" fmla="*/ 150019 w 757238"/>
                <a:gd name="connsiteY10" fmla="*/ 140493 h 619124"/>
                <a:gd name="connsiteX11" fmla="*/ 207169 w 757238"/>
                <a:gd name="connsiteY11" fmla="*/ 140493 h 619124"/>
                <a:gd name="connsiteX12" fmla="*/ 207169 w 757238"/>
                <a:gd name="connsiteY12" fmla="*/ 164306 h 619124"/>
                <a:gd name="connsiteX13" fmla="*/ 221456 w 757238"/>
                <a:gd name="connsiteY13" fmla="*/ 164306 h 619124"/>
                <a:gd name="connsiteX14" fmla="*/ 221456 w 757238"/>
                <a:gd name="connsiteY14" fmla="*/ 185737 h 619124"/>
                <a:gd name="connsiteX15" fmla="*/ 280988 w 757238"/>
                <a:gd name="connsiteY15" fmla="*/ 185737 h 619124"/>
                <a:gd name="connsiteX16" fmla="*/ 280988 w 757238"/>
                <a:gd name="connsiteY16" fmla="*/ 204787 h 619124"/>
                <a:gd name="connsiteX17" fmla="*/ 321469 w 757238"/>
                <a:gd name="connsiteY17" fmla="*/ 204787 h 619124"/>
                <a:gd name="connsiteX18" fmla="*/ 321469 w 757238"/>
                <a:gd name="connsiteY18" fmla="*/ 223837 h 619124"/>
                <a:gd name="connsiteX19" fmla="*/ 352425 w 757238"/>
                <a:gd name="connsiteY19" fmla="*/ 223837 h 619124"/>
                <a:gd name="connsiteX20" fmla="*/ 352425 w 757238"/>
                <a:gd name="connsiteY20" fmla="*/ 250031 h 619124"/>
                <a:gd name="connsiteX21" fmla="*/ 383381 w 757238"/>
                <a:gd name="connsiteY21" fmla="*/ 250031 h 619124"/>
                <a:gd name="connsiteX22" fmla="*/ 383381 w 757238"/>
                <a:gd name="connsiteY22" fmla="*/ 269081 h 619124"/>
                <a:gd name="connsiteX23" fmla="*/ 409575 w 757238"/>
                <a:gd name="connsiteY23" fmla="*/ 269081 h 619124"/>
                <a:gd name="connsiteX24" fmla="*/ 409575 w 757238"/>
                <a:gd name="connsiteY24" fmla="*/ 290512 h 619124"/>
                <a:gd name="connsiteX25" fmla="*/ 421481 w 757238"/>
                <a:gd name="connsiteY25" fmla="*/ 290512 h 619124"/>
                <a:gd name="connsiteX26" fmla="*/ 421481 w 757238"/>
                <a:gd name="connsiteY26" fmla="*/ 328612 h 619124"/>
                <a:gd name="connsiteX27" fmla="*/ 440531 w 757238"/>
                <a:gd name="connsiteY27" fmla="*/ 328612 h 619124"/>
                <a:gd name="connsiteX28" fmla="*/ 440531 w 757238"/>
                <a:gd name="connsiteY28" fmla="*/ 350043 h 619124"/>
                <a:gd name="connsiteX29" fmla="*/ 500063 w 757238"/>
                <a:gd name="connsiteY29" fmla="*/ 350043 h 619124"/>
                <a:gd name="connsiteX30" fmla="*/ 500063 w 757238"/>
                <a:gd name="connsiteY30" fmla="*/ 376237 h 619124"/>
                <a:gd name="connsiteX31" fmla="*/ 569119 w 757238"/>
                <a:gd name="connsiteY31" fmla="*/ 376237 h 619124"/>
                <a:gd name="connsiteX32" fmla="*/ 569119 w 757238"/>
                <a:gd name="connsiteY32" fmla="*/ 402431 h 619124"/>
                <a:gd name="connsiteX33" fmla="*/ 573881 w 757238"/>
                <a:gd name="connsiteY33" fmla="*/ 402431 h 619124"/>
                <a:gd name="connsiteX34" fmla="*/ 573881 w 757238"/>
                <a:gd name="connsiteY34" fmla="*/ 421481 h 619124"/>
                <a:gd name="connsiteX35" fmla="*/ 604838 w 757238"/>
                <a:gd name="connsiteY35" fmla="*/ 421481 h 619124"/>
                <a:gd name="connsiteX36" fmla="*/ 604838 w 757238"/>
                <a:gd name="connsiteY36" fmla="*/ 440531 h 619124"/>
                <a:gd name="connsiteX37" fmla="*/ 616744 w 757238"/>
                <a:gd name="connsiteY37" fmla="*/ 440531 h 619124"/>
                <a:gd name="connsiteX38" fmla="*/ 616744 w 757238"/>
                <a:gd name="connsiteY38" fmla="*/ 461962 h 619124"/>
                <a:gd name="connsiteX39" fmla="*/ 650081 w 757238"/>
                <a:gd name="connsiteY39" fmla="*/ 461962 h 619124"/>
                <a:gd name="connsiteX40" fmla="*/ 650081 w 757238"/>
                <a:gd name="connsiteY40" fmla="*/ 488156 h 619124"/>
                <a:gd name="connsiteX41" fmla="*/ 671513 w 757238"/>
                <a:gd name="connsiteY41" fmla="*/ 488156 h 619124"/>
                <a:gd name="connsiteX42" fmla="*/ 671513 w 757238"/>
                <a:gd name="connsiteY42" fmla="*/ 504824 h 619124"/>
                <a:gd name="connsiteX43" fmla="*/ 688181 w 757238"/>
                <a:gd name="connsiteY43" fmla="*/ 504824 h 619124"/>
                <a:gd name="connsiteX44" fmla="*/ 688181 w 757238"/>
                <a:gd name="connsiteY44" fmla="*/ 526256 h 619124"/>
                <a:gd name="connsiteX45" fmla="*/ 719138 w 757238"/>
                <a:gd name="connsiteY45" fmla="*/ 526256 h 619124"/>
                <a:gd name="connsiteX46" fmla="*/ 719138 w 757238"/>
                <a:gd name="connsiteY46" fmla="*/ 547687 h 619124"/>
                <a:gd name="connsiteX47" fmla="*/ 735806 w 757238"/>
                <a:gd name="connsiteY47" fmla="*/ 547687 h 619124"/>
                <a:gd name="connsiteX48" fmla="*/ 735806 w 757238"/>
                <a:gd name="connsiteY48" fmla="*/ 571499 h 619124"/>
                <a:gd name="connsiteX49" fmla="*/ 747713 w 757238"/>
                <a:gd name="connsiteY49" fmla="*/ 571499 h 619124"/>
                <a:gd name="connsiteX50" fmla="*/ 747713 w 757238"/>
                <a:gd name="connsiteY50" fmla="*/ 592931 h 619124"/>
                <a:gd name="connsiteX51" fmla="*/ 757238 w 757238"/>
                <a:gd name="connsiteY51" fmla="*/ 592931 h 619124"/>
                <a:gd name="connsiteX52" fmla="*/ 757238 w 757238"/>
                <a:gd name="connsiteY52" fmla="*/ 619124 h 619124"/>
                <a:gd name="connsiteX0" fmla="*/ 0 w 757238"/>
                <a:gd name="connsiteY0" fmla="*/ 0 h 614362"/>
                <a:gd name="connsiteX1" fmla="*/ 26194 w 757238"/>
                <a:gd name="connsiteY1" fmla="*/ 2381 h 614362"/>
                <a:gd name="connsiteX2" fmla="*/ 19051 w 757238"/>
                <a:gd name="connsiteY2" fmla="*/ 28575 h 614362"/>
                <a:gd name="connsiteX3" fmla="*/ 73819 w 757238"/>
                <a:gd name="connsiteY3" fmla="*/ 28575 h 614362"/>
                <a:gd name="connsiteX4" fmla="*/ 73819 w 757238"/>
                <a:gd name="connsiteY4" fmla="*/ 47625 h 614362"/>
                <a:gd name="connsiteX5" fmla="*/ 92869 w 757238"/>
                <a:gd name="connsiteY5" fmla="*/ 47625 h 614362"/>
                <a:gd name="connsiteX6" fmla="*/ 92869 w 757238"/>
                <a:gd name="connsiteY6" fmla="*/ 92869 h 614362"/>
                <a:gd name="connsiteX7" fmla="*/ 130969 w 757238"/>
                <a:gd name="connsiteY7" fmla="*/ 92869 h 614362"/>
                <a:gd name="connsiteX8" fmla="*/ 130969 w 757238"/>
                <a:gd name="connsiteY8" fmla="*/ 114300 h 614362"/>
                <a:gd name="connsiteX9" fmla="*/ 150019 w 757238"/>
                <a:gd name="connsiteY9" fmla="*/ 114300 h 614362"/>
                <a:gd name="connsiteX10" fmla="*/ 150019 w 757238"/>
                <a:gd name="connsiteY10" fmla="*/ 135731 h 614362"/>
                <a:gd name="connsiteX11" fmla="*/ 207169 w 757238"/>
                <a:gd name="connsiteY11" fmla="*/ 135731 h 614362"/>
                <a:gd name="connsiteX12" fmla="*/ 207169 w 757238"/>
                <a:gd name="connsiteY12" fmla="*/ 159544 h 614362"/>
                <a:gd name="connsiteX13" fmla="*/ 221456 w 757238"/>
                <a:gd name="connsiteY13" fmla="*/ 159544 h 614362"/>
                <a:gd name="connsiteX14" fmla="*/ 221456 w 757238"/>
                <a:gd name="connsiteY14" fmla="*/ 180975 h 614362"/>
                <a:gd name="connsiteX15" fmla="*/ 280988 w 757238"/>
                <a:gd name="connsiteY15" fmla="*/ 180975 h 614362"/>
                <a:gd name="connsiteX16" fmla="*/ 280988 w 757238"/>
                <a:gd name="connsiteY16" fmla="*/ 200025 h 614362"/>
                <a:gd name="connsiteX17" fmla="*/ 321469 w 757238"/>
                <a:gd name="connsiteY17" fmla="*/ 200025 h 614362"/>
                <a:gd name="connsiteX18" fmla="*/ 321469 w 757238"/>
                <a:gd name="connsiteY18" fmla="*/ 219075 h 614362"/>
                <a:gd name="connsiteX19" fmla="*/ 352425 w 757238"/>
                <a:gd name="connsiteY19" fmla="*/ 219075 h 614362"/>
                <a:gd name="connsiteX20" fmla="*/ 352425 w 757238"/>
                <a:gd name="connsiteY20" fmla="*/ 245269 h 614362"/>
                <a:gd name="connsiteX21" fmla="*/ 383381 w 757238"/>
                <a:gd name="connsiteY21" fmla="*/ 245269 h 614362"/>
                <a:gd name="connsiteX22" fmla="*/ 383381 w 757238"/>
                <a:gd name="connsiteY22" fmla="*/ 264319 h 614362"/>
                <a:gd name="connsiteX23" fmla="*/ 409575 w 757238"/>
                <a:gd name="connsiteY23" fmla="*/ 264319 h 614362"/>
                <a:gd name="connsiteX24" fmla="*/ 409575 w 757238"/>
                <a:gd name="connsiteY24" fmla="*/ 285750 h 614362"/>
                <a:gd name="connsiteX25" fmla="*/ 421481 w 757238"/>
                <a:gd name="connsiteY25" fmla="*/ 285750 h 614362"/>
                <a:gd name="connsiteX26" fmla="*/ 421481 w 757238"/>
                <a:gd name="connsiteY26" fmla="*/ 323850 h 614362"/>
                <a:gd name="connsiteX27" fmla="*/ 440531 w 757238"/>
                <a:gd name="connsiteY27" fmla="*/ 323850 h 614362"/>
                <a:gd name="connsiteX28" fmla="*/ 440531 w 757238"/>
                <a:gd name="connsiteY28" fmla="*/ 345281 h 614362"/>
                <a:gd name="connsiteX29" fmla="*/ 500063 w 757238"/>
                <a:gd name="connsiteY29" fmla="*/ 345281 h 614362"/>
                <a:gd name="connsiteX30" fmla="*/ 500063 w 757238"/>
                <a:gd name="connsiteY30" fmla="*/ 371475 h 614362"/>
                <a:gd name="connsiteX31" fmla="*/ 569119 w 757238"/>
                <a:gd name="connsiteY31" fmla="*/ 371475 h 614362"/>
                <a:gd name="connsiteX32" fmla="*/ 569119 w 757238"/>
                <a:gd name="connsiteY32" fmla="*/ 397669 h 614362"/>
                <a:gd name="connsiteX33" fmla="*/ 573881 w 757238"/>
                <a:gd name="connsiteY33" fmla="*/ 397669 h 614362"/>
                <a:gd name="connsiteX34" fmla="*/ 573881 w 757238"/>
                <a:gd name="connsiteY34" fmla="*/ 416719 h 614362"/>
                <a:gd name="connsiteX35" fmla="*/ 604838 w 757238"/>
                <a:gd name="connsiteY35" fmla="*/ 416719 h 614362"/>
                <a:gd name="connsiteX36" fmla="*/ 604838 w 757238"/>
                <a:gd name="connsiteY36" fmla="*/ 435769 h 614362"/>
                <a:gd name="connsiteX37" fmla="*/ 616744 w 757238"/>
                <a:gd name="connsiteY37" fmla="*/ 435769 h 614362"/>
                <a:gd name="connsiteX38" fmla="*/ 616744 w 757238"/>
                <a:gd name="connsiteY38" fmla="*/ 457200 h 614362"/>
                <a:gd name="connsiteX39" fmla="*/ 650081 w 757238"/>
                <a:gd name="connsiteY39" fmla="*/ 457200 h 614362"/>
                <a:gd name="connsiteX40" fmla="*/ 650081 w 757238"/>
                <a:gd name="connsiteY40" fmla="*/ 483394 h 614362"/>
                <a:gd name="connsiteX41" fmla="*/ 671513 w 757238"/>
                <a:gd name="connsiteY41" fmla="*/ 483394 h 614362"/>
                <a:gd name="connsiteX42" fmla="*/ 671513 w 757238"/>
                <a:gd name="connsiteY42" fmla="*/ 500062 h 614362"/>
                <a:gd name="connsiteX43" fmla="*/ 688181 w 757238"/>
                <a:gd name="connsiteY43" fmla="*/ 500062 h 614362"/>
                <a:gd name="connsiteX44" fmla="*/ 688181 w 757238"/>
                <a:gd name="connsiteY44" fmla="*/ 521494 h 614362"/>
                <a:gd name="connsiteX45" fmla="*/ 719138 w 757238"/>
                <a:gd name="connsiteY45" fmla="*/ 521494 h 614362"/>
                <a:gd name="connsiteX46" fmla="*/ 719138 w 757238"/>
                <a:gd name="connsiteY46" fmla="*/ 542925 h 614362"/>
                <a:gd name="connsiteX47" fmla="*/ 735806 w 757238"/>
                <a:gd name="connsiteY47" fmla="*/ 542925 h 614362"/>
                <a:gd name="connsiteX48" fmla="*/ 735806 w 757238"/>
                <a:gd name="connsiteY48" fmla="*/ 566737 h 614362"/>
                <a:gd name="connsiteX49" fmla="*/ 747713 w 757238"/>
                <a:gd name="connsiteY49" fmla="*/ 566737 h 614362"/>
                <a:gd name="connsiteX50" fmla="*/ 747713 w 757238"/>
                <a:gd name="connsiteY50" fmla="*/ 588169 h 614362"/>
                <a:gd name="connsiteX51" fmla="*/ 757238 w 757238"/>
                <a:gd name="connsiteY51" fmla="*/ 588169 h 614362"/>
                <a:gd name="connsiteX52" fmla="*/ 757238 w 757238"/>
                <a:gd name="connsiteY52" fmla="*/ 614362 h 614362"/>
                <a:gd name="connsiteX0" fmla="*/ 0 w 757238"/>
                <a:gd name="connsiteY0" fmla="*/ 4763 h 619125"/>
                <a:gd name="connsiteX1" fmla="*/ 14287 w 757238"/>
                <a:gd name="connsiteY1" fmla="*/ 0 h 619125"/>
                <a:gd name="connsiteX2" fmla="*/ 19051 w 757238"/>
                <a:gd name="connsiteY2" fmla="*/ 33338 h 619125"/>
                <a:gd name="connsiteX3" fmla="*/ 73819 w 757238"/>
                <a:gd name="connsiteY3" fmla="*/ 33338 h 619125"/>
                <a:gd name="connsiteX4" fmla="*/ 73819 w 757238"/>
                <a:gd name="connsiteY4" fmla="*/ 52388 h 619125"/>
                <a:gd name="connsiteX5" fmla="*/ 92869 w 757238"/>
                <a:gd name="connsiteY5" fmla="*/ 52388 h 619125"/>
                <a:gd name="connsiteX6" fmla="*/ 92869 w 757238"/>
                <a:gd name="connsiteY6" fmla="*/ 97632 h 619125"/>
                <a:gd name="connsiteX7" fmla="*/ 130969 w 757238"/>
                <a:gd name="connsiteY7" fmla="*/ 97632 h 619125"/>
                <a:gd name="connsiteX8" fmla="*/ 130969 w 757238"/>
                <a:gd name="connsiteY8" fmla="*/ 119063 h 619125"/>
                <a:gd name="connsiteX9" fmla="*/ 150019 w 757238"/>
                <a:gd name="connsiteY9" fmla="*/ 119063 h 619125"/>
                <a:gd name="connsiteX10" fmla="*/ 150019 w 757238"/>
                <a:gd name="connsiteY10" fmla="*/ 140494 h 619125"/>
                <a:gd name="connsiteX11" fmla="*/ 207169 w 757238"/>
                <a:gd name="connsiteY11" fmla="*/ 140494 h 619125"/>
                <a:gd name="connsiteX12" fmla="*/ 207169 w 757238"/>
                <a:gd name="connsiteY12" fmla="*/ 164307 h 619125"/>
                <a:gd name="connsiteX13" fmla="*/ 221456 w 757238"/>
                <a:gd name="connsiteY13" fmla="*/ 164307 h 619125"/>
                <a:gd name="connsiteX14" fmla="*/ 221456 w 757238"/>
                <a:gd name="connsiteY14" fmla="*/ 185738 h 619125"/>
                <a:gd name="connsiteX15" fmla="*/ 280988 w 757238"/>
                <a:gd name="connsiteY15" fmla="*/ 185738 h 619125"/>
                <a:gd name="connsiteX16" fmla="*/ 280988 w 757238"/>
                <a:gd name="connsiteY16" fmla="*/ 204788 h 619125"/>
                <a:gd name="connsiteX17" fmla="*/ 321469 w 757238"/>
                <a:gd name="connsiteY17" fmla="*/ 204788 h 619125"/>
                <a:gd name="connsiteX18" fmla="*/ 321469 w 757238"/>
                <a:gd name="connsiteY18" fmla="*/ 223838 h 619125"/>
                <a:gd name="connsiteX19" fmla="*/ 352425 w 757238"/>
                <a:gd name="connsiteY19" fmla="*/ 223838 h 619125"/>
                <a:gd name="connsiteX20" fmla="*/ 352425 w 757238"/>
                <a:gd name="connsiteY20" fmla="*/ 250032 h 619125"/>
                <a:gd name="connsiteX21" fmla="*/ 383381 w 757238"/>
                <a:gd name="connsiteY21" fmla="*/ 250032 h 619125"/>
                <a:gd name="connsiteX22" fmla="*/ 383381 w 757238"/>
                <a:gd name="connsiteY22" fmla="*/ 269082 h 619125"/>
                <a:gd name="connsiteX23" fmla="*/ 409575 w 757238"/>
                <a:gd name="connsiteY23" fmla="*/ 269082 h 619125"/>
                <a:gd name="connsiteX24" fmla="*/ 409575 w 757238"/>
                <a:gd name="connsiteY24" fmla="*/ 290513 h 619125"/>
                <a:gd name="connsiteX25" fmla="*/ 421481 w 757238"/>
                <a:gd name="connsiteY25" fmla="*/ 290513 h 619125"/>
                <a:gd name="connsiteX26" fmla="*/ 421481 w 757238"/>
                <a:gd name="connsiteY26" fmla="*/ 328613 h 619125"/>
                <a:gd name="connsiteX27" fmla="*/ 440531 w 757238"/>
                <a:gd name="connsiteY27" fmla="*/ 328613 h 619125"/>
                <a:gd name="connsiteX28" fmla="*/ 440531 w 757238"/>
                <a:gd name="connsiteY28" fmla="*/ 350044 h 619125"/>
                <a:gd name="connsiteX29" fmla="*/ 500063 w 757238"/>
                <a:gd name="connsiteY29" fmla="*/ 350044 h 619125"/>
                <a:gd name="connsiteX30" fmla="*/ 500063 w 757238"/>
                <a:gd name="connsiteY30" fmla="*/ 376238 h 619125"/>
                <a:gd name="connsiteX31" fmla="*/ 569119 w 757238"/>
                <a:gd name="connsiteY31" fmla="*/ 376238 h 619125"/>
                <a:gd name="connsiteX32" fmla="*/ 569119 w 757238"/>
                <a:gd name="connsiteY32" fmla="*/ 402432 h 619125"/>
                <a:gd name="connsiteX33" fmla="*/ 573881 w 757238"/>
                <a:gd name="connsiteY33" fmla="*/ 402432 h 619125"/>
                <a:gd name="connsiteX34" fmla="*/ 573881 w 757238"/>
                <a:gd name="connsiteY34" fmla="*/ 421482 h 619125"/>
                <a:gd name="connsiteX35" fmla="*/ 604838 w 757238"/>
                <a:gd name="connsiteY35" fmla="*/ 421482 h 619125"/>
                <a:gd name="connsiteX36" fmla="*/ 604838 w 757238"/>
                <a:gd name="connsiteY36" fmla="*/ 440532 h 619125"/>
                <a:gd name="connsiteX37" fmla="*/ 616744 w 757238"/>
                <a:gd name="connsiteY37" fmla="*/ 440532 h 619125"/>
                <a:gd name="connsiteX38" fmla="*/ 616744 w 757238"/>
                <a:gd name="connsiteY38" fmla="*/ 461963 h 619125"/>
                <a:gd name="connsiteX39" fmla="*/ 650081 w 757238"/>
                <a:gd name="connsiteY39" fmla="*/ 461963 h 619125"/>
                <a:gd name="connsiteX40" fmla="*/ 650081 w 757238"/>
                <a:gd name="connsiteY40" fmla="*/ 488157 h 619125"/>
                <a:gd name="connsiteX41" fmla="*/ 671513 w 757238"/>
                <a:gd name="connsiteY41" fmla="*/ 488157 h 619125"/>
                <a:gd name="connsiteX42" fmla="*/ 671513 w 757238"/>
                <a:gd name="connsiteY42" fmla="*/ 504825 h 619125"/>
                <a:gd name="connsiteX43" fmla="*/ 688181 w 757238"/>
                <a:gd name="connsiteY43" fmla="*/ 504825 h 619125"/>
                <a:gd name="connsiteX44" fmla="*/ 688181 w 757238"/>
                <a:gd name="connsiteY44" fmla="*/ 526257 h 619125"/>
                <a:gd name="connsiteX45" fmla="*/ 719138 w 757238"/>
                <a:gd name="connsiteY45" fmla="*/ 526257 h 619125"/>
                <a:gd name="connsiteX46" fmla="*/ 719138 w 757238"/>
                <a:gd name="connsiteY46" fmla="*/ 547688 h 619125"/>
                <a:gd name="connsiteX47" fmla="*/ 735806 w 757238"/>
                <a:gd name="connsiteY47" fmla="*/ 547688 h 619125"/>
                <a:gd name="connsiteX48" fmla="*/ 735806 w 757238"/>
                <a:gd name="connsiteY48" fmla="*/ 571500 h 619125"/>
                <a:gd name="connsiteX49" fmla="*/ 747713 w 757238"/>
                <a:gd name="connsiteY49" fmla="*/ 571500 h 619125"/>
                <a:gd name="connsiteX50" fmla="*/ 747713 w 757238"/>
                <a:gd name="connsiteY50" fmla="*/ 592932 h 619125"/>
                <a:gd name="connsiteX51" fmla="*/ 757238 w 757238"/>
                <a:gd name="connsiteY51" fmla="*/ 592932 h 619125"/>
                <a:gd name="connsiteX52" fmla="*/ 757238 w 757238"/>
                <a:gd name="connsiteY52" fmla="*/ 619125 h 619125"/>
                <a:gd name="connsiteX0" fmla="*/ 0 w 757238"/>
                <a:gd name="connsiteY0" fmla="*/ 0 h 614362"/>
                <a:gd name="connsiteX1" fmla="*/ 16668 w 757238"/>
                <a:gd name="connsiteY1" fmla="*/ 2380 h 614362"/>
                <a:gd name="connsiteX2" fmla="*/ 19051 w 757238"/>
                <a:gd name="connsiteY2" fmla="*/ 28575 h 614362"/>
                <a:gd name="connsiteX3" fmla="*/ 73819 w 757238"/>
                <a:gd name="connsiteY3" fmla="*/ 28575 h 614362"/>
                <a:gd name="connsiteX4" fmla="*/ 73819 w 757238"/>
                <a:gd name="connsiteY4" fmla="*/ 47625 h 614362"/>
                <a:gd name="connsiteX5" fmla="*/ 92869 w 757238"/>
                <a:gd name="connsiteY5" fmla="*/ 47625 h 614362"/>
                <a:gd name="connsiteX6" fmla="*/ 92869 w 757238"/>
                <a:gd name="connsiteY6" fmla="*/ 92869 h 614362"/>
                <a:gd name="connsiteX7" fmla="*/ 130969 w 757238"/>
                <a:gd name="connsiteY7" fmla="*/ 92869 h 614362"/>
                <a:gd name="connsiteX8" fmla="*/ 130969 w 757238"/>
                <a:gd name="connsiteY8" fmla="*/ 114300 h 614362"/>
                <a:gd name="connsiteX9" fmla="*/ 150019 w 757238"/>
                <a:gd name="connsiteY9" fmla="*/ 114300 h 614362"/>
                <a:gd name="connsiteX10" fmla="*/ 150019 w 757238"/>
                <a:gd name="connsiteY10" fmla="*/ 135731 h 614362"/>
                <a:gd name="connsiteX11" fmla="*/ 207169 w 757238"/>
                <a:gd name="connsiteY11" fmla="*/ 135731 h 614362"/>
                <a:gd name="connsiteX12" fmla="*/ 207169 w 757238"/>
                <a:gd name="connsiteY12" fmla="*/ 159544 h 614362"/>
                <a:gd name="connsiteX13" fmla="*/ 221456 w 757238"/>
                <a:gd name="connsiteY13" fmla="*/ 159544 h 614362"/>
                <a:gd name="connsiteX14" fmla="*/ 221456 w 757238"/>
                <a:gd name="connsiteY14" fmla="*/ 180975 h 614362"/>
                <a:gd name="connsiteX15" fmla="*/ 280988 w 757238"/>
                <a:gd name="connsiteY15" fmla="*/ 180975 h 614362"/>
                <a:gd name="connsiteX16" fmla="*/ 280988 w 757238"/>
                <a:gd name="connsiteY16" fmla="*/ 200025 h 614362"/>
                <a:gd name="connsiteX17" fmla="*/ 321469 w 757238"/>
                <a:gd name="connsiteY17" fmla="*/ 200025 h 614362"/>
                <a:gd name="connsiteX18" fmla="*/ 321469 w 757238"/>
                <a:gd name="connsiteY18" fmla="*/ 219075 h 614362"/>
                <a:gd name="connsiteX19" fmla="*/ 352425 w 757238"/>
                <a:gd name="connsiteY19" fmla="*/ 219075 h 614362"/>
                <a:gd name="connsiteX20" fmla="*/ 352425 w 757238"/>
                <a:gd name="connsiteY20" fmla="*/ 245269 h 614362"/>
                <a:gd name="connsiteX21" fmla="*/ 383381 w 757238"/>
                <a:gd name="connsiteY21" fmla="*/ 245269 h 614362"/>
                <a:gd name="connsiteX22" fmla="*/ 383381 w 757238"/>
                <a:gd name="connsiteY22" fmla="*/ 264319 h 614362"/>
                <a:gd name="connsiteX23" fmla="*/ 409575 w 757238"/>
                <a:gd name="connsiteY23" fmla="*/ 264319 h 614362"/>
                <a:gd name="connsiteX24" fmla="*/ 409575 w 757238"/>
                <a:gd name="connsiteY24" fmla="*/ 285750 h 614362"/>
                <a:gd name="connsiteX25" fmla="*/ 421481 w 757238"/>
                <a:gd name="connsiteY25" fmla="*/ 285750 h 614362"/>
                <a:gd name="connsiteX26" fmla="*/ 421481 w 757238"/>
                <a:gd name="connsiteY26" fmla="*/ 323850 h 614362"/>
                <a:gd name="connsiteX27" fmla="*/ 440531 w 757238"/>
                <a:gd name="connsiteY27" fmla="*/ 323850 h 614362"/>
                <a:gd name="connsiteX28" fmla="*/ 440531 w 757238"/>
                <a:gd name="connsiteY28" fmla="*/ 345281 h 614362"/>
                <a:gd name="connsiteX29" fmla="*/ 500063 w 757238"/>
                <a:gd name="connsiteY29" fmla="*/ 345281 h 614362"/>
                <a:gd name="connsiteX30" fmla="*/ 500063 w 757238"/>
                <a:gd name="connsiteY30" fmla="*/ 371475 h 614362"/>
                <a:gd name="connsiteX31" fmla="*/ 569119 w 757238"/>
                <a:gd name="connsiteY31" fmla="*/ 371475 h 614362"/>
                <a:gd name="connsiteX32" fmla="*/ 569119 w 757238"/>
                <a:gd name="connsiteY32" fmla="*/ 397669 h 614362"/>
                <a:gd name="connsiteX33" fmla="*/ 573881 w 757238"/>
                <a:gd name="connsiteY33" fmla="*/ 397669 h 614362"/>
                <a:gd name="connsiteX34" fmla="*/ 573881 w 757238"/>
                <a:gd name="connsiteY34" fmla="*/ 416719 h 614362"/>
                <a:gd name="connsiteX35" fmla="*/ 604838 w 757238"/>
                <a:gd name="connsiteY35" fmla="*/ 416719 h 614362"/>
                <a:gd name="connsiteX36" fmla="*/ 604838 w 757238"/>
                <a:gd name="connsiteY36" fmla="*/ 435769 h 614362"/>
                <a:gd name="connsiteX37" fmla="*/ 616744 w 757238"/>
                <a:gd name="connsiteY37" fmla="*/ 435769 h 614362"/>
                <a:gd name="connsiteX38" fmla="*/ 616744 w 757238"/>
                <a:gd name="connsiteY38" fmla="*/ 457200 h 614362"/>
                <a:gd name="connsiteX39" fmla="*/ 650081 w 757238"/>
                <a:gd name="connsiteY39" fmla="*/ 457200 h 614362"/>
                <a:gd name="connsiteX40" fmla="*/ 650081 w 757238"/>
                <a:gd name="connsiteY40" fmla="*/ 483394 h 614362"/>
                <a:gd name="connsiteX41" fmla="*/ 671513 w 757238"/>
                <a:gd name="connsiteY41" fmla="*/ 483394 h 614362"/>
                <a:gd name="connsiteX42" fmla="*/ 671513 w 757238"/>
                <a:gd name="connsiteY42" fmla="*/ 500062 h 614362"/>
                <a:gd name="connsiteX43" fmla="*/ 688181 w 757238"/>
                <a:gd name="connsiteY43" fmla="*/ 500062 h 614362"/>
                <a:gd name="connsiteX44" fmla="*/ 688181 w 757238"/>
                <a:gd name="connsiteY44" fmla="*/ 521494 h 614362"/>
                <a:gd name="connsiteX45" fmla="*/ 719138 w 757238"/>
                <a:gd name="connsiteY45" fmla="*/ 521494 h 614362"/>
                <a:gd name="connsiteX46" fmla="*/ 719138 w 757238"/>
                <a:gd name="connsiteY46" fmla="*/ 542925 h 614362"/>
                <a:gd name="connsiteX47" fmla="*/ 735806 w 757238"/>
                <a:gd name="connsiteY47" fmla="*/ 542925 h 614362"/>
                <a:gd name="connsiteX48" fmla="*/ 735806 w 757238"/>
                <a:gd name="connsiteY48" fmla="*/ 566737 h 614362"/>
                <a:gd name="connsiteX49" fmla="*/ 747713 w 757238"/>
                <a:gd name="connsiteY49" fmla="*/ 566737 h 614362"/>
                <a:gd name="connsiteX50" fmla="*/ 747713 w 757238"/>
                <a:gd name="connsiteY50" fmla="*/ 588169 h 614362"/>
                <a:gd name="connsiteX51" fmla="*/ 757238 w 757238"/>
                <a:gd name="connsiteY51" fmla="*/ 588169 h 614362"/>
                <a:gd name="connsiteX52" fmla="*/ 757238 w 757238"/>
                <a:gd name="connsiteY52" fmla="*/ 614362 h 614362"/>
                <a:gd name="connsiteX0" fmla="*/ 0 w 757238"/>
                <a:gd name="connsiteY0" fmla="*/ 2383 h 616745"/>
                <a:gd name="connsiteX1" fmla="*/ 26193 w 757238"/>
                <a:gd name="connsiteY1" fmla="*/ 0 h 616745"/>
                <a:gd name="connsiteX2" fmla="*/ 19051 w 757238"/>
                <a:gd name="connsiteY2" fmla="*/ 30958 h 616745"/>
                <a:gd name="connsiteX3" fmla="*/ 73819 w 757238"/>
                <a:gd name="connsiteY3" fmla="*/ 30958 h 616745"/>
                <a:gd name="connsiteX4" fmla="*/ 73819 w 757238"/>
                <a:gd name="connsiteY4" fmla="*/ 50008 h 616745"/>
                <a:gd name="connsiteX5" fmla="*/ 92869 w 757238"/>
                <a:gd name="connsiteY5" fmla="*/ 50008 h 616745"/>
                <a:gd name="connsiteX6" fmla="*/ 92869 w 757238"/>
                <a:gd name="connsiteY6" fmla="*/ 95252 h 616745"/>
                <a:gd name="connsiteX7" fmla="*/ 130969 w 757238"/>
                <a:gd name="connsiteY7" fmla="*/ 95252 h 616745"/>
                <a:gd name="connsiteX8" fmla="*/ 130969 w 757238"/>
                <a:gd name="connsiteY8" fmla="*/ 116683 h 616745"/>
                <a:gd name="connsiteX9" fmla="*/ 150019 w 757238"/>
                <a:gd name="connsiteY9" fmla="*/ 116683 h 616745"/>
                <a:gd name="connsiteX10" fmla="*/ 150019 w 757238"/>
                <a:gd name="connsiteY10" fmla="*/ 138114 h 616745"/>
                <a:gd name="connsiteX11" fmla="*/ 207169 w 757238"/>
                <a:gd name="connsiteY11" fmla="*/ 138114 h 616745"/>
                <a:gd name="connsiteX12" fmla="*/ 207169 w 757238"/>
                <a:gd name="connsiteY12" fmla="*/ 161927 h 616745"/>
                <a:gd name="connsiteX13" fmla="*/ 221456 w 757238"/>
                <a:gd name="connsiteY13" fmla="*/ 161927 h 616745"/>
                <a:gd name="connsiteX14" fmla="*/ 221456 w 757238"/>
                <a:gd name="connsiteY14" fmla="*/ 183358 h 616745"/>
                <a:gd name="connsiteX15" fmla="*/ 280988 w 757238"/>
                <a:gd name="connsiteY15" fmla="*/ 183358 h 616745"/>
                <a:gd name="connsiteX16" fmla="*/ 280988 w 757238"/>
                <a:gd name="connsiteY16" fmla="*/ 202408 h 616745"/>
                <a:gd name="connsiteX17" fmla="*/ 321469 w 757238"/>
                <a:gd name="connsiteY17" fmla="*/ 202408 h 616745"/>
                <a:gd name="connsiteX18" fmla="*/ 321469 w 757238"/>
                <a:gd name="connsiteY18" fmla="*/ 221458 h 616745"/>
                <a:gd name="connsiteX19" fmla="*/ 352425 w 757238"/>
                <a:gd name="connsiteY19" fmla="*/ 221458 h 616745"/>
                <a:gd name="connsiteX20" fmla="*/ 352425 w 757238"/>
                <a:gd name="connsiteY20" fmla="*/ 247652 h 616745"/>
                <a:gd name="connsiteX21" fmla="*/ 383381 w 757238"/>
                <a:gd name="connsiteY21" fmla="*/ 247652 h 616745"/>
                <a:gd name="connsiteX22" fmla="*/ 383381 w 757238"/>
                <a:gd name="connsiteY22" fmla="*/ 266702 h 616745"/>
                <a:gd name="connsiteX23" fmla="*/ 409575 w 757238"/>
                <a:gd name="connsiteY23" fmla="*/ 266702 h 616745"/>
                <a:gd name="connsiteX24" fmla="*/ 409575 w 757238"/>
                <a:gd name="connsiteY24" fmla="*/ 288133 h 616745"/>
                <a:gd name="connsiteX25" fmla="*/ 421481 w 757238"/>
                <a:gd name="connsiteY25" fmla="*/ 288133 h 616745"/>
                <a:gd name="connsiteX26" fmla="*/ 421481 w 757238"/>
                <a:gd name="connsiteY26" fmla="*/ 326233 h 616745"/>
                <a:gd name="connsiteX27" fmla="*/ 440531 w 757238"/>
                <a:gd name="connsiteY27" fmla="*/ 326233 h 616745"/>
                <a:gd name="connsiteX28" fmla="*/ 440531 w 757238"/>
                <a:gd name="connsiteY28" fmla="*/ 347664 h 616745"/>
                <a:gd name="connsiteX29" fmla="*/ 500063 w 757238"/>
                <a:gd name="connsiteY29" fmla="*/ 347664 h 616745"/>
                <a:gd name="connsiteX30" fmla="*/ 500063 w 757238"/>
                <a:gd name="connsiteY30" fmla="*/ 373858 h 616745"/>
                <a:gd name="connsiteX31" fmla="*/ 569119 w 757238"/>
                <a:gd name="connsiteY31" fmla="*/ 373858 h 616745"/>
                <a:gd name="connsiteX32" fmla="*/ 569119 w 757238"/>
                <a:gd name="connsiteY32" fmla="*/ 400052 h 616745"/>
                <a:gd name="connsiteX33" fmla="*/ 573881 w 757238"/>
                <a:gd name="connsiteY33" fmla="*/ 400052 h 616745"/>
                <a:gd name="connsiteX34" fmla="*/ 573881 w 757238"/>
                <a:gd name="connsiteY34" fmla="*/ 419102 h 616745"/>
                <a:gd name="connsiteX35" fmla="*/ 604838 w 757238"/>
                <a:gd name="connsiteY35" fmla="*/ 419102 h 616745"/>
                <a:gd name="connsiteX36" fmla="*/ 604838 w 757238"/>
                <a:gd name="connsiteY36" fmla="*/ 438152 h 616745"/>
                <a:gd name="connsiteX37" fmla="*/ 616744 w 757238"/>
                <a:gd name="connsiteY37" fmla="*/ 438152 h 616745"/>
                <a:gd name="connsiteX38" fmla="*/ 616744 w 757238"/>
                <a:gd name="connsiteY38" fmla="*/ 459583 h 616745"/>
                <a:gd name="connsiteX39" fmla="*/ 650081 w 757238"/>
                <a:gd name="connsiteY39" fmla="*/ 459583 h 616745"/>
                <a:gd name="connsiteX40" fmla="*/ 650081 w 757238"/>
                <a:gd name="connsiteY40" fmla="*/ 485777 h 616745"/>
                <a:gd name="connsiteX41" fmla="*/ 671513 w 757238"/>
                <a:gd name="connsiteY41" fmla="*/ 485777 h 616745"/>
                <a:gd name="connsiteX42" fmla="*/ 671513 w 757238"/>
                <a:gd name="connsiteY42" fmla="*/ 502445 h 616745"/>
                <a:gd name="connsiteX43" fmla="*/ 688181 w 757238"/>
                <a:gd name="connsiteY43" fmla="*/ 502445 h 616745"/>
                <a:gd name="connsiteX44" fmla="*/ 688181 w 757238"/>
                <a:gd name="connsiteY44" fmla="*/ 523877 h 616745"/>
                <a:gd name="connsiteX45" fmla="*/ 719138 w 757238"/>
                <a:gd name="connsiteY45" fmla="*/ 523877 h 616745"/>
                <a:gd name="connsiteX46" fmla="*/ 719138 w 757238"/>
                <a:gd name="connsiteY46" fmla="*/ 545308 h 616745"/>
                <a:gd name="connsiteX47" fmla="*/ 735806 w 757238"/>
                <a:gd name="connsiteY47" fmla="*/ 545308 h 616745"/>
                <a:gd name="connsiteX48" fmla="*/ 735806 w 757238"/>
                <a:gd name="connsiteY48" fmla="*/ 569120 h 616745"/>
                <a:gd name="connsiteX49" fmla="*/ 747713 w 757238"/>
                <a:gd name="connsiteY49" fmla="*/ 569120 h 616745"/>
                <a:gd name="connsiteX50" fmla="*/ 747713 w 757238"/>
                <a:gd name="connsiteY50" fmla="*/ 590552 h 616745"/>
                <a:gd name="connsiteX51" fmla="*/ 757238 w 757238"/>
                <a:gd name="connsiteY51" fmla="*/ 590552 h 616745"/>
                <a:gd name="connsiteX52" fmla="*/ 757238 w 757238"/>
                <a:gd name="connsiteY52" fmla="*/ 616745 h 616745"/>
                <a:gd name="connsiteX0" fmla="*/ 0 w 757238"/>
                <a:gd name="connsiteY0" fmla="*/ 0 h 614362"/>
                <a:gd name="connsiteX1" fmla="*/ 19050 w 757238"/>
                <a:gd name="connsiteY1" fmla="*/ 4761 h 614362"/>
                <a:gd name="connsiteX2" fmla="*/ 19051 w 757238"/>
                <a:gd name="connsiteY2" fmla="*/ 28575 h 614362"/>
                <a:gd name="connsiteX3" fmla="*/ 73819 w 757238"/>
                <a:gd name="connsiteY3" fmla="*/ 28575 h 614362"/>
                <a:gd name="connsiteX4" fmla="*/ 73819 w 757238"/>
                <a:gd name="connsiteY4" fmla="*/ 47625 h 614362"/>
                <a:gd name="connsiteX5" fmla="*/ 92869 w 757238"/>
                <a:gd name="connsiteY5" fmla="*/ 47625 h 614362"/>
                <a:gd name="connsiteX6" fmla="*/ 92869 w 757238"/>
                <a:gd name="connsiteY6" fmla="*/ 92869 h 614362"/>
                <a:gd name="connsiteX7" fmla="*/ 130969 w 757238"/>
                <a:gd name="connsiteY7" fmla="*/ 92869 h 614362"/>
                <a:gd name="connsiteX8" fmla="*/ 130969 w 757238"/>
                <a:gd name="connsiteY8" fmla="*/ 114300 h 614362"/>
                <a:gd name="connsiteX9" fmla="*/ 150019 w 757238"/>
                <a:gd name="connsiteY9" fmla="*/ 114300 h 614362"/>
                <a:gd name="connsiteX10" fmla="*/ 150019 w 757238"/>
                <a:gd name="connsiteY10" fmla="*/ 135731 h 614362"/>
                <a:gd name="connsiteX11" fmla="*/ 207169 w 757238"/>
                <a:gd name="connsiteY11" fmla="*/ 135731 h 614362"/>
                <a:gd name="connsiteX12" fmla="*/ 207169 w 757238"/>
                <a:gd name="connsiteY12" fmla="*/ 159544 h 614362"/>
                <a:gd name="connsiteX13" fmla="*/ 221456 w 757238"/>
                <a:gd name="connsiteY13" fmla="*/ 159544 h 614362"/>
                <a:gd name="connsiteX14" fmla="*/ 221456 w 757238"/>
                <a:gd name="connsiteY14" fmla="*/ 180975 h 614362"/>
                <a:gd name="connsiteX15" fmla="*/ 280988 w 757238"/>
                <a:gd name="connsiteY15" fmla="*/ 180975 h 614362"/>
                <a:gd name="connsiteX16" fmla="*/ 280988 w 757238"/>
                <a:gd name="connsiteY16" fmla="*/ 200025 h 614362"/>
                <a:gd name="connsiteX17" fmla="*/ 321469 w 757238"/>
                <a:gd name="connsiteY17" fmla="*/ 200025 h 614362"/>
                <a:gd name="connsiteX18" fmla="*/ 321469 w 757238"/>
                <a:gd name="connsiteY18" fmla="*/ 219075 h 614362"/>
                <a:gd name="connsiteX19" fmla="*/ 352425 w 757238"/>
                <a:gd name="connsiteY19" fmla="*/ 219075 h 614362"/>
                <a:gd name="connsiteX20" fmla="*/ 352425 w 757238"/>
                <a:gd name="connsiteY20" fmla="*/ 245269 h 614362"/>
                <a:gd name="connsiteX21" fmla="*/ 383381 w 757238"/>
                <a:gd name="connsiteY21" fmla="*/ 245269 h 614362"/>
                <a:gd name="connsiteX22" fmla="*/ 383381 w 757238"/>
                <a:gd name="connsiteY22" fmla="*/ 264319 h 614362"/>
                <a:gd name="connsiteX23" fmla="*/ 409575 w 757238"/>
                <a:gd name="connsiteY23" fmla="*/ 264319 h 614362"/>
                <a:gd name="connsiteX24" fmla="*/ 409575 w 757238"/>
                <a:gd name="connsiteY24" fmla="*/ 285750 h 614362"/>
                <a:gd name="connsiteX25" fmla="*/ 421481 w 757238"/>
                <a:gd name="connsiteY25" fmla="*/ 285750 h 614362"/>
                <a:gd name="connsiteX26" fmla="*/ 421481 w 757238"/>
                <a:gd name="connsiteY26" fmla="*/ 323850 h 614362"/>
                <a:gd name="connsiteX27" fmla="*/ 440531 w 757238"/>
                <a:gd name="connsiteY27" fmla="*/ 323850 h 614362"/>
                <a:gd name="connsiteX28" fmla="*/ 440531 w 757238"/>
                <a:gd name="connsiteY28" fmla="*/ 345281 h 614362"/>
                <a:gd name="connsiteX29" fmla="*/ 500063 w 757238"/>
                <a:gd name="connsiteY29" fmla="*/ 345281 h 614362"/>
                <a:gd name="connsiteX30" fmla="*/ 500063 w 757238"/>
                <a:gd name="connsiteY30" fmla="*/ 371475 h 614362"/>
                <a:gd name="connsiteX31" fmla="*/ 569119 w 757238"/>
                <a:gd name="connsiteY31" fmla="*/ 371475 h 614362"/>
                <a:gd name="connsiteX32" fmla="*/ 569119 w 757238"/>
                <a:gd name="connsiteY32" fmla="*/ 397669 h 614362"/>
                <a:gd name="connsiteX33" fmla="*/ 573881 w 757238"/>
                <a:gd name="connsiteY33" fmla="*/ 397669 h 614362"/>
                <a:gd name="connsiteX34" fmla="*/ 573881 w 757238"/>
                <a:gd name="connsiteY34" fmla="*/ 416719 h 614362"/>
                <a:gd name="connsiteX35" fmla="*/ 604838 w 757238"/>
                <a:gd name="connsiteY35" fmla="*/ 416719 h 614362"/>
                <a:gd name="connsiteX36" fmla="*/ 604838 w 757238"/>
                <a:gd name="connsiteY36" fmla="*/ 435769 h 614362"/>
                <a:gd name="connsiteX37" fmla="*/ 616744 w 757238"/>
                <a:gd name="connsiteY37" fmla="*/ 435769 h 614362"/>
                <a:gd name="connsiteX38" fmla="*/ 616744 w 757238"/>
                <a:gd name="connsiteY38" fmla="*/ 457200 h 614362"/>
                <a:gd name="connsiteX39" fmla="*/ 650081 w 757238"/>
                <a:gd name="connsiteY39" fmla="*/ 457200 h 614362"/>
                <a:gd name="connsiteX40" fmla="*/ 650081 w 757238"/>
                <a:gd name="connsiteY40" fmla="*/ 483394 h 614362"/>
                <a:gd name="connsiteX41" fmla="*/ 671513 w 757238"/>
                <a:gd name="connsiteY41" fmla="*/ 483394 h 614362"/>
                <a:gd name="connsiteX42" fmla="*/ 671513 w 757238"/>
                <a:gd name="connsiteY42" fmla="*/ 500062 h 614362"/>
                <a:gd name="connsiteX43" fmla="*/ 688181 w 757238"/>
                <a:gd name="connsiteY43" fmla="*/ 500062 h 614362"/>
                <a:gd name="connsiteX44" fmla="*/ 688181 w 757238"/>
                <a:gd name="connsiteY44" fmla="*/ 521494 h 614362"/>
                <a:gd name="connsiteX45" fmla="*/ 719138 w 757238"/>
                <a:gd name="connsiteY45" fmla="*/ 521494 h 614362"/>
                <a:gd name="connsiteX46" fmla="*/ 719138 w 757238"/>
                <a:gd name="connsiteY46" fmla="*/ 542925 h 614362"/>
                <a:gd name="connsiteX47" fmla="*/ 735806 w 757238"/>
                <a:gd name="connsiteY47" fmla="*/ 542925 h 614362"/>
                <a:gd name="connsiteX48" fmla="*/ 735806 w 757238"/>
                <a:gd name="connsiteY48" fmla="*/ 566737 h 614362"/>
                <a:gd name="connsiteX49" fmla="*/ 747713 w 757238"/>
                <a:gd name="connsiteY49" fmla="*/ 566737 h 614362"/>
                <a:gd name="connsiteX50" fmla="*/ 747713 w 757238"/>
                <a:gd name="connsiteY50" fmla="*/ 588169 h 614362"/>
                <a:gd name="connsiteX51" fmla="*/ 757238 w 757238"/>
                <a:gd name="connsiteY51" fmla="*/ 588169 h 614362"/>
                <a:gd name="connsiteX52" fmla="*/ 757238 w 757238"/>
                <a:gd name="connsiteY52" fmla="*/ 614362 h 614362"/>
                <a:gd name="connsiteX0" fmla="*/ 0 w 757238"/>
                <a:gd name="connsiteY0" fmla="*/ 1 h 614363"/>
                <a:gd name="connsiteX1" fmla="*/ 19050 w 757238"/>
                <a:gd name="connsiteY1" fmla="*/ 0 h 614363"/>
                <a:gd name="connsiteX2" fmla="*/ 19051 w 757238"/>
                <a:gd name="connsiteY2" fmla="*/ 28576 h 614363"/>
                <a:gd name="connsiteX3" fmla="*/ 73819 w 757238"/>
                <a:gd name="connsiteY3" fmla="*/ 28576 h 614363"/>
                <a:gd name="connsiteX4" fmla="*/ 73819 w 757238"/>
                <a:gd name="connsiteY4" fmla="*/ 47626 h 614363"/>
                <a:gd name="connsiteX5" fmla="*/ 92869 w 757238"/>
                <a:gd name="connsiteY5" fmla="*/ 47626 h 614363"/>
                <a:gd name="connsiteX6" fmla="*/ 92869 w 757238"/>
                <a:gd name="connsiteY6" fmla="*/ 92870 h 614363"/>
                <a:gd name="connsiteX7" fmla="*/ 130969 w 757238"/>
                <a:gd name="connsiteY7" fmla="*/ 92870 h 614363"/>
                <a:gd name="connsiteX8" fmla="*/ 130969 w 757238"/>
                <a:gd name="connsiteY8" fmla="*/ 114301 h 614363"/>
                <a:gd name="connsiteX9" fmla="*/ 150019 w 757238"/>
                <a:gd name="connsiteY9" fmla="*/ 114301 h 614363"/>
                <a:gd name="connsiteX10" fmla="*/ 150019 w 757238"/>
                <a:gd name="connsiteY10" fmla="*/ 135732 h 614363"/>
                <a:gd name="connsiteX11" fmla="*/ 207169 w 757238"/>
                <a:gd name="connsiteY11" fmla="*/ 135732 h 614363"/>
                <a:gd name="connsiteX12" fmla="*/ 207169 w 757238"/>
                <a:gd name="connsiteY12" fmla="*/ 159545 h 614363"/>
                <a:gd name="connsiteX13" fmla="*/ 221456 w 757238"/>
                <a:gd name="connsiteY13" fmla="*/ 159545 h 614363"/>
                <a:gd name="connsiteX14" fmla="*/ 221456 w 757238"/>
                <a:gd name="connsiteY14" fmla="*/ 180976 h 614363"/>
                <a:gd name="connsiteX15" fmla="*/ 280988 w 757238"/>
                <a:gd name="connsiteY15" fmla="*/ 180976 h 614363"/>
                <a:gd name="connsiteX16" fmla="*/ 280988 w 757238"/>
                <a:gd name="connsiteY16" fmla="*/ 200026 h 614363"/>
                <a:gd name="connsiteX17" fmla="*/ 321469 w 757238"/>
                <a:gd name="connsiteY17" fmla="*/ 200026 h 614363"/>
                <a:gd name="connsiteX18" fmla="*/ 321469 w 757238"/>
                <a:gd name="connsiteY18" fmla="*/ 219076 h 614363"/>
                <a:gd name="connsiteX19" fmla="*/ 352425 w 757238"/>
                <a:gd name="connsiteY19" fmla="*/ 219076 h 614363"/>
                <a:gd name="connsiteX20" fmla="*/ 352425 w 757238"/>
                <a:gd name="connsiteY20" fmla="*/ 245270 h 614363"/>
                <a:gd name="connsiteX21" fmla="*/ 383381 w 757238"/>
                <a:gd name="connsiteY21" fmla="*/ 245270 h 614363"/>
                <a:gd name="connsiteX22" fmla="*/ 383381 w 757238"/>
                <a:gd name="connsiteY22" fmla="*/ 264320 h 614363"/>
                <a:gd name="connsiteX23" fmla="*/ 409575 w 757238"/>
                <a:gd name="connsiteY23" fmla="*/ 264320 h 614363"/>
                <a:gd name="connsiteX24" fmla="*/ 409575 w 757238"/>
                <a:gd name="connsiteY24" fmla="*/ 285751 h 614363"/>
                <a:gd name="connsiteX25" fmla="*/ 421481 w 757238"/>
                <a:gd name="connsiteY25" fmla="*/ 285751 h 614363"/>
                <a:gd name="connsiteX26" fmla="*/ 421481 w 757238"/>
                <a:gd name="connsiteY26" fmla="*/ 323851 h 614363"/>
                <a:gd name="connsiteX27" fmla="*/ 440531 w 757238"/>
                <a:gd name="connsiteY27" fmla="*/ 323851 h 614363"/>
                <a:gd name="connsiteX28" fmla="*/ 440531 w 757238"/>
                <a:gd name="connsiteY28" fmla="*/ 345282 h 614363"/>
                <a:gd name="connsiteX29" fmla="*/ 500063 w 757238"/>
                <a:gd name="connsiteY29" fmla="*/ 345282 h 614363"/>
                <a:gd name="connsiteX30" fmla="*/ 500063 w 757238"/>
                <a:gd name="connsiteY30" fmla="*/ 371476 h 614363"/>
                <a:gd name="connsiteX31" fmla="*/ 569119 w 757238"/>
                <a:gd name="connsiteY31" fmla="*/ 371476 h 614363"/>
                <a:gd name="connsiteX32" fmla="*/ 569119 w 757238"/>
                <a:gd name="connsiteY32" fmla="*/ 397670 h 614363"/>
                <a:gd name="connsiteX33" fmla="*/ 573881 w 757238"/>
                <a:gd name="connsiteY33" fmla="*/ 397670 h 614363"/>
                <a:gd name="connsiteX34" fmla="*/ 573881 w 757238"/>
                <a:gd name="connsiteY34" fmla="*/ 416720 h 614363"/>
                <a:gd name="connsiteX35" fmla="*/ 604838 w 757238"/>
                <a:gd name="connsiteY35" fmla="*/ 416720 h 614363"/>
                <a:gd name="connsiteX36" fmla="*/ 604838 w 757238"/>
                <a:gd name="connsiteY36" fmla="*/ 435770 h 614363"/>
                <a:gd name="connsiteX37" fmla="*/ 616744 w 757238"/>
                <a:gd name="connsiteY37" fmla="*/ 435770 h 614363"/>
                <a:gd name="connsiteX38" fmla="*/ 616744 w 757238"/>
                <a:gd name="connsiteY38" fmla="*/ 457201 h 614363"/>
                <a:gd name="connsiteX39" fmla="*/ 650081 w 757238"/>
                <a:gd name="connsiteY39" fmla="*/ 457201 h 614363"/>
                <a:gd name="connsiteX40" fmla="*/ 650081 w 757238"/>
                <a:gd name="connsiteY40" fmla="*/ 483395 h 614363"/>
                <a:gd name="connsiteX41" fmla="*/ 671513 w 757238"/>
                <a:gd name="connsiteY41" fmla="*/ 483395 h 614363"/>
                <a:gd name="connsiteX42" fmla="*/ 671513 w 757238"/>
                <a:gd name="connsiteY42" fmla="*/ 500063 h 614363"/>
                <a:gd name="connsiteX43" fmla="*/ 688181 w 757238"/>
                <a:gd name="connsiteY43" fmla="*/ 500063 h 614363"/>
                <a:gd name="connsiteX44" fmla="*/ 688181 w 757238"/>
                <a:gd name="connsiteY44" fmla="*/ 521495 h 614363"/>
                <a:gd name="connsiteX45" fmla="*/ 719138 w 757238"/>
                <a:gd name="connsiteY45" fmla="*/ 521495 h 614363"/>
                <a:gd name="connsiteX46" fmla="*/ 719138 w 757238"/>
                <a:gd name="connsiteY46" fmla="*/ 542926 h 614363"/>
                <a:gd name="connsiteX47" fmla="*/ 735806 w 757238"/>
                <a:gd name="connsiteY47" fmla="*/ 542926 h 614363"/>
                <a:gd name="connsiteX48" fmla="*/ 735806 w 757238"/>
                <a:gd name="connsiteY48" fmla="*/ 566738 h 614363"/>
                <a:gd name="connsiteX49" fmla="*/ 747713 w 757238"/>
                <a:gd name="connsiteY49" fmla="*/ 566738 h 614363"/>
                <a:gd name="connsiteX50" fmla="*/ 747713 w 757238"/>
                <a:gd name="connsiteY50" fmla="*/ 588170 h 614363"/>
                <a:gd name="connsiteX51" fmla="*/ 757238 w 757238"/>
                <a:gd name="connsiteY51" fmla="*/ 588170 h 614363"/>
                <a:gd name="connsiteX52" fmla="*/ 757238 w 757238"/>
                <a:gd name="connsiteY52" fmla="*/ 614363 h 614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757238" h="614363">
                  <a:moveTo>
                    <a:pt x="0" y="1"/>
                  </a:moveTo>
                  <a:lnTo>
                    <a:pt x="19050" y="0"/>
                  </a:lnTo>
                  <a:cubicBezTo>
                    <a:pt x="19050" y="7938"/>
                    <a:pt x="19051" y="20638"/>
                    <a:pt x="19051" y="28576"/>
                  </a:cubicBezTo>
                  <a:lnTo>
                    <a:pt x="73819" y="28576"/>
                  </a:lnTo>
                  <a:lnTo>
                    <a:pt x="73819" y="47626"/>
                  </a:lnTo>
                  <a:lnTo>
                    <a:pt x="92869" y="47626"/>
                  </a:lnTo>
                  <a:lnTo>
                    <a:pt x="92869" y="92870"/>
                  </a:lnTo>
                  <a:lnTo>
                    <a:pt x="130969" y="92870"/>
                  </a:lnTo>
                  <a:lnTo>
                    <a:pt x="130969" y="114301"/>
                  </a:lnTo>
                  <a:lnTo>
                    <a:pt x="150019" y="114301"/>
                  </a:lnTo>
                  <a:lnTo>
                    <a:pt x="150019" y="135732"/>
                  </a:lnTo>
                  <a:lnTo>
                    <a:pt x="207169" y="135732"/>
                  </a:lnTo>
                  <a:lnTo>
                    <a:pt x="207169" y="159545"/>
                  </a:lnTo>
                  <a:lnTo>
                    <a:pt x="221456" y="159545"/>
                  </a:lnTo>
                  <a:lnTo>
                    <a:pt x="221456" y="180976"/>
                  </a:lnTo>
                  <a:lnTo>
                    <a:pt x="280988" y="180976"/>
                  </a:lnTo>
                  <a:lnTo>
                    <a:pt x="280988" y="200026"/>
                  </a:lnTo>
                  <a:lnTo>
                    <a:pt x="321469" y="200026"/>
                  </a:lnTo>
                  <a:lnTo>
                    <a:pt x="321469" y="219076"/>
                  </a:lnTo>
                  <a:lnTo>
                    <a:pt x="352425" y="219076"/>
                  </a:lnTo>
                  <a:lnTo>
                    <a:pt x="352425" y="245270"/>
                  </a:lnTo>
                  <a:lnTo>
                    <a:pt x="383381" y="245270"/>
                  </a:lnTo>
                  <a:lnTo>
                    <a:pt x="383381" y="264320"/>
                  </a:lnTo>
                  <a:lnTo>
                    <a:pt x="409575" y="264320"/>
                  </a:lnTo>
                  <a:lnTo>
                    <a:pt x="409575" y="285751"/>
                  </a:lnTo>
                  <a:lnTo>
                    <a:pt x="421481" y="285751"/>
                  </a:lnTo>
                  <a:lnTo>
                    <a:pt x="421481" y="323851"/>
                  </a:lnTo>
                  <a:lnTo>
                    <a:pt x="440531" y="323851"/>
                  </a:lnTo>
                  <a:lnTo>
                    <a:pt x="440531" y="345282"/>
                  </a:lnTo>
                  <a:lnTo>
                    <a:pt x="500063" y="345282"/>
                  </a:lnTo>
                  <a:lnTo>
                    <a:pt x="500063" y="371476"/>
                  </a:lnTo>
                  <a:lnTo>
                    <a:pt x="569119" y="371476"/>
                  </a:lnTo>
                  <a:lnTo>
                    <a:pt x="569119" y="397670"/>
                  </a:lnTo>
                  <a:lnTo>
                    <a:pt x="573881" y="397670"/>
                  </a:lnTo>
                  <a:lnTo>
                    <a:pt x="573881" y="416720"/>
                  </a:lnTo>
                  <a:lnTo>
                    <a:pt x="604838" y="416720"/>
                  </a:lnTo>
                  <a:lnTo>
                    <a:pt x="604838" y="435770"/>
                  </a:lnTo>
                  <a:lnTo>
                    <a:pt x="616744" y="435770"/>
                  </a:lnTo>
                  <a:lnTo>
                    <a:pt x="616744" y="457201"/>
                  </a:lnTo>
                  <a:lnTo>
                    <a:pt x="650081" y="457201"/>
                  </a:lnTo>
                  <a:lnTo>
                    <a:pt x="650081" y="483395"/>
                  </a:lnTo>
                  <a:lnTo>
                    <a:pt x="671513" y="483395"/>
                  </a:lnTo>
                  <a:lnTo>
                    <a:pt x="671513" y="500063"/>
                  </a:lnTo>
                  <a:lnTo>
                    <a:pt x="688181" y="500063"/>
                  </a:lnTo>
                  <a:lnTo>
                    <a:pt x="688181" y="521495"/>
                  </a:lnTo>
                  <a:lnTo>
                    <a:pt x="719138" y="521495"/>
                  </a:lnTo>
                  <a:lnTo>
                    <a:pt x="719138" y="542926"/>
                  </a:lnTo>
                  <a:lnTo>
                    <a:pt x="735806" y="542926"/>
                  </a:lnTo>
                  <a:lnTo>
                    <a:pt x="735806" y="566738"/>
                  </a:lnTo>
                  <a:lnTo>
                    <a:pt x="747713" y="566738"/>
                  </a:lnTo>
                  <a:lnTo>
                    <a:pt x="747713" y="588170"/>
                  </a:lnTo>
                  <a:lnTo>
                    <a:pt x="757238" y="588170"/>
                  </a:lnTo>
                  <a:lnTo>
                    <a:pt x="757238" y="614363"/>
                  </a:lnTo>
                </a:path>
              </a:pathLst>
            </a:custGeom>
            <a:noFill/>
            <a:ln w="28575">
              <a:solidFill>
                <a:schemeClr val="accent1"/>
              </a:solidFill>
              <a:miter lim="800000"/>
              <a:headEnd/>
              <a:tailEnd/>
            </a:ln>
          </p:spPr>
          <p:txBody>
            <a:bodyPr rtlCol="0" anchor="ctr"/>
            <a:lstStyle/>
            <a:p>
              <a:pPr algn="ctr"/>
              <a:endParaRPr lang="en-US" dirty="0"/>
            </a:p>
          </p:txBody>
        </p:sp>
      </p:grpSp>
      <p:grpSp>
        <p:nvGrpSpPr>
          <p:cNvPr id="181" name="Group 180">
            <a:extLst>
              <a:ext uri="{FF2B5EF4-FFF2-40B4-BE49-F238E27FC236}">
                <a16:creationId xmlns:a16="http://schemas.microsoft.com/office/drawing/2014/main" id="{ABA3C4E2-0678-567F-B0DC-817CBB62516C}"/>
              </a:ext>
            </a:extLst>
          </p:cNvPr>
          <p:cNvGrpSpPr/>
          <p:nvPr/>
        </p:nvGrpSpPr>
        <p:grpSpPr>
          <a:xfrm>
            <a:off x="8112918" y="3593307"/>
            <a:ext cx="2755709" cy="1607346"/>
            <a:chOff x="8112918" y="3593307"/>
            <a:chExt cx="2755709" cy="1607346"/>
          </a:xfrm>
        </p:grpSpPr>
        <p:cxnSp>
          <p:nvCxnSpPr>
            <p:cNvPr id="151" name="Straight Connector 150">
              <a:extLst>
                <a:ext uri="{FF2B5EF4-FFF2-40B4-BE49-F238E27FC236}">
                  <a16:creationId xmlns:a16="http://schemas.microsoft.com/office/drawing/2014/main" id="{813A6D07-2443-DBF2-10DC-953597A703C4}"/>
                </a:ext>
              </a:extLst>
            </p:cNvPr>
            <p:cNvCxnSpPr>
              <a:cxnSpLocks/>
            </p:cNvCxnSpPr>
            <p:nvPr/>
          </p:nvCxnSpPr>
          <p:spPr bwMode="auto">
            <a:xfrm>
              <a:off x="8112918" y="3593307"/>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18A125ED-D2B6-252A-88D1-122AE0ACA58F}"/>
                </a:ext>
              </a:extLst>
            </p:cNvPr>
            <p:cNvCxnSpPr>
              <a:cxnSpLocks/>
            </p:cNvCxnSpPr>
            <p:nvPr/>
          </p:nvCxnSpPr>
          <p:spPr bwMode="auto">
            <a:xfrm>
              <a:off x="8143874" y="3614739"/>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0A6F6DBF-8FEB-2676-B292-DDFA2656E08D}"/>
                </a:ext>
              </a:extLst>
            </p:cNvPr>
            <p:cNvCxnSpPr>
              <a:cxnSpLocks/>
            </p:cNvCxnSpPr>
            <p:nvPr/>
          </p:nvCxnSpPr>
          <p:spPr bwMode="auto">
            <a:xfrm>
              <a:off x="8156923" y="3650460"/>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BF972912-0A34-34C0-DA10-2178C4AFABB7}"/>
                </a:ext>
              </a:extLst>
            </p:cNvPr>
            <p:cNvCxnSpPr>
              <a:cxnSpLocks/>
            </p:cNvCxnSpPr>
            <p:nvPr/>
          </p:nvCxnSpPr>
          <p:spPr bwMode="auto">
            <a:xfrm>
              <a:off x="8179198" y="3650460"/>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5C3E7FB2-1FBE-5BF9-D387-FDAC321961F0}"/>
                </a:ext>
              </a:extLst>
            </p:cNvPr>
            <p:cNvCxnSpPr>
              <a:cxnSpLocks/>
            </p:cNvCxnSpPr>
            <p:nvPr/>
          </p:nvCxnSpPr>
          <p:spPr bwMode="auto">
            <a:xfrm>
              <a:off x="8257779" y="3752854"/>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14A56D7A-A468-DA91-F4CE-D18DAAB858BA}"/>
                </a:ext>
              </a:extLst>
            </p:cNvPr>
            <p:cNvCxnSpPr>
              <a:cxnSpLocks/>
            </p:cNvCxnSpPr>
            <p:nvPr/>
          </p:nvCxnSpPr>
          <p:spPr bwMode="auto">
            <a:xfrm>
              <a:off x="8283973" y="3793335"/>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CE15363D-A641-0A64-2D16-DF746766003C}"/>
                </a:ext>
              </a:extLst>
            </p:cNvPr>
            <p:cNvCxnSpPr>
              <a:cxnSpLocks/>
            </p:cNvCxnSpPr>
            <p:nvPr/>
          </p:nvCxnSpPr>
          <p:spPr bwMode="auto">
            <a:xfrm>
              <a:off x="8303023" y="3833816"/>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9E772457-6800-F6D8-3460-C38210831702}"/>
                </a:ext>
              </a:extLst>
            </p:cNvPr>
            <p:cNvCxnSpPr>
              <a:cxnSpLocks/>
            </p:cNvCxnSpPr>
            <p:nvPr/>
          </p:nvCxnSpPr>
          <p:spPr bwMode="auto">
            <a:xfrm>
              <a:off x="8367316" y="3926680"/>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4EFAAE8C-4C4D-7156-1C0E-138859DE5663}"/>
                </a:ext>
              </a:extLst>
            </p:cNvPr>
            <p:cNvCxnSpPr>
              <a:cxnSpLocks/>
            </p:cNvCxnSpPr>
            <p:nvPr/>
          </p:nvCxnSpPr>
          <p:spPr bwMode="auto">
            <a:xfrm>
              <a:off x="8388748" y="3926680"/>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B2DA0AE5-E1E8-1991-C070-D120020576E0}"/>
                </a:ext>
              </a:extLst>
            </p:cNvPr>
            <p:cNvCxnSpPr>
              <a:cxnSpLocks/>
            </p:cNvCxnSpPr>
            <p:nvPr/>
          </p:nvCxnSpPr>
          <p:spPr bwMode="auto">
            <a:xfrm>
              <a:off x="8433991" y="3926680"/>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8689807F-0562-B0E6-435C-D81BB033F695}"/>
                </a:ext>
              </a:extLst>
            </p:cNvPr>
            <p:cNvCxnSpPr>
              <a:cxnSpLocks/>
            </p:cNvCxnSpPr>
            <p:nvPr/>
          </p:nvCxnSpPr>
          <p:spPr bwMode="auto">
            <a:xfrm>
              <a:off x="8440738" y="3945727"/>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A879F8FE-89E5-564E-03CF-7FDDD418CCC7}"/>
                </a:ext>
              </a:extLst>
            </p:cNvPr>
            <p:cNvCxnSpPr>
              <a:cxnSpLocks/>
            </p:cNvCxnSpPr>
            <p:nvPr/>
          </p:nvCxnSpPr>
          <p:spPr bwMode="auto">
            <a:xfrm>
              <a:off x="8474076" y="3945727"/>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52F4EE96-D4CF-5619-19AE-E16DD91D11A8}"/>
                </a:ext>
              </a:extLst>
            </p:cNvPr>
            <p:cNvCxnSpPr>
              <a:cxnSpLocks/>
            </p:cNvCxnSpPr>
            <p:nvPr/>
          </p:nvCxnSpPr>
          <p:spPr bwMode="auto">
            <a:xfrm>
              <a:off x="8500270" y="3945727"/>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4E224FFB-CF7A-30B2-E08D-7E7C9716226D}"/>
                </a:ext>
              </a:extLst>
            </p:cNvPr>
            <p:cNvCxnSpPr>
              <a:cxnSpLocks/>
            </p:cNvCxnSpPr>
            <p:nvPr/>
          </p:nvCxnSpPr>
          <p:spPr bwMode="auto">
            <a:xfrm>
              <a:off x="8543132" y="4007643"/>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5E0EB89A-EC6E-A3B4-845D-A6AF877342A1}"/>
                </a:ext>
              </a:extLst>
            </p:cNvPr>
            <p:cNvCxnSpPr>
              <a:cxnSpLocks/>
            </p:cNvCxnSpPr>
            <p:nvPr/>
          </p:nvCxnSpPr>
          <p:spPr bwMode="auto">
            <a:xfrm>
              <a:off x="8569326" y="4007643"/>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706E2303-11D0-59ED-CA00-325FE8AE7F73}"/>
                </a:ext>
              </a:extLst>
            </p:cNvPr>
            <p:cNvCxnSpPr>
              <a:cxnSpLocks/>
            </p:cNvCxnSpPr>
            <p:nvPr/>
          </p:nvCxnSpPr>
          <p:spPr bwMode="auto">
            <a:xfrm>
              <a:off x="8573296" y="4038600"/>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B0EE062D-BAB1-B1E2-00CF-4A93669A5887}"/>
                </a:ext>
              </a:extLst>
            </p:cNvPr>
            <p:cNvCxnSpPr>
              <a:cxnSpLocks/>
            </p:cNvCxnSpPr>
            <p:nvPr/>
          </p:nvCxnSpPr>
          <p:spPr bwMode="auto">
            <a:xfrm>
              <a:off x="8606634" y="4038600"/>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85500D3C-007F-1A21-D753-D1B0F113BFEC}"/>
                </a:ext>
              </a:extLst>
            </p:cNvPr>
            <p:cNvCxnSpPr>
              <a:cxnSpLocks/>
            </p:cNvCxnSpPr>
            <p:nvPr/>
          </p:nvCxnSpPr>
          <p:spPr bwMode="auto">
            <a:xfrm>
              <a:off x="8639971" y="4071938"/>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B7DDE630-507B-58FF-636D-D0FBA8122907}"/>
                </a:ext>
              </a:extLst>
            </p:cNvPr>
            <p:cNvCxnSpPr>
              <a:cxnSpLocks/>
            </p:cNvCxnSpPr>
            <p:nvPr/>
          </p:nvCxnSpPr>
          <p:spPr bwMode="auto">
            <a:xfrm>
              <a:off x="8671724" y="4071938"/>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AE040EF8-E197-A07A-B28D-2416EE547F73}"/>
                </a:ext>
              </a:extLst>
            </p:cNvPr>
            <p:cNvCxnSpPr>
              <a:cxnSpLocks/>
            </p:cNvCxnSpPr>
            <p:nvPr/>
          </p:nvCxnSpPr>
          <p:spPr bwMode="auto">
            <a:xfrm>
              <a:off x="8714587" y="4071938"/>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32E2F28C-9D70-CAFC-651B-DA58C95A8AE6}"/>
                </a:ext>
              </a:extLst>
            </p:cNvPr>
            <p:cNvCxnSpPr>
              <a:cxnSpLocks/>
            </p:cNvCxnSpPr>
            <p:nvPr/>
          </p:nvCxnSpPr>
          <p:spPr bwMode="auto">
            <a:xfrm>
              <a:off x="8751898" y="4119563"/>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BD60297D-384A-80A3-A7F4-6F2E8294BFB0}"/>
                </a:ext>
              </a:extLst>
            </p:cNvPr>
            <p:cNvCxnSpPr>
              <a:cxnSpLocks/>
            </p:cNvCxnSpPr>
            <p:nvPr/>
          </p:nvCxnSpPr>
          <p:spPr bwMode="auto">
            <a:xfrm rot="16200000">
              <a:off x="8774708" y="4235855"/>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FA229C9E-1E69-E96E-9338-90A14F05F48E}"/>
                </a:ext>
              </a:extLst>
            </p:cNvPr>
            <p:cNvCxnSpPr>
              <a:cxnSpLocks/>
            </p:cNvCxnSpPr>
            <p:nvPr/>
          </p:nvCxnSpPr>
          <p:spPr bwMode="auto">
            <a:xfrm>
              <a:off x="10127462" y="4859338"/>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9F9300ED-5C48-A8EF-C490-9436015DEC58}"/>
                </a:ext>
              </a:extLst>
            </p:cNvPr>
            <p:cNvCxnSpPr>
              <a:cxnSpLocks/>
            </p:cNvCxnSpPr>
            <p:nvPr/>
          </p:nvCxnSpPr>
          <p:spPr bwMode="auto">
            <a:xfrm>
              <a:off x="10194137" y="4922839"/>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D3F4AA28-62E3-2A03-263E-238F6DAA2FBE}"/>
                </a:ext>
              </a:extLst>
            </p:cNvPr>
            <p:cNvCxnSpPr>
              <a:cxnSpLocks/>
            </p:cNvCxnSpPr>
            <p:nvPr/>
          </p:nvCxnSpPr>
          <p:spPr bwMode="auto">
            <a:xfrm>
              <a:off x="10543387" y="5013327"/>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2D990774-5952-2367-2E92-2E52943EB038}"/>
                </a:ext>
              </a:extLst>
            </p:cNvPr>
            <p:cNvCxnSpPr>
              <a:cxnSpLocks/>
            </p:cNvCxnSpPr>
            <p:nvPr/>
          </p:nvCxnSpPr>
          <p:spPr bwMode="auto">
            <a:xfrm>
              <a:off x="10749762" y="5119690"/>
              <a:ext cx="0" cy="80963"/>
            </a:xfrm>
            <a:prstGeom prst="line">
              <a:avLst/>
            </a:prstGeom>
            <a:noFill/>
            <a:ln w="19050" cap="flat" cmpd="sng" algn="ctr">
              <a:solidFill>
                <a:schemeClr val="accent1"/>
              </a:solidFill>
              <a:prstDash val="solid"/>
              <a:round/>
              <a:headEnd type="none" w="med" len="med"/>
              <a:tailEnd type="none" w="med" len="med"/>
            </a:ln>
            <a:effectLst/>
          </p:spPr>
        </p:cxnSp>
        <p:grpSp>
          <p:nvGrpSpPr>
            <p:cNvPr id="180" name="Group 179">
              <a:extLst>
                <a:ext uri="{FF2B5EF4-FFF2-40B4-BE49-F238E27FC236}">
                  <a16:creationId xmlns:a16="http://schemas.microsoft.com/office/drawing/2014/main" id="{227D6C04-F6B2-016E-7B3C-23948A34DBB4}"/>
                </a:ext>
              </a:extLst>
            </p:cNvPr>
            <p:cNvGrpSpPr/>
            <p:nvPr/>
          </p:nvGrpSpPr>
          <p:grpSpPr>
            <a:xfrm>
              <a:off x="10787664" y="5119690"/>
              <a:ext cx="80963" cy="80963"/>
              <a:chOff x="10809889" y="4818856"/>
              <a:chExt cx="80963" cy="80963"/>
            </a:xfrm>
          </p:grpSpPr>
          <p:cxnSp>
            <p:nvCxnSpPr>
              <p:cNvPr id="178" name="Straight Connector 177">
                <a:extLst>
                  <a:ext uri="{FF2B5EF4-FFF2-40B4-BE49-F238E27FC236}">
                    <a16:creationId xmlns:a16="http://schemas.microsoft.com/office/drawing/2014/main" id="{A5773409-0125-9C0B-0384-4F25C6DA8471}"/>
                  </a:ext>
                </a:extLst>
              </p:cNvPr>
              <p:cNvCxnSpPr>
                <a:cxnSpLocks/>
              </p:cNvCxnSpPr>
              <p:nvPr/>
            </p:nvCxnSpPr>
            <p:spPr bwMode="auto">
              <a:xfrm>
                <a:off x="10850371" y="4818856"/>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B0397E81-6D69-0D96-9F06-9B9DC7FB9DD7}"/>
                  </a:ext>
                </a:extLst>
              </p:cNvPr>
              <p:cNvCxnSpPr>
                <a:cxnSpLocks/>
              </p:cNvCxnSpPr>
              <p:nvPr/>
            </p:nvCxnSpPr>
            <p:spPr bwMode="auto">
              <a:xfrm rot="16200000">
                <a:off x="10850371" y="4818856"/>
                <a:ext cx="0" cy="80963"/>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184" name="Group 183">
            <a:extLst>
              <a:ext uri="{FF2B5EF4-FFF2-40B4-BE49-F238E27FC236}">
                <a16:creationId xmlns:a16="http://schemas.microsoft.com/office/drawing/2014/main" id="{34BE1E36-E939-4C20-4D7C-9D35DE3B0E3D}"/>
              </a:ext>
            </a:extLst>
          </p:cNvPr>
          <p:cNvGrpSpPr/>
          <p:nvPr/>
        </p:nvGrpSpPr>
        <p:grpSpPr>
          <a:xfrm>
            <a:off x="1157288" y="2433638"/>
            <a:ext cx="3821112" cy="2871787"/>
            <a:chOff x="1157288" y="2433638"/>
            <a:chExt cx="3821112" cy="2871787"/>
          </a:xfrm>
        </p:grpSpPr>
        <p:sp>
          <p:nvSpPr>
            <p:cNvPr id="182" name="Freeform: Shape 181">
              <a:extLst>
                <a:ext uri="{FF2B5EF4-FFF2-40B4-BE49-F238E27FC236}">
                  <a16:creationId xmlns:a16="http://schemas.microsoft.com/office/drawing/2014/main" id="{C044EFC4-BDF1-8B83-121F-5B8A2D6E6263}"/>
                </a:ext>
              </a:extLst>
            </p:cNvPr>
            <p:cNvSpPr/>
            <p:nvPr/>
          </p:nvSpPr>
          <p:spPr bwMode="auto">
            <a:xfrm>
              <a:off x="1885950" y="3724275"/>
              <a:ext cx="3092450" cy="1581150"/>
            </a:xfrm>
            <a:custGeom>
              <a:avLst/>
              <a:gdLst>
                <a:gd name="connsiteX0" fmla="*/ 3092450 w 3092450"/>
                <a:gd name="connsiteY0" fmla="*/ 1581150 h 1581150"/>
                <a:gd name="connsiteX1" fmla="*/ 3019425 w 3092450"/>
                <a:gd name="connsiteY1" fmla="*/ 1581150 h 1581150"/>
                <a:gd name="connsiteX2" fmla="*/ 3019425 w 3092450"/>
                <a:gd name="connsiteY2" fmla="*/ 1504950 h 1581150"/>
                <a:gd name="connsiteX3" fmla="*/ 2254250 w 3092450"/>
                <a:gd name="connsiteY3" fmla="*/ 1504950 h 1581150"/>
                <a:gd name="connsiteX4" fmla="*/ 2254250 w 3092450"/>
                <a:gd name="connsiteY4" fmla="*/ 1428750 h 1581150"/>
                <a:gd name="connsiteX5" fmla="*/ 1552575 w 3092450"/>
                <a:gd name="connsiteY5" fmla="*/ 1428750 h 1581150"/>
                <a:gd name="connsiteX6" fmla="*/ 1552575 w 3092450"/>
                <a:gd name="connsiteY6" fmla="*/ 1365250 h 1581150"/>
                <a:gd name="connsiteX7" fmla="*/ 1393825 w 3092450"/>
                <a:gd name="connsiteY7" fmla="*/ 1365250 h 1581150"/>
                <a:gd name="connsiteX8" fmla="*/ 1393825 w 3092450"/>
                <a:gd name="connsiteY8" fmla="*/ 1244600 h 1581150"/>
                <a:gd name="connsiteX9" fmla="*/ 1184275 w 3092450"/>
                <a:gd name="connsiteY9" fmla="*/ 1244600 h 1581150"/>
                <a:gd name="connsiteX10" fmla="*/ 1184275 w 3092450"/>
                <a:gd name="connsiteY10" fmla="*/ 1216025 h 1581150"/>
                <a:gd name="connsiteX11" fmla="*/ 1152525 w 3092450"/>
                <a:gd name="connsiteY11" fmla="*/ 1216025 h 1581150"/>
                <a:gd name="connsiteX12" fmla="*/ 1152525 w 3092450"/>
                <a:gd name="connsiteY12" fmla="*/ 1174750 h 1581150"/>
                <a:gd name="connsiteX13" fmla="*/ 1146175 w 3092450"/>
                <a:gd name="connsiteY13" fmla="*/ 1174750 h 1581150"/>
                <a:gd name="connsiteX14" fmla="*/ 1146175 w 3092450"/>
                <a:gd name="connsiteY14" fmla="*/ 1143000 h 1581150"/>
                <a:gd name="connsiteX15" fmla="*/ 1130300 w 3092450"/>
                <a:gd name="connsiteY15" fmla="*/ 1143000 h 1581150"/>
                <a:gd name="connsiteX16" fmla="*/ 1130300 w 3092450"/>
                <a:gd name="connsiteY16" fmla="*/ 1114425 h 1581150"/>
                <a:gd name="connsiteX17" fmla="*/ 927100 w 3092450"/>
                <a:gd name="connsiteY17" fmla="*/ 1114425 h 1581150"/>
                <a:gd name="connsiteX18" fmla="*/ 927100 w 3092450"/>
                <a:gd name="connsiteY18" fmla="*/ 1089025 h 1581150"/>
                <a:gd name="connsiteX19" fmla="*/ 723900 w 3092450"/>
                <a:gd name="connsiteY19" fmla="*/ 1089025 h 1581150"/>
                <a:gd name="connsiteX20" fmla="*/ 723900 w 3092450"/>
                <a:gd name="connsiteY20" fmla="*/ 1066800 h 1581150"/>
                <a:gd name="connsiteX21" fmla="*/ 723900 w 3092450"/>
                <a:gd name="connsiteY21" fmla="*/ 1066800 h 1581150"/>
                <a:gd name="connsiteX22" fmla="*/ 723900 w 3092450"/>
                <a:gd name="connsiteY22" fmla="*/ 1012825 h 1581150"/>
                <a:gd name="connsiteX23" fmla="*/ 695325 w 3092450"/>
                <a:gd name="connsiteY23" fmla="*/ 1012825 h 1581150"/>
                <a:gd name="connsiteX24" fmla="*/ 695325 w 3092450"/>
                <a:gd name="connsiteY24" fmla="*/ 990600 h 1581150"/>
                <a:gd name="connsiteX25" fmla="*/ 676275 w 3092450"/>
                <a:gd name="connsiteY25" fmla="*/ 990600 h 1581150"/>
                <a:gd name="connsiteX26" fmla="*/ 676275 w 3092450"/>
                <a:gd name="connsiteY26" fmla="*/ 965200 h 1581150"/>
                <a:gd name="connsiteX27" fmla="*/ 600075 w 3092450"/>
                <a:gd name="connsiteY27" fmla="*/ 965200 h 1581150"/>
                <a:gd name="connsiteX28" fmla="*/ 600075 w 3092450"/>
                <a:gd name="connsiteY28" fmla="*/ 942975 h 1581150"/>
                <a:gd name="connsiteX29" fmla="*/ 577850 w 3092450"/>
                <a:gd name="connsiteY29" fmla="*/ 942975 h 1581150"/>
                <a:gd name="connsiteX30" fmla="*/ 577850 w 3092450"/>
                <a:gd name="connsiteY30" fmla="*/ 920750 h 1581150"/>
                <a:gd name="connsiteX31" fmla="*/ 565150 w 3092450"/>
                <a:gd name="connsiteY31" fmla="*/ 920750 h 1581150"/>
                <a:gd name="connsiteX32" fmla="*/ 565150 w 3092450"/>
                <a:gd name="connsiteY32" fmla="*/ 898525 h 1581150"/>
                <a:gd name="connsiteX33" fmla="*/ 498475 w 3092450"/>
                <a:gd name="connsiteY33" fmla="*/ 898525 h 1581150"/>
                <a:gd name="connsiteX34" fmla="*/ 498475 w 3092450"/>
                <a:gd name="connsiteY34" fmla="*/ 838200 h 1581150"/>
                <a:gd name="connsiteX35" fmla="*/ 485775 w 3092450"/>
                <a:gd name="connsiteY35" fmla="*/ 838200 h 1581150"/>
                <a:gd name="connsiteX36" fmla="*/ 485775 w 3092450"/>
                <a:gd name="connsiteY36" fmla="*/ 803275 h 1581150"/>
                <a:gd name="connsiteX37" fmla="*/ 457200 w 3092450"/>
                <a:gd name="connsiteY37" fmla="*/ 803275 h 1581150"/>
                <a:gd name="connsiteX38" fmla="*/ 457200 w 3092450"/>
                <a:gd name="connsiteY38" fmla="*/ 781050 h 1581150"/>
                <a:gd name="connsiteX39" fmla="*/ 450850 w 3092450"/>
                <a:gd name="connsiteY39" fmla="*/ 781050 h 1581150"/>
                <a:gd name="connsiteX40" fmla="*/ 450850 w 3092450"/>
                <a:gd name="connsiteY40" fmla="*/ 755650 h 1581150"/>
                <a:gd name="connsiteX41" fmla="*/ 438150 w 3092450"/>
                <a:gd name="connsiteY41" fmla="*/ 755650 h 1581150"/>
                <a:gd name="connsiteX42" fmla="*/ 438150 w 3092450"/>
                <a:gd name="connsiteY42" fmla="*/ 733425 h 1581150"/>
                <a:gd name="connsiteX43" fmla="*/ 434975 w 3092450"/>
                <a:gd name="connsiteY43" fmla="*/ 733425 h 1581150"/>
                <a:gd name="connsiteX44" fmla="*/ 434975 w 3092450"/>
                <a:gd name="connsiteY44" fmla="*/ 635000 h 1581150"/>
                <a:gd name="connsiteX45" fmla="*/ 307975 w 3092450"/>
                <a:gd name="connsiteY45" fmla="*/ 635000 h 1581150"/>
                <a:gd name="connsiteX46" fmla="*/ 307975 w 3092450"/>
                <a:gd name="connsiteY46" fmla="*/ 622300 h 1581150"/>
                <a:gd name="connsiteX47" fmla="*/ 273050 w 3092450"/>
                <a:gd name="connsiteY47" fmla="*/ 622300 h 1581150"/>
                <a:gd name="connsiteX48" fmla="*/ 273050 w 3092450"/>
                <a:gd name="connsiteY48" fmla="*/ 558800 h 1581150"/>
                <a:gd name="connsiteX49" fmla="*/ 238125 w 3092450"/>
                <a:gd name="connsiteY49" fmla="*/ 558800 h 1581150"/>
                <a:gd name="connsiteX50" fmla="*/ 238125 w 3092450"/>
                <a:gd name="connsiteY50" fmla="*/ 527050 h 1581150"/>
                <a:gd name="connsiteX51" fmla="*/ 234950 w 3092450"/>
                <a:gd name="connsiteY51" fmla="*/ 527050 h 1581150"/>
                <a:gd name="connsiteX52" fmla="*/ 234950 w 3092450"/>
                <a:gd name="connsiteY52" fmla="*/ 504825 h 1581150"/>
                <a:gd name="connsiteX53" fmla="*/ 228600 w 3092450"/>
                <a:gd name="connsiteY53" fmla="*/ 504825 h 1581150"/>
                <a:gd name="connsiteX54" fmla="*/ 228600 w 3092450"/>
                <a:gd name="connsiteY54" fmla="*/ 479425 h 1581150"/>
                <a:gd name="connsiteX55" fmla="*/ 225425 w 3092450"/>
                <a:gd name="connsiteY55" fmla="*/ 479425 h 1581150"/>
                <a:gd name="connsiteX56" fmla="*/ 225425 w 3092450"/>
                <a:gd name="connsiteY56" fmla="*/ 438150 h 1581150"/>
                <a:gd name="connsiteX57" fmla="*/ 209550 w 3092450"/>
                <a:gd name="connsiteY57" fmla="*/ 438150 h 1581150"/>
                <a:gd name="connsiteX58" fmla="*/ 209550 w 3092450"/>
                <a:gd name="connsiteY58" fmla="*/ 393700 h 1581150"/>
                <a:gd name="connsiteX59" fmla="*/ 203200 w 3092450"/>
                <a:gd name="connsiteY59" fmla="*/ 393700 h 1581150"/>
                <a:gd name="connsiteX60" fmla="*/ 203200 w 3092450"/>
                <a:gd name="connsiteY60" fmla="*/ 365125 h 1581150"/>
                <a:gd name="connsiteX61" fmla="*/ 196850 w 3092450"/>
                <a:gd name="connsiteY61" fmla="*/ 365125 h 1581150"/>
                <a:gd name="connsiteX62" fmla="*/ 196850 w 3092450"/>
                <a:gd name="connsiteY62" fmla="*/ 323850 h 1581150"/>
                <a:gd name="connsiteX63" fmla="*/ 193675 w 3092450"/>
                <a:gd name="connsiteY63" fmla="*/ 323850 h 1581150"/>
                <a:gd name="connsiteX64" fmla="*/ 193675 w 3092450"/>
                <a:gd name="connsiteY64" fmla="*/ 279400 h 1581150"/>
                <a:gd name="connsiteX65" fmla="*/ 187325 w 3092450"/>
                <a:gd name="connsiteY65" fmla="*/ 279400 h 1581150"/>
                <a:gd name="connsiteX66" fmla="*/ 187325 w 3092450"/>
                <a:gd name="connsiteY66" fmla="*/ 231775 h 1581150"/>
                <a:gd name="connsiteX67" fmla="*/ 155575 w 3092450"/>
                <a:gd name="connsiteY67" fmla="*/ 231775 h 1581150"/>
                <a:gd name="connsiteX68" fmla="*/ 155575 w 3092450"/>
                <a:gd name="connsiteY68" fmla="*/ 206375 h 1581150"/>
                <a:gd name="connsiteX69" fmla="*/ 133350 w 3092450"/>
                <a:gd name="connsiteY69" fmla="*/ 206375 h 1581150"/>
                <a:gd name="connsiteX70" fmla="*/ 133350 w 3092450"/>
                <a:gd name="connsiteY70" fmla="*/ 184150 h 1581150"/>
                <a:gd name="connsiteX71" fmla="*/ 120650 w 3092450"/>
                <a:gd name="connsiteY71" fmla="*/ 184150 h 1581150"/>
                <a:gd name="connsiteX72" fmla="*/ 120650 w 3092450"/>
                <a:gd name="connsiteY72" fmla="*/ 161925 h 1581150"/>
                <a:gd name="connsiteX73" fmla="*/ 111125 w 3092450"/>
                <a:gd name="connsiteY73" fmla="*/ 161925 h 1581150"/>
                <a:gd name="connsiteX74" fmla="*/ 111125 w 3092450"/>
                <a:gd name="connsiteY74" fmla="*/ 146050 h 1581150"/>
                <a:gd name="connsiteX75" fmla="*/ 98425 w 3092450"/>
                <a:gd name="connsiteY75" fmla="*/ 146050 h 1581150"/>
                <a:gd name="connsiteX76" fmla="*/ 98425 w 3092450"/>
                <a:gd name="connsiteY76" fmla="*/ 120650 h 1581150"/>
                <a:gd name="connsiteX77" fmla="*/ 76200 w 3092450"/>
                <a:gd name="connsiteY77" fmla="*/ 120650 h 1581150"/>
                <a:gd name="connsiteX78" fmla="*/ 76200 w 3092450"/>
                <a:gd name="connsiteY78" fmla="*/ 98425 h 1581150"/>
                <a:gd name="connsiteX79" fmla="*/ 63500 w 3092450"/>
                <a:gd name="connsiteY79" fmla="*/ 98425 h 1581150"/>
                <a:gd name="connsiteX80" fmla="*/ 63500 w 3092450"/>
                <a:gd name="connsiteY80" fmla="*/ 76200 h 1581150"/>
                <a:gd name="connsiteX81" fmla="*/ 50800 w 3092450"/>
                <a:gd name="connsiteY81" fmla="*/ 76200 h 1581150"/>
                <a:gd name="connsiteX82" fmla="*/ 50800 w 3092450"/>
                <a:gd name="connsiteY82" fmla="*/ 57150 h 1581150"/>
                <a:gd name="connsiteX83" fmla="*/ 31750 w 3092450"/>
                <a:gd name="connsiteY83" fmla="*/ 57150 h 1581150"/>
                <a:gd name="connsiteX84" fmla="*/ 31750 w 3092450"/>
                <a:gd name="connsiteY84" fmla="*/ 31750 h 1581150"/>
                <a:gd name="connsiteX85" fmla="*/ 25400 w 3092450"/>
                <a:gd name="connsiteY85" fmla="*/ 31750 h 1581150"/>
                <a:gd name="connsiteX86" fmla="*/ 25400 w 3092450"/>
                <a:gd name="connsiteY86" fmla="*/ 0 h 1581150"/>
                <a:gd name="connsiteX87" fmla="*/ 0 w 3092450"/>
                <a:gd name="connsiteY87" fmla="*/ 0 h 1581150"/>
                <a:gd name="connsiteX88" fmla="*/ 0 w 3092450"/>
                <a:gd name="connsiteY88" fmla="*/ 6350 h 158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3092450" h="1581150">
                  <a:moveTo>
                    <a:pt x="3092450" y="1581150"/>
                  </a:moveTo>
                  <a:lnTo>
                    <a:pt x="3019425" y="1581150"/>
                  </a:lnTo>
                  <a:lnTo>
                    <a:pt x="3019425" y="1504950"/>
                  </a:lnTo>
                  <a:lnTo>
                    <a:pt x="2254250" y="1504950"/>
                  </a:lnTo>
                  <a:lnTo>
                    <a:pt x="2254250" y="1428750"/>
                  </a:lnTo>
                  <a:lnTo>
                    <a:pt x="1552575" y="1428750"/>
                  </a:lnTo>
                  <a:lnTo>
                    <a:pt x="1552575" y="1365250"/>
                  </a:lnTo>
                  <a:lnTo>
                    <a:pt x="1393825" y="1365250"/>
                  </a:lnTo>
                  <a:lnTo>
                    <a:pt x="1393825" y="1244600"/>
                  </a:lnTo>
                  <a:lnTo>
                    <a:pt x="1184275" y="1244600"/>
                  </a:lnTo>
                  <a:lnTo>
                    <a:pt x="1184275" y="1216025"/>
                  </a:lnTo>
                  <a:lnTo>
                    <a:pt x="1152525" y="1216025"/>
                  </a:lnTo>
                  <a:lnTo>
                    <a:pt x="1152525" y="1174750"/>
                  </a:lnTo>
                  <a:lnTo>
                    <a:pt x="1146175" y="1174750"/>
                  </a:lnTo>
                  <a:lnTo>
                    <a:pt x="1146175" y="1143000"/>
                  </a:lnTo>
                  <a:lnTo>
                    <a:pt x="1130300" y="1143000"/>
                  </a:lnTo>
                  <a:lnTo>
                    <a:pt x="1130300" y="1114425"/>
                  </a:lnTo>
                  <a:lnTo>
                    <a:pt x="927100" y="1114425"/>
                  </a:lnTo>
                  <a:lnTo>
                    <a:pt x="927100" y="1089025"/>
                  </a:lnTo>
                  <a:lnTo>
                    <a:pt x="723900" y="1089025"/>
                  </a:lnTo>
                  <a:lnTo>
                    <a:pt x="723900" y="1066800"/>
                  </a:lnTo>
                  <a:lnTo>
                    <a:pt x="723900" y="1066800"/>
                  </a:lnTo>
                  <a:lnTo>
                    <a:pt x="723900" y="1012825"/>
                  </a:lnTo>
                  <a:lnTo>
                    <a:pt x="695325" y="1012825"/>
                  </a:lnTo>
                  <a:lnTo>
                    <a:pt x="695325" y="990600"/>
                  </a:lnTo>
                  <a:lnTo>
                    <a:pt x="676275" y="990600"/>
                  </a:lnTo>
                  <a:lnTo>
                    <a:pt x="676275" y="965200"/>
                  </a:lnTo>
                  <a:lnTo>
                    <a:pt x="600075" y="965200"/>
                  </a:lnTo>
                  <a:lnTo>
                    <a:pt x="600075" y="942975"/>
                  </a:lnTo>
                  <a:lnTo>
                    <a:pt x="577850" y="942975"/>
                  </a:lnTo>
                  <a:lnTo>
                    <a:pt x="577850" y="920750"/>
                  </a:lnTo>
                  <a:lnTo>
                    <a:pt x="565150" y="920750"/>
                  </a:lnTo>
                  <a:lnTo>
                    <a:pt x="565150" y="898525"/>
                  </a:lnTo>
                  <a:lnTo>
                    <a:pt x="498475" y="898525"/>
                  </a:lnTo>
                  <a:lnTo>
                    <a:pt x="498475" y="838200"/>
                  </a:lnTo>
                  <a:lnTo>
                    <a:pt x="485775" y="838200"/>
                  </a:lnTo>
                  <a:lnTo>
                    <a:pt x="485775" y="803275"/>
                  </a:lnTo>
                  <a:lnTo>
                    <a:pt x="457200" y="803275"/>
                  </a:lnTo>
                  <a:lnTo>
                    <a:pt x="457200" y="781050"/>
                  </a:lnTo>
                  <a:lnTo>
                    <a:pt x="450850" y="781050"/>
                  </a:lnTo>
                  <a:lnTo>
                    <a:pt x="450850" y="755650"/>
                  </a:lnTo>
                  <a:lnTo>
                    <a:pt x="438150" y="755650"/>
                  </a:lnTo>
                  <a:lnTo>
                    <a:pt x="438150" y="733425"/>
                  </a:lnTo>
                  <a:lnTo>
                    <a:pt x="434975" y="733425"/>
                  </a:lnTo>
                  <a:lnTo>
                    <a:pt x="434975" y="635000"/>
                  </a:lnTo>
                  <a:lnTo>
                    <a:pt x="307975" y="635000"/>
                  </a:lnTo>
                  <a:lnTo>
                    <a:pt x="307975" y="622300"/>
                  </a:lnTo>
                  <a:lnTo>
                    <a:pt x="273050" y="622300"/>
                  </a:lnTo>
                  <a:lnTo>
                    <a:pt x="273050" y="558800"/>
                  </a:lnTo>
                  <a:lnTo>
                    <a:pt x="238125" y="558800"/>
                  </a:lnTo>
                  <a:lnTo>
                    <a:pt x="238125" y="527050"/>
                  </a:lnTo>
                  <a:lnTo>
                    <a:pt x="234950" y="527050"/>
                  </a:lnTo>
                  <a:lnTo>
                    <a:pt x="234950" y="504825"/>
                  </a:lnTo>
                  <a:lnTo>
                    <a:pt x="228600" y="504825"/>
                  </a:lnTo>
                  <a:lnTo>
                    <a:pt x="228600" y="479425"/>
                  </a:lnTo>
                  <a:lnTo>
                    <a:pt x="225425" y="479425"/>
                  </a:lnTo>
                  <a:lnTo>
                    <a:pt x="225425" y="438150"/>
                  </a:lnTo>
                  <a:lnTo>
                    <a:pt x="209550" y="438150"/>
                  </a:lnTo>
                  <a:lnTo>
                    <a:pt x="209550" y="393700"/>
                  </a:lnTo>
                  <a:lnTo>
                    <a:pt x="203200" y="393700"/>
                  </a:lnTo>
                  <a:lnTo>
                    <a:pt x="203200" y="365125"/>
                  </a:lnTo>
                  <a:lnTo>
                    <a:pt x="196850" y="365125"/>
                  </a:lnTo>
                  <a:lnTo>
                    <a:pt x="196850" y="323850"/>
                  </a:lnTo>
                  <a:lnTo>
                    <a:pt x="193675" y="323850"/>
                  </a:lnTo>
                  <a:lnTo>
                    <a:pt x="193675" y="279400"/>
                  </a:lnTo>
                  <a:lnTo>
                    <a:pt x="187325" y="279400"/>
                  </a:lnTo>
                  <a:lnTo>
                    <a:pt x="187325" y="231775"/>
                  </a:lnTo>
                  <a:lnTo>
                    <a:pt x="155575" y="231775"/>
                  </a:lnTo>
                  <a:lnTo>
                    <a:pt x="155575" y="206375"/>
                  </a:lnTo>
                  <a:lnTo>
                    <a:pt x="133350" y="206375"/>
                  </a:lnTo>
                  <a:lnTo>
                    <a:pt x="133350" y="184150"/>
                  </a:lnTo>
                  <a:lnTo>
                    <a:pt x="120650" y="184150"/>
                  </a:lnTo>
                  <a:lnTo>
                    <a:pt x="120650" y="161925"/>
                  </a:lnTo>
                  <a:lnTo>
                    <a:pt x="111125" y="161925"/>
                  </a:lnTo>
                  <a:lnTo>
                    <a:pt x="111125" y="146050"/>
                  </a:lnTo>
                  <a:lnTo>
                    <a:pt x="98425" y="146050"/>
                  </a:lnTo>
                  <a:lnTo>
                    <a:pt x="98425" y="120650"/>
                  </a:lnTo>
                  <a:lnTo>
                    <a:pt x="76200" y="120650"/>
                  </a:lnTo>
                  <a:lnTo>
                    <a:pt x="76200" y="98425"/>
                  </a:lnTo>
                  <a:lnTo>
                    <a:pt x="63500" y="98425"/>
                  </a:lnTo>
                  <a:lnTo>
                    <a:pt x="63500" y="76200"/>
                  </a:lnTo>
                  <a:lnTo>
                    <a:pt x="50800" y="76200"/>
                  </a:lnTo>
                  <a:lnTo>
                    <a:pt x="50800" y="57150"/>
                  </a:lnTo>
                  <a:lnTo>
                    <a:pt x="31750" y="57150"/>
                  </a:lnTo>
                  <a:lnTo>
                    <a:pt x="31750" y="31750"/>
                  </a:lnTo>
                  <a:lnTo>
                    <a:pt x="25400" y="31750"/>
                  </a:lnTo>
                  <a:lnTo>
                    <a:pt x="25400" y="0"/>
                  </a:lnTo>
                  <a:lnTo>
                    <a:pt x="0" y="0"/>
                  </a:lnTo>
                  <a:lnTo>
                    <a:pt x="0" y="6350"/>
                  </a:lnTo>
                </a:path>
              </a:pathLst>
            </a:custGeom>
            <a:noFill/>
            <a:ln w="28575">
              <a:solidFill>
                <a:schemeClr val="accent1"/>
              </a:solidFill>
              <a:miter lim="800000"/>
              <a:headEnd/>
              <a:tailEnd/>
            </a:ln>
          </p:spPr>
          <p:txBody>
            <a:bodyPr rtlCol="0" anchor="ctr"/>
            <a:lstStyle/>
            <a:p>
              <a:pPr algn="ctr"/>
              <a:endParaRPr lang="en-US" dirty="0"/>
            </a:p>
          </p:txBody>
        </p:sp>
        <p:sp>
          <p:nvSpPr>
            <p:cNvPr id="183" name="Freeform: Shape 182">
              <a:extLst>
                <a:ext uri="{FF2B5EF4-FFF2-40B4-BE49-F238E27FC236}">
                  <a16:creationId xmlns:a16="http://schemas.microsoft.com/office/drawing/2014/main" id="{844460AC-1BA5-F37A-83CD-F89A7724582C}"/>
                </a:ext>
              </a:extLst>
            </p:cNvPr>
            <p:cNvSpPr/>
            <p:nvPr/>
          </p:nvSpPr>
          <p:spPr bwMode="auto">
            <a:xfrm>
              <a:off x="1157288" y="2433638"/>
              <a:ext cx="726281" cy="1304925"/>
            </a:xfrm>
            <a:custGeom>
              <a:avLst/>
              <a:gdLst>
                <a:gd name="connsiteX0" fmla="*/ 726281 w 726281"/>
                <a:gd name="connsiteY0" fmla="*/ 1304925 h 1304925"/>
                <a:gd name="connsiteX1" fmla="*/ 726281 w 726281"/>
                <a:gd name="connsiteY1" fmla="*/ 1190625 h 1304925"/>
                <a:gd name="connsiteX2" fmla="*/ 714375 w 726281"/>
                <a:gd name="connsiteY2" fmla="*/ 1190625 h 1304925"/>
                <a:gd name="connsiteX3" fmla="*/ 714375 w 726281"/>
                <a:gd name="connsiteY3" fmla="*/ 1100137 h 1304925"/>
                <a:gd name="connsiteX4" fmla="*/ 692943 w 726281"/>
                <a:gd name="connsiteY4" fmla="*/ 1100137 h 1304925"/>
                <a:gd name="connsiteX5" fmla="*/ 692943 w 726281"/>
                <a:gd name="connsiteY5" fmla="*/ 1076325 h 1304925"/>
                <a:gd name="connsiteX6" fmla="*/ 681037 w 726281"/>
                <a:gd name="connsiteY6" fmla="*/ 1076325 h 1304925"/>
                <a:gd name="connsiteX7" fmla="*/ 681037 w 726281"/>
                <a:gd name="connsiteY7" fmla="*/ 1014412 h 1304925"/>
                <a:gd name="connsiteX8" fmla="*/ 650081 w 726281"/>
                <a:gd name="connsiteY8" fmla="*/ 1014412 h 1304925"/>
                <a:gd name="connsiteX9" fmla="*/ 650081 w 726281"/>
                <a:gd name="connsiteY9" fmla="*/ 992981 h 1304925"/>
                <a:gd name="connsiteX10" fmla="*/ 542925 w 726281"/>
                <a:gd name="connsiteY10" fmla="*/ 992981 h 1304925"/>
                <a:gd name="connsiteX11" fmla="*/ 542925 w 726281"/>
                <a:gd name="connsiteY11" fmla="*/ 966787 h 1304925"/>
                <a:gd name="connsiteX12" fmla="*/ 526256 w 726281"/>
                <a:gd name="connsiteY12" fmla="*/ 966787 h 1304925"/>
                <a:gd name="connsiteX13" fmla="*/ 526256 w 726281"/>
                <a:gd name="connsiteY13" fmla="*/ 945356 h 1304925"/>
                <a:gd name="connsiteX14" fmla="*/ 504825 w 726281"/>
                <a:gd name="connsiteY14" fmla="*/ 945356 h 1304925"/>
                <a:gd name="connsiteX15" fmla="*/ 504825 w 726281"/>
                <a:gd name="connsiteY15" fmla="*/ 923925 h 1304925"/>
                <a:gd name="connsiteX16" fmla="*/ 497681 w 726281"/>
                <a:gd name="connsiteY16" fmla="*/ 923925 h 1304925"/>
                <a:gd name="connsiteX17" fmla="*/ 497681 w 726281"/>
                <a:gd name="connsiteY17" fmla="*/ 859631 h 1304925"/>
                <a:gd name="connsiteX18" fmla="*/ 492918 w 726281"/>
                <a:gd name="connsiteY18" fmla="*/ 859631 h 1304925"/>
                <a:gd name="connsiteX19" fmla="*/ 492918 w 726281"/>
                <a:gd name="connsiteY19" fmla="*/ 788193 h 1304925"/>
                <a:gd name="connsiteX20" fmla="*/ 483393 w 726281"/>
                <a:gd name="connsiteY20" fmla="*/ 788193 h 1304925"/>
                <a:gd name="connsiteX21" fmla="*/ 483393 w 726281"/>
                <a:gd name="connsiteY21" fmla="*/ 762000 h 1304925"/>
                <a:gd name="connsiteX22" fmla="*/ 478631 w 726281"/>
                <a:gd name="connsiteY22" fmla="*/ 762000 h 1304925"/>
                <a:gd name="connsiteX23" fmla="*/ 478631 w 726281"/>
                <a:gd name="connsiteY23" fmla="*/ 733425 h 1304925"/>
                <a:gd name="connsiteX24" fmla="*/ 473868 w 726281"/>
                <a:gd name="connsiteY24" fmla="*/ 733425 h 1304925"/>
                <a:gd name="connsiteX25" fmla="*/ 473868 w 726281"/>
                <a:gd name="connsiteY25" fmla="*/ 631031 h 1304925"/>
                <a:gd name="connsiteX26" fmla="*/ 466725 w 726281"/>
                <a:gd name="connsiteY26" fmla="*/ 631031 h 1304925"/>
                <a:gd name="connsiteX27" fmla="*/ 466725 w 726281"/>
                <a:gd name="connsiteY27" fmla="*/ 604837 h 1304925"/>
                <a:gd name="connsiteX28" fmla="*/ 461962 w 726281"/>
                <a:gd name="connsiteY28" fmla="*/ 604837 h 1304925"/>
                <a:gd name="connsiteX29" fmla="*/ 461962 w 726281"/>
                <a:gd name="connsiteY29" fmla="*/ 578643 h 1304925"/>
                <a:gd name="connsiteX30" fmla="*/ 452437 w 726281"/>
                <a:gd name="connsiteY30" fmla="*/ 578643 h 1304925"/>
                <a:gd name="connsiteX31" fmla="*/ 452437 w 726281"/>
                <a:gd name="connsiteY31" fmla="*/ 538162 h 1304925"/>
                <a:gd name="connsiteX32" fmla="*/ 452437 w 726281"/>
                <a:gd name="connsiteY32" fmla="*/ 538162 h 1304925"/>
                <a:gd name="connsiteX33" fmla="*/ 452437 w 726281"/>
                <a:gd name="connsiteY33" fmla="*/ 495300 h 1304925"/>
                <a:gd name="connsiteX34" fmla="*/ 445293 w 726281"/>
                <a:gd name="connsiteY34" fmla="*/ 495300 h 1304925"/>
                <a:gd name="connsiteX35" fmla="*/ 445293 w 726281"/>
                <a:gd name="connsiteY35" fmla="*/ 409575 h 1304925"/>
                <a:gd name="connsiteX36" fmla="*/ 426243 w 726281"/>
                <a:gd name="connsiteY36" fmla="*/ 409575 h 1304925"/>
                <a:gd name="connsiteX37" fmla="*/ 426243 w 726281"/>
                <a:gd name="connsiteY37" fmla="*/ 390525 h 1304925"/>
                <a:gd name="connsiteX38" fmla="*/ 350043 w 726281"/>
                <a:gd name="connsiteY38" fmla="*/ 390525 h 1304925"/>
                <a:gd name="connsiteX39" fmla="*/ 350043 w 726281"/>
                <a:gd name="connsiteY39" fmla="*/ 369093 h 1304925"/>
                <a:gd name="connsiteX40" fmla="*/ 264318 w 726281"/>
                <a:gd name="connsiteY40" fmla="*/ 369093 h 1304925"/>
                <a:gd name="connsiteX41" fmla="*/ 264318 w 726281"/>
                <a:gd name="connsiteY41" fmla="*/ 342900 h 1304925"/>
                <a:gd name="connsiteX42" fmla="*/ 238125 w 726281"/>
                <a:gd name="connsiteY42" fmla="*/ 342900 h 1304925"/>
                <a:gd name="connsiteX43" fmla="*/ 238125 w 726281"/>
                <a:gd name="connsiteY43" fmla="*/ 254793 h 1304925"/>
                <a:gd name="connsiteX44" fmla="*/ 235743 w 726281"/>
                <a:gd name="connsiteY44" fmla="*/ 254793 h 1304925"/>
                <a:gd name="connsiteX45" fmla="*/ 235743 w 726281"/>
                <a:gd name="connsiteY45" fmla="*/ 238125 h 1304925"/>
                <a:gd name="connsiteX46" fmla="*/ 226218 w 726281"/>
                <a:gd name="connsiteY46" fmla="*/ 238125 h 1304925"/>
                <a:gd name="connsiteX47" fmla="*/ 226218 w 726281"/>
                <a:gd name="connsiteY47" fmla="*/ 214312 h 1304925"/>
                <a:gd name="connsiteX48" fmla="*/ 219075 w 726281"/>
                <a:gd name="connsiteY48" fmla="*/ 214312 h 1304925"/>
                <a:gd name="connsiteX49" fmla="*/ 219075 w 726281"/>
                <a:gd name="connsiteY49" fmla="*/ 190500 h 1304925"/>
                <a:gd name="connsiteX50" fmla="*/ 202406 w 726281"/>
                <a:gd name="connsiteY50" fmla="*/ 190500 h 1304925"/>
                <a:gd name="connsiteX51" fmla="*/ 202406 w 726281"/>
                <a:gd name="connsiteY51" fmla="*/ 147637 h 1304925"/>
                <a:gd name="connsiteX52" fmla="*/ 178593 w 726281"/>
                <a:gd name="connsiteY52" fmla="*/ 147637 h 1304925"/>
                <a:gd name="connsiteX53" fmla="*/ 178593 w 726281"/>
                <a:gd name="connsiteY53" fmla="*/ 126206 h 1304925"/>
                <a:gd name="connsiteX54" fmla="*/ 152400 w 726281"/>
                <a:gd name="connsiteY54" fmla="*/ 126206 h 1304925"/>
                <a:gd name="connsiteX55" fmla="*/ 152400 w 726281"/>
                <a:gd name="connsiteY55" fmla="*/ 104775 h 1304925"/>
                <a:gd name="connsiteX56" fmla="*/ 140493 w 726281"/>
                <a:gd name="connsiteY56" fmla="*/ 104775 h 1304925"/>
                <a:gd name="connsiteX57" fmla="*/ 140493 w 726281"/>
                <a:gd name="connsiteY57" fmla="*/ 88106 h 1304925"/>
                <a:gd name="connsiteX58" fmla="*/ 133350 w 726281"/>
                <a:gd name="connsiteY58" fmla="*/ 88106 h 1304925"/>
                <a:gd name="connsiteX59" fmla="*/ 133350 w 726281"/>
                <a:gd name="connsiteY59" fmla="*/ 61912 h 1304925"/>
                <a:gd name="connsiteX60" fmla="*/ 121443 w 726281"/>
                <a:gd name="connsiteY60" fmla="*/ 61912 h 1304925"/>
                <a:gd name="connsiteX61" fmla="*/ 121443 w 726281"/>
                <a:gd name="connsiteY61" fmla="*/ 40481 h 1304925"/>
                <a:gd name="connsiteX62" fmla="*/ 100012 w 726281"/>
                <a:gd name="connsiteY62" fmla="*/ 40481 h 1304925"/>
                <a:gd name="connsiteX63" fmla="*/ 100012 w 726281"/>
                <a:gd name="connsiteY63" fmla="*/ 19050 h 1304925"/>
                <a:gd name="connsiteX64" fmla="*/ 40481 w 726281"/>
                <a:gd name="connsiteY64" fmla="*/ 19050 h 1304925"/>
                <a:gd name="connsiteX65" fmla="*/ 40481 w 726281"/>
                <a:gd name="connsiteY65" fmla="*/ 0 h 1304925"/>
                <a:gd name="connsiteX66" fmla="*/ 0 w 726281"/>
                <a:gd name="connsiteY66" fmla="*/ 0 h 1304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726281" h="1304925">
                  <a:moveTo>
                    <a:pt x="726281" y="1304925"/>
                  </a:moveTo>
                  <a:lnTo>
                    <a:pt x="726281" y="1190625"/>
                  </a:lnTo>
                  <a:lnTo>
                    <a:pt x="714375" y="1190625"/>
                  </a:lnTo>
                  <a:lnTo>
                    <a:pt x="714375" y="1100137"/>
                  </a:lnTo>
                  <a:lnTo>
                    <a:pt x="692943" y="1100137"/>
                  </a:lnTo>
                  <a:lnTo>
                    <a:pt x="692943" y="1076325"/>
                  </a:lnTo>
                  <a:lnTo>
                    <a:pt x="681037" y="1076325"/>
                  </a:lnTo>
                  <a:lnTo>
                    <a:pt x="681037" y="1014412"/>
                  </a:lnTo>
                  <a:lnTo>
                    <a:pt x="650081" y="1014412"/>
                  </a:lnTo>
                  <a:lnTo>
                    <a:pt x="650081" y="992981"/>
                  </a:lnTo>
                  <a:lnTo>
                    <a:pt x="542925" y="992981"/>
                  </a:lnTo>
                  <a:lnTo>
                    <a:pt x="542925" y="966787"/>
                  </a:lnTo>
                  <a:lnTo>
                    <a:pt x="526256" y="966787"/>
                  </a:lnTo>
                  <a:lnTo>
                    <a:pt x="526256" y="945356"/>
                  </a:lnTo>
                  <a:lnTo>
                    <a:pt x="504825" y="945356"/>
                  </a:lnTo>
                  <a:lnTo>
                    <a:pt x="504825" y="923925"/>
                  </a:lnTo>
                  <a:lnTo>
                    <a:pt x="497681" y="923925"/>
                  </a:lnTo>
                  <a:lnTo>
                    <a:pt x="497681" y="859631"/>
                  </a:lnTo>
                  <a:lnTo>
                    <a:pt x="492918" y="859631"/>
                  </a:lnTo>
                  <a:lnTo>
                    <a:pt x="492918" y="788193"/>
                  </a:lnTo>
                  <a:lnTo>
                    <a:pt x="483393" y="788193"/>
                  </a:lnTo>
                  <a:lnTo>
                    <a:pt x="483393" y="762000"/>
                  </a:lnTo>
                  <a:lnTo>
                    <a:pt x="478631" y="762000"/>
                  </a:lnTo>
                  <a:lnTo>
                    <a:pt x="478631" y="733425"/>
                  </a:lnTo>
                  <a:lnTo>
                    <a:pt x="473868" y="733425"/>
                  </a:lnTo>
                  <a:lnTo>
                    <a:pt x="473868" y="631031"/>
                  </a:lnTo>
                  <a:lnTo>
                    <a:pt x="466725" y="631031"/>
                  </a:lnTo>
                  <a:lnTo>
                    <a:pt x="466725" y="604837"/>
                  </a:lnTo>
                  <a:lnTo>
                    <a:pt x="461962" y="604837"/>
                  </a:lnTo>
                  <a:lnTo>
                    <a:pt x="461962" y="578643"/>
                  </a:lnTo>
                  <a:lnTo>
                    <a:pt x="452437" y="578643"/>
                  </a:lnTo>
                  <a:lnTo>
                    <a:pt x="452437" y="538162"/>
                  </a:lnTo>
                  <a:lnTo>
                    <a:pt x="452437" y="538162"/>
                  </a:lnTo>
                  <a:lnTo>
                    <a:pt x="452437" y="495300"/>
                  </a:lnTo>
                  <a:lnTo>
                    <a:pt x="445293" y="495300"/>
                  </a:lnTo>
                  <a:lnTo>
                    <a:pt x="445293" y="409575"/>
                  </a:lnTo>
                  <a:lnTo>
                    <a:pt x="426243" y="409575"/>
                  </a:lnTo>
                  <a:lnTo>
                    <a:pt x="426243" y="390525"/>
                  </a:lnTo>
                  <a:lnTo>
                    <a:pt x="350043" y="390525"/>
                  </a:lnTo>
                  <a:lnTo>
                    <a:pt x="350043" y="369093"/>
                  </a:lnTo>
                  <a:lnTo>
                    <a:pt x="264318" y="369093"/>
                  </a:lnTo>
                  <a:lnTo>
                    <a:pt x="264318" y="342900"/>
                  </a:lnTo>
                  <a:lnTo>
                    <a:pt x="238125" y="342900"/>
                  </a:lnTo>
                  <a:lnTo>
                    <a:pt x="238125" y="254793"/>
                  </a:lnTo>
                  <a:lnTo>
                    <a:pt x="235743" y="254793"/>
                  </a:lnTo>
                  <a:lnTo>
                    <a:pt x="235743" y="238125"/>
                  </a:lnTo>
                  <a:lnTo>
                    <a:pt x="226218" y="238125"/>
                  </a:lnTo>
                  <a:lnTo>
                    <a:pt x="226218" y="214312"/>
                  </a:lnTo>
                  <a:lnTo>
                    <a:pt x="219075" y="214312"/>
                  </a:lnTo>
                  <a:lnTo>
                    <a:pt x="219075" y="190500"/>
                  </a:lnTo>
                  <a:lnTo>
                    <a:pt x="202406" y="190500"/>
                  </a:lnTo>
                  <a:lnTo>
                    <a:pt x="202406" y="147637"/>
                  </a:lnTo>
                  <a:lnTo>
                    <a:pt x="178593" y="147637"/>
                  </a:lnTo>
                  <a:lnTo>
                    <a:pt x="178593" y="126206"/>
                  </a:lnTo>
                  <a:lnTo>
                    <a:pt x="152400" y="126206"/>
                  </a:lnTo>
                  <a:lnTo>
                    <a:pt x="152400" y="104775"/>
                  </a:lnTo>
                  <a:lnTo>
                    <a:pt x="140493" y="104775"/>
                  </a:lnTo>
                  <a:lnTo>
                    <a:pt x="140493" y="88106"/>
                  </a:lnTo>
                  <a:lnTo>
                    <a:pt x="133350" y="88106"/>
                  </a:lnTo>
                  <a:lnTo>
                    <a:pt x="133350" y="61912"/>
                  </a:lnTo>
                  <a:lnTo>
                    <a:pt x="121443" y="61912"/>
                  </a:lnTo>
                  <a:lnTo>
                    <a:pt x="121443" y="40481"/>
                  </a:lnTo>
                  <a:lnTo>
                    <a:pt x="100012" y="40481"/>
                  </a:lnTo>
                  <a:lnTo>
                    <a:pt x="100012" y="19050"/>
                  </a:lnTo>
                  <a:lnTo>
                    <a:pt x="40481" y="19050"/>
                  </a:lnTo>
                  <a:lnTo>
                    <a:pt x="40481" y="0"/>
                  </a:lnTo>
                  <a:lnTo>
                    <a:pt x="0" y="0"/>
                  </a:lnTo>
                </a:path>
              </a:pathLst>
            </a:custGeom>
            <a:noFill/>
            <a:ln w="28575">
              <a:solidFill>
                <a:schemeClr val="accent1"/>
              </a:solidFill>
              <a:miter lim="800000"/>
              <a:headEnd/>
              <a:tailEnd/>
            </a:ln>
          </p:spPr>
          <p:txBody>
            <a:bodyPr rtlCol="0" anchor="ctr"/>
            <a:lstStyle/>
            <a:p>
              <a:pPr algn="ctr"/>
              <a:endParaRPr lang="en-US" dirty="0"/>
            </a:p>
          </p:txBody>
        </p:sp>
      </p:grpSp>
      <p:grpSp>
        <p:nvGrpSpPr>
          <p:cNvPr id="280" name="Group 279">
            <a:extLst>
              <a:ext uri="{FF2B5EF4-FFF2-40B4-BE49-F238E27FC236}">
                <a16:creationId xmlns:a16="http://schemas.microsoft.com/office/drawing/2014/main" id="{1263DB30-74A6-55BD-2E4A-78B2D72880AA}"/>
              </a:ext>
            </a:extLst>
          </p:cNvPr>
          <p:cNvGrpSpPr/>
          <p:nvPr/>
        </p:nvGrpSpPr>
        <p:grpSpPr>
          <a:xfrm>
            <a:off x="1110913" y="2378868"/>
            <a:ext cx="3895472" cy="2967038"/>
            <a:chOff x="1110913" y="2378868"/>
            <a:chExt cx="3895472" cy="2967038"/>
          </a:xfrm>
        </p:grpSpPr>
        <p:grpSp>
          <p:nvGrpSpPr>
            <p:cNvPr id="229" name="Group 228">
              <a:extLst>
                <a:ext uri="{FF2B5EF4-FFF2-40B4-BE49-F238E27FC236}">
                  <a16:creationId xmlns:a16="http://schemas.microsoft.com/office/drawing/2014/main" id="{451FD498-C98A-D9EE-883C-DBCE096F7028}"/>
                </a:ext>
              </a:extLst>
            </p:cNvPr>
            <p:cNvGrpSpPr/>
            <p:nvPr/>
          </p:nvGrpSpPr>
          <p:grpSpPr>
            <a:xfrm>
              <a:off x="4925422" y="5264943"/>
              <a:ext cx="80963" cy="80963"/>
              <a:chOff x="10996023" y="5368531"/>
              <a:chExt cx="80963" cy="80963"/>
            </a:xfrm>
          </p:grpSpPr>
          <p:cxnSp>
            <p:nvCxnSpPr>
              <p:cNvPr id="230" name="Straight Connector 229">
                <a:extLst>
                  <a:ext uri="{FF2B5EF4-FFF2-40B4-BE49-F238E27FC236}">
                    <a16:creationId xmlns:a16="http://schemas.microsoft.com/office/drawing/2014/main" id="{E55E5B2B-A4DB-A330-BF4E-52E043D9345E}"/>
                  </a:ext>
                </a:extLst>
              </p:cNvPr>
              <p:cNvCxnSpPr>
                <a:cxnSpLocks/>
              </p:cNvCxnSpPr>
              <p:nvPr/>
            </p:nvCxnSpPr>
            <p:spPr bwMode="auto">
              <a:xfrm rot="16200000">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42E84D1A-A9AE-A27D-1527-928DD50F5F81}"/>
                  </a:ext>
                </a:extLst>
              </p:cNvPr>
              <p:cNvCxnSpPr>
                <a:cxnSpLocks/>
              </p:cNvCxnSpPr>
              <p:nvPr/>
            </p:nvCxnSpPr>
            <p:spPr bwMode="auto">
              <a:xfrm>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755EE603-B854-D7F7-BA67-9A6A116E0E19}"/>
                </a:ext>
              </a:extLst>
            </p:cNvPr>
            <p:cNvGrpSpPr/>
            <p:nvPr/>
          </p:nvGrpSpPr>
          <p:grpSpPr>
            <a:xfrm>
              <a:off x="3544396" y="5107781"/>
              <a:ext cx="80963" cy="80963"/>
              <a:chOff x="10996023" y="5368531"/>
              <a:chExt cx="80963" cy="80963"/>
            </a:xfrm>
          </p:grpSpPr>
          <p:cxnSp>
            <p:nvCxnSpPr>
              <p:cNvPr id="233" name="Straight Connector 232">
                <a:extLst>
                  <a:ext uri="{FF2B5EF4-FFF2-40B4-BE49-F238E27FC236}">
                    <a16:creationId xmlns:a16="http://schemas.microsoft.com/office/drawing/2014/main" id="{F734C976-6D0C-1248-BBD2-7B5C3380BDD2}"/>
                  </a:ext>
                </a:extLst>
              </p:cNvPr>
              <p:cNvCxnSpPr>
                <a:cxnSpLocks/>
              </p:cNvCxnSpPr>
              <p:nvPr/>
            </p:nvCxnSpPr>
            <p:spPr bwMode="auto">
              <a:xfrm rot="16200000">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092D231E-9770-0CBB-65E5-5F110E9CFE21}"/>
                  </a:ext>
                </a:extLst>
              </p:cNvPr>
              <p:cNvCxnSpPr>
                <a:cxnSpLocks/>
              </p:cNvCxnSpPr>
              <p:nvPr/>
            </p:nvCxnSpPr>
            <p:spPr bwMode="auto">
              <a:xfrm>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grpSp>
        <p:grpSp>
          <p:nvGrpSpPr>
            <p:cNvPr id="235" name="Group 234">
              <a:extLst>
                <a:ext uri="{FF2B5EF4-FFF2-40B4-BE49-F238E27FC236}">
                  <a16:creationId xmlns:a16="http://schemas.microsoft.com/office/drawing/2014/main" id="{01F6DE33-47CD-4C37-D073-177FB8D12726}"/>
                </a:ext>
              </a:extLst>
            </p:cNvPr>
            <p:cNvGrpSpPr/>
            <p:nvPr/>
          </p:nvGrpSpPr>
          <p:grpSpPr>
            <a:xfrm>
              <a:off x="3143110" y="4931569"/>
              <a:ext cx="80963" cy="80963"/>
              <a:chOff x="10996023" y="5368531"/>
              <a:chExt cx="80963" cy="80963"/>
            </a:xfrm>
          </p:grpSpPr>
          <p:cxnSp>
            <p:nvCxnSpPr>
              <p:cNvPr id="236" name="Straight Connector 235">
                <a:extLst>
                  <a:ext uri="{FF2B5EF4-FFF2-40B4-BE49-F238E27FC236}">
                    <a16:creationId xmlns:a16="http://schemas.microsoft.com/office/drawing/2014/main" id="{3825BC50-BD11-4967-4235-06ED83CB9094}"/>
                  </a:ext>
                </a:extLst>
              </p:cNvPr>
              <p:cNvCxnSpPr>
                <a:cxnSpLocks/>
              </p:cNvCxnSpPr>
              <p:nvPr/>
            </p:nvCxnSpPr>
            <p:spPr bwMode="auto">
              <a:xfrm rot="16200000">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652E71FF-EFB6-982E-249E-1EEBC29E872D}"/>
                  </a:ext>
                </a:extLst>
              </p:cNvPr>
              <p:cNvCxnSpPr>
                <a:cxnSpLocks/>
              </p:cNvCxnSpPr>
              <p:nvPr/>
            </p:nvCxnSpPr>
            <p:spPr bwMode="auto">
              <a:xfrm>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grpSp>
        <p:grpSp>
          <p:nvGrpSpPr>
            <p:cNvPr id="238" name="Group 237">
              <a:extLst>
                <a:ext uri="{FF2B5EF4-FFF2-40B4-BE49-F238E27FC236}">
                  <a16:creationId xmlns:a16="http://schemas.microsoft.com/office/drawing/2014/main" id="{3B078E6B-041A-6AF3-968C-1C1202AAE9F1}"/>
                </a:ext>
              </a:extLst>
            </p:cNvPr>
            <p:cNvGrpSpPr/>
            <p:nvPr/>
          </p:nvGrpSpPr>
          <p:grpSpPr>
            <a:xfrm>
              <a:off x="3132635" y="4931569"/>
              <a:ext cx="80963" cy="80963"/>
              <a:chOff x="10996023" y="5368531"/>
              <a:chExt cx="80963" cy="80963"/>
            </a:xfrm>
          </p:grpSpPr>
          <p:cxnSp>
            <p:nvCxnSpPr>
              <p:cNvPr id="239" name="Straight Connector 238">
                <a:extLst>
                  <a:ext uri="{FF2B5EF4-FFF2-40B4-BE49-F238E27FC236}">
                    <a16:creationId xmlns:a16="http://schemas.microsoft.com/office/drawing/2014/main" id="{F4E17263-4E5D-0102-008B-266BA1CA6771}"/>
                  </a:ext>
                </a:extLst>
              </p:cNvPr>
              <p:cNvCxnSpPr>
                <a:cxnSpLocks/>
              </p:cNvCxnSpPr>
              <p:nvPr/>
            </p:nvCxnSpPr>
            <p:spPr bwMode="auto">
              <a:xfrm rot="16200000">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4774554D-312B-45DE-E90E-770F6EB95349}"/>
                  </a:ext>
                </a:extLst>
              </p:cNvPr>
              <p:cNvCxnSpPr>
                <a:cxnSpLocks/>
              </p:cNvCxnSpPr>
              <p:nvPr/>
            </p:nvCxnSpPr>
            <p:spPr bwMode="auto">
              <a:xfrm>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grpSp>
        <p:grpSp>
          <p:nvGrpSpPr>
            <p:cNvPr id="241" name="Group 240">
              <a:extLst>
                <a:ext uri="{FF2B5EF4-FFF2-40B4-BE49-F238E27FC236}">
                  <a16:creationId xmlns:a16="http://schemas.microsoft.com/office/drawing/2014/main" id="{A3971E5A-BFE4-7CBC-5D4D-05680046A7F7}"/>
                </a:ext>
              </a:extLst>
            </p:cNvPr>
            <p:cNvGrpSpPr/>
            <p:nvPr/>
          </p:nvGrpSpPr>
          <p:grpSpPr>
            <a:xfrm>
              <a:off x="3059766" y="4931569"/>
              <a:ext cx="80963" cy="80963"/>
              <a:chOff x="10996023" y="5368531"/>
              <a:chExt cx="80963" cy="80963"/>
            </a:xfrm>
          </p:grpSpPr>
          <p:cxnSp>
            <p:nvCxnSpPr>
              <p:cNvPr id="242" name="Straight Connector 241">
                <a:extLst>
                  <a:ext uri="{FF2B5EF4-FFF2-40B4-BE49-F238E27FC236}">
                    <a16:creationId xmlns:a16="http://schemas.microsoft.com/office/drawing/2014/main" id="{44F8B765-278D-F4AA-E5C0-7E34B5DED114}"/>
                  </a:ext>
                </a:extLst>
              </p:cNvPr>
              <p:cNvCxnSpPr>
                <a:cxnSpLocks/>
              </p:cNvCxnSpPr>
              <p:nvPr/>
            </p:nvCxnSpPr>
            <p:spPr bwMode="auto">
              <a:xfrm rot="16200000">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DCB02494-2888-22E9-5527-D5F516B51E11}"/>
                  </a:ext>
                </a:extLst>
              </p:cNvPr>
              <p:cNvCxnSpPr>
                <a:cxnSpLocks/>
              </p:cNvCxnSpPr>
              <p:nvPr/>
            </p:nvCxnSpPr>
            <p:spPr bwMode="auto">
              <a:xfrm>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grpSp>
        <p:grpSp>
          <p:nvGrpSpPr>
            <p:cNvPr id="244" name="Group 243">
              <a:extLst>
                <a:ext uri="{FF2B5EF4-FFF2-40B4-BE49-F238E27FC236}">
                  <a16:creationId xmlns:a16="http://schemas.microsoft.com/office/drawing/2014/main" id="{8DB6D71A-C168-1B91-FB69-4F24A34E38A9}"/>
                </a:ext>
              </a:extLst>
            </p:cNvPr>
            <p:cNvGrpSpPr/>
            <p:nvPr/>
          </p:nvGrpSpPr>
          <p:grpSpPr>
            <a:xfrm>
              <a:off x="3038334" y="4931569"/>
              <a:ext cx="80963" cy="80963"/>
              <a:chOff x="10996023" y="5368531"/>
              <a:chExt cx="80963" cy="80963"/>
            </a:xfrm>
          </p:grpSpPr>
          <p:cxnSp>
            <p:nvCxnSpPr>
              <p:cNvPr id="245" name="Straight Connector 244">
                <a:extLst>
                  <a:ext uri="{FF2B5EF4-FFF2-40B4-BE49-F238E27FC236}">
                    <a16:creationId xmlns:a16="http://schemas.microsoft.com/office/drawing/2014/main" id="{112A0DC1-238D-30B5-2EBE-44C4D8B64C8E}"/>
                  </a:ext>
                </a:extLst>
              </p:cNvPr>
              <p:cNvCxnSpPr>
                <a:cxnSpLocks/>
              </p:cNvCxnSpPr>
              <p:nvPr/>
            </p:nvCxnSpPr>
            <p:spPr bwMode="auto">
              <a:xfrm rot="16200000">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45C3B50F-C218-4568-38E3-BEF06C6175B6}"/>
                  </a:ext>
                </a:extLst>
              </p:cNvPr>
              <p:cNvCxnSpPr>
                <a:cxnSpLocks/>
              </p:cNvCxnSpPr>
              <p:nvPr/>
            </p:nvCxnSpPr>
            <p:spPr bwMode="auto">
              <a:xfrm>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grpSp>
        <p:grpSp>
          <p:nvGrpSpPr>
            <p:cNvPr id="247" name="Group 246">
              <a:extLst>
                <a:ext uri="{FF2B5EF4-FFF2-40B4-BE49-F238E27FC236}">
                  <a16:creationId xmlns:a16="http://schemas.microsoft.com/office/drawing/2014/main" id="{C9896A3C-08CA-642F-4C26-480CC1F9CE19}"/>
                </a:ext>
              </a:extLst>
            </p:cNvPr>
            <p:cNvGrpSpPr/>
            <p:nvPr/>
          </p:nvGrpSpPr>
          <p:grpSpPr>
            <a:xfrm>
              <a:off x="3002616" y="4867275"/>
              <a:ext cx="80963" cy="80963"/>
              <a:chOff x="10996023" y="5368531"/>
              <a:chExt cx="80963" cy="80963"/>
            </a:xfrm>
          </p:grpSpPr>
          <p:cxnSp>
            <p:nvCxnSpPr>
              <p:cNvPr id="248" name="Straight Connector 247">
                <a:extLst>
                  <a:ext uri="{FF2B5EF4-FFF2-40B4-BE49-F238E27FC236}">
                    <a16:creationId xmlns:a16="http://schemas.microsoft.com/office/drawing/2014/main" id="{EE996259-4F00-6FC8-35BC-AE179634FFE3}"/>
                  </a:ext>
                </a:extLst>
              </p:cNvPr>
              <p:cNvCxnSpPr>
                <a:cxnSpLocks/>
              </p:cNvCxnSpPr>
              <p:nvPr/>
            </p:nvCxnSpPr>
            <p:spPr bwMode="auto">
              <a:xfrm rot="16200000">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2DC920AC-F5AE-747C-6A5C-8BF6ED521EE4}"/>
                  </a:ext>
                </a:extLst>
              </p:cNvPr>
              <p:cNvCxnSpPr>
                <a:cxnSpLocks/>
              </p:cNvCxnSpPr>
              <p:nvPr/>
            </p:nvCxnSpPr>
            <p:spPr bwMode="auto">
              <a:xfrm>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grpSp>
        <p:grpSp>
          <p:nvGrpSpPr>
            <p:cNvPr id="250" name="Group 249">
              <a:extLst>
                <a:ext uri="{FF2B5EF4-FFF2-40B4-BE49-F238E27FC236}">
                  <a16:creationId xmlns:a16="http://schemas.microsoft.com/office/drawing/2014/main" id="{95B6BE32-E270-707D-9009-0FC763422032}"/>
                </a:ext>
              </a:extLst>
            </p:cNvPr>
            <p:cNvGrpSpPr/>
            <p:nvPr/>
          </p:nvGrpSpPr>
          <p:grpSpPr>
            <a:xfrm>
              <a:off x="2983566" y="4802982"/>
              <a:ext cx="80963" cy="80963"/>
              <a:chOff x="10996023" y="5368531"/>
              <a:chExt cx="80963" cy="80963"/>
            </a:xfrm>
          </p:grpSpPr>
          <p:cxnSp>
            <p:nvCxnSpPr>
              <p:cNvPr id="251" name="Straight Connector 250">
                <a:extLst>
                  <a:ext uri="{FF2B5EF4-FFF2-40B4-BE49-F238E27FC236}">
                    <a16:creationId xmlns:a16="http://schemas.microsoft.com/office/drawing/2014/main" id="{7D326EFA-697C-67F5-B4DD-D001162FBE39}"/>
                  </a:ext>
                </a:extLst>
              </p:cNvPr>
              <p:cNvCxnSpPr>
                <a:cxnSpLocks/>
              </p:cNvCxnSpPr>
              <p:nvPr/>
            </p:nvCxnSpPr>
            <p:spPr bwMode="auto">
              <a:xfrm rot="16200000">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D42F53B7-C561-81D9-72C3-E1E2B12E37B4}"/>
                  </a:ext>
                </a:extLst>
              </p:cNvPr>
              <p:cNvCxnSpPr>
                <a:cxnSpLocks/>
              </p:cNvCxnSpPr>
              <p:nvPr/>
            </p:nvCxnSpPr>
            <p:spPr bwMode="auto">
              <a:xfrm>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grpSp>
        <p:grpSp>
          <p:nvGrpSpPr>
            <p:cNvPr id="253" name="Group 252">
              <a:extLst>
                <a:ext uri="{FF2B5EF4-FFF2-40B4-BE49-F238E27FC236}">
                  <a16:creationId xmlns:a16="http://schemas.microsoft.com/office/drawing/2014/main" id="{E2AF932E-A4A8-D15F-2F95-E719F951E295}"/>
                </a:ext>
              </a:extLst>
            </p:cNvPr>
            <p:cNvGrpSpPr/>
            <p:nvPr/>
          </p:nvGrpSpPr>
          <p:grpSpPr>
            <a:xfrm>
              <a:off x="2771095" y="4778798"/>
              <a:ext cx="80963" cy="80963"/>
              <a:chOff x="10996023" y="5368531"/>
              <a:chExt cx="80963" cy="80963"/>
            </a:xfrm>
          </p:grpSpPr>
          <p:cxnSp>
            <p:nvCxnSpPr>
              <p:cNvPr id="254" name="Straight Connector 253">
                <a:extLst>
                  <a:ext uri="{FF2B5EF4-FFF2-40B4-BE49-F238E27FC236}">
                    <a16:creationId xmlns:a16="http://schemas.microsoft.com/office/drawing/2014/main" id="{02AE15CC-7A7D-12BB-2A0F-3A75759C1E13}"/>
                  </a:ext>
                </a:extLst>
              </p:cNvPr>
              <p:cNvCxnSpPr>
                <a:cxnSpLocks/>
              </p:cNvCxnSpPr>
              <p:nvPr/>
            </p:nvCxnSpPr>
            <p:spPr bwMode="auto">
              <a:xfrm rot="16200000">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95586DCE-8CCF-1236-7DC5-8E1D0699699F}"/>
                  </a:ext>
                </a:extLst>
              </p:cNvPr>
              <p:cNvCxnSpPr>
                <a:cxnSpLocks/>
              </p:cNvCxnSpPr>
              <p:nvPr/>
            </p:nvCxnSpPr>
            <p:spPr bwMode="auto">
              <a:xfrm>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grpSp>
        <p:grpSp>
          <p:nvGrpSpPr>
            <p:cNvPr id="256" name="Group 255">
              <a:extLst>
                <a:ext uri="{FF2B5EF4-FFF2-40B4-BE49-F238E27FC236}">
                  <a16:creationId xmlns:a16="http://schemas.microsoft.com/office/drawing/2014/main" id="{9C64CFCF-9F5A-48C5-EB1D-7D0283947C5B}"/>
                </a:ext>
              </a:extLst>
            </p:cNvPr>
            <p:cNvGrpSpPr/>
            <p:nvPr/>
          </p:nvGrpSpPr>
          <p:grpSpPr>
            <a:xfrm>
              <a:off x="2590120" y="4778798"/>
              <a:ext cx="80963" cy="80963"/>
              <a:chOff x="10996023" y="5368531"/>
              <a:chExt cx="80963" cy="80963"/>
            </a:xfrm>
          </p:grpSpPr>
          <p:cxnSp>
            <p:nvCxnSpPr>
              <p:cNvPr id="257" name="Straight Connector 256">
                <a:extLst>
                  <a:ext uri="{FF2B5EF4-FFF2-40B4-BE49-F238E27FC236}">
                    <a16:creationId xmlns:a16="http://schemas.microsoft.com/office/drawing/2014/main" id="{A3C68221-C138-17C4-11BB-0A064FBCA9F2}"/>
                  </a:ext>
                </a:extLst>
              </p:cNvPr>
              <p:cNvCxnSpPr>
                <a:cxnSpLocks/>
              </p:cNvCxnSpPr>
              <p:nvPr/>
            </p:nvCxnSpPr>
            <p:spPr bwMode="auto">
              <a:xfrm rot="16200000">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17BB16EB-0064-1718-9236-79ED3A741FF2}"/>
                  </a:ext>
                </a:extLst>
              </p:cNvPr>
              <p:cNvCxnSpPr>
                <a:cxnSpLocks/>
              </p:cNvCxnSpPr>
              <p:nvPr/>
            </p:nvCxnSpPr>
            <p:spPr bwMode="auto">
              <a:xfrm>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grpSp>
        <p:grpSp>
          <p:nvGrpSpPr>
            <p:cNvPr id="259" name="Group 258">
              <a:extLst>
                <a:ext uri="{FF2B5EF4-FFF2-40B4-BE49-F238E27FC236}">
                  <a16:creationId xmlns:a16="http://schemas.microsoft.com/office/drawing/2014/main" id="{20D08A08-63B2-62C7-21BB-D19174C3BBEC}"/>
                </a:ext>
              </a:extLst>
            </p:cNvPr>
            <p:cNvGrpSpPr/>
            <p:nvPr/>
          </p:nvGrpSpPr>
          <p:grpSpPr>
            <a:xfrm>
              <a:off x="2544877" y="4677519"/>
              <a:ext cx="80963" cy="80963"/>
              <a:chOff x="10996023" y="5368531"/>
              <a:chExt cx="80963" cy="80963"/>
            </a:xfrm>
          </p:grpSpPr>
          <p:cxnSp>
            <p:nvCxnSpPr>
              <p:cNvPr id="260" name="Straight Connector 259">
                <a:extLst>
                  <a:ext uri="{FF2B5EF4-FFF2-40B4-BE49-F238E27FC236}">
                    <a16:creationId xmlns:a16="http://schemas.microsoft.com/office/drawing/2014/main" id="{C2DEE71D-BDF0-4234-FA62-8D7C15B74079}"/>
                  </a:ext>
                </a:extLst>
              </p:cNvPr>
              <p:cNvCxnSpPr>
                <a:cxnSpLocks/>
              </p:cNvCxnSpPr>
              <p:nvPr/>
            </p:nvCxnSpPr>
            <p:spPr bwMode="auto">
              <a:xfrm rot="16200000">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91E351D4-7BC4-F3F8-A2FD-2CC4D76177FB}"/>
                  </a:ext>
                </a:extLst>
              </p:cNvPr>
              <p:cNvCxnSpPr>
                <a:cxnSpLocks/>
              </p:cNvCxnSpPr>
              <p:nvPr/>
            </p:nvCxnSpPr>
            <p:spPr bwMode="auto">
              <a:xfrm>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grpSp>
        <p:grpSp>
          <p:nvGrpSpPr>
            <p:cNvPr id="262" name="Group 261">
              <a:extLst>
                <a:ext uri="{FF2B5EF4-FFF2-40B4-BE49-F238E27FC236}">
                  <a16:creationId xmlns:a16="http://schemas.microsoft.com/office/drawing/2014/main" id="{0CACFECC-6821-E855-3FED-6B5BF78BB12C}"/>
                </a:ext>
              </a:extLst>
            </p:cNvPr>
            <p:cNvGrpSpPr/>
            <p:nvPr/>
          </p:nvGrpSpPr>
          <p:grpSpPr>
            <a:xfrm>
              <a:off x="2337708" y="4556075"/>
              <a:ext cx="80963" cy="80963"/>
              <a:chOff x="10996023" y="5368531"/>
              <a:chExt cx="80963" cy="80963"/>
            </a:xfrm>
          </p:grpSpPr>
          <p:cxnSp>
            <p:nvCxnSpPr>
              <p:cNvPr id="263" name="Straight Connector 262">
                <a:extLst>
                  <a:ext uri="{FF2B5EF4-FFF2-40B4-BE49-F238E27FC236}">
                    <a16:creationId xmlns:a16="http://schemas.microsoft.com/office/drawing/2014/main" id="{09798DAA-205B-5B16-FFF2-97F0751B0A74}"/>
                  </a:ext>
                </a:extLst>
              </p:cNvPr>
              <p:cNvCxnSpPr>
                <a:cxnSpLocks/>
              </p:cNvCxnSpPr>
              <p:nvPr/>
            </p:nvCxnSpPr>
            <p:spPr bwMode="auto">
              <a:xfrm rot="16200000">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2DC59444-69DC-2DC3-AABC-E32D0339227D}"/>
                  </a:ext>
                </a:extLst>
              </p:cNvPr>
              <p:cNvCxnSpPr>
                <a:cxnSpLocks/>
              </p:cNvCxnSpPr>
              <p:nvPr/>
            </p:nvCxnSpPr>
            <p:spPr bwMode="auto">
              <a:xfrm>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grpSp>
        <p:grpSp>
          <p:nvGrpSpPr>
            <p:cNvPr id="265" name="Group 264">
              <a:extLst>
                <a:ext uri="{FF2B5EF4-FFF2-40B4-BE49-F238E27FC236}">
                  <a16:creationId xmlns:a16="http://schemas.microsoft.com/office/drawing/2014/main" id="{CD39692B-76CC-6153-9669-56781423F31A}"/>
                </a:ext>
              </a:extLst>
            </p:cNvPr>
            <p:cNvGrpSpPr/>
            <p:nvPr/>
          </p:nvGrpSpPr>
          <p:grpSpPr>
            <a:xfrm>
              <a:off x="2332946" y="4508450"/>
              <a:ext cx="80963" cy="80963"/>
              <a:chOff x="10996023" y="5368531"/>
              <a:chExt cx="80963" cy="80963"/>
            </a:xfrm>
          </p:grpSpPr>
          <p:cxnSp>
            <p:nvCxnSpPr>
              <p:cNvPr id="266" name="Straight Connector 265">
                <a:extLst>
                  <a:ext uri="{FF2B5EF4-FFF2-40B4-BE49-F238E27FC236}">
                    <a16:creationId xmlns:a16="http://schemas.microsoft.com/office/drawing/2014/main" id="{FCCEE65E-34F7-D1A2-97F6-6BBFE8B1D748}"/>
                  </a:ext>
                </a:extLst>
              </p:cNvPr>
              <p:cNvCxnSpPr>
                <a:cxnSpLocks/>
              </p:cNvCxnSpPr>
              <p:nvPr/>
            </p:nvCxnSpPr>
            <p:spPr bwMode="auto">
              <a:xfrm rot="16200000">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AA9B4505-FC02-0818-3017-F2E5260548A2}"/>
                  </a:ext>
                </a:extLst>
              </p:cNvPr>
              <p:cNvCxnSpPr>
                <a:cxnSpLocks/>
              </p:cNvCxnSpPr>
              <p:nvPr/>
            </p:nvCxnSpPr>
            <p:spPr bwMode="auto">
              <a:xfrm>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grpSp>
        <p:grpSp>
          <p:nvGrpSpPr>
            <p:cNvPr id="268" name="Group 267">
              <a:extLst>
                <a:ext uri="{FF2B5EF4-FFF2-40B4-BE49-F238E27FC236}">
                  <a16:creationId xmlns:a16="http://schemas.microsoft.com/office/drawing/2014/main" id="{CDB65E80-18E4-AA4C-63A2-EEEE370309D7}"/>
                </a:ext>
              </a:extLst>
            </p:cNvPr>
            <p:cNvGrpSpPr/>
            <p:nvPr/>
          </p:nvGrpSpPr>
          <p:grpSpPr>
            <a:xfrm>
              <a:off x="1587363" y="3115418"/>
              <a:ext cx="80963" cy="80963"/>
              <a:chOff x="10996023" y="5368531"/>
              <a:chExt cx="80963" cy="80963"/>
            </a:xfrm>
          </p:grpSpPr>
          <p:cxnSp>
            <p:nvCxnSpPr>
              <p:cNvPr id="269" name="Straight Connector 268">
                <a:extLst>
                  <a:ext uri="{FF2B5EF4-FFF2-40B4-BE49-F238E27FC236}">
                    <a16:creationId xmlns:a16="http://schemas.microsoft.com/office/drawing/2014/main" id="{456BD1E8-1F61-F3FA-218E-856F36CF3F60}"/>
                  </a:ext>
                </a:extLst>
              </p:cNvPr>
              <p:cNvCxnSpPr>
                <a:cxnSpLocks/>
              </p:cNvCxnSpPr>
              <p:nvPr/>
            </p:nvCxnSpPr>
            <p:spPr bwMode="auto">
              <a:xfrm rot="16200000">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EB16AB62-0EDA-B5A4-BEB2-0465070E792C}"/>
                  </a:ext>
                </a:extLst>
              </p:cNvPr>
              <p:cNvCxnSpPr>
                <a:cxnSpLocks/>
              </p:cNvCxnSpPr>
              <p:nvPr/>
            </p:nvCxnSpPr>
            <p:spPr bwMode="auto">
              <a:xfrm>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grpSp>
        <p:grpSp>
          <p:nvGrpSpPr>
            <p:cNvPr id="271" name="Group 270">
              <a:extLst>
                <a:ext uri="{FF2B5EF4-FFF2-40B4-BE49-F238E27FC236}">
                  <a16:creationId xmlns:a16="http://schemas.microsoft.com/office/drawing/2014/main" id="{50AB4042-39C7-5C15-84D9-7DDDD383ACFF}"/>
                </a:ext>
              </a:extLst>
            </p:cNvPr>
            <p:cNvGrpSpPr/>
            <p:nvPr/>
          </p:nvGrpSpPr>
          <p:grpSpPr>
            <a:xfrm>
              <a:off x="1356383" y="2736721"/>
              <a:ext cx="80963" cy="80963"/>
              <a:chOff x="10996023" y="5368531"/>
              <a:chExt cx="80963" cy="80963"/>
            </a:xfrm>
          </p:grpSpPr>
          <p:cxnSp>
            <p:nvCxnSpPr>
              <p:cNvPr id="272" name="Straight Connector 271">
                <a:extLst>
                  <a:ext uri="{FF2B5EF4-FFF2-40B4-BE49-F238E27FC236}">
                    <a16:creationId xmlns:a16="http://schemas.microsoft.com/office/drawing/2014/main" id="{D0444428-FB33-60FD-30F8-D2ECC5AB807D}"/>
                  </a:ext>
                </a:extLst>
              </p:cNvPr>
              <p:cNvCxnSpPr>
                <a:cxnSpLocks/>
              </p:cNvCxnSpPr>
              <p:nvPr/>
            </p:nvCxnSpPr>
            <p:spPr bwMode="auto">
              <a:xfrm rot="16200000">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68D56344-AF1B-EA86-A6FC-0012BDA538C5}"/>
                  </a:ext>
                </a:extLst>
              </p:cNvPr>
              <p:cNvCxnSpPr>
                <a:cxnSpLocks/>
              </p:cNvCxnSpPr>
              <p:nvPr/>
            </p:nvCxnSpPr>
            <p:spPr bwMode="auto">
              <a:xfrm>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grpSp>
        <p:grpSp>
          <p:nvGrpSpPr>
            <p:cNvPr id="274" name="Group 273">
              <a:extLst>
                <a:ext uri="{FF2B5EF4-FFF2-40B4-BE49-F238E27FC236}">
                  <a16:creationId xmlns:a16="http://schemas.microsoft.com/office/drawing/2014/main" id="{71F99A01-0037-9BEA-05CF-1AA5D0EABE86}"/>
                </a:ext>
              </a:extLst>
            </p:cNvPr>
            <p:cNvGrpSpPr/>
            <p:nvPr/>
          </p:nvGrpSpPr>
          <p:grpSpPr>
            <a:xfrm>
              <a:off x="1569422" y="2958176"/>
              <a:ext cx="80963" cy="80963"/>
              <a:chOff x="10996023" y="5368531"/>
              <a:chExt cx="80963" cy="80963"/>
            </a:xfrm>
          </p:grpSpPr>
          <p:cxnSp>
            <p:nvCxnSpPr>
              <p:cNvPr id="275" name="Straight Connector 274">
                <a:extLst>
                  <a:ext uri="{FF2B5EF4-FFF2-40B4-BE49-F238E27FC236}">
                    <a16:creationId xmlns:a16="http://schemas.microsoft.com/office/drawing/2014/main" id="{56CF1B19-6964-71A7-56C9-640BBEB4C937}"/>
                  </a:ext>
                </a:extLst>
              </p:cNvPr>
              <p:cNvCxnSpPr>
                <a:cxnSpLocks/>
              </p:cNvCxnSpPr>
              <p:nvPr/>
            </p:nvCxnSpPr>
            <p:spPr bwMode="auto">
              <a:xfrm rot="16200000">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68768DA1-DB69-BCD8-80D8-A59CFAFE74C7}"/>
                  </a:ext>
                </a:extLst>
              </p:cNvPr>
              <p:cNvCxnSpPr>
                <a:cxnSpLocks/>
              </p:cNvCxnSpPr>
              <p:nvPr/>
            </p:nvCxnSpPr>
            <p:spPr bwMode="auto">
              <a:xfrm>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grpSp>
        <p:grpSp>
          <p:nvGrpSpPr>
            <p:cNvPr id="277" name="Group 276">
              <a:extLst>
                <a:ext uri="{FF2B5EF4-FFF2-40B4-BE49-F238E27FC236}">
                  <a16:creationId xmlns:a16="http://schemas.microsoft.com/office/drawing/2014/main" id="{23D95021-ADA1-1331-ACAF-63A22FF97272}"/>
                </a:ext>
              </a:extLst>
            </p:cNvPr>
            <p:cNvGrpSpPr/>
            <p:nvPr/>
          </p:nvGrpSpPr>
          <p:grpSpPr>
            <a:xfrm>
              <a:off x="1110913" y="2378868"/>
              <a:ext cx="80963" cy="80963"/>
              <a:chOff x="10996023" y="5368531"/>
              <a:chExt cx="80963" cy="80963"/>
            </a:xfrm>
          </p:grpSpPr>
          <p:cxnSp>
            <p:nvCxnSpPr>
              <p:cNvPr id="278" name="Straight Connector 277">
                <a:extLst>
                  <a:ext uri="{FF2B5EF4-FFF2-40B4-BE49-F238E27FC236}">
                    <a16:creationId xmlns:a16="http://schemas.microsoft.com/office/drawing/2014/main" id="{919A9C9E-9262-61DB-ECBD-88E69F27DDAB}"/>
                  </a:ext>
                </a:extLst>
              </p:cNvPr>
              <p:cNvCxnSpPr>
                <a:cxnSpLocks/>
              </p:cNvCxnSpPr>
              <p:nvPr/>
            </p:nvCxnSpPr>
            <p:spPr bwMode="auto">
              <a:xfrm rot="16200000">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BCE7E582-051B-3BFB-C4B2-52BE6EF80407}"/>
                  </a:ext>
                </a:extLst>
              </p:cNvPr>
              <p:cNvCxnSpPr>
                <a:cxnSpLocks/>
              </p:cNvCxnSpPr>
              <p:nvPr/>
            </p:nvCxnSpPr>
            <p:spPr bwMode="auto">
              <a:xfrm>
                <a:off x="11036505" y="5368531"/>
                <a:ext cx="0" cy="80963"/>
              </a:xfrm>
              <a:prstGeom prst="line">
                <a:avLst/>
              </a:prstGeom>
              <a:noFill/>
              <a:ln w="19050" cap="flat" cmpd="sng" algn="ctr">
                <a:solidFill>
                  <a:schemeClr val="accent1"/>
                </a:solidFill>
                <a:prstDash val="solid"/>
                <a:round/>
                <a:headEnd type="none" w="med" len="med"/>
                <a:tailEnd type="none" w="med" len="med"/>
              </a:ln>
              <a:effectLst/>
            </p:spPr>
          </p:cxnSp>
        </p:grpSp>
      </p:grpSp>
    </p:spTree>
    <p:extLst>
      <p:ext uri="{BB962C8B-B14F-4D97-AF65-F5344CB8AC3E}">
        <p14:creationId xmlns:p14="http://schemas.microsoft.com/office/powerpoint/2010/main" val="36618693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13B634B-2E37-0485-D07F-F98A9B3BEC25}"/>
              </a:ext>
            </a:extLst>
          </p:cNvPr>
          <p:cNvSpPr txBox="1">
            <a:spLocks/>
          </p:cNvSpPr>
          <p:nvPr/>
        </p:nvSpPr>
        <p:spPr>
          <a:xfrm>
            <a:off x="116146" y="153329"/>
            <a:ext cx="11860571" cy="853440"/>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2933" b="1" kern="1200">
                <a:solidFill>
                  <a:schemeClr val="bg1"/>
                </a:solidFill>
                <a:latin typeface="Arial" panose="020B0604020202020204" pitchFamily="34" charset="0"/>
                <a:ea typeface="+mj-ea"/>
                <a:cs typeface="Arial" panose="020B0604020202020204" pitchFamily="34"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endParaRPr kumimoji="0" lang="en-US" sz="2933"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endParaRPr>
          </a:p>
        </p:txBody>
      </p:sp>
      <p:sp>
        <p:nvSpPr>
          <p:cNvPr id="2" name="Title 1">
            <a:extLst>
              <a:ext uri="{FF2B5EF4-FFF2-40B4-BE49-F238E27FC236}">
                <a16:creationId xmlns:a16="http://schemas.microsoft.com/office/drawing/2014/main" id="{B5CFD127-34D6-3361-E17E-C568DD7FEBA5}"/>
              </a:ext>
            </a:extLst>
          </p:cNvPr>
          <p:cNvSpPr>
            <a:spLocks noGrp="1"/>
          </p:cNvSpPr>
          <p:nvPr>
            <p:ph type="title"/>
          </p:nvPr>
        </p:nvSpPr>
        <p:spPr/>
        <p:txBody>
          <a:bodyPr/>
          <a:lstStyle/>
          <a:p>
            <a:r>
              <a:rPr lang="en-US" dirty="0"/>
              <a:t>IDeate-Lung02: Relapsed SCLC After 1 Prior Line of Platinum-Based Therapy</a:t>
            </a:r>
          </a:p>
        </p:txBody>
      </p:sp>
      <p:sp>
        <p:nvSpPr>
          <p:cNvPr id="3" name="Content Placeholder 2">
            <a:extLst>
              <a:ext uri="{FF2B5EF4-FFF2-40B4-BE49-F238E27FC236}">
                <a16:creationId xmlns:a16="http://schemas.microsoft.com/office/drawing/2014/main" id="{DF651160-A709-FCE8-DF7D-274FCF11DE31}"/>
              </a:ext>
            </a:extLst>
          </p:cNvPr>
          <p:cNvSpPr>
            <a:spLocks noGrp="1"/>
          </p:cNvSpPr>
          <p:nvPr>
            <p:ph idx="1"/>
          </p:nvPr>
        </p:nvSpPr>
        <p:spPr/>
        <p:txBody>
          <a:bodyPr/>
          <a:lstStyle/>
          <a:p>
            <a:r>
              <a:rPr lang="en-US" sz="2200" dirty="0"/>
              <a:t>International, open-label, randomized phase III trial</a:t>
            </a:r>
          </a:p>
          <a:p>
            <a:endParaRPr lang="en-US" sz="2200" dirty="0"/>
          </a:p>
          <a:p>
            <a:endParaRPr lang="en-US" sz="2200" dirty="0"/>
          </a:p>
          <a:p>
            <a:endParaRPr lang="en-US" sz="2200" dirty="0"/>
          </a:p>
          <a:p>
            <a:pPr marL="0" indent="0">
              <a:spcBef>
                <a:spcPts val="2400"/>
              </a:spcBef>
              <a:buNone/>
            </a:pPr>
            <a:endParaRPr lang="en-US" sz="2200" b="1" dirty="0"/>
          </a:p>
          <a:p>
            <a:pPr>
              <a:spcBef>
                <a:spcPts val="2400"/>
              </a:spcBef>
            </a:pPr>
            <a:endParaRPr lang="en-US" sz="2200" b="1" dirty="0"/>
          </a:p>
          <a:p>
            <a:pPr>
              <a:spcBef>
                <a:spcPts val="2400"/>
              </a:spcBef>
            </a:pPr>
            <a:r>
              <a:rPr lang="en-US" sz="2200" b="1" dirty="0"/>
              <a:t>Coprimary endpoints: </a:t>
            </a:r>
            <a:r>
              <a:rPr lang="en-US" sz="2200" dirty="0"/>
              <a:t>ORR (RECIST v1.1 by BICR) and OS</a:t>
            </a:r>
          </a:p>
          <a:p>
            <a:r>
              <a:rPr lang="en-US" sz="2200" b="1" dirty="0"/>
              <a:t>Key secondary endpoints : </a:t>
            </a:r>
            <a:r>
              <a:rPr lang="en-US" sz="2200" dirty="0"/>
              <a:t>ORR by investigator, PFS, DoR, DCR, TTR, PROs, safety</a:t>
            </a:r>
          </a:p>
          <a:p>
            <a:pPr marL="0" indent="0">
              <a:buNone/>
            </a:pPr>
            <a:endParaRPr lang="en-US" sz="2200" dirty="0"/>
          </a:p>
          <a:p>
            <a:endParaRPr lang="en-US" sz="2200" dirty="0"/>
          </a:p>
        </p:txBody>
      </p:sp>
      <p:sp>
        <p:nvSpPr>
          <p:cNvPr id="21" name="Text Box 11">
            <a:extLst>
              <a:ext uri="{FF2B5EF4-FFF2-40B4-BE49-F238E27FC236}">
                <a16:creationId xmlns:a16="http://schemas.microsoft.com/office/drawing/2014/main" id="{7C651955-0C25-061A-1746-F86E910104B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NCT06203210.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Owonikoko. ASCO 2024. Abstr TPS8126. </a:t>
            </a:r>
          </a:p>
        </p:txBody>
      </p:sp>
      <p:grpSp>
        <p:nvGrpSpPr>
          <p:cNvPr id="29" name="Group 28">
            <a:extLst>
              <a:ext uri="{FF2B5EF4-FFF2-40B4-BE49-F238E27FC236}">
                <a16:creationId xmlns:a16="http://schemas.microsoft.com/office/drawing/2014/main" id="{6ED33051-B953-7C9F-9300-50E094593C2B}"/>
              </a:ext>
            </a:extLst>
          </p:cNvPr>
          <p:cNvGrpSpPr/>
          <p:nvPr/>
        </p:nvGrpSpPr>
        <p:grpSpPr>
          <a:xfrm>
            <a:off x="1286609" y="2377771"/>
            <a:ext cx="8636469" cy="2556338"/>
            <a:chOff x="960249" y="2499118"/>
            <a:chExt cx="8636469" cy="2556338"/>
          </a:xfrm>
        </p:grpSpPr>
        <p:sp>
          <p:nvSpPr>
            <p:cNvPr id="22" name="Text Box 45">
              <a:extLst>
                <a:ext uri="{FF2B5EF4-FFF2-40B4-BE49-F238E27FC236}">
                  <a16:creationId xmlns:a16="http://schemas.microsoft.com/office/drawing/2014/main" id="{15403A04-D0C0-9825-EE17-A5F712E55BD3}"/>
                </a:ext>
              </a:extLst>
            </p:cNvPr>
            <p:cNvSpPr txBox="1">
              <a:spLocks noChangeArrowheads="1"/>
            </p:cNvSpPr>
            <p:nvPr/>
          </p:nvSpPr>
          <p:spPr bwMode="auto">
            <a:xfrm>
              <a:off x="960249" y="2993353"/>
              <a:ext cx="2725926"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histologically or cytologically confirmed SCLC after 1 previous line of platinum-based therapy and radiologically documented PD; ECOG PS 0/1; asymptomatic CNS mets allowed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468)</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Rectangle 49">
              <a:extLst>
                <a:ext uri="{FF2B5EF4-FFF2-40B4-BE49-F238E27FC236}">
                  <a16:creationId xmlns:a16="http://schemas.microsoft.com/office/drawing/2014/main" id="{AD215C01-154E-5CCD-8CE5-91F717D47487}"/>
                </a:ext>
              </a:extLst>
            </p:cNvPr>
            <p:cNvSpPr>
              <a:spLocks noChangeArrowheads="1"/>
            </p:cNvSpPr>
            <p:nvPr/>
          </p:nvSpPr>
          <p:spPr bwMode="auto">
            <a:xfrm>
              <a:off x="4533737" y="3110004"/>
              <a:ext cx="5062979" cy="914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I-DXd </a:t>
              </a: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12 mg/kg IV Q3W</a:t>
              </a:r>
              <a:endPar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234)</a:t>
              </a:r>
            </a:p>
          </p:txBody>
        </p:sp>
        <p:sp>
          <p:nvSpPr>
            <p:cNvPr id="24" name="Rectangle 50">
              <a:extLst>
                <a:ext uri="{FF2B5EF4-FFF2-40B4-BE49-F238E27FC236}">
                  <a16:creationId xmlns:a16="http://schemas.microsoft.com/office/drawing/2014/main" id="{83A2711B-AACD-5E03-4342-2BE73545E2F6}"/>
                </a:ext>
              </a:extLst>
            </p:cNvPr>
            <p:cNvSpPr>
              <a:spLocks noChangeArrowheads="1"/>
            </p:cNvSpPr>
            <p:nvPr/>
          </p:nvSpPr>
          <p:spPr bwMode="auto">
            <a:xfrm>
              <a:off x="4533737" y="4139911"/>
              <a:ext cx="5062981" cy="91440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TPC </a:t>
              </a: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with topotecan, amrubicin, or lurbinectedin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234)</a:t>
              </a:r>
            </a:p>
          </p:txBody>
        </p:sp>
        <p:sp>
          <p:nvSpPr>
            <p:cNvPr id="25" name="Line 53">
              <a:extLst>
                <a:ext uri="{FF2B5EF4-FFF2-40B4-BE49-F238E27FC236}">
                  <a16:creationId xmlns:a16="http://schemas.microsoft.com/office/drawing/2014/main" id="{81275BCA-9776-8CDC-7F87-2E2A5486E7A3}"/>
                </a:ext>
              </a:extLst>
            </p:cNvPr>
            <p:cNvSpPr>
              <a:spLocks noChangeShapeType="1"/>
            </p:cNvSpPr>
            <p:nvPr/>
          </p:nvSpPr>
          <p:spPr bwMode="auto">
            <a:xfrm>
              <a:off x="3782506" y="4232602"/>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 name="Line 54">
              <a:extLst>
                <a:ext uri="{FF2B5EF4-FFF2-40B4-BE49-F238E27FC236}">
                  <a16:creationId xmlns:a16="http://schemas.microsoft.com/office/drawing/2014/main" id="{AE0E2C68-837C-B454-7CC2-0A0189D14CFE}"/>
                </a:ext>
              </a:extLst>
            </p:cNvPr>
            <p:cNvSpPr>
              <a:spLocks noChangeShapeType="1"/>
            </p:cNvSpPr>
            <p:nvPr/>
          </p:nvSpPr>
          <p:spPr bwMode="auto">
            <a:xfrm flipV="1">
              <a:off x="3782506" y="3541250"/>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 name="TextBox 1">
              <a:extLst>
                <a:ext uri="{FF2B5EF4-FFF2-40B4-BE49-F238E27FC236}">
                  <a16:creationId xmlns:a16="http://schemas.microsoft.com/office/drawing/2014/main" id="{6C9A5117-F072-EF32-7CBF-80814805B15B}"/>
                </a:ext>
              </a:extLst>
            </p:cNvPr>
            <p:cNvSpPr txBox="1">
              <a:spLocks noChangeArrowheads="1"/>
            </p:cNvSpPr>
            <p:nvPr/>
          </p:nvSpPr>
          <p:spPr bwMode="auto">
            <a:xfrm>
              <a:off x="2380118" y="2499118"/>
              <a:ext cx="34262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CTFI after 1L tx (&lt;90 vs ≥90 days), TPC selected, previous PD-L1, brain mets)</a:t>
              </a:r>
            </a:p>
          </p:txBody>
        </p:sp>
        <p:cxnSp>
          <p:nvCxnSpPr>
            <p:cNvPr id="28" name="Straight Arrow Connector 10">
              <a:extLst>
                <a:ext uri="{FF2B5EF4-FFF2-40B4-BE49-F238E27FC236}">
                  <a16:creationId xmlns:a16="http://schemas.microsoft.com/office/drawing/2014/main" id="{47B3712E-3168-ED2F-E2EF-F4BA77F1A22D}"/>
                </a:ext>
              </a:extLst>
            </p:cNvPr>
            <p:cNvCxnSpPr>
              <a:cxnSpLocks noChangeShapeType="1"/>
            </p:cNvCxnSpPr>
            <p:nvPr/>
          </p:nvCxnSpPr>
          <p:spPr bwMode="auto">
            <a:xfrm>
              <a:off x="4018832" y="3069326"/>
              <a:ext cx="0" cy="519519"/>
            </a:xfrm>
            <a:prstGeom prst="straightConnector1">
              <a:avLst/>
            </a:prstGeom>
            <a:noFill/>
            <a:ln w="28575" algn="ctr">
              <a:solidFill>
                <a:schemeClr val="bg1"/>
              </a:solidFill>
              <a:prstDash val="sysDash"/>
              <a:round/>
              <a:headEnd/>
              <a:tailEnd type="triangle"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5686229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360F1-639A-D320-250E-212FF81BEDB4}"/>
              </a:ext>
            </a:extLst>
          </p:cNvPr>
          <p:cNvSpPr>
            <a:spLocks noGrp="1"/>
          </p:cNvSpPr>
          <p:nvPr>
            <p:ph type="title"/>
          </p:nvPr>
        </p:nvSpPr>
        <p:spPr/>
        <p:txBody>
          <a:bodyPr/>
          <a:lstStyle/>
          <a:p>
            <a:r>
              <a:rPr lang="en-US" dirty="0"/>
              <a:t>ABBV-706 in Patients With R/R SCLC</a:t>
            </a:r>
          </a:p>
        </p:txBody>
      </p:sp>
      <p:sp>
        <p:nvSpPr>
          <p:cNvPr id="6" name="Content Placeholder 5">
            <a:extLst>
              <a:ext uri="{FF2B5EF4-FFF2-40B4-BE49-F238E27FC236}">
                <a16:creationId xmlns:a16="http://schemas.microsoft.com/office/drawing/2014/main" id="{99F09F50-B84F-E650-0DCF-3D8FD0011FEB}"/>
              </a:ext>
            </a:extLst>
          </p:cNvPr>
          <p:cNvSpPr>
            <a:spLocks noGrp="1"/>
          </p:cNvSpPr>
          <p:nvPr>
            <p:ph idx="1"/>
          </p:nvPr>
        </p:nvSpPr>
        <p:spPr/>
        <p:txBody>
          <a:bodyPr/>
          <a:lstStyle/>
          <a:p>
            <a:r>
              <a:rPr lang="en-US" dirty="0"/>
              <a:t>International, open-label, dose-escalation/expansion phase I trial</a:t>
            </a:r>
          </a:p>
          <a:p>
            <a:endParaRPr lang="en-US" dirty="0"/>
          </a:p>
          <a:p>
            <a:endParaRPr lang="en-US" dirty="0"/>
          </a:p>
          <a:p>
            <a:endParaRPr lang="en-US" dirty="0"/>
          </a:p>
          <a:p>
            <a:endParaRPr lang="en-US" dirty="0"/>
          </a:p>
          <a:p>
            <a:endParaRPr lang="en-US" dirty="0"/>
          </a:p>
          <a:p>
            <a:r>
              <a:rPr lang="en-US" b="1" dirty="0"/>
              <a:t>Key primary endpoints: </a:t>
            </a:r>
            <a:r>
              <a:rPr lang="en-US" dirty="0"/>
              <a:t>safety and tolerability, PK, RP2D</a:t>
            </a:r>
          </a:p>
          <a:p>
            <a:endParaRPr lang="en-US" dirty="0"/>
          </a:p>
          <a:p>
            <a:endParaRPr lang="en-US" dirty="0"/>
          </a:p>
          <a:p>
            <a:endParaRPr lang="en-US" dirty="0"/>
          </a:p>
          <a:p>
            <a:endParaRPr lang="en-US" dirty="0"/>
          </a:p>
          <a:p>
            <a:endParaRPr lang="en-US" dirty="0"/>
          </a:p>
          <a:p>
            <a:endParaRPr lang="en-US" dirty="0"/>
          </a:p>
        </p:txBody>
      </p:sp>
      <p:sp>
        <p:nvSpPr>
          <p:cNvPr id="7" name="Text Box 15">
            <a:extLst>
              <a:ext uri="{FF2B5EF4-FFF2-40B4-BE49-F238E27FC236}">
                <a16:creationId xmlns:a16="http://schemas.microsoft.com/office/drawing/2014/main" id="{8F33CB39-CEA6-095D-E6C0-9715CB477986}"/>
              </a:ext>
            </a:extLst>
          </p:cNvPr>
          <p:cNvSpPr txBox="1">
            <a:spLocks noChangeArrowheads="1"/>
          </p:cNvSpPr>
          <p:nvPr/>
        </p:nvSpPr>
        <p:spPr bwMode="auto">
          <a:xfrm>
            <a:off x="411572" y="635603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NCT05599984. Byers. WCLC 2025. Abstr OA06.04.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9BD6FF41-86A2-E2B5-20DA-8FE3D0D6C21E}"/>
              </a:ext>
            </a:extLst>
          </p:cNvPr>
          <p:cNvSpPr txBox="1"/>
          <p:nvPr/>
        </p:nvSpPr>
        <p:spPr bwMode="auto">
          <a:xfrm>
            <a:off x="0" y="2828835"/>
            <a:ext cx="38557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Aft>
                <a:spcPct val="0"/>
              </a:spcAft>
            </a:pPr>
            <a:r>
              <a:rPr lang="en-US" b="0" dirty="0">
                <a:solidFill>
                  <a:schemeClr val="bg1"/>
                </a:solidFill>
                <a:latin typeface="Calibri" panose="020F0502020204030204" pitchFamily="34" charset="0"/>
              </a:rPr>
              <a:t>Adults with ES-SCLC; ≥1 prior LoT </a:t>
            </a:r>
            <a:br>
              <a:rPr lang="en-US" b="0" dirty="0">
                <a:solidFill>
                  <a:schemeClr val="bg1"/>
                </a:solidFill>
                <a:latin typeface="Calibri" panose="020F0502020204030204" pitchFamily="34" charset="0"/>
              </a:rPr>
            </a:br>
            <a:r>
              <a:rPr lang="en-US" dirty="0">
                <a:solidFill>
                  <a:schemeClr val="bg1"/>
                </a:solidFill>
                <a:latin typeface="Calibri" panose="020F0502020204030204" pitchFamily="34" charset="0"/>
              </a:rPr>
              <a:t>with ≥1 pt-based CT regimen; </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ECOG PS 0/1; stable brain mets allowed</a:t>
            </a:r>
          </a:p>
          <a:p>
            <a:pPr algn="ctr">
              <a:spcAft>
                <a:spcPct val="0"/>
              </a:spcAft>
            </a:pPr>
            <a:r>
              <a:rPr lang="en-US" b="0" dirty="0">
                <a:solidFill>
                  <a:schemeClr val="bg1"/>
                </a:solidFill>
                <a:latin typeface="Calibri" panose="020F0502020204030204" pitchFamily="34" charset="0"/>
              </a:rPr>
              <a:t>(N = 80 in SCLC cohort)</a:t>
            </a:r>
          </a:p>
        </p:txBody>
      </p:sp>
      <p:sp>
        <p:nvSpPr>
          <p:cNvPr id="10" name="TextBox 9">
            <a:extLst>
              <a:ext uri="{FF2B5EF4-FFF2-40B4-BE49-F238E27FC236}">
                <a16:creationId xmlns:a16="http://schemas.microsoft.com/office/drawing/2014/main" id="{B0918275-C46A-4EF5-EC1C-98D4DBA983F1}"/>
              </a:ext>
            </a:extLst>
          </p:cNvPr>
          <p:cNvSpPr txBox="1"/>
          <p:nvPr/>
        </p:nvSpPr>
        <p:spPr bwMode="auto">
          <a:xfrm>
            <a:off x="6429769" y="2128187"/>
            <a:ext cx="3576546" cy="369332"/>
          </a:xfrm>
          <a:prstGeom prst="rect">
            <a:avLst/>
          </a:prstGeom>
          <a:solidFill>
            <a:schemeClr val="tx2"/>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Part 2: Dose Optimization (SCLC)</a:t>
            </a:r>
          </a:p>
        </p:txBody>
      </p:sp>
      <p:cxnSp>
        <p:nvCxnSpPr>
          <p:cNvPr id="13" name="Straight Arrow Connector 12">
            <a:extLst>
              <a:ext uri="{FF2B5EF4-FFF2-40B4-BE49-F238E27FC236}">
                <a16:creationId xmlns:a16="http://schemas.microsoft.com/office/drawing/2014/main" id="{510179F4-40E1-9584-F5E7-D2C015DC266B}"/>
              </a:ext>
            </a:extLst>
          </p:cNvPr>
          <p:cNvCxnSpPr/>
          <p:nvPr/>
        </p:nvCxnSpPr>
        <p:spPr bwMode="auto">
          <a:xfrm flipV="1">
            <a:off x="5965211" y="2966604"/>
            <a:ext cx="480635" cy="246888"/>
          </a:xfrm>
          <a:prstGeom prst="straightConnector1">
            <a:avLst/>
          </a:prstGeom>
          <a:noFill/>
          <a:ln w="28575" cap="flat" cmpd="sng" algn="ctr">
            <a:solidFill>
              <a:schemeClr val="bg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D9015266-9844-5B06-2F07-143C4134B581}"/>
              </a:ext>
            </a:extLst>
          </p:cNvPr>
          <p:cNvCxnSpPr>
            <a:cxnSpLocks/>
          </p:cNvCxnSpPr>
          <p:nvPr/>
        </p:nvCxnSpPr>
        <p:spPr bwMode="auto">
          <a:xfrm>
            <a:off x="5942674" y="3575304"/>
            <a:ext cx="487095" cy="292609"/>
          </a:xfrm>
          <a:prstGeom prst="straightConnector1">
            <a:avLst/>
          </a:prstGeom>
          <a:noFill/>
          <a:ln w="28575" cap="flat" cmpd="sng" algn="ctr">
            <a:solidFill>
              <a:schemeClr val="bg1"/>
            </a:solidFill>
            <a:prstDash val="solid"/>
            <a:round/>
            <a:headEnd type="none" w="med" len="med"/>
            <a:tailEnd type="triangle"/>
          </a:ln>
          <a:effectLst/>
        </p:spPr>
      </p:cxnSp>
      <p:sp>
        <p:nvSpPr>
          <p:cNvPr id="16" name="TextBox 15">
            <a:extLst>
              <a:ext uri="{FF2B5EF4-FFF2-40B4-BE49-F238E27FC236}">
                <a16:creationId xmlns:a16="http://schemas.microsoft.com/office/drawing/2014/main" id="{05EF2D7F-0FF9-158F-2ABB-B18FD8207D1A}"/>
              </a:ext>
            </a:extLst>
          </p:cNvPr>
          <p:cNvSpPr txBox="1"/>
          <p:nvPr/>
        </p:nvSpPr>
        <p:spPr bwMode="auto">
          <a:xfrm>
            <a:off x="6743824" y="3468371"/>
            <a:ext cx="2964462" cy="646331"/>
          </a:xfrm>
          <a:prstGeom prst="rect">
            <a:avLst/>
          </a:prstGeom>
          <a:solidFill>
            <a:schemeClr val="accent1"/>
          </a:solidFill>
          <a:ln>
            <a:noFill/>
          </a:ln>
        </p:spPr>
        <p:txBody>
          <a:bodyPr wrap="square" rtlCol="0">
            <a:spAutoFit/>
          </a:bodyPr>
          <a:lstStyle/>
          <a:p>
            <a:pPr algn="ctr">
              <a:lnSpc>
                <a:spcPct val="100000"/>
              </a:lnSpc>
              <a:spcAft>
                <a:spcPct val="0"/>
              </a:spcAft>
              <a:buClrTx/>
              <a:buFontTx/>
              <a:buNone/>
            </a:pPr>
            <a:r>
              <a:rPr lang="en-US" b="1" dirty="0">
                <a:latin typeface="Calibri" panose="020F0502020204030204" pitchFamily="34" charset="0"/>
              </a:rPr>
              <a:t>ABBV-706</a:t>
            </a:r>
            <a:r>
              <a:rPr lang="en-US" b="0" dirty="0">
                <a:latin typeface="Calibri" panose="020F0502020204030204" pitchFamily="34" charset="0"/>
              </a:rPr>
              <a:t> 2.5 mg</a:t>
            </a:r>
            <a:r>
              <a:rPr lang="en-US" dirty="0">
                <a:latin typeface="Calibri" panose="020F0502020204030204" pitchFamily="34" charset="0"/>
              </a:rPr>
              <a:t>/kg IV Q3W</a:t>
            </a:r>
          </a:p>
          <a:p>
            <a:pPr algn="ctr">
              <a:lnSpc>
                <a:spcPct val="100000"/>
              </a:lnSpc>
              <a:spcAft>
                <a:spcPct val="0"/>
              </a:spcAft>
              <a:buClrTx/>
              <a:buFontTx/>
              <a:buNone/>
            </a:pPr>
            <a:r>
              <a:rPr lang="en-US" dirty="0">
                <a:latin typeface="Calibri" panose="020F0502020204030204" pitchFamily="34" charset="0"/>
              </a:rPr>
              <a:t>(n = 39)</a:t>
            </a:r>
            <a:endParaRPr lang="en-US" b="0" dirty="0">
              <a:latin typeface="Calibri" panose="020F0502020204030204" pitchFamily="34" charset="0"/>
            </a:endParaRPr>
          </a:p>
        </p:txBody>
      </p:sp>
      <p:sp>
        <p:nvSpPr>
          <p:cNvPr id="17" name="TextBox 16">
            <a:extLst>
              <a:ext uri="{FF2B5EF4-FFF2-40B4-BE49-F238E27FC236}">
                <a16:creationId xmlns:a16="http://schemas.microsoft.com/office/drawing/2014/main" id="{6A5A52AF-1420-4FFC-D791-C20A8B5925D6}"/>
              </a:ext>
            </a:extLst>
          </p:cNvPr>
          <p:cNvSpPr txBox="1"/>
          <p:nvPr/>
        </p:nvSpPr>
        <p:spPr bwMode="auto">
          <a:xfrm>
            <a:off x="6743824" y="2591208"/>
            <a:ext cx="2964462" cy="646331"/>
          </a:xfrm>
          <a:prstGeom prst="rect">
            <a:avLst/>
          </a:prstGeom>
          <a:solidFill>
            <a:schemeClr val="accent2"/>
          </a:solidFill>
          <a:ln>
            <a:noFill/>
          </a:ln>
        </p:spPr>
        <p:txBody>
          <a:bodyPr wrap="square" rtlCol="0">
            <a:spAutoFit/>
          </a:bodyPr>
          <a:lstStyle/>
          <a:p>
            <a:pPr algn="ctr">
              <a:lnSpc>
                <a:spcPct val="100000"/>
              </a:lnSpc>
              <a:spcAft>
                <a:spcPct val="0"/>
              </a:spcAft>
              <a:buClrTx/>
              <a:buFontTx/>
              <a:buNone/>
            </a:pPr>
            <a:r>
              <a:rPr lang="en-US" b="1" dirty="0">
                <a:latin typeface="Calibri" panose="020F0502020204030204" pitchFamily="34" charset="0"/>
              </a:rPr>
              <a:t>ABBV-706</a:t>
            </a:r>
            <a:r>
              <a:rPr lang="en-US" b="0" dirty="0">
                <a:latin typeface="Calibri" panose="020F0502020204030204" pitchFamily="34" charset="0"/>
              </a:rPr>
              <a:t> 1.8 mg/kg IV Q3W</a:t>
            </a:r>
          </a:p>
          <a:p>
            <a:pPr algn="ctr">
              <a:lnSpc>
                <a:spcPct val="100000"/>
              </a:lnSpc>
              <a:spcAft>
                <a:spcPct val="0"/>
              </a:spcAft>
              <a:buClrTx/>
              <a:buFontTx/>
              <a:buNone/>
            </a:pPr>
            <a:r>
              <a:rPr lang="en-US" dirty="0">
                <a:latin typeface="Calibri" panose="020F0502020204030204" pitchFamily="34" charset="0"/>
              </a:rPr>
              <a:t>(n = 41)</a:t>
            </a:r>
            <a:endParaRPr lang="en-US" b="0" dirty="0">
              <a:latin typeface="Calibri" panose="020F0502020204030204" pitchFamily="34" charset="0"/>
            </a:endParaRPr>
          </a:p>
        </p:txBody>
      </p:sp>
      <p:sp>
        <p:nvSpPr>
          <p:cNvPr id="19" name="TextBox 18">
            <a:extLst>
              <a:ext uri="{FF2B5EF4-FFF2-40B4-BE49-F238E27FC236}">
                <a16:creationId xmlns:a16="http://schemas.microsoft.com/office/drawing/2014/main" id="{BA10F6B6-A8A0-57B9-D65D-7C2A3861FB68}"/>
              </a:ext>
            </a:extLst>
          </p:cNvPr>
          <p:cNvSpPr txBox="1"/>
          <p:nvPr/>
        </p:nvSpPr>
        <p:spPr bwMode="auto">
          <a:xfrm>
            <a:off x="9555979" y="2890612"/>
            <a:ext cx="224028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Until disease progression or unacceptable toxicity</a:t>
            </a:r>
          </a:p>
        </p:txBody>
      </p:sp>
      <p:sp>
        <p:nvSpPr>
          <p:cNvPr id="20" name="TextBox 19">
            <a:extLst>
              <a:ext uri="{FF2B5EF4-FFF2-40B4-BE49-F238E27FC236}">
                <a16:creationId xmlns:a16="http://schemas.microsoft.com/office/drawing/2014/main" id="{F12679F2-445E-C44B-25C0-717477A341F8}"/>
              </a:ext>
            </a:extLst>
          </p:cNvPr>
          <p:cNvSpPr txBox="1"/>
          <p:nvPr/>
        </p:nvSpPr>
        <p:spPr bwMode="auto">
          <a:xfrm>
            <a:off x="3950792" y="2925312"/>
            <a:ext cx="1896790" cy="923330"/>
          </a:xfrm>
          <a:prstGeom prst="rect">
            <a:avLst/>
          </a:prstGeom>
          <a:solidFill>
            <a:schemeClr val="tx2"/>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Part 1: ABBV-706 Monotherapy Dose Escalation</a:t>
            </a:r>
          </a:p>
        </p:txBody>
      </p:sp>
    </p:spTree>
    <p:extLst>
      <p:ext uri="{BB962C8B-B14F-4D97-AF65-F5344CB8AC3E}">
        <p14:creationId xmlns:p14="http://schemas.microsoft.com/office/powerpoint/2010/main" val="12616037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D0D62-A7B8-4CFF-0736-5EC7E61A5C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0F751A-5F9C-91E2-2616-BA07B6EA07E1}"/>
              </a:ext>
            </a:extLst>
          </p:cNvPr>
          <p:cNvSpPr>
            <a:spLocks noGrp="1"/>
          </p:cNvSpPr>
          <p:nvPr>
            <p:ph type="title"/>
          </p:nvPr>
        </p:nvSpPr>
        <p:spPr/>
        <p:txBody>
          <a:bodyPr/>
          <a:lstStyle/>
          <a:p>
            <a:r>
              <a:rPr lang="en-US" dirty="0"/>
              <a:t>ABBV-706: Response</a:t>
            </a:r>
          </a:p>
        </p:txBody>
      </p:sp>
      <p:sp>
        <p:nvSpPr>
          <p:cNvPr id="5" name="TextBox 4">
            <a:extLst>
              <a:ext uri="{FF2B5EF4-FFF2-40B4-BE49-F238E27FC236}">
                <a16:creationId xmlns:a16="http://schemas.microsoft.com/office/drawing/2014/main" id="{49CA8E80-D55A-6857-2CFF-81BB2DA8FA6A}"/>
              </a:ext>
            </a:extLst>
          </p:cNvPr>
          <p:cNvSpPr txBox="1"/>
          <p:nvPr/>
        </p:nvSpPr>
        <p:spPr>
          <a:xfrm>
            <a:off x="265470" y="6400800"/>
            <a:ext cx="2324547" cy="369332"/>
          </a:xfrm>
          <a:prstGeom prst="rect">
            <a:avLst/>
          </a:prstGeom>
          <a:noFill/>
        </p:spPr>
        <p:txBody>
          <a:bodyPr wrap="none" rtlCol="0">
            <a:spAutoFit/>
          </a:bodyPr>
          <a:lstStyle/>
          <a:p>
            <a:r>
              <a:rPr lang="en-US" dirty="0"/>
              <a:t>Byers LA, WCLC 2025</a:t>
            </a:r>
          </a:p>
        </p:txBody>
      </p:sp>
      <p:sp>
        <p:nvSpPr>
          <p:cNvPr id="3" name="Text Box 15">
            <a:extLst>
              <a:ext uri="{FF2B5EF4-FFF2-40B4-BE49-F238E27FC236}">
                <a16:creationId xmlns:a16="http://schemas.microsoft.com/office/drawing/2014/main" id="{C2EE4566-DDB3-E380-4E31-C69CC1B1F4AF}"/>
              </a:ext>
            </a:extLst>
          </p:cNvPr>
          <p:cNvSpPr txBox="1">
            <a:spLocks noChangeArrowheads="1"/>
          </p:cNvSpPr>
          <p:nvPr/>
        </p:nvSpPr>
        <p:spPr bwMode="auto">
          <a:xfrm>
            <a:off x="411572" y="635603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Byers. WCLC 2025. Abstr OA06.04.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4" name="Table 3">
            <a:extLst>
              <a:ext uri="{FF2B5EF4-FFF2-40B4-BE49-F238E27FC236}">
                <a16:creationId xmlns:a16="http://schemas.microsoft.com/office/drawing/2014/main" id="{D3031460-87D9-48FB-38DD-F480FDBBD1E9}"/>
              </a:ext>
            </a:extLst>
          </p:cNvPr>
          <p:cNvGraphicFramePr>
            <a:graphicFrameLocks noGrp="1"/>
          </p:cNvGraphicFramePr>
          <p:nvPr>
            <p:extLst>
              <p:ext uri="{D42A27DB-BD31-4B8C-83A1-F6EECF244321}">
                <p14:modId xmlns:p14="http://schemas.microsoft.com/office/powerpoint/2010/main" val="3916299212"/>
              </p:ext>
            </p:extLst>
          </p:nvPr>
        </p:nvGraphicFramePr>
        <p:xfrm>
          <a:off x="1349278" y="1600200"/>
          <a:ext cx="9326880" cy="4302760"/>
        </p:xfrm>
        <a:graphic>
          <a:graphicData uri="http://schemas.openxmlformats.org/drawingml/2006/table">
            <a:tbl>
              <a:tblPr firstRow="1" bandRow="1">
                <a:tableStyleId>{5C22544A-7EE6-4342-B048-85BDC9FD1C3A}</a:tableStyleId>
              </a:tblPr>
              <a:tblGrid>
                <a:gridCol w="2331720">
                  <a:extLst>
                    <a:ext uri="{9D8B030D-6E8A-4147-A177-3AD203B41FA5}">
                      <a16:colId xmlns:a16="http://schemas.microsoft.com/office/drawing/2014/main" val="1600288513"/>
                    </a:ext>
                  </a:extLst>
                </a:gridCol>
                <a:gridCol w="2331720">
                  <a:extLst>
                    <a:ext uri="{9D8B030D-6E8A-4147-A177-3AD203B41FA5}">
                      <a16:colId xmlns:a16="http://schemas.microsoft.com/office/drawing/2014/main" val="3042175006"/>
                    </a:ext>
                  </a:extLst>
                </a:gridCol>
                <a:gridCol w="2331720">
                  <a:extLst>
                    <a:ext uri="{9D8B030D-6E8A-4147-A177-3AD203B41FA5}">
                      <a16:colId xmlns:a16="http://schemas.microsoft.com/office/drawing/2014/main" val="3520822680"/>
                    </a:ext>
                  </a:extLst>
                </a:gridCol>
                <a:gridCol w="2331720">
                  <a:extLst>
                    <a:ext uri="{9D8B030D-6E8A-4147-A177-3AD203B41FA5}">
                      <a16:colId xmlns:a16="http://schemas.microsoft.com/office/drawing/2014/main" val="1123988909"/>
                    </a:ext>
                  </a:extLst>
                </a:gridCol>
              </a:tblGrid>
              <a:tr h="370840">
                <a:tc>
                  <a:txBody>
                    <a:bodyPr/>
                    <a:lstStyle/>
                    <a:p>
                      <a:r>
                        <a:rPr lang="en-US" dirty="0"/>
                        <a:t>Response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t>1.8 mg/kg</a:t>
                      </a:r>
                    </a:p>
                    <a:p>
                      <a:pPr algn="ctr"/>
                      <a:r>
                        <a:rPr lang="en-US" dirty="0"/>
                        <a:t>(n = 41)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t>2.5 mg/kg</a:t>
                      </a:r>
                    </a:p>
                    <a:p>
                      <a:pPr algn="ctr"/>
                      <a:r>
                        <a:rPr lang="en-US" dirty="0"/>
                        <a:t>(n = 39)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t>Total</a:t>
                      </a:r>
                    </a:p>
                    <a:p>
                      <a:pPr algn="ctr"/>
                      <a:r>
                        <a:rPr lang="en-US" dirty="0"/>
                        <a:t>(N = 80)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55317831"/>
                  </a:ext>
                </a:extLst>
              </a:tr>
              <a:tr h="370840">
                <a:tc>
                  <a:txBody>
                    <a:bodyPr/>
                    <a:lstStyle/>
                    <a:p>
                      <a:r>
                        <a:rPr lang="en-US" dirty="0">
                          <a:solidFill>
                            <a:schemeClr val="bg1"/>
                          </a:solidFill>
                        </a:rPr>
                        <a:t>ORR, n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23 (56)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23 (59)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46 (58)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73028199"/>
                  </a:ext>
                </a:extLst>
              </a:tr>
              <a:tr h="370840">
                <a:tc>
                  <a:txBody>
                    <a:bodyPr/>
                    <a:lstStyle/>
                    <a:p>
                      <a:r>
                        <a:rPr lang="en-US" dirty="0">
                          <a:solidFill>
                            <a:schemeClr val="bg1"/>
                          </a:solidFill>
                        </a:rPr>
                        <a:t>ORR by LoT, n/N (%)</a:t>
                      </a:r>
                    </a:p>
                    <a:p>
                      <a:pPr marL="285750" indent="-285750">
                        <a:buFont typeface="Wingdings" panose="05000000000000000000" pitchFamily="2" charset="2"/>
                        <a:buChar char="§"/>
                      </a:pPr>
                      <a:r>
                        <a:rPr lang="en-US" dirty="0">
                          <a:solidFill>
                            <a:schemeClr val="bg1"/>
                          </a:solidFill>
                        </a:rPr>
                        <a:t>2L</a:t>
                      </a:r>
                    </a:p>
                    <a:p>
                      <a:pPr marL="285750" indent="-285750">
                        <a:buFont typeface="Wingdings" panose="05000000000000000000" pitchFamily="2" charset="2"/>
                        <a:buChar char="§"/>
                      </a:pPr>
                      <a:r>
                        <a:rPr lang="en-US" dirty="0">
                          <a:solidFill>
                            <a:schemeClr val="bg1"/>
                          </a:solidFill>
                        </a:rPr>
                        <a:t>3L+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dirty="0">
                        <a:solidFill>
                          <a:schemeClr val="bg1"/>
                        </a:solidFill>
                      </a:endParaRPr>
                    </a:p>
                    <a:p>
                      <a:pPr algn="ctr"/>
                      <a:r>
                        <a:rPr lang="en-US" dirty="0">
                          <a:solidFill>
                            <a:schemeClr val="bg1"/>
                          </a:solidFill>
                        </a:rPr>
                        <a:t>13/16 (81)</a:t>
                      </a:r>
                    </a:p>
                    <a:p>
                      <a:pPr algn="ctr"/>
                      <a:r>
                        <a:rPr lang="en-US" dirty="0">
                          <a:solidFill>
                            <a:schemeClr val="bg1"/>
                          </a:solidFill>
                        </a:rPr>
                        <a:t>10/25 (40)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dirty="0">
                        <a:solidFill>
                          <a:schemeClr val="bg1"/>
                        </a:solidFill>
                      </a:endParaRPr>
                    </a:p>
                    <a:p>
                      <a:pPr algn="ctr"/>
                      <a:r>
                        <a:rPr lang="en-US" dirty="0">
                          <a:solidFill>
                            <a:schemeClr val="bg1"/>
                          </a:solidFill>
                        </a:rPr>
                        <a:t>10/14 (71)</a:t>
                      </a:r>
                    </a:p>
                    <a:p>
                      <a:pPr algn="ctr"/>
                      <a:r>
                        <a:rPr lang="en-US" dirty="0">
                          <a:solidFill>
                            <a:schemeClr val="bg1"/>
                          </a:solidFill>
                        </a:rPr>
                        <a:t>13/25 (52)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dirty="0">
                        <a:solidFill>
                          <a:schemeClr val="bg1"/>
                        </a:solidFill>
                      </a:endParaRPr>
                    </a:p>
                    <a:p>
                      <a:pPr algn="ctr"/>
                      <a:r>
                        <a:rPr lang="en-US" dirty="0">
                          <a:solidFill>
                            <a:schemeClr val="bg1"/>
                          </a:solidFill>
                        </a:rPr>
                        <a:t>23/30 (77)</a:t>
                      </a:r>
                    </a:p>
                    <a:p>
                      <a:pPr algn="ctr"/>
                      <a:r>
                        <a:rPr lang="en-US" dirty="0">
                          <a:solidFill>
                            <a:schemeClr val="bg1"/>
                          </a:solidFill>
                        </a:rPr>
                        <a:t>23/50 (46)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41531091"/>
                  </a:ext>
                </a:extLst>
              </a:tr>
              <a:tr h="370840">
                <a:tc>
                  <a:txBody>
                    <a:bodyPr/>
                    <a:lstStyle/>
                    <a:p>
                      <a:r>
                        <a:rPr lang="en-US" dirty="0">
                          <a:solidFill>
                            <a:schemeClr val="bg1"/>
                          </a:solidFill>
                        </a:rPr>
                        <a:t>ORR by CTFI, n/N (%)</a:t>
                      </a:r>
                    </a:p>
                    <a:p>
                      <a:pPr marL="285750" indent="-285750">
                        <a:buFont typeface="Wingdings" panose="05000000000000000000" pitchFamily="2" charset="2"/>
                        <a:buChar char="§"/>
                      </a:pPr>
                      <a:r>
                        <a:rPr lang="en-US" dirty="0">
                          <a:solidFill>
                            <a:schemeClr val="bg1"/>
                          </a:solidFill>
                        </a:rPr>
                        <a:t>≥90 days</a:t>
                      </a:r>
                    </a:p>
                    <a:p>
                      <a:pPr marL="285750" indent="-285750">
                        <a:buFont typeface="Wingdings" panose="05000000000000000000" pitchFamily="2" charset="2"/>
                        <a:buChar char="§"/>
                      </a:pPr>
                      <a:r>
                        <a:rPr lang="en-US" dirty="0">
                          <a:solidFill>
                            <a:schemeClr val="bg1"/>
                          </a:solidFill>
                        </a:rPr>
                        <a:t>&lt;90 days</a:t>
                      </a:r>
                    </a:p>
                    <a:p>
                      <a:pPr marL="285750" indent="-285750">
                        <a:buFont typeface="Wingdings" panose="05000000000000000000" pitchFamily="2" charset="2"/>
                        <a:buChar char="§"/>
                      </a:pPr>
                      <a:r>
                        <a:rPr lang="en-US" dirty="0">
                          <a:solidFill>
                            <a:schemeClr val="bg1"/>
                          </a:solidFill>
                        </a:rPr>
                        <a:t>&lt;30 days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dirty="0">
                        <a:solidFill>
                          <a:schemeClr val="bg1"/>
                        </a:solidFill>
                      </a:endParaRPr>
                    </a:p>
                    <a:p>
                      <a:pPr algn="ctr"/>
                      <a:r>
                        <a:rPr lang="en-US" dirty="0">
                          <a:solidFill>
                            <a:schemeClr val="bg1"/>
                          </a:solidFill>
                        </a:rPr>
                        <a:t>7/12 (58)</a:t>
                      </a:r>
                    </a:p>
                    <a:p>
                      <a:pPr algn="ctr"/>
                      <a:r>
                        <a:rPr lang="en-US" dirty="0">
                          <a:solidFill>
                            <a:schemeClr val="bg1"/>
                          </a:solidFill>
                        </a:rPr>
                        <a:t>13/24 (54)</a:t>
                      </a:r>
                    </a:p>
                    <a:p>
                      <a:pPr algn="ctr"/>
                      <a:r>
                        <a:rPr lang="en-US" dirty="0">
                          <a:solidFill>
                            <a:schemeClr val="bg1"/>
                          </a:solidFill>
                        </a:rPr>
                        <a:t>5/11 (46)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dirty="0">
                        <a:solidFill>
                          <a:schemeClr val="bg1"/>
                        </a:solidFill>
                      </a:endParaRPr>
                    </a:p>
                    <a:p>
                      <a:pPr algn="ctr"/>
                      <a:r>
                        <a:rPr lang="en-US" dirty="0">
                          <a:solidFill>
                            <a:schemeClr val="bg1"/>
                          </a:solidFill>
                        </a:rPr>
                        <a:t>10/18 (56)</a:t>
                      </a:r>
                    </a:p>
                    <a:p>
                      <a:pPr algn="ctr"/>
                      <a:r>
                        <a:rPr lang="en-US" dirty="0">
                          <a:solidFill>
                            <a:schemeClr val="bg1"/>
                          </a:solidFill>
                        </a:rPr>
                        <a:t>11/17 (65)</a:t>
                      </a:r>
                    </a:p>
                    <a:p>
                      <a:pPr algn="ctr"/>
                      <a:r>
                        <a:rPr lang="en-US" dirty="0">
                          <a:solidFill>
                            <a:schemeClr val="bg1"/>
                          </a:solidFill>
                        </a:rPr>
                        <a:t>5/8 (63)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dirty="0">
                        <a:solidFill>
                          <a:schemeClr val="bg1"/>
                        </a:solidFill>
                      </a:endParaRPr>
                    </a:p>
                    <a:p>
                      <a:pPr algn="ctr"/>
                      <a:r>
                        <a:rPr lang="en-US" dirty="0">
                          <a:solidFill>
                            <a:schemeClr val="bg1"/>
                          </a:solidFill>
                        </a:rPr>
                        <a:t>17/30 (57)</a:t>
                      </a:r>
                    </a:p>
                    <a:p>
                      <a:pPr algn="ctr"/>
                      <a:r>
                        <a:rPr lang="en-US" dirty="0">
                          <a:solidFill>
                            <a:schemeClr val="bg1"/>
                          </a:solidFill>
                        </a:rPr>
                        <a:t>24/41 (59)</a:t>
                      </a:r>
                    </a:p>
                    <a:p>
                      <a:pPr algn="ctr"/>
                      <a:r>
                        <a:rPr lang="en-US" dirty="0">
                          <a:solidFill>
                            <a:schemeClr val="bg1"/>
                          </a:solidFill>
                        </a:rPr>
                        <a:t>10/19 (53)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22368311"/>
                  </a:ext>
                </a:extLst>
              </a:tr>
              <a:tr h="370840">
                <a:tc>
                  <a:txBody>
                    <a:bodyPr/>
                    <a:lstStyle/>
                    <a:p>
                      <a:r>
                        <a:rPr lang="en-US" dirty="0">
                          <a:solidFill>
                            <a:schemeClr val="bg1"/>
                          </a:solidFill>
                        </a:rPr>
                        <a:t>ORR by brain mets, n/N (%)</a:t>
                      </a:r>
                    </a:p>
                    <a:p>
                      <a:pPr marL="285750" indent="-285750">
                        <a:buFont typeface="Wingdings" panose="05000000000000000000" pitchFamily="2" charset="2"/>
                        <a:buChar char="§"/>
                      </a:pPr>
                      <a:r>
                        <a:rPr lang="en-US" dirty="0">
                          <a:solidFill>
                            <a:schemeClr val="bg1"/>
                          </a:solidFill>
                        </a:rPr>
                        <a:t>Yes</a:t>
                      </a:r>
                    </a:p>
                    <a:p>
                      <a:pPr marL="285750" indent="-285750">
                        <a:buFont typeface="Wingdings" panose="05000000000000000000" pitchFamily="2" charset="2"/>
                        <a:buChar char="§"/>
                      </a:pPr>
                      <a:r>
                        <a:rPr lang="en-US" dirty="0">
                          <a:solidFill>
                            <a:schemeClr val="bg1"/>
                          </a:solidFill>
                        </a:rPr>
                        <a:t>No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dirty="0">
                        <a:solidFill>
                          <a:schemeClr val="bg1"/>
                        </a:solidFill>
                      </a:endParaRPr>
                    </a:p>
                    <a:p>
                      <a:pPr algn="ctr"/>
                      <a:r>
                        <a:rPr lang="en-US" dirty="0">
                          <a:solidFill>
                            <a:schemeClr val="bg1"/>
                          </a:solidFill>
                        </a:rPr>
                        <a:t>10/16 (63)</a:t>
                      </a:r>
                    </a:p>
                    <a:p>
                      <a:pPr algn="ctr"/>
                      <a:r>
                        <a:rPr lang="en-US" dirty="0">
                          <a:solidFill>
                            <a:schemeClr val="bg1"/>
                          </a:solidFill>
                        </a:rPr>
                        <a:t>10/16 (63)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dirty="0">
                        <a:solidFill>
                          <a:schemeClr val="bg1"/>
                        </a:solidFill>
                      </a:endParaRPr>
                    </a:p>
                    <a:p>
                      <a:pPr algn="ctr"/>
                      <a:r>
                        <a:rPr lang="en-US" dirty="0">
                          <a:solidFill>
                            <a:schemeClr val="bg1"/>
                          </a:solidFill>
                        </a:rPr>
                        <a:t>6/12 (50)</a:t>
                      </a:r>
                    </a:p>
                    <a:p>
                      <a:pPr algn="ctr"/>
                      <a:r>
                        <a:rPr lang="en-US" dirty="0">
                          <a:solidFill>
                            <a:schemeClr val="bg1"/>
                          </a:solidFill>
                        </a:rPr>
                        <a:t>15/20 (75)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dirty="0">
                        <a:solidFill>
                          <a:schemeClr val="bg1"/>
                        </a:solidFill>
                      </a:endParaRPr>
                    </a:p>
                    <a:p>
                      <a:pPr algn="ctr"/>
                      <a:r>
                        <a:rPr lang="en-US" dirty="0">
                          <a:solidFill>
                            <a:schemeClr val="bg1"/>
                          </a:solidFill>
                        </a:rPr>
                        <a:t>16/28 (57)</a:t>
                      </a:r>
                    </a:p>
                    <a:p>
                      <a:pPr algn="ctr"/>
                      <a:r>
                        <a:rPr lang="en-US" dirty="0">
                          <a:solidFill>
                            <a:schemeClr val="bg1"/>
                          </a:solidFill>
                        </a:rPr>
                        <a:t>25/36 (69)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56178028"/>
                  </a:ext>
                </a:extLst>
              </a:tr>
            </a:tbl>
          </a:graphicData>
        </a:graphic>
      </p:graphicFrame>
      <p:sp>
        <p:nvSpPr>
          <p:cNvPr id="7" name="Rectangle 6">
            <a:extLst>
              <a:ext uri="{FF2B5EF4-FFF2-40B4-BE49-F238E27FC236}">
                <a16:creationId xmlns:a16="http://schemas.microsoft.com/office/drawing/2014/main" id="{3F6AC2AC-15CB-4C33-F767-819326979891}"/>
              </a:ext>
            </a:extLst>
          </p:cNvPr>
          <p:cNvSpPr/>
          <p:nvPr/>
        </p:nvSpPr>
        <p:spPr bwMode="auto">
          <a:xfrm>
            <a:off x="1349278" y="2919646"/>
            <a:ext cx="9326880" cy="283464"/>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Rectangle 7">
            <a:extLst>
              <a:ext uri="{FF2B5EF4-FFF2-40B4-BE49-F238E27FC236}">
                <a16:creationId xmlns:a16="http://schemas.microsoft.com/office/drawing/2014/main" id="{B8A0FBBA-0A7C-A896-0044-8ECE93020A90}"/>
              </a:ext>
            </a:extLst>
          </p:cNvPr>
          <p:cNvSpPr/>
          <p:nvPr/>
        </p:nvSpPr>
        <p:spPr bwMode="auto">
          <a:xfrm>
            <a:off x="1349278" y="4132411"/>
            <a:ext cx="9326880" cy="586832"/>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4776568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45012-793C-53A8-C1DA-4CE920288D4F}"/>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F9925097-5311-A536-2E67-892CBFE94838}"/>
              </a:ext>
            </a:extLst>
          </p:cNvPr>
          <p:cNvSpPr>
            <a:spLocks noGrp="1"/>
          </p:cNvSpPr>
          <p:nvPr>
            <p:ph idx="1"/>
          </p:nvPr>
        </p:nvSpPr>
        <p:spPr/>
        <p:txBody>
          <a:bodyPr>
            <a:normAutofit/>
          </a:bodyPr>
          <a:lstStyle/>
          <a:p>
            <a:r>
              <a:rPr lang="en-US" dirty="0"/>
              <a:t>After decades without new approvals, there have been many promising novel drugs for SCLC</a:t>
            </a:r>
          </a:p>
          <a:p>
            <a:r>
              <a:rPr lang="en-US" dirty="0"/>
              <a:t>Tarlatamab has already been approved, and multiple TCEs are currently under development</a:t>
            </a:r>
          </a:p>
          <a:p>
            <a:r>
              <a:rPr lang="en-US" dirty="0"/>
              <a:t>ADCs have been associated with unprecedented response rates in patients with previously treated SCLC</a:t>
            </a:r>
          </a:p>
          <a:p>
            <a:r>
              <a:rPr lang="en-US" dirty="0"/>
              <a:t>Next logical step is to combine TCEs with ADCs and test both in first-line setting, either during induction or maintenance</a:t>
            </a:r>
          </a:p>
        </p:txBody>
      </p:sp>
    </p:spTree>
    <p:extLst>
      <p:ext uri="{BB962C8B-B14F-4D97-AF65-F5344CB8AC3E}">
        <p14:creationId xmlns:p14="http://schemas.microsoft.com/office/powerpoint/2010/main" val="20936945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BD807-C0B9-1BED-F69D-2C2C7A92E2F6}"/>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B1274F0-55BD-E5E8-148D-801AF6C1F7A0}"/>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58846E37-C779-A2A6-2EF2-548BEDD3DF29}"/>
              </a:ext>
            </a:extLst>
          </p:cNvPr>
          <p:cNvSpPr>
            <a:spLocks noGrp="1" noChangeArrowheads="1"/>
          </p:cNvSpPr>
          <p:nvPr>
            <p:ph type="title"/>
          </p:nvPr>
        </p:nvSpPr>
        <p:spPr bwMode="gray"/>
        <p:txBody>
          <a:bodyPr/>
          <a:lstStyle/>
          <a:p>
            <a:r>
              <a:rPr lang="en-US" sz="4000">
                <a:latin typeface="Calibri"/>
                <a:ea typeface="Calibri"/>
                <a:cs typeface="Calibri"/>
              </a:rPr>
              <a:t>Go Online for More CCO </a:t>
            </a:r>
            <a:br>
              <a:rPr lang="en-US" sz="4000">
                <a:latin typeface="Calibri"/>
                <a:ea typeface="Calibri"/>
                <a:cs typeface="Calibri"/>
              </a:rPr>
            </a:br>
            <a:r>
              <a:rPr lang="en-US" sz="4000">
                <a:latin typeface="Calibri"/>
                <a:ea typeface="Calibri"/>
                <a:cs typeface="Calibri"/>
              </a:rPr>
              <a:t>Coverage of SCLC!</a:t>
            </a:r>
            <a:endParaRPr lang="en-US" sz="4000" b="0">
              <a:solidFill>
                <a:srgbClr val="000000"/>
              </a:solidFill>
              <a:latin typeface="Calibri"/>
              <a:ea typeface="Calibri"/>
              <a:cs typeface="Calibri"/>
            </a:endParaRPr>
          </a:p>
        </p:txBody>
      </p:sp>
      <p:sp>
        <p:nvSpPr>
          <p:cNvPr id="39940" name="Rectangle 2">
            <a:extLst>
              <a:ext uri="{FF2B5EF4-FFF2-40B4-BE49-F238E27FC236}">
                <a16:creationId xmlns:a16="http://schemas.microsoft.com/office/drawing/2014/main" id="{16E91220-359C-B80A-FFDB-DF38DAC6CD5E}"/>
              </a:ext>
            </a:extLst>
          </p:cNvPr>
          <p:cNvSpPr>
            <a:spLocks noGrp="1" noChangeArrowheads="1"/>
          </p:cNvSpPr>
          <p:nvPr>
            <p:ph sz="quarter" idx="10"/>
          </p:nvPr>
        </p:nvSpPr>
        <p:spPr/>
        <p:txBody>
          <a:bodyPr rtlCol="0">
            <a:normAutofit/>
          </a:bodyPr>
          <a:lstStyle/>
          <a:p>
            <a:pPr>
              <a:defRPr/>
            </a:pPr>
            <a:r>
              <a:rPr lang="en-US" sz="2200">
                <a:solidFill>
                  <a:srgbClr val="E1471D"/>
                </a:solidFill>
                <a:latin typeface="Calibri"/>
                <a:ea typeface="Calibri"/>
                <a:cs typeface="Calibri"/>
              </a:rPr>
              <a:t>Additional CME-Certified Medical Minutes </a:t>
            </a:r>
            <a:r>
              <a:rPr lang="en-US" sz="2200" b="0">
                <a:solidFill>
                  <a:srgbClr val="455560"/>
                </a:solidFill>
                <a:latin typeface="Calibri"/>
                <a:ea typeface="Calibri"/>
                <a:cs typeface="Calibri"/>
              </a:rPr>
              <a:t>on SCLC </a:t>
            </a:r>
            <a:endParaRPr lang="en-US" sz="2200">
              <a:solidFill>
                <a:srgbClr val="E1471D"/>
              </a:solidFill>
              <a:latin typeface="Calibri"/>
              <a:ea typeface="Calibri"/>
              <a:cs typeface="Calibri"/>
            </a:endParaRPr>
          </a:p>
          <a:p>
            <a:pPr>
              <a:defRPr/>
            </a:pPr>
            <a:r>
              <a:rPr lang="en-US" sz="2200">
                <a:solidFill>
                  <a:srgbClr val="E1471D"/>
                </a:solidFill>
                <a:latin typeface="Calibri"/>
                <a:ea typeface="Calibri"/>
                <a:cs typeface="Calibri"/>
              </a:rPr>
              <a:t>Interactive Decision-Support Tool </a:t>
            </a:r>
            <a:r>
              <a:rPr lang="en-US" sz="2200" b="0">
                <a:solidFill>
                  <a:srgbClr val="455560"/>
                </a:solidFill>
                <a:latin typeface="Calibri"/>
                <a:ea typeface="Calibri"/>
                <a:cs typeface="Calibri"/>
              </a:rPr>
              <a:t>on SCLC </a:t>
            </a:r>
            <a:r>
              <a:rPr lang="en-US" sz="2200" b="0">
                <a:latin typeface="Calibri"/>
                <a:ea typeface="Calibri"/>
                <a:cs typeface="Calibri"/>
              </a:rPr>
              <a:t>coming soon!</a:t>
            </a:r>
            <a:endParaRPr lang="en-US">
              <a:latin typeface="Calibri"/>
              <a:ea typeface="Calibri"/>
              <a:cs typeface="Calibri"/>
            </a:endParaRPr>
          </a:p>
        </p:txBody>
      </p:sp>
      <p:sp>
        <p:nvSpPr>
          <p:cNvPr id="62469" name="Rectangle 3">
            <a:extLst>
              <a:ext uri="{FF2B5EF4-FFF2-40B4-BE49-F238E27FC236}">
                <a16:creationId xmlns:a16="http://schemas.microsoft.com/office/drawing/2014/main" id="{A32D9534-3F84-74FB-6945-83ECF6C27C1E}"/>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FFFFFF"/>
              </a:solidFill>
              <a:effectLst/>
              <a:uLnTx/>
              <a:uFillTx/>
              <a:latin typeface="Times"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3130169850"/>
      </p:ext>
    </p:extLst>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2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3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36CD948E5B76549BF38BB519E6AC07E" ma:contentTypeVersion="19" ma:contentTypeDescription="Create a new document." ma:contentTypeScope="" ma:versionID="2345d339e3978be0e90addadacab9373">
  <xsd:schema xmlns:xsd="http://www.w3.org/2001/XMLSchema" xmlns:xs="http://www.w3.org/2001/XMLSchema" xmlns:p="http://schemas.microsoft.com/office/2006/metadata/properties" xmlns:ns2="d99eb0e0-2f0c-45e4-8f92-dd6f1a19274f" xmlns:ns3="22fd6914-46d4-4c7e-bbad-46e82841b69d" targetNamespace="http://schemas.microsoft.com/office/2006/metadata/properties" ma:root="true" ma:fieldsID="c30bc73ab334911d20680d1213fafda5" ns2:_="" ns3:_="">
    <xsd:import namespace="d99eb0e0-2f0c-45e4-8f92-dd6f1a19274f"/>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3:TaxCatchAll" minOccurs="0"/>
                <xsd:element ref="ns2:MediaServiceGenerationTime" minOccurs="0"/>
                <xsd:element ref="ns2:MediaServiceEventHashCode" minOccurs="0"/>
                <xsd:element ref="ns2:lcf76f155ced4ddcb4097134ff3c332f"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9eb0e0-2f0c-45e4-8f92-dd6f1a1927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99eb0e0-2f0c-45e4-8f92-dd6f1a19274f">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4987A13B-A878-4F16-A883-1B1F1315B89F}">
  <ds:schemaRefs>
    <ds:schemaRef ds:uri="http://schemas.microsoft.com/sharepoint/v3/contenttype/forms"/>
  </ds:schemaRefs>
</ds:datastoreItem>
</file>

<file path=customXml/itemProps2.xml><?xml version="1.0" encoding="utf-8"?>
<ds:datastoreItem xmlns:ds="http://schemas.openxmlformats.org/officeDocument/2006/customXml" ds:itemID="{8DA3E8EF-BD4C-4E20-8C60-22D7797A73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99eb0e0-2f0c-45e4-8f92-dd6f1a19274f"/>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C7EF203-9A55-4BB6-838C-49C4EA7B5C84}">
  <ds:schemaRefs>
    <ds:schemaRef ds:uri="http://purl.org/dc/dcmitype/"/>
    <ds:schemaRef ds:uri="d99eb0e0-2f0c-45e4-8f92-dd6f1a19274f"/>
    <ds:schemaRef ds:uri="http://purl.org/dc/terms/"/>
    <ds:schemaRef ds:uri="http://purl.org/dc/elements/1.1/"/>
    <ds:schemaRef ds:uri="22fd6914-46d4-4c7e-bbad-46e82841b69d"/>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9565</TotalTime>
  <Words>7152</Words>
  <Application>Microsoft Office PowerPoint</Application>
  <PresentationFormat>Widescreen</PresentationFormat>
  <Paragraphs>1958</Paragraphs>
  <Slides>42</Slides>
  <Notes>26</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42</vt:i4>
      </vt:variant>
    </vt:vector>
  </HeadingPairs>
  <TitlesOfParts>
    <vt:vector size="54" baseType="lpstr">
      <vt:lpstr>Aptos</vt:lpstr>
      <vt:lpstr>Aptos Narrow</vt:lpstr>
      <vt:lpstr>Arial</vt:lpstr>
      <vt:lpstr>Calibri</vt:lpstr>
      <vt:lpstr>Times</vt:lpstr>
      <vt:lpstr>Times New Roman</vt:lpstr>
      <vt:lpstr>Wingdings</vt:lpstr>
      <vt:lpstr>2022_CCO_Template</vt:lpstr>
      <vt:lpstr>1_2022_CCO_Template</vt:lpstr>
      <vt:lpstr>2_2022_CCO_Template</vt:lpstr>
      <vt:lpstr>2017_HTAA_Diabetes</vt:lpstr>
      <vt:lpstr>3_2022_CCO_Template</vt:lpstr>
      <vt:lpstr>Translating Evidence to Action in Relapsed ES-SCLC: Integrating New Targeted Agents Into Clinical Practice</vt:lpstr>
      <vt:lpstr>About These Slides</vt:lpstr>
      <vt:lpstr>Faculty and Disclosures</vt:lpstr>
      <vt:lpstr>Faculty and Disclosures</vt:lpstr>
      <vt:lpstr>Faculty and Disclosures</vt:lpstr>
      <vt:lpstr>Faculty and Disclosures</vt:lpstr>
      <vt:lpstr>Faculty and Disclosures</vt:lpstr>
      <vt:lpstr>Learning Objectives</vt:lpstr>
      <vt:lpstr>Current Treatment Options for Second-line Therapy for ES-SCLC</vt:lpstr>
      <vt:lpstr>Lurbinectedin for ES-SCLC</vt:lpstr>
      <vt:lpstr>Phase II Basket Study (Study B-005):  Lurbinectedin in ES-SCLC Cohort</vt:lpstr>
      <vt:lpstr>Phase II Study of 2L Lurbinectedin in ES-SCLC: Efficacy</vt:lpstr>
      <vt:lpstr>Phase II Study of 2L Lurbinectedin in ES-SCLC: Safety</vt:lpstr>
      <vt:lpstr>Phase Ib/II Trial of Lurbinectedin  Plus Irinotecan in Relapsed SCLC</vt:lpstr>
      <vt:lpstr>LAGOON: Lurbinectedin ± Irinotecan vs  Topotecan or Irinotecan in SCLC</vt:lpstr>
      <vt:lpstr>Phase I/II LUPER: Lurbinectedin Plus Pembrolizumab in SCLC</vt:lpstr>
      <vt:lpstr>LUPER: Survival with Lurbinectedin Plus Pembrolizumab According to Platinum Sensitivity </vt:lpstr>
      <vt:lpstr>2SMALL: Lurbinectedin Plus Atezolizumab as 2L Treatment for Advanced SCLC</vt:lpstr>
      <vt:lpstr>2SMALL: Response and Survival</vt:lpstr>
      <vt:lpstr>DLL3 T-Cell Engagers in Development for ES-SCLC</vt:lpstr>
      <vt:lpstr>DeLLphi-301: Tarlatamab in Relapsed ES-SCLC</vt:lpstr>
      <vt:lpstr>DeLLphi-301: Efficacy With Tarlatamab in Relapsed SCLC</vt:lpstr>
      <vt:lpstr>DeLLphi-301: Safety</vt:lpstr>
      <vt:lpstr>DeLLphi-304: Tarlatamab vs SoC in SCLC Following Progression on Platinum-Based Chemotherapy</vt:lpstr>
      <vt:lpstr>DeLLphi-304: Efficacy With Tarlatamab in Relapsed SCLC</vt:lpstr>
      <vt:lpstr>DeLLphi-303: Tarlatamab + PD-L1 Inhibitor as First-line Maintenance in ES-SCLC</vt:lpstr>
      <vt:lpstr>DeLLPhi-303: Survival</vt:lpstr>
      <vt:lpstr>Obrixtamig in Patients With DLL3+ SCLC or Neuroendocrine Carcinomas</vt:lpstr>
      <vt:lpstr>Obrixtamig: Efficacy in Patients With Relapsed SCLC</vt:lpstr>
      <vt:lpstr>DAREON-9: Phase Ib Study of Obrixtamig + Topotecan in Relapsed SCLC</vt:lpstr>
      <vt:lpstr>DAREON-9: Efficacy With Obrixtamig + Topotecan in Relapsed SCLC</vt:lpstr>
      <vt:lpstr>ADC Mechanism of Action</vt:lpstr>
      <vt:lpstr>ADCs in SCLC</vt:lpstr>
      <vt:lpstr>IDeate-Lung01: I-DXd in Patients With Pretreated ES-SCLC</vt:lpstr>
      <vt:lpstr>IDeate-Lung01: Response to I-DXd</vt:lpstr>
      <vt:lpstr> IDeate-Lung01: Response With I-DXd 12 mg/kg </vt:lpstr>
      <vt:lpstr> IDeate-Lung01: Survival With I-DXd 12 mg/Kg </vt:lpstr>
      <vt:lpstr>IDeate-Lung02: Relapsed SCLC After 1 Prior Line of Platinum-Based Therapy</vt:lpstr>
      <vt:lpstr>ABBV-706 in Patients With R/R SCLC</vt:lpstr>
      <vt:lpstr>ABBV-706: Response</vt:lpstr>
      <vt:lpstr>Conclusions</vt:lpstr>
      <vt:lpstr>Go Online for More CCO  Coverage of SCLC!</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Translating Evidence to Action in Relapsed ES-SCLC: Integrating New Targeted Agents Into Clinical Practice</dc:title>
  <dc:creator>Morgensztern, Daniel</dc:creator>
  <cp:lastModifiedBy>Valerie Wenzel</cp:lastModifiedBy>
  <cp:revision>41</cp:revision>
  <dcterms:created xsi:type="dcterms:W3CDTF">2025-09-14T18:05:31Z</dcterms:created>
  <dcterms:modified xsi:type="dcterms:W3CDTF">2025-11-21T21:02:27Z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0x010100836CD948E5B76549BF38BB519E6AC07E</vt:lpwstr>
  </property>
  <property fmtid="{D5CDD505-2E9C-101B-9397-08002B2CF9AE}" pid="3" name="MediaServiceImageTags">
    <vt:lpwstr/>
  </property>
</Properties>
</file>