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14"/>
  </p:notesMasterIdLst>
  <p:sldIdLst>
    <p:sldId id="563" r:id="rId5"/>
    <p:sldId id="558" r:id="rId6"/>
    <p:sldId id="559" r:id="rId7"/>
    <p:sldId id="561" r:id="rId8"/>
    <p:sldId id="548" r:id="rId9"/>
    <p:sldId id="565" r:id="rId10"/>
    <p:sldId id="566" r:id="rId11"/>
    <p:sldId id="552" r:id="rId12"/>
    <p:sldId id="560"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7" name="Melanie Couton" initials="MAC" lastIdx="1" clrIdx="6"/>
  <p:cmAuthor id="1" name="LT Fowler" initials="LF" lastIdx="4" clrIdx="0">
    <p:extLst>
      <p:ext uri="{19B8F6BF-5375-455C-9EA6-DF929625EA0E}">
        <p15:presenceInfo xmlns:p15="http://schemas.microsoft.com/office/powerpoint/2012/main" userId="S::lfowler@practicingclinicians.com::bdc4c4d6-9ded-467c-b80c-330a0ea8ffe4" providerId="AD"/>
      </p:ext>
    </p:extLst>
  </p:cmAuthor>
  <p:cmAuthor id="8" name="Mindy Tanzola" initials="MT" lastIdx="2" clrIdx="7">
    <p:extLst>
      <p:ext uri="{19B8F6BF-5375-455C-9EA6-DF929625EA0E}">
        <p15:presenceInfo xmlns:p15="http://schemas.microsoft.com/office/powerpoint/2012/main" userId="S::mindy@scienceink.com::e94da788-77e6-4b26-ae6d-484e8c0095ed" providerId="AD"/>
      </p:ext>
    </p:extLst>
  </p:cmAuthor>
  <p:cmAuthor id="2" name="Megan Capel" initials="MC" lastIdx="6" clrIdx="1"/>
  <p:cmAuthor id="9" name="Gordon Kelley" initials="GK" lastIdx="7" clrIdx="8">
    <p:extLst>
      <p:ext uri="{19B8F6BF-5375-455C-9EA6-DF929625EA0E}">
        <p15:presenceInfo xmlns:p15="http://schemas.microsoft.com/office/powerpoint/2012/main" userId="S::gkelley@clinicaloptions.com::7e3d11cf-7436-4611-80d7-51121a63678e" providerId="AD"/>
      </p:ext>
    </p:extLst>
  </p:cmAuthor>
  <p:cmAuthor id="3" name="Andrea Boecler" initials="AB" lastIdx="3" clrIdx="2">
    <p:extLst>
      <p:ext uri="{19B8F6BF-5375-455C-9EA6-DF929625EA0E}">
        <p15:presenceInfo xmlns:p15="http://schemas.microsoft.com/office/powerpoint/2012/main" userId="S::aboecler@clinicaloptions.com::28e82037-1239-4052-943b-ae184e0bc2af" providerId="AD"/>
      </p:ext>
    </p:extLst>
  </p:cmAuthor>
  <p:cmAuthor id="10" name="Marie Becker" initials="MB" lastIdx="5" clrIdx="9">
    <p:extLst>
      <p:ext uri="{19B8F6BF-5375-455C-9EA6-DF929625EA0E}">
        <p15:presenceInfo xmlns:p15="http://schemas.microsoft.com/office/powerpoint/2012/main" userId="S::mbecker@clinicaloptions.com::a16991b8-7bb5-4da5-98af-c360d036dd20" providerId="AD"/>
      </p:ext>
    </p:extLst>
  </p:cmAuthor>
  <p:cmAuthor id="4" name="Timothy Quill" initials="TQ" lastIdx="3" clrIdx="3">
    <p:extLst>
      <p:ext uri="{19B8F6BF-5375-455C-9EA6-DF929625EA0E}">
        <p15:presenceInfo xmlns:p15="http://schemas.microsoft.com/office/powerpoint/2012/main" userId="S::tquill@clinicaloptions.com::b1dc6efb-2995-45e7-a306-57a2c67aa886" providerId="AD"/>
      </p:ext>
    </p:extLst>
  </p:cmAuthor>
  <p:cmAuthor id="11" name="Dussadee Royal" initials="DR" lastIdx="1" clrIdx="10">
    <p:extLst>
      <p:ext uri="{19B8F6BF-5375-455C-9EA6-DF929625EA0E}">
        <p15:presenceInfo xmlns:p15="http://schemas.microsoft.com/office/powerpoint/2012/main" userId="S::droyal@clinicaloptions.com::51beead8-6fa0-4b98-aeba-37044af35e17" providerId="AD"/>
      </p:ext>
    </p:extLst>
  </p:cmAuthor>
  <p:cmAuthor id="5" name=" " initials="MAC" lastIdx="10" clrIdx="4"/>
  <p:cmAuthor id="6" name="Andrew Bowser" initials="AB" lastIdx="1" clrIdx="5"/>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97409CE-1AF2-4C60-8429-ECD7F19E599B}" v="6" dt="2024-06-06T21:01:08.216"/>
    <p1510:client id="{F4A41FC4-70C1-4C92-B7EC-79E872E34B1B}" v="66" dt="2024-06-06T15:42:11.44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1264" autoAdjust="0"/>
    <p:restoredTop sz="87322" autoAdjust="0"/>
  </p:normalViewPr>
  <p:slideViewPr>
    <p:cSldViewPr snapToGrid="0">
      <p:cViewPr varScale="1">
        <p:scale>
          <a:sx n="86" d="100"/>
          <a:sy n="86" d="100"/>
        </p:scale>
        <p:origin x="274" y="62"/>
      </p:cViewPr>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20"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commentAuthors" Target="commentAuthors.xml"/><Relationship Id="rId10" Type="http://schemas.openxmlformats.org/officeDocument/2006/relationships/slide" Target="slides/slide6.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F84A034-0579-47F9-B6DF-682E6DFFD09C}" type="datetimeFigureOut">
              <a:rPr lang="en-US" smtClean="0"/>
              <a:t>6/6/2024</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C788DBE-8FB8-49F7-A478-A52A085B60B0}" type="slidenum">
              <a:rPr lang="en-US" smtClean="0"/>
              <a:t>‹#›</a:t>
            </a:fld>
            <a:endParaRPr lang="en-US" dirty="0"/>
          </a:p>
        </p:txBody>
      </p:sp>
    </p:spTree>
    <p:extLst>
      <p:ext uri="{BB962C8B-B14F-4D97-AF65-F5344CB8AC3E}">
        <p14:creationId xmlns:p14="http://schemas.microsoft.com/office/powerpoint/2010/main" val="8372334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NSCLC, non-small-cell lung cancer.</a:t>
            </a:r>
          </a:p>
        </p:txBody>
      </p:sp>
      <p:sp>
        <p:nvSpPr>
          <p:cNvPr id="4" name="Slide Number Placeholder 3"/>
          <p:cNvSpPr>
            <a:spLocks noGrp="1"/>
          </p:cNvSpPr>
          <p:nvPr>
            <p:ph type="sldNum" sz="quarter" idx="5"/>
          </p:nvPr>
        </p:nvSpPr>
        <p:spPr/>
        <p:txBody>
          <a:bodyPr/>
          <a:lstStyle/>
          <a:p>
            <a:fld id="{1C788DBE-8FB8-49F7-A478-A52A085B60B0}" type="slidenum">
              <a:rPr lang="en-US" smtClean="0"/>
              <a:t>1</a:t>
            </a:fld>
            <a:endParaRPr lang="en-US" dirty="0"/>
          </a:p>
        </p:txBody>
      </p:sp>
    </p:spTree>
    <p:extLst>
      <p:ext uri="{BB962C8B-B14F-4D97-AF65-F5344CB8AC3E}">
        <p14:creationId xmlns:p14="http://schemas.microsoft.com/office/powerpoint/2010/main" val="34439177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55C8260-42BC-4921-8D33-58809AC7BE3C}"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exon20ins, exon 20 insertion; NSCLC, non-small-cell lung cancer.</a:t>
            </a:r>
          </a:p>
        </p:txBody>
      </p:sp>
      <p:sp>
        <p:nvSpPr>
          <p:cNvPr id="4" name="Slide Number Placeholder 3"/>
          <p:cNvSpPr>
            <a:spLocks noGrp="1"/>
          </p:cNvSpPr>
          <p:nvPr>
            <p:ph type="sldNum" sz="quarter" idx="5"/>
          </p:nvPr>
        </p:nvSpPr>
        <p:spPr/>
        <p:txBody>
          <a:bodyPr/>
          <a:lstStyle/>
          <a:p>
            <a:fld id="{1C788DBE-8FB8-49F7-A478-A52A085B60B0}" type="slidenum">
              <a:rPr lang="en-US" smtClean="0"/>
              <a:t>3</a:t>
            </a:fld>
            <a:endParaRPr lang="en-US" dirty="0"/>
          </a:p>
        </p:txBody>
      </p:sp>
    </p:spTree>
    <p:extLst>
      <p:ext uri="{BB962C8B-B14F-4D97-AF65-F5344CB8AC3E}">
        <p14:creationId xmlns:p14="http://schemas.microsoft.com/office/powerpoint/2010/main" val="34953145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DoR, duration of response; ECOG, Eastern Cooperative Oncology Group; exon20ins, exon 20 insertion; IRC, independent review committee; NSCLC, non-small cell lung cancer; ORR, objective response rate; PS, performance status; RP2D, recommended phase II dose. </a:t>
            </a:r>
          </a:p>
        </p:txBody>
      </p:sp>
      <p:sp>
        <p:nvSpPr>
          <p:cNvPr id="4" name="Slide Number Placeholder 3"/>
          <p:cNvSpPr>
            <a:spLocks noGrp="1"/>
          </p:cNvSpPr>
          <p:nvPr>
            <p:ph type="sldNum" sz="quarter" idx="5"/>
          </p:nvPr>
        </p:nvSpPr>
        <p:spPr/>
        <p:txBody>
          <a:bodyPr/>
          <a:lstStyle/>
          <a:p>
            <a:fld id="{1C788DBE-8FB8-49F7-A478-A52A085B60B0}" type="slidenum">
              <a:rPr lang="en-US" smtClean="0"/>
              <a:t>4</a:t>
            </a:fld>
            <a:endParaRPr lang="en-US" dirty="0"/>
          </a:p>
        </p:txBody>
      </p:sp>
    </p:spTree>
    <p:extLst>
      <p:ext uri="{BB962C8B-B14F-4D97-AF65-F5344CB8AC3E}">
        <p14:creationId xmlns:p14="http://schemas.microsoft.com/office/powerpoint/2010/main" val="42192074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ECOG, Eastern Cooperative Oncology Group; exon20ins, exon 20 insertion; PS, performance status.</a:t>
            </a:r>
          </a:p>
        </p:txBody>
      </p:sp>
      <p:sp>
        <p:nvSpPr>
          <p:cNvPr id="4" name="Slide Number Placeholder 3"/>
          <p:cNvSpPr>
            <a:spLocks noGrp="1"/>
          </p:cNvSpPr>
          <p:nvPr>
            <p:ph type="sldNum" sz="quarter" idx="5"/>
          </p:nvPr>
        </p:nvSpPr>
        <p:spPr/>
        <p:txBody>
          <a:bodyPr/>
          <a:lstStyle/>
          <a:p>
            <a:fld id="{1C788DBE-8FB8-49F7-A478-A52A085B60B0}" type="slidenum">
              <a:rPr lang="en-US" smtClean="0"/>
              <a:t>5</a:t>
            </a:fld>
            <a:endParaRPr lang="en-US" dirty="0"/>
          </a:p>
        </p:txBody>
      </p:sp>
    </p:spTree>
    <p:extLst>
      <p:ext uri="{BB962C8B-B14F-4D97-AF65-F5344CB8AC3E}">
        <p14:creationId xmlns:p14="http://schemas.microsoft.com/office/powerpoint/2010/main" val="33756205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BL, baseline; CR, complete response; DoR, duration of response; ORR, overall response rate; PD, progressive disease; PR, partial response; SD, stable disease.</a:t>
            </a:r>
          </a:p>
        </p:txBody>
      </p:sp>
      <p:sp>
        <p:nvSpPr>
          <p:cNvPr id="4" name="Slide Number Placeholder 3"/>
          <p:cNvSpPr>
            <a:spLocks noGrp="1"/>
          </p:cNvSpPr>
          <p:nvPr>
            <p:ph type="sldNum" sz="quarter" idx="5"/>
          </p:nvPr>
        </p:nvSpPr>
        <p:spPr/>
        <p:txBody>
          <a:bodyPr/>
          <a:lstStyle/>
          <a:p>
            <a:fld id="{1C788DBE-8FB8-49F7-A478-A52A085B60B0}" type="slidenum">
              <a:rPr lang="en-US" smtClean="0"/>
              <a:t>6</a:t>
            </a:fld>
            <a:endParaRPr lang="en-US" dirty="0"/>
          </a:p>
        </p:txBody>
      </p:sp>
    </p:spTree>
    <p:extLst>
      <p:ext uri="{BB962C8B-B14F-4D97-AF65-F5344CB8AC3E}">
        <p14:creationId xmlns:p14="http://schemas.microsoft.com/office/powerpoint/2010/main" val="150329286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TRAE, treatment-related adverse event.</a:t>
            </a:r>
          </a:p>
        </p:txBody>
      </p:sp>
      <p:sp>
        <p:nvSpPr>
          <p:cNvPr id="4" name="Slide Number Placeholder 3"/>
          <p:cNvSpPr>
            <a:spLocks noGrp="1"/>
          </p:cNvSpPr>
          <p:nvPr>
            <p:ph type="sldNum" sz="quarter" idx="5"/>
          </p:nvPr>
        </p:nvSpPr>
        <p:spPr/>
        <p:txBody>
          <a:bodyPr/>
          <a:lstStyle/>
          <a:p>
            <a:fld id="{1C788DBE-8FB8-49F7-A478-A52A085B60B0}" type="slidenum">
              <a:rPr lang="en-US" smtClean="0"/>
              <a:t>7</a:t>
            </a:fld>
            <a:endParaRPr lang="en-US" dirty="0"/>
          </a:p>
        </p:txBody>
      </p:sp>
    </p:spTree>
    <p:extLst>
      <p:ext uri="{BB962C8B-B14F-4D97-AF65-F5344CB8AC3E}">
        <p14:creationId xmlns:p14="http://schemas.microsoft.com/office/powerpoint/2010/main" val="35361681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DoR, duration of response; exon20ins, exon 20 insertion; NSCLC, non-small-cell lung cancer; ORR, overall response rate.</a:t>
            </a:r>
          </a:p>
        </p:txBody>
      </p:sp>
      <p:sp>
        <p:nvSpPr>
          <p:cNvPr id="4" name="Slide Number Placeholder 3"/>
          <p:cNvSpPr>
            <a:spLocks noGrp="1"/>
          </p:cNvSpPr>
          <p:nvPr>
            <p:ph type="sldNum" sz="quarter" idx="5"/>
          </p:nvPr>
        </p:nvSpPr>
        <p:spPr/>
        <p:txBody>
          <a:bodyPr/>
          <a:lstStyle/>
          <a:p>
            <a:fld id="{1C788DBE-8FB8-49F7-A478-A52A085B60B0}" type="slidenum">
              <a:rPr lang="en-US" smtClean="0"/>
              <a:t>8</a:t>
            </a:fld>
            <a:endParaRPr lang="en-US" dirty="0"/>
          </a:p>
        </p:txBody>
      </p:sp>
    </p:spTree>
    <p:extLst>
      <p:ext uri="{BB962C8B-B14F-4D97-AF65-F5344CB8AC3E}">
        <p14:creationId xmlns:p14="http://schemas.microsoft.com/office/powerpoint/2010/main" val="224760710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293E11-97E1-4AFF-B992-260501D5E438}" type="slidenum">
              <a:rPr lang="en-US" altLang="en-US" smtClean="0"/>
              <a:pPr>
                <a:spcBef>
                  <a:spcPct val="0"/>
                </a:spcBef>
              </a:pPr>
              <a:t>9</a:t>
            </a:fld>
            <a:endParaRPr lang="en-US" altLang="en-US" dirty="0"/>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FB4CF2D-D979-1437-A2EB-B60F4C4AD05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43030" y="5318282"/>
            <a:ext cx="2315472" cy="1234918"/>
          </a:xfrm>
          <a:prstGeom prst="rect">
            <a:avLst/>
          </a:prstGeom>
        </p:spPr>
      </p:pic>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3567519873"/>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151486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7" name="Group 6">
            <a:extLst>
              <a:ext uri="{FF2B5EF4-FFF2-40B4-BE49-F238E27FC236}">
                <a16:creationId xmlns:a16="http://schemas.microsoft.com/office/drawing/2014/main" id="{33F44B30-1879-6F13-273E-22B934A627E6}"/>
              </a:ext>
            </a:extLst>
          </p:cNvPr>
          <p:cNvGrpSpPr/>
          <p:nvPr userDrawn="1"/>
        </p:nvGrpSpPr>
        <p:grpSpPr>
          <a:xfrm>
            <a:off x="8869472" y="6298815"/>
            <a:ext cx="2877113" cy="394353"/>
            <a:chOff x="8869472" y="6298815"/>
            <a:chExt cx="2877113" cy="394353"/>
          </a:xfrm>
        </p:grpSpPr>
        <p:pic>
          <p:nvPicPr>
            <p:cNvPr id="8" name="Picture 7">
              <a:extLst>
                <a:ext uri="{FF2B5EF4-FFF2-40B4-BE49-F238E27FC236}">
                  <a16:creationId xmlns:a16="http://schemas.microsoft.com/office/drawing/2014/main" id="{F4A1C891-79C3-863E-FBA9-188D17ED037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9" name="Rectangle 8">
              <a:extLst>
                <a:ext uri="{FF2B5EF4-FFF2-40B4-BE49-F238E27FC236}">
                  <a16:creationId xmlns:a16="http://schemas.microsoft.com/office/drawing/2014/main" id="{2DB2AFA4-BBF7-61A0-D954-E2BAF8A2721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0789048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0178BF92-DC92-6DC3-6E2D-E56641796C9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299707743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743008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93B8F865-6ADC-958B-BCBA-56A2A50D7AAE}"/>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E05C4B9E-1FA3-952D-6393-30BFE5E1835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D3C7FEC-03C8-EE45-01CC-6BBE64B18F7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226192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759269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E0C14CBC-B02C-E649-3090-78EEB821A66F}"/>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81F49DEA-FA25-76E8-342E-9233B13A696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F518083-D1F3-A58F-0D1E-5E853D43C087}"/>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9342866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5782699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D1286C5E-09F9-468C-28E0-433C61B53C29}"/>
              </a:ext>
            </a:extLst>
          </p:cNvPr>
          <p:cNvGrpSpPr/>
          <p:nvPr userDrawn="1"/>
        </p:nvGrpSpPr>
        <p:grpSpPr>
          <a:xfrm>
            <a:off x="8869472" y="6298815"/>
            <a:ext cx="2877113" cy="394353"/>
            <a:chOff x="8869472" y="6298815"/>
            <a:chExt cx="2877113" cy="394353"/>
          </a:xfrm>
        </p:grpSpPr>
        <p:pic>
          <p:nvPicPr>
            <p:cNvPr id="4" name="Picture 3">
              <a:extLst>
                <a:ext uri="{FF2B5EF4-FFF2-40B4-BE49-F238E27FC236}">
                  <a16:creationId xmlns:a16="http://schemas.microsoft.com/office/drawing/2014/main" id="{679467CA-89F4-C188-2170-B4B94D784DB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5" name="Rectangle 4">
              <a:extLst>
                <a:ext uri="{FF2B5EF4-FFF2-40B4-BE49-F238E27FC236}">
                  <a16:creationId xmlns:a16="http://schemas.microsoft.com/office/drawing/2014/main" id="{F4549132-9E6B-C041-DA66-E2829720F890}"/>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5992482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2588047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2B0E3B1-4A7C-7261-1C0D-368224CC2F2D}"/>
              </a:ext>
            </a:extLst>
          </p:cNvPr>
          <p:cNvGrpSpPr/>
          <p:nvPr userDrawn="1"/>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9783100C-E066-F74E-F8B7-8AD4160FFE0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F5C49CD4-B8DF-4B97-E9D0-CA20225DE222}"/>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81999722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2A44B9F7-3245-A62E-5232-18B419E939A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413687820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00037234"/>
      </p:ext>
    </p:extLst>
  </p:cSld>
  <p:clrMap bg1="dk2" tx1="lt1" bg2="dk1"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44">
          <p15:clr>
            <a:srgbClr val="F26B43"/>
          </p15:clr>
        </p15:guide>
        <p15:guide id="2" pos="456">
          <p15:clr>
            <a:srgbClr val="F26B43"/>
          </p15:clr>
        </p15:guide>
        <p15:guide id="3" orient="horz" pos="1010">
          <p15:clr>
            <a:srgbClr val="F26B43"/>
          </p15:clr>
        </p15:guide>
        <p15:guide id="4" orient="horz" pos="4138">
          <p15:clr>
            <a:srgbClr val="F26B43"/>
          </p15:clr>
        </p15:guide>
        <p15:guide id="5" orient="horz" pos="3888">
          <p15:clr>
            <a:srgbClr val="F26B43"/>
          </p15:clr>
        </p15:guide>
        <p15:guide id="6" orient="horz" pos="4032">
          <p15:clr>
            <a:srgbClr val="F26B43"/>
          </p15:clr>
        </p15:guide>
        <p15:guide id="7" pos="328">
          <p15:clr>
            <a:srgbClr val="F26B43"/>
          </p15:clr>
        </p15:guide>
        <p15:guide id="8" pos="7231">
          <p15:clr>
            <a:srgbClr val="F26B43"/>
          </p15:clr>
        </p15:guide>
        <p15:guide id="9" pos="7417">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hyperlink" Target="http://www.clinicaloptions.com/"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hyperlink" Target="https://www.clinicaloptions.com/" TargetMode="External"/><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altLang="en-US" sz="4000" dirty="0"/>
              <a:t>WU-KONG1: Primary Analysis of a Phase II Study of Sunvozertinib in Patients With Previously Treated Advanced NSCLC and </a:t>
            </a:r>
            <a:r>
              <a:rPr lang="en-US" altLang="en-US" sz="4000" i="1" dirty="0"/>
              <a:t>EGFR </a:t>
            </a:r>
            <a:r>
              <a:rPr lang="en-US" altLang="en-US" sz="4000" dirty="0"/>
              <a:t>Exon 20 Insertion Mutations</a:t>
            </a:r>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4" y="6400731"/>
            <a:ext cx="7585242"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90000"/>
              </a:lnSpc>
              <a:spcBef>
                <a:spcPts val="1000"/>
              </a:spcBef>
              <a:spcAft>
                <a:spcPts val="700"/>
              </a:spcAft>
              <a:buClr>
                <a:srgbClr val="FEFDDE"/>
              </a:buClr>
              <a:buSzTx/>
              <a:buFont typeface="Wingdings" panose="05000000000000000000" pitchFamily="2" charset="2"/>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Supported by educational grants from AstraZeneca; Daiichi Sankyo, Inc.; and </a:t>
            </a:r>
            <a:r>
              <a:rPr lang="en-US" sz="1200" dirty="0">
                <a:solidFill>
                  <a:srgbClr val="000000"/>
                </a:solidFill>
                <a:latin typeface="Calibri" panose="020F0502020204030204" pitchFamily="34" charset="0"/>
                <a:cs typeface="Arial" panose="020B0604020202020204" pitchFamily="34" charset="0"/>
              </a:rPr>
              <a:t>Gilead Sciences, Inc</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8" name="Rectangle 14">
            <a:extLst>
              <a:ext uri="{FF2B5EF4-FFF2-40B4-BE49-F238E27FC236}">
                <a16:creationId xmlns:a16="http://schemas.microsoft.com/office/drawing/2014/main" id="{328D7AB2-A3C4-7A9B-99B6-4DD66A38D85A}"/>
              </a:ext>
            </a:extLst>
          </p:cNvPr>
          <p:cNvSpPr txBox="1">
            <a:spLocks noChangeArrowheads="1"/>
          </p:cNvSpPr>
          <p:nvPr/>
        </p:nvSpPr>
        <p:spPr bwMode="invGray">
          <a:xfrm>
            <a:off x="704850" y="3221038"/>
            <a:ext cx="5845107" cy="815975"/>
          </a:xfrm>
          <a:prstGeom prst="rect">
            <a:avLst/>
          </a:prstGeom>
          <a:noFill/>
          <a:ln>
            <a:noFill/>
          </a:ln>
        </p:spPr>
        <p:txBody>
          <a:bodyPr lIns="91440" tIns="45720" rIns="91440" bIns="45720" anchor="t"/>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marR="0" lvl="0" indent="0" algn="l" defTabSz="914400" rtl="0" eaLnBrk="1" fontAlgn="base" latinLnBrk="0" hangingPunct="1">
              <a:lnSpc>
                <a:spcPct val="100000"/>
              </a:lnSpc>
              <a:spcBef>
                <a:spcPct val="0"/>
              </a:spcBef>
              <a:spcAft>
                <a:spcPct val="0"/>
              </a:spcAft>
              <a:buClr>
                <a:srgbClr val="FEFDDE"/>
              </a:buClr>
              <a:buSzTx/>
              <a:buFont typeface="Wingdings" pitchFamily="2" charset="2"/>
              <a:buNone/>
              <a:tabLst/>
              <a:defRPr/>
            </a:pPr>
            <a:r>
              <a:rPr kumimoji="0" lang="en-US" sz="2200" b="1" i="0" u="none" strike="noStrike" kern="0" cap="none" spc="0" normalizeH="0" baseline="0" noProof="0" dirty="0">
                <a:ln>
                  <a:noFill/>
                </a:ln>
                <a:solidFill>
                  <a:srgbClr val="455560"/>
                </a:solidFill>
                <a:effectLst/>
                <a:uLnTx/>
                <a:uFillTx/>
                <a:latin typeface="Calibri"/>
                <a:ea typeface="+mn-ea"/>
                <a:cs typeface="Calibri"/>
              </a:rPr>
              <a:t>CCO Independent Conference Coverage*</a:t>
            </a:r>
            <a:br>
              <a:rPr kumimoji="0" lang="en-US" sz="2200" b="1" i="0" u="none" strike="noStrike" kern="0" cap="none" spc="0" normalizeH="0" baseline="0" noProof="0" dirty="0">
                <a:ln>
                  <a:noFill/>
                </a:ln>
                <a:solidFill>
                  <a:srgbClr val="FFFFFF"/>
                </a:solidFill>
                <a:effectLst/>
                <a:uLnTx/>
                <a:uFillTx/>
                <a:latin typeface="Calibri" panose="020F0502020204030204" pitchFamily="34" charset="0"/>
                <a:ea typeface="+mn-ea"/>
                <a:cs typeface="+mn-cs"/>
              </a:rPr>
            </a:br>
            <a:r>
              <a:rPr kumimoji="0" lang="en-US" sz="1600" b="0" i="0" u="none" strike="noStrike" kern="0" cap="none" spc="0" normalizeH="0" baseline="0" noProof="0" dirty="0">
                <a:ln>
                  <a:noFill/>
                </a:ln>
                <a:solidFill>
                  <a:srgbClr val="455560"/>
                </a:solidFill>
                <a:effectLst/>
                <a:uLnTx/>
                <a:uFillTx/>
                <a:latin typeface="Calibri"/>
                <a:ea typeface="+mn-ea"/>
                <a:cs typeface="Calibri"/>
              </a:rPr>
              <a:t>of the </a:t>
            </a:r>
            <a:r>
              <a:rPr kumimoji="0" lang="en-US" sz="1600" b="0" i="1" u="none" strike="noStrike" kern="0" cap="none" spc="0" normalizeH="0" baseline="0" noProof="0" dirty="0">
                <a:ln>
                  <a:noFill/>
                </a:ln>
                <a:solidFill>
                  <a:srgbClr val="455560"/>
                </a:solidFill>
                <a:effectLst/>
                <a:uLnTx/>
                <a:uFillTx/>
                <a:latin typeface="Calibri"/>
                <a:ea typeface="+mn-ea"/>
                <a:cs typeface="Calibri"/>
              </a:rPr>
              <a:t>2024</a:t>
            </a:r>
            <a:r>
              <a:rPr kumimoji="0" lang="en-US" sz="1600" b="0" i="0" u="none" strike="noStrike" kern="0" cap="none" spc="0" normalizeH="0" baseline="0" noProof="0" dirty="0">
                <a:ln>
                  <a:noFill/>
                </a:ln>
                <a:solidFill>
                  <a:srgbClr val="455560"/>
                </a:solidFill>
                <a:effectLst/>
                <a:uLnTx/>
                <a:uFillTx/>
                <a:latin typeface="Calibri"/>
                <a:ea typeface="+mn-ea"/>
                <a:cs typeface="Calibri"/>
              </a:rPr>
              <a:t> </a:t>
            </a:r>
            <a:r>
              <a:rPr kumimoji="0" lang="en-US" sz="1600" b="0" i="1" u="none" strike="noStrike" kern="0" cap="none" spc="0" normalizeH="0" baseline="0" noProof="0" dirty="0">
                <a:ln>
                  <a:noFill/>
                </a:ln>
                <a:solidFill>
                  <a:srgbClr val="455560"/>
                </a:solidFill>
                <a:effectLst/>
                <a:uLnTx/>
                <a:uFillTx/>
                <a:latin typeface="Calibri"/>
                <a:ea typeface="+mn-ea"/>
                <a:cs typeface="Calibri"/>
              </a:rPr>
              <a:t>American Society of Clinical Oncology Annual Meeting, May 31 - June 4, 2024</a:t>
            </a:r>
            <a:endParaRPr kumimoji="0" lang="en-US" altLang="en-US" sz="1600" b="0" i="0" u="none" strike="noStrike" kern="0" cap="none" spc="0" normalizeH="0" baseline="0" noProof="0" dirty="0">
              <a:ln>
                <a:noFill/>
              </a:ln>
              <a:solidFill>
                <a:srgbClr val="455560"/>
              </a:solidFill>
              <a:effectLst/>
              <a:uLnTx/>
              <a:uFillTx/>
              <a:latin typeface="Calibri"/>
              <a:ea typeface="+mn-ea"/>
              <a:cs typeface="Calibri"/>
            </a:endParaRPr>
          </a:p>
        </p:txBody>
      </p:sp>
      <p:sp>
        <p:nvSpPr>
          <p:cNvPr id="10" name="Text Box 10">
            <a:extLst>
              <a:ext uri="{FF2B5EF4-FFF2-40B4-BE49-F238E27FC236}">
                <a16:creationId xmlns:a16="http://schemas.microsoft.com/office/drawing/2014/main" id="{9DD34F7F-8687-0019-5A3B-63E66E42736B}"/>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8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*CCO is an independent medical education company that provides state-of-the-art medical information to healthcare professionals through conference coverage and other educational programs.</a:t>
            </a:r>
          </a:p>
        </p:txBody>
      </p:sp>
      <p:sp>
        <p:nvSpPr>
          <p:cNvPr id="11" name="Text Box 19">
            <a:extLst>
              <a:ext uri="{FF2B5EF4-FFF2-40B4-BE49-F238E27FC236}">
                <a16:creationId xmlns:a16="http://schemas.microsoft.com/office/drawing/2014/main" id="{893E7CA9-2C0D-4470-14A9-413D2F0026EC}"/>
              </a:ext>
            </a:extLst>
          </p:cNvPr>
          <p:cNvSpPr txBox="1">
            <a:spLocks noChangeArrowheads="1"/>
          </p:cNvSpPr>
          <p:nvPr/>
        </p:nvSpPr>
        <p:spPr bwMode="auto">
          <a:xfrm>
            <a:off x="437991" y="6135728"/>
            <a:ext cx="348265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 typeface="Arial" panose="020B0604020202020204" pitchFamily="34" charset="0"/>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Provided by Clinical Care Options, LLC</a:t>
            </a:r>
          </a:p>
        </p:txBody>
      </p:sp>
    </p:spTree>
    <p:extLst>
      <p:ext uri="{BB962C8B-B14F-4D97-AF65-F5344CB8AC3E}">
        <p14:creationId xmlns:p14="http://schemas.microsoft.com/office/powerpoint/2010/main" val="39147350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8" name="Group 7">
            <a:extLst>
              <a:ext uri="{FF2B5EF4-FFF2-40B4-BE49-F238E27FC236}">
                <a16:creationId xmlns:a16="http://schemas.microsoft.com/office/drawing/2014/main" id="{59116265-F217-C600-FAC6-FE32BCA6725D}"/>
              </a:ext>
            </a:extLst>
          </p:cNvPr>
          <p:cNvGrpSpPr/>
          <p:nvPr/>
        </p:nvGrpSpPr>
        <p:grpSpPr>
          <a:xfrm>
            <a:off x="4156075" y="3434848"/>
            <a:ext cx="4509943" cy="615278"/>
            <a:chOff x="4156075" y="3330939"/>
            <a:chExt cx="4509943" cy="615278"/>
          </a:xfrm>
        </p:grpSpPr>
        <p:sp>
          <p:nvSpPr>
            <p:cNvPr id="9" name="Rectangle 7">
              <a:extLst>
                <a:ext uri="{FF2B5EF4-FFF2-40B4-BE49-F238E27FC236}">
                  <a16:creationId xmlns:a16="http://schemas.microsoft.com/office/drawing/2014/main" id="{51E578EA-A991-252D-7440-A9C0521F2317}"/>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pic>
          <p:nvPicPr>
            <p:cNvPr id="10" name="Picture 9">
              <a:extLst>
                <a:ext uri="{FF2B5EF4-FFF2-40B4-BE49-F238E27FC236}">
                  <a16:creationId xmlns:a16="http://schemas.microsoft.com/office/drawing/2014/main" id="{F10A7A64-40AF-C4DC-21AB-4C79615979D0}"/>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635745" y="3330939"/>
              <a:ext cx="1030273" cy="549479"/>
            </a:xfrm>
            <a:prstGeom prst="rect">
              <a:avLst/>
            </a:prstGeom>
          </p:spPr>
        </p:pic>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WU-KONG1: Background</a:t>
            </a:r>
            <a:endParaRPr lang="en-US" altLang="en-US" dirty="0"/>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a:xfrm>
            <a:off x="626062" y="1521514"/>
            <a:ext cx="10877529" cy="4650686"/>
          </a:xfrm>
        </p:spPr>
        <p:txBody>
          <a:bodyPr/>
          <a:lstStyle/>
          <a:p>
            <a:r>
              <a:rPr lang="en-US" altLang="en-US" sz="2200" dirty="0"/>
              <a:t>Sunvozertinib: an oral selective inhibitor of </a:t>
            </a:r>
            <a:r>
              <a:rPr lang="en-US" altLang="en-US" sz="2200" i="1" dirty="0"/>
              <a:t>EGFR</a:t>
            </a:r>
            <a:r>
              <a:rPr lang="en-US" altLang="en-US" sz="2200" dirty="0"/>
              <a:t> exon20ins and other </a:t>
            </a:r>
            <a:r>
              <a:rPr lang="en-US" altLang="en-US" sz="2200" i="1" dirty="0"/>
              <a:t>EGFR</a:t>
            </a:r>
            <a:r>
              <a:rPr lang="en-US" altLang="en-US" sz="2200" dirty="0"/>
              <a:t> mutations</a:t>
            </a:r>
            <a:r>
              <a:rPr lang="en-US" altLang="en-US" sz="2200" baseline="30000" dirty="0"/>
              <a:t>1</a:t>
            </a:r>
          </a:p>
          <a:p>
            <a:r>
              <a:rPr lang="en-US" altLang="en-US" sz="2200" dirty="0"/>
              <a:t>Phase I studies showed tolerability and activity of sunvozertinib in NSCLC with </a:t>
            </a:r>
            <a:r>
              <a:rPr lang="en-US" altLang="en-US" sz="2200" i="1" dirty="0"/>
              <a:t>EGFR</a:t>
            </a:r>
            <a:r>
              <a:rPr lang="en-US" altLang="en-US" sz="2200" dirty="0"/>
              <a:t> exon20ins mutations</a:t>
            </a:r>
            <a:r>
              <a:rPr lang="en-US" altLang="en-US" sz="2200" baseline="30000" dirty="0"/>
              <a:t>1</a:t>
            </a:r>
          </a:p>
          <a:p>
            <a:r>
              <a:rPr lang="en-US" altLang="en-US" sz="2200" dirty="0"/>
              <a:t>Single-arm phase II WU-KONG6 trial found sunvozertinib active in patients with NSCLC and </a:t>
            </a:r>
            <a:r>
              <a:rPr lang="en-US" altLang="en-US" sz="2200" i="1" dirty="0"/>
              <a:t>EGFR</a:t>
            </a:r>
            <a:r>
              <a:rPr lang="en-US" altLang="en-US" sz="2200" dirty="0"/>
              <a:t> exon20ins mutations previously treated with platinum-based chemotherapy</a:t>
            </a:r>
            <a:r>
              <a:rPr lang="en-US" altLang="en-US" sz="2200" baseline="30000" dirty="0"/>
              <a:t>2</a:t>
            </a:r>
          </a:p>
          <a:p>
            <a:pPr lvl="1"/>
            <a:r>
              <a:rPr lang="en-US" altLang="en-US" sz="2000" dirty="0"/>
              <a:t>Led to conditional approval in China for this patient population</a:t>
            </a:r>
            <a:r>
              <a:rPr lang="en-US" altLang="en-US" sz="2000" baseline="30000" dirty="0"/>
              <a:t>3</a:t>
            </a:r>
            <a:endParaRPr lang="en-US" altLang="en-US" sz="2000" dirty="0"/>
          </a:p>
          <a:p>
            <a:r>
              <a:rPr lang="en-US" altLang="en-US" sz="2200" dirty="0"/>
              <a:t>WU-KONG1B trial evaluating 2 doses of sunvozertinib (200 and 300 mg) in patients with NSCLC and </a:t>
            </a:r>
            <a:r>
              <a:rPr lang="en-US" altLang="en-US" sz="2200" i="1" dirty="0"/>
              <a:t>EGFR</a:t>
            </a:r>
            <a:r>
              <a:rPr lang="en-US" altLang="en-US" sz="2200" dirty="0"/>
              <a:t> exon20ins mutations with progression on or after platinum-based chemotherapy</a:t>
            </a:r>
            <a:r>
              <a:rPr lang="en-US" altLang="en-US" sz="2200" baseline="30000" dirty="0"/>
              <a:t>3</a:t>
            </a:r>
          </a:p>
          <a:p>
            <a:pPr lvl="1"/>
            <a:r>
              <a:rPr lang="en-US" altLang="en-US" sz="2000" dirty="0"/>
              <a:t>Interim analysis: sunvozertinib 300 mg the recommended phase II dose </a:t>
            </a:r>
          </a:p>
          <a:p>
            <a:pPr lvl="1"/>
            <a:r>
              <a:rPr lang="en-US" altLang="en-US" sz="2000" dirty="0"/>
              <a:t>Current analysis reports outcomes in the 300-mg cohort from WU-KONG1B</a:t>
            </a:r>
            <a:r>
              <a:rPr lang="en-US" altLang="en-US" sz="2000" baseline="30000" dirty="0"/>
              <a:t>4</a:t>
            </a:r>
            <a:endParaRPr lang="en-US" altLang="en-US" sz="2000"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201074"/>
            <a:ext cx="801052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1. Wang. Cancer Discov. 2022;12:1676. 2. Wang. Lancet Respir Med. 2024;12:217. </a:t>
            </a:r>
            <a:b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b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3. Dhillon. Drugs. 2023;83:1629. 4. Yang. ASCO 2024. Abstr 8513.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a:extLst>
              <a:ext uri="{FF2B5EF4-FFF2-40B4-BE49-F238E27FC236}">
                <a16:creationId xmlns:a16="http://schemas.microsoft.com/office/drawing/2014/main" id="{29275E2E-3E83-3F88-A50D-C0CF1D4926F7}"/>
              </a:ext>
            </a:extLst>
          </p:cNvPr>
          <p:cNvSpPr txBox="1">
            <a:spLocks noChangeArrowheads="1"/>
          </p:cNvSpPr>
          <p:nvPr/>
        </p:nvSpPr>
        <p:spPr>
          <a:xfrm>
            <a:off x="609759" y="1513047"/>
            <a:ext cx="10796396" cy="4650686"/>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lang="en-US" altLang="en-US" sz="2000" kern="0" dirty="0">
                <a:solidFill>
                  <a:srgbClr val="000000"/>
                </a:solidFill>
              </a:rPr>
              <a:t>Multinational phase II study with a randomized, dose-finding phase followed by a single-arm phase after interim analysis identified RP2D</a:t>
            </a: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endParaRPr kumimoji="0" lang="en-US" alt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endParaRPr lang="en-US" altLang="en-US" sz="2000" kern="0" dirty="0">
              <a:solidFill>
                <a:srgbClr val="000000"/>
              </a:solidFill>
            </a:endParaRP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endParaRPr kumimoji="0" lang="en-US" alt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endParaRPr lang="en-US" altLang="en-US" sz="2000" kern="0" dirty="0">
              <a:solidFill>
                <a:srgbClr val="000000"/>
              </a:solidFill>
            </a:endParaRP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endParaRPr kumimoji="0" lang="en-US" alt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endParaRPr lang="en-US" altLang="en-US" sz="2000" kern="0" dirty="0">
              <a:solidFill>
                <a:srgbClr val="000000"/>
              </a:solidFill>
            </a:endParaRP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lang="en-US" altLang="en-US" sz="2000" b="1" kern="0" dirty="0">
                <a:solidFill>
                  <a:srgbClr val="000000"/>
                </a:solidFill>
              </a:rPr>
              <a:t>Primary endpoint: </a:t>
            </a:r>
            <a:r>
              <a:rPr lang="en-US" altLang="en-US" sz="2000" kern="0" dirty="0">
                <a:solidFill>
                  <a:srgbClr val="000000"/>
                </a:solidFill>
              </a:rPr>
              <a:t>ORR assessed by IRC</a:t>
            </a: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altLang="en-US" sz="2000" b="1"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Secondary endpoints</a:t>
            </a:r>
            <a:r>
              <a:rPr kumimoji="0" lang="en-US" alt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 DoR by IRC, investigator-assessed ORR, DoR</a:t>
            </a: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endParaRPr kumimoji="0" lang="en-US" alt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endParaRPr kumimoji="0" lang="en-US" alt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19458" name="Rectangle 2">
            <a:extLst>
              <a:ext uri="{FF2B5EF4-FFF2-40B4-BE49-F238E27FC236}">
                <a16:creationId xmlns:a16="http://schemas.microsoft.com/office/drawing/2014/main" id="{F65B5284-A016-40AE-8211-CECB2CF27933}"/>
              </a:ext>
            </a:extLst>
          </p:cNvPr>
          <p:cNvSpPr>
            <a:spLocks noGrp="1" noChangeArrowheads="1"/>
          </p:cNvSpPr>
          <p:nvPr>
            <p:ph type="title"/>
          </p:nvPr>
        </p:nvSpPr>
        <p:spPr/>
        <p:txBody>
          <a:bodyPr/>
          <a:lstStyle/>
          <a:p>
            <a:pPr eaLnBrk="1" hangingPunct="1"/>
            <a:r>
              <a:rPr lang="en-US" dirty="0"/>
              <a:t>WU-KONG1:</a:t>
            </a:r>
            <a:r>
              <a:rPr lang="en-US" altLang="en-US" dirty="0"/>
              <a:t> Study Design</a:t>
            </a:r>
          </a:p>
        </p:txBody>
      </p:sp>
      <p:sp>
        <p:nvSpPr>
          <p:cNvPr id="19460" name="Text Box 45">
            <a:extLst>
              <a:ext uri="{FF2B5EF4-FFF2-40B4-BE49-F238E27FC236}">
                <a16:creationId xmlns:a16="http://schemas.microsoft.com/office/drawing/2014/main" id="{73BB8788-EA93-4F80-B091-B8486BEE8697}"/>
              </a:ext>
            </a:extLst>
          </p:cNvPr>
          <p:cNvSpPr txBox="1">
            <a:spLocks noChangeArrowheads="1"/>
          </p:cNvSpPr>
          <p:nvPr/>
        </p:nvSpPr>
        <p:spPr bwMode="auto">
          <a:xfrm>
            <a:off x="1210142" y="3009435"/>
            <a:ext cx="2410971" cy="1815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60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Locally advanced or metastatic NSCLC with confirmed </a:t>
            </a:r>
            <a:r>
              <a:rPr kumimoji="0" lang="en-GB" altLang="en-US" sz="160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EGFR</a:t>
            </a:r>
            <a:r>
              <a:rPr kumimoji="0" lang="en-GB" altLang="en-US" sz="160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exon20ins mutations; prior platinum-based chemotherapy; ECOG PS 0/1</a:t>
            </a:r>
          </a:p>
          <a:p>
            <a:pPr marL="0" marR="0" lvl="0" indent="0" algn="ctr" defTabSz="914400" rtl="0" eaLnBrk="0" fontAlgn="base" latinLnBrk="0" hangingPunct="0">
              <a:lnSpc>
                <a:spcPct val="100000"/>
              </a:lnSpc>
              <a:spcBef>
                <a:spcPct val="0"/>
              </a:spcBef>
              <a:spcAft>
                <a:spcPct val="0"/>
              </a:spcAft>
              <a:buClrTx/>
              <a:buSzTx/>
              <a:buFontTx/>
              <a:buNone/>
              <a:tabLst/>
              <a:defRPr/>
            </a:pPr>
            <a:r>
              <a:rPr lang="en-GB" altLang="en-US" sz="1600" dirty="0">
                <a:solidFill>
                  <a:srgbClr val="000000"/>
                </a:solidFill>
                <a:latin typeface="Calibri" panose="020F0502020204030204" pitchFamily="34" charset="0"/>
                <a:cs typeface="Arial" panose="020B0604020202020204" pitchFamily="34" charset="0"/>
              </a:rPr>
              <a:t>(N = 184)</a:t>
            </a:r>
            <a:endParaRPr kumimoji="0" lang="en-GB" altLang="en-US" sz="160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9463" name="Rectangle 49">
            <a:extLst>
              <a:ext uri="{FF2B5EF4-FFF2-40B4-BE49-F238E27FC236}">
                <a16:creationId xmlns:a16="http://schemas.microsoft.com/office/drawing/2014/main" id="{C346F25D-ABA6-46CD-940B-7C5654E371C3}"/>
              </a:ext>
            </a:extLst>
          </p:cNvPr>
          <p:cNvSpPr>
            <a:spLocks noChangeArrowheads="1"/>
          </p:cNvSpPr>
          <p:nvPr/>
        </p:nvSpPr>
        <p:spPr bwMode="auto">
          <a:xfrm>
            <a:off x="3907354" y="3009435"/>
            <a:ext cx="1883092" cy="687270"/>
          </a:xfrm>
          <a:prstGeom prst="rect">
            <a:avLst/>
          </a:prstGeom>
          <a:solidFill>
            <a:schemeClr val="accent2"/>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Sunvozertinib</a:t>
            </a:r>
            <a:r>
              <a:rPr lang="en-US" altLang="en-US" sz="1800" b="1" dirty="0">
                <a:solidFill>
                  <a:srgbClr val="FFFFFF"/>
                </a:solidFill>
                <a:latin typeface="Calibri" panose="020F0502020204030204" pitchFamily="34" charset="0"/>
                <a:cs typeface="Arial" panose="020B0604020202020204" pitchFamily="34" charset="0"/>
              </a:rPr>
              <a:t> </a:t>
            </a:r>
          </a:p>
          <a:p>
            <a:pPr marL="0" marR="0" lvl="0" indent="0" algn="ctr" defTabSz="914400" rtl="0" eaLnBrk="0" fontAlgn="base" latinLnBrk="0" hangingPunct="0">
              <a:lnSpc>
                <a:spcPct val="100000"/>
              </a:lnSpc>
              <a:spcBef>
                <a:spcPct val="0"/>
              </a:spcBef>
              <a:spcAft>
                <a:spcPct val="0"/>
              </a:spcAft>
              <a:buClrTx/>
              <a:buSzTx/>
              <a:buFontTx/>
              <a:buNone/>
              <a:tabLst/>
              <a:defRPr/>
            </a:pPr>
            <a:r>
              <a:rPr lang="en-US" altLang="en-US" sz="1800" dirty="0">
                <a:solidFill>
                  <a:srgbClr val="FFFFFF"/>
                </a:solidFill>
                <a:latin typeface="Calibri" panose="020F0502020204030204" pitchFamily="34" charset="0"/>
                <a:cs typeface="Arial" panose="020B0604020202020204" pitchFamily="34" charset="0"/>
              </a:rPr>
              <a:t>200 mg QD</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9468" name="Line 54">
            <a:extLst>
              <a:ext uri="{FF2B5EF4-FFF2-40B4-BE49-F238E27FC236}">
                <a16:creationId xmlns:a16="http://schemas.microsoft.com/office/drawing/2014/main" id="{D1F2E6DC-39ED-43FE-A784-E6851ADCA3EA}"/>
              </a:ext>
            </a:extLst>
          </p:cNvPr>
          <p:cNvSpPr>
            <a:spLocks noChangeShapeType="1"/>
          </p:cNvSpPr>
          <p:nvPr/>
        </p:nvSpPr>
        <p:spPr bwMode="auto">
          <a:xfrm flipV="1">
            <a:off x="3521462" y="3459527"/>
            <a:ext cx="334878" cy="38247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 name="Text Box 11">
            <a:extLst>
              <a:ext uri="{FF2B5EF4-FFF2-40B4-BE49-F238E27FC236}">
                <a16:creationId xmlns:a16="http://schemas.microsoft.com/office/drawing/2014/main" id="{59013EB0-FA0F-240F-DDA2-BF92CE92F5A7}"/>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Yang. ASCO 2024. Abstr 8513.</a:t>
            </a:r>
          </a:p>
        </p:txBody>
      </p:sp>
      <p:sp>
        <p:nvSpPr>
          <p:cNvPr id="13" name="Line 54">
            <a:extLst>
              <a:ext uri="{FF2B5EF4-FFF2-40B4-BE49-F238E27FC236}">
                <a16:creationId xmlns:a16="http://schemas.microsoft.com/office/drawing/2014/main" id="{7A5BD40B-0096-27F9-7432-FCFAA79E92AD}"/>
              </a:ext>
            </a:extLst>
          </p:cNvPr>
          <p:cNvSpPr>
            <a:spLocks noChangeShapeType="1"/>
          </p:cNvSpPr>
          <p:nvPr/>
        </p:nvSpPr>
        <p:spPr bwMode="auto">
          <a:xfrm>
            <a:off x="3529923" y="3975991"/>
            <a:ext cx="334878" cy="38247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4" name="Rectangle 49">
            <a:extLst>
              <a:ext uri="{FF2B5EF4-FFF2-40B4-BE49-F238E27FC236}">
                <a16:creationId xmlns:a16="http://schemas.microsoft.com/office/drawing/2014/main" id="{F49B7E45-C919-4BC0-8FBE-98EC796957A8}"/>
              </a:ext>
            </a:extLst>
          </p:cNvPr>
          <p:cNvSpPr>
            <a:spLocks noChangeArrowheads="1"/>
          </p:cNvSpPr>
          <p:nvPr/>
        </p:nvSpPr>
        <p:spPr bwMode="auto">
          <a:xfrm>
            <a:off x="3885660" y="4092326"/>
            <a:ext cx="1883092" cy="687270"/>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Sunvozertinib</a:t>
            </a:r>
            <a:r>
              <a:rPr lang="en-US" altLang="en-US" sz="1800" b="1" dirty="0">
                <a:solidFill>
                  <a:srgbClr val="FFFFFF"/>
                </a:solidFill>
                <a:latin typeface="Calibri" panose="020F0502020204030204" pitchFamily="34" charset="0"/>
                <a:cs typeface="Arial" panose="020B0604020202020204" pitchFamily="34" charset="0"/>
              </a:rPr>
              <a:t> </a:t>
            </a:r>
          </a:p>
          <a:p>
            <a:pPr marL="0" marR="0" lvl="0" indent="0" algn="ctr" defTabSz="914400" rtl="0" eaLnBrk="0" fontAlgn="base" latinLnBrk="0" hangingPunct="0">
              <a:lnSpc>
                <a:spcPct val="100000"/>
              </a:lnSpc>
              <a:spcBef>
                <a:spcPct val="0"/>
              </a:spcBef>
              <a:spcAft>
                <a:spcPct val="0"/>
              </a:spcAft>
              <a:buClrTx/>
              <a:buSzTx/>
              <a:buFontTx/>
              <a:buNone/>
              <a:tabLst/>
              <a:defRPr/>
            </a:pPr>
            <a:r>
              <a:rPr lang="en-US" altLang="en-US" sz="1800" dirty="0">
                <a:solidFill>
                  <a:srgbClr val="FFFFFF"/>
                </a:solidFill>
                <a:latin typeface="Calibri" panose="020F0502020204030204" pitchFamily="34" charset="0"/>
                <a:cs typeface="Arial" panose="020B0604020202020204" pitchFamily="34" charset="0"/>
              </a:rPr>
              <a:t>300 mg QD</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 name="Line 54">
            <a:extLst>
              <a:ext uri="{FF2B5EF4-FFF2-40B4-BE49-F238E27FC236}">
                <a16:creationId xmlns:a16="http://schemas.microsoft.com/office/drawing/2014/main" id="{CC5CB497-990B-6194-1C16-9B16278ED0E2}"/>
              </a:ext>
            </a:extLst>
          </p:cNvPr>
          <p:cNvSpPr>
            <a:spLocks noChangeShapeType="1"/>
          </p:cNvSpPr>
          <p:nvPr/>
        </p:nvSpPr>
        <p:spPr bwMode="auto">
          <a:xfrm>
            <a:off x="5843248" y="4443107"/>
            <a:ext cx="824176"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6" name="Rectangle 49">
            <a:extLst>
              <a:ext uri="{FF2B5EF4-FFF2-40B4-BE49-F238E27FC236}">
                <a16:creationId xmlns:a16="http://schemas.microsoft.com/office/drawing/2014/main" id="{35A7781A-EC80-9B19-A843-9FF0E8804923}"/>
              </a:ext>
            </a:extLst>
          </p:cNvPr>
          <p:cNvSpPr>
            <a:spLocks noChangeArrowheads="1"/>
          </p:cNvSpPr>
          <p:nvPr/>
        </p:nvSpPr>
        <p:spPr bwMode="auto">
          <a:xfrm>
            <a:off x="6848254" y="4106242"/>
            <a:ext cx="2834640" cy="685800"/>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Sunvozertinib</a:t>
            </a:r>
            <a:r>
              <a:rPr lang="en-US" altLang="en-US" sz="1800" b="1" dirty="0">
                <a:solidFill>
                  <a:srgbClr val="FFFFFF"/>
                </a:solidFill>
                <a:latin typeface="Calibri" panose="020F0502020204030204" pitchFamily="34" charset="0"/>
                <a:cs typeface="Arial" panose="020B0604020202020204" pitchFamily="34" charset="0"/>
              </a:rPr>
              <a:t> </a:t>
            </a:r>
          </a:p>
          <a:p>
            <a:pPr marL="0" marR="0" lvl="0" indent="0" algn="ctr" defTabSz="914400" rtl="0" eaLnBrk="0" fontAlgn="base" latinLnBrk="0" hangingPunct="0">
              <a:lnSpc>
                <a:spcPct val="100000"/>
              </a:lnSpc>
              <a:spcBef>
                <a:spcPct val="0"/>
              </a:spcBef>
              <a:spcAft>
                <a:spcPct val="0"/>
              </a:spcAft>
              <a:buClrTx/>
              <a:buSzTx/>
              <a:buFontTx/>
              <a:buNone/>
              <a:tabLst/>
              <a:defRPr/>
            </a:pPr>
            <a:r>
              <a:rPr lang="en-US" altLang="en-US" sz="1800" dirty="0">
                <a:solidFill>
                  <a:srgbClr val="FFFFFF"/>
                </a:solidFill>
                <a:latin typeface="Calibri" panose="020F0502020204030204" pitchFamily="34" charset="0"/>
                <a:cs typeface="Arial" panose="020B0604020202020204" pitchFamily="34" charset="0"/>
              </a:rPr>
              <a:t>300 mg QD </a:t>
            </a: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 = 111)</a:t>
            </a:r>
          </a:p>
        </p:txBody>
      </p:sp>
      <p:sp>
        <p:nvSpPr>
          <p:cNvPr id="18" name="Text Box 45">
            <a:extLst>
              <a:ext uri="{FF2B5EF4-FFF2-40B4-BE49-F238E27FC236}">
                <a16:creationId xmlns:a16="http://schemas.microsoft.com/office/drawing/2014/main" id="{F052C38C-E2BA-0ADA-D6F8-3C84E340AA43}"/>
              </a:ext>
            </a:extLst>
          </p:cNvPr>
          <p:cNvSpPr txBox="1">
            <a:spLocks noChangeArrowheads="1"/>
          </p:cNvSpPr>
          <p:nvPr/>
        </p:nvSpPr>
        <p:spPr bwMode="auto">
          <a:xfrm>
            <a:off x="5512192" y="2210460"/>
            <a:ext cx="153748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80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Interim analysis</a:t>
            </a:r>
            <a:endParaRPr kumimoji="0" lang="en-US" altLang="en-US" sz="180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9" name="Text Box 45">
            <a:extLst>
              <a:ext uri="{FF2B5EF4-FFF2-40B4-BE49-F238E27FC236}">
                <a16:creationId xmlns:a16="http://schemas.microsoft.com/office/drawing/2014/main" id="{D8DA89CF-15B6-C9CE-5DC3-1736FD2BF736}"/>
              </a:ext>
            </a:extLst>
          </p:cNvPr>
          <p:cNvSpPr txBox="1">
            <a:spLocks noChangeArrowheads="1"/>
          </p:cNvSpPr>
          <p:nvPr/>
        </p:nvSpPr>
        <p:spPr bwMode="auto">
          <a:xfrm>
            <a:off x="6833664" y="4846590"/>
            <a:ext cx="293474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Current analysis</a:t>
            </a:r>
            <a:endParaRPr kumimoji="0" lang="en-US" altLang="en-US" sz="180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4" name="TextBox 3">
            <a:extLst>
              <a:ext uri="{FF2B5EF4-FFF2-40B4-BE49-F238E27FC236}">
                <a16:creationId xmlns:a16="http://schemas.microsoft.com/office/drawing/2014/main" id="{A0F75937-47C0-EDED-2DC6-A7DC5485B07E}"/>
              </a:ext>
            </a:extLst>
          </p:cNvPr>
          <p:cNvSpPr txBox="1"/>
          <p:nvPr/>
        </p:nvSpPr>
        <p:spPr bwMode="auto">
          <a:xfrm>
            <a:off x="1865609" y="2242027"/>
            <a:ext cx="364658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i="1" dirty="0">
                <a:solidFill>
                  <a:schemeClr val="bg1"/>
                </a:solidFill>
                <a:latin typeface="Calibri" panose="020F0502020204030204" pitchFamily="34" charset="0"/>
              </a:rPr>
              <a:t>Stratified by brain metastases (yes vs no), number of prior therapies</a:t>
            </a:r>
          </a:p>
        </p:txBody>
      </p:sp>
      <p:cxnSp>
        <p:nvCxnSpPr>
          <p:cNvPr id="7" name="Straight Arrow Connector 6">
            <a:extLst>
              <a:ext uri="{FF2B5EF4-FFF2-40B4-BE49-F238E27FC236}">
                <a16:creationId xmlns:a16="http://schemas.microsoft.com/office/drawing/2014/main" id="{C0CF2C9D-2E2D-83C8-5A40-109B54E47E9F}"/>
              </a:ext>
            </a:extLst>
          </p:cNvPr>
          <p:cNvCxnSpPr/>
          <p:nvPr/>
        </p:nvCxnSpPr>
        <p:spPr bwMode="auto">
          <a:xfrm>
            <a:off x="3621113" y="2751073"/>
            <a:ext cx="0" cy="516002"/>
          </a:xfrm>
          <a:prstGeom prst="straightConnector1">
            <a:avLst/>
          </a:prstGeom>
          <a:noFill/>
          <a:ln w="28575" cap="flat" cmpd="sng" algn="ctr">
            <a:solidFill>
              <a:schemeClr val="bg1"/>
            </a:solidFill>
            <a:prstDash val="sysDash"/>
            <a:round/>
            <a:headEnd type="none" w="med" len="med"/>
            <a:tailEnd type="triangle"/>
          </a:ln>
          <a:effectLst/>
        </p:spPr>
      </p:cxnSp>
      <p:sp>
        <p:nvSpPr>
          <p:cNvPr id="5" name="Line 54">
            <a:extLst>
              <a:ext uri="{FF2B5EF4-FFF2-40B4-BE49-F238E27FC236}">
                <a16:creationId xmlns:a16="http://schemas.microsoft.com/office/drawing/2014/main" id="{B035858A-293A-538F-2A55-CAFF4A88C7B4}"/>
              </a:ext>
            </a:extLst>
          </p:cNvPr>
          <p:cNvSpPr>
            <a:spLocks noChangeShapeType="1"/>
          </p:cNvSpPr>
          <p:nvPr/>
        </p:nvSpPr>
        <p:spPr bwMode="auto">
          <a:xfrm>
            <a:off x="9881697" y="4429408"/>
            <a:ext cx="54864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9" name="TextBox 8">
            <a:extLst>
              <a:ext uri="{FF2B5EF4-FFF2-40B4-BE49-F238E27FC236}">
                <a16:creationId xmlns:a16="http://schemas.microsoft.com/office/drawing/2014/main" id="{AF110D5E-EE5A-E9B8-ED42-6113E6BD576D}"/>
              </a:ext>
            </a:extLst>
          </p:cNvPr>
          <p:cNvSpPr txBox="1"/>
          <p:nvPr/>
        </p:nvSpPr>
        <p:spPr bwMode="auto">
          <a:xfrm>
            <a:off x="10113656" y="3929693"/>
            <a:ext cx="1784474"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lang="en-US" altLang="en-US" sz="1600" i="1" dirty="0">
                <a:solidFill>
                  <a:schemeClr val="bg1"/>
                </a:solidFill>
                <a:latin typeface="Calibri" panose="020F0502020204030204" pitchFamily="34" charset="0"/>
                <a:cs typeface="Arial" panose="020B0604020202020204" pitchFamily="34" charset="0"/>
              </a:rPr>
              <a:t>Continuous dosing until </a:t>
            </a:r>
          </a:p>
          <a:p>
            <a:pPr marL="0" marR="0" lvl="0" indent="0" algn="ctr" defTabSz="914400" rtl="0" eaLnBrk="0" fontAlgn="base" latinLnBrk="0" hangingPunct="0">
              <a:lnSpc>
                <a:spcPct val="100000"/>
              </a:lnSpc>
              <a:spcBef>
                <a:spcPct val="0"/>
              </a:spcBef>
              <a:spcAft>
                <a:spcPct val="0"/>
              </a:spcAft>
              <a:buClrTx/>
              <a:buSzTx/>
              <a:buFontTx/>
              <a:buNone/>
              <a:tabLst/>
              <a:defRPr/>
            </a:pPr>
            <a:r>
              <a:rPr lang="en-US" altLang="en-US" sz="1600" i="1" dirty="0">
                <a:solidFill>
                  <a:schemeClr val="bg1"/>
                </a:solidFill>
                <a:latin typeface="Calibri" panose="020F0502020204030204" pitchFamily="34" charset="0"/>
                <a:cs typeface="Arial" panose="020B0604020202020204" pitchFamily="34" charset="0"/>
              </a:rPr>
              <a:t>discontinuation criteria met</a:t>
            </a:r>
          </a:p>
        </p:txBody>
      </p:sp>
      <p:cxnSp>
        <p:nvCxnSpPr>
          <p:cNvPr id="10" name="Straight Arrow Connector 9">
            <a:extLst>
              <a:ext uri="{FF2B5EF4-FFF2-40B4-BE49-F238E27FC236}">
                <a16:creationId xmlns:a16="http://schemas.microsoft.com/office/drawing/2014/main" id="{96FBB178-687A-6AD3-0179-C352D8699077}"/>
              </a:ext>
            </a:extLst>
          </p:cNvPr>
          <p:cNvCxnSpPr/>
          <p:nvPr/>
        </p:nvCxnSpPr>
        <p:spPr bwMode="auto">
          <a:xfrm>
            <a:off x="6231209" y="2846780"/>
            <a:ext cx="0" cy="516002"/>
          </a:xfrm>
          <a:prstGeom prst="straightConnector1">
            <a:avLst/>
          </a:prstGeom>
          <a:noFill/>
          <a:ln w="28575" cap="flat" cmpd="sng" algn="ctr">
            <a:solidFill>
              <a:schemeClr val="bg1"/>
            </a:solidFill>
            <a:prstDash val="solid"/>
            <a:round/>
            <a:headEnd type="none" w="med" len="med"/>
            <a:tailEnd type="triangle"/>
          </a:ln>
          <a:effectLst/>
        </p:spPr>
      </p:cxnSp>
      <p:sp>
        <p:nvSpPr>
          <p:cNvPr id="11" name="TextBox 10">
            <a:extLst>
              <a:ext uri="{FF2B5EF4-FFF2-40B4-BE49-F238E27FC236}">
                <a16:creationId xmlns:a16="http://schemas.microsoft.com/office/drawing/2014/main" id="{B05D0323-4C28-092E-2CB2-8137AC6F348A}"/>
              </a:ext>
            </a:extLst>
          </p:cNvPr>
          <p:cNvSpPr txBox="1"/>
          <p:nvPr/>
        </p:nvSpPr>
        <p:spPr bwMode="auto">
          <a:xfrm>
            <a:off x="5887204" y="4106242"/>
            <a:ext cx="68800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RP2D</a:t>
            </a:r>
          </a:p>
        </p:txBody>
      </p:sp>
      <p:sp>
        <p:nvSpPr>
          <p:cNvPr id="12" name="Rectangle 11">
            <a:extLst>
              <a:ext uri="{FF2B5EF4-FFF2-40B4-BE49-F238E27FC236}">
                <a16:creationId xmlns:a16="http://schemas.microsoft.com/office/drawing/2014/main" id="{D2C9A87A-24DC-41CB-CCD7-C4BFD1A322FF}"/>
              </a:ext>
            </a:extLst>
          </p:cNvPr>
          <p:cNvSpPr/>
          <p:nvPr/>
        </p:nvSpPr>
        <p:spPr bwMode="auto">
          <a:xfrm>
            <a:off x="6743473" y="4008767"/>
            <a:ext cx="3017520" cy="868680"/>
          </a:xfrm>
          <a:prstGeom prst="rect">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Tree>
    <p:extLst>
      <p:ext uri="{BB962C8B-B14F-4D97-AF65-F5344CB8AC3E}">
        <p14:creationId xmlns:p14="http://schemas.microsoft.com/office/powerpoint/2010/main" val="22273101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Group 3">
            <a:extLst>
              <a:ext uri="{FF2B5EF4-FFF2-40B4-BE49-F238E27FC236}">
                <a16:creationId xmlns:a16="http://schemas.microsoft.com/office/drawing/2014/main" id="{5FB593F4-D880-67FF-3D2B-5F7E0399B532}"/>
              </a:ext>
            </a:extLst>
          </p:cNvPr>
          <p:cNvGraphicFramePr>
            <a:graphicFrameLocks/>
          </p:cNvGraphicFramePr>
          <p:nvPr>
            <p:extLst>
              <p:ext uri="{D42A27DB-BD31-4B8C-83A1-F6EECF244321}">
                <p14:modId xmlns:p14="http://schemas.microsoft.com/office/powerpoint/2010/main" val="1522561968"/>
              </p:ext>
            </p:extLst>
          </p:nvPr>
        </p:nvGraphicFramePr>
        <p:xfrm>
          <a:off x="716471" y="1369970"/>
          <a:ext cx="5281008" cy="5022392"/>
        </p:xfrm>
        <a:graphic>
          <a:graphicData uri="http://schemas.openxmlformats.org/drawingml/2006/table">
            <a:tbl>
              <a:tblPr/>
              <a:tblGrid>
                <a:gridCol w="3176800">
                  <a:extLst>
                    <a:ext uri="{9D8B030D-6E8A-4147-A177-3AD203B41FA5}">
                      <a16:colId xmlns:a16="http://schemas.microsoft.com/office/drawing/2014/main" val="20000"/>
                    </a:ext>
                  </a:extLst>
                </a:gridCol>
                <a:gridCol w="2104208">
                  <a:extLst>
                    <a:ext uri="{9D8B030D-6E8A-4147-A177-3AD203B41FA5}">
                      <a16:colId xmlns:a16="http://schemas.microsoft.com/office/drawing/2014/main" val="20001"/>
                    </a:ext>
                  </a:extLst>
                </a:gridCol>
              </a:tblGrid>
              <a:tr h="39393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Sunvozertinib </a:t>
                      </a:r>
                      <a:b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b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300 mg (n = 107)</a:t>
                      </a: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39393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age, yr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64.0 (37-85)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002"/>
                  </a:ext>
                </a:extLst>
              </a:tr>
              <a:tr h="39393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Female,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60 (56.1)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10003"/>
                  </a:ext>
                </a:extLst>
              </a:tr>
              <a:tr h="118175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Race,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Asian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White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Black</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62 (57.9)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43 (40.2)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(1.9)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91914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ECOG PS,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38 (35.5)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69 (64.5)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696941445"/>
                  </a:ext>
                </a:extLst>
              </a:tr>
              <a:tr h="139604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1" u="none" strike="noStrike" cap="none" normalizeH="0" baseline="0" dirty="0">
                          <a:ln>
                            <a:noFill/>
                          </a:ln>
                          <a:solidFill>
                            <a:schemeClr val="bg2">
                              <a:lumMod val="10000"/>
                            </a:schemeClr>
                          </a:solidFill>
                          <a:effectLst/>
                          <a:latin typeface="Calibri" panose="020F0502020204030204" pitchFamily="34" charset="0"/>
                        </a:rPr>
                        <a:t>EGFR</a:t>
                      </a:r>
                      <a:r>
                        <a:rPr kumimoji="0" lang="en-US" sz="1600" b="0" i="0" u="none" strike="noStrike" cap="none" normalizeH="0" baseline="0" dirty="0">
                          <a:ln>
                            <a:noFill/>
                          </a:ln>
                          <a:solidFill>
                            <a:schemeClr val="bg2">
                              <a:lumMod val="10000"/>
                            </a:schemeClr>
                          </a:solidFill>
                          <a:effectLst/>
                          <a:latin typeface="Calibri" panose="020F0502020204030204" pitchFamily="34" charset="0"/>
                        </a:rPr>
                        <a:t> exon20ins subtype,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769_ASV</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770_SVD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773_NPH</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Others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Unknown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22 (20.6)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21 (19.6)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 (6.5)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49 (45.8)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 (7.5)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5924969"/>
                  </a:ext>
                </a:extLst>
              </a:tr>
            </a:tbl>
          </a:graphicData>
        </a:graphic>
      </p:graphicFrame>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WU-KONG1:</a:t>
            </a:r>
            <a:r>
              <a:rPr lang="en-US" altLang="en-US" dirty="0"/>
              <a:t> </a:t>
            </a:r>
            <a:r>
              <a:rPr lang="en-US" dirty="0"/>
              <a:t>Baseline Characteristics</a:t>
            </a:r>
            <a:endParaRPr lang="en-US" altLang="en-US"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Yang. ASCO 2024. Abstr 8513.</a:t>
            </a:r>
          </a:p>
        </p:txBody>
      </p:sp>
      <p:graphicFrame>
        <p:nvGraphicFramePr>
          <p:cNvPr id="3" name="Group 3">
            <a:extLst>
              <a:ext uri="{FF2B5EF4-FFF2-40B4-BE49-F238E27FC236}">
                <a16:creationId xmlns:a16="http://schemas.microsoft.com/office/drawing/2014/main" id="{FDAE3C62-2AAE-15E6-F70E-467B828D0880}"/>
              </a:ext>
            </a:extLst>
          </p:cNvPr>
          <p:cNvGraphicFramePr>
            <a:graphicFrameLocks/>
          </p:cNvGraphicFramePr>
          <p:nvPr>
            <p:extLst>
              <p:ext uri="{D42A27DB-BD31-4B8C-83A1-F6EECF244321}">
                <p14:modId xmlns:p14="http://schemas.microsoft.com/office/powerpoint/2010/main" val="244813386"/>
              </p:ext>
            </p:extLst>
          </p:nvPr>
        </p:nvGraphicFramePr>
        <p:xfrm>
          <a:off x="6252634" y="1387802"/>
          <a:ext cx="5229570" cy="4694016"/>
        </p:xfrm>
        <a:graphic>
          <a:graphicData uri="http://schemas.openxmlformats.org/drawingml/2006/table">
            <a:tbl>
              <a:tblPr/>
              <a:tblGrid>
                <a:gridCol w="3320574">
                  <a:extLst>
                    <a:ext uri="{9D8B030D-6E8A-4147-A177-3AD203B41FA5}">
                      <a16:colId xmlns:a16="http://schemas.microsoft.com/office/drawing/2014/main" val="20000"/>
                    </a:ext>
                  </a:extLst>
                </a:gridCol>
                <a:gridCol w="1908996">
                  <a:extLst>
                    <a:ext uri="{9D8B030D-6E8A-4147-A177-3AD203B41FA5}">
                      <a16:colId xmlns:a16="http://schemas.microsoft.com/office/drawing/2014/main" val="20001"/>
                    </a:ext>
                  </a:extLst>
                </a:gridCol>
              </a:tblGrid>
              <a:tr h="28552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Characteristic,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Sunvozertinib </a:t>
                      </a:r>
                      <a:b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b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300 mg (n = 107)</a:t>
                      </a: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16316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Current/former smoker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37 (34.6)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002"/>
                  </a:ext>
                </a:extLst>
              </a:tr>
              <a:tr h="16316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Brain metastases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27 (25.2)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10003"/>
                  </a:ext>
                </a:extLst>
              </a:tr>
              <a:tr h="40789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Extent of disease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Locally advanced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Metastatic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 (2.8)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104 (97.2)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311407313"/>
                  </a:ext>
                </a:extLst>
              </a:tr>
              <a:tr h="40789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Prior lines of therapy</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&lt; 2</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 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68 (63.6)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39 (36.4)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3261955462"/>
                  </a:ext>
                </a:extLst>
              </a:tr>
              <a:tr h="40789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Prior therapies</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Platinum-based chemotherapy</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Immunotherapy</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Antiangiogenic therapy</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Amivantamab</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EGFR TKI</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Others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107 (100)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52 (48.6)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30 (28.0)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14 (13.1)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14 (13.1)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 (5.6)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406510504"/>
                  </a:ext>
                </a:extLst>
              </a:tr>
            </a:tbl>
          </a:graphicData>
        </a:graphic>
      </p:graphicFrame>
    </p:spTree>
    <p:extLst>
      <p:ext uri="{BB962C8B-B14F-4D97-AF65-F5344CB8AC3E}">
        <p14:creationId xmlns:p14="http://schemas.microsoft.com/office/powerpoint/2010/main" val="37172494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369" name="Group 9368">
            <a:extLst>
              <a:ext uri="{FF2B5EF4-FFF2-40B4-BE49-F238E27FC236}">
                <a16:creationId xmlns:a16="http://schemas.microsoft.com/office/drawing/2014/main" id="{D471C380-4CEB-163B-C750-306EEC5EB297}"/>
              </a:ext>
            </a:extLst>
          </p:cNvPr>
          <p:cNvGrpSpPr/>
          <p:nvPr/>
        </p:nvGrpSpPr>
        <p:grpSpPr>
          <a:xfrm>
            <a:off x="308579" y="1109144"/>
            <a:ext cx="7050456" cy="2959062"/>
            <a:chOff x="288557" y="1152525"/>
            <a:chExt cx="7050456" cy="2959062"/>
          </a:xfrm>
        </p:grpSpPr>
        <p:sp>
          <p:nvSpPr>
            <p:cNvPr id="5" name="TextBox 4">
              <a:extLst>
                <a:ext uri="{FF2B5EF4-FFF2-40B4-BE49-F238E27FC236}">
                  <a16:creationId xmlns:a16="http://schemas.microsoft.com/office/drawing/2014/main" id="{1F78FD30-CD5A-A3C6-BA06-12735CBB3B8C}"/>
                </a:ext>
              </a:extLst>
            </p:cNvPr>
            <p:cNvSpPr txBox="1"/>
            <p:nvPr/>
          </p:nvSpPr>
          <p:spPr bwMode="auto">
            <a:xfrm>
              <a:off x="871827" y="1341440"/>
              <a:ext cx="63236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Change in Tumor Size From BL</a:t>
              </a:r>
              <a:endParaRPr lang="en-US" b="0" dirty="0">
                <a:solidFill>
                  <a:schemeClr val="bg1"/>
                </a:solidFill>
                <a:latin typeface="Calibri" panose="020F0502020204030204" pitchFamily="34" charset="0"/>
              </a:endParaRPr>
            </a:p>
          </p:txBody>
        </p:sp>
        <p:sp>
          <p:nvSpPr>
            <p:cNvPr id="6" name="TextBox 5">
              <a:extLst>
                <a:ext uri="{FF2B5EF4-FFF2-40B4-BE49-F238E27FC236}">
                  <a16:creationId xmlns:a16="http://schemas.microsoft.com/office/drawing/2014/main" id="{2BA228D7-CE4E-2564-01CD-9F352DC03E5D}"/>
                </a:ext>
              </a:extLst>
            </p:cNvPr>
            <p:cNvSpPr txBox="1"/>
            <p:nvPr/>
          </p:nvSpPr>
          <p:spPr bwMode="auto">
            <a:xfrm>
              <a:off x="1030985" y="3527815"/>
              <a:ext cx="90601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n = 106</a:t>
              </a:r>
            </a:p>
          </p:txBody>
        </p:sp>
        <p:sp>
          <p:nvSpPr>
            <p:cNvPr id="9" name="TextBox 8">
              <a:extLst>
                <a:ext uri="{FF2B5EF4-FFF2-40B4-BE49-F238E27FC236}">
                  <a16:creationId xmlns:a16="http://schemas.microsoft.com/office/drawing/2014/main" id="{737E9C1E-1E0D-FC37-97E3-B545F814675C}"/>
                </a:ext>
              </a:extLst>
            </p:cNvPr>
            <p:cNvSpPr txBox="1"/>
            <p:nvPr/>
          </p:nvSpPr>
          <p:spPr bwMode="auto">
            <a:xfrm rot="16200000">
              <a:off x="-1037085" y="2478167"/>
              <a:ext cx="295906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a:r>
                <a:rPr lang="en-US" sz="1400" b="1" dirty="0">
                  <a:solidFill>
                    <a:schemeClr val="bg1"/>
                  </a:solidFill>
                  <a:latin typeface="Calibri" panose="020F0502020204030204" pitchFamily="34" charset="0"/>
                </a:rPr>
                <a:t>Best Tumor Size Change From BL (%) </a:t>
              </a:r>
              <a:endParaRPr lang="en-US" sz="1400" dirty="0"/>
            </a:p>
          </p:txBody>
        </p:sp>
        <p:sp>
          <p:nvSpPr>
            <p:cNvPr id="3" name="TextBox 2">
              <a:extLst>
                <a:ext uri="{FF2B5EF4-FFF2-40B4-BE49-F238E27FC236}">
                  <a16:creationId xmlns:a16="http://schemas.microsoft.com/office/drawing/2014/main" id="{6EE1EEB6-FDE5-B3E4-BC75-E823145E5305}"/>
                </a:ext>
              </a:extLst>
            </p:cNvPr>
            <p:cNvSpPr txBox="1"/>
            <p:nvPr/>
          </p:nvSpPr>
          <p:spPr bwMode="auto">
            <a:xfrm>
              <a:off x="480834" y="1431169"/>
              <a:ext cx="45877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100</a:t>
              </a:r>
            </a:p>
          </p:txBody>
        </p:sp>
        <p:sp>
          <p:nvSpPr>
            <p:cNvPr id="8" name="TextBox 7">
              <a:extLst>
                <a:ext uri="{FF2B5EF4-FFF2-40B4-BE49-F238E27FC236}">
                  <a16:creationId xmlns:a16="http://schemas.microsoft.com/office/drawing/2014/main" id="{E9F63F87-61AF-0984-7D3C-41C51502D9F9}"/>
                </a:ext>
              </a:extLst>
            </p:cNvPr>
            <p:cNvSpPr txBox="1"/>
            <p:nvPr/>
          </p:nvSpPr>
          <p:spPr bwMode="auto">
            <a:xfrm>
              <a:off x="572205" y="1653176"/>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80</a:t>
              </a:r>
            </a:p>
          </p:txBody>
        </p:sp>
        <p:sp>
          <p:nvSpPr>
            <p:cNvPr id="10" name="TextBox 9">
              <a:extLst>
                <a:ext uri="{FF2B5EF4-FFF2-40B4-BE49-F238E27FC236}">
                  <a16:creationId xmlns:a16="http://schemas.microsoft.com/office/drawing/2014/main" id="{3F6FA686-33B7-2AC9-3045-E19DA150EB7A}"/>
                </a:ext>
              </a:extLst>
            </p:cNvPr>
            <p:cNvSpPr txBox="1"/>
            <p:nvPr/>
          </p:nvSpPr>
          <p:spPr bwMode="auto">
            <a:xfrm>
              <a:off x="572205" y="1872995"/>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60</a:t>
              </a:r>
            </a:p>
          </p:txBody>
        </p:sp>
        <p:sp>
          <p:nvSpPr>
            <p:cNvPr id="11" name="TextBox 10">
              <a:extLst>
                <a:ext uri="{FF2B5EF4-FFF2-40B4-BE49-F238E27FC236}">
                  <a16:creationId xmlns:a16="http://schemas.microsoft.com/office/drawing/2014/main" id="{BCA30FAE-3EB7-465F-0222-11CD264F2521}"/>
                </a:ext>
              </a:extLst>
            </p:cNvPr>
            <p:cNvSpPr txBox="1"/>
            <p:nvPr/>
          </p:nvSpPr>
          <p:spPr bwMode="auto">
            <a:xfrm>
              <a:off x="572205" y="2095002"/>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40</a:t>
              </a:r>
            </a:p>
          </p:txBody>
        </p:sp>
        <p:sp>
          <p:nvSpPr>
            <p:cNvPr id="12" name="TextBox 11">
              <a:extLst>
                <a:ext uri="{FF2B5EF4-FFF2-40B4-BE49-F238E27FC236}">
                  <a16:creationId xmlns:a16="http://schemas.microsoft.com/office/drawing/2014/main" id="{B08377D3-39CD-B099-7AB9-CE4668B8CA81}"/>
                </a:ext>
              </a:extLst>
            </p:cNvPr>
            <p:cNvSpPr txBox="1"/>
            <p:nvPr/>
          </p:nvSpPr>
          <p:spPr bwMode="auto">
            <a:xfrm>
              <a:off x="572205" y="2314821"/>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13" name="TextBox 12">
              <a:extLst>
                <a:ext uri="{FF2B5EF4-FFF2-40B4-BE49-F238E27FC236}">
                  <a16:creationId xmlns:a16="http://schemas.microsoft.com/office/drawing/2014/main" id="{7B5FF984-2D28-29D4-41B7-8E7B549BA5E2}"/>
                </a:ext>
              </a:extLst>
            </p:cNvPr>
            <p:cNvSpPr txBox="1"/>
            <p:nvPr/>
          </p:nvSpPr>
          <p:spPr bwMode="auto">
            <a:xfrm>
              <a:off x="663576" y="2536828"/>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14" name="TextBox 13">
              <a:extLst>
                <a:ext uri="{FF2B5EF4-FFF2-40B4-BE49-F238E27FC236}">
                  <a16:creationId xmlns:a16="http://schemas.microsoft.com/office/drawing/2014/main" id="{A1D3C83B-E471-0754-0170-897A40F93EF9}"/>
                </a:ext>
              </a:extLst>
            </p:cNvPr>
            <p:cNvSpPr txBox="1"/>
            <p:nvPr/>
          </p:nvSpPr>
          <p:spPr bwMode="auto">
            <a:xfrm>
              <a:off x="517702" y="2756647"/>
              <a:ext cx="42191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15" name="TextBox 14">
              <a:extLst>
                <a:ext uri="{FF2B5EF4-FFF2-40B4-BE49-F238E27FC236}">
                  <a16:creationId xmlns:a16="http://schemas.microsoft.com/office/drawing/2014/main" id="{D0F6CC91-F2B5-F596-56EF-0167B670A58C}"/>
                </a:ext>
              </a:extLst>
            </p:cNvPr>
            <p:cNvSpPr txBox="1"/>
            <p:nvPr/>
          </p:nvSpPr>
          <p:spPr bwMode="auto">
            <a:xfrm>
              <a:off x="517703" y="2978654"/>
              <a:ext cx="42191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-40</a:t>
              </a:r>
            </a:p>
          </p:txBody>
        </p:sp>
        <p:sp>
          <p:nvSpPr>
            <p:cNvPr id="16" name="TextBox 15">
              <a:extLst>
                <a:ext uri="{FF2B5EF4-FFF2-40B4-BE49-F238E27FC236}">
                  <a16:creationId xmlns:a16="http://schemas.microsoft.com/office/drawing/2014/main" id="{40336167-8DE8-715F-0134-B3F8B5F5D1D2}"/>
                </a:ext>
              </a:extLst>
            </p:cNvPr>
            <p:cNvSpPr txBox="1"/>
            <p:nvPr/>
          </p:nvSpPr>
          <p:spPr bwMode="auto">
            <a:xfrm>
              <a:off x="517702" y="3190823"/>
              <a:ext cx="42191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-60</a:t>
              </a:r>
            </a:p>
          </p:txBody>
        </p:sp>
        <p:sp>
          <p:nvSpPr>
            <p:cNvPr id="20" name="TextBox 19">
              <a:extLst>
                <a:ext uri="{FF2B5EF4-FFF2-40B4-BE49-F238E27FC236}">
                  <a16:creationId xmlns:a16="http://schemas.microsoft.com/office/drawing/2014/main" id="{2D2A7800-53C0-5FE4-1382-B5406BCD99B1}"/>
                </a:ext>
              </a:extLst>
            </p:cNvPr>
            <p:cNvSpPr txBox="1"/>
            <p:nvPr/>
          </p:nvSpPr>
          <p:spPr bwMode="auto">
            <a:xfrm>
              <a:off x="517703" y="3417593"/>
              <a:ext cx="42191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-80</a:t>
              </a:r>
            </a:p>
          </p:txBody>
        </p:sp>
        <p:sp>
          <p:nvSpPr>
            <p:cNvPr id="21" name="TextBox 20">
              <a:extLst>
                <a:ext uri="{FF2B5EF4-FFF2-40B4-BE49-F238E27FC236}">
                  <a16:creationId xmlns:a16="http://schemas.microsoft.com/office/drawing/2014/main" id="{AA5297ED-2717-2BC4-B759-58707F36E96A}"/>
                </a:ext>
              </a:extLst>
            </p:cNvPr>
            <p:cNvSpPr txBox="1"/>
            <p:nvPr/>
          </p:nvSpPr>
          <p:spPr bwMode="auto">
            <a:xfrm>
              <a:off x="426331" y="3629762"/>
              <a:ext cx="51328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-100</a:t>
              </a:r>
            </a:p>
          </p:txBody>
        </p:sp>
        <p:cxnSp>
          <p:nvCxnSpPr>
            <p:cNvPr id="23" name="Straight Connector 22">
              <a:extLst>
                <a:ext uri="{FF2B5EF4-FFF2-40B4-BE49-F238E27FC236}">
                  <a16:creationId xmlns:a16="http://schemas.microsoft.com/office/drawing/2014/main" id="{AFCC9BD7-A8DD-DC5D-303D-9B6DB550FFB5}"/>
                </a:ext>
              </a:extLst>
            </p:cNvPr>
            <p:cNvCxnSpPr/>
            <p:nvPr/>
          </p:nvCxnSpPr>
          <p:spPr bwMode="auto">
            <a:xfrm>
              <a:off x="939613" y="1545238"/>
              <a:ext cx="0" cy="2351909"/>
            </a:xfrm>
            <a:prstGeom prst="line">
              <a:avLst/>
            </a:prstGeom>
            <a:noFill/>
            <a:ln w="28575" cap="flat" cmpd="sng" algn="ctr">
              <a:solidFill>
                <a:schemeClr val="bg1"/>
              </a:solidFill>
              <a:prstDash val="solid"/>
              <a:round/>
              <a:headEnd type="none" w="med" len="med"/>
              <a:tailEnd type="none" w="med" len="med"/>
            </a:ln>
            <a:effectLst/>
          </p:spPr>
        </p:cxnSp>
        <p:grpSp>
          <p:nvGrpSpPr>
            <p:cNvPr id="37" name="Group 36">
              <a:extLst>
                <a:ext uri="{FF2B5EF4-FFF2-40B4-BE49-F238E27FC236}">
                  <a16:creationId xmlns:a16="http://schemas.microsoft.com/office/drawing/2014/main" id="{5A2ED68C-B033-EBF3-CCCA-19004B36B046}"/>
                </a:ext>
              </a:extLst>
            </p:cNvPr>
            <p:cNvGrpSpPr/>
            <p:nvPr/>
          </p:nvGrpSpPr>
          <p:grpSpPr>
            <a:xfrm>
              <a:off x="871827" y="1585057"/>
              <a:ext cx="67786" cy="2215769"/>
              <a:chOff x="871827" y="1585057"/>
              <a:chExt cx="476250" cy="2215769"/>
            </a:xfrm>
          </p:grpSpPr>
          <p:cxnSp>
            <p:nvCxnSpPr>
              <p:cNvPr id="32" name="Straight Connector 31">
                <a:extLst>
                  <a:ext uri="{FF2B5EF4-FFF2-40B4-BE49-F238E27FC236}">
                    <a16:creationId xmlns:a16="http://schemas.microsoft.com/office/drawing/2014/main" id="{D2C0D515-C78B-9ACC-D5B0-046581AB5739}"/>
                  </a:ext>
                </a:extLst>
              </p:cNvPr>
              <p:cNvCxnSpPr>
                <a:cxnSpLocks/>
              </p:cNvCxnSpPr>
              <p:nvPr/>
            </p:nvCxnSpPr>
            <p:spPr bwMode="auto">
              <a:xfrm>
                <a:off x="871827" y="3136096"/>
                <a:ext cx="476250"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9BF6FEBA-D449-A57F-299D-00679E25305B}"/>
                  </a:ext>
                </a:extLst>
              </p:cNvPr>
              <p:cNvCxnSpPr>
                <a:cxnSpLocks/>
              </p:cNvCxnSpPr>
              <p:nvPr/>
            </p:nvCxnSpPr>
            <p:spPr bwMode="auto">
              <a:xfrm>
                <a:off x="871827" y="1585057"/>
                <a:ext cx="476250" cy="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128DE410-4B61-BDAC-9137-2011ACC8A00A}"/>
                  </a:ext>
                </a:extLst>
              </p:cNvPr>
              <p:cNvCxnSpPr>
                <a:cxnSpLocks/>
              </p:cNvCxnSpPr>
              <p:nvPr/>
            </p:nvCxnSpPr>
            <p:spPr bwMode="auto">
              <a:xfrm>
                <a:off x="871827" y="1806634"/>
                <a:ext cx="476250" cy="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D94D8BCD-591B-EA53-9DA5-1A05D30E2B8F}"/>
                  </a:ext>
                </a:extLst>
              </p:cNvPr>
              <p:cNvCxnSpPr>
                <a:cxnSpLocks/>
              </p:cNvCxnSpPr>
              <p:nvPr/>
            </p:nvCxnSpPr>
            <p:spPr bwMode="auto">
              <a:xfrm>
                <a:off x="871827" y="2028211"/>
                <a:ext cx="476250" cy="0"/>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0EA5B7A7-D71B-6707-E908-1C9A31986B66}"/>
                  </a:ext>
                </a:extLst>
              </p:cNvPr>
              <p:cNvCxnSpPr>
                <a:cxnSpLocks/>
              </p:cNvCxnSpPr>
              <p:nvPr/>
            </p:nvCxnSpPr>
            <p:spPr bwMode="auto">
              <a:xfrm>
                <a:off x="871827" y="2249788"/>
                <a:ext cx="476250" cy="0"/>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0EFB43E3-FC80-5077-7654-C409350177BC}"/>
                  </a:ext>
                </a:extLst>
              </p:cNvPr>
              <p:cNvCxnSpPr>
                <a:cxnSpLocks/>
              </p:cNvCxnSpPr>
              <p:nvPr/>
            </p:nvCxnSpPr>
            <p:spPr bwMode="auto">
              <a:xfrm>
                <a:off x="871827" y="2471365"/>
                <a:ext cx="476250" cy="0"/>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4A2D612B-C534-C76C-8DB7-0B444E9255D1}"/>
                  </a:ext>
                </a:extLst>
              </p:cNvPr>
              <p:cNvCxnSpPr>
                <a:cxnSpLocks/>
              </p:cNvCxnSpPr>
              <p:nvPr/>
            </p:nvCxnSpPr>
            <p:spPr bwMode="auto">
              <a:xfrm>
                <a:off x="871827" y="2692942"/>
                <a:ext cx="476250" cy="0"/>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94CEEE88-00AF-D671-6D79-02D569CC3448}"/>
                  </a:ext>
                </a:extLst>
              </p:cNvPr>
              <p:cNvCxnSpPr>
                <a:cxnSpLocks/>
              </p:cNvCxnSpPr>
              <p:nvPr/>
            </p:nvCxnSpPr>
            <p:spPr bwMode="auto">
              <a:xfrm>
                <a:off x="871827" y="2914519"/>
                <a:ext cx="476250" cy="0"/>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8DA67C80-5FEB-921C-9EB0-D3C177B7D989}"/>
                  </a:ext>
                </a:extLst>
              </p:cNvPr>
              <p:cNvCxnSpPr>
                <a:cxnSpLocks/>
              </p:cNvCxnSpPr>
              <p:nvPr/>
            </p:nvCxnSpPr>
            <p:spPr bwMode="auto">
              <a:xfrm>
                <a:off x="871827" y="3357673"/>
                <a:ext cx="476250" cy="0"/>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D50D5B63-B067-15C8-37E6-BD48A51B3616}"/>
                  </a:ext>
                </a:extLst>
              </p:cNvPr>
              <p:cNvCxnSpPr>
                <a:cxnSpLocks/>
              </p:cNvCxnSpPr>
              <p:nvPr/>
            </p:nvCxnSpPr>
            <p:spPr bwMode="auto">
              <a:xfrm>
                <a:off x="871827" y="3579250"/>
                <a:ext cx="476250" cy="0"/>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EE392F04-19B0-E96B-D49B-6A5555F88FCD}"/>
                  </a:ext>
                </a:extLst>
              </p:cNvPr>
              <p:cNvCxnSpPr>
                <a:cxnSpLocks/>
              </p:cNvCxnSpPr>
              <p:nvPr/>
            </p:nvCxnSpPr>
            <p:spPr bwMode="auto">
              <a:xfrm>
                <a:off x="871827" y="3800826"/>
                <a:ext cx="476250" cy="0"/>
              </a:xfrm>
              <a:prstGeom prst="line">
                <a:avLst/>
              </a:prstGeom>
              <a:noFill/>
              <a:ln w="28575" cap="flat" cmpd="sng" algn="ctr">
                <a:solidFill>
                  <a:schemeClr val="bg1"/>
                </a:solidFill>
                <a:prstDash val="solid"/>
                <a:round/>
                <a:headEnd type="none" w="med" len="med"/>
                <a:tailEnd type="none" w="med" len="med"/>
              </a:ln>
              <a:effectLst/>
            </p:spPr>
          </p:cxnSp>
        </p:grpSp>
        <p:cxnSp>
          <p:nvCxnSpPr>
            <p:cNvPr id="39" name="Straight Connector 38">
              <a:extLst>
                <a:ext uri="{FF2B5EF4-FFF2-40B4-BE49-F238E27FC236}">
                  <a16:creationId xmlns:a16="http://schemas.microsoft.com/office/drawing/2014/main" id="{90CD3195-1139-5326-E495-FBBB2E013F0B}"/>
                </a:ext>
              </a:extLst>
            </p:cNvPr>
            <p:cNvCxnSpPr/>
            <p:nvPr/>
          </p:nvCxnSpPr>
          <p:spPr bwMode="auto">
            <a:xfrm>
              <a:off x="1030985" y="2471738"/>
              <a:ext cx="0" cy="219075"/>
            </a:xfrm>
            <a:prstGeom prst="line">
              <a:avLst/>
            </a:prstGeom>
            <a:noFill/>
            <a:ln w="38100" cap="flat" cmpd="sng" algn="ctr">
              <a:solidFill>
                <a:schemeClr val="accent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14F3F799-A197-E22B-6E47-3DBB61078F25}"/>
                </a:ext>
              </a:extLst>
            </p:cNvPr>
            <p:cNvCxnSpPr/>
            <p:nvPr/>
          </p:nvCxnSpPr>
          <p:spPr bwMode="auto">
            <a:xfrm>
              <a:off x="1095279" y="2471738"/>
              <a:ext cx="0" cy="219075"/>
            </a:xfrm>
            <a:prstGeom prst="line">
              <a:avLst/>
            </a:prstGeom>
            <a:noFill/>
            <a:ln w="38100" cap="flat" cmpd="sng" algn="ctr">
              <a:solidFill>
                <a:schemeClr val="accent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77F2D29E-278A-7B07-BEA4-CBAE003BD817}"/>
                </a:ext>
              </a:extLst>
            </p:cNvPr>
            <p:cNvCxnSpPr/>
            <p:nvPr/>
          </p:nvCxnSpPr>
          <p:spPr bwMode="auto">
            <a:xfrm>
              <a:off x="1152429" y="2471738"/>
              <a:ext cx="0" cy="219075"/>
            </a:xfrm>
            <a:prstGeom prst="line">
              <a:avLst/>
            </a:prstGeom>
            <a:noFill/>
            <a:ln w="38100" cap="flat" cmpd="sng" algn="ctr">
              <a:solidFill>
                <a:schemeClr val="accent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2C6D5B5F-A309-2A3E-374D-E4EE1ED1FE9B}"/>
                </a:ext>
              </a:extLst>
            </p:cNvPr>
            <p:cNvCxnSpPr/>
            <p:nvPr/>
          </p:nvCxnSpPr>
          <p:spPr bwMode="auto">
            <a:xfrm>
              <a:off x="1209579" y="2471738"/>
              <a:ext cx="0" cy="219075"/>
            </a:xfrm>
            <a:prstGeom prst="line">
              <a:avLst/>
            </a:prstGeom>
            <a:noFill/>
            <a:ln w="38100" cap="flat" cmpd="sng" algn="ctr">
              <a:solidFill>
                <a:schemeClr val="accent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D5687B8A-5D35-1168-E0EC-5D9D7B6CB873}"/>
                </a:ext>
              </a:extLst>
            </p:cNvPr>
            <p:cNvCxnSpPr>
              <a:cxnSpLocks/>
            </p:cNvCxnSpPr>
            <p:nvPr/>
          </p:nvCxnSpPr>
          <p:spPr bwMode="auto">
            <a:xfrm>
              <a:off x="1269111" y="2531269"/>
              <a:ext cx="0" cy="159544"/>
            </a:xfrm>
            <a:prstGeom prst="line">
              <a:avLst/>
            </a:prstGeom>
            <a:noFill/>
            <a:ln w="38100" cap="flat" cmpd="sng" algn="ctr">
              <a:solidFill>
                <a:schemeClr val="accent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71FAF81F-15DF-E220-47D7-76DF3E87BE80}"/>
                </a:ext>
              </a:extLst>
            </p:cNvPr>
            <p:cNvCxnSpPr>
              <a:cxnSpLocks/>
            </p:cNvCxnSpPr>
            <p:nvPr/>
          </p:nvCxnSpPr>
          <p:spPr bwMode="auto">
            <a:xfrm>
              <a:off x="1333405" y="2607469"/>
              <a:ext cx="0" cy="83344"/>
            </a:xfrm>
            <a:prstGeom prst="line">
              <a:avLst/>
            </a:prstGeom>
            <a:noFill/>
            <a:ln w="38100" cap="flat" cmpd="sng" algn="ctr">
              <a:solidFill>
                <a:schemeClr val="accent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4AC2AB7F-4427-733E-93F6-DC859F0BD1D7}"/>
                </a:ext>
              </a:extLst>
            </p:cNvPr>
            <p:cNvCxnSpPr>
              <a:cxnSpLocks/>
            </p:cNvCxnSpPr>
            <p:nvPr/>
          </p:nvCxnSpPr>
          <p:spPr bwMode="auto">
            <a:xfrm>
              <a:off x="1392936" y="2657475"/>
              <a:ext cx="0" cy="33338"/>
            </a:xfrm>
            <a:prstGeom prst="line">
              <a:avLst/>
            </a:prstGeom>
            <a:noFill/>
            <a:ln w="38100" cap="flat" cmpd="sng" algn="ctr">
              <a:solidFill>
                <a:schemeClr val="accent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1AB67864-B361-50B7-1A64-8D151D87D453}"/>
                </a:ext>
              </a:extLst>
            </p:cNvPr>
            <p:cNvCxnSpPr>
              <a:cxnSpLocks/>
            </p:cNvCxnSpPr>
            <p:nvPr/>
          </p:nvCxnSpPr>
          <p:spPr bwMode="auto">
            <a:xfrm>
              <a:off x="1566767" y="2690813"/>
              <a:ext cx="0" cy="26194"/>
            </a:xfrm>
            <a:prstGeom prst="line">
              <a:avLst/>
            </a:prstGeom>
            <a:noFill/>
            <a:ln w="38100" cap="flat" cmpd="sng" algn="ctr">
              <a:solidFill>
                <a:schemeClr val="accent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738EFF21-4D35-C235-ED8A-2F5E41C187BD}"/>
                </a:ext>
              </a:extLst>
            </p:cNvPr>
            <p:cNvCxnSpPr>
              <a:cxnSpLocks/>
            </p:cNvCxnSpPr>
            <p:nvPr/>
          </p:nvCxnSpPr>
          <p:spPr bwMode="auto">
            <a:xfrm>
              <a:off x="1509617" y="2699147"/>
              <a:ext cx="96" cy="9525"/>
            </a:xfrm>
            <a:prstGeom prst="line">
              <a:avLst/>
            </a:prstGeom>
            <a:noFill/>
            <a:ln w="38100" cap="flat" cmpd="sng" algn="ctr">
              <a:solidFill>
                <a:schemeClr val="accent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E434488A-8D78-219A-AC8B-7A23B85C6BF7}"/>
                </a:ext>
              </a:extLst>
            </p:cNvPr>
            <p:cNvCxnSpPr>
              <a:cxnSpLocks/>
            </p:cNvCxnSpPr>
            <p:nvPr/>
          </p:nvCxnSpPr>
          <p:spPr bwMode="auto">
            <a:xfrm>
              <a:off x="1626299" y="2696766"/>
              <a:ext cx="0" cy="33338"/>
            </a:xfrm>
            <a:prstGeom prst="line">
              <a:avLst/>
            </a:prstGeom>
            <a:noFill/>
            <a:ln w="38100" cap="flat" cmpd="sng" algn="ctr">
              <a:solidFill>
                <a:schemeClr val="accent1"/>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086C0069-0F9E-A81B-208C-B3BC0B71AE6B}"/>
                </a:ext>
              </a:extLst>
            </p:cNvPr>
            <p:cNvCxnSpPr>
              <a:cxnSpLocks/>
            </p:cNvCxnSpPr>
            <p:nvPr/>
          </p:nvCxnSpPr>
          <p:spPr bwMode="auto">
            <a:xfrm>
              <a:off x="1685831" y="2696766"/>
              <a:ext cx="0" cy="33338"/>
            </a:xfrm>
            <a:prstGeom prst="line">
              <a:avLst/>
            </a:prstGeom>
            <a:noFill/>
            <a:ln w="38100" cap="flat" cmpd="sng" algn="ctr">
              <a:solidFill>
                <a:schemeClr val="accent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6FEB92A4-81C2-D9AD-2725-81C00B91C525}"/>
                </a:ext>
              </a:extLst>
            </p:cNvPr>
            <p:cNvCxnSpPr>
              <a:cxnSpLocks/>
            </p:cNvCxnSpPr>
            <p:nvPr/>
          </p:nvCxnSpPr>
          <p:spPr bwMode="auto">
            <a:xfrm>
              <a:off x="1742981" y="2696766"/>
              <a:ext cx="0" cy="41672"/>
            </a:xfrm>
            <a:prstGeom prst="line">
              <a:avLst/>
            </a:prstGeom>
            <a:noFill/>
            <a:ln w="38100" cap="flat" cmpd="sng" algn="ctr">
              <a:solidFill>
                <a:schemeClr val="accent1"/>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B51C177C-7395-A71B-A77B-F1B9C4B6613B}"/>
                </a:ext>
              </a:extLst>
            </p:cNvPr>
            <p:cNvCxnSpPr>
              <a:cxnSpLocks/>
            </p:cNvCxnSpPr>
            <p:nvPr/>
          </p:nvCxnSpPr>
          <p:spPr bwMode="auto">
            <a:xfrm>
              <a:off x="1802513" y="2696766"/>
              <a:ext cx="2475" cy="63103"/>
            </a:xfrm>
            <a:prstGeom prst="line">
              <a:avLst/>
            </a:prstGeom>
            <a:noFill/>
            <a:ln w="38100" cap="flat" cmpd="sng" algn="ctr">
              <a:solidFill>
                <a:schemeClr val="accent1"/>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9C58CB11-9F4E-6709-CEC0-750EB1D64DA6}"/>
                </a:ext>
              </a:extLst>
            </p:cNvPr>
            <p:cNvCxnSpPr>
              <a:cxnSpLocks/>
            </p:cNvCxnSpPr>
            <p:nvPr/>
          </p:nvCxnSpPr>
          <p:spPr bwMode="auto">
            <a:xfrm>
              <a:off x="1864426" y="2696766"/>
              <a:ext cx="0" cy="82153"/>
            </a:xfrm>
            <a:prstGeom prst="line">
              <a:avLst/>
            </a:prstGeom>
            <a:noFill/>
            <a:ln w="38100" cap="flat" cmpd="sng" algn="ctr">
              <a:solidFill>
                <a:schemeClr val="accent1"/>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09B2D336-9ADD-B779-345F-21878946670B}"/>
                </a:ext>
              </a:extLst>
            </p:cNvPr>
            <p:cNvCxnSpPr>
              <a:cxnSpLocks/>
            </p:cNvCxnSpPr>
            <p:nvPr/>
          </p:nvCxnSpPr>
          <p:spPr bwMode="auto">
            <a:xfrm>
              <a:off x="1921576" y="2696766"/>
              <a:ext cx="0" cy="103584"/>
            </a:xfrm>
            <a:prstGeom prst="line">
              <a:avLst/>
            </a:prstGeom>
            <a:noFill/>
            <a:ln w="38100" cap="flat" cmpd="sng" algn="ctr">
              <a:solidFill>
                <a:schemeClr val="accent1"/>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85D985DD-F7E8-52AD-0988-E42E56794695}"/>
                </a:ext>
              </a:extLst>
            </p:cNvPr>
            <p:cNvCxnSpPr>
              <a:cxnSpLocks/>
            </p:cNvCxnSpPr>
            <p:nvPr/>
          </p:nvCxnSpPr>
          <p:spPr bwMode="auto">
            <a:xfrm>
              <a:off x="1978726" y="2696766"/>
              <a:ext cx="0" cy="115490"/>
            </a:xfrm>
            <a:prstGeom prst="line">
              <a:avLst/>
            </a:prstGeom>
            <a:noFill/>
            <a:ln w="38100" cap="flat" cmpd="sng" algn="ctr">
              <a:solidFill>
                <a:schemeClr val="accent1"/>
              </a:solidFill>
              <a:prstDash val="solid"/>
              <a:round/>
              <a:headEnd type="none" w="med" len="med"/>
              <a:tailEnd type="none" w="med" len="med"/>
            </a:ln>
            <a:effectLst/>
          </p:spPr>
        </p:cxnSp>
        <p:cxnSp>
          <p:nvCxnSpPr>
            <p:cNvPr id="9217" name="Straight Connector 9216">
              <a:extLst>
                <a:ext uri="{FF2B5EF4-FFF2-40B4-BE49-F238E27FC236}">
                  <a16:creationId xmlns:a16="http://schemas.microsoft.com/office/drawing/2014/main" id="{CE183A1F-AF3F-5E19-5D36-475A6FA2E847}"/>
                </a:ext>
              </a:extLst>
            </p:cNvPr>
            <p:cNvCxnSpPr>
              <a:cxnSpLocks/>
            </p:cNvCxnSpPr>
            <p:nvPr/>
          </p:nvCxnSpPr>
          <p:spPr bwMode="auto">
            <a:xfrm>
              <a:off x="2038258" y="2696766"/>
              <a:ext cx="0" cy="115490"/>
            </a:xfrm>
            <a:prstGeom prst="line">
              <a:avLst/>
            </a:prstGeom>
            <a:noFill/>
            <a:ln w="38100" cap="flat" cmpd="sng" algn="ctr">
              <a:solidFill>
                <a:schemeClr val="accent1"/>
              </a:solidFill>
              <a:prstDash val="solid"/>
              <a:round/>
              <a:headEnd type="none" w="med" len="med"/>
              <a:tailEnd type="none" w="med" len="med"/>
            </a:ln>
            <a:effectLst/>
          </p:spPr>
        </p:cxnSp>
        <p:cxnSp>
          <p:nvCxnSpPr>
            <p:cNvPr id="9219" name="Straight Connector 9218">
              <a:extLst>
                <a:ext uri="{FF2B5EF4-FFF2-40B4-BE49-F238E27FC236}">
                  <a16:creationId xmlns:a16="http://schemas.microsoft.com/office/drawing/2014/main" id="{15BA0B32-F599-77D9-A7A2-FDCE7536388C}"/>
                </a:ext>
              </a:extLst>
            </p:cNvPr>
            <p:cNvCxnSpPr>
              <a:cxnSpLocks/>
            </p:cNvCxnSpPr>
            <p:nvPr/>
          </p:nvCxnSpPr>
          <p:spPr bwMode="auto">
            <a:xfrm>
              <a:off x="2097789" y="2696766"/>
              <a:ext cx="0" cy="136922"/>
            </a:xfrm>
            <a:prstGeom prst="line">
              <a:avLst/>
            </a:prstGeom>
            <a:noFill/>
            <a:ln w="38100" cap="flat" cmpd="sng" algn="ctr">
              <a:solidFill>
                <a:schemeClr val="accent1"/>
              </a:solidFill>
              <a:prstDash val="solid"/>
              <a:round/>
              <a:headEnd type="none" w="med" len="med"/>
              <a:tailEnd type="none" w="med" len="med"/>
            </a:ln>
            <a:effectLst/>
          </p:spPr>
        </p:cxnSp>
        <p:cxnSp>
          <p:nvCxnSpPr>
            <p:cNvPr id="9222" name="Straight Connector 9221">
              <a:extLst>
                <a:ext uri="{FF2B5EF4-FFF2-40B4-BE49-F238E27FC236}">
                  <a16:creationId xmlns:a16="http://schemas.microsoft.com/office/drawing/2014/main" id="{D701F734-7D03-31E4-8480-2F24F79C0D8F}"/>
                </a:ext>
              </a:extLst>
            </p:cNvPr>
            <p:cNvCxnSpPr>
              <a:cxnSpLocks/>
            </p:cNvCxnSpPr>
            <p:nvPr/>
          </p:nvCxnSpPr>
          <p:spPr bwMode="auto">
            <a:xfrm>
              <a:off x="2159701" y="2696766"/>
              <a:ext cx="0" cy="136922"/>
            </a:xfrm>
            <a:prstGeom prst="line">
              <a:avLst/>
            </a:prstGeom>
            <a:noFill/>
            <a:ln w="38100" cap="flat" cmpd="sng" algn="ctr">
              <a:solidFill>
                <a:schemeClr val="accent1"/>
              </a:solidFill>
              <a:prstDash val="solid"/>
              <a:round/>
              <a:headEnd type="none" w="med" len="med"/>
              <a:tailEnd type="none" w="med" len="med"/>
            </a:ln>
            <a:effectLst/>
          </p:spPr>
        </p:cxnSp>
        <p:cxnSp>
          <p:nvCxnSpPr>
            <p:cNvPr id="9223" name="Straight Connector 9222">
              <a:extLst>
                <a:ext uri="{FF2B5EF4-FFF2-40B4-BE49-F238E27FC236}">
                  <a16:creationId xmlns:a16="http://schemas.microsoft.com/office/drawing/2014/main" id="{7AD6322E-5E8A-243C-1353-C36D62BF5A72}"/>
                </a:ext>
              </a:extLst>
            </p:cNvPr>
            <p:cNvCxnSpPr>
              <a:cxnSpLocks/>
            </p:cNvCxnSpPr>
            <p:nvPr/>
          </p:nvCxnSpPr>
          <p:spPr bwMode="auto">
            <a:xfrm>
              <a:off x="2214470" y="2696766"/>
              <a:ext cx="0" cy="146447"/>
            </a:xfrm>
            <a:prstGeom prst="line">
              <a:avLst/>
            </a:prstGeom>
            <a:noFill/>
            <a:ln w="38100" cap="flat" cmpd="sng" algn="ctr">
              <a:solidFill>
                <a:schemeClr val="accent1"/>
              </a:solidFill>
              <a:prstDash val="solid"/>
              <a:round/>
              <a:headEnd type="none" w="med" len="med"/>
              <a:tailEnd type="none" w="med" len="med"/>
            </a:ln>
            <a:effectLst/>
          </p:spPr>
        </p:cxnSp>
        <p:cxnSp>
          <p:nvCxnSpPr>
            <p:cNvPr id="9225" name="Straight Connector 9224">
              <a:extLst>
                <a:ext uri="{FF2B5EF4-FFF2-40B4-BE49-F238E27FC236}">
                  <a16:creationId xmlns:a16="http://schemas.microsoft.com/office/drawing/2014/main" id="{B6780C87-0AB7-4A10-67DE-84CDC15AE9B3}"/>
                </a:ext>
              </a:extLst>
            </p:cNvPr>
            <p:cNvCxnSpPr>
              <a:cxnSpLocks/>
            </p:cNvCxnSpPr>
            <p:nvPr/>
          </p:nvCxnSpPr>
          <p:spPr bwMode="auto">
            <a:xfrm>
              <a:off x="2274001" y="2696766"/>
              <a:ext cx="0" cy="158353"/>
            </a:xfrm>
            <a:prstGeom prst="line">
              <a:avLst/>
            </a:prstGeom>
            <a:noFill/>
            <a:ln w="38100" cap="flat" cmpd="sng" algn="ctr">
              <a:solidFill>
                <a:schemeClr val="accent1"/>
              </a:solidFill>
              <a:prstDash val="solid"/>
              <a:round/>
              <a:headEnd type="none" w="med" len="med"/>
              <a:tailEnd type="none" w="med" len="med"/>
            </a:ln>
            <a:effectLst/>
          </p:spPr>
        </p:cxnSp>
        <p:cxnSp>
          <p:nvCxnSpPr>
            <p:cNvPr id="9228" name="Straight Connector 9227">
              <a:extLst>
                <a:ext uri="{FF2B5EF4-FFF2-40B4-BE49-F238E27FC236}">
                  <a16:creationId xmlns:a16="http://schemas.microsoft.com/office/drawing/2014/main" id="{925F0EA9-1203-3D61-DC7A-42041FDF78DB}"/>
                </a:ext>
              </a:extLst>
            </p:cNvPr>
            <p:cNvCxnSpPr>
              <a:cxnSpLocks/>
            </p:cNvCxnSpPr>
            <p:nvPr/>
          </p:nvCxnSpPr>
          <p:spPr bwMode="auto">
            <a:xfrm>
              <a:off x="2333532" y="2696766"/>
              <a:ext cx="0" cy="158353"/>
            </a:xfrm>
            <a:prstGeom prst="line">
              <a:avLst/>
            </a:prstGeom>
            <a:noFill/>
            <a:ln w="38100" cap="flat" cmpd="sng" algn="ctr">
              <a:solidFill>
                <a:schemeClr val="accent1"/>
              </a:solidFill>
              <a:prstDash val="solid"/>
              <a:round/>
              <a:headEnd type="none" w="med" len="med"/>
              <a:tailEnd type="none" w="med" len="med"/>
            </a:ln>
            <a:effectLst/>
          </p:spPr>
        </p:cxnSp>
        <p:cxnSp>
          <p:nvCxnSpPr>
            <p:cNvPr id="9229" name="Straight Connector 9228">
              <a:extLst>
                <a:ext uri="{FF2B5EF4-FFF2-40B4-BE49-F238E27FC236}">
                  <a16:creationId xmlns:a16="http://schemas.microsoft.com/office/drawing/2014/main" id="{A7605314-6FC9-CB66-5E8B-3AB7B779DEDB}"/>
                </a:ext>
              </a:extLst>
            </p:cNvPr>
            <p:cNvCxnSpPr>
              <a:cxnSpLocks/>
            </p:cNvCxnSpPr>
            <p:nvPr/>
          </p:nvCxnSpPr>
          <p:spPr bwMode="auto">
            <a:xfrm>
              <a:off x="2395445" y="2696766"/>
              <a:ext cx="0" cy="170259"/>
            </a:xfrm>
            <a:prstGeom prst="line">
              <a:avLst/>
            </a:prstGeom>
            <a:noFill/>
            <a:ln w="38100" cap="flat" cmpd="sng" algn="ctr">
              <a:solidFill>
                <a:schemeClr val="accent1"/>
              </a:solidFill>
              <a:prstDash val="solid"/>
              <a:round/>
              <a:headEnd type="none" w="med" len="med"/>
              <a:tailEnd type="none" w="med" len="med"/>
            </a:ln>
            <a:effectLst/>
          </p:spPr>
        </p:cxnSp>
        <p:cxnSp>
          <p:nvCxnSpPr>
            <p:cNvPr id="9231" name="Straight Connector 9230">
              <a:extLst>
                <a:ext uri="{FF2B5EF4-FFF2-40B4-BE49-F238E27FC236}">
                  <a16:creationId xmlns:a16="http://schemas.microsoft.com/office/drawing/2014/main" id="{8F480CCC-AD44-02D2-370F-352171A5790B}"/>
                </a:ext>
              </a:extLst>
            </p:cNvPr>
            <p:cNvCxnSpPr>
              <a:cxnSpLocks/>
            </p:cNvCxnSpPr>
            <p:nvPr/>
          </p:nvCxnSpPr>
          <p:spPr bwMode="auto">
            <a:xfrm>
              <a:off x="2452595" y="2696766"/>
              <a:ext cx="0" cy="177403"/>
            </a:xfrm>
            <a:prstGeom prst="line">
              <a:avLst/>
            </a:prstGeom>
            <a:noFill/>
            <a:ln w="38100" cap="flat" cmpd="sng" algn="ctr">
              <a:solidFill>
                <a:schemeClr val="accent1"/>
              </a:solidFill>
              <a:prstDash val="solid"/>
              <a:round/>
              <a:headEnd type="none" w="med" len="med"/>
              <a:tailEnd type="none" w="med" len="med"/>
            </a:ln>
            <a:effectLst/>
          </p:spPr>
        </p:cxnSp>
        <p:cxnSp>
          <p:nvCxnSpPr>
            <p:cNvPr id="9233" name="Straight Connector 9232">
              <a:extLst>
                <a:ext uri="{FF2B5EF4-FFF2-40B4-BE49-F238E27FC236}">
                  <a16:creationId xmlns:a16="http://schemas.microsoft.com/office/drawing/2014/main" id="{598C0659-86D3-077F-AB7A-77C86C6562C4}"/>
                </a:ext>
              </a:extLst>
            </p:cNvPr>
            <p:cNvCxnSpPr>
              <a:cxnSpLocks/>
            </p:cNvCxnSpPr>
            <p:nvPr/>
          </p:nvCxnSpPr>
          <p:spPr bwMode="auto">
            <a:xfrm>
              <a:off x="2509744" y="2696766"/>
              <a:ext cx="0" cy="177403"/>
            </a:xfrm>
            <a:prstGeom prst="line">
              <a:avLst/>
            </a:prstGeom>
            <a:noFill/>
            <a:ln w="38100" cap="flat" cmpd="sng" algn="ctr">
              <a:solidFill>
                <a:schemeClr val="accent1"/>
              </a:solidFill>
              <a:prstDash val="solid"/>
              <a:round/>
              <a:headEnd type="none" w="med" len="med"/>
              <a:tailEnd type="none" w="med" len="med"/>
            </a:ln>
            <a:effectLst/>
          </p:spPr>
        </p:cxnSp>
        <p:cxnSp>
          <p:nvCxnSpPr>
            <p:cNvPr id="9234" name="Straight Connector 9233">
              <a:extLst>
                <a:ext uri="{FF2B5EF4-FFF2-40B4-BE49-F238E27FC236}">
                  <a16:creationId xmlns:a16="http://schemas.microsoft.com/office/drawing/2014/main" id="{677B2953-04EE-FB78-E4BF-F15F4B4B641A}"/>
                </a:ext>
              </a:extLst>
            </p:cNvPr>
            <p:cNvCxnSpPr>
              <a:cxnSpLocks/>
            </p:cNvCxnSpPr>
            <p:nvPr/>
          </p:nvCxnSpPr>
          <p:spPr bwMode="auto">
            <a:xfrm>
              <a:off x="2569276" y="2696766"/>
              <a:ext cx="0" cy="177403"/>
            </a:xfrm>
            <a:prstGeom prst="line">
              <a:avLst/>
            </a:prstGeom>
            <a:noFill/>
            <a:ln w="38100" cap="flat" cmpd="sng" algn="ctr">
              <a:solidFill>
                <a:schemeClr val="accent1"/>
              </a:solidFill>
              <a:prstDash val="solid"/>
              <a:round/>
              <a:headEnd type="none" w="med" len="med"/>
              <a:tailEnd type="none" w="med" len="med"/>
            </a:ln>
            <a:effectLst/>
          </p:spPr>
        </p:cxnSp>
        <p:cxnSp>
          <p:nvCxnSpPr>
            <p:cNvPr id="9235" name="Straight Connector 9234">
              <a:extLst>
                <a:ext uri="{FF2B5EF4-FFF2-40B4-BE49-F238E27FC236}">
                  <a16:creationId xmlns:a16="http://schemas.microsoft.com/office/drawing/2014/main" id="{E464B3B0-EB9F-DD1A-222B-CD0814FAAB6A}"/>
                </a:ext>
              </a:extLst>
            </p:cNvPr>
            <p:cNvCxnSpPr>
              <a:cxnSpLocks/>
            </p:cNvCxnSpPr>
            <p:nvPr/>
          </p:nvCxnSpPr>
          <p:spPr bwMode="auto">
            <a:xfrm>
              <a:off x="2626426" y="2696766"/>
              <a:ext cx="0" cy="194072"/>
            </a:xfrm>
            <a:prstGeom prst="line">
              <a:avLst/>
            </a:prstGeom>
            <a:noFill/>
            <a:ln w="38100" cap="flat" cmpd="sng" algn="ctr">
              <a:solidFill>
                <a:schemeClr val="accent1"/>
              </a:solidFill>
              <a:prstDash val="solid"/>
              <a:round/>
              <a:headEnd type="none" w="med" len="med"/>
              <a:tailEnd type="none" w="med" len="med"/>
            </a:ln>
            <a:effectLst/>
          </p:spPr>
        </p:cxnSp>
        <p:cxnSp>
          <p:nvCxnSpPr>
            <p:cNvPr id="9237" name="Straight Connector 9236">
              <a:extLst>
                <a:ext uri="{FF2B5EF4-FFF2-40B4-BE49-F238E27FC236}">
                  <a16:creationId xmlns:a16="http://schemas.microsoft.com/office/drawing/2014/main" id="{D22C0208-4D3F-2EBD-ED1C-08C1023F29BE}"/>
                </a:ext>
              </a:extLst>
            </p:cNvPr>
            <p:cNvCxnSpPr>
              <a:cxnSpLocks/>
            </p:cNvCxnSpPr>
            <p:nvPr/>
          </p:nvCxnSpPr>
          <p:spPr bwMode="auto">
            <a:xfrm>
              <a:off x="2690720" y="2696766"/>
              <a:ext cx="0" cy="220265"/>
            </a:xfrm>
            <a:prstGeom prst="line">
              <a:avLst/>
            </a:prstGeom>
            <a:noFill/>
            <a:ln w="38100" cap="flat" cmpd="sng" algn="ctr">
              <a:solidFill>
                <a:schemeClr val="accent1"/>
              </a:solidFill>
              <a:prstDash val="solid"/>
              <a:round/>
              <a:headEnd type="none" w="med" len="med"/>
              <a:tailEnd type="none" w="med" len="med"/>
            </a:ln>
            <a:effectLst/>
          </p:spPr>
        </p:cxnSp>
        <p:cxnSp>
          <p:nvCxnSpPr>
            <p:cNvPr id="9239" name="Straight Connector 9238">
              <a:extLst>
                <a:ext uri="{FF2B5EF4-FFF2-40B4-BE49-F238E27FC236}">
                  <a16:creationId xmlns:a16="http://schemas.microsoft.com/office/drawing/2014/main" id="{C14EBB4F-A3F2-81D4-6C65-146AE4F0AD4E}"/>
                </a:ext>
              </a:extLst>
            </p:cNvPr>
            <p:cNvCxnSpPr>
              <a:cxnSpLocks/>
            </p:cNvCxnSpPr>
            <p:nvPr/>
          </p:nvCxnSpPr>
          <p:spPr bwMode="auto">
            <a:xfrm>
              <a:off x="2752633" y="2696766"/>
              <a:ext cx="0" cy="220265"/>
            </a:xfrm>
            <a:prstGeom prst="line">
              <a:avLst/>
            </a:prstGeom>
            <a:noFill/>
            <a:ln w="38100" cap="flat" cmpd="sng" algn="ctr">
              <a:solidFill>
                <a:schemeClr val="accent1"/>
              </a:solidFill>
              <a:prstDash val="solid"/>
              <a:round/>
              <a:headEnd type="none" w="med" len="med"/>
              <a:tailEnd type="none" w="med" len="med"/>
            </a:ln>
            <a:effectLst/>
          </p:spPr>
        </p:cxnSp>
        <p:cxnSp>
          <p:nvCxnSpPr>
            <p:cNvPr id="9240" name="Straight Connector 9239">
              <a:extLst>
                <a:ext uri="{FF2B5EF4-FFF2-40B4-BE49-F238E27FC236}">
                  <a16:creationId xmlns:a16="http://schemas.microsoft.com/office/drawing/2014/main" id="{FF8FDF8D-4CE3-EEFC-C089-DE47CD5EA349}"/>
                </a:ext>
              </a:extLst>
            </p:cNvPr>
            <p:cNvCxnSpPr>
              <a:cxnSpLocks/>
            </p:cNvCxnSpPr>
            <p:nvPr/>
          </p:nvCxnSpPr>
          <p:spPr bwMode="auto">
            <a:xfrm>
              <a:off x="2809783" y="2696766"/>
              <a:ext cx="0" cy="220265"/>
            </a:xfrm>
            <a:prstGeom prst="line">
              <a:avLst/>
            </a:prstGeom>
            <a:noFill/>
            <a:ln w="38100" cap="flat" cmpd="sng" algn="ctr">
              <a:solidFill>
                <a:schemeClr val="accent1"/>
              </a:solidFill>
              <a:prstDash val="solid"/>
              <a:round/>
              <a:headEnd type="none" w="med" len="med"/>
              <a:tailEnd type="none" w="med" len="med"/>
            </a:ln>
            <a:effectLst/>
          </p:spPr>
        </p:cxnSp>
        <p:cxnSp>
          <p:nvCxnSpPr>
            <p:cNvPr id="9241" name="Straight Connector 9240">
              <a:extLst>
                <a:ext uri="{FF2B5EF4-FFF2-40B4-BE49-F238E27FC236}">
                  <a16:creationId xmlns:a16="http://schemas.microsoft.com/office/drawing/2014/main" id="{44F0C304-7440-073C-B81B-E8290D4F3F09}"/>
                </a:ext>
              </a:extLst>
            </p:cNvPr>
            <p:cNvCxnSpPr>
              <a:cxnSpLocks/>
            </p:cNvCxnSpPr>
            <p:nvPr/>
          </p:nvCxnSpPr>
          <p:spPr bwMode="auto">
            <a:xfrm>
              <a:off x="2869314" y="2696766"/>
              <a:ext cx="0" cy="229790"/>
            </a:xfrm>
            <a:prstGeom prst="line">
              <a:avLst/>
            </a:prstGeom>
            <a:noFill/>
            <a:ln w="38100" cap="flat" cmpd="sng" algn="ctr">
              <a:solidFill>
                <a:schemeClr val="accent1"/>
              </a:solidFill>
              <a:prstDash val="solid"/>
              <a:round/>
              <a:headEnd type="none" w="med" len="med"/>
              <a:tailEnd type="none" w="med" len="med"/>
            </a:ln>
            <a:effectLst/>
          </p:spPr>
        </p:cxnSp>
        <p:cxnSp>
          <p:nvCxnSpPr>
            <p:cNvPr id="9243" name="Straight Connector 9242">
              <a:extLst>
                <a:ext uri="{FF2B5EF4-FFF2-40B4-BE49-F238E27FC236}">
                  <a16:creationId xmlns:a16="http://schemas.microsoft.com/office/drawing/2014/main" id="{B3B921DA-EE96-ED7F-C0B2-A7BFDA9D99FF}"/>
                </a:ext>
              </a:extLst>
            </p:cNvPr>
            <p:cNvCxnSpPr>
              <a:cxnSpLocks/>
            </p:cNvCxnSpPr>
            <p:nvPr/>
          </p:nvCxnSpPr>
          <p:spPr bwMode="auto">
            <a:xfrm>
              <a:off x="2933608" y="2696766"/>
              <a:ext cx="0" cy="239315"/>
            </a:xfrm>
            <a:prstGeom prst="line">
              <a:avLst/>
            </a:prstGeom>
            <a:noFill/>
            <a:ln w="38100" cap="flat" cmpd="sng" algn="ctr">
              <a:solidFill>
                <a:schemeClr val="accent1"/>
              </a:solidFill>
              <a:prstDash val="solid"/>
              <a:round/>
              <a:headEnd type="none" w="med" len="med"/>
              <a:tailEnd type="none" w="med" len="med"/>
            </a:ln>
            <a:effectLst/>
          </p:spPr>
        </p:cxnSp>
        <p:cxnSp>
          <p:nvCxnSpPr>
            <p:cNvPr id="9245" name="Straight Connector 9244">
              <a:extLst>
                <a:ext uri="{FF2B5EF4-FFF2-40B4-BE49-F238E27FC236}">
                  <a16:creationId xmlns:a16="http://schemas.microsoft.com/office/drawing/2014/main" id="{1F2273E3-9831-7D1A-5E91-4D81FE5FE10B}"/>
                </a:ext>
              </a:extLst>
            </p:cNvPr>
            <p:cNvCxnSpPr>
              <a:cxnSpLocks/>
            </p:cNvCxnSpPr>
            <p:nvPr/>
          </p:nvCxnSpPr>
          <p:spPr bwMode="auto">
            <a:xfrm>
              <a:off x="2990758" y="2696766"/>
              <a:ext cx="0" cy="239315"/>
            </a:xfrm>
            <a:prstGeom prst="line">
              <a:avLst/>
            </a:prstGeom>
            <a:noFill/>
            <a:ln w="38100" cap="flat" cmpd="sng" algn="ctr">
              <a:solidFill>
                <a:schemeClr val="accent1"/>
              </a:solidFill>
              <a:prstDash val="solid"/>
              <a:round/>
              <a:headEnd type="none" w="med" len="med"/>
              <a:tailEnd type="none" w="med" len="med"/>
            </a:ln>
            <a:effectLst/>
          </p:spPr>
        </p:cxnSp>
        <p:cxnSp>
          <p:nvCxnSpPr>
            <p:cNvPr id="9246" name="Straight Connector 9245">
              <a:extLst>
                <a:ext uri="{FF2B5EF4-FFF2-40B4-BE49-F238E27FC236}">
                  <a16:creationId xmlns:a16="http://schemas.microsoft.com/office/drawing/2014/main" id="{F5A2EF2A-A592-10D9-4BF3-9F31982DFB85}"/>
                </a:ext>
              </a:extLst>
            </p:cNvPr>
            <p:cNvCxnSpPr>
              <a:cxnSpLocks/>
            </p:cNvCxnSpPr>
            <p:nvPr/>
          </p:nvCxnSpPr>
          <p:spPr bwMode="auto">
            <a:xfrm>
              <a:off x="3045527" y="2696766"/>
              <a:ext cx="0" cy="239315"/>
            </a:xfrm>
            <a:prstGeom prst="line">
              <a:avLst/>
            </a:prstGeom>
            <a:noFill/>
            <a:ln w="38100" cap="flat" cmpd="sng" algn="ctr">
              <a:solidFill>
                <a:schemeClr val="accent1"/>
              </a:solidFill>
              <a:prstDash val="solid"/>
              <a:round/>
              <a:headEnd type="none" w="med" len="med"/>
              <a:tailEnd type="none" w="med" len="med"/>
            </a:ln>
            <a:effectLst/>
          </p:spPr>
        </p:cxnSp>
        <p:cxnSp>
          <p:nvCxnSpPr>
            <p:cNvPr id="9247" name="Straight Connector 9246">
              <a:extLst>
                <a:ext uri="{FF2B5EF4-FFF2-40B4-BE49-F238E27FC236}">
                  <a16:creationId xmlns:a16="http://schemas.microsoft.com/office/drawing/2014/main" id="{0F1AB2E8-8520-DFA6-AC97-1ADC99E4D124}"/>
                </a:ext>
              </a:extLst>
            </p:cNvPr>
            <p:cNvCxnSpPr>
              <a:cxnSpLocks/>
            </p:cNvCxnSpPr>
            <p:nvPr/>
          </p:nvCxnSpPr>
          <p:spPr bwMode="auto">
            <a:xfrm>
              <a:off x="3109821" y="2696766"/>
              <a:ext cx="0" cy="246459"/>
            </a:xfrm>
            <a:prstGeom prst="line">
              <a:avLst/>
            </a:prstGeom>
            <a:noFill/>
            <a:ln w="38100" cap="flat" cmpd="sng" algn="ctr">
              <a:solidFill>
                <a:schemeClr val="accent1"/>
              </a:solidFill>
              <a:prstDash val="solid"/>
              <a:round/>
              <a:headEnd type="none" w="med" len="med"/>
              <a:tailEnd type="none" w="med" len="med"/>
            </a:ln>
            <a:effectLst/>
          </p:spPr>
        </p:cxnSp>
        <p:cxnSp>
          <p:nvCxnSpPr>
            <p:cNvPr id="9248" name="Straight Connector 9247">
              <a:extLst>
                <a:ext uri="{FF2B5EF4-FFF2-40B4-BE49-F238E27FC236}">
                  <a16:creationId xmlns:a16="http://schemas.microsoft.com/office/drawing/2014/main" id="{38691D83-FBEF-0FE0-D125-184ADB60032C}"/>
                </a:ext>
              </a:extLst>
            </p:cNvPr>
            <p:cNvCxnSpPr>
              <a:cxnSpLocks/>
            </p:cNvCxnSpPr>
            <p:nvPr/>
          </p:nvCxnSpPr>
          <p:spPr bwMode="auto">
            <a:xfrm>
              <a:off x="3164590" y="2696766"/>
              <a:ext cx="0" cy="251222"/>
            </a:xfrm>
            <a:prstGeom prst="line">
              <a:avLst/>
            </a:prstGeom>
            <a:noFill/>
            <a:ln w="38100" cap="flat" cmpd="sng" algn="ctr">
              <a:solidFill>
                <a:schemeClr val="accent1"/>
              </a:solidFill>
              <a:prstDash val="solid"/>
              <a:round/>
              <a:headEnd type="none" w="med" len="med"/>
              <a:tailEnd type="none" w="med" len="med"/>
            </a:ln>
            <a:effectLst/>
          </p:spPr>
        </p:cxnSp>
        <p:cxnSp>
          <p:nvCxnSpPr>
            <p:cNvPr id="9251" name="Straight Connector 9250">
              <a:extLst>
                <a:ext uri="{FF2B5EF4-FFF2-40B4-BE49-F238E27FC236}">
                  <a16:creationId xmlns:a16="http://schemas.microsoft.com/office/drawing/2014/main" id="{551B37DB-E82D-C0DA-DBAF-10F3DE22C0D3}"/>
                </a:ext>
              </a:extLst>
            </p:cNvPr>
            <p:cNvCxnSpPr>
              <a:cxnSpLocks/>
            </p:cNvCxnSpPr>
            <p:nvPr/>
          </p:nvCxnSpPr>
          <p:spPr bwMode="auto">
            <a:xfrm>
              <a:off x="3224121" y="2696766"/>
              <a:ext cx="0" cy="263128"/>
            </a:xfrm>
            <a:prstGeom prst="line">
              <a:avLst/>
            </a:prstGeom>
            <a:noFill/>
            <a:ln w="38100" cap="flat" cmpd="sng" algn="ctr">
              <a:solidFill>
                <a:schemeClr val="accent1"/>
              </a:solidFill>
              <a:prstDash val="solid"/>
              <a:round/>
              <a:headEnd type="none" w="med" len="med"/>
              <a:tailEnd type="none" w="med" len="med"/>
            </a:ln>
            <a:effectLst/>
          </p:spPr>
        </p:cxnSp>
        <p:cxnSp>
          <p:nvCxnSpPr>
            <p:cNvPr id="9253" name="Straight Connector 9252">
              <a:extLst>
                <a:ext uri="{FF2B5EF4-FFF2-40B4-BE49-F238E27FC236}">
                  <a16:creationId xmlns:a16="http://schemas.microsoft.com/office/drawing/2014/main" id="{7ED6BFB7-4356-67A3-E118-264F9EBB9405}"/>
                </a:ext>
              </a:extLst>
            </p:cNvPr>
            <p:cNvCxnSpPr>
              <a:cxnSpLocks/>
            </p:cNvCxnSpPr>
            <p:nvPr/>
          </p:nvCxnSpPr>
          <p:spPr bwMode="auto">
            <a:xfrm>
              <a:off x="3286034" y="2696766"/>
              <a:ext cx="0" cy="263128"/>
            </a:xfrm>
            <a:prstGeom prst="line">
              <a:avLst/>
            </a:prstGeom>
            <a:noFill/>
            <a:ln w="38100" cap="flat" cmpd="sng" algn="ctr">
              <a:solidFill>
                <a:schemeClr val="accent1"/>
              </a:solidFill>
              <a:prstDash val="solid"/>
              <a:round/>
              <a:headEnd type="none" w="med" len="med"/>
              <a:tailEnd type="none" w="med" len="med"/>
            </a:ln>
            <a:effectLst/>
          </p:spPr>
        </p:cxnSp>
        <p:cxnSp>
          <p:nvCxnSpPr>
            <p:cNvPr id="9254" name="Straight Connector 9253">
              <a:extLst>
                <a:ext uri="{FF2B5EF4-FFF2-40B4-BE49-F238E27FC236}">
                  <a16:creationId xmlns:a16="http://schemas.microsoft.com/office/drawing/2014/main" id="{4544EFCC-87F0-6F5E-0605-F1D33A9FC33C}"/>
                </a:ext>
              </a:extLst>
            </p:cNvPr>
            <p:cNvCxnSpPr>
              <a:cxnSpLocks/>
            </p:cNvCxnSpPr>
            <p:nvPr/>
          </p:nvCxnSpPr>
          <p:spPr bwMode="auto">
            <a:xfrm>
              <a:off x="3343184" y="2696766"/>
              <a:ext cx="0" cy="272653"/>
            </a:xfrm>
            <a:prstGeom prst="line">
              <a:avLst/>
            </a:prstGeom>
            <a:noFill/>
            <a:ln w="38100" cap="flat" cmpd="sng" algn="ctr">
              <a:solidFill>
                <a:schemeClr val="accent1"/>
              </a:solidFill>
              <a:prstDash val="solid"/>
              <a:round/>
              <a:headEnd type="none" w="med" len="med"/>
              <a:tailEnd type="none" w="med" len="med"/>
            </a:ln>
            <a:effectLst/>
          </p:spPr>
        </p:cxnSp>
        <p:cxnSp>
          <p:nvCxnSpPr>
            <p:cNvPr id="9255" name="Straight Connector 9254">
              <a:extLst>
                <a:ext uri="{FF2B5EF4-FFF2-40B4-BE49-F238E27FC236}">
                  <a16:creationId xmlns:a16="http://schemas.microsoft.com/office/drawing/2014/main" id="{FBA35CF2-7DB7-346C-8712-36810F9752E6}"/>
                </a:ext>
              </a:extLst>
            </p:cNvPr>
            <p:cNvCxnSpPr>
              <a:cxnSpLocks/>
            </p:cNvCxnSpPr>
            <p:nvPr/>
          </p:nvCxnSpPr>
          <p:spPr bwMode="auto">
            <a:xfrm>
              <a:off x="3402715" y="2696766"/>
              <a:ext cx="0" cy="270272"/>
            </a:xfrm>
            <a:prstGeom prst="line">
              <a:avLst/>
            </a:prstGeom>
            <a:noFill/>
            <a:ln w="38100" cap="flat" cmpd="sng" algn="ctr">
              <a:solidFill>
                <a:schemeClr val="accent1"/>
              </a:solidFill>
              <a:prstDash val="solid"/>
              <a:round/>
              <a:headEnd type="none" w="med" len="med"/>
              <a:tailEnd type="none" w="med" len="med"/>
            </a:ln>
            <a:effectLst/>
          </p:spPr>
        </p:cxnSp>
        <p:cxnSp>
          <p:nvCxnSpPr>
            <p:cNvPr id="9259" name="Straight Connector 9258">
              <a:extLst>
                <a:ext uri="{FF2B5EF4-FFF2-40B4-BE49-F238E27FC236}">
                  <a16:creationId xmlns:a16="http://schemas.microsoft.com/office/drawing/2014/main" id="{4674B363-C501-F5BA-86FF-F2689BCBB874}"/>
                </a:ext>
              </a:extLst>
            </p:cNvPr>
            <p:cNvCxnSpPr>
              <a:cxnSpLocks/>
            </p:cNvCxnSpPr>
            <p:nvPr/>
          </p:nvCxnSpPr>
          <p:spPr bwMode="auto">
            <a:xfrm>
              <a:off x="3459865" y="2696766"/>
              <a:ext cx="0" cy="270272"/>
            </a:xfrm>
            <a:prstGeom prst="line">
              <a:avLst/>
            </a:prstGeom>
            <a:noFill/>
            <a:ln w="38100" cap="flat" cmpd="sng" algn="ctr">
              <a:solidFill>
                <a:schemeClr val="accent1"/>
              </a:solidFill>
              <a:prstDash val="solid"/>
              <a:round/>
              <a:headEnd type="none" w="med" len="med"/>
              <a:tailEnd type="none" w="med" len="med"/>
            </a:ln>
            <a:effectLst/>
          </p:spPr>
        </p:cxnSp>
        <p:cxnSp>
          <p:nvCxnSpPr>
            <p:cNvPr id="9260" name="Straight Connector 9259">
              <a:extLst>
                <a:ext uri="{FF2B5EF4-FFF2-40B4-BE49-F238E27FC236}">
                  <a16:creationId xmlns:a16="http://schemas.microsoft.com/office/drawing/2014/main" id="{D1923582-B93E-EE15-84B3-665759BA8D74}"/>
                </a:ext>
              </a:extLst>
            </p:cNvPr>
            <p:cNvCxnSpPr>
              <a:cxnSpLocks/>
            </p:cNvCxnSpPr>
            <p:nvPr/>
          </p:nvCxnSpPr>
          <p:spPr bwMode="auto">
            <a:xfrm>
              <a:off x="3517015" y="2696766"/>
              <a:ext cx="0" cy="291703"/>
            </a:xfrm>
            <a:prstGeom prst="line">
              <a:avLst/>
            </a:prstGeom>
            <a:noFill/>
            <a:ln w="38100" cap="flat" cmpd="sng" algn="ctr">
              <a:solidFill>
                <a:schemeClr val="accent1"/>
              </a:solidFill>
              <a:prstDash val="solid"/>
              <a:round/>
              <a:headEnd type="none" w="med" len="med"/>
              <a:tailEnd type="none" w="med" len="med"/>
            </a:ln>
            <a:effectLst/>
          </p:spPr>
        </p:cxnSp>
        <p:cxnSp>
          <p:nvCxnSpPr>
            <p:cNvPr id="9262" name="Straight Connector 9261">
              <a:extLst>
                <a:ext uri="{FF2B5EF4-FFF2-40B4-BE49-F238E27FC236}">
                  <a16:creationId xmlns:a16="http://schemas.microsoft.com/office/drawing/2014/main" id="{090AA346-F38E-7606-F6A2-4E09962C7603}"/>
                </a:ext>
              </a:extLst>
            </p:cNvPr>
            <p:cNvCxnSpPr>
              <a:cxnSpLocks/>
            </p:cNvCxnSpPr>
            <p:nvPr/>
          </p:nvCxnSpPr>
          <p:spPr bwMode="auto">
            <a:xfrm>
              <a:off x="3581309" y="2696766"/>
              <a:ext cx="0" cy="291703"/>
            </a:xfrm>
            <a:prstGeom prst="line">
              <a:avLst/>
            </a:prstGeom>
            <a:noFill/>
            <a:ln w="38100" cap="flat" cmpd="sng" algn="ctr">
              <a:solidFill>
                <a:schemeClr val="accent1"/>
              </a:solidFill>
              <a:prstDash val="solid"/>
              <a:round/>
              <a:headEnd type="none" w="med" len="med"/>
              <a:tailEnd type="none" w="med" len="med"/>
            </a:ln>
            <a:effectLst/>
          </p:spPr>
        </p:cxnSp>
        <p:cxnSp>
          <p:nvCxnSpPr>
            <p:cNvPr id="9263" name="Straight Connector 9262">
              <a:extLst>
                <a:ext uri="{FF2B5EF4-FFF2-40B4-BE49-F238E27FC236}">
                  <a16:creationId xmlns:a16="http://schemas.microsoft.com/office/drawing/2014/main" id="{172D652C-746D-1837-4FFE-6F0B880529F3}"/>
                </a:ext>
              </a:extLst>
            </p:cNvPr>
            <p:cNvCxnSpPr>
              <a:cxnSpLocks/>
            </p:cNvCxnSpPr>
            <p:nvPr/>
          </p:nvCxnSpPr>
          <p:spPr bwMode="auto">
            <a:xfrm>
              <a:off x="3647984" y="2696766"/>
              <a:ext cx="0" cy="291703"/>
            </a:xfrm>
            <a:prstGeom prst="line">
              <a:avLst/>
            </a:prstGeom>
            <a:noFill/>
            <a:ln w="38100" cap="flat" cmpd="sng" algn="ctr">
              <a:solidFill>
                <a:schemeClr val="accent1"/>
              </a:solidFill>
              <a:prstDash val="solid"/>
              <a:round/>
              <a:headEnd type="none" w="med" len="med"/>
              <a:tailEnd type="none" w="med" len="med"/>
            </a:ln>
            <a:effectLst/>
          </p:spPr>
        </p:cxnSp>
        <p:cxnSp>
          <p:nvCxnSpPr>
            <p:cNvPr id="9264" name="Straight Connector 9263">
              <a:extLst>
                <a:ext uri="{FF2B5EF4-FFF2-40B4-BE49-F238E27FC236}">
                  <a16:creationId xmlns:a16="http://schemas.microsoft.com/office/drawing/2014/main" id="{178BE15D-F425-8C70-ABED-BD83AB75A639}"/>
                </a:ext>
              </a:extLst>
            </p:cNvPr>
            <p:cNvCxnSpPr>
              <a:cxnSpLocks/>
            </p:cNvCxnSpPr>
            <p:nvPr/>
          </p:nvCxnSpPr>
          <p:spPr bwMode="auto">
            <a:xfrm>
              <a:off x="3700372" y="2696766"/>
              <a:ext cx="0" cy="291703"/>
            </a:xfrm>
            <a:prstGeom prst="line">
              <a:avLst/>
            </a:prstGeom>
            <a:noFill/>
            <a:ln w="38100" cap="flat" cmpd="sng" algn="ctr">
              <a:solidFill>
                <a:schemeClr val="accent1"/>
              </a:solidFill>
              <a:prstDash val="solid"/>
              <a:round/>
              <a:headEnd type="none" w="med" len="med"/>
              <a:tailEnd type="none" w="med" len="med"/>
            </a:ln>
            <a:effectLst/>
          </p:spPr>
        </p:cxnSp>
        <p:cxnSp>
          <p:nvCxnSpPr>
            <p:cNvPr id="9265" name="Straight Connector 9264">
              <a:extLst>
                <a:ext uri="{FF2B5EF4-FFF2-40B4-BE49-F238E27FC236}">
                  <a16:creationId xmlns:a16="http://schemas.microsoft.com/office/drawing/2014/main" id="{951432E6-B0A1-1495-6805-649BC55C3A1D}"/>
                </a:ext>
              </a:extLst>
            </p:cNvPr>
            <p:cNvCxnSpPr>
              <a:cxnSpLocks/>
            </p:cNvCxnSpPr>
            <p:nvPr/>
          </p:nvCxnSpPr>
          <p:spPr bwMode="auto">
            <a:xfrm>
              <a:off x="3762285" y="2696766"/>
              <a:ext cx="0" cy="315515"/>
            </a:xfrm>
            <a:prstGeom prst="line">
              <a:avLst/>
            </a:prstGeom>
            <a:noFill/>
            <a:ln w="38100" cap="flat" cmpd="sng" algn="ctr">
              <a:solidFill>
                <a:schemeClr val="accent1"/>
              </a:solidFill>
              <a:prstDash val="solid"/>
              <a:round/>
              <a:headEnd type="none" w="med" len="med"/>
              <a:tailEnd type="none" w="med" len="med"/>
            </a:ln>
            <a:effectLst/>
          </p:spPr>
        </p:cxnSp>
        <p:cxnSp>
          <p:nvCxnSpPr>
            <p:cNvPr id="9267" name="Straight Connector 9266">
              <a:extLst>
                <a:ext uri="{FF2B5EF4-FFF2-40B4-BE49-F238E27FC236}">
                  <a16:creationId xmlns:a16="http://schemas.microsoft.com/office/drawing/2014/main" id="{4EA65350-B25E-39E5-0E44-69D12FD0C93C}"/>
                </a:ext>
              </a:extLst>
            </p:cNvPr>
            <p:cNvCxnSpPr>
              <a:cxnSpLocks/>
            </p:cNvCxnSpPr>
            <p:nvPr/>
          </p:nvCxnSpPr>
          <p:spPr bwMode="auto">
            <a:xfrm>
              <a:off x="3817054" y="2696766"/>
              <a:ext cx="0" cy="315515"/>
            </a:xfrm>
            <a:prstGeom prst="line">
              <a:avLst/>
            </a:prstGeom>
            <a:noFill/>
            <a:ln w="38100" cap="flat" cmpd="sng" algn="ctr">
              <a:solidFill>
                <a:schemeClr val="accent1"/>
              </a:solidFill>
              <a:prstDash val="solid"/>
              <a:round/>
              <a:headEnd type="none" w="med" len="med"/>
              <a:tailEnd type="none" w="med" len="med"/>
            </a:ln>
            <a:effectLst/>
          </p:spPr>
        </p:cxnSp>
        <p:cxnSp>
          <p:nvCxnSpPr>
            <p:cNvPr id="9268" name="Straight Connector 9267">
              <a:extLst>
                <a:ext uri="{FF2B5EF4-FFF2-40B4-BE49-F238E27FC236}">
                  <a16:creationId xmlns:a16="http://schemas.microsoft.com/office/drawing/2014/main" id="{14386E28-1345-178E-A2AD-D1AB7225F9FD}"/>
                </a:ext>
              </a:extLst>
            </p:cNvPr>
            <p:cNvCxnSpPr>
              <a:cxnSpLocks/>
            </p:cNvCxnSpPr>
            <p:nvPr/>
          </p:nvCxnSpPr>
          <p:spPr bwMode="auto">
            <a:xfrm>
              <a:off x="3876585" y="2696766"/>
              <a:ext cx="0" cy="320278"/>
            </a:xfrm>
            <a:prstGeom prst="line">
              <a:avLst/>
            </a:prstGeom>
            <a:noFill/>
            <a:ln w="38100" cap="flat" cmpd="sng" algn="ctr">
              <a:solidFill>
                <a:schemeClr val="accent1"/>
              </a:solidFill>
              <a:prstDash val="solid"/>
              <a:round/>
              <a:headEnd type="none" w="med" len="med"/>
              <a:tailEnd type="none" w="med" len="med"/>
            </a:ln>
            <a:effectLst/>
          </p:spPr>
        </p:cxnSp>
        <p:cxnSp>
          <p:nvCxnSpPr>
            <p:cNvPr id="9270" name="Straight Connector 9269">
              <a:extLst>
                <a:ext uri="{FF2B5EF4-FFF2-40B4-BE49-F238E27FC236}">
                  <a16:creationId xmlns:a16="http://schemas.microsoft.com/office/drawing/2014/main" id="{FBDEC1E1-293C-B719-EDEA-FE504F1AB250}"/>
                </a:ext>
              </a:extLst>
            </p:cNvPr>
            <p:cNvCxnSpPr>
              <a:cxnSpLocks/>
            </p:cNvCxnSpPr>
            <p:nvPr/>
          </p:nvCxnSpPr>
          <p:spPr bwMode="auto">
            <a:xfrm>
              <a:off x="3938498" y="2696766"/>
              <a:ext cx="0" cy="339328"/>
            </a:xfrm>
            <a:prstGeom prst="line">
              <a:avLst/>
            </a:prstGeom>
            <a:noFill/>
            <a:ln w="38100" cap="flat" cmpd="sng" algn="ctr">
              <a:solidFill>
                <a:schemeClr val="accent1"/>
              </a:solidFill>
              <a:prstDash val="solid"/>
              <a:round/>
              <a:headEnd type="none" w="med" len="med"/>
              <a:tailEnd type="none" w="med" len="med"/>
            </a:ln>
            <a:effectLst/>
          </p:spPr>
        </p:cxnSp>
        <p:cxnSp>
          <p:nvCxnSpPr>
            <p:cNvPr id="9272" name="Straight Connector 9271">
              <a:extLst>
                <a:ext uri="{FF2B5EF4-FFF2-40B4-BE49-F238E27FC236}">
                  <a16:creationId xmlns:a16="http://schemas.microsoft.com/office/drawing/2014/main" id="{2B3A4CA2-886A-271F-0C70-FC33CA68BC03}"/>
                </a:ext>
              </a:extLst>
            </p:cNvPr>
            <p:cNvCxnSpPr>
              <a:cxnSpLocks/>
            </p:cNvCxnSpPr>
            <p:nvPr/>
          </p:nvCxnSpPr>
          <p:spPr bwMode="auto">
            <a:xfrm>
              <a:off x="3995648" y="2696766"/>
              <a:ext cx="0" cy="353615"/>
            </a:xfrm>
            <a:prstGeom prst="line">
              <a:avLst/>
            </a:prstGeom>
            <a:noFill/>
            <a:ln w="38100" cap="flat" cmpd="sng" algn="ctr">
              <a:solidFill>
                <a:schemeClr val="accent1"/>
              </a:solidFill>
              <a:prstDash val="solid"/>
              <a:round/>
              <a:headEnd type="none" w="med" len="med"/>
              <a:tailEnd type="none" w="med" len="med"/>
            </a:ln>
            <a:effectLst/>
          </p:spPr>
        </p:cxnSp>
        <p:cxnSp>
          <p:nvCxnSpPr>
            <p:cNvPr id="9274" name="Straight Connector 9273">
              <a:extLst>
                <a:ext uri="{FF2B5EF4-FFF2-40B4-BE49-F238E27FC236}">
                  <a16:creationId xmlns:a16="http://schemas.microsoft.com/office/drawing/2014/main" id="{C882292D-8249-CAD3-B3EE-E304AD9FE646}"/>
                </a:ext>
              </a:extLst>
            </p:cNvPr>
            <p:cNvCxnSpPr>
              <a:cxnSpLocks/>
            </p:cNvCxnSpPr>
            <p:nvPr/>
          </p:nvCxnSpPr>
          <p:spPr bwMode="auto">
            <a:xfrm>
              <a:off x="4057560" y="2696766"/>
              <a:ext cx="0" cy="353615"/>
            </a:xfrm>
            <a:prstGeom prst="line">
              <a:avLst/>
            </a:prstGeom>
            <a:noFill/>
            <a:ln w="38100" cap="flat" cmpd="sng" algn="ctr">
              <a:solidFill>
                <a:schemeClr val="accent1"/>
              </a:solidFill>
              <a:prstDash val="solid"/>
              <a:round/>
              <a:headEnd type="none" w="med" len="med"/>
              <a:tailEnd type="none" w="med" len="med"/>
            </a:ln>
            <a:effectLst/>
          </p:spPr>
        </p:cxnSp>
        <p:cxnSp>
          <p:nvCxnSpPr>
            <p:cNvPr id="9275" name="Straight Connector 9274">
              <a:extLst>
                <a:ext uri="{FF2B5EF4-FFF2-40B4-BE49-F238E27FC236}">
                  <a16:creationId xmlns:a16="http://schemas.microsoft.com/office/drawing/2014/main" id="{42264D4D-7D4A-5511-23AF-2250DE20F38E}"/>
                </a:ext>
              </a:extLst>
            </p:cNvPr>
            <p:cNvCxnSpPr>
              <a:cxnSpLocks/>
            </p:cNvCxnSpPr>
            <p:nvPr/>
          </p:nvCxnSpPr>
          <p:spPr bwMode="auto">
            <a:xfrm>
              <a:off x="4114710" y="2696766"/>
              <a:ext cx="0" cy="353615"/>
            </a:xfrm>
            <a:prstGeom prst="line">
              <a:avLst/>
            </a:prstGeom>
            <a:noFill/>
            <a:ln w="38100" cap="flat" cmpd="sng" algn="ctr">
              <a:solidFill>
                <a:schemeClr val="accent1"/>
              </a:solidFill>
              <a:prstDash val="solid"/>
              <a:round/>
              <a:headEnd type="none" w="med" len="med"/>
              <a:tailEnd type="none" w="med" len="med"/>
            </a:ln>
            <a:effectLst/>
          </p:spPr>
        </p:cxnSp>
        <p:cxnSp>
          <p:nvCxnSpPr>
            <p:cNvPr id="9276" name="Straight Connector 9275">
              <a:extLst>
                <a:ext uri="{FF2B5EF4-FFF2-40B4-BE49-F238E27FC236}">
                  <a16:creationId xmlns:a16="http://schemas.microsoft.com/office/drawing/2014/main" id="{129DCAA7-2590-1D89-4873-ABDC2924F73A}"/>
                </a:ext>
              </a:extLst>
            </p:cNvPr>
            <p:cNvCxnSpPr>
              <a:cxnSpLocks/>
            </p:cNvCxnSpPr>
            <p:nvPr/>
          </p:nvCxnSpPr>
          <p:spPr bwMode="auto">
            <a:xfrm>
              <a:off x="4176623" y="2696766"/>
              <a:ext cx="0" cy="353615"/>
            </a:xfrm>
            <a:prstGeom prst="line">
              <a:avLst/>
            </a:prstGeom>
            <a:noFill/>
            <a:ln w="38100" cap="flat" cmpd="sng" algn="ctr">
              <a:solidFill>
                <a:schemeClr val="accent1"/>
              </a:solidFill>
              <a:prstDash val="solid"/>
              <a:round/>
              <a:headEnd type="none" w="med" len="med"/>
              <a:tailEnd type="none" w="med" len="med"/>
            </a:ln>
            <a:effectLst/>
          </p:spPr>
        </p:cxnSp>
        <p:cxnSp>
          <p:nvCxnSpPr>
            <p:cNvPr id="9277" name="Straight Connector 9276">
              <a:extLst>
                <a:ext uri="{FF2B5EF4-FFF2-40B4-BE49-F238E27FC236}">
                  <a16:creationId xmlns:a16="http://schemas.microsoft.com/office/drawing/2014/main" id="{980156D7-6119-DE32-620A-4A1DDDB5D905}"/>
                </a:ext>
              </a:extLst>
            </p:cNvPr>
            <p:cNvCxnSpPr>
              <a:cxnSpLocks/>
            </p:cNvCxnSpPr>
            <p:nvPr/>
          </p:nvCxnSpPr>
          <p:spPr bwMode="auto">
            <a:xfrm>
              <a:off x="4231392" y="2696766"/>
              <a:ext cx="0" cy="353615"/>
            </a:xfrm>
            <a:prstGeom prst="line">
              <a:avLst/>
            </a:prstGeom>
            <a:noFill/>
            <a:ln w="38100" cap="flat" cmpd="sng" algn="ctr">
              <a:solidFill>
                <a:schemeClr val="accent1"/>
              </a:solidFill>
              <a:prstDash val="solid"/>
              <a:round/>
              <a:headEnd type="none" w="med" len="med"/>
              <a:tailEnd type="none" w="med" len="med"/>
            </a:ln>
            <a:effectLst/>
          </p:spPr>
        </p:cxnSp>
        <p:cxnSp>
          <p:nvCxnSpPr>
            <p:cNvPr id="9278" name="Straight Connector 9277">
              <a:extLst>
                <a:ext uri="{FF2B5EF4-FFF2-40B4-BE49-F238E27FC236}">
                  <a16:creationId xmlns:a16="http://schemas.microsoft.com/office/drawing/2014/main" id="{62E16ACA-0A73-FBF6-CF23-EEEEE46B9E8F}"/>
                </a:ext>
              </a:extLst>
            </p:cNvPr>
            <p:cNvCxnSpPr>
              <a:cxnSpLocks/>
            </p:cNvCxnSpPr>
            <p:nvPr/>
          </p:nvCxnSpPr>
          <p:spPr bwMode="auto">
            <a:xfrm>
              <a:off x="4295686" y="2696766"/>
              <a:ext cx="0" cy="353615"/>
            </a:xfrm>
            <a:prstGeom prst="line">
              <a:avLst/>
            </a:prstGeom>
            <a:noFill/>
            <a:ln w="38100" cap="flat" cmpd="sng" algn="ctr">
              <a:solidFill>
                <a:schemeClr val="accent1"/>
              </a:solidFill>
              <a:prstDash val="solid"/>
              <a:round/>
              <a:headEnd type="none" w="med" len="med"/>
              <a:tailEnd type="none" w="med" len="med"/>
            </a:ln>
            <a:effectLst/>
          </p:spPr>
        </p:cxnSp>
        <p:cxnSp>
          <p:nvCxnSpPr>
            <p:cNvPr id="9279" name="Straight Connector 9278">
              <a:extLst>
                <a:ext uri="{FF2B5EF4-FFF2-40B4-BE49-F238E27FC236}">
                  <a16:creationId xmlns:a16="http://schemas.microsoft.com/office/drawing/2014/main" id="{BAFC14A3-D149-926F-6F3D-91EB037109C1}"/>
                </a:ext>
              </a:extLst>
            </p:cNvPr>
            <p:cNvCxnSpPr>
              <a:cxnSpLocks/>
            </p:cNvCxnSpPr>
            <p:nvPr/>
          </p:nvCxnSpPr>
          <p:spPr bwMode="auto">
            <a:xfrm>
              <a:off x="4350454" y="2696766"/>
              <a:ext cx="0" cy="384572"/>
            </a:xfrm>
            <a:prstGeom prst="line">
              <a:avLst/>
            </a:prstGeom>
            <a:noFill/>
            <a:ln w="38100" cap="flat" cmpd="sng" algn="ctr">
              <a:solidFill>
                <a:schemeClr val="accent1"/>
              </a:solidFill>
              <a:prstDash val="solid"/>
              <a:round/>
              <a:headEnd type="none" w="med" len="med"/>
              <a:tailEnd type="none" w="med" len="med"/>
            </a:ln>
            <a:effectLst/>
          </p:spPr>
        </p:cxnSp>
        <p:cxnSp>
          <p:nvCxnSpPr>
            <p:cNvPr id="9281" name="Straight Connector 9280">
              <a:extLst>
                <a:ext uri="{FF2B5EF4-FFF2-40B4-BE49-F238E27FC236}">
                  <a16:creationId xmlns:a16="http://schemas.microsoft.com/office/drawing/2014/main" id="{3398736F-DC93-775F-0438-6C7A58E3E688}"/>
                </a:ext>
              </a:extLst>
            </p:cNvPr>
            <p:cNvCxnSpPr>
              <a:cxnSpLocks/>
            </p:cNvCxnSpPr>
            <p:nvPr/>
          </p:nvCxnSpPr>
          <p:spPr bwMode="auto">
            <a:xfrm>
              <a:off x="4407604" y="2696766"/>
              <a:ext cx="0" cy="384572"/>
            </a:xfrm>
            <a:prstGeom prst="line">
              <a:avLst/>
            </a:prstGeom>
            <a:noFill/>
            <a:ln w="38100" cap="flat" cmpd="sng" algn="ctr">
              <a:solidFill>
                <a:schemeClr val="accent1"/>
              </a:solidFill>
              <a:prstDash val="solid"/>
              <a:round/>
              <a:headEnd type="none" w="med" len="med"/>
              <a:tailEnd type="none" w="med" len="med"/>
            </a:ln>
            <a:effectLst/>
          </p:spPr>
        </p:cxnSp>
        <p:cxnSp>
          <p:nvCxnSpPr>
            <p:cNvPr id="9282" name="Straight Connector 9281">
              <a:extLst>
                <a:ext uri="{FF2B5EF4-FFF2-40B4-BE49-F238E27FC236}">
                  <a16:creationId xmlns:a16="http://schemas.microsoft.com/office/drawing/2014/main" id="{C6535B4B-070F-8427-B1F2-30528767F44E}"/>
                </a:ext>
              </a:extLst>
            </p:cNvPr>
            <p:cNvCxnSpPr>
              <a:cxnSpLocks/>
            </p:cNvCxnSpPr>
            <p:nvPr/>
          </p:nvCxnSpPr>
          <p:spPr bwMode="auto">
            <a:xfrm>
              <a:off x="4467135" y="2696766"/>
              <a:ext cx="0" cy="384572"/>
            </a:xfrm>
            <a:prstGeom prst="line">
              <a:avLst/>
            </a:prstGeom>
            <a:noFill/>
            <a:ln w="38100" cap="flat" cmpd="sng" algn="ctr">
              <a:solidFill>
                <a:schemeClr val="accent1"/>
              </a:solidFill>
              <a:prstDash val="solid"/>
              <a:round/>
              <a:headEnd type="none" w="med" len="med"/>
              <a:tailEnd type="none" w="med" len="med"/>
            </a:ln>
            <a:effectLst/>
          </p:spPr>
        </p:cxnSp>
        <p:cxnSp>
          <p:nvCxnSpPr>
            <p:cNvPr id="9283" name="Straight Connector 9282">
              <a:extLst>
                <a:ext uri="{FF2B5EF4-FFF2-40B4-BE49-F238E27FC236}">
                  <a16:creationId xmlns:a16="http://schemas.microsoft.com/office/drawing/2014/main" id="{0DA9F050-D852-7858-B84E-7AA8982B37B7}"/>
                </a:ext>
              </a:extLst>
            </p:cNvPr>
            <p:cNvCxnSpPr>
              <a:cxnSpLocks/>
            </p:cNvCxnSpPr>
            <p:nvPr/>
          </p:nvCxnSpPr>
          <p:spPr bwMode="auto">
            <a:xfrm>
              <a:off x="4526666" y="2696766"/>
              <a:ext cx="0" cy="396478"/>
            </a:xfrm>
            <a:prstGeom prst="line">
              <a:avLst/>
            </a:prstGeom>
            <a:noFill/>
            <a:ln w="38100" cap="flat" cmpd="sng" algn="ctr">
              <a:solidFill>
                <a:schemeClr val="accent1"/>
              </a:solidFill>
              <a:prstDash val="solid"/>
              <a:round/>
              <a:headEnd type="none" w="med" len="med"/>
              <a:tailEnd type="none" w="med" len="med"/>
            </a:ln>
            <a:effectLst/>
          </p:spPr>
        </p:cxnSp>
        <p:cxnSp>
          <p:nvCxnSpPr>
            <p:cNvPr id="9284" name="Straight Connector 9283">
              <a:extLst>
                <a:ext uri="{FF2B5EF4-FFF2-40B4-BE49-F238E27FC236}">
                  <a16:creationId xmlns:a16="http://schemas.microsoft.com/office/drawing/2014/main" id="{016EDC5E-39F4-B371-6D83-C4DCE1803279}"/>
                </a:ext>
              </a:extLst>
            </p:cNvPr>
            <p:cNvCxnSpPr>
              <a:cxnSpLocks/>
            </p:cNvCxnSpPr>
            <p:nvPr/>
          </p:nvCxnSpPr>
          <p:spPr bwMode="auto">
            <a:xfrm>
              <a:off x="4586197" y="2696766"/>
              <a:ext cx="0" cy="415528"/>
            </a:xfrm>
            <a:prstGeom prst="line">
              <a:avLst/>
            </a:prstGeom>
            <a:noFill/>
            <a:ln w="38100" cap="flat" cmpd="sng" algn="ctr">
              <a:solidFill>
                <a:schemeClr val="accent1"/>
              </a:solidFill>
              <a:prstDash val="solid"/>
              <a:round/>
              <a:headEnd type="none" w="med" len="med"/>
              <a:tailEnd type="none" w="med" len="med"/>
            </a:ln>
            <a:effectLst/>
          </p:spPr>
        </p:cxnSp>
        <p:cxnSp>
          <p:nvCxnSpPr>
            <p:cNvPr id="9288" name="Straight Connector 9287">
              <a:extLst>
                <a:ext uri="{FF2B5EF4-FFF2-40B4-BE49-F238E27FC236}">
                  <a16:creationId xmlns:a16="http://schemas.microsoft.com/office/drawing/2014/main" id="{050B124A-3D49-8281-7E92-731794060AED}"/>
                </a:ext>
              </a:extLst>
            </p:cNvPr>
            <p:cNvCxnSpPr>
              <a:cxnSpLocks/>
            </p:cNvCxnSpPr>
            <p:nvPr/>
          </p:nvCxnSpPr>
          <p:spPr bwMode="auto">
            <a:xfrm>
              <a:off x="4650491" y="2696766"/>
              <a:ext cx="0" cy="415528"/>
            </a:xfrm>
            <a:prstGeom prst="line">
              <a:avLst/>
            </a:prstGeom>
            <a:noFill/>
            <a:ln w="38100" cap="flat" cmpd="sng" algn="ctr">
              <a:solidFill>
                <a:schemeClr val="accent1"/>
              </a:solidFill>
              <a:prstDash val="solid"/>
              <a:round/>
              <a:headEnd type="none" w="med" len="med"/>
              <a:tailEnd type="none" w="med" len="med"/>
            </a:ln>
            <a:effectLst/>
          </p:spPr>
        </p:cxnSp>
        <p:cxnSp>
          <p:nvCxnSpPr>
            <p:cNvPr id="9289" name="Straight Connector 9288">
              <a:extLst>
                <a:ext uri="{FF2B5EF4-FFF2-40B4-BE49-F238E27FC236}">
                  <a16:creationId xmlns:a16="http://schemas.microsoft.com/office/drawing/2014/main" id="{7EE907C9-2A82-A9C3-DCC2-CABEE57B4E71}"/>
                </a:ext>
              </a:extLst>
            </p:cNvPr>
            <p:cNvCxnSpPr>
              <a:cxnSpLocks/>
            </p:cNvCxnSpPr>
            <p:nvPr/>
          </p:nvCxnSpPr>
          <p:spPr bwMode="auto">
            <a:xfrm>
              <a:off x="4712404" y="2696766"/>
              <a:ext cx="0" cy="422672"/>
            </a:xfrm>
            <a:prstGeom prst="line">
              <a:avLst/>
            </a:prstGeom>
            <a:noFill/>
            <a:ln w="38100" cap="flat" cmpd="sng" algn="ctr">
              <a:solidFill>
                <a:schemeClr val="accent1"/>
              </a:solidFill>
              <a:prstDash val="solid"/>
              <a:round/>
              <a:headEnd type="none" w="med" len="med"/>
              <a:tailEnd type="none" w="med" len="med"/>
            </a:ln>
            <a:effectLst/>
          </p:spPr>
        </p:cxnSp>
        <p:cxnSp>
          <p:nvCxnSpPr>
            <p:cNvPr id="9290" name="Straight Connector 9289">
              <a:extLst>
                <a:ext uri="{FF2B5EF4-FFF2-40B4-BE49-F238E27FC236}">
                  <a16:creationId xmlns:a16="http://schemas.microsoft.com/office/drawing/2014/main" id="{2268E83C-1043-EB18-8240-7584210B8629}"/>
                </a:ext>
              </a:extLst>
            </p:cNvPr>
            <p:cNvCxnSpPr>
              <a:cxnSpLocks/>
            </p:cNvCxnSpPr>
            <p:nvPr/>
          </p:nvCxnSpPr>
          <p:spPr bwMode="auto">
            <a:xfrm>
              <a:off x="4764791" y="2696766"/>
              <a:ext cx="0" cy="422672"/>
            </a:xfrm>
            <a:prstGeom prst="line">
              <a:avLst/>
            </a:prstGeom>
            <a:noFill/>
            <a:ln w="38100" cap="flat" cmpd="sng" algn="ctr">
              <a:solidFill>
                <a:schemeClr val="accent1"/>
              </a:solidFill>
              <a:prstDash val="solid"/>
              <a:round/>
              <a:headEnd type="none" w="med" len="med"/>
              <a:tailEnd type="none" w="med" len="med"/>
            </a:ln>
            <a:effectLst/>
          </p:spPr>
        </p:cxnSp>
        <p:cxnSp>
          <p:nvCxnSpPr>
            <p:cNvPr id="9293" name="Straight Connector 9292">
              <a:extLst>
                <a:ext uri="{FF2B5EF4-FFF2-40B4-BE49-F238E27FC236}">
                  <a16:creationId xmlns:a16="http://schemas.microsoft.com/office/drawing/2014/main" id="{87A66454-EAEB-A69F-F2D5-A80F3DCE87F5}"/>
                </a:ext>
              </a:extLst>
            </p:cNvPr>
            <p:cNvCxnSpPr>
              <a:cxnSpLocks/>
            </p:cNvCxnSpPr>
            <p:nvPr/>
          </p:nvCxnSpPr>
          <p:spPr bwMode="auto">
            <a:xfrm>
              <a:off x="4826703" y="2696766"/>
              <a:ext cx="0" cy="470297"/>
            </a:xfrm>
            <a:prstGeom prst="line">
              <a:avLst/>
            </a:prstGeom>
            <a:noFill/>
            <a:ln w="38100" cap="flat" cmpd="sng" algn="ctr">
              <a:solidFill>
                <a:schemeClr val="accent1"/>
              </a:solidFill>
              <a:prstDash val="solid"/>
              <a:round/>
              <a:headEnd type="none" w="med" len="med"/>
              <a:tailEnd type="none" w="med" len="med"/>
            </a:ln>
            <a:effectLst/>
          </p:spPr>
        </p:cxnSp>
        <p:cxnSp>
          <p:nvCxnSpPr>
            <p:cNvPr id="9295" name="Straight Connector 9294">
              <a:extLst>
                <a:ext uri="{FF2B5EF4-FFF2-40B4-BE49-F238E27FC236}">
                  <a16:creationId xmlns:a16="http://schemas.microsoft.com/office/drawing/2014/main" id="{D13393EA-7302-0D66-0045-C47483D29F47}"/>
                </a:ext>
              </a:extLst>
            </p:cNvPr>
            <p:cNvCxnSpPr>
              <a:cxnSpLocks/>
            </p:cNvCxnSpPr>
            <p:nvPr/>
          </p:nvCxnSpPr>
          <p:spPr bwMode="auto">
            <a:xfrm>
              <a:off x="4886234" y="2696766"/>
              <a:ext cx="0" cy="482203"/>
            </a:xfrm>
            <a:prstGeom prst="line">
              <a:avLst/>
            </a:prstGeom>
            <a:noFill/>
            <a:ln w="38100" cap="flat" cmpd="sng" algn="ctr">
              <a:solidFill>
                <a:schemeClr val="accent1"/>
              </a:solidFill>
              <a:prstDash val="solid"/>
              <a:round/>
              <a:headEnd type="none" w="med" len="med"/>
              <a:tailEnd type="none" w="med" len="med"/>
            </a:ln>
            <a:effectLst/>
          </p:spPr>
        </p:cxnSp>
        <p:cxnSp>
          <p:nvCxnSpPr>
            <p:cNvPr id="9297" name="Straight Connector 9296">
              <a:extLst>
                <a:ext uri="{FF2B5EF4-FFF2-40B4-BE49-F238E27FC236}">
                  <a16:creationId xmlns:a16="http://schemas.microsoft.com/office/drawing/2014/main" id="{0D7807BD-F9F0-D030-0BD5-972FB8918C78}"/>
                </a:ext>
              </a:extLst>
            </p:cNvPr>
            <p:cNvCxnSpPr>
              <a:cxnSpLocks/>
            </p:cNvCxnSpPr>
            <p:nvPr/>
          </p:nvCxnSpPr>
          <p:spPr bwMode="auto">
            <a:xfrm>
              <a:off x="4943384" y="2696766"/>
              <a:ext cx="0" cy="482203"/>
            </a:xfrm>
            <a:prstGeom prst="line">
              <a:avLst/>
            </a:prstGeom>
            <a:noFill/>
            <a:ln w="38100" cap="flat" cmpd="sng" algn="ctr">
              <a:solidFill>
                <a:schemeClr val="accent1"/>
              </a:solidFill>
              <a:prstDash val="solid"/>
              <a:round/>
              <a:headEnd type="none" w="med" len="med"/>
              <a:tailEnd type="none" w="med" len="med"/>
            </a:ln>
            <a:effectLst/>
          </p:spPr>
        </p:cxnSp>
        <p:cxnSp>
          <p:nvCxnSpPr>
            <p:cNvPr id="9298" name="Straight Connector 9297">
              <a:extLst>
                <a:ext uri="{FF2B5EF4-FFF2-40B4-BE49-F238E27FC236}">
                  <a16:creationId xmlns:a16="http://schemas.microsoft.com/office/drawing/2014/main" id="{0680526D-2429-E07D-E57F-E5ED72C02896}"/>
                </a:ext>
              </a:extLst>
            </p:cNvPr>
            <p:cNvCxnSpPr>
              <a:cxnSpLocks/>
            </p:cNvCxnSpPr>
            <p:nvPr/>
          </p:nvCxnSpPr>
          <p:spPr bwMode="auto">
            <a:xfrm>
              <a:off x="5000534" y="2696766"/>
              <a:ext cx="0" cy="482203"/>
            </a:xfrm>
            <a:prstGeom prst="line">
              <a:avLst/>
            </a:prstGeom>
            <a:noFill/>
            <a:ln w="38100" cap="flat" cmpd="sng" algn="ctr">
              <a:solidFill>
                <a:schemeClr val="accent1"/>
              </a:solidFill>
              <a:prstDash val="solid"/>
              <a:round/>
              <a:headEnd type="none" w="med" len="med"/>
              <a:tailEnd type="none" w="med" len="med"/>
            </a:ln>
            <a:effectLst/>
          </p:spPr>
        </p:cxnSp>
        <p:cxnSp>
          <p:nvCxnSpPr>
            <p:cNvPr id="9299" name="Straight Connector 9298">
              <a:extLst>
                <a:ext uri="{FF2B5EF4-FFF2-40B4-BE49-F238E27FC236}">
                  <a16:creationId xmlns:a16="http://schemas.microsoft.com/office/drawing/2014/main" id="{3CA39BD2-9C3E-07F4-ECD2-CD65F168227C}"/>
                </a:ext>
              </a:extLst>
            </p:cNvPr>
            <p:cNvCxnSpPr>
              <a:cxnSpLocks/>
            </p:cNvCxnSpPr>
            <p:nvPr/>
          </p:nvCxnSpPr>
          <p:spPr bwMode="auto">
            <a:xfrm>
              <a:off x="5064827" y="2696766"/>
              <a:ext cx="0" cy="486965"/>
            </a:xfrm>
            <a:prstGeom prst="line">
              <a:avLst/>
            </a:prstGeom>
            <a:noFill/>
            <a:ln w="38100" cap="flat" cmpd="sng" algn="ctr">
              <a:solidFill>
                <a:schemeClr val="accent1"/>
              </a:solidFill>
              <a:prstDash val="solid"/>
              <a:round/>
              <a:headEnd type="none" w="med" len="med"/>
              <a:tailEnd type="none" w="med" len="med"/>
            </a:ln>
            <a:effectLst/>
          </p:spPr>
        </p:cxnSp>
        <p:cxnSp>
          <p:nvCxnSpPr>
            <p:cNvPr id="9300" name="Straight Connector 9299">
              <a:extLst>
                <a:ext uri="{FF2B5EF4-FFF2-40B4-BE49-F238E27FC236}">
                  <a16:creationId xmlns:a16="http://schemas.microsoft.com/office/drawing/2014/main" id="{AA9A7246-E975-3A87-16AC-5D0728E90FA4}"/>
                </a:ext>
              </a:extLst>
            </p:cNvPr>
            <p:cNvCxnSpPr>
              <a:cxnSpLocks/>
            </p:cNvCxnSpPr>
            <p:nvPr/>
          </p:nvCxnSpPr>
          <p:spPr bwMode="auto">
            <a:xfrm>
              <a:off x="5129120" y="2696766"/>
              <a:ext cx="0" cy="491728"/>
            </a:xfrm>
            <a:prstGeom prst="line">
              <a:avLst/>
            </a:prstGeom>
            <a:noFill/>
            <a:ln w="38100" cap="flat" cmpd="sng" algn="ctr">
              <a:solidFill>
                <a:schemeClr val="accent1"/>
              </a:solidFill>
              <a:prstDash val="solid"/>
              <a:round/>
              <a:headEnd type="none" w="med" len="med"/>
              <a:tailEnd type="none" w="med" len="med"/>
            </a:ln>
            <a:effectLst/>
          </p:spPr>
        </p:cxnSp>
        <p:cxnSp>
          <p:nvCxnSpPr>
            <p:cNvPr id="9301" name="Straight Connector 9300">
              <a:extLst>
                <a:ext uri="{FF2B5EF4-FFF2-40B4-BE49-F238E27FC236}">
                  <a16:creationId xmlns:a16="http://schemas.microsoft.com/office/drawing/2014/main" id="{B33BCFB8-2E59-5E6F-D49B-EDC0FC02F1B7}"/>
                </a:ext>
              </a:extLst>
            </p:cNvPr>
            <p:cNvCxnSpPr>
              <a:cxnSpLocks/>
            </p:cNvCxnSpPr>
            <p:nvPr/>
          </p:nvCxnSpPr>
          <p:spPr bwMode="auto">
            <a:xfrm>
              <a:off x="5181508" y="2696766"/>
              <a:ext cx="0" cy="496490"/>
            </a:xfrm>
            <a:prstGeom prst="line">
              <a:avLst/>
            </a:prstGeom>
            <a:noFill/>
            <a:ln w="38100" cap="flat" cmpd="sng" algn="ctr">
              <a:solidFill>
                <a:schemeClr val="accent1"/>
              </a:solidFill>
              <a:prstDash val="solid"/>
              <a:round/>
              <a:headEnd type="none" w="med" len="med"/>
              <a:tailEnd type="none" w="med" len="med"/>
            </a:ln>
            <a:effectLst/>
          </p:spPr>
        </p:cxnSp>
        <p:cxnSp>
          <p:nvCxnSpPr>
            <p:cNvPr id="9305" name="Straight Connector 9304">
              <a:extLst>
                <a:ext uri="{FF2B5EF4-FFF2-40B4-BE49-F238E27FC236}">
                  <a16:creationId xmlns:a16="http://schemas.microsoft.com/office/drawing/2014/main" id="{5B40FB77-FC82-B458-0C26-75FFFBDDEC61}"/>
                </a:ext>
              </a:extLst>
            </p:cNvPr>
            <p:cNvCxnSpPr>
              <a:cxnSpLocks/>
            </p:cNvCxnSpPr>
            <p:nvPr/>
          </p:nvCxnSpPr>
          <p:spPr bwMode="auto">
            <a:xfrm>
              <a:off x="5241039" y="2696766"/>
              <a:ext cx="0" cy="513159"/>
            </a:xfrm>
            <a:prstGeom prst="line">
              <a:avLst/>
            </a:prstGeom>
            <a:noFill/>
            <a:ln w="38100" cap="flat" cmpd="sng" algn="ctr">
              <a:solidFill>
                <a:schemeClr val="accent1"/>
              </a:solidFill>
              <a:prstDash val="solid"/>
              <a:round/>
              <a:headEnd type="none" w="med" len="med"/>
              <a:tailEnd type="none" w="med" len="med"/>
            </a:ln>
            <a:effectLst/>
          </p:spPr>
        </p:cxnSp>
        <p:cxnSp>
          <p:nvCxnSpPr>
            <p:cNvPr id="9307" name="Straight Connector 9306">
              <a:extLst>
                <a:ext uri="{FF2B5EF4-FFF2-40B4-BE49-F238E27FC236}">
                  <a16:creationId xmlns:a16="http://schemas.microsoft.com/office/drawing/2014/main" id="{0ED83642-F1E6-DEA3-590D-D012A9EA3B4F}"/>
                </a:ext>
              </a:extLst>
            </p:cNvPr>
            <p:cNvCxnSpPr>
              <a:cxnSpLocks/>
            </p:cNvCxnSpPr>
            <p:nvPr/>
          </p:nvCxnSpPr>
          <p:spPr bwMode="auto">
            <a:xfrm>
              <a:off x="5302951" y="2696766"/>
              <a:ext cx="0" cy="522684"/>
            </a:xfrm>
            <a:prstGeom prst="line">
              <a:avLst/>
            </a:prstGeom>
            <a:noFill/>
            <a:ln w="38100" cap="flat" cmpd="sng" algn="ctr">
              <a:solidFill>
                <a:schemeClr val="accent1"/>
              </a:solidFill>
              <a:prstDash val="solid"/>
              <a:round/>
              <a:headEnd type="none" w="med" len="med"/>
              <a:tailEnd type="none" w="med" len="med"/>
            </a:ln>
            <a:effectLst/>
          </p:spPr>
        </p:cxnSp>
        <p:cxnSp>
          <p:nvCxnSpPr>
            <p:cNvPr id="9309" name="Straight Connector 9308">
              <a:extLst>
                <a:ext uri="{FF2B5EF4-FFF2-40B4-BE49-F238E27FC236}">
                  <a16:creationId xmlns:a16="http://schemas.microsoft.com/office/drawing/2014/main" id="{1C9C08CE-41C1-00D9-FCC7-3B5CC751372A}"/>
                </a:ext>
              </a:extLst>
            </p:cNvPr>
            <p:cNvCxnSpPr>
              <a:cxnSpLocks/>
            </p:cNvCxnSpPr>
            <p:nvPr/>
          </p:nvCxnSpPr>
          <p:spPr bwMode="auto">
            <a:xfrm>
              <a:off x="5362483" y="2696766"/>
              <a:ext cx="0" cy="532209"/>
            </a:xfrm>
            <a:prstGeom prst="line">
              <a:avLst/>
            </a:prstGeom>
            <a:noFill/>
            <a:ln w="38100" cap="flat" cmpd="sng" algn="ctr">
              <a:solidFill>
                <a:schemeClr val="accent1"/>
              </a:solidFill>
              <a:prstDash val="solid"/>
              <a:round/>
              <a:headEnd type="none" w="med" len="med"/>
              <a:tailEnd type="none" w="med" len="med"/>
            </a:ln>
            <a:effectLst/>
          </p:spPr>
        </p:cxnSp>
        <p:cxnSp>
          <p:nvCxnSpPr>
            <p:cNvPr id="9312" name="Straight Connector 9311">
              <a:extLst>
                <a:ext uri="{FF2B5EF4-FFF2-40B4-BE49-F238E27FC236}">
                  <a16:creationId xmlns:a16="http://schemas.microsoft.com/office/drawing/2014/main" id="{CBD70CA1-96CE-AF5F-73C9-74233D79DA68}"/>
                </a:ext>
              </a:extLst>
            </p:cNvPr>
            <p:cNvCxnSpPr>
              <a:cxnSpLocks/>
            </p:cNvCxnSpPr>
            <p:nvPr/>
          </p:nvCxnSpPr>
          <p:spPr bwMode="auto">
            <a:xfrm>
              <a:off x="5419633" y="2696766"/>
              <a:ext cx="0" cy="560784"/>
            </a:xfrm>
            <a:prstGeom prst="line">
              <a:avLst/>
            </a:prstGeom>
            <a:noFill/>
            <a:ln w="38100" cap="flat" cmpd="sng" algn="ctr">
              <a:solidFill>
                <a:schemeClr val="accent1"/>
              </a:solidFill>
              <a:prstDash val="solid"/>
              <a:round/>
              <a:headEnd type="none" w="med" len="med"/>
              <a:tailEnd type="none" w="med" len="med"/>
            </a:ln>
            <a:effectLst/>
          </p:spPr>
        </p:cxnSp>
        <p:cxnSp>
          <p:nvCxnSpPr>
            <p:cNvPr id="9314" name="Straight Connector 9313">
              <a:extLst>
                <a:ext uri="{FF2B5EF4-FFF2-40B4-BE49-F238E27FC236}">
                  <a16:creationId xmlns:a16="http://schemas.microsoft.com/office/drawing/2014/main" id="{B462DC84-70EA-31B4-2110-F16EC8CEC8BD}"/>
                </a:ext>
              </a:extLst>
            </p:cNvPr>
            <p:cNvCxnSpPr>
              <a:cxnSpLocks/>
            </p:cNvCxnSpPr>
            <p:nvPr/>
          </p:nvCxnSpPr>
          <p:spPr bwMode="auto">
            <a:xfrm>
              <a:off x="5481545" y="2696766"/>
              <a:ext cx="0" cy="572690"/>
            </a:xfrm>
            <a:prstGeom prst="line">
              <a:avLst/>
            </a:prstGeom>
            <a:noFill/>
            <a:ln w="38100" cap="flat" cmpd="sng" algn="ctr">
              <a:solidFill>
                <a:schemeClr val="accent1"/>
              </a:solidFill>
              <a:prstDash val="solid"/>
              <a:round/>
              <a:headEnd type="none" w="med" len="med"/>
              <a:tailEnd type="none" w="med" len="med"/>
            </a:ln>
            <a:effectLst/>
          </p:spPr>
        </p:cxnSp>
        <p:cxnSp>
          <p:nvCxnSpPr>
            <p:cNvPr id="9316" name="Straight Connector 9315">
              <a:extLst>
                <a:ext uri="{FF2B5EF4-FFF2-40B4-BE49-F238E27FC236}">
                  <a16:creationId xmlns:a16="http://schemas.microsoft.com/office/drawing/2014/main" id="{0D432298-A98F-B231-6BF7-AF3E2F34E388}"/>
                </a:ext>
              </a:extLst>
            </p:cNvPr>
            <p:cNvCxnSpPr>
              <a:cxnSpLocks/>
            </p:cNvCxnSpPr>
            <p:nvPr/>
          </p:nvCxnSpPr>
          <p:spPr bwMode="auto">
            <a:xfrm>
              <a:off x="5536313" y="2696766"/>
              <a:ext cx="0" cy="572690"/>
            </a:xfrm>
            <a:prstGeom prst="line">
              <a:avLst/>
            </a:prstGeom>
            <a:noFill/>
            <a:ln w="38100" cap="flat" cmpd="sng" algn="ctr">
              <a:solidFill>
                <a:schemeClr val="accent1"/>
              </a:solidFill>
              <a:prstDash val="solid"/>
              <a:round/>
              <a:headEnd type="none" w="med" len="med"/>
              <a:tailEnd type="none" w="med" len="med"/>
            </a:ln>
            <a:effectLst/>
          </p:spPr>
        </p:cxnSp>
        <p:cxnSp>
          <p:nvCxnSpPr>
            <p:cNvPr id="9317" name="Straight Connector 9316">
              <a:extLst>
                <a:ext uri="{FF2B5EF4-FFF2-40B4-BE49-F238E27FC236}">
                  <a16:creationId xmlns:a16="http://schemas.microsoft.com/office/drawing/2014/main" id="{C3E0EDFC-FE55-0FF4-FD10-1B7A92377380}"/>
                </a:ext>
              </a:extLst>
            </p:cNvPr>
            <p:cNvCxnSpPr>
              <a:cxnSpLocks/>
            </p:cNvCxnSpPr>
            <p:nvPr/>
          </p:nvCxnSpPr>
          <p:spPr bwMode="auto">
            <a:xfrm>
              <a:off x="5598225" y="2696766"/>
              <a:ext cx="0" cy="572690"/>
            </a:xfrm>
            <a:prstGeom prst="line">
              <a:avLst/>
            </a:prstGeom>
            <a:noFill/>
            <a:ln w="38100" cap="flat" cmpd="sng" algn="ctr">
              <a:solidFill>
                <a:schemeClr val="accent1"/>
              </a:solidFill>
              <a:prstDash val="solid"/>
              <a:round/>
              <a:headEnd type="none" w="med" len="med"/>
              <a:tailEnd type="none" w="med" len="med"/>
            </a:ln>
            <a:effectLst/>
          </p:spPr>
        </p:cxnSp>
        <p:cxnSp>
          <p:nvCxnSpPr>
            <p:cNvPr id="9318" name="Straight Connector 9317">
              <a:extLst>
                <a:ext uri="{FF2B5EF4-FFF2-40B4-BE49-F238E27FC236}">
                  <a16:creationId xmlns:a16="http://schemas.microsoft.com/office/drawing/2014/main" id="{50D4EC59-8CDB-3AD4-2149-9D4A6B8EF82F}"/>
                </a:ext>
              </a:extLst>
            </p:cNvPr>
            <p:cNvCxnSpPr>
              <a:cxnSpLocks/>
            </p:cNvCxnSpPr>
            <p:nvPr/>
          </p:nvCxnSpPr>
          <p:spPr bwMode="auto">
            <a:xfrm>
              <a:off x="5660138" y="2696766"/>
              <a:ext cx="0" cy="598884"/>
            </a:xfrm>
            <a:prstGeom prst="line">
              <a:avLst/>
            </a:prstGeom>
            <a:noFill/>
            <a:ln w="38100" cap="flat" cmpd="sng" algn="ctr">
              <a:solidFill>
                <a:schemeClr val="accent1"/>
              </a:solidFill>
              <a:prstDash val="solid"/>
              <a:round/>
              <a:headEnd type="none" w="med" len="med"/>
              <a:tailEnd type="none" w="med" len="med"/>
            </a:ln>
            <a:effectLst/>
          </p:spPr>
        </p:cxnSp>
        <p:cxnSp>
          <p:nvCxnSpPr>
            <p:cNvPr id="9320" name="Straight Connector 9319">
              <a:extLst>
                <a:ext uri="{FF2B5EF4-FFF2-40B4-BE49-F238E27FC236}">
                  <a16:creationId xmlns:a16="http://schemas.microsoft.com/office/drawing/2014/main" id="{F8C01F72-7A3C-3622-F4D9-83C31C63A924}"/>
                </a:ext>
              </a:extLst>
            </p:cNvPr>
            <p:cNvCxnSpPr>
              <a:cxnSpLocks/>
            </p:cNvCxnSpPr>
            <p:nvPr/>
          </p:nvCxnSpPr>
          <p:spPr bwMode="auto">
            <a:xfrm>
              <a:off x="5717288" y="2696766"/>
              <a:ext cx="0" cy="598884"/>
            </a:xfrm>
            <a:prstGeom prst="line">
              <a:avLst/>
            </a:prstGeom>
            <a:noFill/>
            <a:ln w="38100" cap="flat" cmpd="sng" algn="ctr">
              <a:solidFill>
                <a:schemeClr val="accent1"/>
              </a:solidFill>
              <a:prstDash val="solid"/>
              <a:round/>
              <a:headEnd type="none" w="med" len="med"/>
              <a:tailEnd type="none" w="med" len="med"/>
            </a:ln>
            <a:effectLst/>
          </p:spPr>
        </p:cxnSp>
        <p:cxnSp>
          <p:nvCxnSpPr>
            <p:cNvPr id="9321" name="Straight Connector 9320">
              <a:extLst>
                <a:ext uri="{FF2B5EF4-FFF2-40B4-BE49-F238E27FC236}">
                  <a16:creationId xmlns:a16="http://schemas.microsoft.com/office/drawing/2014/main" id="{B220E9B5-E293-F144-F2E4-0DACC091C3F6}"/>
                </a:ext>
              </a:extLst>
            </p:cNvPr>
            <p:cNvCxnSpPr>
              <a:cxnSpLocks/>
            </p:cNvCxnSpPr>
            <p:nvPr/>
          </p:nvCxnSpPr>
          <p:spPr bwMode="auto">
            <a:xfrm>
              <a:off x="5774438" y="2696766"/>
              <a:ext cx="0" cy="598884"/>
            </a:xfrm>
            <a:prstGeom prst="line">
              <a:avLst/>
            </a:prstGeom>
            <a:noFill/>
            <a:ln w="38100" cap="flat" cmpd="sng" algn="ctr">
              <a:solidFill>
                <a:schemeClr val="accent1"/>
              </a:solidFill>
              <a:prstDash val="solid"/>
              <a:round/>
              <a:headEnd type="none" w="med" len="med"/>
              <a:tailEnd type="none" w="med" len="med"/>
            </a:ln>
            <a:effectLst/>
          </p:spPr>
        </p:cxnSp>
        <p:cxnSp>
          <p:nvCxnSpPr>
            <p:cNvPr id="9322" name="Straight Connector 9321">
              <a:extLst>
                <a:ext uri="{FF2B5EF4-FFF2-40B4-BE49-F238E27FC236}">
                  <a16:creationId xmlns:a16="http://schemas.microsoft.com/office/drawing/2014/main" id="{2CC73B3B-9AF5-68C6-E30A-8B50E7496729}"/>
                </a:ext>
              </a:extLst>
            </p:cNvPr>
            <p:cNvCxnSpPr>
              <a:cxnSpLocks/>
            </p:cNvCxnSpPr>
            <p:nvPr/>
          </p:nvCxnSpPr>
          <p:spPr bwMode="auto">
            <a:xfrm>
              <a:off x="5831588" y="2696766"/>
              <a:ext cx="0" cy="622697"/>
            </a:xfrm>
            <a:prstGeom prst="line">
              <a:avLst/>
            </a:prstGeom>
            <a:noFill/>
            <a:ln w="38100" cap="flat" cmpd="sng" algn="ctr">
              <a:solidFill>
                <a:schemeClr val="accent1"/>
              </a:solidFill>
              <a:prstDash val="solid"/>
              <a:round/>
              <a:headEnd type="none" w="med" len="med"/>
              <a:tailEnd type="none" w="med" len="med"/>
            </a:ln>
            <a:effectLst/>
          </p:spPr>
        </p:cxnSp>
        <p:cxnSp>
          <p:nvCxnSpPr>
            <p:cNvPr id="9324" name="Straight Connector 9323">
              <a:extLst>
                <a:ext uri="{FF2B5EF4-FFF2-40B4-BE49-F238E27FC236}">
                  <a16:creationId xmlns:a16="http://schemas.microsoft.com/office/drawing/2014/main" id="{C25B6016-17FE-BADB-C225-4F22BC28AE8C}"/>
                </a:ext>
              </a:extLst>
            </p:cNvPr>
            <p:cNvCxnSpPr>
              <a:cxnSpLocks/>
            </p:cNvCxnSpPr>
            <p:nvPr/>
          </p:nvCxnSpPr>
          <p:spPr bwMode="auto">
            <a:xfrm>
              <a:off x="5891119" y="2696766"/>
              <a:ext cx="0" cy="667940"/>
            </a:xfrm>
            <a:prstGeom prst="line">
              <a:avLst/>
            </a:prstGeom>
            <a:noFill/>
            <a:ln w="38100" cap="flat" cmpd="sng" algn="ctr">
              <a:solidFill>
                <a:schemeClr val="accent1"/>
              </a:solidFill>
              <a:prstDash val="solid"/>
              <a:round/>
              <a:headEnd type="none" w="med" len="med"/>
              <a:tailEnd type="none" w="med" len="med"/>
            </a:ln>
            <a:effectLst/>
          </p:spPr>
        </p:cxnSp>
        <p:cxnSp>
          <p:nvCxnSpPr>
            <p:cNvPr id="9326" name="Straight Connector 9325">
              <a:extLst>
                <a:ext uri="{FF2B5EF4-FFF2-40B4-BE49-F238E27FC236}">
                  <a16:creationId xmlns:a16="http://schemas.microsoft.com/office/drawing/2014/main" id="{8D9C512D-38F4-14CA-E715-1B4A1EE47347}"/>
                </a:ext>
              </a:extLst>
            </p:cNvPr>
            <p:cNvCxnSpPr>
              <a:cxnSpLocks/>
            </p:cNvCxnSpPr>
            <p:nvPr/>
          </p:nvCxnSpPr>
          <p:spPr bwMode="auto">
            <a:xfrm>
              <a:off x="5955412" y="2696766"/>
              <a:ext cx="0" cy="689372"/>
            </a:xfrm>
            <a:prstGeom prst="line">
              <a:avLst/>
            </a:prstGeom>
            <a:noFill/>
            <a:ln w="38100" cap="flat" cmpd="sng" algn="ctr">
              <a:solidFill>
                <a:schemeClr val="accent1"/>
              </a:solidFill>
              <a:prstDash val="solid"/>
              <a:round/>
              <a:headEnd type="none" w="med" len="med"/>
              <a:tailEnd type="none" w="med" len="med"/>
            </a:ln>
            <a:effectLst/>
          </p:spPr>
        </p:cxnSp>
        <p:cxnSp>
          <p:nvCxnSpPr>
            <p:cNvPr id="9328" name="Straight Connector 9327">
              <a:extLst>
                <a:ext uri="{FF2B5EF4-FFF2-40B4-BE49-F238E27FC236}">
                  <a16:creationId xmlns:a16="http://schemas.microsoft.com/office/drawing/2014/main" id="{67189A3A-DFE1-93E5-2C92-4A678AF4EBA2}"/>
                </a:ext>
              </a:extLst>
            </p:cNvPr>
            <p:cNvCxnSpPr>
              <a:cxnSpLocks/>
            </p:cNvCxnSpPr>
            <p:nvPr/>
          </p:nvCxnSpPr>
          <p:spPr bwMode="auto">
            <a:xfrm>
              <a:off x="6010180" y="2696766"/>
              <a:ext cx="0" cy="689372"/>
            </a:xfrm>
            <a:prstGeom prst="line">
              <a:avLst/>
            </a:prstGeom>
            <a:noFill/>
            <a:ln w="38100" cap="flat" cmpd="sng" algn="ctr">
              <a:solidFill>
                <a:schemeClr val="accent1"/>
              </a:solidFill>
              <a:prstDash val="solid"/>
              <a:round/>
              <a:headEnd type="none" w="med" len="med"/>
              <a:tailEnd type="none" w="med" len="med"/>
            </a:ln>
            <a:effectLst/>
          </p:spPr>
        </p:cxnSp>
        <p:cxnSp>
          <p:nvCxnSpPr>
            <p:cNvPr id="9329" name="Straight Connector 9328">
              <a:extLst>
                <a:ext uri="{FF2B5EF4-FFF2-40B4-BE49-F238E27FC236}">
                  <a16:creationId xmlns:a16="http://schemas.microsoft.com/office/drawing/2014/main" id="{B736F58D-8C0C-39FF-E593-3C696BAA3859}"/>
                </a:ext>
              </a:extLst>
            </p:cNvPr>
            <p:cNvCxnSpPr>
              <a:cxnSpLocks/>
            </p:cNvCxnSpPr>
            <p:nvPr/>
          </p:nvCxnSpPr>
          <p:spPr bwMode="auto">
            <a:xfrm>
              <a:off x="6072092" y="2696766"/>
              <a:ext cx="0" cy="734615"/>
            </a:xfrm>
            <a:prstGeom prst="line">
              <a:avLst/>
            </a:prstGeom>
            <a:noFill/>
            <a:ln w="38100" cap="flat" cmpd="sng" algn="ctr">
              <a:solidFill>
                <a:schemeClr val="accent1"/>
              </a:solidFill>
              <a:prstDash val="solid"/>
              <a:round/>
              <a:headEnd type="none" w="med" len="med"/>
              <a:tailEnd type="none" w="med" len="med"/>
            </a:ln>
            <a:effectLst/>
          </p:spPr>
        </p:cxnSp>
        <p:cxnSp>
          <p:nvCxnSpPr>
            <p:cNvPr id="9331" name="Straight Connector 9330">
              <a:extLst>
                <a:ext uri="{FF2B5EF4-FFF2-40B4-BE49-F238E27FC236}">
                  <a16:creationId xmlns:a16="http://schemas.microsoft.com/office/drawing/2014/main" id="{D93A2441-8547-A6E5-686D-5F81C3AAED34}"/>
                </a:ext>
              </a:extLst>
            </p:cNvPr>
            <p:cNvCxnSpPr>
              <a:cxnSpLocks/>
            </p:cNvCxnSpPr>
            <p:nvPr/>
          </p:nvCxnSpPr>
          <p:spPr bwMode="auto">
            <a:xfrm>
              <a:off x="6126860" y="2696766"/>
              <a:ext cx="0" cy="775097"/>
            </a:xfrm>
            <a:prstGeom prst="line">
              <a:avLst/>
            </a:prstGeom>
            <a:noFill/>
            <a:ln w="38100" cap="flat" cmpd="sng" algn="ctr">
              <a:solidFill>
                <a:schemeClr val="accent1"/>
              </a:solidFill>
              <a:prstDash val="solid"/>
              <a:round/>
              <a:headEnd type="none" w="med" len="med"/>
              <a:tailEnd type="none" w="med" len="med"/>
            </a:ln>
            <a:effectLst/>
          </p:spPr>
        </p:cxnSp>
        <p:cxnSp>
          <p:nvCxnSpPr>
            <p:cNvPr id="9333" name="Straight Connector 9332">
              <a:extLst>
                <a:ext uri="{FF2B5EF4-FFF2-40B4-BE49-F238E27FC236}">
                  <a16:creationId xmlns:a16="http://schemas.microsoft.com/office/drawing/2014/main" id="{E79930C4-D528-C673-9F66-7BFEBA57A5F0}"/>
                </a:ext>
              </a:extLst>
            </p:cNvPr>
            <p:cNvCxnSpPr>
              <a:cxnSpLocks/>
            </p:cNvCxnSpPr>
            <p:nvPr/>
          </p:nvCxnSpPr>
          <p:spPr bwMode="auto">
            <a:xfrm>
              <a:off x="6186391" y="2696766"/>
              <a:ext cx="0" cy="787003"/>
            </a:xfrm>
            <a:prstGeom prst="line">
              <a:avLst/>
            </a:prstGeom>
            <a:noFill/>
            <a:ln w="38100" cap="flat" cmpd="sng" algn="ctr">
              <a:solidFill>
                <a:schemeClr val="accent1"/>
              </a:solidFill>
              <a:prstDash val="solid"/>
              <a:round/>
              <a:headEnd type="none" w="med" len="med"/>
              <a:tailEnd type="none" w="med" len="med"/>
            </a:ln>
            <a:effectLst/>
          </p:spPr>
        </p:cxnSp>
        <p:cxnSp>
          <p:nvCxnSpPr>
            <p:cNvPr id="9335" name="Straight Connector 9334">
              <a:extLst>
                <a:ext uri="{FF2B5EF4-FFF2-40B4-BE49-F238E27FC236}">
                  <a16:creationId xmlns:a16="http://schemas.microsoft.com/office/drawing/2014/main" id="{891F09CC-DB81-5F01-62DD-5759B823169B}"/>
                </a:ext>
              </a:extLst>
            </p:cNvPr>
            <p:cNvCxnSpPr>
              <a:cxnSpLocks/>
            </p:cNvCxnSpPr>
            <p:nvPr/>
          </p:nvCxnSpPr>
          <p:spPr bwMode="auto">
            <a:xfrm>
              <a:off x="6253066" y="2696766"/>
              <a:ext cx="0" cy="798909"/>
            </a:xfrm>
            <a:prstGeom prst="line">
              <a:avLst/>
            </a:prstGeom>
            <a:noFill/>
            <a:ln w="38100" cap="flat" cmpd="sng" algn="ctr">
              <a:solidFill>
                <a:schemeClr val="accent1"/>
              </a:solidFill>
              <a:prstDash val="solid"/>
              <a:round/>
              <a:headEnd type="none" w="med" len="med"/>
              <a:tailEnd type="none" w="med" len="med"/>
            </a:ln>
            <a:effectLst/>
          </p:spPr>
        </p:cxnSp>
        <p:cxnSp>
          <p:nvCxnSpPr>
            <p:cNvPr id="9337" name="Straight Connector 9336">
              <a:extLst>
                <a:ext uri="{FF2B5EF4-FFF2-40B4-BE49-F238E27FC236}">
                  <a16:creationId xmlns:a16="http://schemas.microsoft.com/office/drawing/2014/main" id="{9E2D708A-1C7C-B90A-BF98-A68C6A8FF9A0}"/>
                </a:ext>
              </a:extLst>
            </p:cNvPr>
            <p:cNvCxnSpPr>
              <a:cxnSpLocks/>
            </p:cNvCxnSpPr>
            <p:nvPr/>
          </p:nvCxnSpPr>
          <p:spPr bwMode="auto">
            <a:xfrm>
              <a:off x="6310216" y="2696766"/>
              <a:ext cx="0" cy="813197"/>
            </a:xfrm>
            <a:prstGeom prst="line">
              <a:avLst/>
            </a:prstGeom>
            <a:noFill/>
            <a:ln w="38100" cap="flat" cmpd="sng" algn="ctr">
              <a:solidFill>
                <a:schemeClr val="accent1"/>
              </a:solidFill>
              <a:prstDash val="solid"/>
              <a:round/>
              <a:headEnd type="none" w="med" len="med"/>
              <a:tailEnd type="none" w="med" len="med"/>
            </a:ln>
            <a:effectLst/>
          </p:spPr>
        </p:cxnSp>
        <p:cxnSp>
          <p:nvCxnSpPr>
            <p:cNvPr id="9339" name="Straight Connector 9338">
              <a:extLst>
                <a:ext uri="{FF2B5EF4-FFF2-40B4-BE49-F238E27FC236}">
                  <a16:creationId xmlns:a16="http://schemas.microsoft.com/office/drawing/2014/main" id="{B05CB73F-4100-9C69-E1AD-8A102EBC4025}"/>
                </a:ext>
              </a:extLst>
            </p:cNvPr>
            <p:cNvCxnSpPr>
              <a:cxnSpLocks/>
            </p:cNvCxnSpPr>
            <p:nvPr/>
          </p:nvCxnSpPr>
          <p:spPr bwMode="auto">
            <a:xfrm>
              <a:off x="6364985" y="2696766"/>
              <a:ext cx="0" cy="813197"/>
            </a:xfrm>
            <a:prstGeom prst="line">
              <a:avLst/>
            </a:prstGeom>
            <a:noFill/>
            <a:ln w="38100" cap="flat" cmpd="sng" algn="ctr">
              <a:solidFill>
                <a:schemeClr val="accent1"/>
              </a:solidFill>
              <a:prstDash val="solid"/>
              <a:round/>
              <a:headEnd type="none" w="med" len="med"/>
              <a:tailEnd type="none" w="med" len="med"/>
            </a:ln>
            <a:effectLst/>
          </p:spPr>
        </p:cxnSp>
        <p:cxnSp>
          <p:nvCxnSpPr>
            <p:cNvPr id="9340" name="Straight Connector 9339">
              <a:extLst>
                <a:ext uri="{FF2B5EF4-FFF2-40B4-BE49-F238E27FC236}">
                  <a16:creationId xmlns:a16="http://schemas.microsoft.com/office/drawing/2014/main" id="{00E43AF8-5B24-2DB6-4947-BB0C4F3D7EFE}"/>
                </a:ext>
              </a:extLst>
            </p:cNvPr>
            <p:cNvCxnSpPr>
              <a:cxnSpLocks/>
            </p:cNvCxnSpPr>
            <p:nvPr/>
          </p:nvCxnSpPr>
          <p:spPr bwMode="auto">
            <a:xfrm>
              <a:off x="6431660" y="2696766"/>
              <a:ext cx="0" cy="834628"/>
            </a:xfrm>
            <a:prstGeom prst="line">
              <a:avLst/>
            </a:prstGeom>
            <a:noFill/>
            <a:ln w="38100" cap="flat" cmpd="sng" algn="ctr">
              <a:solidFill>
                <a:schemeClr val="accent1"/>
              </a:solidFill>
              <a:prstDash val="solid"/>
              <a:round/>
              <a:headEnd type="none" w="med" len="med"/>
              <a:tailEnd type="none" w="med" len="med"/>
            </a:ln>
            <a:effectLst/>
          </p:spPr>
        </p:cxnSp>
        <p:cxnSp>
          <p:nvCxnSpPr>
            <p:cNvPr id="9342" name="Straight Connector 9341">
              <a:extLst>
                <a:ext uri="{FF2B5EF4-FFF2-40B4-BE49-F238E27FC236}">
                  <a16:creationId xmlns:a16="http://schemas.microsoft.com/office/drawing/2014/main" id="{4AC6C8C3-C9BF-6F77-EDC8-9FD8FFCE19AD}"/>
                </a:ext>
              </a:extLst>
            </p:cNvPr>
            <p:cNvCxnSpPr>
              <a:cxnSpLocks/>
            </p:cNvCxnSpPr>
            <p:nvPr/>
          </p:nvCxnSpPr>
          <p:spPr bwMode="auto">
            <a:xfrm>
              <a:off x="6481666" y="2696766"/>
              <a:ext cx="0" cy="858440"/>
            </a:xfrm>
            <a:prstGeom prst="line">
              <a:avLst/>
            </a:prstGeom>
            <a:noFill/>
            <a:ln w="38100" cap="flat" cmpd="sng" algn="ctr">
              <a:solidFill>
                <a:schemeClr val="accent1"/>
              </a:solidFill>
              <a:prstDash val="solid"/>
              <a:round/>
              <a:headEnd type="none" w="med" len="med"/>
              <a:tailEnd type="none" w="med" len="med"/>
            </a:ln>
            <a:effectLst/>
          </p:spPr>
        </p:cxnSp>
        <p:cxnSp>
          <p:nvCxnSpPr>
            <p:cNvPr id="9344" name="Straight Connector 9343">
              <a:extLst>
                <a:ext uri="{FF2B5EF4-FFF2-40B4-BE49-F238E27FC236}">
                  <a16:creationId xmlns:a16="http://schemas.microsoft.com/office/drawing/2014/main" id="{8AAF1E21-9ED3-2295-ACC2-02567B091F49}"/>
                </a:ext>
              </a:extLst>
            </p:cNvPr>
            <p:cNvCxnSpPr>
              <a:cxnSpLocks/>
            </p:cNvCxnSpPr>
            <p:nvPr/>
          </p:nvCxnSpPr>
          <p:spPr bwMode="auto">
            <a:xfrm>
              <a:off x="6545960" y="2696766"/>
              <a:ext cx="0" cy="901303"/>
            </a:xfrm>
            <a:prstGeom prst="line">
              <a:avLst/>
            </a:prstGeom>
            <a:noFill/>
            <a:ln w="38100" cap="flat" cmpd="sng" algn="ctr">
              <a:solidFill>
                <a:schemeClr val="accent1"/>
              </a:solidFill>
              <a:prstDash val="solid"/>
              <a:round/>
              <a:headEnd type="none" w="med" len="med"/>
              <a:tailEnd type="none" w="med" len="med"/>
            </a:ln>
            <a:effectLst/>
          </p:spPr>
        </p:cxnSp>
        <p:cxnSp>
          <p:nvCxnSpPr>
            <p:cNvPr id="9346" name="Straight Connector 9345">
              <a:extLst>
                <a:ext uri="{FF2B5EF4-FFF2-40B4-BE49-F238E27FC236}">
                  <a16:creationId xmlns:a16="http://schemas.microsoft.com/office/drawing/2014/main" id="{3E16E94F-D26C-7CC6-F112-47CB994C78FB}"/>
                </a:ext>
              </a:extLst>
            </p:cNvPr>
            <p:cNvCxnSpPr>
              <a:cxnSpLocks/>
            </p:cNvCxnSpPr>
            <p:nvPr/>
          </p:nvCxnSpPr>
          <p:spPr bwMode="auto">
            <a:xfrm>
              <a:off x="6600728" y="2696766"/>
              <a:ext cx="0" cy="917972"/>
            </a:xfrm>
            <a:prstGeom prst="line">
              <a:avLst/>
            </a:prstGeom>
            <a:noFill/>
            <a:ln w="38100" cap="flat" cmpd="sng" algn="ctr">
              <a:solidFill>
                <a:schemeClr val="accent1"/>
              </a:solidFill>
              <a:prstDash val="solid"/>
              <a:round/>
              <a:headEnd type="none" w="med" len="med"/>
              <a:tailEnd type="none" w="med" len="med"/>
            </a:ln>
            <a:effectLst/>
          </p:spPr>
        </p:cxnSp>
        <p:cxnSp>
          <p:nvCxnSpPr>
            <p:cNvPr id="9349" name="Straight Connector 9348">
              <a:extLst>
                <a:ext uri="{FF2B5EF4-FFF2-40B4-BE49-F238E27FC236}">
                  <a16:creationId xmlns:a16="http://schemas.microsoft.com/office/drawing/2014/main" id="{5F8CAB7C-8F88-069C-56C1-72EF517178A7}"/>
                </a:ext>
              </a:extLst>
            </p:cNvPr>
            <p:cNvCxnSpPr>
              <a:cxnSpLocks/>
            </p:cNvCxnSpPr>
            <p:nvPr/>
          </p:nvCxnSpPr>
          <p:spPr bwMode="auto">
            <a:xfrm>
              <a:off x="6669784" y="2696766"/>
              <a:ext cx="0" cy="927497"/>
            </a:xfrm>
            <a:prstGeom prst="line">
              <a:avLst/>
            </a:prstGeom>
            <a:noFill/>
            <a:ln w="38100" cap="flat" cmpd="sng" algn="ctr">
              <a:solidFill>
                <a:schemeClr val="accent1"/>
              </a:solidFill>
              <a:prstDash val="solid"/>
              <a:round/>
              <a:headEnd type="none" w="med" len="med"/>
              <a:tailEnd type="none" w="med" len="med"/>
            </a:ln>
            <a:effectLst/>
          </p:spPr>
        </p:cxnSp>
        <p:cxnSp>
          <p:nvCxnSpPr>
            <p:cNvPr id="9351" name="Straight Connector 9350">
              <a:extLst>
                <a:ext uri="{FF2B5EF4-FFF2-40B4-BE49-F238E27FC236}">
                  <a16:creationId xmlns:a16="http://schemas.microsoft.com/office/drawing/2014/main" id="{1A561EE9-8B62-BA04-6A79-741666B85E9C}"/>
                </a:ext>
              </a:extLst>
            </p:cNvPr>
            <p:cNvCxnSpPr>
              <a:cxnSpLocks/>
            </p:cNvCxnSpPr>
            <p:nvPr/>
          </p:nvCxnSpPr>
          <p:spPr bwMode="auto">
            <a:xfrm>
              <a:off x="6722171" y="2696766"/>
              <a:ext cx="0" cy="960834"/>
            </a:xfrm>
            <a:prstGeom prst="line">
              <a:avLst/>
            </a:prstGeom>
            <a:noFill/>
            <a:ln w="38100" cap="flat" cmpd="sng" algn="ctr">
              <a:solidFill>
                <a:schemeClr val="accent1"/>
              </a:solidFill>
              <a:prstDash val="solid"/>
              <a:round/>
              <a:headEnd type="none" w="med" len="med"/>
              <a:tailEnd type="none" w="med" len="med"/>
            </a:ln>
            <a:effectLst/>
          </p:spPr>
        </p:cxnSp>
        <p:cxnSp>
          <p:nvCxnSpPr>
            <p:cNvPr id="9353" name="Straight Connector 9352">
              <a:extLst>
                <a:ext uri="{FF2B5EF4-FFF2-40B4-BE49-F238E27FC236}">
                  <a16:creationId xmlns:a16="http://schemas.microsoft.com/office/drawing/2014/main" id="{5FA6FFAE-1D2F-E9AA-DE73-B836333962FE}"/>
                </a:ext>
              </a:extLst>
            </p:cNvPr>
            <p:cNvCxnSpPr>
              <a:cxnSpLocks/>
            </p:cNvCxnSpPr>
            <p:nvPr/>
          </p:nvCxnSpPr>
          <p:spPr bwMode="auto">
            <a:xfrm>
              <a:off x="6784083" y="2696766"/>
              <a:ext cx="0" cy="975122"/>
            </a:xfrm>
            <a:prstGeom prst="line">
              <a:avLst/>
            </a:prstGeom>
            <a:noFill/>
            <a:ln w="38100" cap="flat" cmpd="sng" algn="ctr">
              <a:solidFill>
                <a:schemeClr val="accent1"/>
              </a:solidFill>
              <a:prstDash val="solid"/>
              <a:round/>
              <a:headEnd type="none" w="med" len="med"/>
              <a:tailEnd type="none" w="med" len="med"/>
            </a:ln>
            <a:effectLst/>
          </p:spPr>
        </p:cxnSp>
        <p:cxnSp>
          <p:nvCxnSpPr>
            <p:cNvPr id="9355" name="Straight Connector 9354">
              <a:extLst>
                <a:ext uri="{FF2B5EF4-FFF2-40B4-BE49-F238E27FC236}">
                  <a16:creationId xmlns:a16="http://schemas.microsoft.com/office/drawing/2014/main" id="{1F36F898-94B1-E942-9B95-5394FA6DD51F}"/>
                </a:ext>
              </a:extLst>
            </p:cNvPr>
            <p:cNvCxnSpPr>
              <a:cxnSpLocks/>
            </p:cNvCxnSpPr>
            <p:nvPr/>
          </p:nvCxnSpPr>
          <p:spPr bwMode="auto">
            <a:xfrm>
              <a:off x="6841233" y="2696766"/>
              <a:ext cx="0" cy="1098947"/>
            </a:xfrm>
            <a:prstGeom prst="line">
              <a:avLst/>
            </a:prstGeom>
            <a:noFill/>
            <a:ln w="38100" cap="flat" cmpd="sng" algn="ctr">
              <a:solidFill>
                <a:schemeClr val="accent1"/>
              </a:solidFill>
              <a:prstDash val="solid"/>
              <a:round/>
              <a:headEnd type="none" w="med" len="med"/>
              <a:tailEnd type="none" w="med" len="med"/>
            </a:ln>
            <a:effectLst/>
          </p:spPr>
        </p:cxnSp>
        <p:cxnSp>
          <p:nvCxnSpPr>
            <p:cNvPr id="9357" name="Straight Connector 9356">
              <a:extLst>
                <a:ext uri="{FF2B5EF4-FFF2-40B4-BE49-F238E27FC236}">
                  <a16:creationId xmlns:a16="http://schemas.microsoft.com/office/drawing/2014/main" id="{202FEBE5-3A7A-9B8D-1D0E-5F4A5B2314AE}"/>
                </a:ext>
              </a:extLst>
            </p:cNvPr>
            <p:cNvCxnSpPr>
              <a:cxnSpLocks/>
            </p:cNvCxnSpPr>
            <p:nvPr/>
          </p:nvCxnSpPr>
          <p:spPr bwMode="auto">
            <a:xfrm>
              <a:off x="6900764" y="2696766"/>
              <a:ext cx="0" cy="1098947"/>
            </a:xfrm>
            <a:prstGeom prst="line">
              <a:avLst/>
            </a:prstGeom>
            <a:noFill/>
            <a:ln w="38100" cap="flat" cmpd="sng" algn="ctr">
              <a:solidFill>
                <a:schemeClr val="accent1"/>
              </a:solidFill>
              <a:prstDash val="solid"/>
              <a:round/>
              <a:headEnd type="none" w="med" len="med"/>
              <a:tailEnd type="none" w="med" len="med"/>
            </a:ln>
            <a:effectLst/>
          </p:spPr>
        </p:cxnSp>
        <p:cxnSp>
          <p:nvCxnSpPr>
            <p:cNvPr id="9358" name="Straight Connector 9357">
              <a:extLst>
                <a:ext uri="{FF2B5EF4-FFF2-40B4-BE49-F238E27FC236}">
                  <a16:creationId xmlns:a16="http://schemas.microsoft.com/office/drawing/2014/main" id="{0BA42D0D-801F-C29F-C5DE-456A70B6F5C7}"/>
                </a:ext>
              </a:extLst>
            </p:cNvPr>
            <p:cNvCxnSpPr>
              <a:cxnSpLocks/>
            </p:cNvCxnSpPr>
            <p:nvPr/>
          </p:nvCxnSpPr>
          <p:spPr bwMode="auto">
            <a:xfrm>
              <a:off x="6957914" y="2696766"/>
              <a:ext cx="0" cy="1098947"/>
            </a:xfrm>
            <a:prstGeom prst="line">
              <a:avLst/>
            </a:prstGeom>
            <a:noFill/>
            <a:ln w="38100" cap="flat" cmpd="sng" algn="ctr">
              <a:solidFill>
                <a:schemeClr val="accent1"/>
              </a:solidFill>
              <a:prstDash val="solid"/>
              <a:round/>
              <a:headEnd type="none" w="med" len="med"/>
              <a:tailEnd type="none" w="med" len="med"/>
            </a:ln>
            <a:effectLst/>
          </p:spPr>
        </p:cxnSp>
        <p:cxnSp>
          <p:nvCxnSpPr>
            <p:cNvPr id="9359" name="Straight Connector 9358">
              <a:extLst>
                <a:ext uri="{FF2B5EF4-FFF2-40B4-BE49-F238E27FC236}">
                  <a16:creationId xmlns:a16="http://schemas.microsoft.com/office/drawing/2014/main" id="{ACF82F7B-8264-B658-643B-691B33915E5A}"/>
                </a:ext>
              </a:extLst>
            </p:cNvPr>
            <p:cNvCxnSpPr>
              <a:cxnSpLocks/>
            </p:cNvCxnSpPr>
            <p:nvPr/>
          </p:nvCxnSpPr>
          <p:spPr bwMode="auto">
            <a:xfrm>
              <a:off x="7019826" y="2696766"/>
              <a:ext cx="0" cy="1098947"/>
            </a:xfrm>
            <a:prstGeom prst="line">
              <a:avLst/>
            </a:prstGeom>
            <a:noFill/>
            <a:ln w="38100" cap="flat" cmpd="sng" algn="ctr">
              <a:solidFill>
                <a:schemeClr val="accent1"/>
              </a:solidFill>
              <a:prstDash val="solid"/>
              <a:round/>
              <a:headEnd type="none" w="med" len="med"/>
              <a:tailEnd type="none" w="med" len="med"/>
            </a:ln>
            <a:effectLst/>
          </p:spPr>
        </p:cxnSp>
        <p:cxnSp>
          <p:nvCxnSpPr>
            <p:cNvPr id="9360" name="Straight Connector 9359">
              <a:extLst>
                <a:ext uri="{FF2B5EF4-FFF2-40B4-BE49-F238E27FC236}">
                  <a16:creationId xmlns:a16="http://schemas.microsoft.com/office/drawing/2014/main" id="{FA1F6DC9-77A7-8C8A-C73B-2A39025C1E09}"/>
                </a:ext>
              </a:extLst>
            </p:cNvPr>
            <p:cNvCxnSpPr>
              <a:cxnSpLocks/>
            </p:cNvCxnSpPr>
            <p:nvPr/>
          </p:nvCxnSpPr>
          <p:spPr bwMode="auto">
            <a:xfrm>
              <a:off x="7072214" y="2696766"/>
              <a:ext cx="0" cy="1098947"/>
            </a:xfrm>
            <a:prstGeom prst="line">
              <a:avLst/>
            </a:prstGeom>
            <a:noFill/>
            <a:ln w="38100" cap="flat" cmpd="sng" algn="ctr">
              <a:solidFill>
                <a:schemeClr val="accent1"/>
              </a:solidFill>
              <a:prstDash val="solid"/>
              <a:round/>
              <a:headEnd type="none" w="med" len="med"/>
              <a:tailEnd type="none" w="med" len="med"/>
            </a:ln>
            <a:effectLst/>
          </p:spPr>
        </p:cxnSp>
        <p:cxnSp>
          <p:nvCxnSpPr>
            <p:cNvPr id="9361" name="Straight Connector 9360">
              <a:extLst>
                <a:ext uri="{FF2B5EF4-FFF2-40B4-BE49-F238E27FC236}">
                  <a16:creationId xmlns:a16="http://schemas.microsoft.com/office/drawing/2014/main" id="{18C022BE-CBC3-458E-AF6C-2BC1DED03C95}"/>
                </a:ext>
              </a:extLst>
            </p:cNvPr>
            <p:cNvCxnSpPr>
              <a:cxnSpLocks/>
            </p:cNvCxnSpPr>
            <p:nvPr/>
          </p:nvCxnSpPr>
          <p:spPr bwMode="auto">
            <a:xfrm>
              <a:off x="7131745" y="2696766"/>
              <a:ext cx="0" cy="1098947"/>
            </a:xfrm>
            <a:prstGeom prst="line">
              <a:avLst/>
            </a:prstGeom>
            <a:noFill/>
            <a:ln w="38100" cap="flat" cmpd="sng" algn="ctr">
              <a:solidFill>
                <a:schemeClr val="accent1"/>
              </a:solidFill>
              <a:prstDash val="solid"/>
              <a:round/>
              <a:headEnd type="none" w="med" len="med"/>
              <a:tailEnd type="none" w="med" len="med"/>
            </a:ln>
            <a:effectLst/>
          </p:spPr>
        </p:cxnSp>
        <p:cxnSp>
          <p:nvCxnSpPr>
            <p:cNvPr id="9362" name="Straight Connector 9361">
              <a:extLst>
                <a:ext uri="{FF2B5EF4-FFF2-40B4-BE49-F238E27FC236}">
                  <a16:creationId xmlns:a16="http://schemas.microsoft.com/office/drawing/2014/main" id="{6E6C734B-1D13-9397-E25B-D7DF69599084}"/>
                </a:ext>
              </a:extLst>
            </p:cNvPr>
            <p:cNvCxnSpPr>
              <a:cxnSpLocks/>
            </p:cNvCxnSpPr>
            <p:nvPr/>
          </p:nvCxnSpPr>
          <p:spPr bwMode="auto">
            <a:xfrm>
              <a:off x="7196039" y="2696766"/>
              <a:ext cx="0" cy="1098947"/>
            </a:xfrm>
            <a:prstGeom prst="line">
              <a:avLst/>
            </a:prstGeom>
            <a:noFill/>
            <a:ln w="38100" cap="flat" cmpd="sng" algn="ctr">
              <a:solidFill>
                <a:schemeClr val="accent1"/>
              </a:solidFill>
              <a:prstDash val="solid"/>
              <a:round/>
              <a:headEnd type="none" w="med" len="med"/>
              <a:tailEnd type="none" w="med" len="med"/>
            </a:ln>
            <a:effectLst/>
          </p:spPr>
        </p:cxnSp>
        <p:cxnSp>
          <p:nvCxnSpPr>
            <p:cNvPr id="9363" name="Straight Connector 9362">
              <a:extLst>
                <a:ext uri="{FF2B5EF4-FFF2-40B4-BE49-F238E27FC236}">
                  <a16:creationId xmlns:a16="http://schemas.microsoft.com/office/drawing/2014/main" id="{D19D0BEF-7F34-A542-B8DD-AF6AEDF4D869}"/>
                </a:ext>
              </a:extLst>
            </p:cNvPr>
            <p:cNvCxnSpPr>
              <a:cxnSpLocks/>
            </p:cNvCxnSpPr>
            <p:nvPr/>
          </p:nvCxnSpPr>
          <p:spPr bwMode="auto">
            <a:xfrm>
              <a:off x="7255570" y="2696766"/>
              <a:ext cx="0" cy="1098947"/>
            </a:xfrm>
            <a:prstGeom prst="line">
              <a:avLst/>
            </a:prstGeom>
            <a:noFill/>
            <a:ln w="38100" cap="flat" cmpd="sng" algn="ctr">
              <a:solidFill>
                <a:schemeClr val="accent1"/>
              </a:solidFill>
              <a:prstDash val="solid"/>
              <a:round/>
              <a:headEnd type="none" w="med" len="med"/>
              <a:tailEnd type="none" w="med" len="med"/>
            </a:ln>
            <a:effectLst/>
          </p:spPr>
        </p:cxnSp>
        <p:cxnSp>
          <p:nvCxnSpPr>
            <p:cNvPr id="9365" name="Straight Connector 9364">
              <a:extLst>
                <a:ext uri="{FF2B5EF4-FFF2-40B4-BE49-F238E27FC236}">
                  <a16:creationId xmlns:a16="http://schemas.microsoft.com/office/drawing/2014/main" id="{EA62BD9B-B207-A8FB-423F-0806B8A89553}"/>
                </a:ext>
              </a:extLst>
            </p:cNvPr>
            <p:cNvCxnSpPr/>
            <p:nvPr/>
          </p:nvCxnSpPr>
          <p:spPr bwMode="auto">
            <a:xfrm flipH="1">
              <a:off x="939613" y="2690716"/>
              <a:ext cx="6399400" cy="0"/>
            </a:xfrm>
            <a:prstGeom prst="line">
              <a:avLst/>
            </a:prstGeom>
            <a:noFill/>
            <a:ln w="28575" cap="flat" cmpd="sng" algn="ctr">
              <a:solidFill>
                <a:schemeClr val="bg1"/>
              </a:solidFill>
              <a:prstDash val="solid"/>
              <a:round/>
              <a:headEnd type="none" w="med" len="med"/>
              <a:tailEnd type="none" w="med" len="med"/>
            </a:ln>
            <a:effectLst/>
          </p:spPr>
        </p:cxnSp>
        <p:cxnSp>
          <p:nvCxnSpPr>
            <p:cNvPr id="9366" name="Straight Connector 9365">
              <a:extLst>
                <a:ext uri="{FF2B5EF4-FFF2-40B4-BE49-F238E27FC236}">
                  <a16:creationId xmlns:a16="http://schemas.microsoft.com/office/drawing/2014/main" id="{5BFB0745-17A8-B5FD-D642-B3E9D12C914E}"/>
                </a:ext>
              </a:extLst>
            </p:cNvPr>
            <p:cNvCxnSpPr/>
            <p:nvPr/>
          </p:nvCxnSpPr>
          <p:spPr bwMode="auto">
            <a:xfrm flipH="1">
              <a:off x="939613" y="2476403"/>
              <a:ext cx="6399400" cy="0"/>
            </a:xfrm>
            <a:prstGeom prst="line">
              <a:avLst/>
            </a:prstGeom>
            <a:noFill/>
            <a:ln w="28575" cap="flat" cmpd="sng" algn="ctr">
              <a:solidFill>
                <a:schemeClr val="tx2">
                  <a:lumMod val="90000"/>
                </a:schemeClr>
              </a:solidFill>
              <a:prstDash val="sysDash"/>
              <a:round/>
              <a:headEnd type="none" w="med" len="med"/>
              <a:tailEnd type="none" w="med" len="med"/>
            </a:ln>
            <a:effectLst/>
          </p:spPr>
        </p:cxnSp>
        <p:cxnSp>
          <p:nvCxnSpPr>
            <p:cNvPr id="9367" name="Straight Connector 9366">
              <a:extLst>
                <a:ext uri="{FF2B5EF4-FFF2-40B4-BE49-F238E27FC236}">
                  <a16:creationId xmlns:a16="http://schemas.microsoft.com/office/drawing/2014/main" id="{3C383492-009A-ACB4-9AE1-E542B1D38558}"/>
                </a:ext>
              </a:extLst>
            </p:cNvPr>
            <p:cNvCxnSpPr/>
            <p:nvPr/>
          </p:nvCxnSpPr>
          <p:spPr bwMode="auto">
            <a:xfrm flipH="1">
              <a:off x="939613" y="3024091"/>
              <a:ext cx="6399400" cy="0"/>
            </a:xfrm>
            <a:prstGeom prst="line">
              <a:avLst/>
            </a:prstGeom>
            <a:noFill/>
            <a:ln w="28575" cap="flat" cmpd="sng" algn="ctr">
              <a:solidFill>
                <a:schemeClr val="tx2">
                  <a:lumMod val="90000"/>
                </a:schemeClr>
              </a:solidFill>
              <a:prstDash val="sysDash"/>
              <a:round/>
              <a:headEnd type="none" w="med" len="med"/>
              <a:tailEnd type="none" w="med" len="med"/>
            </a:ln>
            <a:effectLst/>
          </p:spPr>
        </p:cxnSp>
      </p:grpSp>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WU-KONG1: Antitumor Activity</a:t>
            </a:r>
            <a:endParaRPr lang="en-US" altLang="en-US" dirty="0"/>
          </a:p>
        </p:txBody>
      </p:sp>
      <p:sp>
        <p:nvSpPr>
          <p:cNvPr id="7" name="Content Placeholder 6">
            <a:extLst>
              <a:ext uri="{FF2B5EF4-FFF2-40B4-BE49-F238E27FC236}">
                <a16:creationId xmlns:a16="http://schemas.microsoft.com/office/drawing/2014/main" id="{DBA1591D-5961-E40F-90C2-62B9405EF3ED}"/>
              </a:ext>
            </a:extLst>
          </p:cNvPr>
          <p:cNvSpPr>
            <a:spLocks noGrp="1"/>
          </p:cNvSpPr>
          <p:nvPr>
            <p:ph idx="1"/>
          </p:nvPr>
        </p:nvSpPr>
        <p:spPr>
          <a:xfrm>
            <a:off x="657235" y="1341440"/>
            <a:ext cx="10877529" cy="4747904"/>
          </a:xfrm>
        </p:spPr>
        <p:txBody>
          <a:bodyPr/>
          <a:lstStyle/>
          <a:p>
            <a:pPr>
              <a:lnSpc>
                <a:spcPct val="100000"/>
              </a:lnSpc>
              <a:spcBef>
                <a:spcPts val="0"/>
              </a:spcBef>
              <a:spcAft>
                <a:spcPts val="0"/>
              </a:spcAft>
            </a:pPr>
            <a:endParaRPr lang="en-US" sz="1800" dirty="0"/>
          </a:p>
          <a:p>
            <a:pPr>
              <a:lnSpc>
                <a:spcPct val="100000"/>
              </a:lnSpc>
              <a:spcBef>
                <a:spcPts val="0"/>
              </a:spcBef>
              <a:spcAft>
                <a:spcPts val="0"/>
              </a:spcAft>
            </a:pPr>
            <a:endParaRPr lang="en-US" sz="1800" dirty="0"/>
          </a:p>
          <a:p>
            <a:pPr>
              <a:lnSpc>
                <a:spcPct val="100000"/>
              </a:lnSpc>
              <a:spcBef>
                <a:spcPts val="0"/>
              </a:spcBef>
              <a:spcAft>
                <a:spcPts val="0"/>
              </a:spcAft>
            </a:pPr>
            <a:endParaRPr lang="en-US" sz="1800" dirty="0"/>
          </a:p>
          <a:p>
            <a:pPr>
              <a:lnSpc>
                <a:spcPct val="100000"/>
              </a:lnSpc>
              <a:spcBef>
                <a:spcPts val="0"/>
              </a:spcBef>
              <a:spcAft>
                <a:spcPts val="0"/>
              </a:spcAft>
            </a:pPr>
            <a:endParaRPr lang="en-US" sz="1800" dirty="0"/>
          </a:p>
          <a:p>
            <a:pPr>
              <a:lnSpc>
                <a:spcPct val="100000"/>
              </a:lnSpc>
              <a:spcBef>
                <a:spcPts val="0"/>
              </a:spcBef>
              <a:spcAft>
                <a:spcPts val="0"/>
              </a:spcAft>
            </a:pPr>
            <a:endParaRPr lang="en-US" sz="1800" dirty="0"/>
          </a:p>
          <a:p>
            <a:pPr>
              <a:lnSpc>
                <a:spcPct val="100000"/>
              </a:lnSpc>
              <a:spcBef>
                <a:spcPts val="0"/>
              </a:spcBef>
              <a:spcAft>
                <a:spcPts val="0"/>
              </a:spcAft>
            </a:pPr>
            <a:endParaRPr lang="en-US" sz="1800" dirty="0"/>
          </a:p>
          <a:p>
            <a:pPr>
              <a:lnSpc>
                <a:spcPct val="100000"/>
              </a:lnSpc>
              <a:spcBef>
                <a:spcPts val="0"/>
              </a:spcBef>
              <a:spcAft>
                <a:spcPts val="0"/>
              </a:spcAft>
            </a:pPr>
            <a:endParaRPr lang="en-US" sz="1800" dirty="0"/>
          </a:p>
          <a:p>
            <a:pPr>
              <a:lnSpc>
                <a:spcPct val="100000"/>
              </a:lnSpc>
              <a:spcBef>
                <a:spcPts val="0"/>
              </a:spcBef>
              <a:spcAft>
                <a:spcPts val="0"/>
              </a:spcAft>
            </a:pPr>
            <a:endParaRPr lang="en-US" sz="1800" dirty="0"/>
          </a:p>
          <a:p>
            <a:pPr>
              <a:lnSpc>
                <a:spcPct val="100000"/>
              </a:lnSpc>
              <a:spcBef>
                <a:spcPts val="0"/>
              </a:spcBef>
              <a:spcAft>
                <a:spcPts val="0"/>
              </a:spcAft>
            </a:pPr>
            <a:endParaRPr lang="en-US" sz="1800" dirty="0"/>
          </a:p>
          <a:p>
            <a:pPr>
              <a:lnSpc>
                <a:spcPct val="100000"/>
              </a:lnSpc>
              <a:spcBef>
                <a:spcPts val="0"/>
              </a:spcBef>
              <a:spcAft>
                <a:spcPts val="0"/>
              </a:spcAft>
            </a:pPr>
            <a:endParaRPr lang="en-US" sz="500" dirty="0"/>
          </a:p>
          <a:p>
            <a:r>
              <a:rPr lang="en-US" sz="1800" dirty="0"/>
              <a:t>Median DoR not reached</a:t>
            </a:r>
          </a:p>
          <a:p>
            <a:r>
              <a:rPr lang="en-US" sz="1800" dirty="0"/>
              <a:t>9-month DoR rate: 57%</a:t>
            </a:r>
          </a:p>
          <a:p>
            <a:r>
              <a:rPr lang="en-US" sz="1800" dirty="0"/>
              <a:t>Sunvozertinib activity noted regardless of previous amivantamab therapy</a:t>
            </a:r>
          </a:p>
          <a:p>
            <a:pPr lvl="1"/>
            <a:r>
              <a:rPr lang="en-US" sz="1600" dirty="0"/>
              <a:t>ORR in patients with prior amivantamab: 50%</a:t>
            </a:r>
          </a:p>
          <a:p>
            <a:pPr lvl="1"/>
            <a:r>
              <a:rPr lang="en-US" sz="1600" dirty="0"/>
              <a:t>ORR in patients without prior amivantamab: 53.8%</a:t>
            </a:r>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Yang. ASCO 2024. Abstr 8513. Reproduced with permission.</a:t>
            </a:r>
          </a:p>
        </p:txBody>
      </p:sp>
      <p:graphicFrame>
        <p:nvGraphicFramePr>
          <p:cNvPr id="2" name="Group 3">
            <a:extLst>
              <a:ext uri="{FF2B5EF4-FFF2-40B4-BE49-F238E27FC236}">
                <a16:creationId xmlns:a16="http://schemas.microsoft.com/office/drawing/2014/main" id="{5FB593F4-D880-67FF-3D2B-5F7E0399B532}"/>
              </a:ext>
            </a:extLst>
          </p:cNvPr>
          <p:cNvGraphicFramePr>
            <a:graphicFrameLocks/>
          </p:cNvGraphicFramePr>
          <p:nvPr>
            <p:extLst>
              <p:ext uri="{D42A27DB-BD31-4B8C-83A1-F6EECF244321}">
                <p14:modId xmlns:p14="http://schemas.microsoft.com/office/powerpoint/2010/main" val="476981897"/>
              </p:ext>
            </p:extLst>
          </p:nvPr>
        </p:nvGraphicFramePr>
        <p:xfrm>
          <a:off x="7426928" y="1602700"/>
          <a:ext cx="4350733" cy="2651888"/>
        </p:xfrm>
        <a:graphic>
          <a:graphicData uri="http://schemas.openxmlformats.org/drawingml/2006/table">
            <a:tbl>
              <a:tblPr/>
              <a:tblGrid>
                <a:gridCol w="1740093">
                  <a:extLst>
                    <a:ext uri="{9D8B030D-6E8A-4147-A177-3AD203B41FA5}">
                      <a16:colId xmlns:a16="http://schemas.microsoft.com/office/drawing/2014/main" val="20000"/>
                    </a:ext>
                  </a:extLst>
                </a:gridCol>
                <a:gridCol w="1334734">
                  <a:extLst>
                    <a:ext uri="{9D8B030D-6E8A-4147-A177-3AD203B41FA5}">
                      <a16:colId xmlns:a16="http://schemas.microsoft.com/office/drawing/2014/main" val="20001"/>
                    </a:ext>
                  </a:extLst>
                </a:gridCol>
                <a:gridCol w="1275906">
                  <a:extLst>
                    <a:ext uri="{9D8B030D-6E8A-4147-A177-3AD203B41FA5}">
                      <a16:colId xmlns:a16="http://schemas.microsoft.com/office/drawing/2014/main" val="3263747059"/>
                    </a:ext>
                  </a:extLst>
                </a:gridCol>
              </a:tblGrid>
              <a:tr h="0">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noProof="0" dirty="0">
                          <a:ln>
                            <a:noFill/>
                          </a:ln>
                          <a:solidFill>
                            <a:schemeClr val="tx1"/>
                          </a:solidFill>
                          <a:effectLst/>
                          <a:latin typeface="Calibri" panose="020F0502020204030204" pitchFamily="34" charset="0"/>
                        </a:rPr>
                        <a:t>Tumor</a:t>
                      </a:r>
                      <a:r>
                        <a:rPr kumimoji="0" lang="en-GB" sz="1400" b="1" i="0" u="none" strike="noStrike" cap="none" normalizeH="0" baseline="0" dirty="0">
                          <a:ln>
                            <a:noFill/>
                          </a:ln>
                          <a:solidFill>
                            <a:schemeClr val="tx1"/>
                          </a:solidFill>
                          <a:effectLst/>
                          <a:latin typeface="Calibri" panose="020F0502020204030204" pitchFamily="34" charset="0"/>
                        </a:rPr>
                        <a:t> Response </a:t>
                      </a:r>
                      <a:br>
                        <a:rPr kumimoji="0" lang="en-GB" sz="1400" b="1" i="0" u="none" strike="noStrike" cap="none" normalizeH="0" baseline="0" dirty="0">
                          <a:ln>
                            <a:noFill/>
                          </a:ln>
                          <a:solidFill>
                            <a:schemeClr val="tx1"/>
                          </a:solidFill>
                          <a:effectLst/>
                          <a:latin typeface="Calibri" panose="020F0502020204030204" pitchFamily="34" charset="0"/>
                        </a:rPr>
                      </a:br>
                      <a:r>
                        <a:rPr kumimoji="0" lang="en-GB" sz="1400" b="1" i="0" u="none" strike="noStrike" cap="none" normalizeH="0" baseline="0" dirty="0">
                          <a:ln>
                            <a:noFill/>
                          </a:ln>
                          <a:solidFill>
                            <a:schemeClr val="tx1"/>
                          </a:solidFill>
                          <a:effectLst/>
                          <a:latin typeface="Calibri" panose="020F0502020204030204" pitchFamily="34" charset="0"/>
                        </a:rPr>
                        <a:t>per IRC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1" i="0" u="none" strike="noStrike" cap="none" normalizeH="0" baseline="0" dirty="0">
                          <a:ln>
                            <a:noFill/>
                          </a:ln>
                          <a:solidFill>
                            <a:schemeClr val="tx1"/>
                          </a:solidFill>
                          <a:effectLst/>
                          <a:latin typeface="Calibri" panose="020F0502020204030204" pitchFamily="34" charset="0"/>
                        </a:rPr>
                        <a:t>All Patients (n = 107)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3256080298"/>
                  </a:ext>
                </a:extLst>
              </a:tr>
              <a:tr h="0">
                <a:tc vMerge="1">
                  <a:txBody>
                    <a:bodyPr/>
                    <a:lstStyle/>
                    <a:p>
                      <a:endParaRPr dirty="0"/>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Overall</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Confirmed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ORR, % (97.5%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53.3 </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(42.0-64.3)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44.9 </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(34.0-56.1)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CR,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(2.8)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(1.9)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PR,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54 (50.5)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46 (43.0)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SD,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44 (41.1)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696941445"/>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PD,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 (7.5)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5924969"/>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Not evaluable,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(2.8)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95038461"/>
                  </a:ext>
                </a:extLst>
              </a:tr>
            </a:tbl>
          </a:graphicData>
        </a:graphic>
      </p:graphicFrame>
    </p:spTree>
    <p:extLst>
      <p:ext uri="{BB962C8B-B14F-4D97-AF65-F5344CB8AC3E}">
        <p14:creationId xmlns:p14="http://schemas.microsoft.com/office/powerpoint/2010/main" val="19019007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Group 3">
            <a:extLst>
              <a:ext uri="{FF2B5EF4-FFF2-40B4-BE49-F238E27FC236}">
                <a16:creationId xmlns:a16="http://schemas.microsoft.com/office/drawing/2014/main" id="{5FB593F4-D880-67FF-3D2B-5F7E0399B532}"/>
              </a:ext>
            </a:extLst>
          </p:cNvPr>
          <p:cNvGraphicFramePr>
            <a:graphicFrameLocks/>
          </p:cNvGraphicFramePr>
          <p:nvPr>
            <p:extLst>
              <p:ext uri="{D42A27DB-BD31-4B8C-83A1-F6EECF244321}">
                <p14:modId xmlns:p14="http://schemas.microsoft.com/office/powerpoint/2010/main" val="320977253"/>
              </p:ext>
            </p:extLst>
          </p:nvPr>
        </p:nvGraphicFramePr>
        <p:xfrm>
          <a:off x="723900" y="1603375"/>
          <a:ext cx="5281008" cy="4656769"/>
        </p:xfrm>
        <a:graphic>
          <a:graphicData uri="http://schemas.openxmlformats.org/drawingml/2006/table">
            <a:tbl>
              <a:tblPr/>
              <a:tblGrid>
                <a:gridCol w="2719038">
                  <a:extLst>
                    <a:ext uri="{9D8B030D-6E8A-4147-A177-3AD203B41FA5}">
                      <a16:colId xmlns:a16="http://schemas.microsoft.com/office/drawing/2014/main" val="20000"/>
                    </a:ext>
                  </a:extLst>
                </a:gridCol>
                <a:gridCol w="2561970">
                  <a:extLst>
                    <a:ext uri="{9D8B030D-6E8A-4147-A177-3AD203B41FA5}">
                      <a16:colId xmlns:a16="http://schemas.microsoft.com/office/drawing/2014/main" val="20001"/>
                    </a:ext>
                  </a:extLst>
                </a:gridCol>
              </a:tblGrid>
              <a:tr h="81614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Grade ≥3 TRAEs in ≥2%,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1" i="0" u="none" strike="noStrike" cap="none" normalizeH="0" baseline="0" dirty="0">
                          <a:ln>
                            <a:noFill/>
                          </a:ln>
                          <a:solidFill>
                            <a:schemeClr val="tx1"/>
                          </a:solidFill>
                          <a:effectLst/>
                          <a:latin typeface="Calibri" panose="020F0502020204030204" pitchFamily="34" charset="0"/>
                        </a:rPr>
                        <a:t>Sunvozertinib 300 mg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1" i="0" u="none" strike="noStrike" cap="none" normalizeH="0" baseline="0" dirty="0">
                          <a:ln>
                            <a:noFill/>
                          </a:ln>
                          <a:solidFill>
                            <a:schemeClr val="tx1"/>
                          </a:solidFill>
                          <a:effectLst/>
                          <a:latin typeface="Calibri" panose="020F0502020204030204" pitchFamily="34" charset="0"/>
                        </a:rPr>
                        <a:t>(n = 111)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3256080298"/>
                  </a:ext>
                </a:extLst>
              </a:tr>
              <a:tr h="33251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Diarrhea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19 (17.1)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002"/>
                  </a:ext>
                </a:extLst>
              </a:tr>
              <a:tr h="33251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Blood creatinine phosphokinase increased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12 (10.8)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10003"/>
                  </a:ext>
                </a:extLst>
              </a:tr>
              <a:tr h="33251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Anemia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 (3.6)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33251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Rash</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 (3.6)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696941445"/>
                  </a:ext>
                </a:extLst>
              </a:tr>
              <a:tr h="33251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Lipase increased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 (3.6)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5924969"/>
                  </a:ext>
                </a:extLst>
              </a:tr>
              <a:tr h="33251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Neutrophil count decreased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 (2.7)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95038461"/>
                  </a:ext>
                </a:extLst>
              </a:tr>
              <a:tr h="33251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Hypokalemia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 (2.7)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915153889"/>
                  </a:ext>
                </a:extLst>
              </a:tr>
              <a:tr h="33251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Decreased appetite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 (2.7)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6832518"/>
                  </a:ext>
                </a:extLst>
              </a:tr>
              <a:tr h="33251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Asthenia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 (2.7)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62202697"/>
                  </a:ext>
                </a:extLst>
              </a:tr>
            </a:tbl>
          </a:graphicData>
        </a:graphic>
      </p:graphicFrame>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WU-KONG1: Safety</a:t>
            </a:r>
            <a:endParaRPr lang="en-US" altLang="en-US" dirty="0"/>
          </a:p>
        </p:txBody>
      </p:sp>
      <p:sp>
        <p:nvSpPr>
          <p:cNvPr id="3" name="Content Placeholder 2">
            <a:extLst>
              <a:ext uri="{FF2B5EF4-FFF2-40B4-BE49-F238E27FC236}">
                <a16:creationId xmlns:a16="http://schemas.microsoft.com/office/drawing/2014/main" id="{6AE91B31-7614-0FBE-6BD3-7D7EAD09972D}"/>
              </a:ext>
            </a:extLst>
          </p:cNvPr>
          <p:cNvSpPr>
            <a:spLocks noGrp="1"/>
          </p:cNvSpPr>
          <p:nvPr>
            <p:ph sz="half" idx="2"/>
          </p:nvPr>
        </p:nvSpPr>
        <p:spPr>
          <a:xfrm>
            <a:off x="6252633" y="1510730"/>
            <a:ext cx="5739342" cy="4679462"/>
          </a:xfrm>
        </p:spPr>
        <p:txBody>
          <a:bodyPr/>
          <a:lstStyle/>
          <a:p>
            <a:r>
              <a:rPr lang="en-US" sz="2000" dirty="0"/>
              <a:t>TRAEs leading to dose reduction: 36.0%</a:t>
            </a:r>
          </a:p>
          <a:p>
            <a:r>
              <a:rPr lang="en-US" sz="2000" dirty="0"/>
              <a:t>TRAEs leading to treatment discontinuation: 6.3%</a:t>
            </a:r>
          </a:p>
          <a:p>
            <a:r>
              <a:rPr lang="en-US" sz="2000" dirty="0"/>
              <a:t>Most common TRAEs were grade 1-2 and manageable</a:t>
            </a:r>
          </a:p>
          <a:p>
            <a:r>
              <a:rPr lang="en-US" sz="2000" dirty="0"/>
              <a:t>No fatal TRAEs occurred</a:t>
            </a:r>
          </a:p>
          <a:p>
            <a:endParaRPr lang="en-US" sz="2400"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Yang. ASCO 2024. Abstr 8513.</a:t>
            </a:r>
          </a:p>
        </p:txBody>
      </p:sp>
    </p:spTree>
    <p:extLst>
      <p:ext uri="{BB962C8B-B14F-4D97-AF65-F5344CB8AC3E}">
        <p14:creationId xmlns:p14="http://schemas.microsoft.com/office/powerpoint/2010/main" val="3485041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WU-KONG1: Investigator Conclusions</a:t>
            </a:r>
            <a:endParaRPr lang="en-US" altLang="en-US" dirty="0"/>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a:xfrm>
            <a:off x="601684" y="1524941"/>
            <a:ext cx="10877529" cy="4650686"/>
          </a:xfrm>
        </p:spPr>
        <p:txBody>
          <a:bodyPr/>
          <a:lstStyle/>
          <a:p>
            <a:r>
              <a:rPr lang="en-US" altLang="en-US" sz="2600" dirty="0"/>
              <a:t>Sunvozertinib at 300 mg once daily demonstrated a manageable safety profile and durable efficacy in patients with NSCLC and an </a:t>
            </a:r>
            <a:r>
              <a:rPr lang="en-US" altLang="en-US" sz="2600" i="1" dirty="0"/>
              <a:t>EGFR</a:t>
            </a:r>
            <a:r>
              <a:rPr lang="en-US" altLang="en-US" sz="2600" dirty="0"/>
              <a:t> exon20ins mutation who progressed on or after platinum-based chemotherapy</a:t>
            </a:r>
            <a:r>
              <a:rPr lang="en-US" altLang="en-US" sz="2600" baseline="30000" dirty="0"/>
              <a:t>1</a:t>
            </a:r>
            <a:endParaRPr lang="en-US" altLang="en-US" sz="2600" dirty="0"/>
          </a:p>
          <a:p>
            <a:pPr lvl="1"/>
            <a:r>
              <a:rPr lang="en-US" altLang="en-US" sz="2400" dirty="0"/>
              <a:t>Confirmed ORR: 44.9%; activity observed regardless of prior amivantamab</a:t>
            </a:r>
            <a:endParaRPr lang="en-US" altLang="en-US" sz="2400" baseline="30000" dirty="0"/>
          </a:p>
          <a:p>
            <a:pPr lvl="1"/>
            <a:r>
              <a:rPr lang="en-US" altLang="en-US" sz="2400" dirty="0"/>
              <a:t>9-mo DoR rate: 57%</a:t>
            </a:r>
            <a:endParaRPr lang="en-US" altLang="en-US" sz="2400" baseline="30000" dirty="0"/>
          </a:p>
          <a:p>
            <a:r>
              <a:rPr lang="en-US" altLang="en-US" sz="2600" dirty="0"/>
              <a:t>Safety similar to prior reports</a:t>
            </a:r>
            <a:r>
              <a:rPr lang="en-US" altLang="en-US" sz="2600" baseline="30000" dirty="0"/>
              <a:t>1,2</a:t>
            </a:r>
            <a:endParaRPr lang="en-US" altLang="en-US" sz="2600" dirty="0"/>
          </a:p>
          <a:p>
            <a:r>
              <a:rPr lang="en-US" altLang="en-US" sz="2600" dirty="0"/>
              <a:t>Ongoing multinational, randomized phase III WU-KONG28 trial (NCT05668988) comparing sunvozertinib vs platinum-based chemotherapy as first-line treatment in patients with NSCLC and </a:t>
            </a:r>
            <a:r>
              <a:rPr lang="en-US" altLang="en-US" sz="2600" i="1" dirty="0"/>
              <a:t>EGFR</a:t>
            </a:r>
            <a:r>
              <a:rPr lang="en-US" altLang="en-US" sz="2600" dirty="0"/>
              <a:t> exon20ins mutations</a:t>
            </a:r>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1. Yang. ASCO 2024. Abstr 8513. 2. Wang. Lancet Respir Med. 2024;12:217.</a:t>
            </a:r>
          </a:p>
        </p:txBody>
      </p:sp>
    </p:spTree>
    <p:extLst>
      <p:ext uri="{BB962C8B-B14F-4D97-AF65-F5344CB8AC3E}">
        <p14:creationId xmlns:p14="http://schemas.microsoft.com/office/powerpoint/2010/main" val="26278684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endParaRPr lang="en-GB" altLang="en-US" sz="2400" b="0" dirty="0">
              <a:solidFill>
                <a:schemeClr val="tx1"/>
              </a:solidFill>
              <a:latin typeface="Times" panose="02020603050405020304" pitchFamily="18" charset="0"/>
            </a:endParaRPr>
          </a:p>
        </p:txBody>
      </p:sp>
      <p:sp>
        <p:nvSpPr>
          <p:cNvPr id="4" name="Content Placeholder 4">
            <a:extLst>
              <a:ext uri="{FF2B5EF4-FFF2-40B4-BE49-F238E27FC236}">
                <a16:creationId xmlns:a16="http://schemas.microsoft.com/office/drawing/2014/main" id="{B831CF02-3566-BDFF-CCC2-3B953144FB39}"/>
              </a:ext>
            </a:extLst>
          </p:cNvPr>
          <p:cNvSpPr txBox="1">
            <a:spLocks/>
          </p:cNvSpPr>
          <p:nvPr/>
        </p:nvSpPr>
        <p:spPr bwMode="auto">
          <a:xfrm>
            <a:off x="514351" y="4856674"/>
            <a:ext cx="11283950" cy="11559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indent="0">
              <a:buFont typeface="Wingdings" panose="05000000000000000000" pitchFamily="2" charset="2"/>
              <a:buNone/>
            </a:pPr>
            <a:r>
              <a:rPr lang="en-US" sz="2400" b="1" kern="0" dirty="0">
                <a:solidFill>
                  <a:srgbClr val="00823B"/>
                </a:solidFill>
                <a:hlinkClick r:id="rId3"/>
              </a:rPr>
              <a:t>clinicaloptions.com</a:t>
            </a:r>
            <a:endParaRPr lang="en-US" sz="2400" b="1" u="sng" kern="0" dirty="0">
              <a:solidFill>
                <a:srgbClr val="E1471D"/>
              </a:solidFill>
            </a:endParaRPr>
          </a:p>
        </p:txBody>
      </p:sp>
      <p:sp>
        <p:nvSpPr>
          <p:cNvPr id="6" name="Rectangle 10">
            <a:extLst>
              <a:ext uri="{FF2B5EF4-FFF2-40B4-BE49-F238E27FC236}">
                <a16:creationId xmlns:a16="http://schemas.microsoft.com/office/drawing/2014/main" id="{AAE09AEE-5F03-D819-B7A6-489EBCD424ED}"/>
              </a:ext>
            </a:extLst>
          </p:cNvPr>
          <p:cNvSpPr>
            <a:spLocks noGrp="1" noChangeArrowheads="1"/>
          </p:cNvSpPr>
          <p:nvPr>
            <p:ph type="title"/>
          </p:nvPr>
        </p:nvSpPr>
        <p:spPr bwMode="gray">
          <a:xfrm>
            <a:off x="514484" y="239715"/>
            <a:ext cx="11244016" cy="1674813"/>
          </a:xfrm>
        </p:spPr>
        <p:txBody>
          <a:bodyPr/>
          <a:lstStyle/>
          <a:p>
            <a:pPr eaLnBrk="1" hangingPunct="1"/>
            <a:r>
              <a:rPr lang="en-US" altLang="en-US" sz="4000" dirty="0"/>
              <a:t>Go Online for More CCO </a:t>
            </a:r>
            <a:br>
              <a:rPr lang="en-US" altLang="en-US" sz="4000" dirty="0"/>
            </a:br>
            <a:r>
              <a:rPr lang="en-US" altLang="en-US" sz="4000" dirty="0"/>
              <a:t>Coverage of ASCO 2024!</a:t>
            </a:r>
          </a:p>
        </p:txBody>
      </p:sp>
      <p:sp>
        <p:nvSpPr>
          <p:cNvPr id="7" name="Rectangle 2">
            <a:extLst>
              <a:ext uri="{FF2B5EF4-FFF2-40B4-BE49-F238E27FC236}">
                <a16:creationId xmlns:a16="http://schemas.microsoft.com/office/drawing/2014/main" id="{8D7C779E-5EBC-FAAD-6EB9-96CEF70CF0B6}"/>
              </a:ext>
            </a:extLst>
          </p:cNvPr>
          <p:cNvSpPr>
            <a:spLocks noGrp="1" noChangeArrowheads="1"/>
          </p:cNvSpPr>
          <p:nvPr>
            <p:ph sz="quarter" idx="10"/>
          </p:nvPr>
        </p:nvSpPr>
        <p:spPr>
          <a:xfrm>
            <a:off x="609759" y="1803012"/>
            <a:ext cx="10872444" cy="1032287"/>
          </a:xfrm>
        </p:spPr>
        <p:txBody>
          <a:bodyPr rtlCol="0">
            <a:normAutofit/>
          </a:bodyPr>
          <a:lstStyle/>
          <a:p>
            <a:pPr eaLnBrk="1" hangingPunct="1">
              <a:buClr>
                <a:schemeClr val="accent6"/>
              </a:buClr>
              <a:defRPr/>
            </a:pPr>
            <a:r>
              <a:rPr lang="en-US" sz="2200" dirty="0">
                <a:solidFill>
                  <a:srgbClr val="E1471D"/>
                </a:solidFill>
              </a:rPr>
              <a:t>Capsule Summaries </a:t>
            </a:r>
            <a:r>
              <a:rPr lang="en-US" sz="2200" b="0" dirty="0"/>
              <a:t>of all the key data</a:t>
            </a:r>
          </a:p>
          <a:p>
            <a:pPr>
              <a:buClr>
                <a:schemeClr val="tx2">
                  <a:lumMod val="20000"/>
                  <a:lumOff val="80000"/>
                </a:schemeClr>
              </a:buClr>
              <a:defRPr/>
            </a:pPr>
            <a:r>
              <a:rPr lang="en-US" sz="2200" dirty="0">
                <a:solidFill>
                  <a:srgbClr val="E1471D"/>
                </a:solidFill>
              </a:rPr>
              <a:t>Additional CME/CE-certified analyses </a:t>
            </a:r>
            <a:r>
              <a:rPr lang="en-US" sz="2200" b="0" dirty="0"/>
              <a:t>with expert faculty commentary on key studies in:</a:t>
            </a:r>
          </a:p>
          <a:p>
            <a:pPr marR="0" lvl="0" algn="l" defTabSz="914400" rtl="0" eaLnBrk="1" fontAlgn="base" latinLnBrk="0" hangingPunct="1">
              <a:lnSpc>
                <a:spcPct val="90000"/>
              </a:lnSpc>
              <a:spcBef>
                <a:spcPts val="1000"/>
              </a:spcBef>
              <a:spcAft>
                <a:spcPts val="0"/>
              </a:spcAft>
              <a:buClr>
                <a:srgbClr val="000000"/>
              </a:buClr>
              <a:buSzTx/>
              <a:tabLst/>
              <a:defRPr/>
            </a:pPr>
            <a:endParaRPr lang="en-US" sz="2200" b="0" dirty="0">
              <a:latin typeface="+mn-lt"/>
            </a:endParaRPr>
          </a:p>
        </p:txBody>
      </p:sp>
      <p:sp>
        <p:nvSpPr>
          <p:cNvPr id="8" name="TextBox 7">
            <a:extLst>
              <a:ext uri="{FF2B5EF4-FFF2-40B4-BE49-F238E27FC236}">
                <a16:creationId xmlns:a16="http://schemas.microsoft.com/office/drawing/2014/main" id="{E23DC03D-1C74-70E8-259A-CE88367A425C}"/>
              </a:ext>
            </a:extLst>
          </p:cNvPr>
          <p:cNvSpPr txBox="1"/>
          <p:nvPr/>
        </p:nvSpPr>
        <p:spPr bwMode="auto">
          <a:xfrm>
            <a:off x="6422570" y="2806115"/>
            <a:ext cx="4060009" cy="8299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indent="-285750" eaLnBrk="0" fontAlgn="base" hangingPunct="0">
              <a:lnSpc>
                <a:spcPct val="90000"/>
              </a:lnSpc>
              <a:spcBef>
                <a:spcPts val="1000"/>
              </a:spcBef>
              <a:spcAft>
                <a:spcPct val="0"/>
              </a:spcAft>
              <a:buFont typeface="Wingdings" panose="05000000000000000000" pitchFamily="2" charset="2"/>
              <a:buChar char="§"/>
              <a:defRPr/>
            </a:pPr>
            <a:r>
              <a:rPr lang="en-US" sz="2200" dirty="0">
                <a:solidFill>
                  <a:srgbClr val="455560"/>
                </a:solidFill>
                <a:latin typeface="Calibri" panose="020F0502020204030204" pitchFamily="34" charset="0"/>
                <a:cs typeface="Arial" panose="020B0604020202020204" pitchFamily="34" charset="0"/>
              </a:rPr>
              <a:t>Lung cancer </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lang="en-US" sz="2200" b="0" dirty="0">
                <a:solidFill>
                  <a:srgbClr val="455560"/>
                </a:solidFill>
                <a:latin typeface="Calibri" panose="020F0502020204030204" pitchFamily="34" charset="0"/>
              </a:rPr>
              <a:t>Multiple myeloma</a:t>
            </a:r>
          </a:p>
        </p:txBody>
      </p:sp>
      <p:sp>
        <p:nvSpPr>
          <p:cNvPr id="9" name="TextBox 8">
            <a:extLst>
              <a:ext uri="{FF2B5EF4-FFF2-40B4-BE49-F238E27FC236}">
                <a16:creationId xmlns:a16="http://schemas.microsoft.com/office/drawing/2014/main" id="{A903DC71-DF92-62CA-FAB6-C69A85CF97F1}"/>
              </a:ext>
            </a:extLst>
          </p:cNvPr>
          <p:cNvSpPr txBox="1"/>
          <p:nvPr/>
        </p:nvSpPr>
        <p:spPr bwMode="auto">
          <a:xfrm>
            <a:off x="612517" y="2808721"/>
            <a:ext cx="5483483" cy="1262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cs typeface="Arial" panose="020B0604020202020204" pitchFamily="34" charset="0"/>
              </a:rPr>
              <a:t>Breast cancer</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cs typeface="Arial" panose="020B0604020202020204" pitchFamily="34" charset="0"/>
              </a:rPr>
              <a:t>Leukemias and myelodysplastic syndromes</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cs typeface="Arial" panose="020B0604020202020204" pitchFamily="34" charset="0"/>
              </a:rPr>
              <a:t>Lymphomas </a:t>
            </a:r>
          </a:p>
        </p:txBody>
      </p:sp>
    </p:spTree>
  </p:cSld>
  <p:clrMapOvr>
    <a:masterClrMapping/>
  </p:clrMapOvr>
</p:sld>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cdad014e-fb2c-4b7c-bee6-5fc1d993301d">
      <Terms xmlns="http://schemas.microsoft.com/office/infopath/2007/PartnerControls"/>
    </lcf76f155ced4ddcb4097134ff3c332f>
    <TaxCatchAll xmlns="22fd6914-46d4-4c7e-bbad-46e82841b69d"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C0F04085DBB7BF4E80DD5246D0EB3C41" ma:contentTypeVersion="11" ma:contentTypeDescription="Create a new document." ma:contentTypeScope="" ma:versionID="a585efe17994bbc1e1dbe75f116d23b7">
  <xsd:schema xmlns:xsd="http://www.w3.org/2001/XMLSchema" xmlns:xs="http://www.w3.org/2001/XMLSchema" xmlns:p="http://schemas.microsoft.com/office/2006/metadata/properties" xmlns:ns2="cdad014e-fb2c-4b7c-bee6-5fc1d993301d" xmlns:ns3="22fd6914-46d4-4c7e-bbad-46e82841b69d" targetNamespace="http://schemas.microsoft.com/office/2006/metadata/properties" ma:root="true" ma:fieldsID="51b5c5aa0ccd599482e6b34bd8394c69" ns2:_="" ns3:_="">
    <xsd:import namespace="cdad014e-fb2c-4b7c-bee6-5fc1d993301d"/>
    <xsd:import namespace="22fd6914-46d4-4c7e-bbad-46e82841b69d"/>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dad014e-fb2c-4b7c-bee6-5fc1d993301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6512e436-4693-4b20-ac9a-7455c07c86a8"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22fd6914-46d4-4c7e-bbad-46e82841b69d"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d3cfae40-7b40-47d0-ab05-9712e3953ba2}" ma:internalName="TaxCatchAll" ma:showField="CatchAllData" ma:web="22fd6914-46d4-4c7e-bbad-46e82841b69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43C9B93-4D9F-4670-8E30-35E72F17C66D}">
  <ds:schemaRefs>
    <ds:schemaRef ds:uri="http://schemas.microsoft.com/sharepoint/v3/contenttype/forms"/>
  </ds:schemaRefs>
</ds:datastoreItem>
</file>

<file path=customXml/itemProps2.xml><?xml version="1.0" encoding="utf-8"?>
<ds:datastoreItem xmlns:ds="http://schemas.openxmlformats.org/officeDocument/2006/customXml" ds:itemID="{2C995B16-4247-4449-A013-03205E1E5718}">
  <ds:schemaRefs>
    <ds:schemaRef ds:uri="http://schemas.microsoft.com/office/2006/documentManagement/types"/>
    <ds:schemaRef ds:uri="http://purl.org/dc/dcmitype/"/>
    <ds:schemaRef ds:uri="http://www.w3.org/XML/1998/namespace"/>
    <ds:schemaRef ds:uri="http://schemas.microsoft.com/office/2006/metadata/properties"/>
    <ds:schemaRef ds:uri="22fd6914-46d4-4c7e-bbad-46e82841b69d"/>
    <ds:schemaRef ds:uri="http://purl.org/dc/terms/"/>
    <ds:schemaRef ds:uri="http://schemas.openxmlformats.org/package/2006/metadata/core-properties"/>
    <ds:schemaRef ds:uri="http://purl.org/dc/elements/1.1/"/>
    <ds:schemaRef ds:uri="http://schemas.microsoft.com/office/infopath/2007/PartnerControls"/>
    <ds:schemaRef ds:uri="cdad014e-fb2c-4b7c-bee6-5fc1d993301d"/>
  </ds:schemaRefs>
</ds:datastoreItem>
</file>

<file path=customXml/itemProps3.xml><?xml version="1.0" encoding="utf-8"?>
<ds:datastoreItem xmlns:ds="http://schemas.openxmlformats.org/officeDocument/2006/customXml" ds:itemID="{FFF52866-9992-4A97-8C6A-332BD75F5CC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dad014e-fb2c-4b7c-bee6-5fc1d993301d"/>
    <ds:schemaRef ds:uri="22fd6914-46d4-4c7e-bbad-46e82841b69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1289</TotalTime>
  <Words>1320</Words>
  <Application>Microsoft Office PowerPoint</Application>
  <PresentationFormat>Widescreen</PresentationFormat>
  <Paragraphs>224</Paragraphs>
  <Slides>9</Slides>
  <Notes>9</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9</vt:i4>
      </vt:variant>
    </vt:vector>
  </HeadingPairs>
  <TitlesOfParts>
    <vt:vector size="15" baseType="lpstr">
      <vt:lpstr>Aptos</vt:lpstr>
      <vt:lpstr>Arial</vt:lpstr>
      <vt:lpstr>Calibri</vt:lpstr>
      <vt:lpstr>Times</vt:lpstr>
      <vt:lpstr>Wingdings</vt:lpstr>
      <vt:lpstr>2022_CCO_Template</vt:lpstr>
      <vt:lpstr>WU-KONG1: Primary Analysis of a Phase II Study of Sunvozertinib in Patients With Previously Treated Advanced NSCLC and EGFR Exon 20 Insertion Mutations</vt:lpstr>
      <vt:lpstr>About These Slides</vt:lpstr>
      <vt:lpstr>WU-KONG1: Background</vt:lpstr>
      <vt:lpstr>WU-KONG1: Study Design</vt:lpstr>
      <vt:lpstr>WU-KONG1: Baseline Characteristics</vt:lpstr>
      <vt:lpstr>WU-KONG1: Antitumor Activity</vt:lpstr>
      <vt:lpstr>WU-KONG1: Safety</vt:lpstr>
      <vt:lpstr>WU-KONG1: Investigator Conclusions</vt:lpstr>
      <vt:lpstr>Go Online for More CCO  Coverage of ASCO 2024!</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WU-KONG1: Primary Analysis of a Phase II Study of Sunvozertinib in Patients With Previously Treated Advanced NSCLC and EGFR Exon 20 Insertion Mutations</dc:title>
  <dc:creator>Timothy Quill</dc:creator>
  <cp:lastModifiedBy>Valerie Wenzel</cp:lastModifiedBy>
  <cp:revision>8</cp:revision>
  <dcterms:created xsi:type="dcterms:W3CDTF">2024-05-30T12:33:52Z</dcterms:created>
  <dcterms:modified xsi:type="dcterms:W3CDTF">2024-06-06T21:32:53Z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0x010100C0F04085DBB7BF4E80DD5246D0EB3C41</vt:lpwstr>
  </property>
  <property fmtid="{D5CDD505-2E9C-101B-9397-08002B2CF9AE}" pid="3" name="MediaServiceImageTags">
    <vt:lpwstr/>
  </property>
</Properties>
</file>