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552" r:id="rId6"/>
    <p:sldId id="308" r:id="rId7"/>
    <p:sldId id="543" r:id="rId8"/>
    <p:sldId id="553" r:id="rId9"/>
    <p:sldId id="544" r:id="rId10"/>
    <p:sldId id="545" r:id="rId11"/>
    <p:sldId id="546" r:id="rId12"/>
    <p:sldId id="547" r:id="rId13"/>
    <p:sldId id="555" r:id="rId14"/>
    <p:sldId id="554" r:id="rId15"/>
    <p:sldId id="548"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Jacky Olin" initials="JO" lastIdx="1" clrIdx="7">
    <p:extLst>
      <p:ext uri="{19B8F6BF-5375-455C-9EA6-DF929625EA0E}">
        <p15:presenceInfo xmlns:p15="http://schemas.microsoft.com/office/powerpoint/2012/main" userId="S::jolin@clinicaloptions.com::be962d7c-0694-47b7-a47b-05bea0d96ce0" providerId="AD"/>
      </p:ext>
    </p:extLst>
  </p:cmAuthor>
  <p:cmAuthor id="2" name=" " initials="MAC" lastIdx="11" clrIdx="1"/>
  <p:cmAuthor id="9" name="jconstanzo@clinicaloptions.com" initials="j" lastIdx="2" clrIdx="8">
    <p:extLst>
      <p:ext uri="{19B8F6BF-5375-455C-9EA6-DF929625EA0E}">
        <p15:presenceInfo xmlns:p15="http://schemas.microsoft.com/office/powerpoint/2012/main" userId="jconstanzo@clinicaloptions.com" providerId="None"/>
      </p:ext>
    </p:extLst>
  </p:cmAuthor>
  <p:cmAuthor id="3" name="Andrew Bowser" initials="AB" lastIdx="1" clrIdx="2"/>
  <p:cmAuthor id="10" name="CLINICALOPTIONS\tquill" initials="C" lastIdx="2" clrIdx="9">
    <p:extLst>
      <p:ext uri="{19B8F6BF-5375-455C-9EA6-DF929625EA0E}">
        <p15:presenceInfo xmlns:p15="http://schemas.microsoft.com/office/powerpoint/2012/main" userId="CLINICALOPTIONS\tquill" providerId="None"/>
      </p:ext>
    </p:extLst>
  </p:cmAuthor>
  <p:cmAuthor id="4" name="Melanie Couton" initials="MAC" lastIdx="1" clrIdx="3"/>
  <p:cmAuthor id="11" name="aboecler@clinicaloptions.com" initials="a" lastIdx="1" clrIdx="10">
    <p:extLst>
      <p:ext uri="{19B8F6BF-5375-455C-9EA6-DF929625EA0E}">
        <p15:presenceInfo xmlns:p15="http://schemas.microsoft.com/office/powerpoint/2012/main" userId="aboecler@clinicaloptions.com"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D"/>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78099A-8C50-4B1B-8F98-34AC3A64EE49}" v="22" dt="2022-06-09T20:57:23.8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81781" autoAdjust="0"/>
  </p:normalViewPr>
  <p:slideViewPr>
    <p:cSldViewPr snapToGrid="0">
      <p:cViewPr varScale="1">
        <p:scale>
          <a:sx n="54" d="100"/>
          <a:sy n="54" d="100"/>
        </p:scale>
        <p:origin x="1156" y="5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982403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EFS, event-free survival; OS, overall survival; pCR, pathologic complete response; </a:t>
            </a:r>
            <a:r>
              <a:rPr lang="en-US" i="1" dirty="0"/>
              <a:t>pembro, pembrolizumab; pPR, pathologic partial response; PS, </a:t>
            </a:r>
            <a:r>
              <a:rPr lang="en-US" b="0" i="1" dirty="0"/>
              <a:t>performance status; </a:t>
            </a:r>
            <a:r>
              <a:rPr lang="en-US" i="1" dirty="0"/>
              <a:t>RFS, recurrence-free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292403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American Joint Commission on Cancer; D, dabrafenib; ECOG, Eastern Cooperative Oncology Group; p</a:t>
            </a:r>
            <a:r>
              <a:rPr lang="en-US" i="1" dirty="0"/>
              <a:t>embro, pembrolizumab; PS, </a:t>
            </a:r>
            <a:r>
              <a:rPr lang="en-US" b="0" i="1" dirty="0"/>
              <a:t>performance status; </a:t>
            </a:r>
            <a:r>
              <a:rPr lang="en-US" i="1" dirty="0"/>
              <a:t>T, trametinib.</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1634072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CR, complete response; D, dabrafenib; NE, not evaluable; </a:t>
            </a:r>
            <a:r>
              <a:rPr lang="en-US" b="0" i="1" dirty="0" err="1"/>
              <a:t>pCR</a:t>
            </a:r>
            <a:r>
              <a:rPr lang="en-US" b="0" i="1" dirty="0"/>
              <a:t>, pathologic complete response; PD, progressive disease; </a:t>
            </a:r>
            <a:r>
              <a:rPr lang="en-US" i="1" dirty="0"/>
              <a:t>pembro, pembrolizumab; pPR, pathologic partial response; pPR, pathologic partial response; PR, partial response; </a:t>
            </a:r>
            <a:r>
              <a:rPr lang="en-US" b="0" i="1" dirty="0"/>
              <a:t>SD, stable disease</a:t>
            </a:r>
            <a:r>
              <a:rPr lang="en-US" i="1" dirty="0"/>
              <a:t>; T, trametinib</a:t>
            </a:r>
            <a:r>
              <a:rPr lang="en-US" b="0" i="1" dirty="0"/>
              <a: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3161006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D, dabrafenib; EFS, event-free survival; OS, overall survival; pCR, pathologic complete response; </a:t>
            </a:r>
            <a:r>
              <a:rPr lang="en-US" i="1" dirty="0"/>
              <a:t>pembro, pembrolizumab; pNR, pathologic nonresponse; pPR, pathologic partial response; RFS, recurrence-free survival; T, trametinib</a:t>
            </a:r>
            <a:r>
              <a:rPr lang="en-US" b="0"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4101670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dabrafenib; </a:t>
            </a:r>
            <a:r>
              <a:rPr lang="en-US" i="1" dirty="0"/>
              <a:t>NAT, neoadjuvant therapy; pembro, pembrolizumab; T, trametinib; TRAE, treatment-related adverse event</a:t>
            </a:r>
            <a:r>
              <a:rPr lang="en-US" b="0" i="1" dirty="0"/>
              <a:t>.</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599132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ALT, alanine aminotransferase; AST, aspartate aminotransferase; D, dabrafenib; </a:t>
            </a:r>
            <a:r>
              <a:rPr lang="en-US" i="1" dirty="0"/>
              <a:t>NAT, neoadjuvant therapy; pembro, pembrolizumab; T, trametinib; TRAE, treatment-related adverse event</a:t>
            </a:r>
            <a:r>
              <a:rPr lang="en-US" b="0" i="1" dirty="0"/>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216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D, dabrafenib; </a:t>
            </a:r>
            <a:r>
              <a:rPr lang="en-US" i="1" dirty="0"/>
              <a:t>pembro, pembrolizumab; T, trametinib</a:t>
            </a:r>
            <a:r>
              <a:rPr lang="en-US" b="0" i="1" dirty="0"/>
              <a:t>.</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256618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EFS, event-free survival; pCR, pathologic complete response; pRR, pathologic response rate; RFS, recurrence-free survival.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2367605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NeoTrio: Neoadjuvant Pembrolizumab Alone, Combined With, or in Sequence With Dabrafenib and Trametinib in Resectable </a:t>
            </a:r>
            <a:r>
              <a:rPr lang="en-US" altLang="en-US" sz="4000" i="1" dirty="0"/>
              <a:t>BRAF</a:t>
            </a:r>
            <a:r>
              <a:rPr lang="en-US" altLang="en-US" sz="4000" baseline="30000" dirty="0"/>
              <a:t>V600</a:t>
            </a:r>
            <a:r>
              <a:rPr lang="en-US" altLang="en-US" sz="4000" dirty="0"/>
              <a:t>-Mutant Stage III Melanoma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6058"/>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4" y="1513047"/>
            <a:ext cx="10877529" cy="3849785"/>
          </a:xfrm>
        </p:spPr>
        <p:txBody>
          <a:bodyPr/>
          <a:lstStyle/>
          <a:p>
            <a:r>
              <a:rPr lang="en-US" altLang="en-US" i="1" dirty="0"/>
              <a:t>BRAF </a:t>
            </a:r>
            <a:r>
              <a:rPr lang="en-US" altLang="en-US" dirty="0"/>
              <a:t>inhibitors shown to induce CD8+ T cell tumor infiltration</a:t>
            </a:r>
            <a:r>
              <a:rPr lang="en-US" altLang="en-US" baseline="30000" dirty="0"/>
              <a:t>1,2</a:t>
            </a:r>
            <a:endParaRPr lang="en-US" altLang="en-US" dirty="0"/>
          </a:p>
          <a:p>
            <a:r>
              <a:rPr lang="en-US" altLang="en-US" dirty="0"/>
              <a:t>Although response appears to be higher with BRAF/MEK inhibitors, </a:t>
            </a:r>
            <a:br>
              <a:rPr lang="en-US" altLang="en-US" dirty="0"/>
            </a:br>
            <a:r>
              <a:rPr lang="en-US" altLang="en-US" dirty="0"/>
              <a:t>5-yr PFS and OS are reportedly higher with anti–PD-1 therapy</a:t>
            </a:r>
            <a:r>
              <a:rPr lang="en-US" altLang="en-US" baseline="30000" dirty="0"/>
              <a:t>3,4</a:t>
            </a:r>
          </a:p>
          <a:p>
            <a:r>
              <a:rPr lang="en-US" altLang="en-US" dirty="0"/>
              <a:t>Previous data suggest the combination of anti–PD-L1 plus </a:t>
            </a:r>
            <a:r>
              <a:rPr lang="en-US" altLang="en-US" i="1" dirty="0"/>
              <a:t>BRAF/MEK</a:t>
            </a:r>
            <a:r>
              <a:rPr lang="en-US" altLang="en-US" dirty="0"/>
              <a:t>-targeted therapy may improve treatment outcomes in patients with </a:t>
            </a:r>
            <a:r>
              <a:rPr lang="en-US" altLang="en-US" i="1" dirty="0"/>
              <a:t>BRAF</a:t>
            </a:r>
            <a:r>
              <a:rPr lang="en-US" altLang="en-US" baseline="30000" dirty="0"/>
              <a:t>V600</a:t>
            </a:r>
            <a:r>
              <a:rPr lang="en-US" altLang="en-US" dirty="0"/>
              <a:t>-mutant metastatic melanoma</a:t>
            </a:r>
            <a:r>
              <a:rPr lang="en-US" altLang="en-US" baseline="30000" dirty="0"/>
              <a:t>5-8</a:t>
            </a:r>
          </a:p>
          <a:p>
            <a:r>
              <a:rPr lang="en-US" altLang="en-US" dirty="0"/>
              <a:t>Current trial examined the optimal sequencing of </a:t>
            </a:r>
            <a:r>
              <a:rPr lang="en-US" altLang="en-US" i="1" dirty="0"/>
              <a:t>BRAF/MEK</a:t>
            </a:r>
            <a:r>
              <a:rPr lang="en-US" altLang="en-US" dirty="0"/>
              <a:t>-targeted therapy and anti–PD-1 in patients with stage III melanoma</a:t>
            </a:r>
            <a:r>
              <a:rPr lang="en-US" altLang="en-US" baseline="30000" dirty="0"/>
              <a:t>9</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019583"/>
            <a:ext cx="758825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Wilmott. Clin Cancer Res. 2012;18:1386. 2. Frederick. Clin Cancer Res. 2013;19:1225. 3. Robert. NEJM. 2019; 381:626. 4. Larking. NEJM. 2019;381:1535. 5. Atkins. ASCO 2021. Abstr 356154. 6. Ascierto. ESMO 2021. Abstr LBA40.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7. Gutzmer. Lancet. 2020;395:1835. 8. Ferrucci. J Immunother Cancer. 2020;8:e001806. 9. Long. ASCO 2022. Abstr 9503.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t>
            </a:r>
            <a:r>
              <a:rPr lang="en-US" dirty="0"/>
              <a:t>Study Design</a:t>
            </a:r>
            <a:endParaRPr lang="en-US" altLang="en-US" dirty="0"/>
          </a:p>
        </p:txBody>
      </p:sp>
      <p:sp>
        <p:nvSpPr>
          <p:cNvPr id="5" name="Text Box 15">
            <a:extLst>
              <a:ext uri="{FF2B5EF4-FFF2-40B4-BE49-F238E27FC236}">
                <a16:creationId xmlns:a16="http://schemas.microsoft.com/office/drawing/2014/main" id="{88875D16-249A-F0B5-08E0-EED153D6FC1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2022. Abstr 9503. NCT02858921.</a:t>
            </a:r>
            <a:endParaRPr lang="en-US" altLang="en-US" sz="1200" b="0" dirty="0">
              <a:solidFill>
                <a:schemeClr val="bg2"/>
              </a:solidFill>
              <a:latin typeface="Calibri" panose="020F0502020204030204" pitchFamily="34" charset="0"/>
            </a:endParaRPr>
          </a:p>
        </p:txBody>
      </p:sp>
      <p:sp>
        <p:nvSpPr>
          <p:cNvPr id="6" name="Content Placeholder 4">
            <a:extLst>
              <a:ext uri="{FF2B5EF4-FFF2-40B4-BE49-F238E27FC236}">
                <a16:creationId xmlns:a16="http://schemas.microsoft.com/office/drawing/2014/main" id="{995B9B6C-7F62-3DF8-3D43-A6FD9CD1C92B}"/>
              </a:ext>
            </a:extLst>
          </p:cNvPr>
          <p:cNvSpPr>
            <a:spLocks noGrp="1"/>
          </p:cNvSpPr>
          <p:nvPr>
            <p:ph idx="1"/>
          </p:nvPr>
        </p:nvSpPr>
        <p:spPr>
          <a:xfrm>
            <a:off x="604675" y="1521369"/>
            <a:ext cx="10877529" cy="4650686"/>
          </a:xfrm>
        </p:spPr>
        <p:txBody>
          <a:bodyPr/>
          <a:lstStyle/>
          <a:p>
            <a:pPr>
              <a:spcAft>
                <a:spcPts val="0"/>
              </a:spcAft>
            </a:pPr>
            <a:r>
              <a:rPr lang="en-US" sz="2000" dirty="0"/>
              <a:t>Randomized, open-label phase II trial of neoadjuvant dabrafenib, trametinib and/or pembrolizumab</a:t>
            </a:r>
            <a:br>
              <a:rPr lang="en-US" sz="2000" dirty="0"/>
            </a:br>
            <a:br>
              <a:rPr lang="en-US" sz="2000" dirty="0"/>
            </a:b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marL="0" indent="0">
              <a:spcAft>
                <a:spcPts val="0"/>
              </a:spcAft>
              <a:buNone/>
            </a:pPr>
            <a:endParaRPr lang="en-US" sz="2000" dirty="0"/>
          </a:p>
          <a:p>
            <a:pPr marL="0" indent="0">
              <a:spcAft>
                <a:spcPts val="0"/>
              </a:spcAft>
              <a:buNone/>
            </a:pPr>
            <a:endParaRPr lang="en-US" sz="2000" dirty="0"/>
          </a:p>
          <a:p>
            <a:pPr>
              <a:spcAft>
                <a:spcPts val="0"/>
              </a:spcAft>
            </a:pPr>
            <a:endParaRPr lang="en-US" sz="2000" dirty="0"/>
          </a:p>
          <a:p>
            <a:pPr>
              <a:spcAft>
                <a:spcPts val="0"/>
              </a:spcAft>
            </a:pPr>
            <a:r>
              <a:rPr lang="en-US" sz="2000" b="1" dirty="0"/>
              <a:t>Primary endpoint: </a:t>
            </a:r>
            <a:r>
              <a:rPr lang="en-US" sz="2000" dirty="0"/>
              <a:t>pathologic response rate at 6 wk (pCR + near pCR + pPR), pCR rate</a:t>
            </a:r>
          </a:p>
          <a:p>
            <a:pPr>
              <a:spcAft>
                <a:spcPts val="0"/>
              </a:spcAft>
            </a:pPr>
            <a:r>
              <a:rPr lang="en-US" sz="2000" b="1" dirty="0"/>
              <a:t>Secondary endpoints: </a:t>
            </a:r>
            <a:r>
              <a:rPr lang="en-US" sz="2000" dirty="0"/>
              <a:t>RECIST response rate at 6 wk, EFS, RFS, OS, safety, translational endpoints</a:t>
            </a:r>
          </a:p>
        </p:txBody>
      </p:sp>
      <p:sp>
        <p:nvSpPr>
          <p:cNvPr id="7" name="Text Box 45">
            <a:extLst>
              <a:ext uri="{FF2B5EF4-FFF2-40B4-BE49-F238E27FC236}">
                <a16:creationId xmlns:a16="http://schemas.microsoft.com/office/drawing/2014/main" id="{A3DF3C8F-6E64-63AB-5B7B-97F66FB36EE8}"/>
              </a:ext>
            </a:extLst>
          </p:cNvPr>
          <p:cNvSpPr txBox="1">
            <a:spLocks noChangeArrowheads="1"/>
          </p:cNvSpPr>
          <p:nvPr/>
        </p:nvSpPr>
        <p:spPr bwMode="auto">
          <a:xfrm>
            <a:off x="478658" y="2569499"/>
            <a:ext cx="2303895"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resectable RECIST </a:t>
            </a:r>
            <a:r>
              <a:rPr lang="en-US" altLang="en-US" sz="1600" dirty="0">
                <a:solidFill>
                  <a:srgbClr val="000000"/>
                </a:solidFill>
                <a:latin typeface="Calibri" panose="020F0502020204030204" pitchFamily="34" charset="0"/>
              </a:rPr>
              <a:t>measurable </a:t>
            </a:r>
            <a:br>
              <a:rPr lang="en-US" altLang="en-US" sz="1600" dirty="0">
                <a:solidFill>
                  <a:srgbClr val="000000"/>
                </a:solidFill>
                <a:latin typeface="Calibri" panose="020F0502020204030204" pitchFamily="34" charset="0"/>
              </a:rPr>
            </a:br>
            <a:r>
              <a:rPr lang="en-US" altLang="en-US" sz="1600" dirty="0">
                <a:solidFill>
                  <a:srgbClr val="000000"/>
                </a:solidFill>
                <a:latin typeface="Calibri" panose="020F0502020204030204" pitchFamily="34" charset="0"/>
              </a:rPr>
              <a:t>stage III, </a:t>
            </a:r>
            <a:r>
              <a:rPr lang="en-US" altLang="en-US" sz="1600" i="1" dirty="0">
                <a:solidFill>
                  <a:srgbClr val="000000"/>
                </a:solidFill>
                <a:latin typeface="Calibri" panose="020F0502020204030204" pitchFamily="34" charset="0"/>
              </a:rPr>
              <a:t>BRAF</a:t>
            </a:r>
            <a:r>
              <a:rPr lang="en-US" altLang="en-US" sz="1600" baseline="30000" dirty="0">
                <a:solidFill>
                  <a:srgbClr val="000000"/>
                </a:solidFill>
                <a:latin typeface="Calibri" panose="020F0502020204030204" pitchFamily="34" charset="0"/>
              </a:rPr>
              <a:t>V600</a:t>
            </a:r>
            <a:r>
              <a:rPr lang="en-US" altLang="en-US" sz="1600" dirty="0">
                <a:solidFill>
                  <a:srgbClr val="000000"/>
                </a:solidFill>
                <a:latin typeface="Calibri" panose="020F0502020204030204" pitchFamily="34" charset="0"/>
              </a:rPr>
              <a:t>-mutant melanoma; ECOG PS 0/1; excluded: in-transit</a:t>
            </a:r>
            <a:endParaRPr lang="en-US" altLang="en-US" sz="1600" b="0" dirty="0">
              <a:solidFill>
                <a:srgbClr val="000000"/>
              </a:solidFill>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9">
            <a:extLst>
              <a:ext uri="{FF2B5EF4-FFF2-40B4-BE49-F238E27FC236}">
                <a16:creationId xmlns:a16="http://schemas.microsoft.com/office/drawing/2014/main" id="{E61441B5-BC5D-A524-7F11-2450A49FE44F}"/>
              </a:ext>
            </a:extLst>
          </p:cNvPr>
          <p:cNvSpPr>
            <a:spLocks noChangeArrowheads="1"/>
          </p:cNvSpPr>
          <p:nvPr/>
        </p:nvSpPr>
        <p:spPr bwMode="auto">
          <a:xfrm>
            <a:off x="3599213" y="2035750"/>
            <a:ext cx="4518213" cy="906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Pembrolizumab*</a:t>
            </a:r>
            <a:br>
              <a:rPr lang="en-US" altLang="en-US" sz="1600" dirty="0">
                <a:solidFill>
                  <a:srgbClr val="FFFFFF"/>
                </a:solidFill>
                <a:latin typeface="Calibri" panose="020F0502020204030204" pitchFamily="34" charset="0"/>
                <a:cs typeface="+mn-cs"/>
              </a:rPr>
            </a:br>
            <a:r>
              <a:rPr lang="en-US" altLang="en-US" sz="1600" dirty="0">
                <a:solidFill>
                  <a:srgbClr val="FFFFFF"/>
                </a:solidFill>
                <a:latin typeface="Calibri" panose="020F0502020204030204" pitchFamily="34" charset="0"/>
                <a:cs typeface="+mn-cs"/>
              </a:rPr>
              <a:t> 200</a:t>
            </a:r>
            <a:r>
              <a:rPr lang="en-US" altLang="en-US" sz="1600" b="0" dirty="0">
                <a:solidFill>
                  <a:srgbClr val="FFFFFF"/>
                </a:solidFill>
                <a:latin typeface="Calibri" panose="020F0502020204030204" pitchFamily="34" charset="0"/>
                <a:cs typeface="+mn-cs"/>
              </a:rPr>
              <a:t> mg IV Q3W x 2 </a:t>
            </a: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20) </a:t>
            </a:r>
          </a:p>
        </p:txBody>
      </p:sp>
      <p:sp>
        <p:nvSpPr>
          <p:cNvPr id="9" name="Rectangle 50">
            <a:extLst>
              <a:ext uri="{FF2B5EF4-FFF2-40B4-BE49-F238E27FC236}">
                <a16:creationId xmlns:a16="http://schemas.microsoft.com/office/drawing/2014/main" id="{7A6579F3-D8A6-73C8-9E5F-CB448536F91F}"/>
              </a:ext>
            </a:extLst>
          </p:cNvPr>
          <p:cNvSpPr>
            <a:spLocks noChangeArrowheads="1"/>
          </p:cNvSpPr>
          <p:nvPr/>
        </p:nvSpPr>
        <p:spPr bwMode="auto">
          <a:xfrm>
            <a:off x="3599213" y="2993911"/>
            <a:ext cx="4518213" cy="90525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rPr>
              <a:t>Dabrafenib + Trametinib </a:t>
            </a:r>
            <a:r>
              <a:rPr lang="en-US" altLang="en-US" sz="1600" dirty="0">
                <a:solidFill>
                  <a:srgbClr val="FFFFFF"/>
                </a:solidFill>
                <a:latin typeface="Calibri" panose="020F0502020204030204" pitchFamily="34" charset="0"/>
              </a:rPr>
              <a:t>x QW then </a:t>
            </a:r>
            <a:br>
              <a:rPr lang="en-US" altLang="en-US" sz="1600" dirty="0">
                <a:solidFill>
                  <a:srgbClr val="FFFFFF"/>
                </a:solidFill>
                <a:latin typeface="Calibri" panose="020F0502020204030204" pitchFamily="34" charset="0"/>
              </a:rPr>
            </a:br>
            <a:r>
              <a:rPr lang="en-US" altLang="en-US" sz="1800" b="1" dirty="0">
                <a:solidFill>
                  <a:srgbClr val="FFFFFF"/>
                </a:solidFill>
                <a:latin typeface="Calibri" panose="020F0502020204030204" pitchFamily="34" charset="0"/>
              </a:rPr>
              <a:t>Pembrolizumab*</a:t>
            </a:r>
            <a:r>
              <a:rPr lang="en-US" altLang="en-US" sz="1600" dirty="0">
                <a:solidFill>
                  <a:srgbClr val="FFFFFF"/>
                </a:solidFill>
                <a:latin typeface="Calibri" panose="020F0502020204030204" pitchFamily="34" charset="0"/>
              </a:rPr>
              <a:t> 200 mg IV x 2 (Days 8 and 22)</a:t>
            </a:r>
            <a:br>
              <a:rPr lang="en-US" altLang="en-US" sz="1600" dirty="0">
                <a:solidFill>
                  <a:srgbClr val="FFFFFF"/>
                </a:solidFill>
                <a:latin typeface="Calibri" panose="020F0502020204030204" pitchFamily="34" charset="0"/>
              </a:rPr>
            </a:br>
            <a:r>
              <a:rPr lang="en-US" altLang="en-US" sz="1600" dirty="0">
                <a:solidFill>
                  <a:srgbClr val="FFFFFF"/>
                </a:solidFill>
                <a:latin typeface="Calibri" panose="020F0502020204030204" pitchFamily="34" charset="0"/>
              </a:rPr>
              <a:t>(n = 20) </a:t>
            </a:r>
          </a:p>
        </p:txBody>
      </p:sp>
      <p:sp>
        <p:nvSpPr>
          <p:cNvPr id="10" name="Text Box 232">
            <a:extLst>
              <a:ext uri="{FF2B5EF4-FFF2-40B4-BE49-F238E27FC236}">
                <a16:creationId xmlns:a16="http://schemas.microsoft.com/office/drawing/2014/main" id="{49B366E4-1531-0FCD-3B3A-CC85370C55F4}"/>
              </a:ext>
            </a:extLst>
          </p:cNvPr>
          <p:cNvSpPr txBox="1">
            <a:spLocks noChangeArrowheads="1"/>
          </p:cNvSpPr>
          <p:nvPr/>
        </p:nvSpPr>
        <p:spPr bwMode="auto">
          <a:xfrm>
            <a:off x="10438758" y="3299712"/>
            <a:ext cx="14628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b="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Follow-up</a:t>
            </a:r>
          </a:p>
        </p:txBody>
      </p:sp>
      <p:cxnSp>
        <p:nvCxnSpPr>
          <p:cNvPr id="13" name="Straight Arrow Connector 12">
            <a:extLst>
              <a:ext uri="{FF2B5EF4-FFF2-40B4-BE49-F238E27FC236}">
                <a16:creationId xmlns:a16="http://schemas.microsoft.com/office/drawing/2014/main" id="{BC4FC13D-C1C8-EBCC-2913-28EDC553A639}"/>
              </a:ext>
            </a:extLst>
          </p:cNvPr>
          <p:cNvCxnSpPr/>
          <p:nvPr/>
        </p:nvCxnSpPr>
        <p:spPr bwMode="auto">
          <a:xfrm>
            <a:off x="10028806" y="3468069"/>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14" name="Line 53">
            <a:extLst>
              <a:ext uri="{FF2B5EF4-FFF2-40B4-BE49-F238E27FC236}">
                <a16:creationId xmlns:a16="http://schemas.microsoft.com/office/drawing/2014/main" id="{BE1452F0-3B30-041D-4C01-1A7B00525551}"/>
              </a:ext>
            </a:extLst>
          </p:cNvPr>
          <p:cNvSpPr>
            <a:spLocks noChangeShapeType="1"/>
          </p:cNvSpPr>
          <p:nvPr/>
        </p:nvSpPr>
        <p:spPr bwMode="auto">
          <a:xfrm>
            <a:off x="2782553" y="3898505"/>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8D768D47-D410-844F-D4EE-0B01B409AEA1}"/>
              </a:ext>
            </a:extLst>
          </p:cNvPr>
          <p:cNvSpPr>
            <a:spLocks noChangeShapeType="1"/>
          </p:cNvSpPr>
          <p:nvPr/>
        </p:nvSpPr>
        <p:spPr bwMode="auto">
          <a:xfrm flipV="1">
            <a:off x="2851240" y="2611456"/>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6" name="Rectangle 50">
            <a:extLst>
              <a:ext uri="{FF2B5EF4-FFF2-40B4-BE49-F238E27FC236}">
                <a16:creationId xmlns:a16="http://schemas.microsoft.com/office/drawing/2014/main" id="{176746D3-AAF9-A038-D25C-B21E69EAC224}"/>
              </a:ext>
            </a:extLst>
          </p:cNvPr>
          <p:cNvSpPr>
            <a:spLocks noChangeArrowheads="1"/>
          </p:cNvSpPr>
          <p:nvPr/>
        </p:nvSpPr>
        <p:spPr bwMode="auto">
          <a:xfrm>
            <a:off x="3599213" y="3950765"/>
            <a:ext cx="4518213" cy="905256"/>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rPr>
              <a:t>Dabrafenib</a:t>
            </a:r>
            <a:r>
              <a:rPr lang="en-US" altLang="en-US" sz="1600" dirty="0">
                <a:solidFill>
                  <a:srgbClr val="FFFFFF"/>
                </a:solidFill>
                <a:latin typeface="Calibri" panose="020F0502020204030204" pitchFamily="34" charset="0"/>
              </a:rPr>
              <a:t> 150 mg PO BID + </a:t>
            </a:r>
            <a:r>
              <a:rPr lang="en-US" altLang="en-US" sz="1600" b="1" dirty="0">
                <a:solidFill>
                  <a:srgbClr val="FFFFFF"/>
                </a:solidFill>
                <a:latin typeface="Calibri" panose="020F0502020204030204" pitchFamily="34" charset="0"/>
              </a:rPr>
              <a:t>Trametinib</a:t>
            </a:r>
            <a:r>
              <a:rPr lang="en-US" altLang="en-US" sz="1600" dirty="0">
                <a:solidFill>
                  <a:srgbClr val="FFFFFF"/>
                </a:solidFill>
                <a:latin typeface="Calibri" panose="020F0502020204030204" pitchFamily="34" charset="0"/>
              </a:rPr>
              <a:t> </a:t>
            </a:r>
          </a:p>
          <a:p>
            <a:pPr lvl="0" algn="ctr">
              <a:lnSpc>
                <a:spcPct val="100000"/>
              </a:lnSpc>
              <a:spcBef>
                <a:spcPct val="0"/>
              </a:spcBef>
              <a:spcAft>
                <a:spcPct val="0"/>
              </a:spcAft>
              <a:buClrTx/>
              <a:buNone/>
              <a:defRPr/>
            </a:pPr>
            <a:r>
              <a:rPr lang="en-US" altLang="en-US" sz="1600" dirty="0">
                <a:solidFill>
                  <a:srgbClr val="FFFFFF"/>
                </a:solidFill>
                <a:latin typeface="Calibri" panose="020F0502020204030204" pitchFamily="34" charset="0"/>
              </a:rPr>
              <a:t>2 mg PO QD + </a:t>
            </a:r>
            <a:r>
              <a:rPr lang="en-US" altLang="en-US" sz="1600" b="1" dirty="0">
                <a:solidFill>
                  <a:srgbClr val="FFFFFF"/>
                </a:solidFill>
                <a:latin typeface="Calibri" panose="020F0502020204030204" pitchFamily="34" charset="0"/>
              </a:rPr>
              <a:t>Pembrolizumab*</a:t>
            </a:r>
            <a:r>
              <a:rPr lang="en-US" altLang="en-US" sz="1600" dirty="0">
                <a:solidFill>
                  <a:srgbClr val="FFFFFF"/>
                </a:solidFill>
                <a:latin typeface="Calibri" panose="020F0502020204030204" pitchFamily="34" charset="0"/>
              </a:rPr>
              <a:t> 200 mg IV Q3W x 2</a:t>
            </a:r>
            <a:br>
              <a:rPr lang="en-US" altLang="en-US" sz="1600" dirty="0">
                <a:solidFill>
                  <a:srgbClr val="FFFFFF"/>
                </a:solidFill>
                <a:latin typeface="Calibri" panose="020F0502020204030204" pitchFamily="34" charset="0"/>
              </a:rPr>
            </a:br>
            <a:r>
              <a:rPr lang="en-US" altLang="en-US" sz="1600" dirty="0">
                <a:solidFill>
                  <a:srgbClr val="FFFFFF"/>
                </a:solidFill>
                <a:latin typeface="Calibri" panose="020F0502020204030204" pitchFamily="34" charset="0"/>
              </a:rPr>
              <a:t>(n = 20) </a:t>
            </a:r>
          </a:p>
        </p:txBody>
      </p:sp>
      <p:sp>
        <p:nvSpPr>
          <p:cNvPr id="17" name="Line 54">
            <a:extLst>
              <a:ext uri="{FF2B5EF4-FFF2-40B4-BE49-F238E27FC236}">
                <a16:creationId xmlns:a16="http://schemas.microsoft.com/office/drawing/2014/main" id="{838093E6-0B5B-D50F-8846-7DB2C3050FBD}"/>
              </a:ext>
            </a:extLst>
          </p:cNvPr>
          <p:cNvSpPr>
            <a:spLocks noChangeShapeType="1"/>
          </p:cNvSpPr>
          <p:nvPr/>
        </p:nvSpPr>
        <p:spPr bwMode="auto">
          <a:xfrm flipV="1">
            <a:off x="2782553" y="3399680"/>
            <a:ext cx="753759" cy="9729"/>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 name="Rectangle 1">
            <a:extLst>
              <a:ext uri="{FF2B5EF4-FFF2-40B4-BE49-F238E27FC236}">
                <a16:creationId xmlns:a16="http://schemas.microsoft.com/office/drawing/2014/main" id="{B25BE6AF-9DDB-9268-C605-CCC6E6391302}"/>
              </a:ext>
            </a:extLst>
          </p:cNvPr>
          <p:cNvSpPr/>
          <p:nvPr/>
        </p:nvSpPr>
        <p:spPr bwMode="auto">
          <a:xfrm>
            <a:off x="8266113" y="2035750"/>
            <a:ext cx="1675555" cy="2820271"/>
          </a:xfrm>
          <a:prstGeom prst="rect">
            <a:avLst/>
          </a:prstGeom>
          <a:solidFill>
            <a:schemeClr val="accent6"/>
          </a:solidFill>
          <a:ln w="0">
            <a:solidFill>
              <a:schemeClr val="bg1"/>
            </a:solidFill>
            <a:miter lim="800000"/>
            <a:headEnd/>
            <a:tailEnd/>
          </a:ln>
        </p:spPr>
        <p:txBody>
          <a:bodyPr rtlCol="0" anchor="ctr"/>
          <a:lstStyle/>
          <a:p>
            <a:pPr algn="ctr">
              <a:spcBef>
                <a:spcPct val="35000"/>
              </a:spcBef>
              <a:spcAft>
                <a:spcPct val="25000"/>
              </a:spcAft>
              <a:buClr>
                <a:schemeClr val="folHlink"/>
              </a:buClr>
            </a:pPr>
            <a:r>
              <a:rPr lang="en-US" sz="1600" dirty="0">
                <a:latin typeface="Calibri" panose="020F0502020204030204" pitchFamily="34" charset="0"/>
              </a:rPr>
              <a:t>Surgery </a:t>
            </a:r>
            <a:r>
              <a:rPr lang="en-US" sz="1600">
                <a:latin typeface="Calibri" panose="020F0502020204030204" pitchFamily="34" charset="0"/>
              </a:rPr>
              <a:t>6 wks</a:t>
            </a:r>
          </a:p>
          <a:p>
            <a:pPr algn="ctr">
              <a:spcBef>
                <a:spcPct val="35000"/>
              </a:spcBef>
              <a:spcAft>
                <a:spcPct val="25000"/>
              </a:spcAft>
              <a:buClr>
                <a:schemeClr val="folHlink"/>
              </a:buClr>
            </a:pPr>
            <a:r>
              <a:rPr lang="en-US" sz="1600">
                <a:latin typeface="Calibri" panose="020F0502020204030204" pitchFamily="34" charset="0"/>
              </a:rPr>
              <a:t>Complete </a:t>
            </a:r>
            <a:r>
              <a:rPr lang="en-US" sz="1600" dirty="0">
                <a:latin typeface="Calibri" panose="020F0502020204030204" pitchFamily="34" charset="0"/>
              </a:rPr>
              <a:t>lymph node dissection followed by adjuvant pembrolizumab</a:t>
            </a:r>
            <a:r>
              <a:rPr lang="en-US" altLang="en-US" sz="1600" dirty="0">
                <a:solidFill>
                  <a:srgbClr val="FFFFFF"/>
                </a:solidFill>
                <a:latin typeface="Calibri" panose="020F0502020204030204" pitchFamily="34" charset="0"/>
              </a:rPr>
              <a:t> 200 mg IV Q3W x 15</a:t>
            </a:r>
            <a:r>
              <a:rPr lang="en-US" altLang="en-US" sz="1600" baseline="30000" dirty="0">
                <a:solidFill>
                  <a:srgbClr val="FFFFFF"/>
                </a:solidFill>
                <a:latin typeface="Calibri" panose="020F0502020204030204" pitchFamily="34" charset="0"/>
              </a:rPr>
              <a:t>†</a:t>
            </a:r>
            <a:endParaRPr lang="en-US" sz="1600" b="0" baseline="30000" dirty="0">
              <a:solidFill>
                <a:schemeClr val="tx1"/>
              </a:solidFill>
              <a:latin typeface="Calibri" panose="020F0502020204030204" pitchFamily="34" charset="0"/>
            </a:endParaRPr>
          </a:p>
        </p:txBody>
      </p:sp>
      <p:sp>
        <p:nvSpPr>
          <p:cNvPr id="18" name="TextBox 17">
            <a:extLst>
              <a:ext uri="{FF2B5EF4-FFF2-40B4-BE49-F238E27FC236}">
                <a16:creationId xmlns:a16="http://schemas.microsoft.com/office/drawing/2014/main" id="{A38DBCCF-60AC-ABF7-9BC4-4E7DA83E42BE}"/>
              </a:ext>
            </a:extLst>
          </p:cNvPr>
          <p:cNvSpPr txBox="1"/>
          <p:nvPr/>
        </p:nvSpPr>
        <p:spPr bwMode="auto">
          <a:xfrm>
            <a:off x="3531495" y="4845344"/>
            <a:ext cx="80767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0" dirty="0">
                <a:solidFill>
                  <a:schemeClr val="bg1"/>
                </a:solidFill>
                <a:latin typeface="Calibri" panose="020F0502020204030204" pitchFamily="34" charset="0"/>
              </a:rPr>
              <a:t>*</a:t>
            </a:r>
            <a:r>
              <a:rPr lang="en-US" sz="1400" dirty="0">
                <a:solidFill>
                  <a:srgbClr val="000000"/>
                </a:solidFill>
                <a:latin typeface="Source Sans Pro" panose="020B0503030403020204" pitchFamily="34" charset="0"/>
              </a:rPr>
              <a:t>If alone, for 52 wk; if in combination,</a:t>
            </a:r>
            <a:r>
              <a:rPr lang="en-US" sz="1400" b="0" i="0" dirty="0">
                <a:solidFill>
                  <a:srgbClr val="000000"/>
                </a:solidFill>
                <a:effectLst/>
                <a:latin typeface="Source Sans Pro" panose="020B0503030403020204" pitchFamily="34" charset="0"/>
              </a:rPr>
              <a:t> 6 wk, then pembrolizumab alone for 46 wk. </a:t>
            </a:r>
            <a:br>
              <a:rPr lang="en-US" sz="1400" b="0" i="0" dirty="0">
                <a:solidFill>
                  <a:srgbClr val="000000"/>
                </a:solidFill>
                <a:effectLst/>
                <a:latin typeface="Source Sans Pro" panose="020B0503030403020204" pitchFamily="34" charset="0"/>
              </a:rPr>
            </a:br>
            <a:r>
              <a:rPr lang="en-US" sz="1400" b="0" i="0" baseline="30000" dirty="0">
                <a:solidFill>
                  <a:srgbClr val="000000"/>
                </a:solidFill>
                <a:effectLst/>
                <a:latin typeface="Source Sans Pro" panose="020B0503030403020204" pitchFamily="34" charset="0"/>
              </a:rPr>
              <a:t>†</a:t>
            </a:r>
            <a:r>
              <a:rPr lang="en-US" sz="1400" b="0" dirty="0">
                <a:solidFill>
                  <a:schemeClr val="bg1"/>
                </a:solidFill>
                <a:latin typeface="Calibri" panose="020F0502020204030204" pitchFamily="34" charset="0"/>
              </a:rPr>
              <a:t>If pathologic nonresponse, investigator choice to switch </a:t>
            </a:r>
            <a:r>
              <a:rPr lang="en-US" sz="1400" dirty="0">
                <a:solidFill>
                  <a:schemeClr val="bg1"/>
                </a:solidFill>
                <a:latin typeface="Calibri" panose="020F0502020204030204" pitchFamily="34" charset="0"/>
              </a:rPr>
              <a:t>to dabrafenib + trametinib.</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76845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t>
            </a:r>
            <a:r>
              <a:rPr lang="en-US" dirty="0"/>
              <a:t>Baseline Characteristics</a:t>
            </a:r>
            <a:endParaRPr lang="en-US" altLang="en-US" dirty="0"/>
          </a:p>
        </p:txBody>
      </p:sp>
      <p:sp>
        <p:nvSpPr>
          <p:cNvPr id="5" name="Text Box 15">
            <a:extLst>
              <a:ext uri="{FF2B5EF4-FFF2-40B4-BE49-F238E27FC236}">
                <a16:creationId xmlns:a16="http://schemas.microsoft.com/office/drawing/2014/main" id="{88875D16-249A-F0B5-08E0-EED153D6FC1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Long. ASCO 2022. Abstr 9503.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DD327D01-E177-C8D4-D91E-B9FE9B89DE3A}"/>
              </a:ext>
            </a:extLst>
          </p:cNvPr>
          <p:cNvGraphicFramePr>
            <a:graphicFrameLocks/>
          </p:cNvGraphicFramePr>
          <p:nvPr>
            <p:extLst>
              <p:ext uri="{D42A27DB-BD31-4B8C-83A1-F6EECF244321}">
                <p14:modId xmlns:p14="http://schemas.microsoft.com/office/powerpoint/2010/main" val="3703842669"/>
              </p:ext>
            </p:extLst>
          </p:nvPr>
        </p:nvGraphicFramePr>
        <p:xfrm>
          <a:off x="727077" y="1611102"/>
          <a:ext cx="10755127" cy="4310656"/>
        </p:xfrm>
        <a:graphic>
          <a:graphicData uri="http://schemas.openxmlformats.org/drawingml/2006/table">
            <a:tbl>
              <a:tblPr/>
              <a:tblGrid>
                <a:gridCol w="3285086">
                  <a:extLst>
                    <a:ext uri="{9D8B030D-6E8A-4147-A177-3AD203B41FA5}">
                      <a16:colId xmlns:a16="http://schemas.microsoft.com/office/drawing/2014/main" val="20000"/>
                    </a:ext>
                  </a:extLst>
                </a:gridCol>
                <a:gridCol w="2092477">
                  <a:extLst>
                    <a:ext uri="{9D8B030D-6E8A-4147-A177-3AD203B41FA5}">
                      <a16:colId xmlns:a16="http://schemas.microsoft.com/office/drawing/2014/main" val="260739184"/>
                    </a:ext>
                  </a:extLst>
                </a:gridCol>
                <a:gridCol w="2688782">
                  <a:extLst>
                    <a:ext uri="{9D8B030D-6E8A-4147-A177-3AD203B41FA5}">
                      <a16:colId xmlns:a16="http://schemas.microsoft.com/office/drawing/2014/main" val="558428631"/>
                    </a:ext>
                  </a:extLst>
                </a:gridCol>
                <a:gridCol w="2688782">
                  <a:extLst>
                    <a:ext uri="{9D8B030D-6E8A-4147-A177-3AD203B41FA5}">
                      <a16:colId xmlns:a16="http://schemas.microsoft.com/office/drawing/2014/main" val="64655631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Pembro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 + T → Pembro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D + T + Pembro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83976593"/>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(51-64)</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(38-63)</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(42-61)</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53975" indent="-53975">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n (%)</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r>
                        <a:rPr kumimoji="0" lang="nn-NO"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0, n (%)</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(100)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(95)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(100)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BRAF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mutation subtype,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V600E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V600K/R</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(80)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(80)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(85)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category AJCC 8th edition,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N1b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N2b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N3b</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(65)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(55)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(70)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813333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Lymph node site,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Axilla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Inguinal</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4923819"/>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t>
            </a:r>
            <a:r>
              <a:rPr lang="en-US" dirty="0"/>
              <a:t>Pathologic and RECIST Response</a:t>
            </a:r>
            <a:endParaRPr lang="en-US" altLang="en-US" dirty="0"/>
          </a:p>
        </p:txBody>
      </p:sp>
      <p:sp>
        <p:nvSpPr>
          <p:cNvPr id="5" name="Text Box 15">
            <a:extLst>
              <a:ext uri="{FF2B5EF4-FFF2-40B4-BE49-F238E27FC236}">
                <a16:creationId xmlns:a16="http://schemas.microsoft.com/office/drawing/2014/main" id="{6CD62D8D-6528-0ADE-5009-DC8363B0A92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Long. ASCO 2022. Abstr 9503.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923D9E81-2BFB-43E7-5508-F7E754759743}"/>
              </a:ext>
            </a:extLst>
          </p:cNvPr>
          <p:cNvGraphicFramePr>
            <a:graphicFrameLocks/>
          </p:cNvGraphicFramePr>
          <p:nvPr>
            <p:extLst>
              <p:ext uri="{D42A27DB-BD31-4B8C-83A1-F6EECF244321}">
                <p14:modId xmlns:p14="http://schemas.microsoft.com/office/powerpoint/2010/main" val="2161608581"/>
              </p:ext>
            </p:extLst>
          </p:nvPr>
        </p:nvGraphicFramePr>
        <p:xfrm>
          <a:off x="727078" y="1611102"/>
          <a:ext cx="10755126" cy="3448576"/>
        </p:xfrm>
        <a:graphic>
          <a:graphicData uri="http://schemas.openxmlformats.org/drawingml/2006/table">
            <a:tbl>
              <a:tblPr/>
              <a:tblGrid>
                <a:gridCol w="3457647">
                  <a:extLst>
                    <a:ext uri="{9D8B030D-6E8A-4147-A177-3AD203B41FA5}">
                      <a16:colId xmlns:a16="http://schemas.microsoft.com/office/drawing/2014/main" val="20000"/>
                    </a:ext>
                  </a:extLst>
                </a:gridCol>
                <a:gridCol w="2432493">
                  <a:extLst>
                    <a:ext uri="{9D8B030D-6E8A-4147-A177-3AD203B41FA5}">
                      <a16:colId xmlns:a16="http://schemas.microsoft.com/office/drawing/2014/main" val="260739184"/>
                    </a:ext>
                  </a:extLst>
                </a:gridCol>
                <a:gridCol w="2432493">
                  <a:extLst>
                    <a:ext uri="{9D8B030D-6E8A-4147-A177-3AD203B41FA5}">
                      <a16:colId xmlns:a16="http://schemas.microsoft.com/office/drawing/2014/main" val="558428631"/>
                    </a:ext>
                  </a:extLst>
                </a:gridCol>
                <a:gridCol w="2432493">
                  <a:extLst>
                    <a:ext uri="{9D8B030D-6E8A-4147-A177-3AD203B41FA5}">
                      <a16:colId xmlns:a16="http://schemas.microsoft.com/office/drawing/2014/main" val="64655631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 + T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D + T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8397659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Pathologic response, n (%; 95% CI)</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Near-pCR,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n (%)</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(55; 36-83)</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(50; 27-73)</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(80; 60-97)</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RECIST response, n (%)</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(50)</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(70)</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p>
                      <a:pPr marL="53975" indent="-53975" algn="ctr">
                        <a:lnSpc>
                          <a:spcPct val="100000"/>
                        </a:lnSpc>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endParaRPr kumimoji="0"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A211C9CF-7D6C-323C-36B6-C36E7EC11772}"/>
              </a:ext>
            </a:extLst>
          </p:cNvPr>
          <p:cNvSpPr txBox="1"/>
          <p:nvPr/>
        </p:nvSpPr>
        <p:spPr bwMode="auto">
          <a:xfrm>
            <a:off x="727077" y="5061151"/>
            <a:ext cx="61549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dirty="0">
                <a:solidFill>
                  <a:schemeClr val="bg1"/>
                </a:solidFill>
                <a:latin typeface="Calibri" panose="020F0502020204030204" pitchFamily="34" charset="0"/>
              </a:rPr>
              <a:t>*3 patients did not receive surgery due to progression during neoadjuvant period.</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t>
            </a:r>
            <a:r>
              <a:rPr lang="en-US" dirty="0"/>
              <a:t>Survival Outcomes Summary</a:t>
            </a:r>
            <a:endParaRPr lang="en-US" altLang="en-US" dirty="0"/>
          </a:p>
        </p:txBody>
      </p:sp>
      <p:sp>
        <p:nvSpPr>
          <p:cNvPr id="5" name="Text Box 15">
            <a:extLst>
              <a:ext uri="{FF2B5EF4-FFF2-40B4-BE49-F238E27FC236}">
                <a16:creationId xmlns:a16="http://schemas.microsoft.com/office/drawing/2014/main" id="{D2A29467-645F-B796-9B3C-74D1A919D2E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Long. ASCO 2022. Abstr 9503.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6CC08AF4-C499-1638-4064-FD6A395AB711}"/>
              </a:ext>
            </a:extLst>
          </p:cNvPr>
          <p:cNvGraphicFramePr>
            <a:graphicFrameLocks/>
          </p:cNvGraphicFramePr>
          <p:nvPr>
            <p:extLst>
              <p:ext uri="{D42A27DB-BD31-4B8C-83A1-F6EECF244321}">
                <p14:modId xmlns:p14="http://schemas.microsoft.com/office/powerpoint/2010/main" val="947309002"/>
              </p:ext>
            </p:extLst>
          </p:nvPr>
        </p:nvGraphicFramePr>
        <p:xfrm>
          <a:off x="727077" y="1611102"/>
          <a:ext cx="10741023" cy="3938416"/>
        </p:xfrm>
        <a:graphic>
          <a:graphicData uri="http://schemas.openxmlformats.org/drawingml/2006/table">
            <a:tbl>
              <a:tblPr/>
              <a:tblGrid>
                <a:gridCol w="4872698">
                  <a:extLst>
                    <a:ext uri="{9D8B030D-6E8A-4147-A177-3AD203B41FA5}">
                      <a16:colId xmlns:a16="http://schemas.microsoft.com/office/drawing/2014/main" val="20000"/>
                    </a:ext>
                  </a:extLst>
                </a:gridCol>
                <a:gridCol w="1733450">
                  <a:extLst>
                    <a:ext uri="{9D8B030D-6E8A-4147-A177-3AD203B41FA5}">
                      <a16:colId xmlns:a16="http://schemas.microsoft.com/office/drawing/2014/main" val="260739184"/>
                    </a:ext>
                  </a:extLst>
                </a:gridCol>
                <a:gridCol w="2075257">
                  <a:extLst>
                    <a:ext uri="{9D8B030D-6E8A-4147-A177-3AD203B41FA5}">
                      <a16:colId xmlns:a16="http://schemas.microsoft.com/office/drawing/2014/main" val="558428631"/>
                    </a:ext>
                  </a:extLst>
                </a:gridCol>
                <a:gridCol w="2059618">
                  <a:extLst>
                    <a:ext uri="{9D8B030D-6E8A-4147-A177-3AD203B41FA5}">
                      <a16:colId xmlns:a16="http://schemas.microsoft.com/office/drawing/2014/main" val="64655631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Survival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 + T → 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D + T + 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83976593"/>
                  </a:ext>
                </a:extLst>
              </a:tr>
              <a:tr h="242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EFS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EFS,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2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RFS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RFS, %</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 patients with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pCR/near-pCR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 patients with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pPR/pNR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2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1549148"/>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Treatment Discontinuation and Interruptions</a:t>
            </a:r>
          </a:p>
        </p:txBody>
      </p:sp>
      <p:sp>
        <p:nvSpPr>
          <p:cNvPr id="5" name="Text Box 15">
            <a:extLst>
              <a:ext uri="{FF2B5EF4-FFF2-40B4-BE49-F238E27FC236}">
                <a16:creationId xmlns:a16="http://schemas.microsoft.com/office/drawing/2014/main" id="{721E6EEE-CAC7-D0BC-3042-4BF4F92E247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Long. ASCO 2022. Abstr 9503.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FA1AAF64-DCFC-C80C-6ECF-C957857FE822}"/>
              </a:ext>
            </a:extLst>
          </p:cNvPr>
          <p:cNvGraphicFramePr>
            <a:graphicFrameLocks/>
          </p:cNvGraphicFramePr>
          <p:nvPr>
            <p:extLst>
              <p:ext uri="{D42A27DB-BD31-4B8C-83A1-F6EECF244321}">
                <p14:modId xmlns:p14="http://schemas.microsoft.com/office/powerpoint/2010/main" val="1393306710"/>
              </p:ext>
            </p:extLst>
          </p:nvPr>
        </p:nvGraphicFramePr>
        <p:xfrm>
          <a:off x="721992" y="1606283"/>
          <a:ext cx="10760211" cy="3664096"/>
        </p:xfrm>
        <a:graphic>
          <a:graphicData uri="http://schemas.openxmlformats.org/drawingml/2006/table">
            <a:tbl>
              <a:tblPr/>
              <a:tblGrid>
                <a:gridCol w="4086504">
                  <a:extLst>
                    <a:ext uri="{9D8B030D-6E8A-4147-A177-3AD203B41FA5}">
                      <a16:colId xmlns:a16="http://schemas.microsoft.com/office/drawing/2014/main" val="20000"/>
                    </a:ext>
                  </a:extLst>
                </a:gridCol>
                <a:gridCol w="1699860">
                  <a:extLst>
                    <a:ext uri="{9D8B030D-6E8A-4147-A177-3AD203B41FA5}">
                      <a16:colId xmlns:a16="http://schemas.microsoft.com/office/drawing/2014/main" val="260739184"/>
                    </a:ext>
                  </a:extLst>
                </a:gridCol>
                <a:gridCol w="2274631">
                  <a:extLst>
                    <a:ext uri="{9D8B030D-6E8A-4147-A177-3AD203B41FA5}">
                      <a16:colId xmlns:a16="http://schemas.microsoft.com/office/drawing/2014/main" val="558428631"/>
                    </a:ext>
                  </a:extLst>
                </a:gridCol>
                <a:gridCol w="2699216">
                  <a:extLst>
                    <a:ext uri="{9D8B030D-6E8A-4147-A177-3AD203B41FA5}">
                      <a16:colId xmlns:a16="http://schemas.microsoft.com/office/drawing/2014/main" val="646556318"/>
                    </a:ext>
                  </a:extLst>
                </a:gridCol>
              </a:tblGrid>
              <a:tr h="1654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 + T → Pembro</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D + T + 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83976593"/>
                  </a:ext>
                </a:extLst>
              </a:tr>
              <a:tr h="2868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TRAE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(85)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(95)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(100)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(55)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27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discontinuation during NAT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Dabrafenib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Trametinib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27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interruption during NAT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Dabrafenib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Trametinib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(95)</a:t>
                      </a:r>
                    </a:p>
                    <a:p>
                      <a:pPr marL="53975" marR="0" lvl="0" indent="-53975"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(95)</a:t>
                      </a:r>
                    </a:p>
                    <a:p>
                      <a:pPr marL="53975" marR="0" lvl="0" indent="-53975"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(95)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1549148"/>
                  </a:ext>
                </a:extLst>
              </a:tr>
            </a:tbl>
          </a:graphicData>
        </a:graphic>
      </p:graphicFrame>
      <p:sp>
        <p:nvSpPr>
          <p:cNvPr id="7" name="Rectangle 3">
            <a:extLst>
              <a:ext uri="{FF2B5EF4-FFF2-40B4-BE49-F238E27FC236}">
                <a16:creationId xmlns:a16="http://schemas.microsoft.com/office/drawing/2014/main" id="{28A885CD-A102-B210-AFE8-CEBCBD61B079}"/>
              </a:ext>
            </a:extLst>
          </p:cNvPr>
          <p:cNvSpPr>
            <a:spLocks noGrp="1" noChangeArrowheads="1"/>
          </p:cNvSpPr>
          <p:nvPr>
            <p:ph idx="1"/>
          </p:nvPr>
        </p:nvSpPr>
        <p:spPr>
          <a:xfrm>
            <a:off x="629242" y="5357755"/>
            <a:ext cx="10877529" cy="664976"/>
          </a:xfrm>
        </p:spPr>
        <p:txBody>
          <a:bodyPr/>
          <a:lstStyle/>
          <a:p>
            <a:r>
              <a:rPr lang="en-US" altLang="en-US" sz="2000" dirty="0"/>
              <a:t>No treatment-related deaths in any study arm reported</a:t>
            </a:r>
          </a:p>
        </p:txBody>
      </p:sp>
    </p:spTree>
    <p:extLst>
      <p:ext uri="{BB962C8B-B14F-4D97-AF65-F5344CB8AC3E}">
        <p14:creationId xmlns:p14="http://schemas.microsoft.com/office/powerpoint/2010/main" val="289810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Any-Grade TRAE (≥20% of Patients)</a:t>
            </a:r>
          </a:p>
        </p:txBody>
      </p:sp>
      <p:sp>
        <p:nvSpPr>
          <p:cNvPr id="5" name="Text Box 15">
            <a:extLst>
              <a:ext uri="{FF2B5EF4-FFF2-40B4-BE49-F238E27FC236}">
                <a16:creationId xmlns:a16="http://schemas.microsoft.com/office/drawing/2014/main" id="{721E6EEE-CAC7-D0BC-3042-4BF4F92E247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Long. ASCO 2022. Abstr 9503.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2" name="Table 1">
            <a:extLst>
              <a:ext uri="{FF2B5EF4-FFF2-40B4-BE49-F238E27FC236}">
                <a16:creationId xmlns:a16="http://schemas.microsoft.com/office/drawing/2014/main" id="{F09192F7-2795-E4A7-4A5C-5C20632B4031}"/>
              </a:ext>
            </a:extLst>
          </p:cNvPr>
          <p:cNvGraphicFramePr>
            <a:graphicFrameLocks noGrp="1"/>
          </p:cNvGraphicFramePr>
          <p:nvPr>
            <p:extLst>
              <p:ext uri="{D42A27DB-BD31-4B8C-83A1-F6EECF244321}">
                <p14:modId xmlns:p14="http://schemas.microsoft.com/office/powerpoint/2010/main" val="201813101"/>
              </p:ext>
            </p:extLst>
          </p:nvPr>
        </p:nvGraphicFramePr>
        <p:xfrm>
          <a:off x="723900" y="1600200"/>
          <a:ext cx="10758303" cy="4600112"/>
        </p:xfrm>
        <a:graphic>
          <a:graphicData uri="http://schemas.openxmlformats.org/drawingml/2006/table">
            <a:tbl>
              <a:tblPr/>
              <a:tblGrid>
                <a:gridCol w="3024889">
                  <a:extLst>
                    <a:ext uri="{9D8B030D-6E8A-4147-A177-3AD203B41FA5}">
                      <a16:colId xmlns:a16="http://schemas.microsoft.com/office/drawing/2014/main" val="2650098623"/>
                    </a:ext>
                  </a:extLst>
                </a:gridCol>
                <a:gridCol w="1177131">
                  <a:extLst>
                    <a:ext uri="{9D8B030D-6E8A-4147-A177-3AD203B41FA5}">
                      <a16:colId xmlns:a16="http://schemas.microsoft.com/office/drawing/2014/main" val="147925432"/>
                    </a:ext>
                  </a:extLst>
                </a:gridCol>
                <a:gridCol w="1177131">
                  <a:extLst>
                    <a:ext uri="{9D8B030D-6E8A-4147-A177-3AD203B41FA5}">
                      <a16:colId xmlns:a16="http://schemas.microsoft.com/office/drawing/2014/main" val="99891092"/>
                    </a:ext>
                  </a:extLst>
                </a:gridCol>
                <a:gridCol w="1344788">
                  <a:extLst>
                    <a:ext uri="{9D8B030D-6E8A-4147-A177-3AD203B41FA5}">
                      <a16:colId xmlns:a16="http://schemas.microsoft.com/office/drawing/2014/main" val="1405487976"/>
                    </a:ext>
                  </a:extLst>
                </a:gridCol>
                <a:gridCol w="1344788">
                  <a:extLst>
                    <a:ext uri="{9D8B030D-6E8A-4147-A177-3AD203B41FA5}">
                      <a16:colId xmlns:a16="http://schemas.microsoft.com/office/drawing/2014/main" val="860668326"/>
                    </a:ext>
                  </a:extLst>
                </a:gridCol>
                <a:gridCol w="1344788">
                  <a:extLst>
                    <a:ext uri="{9D8B030D-6E8A-4147-A177-3AD203B41FA5}">
                      <a16:colId xmlns:a16="http://schemas.microsoft.com/office/drawing/2014/main" val="1366998823"/>
                    </a:ext>
                  </a:extLst>
                </a:gridCol>
                <a:gridCol w="1344788">
                  <a:extLst>
                    <a:ext uri="{9D8B030D-6E8A-4147-A177-3AD203B41FA5}">
                      <a16:colId xmlns:a16="http://schemas.microsoft.com/office/drawing/2014/main" val="90478630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Adverse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Pembro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 + T → Pembro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D + T + Pembro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73713641"/>
                  </a:ext>
                </a:extLst>
              </a:tr>
              <a:tr h="15240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19507894"/>
                  </a:ext>
                </a:extLst>
              </a:tr>
              <a:tr h="280968">
                <a:tc>
                  <a:txBody>
                    <a:bodyPr/>
                    <a:lstStyle/>
                    <a:p>
                      <a:pPr marL="53975" indent="-53975">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Pyrexia</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(85)</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3016435"/>
                  </a:ext>
                </a:extLst>
              </a:tr>
              <a:tr h="280968">
                <a:tc>
                  <a:txBody>
                    <a:bodyPr/>
                    <a:lstStyle/>
                    <a:p>
                      <a:pPr marL="53975" indent="-53975">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(65)</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(70)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(70)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21404457"/>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Rash</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(45)</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3975" indent="-53975" algn="ctr">
                        <a:lnSpc>
                          <a:spcPct val="100000"/>
                        </a:lnSpc>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7144905"/>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Pruritis</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58850817"/>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Vitiligo</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7604990"/>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(45)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79665247"/>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93961822"/>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40116512"/>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9782190"/>
                  </a:ext>
                </a:extLst>
              </a:tr>
              <a:tr h="280968">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Myalgia</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8193256"/>
                  </a:ext>
                </a:extLst>
              </a:tr>
              <a:tr h="168720">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Arthralgia</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D"/>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D"/>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D"/>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D"/>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D"/>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D"/>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D"/>
                    </a:solidFill>
                  </a:tcPr>
                </a:tc>
                <a:extLst>
                  <a:ext uri="{0D108BD9-81ED-4DB2-BD59-A6C34878D82A}">
                    <a16:rowId xmlns:a16="http://schemas.microsoft.com/office/drawing/2014/main" val="444584029"/>
                  </a:ext>
                </a:extLst>
              </a:tr>
              <a:tr h="168720">
                <a:tc>
                  <a:txBody>
                    <a:bodyPr/>
                    <a:lstStyle/>
                    <a:p>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Elevated ALT/AST</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27377437"/>
                  </a:ext>
                </a:extLst>
              </a:tr>
              <a:tr h="168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Hyperthyroid/Hypothryoid</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nn-NO"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6976369"/>
                  </a:ext>
                </a:extLst>
              </a:tr>
            </a:tbl>
          </a:graphicData>
        </a:graphic>
      </p:graphicFrame>
    </p:spTree>
    <p:extLst>
      <p:ext uri="{BB962C8B-B14F-4D97-AF65-F5344CB8AC3E}">
        <p14:creationId xmlns:p14="http://schemas.microsoft.com/office/powerpoint/2010/main" val="3958930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t>
            </a:r>
            <a:r>
              <a:rPr lang="en-US" dirty="0"/>
              <a:t>Surgical Considerations</a:t>
            </a:r>
            <a:endParaRPr lang="en-US" altLang="en-US" dirty="0"/>
          </a:p>
        </p:txBody>
      </p:sp>
      <p:sp>
        <p:nvSpPr>
          <p:cNvPr id="5" name="Text Box 15">
            <a:extLst>
              <a:ext uri="{FF2B5EF4-FFF2-40B4-BE49-F238E27FC236}">
                <a16:creationId xmlns:a16="http://schemas.microsoft.com/office/drawing/2014/main" id="{721E6EEE-CAC7-D0BC-3042-4BF4F92E247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Long. ASCO 2022. Abstr 9503.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FA1AAF64-DCFC-C80C-6ECF-C957857FE822}"/>
              </a:ext>
            </a:extLst>
          </p:cNvPr>
          <p:cNvGraphicFramePr>
            <a:graphicFrameLocks/>
          </p:cNvGraphicFramePr>
          <p:nvPr>
            <p:extLst>
              <p:ext uri="{D42A27DB-BD31-4B8C-83A1-F6EECF244321}">
                <p14:modId xmlns:p14="http://schemas.microsoft.com/office/powerpoint/2010/main" val="1890848732"/>
              </p:ext>
            </p:extLst>
          </p:nvPr>
        </p:nvGraphicFramePr>
        <p:xfrm>
          <a:off x="726845" y="1600200"/>
          <a:ext cx="10741255" cy="3113312"/>
        </p:xfrm>
        <a:graphic>
          <a:graphicData uri="http://schemas.openxmlformats.org/drawingml/2006/table">
            <a:tbl>
              <a:tblPr/>
              <a:tblGrid>
                <a:gridCol w="3528390">
                  <a:extLst>
                    <a:ext uri="{9D8B030D-6E8A-4147-A177-3AD203B41FA5}">
                      <a16:colId xmlns:a16="http://schemas.microsoft.com/office/drawing/2014/main" val="20000"/>
                    </a:ext>
                  </a:extLst>
                </a:gridCol>
                <a:gridCol w="1301094">
                  <a:extLst>
                    <a:ext uri="{9D8B030D-6E8A-4147-A177-3AD203B41FA5}">
                      <a16:colId xmlns:a16="http://schemas.microsoft.com/office/drawing/2014/main" val="260739184"/>
                    </a:ext>
                  </a:extLst>
                </a:gridCol>
                <a:gridCol w="1180622">
                  <a:extLst>
                    <a:ext uri="{9D8B030D-6E8A-4147-A177-3AD203B41FA5}">
                      <a16:colId xmlns:a16="http://schemas.microsoft.com/office/drawing/2014/main" val="410285374"/>
                    </a:ext>
                  </a:extLst>
                </a:gridCol>
                <a:gridCol w="1276999">
                  <a:extLst>
                    <a:ext uri="{9D8B030D-6E8A-4147-A177-3AD203B41FA5}">
                      <a16:colId xmlns:a16="http://schemas.microsoft.com/office/drawing/2014/main" val="558428631"/>
                    </a:ext>
                  </a:extLst>
                </a:gridCol>
                <a:gridCol w="1036056">
                  <a:extLst>
                    <a:ext uri="{9D8B030D-6E8A-4147-A177-3AD203B41FA5}">
                      <a16:colId xmlns:a16="http://schemas.microsoft.com/office/drawing/2014/main" val="2484807989"/>
                    </a:ext>
                  </a:extLst>
                </a:gridCol>
                <a:gridCol w="1264953">
                  <a:extLst>
                    <a:ext uri="{9D8B030D-6E8A-4147-A177-3AD203B41FA5}">
                      <a16:colId xmlns:a16="http://schemas.microsoft.com/office/drawing/2014/main" val="646556318"/>
                    </a:ext>
                  </a:extLst>
                </a:gridCol>
                <a:gridCol w="1153141">
                  <a:extLst>
                    <a:ext uri="{9D8B030D-6E8A-4147-A177-3AD203B41FA5}">
                      <a16:colId xmlns:a16="http://schemas.microsoft.com/office/drawing/2014/main" val="4038272930"/>
                    </a:ext>
                  </a:extLst>
                </a:gridCol>
              </a:tblGrid>
              <a:tr h="16545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 + T → 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D + T + Pembro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4183976593"/>
                  </a:ext>
                </a:extLst>
              </a:tr>
              <a:tr h="16545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9179518"/>
                  </a:ext>
                </a:extLst>
              </a:tr>
              <a:tr h="4071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Surgical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 </a:t>
                      </a: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Wound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Lymphoedema</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(75)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(80)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(10)</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5800833"/>
                  </a:ext>
                </a:extLst>
              </a:tr>
              <a:tr h="527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Operability at Wk 6 vs Wk 0,*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Easier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Harder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different</a:t>
                      </a: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53975" indent="-53975" algn="ctr">
                        <a:lnSpc>
                          <a:spcPct val="100000"/>
                        </a:lnSpc>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53975" indent="-53975" algn="ctr">
                        <a:lnSpc>
                          <a:spcPct val="100000"/>
                        </a:lnSpc>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endParaRPr kumimoji="0"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2400" marR="122400" marT="46800" marB="46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382719251"/>
                  </a:ext>
                </a:extLst>
              </a:tr>
            </a:tbl>
          </a:graphicData>
        </a:graphic>
      </p:graphicFrame>
      <p:sp>
        <p:nvSpPr>
          <p:cNvPr id="8" name="TextBox 7">
            <a:extLst>
              <a:ext uri="{FF2B5EF4-FFF2-40B4-BE49-F238E27FC236}">
                <a16:creationId xmlns:a16="http://schemas.microsoft.com/office/drawing/2014/main" id="{8D8EE8C2-7915-AEA9-47C7-3E3C69BD790A}"/>
              </a:ext>
            </a:extLst>
          </p:cNvPr>
          <p:cNvSpPr txBox="1"/>
          <p:nvPr/>
        </p:nvSpPr>
        <p:spPr bwMode="auto">
          <a:xfrm>
            <a:off x="726845" y="4720156"/>
            <a:ext cx="10872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dirty="0">
                <a:solidFill>
                  <a:schemeClr val="bg1"/>
                </a:solidFill>
                <a:latin typeface="Calibri" panose="020F0502020204030204" pitchFamily="34" charset="0"/>
              </a:rPr>
              <a:t>*1 patient in pembro alone and sequential pembro, and 2 in pembro concurrent arm, did not receive surgery due to progression during neoadjuvant period and were therefore not assessed.</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877935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NeoTrio: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875868"/>
          </a:xfrm>
        </p:spPr>
        <p:txBody>
          <a:bodyPr/>
          <a:lstStyle/>
          <a:p>
            <a:r>
              <a:rPr lang="en-US" altLang="en-US" sz="2400" dirty="0"/>
              <a:t>Concurrent dabrafenib and trametinib plus pembrolizumab yielded highest response rates in patients with stage III melanoma, but more toxicity and treatment discontinuations were observed</a:t>
            </a:r>
          </a:p>
          <a:p>
            <a:pPr lvl="1"/>
            <a:r>
              <a:rPr lang="en-US" altLang="en-US" sz="2200" dirty="0"/>
              <a:t>pRR: 80%; pCR: 50%</a:t>
            </a:r>
          </a:p>
          <a:p>
            <a:pPr lvl="1"/>
            <a:r>
              <a:rPr lang="en-US" altLang="en-US" sz="2200" dirty="0"/>
              <a:t>Similar EFS and RFS for triplet vs pembrolizumab alone</a:t>
            </a:r>
          </a:p>
          <a:p>
            <a:r>
              <a:rPr lang="en-US" altLang="en-US" sz="2400" dirty="0"/>
              <a:t>Dabrafenib and trametinib short-course induction followed by pembrolizumab</a:t>
            </a:r>
          </a:p>
          <a:p>
            <a:pPr lvl="1"/>
            <a:r>
              <a:rPr lang="en-US" altLang="en-US" sz="2200" dirty="0"/>
              <a:t>Yielded lower pathologic response rates than concurrent therapy (50% vs 80%)</a:t>
            </a:r>
          </a:p>
          <a:p>
            <a:pPr lvl="1"/>
            <a:r>
              <a:rPr lang="en-US" altLang="en-US" sz="2200" dirty="0"/>
              <a:t>Comparable pathologic response rate observed with pembrolizumab alone </a:t>
            </a:r>
            <a:br>
              <a:rPr lang="en-US" altLang="en-US" sz="2200" dirty="0"/>
            </a:br>
            <a:r>
              <a:rPr lang="en-US" altLang="en-US" sz="2200" dirty="0"/>
              <a:t>(50% vs 55%)</a:t>
            </a:r>
          </a:p>
          <a:p>
            <a:r>
              <a:rPr lang="en-US" altLang="en-US" sz="2400" dirty="0"/>
              <a:t>Investigators conclude that short course of BRAF-targeted therapy does not increase response to immunotherapy</a:t>
            </a:r>
          </a:p>
        </p:txBody>
      </p:sp>
      <p:sp>
        <p:nvSpPr>
          <p:cNvPr id="5" name="Text Box 15">
            <a:extLst>
              <a:ext uri="{FF2B5EF4-FFF2-40B4-BE49-F238E27FC236}">
                <a16:creationId xmlns:a16="http://schemas.microsoft.com/office/drawing/2014/main" id="{1452B760-149E-F836-E5B3-F59D3B0AF8A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Long. ASCO 2022. Abstr 9503.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829629783D2E741957113FA03AC4769" ma:contentTypeVersion="1" ma:contentTypeDescription="Create a new document." ma:contentTypeScope="" ma:versionID="00f085eb0b0ca41127035f15aa291c1b">
  <xsd:schema xmlns:xsd="http://www.w3.org/2001/XMLSchema" xmlns:xs="http://www.w3.org/2001/XMLSchema" xmlns:p="http://schemas.microsoft.com/office/2006/metadata/properties" xmlns:ns2="d54cbe69-32bd-412a-b004-9152f949605e" xmlns:ns3="a4797b05-d471-4d60-9f46-aecb0a9504c0" targetNamespace="http://schemas.microsoft.com/office/2006/metadata/properties" ma:root="true" ma:fieldsID="6408181479d1e9376942fbd67cd06398" ns2:_="" ns3:_="">
    <xsd:import namespace="d54cbe69-32bd-412a-b004-9152f949605e"/>
    <xsd:import namespace="a4797b05-d471-4d60-9f46-aecb0a9504c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4797b05-d471-4d60-9f46-aecb0a9504c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a4797b05-d471-4d60-9f46-aecb0a9504c0">Conference Capsule Slides</Document_x0020_Category>
    <_dlc_DocId xmlns="d54cbe69-32bd-412a-b004-9152f949605e">56M7VY3CDVN5-2094944065-3</_dlc_DocId>
    <_dlc_DocIdUrl xmlns="d54cbe69-32bd-412a-b004-9152f949605e">
      <Url>https://intranet.clinicaloptions.com/mews/oncology/ONC_2022_ASCO_CF_(PRP5083)/SKIN_9503_Long/_layouts/15/DocIdRedir.aspx?ID=56M7VY3CDVN5-2094944065-3</Url>
      <Description>56M7VY3CDVN5-2094944065-3</Description>
    </_dlc_DocIdUrl>
  </documentManagement>
</p:properties>
</file>

<file path=customXml/itemProps1.xml><?xml version="1.0" encoding="utf-8"?>
<ds:datastoreItem xmlns:ds="http://schemas.openxmlformats.org/officeDocument/2006/customXml" ds:itemID="{463FA3BE-0A07-4F1E-87E9-0642B14D52AD}">
  <ds:schemaRefs>
    <ds:schemaRef ds:uri="http://schemas.microsoft.com/sharepoint/v3/contenttype/forms"/>
  </ds:schemaRefs>
</ds:datastoreItem>
</file>

<file path=customXml/itemProps2.xml><?xml version="1.0" encoding="utf-8"?>
<ds:datastoreItem xmlns:ds="http://schemas.openxmlformats.org/officeDocument/2006/customXml" ds:itemID="{6DAAD99A-3B76-4942-A9A7-68FAE5F979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4797b05-d471-4d60-9f46-aecb0a9504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13FD551-61E6-4B07-A933-0257726944F1}">
  <ds:schemaRefs>
    <ds:schemaRef ds:uri="http://schemas.microsoft.com/sharepoint/events"/>
  </ds:schemaRefs>
</ds:datastoreItem>
</file>

<file path=customXml/itemProps4.xml><?xml version="1.0" encoding="utf-8"?>
<ds:datastoreItem xmlns:ds="http://schemas.openxmlformats.org/officeDocument/2006/customXml" ds:itemID="{0B62D348-BDB1-4790-B0EB-A54FA3F9A571}">
  <ds:schemaRefs>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http://purl.org/dc/dcmitype/"/>
    <ds:schemaRef ds:uri="http://schemas.microsoft.com/office/2006/documentManagement/types"/>
    <ds:schemaRef ds:uri="a4797b05-d471-4d60-9f46-aecb0a9504c0"/>
    <ds:schemaRef ds:uri="http://www.w3.org/XML/1998/namespace"/>
    <ds:schemaRef ds:uri="d54cbe69-32bd-412a-b004-9152f949605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411</TotalTime>
  <Words>2251</Words>
  <Application>Microsoft Office PowerPoint</Application>
  <PresentationFormat>Widescreen</PresentationFormat>
  <Paragraphs>445</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Source Sans Pro</vt:lpstr>
      <vt:lpstr>Times</vt:lpstr>
      <vt:lpstr>Wingdings</vt:lpstr>
      <vt:lpstr>2022_CCO_Template</vt:lpstr>
      <vt:lpstr>NeoTrio: Neoadjuvant Pembrolizumab Alone, Combined With, or in Sequence With Dabrafenib and Trametinib in Resectable BRAFV600-Mutant Stage III Melanoma</vt:lpstr>
      <vt:lpstr>About These Slides</vt:lpstr>
      <vt:lpstr>NeoTrio: Background</vt:lpstr>
      <vt:lpstr>NeoTrio: Study Design</vt:lpstr>
      <vt:lpstr>NeoTrio: Baseline Characteristics</vt:lpstr>
      <vt:lpstr>NeoTrio: Pathologic and RECIST Response</vt:lpstr>
      <vt:lpstr>NeoTrio: Survival Outcomes Summary</vt:lpstr>
      <vt:lpstr>NeoTrio: Treatment Discontinuation and Interruptions</vt:lpstr>
      <vt:lpstr>NeoTrio: Any-Grade TRAE (≥20% of Patients)</vt:lpstr>
      <vt:lpstr>NeoTrio: Surgical Considerations</vt:lpstr>
      <vt:lpstr>NeoTrio: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NeoTrio: Neoadjuvant Pembrolizumab Alone, Combined With, or in Sequence With Dabrafenib and Trametinib in Resectable BRAFV600-Mutant Stage III Melanoma</dc:title>
  <dc:creator>Timothy Quill</dc:creator>
  <cp:lastModifiedBy>vwenzel@clinicaloptions.com</cp:lastModifiedBy>
  <cp:revision>55</cp:revision>
  <dcterms:created xsi:type="dcterms:W3CDTF">2022-06-02T23:20:10Z</dcterms:created>
  <dcterms:modified xsi:type="dcterms:W3CDTF">2022-06-09T22:11:49Z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0x0101006829629783D2E741957113FA03AC4769</vt:lpwstr>
  </property>
  <property fmtid="{D5CDD505-2E9C-101B-9397-08002B2CF9AE}" pid="3" name="_dlc_DocIdItemGuid">
    <vt:lpwstr>b0695531-3e8a-430e-a004-6c00870eee9b</vt:lpwstr>
  </property>
</Properties>
</file>