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547" r:id="rId9"/>
    <p:sldId id="553" r:id="rId10"/>
    <p:sldId id="548" r:id="rId11"/>
    <p:sldId id="549" r:id="rId12"/>
    <p:sldId id="554" r:id="rId13"/>
    <p:sldId id="555" r:id="rId14"/>
    <p:sldId id="550"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4"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10" clrIdx="16">
    <p:extLst>
      <p:ext uri="{19B8F6BF-5375-455C-9EA6-DF929625EA0E}">
        <p15:presenceInfo xmlns:p15="http://schemas.microsoft.com/office/powerpoint/2012/main" userId="S::vcarter@clinicaloptions.com::9ce73b1e-6b1e-4cab-b34f-91637f33dd50" providerId="AD"/>
      </p:ext>
    </p:extLst>
  </p:cmAuthor>
  <p:cmAuthor id="18" name="nhanson" initials="n" lastIdx="2" clrIdx="17">
    <p:extLst>
      <p:ext uri="{19B8F6BF-5375-455C-9EA6-DF929625EA0E}">
        <p15:presenceInfo xmlns:p15="http://schemas.microsoft.com/office/powerpoint/2012/main" userId="nhanson" providerId="None"/>
      </p:ext>
    </p:extLst>
  </p:cmAuthor>
  <p:cmAuthor id="19" name="CLINICALOPTIONS\tquill" initials="C" lastIdx="2" clrIdx="18">
    <p:extLst>
      <p:ext uri="{19B8F6BF-5375-455C-9EA6-DF929625EA0E}">
        <p15:presenceInfo xmlns:p15="http://schemas.microsoft.com/office/powerpoint/2012/main" userId="CLINICALOPTIONS\tquill" providerId="None"/>
      </p:ext>
    </p:extLst>
  </p:cmAuthor>
  <p:cmAuthor id="20" name="aboecler@clinicaloptions.com" initials="a" lastIdx="4" clrIdx="19">
    <p:extLst>
      <p:ext uri="{19B8F6BF-5375-455C-9EA6-DF929625EA0E}">
        <p15:presenceInfo xmlns:p15="http://schemas.microsoft.com/office/powerpoint/2012/main" userId="aboecler@clinicaloptions.com" providerId="None"/>
      </p:ext>
    </p:extLst>
  </p:cmAuthor>
  <p:cmAuthor id="21" name="Melanie Couton" initials="" lastIdx="2" clrIdx="20">
    <p:extLst>
      <p:ext uri="{19B8F6BF-5375-455C-9EA6-DF929625EA0E}">
        <p15:presenceInfo xmlns:p15="http://schemas.microsoft.com/office/powerpoint/2012/main" userId="S::mcouton@clinicaloptions.com::b5a8fb1e-a716-46a0-9a38-0d707f5e2b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08" autoAdjust="0"/>
    <p:restoredTop sz="84799" autoAdjust="0"/>
  </p:normalViewPr>
  <p:slideViewPr>
    <p:cSldViewPr snapToGrid="0">
      <p:cViewPr varScale="1">
        <p:scale>
          <a:sx n="73" d="100"/>
          <a:sy n="73" d="100"/>
        </p:scale>
        <p:origin x="965" y="53"/>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AE, adverse event; EV, enfortumab vedotin; MMAE, monomethyl auristatin E; mUC, metastatic urothelial carcinoma; SG, sacituzumab govitecan.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96200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CT, chemotherapy; DL, dose level; DLT, dose-limiting toxicity; EV, enfortumab vedotin; ORR, objective response rate; OS, overall survival; PFS, progression-free survival; SG, sacituzumab govitecan; tx, treatment; UC, urothelial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257676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ECOG, Eastern Cooperative Oncology Group; IO, immuno-oncology; IQR, interquartile range;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248075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CrI, credible interval; DL, dose level; DLT, dose-limiting toxicity; EV, enfortumab vedotin; SG, sacituzumab govitecan.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181742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ALT, alanine aminotransferase; AP, alkaline phosphatase; AST, aspartate aminotransferase; EV, enfortumab vedotin; UTI, urinary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91279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 dose level; EV, enfortumab vedotin; SG, sacituzumab govitecan.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563650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DL, dose level; LN, lymph node; NE, not evaluable; ORR, objective response rate; OS, overall survival; PD, progressive disease; PFS, progression-free survival;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385222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UTA; EV, enfortumab vedotin; G-CSF, granulocyte colony-stimulating factor; MTD, maximum tolerated dose; mUC, metastatic urothelial carcinoma; ORR, objective response rate; RP2D, recommended phase II dose; SG, sacituzumab govitecan.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803302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sz="4000" dirty="0"/>
              <a:t>Double Antibody–Drug Conjugate (</a:t>
            </a:r>
            <a:r>
              <a:rPr lang="en-US" dirty="0"/>
              <a:t>DAD): Phase I Trial of Sacituzumab Govitecan + Enfortumab Vedotin in Metastatic Urothelial Carcinoma</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dirty="0"/>
              <a:t>DAD Trial: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838" y="1512888"/>
            <a:ext cx="10874375" cy="4651375"/>
          </a:xfrm>
        </p:spPr>
        <p:txBody>
          <a:bodyPr/>
          <a:lstStyle/>
          <a:p>
            <a:r>
              <a:rPr lang="en-US" sz="2600" dirty="0"/>
              <a:t>The ADCs SG and EV are used sequentially for the management of treatment-resistant mUC1,</a:t>
            </a:r>
            <a:r>
              <a:rPr lang="en-US" sz="2600" baseline="30000" dirty="0"/>
              <a:t>2</a:t>
            </a:r>
          </a:p>
          <a:p>
            <a:pPr lvl="1"/>
            <a:r>
              <a:rPr lang="en-US" sz="2400" dirty="0"/>
              <a:t>SG targets TROP-2, with an SN38 payload (irinotecan metabolite); most common AEs include myelosuppression and diarrhea</a:t>
            </a:r>
          </a:p>
          <a:p>
            <a:pPr lvl="1"/>
            <a:r>
              <a:rPr lang="en-US" sz="2400" dirty="0"/>
              <a:t>EV targets nectin-4, with an MMAE payload; most common AEs include neuropathy, rash, and hyperglycemia</a:t>
            </a:r>
          </a:p>
          <a:p>
            <a:r>
              <a:rPr lang="en-US" sz="2600" dirty="0"/>
              <a:t>Different targets, potential synergy in payloads, and nonoverlapping toxicities provide support for use of SG and EV in combination</a:t>
            </a:r>
          </a:p>
          <a:p>
            <a:r>
              <a:rPr lang="en-US" sz="2600" dirty="0"/>
              <a:t>Current analysis reports safety and efficacy data from phase I Double Antibody–Drug Conjugate (DAD) trial of SG + EV in patients with treatment-resistant mUC3,</a:t>
            </a:r>
            <a:r>
              <a:rPr lang="en-US" sz="2600" baseline="30000" dirty="0"/>
              <a:t>4</a:t>
            </a:r>
          </a:p>
          <a:p>
            <a:endParaRPr lang="en-US" sz="2600" dirty="0"/>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Powles. NEJM. 2021;384:1125. 2. Tagawa. ASCO GU 2023. Abstr 526.</a:t>
            </a:r>
          </a:p>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3. McGregor. ESMO 2023. Abstr 2360O. 4. McGregor. Ann Oncol. 2023;[Epub].</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DAD Trial: Study Design</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Nonrandomized, dose-escalation phase I trial</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McGregor. ESMO 2023. Abstr 2360O. McGregor. Ann Oncol. 2023;[Epub].</a:t>
            </a:r>
          </a:p>
        </p:txBody>
      </p:sp>
      <p:sp>
        <p:nvSpPr>
          <p:cNvPr id="5" name="Text Box 45">
            <a:extLst>
              <a:ext uri="{FF2B5EF4-FFF2-40B4-BE49-F238E27FC236}">
                <a16:creationId xmlns:a16="http://schemas.microsoft.com/office/drawing/2014/main" id="{C7B68384-2362-08A1-3D27-67B9736AE8CE}"/>
              </a:ext>
            </a:extLst>
          </p:cNvPr>
          <p:cNvSpPr txBox="1">
            <a:spLocks noChangeArrowheads="1"/>
          </p:cNvSpPr>
          <p:nvPr/>
        </p:nvSpPr>
        <p:spPr bwMode="auto">
          <a:xfrm>
            <a:off x="639598" y="1989284"/>
            <a:ext cx="2560802"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locally advanced or metastatic UC; progressed on prior platinum-based CT + immunotherapy OR on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1 line of therapy and cisplatin-ineligible; no active CNS metastasis, ongoing toxicities grade ≥2 from prior tx, prior SG or EV, or uncontrolled diabetes</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23)</a:t>
            </a:r>
            <a:endParaRPr lang="en-US" altLang="en-US" sz="1800" b="0" dirty="0">
              <a:solidFill>
                <a:schemeClr val="bg1"/>
              </a:solidFill>
              <a:latin typeface="Calibri" panose="020F0502020204030204" pitchFamily="34" charset="0"/>
            </a:endParaRPr>
          </a:p>
        </p:txBody>
      </p:sp>
      <p:sp>
        <p:nvSpPr>
          <p:cNvPr id="8" name="Rectangle 49">
            <a:extLst>
              <a:ext uri="{FF2B5EF4-FFF2-40B4-BE49-F238E27FC236}">
                <a16:creationId xmlns:a16="http://schemas.microsoft.com/office/drawing/2014/main" id="{7930511F-6D12-2EA4-5F3D-03A0713A6B1C}"/>
              </a:ext>
            </a:extLst>
          </p:cNvPr>
          <p:cNvSpPr>
            <a:spLocks noChangeArrowheads="1"/>
          </p:cNvSpPr>
          <p:nvPr/>
        </p:nvSpPr>
        <p:spPr bwMode="auto">
          <a:xfrm>
            <a:off x="3776118" y="1973517"/>
            <a:ext cx="2781436" cy="703262"/>
          </a:xfrm>
          <a:prstGeom prst="rect">
            <a:avLst/>
          </a:prstGeom>
          <a:solidFill>
            <a:schemeClr val="tx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SG + EV</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Days 1, 8 of 21-day cycles*</a:t>
            </a:r>
            <a:endParaRPr lang="en-US" altLang="en-US" sz="1800" dirty="0">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0E69F77E-34E1-BD0F-96BF-259811BB4F58}"/>
              </a:ext>
            </a:extLst>
          </p:cNvPr>
          <p:cNvSpPr>
            <a:spLocks noChangeShapeType="1"/>
          </p:cNvSpPr>
          <p:nvPr/>
        </p:nvSpPr>
        <p:spPr bwMode="auto">
          <a:xfrm flipV="1">
            <a:off x="3200400" y="2472281"/>
            <a:ext cx="4614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440E1421-F732-FE52-CF00-C8DEC22359C9}"/>
              </a:ext>
            </a:extLst>
          </p:cNvPr>
          <p:cNvSpPr txBox="1"/>
          <p:nvPr/>
        </p:nvSpPr>
        <p:spPr bwMode="auto">
          <a:xfrm>
            <a:off x="633466" y="5954857"/>
            <a:ext cx="9726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must receive both drugs on Day 1 of each cycle to continue. Either drug could be held on Day 8 because of toxicity.</a:t>
            </a:r>
          </a:p>
        </p:txBody>
      </p:sp>
      <p:sp>
        <p:nvSpPr>
          <p:cNvPr id="16" name="Content Placeholder 2">
            <a:extLst>
              <a:ext uri="{FF2B5EF4-FFF2-40B4-BE49-F238E27FC236}">
                <a16:creationId xmlns:a16="http://schemas.microsoft.com/office/drawing/2014/main" id="{22F3B189-3AA7-984E-0320-EEACC034D4C6}"/>
              </a:ext>
            </a:extLst>
          </p:cNvPr>
          <p:cNvSpPr txBox="1">
            <a:spLocks/>
          </p:cNvSpPr>
          <p:nvPr/>
        </p:nvSpPr>
        <p:spPr bwMode="auto">
          <a:xfrm>
            <a:off x="6811737" y="1946124"/>
            <a:ext cx="4962751" cy="376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Primary endpoint</a:t>
            </a:r>
            <a:r>
              <a:rPr lang="en-US" sz="2400" b="0" kern="0" dirty="0"/>
              <a:t>: cycle 1 DLTs </a:t>
            </a:r>
          </a:p>
          <a:p>
            <a:pPr lvl="1">
              <a:spcBef>
                <a:spcPts val="0"/>
              </a:spcBef>
            </a:pPr>
            <a:r>
              <a:rPr lang="en-US" sz="2200" b="0" kern="0" dirty="0"/>
              <a:t>Neutropenic fever</a:t>
            </a:r>
          </a:p>
          <a:p>
            <a:pPr lvl="1">
              <a:spcBef>
                <a:spcPts val="0"/>
              </a:spcBef>
            </a:pPr>
            <a:r>
              <a:rPr lang="en-US" sz="2200" b="0" kern="0" dirty="0"/>
              <a:t>Thrombocytopenic bleeding</a:t>
            </a:r>
          </a:p>
          <a:p>
            <a:pPr lvl="1">
              <a:spcBef>
                <a:spcPts val="0"/>
              </a:spcBef>
            </a:pPr>
            <a:r>
              <a:rPr lang="en-US" sz="2200" b="0" kern="0" dirty="0"/>
              <a:t>Grade 3 neuropathy</a:t>
            </a:r>
          </a:p>
          <a:p>
            <a:pPr lvl="1">
              <a:spcBef>
                <a:spcPts val="0"/>
              </a:spcBef>
            </a:pPr>
            <a:r>
              <a:rPr lang="en-US" sz="2200" b="0" kern="0" dirty="0"/>
              <a:t>Non–grade 3 hematologic toxicity lasting &gt;1 wk or requiring 3-wk treatment interruption</a:t>
            </a:r>
          </a:p>
          <a:p>
            <a:r>
              <a:rPr lang="en-US" sz="2400" kern="0" dirty="0"/>
              <a:t>Secondary endpoints</a:t>
            </a:r>
            <a:r>
              <a:rPr lang="en-US" sz="2400" b="0" kern="0" dirty="0"/>
              <a:t>: ORR, PFS, OS</a:t>
            </a:r>
          </a:p>
          <a:p>
            <a:r>
              <a:rPr lang="en-US" sz="2400" b="0" kern="0" dirty="0"/>
              <a:t>Median follow-up: 15 mo</a:t>
            </a:r>
          </a:p>
        </p:txBody>
      </p:sp>
      <p:sp>
        <p:nvSpPr>
          <p:cNvPr id="6" name="Rectangle 49">
            <a:extLst>
              <a:ext uri="{FF2B5EF4-FFF2-40B4-BE49-F238E27FC236}">
                <a16:creationId xmlns:a16="http://schemas.microsoft.com/office/drawing/2014/main" id="{0E706AA3-AB2E-8E1B-FC85-ED47554CFA8E}"/>
              </a:ext>
            </a:extLst>
          </p:cNvPr>
          <p:cNvSpPr>
            <a:spLocks noChangeArrowheads="1"/>
          </p:cNvSpPr>
          <p:nvPr/>
        </p:nvSpPr>
        <p:spPr bwMode="auto">
          <a:xfrm>
            <a:off x="3697356" y="2703567"/>
            <a:ext cx="2966215"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DL 1</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SG 8 mg/kg, EV 1 mg/kg</a:t>
            </a:r>
          </a:p>
        </p:txBody>
      </p:sp>
      <p:sp>
        <p:nvSpPr>
          <p:cNvPr id="7" name="Rectangle 49">
            <a:extLst>
              <a:ext uri="{FF2B5EF4-FFF2-40B4-BE49-F238E27FC236}">
                <a16:creationId xmlns:a16="http://schemas.microsoft.com/office/drawing/2014/main" id="{3F3A06CF-37D8-180A-CB9D-3D84C9195A3C}"/>
              </a:ext>
            </a:extLst>
          </p:cNvPr>
          <p:cNvSpPr>
            <a:spLocks noChangeArrowheads="1"/>
          </p:cNvSpPr>
          <p:nvPr/>
        </p:nvSpPr>
        <p:spPr bwMode="auto">
          <a:xfrm>
            <a:off x="3697356" y="3433617"/>
            <a:ext cx="2966215"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DL 2</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SG 8 mg/kg, EV 1.25 mg/kg</a:t>
            </a:r>
          </a:p>
        </p:txBody>
      </p:sp>
      <p:sp>
        <p:nvSpPr>
          <p:cNvPr id="10" name="Rectangle 49">
            <a:extLst>
              <a:ext uri="{FF2B5EF4-FFF2-40B4-BE49-F238E27FC236}">
                <a16:creationId xmlns:a16="http://schemas.microsoft.com/office/drawing/2014/main" id="{1CA56397-92E1-EDC0-1EA3-8B87E609CF39}"/>
              </a:ext>
            </a:extLst>
          </p:cNvPr>
          <p:cNvSpPr>
            <a:spLocks noChangeArrowheads="1"/>
          </p:cNvSpPr>
          <p:nvPr/>
        </p:nvSpPr>
        <p:spPr bwMode="auto">
          <a:xfrm>
            <a:off x="3697356" y="4163667"/>
            <a:ext cx="2966215" cy="703262"/>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DL 3</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SG 10 mg/kg, EV 1.25 mg/kg</a:t>
            </a:r>
          </a:p>
        </p:txBody>
      </p:sp>
      <p:sp>
        <p:nvSpPr>
          <p:cNvPr id="11" name="Rectangle 49">
            <a:extLst>
              <a:ext uri="{FF2B5EF4-FFF2-40B4-BE49-F238E27FC236}">
                <a16:creationId xmlns:a16="http://schemas.microsoft.com/office/drawing/2014/main" id="{3963E235-F896-8872-1F3B-733848DCBD03}"/>
              </a:ext>
            </a:extLst>
          </p:cNvPr>
          <p:cNvSpPr>
            <a:spLocks noChangeArrowheads="1"/>
          </p:cNvSpPr>
          <p:nvPr/>
        </p:nvSpPr>
        <p:spPr bwMode="auto">
          <a:xfrm>
            <a:off x="3697356" y="4893716"/>
            <a:ext cx="2966215" cy="703262"/>
          </a:xfrm>
          <a:prstGeom prst="rect">
            <a:avLst/>
          </a:prstGeom>
          <a:solidFill>
            <a:schemeClr val="accent5"/>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DL -1</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SG 6 mg/kg, EV 1 mg/kg</a:t>
            </a:r>
          </a:p>
        </p:txBody>
      </p:sp>
    </p:spTree>
    <p:extLst>
      <p:ext uri="{BB962C8B-B14F-4D97-AF65-F5344CB8AC3E}">
        <p14:creationId xmlns:p14="http://schemas.microsoft.com/office/powerpoint/2010/main" val="4165141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DAD Trial: Baseline Characteristics</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McGregor. ESMO 2023. Abstr 2360O. McGregor. Ann Oncol. 2023;[Epub].</a:t>
            </a:r>
          </a:p>
        </p:txBody>
      </p:sp>
      <p:graphicFrame>
        <p:nvGraphicFramePr>
          <p:cNvPr id="6" name="Group 3">
            <a:extLst>
              <a:ext uri="{FF2B5EF4-FFF2-40B4-BE49-F238E27FC236}">
                <a16:creationId xmlns:a16="http://schemas.microsoft.com/office/drawing/2014/main" id="{1553493A-4D74-FA29-FA87-54CE230652B6}"/>
              </a:ext>
            </a:extLst>
          </p:cNvPr>
          <p:cNvGraphicFramePr>
            <a:graphicFrameLocks/>
          </p:cNvGraphicFramePr>
          <p:nvPr>
            <p:extLst>
              <p:ext uri="{D42A27DB-BD31-4B8C-83A1-F6EECF244321}">
                <p14:modId xmlns:p14="http://schemas.microsoft.com/office/powerpoint/2010/main" val="2490485224"/>
              </p:ext>
            </p:extLst>
          </p:nvPr>
        </p:nvGraphicFramePr>
        <p:xfrm>
          <a:off x="727077" y="1604963"/>
          <a:ext cx="5376672" cy="3962496"/>
        </p:xfrm>
        <a:graphic>
          <a:graphicData uri="http://schemas.openxmlformats.org/drawingml/2006/table">
            <a:tbl>
              <a:tblPr/>
              <a:tblGrid>
                <a:gridCol w="3235632">
                  <a:extLst>
                    <a:ext uri="{9D8B030D-6E8A-4147-A177-3AD203B41FA5}">
                      <a16:colId xmlns:a16="http://schemas.microsoft.com/office/drawing/2014/main" val="20000"/>
                    </a:ext>
                  </a:extLst>
                </a:gridCol>
                <a:gridCol w="214104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(IQR)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(63-76) [41-88]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86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Hispanic/Latino/a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26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31738693"/>
                  </a:ext>
                </a:extLst>
              </a:tr>
              <a:tr h="2886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site,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Bladder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Upper tract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Urethra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4274594"/>
                  </a:ext>
                </a:extLst>
              </a:tr>
            </a:tbl>
          </a:graphicData>
        </a:graphic>
      </p:graphicFrame>
      <p:graphicFrame>
        <p:nvGraphicFramePr>
          <p:cNvPr id="7" name="Group 3">
            <a:extLst>
              <a:ext uri="{FF2B5EF4-FFF2-40B4-BE49-F238E27FC236}">
                <a16:creationId xmlns:a16="http://schemas.microsoft.com/office/drawing/2014/main" id="{40300E9E-BC55-0D2B-0D35-9DF80387D692}"/>
              </a:ext>
            </a:extLst>
          </p:cNvPr>
          <p:cNvGraphicFramePr>
            <a:graphicFrameLocks/>
          </p:cNvGraphicFramePr>
          <p:nvPr>
            <p:extLst>
              <p:ext uri="{D42A27DB-BD31-4B8C-83A1-F6EECF244321}">
                <p14:modId xmlns:p14="http://schemas.microsoft.com/office/powerpoint/2010/main" val="3320121151"/>
              </p:ext>
            </p:extLst>
          </p:nvPr>
        </p:nvGraphicFramePr>
        <p:xfrm>
          <a:off x="6209123" y="1604964"/>
          <a:ext cx="5270090" cy="4450176"/>
        </p:xfrm>
        <a:graphic>
          <a:graphicData uri="http://schemas.openxmlformats.org/drawingml/2006/table">
            <a:tbl>
              <a:tblPr/>
              <a:tblGrid>
                <a:gridCol w="3171492">
                  <a:extLst>
                    <a:ext uri="{9D8B030D-6E8A-4147-A177-3AD203B41FA5}">
                      <a16:colId xmlns:a16="http://schemas.microsoft.com/office/drawing/2014/main" val="20000"/>
                    </a:ext>
                  </a:extLst>
                </a:gridCol>
                <a:gridCol w="2098598">
                  <a:extLst>
                    <a:ext uri="{9D8B030D-6E8A-4147-A177-3AD203B41FA5}">
                      <a16:colId xmlns:a16="http://schemas.microsoft.com/office/drawing/2014/main" val="20001"/>
                    </a:ext>
                  </a:extLst>
                </a:gridCol>
              </a:tblGrid>
              <a:tr h="1389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350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Pure urothelial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Mixed urothelial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342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lines of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64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immunotherapy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64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platinum-based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6755897"/>
                  </a:ext>
                </a:extLst>
              </a:tr>
              <a:tr h="6328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Metastatic sites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Lymph nodes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Kidney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1738693"/>
                  </a:ext>
                </a:extLst>
              </a:tr>
            </a:tbl>
          </a:graphicData>
        </a:graphic>
      </p:graphicFrame>
    </p:spTree>
    <p:extLst>
      <p:ext uri="{BB962C8B-B14F-4D97-AF65-F5344CB8AC3E}">
        <p14:creationId xmlns:p14="http://schemas.microsoft.com/office/powerpoint/2010/main" val="73204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DAD Trial: Maximum Tolerated Dose</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McGregor. ESMO 2023. Abstr 2360O. McGregor. Ann Oncol. 2023;[Epub].</a:t>
            </a:r>
          </a:p>
        </p:txBody>
      </p:sp>
      <p:graphicFrame>
        <p:nvGraphicFramePr>
          <p:cNvPr id="5" name="Group 3">
            <a:extLst>
              <a:ext uri="{FF2B5EF4-FFF2-40B4-BE49-F238E27FC236}">
                <a16:creationId xmlns:a16="http://schemas.microsoft.com/office/drawing/2014/main" id="{60BCCEA4-635A-32C4-3B83-2024F8CC6FB2}"/>
              </a:ext>
            </a:extLst>
          </p:cNvPr>
          <p:cNvGraphicFramePr>
            <a:graphicFrameLocks/>
          </p:cNvGraphicFramePr>
          <p:nvPr>
            <p:extLst>
              <p:ext uri="{D42A27DB-BD31-4B8C-83A1-F6EECF244321}">
                <p14:modId xmlns:p14="http://schemas.microsoft.com/office/powerpoint/2010/main" val="32477264"/>
              </p:ext>
            </p:extLst>
          </p:nvPr>
        </p:nvGraphicFramePr>
        <p:xfrm>
          <a:off x="723900" y="1603375"/>
          <a:ext cx="10758306" cy="2103200"/>
        </p:xfrm>
        <a:graphic>
          <a:graphicData uri="http://schemas.openxmlformats.org/drawingml/2006/table">
            <a:tbl>
              <a:tblPr/>
              <a:tblGrid>
                <a:gridCol w="772693">
                  <a:extLst>
                    <a:ext uri="{9D8B030D-6E8A-4147-A177-3AD203B41FA5}">
                      <a16:colId xmlns:a16="http://schemas.microsoft.com/office/drawing/2014/main" val="20000"/>
                    </a:ext>
                  </a:extLst>
                </a:gridCol>
                <a:gridCol w="1159276">
                  <a:extLst>
                    <a:ext uri="{9D8B030D-6E8A-4147-A177-3AD203B41FA5}">
                      <a16:colId xmlns:a16="http://schemas.microsoft.com/office/drawing/2014/main" val="20001"/>
                    </a:ext>
                  </a:extLst>
                </a:gridCol>
                <a:gridCol w="1159276">
                  <a:extLst>
                    <a:ext uri="{9D8B030D-6E8A-4147-A177-3AD203B41FA5}">
                      <a16:colId xmlns:a16="http://schemas.microsoft.com/office/drawing/2014/main" val="1057864172"/>
                    </a:ext>
                  </a:extLst>
                </a:gridCol>
                <a:gridCol w="574925">
                  <a:extLst>
                    <a:ext uri="{9D8B030D-6E8A-4147-A177-3AD203B41FA5}">
                      <a16:colId xmlns:a16="http://schemas.microsoft.com/office/drawing/2014/main" val="4269105606"/>
                    </a:ext>
                  </a:extLst>
                </a:gridCol>
                <a:gridCol w="3100827">
                  <a:extLst>
                    <a:ext uri="{9D8B030D-6E8A-4147-A177-3AD203B41FA5}">
                      <a16:colId xmlns:a16="http://schemas.microsoft.com/office/drawing/2014/main" val="456313921"/>
                    </a:ext>
                  </a:extLst>
                </a:gridCol>
                <a:gridCol w="2094617">
                  <a:extLst>
                    <a:ext uri="{9D8B030D-6E8A-4147-A177-3AD203B41FA5}">
                      <a16:colId xmlns:a16="http://schemas.microsoft.com/office/drawing/2014/main" val="1771392805"/>
                    </a:ext>
                  </a:extLst>
                </a:gridCol>
                <a:gridCol w="1896692">
                  <a:extLst>
                    <a:ext uri="{9D8B030D-6E8A-4147-A177-3AD203B41FA5}">
                      <a16:colId xmlns:a16="http://schemas.microsoft.com/office/drawing/2014/main" val="866661929"/>
                    </a:ext>
                  </a:extLst>
                </a:gridCol>
              </a:tblGrid>
              <a:tr h="12202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Starting Dose,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DLT</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Posterior % DLT Estimate (95% CrI)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Probability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(DLT &gt;0.3|data)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0571274"/>
                  </a:ext>
                </a:extLst>
              </a:tr>
              <a:tr h="12202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DL2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DL3</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1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DL1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neutropenic fever, sepsis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1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DL2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delay in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1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DL3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febrile neutropenia, mucositis, delay in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(21-86)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5379563"/>
                  </a:ext>
                </a:extLst>
              </a:tr>
            </a:tbl>
          </a:graphicData>
        </a:graphic>
      </p:graphicFrame>
      <p:sp>
        <p:nvSpPr>
          <p:cNvPr id="6" name="TextBox 5">
            <a:extLst>
              <a:ext uri="{FF2B5EF4-FFF2-40B4-BE49-F238E27FC236}">
                <a16:creationId xmlns:a16="http://schemas.microsoft.com/office/drawing/2014/main" id="{E8E74A62-A6C1-908A-1903-4E51C5DD29B8}"/>
              </a:ext>
            </a:extLst>
          </p:cNvPr>
          <p:cNvSpPr txBox="1"/>
          <p:nvPr/>
        </p:nvSpPr>
        <p:spPr bwMode="auto">
          <a:xfrm>
            <a:off x="723900" y="3777103"/>
            <a:ext cx="71831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 patient enrolled at DL3 did not receive C1D8 therapy and is not evaluable for DLT.</a:t>
            </a:r>
          </a:p>
        </p:txBody>
      </p:sp>
    </p:spTree>
    <p:extLst>
      <p:ext uri="{BB962C8B-B14F-4D97-AF65-F5344CB8AC3E}">
        <p14:creationId xmlns:p14="http://schemas.microsoft.com/office/powerpoint/2010/main" val="53009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DAD Trial: Adverse Events</a:t>
            </a:r>
          </a:p>
        </p:txBody>
      </p:sp>
      <p:sp>
        <p:nvSpPr>
          <p:cNvPr id="5" name="Content Placeholder 2">
            <a:extLst>
              <a:ext uri="{FF2B5EF4-FFF2-40B4-BE49-F238E27FC236}">
                <a16:creationId xmlns:a16="http://schemas.microsoft.com/office/drawing/2014/main" id="{830BA960-7B6C-B685-EFEA-79739A979229}"/>
              </a:ext>
            </a:extLst>
          </p:cNvPr>
          <p:cNvSpPr>
            <a:spLocks noGrp="1"/>
          </p:cNvSpPr>
          <p:nvPr>
            <p:ph idx="1"/>
          </p:nvPr>
        </p:nvSpPr>
        <p:spPr>
          <a:xfrm>
            <a:off x="727076" y="5781768"/>
            <a:ext cx="9064623" cy="308238"/>
          </a:xfrm>
        </p:spPr>
        <p:txBody>
          <a:bodyPr/>
          <a:lstStyle/>
          <a:p>
            <a:r>
              <a:rPr lang="en-US" sz="2000" dirty="0"/>
              <a:t>Grade 5 pneumonitis possibly related to EV occurred in 1 patient</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McGregor. ESMO 2023. Abstr 2360O. McGregor. Ann Oncol. 2023;[Epub].</a:t>
            </a:r>
          </a:p>
        </p:txBody>
      </p:sp>
      <p:graphicFrame>
        <p:nvGraphicFramePr>
          <p:cNvPr id="6" name="Group 3">
            <a:extLst>
              <a:ext uri="{FF2B5EF4-FFF2-40B4-BE49-F238E27FC236}">
                <a16:creationId xmlns:a16="http://schemas.microsoft.com/office/drawing/2014/main" id="{1553493A-4D74-FA29-FA87-54CE230652B6}"/>
              </a:ext>
            </a:extLst>
          </p:cNvPr>
          <p:cNvGraphicFramePr>
            <a:graphicFrameLocks/>
          </p:cNvGraphicFramePr>
          <p:nvPr>
            <p:extLst>
              <p:ext uri="{D42A27DB-BD31-4B8C-83A1-F6EECF244321}">
                <p14:modId xmlns:p14="http://schemas.microsoft.com/office/powerpoint/2010/main" val="1800786915"/>
              </p:ext>
            </p:extLst>
          </p:nvPr>
        </p:nvGraphicFramePr>
        <p:xfrm>
          <a:off x="727077" y="1604963"/>
          <a:ext cx="5368928" cy="4084512"/>
        </p:xfrm>
        <a:graphic>
          <a:graphicData uri="http://schemas.openxmlformats.org/drawingml/2006/table">
            <a:tbl>
              <a:tblPr/>
              <a:tblGrid>
                <a:gridCol w="1598112">
                  <a:extLst>
                    <a:ext uri="{9D8B030D-6E8A-4147-A177-3AD203B41FA5}">
                      <a16:colId xmlns:a16="http://schemas.microsoft.com/office/drawing/2014/main" val="20000"/>
                    </a:ext>
                  </a:extLst>
                </a:gridCol>
                <a:gridCol w="942704">
                  <a:extLst>
                    <a:ext uri="{9D8B030D-6E8A-4147-A177-3AD203B41FA5}">
                      <a16:colId xmlns:a16="http://schemas.microsoft.com/office/drawing/2014/main" val="20001"/>
                    </a:ext>
                  </a:extLst>
                </a:gridCol>
                <a:gridCol w="942704">
                  <a:extLst>
                    <a:ext uri="{9D8B030D-6E8A-4147-A177-3AD203B41FA5}">
                      <a16:colId xmlns:a16="http://schemas.microsoft.com/office/drawing/2014/main" val="717947545"/>
                    </a:ext>
                  </a:extLst>
                </a:gridCol>
                <a:gridCol w="942704">
                  <a:extLst>
                    <a:ext uri="{9D8B030D-6E8A-4147-A177-3AD203B41FA5}">
                      <a16:colId xmlns:a16="http://schemas.microsoft.com/office/drawing/2014/main" val="1838274914"/>
                    </a:ext>
                  </a:extLst>
                </a:gridCol>
                <a:gridCol w="942704">
                  <a:extLst>
                    <a:ext uri="{9D8B030D-6E8A-4147-A177-3AD203B41FA5}">
                      <a16:colId xmlns:a16="http://schemas.microsoft.com/office/drawing/2014/main" val="4127148487"/>
                    </a:ext>
                  </a:extLst>
                </a:gridCol>
              </a:tblGrid>
              <a:tr h="18285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Occurring in ≥10%,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116835461"/>
                  </a:ext>
                </a:extLst>
              </a:tr>
              <a:tr h="18285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Occurring in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2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(52.2)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2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0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Neurophil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2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31738693"/>
                  </a:ext>
                </a:extLst>
              </a:tr>
              <a:tr h="182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(47.8)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4274594"/>
                  </a:ext>
                </a:extLst>
              </a:tr>
              <a:tr h="310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sensory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8958717"/>
                  </a:ext>
                </a:extLst>
              </a:tr>
              <a:tr h="182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5546397"/>
                  </a:ext>
                </a:extLst>
              </a:tr>
              <a:tr h="182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4750343"/>
                  </a:ext>
                </a:extLst>
              </a:tr>
              <a:tr h="182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4757835"/>
                  </a:ext>
                </a:extLst>
              </a:tr>
              <a:tr h="182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Weight loss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29550586"/>
                  </a:ext>
                </a:extLst>
              </a:tr>
            </a:tbl>
          </a:graphicData>
        </a:graphic>
      </p:graphicFrame>
      <p:graphicFrame>
        <p:nvGraphicFramePr>
          <p:cNvPr id="3" name="Group 3">
            <a:extLst>
              <a:ext uri="{FF2B5EF4-FFF2-40B4-BE49-F238E27FC236}">
                <a16:creationId xmlns:a16="http://schemas.microsoft.com/office/drawing/2014/main" id="{2FAF4CD8-99C2-362F-E9D7-BC58A157F71C}"/>
              </a:ext>
            </a:extLst>
          </p:cNvPr>
          <p:cNvGraphicFramePr>
            <a:graphicFrameLocks/>
          </p:cNvGraphicFramePr>
          <p:nvPr>
            <p:extLst>
              <p:ext uri="{D42A27DB-BD31-4B8C-83A1-F6EECF244321}">
                <p14:modId xmlns:p14="http://schemas.microsoft.com/office/powerpoint/2010/main" val="437057123"/>
              </p:ext>
            </p:extLst>
          </p:nvPr>
        </p:nvGraphicFramePr>
        <p:xfrm>
          <a:off x="6209124" y="1604963"/>
          <a:ext cx="5270091" cy="3962608"/>
        </p:xfrm>
        <a:graphic>
          <a:graphicData uri="http://schemas.openxmlformats.org/drawingml/2006/table">
            <a:tbl>
              <a:tblPr/>
              <a:tblGrid>
                <a:gridCol w="1688367">
                  <a:extLst>
                    <a:ext uri="{9D8B030D-6E8A-4147-A177-3AD203B41FA5}">
                      <a16:colId xmlns:a16="http://schemas.microsoft.com/office/drawing/2014/main" val="20000"/>
                    </a:ext>
                  </a:extLst>
                </a:gridCol>
                <a:gridCol w="895431">
                  <a:extLst>
                    <a:ext uri="{9D8B030D-6E8A-4147-A177-3AD203B41FA5}">
                      <a16:colId xmlns:a16="http://schemas.microsoft.com/office/drawing/2014/main" val="20001"/>
                    </a:ext>
                  </a:extLst>
                </a:gridCol>
                <a:gridCol w="895431">
                  <a:extLst>
                    <a:ext uri="{9D8B030D-6E8A-4147-A177-3AD203B41FA5}">
                      <a16:colId xmlns:a16="http://schemas.microsoft.com/office/drawing/2014/main" val="717947545"/>
                    </a:ext>
                  </a:extLst>
                </a:gridCol>
                <a:gridCol w="895431">
                  <a:extLst>
                    <a:ext uri="{9D8B030D-6E8A-4147-A177-3AD203B41FA5}">
                      <a16:colId xmlns:a16="http://schemas.microsoft.com/office/drawing/2014/main" val="1838274914"/>
                    </a:ext>
                  </a:extLst>
                </a:gridCol>
                <a:gridCol w="895431">
                  <a:extLst>
                    <a:ext uri="{9D8B030D-6E8A-4147-A177-3AD203B41FA5}">
                      <a16:colId xmlns:a16="http://schemas.microsoft.com/office/drawing/2014/main" val="4127148487"/>
                    </a:ext>
                  </a:extLst>
                </a:gridCol>
              </a:tblGrid>
              <a:tr h="14770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Occurring in ≥10%,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116835461"/>
                  </a:ext>
                </a:extLst>
              </a:tr>
              <a:tr h="14770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Occurring in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AP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Dry eye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31738693"/>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4274594"/>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Watering eyes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8958717"/>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Hypomagnesemia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5546397"/>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4750343"/>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Hypophosphatemia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4757835"/>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29550586"/>
                  </a:ext>
                </a:extLst>
              </a:tr>
              <a:tr h="147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Anorexia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90416465"/>
                  </a:ext>
                </a:extLst>
              </a:tr>
            </a:tbl>
          </a:graphicData>
        </a:graphic>
      </p:graphicFrame>
    </p:spTree>
    <p:extLst>
      <p:ext uri="{BB962C8B-B14F-4D97-AF65-F5344CB8AC3E}">
        <p14:creationId xmlns:p14="http://schemas.microsoft.com/office/powerpoint/2010/main" val="3806327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CCA5-AED7-3E9A-82B3-4C278ABA8E2C}"/>
              </a:ext>
            </a:extLst>
          </p:cNvPr>
          <p:cNvSpPr>
            <a:spLocks noGrp="1"/>
          </p:cNvSpPr>
          <p:nvPr>
            <p:ph type="title"/>
          </p:nvPr>
        </p:nvSpPr>
        <p:spPr>
          <a:xfrm>
            <a:off x="609759" y="238127"/>
            <a:ext cx="10872444" cy="1103313"/>
          </a:xfrm>
        </p:spPr>
        <p:txBody>
          <a:bodyPr/>
          <a:lstStyle/>
          <a:p>
            <a:r>
              <a:rPr lang="en-US" dirty="0"/>
              <a:t>DAD Trial: Recommended Phase II Dose</a:t>
            </a:r>
          </a:p>
        </p:txBody>
      </p:sp>
      <p:sp>
        <p:nvSpPr>
          <p:cNvPr id="3" name="Content Placeholder 2">
            <a:extLst>
              <a:ext uri="{FF2B5EF4-FFF2-40B4-BE49-F238E27FC236}">
                <a16:creationId xmlns:a16="http://schemas.microsoft.com/office/drawing/2014/main" id="{3D19381D-2A43-A4EA-4D34-FD96ABB49BE1}"/>
              </a:ext>
            </a:extLst>
          </p:cNvPr>
          <p:cNvSpPr>
            <a:spLocks noGrp="1"/>
          </p:cNvSpPr>
          <p:nvPr>
            <p:ph idx="1"/>
          </p:nvPr>
        </p:nvSpPr>
        <p:spPr>
          <a:xfrm>
            <a:off x="604838" y="1512889"/>
            <a:ext cx="10877550" cy="501442"/>
          </a:xfrm>
        </p:spPr>
        <p:txBody>
          <a:bodyPr/>
          <a:lstStyle/>
          <a:p>
            <a:r>
              <a:rPr lang="en-US" sz="2600" dirty="0"/>
              <a:t>DL2 (SG 8 mg/kg + EV 1.25 mg/kg) selected as recommended phase II dose</a:t>
            </a:r>
          </a:p>
        </p:txBody>
      </p:sp>
      <p:graphicFrame>
        <p:nvGraphicFramePr>
          <p:cNvPr id="5" name="Group 3">
            <a:extLst>
              <a:ext uri="{FF2B5EF4-FFF2-40B4-BE49-F238E27FC236}">
                <a16:creationId xmlns:a16="http://schemas.microsoft.com/office/drawing/2014/main" id="{88A58EFC-271F-C3D7-B38C-7A2EBEB2ABC1}"/>
              </a:ext>
            </a:extLst>
          </p:cNvPr>
          <p:cNvGraphicFramePr>
            <a:graphicFrameLocks/>
          </p:cNvGraphicFramePr>
          <p:nvPr>
            <p:extLst>
              <p:ext uri="{D42A27DB-BD31-4B8C-83A1-F6EECF244321}">
                <p14:modId xmlns:p14="http://schemas.microsoft.com/office/powerpoint/2010/main" val="172063351"/>
              </p:ext>
            </p:extLst>
          </p:nvPr>
        </p:nvGraphicFramePr>
        <p:xfrm>
          <a:off x="723900" y="2224144"/>
          <a:ext cx="10755311" cy="2377520"/>
        </p:xfrm>
        <a:graphic>
          <a:graphicData uri="http://schemas.openxmlformats.org/drawingml/2006/table">
            <a:tbl>
              <a:tblPr/>
              <a:tblGrid>
                <a:gridCol w="823678">
                  <a:extLst>
                    <a:ext uri="{9D8B030D-6E8A-4147-A177-3AD203B41FA5}">
                      <a16:colId xmlns:a16="http://schemas.microsoft.com/office/drawing/2014/main" val="20000"/>
                    </a:ext>
                  </a:extLst>
                </a:gridCol>
                <a:gridCol w="823678">
                  <a:extLst>
                    <a:ext uri="{9D8B030D-6E8A-4147-A177-3AD203B41FA5}">
                      <a16:colId xmlns:a16="http://schemas.microsoft.com/office/drawing/2014/main" val="20001"/>
                    </a:ext>
                  </a:extLst>
                </a:gridCol>
                <a:gridCol w="1190171">
                  <a:extLst>
                    <a:ext uri="{9D8B030D-6E8A-4147-A177-3AD203B41FA5}">
                      <a16:colId xmlns:a16="http://schemas.microsoft.com/office/drawing/2014/main" val="1493907731"/>
                    </a:ext>
                  </a:extLst>
                </a:gridCol>
                <a:gridCol w="989723">
                  <a:extLst>
                    <a:ext uri="{9D8B030D-6E8A-4147-A177-3AD203B41FA5}">
                      <a16:colId xmlns:a16="http://schemas.microsoft.com/office/drawing/2014/main" val="4168191861"/>
                    </a:ext>
                  </a:extLst>
                </a:gridCol>
                <a:gridCol w="989723">
                  <a:extLst>
                    <a:ext uri="{9D8B030D-6E8A-4147-A177-3AD203B41FA5}">
                      <a16:colId xmlns:a16="http://schemas.microsoft.com/office/drawing/2014/main" val="2666387726"/>
                    </a:ext>
                  </a:extLst>
                </a:gridCol>
                <a:gridCol w="989723">
                  <a:extLst>
                    <a:ext uri="{9D8B030D-6E8A-4147-A177-3AD203B41FA5}">
                      <a16:colId xmlns:a16="http://schemas.microsoft.com/office/drawing/2014/main" val="86325163"/>
                    </a:ext>
                  </a:extLst>
                </a:gridCol>
                <a:gridCol w="989723">
                  <a:extLst>
                    <a:ext uri="{9D8B030D-6E8A-4147-A177-3AD203B41FA5}">
                      <a16:colId xmlns:a16="http://schemas.microsoft.com/office/drawing/2014/main" val="2037577732"/>
                    </a:ext>
                  </a:extLst>
                </a:gridCol>
                <a:gridCol w="989723">
                  <a:extLst>
                    <a:ext uri="{9D8B030D-6E8A-4147-A177-3AD203B41FA5}">
                      <a16:colId xmlns:a16="http://schemas.microsoft.com/office/drawing/2014/main" val="339746957"/>
                    </a:ext>
                  </a:extLst>
                </a:gridCol>
                <a:gridCol w="989723">
                  <a:extLst>
                    <a:ext uri="{9D8B030D-6E8A-4147-A177-3AD203B41FA5}">
                      <a16:colId xmlns:a16="http://schemas.microsoft.com/office/drawing/2014/main" val="1046188784"/>
                    </a:ext>
                  </a:extLst>
                </a:gridCol>
                <a:gridCol w="989723">
                  <a:extLst>
                    <a:ext uri="{9D8B030D-6E8A-4147-A177-3AD203B41FA5}">
                      <a16:colId xmlns:a16="http://schemas.microsoft.com/office/drawing/2014/main" val="2042611501"/>
                    </a:ext>
                  </a:extLst>
                </a:gridCol>
                <a:gridCol w="989723">
                  <a:extLst>
                    <a:ext uri="{9D8B030D-6E8A-4147-A177-3AD203B41FA5}">
                      <a16:colId xmlns:a16="http://schemas.microsoft.com/office/drawing/2014/main" val="3489582202"/>
                    </a:ext>
                  </a:extLst>
                </a:gridCol>
              </a:tblGrid>
              <a:tr h="368921">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Cycles Initiated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Cycles at Planned Dose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Starting Dose,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With 1 Dose Reduction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(dose in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With 2 Dose Reductions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(dose in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3853">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76749113"/>
                  </a:ext>
                </a:extLst>
              </a:tr>
              <a:tr h="2085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DL2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85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DL2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85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DL3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6" name="Text Box 11">
            <a:extLst>
              <a:ext uri="{FF2B5EF4-FFF2-40B4-BE49-F238E27FC236}">
                <a16:creationId xmlns:a16="http://schemas.microsoft.com/office/drawing/2014/main" id="{2B68E323-B7A3-BC71-7670-81B3FCFD9A5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McGregor. ESMO 2023. Abstr 2360O. McGregor. Ann Oncol. 2023;[Epub].</a:t>
            </a:r>
          </a:p>
        </p:txBody>
      </p:sp>
    </p:spTree>
    <p:extLst>
      <p:ext uri="{BB962C8B-B14F-4D97-AF65-F5344CB8AC3E}">
        <p14:creationId xmlns:p14="http://schemas.microsoft.com/office/powerpoint/2010/main" val="2963387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DAD Trial: Efficacy Outcomes</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McGregor. ESMO 2023. Abstr 2360O. McGregor. Ann Oncol. 2023;[Epub].</a:t>
            </a:r>
          </a:p>
        </p:txBody>
      </p:sp>
      <p:graphicFrame>
        <p:nvGraphicFramePr>
          <p:cNvPr id="5" name="Group 3">
            <a:extLst>
              <a:ext uri="{FF2B5EF4-FFF2-40B4-BE49-F238E27FC236}">
                <a16:creationId xmlns:a16="http://schemas.microsoft.com/office/drawing/2014/main" id="{67A68A28-08D4-E44C-1D0A-C5CDDC13BBD5}"/>
              </a:ext>
            </a:extLst>
          </p:cNvPr>
          <p:cNvGraphicFramePr>
            <a:graphicFrameLocks/>
          </p:cNvGraphicFramePr>
          <p:nvPr>
            <p:extLst>
              <p:ext uri="{D42A27DB-BD31-4B8C-83A1-F6EECF244321}">
                <p14:modId xmlns:p14="http://schemas.microsoft.com/office/powerpoint/2010/main" val="2793364211"/>
              </p:ext>
            </p:extLst>
          </p:nvPr>
        </p:nvGraphicFramePr>
        <p:xfrm>
          <a:off x="723900" y="1600120"/>
          <a:ext cx="5376673" cy="4572080"/>
        </p:xfrm>
        <a:graphic>
          <a:graphicData uri="http://schemas.openxmlformats.org/drawingml/2006/table">
            <a:tbl>
              <a:tblPr/>
              <a:tblGrid>
                <a:gridCol w="1471428">
                  <a:extLst>
                    <a:ext uri="{9D8B030D-6E8A-4147-A177-3AD203B41FA5}">
                      <a16:colId xmlns:a16="http://schemas.microsoft.com/office/drawing/2014/main" val="20000"/>
                    </a:ext>
                  </a:extLst>
                </a:gridCol>
                <a:gridCol w="1103458">
                  <a:extLst>
                    <a:ext uri="{9D8B030D-6E8A-4147-A177-3AD203B41FA5}">
                      <a16:colId xmlns:a16="http://schemas.microsoft.com/office/drawing/2014/main" val="20001"/>
                    </a:ext>
                  </a:extLst>
                </a:gridCol>
                <a:gridCol w="933929">
                  <a:extLst>
                    <a:ext uri="{9D8B030D-6E8A-4147-A177-3AD203B41FA5}">
                      <a16:colId xmlns:a16="http://schemas.microsoft.com/office/drawing/2014/main" val="1057864172"/>
                    </a:ext>
                  </a:extLst>
                </a:gridCol>
                <a:gridCol w="933929">
                  <a:extLst>
                    <a:ext uri="{9D8B030D-6E8A-4147-A177-3AD203B41FA5}">
                      <a16:colId xmlns:a16="http://schemas.microsoft.com/office/drawing/2014/main" val="4269105606"/>
                    </a:ext>
                  </a:extLst>
                </a:gridCol>
                <a:gridCol w="933929">
                  <a:extLst>
                    <a:ext uri="{9D8B030D-6E8A-4147-A177-3AD203B41FA5}">
                      <a16:colId xmlns:a16="http://schemas.microsoft.com/office/drawing/2014/main" val="456313921"/>
                    </a:ext>
                  </a:extLst>
                </a:gridCol>
              </a:tblGrid>
              <a:tr h="171164">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Overall</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DL1</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DL2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DL3</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11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(47-87)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(35-97)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379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116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(18-62)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96880302"/>
                  </a:ext>
                </a:extLst>
              </a:tr>
              <a:tr h="17116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OS,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5108541"/>
                  </a:ext>
                </a:extLst>
              </a:tr>
            </a:tbl>
          </a:graphicData>
        </a:graphic>
      </p:graphicFrame>
      <p:sp>
        <p:nvSpPr>
          <p:cNvPr id="9" name="TextBox 8">
            <a:extLst>
              <a:ext uri="{FF2B5EF4-FFF2-40B4-BE49-F238E27FC236}">
                <a16:creationId xmlns:a16="http://schemas.microsoft.com/office/drawing/2014/main" id="{6B3FEE46-A140-3840-18B7-714AB26ACF39}"/>
              </a:ext>
            </a:extLst>
          </p:cNvPr>
          <p:cNvSpPr txBox="1"/>
          <p:nvPr/>
        </p:nvSpPr>
        <p:spPr bwMode="auto">
          <a:xfrm>
            <a:off x="6926264" y="1498221"/>
            <a:ext cx="4848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Change in Target Lesion Volume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23)</a:t>
            </a:r>
          </a:p>
        </p:txBody>
      </p:sp>
      <p:sp>
        <p:nvSpPr>
          <p:cNvPr id="10" name="TextBox 9">
            <a:extLst>
              <a:ext uri="{FF2B5EF4-FFF2-40B4-BE49-F238E27FC236}">
                <a16:creationId xmlns:a16="http://schemas.microsoft.com/office/drawing/2014/main" id="{B6E0ACC2-2DED-92A4-9FC6-43CB578D6414}"/>
              </a:ext>
            </a:extLst>
          </p:cNvPr>
          <p:cNvSpPr txBox="1"/>
          <p:nvPr/>
        </p:nvSpPr>
        <p:spPr bwMode="auto">
          <a:xfrm>
            <a:off x="6351540" y="5008224"/>
            <a:ext cx="56662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patient had PD due to emergence of a new lesion despite reduction in target lesion.</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Of 3 patients with CR, 2 had LN lesions and the sum of lesions was not 0.</a:t>
            </a:r>
          </a:p>
        </p:txBody>
      </p:sp>
      <p:sp>
        <p:nvSpPr>
          <p:cNvPr id="11" name="TextBox 10">
            <a:extLst>
              <a:ext uri="{FF2B5EF4-FFF2-40B4-BE49-F238E27FC236}">
                <a16:creationId xmlns:a16="http://schemas.microsoft.com/office/drawing/2014/main" id="{F006581A-D840-DE7D-3D80-5E1DA0808CE6}"/>
              </a:ext>
            </a:extLst>
          </p:cNvPr>
          <p:cNvSpPr txBox="1"/>
          <p:nvPr/>
        </p:nvSpPr>
        <p:spPr bwMode="auto">
          <a:xfrm rot="16200000">
            <a:off x="4971144" y="3190957"/>
            <a:ext cx="27208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a:t>
            </a:r>
          </a:p>
        </p:txBody>
      </p:sp>
      <p:sp>
        <p:nvSpPr>
          <p:cNvPr id="13" name="TextBox 12">
            <a:extLst>
              <a:ext uri="{FF2B5EF4-FFF2-40B4-BE49-F238E27FC236}">
                <a16:creationId xmlns:a16="http://schemas.microsoft.com/office/drawing/2014/main" id="{557DF7A0-5A02-742F-BADF-6A247807AB5B}"/>
              </a:ext>
            </a:extLst>
          </p:cNvPr>
          <p:cNvSpPr txBox="1"/>
          <p:nvPr/>
        </p:nvSpPr>
        <p:spPr bwMode="auto">
          <a:xfrm>
            <a:off x="6311762" y="5583582"/>
            <a:ext cx="543622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
            </a:pPr>
            <a:r>
              <a:rPr lang="en-US" sz="2000" b="0" dirty="0">
                <a:solidFill>
                  <a:schemeClr val="bg1"/>
                </a:solidFill>
                <a:latin typeface="+mj-lt"/>
              </a:rPr>
              <a:t>9 of 23 patients demonstrate ongoing response at 15-mo median follow-up</a:t>
            </a:r>
          </a:p>
        </p:txBody>
      </p:sp>
      <p:sp>
        <p:nvSpPr>
          <p:cNvPr id="3" name="TextBox 2">
            <a:extLst>
              <a:ext uri="{FF2B5EF4-FFF2-40B4-BE49-F238E27FC236}">
                <a16:creationId xmlns:a16="http://schemas.microsoft.com/office/drawing/2014/main" id="{F3B9A9D0-6977-9154-4B82-F3A0E4EB7509}"/>
              </a:ext>
            </a:extLst>
          </p:cNvPr>
          <p:cNvSpPr txBox="1"/>
          <p:nvPr/>
        </p:nvSpPr>
        <p:spPr bwMode="auto">
          <a:xfrm>
            <a:off x="11530362" y="4668644"/>
            <a:ext cx="304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6" name="TextBox 5">
            <a:extLst>
              <a:ext uri="{FF2B5EF4-FFF2-40B4-BE49-F238E27FC236}">
                <a16:creationId xmlns:a16="http://schemas.microsoft.com/office/drawing/2014/main" id="{9E28ACB5-56D3-0777-AB12-3D240A04E2EF}"/>
              </a:ext>
            </a:extLst>
          </p:cNvPr>
          <p:cNvSpPr txBox="1"/>
          <p:nvPr/>
        </p:nvSpPr>
        <p:spPr bwMode="auto">
          <a:xfrm>
            <a:off x="10909610" y="4285785"/>
            <a:ext cx="304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8" name="TextBox 7">
            <a:extLst>
              <a:ext uri="{FF2B5EF4-FFF2-40B4-BE49-F238E27FC236}">
                <a16:creationId xmlns:a16="http://schemas.microsoft.com/office/drawing/2014/main" id="{4E7BA53E-0C75-D1BC-1E1B-7B4CD9203060}"/>
              </a:ext>
            </a:extLst>
          </p:cNvPr>
          <p:cNvSpPr txBox="1"/>
          <p:nvPr/>
        </p:nvSpPr>
        <p:spPr bwMode="auto">
          <a:xfrm>
            <a:off x="10489581" y="4177990"/>
            <a:ext cx="304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12" name="TextBox 11">
            <a:extLst>
              <a:ext uri="{FF2B5EF4-FFF2-40B4-BE49-F238E27FC236}">
                <a16:creationId xmlns:a16="http://schemas.microsoft.com/office/drawing/2014/main" id="{9E4C519E-CFC5-B7C8-6427-C3CF5BDC7603}"/>
              </a:ext>
            </a:extLst>
          </p:cNvPr>
          <p:cNvSpPr txBox="1"/>
          <p:nvPr/>
        </p:nvSpPr>
        <p:spPr bwMode="auto">
          <a:xfrm>
            <a:off x="8958146" y="4036742"/>
            <a:ext cx="4906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cxnSp>
        <p:nvCxnSpPr>
          <p:cNvPr id="15" name="Straight Connector 14">
            <a:extLst>
              <a:ext uri="{FF2B5EF4-FFF2-40B4-BE49-F238E27FC236}">
                <a16:creationId xmlns:a16="http://schemas.microsoft.com/office/drawing/2014/main" id="{5F5C75DB-DA8A-8A6F-B749-C372B8227E80}"/>
              </a:ext>
            </a:extLst>
          </p:cNvPr>
          <p:cNvCxnSpPr/>
          <p:nvPr/>
        </p:nvCxnSpPr>
        <p:spPr bwMode="auto">
          <a:xfrm flipV="1">
            <a:off x="6988098" y="2022088"/>
            <a:ext cx="0" cy="266885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1727E5A-228C-B062-C29F-91A67689CA38}"/>
              </a:ext>
            </a:extLst>
          </p:cNvPr>
          <p:cNvCxnSpPr>
            <a:cxnSpLocks/>
          </p:cNvCxnSpPr>
          <p:nvPr/>
        </p:nvCxnSpPr>
        <p:spPr bwMode="auto">
          <a:xfrm flipH="1">
            <a:off x="6928624" y="2036956"/>
            <a:ext cx="669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FBAF397-A04A-E7AE-3A8C-39E4E0311614}"/>
              </a:ext>
            </a:extLst>
          </p:cNvPr>
          <p:cNvCxnSpPr>
            <a:cxnSpLocks/>
          </p:cNvCxnSpPr>
          <p:nvPr/>
        </p:nvCxnSpPr>
        <p:spPr bwMode="auto">
          <a:xfrm flipH="1">
            <a:off x="6928624" y="2709746"/>
            <a:ext cx="669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2FFDE93-B56E-5405-8F1F-41CD945661D4}"/>
              </a:ext>
            </a:extLst>
          </p:cNvPr>
          <p:cNvCxnSpPr>
            <a:cxnSpLocks/>
          </p:cNvCxnSpPr>
          <p:nvPr/>
        </p:nvCxnSpPr>
        <p:spPr bwMode="auto">
          <a:xfrm flipH="1">
            <a:off x="6928624" y="3092605"/>
            <a:ext cx="669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800D0B4-4439-07D4-F809-94FC81173AB0}"/>
              </a:ext>
            </a:extLst>
          </p:cNvPr>
          <p:cNvCxnSpPr>
            <a:cxnSpLocks/>
          </p:cNvCxnSpPr>
          <p:nvPr/>
        </p:nvCxnSpPr>
        <p:spPr bwMode="auto">
          <a:xfrm flipH="1">
            <a:off x="6928624" y="3356517"/>
            <a:ext cx="669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BA6CD8F-9CEC-3032-4599-5D793077D1A8}"/>
              </a:ext>
            </a:extLst>
          </p:cNvPr>
          <p:cNvCxnSpPr>
            <a:cxnSpLocks/>
          </p:cNvCxnSpPr>
          <p:nvPr/>
        </p:nvCxnSpPr>
        <p:spPr bwMode="auto">
          <a:xfrm flipH="1">
            <a:off x="6928624" y="3754244"/>
            <a:ext cx="669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72A93D5-42A4-42E5-7D8B-E87DCF619600}"/>
              </a:ext>
            </a:extLst>
          </p:cNvPr>
          <p:cNvCxnSpPr>
            <a:cxnSpLocks/>
          </p:cNvCxnSpPr>
          <p:nvPr/>
        </p:nvCxnSpPr>
        <p:spPr bwMode="auto">
          <a:xfrm flipH="1">
            <a:off x="6928624" y="4018156"/>
            <a:ext cx="669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3F02121-9A60-4CD7-5D89-7B95BA7767D9}"/>
              </a:ext>
            </a:extLst>
          </p:cNvPr>
          <p:cNvCxnSpPr>
            <a:cxnSpLocks/>
          </p:cNvCxnSpPr>
          <p:nvPr/>
        </p:nvCxnSpPr>
        <p:spPr bwMode="auto">
          <a:xfrm flipH="1">
            <a:off x="6928624" y="4683512"/>
            <a:ext cx="66908"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E5EEA5A0-1EA0-A040-5282-1C5CDFA532B6}"/>
              </a:ext>
            </a:extLst>
          </p:cNvPr>
          <p:cNvSpPr txBox="1"/>
          <p:nvPr/>
        </p:nvSpPr>
        <p:spPr bwMode="auto">
          <a:xfrm>
            <a:off x="6363628" y="1865971"/>
            <a:ext cx="631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8" name="TextBox 27">
            <a:extLst>
              <a:ext uri="{FF2B5EF4-FFF2-40B4-BE49-F238E27FC236}">
                <a16:creationId xmlns:a16="http://schemas.microsoft.com/office/drawing/2014/main" id="{8CFC77EA-FB94-EE3C-3F79-4E3B0B1F6B3F}"/>
              </a:ext>
            </a:extLst>
          </p:cNvPr>
          <p:cNvSpPr txBox="1"/>
          <p:nvPr/>
        </p:nvSpPr>
        <p:spPr bwMode="auto">
          <a:xfrm>
            <a:off x="6564351" y="2531327"/>
            <a:ext cx="4311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9" name="TextBox 28">
            <a:extLst>
              <a:ext uri="{FF2B5EF4-FFF2-40B4-BE49-F238E27FC236}">
                <a16:creationId xmlns:a16="http://schemas.microsoft.com/office/drawing/2014/main" id="{EC3B6FEA-2EF1-CD55-F1A5-485DEB808F16}"/>
              </a:ext>
            </a:extLst>
          </p:cNvPr>
          <p:cNvSpPr txBox="1"/>
          <p:nvPr/>
        </p:nvSpPr>
        <p:spPr bwMode="auto">
          <a:xfrm>
            <a:off x="6564351" y="2914187"/>
            <a:ext cx="4311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85E9C033-F432-6279-F6C5-17741F6EBFE3}"/>
              </a:ext>
            </a:extLst>
          </p:cNvPr>
          <p:cNvSpPr txBox="1"/>
          <p:nvPr/>
        </p:nvSpPr>
        <p:spPr bwMode="auto">
          <a:xfrm>
            <a:off x="6363628" y="3192967"/>
            <a:ext cx="631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69D09E2B-429C-4D29-676A-CCED1CFEF3EA}"/>
              </a:ext>
            </a:extLst>
          </p:cNvPr>
          <p:cNvSpPr txBox="1"/>
          <p:nvPr/>
        </p:nvSpPr>
        <p:spPr bwMode="auto">
          <a:xfrm>
            <a:off x="6490010" y="3635299"/>
            <a:ext cx="5055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2" name="TextBox 31">
            <a:extLst>
              <a:ext uri="{FF2B5EF4-FFF2-40B4-BE49-F238E27FC236}">
                <a16:creationId xmlns:a16="http://schemas.microsoft.com/office/drawing/2014/main" id="{8FE8E10D-4F04-3542-DD18-802AF2A9D576}"/>
              </a:ext>
            </a:extLst>
          </p:cNvPr>
          <p:cNvSpPr txBox="1"/>
          <p:nvPr/>
        </p:nvSpPr>
        <p:spPr bwMode="auto">
          <a:xfrm>
            <a:off x="6490010" y="3856915"/>
            <a:ext cx="5055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3" name="TextBox 32">
            <a:extLst>
              <a:ext uri="{FF2B5EF4-FFF2-40B4-BE49-F238E27FC236}">
                <a16:creationId xmlns:a16="http://schemas.microsoft.com/office/drawing/2014/main" id="{1B8C7CF2-4AC0-D951-68F0-871DAA9DE5F6}"/>
              </a:ext>
            </a:extLst>
          </p:cNvPr>
          <p:cNvSpPr txBox="1"/>
          <p:nvPr/>
        </p:nvSpPr>
        <p:spPr bwMode="auto">
          <a:xfrm>
            <a:off x="6363628" y="4519961"/>
            <a:ext cx="631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nvGrpSpPr>
          <p:cNvPr id="38" name="Group 37">
            <a:extLst>
              <a:ext uri="{FF2B5EF4-FFF2-40B4-BE49-F238E27FC236}">
                <a16:creationId xmlns:a16="http://schemas.microsoft.com/office/drawing/2014/main" id="{0DD3D3CC-9354-B9DE-8258-76F5DE4F5164}"/>
              </a:ext>
            </a:extLst>
          </p:cNvPr>
          <p:cNvGrpSpPr/>
          <p:nvPr/>
        </p:nvGrpSpPr>
        <p:grpSpPr>
          <a:xfrm>
            <a:off x="10943063" y="1973765"/>
            <a:ext cx="732263" cy="830997"/>
            <a:chOff x="10140175" y="1973765"/>
            <a:chExt cx="732263" cy="830997"/>
          </a:xfrm>
        </p:grpSpPr>
        <p:sp>
          <p:nvSpPr>
            <p:cNvPr id="34" name="TextBox 33">
              <a:extLst>
                <a:ext uri="{FF2B5EF4-FFF2-40B4-BE49-F238E27FC236}">
                  <a16:creationId xmlns:a16="http://schemas.microsoft.com/office/drawing/2014/main" id="{8054691A-E05A-9B2B-D356-2702E41ED5BB}"/>
                </a:ext>
              </a:extLst>
            </p:cNvPr>
            <p:cNvSpPr txBox="1"/>
            <p:nvPr/>
          </p:nvSpPr>
          <p:spPr bwMode="auto">
            <a:xfrm>
              <a:off x="10240535" y="1973765"/>
              <a:ext cx="6319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DL 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DL 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DL 3</a:t>
              </a:r>
            </a:p>
          </p:txBody>
        </p:sp>
        <p:sp>
          <p:nvSpPr>
            <p:cNvPr id="35" name="Rectangle 34">
              <a:extLst>
                <a:ext uri="{FF2B5EF4-FFF2-40B4-BE49-F238E27FC236}">
                  <a16:creationId xmlns:a16="http://schemas.microsoft.com/office/drawing/2014/main" id="{9F6E1E15-DEF7-87C1-2DC1-C03601BFA947}"/>
                </a:ext>
              </a:extLst>
            </p:cNvPr>
            <p:cNvSpPr/>
            <p:nvPr/>
          </p:nvSpPr>
          <p:spPr bwMode="auto">
            <a:xfrm>
              <a:off x="10140175" y="2081561"/>
              <a:ext cx="141249" cy="1412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DF97D51E-E110-D135-CF25-8DC0C734BD92}"/>
                </a:ext>
              </a:extLst>
            </p:cNvPr>
            <p:cNvSpPr/>
            <p:nvPr/>
          </p:nvSpPr>
          <p:spPr bwMode="auto">
            <a:xfrm>
              <a:off x="10140175" y="2553629"/>
              <a:ext cx="141249" cy="14124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1249880B-B4D0-449E-EF3B-81D2D3F38CDA}"/>
                </a:ext>
              </a:extLst>
            </p:cNvPr>
            <p:cNvSpPr/>
            <p:nvPr/>
          </p:nvSpPr>
          <p:spPr bwMode="auto">
            <a:xfrm>
              <a:off x="10140175" y="2317595"/>
              <a:ext cx="141249" cy="14124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1" name="Group 60">
            <a:extLst>
              <a:ext uri="{FF2B5EF4-FFF2-40B4-BE49-F238E27FC236}">
                <a16:creationId xmlns:a16="http://schemas.microsoft.com/office/drawing/2014/main" id="{C5823B7B-43DA-4868-6323-AB0BAD9DE090}"/>
              </a:ext>
            </a:extLst>
          </p:cNvPr>
          <p:cNvGrpSpPr/>
          <p:nvPr/>
        </p:nvGrpSpPr>
        <p:grpSpPr>
          <a:xfrm>
            <a:off x="7051287" y="2746917"/>
            <a:ext cx="4088357" cy="1542387"/>
            <a:chOff x="7051287" y="2746917"/>
            <a:chExt cx="4088357" cy="1542387"/>
          </a:xfrm>
        </p:grpSpPr>
        <p:sp>
          <p:nvSpPr>
            <p:cNvPr id="39" name="Rectangle 38">
              <a:extLst>
                <a:ext uri="{FF2B5EF4-FFF2-40B4-BE49-F238E27FC236}">
                  <a16:creationId xmlns:a16="http://schemas.microsoft.com/office/drawing/2014/main" id="{FC7A0220-8FBE-2AAE-2F0A-3B0F91E12F92}"/>
                </a:ext>
              </a:extLst>
            </p:cNvPr>
            <p:cNvSpPr/>
            <p:nvPr/>
          </p:nvSpPr>
          <p:spPr bwMode="auto">
            <a:xfrm>
              <a:off x="7051287" y="2746917"/>
              <a:ext cx="152401" cy="6133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B657E072-FC24-15BA-E852-7B89F542BC45}"/>
                </a:ext>
              </a:extLst>
            </p:cNvPr>
            <p:cNvSpPr/>
            <p:nvPr/>
          </p:nvSpPr>
          <p:spPr bwMode="auto">
            <a:xfrm>
              <a:off x="7867093" y="3349302"/>
              <a:ext cx="152401" cy="814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724BD057-546A-D1F5-D9A1-D610079285AA}"/>
                </a:ext>
              </a:extLst>
            </p:cNvPr>
            <p:cNvSpPr/>
            <p:nvPr/>
          </p:nvSpPr>
          <p:spPr bwMode="auto">
            <a:xfrm>
              <a:off x="8283113" y="3349302"/>
              <a:ext cx="152401" cy="4758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6F583AA3-BD9B-5DB9-5256-E6FB00EDEDE0}"/>
                </a:ext>
              </a:extLst>
            </p:cNvPr>
            <p:cNvSpPr/>
            <p:nvPr/>
          </p:nvSpPr>
          <p:spPr bwMode="auto">
            <a:xfrm>
              <a:off x="8907143" y="3349302"/>
              <a:ext cx="152401" cy="6014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3DE61C13-EADB-5A0D-22A4-56D3A150980A}"/>
                </a:ext>
              </a:extLst>
            </p:cNvPr>
            <p:cNvSpPr/>
            <p:nvPr/>
          </p:nvSpPr>
          <p:spPr bwMode="auto">
            <a:xfrm>
              <a:off x="9739183" y="3349302"/>
              <a:ext cx="152401" cy="74455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4B31F6EB-4E26-003D-85F3-D8AC1998DC3D}"/>
                </a:ext>
              </a:extLst>
            </p:cNvPr>
            <p:cNvSpPr/>
            <p:nvPr/>
          </p:nvSpPr>
          <p:spPr bwMode="auto">
            <a:xfrm>
              <a:off x="10155203" y="3349302"/>
              <a:ext cx="152401" cy="7689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9567FC2F-6961-D5C4-5F86-ECCA737EC801}"/>
                </a:ext>
              </a:extLst>
            </p:cNvPr>
            <p:cNvSpPr/>
            <p:nvPr/>
          </p:nvSpPr>
          <p:spPr bwMode="auto">
            <a:xfrm>
              <a:off x="10363213" y="3349302"/>
              <a:ext cx="152401" cy="76549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3205861A-D30C-2940-1F89-1F65DC810E76}"/>
                </a:ext>
              </a:extLst>
            </p:cNvPr>
            <p:cNvSpPr/>
            <p:nvPr/>
          </p:nvSpPr>
          <p:spPr bwMode="auto">
            <a:xfrm>
              <a:off x="10987243" y="3349302"/>
              <a:ext cx="152401" cy="94000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 name="Group 61">
            <a:extLst>
              <a:ext uri="{FF2B5EF4-FFF2-40B4-BE49-F238E27FC236}">
                <a16:creationId xmlns:a16="http://schemas.microsoft.com/office/drawing/2014/main" id="{602125C8-DF9D-F4B0-6FFA-B298C402910A}"/>
              </a:ext>
            </a:extLst>
          </p:cNvPr>
          <p:cNvGrpSpPr/>
          <p:nvPr/>
        </p:nvGrpSpPr>
        <p:grpSpPr>
          <a:xfrm>
            <a:off x="7257793" y="3170641"/>
            <a:ext cx="4297871" cy="1293167"/>
            <a:chOff x="7257793" y="3170641"/>
            <a:chExt cx="4297871" cy="1293167"/>
          </a:xfrm>
        </p:grpSpPr>
        <p:sp>
          <p:nvSpPr>
            <p:cNvPr id="40" name="Rectangle 39">
              <a:extLst>
                <a:ext uri="{FF2B5EF4-FFF2-40B4-BE49-F238E27FC236}">
                  <a16:creationId xmlns:a16="http://schemas.microsoft.com/office/drawing/2014/main" id="{AC8DE7E1-8834-BF8E-1D0A-0910ECC59F17}"/>
                </a:ext>
              </a:extLst>
            </p:cNvPr>
            <p:cNvSpPr/>
            <p:nvPr/>
          </p:nvSpPr>
          <p:spPr bwMode="auto">
            <a:xfrm>
              <a:off x="7257793" y="3170641"/>
              <a:ext cx="152401" cy="17314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9A0303BE-9971-676D-4C1A-A1B139D6051A}"/>
                </a:ext>
              </a:extLst>
            </p:cNvPr>
            <p:cNvSpPr/>
            <p:nvPr/>
          </p:nvSpPr>
          <p:spPr bwMode="auto">
            <a:xfrm>
              <a:off x="8075103" y="3349302"/>
              <a:ext cx="152401" cy="34319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B1C43035-7361-509B-1A85-6E6BD9E6BC7D}"/>
                </a:ext>
              </a:extLst>
            </p:cNvPr>
            <p:cNvSpPr/>
            <p:nvPr/>
          </p:nvSpPr>
          <p:spPr bwMode="auto">
            <a:xfrm>
              <a:off x="8491123" y="3349302"/>
              <a:ext cx="152401" cy="47582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458188CB-87A6-2EAD-2187-467C994D9FF2}"/>
                </a:ext>
              </a:extLst>
            </p:cNvPr>
            <p:cNvSpPr/>
            <p:nvPr/>
          </p:nvSpPr>
          <p:spPr bwMode="auto">
            <a:xfrm>
              <a:off x="10571223" y="3349302"/>
              <a:ext cx="152401" cy="84926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85E33C1D-55C1-CC70-5F45-521FA1B7A44E}"/>
                </a:ext>
              </a:extLst>
            </p:cNvPr>
            <p:cNvSpPr/>
            <p:nvPr/>
          </p:nvSpPr>
          <p:spPr bwMode="auto">
            <a:xfrm>
              <a:off x="11403263" y="3349302"/>
              <a:ext cx="152401" cy="111450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 name="Group 62">
            <a:extLst>
              <a:ext uri="{FF2B5EF4-FFF2-40B4-BE49-F238E27FC236}">
                <a16:creationId xmlns:a16="http://schemas.microsoft.com/office/drawing/2014/main" id="{4E1A0DBA-9E87-7D6D-8C35-9F418F209526}"/>
              </a:ext>
            </a:extLst>
          </p:cNvPr>
          <p:cNvGrpSpPr/>
          <p:nvPr/>
        </p:nvGrpSpPr>
        <p:grpSpPr>
          <a:xfrm>
            <a:off x="7659083" y="3349302"/>
            <a:ext cx="4104583" cy="1327400"/>
            <a:chOff x="7659083" y="3349302"/>
            <a:chExt cx="4104583" cy="1327400"/>
          </a:xfrm>
        </p:grpSpPr>
        <p:sp>
          <p:nvSpPr>
            <p:cNvPr id="41" name="Rectangle 40">
              <a:extLst>
                <a:ext uri="{FF2B5EF4-FFF2-40B4-BE49-F238E27FC236}">
                  <a16:creationId xmlns:a16="http://schemas.microsoft.com/office/drawing/2014/main" id="{5A5DF5B8-1F76-5775-C180-D0AFFDD28293}"/>
                </a:ext>
              </a:extLst>
            </p:cNvPr>
            <p:cNvSpPr/>
            <p:nvPr/>
          </p:nvSpPr>
          <p:spPr bwMode="auto">
            <a:xfrm>
              <a:off x="7659083" y="3349302"/>
              <a:ext cx="152401" cy="779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493AFC58-741E-3B2D-87AB-A9755F24F2D4}"/>
                </a:ext>
              </a:extLst>
            </p:cNvPr>
            <p:cNvSpPr/>
            <p:nvPr/>
          </p:nvSpPr>
          <p:spPr bwMode="auto">
            <a:xfrm>
              <a:off x="8699133" y="3349302"/>
              <a:ext cx="152401" cy="5002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C48BC75B-1E9B-9C2C-08CA-DC7575F5BD3F}"/>
                </a:ext>
              </a:extLst>
            </p:cNvPr>
            <p:cNvSpPr/>
            <p:nvPr/>
          </p:nvSpPr>
          <p:spPr bwMode="auto">
            <a:xfrm>
              <a:off x="9115153" y="3349302"/>
              <a:ext cx="152401" cy="6642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20AB2D2A-3DDB-E38A-9203-778B7E4873FC}"/>
                </a:ext>
              </a:extLst>
            </p:cNvPr>
            <p:cNvSpPr/>
            <p:nvPr/>
          </p:nvSpPr>
          <p:spPr bwMode="auto">
            <a:xfrm>
              <a:off x="9323163" y="3349302"/>
              <a:ext cx="152401" cy="6712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95F862D9-9CA9-8E72-1D29-95E9E3C1F7AB}"/>
                </a:ext>
              </a:extLst>
            </p:cNvPr>
            <p:cNvSpPr/>
            <p:nvPr/>
          </p:nvSpPr>
          <p:spPr bwMode="auto">
            <a:xfrm>
              <a:off x="9531173" y="3349302"/>
              <a:ext cx="152401" cy="678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34944A81-1899-FA03-5F0C-4DF57E523368}"/>
                </a:ext>
              </a:extLst>
            </p:cNvPr>
            <p:cNvSpPr/>
            <p:nvPr/>
          </p:nvSpPr>
          <p:spPr bwMode="auto">
            <a:xfrm>
              <a:off x="9947193" y="3349302"/>
              <a:ext cx="152401" cy="7480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05F0FF89-AF82-86AB-5A1C-753E99C6FFDC}"/>
                </a:ext>
              </a:extLst>
            </p:cNvPr>
            <p:cNvSpPr/>
            <p:nvPr/>
          </p:nvSpPr>
          <p:spPr bwMode="auto">
            <a:xfrm>
              <a:off x="10779233" y="3349302"/>
              <a:ext cx="152401" cy="9225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BF23A023-BF41-753A-797F-011BF45B0F82}"/>
                </a:ext>
              </a:extLst>
            </p:cNvPr>
            <p:cNvSpPr/>
            <p:nvPr/>
          </p:nvSpPr>
          <p:spPr bwMode="auto">
            <a:xfrm>
              <a:off x="11195253" y="3349302"/>
              <a:ext cx="152401" cy="9818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C7BE2E8-64EC-9C1C-BFB6-847F671AD4AD}"/>
                </a:ext>
              </a:extLst>
            </p:cNvPr>
            <p:cNvSpPr/>
            <p:nvPr/>
          </p:nvSpPr>
          <p:spPr bwMode="auto">
            <a:xfrm>
              <a:off x="11611265" y="3349302"/>
              <a:ext cx="152401" cy="13274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7" name="Straight Connector 16">
            <a:extLst>
              <a:ext uri="{FF2B5EF4-FFF2-40B4-BE49-F238E27FC236}">
                <a16:creationId xmlns:a16="http://schemas.microsoft.com/office/drawing/2014/main" id="{E0A2F39E-B323-FD91-8097-8D016F51F150}"/>
              </a:ext>
            </a:extLst>
          </p:cNvPr>
          <p:cNvCxnSpPr>
            <a:cxnSpLocks/>
          </p:cNvCxnSpPr>
          <p:nvPr/>
        </p:nvCxnSpPr>
        <p:spPr bwMode="auto">
          <a:xfrm>
            <a:off x="6980663" y="3352800"/>
            <a:ext cx="4793825" cy="0"/>
          </a:xfrm>
          <a:prstGeom prst="line">
            <a:avLst/>
          </a:prstGeom>
          <a:noFill/>
          <a:ln w="28575" cap="flat" cmpd="sng" algn="ctr">
            <a:solidFill>
              <a:schemeClr val="bg1"/>
            </a:solidFill>
            <a:prstDash val="solid"/>
            <a:round/>
            <a:headEnd type="none" w="med" len="med"/>
            <a:tailEnd type="none" w="med" len="med"/>
          </a:ln>
          <a:effectLst/>
        </p:spPr>
      </p:cxnSp>
      <p:sp>
        <p:nvSpPr>
          <p:cNvPr id="64" name="Oval 63">
            <a:extLst>
              <a:ext uri="{FF2B5EF4-FFF2-40B4-BE49-F238E27FC236}">
                <a16:creationId xmlns:a16="http://schemas.microsoft.com/office/drawing/2014/main" id="{97CC50A2-2A44-325C-CD3D-FF59EB862E79}"/>
              </a:ext>
            </a:extLst>
          </p:cNvPr>
          <p:cNvSpPr/>
          <p:nvPr/>
        </p:nvSpPr>
        <p:spPr bwMode="auto">
          <a:xfrm>
            <a:off x="7515394" y="3327549"/>
            <a:ext cx="45719" cy="45719"/>
          </a:xfrm>
          <a:prstGeom prst="ellipse">
            <a:avLst/>
          </a:prstGeom>
          <a:solidFill>
            <a:srgbClr val="FF0000"/>
          </a:solidFill>
          <a:ln w="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 name="Straight Connector 17">
            <a:extLst>
              <a:ext uri="{FF2B5EF4-FFF2-40B4-BE49-F238E27FC236}">
                <a16:creationId xmlns:a16="http://schemas.microsoft.com/office/drawing/2014/main" id="{41693714-9945-609C-2FA7-9F71AAEE86C5}"/>
              </a:ext>
            </a:extLst>
          </p:cNvPr>
          <p:cNvCxnSpPr>
            <a:cxnSpLocks/>
          </p:cNvCxnSpPr>
          <p:nvPr/>
        </p:nvCxnSpPr>
        <p:spPr bwMode="auto">
          <a:xfrm>
            <a:off x="6980663" y="3757961"/>
            <a:ext cx="4793825" cy="0"/>
          </a:xfrm>
          <a:prstGeom prst="line">
            <a:avLst/>
          </a:prstGeom>
          <a:noFill/>
          <a:ln w="28575" cap="flat" cmpd="sng" algn="ctr">
            <a:solidFill>
              <a:schemeClr val="bg1"/>
            </a:solidFill>
            <a:prstDash val="sysDot"/>
            <a:round/>
            <a:headEnd type="none" w="med" len="med"/>
            <a:tailEnd type="none" w="med" len="med"/>
          </a:ln>
          <a:effectLst/>
        </p:spPr>
      </p:cxnSp>
    </p:spTree>
    <p:extLst>
      <p:ext uri="{BB962C8B-B14F-4D97-AF65-F5344CB8AC3E}">
        <p14:creationId xmlns:p14="http://schemas.microsoft.com/office/powerpoint/2010/main" val="3303789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dirty="0"/>
              <a:t>DAD Trial: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675" y="1513047"/>
            <a:ext cx="10877529" cy="4650686"/>
          </a:xfrm>
        </p:spPr>
        <p:txBody>
          <a:bodyPr/>
          <a:lstStyle/>
          <a:p>
            <a:r>
              <a:rPr lang="en-US" sz="2400" dirty="0"/>
              <a:t>DAD is the first trial to demonstrate safety of combination ADC therapy </a:t>
            </a:r>
          </a:p>
          <a:p>
            <a:pPr lvl="1"/>
            <a:r>
              <a:rPr lang="en-US" sz="2200" dirty="0"/>
              <a:t>MTD: SG 10 mg/kg + EV 1.25 mg/kg (Days 1, 8 of 21-day cycles)</a:t>
            </a:r>
          </a:p>
          <a:p>
            <a:pPr lvl="1"/>
            <a:r>
              <a:rPr lang="en-US" sz="2200" dirty="0"/>
              <a:t>RP2D: SG 8 mg/kg + EV 1.25 mg/kg (Days 1, 8 of 21-day cycles) with G-CSF support</a:t>
            </a:r>
          </a:p>
          <a:p>
            <a:pPr lvl="1"/>
            <a:r>
              <a:rPr lang="en-US" sz="2200" dirty="0"/>
              <a:t>No new safety signals observed with SG + EV vs either SG or EV alone</a:t>
            </a:r>
          </a:p>
          <a:p>
            <a:r>
              <a:rPr lang="en-US" sz="2400" dirty="0"/>
              <a:t>SG + EV demonstrates encouraging activity in treatment-resistant mUC</a:t>
            </a:r>
          </a:p>
          <a:p>
            <a:pPr lvl="1"/>
            <a:r>
              <a:rPr lang="en-US" sz="2200" dirty="0"/>
              <a:t>ORR: 70% (95% CI: 47%-87%)</a:t>
            </a:r>
          </a:p>
          <a:p>
            <a:pPr lvl="1"/>
            <a:r>
              <a:rPr lang="en-US" sz="2200" dirty="0"/>
              <a:t>9/23 patients continuing to respond at 15-mo median follow-up</a:t>
            </a:r>
          </a:p>
          <a:p>
            <a:r>
              <a:rPr lang="en-US" sz="2400" dirty="0"/>
              <a:t>Ongoing studies are continuing to investigate SG and EV alone or in combination with pembrolizumab (DAD-IO) in urothelial carcinoma </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McGregor. ESMO 2023. Abstr 2360O. McGregor. Ann Oncol. 2023;[Epub].</a:t>
            </a:r>
          </a:p>
        </p:txBody>
      </p:sp>
    </p:spTree>
    <p:extLst>
      <p:ext uri="{BB962C8B-B14F-4D97-AF65-F5344CB8AC3E}">
        <p14:creationId xmlns:p14="http://schemas.microsoft.com/office/powerpoint/2010/main" val="3302649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56M7VY3CDVN5-185396786-1</_dlc_DocId>
    <_dlc_DocIdUrl xmlns="d54cbe69-32bd-412a-b004-9152f949605e">
      <Url>https://intranet.clinicaloptions.com/mews/oncology/ONC_2023_ESMO_CF_(PRP6560)/2360O_McGregor/_layouts/15/DocIdRedir.aspx?ID=56M7VY3CDVN5-185396786-1</Url>
      <Description>56M7VY3CDVN5-185396786-1</Description>
    </_dlc_DocIdUrl>
    <Document_x0020_Category xmlns="a6a991dc-0b6d-4878-9c25-1c00bcb004e1">Conference Capsule Slides</Document_x0020_Category>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2C994F0E913E754ABB9D17536BA85D5B" ma:contentTypeVersion="1" ma:contentTypeDescription="Create a new document." ma:contentTypeScope="" ma:versionID="7fb0db5ab7b5b580bf15b824e89a5bd4">
  <xsd:schema xmlns:xsd="http://www.w3.org/2001/XMLSchema" xmlns:xs="http://www.w3.org/2001/XMLSchema" xmlns:p="http://schemas.microsoft.com/office/2006/metadata/properties" xmlns:ns2="d54cbe69-32bd-412a-b004-9152f949605e" xmlns:ns3="a6a991dc-0b6d-4878-9c25-1c00bcb004e1" targetNamespace="http://schemas.microsoft.com/office/2006/metadata/properties" ma:root="true" ma:fieldsID="9f667bb1fb32354938f5dd81d3130b99" ns2:_="" ns3:_="">
    <xsd:import namespace="d54cbe69-32bd-412a-b004-9152f949605e"/>
    <xsd:import namespace="a6a991dc-0b6d-4878-9c25-1c00bcb004e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6a991dc-0b6d-4878-9c25-1c00bcb004e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a6a991dc-0b6d-4878-9c25-1c00bcb004e1"/>
    <ds:schemaRef ds:uri="http://schemas.microsoft.com/office/2006/metadata/properties"/>
    <ds:schemaRef ds:uri="d54cbe69-32bd-412a-b004-9152f949605e"/>
    <ds:schemaRef ds:uri="http://schemas.microsoft.com/office/2006/documentManagement/types"/>
    <ds:schemaRef ds:uri="http://www.w3.org/XML/1998/namespace"/>
    <ds:schemaRef ds:uri="http://purl.org/dc/elements/1.1/"/>
    <ds:schemaRef ds:uri="http://purl.org/dc/dcmitype/"/>
    <ds:schemaRef ds:uri="http://schemas.openxmlformats.org/package/2006/metadata/core-properties"/>
    <ds:schemaRef ds:uri="http://schemas.microsoft.com/office/infopath/2007/PartnerControls"/>
    <ds:schemaRef ds:uri="http://purl.org/dc/term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0F98378-A481-4832-9D7B-F6E2553DCF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6a991dc-0b6d-4878-9c25-1c00bcb004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1643</TotalTime>
  <Words>2188</Words>
  <Application>Microsoft Office PowerPoint</Application>
  <PresentationFormat>Widescreen</PresentationFormat>
  <Paragraphs>409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Double Antibody–Drug Conjugate (DAD): Phase I Trial of Sacituzumab Govitecan + Enfortumab Vedotin in Metastatic Urothelial Carcinoma</vt:lpstr>
      <vt:lpstr>About These Slides</vt:lpstr>
      <vt:lpstr>DAD Trial: Background</vt:lpstr>
      <vt:lpstr>DAD Trial: Study Design</vt:lpstr>
      <vt:lpstr>DAD Trial: Baseline Characteristics</vt:lpstr>
      <vt:lpstr>DAD Trial: Maximum Tolerated Dose</vt:lpstr>
      <vt:lpstr>DAD Trial: Adverse Events</vt:lpstr>
      <vt:lpstr>DAD Trial: Recommended Phase II Dose</vt:lpstr>
      <vt:lpstr>DAD Trial: Efficacy Outcomes</vt:lpstr>
      <vt:lpstr>DAD Trial: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Double Antibody–Drug Conjugate (DAD)</dc:title>
  <dc:creator>Preferred User</dc:creator>
  <cp:lastModifiedBy>vwenzel@clinicaloptions.com</cp:lastModifiedBy>
  <cp:revision>33</cp:revision>
  <cp:lastPrinted>2016-09-26T20:21:49Z</cp:lastPrinted>
  <dcterms:created xsi:type="dcterms:W3CDTF">2005-05-27T15:08:01Z</dcterms:created>
  <dcterms:modified xsi:type="dcterms:W3CDTF">2023-10-25T22:18:04Z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90961674-c2dc-49ec-ae20-698baaf92967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0x0101002C994F0E913E754ABB9D17536BA85D5B</vt:lpwstr>
  </property>
  <property fmtid="{D5CDD505-2E9C-101B-9397-08002B2CF9AE}" pid="9" name="MediaServiceImageTags">
    <vt:lpwstr/>
  </property>
</Properties>
</file>