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 id="2147484673" r:id="rId8"/>
    <p:sldMasterId id="2147484682" r:id="rId9"/>
    <p:sldMasterId id="2147484691" r:id="rId10"/>
  </p:sldMasterIdLst>
  <p:notesMasterIdLst>
    <p:notesMasterId r:id="rId23"/>
  </p:notesMasterIdLst>
  <p:handoutMasterIdLst>
    <p:handoutMasterId r:id="rId24"/>
  </p:handoutMasterIdLst>
  <p:sldIdLst>
    <p:sldId id="321" r:id="rId11"/>
    <p:sldId id="556" r:id="rId12"/>
    <p:sldId id="559" r:id="rId13"/>
    <p:sldId id="587" r:id="rId14"/>
    <p:sldId id="594" r:id="rId15"/>
    <p:sldId id="602" r:id="rId16"/>
    <p:sldId id="601" r:id="rId17"/>
    <p:sldId id="596" r:id="rId18"/>
    <p:sldId id="598" r:id="rId19"/>
    <p:sldId id="599" r:id="rId20"/>
    <p:sldId id="583" r:id="rId21"/>
    <p:sldId id="318" r:id="rId22"/>
  </p:sldIdLst>
  <p:sldSz cx="12192000" cy="6858000"/>
  <p:notesSz cx="7315200" cy="9601200"/>
  <p:custDataLst>
    <p:tags r:id="rId25"/>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4" clrIdx="6"/>
  <p:cmAuthor id="2" name="Melanie Couton" initials="MAC" lastIdx="6" clrIdx="3"/>
  <p:cmAuthor id="3" name="ralfieri" initials="ra" lastIdx="2" clrIdx="8"/>
  <p:cmAuthor id="4" name="Megan Capel" initials="MC" lastIdx="20"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9"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Jill Sakai" initials="JS" lastIdx="7" clrIdx="13">
    <p:extLst>
      <p:ext uri="{19B8F6BF-5375-455C-9EA6-DF929625EA0E}">
        <p15:presenceInfo xmlns:p15="http://schemas.microsoft.com/office/powerpoint/2012/main" userId="Jill Sakai" providerId="None"/>
      </p:ext>
    </p:extLst>
  </p:cmAuthor>
  <p:cmAuthor id="15" name="spantry@clinicaloptions.com" initials="s" lastIdx="1" clrIdx="14">
    <p:extLst>
      <p:ext uri="{19B8F6BF-5375-455C-9EA6-DF929625EA0E}">
        <p15:presenceInfo xmlns:p15="http://schemas.microsoft.com/office/powerpoint/2012/main" userId="spantry@clinicaloptions.com" providerId="None"/>
      </p:ext>
    </p:extLst>
  </p:cmAuthor>
  <p:cmAuthor id="16" name="Terrence Fagan" initials="TF" lastIdx="5" clrIdx="15">
    <p:extLst>
      <p:ext uri="{19B8F6BF-5375-455C-9EA6-DF929625EA0E}">
        <p15:presenceInfo xmlns:p15="http://schemas.microsoft.com/office/powerpoint/2012/main" userId="S::tfagan@clinicaloptions.com::6b543a43-2034-4a4a-856a-43baa52402be" providerId="AD"/>
      </p:ext>
    </p:extLst>
  </p:cmAuthor>
  <p:cmAuthor id="17" name="CLINICALOPTIONS\tquill" initials="C" lastIdx="1" clrIdx="16">
    <p:extLst>
      <p:ext uri="{19B8F6BF-5375-455C-9EA6-DF929625EA0E}">
        <p15:presenceInfo xmlns:p15="http://schemas.microsoft.com/office/powerpoint/2012/main" userId="CLINICALOPTIONS\tquill" providerId="None"/>
      </p:ext>
    </p:extLst>
  </p:cmAuthor>
  <p:cmAuthor id="18" name="Christy Seals" initials="CS" lastIdx="3" clrIdx="17">
    <p:extLst>
      <p:ext uri="{19B8F6BF-5375-455C-9EA6-DF929625EA0E}">
        <p15:presenceInfo xmlns:p15="http://schemas.microsoft.com/office/powerpoint/2012/main" userId="S::cseals@clinicaloptions.com::0852e532-1f9e-4bbf-9b56-be19a9543a31" providerId="AD"/>
      </p:ext>
    </p:extLst>
  </p:cmAuthor>
  <p:cmAuthor id="19" name="Dussadee Royal" initials="DR" lastIdx="1" clrIdx="18">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44555F"/>
    <a:srgbClr val="015873"/>
    <a:srgbClr val="00823B"/>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72" autoAdjust="0"/>
    <p:restoredTop sz="72024" autoAdjust="0"/>
  </p:normalViewPr>
  <p:slideViewPr>
    <p:cSldViewPr snapToGrid="0" showGuides="1">
      <p:cViewPr varScale="1">
        <p:scale>
          <a:sx n="48" d="100"/>
          <a:sy n="48" d="100"/>
        </p:scale>
        <p:origin x="1516" y="40"/>
      </p:cViewPr>
      <p:guideLst>
        <p:guide orient="horz" pos="4128"/>
        <p:guide orient="horz" pos="1008"/>
        <p:guide orient="horz" pos="4032"/>
        <p:guide orient="horz" pos="151"/>
        <p:guide orient="horz" pos="258"/>
        <p:guide orient="horz" pos="3912"/>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50" d="100"/>
        <a:sy n="150" d="100"/>
      </p:scale>
      <p:origin x="0" y="0"/>
    </p:cViewPr>
  </p:notesTextViewPr>
  <p:sorterViewPr>
    <p:cViewPr varScale="1">
      <p:scale>
        <a:sx n="1" d="1"/>
        <a:sy n="1" d="1"/>
      </p:scale>
      <p:origin x="0" y="-140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2.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1.xml"/><Relationship Id="rId24" Type="http://schemas.openxmlformats.org/officeDocument/2006/relationships/handoutMaster" Target="handoutMasters/handoutMaster1.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Master" Target="slideMasters/slideMaster5.xml"/><Relationship Id="rId19" Type="http://schemas.openxmlformats.org/officeDocument/2006/relationships/slide" Target="slides/slide9.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16926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Allo-HSCT, allogenic hematopoietic stem cell transplant; GVHD, graft-vs-host disease; IgG4, immunoglobulin G4.</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709485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GVHD, graft-vs-host disease; KPS, Karnofsky performance status; NIH, National Institutes of Health; ORR, overall response rate; RP2D, recommended phase II dose.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3233872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cGVHD, chronic graft-vs-host disease; KPS, Karnofsky performance status.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836039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GVHD, graft-vs-host disease; ORR, overall response rate; PR, partial response; ToT, time on treatment; TTR, time to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065823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GI, gastrointestinal; GVHD, graft-vs-host disease; PR, partial response.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475556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ALT, alanine aminotransferase; AST, aspartate aminotransferase; CPK, creatine phosphokinase; Gr, grade; GVHD, graft-vs-host disease;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8870576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CMV, cytomegalovirus; EBV, Epstein-Barr virus; GVHD, graft-vs-host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4273313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latin typeface="Arial" panose="020B0604020202020204" pitchFamily="34" charset="0"/>
                <a:cs typeface="Arial" panose="020B0604020202020204" pitchFamily="34" charset="0"/>
              </a:rPr>
              <a:t>GVHD, graft-vs-host disease; LSS, </a:t>
            </a:r>
            <a:r>
              <a:rPr lang="en-US" b="0" i="1" dirty="0">
                <a:solidFill>
                  <a:srgbClr val="4D5156"/>
                </a:solidFill>
                <a:effectLst/>
                <a:latin typeface="Arial" panose="020B0604020202020204" pitchFamily="34" charset="0"/>
                <a:cs typeface="Arial" panose="020B0604020202020204" pitchFamily="34" charset="0"/>
              </a:rPr>
              <a:t>Lee Symptom Scale; </a:t>
            </a:r>
            <a:r>
              <a:rPr lang="en-US" i="1" dirty="0">
                <a:latin typeface="Arial" panose="020B0604020202020204" pitchFamily="34" charset="0"/>
                <a:cs typeface="Arial" panose="020B0604020202020204" pitchFamily="34" charset="0"/>
              </a:rPr>
              <a:t>NIH, National Institutes of Health.</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095939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GVHD, graft-vs-host disease; LSS, Lee Symptom Scale; ORR, overall response rate.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40213383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0" name="Picture 12">
            <a:extLst>
              <a:ext uri="{FF2B5EF4-FFF2-40B4-BE49-F238E27FC236}">
                <a16:creationId xmlns:a16="http://schemas.microsoft.com/office/drawing/2014/main" id="{39FA180E-C2BE-46AF-AC4E-CD561BB6D6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575" y="3665838"/>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holding, woman, hand, table&#10;&#10;Description automatically generated">
            <a:extLst>
              <a:ext uri="{FF2B5EF4-FFF2-40B4-BE49-F238E27FC236}">
                <a16:creationId xmlns:a16="http://schemas.microsoft.com/office/drawing/2014/main" id="{4AF6D221-930B-4605-80B6-CE32FB225A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1575" y="3657600"/>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0674685D-7653-4B36-B1A2-183715BD998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147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242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708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83739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9682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23763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1373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4">
            <a:extLst>
              <a:ext uri="{FF2B5EF4-FFF2-40B4-BE49-F238E27FC236}">
                <a16:creationId xmlns:a16="http://schemas.microsoft.com/office/drawing/2014/main" id="{53B952E1-F648-442B-B7FD-EE18F8DA468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48638" y="5994400"/>
            <a:ext cx="3686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72016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DE67-98D5-BF42-BA55-69641AC644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3E7353-4A01-614A-8E2C-97452C25F6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ACA6CD-3A96-764B-8136-E9678CE640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0D8F689-F715-4645-8F44-E83CC9CA8334}"/>
              </a:ext>
            </a:extLst>
          </p:cNvPr>
          <p:cNvSpPr>
            <a:spLocks noGrp="1"/>
          </p:cNvSpPr>
          <p:nvPr>
            <p:ph type="dt" sz="half" idx="10"/>
          </p:nvPr>
        </p:nvSpPr>
        <p:spPr/>
        <p:txBody>
          <a:bodyPr/>
          <a:lstStyle/>
          <a:p>
            <a:fld id="{EDB14188-E20C-8349-BCA2-5AFDACDFA5A1}" type="datetimeFigureOut">
              <a:rPr lang="en-US" smtClean="0"/>
              <a:t>12/22/2021</a:t>
            </a:fld>
            <a:endParaRPr lang="en-US" dirty="0"/>
          </a:p>
        </p:txBody>
      </p:sp>
      <p:sp>
        <p:nvSpPr>
          <p:cNvPr id="6" name="Footer Placeholder 5">
            <a:extLst>
              <a:ext uri="{FF2B5EF4-FFF2-40B4-BE49-F238E27FC236}">
                <a16:creationId xmlns:a16="http://schemas.microsoft.com/office/drawing/2014/main" id="{6CA06E8A-4A7E-E948-9D19-29F1B96A549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87C8AAC-8D94-E043-8B17-4A0C5E0A61C3}"/>
              </a:ext>
            </a:extLst>
          </p:cNvPr>
          <p:cNvSpPr>
            <a:spLocks noGrp="1"/>
          </p:cNvSpPr>
          <p:nvPr>
            <p:ph type="sldNum" sz="quarter" idx="12"/>
          </p:nvPr>
        </p:nvSpPr>
        <p:spPr/>
        <p:txBody>
          <a:bodyPr/>
          <a:lstStyle/>
          <a:p>
            <a:fld id="{1EE26CAD-0878-A14B-BECD-4D45ECEF0934}" type="slidenum">
              <a:rPr lang="en-US" smtClean="0"/>
              <a:t>‹#›</a:t>
            </a:fld>
            <a:endParaRPr lang="en-US" dirty="0"/>
          </a:p>
        </p:txBody>
      </p:sp>
    </p:spTree>
    <p:extLst>
      <p:ext uri="{BB962C8B-B14F-4D97-AF65-F5344CB8AC3E}">
        <p14:creationId xmlns:p14="http://schemas.microsoft.com/office/powerpoint/2010/main" val="1711296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962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6141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0182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0325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1610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55751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5900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7946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876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54451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1665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07995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51561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8151465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21316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6434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1329412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37495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5473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43769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12093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7419744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5166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1052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47745"/>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 id="2147484672"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48340122"/>
      </p:ext>
    </p:extLst>
  </p:cSld>
  <p:clrMap bg1="dk2" tx1="lt1" bg2="dk1" tx2="lt2" accent1="accent1" accent2="accent2" accent3="accent3" accent4="accent4" accent5="accent5" accent6="accent6" hlink="hlink" folHlink="folHlink"/>
  <p:sldLayoutIdLst>
    <p:sldLayoutId id="2147484674" r:id="rId1"/>
    <p:sldLayoutId id="2147484675" r:id="rId2"/>
    <p:sldLayoutId id="2147484676" r:id="rId3"/>
    <p:sldLayoutId id="2147484677" r:id="rId4"/>
    <p:sldLayoutId id="2147484678" r:id="rId5"/>
    <p:sldLayoutId id="2147484679" r:id="rId6"/>
    <p:sldLayoutId id="2147484680" r:id="rId7"/>
    <p:sldLayoutId id="214748468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369133449"/>
      </p:ext>
    </p:extLst>
  </p:cSld>
  <p:clrMap bg1="dk2" tx1="lt1" bg2="dk1" tx2="lt2" accent1="accent1" accent2="accent2" accent3="accent3" accent4="accent4" accent5="accent5" accent6="accent6"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276282295"/>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5.xml"/><Relationship Id="rId5" Type="http://schemas.openxmlformats.org/officeDocument/2006/relationships/hyperlink" Target="http://www.clinicaloptions.com/" TargetMode="Externa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2.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Phase I/II Study of Anti‒CSF-1R </a:t>
            </a:r>
            <a:br>
              <a:rPr lang="en-US" sz="4000" dirty="0"/>
            </a:br>
            <a:r>
              <a:rPr lang="en-US" sz="4000" dirty="0"/>
              <a:t>Antibody Axatilimab in Heavily Pretreated </a:t>
            </a:r>
            <a:br>
              <a:rPr lang="en-US" sz="4000" dirty="0"/>
            </a:br>
            <a:r>
              <a:rPr lang="en-US" sz="4000" dirty="0"/>
              <a:t>Chronic Graft-vs-Host Disease</a:t>
            </a:r>
            <a:endParaRPr lang="en-US" altLang="en-US" sz="4000" dirty="0"/>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Axatilimab in Heavily Pretreated Chronic GVHD: Background</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a:xfrm>
            <a:off x="604675" y="1513047"/>
            <a:ext cx="10877529" cy="4650686"/>
          </a:xfrm>
        </p:spPr>
        <p:txBody>
          <a:bodyPr/>
          <a:lstStyle/>
          <a:p>
            <a:pPr>
              <a:spcAft>
                <a:spcPts val="500"/>
              </a:spcAft>
            </a:pPr>
            <a:r>
              <a:rPr lang="en-US" sz="2400" dirty="0"/>
              <a:t>Chronic GVHD occurs in 30% to 50% of allo-HSCTs and is a major cause of late posttransplant morbidity and mortality</a:t>
            </a:r>
            <a:r>
              <a:rPr lang="en-US" sz="2400" baseline="30000" dirty="0"/>
              <a:t>1</a:t>
            </a:r>
          </a:p>
          <a:p>
            <a:pPr lvl="1">
              <a:spcAft>
                <a:spcPts val="500"/>
              </a:spcAft>
            </a:pPr>
            <a:r>
              <a:rPr lang="en-US" sz="2200" dirty="0"/>
              <a:t>~50% of patients have inadequate response or disease progression after standard frontline corticosteroid treatment</a:t>
            </a:r>
          </a:p>
          <a:p>
            <a:pPr>
              <a:spcAft>
                <a:spcPts val="500"/>
              </a:spcAft>
            </a:pPr>
            <a:r>
              <a:rPr lang="en-US" sz="2400" dirty="0"/>
              <a:t>Axatilimab is a high-affinity anti‒CSF-1R humanized IgG4 antibody administered via 30-min infusion every 2-4 wk to target circulating profibrotic monocytes</a:t>
            </a:r>
            <a:r>
              <a:rPr lang="en-US" sz="2400" baseline="30000" dirty="0"/>
              <a:t>1,2</a:t>
            </a:r>
          </a:p>
          <a:p>
            <a:pPr lvl="1">
              <a:spcAft>
                <a:spcPts val="500"/>
              </a:spcAft>
            </a:pPr>
            <a:r>
              <a:rPr lang="en-US" sz="2200" dirty="0"/>
              <a:t>CSF-1R signaling drives macrophage role in GVHD pathology</a:t>
            </a:r>
            <a:endParaRPr lang="en-US" sz="2200" baseline="30000" dirty="0"/>
          </a:p>
          <a:p>
            <a:r>
              <a:rPr lang="en-US" sz="2400" dirty="0"/>
              <a:t>Phase I/II dose escalation/expansion study assessed safety, tolerability, and efficacy of axatilimab for chronic GVHD after ≥2 systemic therapies</a:t>
            </a:r>
            <a:r>
              <a:rPr lang="en-US" sz="2400" baseline="30000" dirty="0"/>
              <a:t>3,4</a:t>
            </a:r>
          </a:p>
          <a:p>
            <a:pPr lvl="1"/>
            <a:r>
              <a:rPr lang="en-US" sz="2200" dirty="0"/>
              <a:t>Phase I suggested safe clinical activity in chronic GVHD; phase II analysis presented here</a:t>
            </a:r>
            <a:endParaRPr lang="en-US" sz="2200" baseline="30000" dirty="0"/>
          </a:p>
        </p:txBody>
      </p:sp>
      <p:sp>
        <p:nvSpPr>
          <p:cNvPr id="11" name="Text Box 15">
            <a:extLst>
              <a:ext uri="{FF2B5EF4-FFF2-40B4-BE49-F238E27FC236}">
                <a16:creationId xmlns:a16="http://schemas.microsoft.com/office/drawing/2014/main" id="{7E4E7C93-0352-F149-A462-090DD959E796}"/>
              </a:ext>
            </a:extLst>
          </p:cNvPr>
          <p:cNvSpPr txBox="1">
            <a:spLocks noChangeArrowheads="1"/>
          </p:cNvSpPr>
          <p:nvPr/>
        </p:nvSpPr>
        <p:spPr bwMode="auto">
          <a:xfrm>
            <a:off x="402232" y="6365945"/>
            <a:ext cx="850579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4555F"/>
                </a:solidFill>
                <a:latin typeface="Calibri" panose="020F0502020204030204" pitchFamily="34" charset="0"/>
              </a:rPr>
              <a:t>1. Saidu. Front Immunol. 2020;11:578314. 2. NCT03604692. 3. Arora. ASH 2020. Abstr 358. 4. Lee. ASH 2021. Abstr 263.</a:t>
            </a:r>
            <a:endParaRPr lang="en-US" altLang="en-US" sz="1400" b="0" dirty="0">
              <a:solidFill>
                <a:srgbClr val="44555F"/>
              </a:solidFill>
              <a:latin typeface="Calibri" panose="020F0502020204030204" pitchFamily="34" charset="0"/>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Axatilimab in Chronic GVHD: Study Design</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Content Placeholder 4">
            <a:extLst>
              <a:ext uri="{FF2B5EF4-FFF2-40B4-BE49-F238E27FC236}">
                <a16:creationId xmlns:a16="http://schemas.microsoft.com/office/drawing/2014/main" id="{01F74216-1FF6-1C4D-B053-8F4F6C90CA6F}"/>
              </a:ext>
            </a:extLst>
          </p:cNvPr>
          <p:cNvSpPr>
            <a:spLocks noGrp="1"/>
          </p:cNvSpPr>
          <p:nvPr>
            <p:ph idx="1"/>
          </p:nvPr>
        </p:nvSpPr>
        <p:spPr>
          <a:xfrm>
            <a:off x="604838" y="1512888"/>
            <a:ext cx="10877550" cy="4651375"/>
          </a:xfrm>
        </p:spPr>
        <p:txBody>
          <a:bodyPr/>
          <a:lstStyle/>
          <a:p>
            <a:r>
              <a:rPr lang="en-US" sz="2400" dirty="0"/>
              <a:t>Phase I/II dose escalation/expansion study</a:t>
            </a:r>
          </a:p>
          <a:p>
            <a:endParaRPr lang="en-US" sz="2400" dirty="0"/>
          </a:p>
          <a:p>
            <a:endParaRPr lang="en-US" sz="1400" dirty="0"/>
          </a:p>
          <a:p>
            <a:endParaRPr lang="en-US" sz="14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2400" dirty="0"/>
          </a:p>
          <a:p>
            <a:r>
              <a:rPr lang="en-US" sz="2400" b="1" dirty="0"/>
              <a:t>Phase I endpoints: </a:t>
            </a:r>
            <a:r>
              <a:rPr lang="en-US" sz="2400" dirty="0"/>
              <a:t>safety, ORR, RP2D (analysis identified as 1.0 mg/kg Q2W)</a:t>
            </a:r>
          </a:p>
          <a:p>
            <a:r>
              <a:rPr lang="en-US" sz="2400" b="1" dirty="0"/>
              <a:t>Phase II primary endpoint: </a:t>
            </a:r>
            <a:r>
              <a:rPr lang="en-US" sz="2400" dirty="0"/>
              <a:t>ORR (by 2014 NIH chronic GVHD criteria)</a:t>
            </a:r>
            <a:endParaRPr lang="en-US" sz="2400" baseline="30000" dirty="0"/>
          </a:p>
        </p:txBody>
      </p:sp>
      <p:sp>
        <p:nvSpPr>
          <p:cNvPr id="22" name="Text Box 15">
            <a:extLst>
              <a:ext uri="{FF2B5EF4-FFF2-40B4-BE49-F238E27FC236}">
                <a16:creationId xmlns:a16="http://schemas.microsoft.com/office/drawing/2014/main" id="{8DAA772F-CF1B-A24D-848D-45EE2E6235FB}"/>
              </a:ext>
            </a:extLst>
          </p:cNvPr>
          <p:cNvSpPr txBox="1">
            <a:spLocks noChangeArrowheads="1"/>
          </p:cNvSpPr>
          <p:nvPr/>
        </p:nvSpPr>
        <p:spPr bwMode="auto">
          <a:xfrm>
            <a:off x="402232" y="63659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Lee. ASH 2021. Abstr 263.</a:t>
            </a:r>
            <a:endParaRPr lang="en-US" altLang="en-US" sz="1400" b="0" dirty="0">
              <a:solidFill>
                <a:schemeClr val="bg2"/>
              </a:solidFill>
              <a:latin typeface="Calibri" panose="020F0502020204030204" pitchFamily="34" charset="0"/>
              <a:cs typeface="+mn-cs"/>
            </a:endParaRPr>
          </a:p>
        </p:txBody>
      </p:sp>
      <p:sp>
        <p:nvSpPr>
          <p:cNvPr id="51" name="TextBox 50">
            <a:extLst>
              <a:ext uri="{FF2B5EF4-FFF2-40B4-BE49-F238E27FC236}">
                <a16:creationId xmlns:a16="http://schemas.microsoft.com/office/drawing/2014/main" id="{172AEE27-2445-B640-BA6C-B28FB737BA7E}"/>
              </a:ext>
            </a:extLst>
          </p:cNvPr>
          <p:cNvSpPr txBox="1"/>
          <p:nvPr/>
        </p:nvSpPr>
        <p:spPr>
          <a:xfrm>
            <a:off x="1910525" y="4576554"/>
            <a:ext cx="2000980" cy="584775"/>
          </a:xfrm>
          <a:prstGeom prst="rect">
            <a:avLst/>
          </a:prstGeom>
          <a:solidFill>
            <a:schemeClr val="accent1"/>
          </a:solidFill>
          <a:ln>
            <a:solidFill>
              <a:sysClr val="windowText" lastClr="000000"/>
            </a:solid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0.15 mg/kg Q2W</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sz="1600" b="0" kern="0" dirty="0">
                <a:solidFill>
                  <a:srgbClr val="FFFFFF"/>
                </a:solidFill>
                <a:latin typeface="Calibri" panose="020F0502020204030204" pitchFamily="34" charset="0"/>
                <a:cs typeface="Calibri" panose="020F0502020204030204" pitchFamily="34" charset="0"/>
              </a:rPr>
              <a:t>(n = 1)</a:t>
            </a:r>
          </a:p>
        </p:txBody>
      </p:sp>
      <p:sp>
        <p:nvSpPr>
          <p:cNvPr id="52" name="TextBox 23">
            <a:extLst>
              <a:ext uri="{FF2B5EF4-FFF2-40B4-BE49-F238E27FC236}">
                <a16:creationId xmlns:a16="http://schemas.microsoft.com/office/drawing/2014/main" id="{9F0293A2-1EC5-2741-9CC7-1090BD4C2BE3}"/>
              </a:ext>
            </a:extLst>
          </p:cNvPr>
          <p:cNvSpPr txBox="1">
            <a:spLocks noChangeArrowheads="1"/>
          </p:cNvSpPr>
          <p:nvPr/>
        </p:nvSpPr>
        <p:spPr bwMode="auto">
          <a:xfrm>
            <a:off x="359073" y="2653363"/>
            <a:ext cx="219324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Patients aged ≥</a:t>
            </a:r>
            <a:r>
              <a:rPr lang="en-US" altLang="en-US" sz="1600" b="0" dirty="0">
                <a:solidFill>
                  <a:srgbClr val="000000"/>
                </a:solidFill>
                <a:latin typeface="Calibri" panose="020F0502020204030204" pitchFamily="34" charset="0"/>
                <a:ea typeface="ＭＳ Ｐゴシック" panose="020B0600070205080204" pitchFamily="34" charset="-128"/>
                <a:cs typeface="Calibri" panose="020F0502020204030204" pitchFamily="34" charset="0"/>
              </a:rPr>
              <a:t>6</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 yr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with active chronic GVHD </a:t>
            </a:r>
            <a:r>
              <a:rPr lang="en-US" altLang="en-US" sz="1600" b="0" dirty="0">
                <a:solidFill>
                  <a:srgbClr val="000000"/>
                </a:solidFill>
                <a:latin typeface="Calibri" panose="020F0502020204030204" pitchFamily="34" charset="0"/>
                <a:ea typeface="ＭＳ Ｐゴシック" panose="020B0600070205080204" pitchFamily="34" charset="-128"/>
                <a:cs typeface="Calibri" panose="020F0502020204030204" pitchFamily="34" charset="0"/>
              </a:rPr>
              <a:t>after ≥2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prior treatments; </a:t>
            </a:r>
            <a:r>
              <a:rPr lang="en-US" altLang="en-US" sz="1600" b="0" dirty="0">
                <a:solidFill>
                  <a:srgbClr val="000000"/>
                </a:solidFill>
                <a:latin typeface="Calibri" panose="020F0502020204030204" pitchFamily="34" charset="0"/>
                <a:ea typeface="ＭＳ Ｐゴシック" panose="020B0600070205080204" pitchFamily="34" charset="-128"/>
                <a:cs typeface="Calibri" panose="020F0502020204030204" pitchFamily="34" charset="0"/>
              </a:rPr>
              <a:t>KPS ≥60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N = 40)</a:t>
            </a:r>
            <a:endPar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53" name="Straight Arrow Connector 52">
            <a:extLst>
              <a:ext uri="{FF2B5EF4-FFF2-40B4-BE49-F238E27FC236}">
                <a16:creationId xmlns:a16="http://schemas.microsoft.com/office/drawing/2014/main" id="{20268F8C-AFB5-A24E-BE0A-226ECEF96759}"/>
              </a:ext>
            </a:extLst>
          </p:cNvPr>
          <p:cNvCxnSpPr>
            <a:cxnSpLocks/>
          </p:cNvCxnSpPr>
          <p:nvPr/>
        </p:nvCxnSpPr>
        <p:spPr>
          <a:xfrm>
            <a:off x="2552316" y="3253527"/>
            <a:ext cx="474733" cy="0"/>
          </a:xfrm>
          <a:prstGeom prst="straightConnector1">
            <a:avLst/>
          </a:prstGeom>
          <a:noFill/>
          <a:ln w="28575" cap="flat" cmpd="sng" algn="ctr">
            <a:solidFill>
              <a:schemeClr val="bg1"/>
            </a:solidFill>
            <a:prstDash val="solid"/>
            <a:headEnd type="none" w="med" len="med"/>
            <a:tailEnd type="triangle" w="med" len="med"/>
          </a:ln>
          <a:effectLst/>
        </p:spPr>
      </p:cxnSp>
      <p:sp>
        <p:nvSpPr>
          <p:cNvPr id="57" name="TextBox 56">
            <a:extLst>
              <a:ext uri="{FF2B5EF4-FFF2-40B4-BE49-F238E27FC236}">
                <a16:creationId xmlns:a16="http://schemas.microsoft.com/office/drawing/2014/main" id="{B7A4E62E-0531-6A4A-A6E7-B19D1F62FB18}"/>
              </a:ext>
            </a:extLst>
          </p:cNvPr>
          <p:cNvSpPr txBox="1"/>
          <p:nvPr/>
        </p:nvSpPr>
        <p:spPr bwMode="auto">
          <a:xfrm>
            <a:off x="3351850" y="2233618"/>
            <a:ext cx="188199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pPr>
            <a:r>
              <a:rPr lang="en-US" dirty="0">
                <a:solidFill>
                  <a:schemeClr val="bg1"/>
                </a:solidFill>
                <a:latin typeface="Calibri" panose="020F0502020204030204" pitchFamily="34" charset="0"/>
              </a:rPr>
              <a:t>Phase I Escalation</a:t>
            </a:r>
            <a:br>
              <a:rPr lang="en-US" dirty="0">
                <a:solidFill>
                  <a:schemeClr val="bg1"/>
                </a:solidFill>
                <a:latin typeface="Calibri" panose="020F0502020204030204" pitchFamily="34" charset="0"/>
              </a:rPr>
            </a:br>
            <a:r>
              <a:rPr lang="en-US" b="0" dirty="0">
                <a:solidFill>
                  <a:schemeClr val="bg1"/>
                </a:solidFill>
                <a:latin typeface="Calibri" panose="020F0502020204030204" pitchFamily="34" charset="0"/>
              </a:rPr>
              <a:t>(n = 17)</a:t>
            </a:r>
          </a:p>
        </p:txBody>
      </p:sp>
      <p:sp>
        <p:nvSpPr>
          <p:cNvPr id="58" name="TextBox 57">
            <a:extLst>
              <a:ext uri="{FF2B5EF4-FFF2-40B4-BE49-F238E27FC236}">
                <a16:creationId xmlns:a16="http://schemas.microsoft.com/office/drawing/2014/main" id="{051B4C50-2E81-6344-B50C-809375DC6A4F}"/>
              </a:ext>
            </a:extLst>
          </p:cNvPr>
          <p:cNvSpPr txBox="1"/>
          <p:nvPr/>
        </p:nvSpPr>
        <p:spPr bwMode="auto">
          <a:xfrm>
            <a:off x="8642252" y="2131774"/>
            <a:ext cx="19527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Phase II Expansion</a:t>
            </a:r>
            <a:br>
              <a:rPr lang="en-US" dirty="0">
                <a:solidFill>
                  <a:schemeClr val="bg1"/>
                </a:solidFill>
                <a:latin typeface="Calibri" panose="020F0502020204030204" pitchFamily="34" charset="0"/>
              </a:rPr>
            </a:br>
            <a:r>
              <a:rPr lang="en-US" b="0" dirty="0">
                <a:solidFill>
                  <a:schemeClr val="bg1"/>
                </a:solidFill>
                <a:latin typeface="Calibri" panose="020F0502020204030204" pitchFamily="34" charset="0"/>
              </a:rPr>
              <a:t>(n = 23)</a:t>
            </a:r>
          </a:p>
        </p:txBody>
      </p:sp>
      <p:sp>
        <p:nvSpPr>
          <p:cNvPr id="59" name="TextBox 58">
            <a:extLst>
              <a:ext uri="{FF2B5EF4-FFF2-40B4-BE49-F238E27FC236}">
                <a16:creationId xmlns:a16="http://schemas.microsoft.com/office/drawing/2014/main" id="{AF50264C-83A3-7A41-BB47-D56C5E834FA5}"/>
              </a:ext>
            </a:extLst>
          </p:cNvPr>
          <p:cNvSpPr txBox="1"/>
          <p:nvPr/>
        </p:nvSpPr>
        <p:spPr>
          <a:xfrm>
            <a:off x="2731690" y="3926986"/>
            <a:ext cx="2000980" cy="584775"/>
          </a:xfrm>
          <a:prstGeom prst="rect">
            <a:avLst/>
          </a:prstGeom>
          <a:solidFill>
            <a:schemeClr val="accent1"/>
          </a:solidFill>
          <a:ln>
            <a:solidFill>
              <a:sysClr val="windowText" lastClr="000000"/>
            </a:solidFill>
          </a:ln>
        </p:spPr>
        <p:txBody>
          <a:bodyPr wrap="square">
            <a:spAutoFit/>
          </a:bodyPr>
          <a:lstStyle/>
          <a:p>
            <a:pPr lvl="0" algn="ctr" eaLnBrk="1" hangingPunct="1">
              <a:defRPr/>
            </a:pPr>
            <a:r>
              <a:rPr lang="en-US" sz="1600" b="0" kern="0" dirty="0">
                <a:solidFill>
                  <a:srgbClr val="FFFFFF"/>
                </a:solidFill>
                <a:latin typeface="Calibri" panose="020F0502020204030204" pitchFamily="34" charset="0"/>
                <a:cs typeface="Calibri" panose="020F0502020204030204" pitchFamily="34" charset="0"/>
              </a:rPr>
              <a:t>0.5 mg/kg Q2W</a:t>
            </a:r>
          </a:p>
          <a:p>
            <a:pPr lvl="0" algn="ctr" eaLnBrk="1" hangingPunct="1">
              <a:defRPr/>
            </a:pPr>
            <a:r>
              <a:rPr lang="en-US" sz="1600" b="0" kern="0" dirty="0">
                <a:solidFill>
                  <a:srgbClr val="FFFFFF"/>
                </a:solidFill>
                <a:latin typeface="Calibri" panose="020F0502020204030204" pitchFamily="34" charset="0"/>
                <a:cs typeface="Calibri" panose="020F0502020204030204" pitchFamily="34" charset="0"/>
              </a:rPr>
              <a:t>(n = 1)</a:t>
            </a:r>
          </a:p>
        </p:txBody>
      </p:sp>
      <p:sp>
        <p:nvSpPr>
          <p:cNvPr id="60" name="TextBox 59">
            <a:extLst>
              <a:ext uri="{FF2B5EF4-FFF2-40B4-BE49-F238E27FC236}">
                <a16:creationId xmlns:a16="http://schemas.microsoft.com/office/drawing/2014/main" id="{E2D970FC-1D18-D948-AB90-7A3CD3F25148}"/>
              </a:ext>
            </a:extLst>
          </p:cNvPr>
          <p:cNvSpPr txBox="1"/>
          <p:nvPr/>
        </p:nvSpPr>
        <p:spPr>
          <a:xfrm>
            <a:off x="8660764" y="2961139"/>
            <a:ext cx="2000980" cy="584775"/>
          </a:xfrm>
          <a:prstGeom prst="rect">
            <a:avLst/>
          </a:prstGeom>
          <a:solidFill>
            <a:schemeClr val="accent1"/>
          </a:solidFill>
          <a:ln>
            <a:solidFill>
              <a:sysClr val="windowText" lastClr="000000"/>
            </a:solid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1.0 mg/kg Q2W</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sz="1600" b="0" kern="0" dirty="0">
                <a:solidFill>
                  <a:srgbClr val="FFFFFF"/>
                </a:solidFill>
                <a:latin typeface="Calibri" panose="020F0502020204030204" pitchFamily="34" charset="0"/>
                <a:cs typeface="Calibri" panose="020F0502020204030204" pitchFamily="34" charset="0"/>
              </a:rPr>
              <a:t>(n = 23)</a:t>
            </a:r>
            <a:endPar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 name="TextBox 18">
            <a:extLst>
              <a:ext uri="{FF2B5EF4-FFF2-40B4-BE49-F238E27FC236}">
                <a16:creationId xmlns:a16="http://schemas.microsoft.com/office/drawing/2014/main" id="{E1703D0A-1719-DE4A-A9C5-C64E254155FB}"/>
              </a:ext>
            </a:extLst>
          </p:cNvPr>
          <p:cNvSpPr txBox="1"/>
          <p:nvPr/>
        </p:nvSpPr>
        <p:spPr>
          <a:xfrm>
            <a:off x="3458185" y="3280370"/>
            <a:ext cx="2000980" cy="584775"/>
          </a:xfrm>
          <a:prstGeom prst="rect">
            <a:avLst/>
          </a:prstGeom>
          <a:solidFill>
            <a:schemeClr val="accent1"/>
          </a:solidFill>
          <a:ln>
            <a:solidFill>
              <a:sysClr val="windowText" lastClr="000000"/>
            </a:solidFill>
          </a:ln>
        </p:spPr>
        <p:txBody>
          <a:bodyPr wrap="square">
            <a:spAutoFit/>
          </a:bodyPr>
          <a:lstStyle/>
          <a:p>
            <a:pPr lvl="0" algn="ctr" eaLnBrk="1" hangingPunct="1">
              <a:defRPr/>
            </a:pPr>
            <a:r>
              <a:rPr lang="en-US" sz="1600" b="0" kern="0" dirty="0">
                <a:solidFill>
                  <a:srgbClr val="FFFFFF"/>
                </a:solidFill>
                <a:latin typeface="Calibri" panose="020F0502020204030204" pitchFamily="34" charset="0"/>
                <a:cs typeface="Calibri" panose="020F0502020204030204" pitchFamily="34" charset="0"/>
              </a:rPr>
              <a:t>1.0 mg/kg Q2W</a:t>
            </a:r>
          </a:p>
          <a:p>
            <a:pPr lvl="0" algn="ctr" eaLnBrk="1" hangingPunct="1">
              <a:defRPr/>
            </a:pPr>
            <a:r>
              <a:rPr lang="en-US" sz="1600" b="0" kern="0" dirty="0">
                <a:solidFill>
                  <a:srgbClr val="FFFFFF"/>
                </a:solidFill>
                <a:latin typeface="Calibri" panose="020F0502020204030204" pitchFamily="34" charset="0"/>
                <a:cs typeface="Calibri" panose="020F0502020204030204" pitchFamily="34" charset="0"/>
              </a:rPr>
              <a:t>(n = 3)</a:t>
            </a:r>
          </a:p>
        </p:txBody>
      </p:sp>
      <p:sp>
        <p:nvSpPr>
          <p:cNvPr id="20" name="TextBox 19">
            <a:extLst>
              <a:ext uri="{FF2B5EF4-FFF2-40B4-BE49-F238E27FC236}">
                <a16:creationId xmlns:a16="http://schemas.microsoft.com/office/drawing/2014/main" id="{93E89C9C-52F9-AF49-8CEE-02713281ED7C}"/>
              </a:ext>
            </a:extLst>
          </p:cNvPr>
          <p:cNvSpPr txBox="1"/>
          <p:nvPr/>
        </p:nvSpPr>
        <p:spPr>
          <a:xfrm>
            <a:off x="5753915" y="3025829"/>
            <a:ext cx="2000980" cy="584775"/>
          </a:xfrm>
          <a:prstGeom prst="rect">
            <a:avLst/>
          </a:prstGeom>
          <a:solidFill>
            <a:schemeClr val="accent1"/>
          </a:solidFill>
          <a:ln>
            <a:solidFill>
              <a:sysClr val="windowText" lastClr="000000"/>
            </a:solidFill>
          </a:ln>
        </p:spPr>
        <p:txBody>
          <a:bodyPr wrap="square">
            <a:spAutoFit/>
          </a:bodyPr>
          <a:lstStyle/>
          <a:p>
            <a:pPr lvl="0" algn="ctr" eaLnBrk="1" hangingPunct="1">
              <a:defRPr/>
            </a:pPr>
            <a:r>
              <a:rPr lang="en-US" sz="1600" b="0" kern="0" dirty="0">
                <a:solidFill>
                  <a:srgbClr val="FFFFFF"/>
                </a:solidFill>
                <a:latin typeface="Calibri" panose="020F0502020204030204" pitchFamily="34" charset="0"/>
                <a:cs typeface="Calibri" panose="020F0502020204030204" pitchFamily="34" charset="0"/>
              </a:rPr>
              <a:t>3.0 mg/kg Q4W</a:t>
            </a:r>
          </a:p>
          <a:p>
            <a:pPr lvl="0" algn="ctr" eaLnBrk="1" hangingPunct="1">
              <a:defRPr/>
            </a:pPr>
            <a:r>
              <a:rPr lang="en-US" sz="1600" b="0" kern="0" dirty="0">
                <a:solidFill>
                  <a:srgbClr val="FFFFFF"/>
                </a:solidFill>
                <a:latin typeface="Calibri" panose="020F0502020204030204" pitchFamily="34" charset="0"/>
                <a:cs typeface="Calibri" panose="020F0502020204030204" pitchFamily="34" charset="0"/>
              </a:rPr>
              <a:t>(n = 6)</a:t>
            </a:r>
          </a:p>
        </p:txBody>
      </p:sp>
      <p:sp>
        <p:nvSpPr>
          <p:cNvPr id="21" name="TextBox 20">
            <a:extLst>
              <a:ext uri="{FF2B5EF4-FFF2-40B4-BE49-F238E27FC236}">
                <a16:creationId xmlns:a16="http://schemas.microsoft.com/office/drawing/2014/main" id="{899A18B6-D5BB-8F45-B9C8-6534140C0115}"/>
              </a:ext>
            </a:extLst>
          </p:cNvPr>
          <p:cNvSpPr txBox="1"/>
          <p:nvPr/>
        </p:nvSpPr>
        <p:spPr>
          <a:xfrm>
            <a:off x="5753915" y="2338784"/>
            <a:ext cx="2000980" cy="584775"/>
          </a:xfrm>
          <a:prstGeom prst="rect">
            <a:avLst/>
          </a:prstGeom>
          <a:solidFill>
            <a:schemeClr val="accent1"/>
          </a:solidFill>
          <a:ln>
            <a:solidFill>
              <a:sysClr val="windowText" lastClr="000000"/>
            </a:solidFill>
          </a:ln>
        </p:spPr>
        <p:txBody>
          <a:bodyPr wrap="square">
            <a:spAutoFit/>
          </a:bodyPr>
          <a:lstStyle/>
          <a:p>
            <a:pPr lvl="0" algn="ctr" eaLnBrk="1" hangingPunct="1">
              <a:defRPr/>
            </a:pPr>
            <a:r>
              <a:rPr lang="en-US" sz="1600" b="0" kern="0" dirty="0">
                <a:solidFill>
                  <a:srgbClr val="FFFFFF"/>
                </a:solidFill>
                <a:latin typeface="Calibri" panose="020F0502020204030204" pitchFamily="34" charset="0"/>
                <a:cs typeface="Calibri" panose="020F0502020204030204" pitchFamily="34" charset="0"/>
              </a:rPr>
              <a:t>3.0 mg/kg Q2W</a:t>
            </a:r>
          </a:p>
          <a:p>
            <a:pPr lvl="0" algn="ctr" eaLnBrk="1" hangingPunct="1">
              <a:defRPr/>
            </a:pPr>
            <a:r>
              <a:rPr lang="en-US" sz="1600" b="0" kern="0" dirty="0">
                <a:solidFill>
                  <a:srgbClr val="FFFFFF"/>
                </a:solidFill>
                <a:latin typeface="Calibri" panose="020F0502020204030204" pitchFamily="34" charset="0"/>
                <a:cs typeface="Calibri" panose="020F0502020204030204" pitchFamily="34" charset="0"/>
              </a:rPr>
              <a:t>(n = 6)</a:t>
            </a:r>
          </a:p>
        </p:txBody>
      </p:sp>
      <p:cxnSp>
        <p:nvCxnSpPr>
          <p:cNvPr id="23" name="Straight Arrow Connector 22">
            <a:extLst>
              <a:ext uri="{FF2B5EF4-FFF2-40B4-BE49-F238E27FC236}">
                <a16:creationId xmlns:a16="http://schemas.microsoft.com/office/drawing/2014/main" id="{356C55B2-AA82-2741-B7E8-E7A6C09D9276}"/>
              </a:ext>
            </a:extLst>
          </p:cNvPr>
          <p:cNvCxnSpPr>
            <a:cxnSpLocks/>
          </p:cNvCxnSpPr>
          <p:nvPr/>
        </p:nvCxnSpPr>
        <p:spPr>
          <a:xfrm>
            <a:off x="7916796" y="3236920"/>
            <a:ext cx="474733" cy="0"/>
          </a:xfrm>
          <a:prstGeom prst="straightConnector1">
            <a:avLst/>
          </a:prstGeom>
          <a:noFill/>
          <a:ln w="28575" cap="flat" cmpd="sng" algn="ctr">
            <a:solidFill>
              <a:schemeClr val="bg1"/>
            </a:solidFill>
            <a:prstDash val="solid"/>
            <a:headEnd type="none" w="med" len="med"/>
            <a:tailEnd type="triangle" w="med" len="med"/>
          </a:ln>
          <a:effectLst/>
        </p:spPr>
      </p:cxnSp>
    </p:spTree>
    <p:extLst>
      <p:ext uri="{BB962C8B-B14F-4D97-AF65-F5344CB8AC3E}">
        <p14:creationId xmlns:p14="http://schemas.microsoft.com/office/powerpoint/2010/main" val="35780124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Axatilimab in Chronic GVHD: Baseline Characteristics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Table 10">
            <a:extLst>
              <a:ext uri="{FF2B5EF4-FFF2-40B4-BE49-F238E27FC236}">
                <a16:creationId xmlns:a16="http://schemas.microsoft.com/office/drawing/2014/main" id="{14CB0628-60A6-5740-A3FC-0B3B623C0FC8}"/>
              </a:ext>
            </a:extLst>
          </p:cNvPr>
          <p:cNvGraphicFramePr>
            <a:graphicFrameLocks noGrp="1"/>
          </p:cNvGraphicFramePr>
          <p:nvPr>
            <p:extLst>
              <p:ext uri="{D42A27DB-BD31-4B8C-83A1-F6EECF244321}">
                <p14:modId xmlns:p14="http://schemas.microsoft.com/office/powerpoint/2010/main" val="3274734892"/>
              </p:ext>
            </p:extLst>
          </p:nvPr>
        </p:nvGraphicFramePr>
        <p:xfrm>
          <a:off x="719138" y="1282598"/>
          <a:ext cx="10763065" cy="4876800"/>
        </p:xfrm>
        <a:graphic>
          <a:graphicData uri="http://schemas.openxmlformats.org/drawingml/2006/table">
            <a:tbl>
              <a:tblPr firstRow="1" bandRow="1">
                <a:tableStyleId>{F5AB1C69-6EDB-4FF4-983F-18BD219EF322}</a:tableStyleId>
              </a:tblPr>
              <a:tblGrid>
                <a:gridCol w="4604162">
                  <a:extLst>
                    <a:ext uri="{9D8B030D-6E8A-4147-A177-3AD203B41FA5}">
                      <a16:colId xmlns:a16="http://schemas.microsoft.com/office/drawing/2014/main" val="4230268532"/>
                    </a:ext>
                  </a:extLst>
                </a:gridCol>
                <a:gridCol w="2332631">
                  <a:extLst>
                    <a:ext uri="{9D8B030D-6E8A-4147-A177-3AD203B41FA5}">
                      <a16:colId xmlns:a16="http://schemas.microsoft.com/office/drawing/2014/main" val="1471845447"/>
                    </a:ext>
                  </a:extLst>
                </a:gridCol>
                <a:gridCol w="1993338">
                  <a:extLst>
                    <a:ext uri="{9D8B030D-6E8A-4147-A177-3AD203B41FA5}">
                      <a16:colId xmlns:a16="http://schemas.microsoft.com/office/drawing/2014/main" val="971768868"/>
                    </a:ext>
                  </a:extLst>
                </a:gridCol>
                <a:gridCol w="1832934">
                  <a:extLst>
                    <a:ext uri="{9D8B030D-6E8A-4147-A177-3AD203B41FA5}">
                      <a16:colId xmlns:a16="http://schemas.microsoft.com/office/drawing/2014/main" val="1954794758"/>
                    </a:ext>
                  </a:extLst>
                </a:gridCol>
              </a:tblGrid>
              <a:tr h="448615">
                <a:tc>
                  <a:txBody>
                    <a:bodyPr/>
                    <a:lstStyle/>
                    <a:p>
                      <a:r>
                        <a:rPr lang="en-US" sz="1600" dirty="0">
                          <a:latin typeface="Calibri" panose="020F0502020204030204" pitchFamily="34" charset="0"/>
                          <a:cs typeface="Calibri" panose="020F0502020204030204" pitchFamily="34" charset="0"/>
                        </a:rPr>
                        <a:t>Characteristic</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dirty="0">
                          <a:latin typeface="Calibri" panose="020F0502020204030204" pitchFamily="34" charset="0"/>
                          <a:cs typeface="Calibri" panose="020F0502020204030204" pitchFamily="34" charset="0"/>
                        </a:rPr>
                        <a:t>Phase I (All Doses)</a:t>
                      </a:r>
                    </a:p>
                    <a:p>
                      <a:pPr algn="ctr"/>
                      <a:r>
                        <a:rPr lang="en-US" sz="1600" dirty="0">
                          <a:latin typeface="Calibri" panose="020F0502020204030204" pitchFamily="34" charset="0"/>
                          <a:cs typeface="Calibri" panose="020F0502020204030204" pitchFamily="34" charset="0"/>
                        </a:rPr>
                        <a:t>(n = 17)</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dirty="0">
                          <a:latin typeface="Calibri" panose="020F0502020204030204" pitchFamily="34" charset="0"/>
                          <a:cs typeface="Calibri" panose="020F0502020204030204" pitchFamily="34" charset="0"/>
                        </a:rPr>
                        <a:t>Phase II</a:t>
                      </a:r>
                    </a:p>
                    <a:p>
                      <a:pPr algn="ctr"/>
                      <a:r>
                        <a:rPr lang="en-US" sz="1600" dirty="0">
                          <a:latin typeface="Calibri" panose="020F0502020204030204" pitchFamily="34" charset="0"/>
                          <a:cs typeface="Calibri" panose="020F0502020204030204" pitchFamily="34" charset="0"/>
                        </a:rPr>
                        <a:t>(n = 23)</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dirty="0">
                          <a:latin typeface="Calibri" panose="020F0502020204030204" pitchFamily="34" charset="0"/>
                          <a:cs typeface="Calibri" panose="020F0502020204030204" pitchFamily="34" charset="0"/>
                        </a:rPr>
                        <a:t>All Patients</a:t>
                      </a:r>
                    </a:p>
                    <a:p>
                      <a:pPr algn="ctr"/>
                      <a:r>
                        <a:rPr lang="en-US" sz="1600" dirty="0">
                          <a:latin typeface="Calibri" panose="020F0502020204030204" pitchFamily="34" charset="0"/>
                          <a:cs typeface="Calibri" panose="020F0502020204030204" pitchFamily="34" charset="0"/>
                        </a:rPr>
                        <a:t>(N = 40)</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621750658"/>
                  </a:ext>
                </a:extLst>
              </a:tr>
              <a:tr h="269169">
                <a:tc>
                  <a:txBody>
                    <a:bodyPr/>
                    <a:lstStyle/>
                    <a:p>
                      <a:r>
                        <a:rPr lang="en-US" sz="1600" dirty="0">
                          <a:solidFill>
                            <a:schemeClr val="bg1"/>
                          </a:solidFill>
                          <a:latin typeface="Calibri" panose="020F0502020204030204" pitchFamily="34" charset="0"/>
                          <a:cs typeface="Calibri" panose="020F0502020204030204" pitchFamily="34" charset="0"/>
                        </a:rPr>
                        <a:t>Median age, yr (range)</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60 (29-73)</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57 (16-69)</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59 (16-73)</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3773154"/>
                  </a:ext>
                </a:extLst>
              </a:tr>
              <a:tr h="269169">
                <a:tc>
                  <a:txBody>
                    <a:bodyPr/>
                    <a:lstStyle/>
                    <a:p>
                      <a:r>
                        <a:rPr lang="en-US" sz="1600" b="0" dirty="0">
                          <a:solidFill>
                            <a:schemeClr val="bg1"/>
                          </a:solidFill>
                          <a:latin typeface="Calibri" panose="020F0502020204030204" pitchFamily="34" charset="0"/>
                          <a:cs typeface="Calibri" panose="020F0502020204030204" pitchFamily="34" charset="0"/>
                        </a:rPr>
                        <a:t>Male, n (%)</a:t>
                      </a:r>
                      <a:endParaRPr lang="en-US" sz="16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11 (65)</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14 (61)</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25 (63)</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80219419"/>
                  </a:ext>
                </a:extLst>
              </a:tr>
              <a:tr h="269169">
                <a:tc>
                  <a:txBody>
                    <a:bodyPr/>
                    <a:lstStyle/>
                    <a:p>
                      <a:r>
                        <a:rPr lang="en-US" sz="1600" dirty="0">
                          <a:solidFill>
                            <a:schemeClr val="bg1"/>
                          </a:solidFill>
                          <a:latin typeface="Calibri" panose="020F0502020204030204" pitchFamily="34" charset="0"/>
                          <a:cs typeface="Calibri" panose="020F0502020204030204" pitchFamily="34" charset="0"/>
                        </a:rPr>
                        <a:t>Myeloablative transplant, n (%)</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9 (53)</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17 (74)</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26 (65)</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46016661"/>
                  </a:ext>
                </a:extLst>
              </a:tr>
              <a:tr h="269169">
                <a:tc>
                  <a:txBody>
                    <a:bodyPr/>
                    <a:lstStyle/>
                    <a:p>
                      <a:r>
                        <a:rPr lang="en-US" sz="1600" dirty="0">
                          <a:solidFill>
                            <a:schemeClr val="bg1"/>
                          </a:solidFill>
                          <a:latin typeface="Calibri" panose="020F0502020204030204" pitchFamily="34" charset="0"/>
                          <a:cs typeface="Calibri" panose="020F0502020204030204" pitchFamily="34" charset="0"/>
                        </a:rPr>
                        <a:t>Related donor, n (%)</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9 (53)</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9 (39)</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18 (45)</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3324603"/>
                  </a:ext>
                </a:extLst>
              </a:tr>
              <a:tr h="269169">
                <a:tc>
                  <a:txBody>
                    <a:bodyPr/>
                    <a:lstStyle/>
                    <a:p>
                      <a:r>
                        <a:rPr lang="en-US" sz="1600" dirty="0">
                          <a:solidFill>
                            <a:schemeClr val="bg1"/>
                          </a:solidFill>
                          <a:latin typeface="Calibri" panose="020F0502020204030204" pitchFamily="34" charset="0"/>
                          <a:cs typeface="Calibri" panose="020F0502020204030204" pitchFamily="34" charset="0"/>
                        </a:rPr>
                        <a:t>Peripheral blood transplant, n (%)</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16 (94)</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21 (91)</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37 (93)</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24552940"/>
                  </a:ext>
                </a:extLst>
              </a:tr>
              <a:tr h="269169">
                <a:tc>
                  <a:txBody>
                    <a:bodyPr/>
                    <a:lstStyle/>
                    <a:p>
                      <a:r>
                        <a:rPr lang="en-US" sz="1600" dirty="0">
                          <a:solidFill>
                            <a:schemeClr val="bg1"/>
                          </a:solidFill>
                          <a:latin typeface="Calibri" panose="020F0502020204030204" pitchFamily="34" charset="0"/>
                          <a:cs typeface="Calibri" panose="020F0502020204030204" pitchFamily="34" charset="0"/>
                        </a:rPr>
                        <a:t>Median KPS at enrollment (range)</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80 (60-100)</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80 (60-90)</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80 (60-100)</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96108459"/>
                  </a:ext>
                </a:extLst>
              </a:tr>
              <a:tr h="448615">
                <a:tc>
                  <a:txBody>
                    <a:bodyPr/>
                    <a:lstStyle/>
                    <a:p>
                      <a:r>
                        <a:rPr lang="en-US" sz="1600" dirty="0">
                          <a:solidFill>
                            <a:schemeClr val="bg1"/>
                          </a:solidFill>
                          <a:latin typeface="Calibri" panose="020F0502020204030204" pitchFamily="34" charset="0"/>
                          <a:cs typeface="Calibri" panose="020F0502020204030204" pitchFamily="34" charset="0"/>
                        </a:rPr>
                        <a:t>Median organs involved, n (range)</a:t>
                      </a:r>
                      <a:endParaRPr lang="en-US" sz="1600" b="0" dirty="0">
                        <a:solidFill>
                          <a:schemeClr val="bg1"/>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≥4 organs, n (%)</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4 (1-5)</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10 (59)</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4 (1-9)</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16 (70)</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4 (1-9)</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26 (65)</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01110383"/>
                  </a:ext>
                </a:extLst>
              </a:tr>
              <a:tr h="807507">
                <a:tc>
                  <a:txBody>
                    <a:bodyPr/>
                    <a:lstStyle/>
                    <a:p>
                      <a:r>
                        <a:rPr lang="en-US" sz="1600" dirty="0">
                          <a:solidFill>
                            <a:schemeClr val="bg1"/>
                          </a:solidFill>
                          <a:latin typeface="Calibri" panose="020F0502020204030204" pitchFamily="34" charset="0"/>
                          <a:cs typeface="Calibri" panose="020F0502020204030204" pitchFamily="34" charset="0"/>
                        </a:rPr>
                        <a:t>Prior treatment, median (range)</a:t>
                      </a:r>
                      <a:endParaRPr lang="en-US" sz="1600" b="0" dirty="0">
                        <a:solidFill>
                          <a:schemeClr val="bg1"/>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Ibrutinib, n (%)</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Ruxolitinib, n (%)</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Belumosudil, n (%)</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4 (1-9)</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13 (77)</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10 (59)</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6 (35)</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3 (2-11)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13 (57)</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11 (51)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2 (9)</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4 (1-11)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26 (65)</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21 (53)</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8 (20)</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03006892"/>
                  </a:ext>
                </a:extLst>
              </a:tr>
              <a:tr h="269169">
                <a:tc>
                  <a:txBody>
                    <a:bodyPr/>
                    <a:lstStyle/>
                    <a:p>
                      <a:pPr marL="0" indent="0">
                        <a:buFont typeface="Wingdings" panose="05000000000000000000" pitchFamily="2" charset="2"/>
                        <a:buNone/>
                      </a:pPr>
                      <a:r>
                        <a:rPr lang="en-US" sz="1600" dirty="0">
                          <a:solidFill>
                            <a:schemeClr val="bg1"/>
                          </a:solidFill>
                          <a:latin typeface="Calibri" panose="020F0502020204030204" pitchFamily="34" charset="0"/>
                          <a:cs typeface="Calibri" panose="020F0502020204030204" pitchFamily="34" charset="0"/>
                        </a:rPr>
                        <a:t>Median time cGVHD to study treatment, yr (range)</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3.5 (0.11-15.6)</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3.0 (0.3-6.7)</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3.2 (0.11-15.6)</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84547613"/>
                  </a:ext>
                </a:extLst>
              </a:tr>
            </a:tbl>
          </a:graphicData>
        </a:graphic>
      </p:graphicFrame>
      <p:sp>
        <p:nvSpPr>
          <p:cNvPr id="14" name="Text Box 15">
            <a:extLst>
              <a:ext uri="{FF2B5EF4-FFF2-40B4-BE49-F238E27FC236}">
                <a16:creationId xmlns:a16="http://schemas.microsoft.com/office/drawing/2014/main" id="{F1404AE0-CCC2-B44D-B6D2-48564BE5B8A5}"/>
              </a:ext>
            </a:extLst>
          </p:cNvPr>
          <p:cNvSpPr txBox="1">
            <a:spLocks noChangeArrowheads="1"/>
          </p:cNvSpPr>
          <p:nvPr/>
        </p:nvSpPr>
        <p:spPr bwMode="auto">
          <a:xfrm>
            <a:off x="402232" y="63659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Lee. ASH 2021. Abstr 263.</a:t>
            </a:r>
            <a:endParaRPr lang="en-US" altLang="en-US" sz="14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1235527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D279783-9D27-42DC-8985-04DC1694440D}"/>
              </a:ext>
            </a:extLst>
          </p:cNvPr>
          <p:cNvSpPr>
            <a:spLocks noGrp="1"/>
          </p:cNvSpPr>
          <p:nvPr>
            <p:ph type="title"/>
          </p:nvPr>
        </p:nvSpPr>
        <p:spPr>
          <a:xfrm>
            <a:off x="609759" y="238127"/>
            <a:ext cx="10872444" cy="1103313"/>
          </a:xfrm>
        </p:spPr>
        <p:txBody>
          <a:bodyPr/>
          <a:lstStyle/>
          <a:p>
            <a:r>
              <a:rPr lang="en-US" dirty="0"/>
              <a:t>Axatilimab in Chronic GVHD: Response</a:t>
            </a:r>
          </a:p>
        </p:txBody>
      </p:sp>
      <p:grpSp>
        <p:nvGrpSpPr>
          <p:cNvPr id="8" name="Group 7">
            <a:extLst>
              <a:ext uri="{FF2B5EF4-FFF2-40B4-BE49-F238E27FC236}">
                <a16:creationId xmlns:a16="http://schemas.microsoft.com/office/drawing/2014/main" id="{A93880F7-257A-4F88-8F37-0F5E80E55D14}"/>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C007B893-CD3F-4918-9F67-199F7DB2AA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5F71F241-575C-4632-A41F-3747CD6FF63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 Box 15">
            <a:extLst>
              <a:ext uri="{FF2B5EF4-FFF2-40B4-BE49-F238E27FC236}">
                <a16:creationId xmlns:a16="http://schemas.microsoft.com/office/drawing/2014/main" id="{3A4EEC46-DE96-4DB6-ABC7-0DD2CBEC74C3}"/>
              </a:ext>
            </a:extLst>
          </p:cNvPr>
          <p:cNvSpPr txBox="1">
            <a:spLocks noChangeArrowheads="1"/>
          </p:cNvSpPr>
          <p:nvPr/>
        </p:nvSpPr>
        <p:spPr bwMode="auto">
          <a:xfrm>
            <a:off x="402232" y="63659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Lee. ASH 2021. Abstr 263. Reproduced with permission.</a:t>
            </a:r>
            <a:endParaRPr lang="en-US" altLang="en-US" sz="1400" b="0" dirty="0">
              <a:solidFill>
                <a:schemeClr val="bg2"/>
              </a:solidFill>
              <a:latin typeface="Calibri" panose="020F0502020204030204" pitchFamily="34" charset="0"/>
              <a:cs typeface="+mn-cs"/>
            </a:endParaRPr>
          </a:p>
        </p:txBody>
      </p:sp>
      <p:graphicFrame>
        <p:nvGraphicFramePr>
          <p:cNvPr id="13" name="Table 12">
            <a:extLst>
              <a:ext uri="{FF2B5EF4-FFF2-40B4-BE49-F238E27FC236}">
                <a16:creationId xmlns:a16="http://schemas.microsoft.com/office/drawing/2014/main" id="{5A0B9505-B3FC-4FB7-A267-4F88886F4D8C}"/>
              </a:ext>
            </a:extLst>
          </p:cNvPr>
          <p:cNvGraphicFramePr>
            <a:graphicFrameLocks noGrp="1"/>
          </p:cNvGraphicFramePr>
          <p:nvPr>
            <p:extLst>
              <p:ext uri="{D42A27DB-BD31-4B8C-83A1-F6EECF244321}">
                <p14:modId xmlns:p14="http://schemas.microsoft.com/office/powerpoint/2010/main" val="2103652056"/>
              </p:ext>
            </p:extLst>
          </p:nvPr>
        </p:nvGraphicFramePr>
        <p:xfrm>
          <a:off x="6766279" y="2414567"/>
          <a:ext cx="5006031" cy="2529840"/>
        </p:xfrm>
        <a:graphic>
          <a:graphicData uri="http://schemas.openxmlformats.org/drawingml/2006/table">
            <a:tbl>
              <a:tblPr firstRow="1" bandRow="1">
                <a:tableStyleId>{F5AB1C69-6EDB-4FF4-983F-18BD219EF322}</a:tableStyleId>
              </a:tblPr>
              <a:tblGrid>
                <a:gridCol w="1664954">
                  <a:extLst>
                    <a:ext uri="{9D8B030D-6E8A-4147-A177-3AD203B41FA5}">
                      <a16:colId xmlns:a16="http://schemas.microsoft.com/office/drawing/2014/main" val="4230268532"/>
                    </a:ext>
                  </a:extLst>
                </a:gridCol>
                <a:gridCol w="1160585">
                  <a:extLst>
                    <a:ext uri="{9D8B030D-6E8A-4147-A177-3AD203B41FA5}">
                      <a16:colId xmlns:a16="http://schemas.microsoft.com/office/drawing/2014/main" val="1471845447"/>
                    </a:ext>
                  </a:extLst>
                </a:gridCol>
                <a:gridCol w="1087814">
                  <a:extLst>
                    <a:ext uri="{9D8B030D-6E8A-4147-A177-3AD203B41FA5}">
                      <a16:colId xmlns:a16="http://schemas.microsoft.com/office/drawing/2014/main" val="971768868"/>
                    </a:ext>
                  </a:extLst>
                </a:gridCol>
                <a:gridCol w="1092678">
                  <a:extLst>
                    <a:ext uri="{9D8B030D-6E8A-4147-A177-3AD203B41FA5}">
                      <a16:colId xmlns:a16="http://schemas.microsoft.com/office/drawing/2014/main" val="1954794758"/>
                    </a:ext>
                  </a:extLst>
                </a:gridCol>
              </a:tblGrid>
              <a:tr h="438932">
                <a:tc>
                  <a:txBody>
                    <a:bodyPr/>
                    <a:lstStyle/>
                    <a:p>
                      <a:pPr>
                        <a:lnSpc>
                          <a:spcPct val="90000"/>
                        </a:lnSpc>
                      </a:pPr>
                      <a:r>
                        <a:rPr lang="en-US" sz="1400" dirty="0">
                          <a:latin typeface="Calibri" panose="020F0502020204030204" pitchFamily="34" charset="0"/>
                          <a:cs typeface="Calibri" panose="020F0502020204030204" pitchFamily="34" charset="0"/>
                        </a:rPr>
                        <a:t>Outcome</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lnSpc>
                          <a:spcPct val="90000"/>
                        </a:lnSpc>
                      </a:pPr>
                      <a:r>
                        <a:rPr lang="en-US" sz="1400" dirty="0">
                          <a:latin typeface="Calibri" panose="020F0502020204030204" pitchFamily="34" charset="0"/>
                          <a:cs typeface="Calibri" panose="020F0502020204030204" pitchFamily="34" charset="0"/>
                        </a:rPr>
                        <a:t>1 mg/kg</a:t>
                      </a:r>
                    </a:p>
                    <a:p>
                      <a:pPr algn="ctr">
                        <a:lnSpc>
                          <a:spcPct val="90000"/>
                        </a:lnSpc>
                      </a:pPr>
                      <a:r>
                        <a:rPr lang="en-US" sz="1400" dirty="0">
                          <a:latin typeface="Calibri" panose="020F0502020204030204" pitchFamily="34" charset="0"/>
                          <a:cs typeface="Calibri" panose="020F0502020204030204" pitchFamily="34" charset="0"/>
                        </a:rPr>
                        <a:t>Q2W</a:t>
                      </a:r>
                    </a:p>
                    <a:p>
                      <a:pPr algn="ctr">
                        <a:lnSpc>
                          <a:spcPct val="90000"/>
                        </a:lnSpc>
                      </a:pPr>
                      <a:r>
                        <a:rPr lang="en-US" sz="1400" dirty="0">
                          <a:latin typeface="Calibri" panose="020F0502020204030204" pitchFamily="34" charset="0"/>
                          <a:cs typeface="Calibri" panose="020F0502020204030204" pitchFamily="34" charset="0"/>
                        </a:rPr>
                        <a:t>(n = 25)</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lnSpc>
                          <a:spcPct val="90000"/>
                        </a:lnSpc>
                      </a:pPr>
                      <a:r>
                        <a:rPr lang="en-US" sz="1400" dirty="0">
                          <a:latin typeface="Calibri" panose="020F0502020204030204" pitchFamily="34" charset="0"/>
                          <a:cs typeface="Calibri" panose="020F0502020204030204" pitchFamily="34" charset="0"/>
                        </a:rPr>
                        <a:t>3 mg/kg</a:t>
                      </a:r>
                    </a:p>
                    <a:p>
                      <a:pPr algn="ctr">
                        <a:lnSpc>
                          <a:spcPct val="90000"/>
                        </a:lnSpc>
                      </a:pPr>
                      <a:r>
                        <a:rPr lang="en-US" sz="1400" dirty="0">
                          <a:latin typeface="Calibri" panose="020F0502020204030204" pitchFamily="34" charset="0"/>
                          <a:cs typeface="Calibri" panose="020F0502020204030204" pitchFamily="34" charset="0"/>
                        </a:rPr>
                        <a:t>Q4W</a:t>
                      </a:r>
                    </a:p>
                    <a:p>
                      <a:pPr algn="ctr">
                        <a:lnSpc>
                          <a:spcPct val="90000"/>
                        </a:lnSpc>
                      </a:pPr>
                      <a:r>
                        <a:rPr lang="en-US" sz="1400" dirty="0">
                          <a:latin typeface="Calibri" panose="020F0502020204030204" pitchFamily="34" charset="0"/>
                          <a:cs typeface="Calibri" panose="020F0502020204030204" pitchFamily="34" charset="0"/>
                        </a:rPr>
                        <a:t>(n = 6)</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lnSpc>
                          <a:spcPct val="90000"/>
                        </a:lnSpc>
                      </a:pPr>
                      <a:r>
                        <a:rPr lang="en-US" sz="1400" dirty="0">
                          <a:latin typeface="Calibri" panose="020F0502020204030204" pitchFamily="34" charset="0"/>
                          <a:cs typeface="Calibri" panose="020F0502020204030204" pitchFamily="34" charset="0"/>
                        </a:rPr>
                        <a:t>Pivotal Trial Doses</a:t>
                      </a:r>
                    </a:p>
                    <a:p>
                      <a:pPr algn="ctr">
                        <a:lnSpc>
                          <a:spcPct val="90000"/>
                        </a:lnSpc>
                      </a:pPr>
                      <a:r>
                        <a:rPr lang="en-US" sz="1400" dirty="0">
                          <a:latin typeface="Calibri" panose="020F0502020204030204" pitchFamily="34" charset="0"/>
                          <a:cs typeface="Calibri" panose="020F0502020204030204" pitchFamily="34" charset="0"/>
                        </a:rPr>
                        <a:t>(n = 31)</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621750658"/>
                  </a:ext>
                </a:extLst>
              </a:tr>
              <a:tr h="318178">
                <a:tc>
                  <a:txBody>
                    <a:bodyPr/>
                    <a:lstStyle/>
                    <a:p>
                      <a:pPr>
                        <a:lnSpc>
                          <a:spcPct val="90000"/>
                        </a:lnSpc>
                      </a:pPr>
                      <a:r>
                        <a:rPr lang="en-US" sz="1400" dirty="0">
                          <a:solidFill>
                            <a:schemeClr val="bg1"/>
                          </a:solidFill>
                          <a:latin typeface="Calibri" panose="020F0502020204030204" pitchFamily="34" charset="0"/>
                          <a:cs typeface="Calibri" panose="020F0502020204030204" pitchFamily="34" charset="0"/>
                        </a:rPr>
                        <a:t>Ongoing at data cutoff, n (%)</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13 (52)</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2 (33)</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15 (48)</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3773154"/>
                  </a:ext>
                </a:extLst>
              </a:tr>
              <a:tr h="197424">
                <a:tc>
                  <a:txBody>
                    <a:bodyPr/>
                    <a:lstStyle/>
                    <a:p>
                      <a:pPr>
                        <a:lnSpc>
                          <a:spcPct val="90000"/>
                        </a:lnSpc>
                      </a:pPr>
                      <a:r>
                        <a:rPr lang="en-US" sz="1400" b="0" dirty="0">
                          <a:solidFill>
                            <a:schemeClr val="bg1"/>
                          </a:solidFill>
                          <a:latin typeface="Calibri" panose="020F0502020204030204" pitchFamily="34" charset="0"/>
                          <a:cs typeface="Calibri" panose="020F0502020204030204" pitchFamily="34" charset="0"/>
                        </a:rPr>
                        <a:t>Best ORR, n (%)</a:t>
                      </a: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18 (72)</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3 (50)</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21 (68)</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80219419"/>
                  </a:ext>
                </a:extLst>
              </a:tr>
              <a:tr h="318178">
                <a:tc>
                  <a:txBody>
                    <a:bodyPr/>
                    <a:lstStyle/>
                    <a:p>
                      <a:pPr>
                        <a:lnSpc>
                          <a:spcPct val="90000"/>
                        </a:lnSpc>
                      </a:pPr>
                      <a:r>
                        <a:rPr lang="en-US" sz="1400" dirty="0">
                          <a:solidFill>
                            <a:schemeClr val="bg1"/>
                          </a:solidFill>
                          <a:latin typeface="Calibri" panose="020F0502020204030204" pitchFamily="34" charset="0"/>
                          <a:cs typeface="Calibri" panose="020F0502020204030204" pitchFamily="34" charset="0"/>
                        </a:rPr>
                        <a:t>Median TTR, mo (range)</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0.9</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(0.9-11)</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0.9</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(0.9-1.9)</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0.9</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(0.9-11)</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46016661"/>
                  </a:ext>
                </a:extLst>
              </a:tr>
              <a:tr h="318178">
                <a:tc>
                  <a:txBody>
                    <a:bodyPr/>
                    <a:lstStyle/>
                    <a:p>
                      <a:pPr>
                        <a:lnSpc>
                          <a:spcPct val="90000"/>
                        </a:lnSpc>
                      </a:pPr>
                      <a:r>
                        <a:rPr lang="en-US" sz="1400" dirty="0">
                          <a:solidFill>
                            <a:schemeClr val="bg1"/>
                          </a:solidFill>
                          <a:latin typeface="Calibri" panose="020F0502020204030204" pitchFamily="34" charset="0"/>
                          <a:cs typeface="Calibri" panose="020F0502020204030204" pitchFamily="34" charset="0"/>
                        </a:rPr>
                        <a:t>Median ToT, mo (range)</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6.7 </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(0.9-26.7)</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7.7 </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(2.8-17.5)</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6.7 </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(0.9-26.7)</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3324603"/>
                  </a:ext>
                </a:extLst>
              </a:tr>
            </a:tbl>
          </a:graphicData>
        </a:graphic>
      </p:graphicFrame>
      <p:sp>
        <p:nvSpPr>
          <p:cNvPr id="2" name="TextBox 1">
            <a:extLst>
              <a:ext uri="{FF2B5EF4-FFF2-40B4-BE49-F238E27FC236}">
                <a16:creationId xmlns:a16="http://schemas.microsoft.com/office/drawing/2014/main" id="{DF32C1E9-7F4F-40D8-888C-42D0597D55C2}"/>
              </a:ext>
            </a:extLst>
          </p:cNvPr>
          <p:cNvSpPr txBox="1"/>
          <p:nvPr/>
        </p:nvSpPr>
        <p:spPr bwMode="auto">
          <a:xfrm>
            <a:off x="176645" y="2026975"/>
            <a:ext cx="1628180"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pPr>
            <a:r>
              <a:rPr lang="en-US" sz="1800" dirty="0">
                <a:solidFill>
                  <a:schemeClr val="bg1"/>
                </a:solidFill>
                <a:latin typeface="Calibri" panose="020F0502020204030204" pitchFamily="34" charset="0"/>
                <a:cs typeface="Calibri" panose="020F0502020204030204" pitchFamily="34" charset="0"/>
              </a:rPr>
              <a:t>3 mg/kg Q4W</a:t>
            </a:r>
            <a:endParaRPr lang="en-US" b="0"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1A18F9DD-E1C7-41BE-BC6F-889F74FB9AE1}"/>
              </a:ext>
            </a:extLst>
          </p:cNvPr>
          <p:cNvSpPr txBox="1"/>
          <p:nvPr/>
        </p:nvSpPr>
        <p:spPr bwMode="auto">
          <a:xfrm>
            <a:off x="176645" y="3262754"/>
            <a:ext cx="162818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pPr>
            <a:r>
              <a:rPr lang="en-US" sz="1800" dirty="0">
                <a:solidFill>
                  <a:schemeClr val="bg1"/>
                </a:solidFill>
                <a:latin typeface="Calibri" panose="020F0502020204030204" pitchFamily="34" charset="0"/>
                <a:cs typeface="Calibri" panose="020F0502020204030204" pitchFamily="34" charset="0"/>
              </a:rPr>
              <a:t>1 mg/kg Q2W</a:t>
            </a:r>
            <a:br>
              <a:rPr lang="en-US" sz="1800" dirty="0">
                <a:solidFill>
                  <a:schemeClr val="bg1"/>
                </a:solidFill>
                <a:latin typeface="Calibri" panose="020F0502020204030204" pitchFamily="34" charset="0"/>
                <a:cs typeface="Calibri" panose="020F0502020204030204" pitchFamily="34" charset="0"/>
              </a:rPr>
            </a:br>
            <a:r>
              <a:rPr lang="en-US" sz="1800" dirty="0">
                <a:solidFill>
                  <a:schemeClr val="bg1"/>
                </a:solidFill>
                <a:latin typeface="Calibri" panose="020F0502020204030204" pitchFamily="34" charset="0"/>
                <a:cs typeface="Calibri" panose="020F0502020204030204" pitchFamily="34" charset="0"/>
              </a:rPr>
              <a:t>Phase II</a:t>
            </a:r>
            <a:endParaRPr lang="en-US" b="0"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FB405D2E-E78F-4693-AD94-785CD0C4EF5F}"/>
              </a:ext>
            </a:extLst>
          </p:cNvPr>
          <p:cNvSpPr txBox="1"/>
          <p:nvPr/>
        </p:nvSpPr>
        <p:spPr bwMode="auto">
          <a:xfrm>
            <a:off x="176645" y="4951453"/>
            <a:ext cx="162818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pPr>
            <a:r>
              <a:rPr lang="en-US" sz="1800" dirty="0">
                <a:solidFill>
                  <a:schemeClr val="bg1"/>
                </a:solidFill>
                <a:latin typeface="Calibri" panose="020F0502020204030204" pitchFamily="34" charset="0"/>
                <a:cs typeface="Calibri" panose="020F0502020204030204" pitchFamily="34" charset="0"/>
              </a:rPr>
              <a:t>1 mg/kg Q2W</a:t>
            </a:r>
            <a:br>
              <a:rPr lang="en-US" sz="1800" dirty="0">
                <a:solidFill>
                  <a:schemeClr val="bg1"/>
                </a:solidFill>
                <a:latin typeface="Calibri" panose="020F0502020204030204" pitchFamily="34" charset="0"/>
                <a:cs typeface="Calibri" panose="020F0502020204030204" pitchFamily="34" charset="0"/>
              </a:rPr>
            </a:br>
            <a:r>
              <a:rPr lang="en-US" sz="1800" dirty="0">
                <a:solidFill>
                  <a:schemeClr val="bg1"/>
                </a:solidFill>
                <a:latin typeface="Calibri" panose="020F0502020204030204" pitchFamily="34" charset="0"/>
                <a:cs typeface="Calibri" panose="020F0502020204030204" pitchFamily="34" charset="0"/>
              </a:rPr>
              <a:t>Phase I</a:t>
            </a:r>
            <a:endParaRPr lang="en-US" b="0" dirty="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FBD58D83-4E86-4A08-8B2D-8041BD7A5BA2}"/>
              </a:ext>
            </a:extLst>
          </p:cNvPr>
          <p:cNvSpPr txBox="1"/>
          <p:nvPr/>
        </p:nvSpPr>
        <p:spPr bwMode="auto">
          <a:xfrm>
            <a:off x="4696691" y="5890064"/>
            <a:ext cx="30445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7" name="TextBox 6">
            <a:extLst>
              <a:ext uri="{FF2B5EF4-FFF2-40B4-BE49-F238E27FC236}">
                <a16:creationId xmlns:a16="http://schemas.microsoft.com/office/drawing/2014/main" id="{85FE281E-A98F-46FB-AE35-BA1B34F6825A}"/>
              </a:ext>
            </a:extLst>
          </p:cNvPr>
          <p:cNvSpPr txBox="1"/>
          <p:nvPr/>
        </p:nvSpPr>
        <p:spPr bwMode="auto">
          <a:xfrm>
            <a:off x="1693141" y="558483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6" name="TextBox 15">
            <a:extLst>
              <a:ext uri="{FF2B5EF4-FFF2-40B4-BE49-F238E27FC236}">
                <a16:creationId xmlns:a16="http://schemas.microsoft.com/office/drawing/2014/main" id="{8C43860E-22EB-4176-99EF-B03A78681C2F}"/>
              </a:ext>
            </a:extLst>
          </p:cNvPr>
          <p:cNvSpPr txBox="1"/>
          <p:nvPr/>
        </p:nvSpPr>
        <p:spPr bwMode="auto">
          <a:xfrm>
            <a:off x="2211052" y="558483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17" name="TextBox 16">
            <a:extLst>
              <a:ext uri="{FF2B5EF4-FFF2-40B4-BE49-F238E27FC236}">
                <a16:creationId xmlns:a16="http://schemas.microsoft.com/office/drawing/2014/main" id="{B986B48B-135A-4109-A9CF-E4640193CDAB}"/>
              </a:ext>
            </a:extLst>
          </p:cNvPr>
          <p:cNvSpPr txBox="1"/>
          <p:nvPr/>
        </p:nvSpPr>
        <p:spPr bwMode="auto">
          <a:xfrm>
            <a:off x="2705872" y="558483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18" name="TextBox 17">
            <a:extLst>
              <a:ext uri="{FF2B5EF4-FFF2-40B4-BE49-F238E27FC236}">
                <a16:creationId xmlns:a16="http://schemas.microsoft.com/office/drawing/2014/main" id="{BB9A6417-4D73-4723-9158-B6A9EEC80897}"/>
              </a:ext>
            </a:extLst>
          </p:cNvPr>
          <p:cNvSpPr txBox="1"/>
          <p:nvPr/>
        </p:nvSpPr>
        <p:spPr bwMode="auto">
          <a:xfrm>
            <a:off x="3223783" y="558483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9" name="TextBox 18">
            <a:extLst>
              <a:ext uri="{FF2B5EF4-FFF2-40B4-BE49-F238E27FC236}">
                <a16:creationId xmlns:a16="http://schemas.microsoft.com/office/drawing/2014/main" id="{F3F3F972-F4A4-4263-95B3-478057090A8D}"/>
              </a:ext>
            </a:extLst>
          </p:cNvPr>
          <p:cNvSpPr txBox="1"/>
          <p:nvPr/>
        </p:nvSpPr>
        <p:spPr bwMode="auto">
          <a:xfrm>
            <a:off x="3683960" y="558483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20" name="TextBox 19">
            <a:extLst>
              <a:ext uri="{FF2B5EF4-FFF2-40B4-BE49-F238E27FC236}">
                <a16:creationId xmlns:a16="http://schemas.microsoft.com/office/drawing/2014/main" id="{ED2D95BC-1A7E-4C47-A8E7-A51C3BE38EDB}"/>
              </a:ext>
            </a:extLst>
          </p:cNvPr>
          <p:cNvSpPr txBox="1"/>
          <p:nvPr/>
        </p:nvSpPr>
        <p:spPr bwMode="auto">
          <a:xfrm>
            <a:off x="4123042" y="55848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21" name="TextBox 20">
            <a:extLst>
              <a:ext uri="{FF2B5EF4-FFF2-40B4-BE49-F238E27FC236}">
                <a16:creationId xmlns:a16="http://schemas.microsoft.com/office/drawing/2014/main" id="{0FAF04B3-3546-470F-BE2A-4D49226B72C4}"/>
              </a:ext>
            </a:extLst>
          </p:cNvPr>
          <p:cNvSpPr txBox="1"/>
          <p:nvPr/>
        </p:nvSpPr>
        <p:spPr bwMode="auto">
          <a:xfrm>
            <a:off x="4603359" y="55848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2" name="TextBox 21">
            <a:extLst>
              <a:ext uri="{FF2B5EF4-FFF2-40B4-BE49-F238E27FC236}">
                <a16:creationId xmlns:a16="http://schemas.microsoft.com/office/drawing/2014/main" id="{E5B00B56-8435-437C-A50D-C7CC3F91F207}"/>
              </a:ext>
            </a:extLst>
          </p:cNvPr>
          <p:cNvSpPr txBox="1"/>
          <p:nvPr/>
        </p:nvSpPr>
        <p:spPr bwMode="auto">
          <a:xfrm>
            <a:off x="5098359" y="55848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23" name="TextBox 22">
            <a:extLst>
              <a:ext uri="{FF2B5EF4-FFF2-40B4-BE49-F238E27FC236}">
                <a16:creationId xmlns:a16="http://schemas.microsoft.com/office/drawing/2014/main" id="{C1BB5B18-CFB9-4E20-A5FA-7D8EECD5EF3B}"/>
              </a:ext>
            </a:extLst>
          </p:cNvPr>
          <p:cNvSpPr txBox="1"/>
          <p:nvPr/>
        </p:nvSpPr>
        <p:spPr bwMode="auto">
          <a:xfrm>
            <a:off x="5577090" y="55848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24" name="TextBox 23">
            <a:extLst>
              <a:ext uri="{FF2B5EF4-FFF2-40B4-BE49-F238E27FC236}">
                <a16:creationId xmlns:a16="http://schemas.microsoft.com/office/drawing/2014/main" id="{C7A92FEB-5B06-4DB0-B56D-CE82E2B1E64F}"/>
              </a:ext>
            </a:extLst>
          </p:cNvPr>
          <p:cNvSpPr txBox="1"/>
          <p:nvPr/>
        </p:nvSpPr>
        <p:spPr bwMode="auto">
          <a:xfrm>
            <a:off x="6054361" y="55848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5" name="TextBox 24">
            <a:extLst>
              <a:ext uri="{FF2B5EF4-FFF2-40B4-BE49-F238E27FC236}">
                <a16:creationId xmlns:a16="http://schemas.microsoft.com/office/drawing/2014/main" id="{383151E3-72AA-4B4C-A1E2-6747C3ADC1E7}"/>
              </a:ext>
            </a:extLst>
          </p:cNvPr>
          <p:cNvSpPr txBox="1"/>
          <p:nvPr/>
        </p:nvSpPr>
        <p:spPr bwMode="auto">
          <a:xfrm>
            <a:off x="6549181" y="55848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6" name="TextBox 25">
            <a:extLst>
              <a:ext uri="{FF2B5EF4-FFF2-40B4-BE49-F238E27FC236}">
                <a16:creationId xmlns:a16="http://schemas.microsoft.com/office/drawing/2014/main" id="{48C0D10A-82D7-45A5-B7A5-5CDA987BA955}"/>
              </a:ext>
            </a:extLst>
          </p:cNvPr>
          <p:cNvSpPr txBox="1"/>
          <p:nvPr/>
        </p:nvSpPr>
        <p:spPr bwMode="auto">
          <a:xfrm>
            <a:off x="7067092" y="55848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22</a:t>
            </a:r>
          </a:p>
        </p:txBody>
      </p:sp>
      <p:sp>
        <p:nvSpPr>
          <p:cNvPr id="27" name="TextBox 26">
            <a:extLst>
              <a:ext uri="{FF2B5EF4-FFF2-40B4-BE49-F238E27FC236}">
                <a16:creationId xmlns:a16="http://schemas.microsoft.com/office/drawing/2014/main" id="{25B2C8FA-3293-4795-AAF6-96F82B06AE4F}"/>
              </a:ext>
            </a:extLst>
          </p:cNvPr>
          <p:cNvSpPr txBox="1"/>
          <p:nvPr/>
        </p:nvSpPr>
        <p:spPr bwMode="auto">
          <a:xfrm>
            <a:off x="7527269" y="55848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8" name="TextBox 27">
            <a:extLst>
              <a:ext uri="{FF2B5EF4-FFF2-40B4-BE49-F238E27FC236}">
                <a16:creationId xmlns:a16="http://schemas.microsoft.com/office/drawing/2014/main" id="{1E0A78D7-4EA0-472E-AD75-6425BC2A743B}"/>
              </a:ext>
            </a:extLst>
          </p:cNvPr>
          <p:cNvSpPr txBox="1"/>
          <p:nvPr/>
        </p:nvSpPr>
        <p:spPr bwMode="auto">
          <a:xfrm>
            <a:off x="8024860" y="55848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26</a:t>
            </a:r>
          </a:p>
        </p:txBody>
      </p:sp>
      <p:sp>
        <p:nvSpPr>
          <p:cNvPr id="29" name="TextBox 28">
            <a:extLst>
              <a:ext uri="{FF2B5EF4-FFF2-40B4-BE49-F238E27FC236}">
                <a16:creationId xmlns:a16="http://schemas.microsoft.com/office/drawing/2014/main" id="{ECF46D3D-2345-4353-A785-C431DF866567}"/>
              </a:ext>
            </a:extLst>
          </p:cNvPr>
          <p:cNvSpPr txBox="1"/>
          <p:nvPr/>
        </p:nvSpPr>
        <p:spPr bwMode="auto">
          <a:xfrm>
            <a:off x="8505177" y="55848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28</a:t>
            </a:r>
          </a:p>
        </p:txBody>
      </p:sp>
      <p:sp>
        <p:nvSpPr>
          <p:cNvPr id="30" name="TextBox 29">
            <a:extLst>
              <a:ext uri="{FF2B5EF4-FFF2-40B4-BE49-F238E27FC236}">
                <a16:creationId xmlns:a16="http://schemas.microsoft.com/office/drawing/2014/main" id="{B68684C4-F715-4BB7-A04F-09E3834B96CD}"/>
              </a:ext>
            </a:extLst>
          </p:cNvPr>
          <p:cNvSpPr txBox="1"/>
          <p:nvPr/>
        </p:nvSpPr>
        <p:spPr bwMode="auto">
          <a:xfrm>
            <a:off x="9000177" y="55848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1" name="TextBox 30">
            <a:extLst>
              <a:ext uri="{FF2B5EF4-FFF2-40B4-BE49-F238E27FC236}">
                <a16:creationId xmlns:a16="http://schemas.microsoft.com/office/drawing/2014/main" id="{2A6C4A40-7BAE-4046-A307-30B0E8DE95EE}"/>
              </a:ext>
            </a:extLst>
          </p:cNvPr>
          <p:cNvSpPr txBox="1"/>
          <p:nvPr/>
        </p:nvSpPr>
        <p:spPr bwMode="auto">
          <a:xfrm>
            <a:off x="9495177" y="55848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32</a:t>
            </a:r>
          </a:p>
        </p:txBody>
      </p:sp>
      <p:cxnSp>
        <p:nvCxnSpPr>
          <p:cNvPr id="34" name="Straight Connector 33">
            <a:extLst>
              <a:ext uri="{FF2B5EF4-FFF2-40B4-BE49-F238E27FC236}">
                <a16:creationId xmlns:a16="http://schemas.microsoft.com/office/drawing/2014/main" id="{EC53287C-0524-4ACB-A136-A4939BF9C85B}"/>
              </a:ext>
            </a:extLst>
          </p:cNvPr>
          <p:cNvCxnSpPr/>
          <p:nvPr/>
        </p:nvCxnSpPr>
        <p:spPr bwMode="auto">
          <a:xfrm>
            <a:off x="1856684" y="5542384"/>
            <a:ext cx="7860545" cy="0"/>
          </a:xfrm>
          <a:prstGeom prst="line">
            <a:avLst/>
          </a:prstGeom>
          <a:noFill/>
          <a:ln w="28575" cap="flat" cmpd="sng" algn="ctr">
            <a:solidFill>
              <a:schemeClr val="bg1"/>
            </a:solidFill>
            <a:prstDash val="solid"/>
            <a:round/>
            <a:headEnd type="none" w="med" len="med"/>
            <a:tailEnd type="none" w="med" len="med"/>
          </a:ln>
          <a:effectLst/>
        </p:spPr>
      </p:cxnSp>
      <p:grpSp>
        <p:nvGrpSpPr>
          <p:cNvPr id="52" name="Group 51">
            <a:extLst>
              <a:ext uri="{FF2B5EF4-FFF2-40B4-BE49-F238E27FC236}">
                <a16:creationId xmlns:a16="http://schemas.microsoft.com/office/drawing/2014/main" id="{3507DFD4-76B4-4DAA-B2FF-ECC84EA18D62}"/>
              </a:ext>
            </a:extLst>
          </p:cNvPr>
          <p:cNvGrpSpPr/>
          <p:nvPr/>
        </p:nvGrpSpPr>
        <p:grpSpPr>
          <a:xfrm>
            <a:off x="1869384" y="5540636"/>
            <a:ext cx="7835145" cy="110864"/>
            <a:chOff x="1869384" y="4508500"/>
            <a:chExt cx="7835145" cy="1123950"/>
          </a:xfrm>
        </p:grpSpPr>
        <p:cxnSp>
          <p:nvCxnSpPr>
            <p:cNvPr id="36" name="Straight Connector 35">
              <a:extLst>
                <a:ext uri="{FF2B5EF4-FFF2-40B4-BE49-F238E27FC236}">
                  <a16:creationId xmlns:a16="http://schemas.microsoft.com/office/drawing/2014/main" id="{EEF55B7B-C40C-48E9-BB6D-330F53635FB6}"/>
                </a:ext>
              </a:extLst>
            </p:cNvPr>
            <p:cNvCxnSpPr>
              <a:cxnSpLocks/>
            </p:cNvCxnSpPr>
            <p:nvPr/>
          </p:nvCxnSpPr>
          <p:spPr bwMode="auto">
            <a:xfrm>
              <a:off x="1869384" y="4508500"/>
              <a:ext cx="0" cy="112395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2E6AFA4-5E32-4B7C-A7F2-EF1F73E012DC}"/>
                </a:ext>
              </a:extLst>
            </p:cNvPr>
            <p:cNvCxnSpPr>
              <a:cxnSpLocks/>
            </p:cNvCxnSpPr>
            <p:nvPr/>
          </p:nvCxnSpPr>
          <p:spPr bwMode="auto">
            <a:xfrm>
              <a:off x="2358029" y="4508500"/>
              <a:ext cx="0" cy="112395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58648DE4-5556-4A03-B598-E4B10FD405F6}"/>
                </a:ext>
              </a:extLst>
            </p:cNvPr>
            <p:cNvCxnSpPr>
              <a:cxnSpLocks/>
            </p:cNvCxnSpPr>
            <p:nvPr/>
          </p:nvCxnSpPr>
          <p:spPr bwMode="auto">
            <a:xfrm>
              <a:off x="2856715" y="4508500"/>
              <a:ext cx="0" cy="112395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F2008F12-2594-42DF-9D03-5411F18B86A3}"/>
                </a:ext>
              </a:extLst>
            </p:cNvPr>
            <p:cNvCxnSpPr>
              <a:cxnSpLocks/>
            </p:cNvCxnSpPr>
            <p:nvPr/>
          </p:nvCxnSpPr>
          <p:spPr bwMode="auto">
            <a:xfrm>
              <a:off x="3345360" y="4508500"/>
              <a:ext cx="0" cy="112395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9AD3E1E-33BF-4557-908C-483BBCCEA343}"/>
                </a:ext>
              </a:extLst>
            </p:cNvPr>
            <p:cNvCxnSpPr>
              <a:cxnSpLocks/>
            </p:cNvCxnSpPr>
            <p:nvPr/>
          </p:nvCxnSpPr>
          <p:spPr bwMode="auto">
            <a:xfrm>
              <a:off x="3834803" y="4508500"/>
              <a:ext cx="0" cy="112395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7137BC42-93DB-4501-9200-B9F953390A34}"/>
                </a:ext>
              </a:extLst>
            </p:cNvPr>
            <p:cNvCxnSpPr>
              <a:cxnSpLocks/>
            </p:cNvCxnSpPr>
            <p:nvPr/>
          </p:nvCxnSpPr>
          <p:spPr bwMode="auto">
            <a:xfrm>
              <a:off x="4323448" y="4508500"/>
              <a:ext cx="0" cy="112395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C505D6D-11E0-4623-9609-C6F7A4E34F64}"/>
                </a:ext>
              </a:extLst>
            </p:cNvPr>
            <p:cNvCxnSpPr>
              <a:cxnSpLocks/>
            </p:cNvCxnSpPr>
            <p:nvPr/>
          </p:nvCxnSpPr>
          <p:spPr bwMode="auto">
            <a:xfrm>
              <a:off x="4822134" y="4508500"/>
              <a:ext cx="0" cy="112395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A231528B-E1C3-4664-8201-F34EC044289F}"/>
                </a:ext>
              </a:extLst>
            </p:cNvPr>
            <p:cNvCxnSpPr>
              <a:cxnSpLocks/>
            </p:cNvCxnSpPr>
            <p:nvPr/>
          </p:nvCxnSpPr>
          <p:spPr bwMode="auto">
            <a:xfrm>
              <a:off x="5310779" y="4508500"/>
              <a:ext cx="0" cy="112395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9DB6474F-98B2-461C-B60A-4E8B923F9ED7}"/>
                </a:ext>
              </a:extLst>
            </p:cNvPr>
            <p:cNvCxnSpPr>
              <a:cxnSpLocks/>
            </p:cNvCxnSpPr>
            <p:nvPr/>
          </p:nvCxnSpPr>
          <p:spPr bwMode="auto">
            <a:xfrm>
              <a:off x="5786442" y="4508500"/>
              <a:ext cx="0" cy="112395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D4F028B-A20B-4461-87B8-C9CFC10E48D6}"/>
                </a:ext>
              </a:extLst>
            </p:cNvPr>
            <p:cNvCxnSpPr>
              <a:cxnSpLocks/>
            </p:cNvCxnSpPr>
            <p:nvPr/>
          </p:nvCxnSpPr>
          <p:spPr bwMode="auto">
            <a:xfrm>
              <a:off x="6275087" y="4508500"/>
              <a:ext cx="0" cy="112395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5E14DED-7CB1-449C-97C2-AAD83BB24D6D}"/>
                </a:ext>
              </a:extLst>
            </p:cNvPr>
            <p:cNvCxnSpPr>
              <a:cxnSpLocks/>
            </p:cNvCxnSpPr>
            <p:nvPr/>
          </p:nvCxnSpPr>
          <p:spPr bwMode="auto">
            <a:xfrm>
              <a:off x="6773773" y="4508500"/>
              <a:ext cx="0" cy="112395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639C58AF-5A3A-41A0-AA6D-4957FDB3F42F}"/>
                </a:ext>
              </a:extLst>
            </p:cNvPr>
            <p:cNvCxnSpPr>
              <a:cxnSpLocks/>
            </p:cNvCxnSpPr>
            <p:nvPr/>
          </p:nvCxnSpPr>
          <p:spPr bwMode="auto">
            <a:xfrm>
              <a:off x="7262418" y="4508500"/>
              <a:ext cx="0" cy="112395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CB9B387B-0143-4966-AB3A-9571E22AF25F}"/>
                </a:ext>
              </a:extLst>
            </p:cNvPr>
            <p:cNvCxnSpPr>
              <a:cxnSpLocks/>
            </p:cNvCxnSpPr>
            <p:nvPr/>
          </p:nvCxnSpPr>
          <p:spPr bwMode="auto">
            <a:xfrm>
              <a:off x="7751861" y="4508500"/>
              <a:ext cx="0" cy="112395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8275088-A21B-491E-88FC-1808E189E512}"/>
                </a:ext>
              </a:extLst>
            </p:cNvPr>
            <p:cNvCxnSpPr>
              <a:cxnSpLocks/>
            </p:cNvCxnSpPr>
            <p:nvPr/>
          </p:nvCxnSpPr>
          <p:spPr bwMode="auto">
            <a:xfrm>
              <a:off x="8240506" y="4508500"/>
              <a:ext cx="0" cy="112395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CFCD68E1-834D-410C-B21A-290DC59E17A2}"/>
                </a:ext>
              </a:extLst>
            </p:cNvPr>
            <p:cNvCxnSpPr>
              <a:cxnSpLocks/>
            </p:cNvCxnSpPr>
            <p:nvPr/>
          </p:nvCxnSpPr>
          <p:spPr bwMode="auto">
            <a:xfrm>
              <a:off x="8739192" y="4508500"/>
              <a:ext cx="0" cy="112395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AF5ACFF3-0C87-4C1B-9C51-FB877A6784D2}"/>
                </a:ext>
              </a:extLst>
            </p:cNvPr>
            <p:cNvCxnSpPr>
              <a:cxnSpLocks/>
            </p:cNvCxnSpPr>
            <p:nvPr/>
          </p:nvCxnSpPr>
          <p:spPr bwMode="auto">
            <a:xfrm>
              <a:off x="9227837" y="4508500"/>
              <a:ext cx="0" cy="112395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2C99A893-CC2E-42D7-BB09-3E9F315B6982}"/>
                </a:ext>
              </a:extLst>
            </p:cNvPr>
            <p:cNvCxnSpPr>
              <a:cxnSpLocks/>
            </p:cNvCxnSpPr>
            <p:nvPr/>
          </p:nvCxnSpPr>
          <p:spPr bwMode="auto">
            <a:xfrm>
              <a:off x="9704529" y="4508500"/>
              <a:ext cx="0" cy="1123950"/>
            </a:xfrm>
            <a:prstGeom prst="line">
              <a:avLst/>
            </a:prstGeom>
            <a:noFill/>
            <a:ln w="28575" cap="flat" cmpd="sng" algn="ctr">
              <a:solidFill>
                <a:schemeClr val="bg1"/>
              </a:solidFill>
              <a:prstDash val="solid"/>
              <a:round/>
              <a:headEnd type="none" w="med" len="med"/>
              <a:tailEnd type="none" w="med" len="med"/>
            </a:ln>
            <a:effectLst/>
          </p:spPr>
        </p:cxnSp>
      </p:grpSp>
      <p:sp>
        <p:nvSpPr>
          <p:cNvPr id="61" name="Rectangle 60">
            <a:extLst>
              <a:ext uri="{FF2B5EF4-FFF2-40B4-BE49-F238E27FC236}">
                <a16:creationId xmlns:a16="http://schemas.microsoft.com/office/drawing/2014/main" id="{D3E6227F-8171-4C08-BD56-957974D476C1}"/>
              </a:ext>
            </a:extLst>
          </p:cNvPr>
          <p:cNvSpPr/>
          <p:nvPr/>
        </p:nvSpPr>
        <p:spPr bwMode="auto">
          <a:xfrm>
            <a:off x="1869384" y="1901825"/>
            <a:ext cx="3998011" cy="76200"/>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AB74A03D-0DC9-4310-B706-22E6F791B754}"/>
              </a:ext>
            </a:extLst>
          </p:cNvPr>
          <p:cNvSpPr/>
          <p:nvPr/>
        </p:nvSpPr>
        <p:spPr bwMode="auto">
          <a:xfrm>
            <a:off x="1869385" y="2008374"/>
            <a:ext cx="2978840" cy="76200"/>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5040A5B0-DDD7-4929-827B-41EC863CA364}"/>
              </a:ext>
            </a:extLst>
          </p:cNvPr>
          <p:cNvSpPr/>
          <p:nvPr/>
        </p:nvSpPr>
        <p:spPr bwMode="auto">
          <a:xfrm>
            <a:off x="1869385" y="2127021"/>
            <a:ext cx="2978840" cy="76200"/>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0C3A1427-6E3B-47FD-9525-BF6026D2E36A}"/>
              </a:ext>
            </a:extLst>
          </p:cNvPr>
          <p:cNvSpPr/>
          <p:nvPr/>
        </p:nvSpPr>
        <p:spPr bwMode="auto">
          <a:xfrm>
            <a:off x="1869386" y="2242441"/>
            <a:ext cx="836486" cy="76200"/>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D1F1BE39-6C31-4285-8F64-2BE6F24F55AD}"/>
              </a:ext>
            </a:extLst>
          </p:cNvPr>
          <p:cNvSpPr/>
          <p:nvPr/>
        </p:nvSpPr>
        <p:spPr bwMode="auto">
          <a:xfrm>
            <a:off x="1869386" y="2357147"/>
            <a:ext cx="675377" cy="76200"/>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CA557F2D-3EFC-4262-AD6D-9288DE16E9F2}"/>
              </a:ext>
            </a:extLst>
          </p:cNvPr>
          <p:cNvSpPr/>
          <p:nvPr/>
        </p:nvSpPr>
        <p:spPr bwMode="auto">
          <a:xfrm>
            <a:off x="1869386" y="2471853"/>
            <a:ext cx="554727" cy="76200"/>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E17BF117-2324-430D-854E-56EF1CB89B34}"/>
              </a:ext>
            </a:extLst>
          </p:cNvPr>
          <p:cNvSpPr/>
          <p:nvPr/>
        </p:nvSpPr>
        <p:spPr bwMode="auto">
          <a:xfrm>
            <a:off x="1869384" y="2585085"/>
            <a:ext cx="4586449" cy="75565"/>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BBF74664-8E20-435C-8906-D99F372949AE}"/>
              </a:ext>
            </a:extLst>
          </p:cNvPr>
          <p:cNvSpPr/>
          <p:nvPr/>
        </p:nvSpPr>
        <p:spPr bwMode="auto">
          <a:xfrm>
            <a:off x="1869385" y="2705920"/>
            <a:ext cx="3611360" cy="75104"/>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7F815971-7A31-49F5-8081-51B97E2CA673}"/>
              </a:ext>
            </a:extLst>
          </p:cNvPr>
          <p:cNvSpPr/>
          <p:nvPr/>
        </p:nvSpPr>
        <p:spPr bwMode="auto">
          <a:xfrm>
            <a:off x="1869386" y="2809965"/>
            <a:ext cx="2804214" cy="75104"/>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41AAB41D-C7E7-4DC6-8E97-757B65FDF465}"/>
              </a:ext>
            </a:extLst>
          </p:cNvPr>
          <p:cNvSpPr/>
          <p:nvPr/>
        </p:nvSpPr>
        <p:spPr bwMode="auto">
          <a:xfrm>
            <a:off x="1869386" y="2923745"/>
            <a:ext cx="2717427" cy="75102"/>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AEBE3DB1-2764-45F8-9B91-6780923D2FE6}"/>
              </a:ext>
            </a:extLst>
          </p:cNvPr>
          <p:cNvSpPr/>
          <p:nvPr/>
        </p:nvSpPr>
        <p:spPr bwMode="auto">
          <a:xfrm>
            <a:off x="1869387" y="3048564"/>
            <a:ext cx="2287746" cy="75089"/>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0479BB34-8598-4EBC-9996-409DE413E43F}"/>
              </a:ext>
            </a:extLst>
          </p:cNvPr>
          <p:cNvSpPr/>
          <p:nvPr/>
        </p:nvSpPr>
        <p:spPr bwMode="auto">
          <a:xfrm>
            <a:off x="1869387" y="3159503"/>
            <a:ext cx="1930029" cy="70700"/>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440E7905-B0C4-4B2C-9BDD-67C65CA29251}"/>
              </a:ext>
            </a:extLst>
          </p:cNvPr>
          <p:cNvSpPr/>
          <p:nvPr/>
        </p:nvSpPr>
        <p:spPr bwMode="auto">
          <a:xfrm>
            <a:off x="1869388" y="3272815"/>
            <a:ext cx="1879230" cy="70700"/>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A2976EC3-2FF1-4013-AA7A-C785276A6EE1}"/>
              </a:ext>
            </a:extLst>
          </p:cNvPr>
          <p:cNvSpPr/>
          <p:nvPr/>
        </p:nvSpPr>
        <p:spPr bwMode="auto">
          <a:xfrm>
            <a:off x="1869388" y="3382725"/>
            <a:ext cx="1803030" cy="73792"/>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4BB9A227-931D-49DB-BC01-2E41A8CBB8CA}"/>
              </a:ext>
            </a:extLst>
          </p:cNvPr>
          <p:cNvSpPr/>
          <p:nvPr/>
        </p:nvSpPr>
        <p:spPr bwMode="auto">
          <a:xfrm>
            <a:off x="1869388" y="3504092"/>
            <a:ext cx="1517279" cy="73777"/>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A6F4A4AF-032C-49A9-B074-2E815D2028C0}"/>
              </a:ext>
            </a:extLst>
          </p:cNvPr>
          <p:cNvSpPr/>
          <p:nvPr/>
        </p:nvSpPr>
        <p:spPr bwMode="auto">
          <a:xfrm>
            <a:off x="1869388" y="3613208"/>
            <a:ext cx="1510929" cy="76142"/>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6075D853-0C89-44E4-85C4-96FBC7D449BD}"/>
              </a:ext>
            </a:extLst>
          </p:cNvPr>
          <p:cNvSpPr/>
          <p:nvPr/>
        </p:nvSpPr>
        <p:spPr bwMode="auto">
          <a:xfrm>
            <a:off x="1869389" y="3730395"/>
            <a:ext cx="1475972" cy="76143"/>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E6B052C6-A528-444F-A8CC-1FEBEEC19EFC}"/>
              </a:ext>
            </a:extLst>
          </p:cNvPr>
          <p:cNvSpPr/>
          <p:nvPr/>
        </p:nvSpPr>
        <p:spPr bwMode="auto">
          <a:xfrm>
            <a:off x="1869389" y="3843500"/>
            <a:ext cx="1419907" cy="76142"/>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7DA97081-16DA-4F48-922D-B1ECE509B073}"/>
              </a:ext>
            </a:extLst>
          </p:cNvPr>
          <p:cNvSpPr/>
          <p:nvPr/>
        </p:nvSpPr>
        <p:spPr bwMode="auto">
          <a:xfrm>
            <a:off x="1869390" y="3953090"/>
            <a:ext cx="1371228" cy="85509"/>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EC75FC22-0E0A-407B-A926-04314BF8A1BD}"/>
              </a:ext>
            </a:extLst>
          </p:cNvPr>
          <p:cNvSpPr/>
          <p:nvPr/>
        </p:nvSpPr>
        <p:spPr bwMode="auto">
          <a:xfrm>
            <a:off x="1869390" y="4072047"/>
            <a:ext cx="1324659" cy="85509"/>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C740FEEB-151C-44DD-B399-4057437367E5}"/>
              </a:ext>
            </a:extLst>
          </p:cNvPr>
          <p:cNvSpPr/>
          <p:nvPr/>
        </p:nvSpPr>
        <p:spPr bwMode="auto">
          <a:xfrm>
            <a:off x="1869391" y="4183358"/>
            <a:ext cx="1138168" cy="85509"/>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467F1085-8540-46F6-8FD5-11838E91AE7E}"/>
              </a:ext>
            </a:extLst>
          </p:cNvPr>
          <p:cNvSpPr/>
          <p:nvPr/>
        </p:nvSpPr>
        <p:spPr bwMode="auto">
          <a:xfrm>
            <a:off x="1869391" y="4303345"/>
            <a:ext cx="1036792" cy="85509"/>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0372F2B3-EBDB-40BB-BF6C-04F6BBBDF1ED}"/>
              </a:ext>
            </a:extLst>
          </p:cNvPr>
          <p:cNvSpPr/>
          <p:nvPr/>
        </p:nvSpPr>
        <p:spPr bwMode="auto">
          <a:xfrm>
            <a:off x="1869391" y="4409788"/>
            <a:ext cx="903441" cy="85509"/>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8DA073EA-960A-4BE4-A025-E096AD484266}"/>
              </a:ext>
            </a:extLst>
          </p:cNvPr>
          <p:cNvSpPr/>
          <p:nvPr/>
        </p:nvSpPr>
        <p:spPr bwMode="auto">
          <a:xfrm>
            <a:off x="1869391" y="4521562"/>
            <a:ext cx="816659" cy="85509"/>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C8497F12-8D12-4A85-9864-388CAE0575D0}"/>
              </a:ext>
            </a:extLst>
          </p:cNvPr>
          <p:cNvSpPr/>
          <p:nvPr/>
        </p:nvSpPr>
        <p:spPr bwMode="auto">
          <a:xfrm>
            <a:off x="1869392" y="4643756"/>
            <a:ext cx="780676" cy="85509"/>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0CC485A6-17DA-4BA2-8B84-510D8B05F707}"/>
              </a:ext>
            </a:extLst>
          </p:cNvPr>
          <p:cNvSpPr/>
          <p:nvPr/>
        </p:nvSpPr>
        <p:spPr bwMode="auto">
          <a:xfrm>
            <a:off x="1869392" y="4763216"/>
            <a:ext cx="338291" cy="85509"/>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4748C880-3890-4C0A-AC33-4054148E64B9}"/>
              </a:ext>
            </a:extLst>
          </p:cNvPr>
          <p:cNvSpPr/>
          <p:nvPr/>
        </p:nvSpPr>
        <p:spPr bwMode="auto">
          <a:xfrm>
            <a:off x="1869392" y="4867517"/>
            <a:ext cx="223991" cy="85509"/>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007DD059-CAB9-4F52-AFCA-83B370FA38D5}"/>
              </a:ext>
            </a:extLst>
          </p:cNvPr>
          <p:cNvSpPr/>
          <p:nvPr/>
        </p:nvSpPr>
        <p:spPr bwMode="auto">
          <a:xfrm>
            <a:off x="1869393" y="4983581"/>
            <a:ext cx="213408" cy="85509"/>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9EE1001B-9CDE-4227-A452-BC8F78FD7AD2}"/>
              </a:ext>
            </a:extLst>
          </p:cNvPr>
          <p:cNvSpPr/>
          <p:nvPr/>
        </p:nvSpPr>
        <p:spPr bwMode="auto">
          <a:xfrm>
            <a:off x="1869392" y="5328204"/>
            <a:ext cx="956355" cy="85509"/>
          </a:xfrm>
          <a:prstGeom prst="rect">
            <a:avLst/>
          </a:prstGeom>
          <a:solidFill>
            <a:schemeClr val="accent1">
              <a:lumMod val="5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21102334-2D93-4507-ACA4-26A364FFBB3E}"/>
              </a:ext>
            </a:extLst>
          </p:cNvPr>
          <p:cNvSpPr/>
          <p:nvPr/>
        </p:nvSpPr>
        <p:spPr bwMode="auto">
          <a:xfrm>
            <a:off x="1869392" y="5213473"/>
            <a:ext cx="1565958" cy="85509"/>
          </a:xfrm>
          <a:prstGeom prst="rect">
            <a:avLst/>
          </a:prstGeom>
          <a:solidFill>
            <a:schemeClr val="accent1">
              <a:lumMod val="5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025C01A8-1D43-4E6F-8B2D-B60583F25375}"/>
              </a:ext>
            </a:extLst>
          </p:cNvPr>
          <p:cNvSpPr/>
          <p:nvPr/>
        </p:nvSpPr>
        <p:spPr bwMode="auto">
          <a:xfrm>
            <a:off x="1869392" y="5098742"/>
            <a:ext cx="6315758" cy="85509"/>
          </a:xfrm>
          <a:prstGeom prst="rect">
            <a:avLst/>
          </a:prstGeom>
          <a:solidFill>
            <a:schemeClr val="accent1">
              <a:lumMod val="5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Diamond 91">
            <a:extLst>
              <a:ext uri="{FF2B5EF4-FFF2-40B4-BE49-F238E27FC236}">
                <a16:creationId xmlns:a16="http://schemas.microsoft.com/office/drawing/2014/main" id="{5061E9E0-7A9B-46F9-B2E7-EF93CE9FB5B8}"/>
              </a:ext>
            </a:extLst>
          </p:cNvPr>
          <p:cNvSpPr/>
          <p:nvPr/>
        </p:nvSpPr>
        <p:spPr bwMode="auto">
          <a:xfrm>
            <a:off x="2274547" y="1889735"/>
            <a:ext cx="98299" cy="98299"/>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Isosceles Triangle 92">
            <a:extLst>
              <a:ext uri="{FF2B5EF4-FFF2-40B4-BE49-F238E27FC236}">
                <a16:creationId xmlns:a16="http://schemas.microsoft.com/office/drawing/2014/main" id="{38AA8ED6-AC77-4F9E-9128-0E487BC446AD}"/>
              </a:ext>
            </a:extLst>
          </p:cNvPr>
          <p:cNvSpPr/>
          <p:nvPr/>
        </p:nvSpPr>
        <p:spPr bwMode="auto">
          <a:xfrm rot="5400000">
            <a:off x="5869204" y="1849974"/>
            <a:ext cx="152400" cy="177821"/>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3192B17B-2E7C-402B-A4BA-161E9411897F}"/>
              </a:ext>
            </a:extLst>
          </p:cNvPr>
          <p:cNvSpPr/>
          <p:nvPr/>
        </p:nvSpPr>
        <p:spPr bwMode="auto">
          <a:xfrm>
            <a:off x="4859905" y="2136595"/>
            <a:ext cx="73018" cy="73018"/>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Isosceles Triangle 94">
            <a:extLst>
              <a:ext uri="{FF2B5EF4-FFF2-40B4-BE49-F238E27FC236}">
                <a16:creationId xmlns:a16="http://schemas.microsoft.com/office/drawing/2014/main" id="{A287062C-0AA4-4C35-9BEC-B9CD129D1982}"/>
              </a:ext>
            </a:extLst>
          </p:cNvPr>
          <p:cNvSpPr/>
          <p:nvPr/>
        </p:nvSpPr>
        <p:spPr bwMode="auto">
          <a:xfrm>
            <a:off x="2924193" y="4298090"/>
            <a:ext cx="111169" cy="95836"/>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96B9011C-3252-4A03-AD7E-813054A93B80}"/>
              </a:ext>
            </a:extLst>
          </p:cNvPr>
          <p:cNvSpPr/>
          <p:nvPr/>
        </p:nvSpPr>
        <p:spPr bwMode="auto">
          <a:xfrm>
            <a:off x="4598427" y="2925902"/>
            <a:ext cx="81892" cy="81892"/>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Arrow: Pentagon 96">
            <a:extLst>
              <a:ext uri="{FF2B5EF4-FFF2-40B4-BE49-F238E27FC236}">
                <a16:creationId xmlns:a16="http://schemas.microsoft.com/office/drawing/2014/main" id="{D4FA3B93-047F-422B-BB11-10B34D478141}"/>
              </a:ext>
            </a:extLst>
          </p:cNvPr>
          <p:cNvSpPr/>
          <p:nvPr/>
        </p:nvSpPr>
        <p:spPr bwMode="auto">
          <a:xfrm rot="5400000">
            <a:off x="3443239" y="5228074"/>
            <a:ext cx="96702" cy="68742"/>
          </a:xfrm>
          <a:prstGeom prst="homePlat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Diamond 97">
            <a:extLst>
              <a:ext uri="{FF2B5EF4-FFF2-40B4-BE49-F238E27FC236}">
                <a16:creationId xmlns:a16="http://schemas.microsoft.com/office/drawing/2014/main" id="{B6796A7D-B572-40BF-8E95-72944B6F2DAE}"/>
              </a:ext>
            </a:extLst>
          </p:cNvPr>
          <p:cNvSpPr/>
          <p:nvPr/>
        </p:nvSpPr>
        <p:spPr bwMode="auto">
          <a:xfrm>
            <a:off x="2044233" y="2008592"/>
            <a:ext cx="98299" cy="98299"/>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Diamond 98">
            <a:extLst>
              <a:ext uri="{FF2B5EF4-FFF2-40B4-BE49-F238E27FC236}">
                <a16:creationId xmlns:a16="http://schemas.microsoft.com/office/drawing/2014/main" id="{82184D15-78C1-45A6-B37F-93FE0058F19A}"/>
              </a:ext>
            </a:extLst>
          </p:cNvPr>
          <p:cNvSpPr/>
          <p:nvPr/>
        </p:nvSpPr>
        <p:spPr bwMode="auto">
          <a:xfrm>
            <a:off x="2044233" y="2119283"/>
            <a:ext cx="98299" cy="98299"/>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Diamond 99">
            <a:extLst>
              <a:ext uri="{FF2B5EF4-FFF2-40B4-BE49-F238E27FC236}">
                <a16:creationId xmlns:a16="http://schemas.microsoft.com/office/drawing/2014/main" id="{4D4010F2-3C4F-42C5-B39B-782F15C7A4C4}"/>
              </a:ext>
            </a:extLst>
          </p:cNvPr>
          <p:cNvSpPr/>
          <p:nvPr/>
        </p:nvSpPr>
        <p:spPr bwMode="auto">
          <a:xfrm>
            <a:off x="2044233" y="2576410"/>
            <a:ext cx="98299" cy="98299"/>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Diamond 100">
            <a:extLst>
              <a:ext uri="{FF2B5EF4-FFF2-40B4-BE49-F238E27FC236}">
                <a16:creationId xmlns:a16="http://schemas.microsoft.com/office/drawing/2014/main" id="{E401AD8C-6BF9-45B6-96B1-6CB6C70A68BB}"/>
              </a:ext>
            </a:extLst>
          </p:cNvPr>
          <p:cNvSpPr/>
          <p:nvPr/>
        </p:nvSpPr>
        <p:spPr bwMode="auto">
          <a:xfrm>
            <a:off x="2044233" y="2802832"/>
            <a:ext cx="98299" cy="98299"/>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Diamond 101">
            <a:extLst>
              <a:ext uri="{FF2B5EF4-FFF2-40B4-BE49-F238E27FC236}">
                <a16:creationId xmlns:a16="http://schemas.microsoft.com/office/drawing/2014/main" id="{27B92CED-F551-49E1-B2A6-5FC03908395A}"/>
              </a:ext>
            </a:extLst>
          </p:cNvPr>
          <p:cNvSpPr/>
          <p:nvPr/>
        </p:nvSpPr>
        <p:spPr bwMode="auto">
          <a:xfrm>
            <a:off x="2044233" y="2918627"/>
            <a:ext cx="98299" cy="98299"/>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Diamond 102">
            <a:extLst>
              <a:ext uri="{FF2B5EF4-FFF2-40B4-BE49-F238E27FC236}">
                <a16:creationId xmlns:a16="http://schemas.microsoft.com/office/drawing/2014/main" id="{777FD7A4-9840-4374-AF17-4540B81BE67D}"/>
              </a:ext>
            </a:extLst>
          </p:cNvPr>
          <p:cNvSpPr/>
          <p:nvPr/>
        </p:nvSpPr>
        <p:spPr bwMode="auto">
          <a:xfrm>
            <a:off x="2044233" y="3039653"/>
            <a:ext cx="98299" cy="98299"/>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Diamond 103">
            <a:extLst>
              <a:ext uri="{FF2B5EF4-FFF2-40B4-BE49-F238E27FC236}">
                <a16:creationId xmlns:a16="http://schemas.microsoft.com/office/drawing/2014/main" id="{C66F3072-EE85-44B0-8676-64A049069E97}"/>
              </a:ext>
            </a:extLst>
          </p:cNvPr>
          <p:cNvSpPr/>
          <p:nvPr/>
        </p:nvSpPr>
        <p:spPr bwMode="auto">
          <a:xfrm>
            <a:off x="2044233" y="3143647"/>
            <a:ext cx="98299" cy="98299"/>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Diamond 104">
            <a:extLst>
              <a:ext uri="{FF2B5EF4-FFF2-40B4-BE49-F238E27FC236}">
                <a16:creationId xmlns:a16="http://schemas.microsoft.com/office/drawing/2014/main" id="{5719EE4E-18EE-441F-9084-4C25BB164A21}"/>
              </a:ext>
            </a:extLst>
          </p:cNvPr>
          <p:cNvSpPr/>
          <p:nvPr/>
        </p:nvSpPr>
        <p:spPr bwMode="auto">
          <a:xfrm>
            <a:off x="2044233" y="3259279"/>
            <a:ext cx="98299" cy="98299"/>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Diamond 105">
            <a:extLst>
              <a:ext uri="{FF2B5EF4-FFF2-40B4-BE49-F238E27FC236}">
                <a16:creationId xmlns:a16="http://schemas.microsoft.com/office/drawing/2014/main" id="{F9CFFDC0-8F56-4F8E-97CA-6F8A24B5E4DF}"/>
              </a:ext>
            </a:extLst>
          </p:cNvPr>
          <p:cNvSpPr/>
          <p:nvPr/>
        </p:nvSpPr>
        <p:spPr bwMode="auto">
          <a:xfrm>
            <a:off x="2062364" y="3372731"/>
            <a:ext cx="98299" cy="98299"/>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Diamond 106">
            <a:extLst>
              <a:ext uri="{FF2B5EF4-FFF2-40B4-BE49-F238E27FC236}">
                <a16:creationId xmlns:a16="http://schemas.microsoft.com/office/drawing/2014/main" id="{89FDA7FD-F617-4B7D-BA54-8E13FE9A2060}"/>
              </a:ext>
            </a:extLst>
          </p:cNvPr>
          <p:cNvSpPr/>
          <p:nvPr/>
        </p:nvSpPr>
        <p:spPr bwMode="auto">
          <a:xfrm>
            <a:off x="2014410" y="3494519"/>
            <a:ext cx="98299" cy="98299"/>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Diamond 107">
            <a:extLst>
              <a:ext uri="{FF2B5EF4-FFF2-40B4-BE49-F238E27FC236}">
                <a16:creationId xmlns:a16="http://schemas.microsoft.com/office/drawing/2014/main" id="{43E37A42-36C8-42DB-917A-428E97F70DEF}"/>
              </a:ext>
            </a:extLst>
          </p:cNvPr>
          <p:cNvSpPr/>
          <p:nvPr/>
        </p:nvSpPr>
        <p:spPr bwMode="auto">
          <a:xfrm>
            <a:off x="2060249" y="3608235"/>
            <a:ext cx="98299" cy="98299"/>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Diamond 108">
            <a:extLst>
              <a:ext uri="{FF2B5EF4-FFF2-40B4-BE49-F238E27FC236}">
                <a16:creationId xmlns:a16="http://schemas.microsoft.com/office/drawing/2014/main" id="{44E2A38E-83E6-4ABF-8588-77093D401A90}"/>
              </a:ext>
            </a:extLst>
          </p:cNvPr>
          <p:cNvSpPr/>
          <p:nvPr/>
        </p:nvSpPr>
        <p:spPr bwMode="auto">
          <a:xfrm>
            <a:off x="2060249" y="3718411"/>
            <a:ext cx="98299" cy="98299"/>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Diamond 109">
            <a:extLst>
              <a:ext uri="{FF2B5EF4-FFF2-40B4-BE49-F238E27FC236}">
                <a16:creationId xmlns:a16="http://schemas.microsoft.com/office/drawing/2014/main" id="{ED6B51B4-D35F-4DC3-B80D-3E069E7C7C9D}"/>
              </a:ext>
            </a:extLst>
          </p:cNvPr>
          <p:cNvSpPr/>
          <p:nvPr/>
        </p:nvSpPr>
        <p:spPr bwMode="auto">
          <a:xfrm>
            <a:off x="2060249" y="3949674"/>
            <a:ext cx="98299" cy="98299"/>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Diamond 110">
            <a:extLst>
              <a:ext uri="{FF2B5EF4-FFF2-40B4-BE49-F238E27FC236}">
                <a16:creationId xmlns:a16="http://schemas.microsoft.com/office/drawing/2014/main" id="{48E340DD-2C5C-4B8D-B718-4A2A37304665}"/>
              </a:ext>
            </a:extLst>
          </p:cNvPr>
          <p:cNvSpPr/>
          <p:nvPr/>
        </p:nvSpPr>
        <p:spPr bwMode="auto">
          <a:xfrm>
            <a:off x="2274547" y="4064988"/>
            <a:ext cx="98299" cy="98299"/>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Diamond 111">
            <a:extLst>
              <a:ext uri="{FF2B5EF4-FFF2-40B4-BE49-F238E27FC236}">
                <a16:creationId xmlns:a16="http://schemas.microsoft.com/office/drawing/2014/main" id="{53ABCF1C-EDEE-4A82-8A77-E71FDA2137BA}"/>
              </a:ext>
            </a:extLst>
          </p:cNvPr>
          <p:cNvSpPr/>
          <p:nvPr/>
        </p:nvSpPr>
        <p:spPr bwMode="auto">
          <a:xfrm>
            <a:off x="2053027" y="4299844"/>
            <a:ext cx="98299" cy="98299"/>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Diamond 112">
            <a:extLst>
              <a:ext uri="{FF2B5EF4-FFF2-40B4-BE49-F238E27FC236}">
                <a16:creationId xmlns:a16="http://schemas.microsoft.com/office/drawing/2014/main" id="{CB1F4702-D981-47AF-B7EA-05823F7881E0}"/>
              </a:ext>
            </a:extLst>
          </p:cNvPr>
          <p:cNvSpPr/>
          <p:nvPr/>
        </p:nvSpPr>
        <p:spPr bwMode="auto">
          <a:xfrm>
            <a:off x="2271961" y="4640346"/>
            <a:ext cx="98299" cy="98299"/>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Diamond 113">
            <a:extLst>
              <a:ext uri="{FF2B5EF4-FFF2-40B4-BE49-F238E27FC236}">
                <a16:creationId xmlns:a16="http://schemas.microsoft.com/office/drawing/2014/main" id="{8C23DAA7-612F-45AE-ACE5-698FE7B82093}"/>
              </a:ext>
            </a:extLst>
          </p:cNvPr>
          <p:cNvSpPr/>
          <p:nvPr/>
        </p:nvSpPr>
        <p:spPr bwMode="auto">
          <a:xfrm>
            <a:off x="2047920" y="4756820"/>
            <a:ext cx="98299" cy="98299"/>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Diamond 114">
            <a:extLst>
              <a:ext uri="{FF2B5EF4-FFF2-40B4-BE49-F238E27FC236}">
                <a16:creationId xmlns:a16="http://schemas.microsoft.com/office/drawing/2014/main" id="{AC5ECBD9-A4DA-416A-9B80-E506B834B031}"/>
              </a:ext>
            </a:extLst>
          </p:cNvPr>
          <p:cNvSpPr/>
          <p:nvPr/>
        </p:nvSpPr>
        <p:spPr bwMode="auto">
          <a:xfrm>
            <a:off x="2032687" y="4976687"/>
            <a:ext cx="98299" cy="98299"/>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Diamond 115">
            <a:extLst>
              <a:ext uri="{FF2B5EF4-FFF2-40B4-BE49-F238E27FC236}">
                <a16:creationId xmlns:a16="http://schemas.microsoft.com/office/drawing/2014/main" id="{75D35108-5782-46AF-A3F4-CE441F08BD45}"/>
              </a:ext>
            </a:extLst>
          </p:cNvPr>
          <p:cNvSpPr/>
          <p:nvPr/>
        </p:nvSpPr>
        <p:spPr bwMode="auto">
          <a:xfrm>
            <a:off x="2559236" y="5203719"/>
            <a:ext cx="98299" cy="98299"/>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Diamond 116">
            <a:extLst>
              <a:ext uri="{FF2B5EF4-FFF2-40B4-BE49-F238E27FC236}">
                <a16:creationId xmlns:a16="http://schemas.microsoft.com/office/drawing/2014/main" id="{3FA03168-E5E3-477F-8AFF-E0CC6C986A4B}"/>
              </a:ext>
            </a:extLst>
          </p:cNvPr>
          <p:cNvSpPr/>
          <p:nvPr/>
        </p:nvSpPr>
        <p:spPr bwMode="auto">
          <a:xfrm>
            <a:off x="4535038" y="5082951"/>
            <a:ext cx="98299" cy="98299"/>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Arrow: Pentagon 117">
            <a:extLst>
              <a:ext uri="{FF2B5EF4-FFF2-40B4-BE49-F238E27FC236}">
                <a16:creationId xmlns:a16="http://schemas.microsoft.com/office/drawing/2014/main" id="{E3143878-85AE-4F02-ACD3-98CBD86FDF93}"/>
              </a:ext>
            </a:extLst>
          </p:cNvPr>
          <p:cNvSpPr/>
          <p:nvPr/>
        </p:nvSpPr>
        <p:spPr bwMode="auto">
          <a:xfrm rot="5400000">
            <a:off x="2093054" y="4882897"/>
            <a:ext cx="96702" cy="68742"/>
          </a:xfrm>
          <a:prstGeom prst="homePlat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Arrow: Pentagon 118">
            <a:extLst>
              <a:ext uri="{FF2B5EF4-FFF2-40B4-BE49-F238E27FC236}">
                <a16:creationId xmlns:a16="http://schemas.microsoft.com/office/drawing/2014/main" id="{AC708324-28B4-4F02-BCFB-95E650230A13}"/>
              </a:ext>
            </a:extLst>
          </p:cNvPr>
          <p:cNvSpPr/>
          <p:nvPr/>
        </p:nvSpPr>
        <p:spPr bwMode="auto">
          <a:xfrm rot="5400000">
            <a:off x="2540504" y="2366578"/>
            <a:ext cx="96702" cy="68742"/>
          </a:xfrm>
          <a:prstGeom prst="homePlat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Isosceles Triangle 119">
            <a:extLst>
              <a:ext uri="{FF2B5EF4-FFF2-40B4-BE49-F238E27FC236}">
                <a16:creationId xmlns:a16="http://schemas.microsoft.com/office/drawing/2014/main" id="{39639A75-FDB2-4BAE-803D-AA496E294D7F}"/>
              </a:ext>
            </a:extLst>
          </p:cNvPr>
          <p:cNvSpPr/>
          <p:nvPr/>
        </p:nvSpPr>
        <p:spPr bwMode="auto">
          <a:xfrm rot="5400000">
            <a:off x="4855485" y="1971501"/>
            <a:ext cx="152400" cy="177821"/>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Isosceles Triangle 120">
            <a:extLst>
              <a:ext uri="{FF2B5EF4-FFF2-40B4-BE49-F238E27FC236}">
                <a16:creationId xmlns:a16="http://schemas.microsoft.com/office/drawing/2014/main" id="{D4930AC4-00EA-402E-BF28-D8EBB6EA7A3F}"/>
              </a:ext>
            </a:extLst>
          </p:cNvPr>
          <p:cNvSpPr/>
          <p:nvPr/>
        </p:nvSpPr>
        <p:spPr bwMode="auto">
          <a:xfrm rot="5400000">
            <a:off x="5490481" y="2663731"/>
            <a:ext cx="152400" cy="177821"/>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Isosceles Triangle 121">
            <a:extLst>
              <a:ext uri="{FF2B5EF4-FFF2-40B4-BE49-F238E27FC236}">
                <a16:creationId xmlns:a16="http://schemas.microsoft.com/office/drawing/2014/main" id="{F7C1E3F7-2099-4966-A73D-0C667FEBFD0A}"/>
              </a:ext>
            </a:extLst>
          </p:cNvPr>
          <p:cNvSpPr/>
          <p:nvPr/>
        </p:nvSpPr>
        <p:spPr bwMode="auto">
          <a:xfrm rot="5400000">
            <a:off x="6464676" y="2540810"/>
            <a:ext cx="152400" cy="177821"/>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Isosceles Triangle 122">
            <a:extLst>
              <a:ext uri="{FF2B5EF4-FFF2-40B4-BE49-F238E27FC236}">
                <a16:creationId xmlns:a16="http://schemas.microsoft.com/office/drawing/2014/main" id="{93882F04-0904-42AD-AF0E-31EA0934FE72}"/>
              </a:ext>
            </a:extLst>
          </p:cNvPr>
          <p:cNvSpPr/>
          <p:nvPr/>
        </p:nvSpPr>
        <p:spPr bwMode="auto">
          <a:xfrm rot="5400000">
            <a:off x="4158364" y="2997198"/>
            <a:ext cx="152400" cy="177821"/>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Isosceles Triangle 123">
            <a:extLst>
              <a:ext uri="{FF2B5EF4-FFF2-40B4-BE49-F238E27FC236}">
                <a16:creationId xmlns:a16="http://schemas.microsoft.com/office/drawing/2014/main" id="{FC31E90F-BCC6-429B-A3A5-DE3A661B444E}"/>
              </a:ext>
            </a:extLst>
          </p:cNvPr>
          <p:cNvSpPr/>
          <p:nvPr/>
        </p:nvSpPr>
        <p:spPr bwMode="auto">
          <a:xfrm rot="5400000">
            <a:off x="3812126" y="3117417"/>
            <a:ext cx="152400" cy="177821"/>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Isosceles Triangle 124">
            <a:extLst>
              <a:ext uri="{FF2B5EF4-FFF2-40B4-BE49-F238E27FC236}">
                <a16:creationId xmlns:a16="http://schemas.microsoft.com/office/drawing/2014/main" id="{2D23592F-39FD-4423-9C88-1467FFF7C721}"/>
              </a:ext>
            </a:extLst>
          </p:cNvPr>
          <p:cNvSpPr/>
          <p:nvPr/>
        </p:nvSpPr>
        <p:spPr bwMode="auto">
          <a:xfrm rot="5400000">
            <a:off x="3760449" y="3222415"/>
            <a:ext cx="152400" cy="177821"/>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Isosceles Triangle 125">
            <a:extLst>
              <a:ext uri="{FF2B5EF4-FFF2-40B4-BE49-F238E27FC236}">
                <a16:creationId xmlns:a16="http://schemas.microsoft.com/office/drawing/2014/main" id="{CE922D02-7B19-4988-9A92-409EB86EFAA2}"/>
              </a:ext>
            </a:extLst>
          </p:cNvPr>
          <p:cNvSpPr/>
          <p:nvPr/>
        </p:nvSpPr>
        <p:spPr bwMode="auto">
          <a:xfrm rot="5400000">
            <a:off x="3680552" y="3337316"/>
            <a:ext cx="152400" cy="177821"/>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Isosceles Triangle 126">
            <a:extLst>
              <a:ext uri="{FF2B5EF4-FFF2-40B4-BE49-F238E27FC236}">
                <a16:creationId xmlns:a16="http://schemas.microsoft.com/office/drawing/2014/main" id="{6227D69C-6AF4-4CFA-BE6B-86A605D20222}"/>
              </a:ext>
            </a:extLst>
          </p:cNvPr>
          <p:cNvSpPr/>
          <p:nvPr/>
        </p:nvSpPr>
        <p:spPr bwMode="auto">
          <a:xfrm rot="5400000">
            <a:off x="3406067" y="3454981"/>
            <a:ext cx="152400" cy="177821"/>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Isosceles Triangle 127">
            <a:extLst>
              <a:ext uri="{FF2B5EF4-FFF2-40B4-BE49-F238E27FC236}">
                <a16:creationId xmlns:a16="http://schemas.microsoft.com/office/drawing/2014/main" id="{B7344144-458D-422A-A2EB-416ECD4FD1AE}"/>
              </a:ext>
            </a:extLst>
          </p:cNvPr>
          <p:cNvSpPr/>
          <p:nvPr/>
        </p:nvSpPr>
        <p:spPr bwMode="auto">
          <a:xfrm rot="5400000">
            <a:off x="3395998" y="3561312"/>
            <a:ext cx="152400" cy="177821"/>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Isosceles Triangle 128">
            <a:extLst>
              <a:ext uri="{FF2B5EF4-FFF2-40B4-BE49-F238E27FC236}">
                <a16:creationId xmlns:a16="http://schemas.microsoft.com/office/drawing/2014/main" id="{CB61F694-CDF3-4E48-BE0D-6A539A6E910D}"/>
              </a:ext>
            </a:extLst>
          </p:cNvPr>
          <p:cNvSpPr/>
          <p:nvPr/>
        </p:nvSpPr>
        <p:spPr bwMode="auto">
          <a:xfrm rot="5400000">
            <a:off x="3345686" y="3683180"/>
            <a:ext cx="152400" cy="177821"/>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Isosceles Triangle 129">
            <a:extLst>
              <a:ext uri="{FF2B5EF4-FFF2-40B4-BE49-F238E27FC236}">
                <a16:creationId xmlns:a16="http://schemas.microsoft.com/office/drawing/2014/main" id="{D434933A-6A5B-437F-AF7E-91A426E4D914}"/>
              </a:ext>
            </a:extLst>
          </p:cNvPr>
          <p:cNvSpPr/>
          <p:nvPr/>
        </p:nvSpPr>
        <p:spPr bwMode="auto">
          <a:xfrm rot="5400000">
            <a:off x="3292108" y="3799729"/>
            <a:ext cx="152400" cy="177821"/>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Isosceles Triangle 130">
            <a:extLst>
              <a:ext uri="{FF2B5EF4-FFF2-40B4-BE49-F238E27FC236}">
                <a16:creationId xmlns:a16="http://schemas.microsoft.com/office/drawing/2014/main" id="{3B88983A-7481-4A52-959A-65EEF83EF45E}"/>
              </a:ext>
            </a:extLst>
          </p:cNvPr>
          <p:cNvSpPr/>
          <p:nvPr/>
        </p:nvSpPr>
        <p:spPr bwMode="auto">
          <a:xfrm rot="5400000">
            <a:off x="3263400" y="3907941"/>
            <a:ext cx="152400" cy="177821"/>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Isosceles Triangle 131">
            <a:extLst>
              <a:ext uri="{FF2B5EF4-FFF2-40B4-BE49-F238E27FC236}">
                <a16:creationId xmlns:a16="http://schemas.microsoft.com/office/drawing/2014/main" id="{DE466E43-FEA3-4CE6-9C02-2A5C1C68F61F}"/>
              </a:ext>
            </a:extLst>
          </p:cNvPr>
          <p:cNvSpPr/>
          <p:nvPr/>
        </p:nvSpPr>
        <p:spPr bwMode="auto">
          <a:xfrm rot="5400000">
            <a:off x="3200974" y="4021773"/>
            <a:ext cx="152400" cy="177821"/>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Isosceles Triangle 132">
            <a:extLst>
              <a:ext uri="{FF2B5EF4-FFF2-40B4-BE49-F238E27FC236}">
                <a16:creationId xmlns:a16="http://schemas.microsoft.com/office/drawing/2014/main" id="{27728153-FF35-4FFA-8FA0-5525E0126956}"/>
              </a:ext>
            </a:extLst>
          </p:cNvPr>
          <p:cNvSpPr/>
          <p:nvPr/>
        </p:nvSpPr>
        <p:spPr bwMode="auto">
          <a:xfrm rot="5400000">
            <a:off x="8197860" y="5056380"/>
            <a:ext cx="152400" cy="177821"/>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E7C426F7-59DF-4692-9270-EFCC47FCED7B}"/>
              </a:ext>
            </a:extLst>
          </p:cNvPr>
          <p:cNvSpPr/>
          <p:nvPr/>
        </p:nvSpPr>
        <p:spPr bwMode="auto">
          <a:xfrm>
            <a:off x="2664926" y="4644993"/>
            <a:ext cx="81892" cy="81892"/>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725AC6DA-3D47-4F4E-A1BE-183E0C82F293}"/>
              </a:ext>
            </a:extLst>
          </p:cNvPr>
          <p:cNvSpPr/>
          <p:nvPr/>
        </p:nvSpPr>
        <p:spPr bwMode="auto">
          <a:xfrm>
            <a:off x="2225647" y="4761682"/>
            <a:ext cx="81892" cy="81892"/>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DBCB3179-565A-4D66-9AB2-D3E06E58D8CF}"/>
              </a:ext>
            </a:extLst>
          </p:cNvPr>
          <p:cNvSpPr/>
          <p:nvPr/>
        </p:nvSpPr>
        <p:spPr bwMode="auto">
          <a:xfrm>
            <a:off x="2731602" y="2249011"/>
            <a:ext cx="73018" cy="73018"/>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BDC2EBC5-27C8-450D-AFFA-B1883C2ABF69}"/>
              </a:ext>
            </a:extLst>
          </p:cNvPr>
          <p:cNvSpPr/>
          <p:nvPr/>
        </p:nvSpPr>
        <p:spPr bwMode="auto">
          <a:xfrm>
            <a:off x="2793288" y="4416944"/>
            <a:ext cx="73018" cy="73018"/>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CC83B0BD-FDD1-4064-B814-4B602A75893F}"/>
              </a:ext>
            </a:extLst>
          </p:cNvPr>
          <p:cNvSpPr/>
          <p:nvPr/>
        </p:nvSpPr>
        <p:spPr bwMode="auto">
          <a:xfrm>
            <a:off x="2702270" y="4533286"/>
            <a:ext cx="73018" cy="73018"/>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37CCE4B2-1C4A-425E-B335-050D357E00FE}"/>
              </a:ext>
            </a:extLst>
          </p:cNvPr>
          <p:cNvSpPr/>
          <p:nvPr/>
        </p:nvSpPr>
        <p:spPr bwMode="auto">
          <a:xfrm>
            <a:off x="2841610" y="5331751"/>
            <a:ext cx="73018" cy="73018"/>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Isosceles Triangle 139">
            <a:extLst>
              <a:ext uri="{FF2B5EF4-FFF2-40B4-BE49-F238E27FC236}">
                <a16:creationId xmlns:a16="http://schemas.microsoft.com/office/drawing/2014/main" id="{033CF84E-F3A2-4044-932C-E5BF7AA5B95E}"/>
              </a:ext>
            </a:extLst>
          </p:cNvPr>
          <p:cNvSpPr/>
          <p:nvPr/>
        </p:nvSpPr>
        <p:spPr bwMode="auto">
          <a:xfrm>
            <a:off x="3026352" y="4179907"/>
            <a:ext cx="111169" cy="95836"/>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Isosceles Triangle 140">
            <a:extLst>
              <a:ext uri="{FF2B5EF4-FFF2-40B4-BE49-F238E27FC236}">
                <a16:creationId xmlns:a16="http://schemas.microsoft.com/office/drawing/2014/main" id="{A199A48E-91D1-4B79-9093-7253957A1103}"/>
              </a:ext>
            </a:extLst>
          </p:cNvPr>
          <p:cNvSpPr/>
          <p:nvPr/>
        </p:nvSpPr>
        <p:spPr bwMode="auto">
          <a:xfrm>
            <a:off x="2444266" y="2459217"/>
            <a:ext cx="111169" cy="95836"/>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Isosceles Triangle 141">
            <a:extLst>
              <a:ext uri="{FF2B5EF4-FFF2-40B4-BE49-F238E27FC236}">
                <a16:creationId xmlns:a16="http://schemas.microsoft.com/office/drawing/2014/main" id="{FD09B983-59F2-4A2C-9FF0-B1730071CE2A}"/>
              </a:ext>
            </a:extLst>
          </p:cNvPr>
          <p:cNvSpPr/>
          <p:nvPr/>
        </p:nvSpPr>
        <p:spPr bwMode="auto">
          <a:xfrm>
            <a:off x="4707535" y="2807441"/>
            <a:ext cx="111169" cy="95836"/>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44" name="Straight Connector 143">
            <a:extLst>
              <a:ext uri="{FF2B5EF4-FFF2-40B4-BE49-F238E27FC236}">
                <a16:creationId xmlns:a16="http://schemas.microsoft.com/office/drawing/2014/main" id="{928578DC-6F17-48B3-B2C5-E4696A91163B}"/>
              </a:ext>
            </a:extLst>
          </p:cNvPr>
          <p:cNvCxnSpPr>
            <a:cxnSpLocks/>
          </p:cNvCxnSpPr>
          <p:nvPr/>
        </p:nvCxnSpPr>
        <p:spPr bwMode="auto">
          <a:xfrm>
            <a:off x="1786918" y="1889735"/>
            <a:ext cx="0" cy="658318"/>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F06AC870-8175-44B0-BD8F-3A2CD6AC1C60}"/>
              </a:ext>
            </a:extLst>
          </p:cNvPr>
          <p:cNvCxnSpPr>
            <a:cxnSpLocks/>
          </p:cNvCxnSpPr>
          <p:nvPr/>
        </p:nvCxnSpPr>
        <p:spPr bwMode="auto">
          <a:xfrm flipV="1">
            <a:off x="1786918" y="2576410"/>
            <a:ext cx="0" cy="2492680"/>
          </a:xfrm>
          <a:prstGeom prst="line">
            <a:avLst/>
          </a:prstGeom>
          <a:noFill/>
          <a:ln w="28575" cap="flat" cmpd="sng" algn="ctr">
            <a:solidFill>
              <a:schemeClr val="accent2"/>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D4360EC0-C61B-4BDE-9DE2-5B9499850EE8}"/>
              </a:ext>
            </a:extLst>
          </p:cNvPr>
          <p:cNvCxnSpPr>
            <a:cxnSpLocks/>
          </p:cNvCxnSpPr>
          <p:nvPr/>
        </p:nvCxnSpPr>
        <p:spPr bwMode="auto">
          <a:xfrm flipV="1">
            <a:off x="1786918" y="5098742"/>
            <a:ext cx="0" cy="314971"/>
          </a:xfrm>
          <a:prstGeom prst="line">
            <a:avLst/>
          </a:prstGeom>
          <a:noFill/>
          <a:ln w="28575" cap="flat" cmpd="sng" algn="ctr">
            <a:solidFill>
              <a:schemeClr val="accent1">
                <a:lumMod val="50000"/>
              </a:schemeClr>
            </a:solidFill>
            <a:prstDash val="solid"/>
            <a:round/>
            <a:headEnd type="none" w="med" len="med"/>
            <a:tailEnd type="none" w="med" len="med"/>
          </a:ln>
          <a:effectLst/>
        </p:spPr>
      </p:cxnSp>
      <p:grpSp>
        <p:nvGrpSpPr>
          <p:cNvPr id="162" name="Group 161">
            <a:extLst>
              <a:ext uri="{FF2B5EF4-FFF2-40B4-BE49-F238E27FC236}">
                <a16:creationId xmlns:a16="http://schemas.microsoft.com/office/drawing/2014/main" id="{BCD2AA0E-4040-4C3A-99E3-75E914459BE0}"/>
              </a:ext>
            </a:extLst>
          </p:cNvPr>
          <p:cNvGrpSpPr/>
          <p:nvPr/>
        </p:nvGrpSpPr>
        <p:grpSpPr>
          <a:xfrm>
            <a:off x="6828213" y="1640248"/>
            <a:ext cx="4523914" cy="674031"/>
            <a:chOff x="7140204" y="1640248"/>
            <a:chExt cx="4523914" cy="674031"/>
          </a:xfrm>
        </p:grpSpPr>
        <p:sp>
          <p:nvSpPr>
            <p:cNvPr id="4" name="TextBox 3">
              <a:extLst>
                <a:ext uri="{FF2B5EF4-FFF2-40B4-BE49-F238E27FC236}">
                  <a16:creationId xmlns:a16="http://schemas.microsoft.com/office/drawing/2014/main" id="{C1D5E9D5-2B45-4634-8548-D25E6DF98252}"/>
                </a:ext>
              </a:extLst>
            </p:cNvPr>
            <p:cNvSpPr txBox="1"/>
            <p:nvPr/>
          </p:nvSpPr>
          <p:spPr bwMode="auto">
            <a:xfrm>
              <a:off x="9482027" y="1640248"/>
              <a:ext cx="2182091"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Bef>
                  <a:spcPts val="0"/>
                </a:spcBef>
                <a:spcAft>
                  <a:spcPct val="0"/>
                </a:spcAft>
                <a:buClrTx/>
                <a:buFontTx/>
                <a:buNone/>
              </a:pPr>
              <a:r>
                <a:rPr lang="en-US" sz="1400" b="0" dirty="0">
                  <a:solidFill>
                    <a:schemeClr val="bg1"/>
                  </a:solidFill>
                  <a:latin typeface="Calibri" panose="020F0502020204030204" pitchFamily="34" charset="0"/>
                </a:rPr>
                <a:t>Investigator decision</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Other</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Adverse event</a:t>
              </a:r>
            </a:p>
          </p:txBody>
        </p:sp>
        <p:grpSp>
          <p:nvGrpSpPr>
            <p:cNvPr id="160" name="Group 159">
              <a:extLst>
                <a:ext uri="{FF2B5EF4-FFF2-40B4-BE49-F238E27FC236}">
                  <a16:creationId xmlns:a16="http://schemas.microsoft.com/office/drawing/2014/main" id="{8A5541B5-D958-4E3C-A1FD-AAD62E66B0A8}"/>
                </a:ext>
              </a:extLst>
            </p:cNvPr>
            <p:cNvGrpSpPr/>
            <p:nvPr/>
          </p:nvGrpSpPr>
          <p:grpSpPr>
            <a:xfrm>
              <a:off x="9356812" y="1712309"/>
              <a:ext cx="160113" cy="521782"/>
              <a:chOff x="9621827" y="1712309"/>
              <a:chExt cx="160113" cy="521782"/>
            </a:xfrm>
          </p:grpSpPr>
          <p:sp>
            <p:nvSpPr>
              <p:cNvPr id="57" name="Isosceles Triangle 56">
                <a:extLst>
                  <a:ext uri="{FF2B5EF4-FFF2-40B4-BE49-F238E27FC236}">
                    <a16:creationId xmlns:a16="http://schemas.microsoft.com/office/drawing/2014/main" id="{FE25E368-E537-49D9-B1DB-7F278AA3280A}"/>
                  </a:ext>
                </a:extLst>
              </p:cNvPr>
              <p:cNvSpPr/>
              <p:nvPr/>
            </p:nvSpPr>
            <p:spPr bwMode="auto">
              <a:xfrm>
                <a:off x="9621827" y="1712309"/>
                <a:ext cx="160113" cy="138029"/>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Oval 57">
                <a:extLst>
                  <a:ext uri="{FF2B5EF4-FFF2-40B4-BE49-F238E27FC236}">
                    <a16:creationId xmlns:a16="http://schemas.microsoft.com/office/drawing/2014/main" id="{D9B95869-9736-45B4-8111-78C7393D2762}"/>
                  </a:ext>
                </a:extLst>
              </p:cNvPr>
              <p:cNvSpPr/>
              <p:nvPr/>
            </p:nvSpPr>
            <p:spPr bwMode="auto">
              <a:xfrm>
                <a:off x="9640071" y="1906742"/>
                <a:ext cx="123625" cy="123625"/>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Arrow: Pentagon 59">
                <a:extLst>
                  <a:ext uri="{FF2B5EF4-FFF2-40B4-BE49-F238E27FC236}">
                    <a16:creationId xmlns:a16="http://schemas.microsoft.com/office/drawing/2014/main" id="{5DE58737-9267-473A-966B-6CB74BB32647}"/>
                  </a:ext>
                </a:extLst>
              </p:cNvPr>
              <p:cNvSpPr/>
              <p:nvPr/>
            </p:nvSpPr>
            <p:spPr bwMode="auto">
              <a:xfrm rot="5400000">
                <a:off x="9628223" y="2108068"/>
                <a:ext cx="147320" cy="104725"/>
              </a:xfrm>
              <a:prstGeom prst="homePlat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52" name="TextBox 151">
              <a:extLst>
                <a:ext uri="{FF2B5EF4-FFF2-40B4-BE49-F238E27FC236}">
                  <a16:creationId xmlns:a16="http://schemas.microsoft.com/office/drawing/2014/main" id="{291B2BDD-E22B-4347-948F-3D0440F02E86}"/>
                </a:ext>
              </a:extLst>
            </p:cNvPr>
            <p:cNvSpPr txBox="1"/>
            <p:nvPr/>
          </p:nvSpPr>
          <p:spPr bwMode="auto">
            <a:xfrm>
              <a:off x="7274274" y="1640248"/>
              <a:ext cx="2182091"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Bef>
                  <a:spcPts val="0"/>
                </a:spcBef>
                <a:spcAft>
                  <a:spcPct val="0"/>
                </a:spcAft>
                <a:buClrTx/>
                <a:buFontTx/>
                <a:buNone/>
              </a:pPr>
              <a:r>
                <a:rPr lang="en-US" sz="1400" b="0" dirty="0">
                  <a:solidFill>
                    <a:schemeClr val="bg1"/>
                  </a:solidFill>
                  <a:latin typeface="Calibri" panose="020F0502020204030204" pitchFamily="34" charset="0"/>
                </a:rPr>
                <a:t>CR/PR</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Ongoing at data cutoff</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Progressive disease</a:t>
              </a:r>
            </a:p>
          </p:txBody>
        </p:sp>
        <p:grpSp>
          <p:nvGrpSpPr>
            <p:cNvPr id="153" name="Group 152">
              <a:extLst>
                <a:ext uri="{FF2B5EF4-FFF2-40B4-BE49-F238E27FC236}">
                  <a16:creationId xmlns:a16="http://schemas.microsoft.com/office/drawing/2014/main" id="{35DDF830-CEB5-431C-B48F-0A5DA49A5542}"/>
                </a:ext>
              </a:extLst>
            </p:cNvPr>
            <p:cNvGrpSpPr/>
            <p:nvPr/>
          </p:nvGrpSpPr>
          <p:grpSpPr>
            <a:xfrm>
              <a:off x="7140204" y="1692190"/>
              <a:ext cx="177821" cy="549737"/>
              <a:chOff x="11119732" y="4102859"/>
              <a:chExt cx="177821" cy="549737"/>
            </a:xfrm>
          </p:grpSpPr>
          <p:sp>
            <p:nvSpPr>
              <p:cNvPr id="154" name="Diamond 153">
                <a:extLst>
                  <a:ext uri="{FF2B5EF4-FFF2-40B4-BE49-F238E27FC236}">
                    <a16:creationId xmlns:a16="http://schemas.microsoft.com/office/drawing/2014/main" id="{1CC0A4B2-38B8-4F0E-BDB7-F3389FFDFFFB}"/>
                  </a:ext>
                </a:extLst>
              </p:cNvPr>
              <p:cNvSpPr/>
              <p:nvPr/>
            </p:nvSpPr>
            <p:spPr bwMode="auto">
              <a:xfrm>
                <a:off x="11128191" y="4102859"/>
                <a:ext cx="160904" cy="160904"/>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Isosceles Triangle 154">
                <a:extLst>
                  <a:ext uri="{FF2B5EF4-FFF2-40B4-BE49-F238E27FC236}">
                    <a16:creationId xmlns:a16="http://schemas.microsoft.com/office/drawing/2014/main" id="{68B84811-24AB-4912-B641-0E75B34AF267}"/>
                  </a:ext>
                </a:extLst>
              </p:cNvPr>
              <p:cNvSpPr/>
              <p:nvPr/>
            </p:nvSpPr>
            <p:spPr bwMode="auto">
              <a:xfrm rot="5400000">
                <a:off x="11132443" y="4307456"/>
                <a:ext cx="152400" cy="177821"/>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6B184171-8868-4F1A-A673-6D974ECA8061}"/>
                  </a:ext>
                </a:extLst>
              </p:cNvPr>
              <p:cNvSpPr/>
              <p:nvPr/>
            </p:nvSpPr>
            <p:spPr bwMode="auto">
              <a:xfrm>
                <a:off x="11146831" y="4528971"/>
                <a:ext cx="123625" cy="12362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Tree>
    <p:extLst>
      <p:ext uri="{BB962C8B-B14F-4D97-AF65-F5344CB8AC3E}">
        <p14:creationId xmlns:p14="http://schemas.microsoft.com/office/powerpoint/2010/main" val="2363527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11EA8181-3995-421F-98DC-EDA03C628A47}"/>
              </a:ext>
            </a:extLst>
          </p:cNvPr>
          <p:cNvSpPr>
            <a:spLocks noGrp="1"/>
          </p:cNvSpPr>
          <p:nvPr>
            <p:ph type="title"/>
          </p:nvPr>
        </p:nvSpPr>
        <p:spPr>
          <a:xfrm>
            <a:off x="609759" y="238127"/>
            <a:ext cx="10872444" cy="1103313"/>
          </a:xfrm>
        </p:spPr>
        <p:txBody>
          <a:bodyPr/>
          <a:lstStyle/>
          <a:p>
            <a:r>
              <a:rPr lang="en-US" dirty="0"/>
              <a:t>Axatilimab in Chronic GVHD: Response by Organ System</a:t>
            </a:r>
          </a:p>
        </p:txBody>
      </p:sp>
      <p:sp>
        <p:nvSpPr>
          <p:cNvPr id="6" name="TextBox 5">
            <a:extLst>
              <a:ext uri="{FF2B5EF4-FFF2-40B4-BE49-F238E27FC236}">
                <a16:creationId xmlns:a16="http://schemas.microsoft.com/office/drawing/2014/main" id="{1DC4C992-36B9-4FD5-AF1A-93F76BF45176}"/>
              </a:ext>
            </a:extLst>
          </p:cNvPr>
          <p:cNvSpPr txBox="1"/>
          <p:nvPr/>
        </p:nvSpPr>
        <p:spPr bwMode="auto">
          <a:xfrm>
            <a:off x="1855177" y="6075485"/>
            <a:ext cx="8135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25 patients (81%) had severe skin sclerosis at baseline; 4 (16%) improved sclerosis</a:t>
            </a:r>
          </a:p>
        </p:txBody>
      </p:sp>
      <p:grpSp>
        <p:nvGrpSpPr>
          <p:cNvPr id="8" name="Group 7">
            <a:extLst>
              <a:ext uri="{FF2B5EF4-FFF2-40B4-BE49-F238E27FC236}">
                <a16:creationId xmlns:a16="http://schemas.microsoft.com/office/drawing/2014/main" id="{4C454EC4-3E5D-4911-B9AD-4AEB0165F1A1}"/>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56445734-3BA1-48C7-84D6-0049BB9F57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DB0B9290-3B02-414B-ACB0-73763073161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 Box 15">
            <a:extLst>
              <a:ext uri="{FF2B5EF4-FFF2-40B4-BE49-F238E27FC236}">
                <a16:creationId xmlns:a16="http://schemas.microsoft.com/office/drawing/2014/main" id="{04D241F0-61DD-481C-A3C7-A835D82C5889}"/>
              </a:ext>
            </a:extLst>
          </p:cNvPr>
          <p:cNvSpPr txBox="1">
            <a:spLocks noChangeArrowheads="1"/>
          </p:cNvSpPr>
          <p:nvPr/>
        </p:nvSpPr>
        <p:spPr bwMode="auto">
          <a:xfrm>
            <a:off x="402232" y="63659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Lee. ASH 2021. Abstr 263. Reproduced with permission.</a:t>
            </a:r>
            <a:endParaRPr lang="en-US" altLang="en-US" sz="1400" b="0" dirty="0">
              <a:solidFill>
                <a:schemeClr val="bg2"/>
              </a:solidFill>
              <a:latin typeface="Calibri" panose="020F0502020204030204" pitchFamily="34" charset="0"/>
              <a:cs typeface="+mn-cs"/>
            </a:endParaRPr>
          </a:p>
        </p:txBody>
      </p:sp>
      <p:sp>
        <p:nvSpPr>
          <p:cNvPr id="2" name="TextBox 1">
            <a:extLst>
              <a:ext uri="{FF2B5EF4-FFF2-40B4-BE49-F238E27FC236}">
                <a16:creationId xmlns:a16="http://schemas.microsoft.com/office/drawing/2014/main" id="{1C275595-E2DB-4531-9785-035E15658723}"/>
              </a:ext>
            </a:extLst>
          </p:cNvPr>
          <p:cNvSpPr txBox="1"/>
          <p:nvPr/>
        </p:nvSpPr>
        <p:spPr bwMode="auto">
          <a:xfrm>
            <a:off x="4490888" y="1494115"/>
            <a:ext cx="3397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Organ-Specific Response Rate</a:t>
            </a:r>
          </a:p>
        </p:txBody>
      </p:sp>
      <p:sp>
        <p:nvSpPr>
          <p:cNvPr id="3" name="TextBox 2">
            <a:extLst>
              <a:ext uri="{FF2B5EF4-FFF2-40B4-BE49-F238E27FC236}">
                <a16:creationId xmlns:a16="http://schemas.microsoft.com/office/drawing/2014/main" id="{EDA9C728-9825-422A-BFCE-31388E32E13A}"/>
              </a:ext>
            </a:extLst>
          </p:cNvPr>
          <p:cNvSpPr txBox="1"/>
          <p:nvPr/>
        </p:nvSpPr>
        <p:spPr bwMode="auto">
          <a:xfrm rot="-5400000">
            <a:off x="652938" y="3596255"/>
            <a:ext cx="30339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Response Rate (%)</a:t>
            </a:r>
          </a:p>
        </p:txBody>
      </p:sp>
      <p:sp>
        <p:nvSpPr>
          <p:cNvPr id="4" name="TextBox 3">
            <a:extLst>
              <a:ext uri="{FF2B5EF4-FFF2-40B4-BE49-F238E27FC236}">
                <a16:creationId xmlns:a16="http://schemas.microsoft.com/office/drawing/2014/main" id="{2F3B6205-167C-4471-B3B8-120A09B3D082}"/>
              </a:ext>
            </a:extLst>
          </p:cNvPr>
          <p:cNvSpPr txBox="1"/>
          <p:nvPr/>
        </p:nvSpPr>
        <p:spPr bwMode="auto">
          <a:xfrm>
            <a:off x="4426392" y="5264703"/>
            <a:ext cx="77863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Joints and Fascia</a:t>
            </a:r>
          </a:p>
        </p:txBody>
      </p:sp>
      <p:sp>
        <p:nvSpPr>
          <p:cNvPr id="13" name="TextBox 12">
            <a:extLst>
              <a:ext uri="{FF2B5EF4-FFF2-40B4-BE49-F238E27FC236}">
                <a16:creationId xmlns:a16="http://schemas.microsoft.com/office/drawing/2014/main" id="{D8BF353C-7ADA-4E16-B8B6-2153F000CE0A}"/>
              </a:ext>
            </a:extLst>
          </p:cNvPr>
          <p:cNvSpPr txBox="1"/>
          <p:nvPr/>
        </p:nvSpPr>
        <p:spPr bwMode="auto">
          <a:xfrm>
            <a:off x="2859741" y="5264703"/>
            <a:ext cx="9009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Lower GI</a:t>
            </a:r>
          </a:p>
        </p:txBody>
      </p:sp>
      <p:sp>
        <p:nvSpPr>
          <p:cNvPr id="14" name="TextBox 13">
            <a:extLst>
              <a:ext uri="{FF2B5EF4-FFF2-40B4-BE49-F238E27FC236}">
                <a16:creationId xmlns:a16="http://schemas.microsoft.com/office/drawing/2014/main" id="{EFE2F369-09CA-49C1-9D68-E5649703C3F3}"/>
              </a:ext>
            </a:extLst>
          </p:cNvPr>
          <p:cNvSpPr txBox="1"/>
          <p:nvPr/>
        </p:nvSpPr>
        <p:spPr bwMode="auto">
          <a:xfrm>
            <a:off x="3579551" y="5264703"/>
            <a:ext cx="9899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Upper GI</a:t>
            </a:r>
          </a:p>
        </p:txBody>
      </p:sp>
      <p:sp>
        <p:nvSpPr>
          <p:cNvPr id="15" name="TextBox 14">
            <a:extLst>
              <a:ext uri="{FF2B5EF4-FFF2-40B4-BE49-F238E27FC236}">
                <a16:creationId xmlns:a16="http://schemas.microsoft.com/office/drawing/2014/main" id="{9D89882E-FA94-45E6-B448-A903FB029DA6}"/>
              </a:ext>
            </a:extLst>
          </p:cNvPr>
          <p:cNvSpPr txBox="1"/>
          <p:nvPr/>
        </p:nvSpPr>
        <p:spPr bwMode="auto">
          <a:xfrm>
            <a:off x="5195973" y="5264703"/>
            <a:ext cx="7341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Mouth</a:t>
            </a:r>
          </a:p>
        </p:txBody>
      </p:sp>
      <p:sp>
        <p:nvSpPr>
          <p:cNvPr id="16" name="TextBox 15">
            <a:extLst>
              <a:ext uri="{FF2B5EF4-FFF2-40B4-BE49-F238E27FC236}">
                <a16:creationId xmlns:a16="http://schemas.microsoft.com/office/drawing/2014/main" id="{D71A5A60-6A4A-4CC9-B073-3C25E8E44748}"/>
              </a:ext>
            </a:extLst>
          </p:cNvPr>
          <p:cNvSpPr txBox="1"/>
          <p:nvPr/>
        </p:nvSpPr>
        <p:spPr bwMode="auto">
          <a:xfrm>
            <a:off x="5798269" y="5264703"/>
            <a:ext cx="10494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Esophagus</a:t>
            </a:r>
          </a:p>
        </p:txBody>
      </p:sp>
      <p:sp>
        <p:nvSpPr>
          <p:cNvPr id="17" name="TextBox 16">
            <a:extLst>
              <a:ext uri="{FF2B5EF4-FFF2-40B4-BE49-F238E27FC236}">
                <a16:creationId xmlns:a16="http://schemas.microsoft.com/office/drawing/2014/main" id="{0A515496-567D-492C-8DDE-E0D55E0D3303}"/>
              </a:ext>
            </a:extLst>
          </p:cNvPr>
          <p:cNvSpPr txBox="1"/>
          <p:nvPr/>
        </p:nvSpPr>
        <p:spPr bwMode="auto">
          <a:xfrm>
            <a:off x="6616162" y="5264703"/>
            <a:ext cx="8851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Lungs</a:t>
            </a:r>
          </a:p>
        </p:txBody>
      </p:sp>
      <p:sp>
        <p:nvSpPr>
          <p:cNvPr id="18" name="TextBox 17">
            <a:extLst>
              <a:ext uri="{FF2B5EF4-FFF2-40B4-BE49-F238E27FC236}">
                <a16:creationId xmlns:a16="http://schemas.microsoft.com/office/drawing/2014/main" id="{EDB76B9F-8410-4150-AA1E-50969FC8AA90}"/>
              </a:ext>
            </a:extLst>
          </p:cNvPr>
          <p:cNvSpPr txBox="1"/>
          <p:nvPr/>
        </p:nvSpPr>
        <p:spPr bwMode="auto">
          <a:xfrm>
            <a:off x="7422750" y="5264703"/>
            <a:ext cx="7516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Liver</a:t>
            </a:r>
          </a:p>
        </p:txBody>
      </p:sp>
      <p:sp>
        <p:nvSpPr>
          <p:cNvPr id="19" name="TextBox 18">
            <a:extLst>
              <a:ext uri="{FF2B5EF4-FFF2-40B4-BE49-F238E27FC236}">
                <a16:creationId xmlns:a16="http://schemas.microsoft.com/office/drawing/2014/main" id="{1DC6B13A-337A-4357-801D-F9BB1E4435BB}"/>
              </a:ext>
            </a:extLst>
          </p:cNvPr>
          <p:cNvSpPr txBox="1"/>
          <p:nvPr/>
        </p:nvSpPr>
        <p:spPr bwMode="auto">
          <a:xfrm>
            <a:off x="8204515" y="5264703"/>
            <a:ext cx="6779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Eyes</a:t>
            </a:r>
          </a:p>
        </p:txBody>
      </p:sp>
      <p:sp>
        <p:nvSpPr>
          <p:cNvPr id="20" name="TextBox 19">
            <a:extLst>
              <a:ext uri="{FF2B5EF4-FFF2-40B4-BE49-F238E27FC236}">
                <a16:creationId xmlns:a16="http://schemas.microsoft.com/office/drawing/2014/main" id="{DD063466-ECB7-47D7-960C-B9BB2D9333BF}"/>
              </a:ext>
            </a:extLst>
          </p:cNvPr>
          <p:cNvSpPr txBox="1"/>
          <p:nvPr/>
        </p:nvSpPr>
        <p:spPr bwMode="auto">
          <a:xfrm>
            <a:off x="8936657" y="5264703"/>
            <a:ext cx="7341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Skin</a:t>
            </a:r>
          </a:p>
        </p:txBody>
      </p:sp>
      <p:sp>
        <p:nvSpPr>
          <p:cNvPr id="21" name="TextBox 20">
            <a:extLst>
              <a:ext uri="{FF2B5EF4-FFF2-40B4-BE49-F238E27FC236}">
                <a16:creationId xmlns:a16="http://schemas.microsoft.com/office/drawing/2014/main" id="{5A2D9E27-22A2-4930-AFE9-9CDE1B355F15}"/>
              </a:ext>
            </a:extLst>
          </p:cNvPr>
          <p:cNvSpPr txBox="1"/>
          <p:nvPr/>
        </p:nvSpPr>
        <p:spPr bwMode="auto">
          <a:xfrm>
            <a:off x="3812119" y="1999586"/>
            <a:ext cx="5248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4/4</a:t>
            </a:r>
          </a:p>
        </p:txBody>
      </p:sp>
      <p:sp>
        <p:nvSpPr>
          <p:cNvPr id="22" name="TextBox 21">
            <a:extLst>
              <a:ext uri="{FF2B5EF4-FFF2-40B4-BE49-F238E27FC236}">
                <a16:creationId xmlns:a16="http://schemas.microsoft.com/office/drawing/2014/main" id="{51E0BBDA-2DF2-4260-BDEF-5628CE18ACA5}"/>
              </a:ext>
            </a:extLst>
          </p:cNvPr>
          <p:cNvSpPr txBox="1"/>
          <p:nvPr/>
        </p:nvSpPr>
        <p:spPr bwMode="auto">
          <a:xfrm>
            <a:off x="3047484" y="1988237"/>
            <a:ext cx="5961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4/4</a:t>
            </a:r>
          </a:p>
        </p:txBody>
      </p:sp>
      <p:sp>
        <p:nvSpPr>
          <p:cNvPr id="23" name="TextBox 22">
            <a:extLst>
              <a:ext uri="{FF2B5EF4-FFF2-40B4-BE49-F238E27FC236}">
                <a16:creationId xmlns:a16="http://schemas.microsoft.com/office/drawing/2014/main" id="{BDFD3698-C8B8-4BE1-B457-A1535E68E740}"/>
              </a:ext>
            </a:extLst>
          </p:cNvPr>
          <p:cNvSpPr txBox="1"/>
          <p:nvPr/>
        </p:nvSpPr>
        <p:spPr bwMode="auto">
          <a:xfrm>
            <a:off x="4426392" y="2956612"/>
            <a:ext cx="765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16/24</a:t>
            </a:r>
          </a:p>
        </p:txBody>
      </p:sp>
      <p:sp>
        <p:nvSpPr>
          <p:cNvPr id="24" name="TextBox 23">
            <a:extLst>
              <a:ext uri="{FF2B5EF4-FFF2-40B4-BE49-F238E27FC236}">
                <a16:creationId xmlns:a16="http://schemas.microsoft.com/office/drawing/2014/main" id="{4E5C9683-9C99-41AC-A9C1-11E2D6DA748D}"/>
              </a:ext>
            </a:extLst>
          </p:cNvPr>
          <p:cNvSpPr txBox="1"/>
          <p:nvPr/>
        </p:nvSpPr>
        <p:spPr bwMode="auto">
          <a:xfrm>
            <a:off x="5247790" y="3341443"/>
            <a:ext cx="6751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9/17</a:t>
            </a:r>
          </a:p>
        </p:txBody>
      </p:sp>
      <p:sp>
        <p:nvSpPr>
          <p:cNvPr id="25" name="TextBox 24">
            <a:extLst>
              <a:ext uri="{FF2B5EF4-FFF2-40B4-BE49-F238E27FC236}">
                <a16:creationId xmlns:a16="http://schemas.microsoft.com/office/drawing/2014/main" id="{5914BAC2-B0A4-481D-90AB-FDF267CD2759}"/>
              </a:ext>
            </a:extLst>
          </p:cNvPr>
          <p:cNvSpPr txBox="1"/>
          <p:nvPr/>
        </p:nvSpPr>
        <p:spPr bwMode="auto">
          <a:xfrm>
            <a:off x="6028460" y="3427254"/>
            <a:ext cx="5877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26" name="TextBox 25">
            <a:extLst>
              <a:ext uri="{FF2B5EF4-FFF2-40B4-BE49-F238E27FC236}">
                <a16:creationId xmlns:a16="http://schemas.microsoft.com/office/drawing/2014/main" id="{E29ACC10-9890-4A34-8010-9F34922BDCD0}"/>
              </a:ext>
            </a:extLst>
          </p:cNvPr>
          <p:cNvSpPr txBox="1"/>
          <p:nvPr/>
        </p:nvSpPr>
        <p:spPr bwMode="auto">
          <a:xfrm>
            <a:off x="6690884" y="3932193"/>
            <a:ext cx="7318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5/15</a:t>
            </a:r>
          </a:p>
        </p:txBody>
      </p:sp>
      <p:sp>
        <p:nvSpPr>
          <p:cNvPr id="27" name="TextBox 26">
            <a:extLst>
              <a:ext uri="{FF2B5EF4-FFF2-40B4-BE49-F238E27FC236}">
                <a16:creationId xmlns:a16="http://schemas.microsoft.com/office/drawing/2014/main" id="{158763FE-A04C-409B-BC91-CDDE976E6646}"/>
              </a:ext>
            </a:extLst>
          </p:cNvPr>
          <p:cNvSpPr txBox="1"/>
          <p:nvPr/>
        </p:nvSpPr>
        <p:spPr bwMode="auto">
          <a:xfrm>
            <a:off x="7499983" y="4177880"/>
            <a:ext cx="5526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28" name="TextBox 27">
            <a:extLst>
              <a:ext uri="{FF2B5EF4-FFF2-40B4-BE49-F238E27FC236}">
                <a16:creationId xmlns:a16="http://schemas.microsoft.com/office/drawing/2014/main" id="{73D032CA-19C0-4D62-A336-C064CB1D8AD8}"/>
              </a:ext>
            </a:extLst>
          </p:cNvPr>
          <p:cNvSpPr txBox="1"/>
          <p:nvPr/>
        </p:nvSpPr>
        <p:spPr bwMode="auto">
          <a:xfrm>
            <a:off x="8207849" y="4396087"/>
            <a:ext cx="6264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4/24</a:t>
            </a:r>
          </a:p>
        </p:txBody>
      </p:sp>
      <p:sp>
        <p:nvSpPr>
          <p:cNvPr id="29" name="TextBox 28">
            <a:extLst>
              <a:ext uri="{FF2B5EF4-FFF2-40B4-BE49-F238E27FC236}">
                <a16:creationId xmlns:a16="http://schemas.microsoft.com/office/drawing/2014/main" id="{291AA3FB-0C1B-4BB2-8CFD-8B346BF5B9CC}"/>
              </a:ext>
            </a:extLst>
          </p:cNvPr>
          <p:cNvSpPr txBox="1"/>
          <p:nvPr/>
        </p:nvSpPr>
        <p:spPr bwMode="auto">
          <a:xfrm>
            <a:off x="8882434" y="4570381"/>
            <a:ext cx="809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3/28</a:t>
            </a:r>
          </a:p>
        </p:txBody>
      </p:sp>
      <p:grpSp>
        <p:nvGrpSpPr>
          <p:cNvPr id="38" name="Group 37">
            <a:extLst>
              <a:ext uri="{FF2B5EF4-FFF2-40B4-BE49-F238E27FC236}">
                <a16:creationId xmlns:a16="http://schemas.microsoft.com/office/drawing/2014/main" id="{82165A8F-DCAA-4EB3-A763-E26F9A8984BD}"/>
              </a:ext>
            </a:extLst>
          </p:cNvPr>
          <p:cNvGrpSpPr/>
          <p:nvPr/>
        </p:nvGrpSpPr>
        <p:grpSpPr>
          <a:xfrm>
            <a:off x="2859741" y="2322871"/>
            <a:ext cx="82562" cy="2890684"/>
            <a:chOff x="2834649" y="2322871"/>
            <a:chExt cx="107654" cy="2890684"/>
          </a:xfrm>
        </p:grpSpPr>
        <p:cxnSp>
          <p:nvCxnSpPr>
            <p:cNvPr id="32" name="Straight Connector 31">
              <a:extLst>
                <a:ext uri="{FF2B5EF4-FFF2-40B4-BE49-F238E27FC236}">
                  <a16:creationId xmlns:a16="http://schemas.microsoft.com/office/drawing/2014/main" id="{2DFF3458-D556-458F-8B70-859C01FED721}"/>
                </a:ext>
              </a:extLst>
            </p:cNvPr>
            <p:cNvCxnSpPr>
              <a:cxnSpLocks/>
            </p:cNvCxnSpPr>
            <p:nvPr/>
          </p:nvCxnSpPr>
          <p:spPr bwMode="auto">
            <a:xfrm>
              <a:off x="2834649" y="2322871"/>
              <a:ext cx="107654"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11A43AB-9F99-4169-ADA1-B4B49ACDE652}"/>
                </a:ext>
              </a:extLst>
            </p:cNvPr>
            <p:cNvCxnSpPr>
              <a:cxnSpLocks/>
            </p:cNvCxnSpPr>
            <p:nvPr/>
          </p:nvCxnSpPr>
          <p:spPr bwMode="auto">
            <a:xfrm>
              <a:off x="2834649" y="2901008"/>
              <a:ext cx="107654"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1F7953D0-D5C6-4BE6-BC29-CFB3832212E1}"/>
                </a:ext>
              </a:extLst>
            </p:cNvPr>
            <p:cNvCxnSpPr>
              <a:cxnSpLocks/>
            </p:cNvCxnSpPr>
            <p:nvPr/>
          </p:nvCxnSpPr>
          <p:spPr bwMode="auto">
            <a:xfrm>
              <a:off x="2834649" y="3479145"/>
              <a:ext cx="107654"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80C1B97A-1338-4634-A7C6-07B61AB0225E}"/>
                </a:ext>
              </a:extLst>
            </p:cNvPr>
            <p:cNvCxnSpPr>
              <a:cxnSpLocks/>
            </p:cNvCxnSpPr>
            <p:nvPr/>
          </p:nvCxnSpPr>
          <p:spPr bwMode="auto">
            <a:xfrm>
              <a:off x="2834649" y="4057282"/>
              <a:ext cx="107654"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33DB0AC-13C6-490E-9AA3-C074607474D4}"/>
                </a:ext>
              </a:extLst>
            </p:cNvPr>
            <p:cNvCxnSpPr>
              <a:cxnSpLocks/>
            </p:cNvCxnSpPr>
            <p:nvPr/>
          </p:nvCxnSpPr>
          <p:spPr bwMode="auto">
            <a:xfrm>
              <a:off x="2834649" y="4635419"/>
              <a:ext cx="107654"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EEE5FE7-BC1D-4927-AFEE-74B2ED6435AD}"/>
                </a:ext>
              </a:extLst>
            </p:cNvPr>
            <p:cNvCxnSpPr>
              <a:cxnSpLocks/>
            </p:cNvCxnSpPr>
            <p:nvPr/>
          </p:nvCxnSpPr>
          <p:spPr bwMode="auto">
            <a:xfrm>
              <a:off x="2834649" y="5213555"/>
              <a:ext cx="107654" cy="0"/>
            </a:xfrm>
            <a:prstGeom prst="line">
              <a:avLst/>
            </a:prstGeom>
            <a:noFill/>
            <a:ln w="28575" cap="flat" cmpd="sng" algn="ctr">
              <a:solidFill>
                <a:schemeClr val="bg1"/>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4907D782-EF58-451A-95E9-BEDA67C69861}"/>
              </a:ext>
            </a:extLst>
          </p:cNvPr>
          <p:cNvGrpSpPr/>
          <p:nvPr/>
        </p:nvGrpSpPr>
        <p:grpSpPr>
          <a:xfrm rot="5400000">
            <a:off x="4779843" y="3388259"/>
            <a:ext cx="75270" cy="3746811"/>
            <a:chOff x="2834649" y="2322871"/>
            <a:chExt cx="107654" cy="2890684"/>
          </a:xfrm>
        </p:grpSpPr>
        <p:cxnSp>
          <p:nvCxnSpPr>
            <p:cNvPr id="40" name="Straight Connector 39">
              <a:extLst>
                <a:ext uri="{FF2B5EF4-FFF2-40B4-BE49-F238E27FC236}">
                  <a16:creationId xmlns:a16="http://schemas.microsoft.com/office/drawing/2014/main" id="{D018708D-D8DD-4036-806F-4D388D2BA5B0}"/>
                </a:ext>
              </a:extLst>
            </p:cNvPr>
            <p:cNvCxnSpPr>
              <a:cxnSpLocks/>
            </p:cNvCxnSpPr>
            <p:nvPr/>
          </p:nvCxnSpPr>
          <p:spPr bwMode="auto">
            <a:xfrm>
              <a:off x="2834649" y="2322871"/>
              <a:ext cx="107654"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957894C6-EE0A-4ECA-B225-F0EEDE03A3F5}"/>
                </a:ext>
              </a:extLst>
            </p:cNvPr>
            <p:cNvCxnSpPr>
              <a:cxnSpLocks/>
            </p:cNvCxnSpPr>
            <p:nvPr/>
          </p:nvCxnSpPr>
          <p:spPr bwMode="auto">
            <a:xfrm>
              <a:off x="2834649" y="2901008"/>
              <a:ext cx="107654"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2A40DBA-00F9-4D1F-8CD1-C7F4DED2AA23}"/>
                </a:ext>
              </a:extLst>
            </p:cNvPr>
            <p:cNvCxnSpPr>
              <a:cxnSpLocks/>
            </p:cNvCxnSpPr>
            <p:nvPr/>
          </p:nvCxnSpPr>
          <p:spPr bwMode="auto">
            <a:xfrm>
              <a:off x="2834649" y="3479145"/>
              <a:ext cx="107654"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51957ED-316B-48D3-8D4D-277AA3CA437A}"/>
                </a:ext>
              </a:extLst>
            </p:cNvPr>
            <p:cNvCxnSpPr>
              <a:cxnSpLocks/>
            </p:cNvCxnSpPr>
            <p:nvPr/>
          </p:nvCxnSpPr>
          <p:spPr bwMode="auto">
            <a:xfrm>
              <a:off x="2834649" y="4057282"/>
              <a:ext cx="107654"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253B7B37-82B2-4925-A75A-61BB8424649A}"/>
                </a:ext>
              </a:extLst>
            </p:cNvPr>
            <p:cNvCxnSpPr>
              <a:cxnSpLocks/>
            </p:cNvCxnSpPr>
            <p:nvPr/>
          </p:nvCxnSpPr>
          <p:spPr bwMode="auto">
            <a:xfrm>
              <a:off x="2834649" y="4635419"/>
              <a:ext cx="107654"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BC4B77DE-ED21-4D39-958A-7999D97B1208}"/>
                </a:ext>
              </a:extLst>
            </p:cNvPr>
            <p:cNvCxnSpPr>
              <a:cxnSpLocks/>
            </p:cNvCxnSpPr>
            <p:nvPr/>
          </p:nvCxnSpPr>
          <p:spPr bwMode="auto">
            <a:xfrm>
              <a:off x="2834649" y="5213555"/>
              <a:ext cx="107654" cy="0"/>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4D6E21A7-474C-42B7-B77E-38071C118570}"/>
              </a:ext>
            </a:extLst>
          </p:cNvPr>
          <p:cNvGrpSpPr/>
          <p:nvPr/>
        </p:nvGrpSpPr>
        <p:grpSpPr>
          <a:xfrm rot="5400000">
            <a:off x="8511474" y="4136223"/>
            <a:ext cx="75270" cy="2248086"/>
            <a:chOff x="2834649" y="3479145"/>
            <a:chExt cx="107654" cy="1734410"/>
          </a:xfrm>
        </p:grpSpPr>
        <p:cxnSp>
          <p:nvCxnSpPr>
            <p:cNvPr id="49" name="Straight Connector 48">
              <a:extLst>
                <a:ext uri="{FF2B5EF4-FFF2-40B4-BE49-F238E27FC236}">
                  <a16:creationId xmlns:a16="http://schemas.microsoft.com/office/drawing/2014/main" id="{F4827BBB-DFCF-4CCD-9CF2-0FE78AA6FA7D}"/>
                </a:ext>
              </a:extLst>
            </p:cNvPr>
            <p:cNvCxnSpPr>
              <a:cxnSpLocks/>
            </p:cNvCxnSpPr>
            <p:nvPr/>
          </p:nvCxnSpPr>
          <p:spPr bwMode="auto">
            <a:xfrm>
              <a:off x="2834649" y="3479145"/>
              <a:ext cx="107654"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E505D0C9-BBBB-46E2-83F5-119C615FE247}"/>
                </a:ext>
              </a:extLst>
            </p:cNvPr>
            <p:cNvCxnSpPr>
              <a:cxnSpLocks/>
            </p:cNvCxnSpPr>
            <p:nvPr/>
          </p:nvCxnSpPr>
          <p:spPr bwMode="auto">
            <a:xfrm>
              <a:off x="2834649" y="4057282"/>
              <a:ext cx="107654"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609847B3-CBD3-4BA7-BB4D-C3C1F36B1D00}"/>
                </a:ext>
              </a:extLst>
            </p:cNvPr>
            <p:cNvCxnSpPr>
              <a:cxnSpLocks/>
            </p:cNvCxnSpPr>
            <p:nvPr/>
          </p:nvCxnSpPr>
          <p:spPr bwMode="auto">
            <a:xfrm>
              <a:off x="2834649" y="4635419"/>
              <a:ext cx="107654"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AB67F862-970F-4A56-ABC2-F928A72C2B1F}"/>
                </a:ext>
              </a:extLst>
            </p:cNvPr>
            <p:cNvCxnSpPr>
              <a:cxnSpLocks/>
            </p:cNvCxnSpPr>
            <p:nvPr/>
          </p:nvCxnSpPr>
          <p:spPr bwMode="auto">
            <a:xfrm>
              <a:off x="2834649" y="5213555"/>
              <a:ext cx="107654" cy="0"/>
            </a:xfrm>
            <a:prstGeom prst="line">
              <a:avLst/>
            </a:prstGeom>
            <a:noFill/>
            <a:ln w="28575" cap="flat" cmpd="sng" algn="ctr">
              <a:solidFill>
                <a:schemeClr val="bg1"/>
              </a:solidFill>
              <a:prstDash val="solid"/>
              <a:round/>
              <a:headEnd type="none" w="med" len="med"/>
              <a:tailEnd type="none" w="med" len="med"/>
            </a:ln>
            <a:effectLst/>
          </p:spPr>
        </p:cxnSp>
      </p:grpSp>
      <p:sp>
        <p:nvSpPr>
          <p:cNvPr id="53" name="TextBox 52">
            <a:extLst>
              <a:ext uri="{FF2B5EF4-FFF2-40B4-BE49-F238E27FC236}">
                <a16:creationId xmlns:a16="http://schemas.microsoft.com/office/drawing/2014/main" id="{6770714D-ADD1-4ACD-A905-C8A2974FD132}"/>
              </a:ext>
            </a:extLst>
          </p:cNvPr>
          <p:cNvSpPr txBox="1"/>
          <p:nvPr/>
        </p:nvSpPr>
        <p:spPr bwMode="auto">
          <a:xfrm>
            <a:off x="2383043" y="2128801"/>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54" name="TextBox 53">
            <a:extLst>
              <a:ext uri="{FF2B5EF4-FFF2-40B4-BE49-F238E27FC236}">
                <a16:creationId xmlns:a16="http://schemas.microsoft.com/office/drawing/2014/main" id="{A431EE63-EA83-46BD-9B63-6191CD5452FD}"/>
              </a:ext>
            </a:extLst>
          </p:cNvPr>
          <p:cNvSpPr txBox="1"/>
          <p:nvPr/>
        </p:nvSpPr>
        <p:spPr bwMode="auto">
          <a:xfrm>
            <a:off x="2500063" y="270753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55" name="TextBox 54">
            <a:extLst>
              <a:ext uri="{FF2B5EF4-FFF2-40B4-BE49-F238E27FC236}">
                <a16:creationId xmlns:a16="http://schemas.microsoft.com/office/drawing/2014/main" id="{4E88178D-7C24-4EC6-9BD0-2C2D11FE7F02}"/>
              </a:ext>
            </a:extLst>
          </p:cNvPr>
          <p:cNvSpPr txBox="1"/>
          <p:nvPr/>
        </p:nvSpPr>
        <p:spPr bwMode="auto">
          <a:xfrm>
            <a:off x="2494843" y="328851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6" name="TextBox 55">
            <a:extLst>
              <a:ext uri="{FF2B5EF4-FFF2-40B4-BE49-F238E27FC236}">
                <a16:creationId xmlns:a16="http://schemas.microsoft.com/office/drawing/2014/main" id="{305ABB1D-374A-4B30-A0AC-F4DDEB4C9A8A}"/>
              </a:ext>
            </a:extLst>
          </p:cNvPr>
          <p:cNvSpPr txBox="1"/>
          <p:nvPr/>
        </p:nvSpPr>
        <p:spPr bwMode="auto">
          <a:xfrm>
            <a:off x="2494843" y="38672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57" name="TextBox 56">
            <a:extLst>
              <a:ext uri="{FF2B5EF4-FFF2-40B4-BE49-F238E27FC236}">
                <a16:creationId xmlns:a16="http://schemas.microsoft.com/office/drawing/2014/main" id="{564B2505-0242-442B-9C17-7417BC70268E}"/>
              </a:ext>
            </a:extLst>
          </p:cNvPr>
          <p:cNvSpPr txBox="1"/>
          <p:nvPr/>
        </p:nvSpPr>
        <p:spPr bwMode="auto">
          <a:xfrm>
            <a:off x="2500063" y="444778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8" name="TextBox 57">
            <a:extLst>
              <a:ext uri="{FF2B5EF4-FFF2-40B4-BE49-F238E27FC236}">
                <a16:creationId xmlns:a16="http://schemas.microsoft.com/office/drawing/2014/main" id="{A849DCBD-CFE0-4D08-820D-F94ABA760B48}"/>
              </a:ext>
            </a:extLst>
          </p:cNvPr>
          <p:cNvSpPr txBox="1"/>
          <p:nvPr/>
        </p:nvSpPr>
        <p:spPr bwMode="auto">
          <a:xfrm>
            <a:off x="2617082" y="5026525"/>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nvGrpSpPr>
          <p:cNvPr id="77" name="Group 76">
            <a:extLst>
              <a:ext uri="{FF2B5EF4-FFF2-40B4-BE49-F238E27FC236}">
                <a16:creationId xmlns:a16="http://schemas.microsoft.com/office/drawing/2014/main" id="{56E99132-CA38-428C-A3DF-EE078292BFE4}"/>
              </a:ext>
            </a:extLst>
          </p:cNvPr>
          <p:cNvGrpSpPr/>
          <p:nvPr/>
        </p:nvGrpSpPr>
        <p:grpSpPr>
          <a:xfrm>
            <a:off x="8631158" y="2096770"/>
            <a:ext cx="618540" cy="646331"/>
            <a:chOff x="9519019" y="2301921"/>
            <a:chExt cx="618540" cy="646331"/>
          </a:xfrm>
        </p:grpSpPr>
        <p:sp>
          <p:nvSpPr>
            <p:cNvPr id="7" name="TextBox 6">
              <a:extLst>
                <a:ext uri="{FF2B5EF4-FFF2-40B4-BE49-F238E27FC236}">
                  <a16:creationId xmlns:a16="http://schemas.microsoft.com/office/drawing/2014/main" id="{E8D13BC3-CC27-487D-A6F4-38348AB912C2}"/>
                </a:ext>
              </a:extLst>
            </p:cNvPr>
            <p:cNvSpPr txBox="1"/>
            <p:nvPr/>
          </p:nvSpPr>
          <p:spPr bwMode="auto">
            <a:xfrm>
              <a:off x="9634172" y="2301921"/>
              <a:ext cx="5033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b="0" dirty="0">
                  <a:solidFill>
                    <a:schemeClr val="bg1"/>
                  </a:solidFill>
                  <a:latin typeface="Calibri" panose="020F0502020204030204" pitchFamily="34" charset="0"/>
                </a:rPr>
                <a:t>PR</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CR</a:t>
              </a:r>
            </a:p>
          </p:txBody>
        </p:sp>
        <p:sp>
          <p:nvSpPr>
            <p:cNvPr id="59" name="Rectangle 58">
              <a:extLst>
                <a:ext uri="{FF2B5EF4-FFF2-40B4-BE49-F238E27FC236}">
                  <a16:creationId xmlns:a16="http://schemas.microsoft.com/office/drawing/2014/main" id="{977EF573-7578-4641-A151-58D53758482B}"/>
                </a:ext>
              </a:extLst>
            </p:cNvPr>
            <p:cNvSpPr/>
            <p:nvPr/>
          </p:nvSpPr>
          <p:spPr bwMode="auto">
            <a:xfrm>
              <a:off x="9520302" y="2438377"/>
              <a:ext cx="117714" cy="1177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319A9C01-6DD4-4E11-95FE-E3C104043C32}"/>
                </a:ext>
              </a:extLst>
            </p:cNvPr>
            <p:cNvSpPr/>
            <p:nvPr/>
          </p:nvSpPr>
          <p:spPr bwMode="auto">
            <a:xfrm>
              <a:off x="9519019" y="2715049"/>
              <a:ext cx="117714" cy="11771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62" name="Rectangle 61">
            <a:extLst>
              <a:ext uri="{FF2B5EF4-FFF2-40B4-BE49-F238E27FC236}">
                <a16:creationId xmlns:a16="http://schemas.microsoft.com/office/drawing/2014/main" id="{9A4CE4B4-6329-4251-B09A-D30791A3F39C}"/>
              </a:ext>
            </a:extLst>
          </p:cNvPr>
          <p:cNvSpPr/>
          <p:nvPr/>
        </p:nvSpPr>
        <p:spPr bwMode="auto">
          <a:xfrm>
            <a:off x="3053304" y="2322871"/>
            <a:ext cx="574493" cy="289068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8586D8B1-EAD0-4D89-A0F5-4C6359AA5BC3}"/>
              </a:ext>
            </a:extLst>
          </p:cNvPr>
          <p:cNvSpPr/>
          <p:nvPr/>
        </p:nvSpPr>
        <p:spPr bwMode="auto">
          <a:xfrm>
            <a:off x="3791902" y="2320313"/>
            <a:ext cx="574493" cy="219171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DE3B2698-6FAE-4392-B0DD-0DE82AED042E}"/>
              </a:ext>
            </a:extLst>
          </p:cNvPr>
          <p:cNvSpPr/>
          <p:nvPr/>
        </p:nvSpPr>
        <p:spPr bwMode="auto">
          <a:xfrm>
            <a:off x="3791902" y="4494575"/>
            <a:ext cx="574493" cy="7118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2D3AF11F-16EA-4106-8079-F7CA94FD7FA9}"/>
              </a:ext>
            </a:extLst>
          </p:cNvPr>
          <p:cNvSpPr/>
          <p:nvPr/>
        </p:nvSpPr>
        <p:spPr bwMode="auto">
          <a:xfrm>
            <a:off x="4523223" y="3287275"/>
            <a:ext cx="574493" cy="1919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ABBB4BE0-227A-40E6-9EA6-475D5CEA76EB}"/>
              </a:ext>
            </a:extLst>
          </p:cNvPr>
          <p:cNvSpPr/>
          <p:nvPr/>
        </p:nvSpPr>
        <p:spPr bwMode="auto">
          <a:xfrm>
            <a:off x="5275216" y="3684362"/>
            <a:ext cx="574493" cy="119058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533D66C1-F722-485B-826B-A6F8DF1C78CF}"/>
              </a:ext>
            </a:extLst>
          </p:cNvPr>
          <p:cNvSpPr/>
          <p:nvPr/>
        </p:nvSpPr>
        <p:spPr bwMode="auto">
          <a:xfrm>
            <a:off x="5275216" y="4874990"/>
            <a:ext cx="574493" cy="3307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F555F1C1-0CC3-4FF5-89BD-478F5C65772E}"/>
              </a:ext>
            </a:extLst>
          </p:cNvPr>
          <p:cNvSpPr/>
          <p:nvPr/>
        </p:nvSpPr>
        <p:spPr bwMode="auto">
          <a:xfrm>
            <a:off x="6030065" y="3776377"/>
            <a:ext cx="574493" cy="96906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19609AB9-34C1-407A-9266-3AB81BDC8A40}"/>
              </a:ext>
            </a:extLst>
          </p:cNvPr>
          <p:cNvSpPr/>
          <p:nvPr/>
        </p:nvSpPr>
        <p:spPr bwMode="auto">
          <a:xfrm>
            <a:off x="6030065" y="4745487"/>
            <a:ext cx="574493" cy="4680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2BD8C342-8879-48F7-BB85-2265291BF178}"/>
              </a:ext>
            </a:extLst>
          </p:cNvPr>
          <p:cNvSpPr/>
          <p:nvPr/>
        </p:nvSpPr>
        <p:spPr bwMode="auto">
          <a:xfrm>
            <a:off x="6775871" y="4252920"/>
            <a:ext cx="574493" cy="39170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44E66D09-381A-43BE-892F-2CE77A7D820C}"/>
              </a:ext>
            </a:extLst>
          </p:cNvPr>
          <p:cNvSpPr/>
          <p:nvPr/>
        </p:nvSpPr>
        <p:spPr bwMode="auto">
          <a:xfrm>
            <a:off x="6775871" y="4635420"/>
            <a:ext cx="574493" cy="5648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90596B46-F59A-4AF0-8C33-B991CD637F14}"/>
              </a:ext>
            </a:extLst>
          </p:cNvPr>
          <p:cNvSpPr/>
          <p:nvPr/>
        </p:nvSpPr>
        <p:spPr bwMode="auto">
          <a:xfrm>
            <a:off x="7499984" y="4502301"/>
            <a:ext cx="574493" cy="71125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F3211468-2089-450A-973D-A0B7C94FA5F2}"/>
              </a:ext>
            </a:extLst>
          </p:cNvPr>
          <p:cNvSpPr/>
          <p:nvPr/>
        </p:nvSpPr>
        <p:spPr bwMode="auto">
          <a:xfrm>
            <a:off x="8259784" y="4732666"/>
            <a:ext cx="574493" cy="23578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6517F606-5C4A-4CE4-B196-613E897DC8C6}"/>
              </a:ext>
            </a:extLst>
          </p:cNvPr>
          <p:cNvSpPr/>
          <p:nvPr/>
        </p:nvSpPr>
        <p:spPr bwMode="auto">
          <a:xfrm>
            <a:off x="8259784" y="4971815"/>
            <a:ext cx="574493" cy="2383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E7EE8EE9-3CC1-493B-AE4E-F3C8956E3018}"/>
              </a:ext>
            </a:extLst>
          </p:cNvPr>
          <p:cNvSpPr/>
          <p:nvPr/>
        </p:nvSpPr>
        <p:spPr bwMode="auto">
          <a:xfrm>
            <a:off x="9007387" y="4905579"/>
            <a:ext cx="574493" cy="20519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AC90D1AB-2481-4A77-A195-23A9AE7C450B}"/>
              </a:ext>
            </a:extLst>
          </p:cNvPr>
          <p:cNvSpPr/>
          <p:nvPr/>
        </p:nvSpPr>
        <p:spPr bwMode="auto">
          <a:xfrm>
            <a:off x="9007387" y="5110124"/>
            <a:ext cx="574493" cy="946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Freeform: Shape 29">
            <a:extLst>
              <a:ext uri="{FF2B5EF4-FFF2-40B4-BE49-F238E27FC236}">
                <a16:creationId xmlns:a16="http://schemas.microsoft.com/office/drawing/2014/main" id="{C74B753A-C306-4352-BB3B-1810C94060BF}"/>
              </a:ext>
            </a:extLst>
          </p:cNvPr>
          <p:cNvSpPr/>
          <p:nvPr/>
        </p:nvSpPr>
        <p:spPr bwMode="auto">
          <a:xfrm>
            <a:off x="2942302" y="2322871"/>
            <a:ext cx="6730845" cy="2890684"/>
          </a:xfrm>
          <a:custGeom>
            <a:avLst/>
            <a:gdLst>
              <a:gd name="connsiteX0" fmla="*/ 0 w 6710516"/>
              <a:gd name="connsiteY0" fmla="*/ 0 h 2890684"/>
              <a:gd name="connsiteX1" fmla="*/ 0 w 6710516"/>
              <a:gd name="connsiteY1" fmla="*/ 2890684 h 2890684"/>
              <a:gd name="connsiteX2" fmla="*/ 6710516 w 6710516"/>
              <a:gd name="connsiteY2" fmla="*/ 2890684 h 2890684"/>
            </a:gdLst>
            <a:ahLst/>
            <a:cxnLst>
              <a:cxn ang="0">
                <a:pos x="connsiteX0" y="connsiteY0"/>
              </a:cxn>
              <a:cxn ang="0">
                <a:pos x="connsiteX1" y="connsiteY1"/>
              </a:cxn>
              <a:cxn ang="0">
                <a:pos x="connsiteX2" y="connsiteY2"/>
              </a:cxn>
            </a:cxnLst>
            <a:rect l="l" t="t" r="r" b="b"/>
            <a:pathLst>
              <a:path w="6710516" h="2890684">
                <a:moveTo>
                  <a:pt x="0" y="0"/>
                </a:moveTo>
                <a:lnTo>
                  <a:pt x="0" y="2890684"/>
                </a:lnTo>
                <a:lnTo>
                  <a:pt x="6710516" y="2890684"/>
                </a:lnTo>
              </a:path>
            </a:pathLst>
          </a:custGeom>
          <a:noFill/>
          <a:ln w="28575">
            <a:solidFill>
              <a:schemeClr val="bg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38128883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Axatilimab in Chronic GVHD: TEAEs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Table 10">
            <a:extLst>
              <a:ext uri="{FF2B5EF4-FFF2-40B4-BE49-F238E27FC236}">
                <a16:creationId xmlns:a16="http://schemas.microsoft.com/office/drawing/2014/main" id="{14CB0628-60A6-5740-A3FC-0B3B623C0FC8}"/>
              </a:ext>
            </a:extLst>
          </p:cNvPr>
          <p:cNvGraphicFramePr>
            <a:graphicFrameLocks noGrp="1"/>
          </p:cNvGraphicFramePr>
          <p:nvPr>
            <p:extLst>
              <p:ext uri="{D42A27DB-BD31-4B8C-83A1-F6EECF244321}">
                <p14:modId xmlns:p14="http://schemas.microsoft.com/office/powerpoint/2010/main" val="1874403905"/>
              </p:ext>
            </p:extLst>
          </p:nvPr>
        </p:nvGraphicFramePr>
        <p:xfrm>
          <a:off x="719138" y="1359541"/>
          <a:ext cx="10763063" cy="4023360"/>
        </p:xfrm>
        <a:graphic>
          <a:graphicData uri="http://schemas.openxmlformats.org/drawingml/2006/table">
            <a:tbl>
              <a:tblPr firstRow="1" bandRow="1">
                <a:tableStyleId>{F5AB1C69-6EDB-4FF4-983F-18BD219EF322}</a:tableStyleId>
              </a:tblPr>
              <a:tblGrid>
                <a:gridCol w="4604161">
                  <a:extLst>
                    <a:ext uri="{9D8B030D-6E8A-4147-A177-3AD203B41FA5}">
                      <a16:colId xmlns:a16="http://schemas.microsoft.com/office/drawing/2014/main" val="4230268532"/>
                    </a:ext>
                  </a:extLst>
                </a:gridCol>
                <a:gridCol w="1166315">
                  <a:extLst>
                    <a:ext uri="{9D8B030D-6E8A-4147-A177-3AD203B41FA5}">
                      <a16:colId xmlns:a16="http://schemas.microsoft.com/office/drawing/2014/main" val="1471845447"/>
                    </a:ext>
                  </a:extLst>
                </a:gridCol>
                <a:gridCol w="1166315">
                  <a:extLst>
                    <a:ext uri="{9D8B030D-6E8A-4147-A177-3AD203B41FA5}">
                      <a16:colId xmlns:a16="http://schemas.microsoft.com/office/drawing/2014/main" val="115934467"/>
                    </a:ext>
                  </a:extLst>
                </a:gridCol>
                <a:gridCol w="996669">
                  <a:extLst>
                    <a:ext uri="{9D8B030D-6E8A-4147-A177-3AD203B41FA5}">
                      <a16:colId xmlns:a16="http://schemas.microsoft.com/office/drawing/2014/main" val="971768868"/>
                    </a:ext>
                  </a:extLst>
                </a:gridCol>
                <a:gridCol w="996669">
                  <a:extLst>
                    <a:ext uri="{9D8B030D-6E8A-4147-A177-3AD203B41FA5}">
                      <a16:colId xmlns:a16="http://schemas.microsoft.com/office/drawing/2014/main" val="1576976257"/>
                    </a:ext>
                  </a:extLst>
                </a:gridCol>
                <a:gridCol w="916467">
                  <a:extLst>
                    <a:ext uri="{9D8B030D-6E8A-4147-A177-3AD203B41FA5}">
                      <a16:colId xmlns:a16="http://schemas.microsoft.com/office/drawing/2014/main" val="1954794758"/>
                    </a:ext>
                  </a:extLst>
                </a:gridCol>
                <a:gridCol w="916467">
                  <a:extLst>
                    <a:ext uri="{9D8B030D-6E8A-4147-A177-3AD203B41FA5}">
                      <a16:colId xmlns:a16="http://schemas.microsoft.com/office/drawing/2014/main" val="624203390"/>
                    </a:ext>
                  </a:extLst>
                </a:gridCol>
              </a:tblGrid>
              <a:tr h="312420">
                <a:tc rowSpan="2">
                  <a:txBody>
                    <a:bodyPr/>
                    <a:lstStyle/>
                    <a:p>
                      <a:r>
                        <a:rPr lang="en-US" sz="1400" dirty="0">
                          <a:latin typeface="Calibri" panose="020F0502020204030204" pitchFamily="34" charset="0"/>
                          <a:cs typeface="Calibri" panose="020F0502020204030204" pitchFamily="34" charset="0"/>
                        </a:rPr>
                        <a:t>TEAE, n (%)</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gridSpan="2">
                  <a:txBody>
                    <a:bodyPr/>
                    <a:lstStyle/>
                    <a:p>
                      <a:pPr algn="ctr"/>
                      <a:r>
                        <a:rPr lang="en-US" sz="1400" dirty="0">
                          <a:latin typeface="Calibri" panose="020F0502020204030204" pitchFamily="34" charset="0"/>
                          <a:cs typeface="Calibri" panose="020F0502020204030204" pitchFamily="34" charset="0"/>
                        </a:rPr>
                        <a:t>1 mg/kg Q2W (n = 26)</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hMerge="1">
                  <a:txBody>
                    <a:bodyPr/>
                    <a:lstStyle/>
                    <a:p>
                      <a:endParaRPr lang="en-US"/>
                    </a:p>
                  </a:txBody>
                  <a:tcPr/>
                </a:tc>
                <a:tc gridSpan="2">
                  <a:txBody>
                    <a:bodyPr/>
                    <a:lstStyle/>
                    <a:p>
                      <a:pPr algn="ctr"/>
                      <a:r>
                        <a:rPr lang="en-US" sz="1400" dirty="0">
                          <a:latin typeface="Calibri" panose="020F0502020204030204" pitchFamily="34" charset="0"/>
                          <a:cs typeface="Calibri" panose="020F0502020204030204" pitchFamily="34" charset="0"/>
                        </a:rPr>
                        <a:t>3 mg/kg Q4W (n = 6)</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hMerge="1">
                  <a:txBody>
                    <a:bodyPr/>
                    <a:lstStyle/>
                    <a:p>
                      <a:endParaRPr lang="en-US"/>
                    </a:p>
                  </a:txBody>
                  <a:tcPr/>
                </a:tc>
                <a:tc gridSpan="2">
                  <a:txBody>
                    <a:bodyPr/>
                    <a:lstStyle/>
                    <a:p>
                      <a:pPr algn="ctr"/>
                      <a:r>
                        <a:rPr lang="en-US" sz="1400" dirty="0">
                          <a:latin typeface="Calibri" panose="020F0502020204030204" pitchFamily="34" charset="0"/>
                          <a:cs typeface="Calibri" panose="020F0502020204030204" pitchFamily="34" charset="0"/>
                        </a:rPr>
                        <a:t>All Patients (N = 40)</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hMerge="1">
                  <a:txBody>
                    <a:bodyPr/>
                    <a:lstStyle/>
                    <a:p>
                      <a:endParaRPr lang="en-US"/>
                    </a:p>
                  </a:txBody>
                  <a:tcPr/>
                </a:tc>
                <a:extLst>
                  <a:ext uri="{0D108BD9-81ED-4DB2-BD59-A6C34878D82A}">
                    <a16:rowId xmlns:a16="http://schemas.microsoft.com/office/drawing/2014/main" val="1621750658"/>
                  </a:ext>
                </a:extLst>
              </a:tr>
              <a:tr h="312420">
                <a:tc vMerge="1">
                  <a:txBody>
                    <a:bodyPr/>
                    <a:lstStyle/>
                    <a:p>
                      <a:endParaRPr lang="en-US" sz="1600" dirty="0">
                        <a:latin typeface="Calibri" panose="020F0502020204030204" pitchFamily="34" charset="0"/>
                        <a:cs typeface="Calibri" panose="020F0502020204030204" pitchFamily="34" charset="0"/>
                      </a:endParaRP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400" b="1" dirty="0">
                          <a:solidFill>
                            <a:schemeClr val="tx1"/>
                          </a:solidFill>
                          <a:latin typeface="Calibri" panose="020F0502020204030204" pitchFamily="34" charset="0"/>
                          <a:cs typeface="Calibri" panose="020F0502020204030204" pitchFamily="34" charset="0"/>
                        </a:rPr>
                        <a:t>Any Gr</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400" b="1" dirty="0">
                          <a:solidFill>
                            <a:schemeClr val="tx1"/>
                          </a:solidFill>
                          <a:latin typeface="Calibri" panose="020F0502020204030204" pitchFamily="34" charset="0"/>
                          <a:cs typeface="Calibri" panose="020F0502020204030204" pitchFamily="34" charset="0"/>
                        </a:rPr>
                        <a:t>Gr 3/4</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400" b="1" dirty="0">
                          <a:solidFill>
                            <a:schemeClr val="tx1"/>
                          </a:solidFill>
                          <a:latin typeface="Calibri" panose="020F0502020204030204" pitchFamily="34" charset="0"/>
                          <a:cs typeface="Calibri" panose="020F0502020204030204" pitchFamily="34" charset="0"/>
                        </a:rPr>
                        <a:t>Any Gr</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400" b="1" dirty="0">
                          <a:solidFill>
                            <a:schemeClr val="tx1"/>
                          </a:solidFill>
                          <a:latin typeface="Calibri" panose="020F0502020204030204" pitchFamily="34" charset="0"/>
                          <a:cs typeface="Calibri" panose="020F0502020204030204" pitchFamily="34" charset="0"/>
                        </a:rPr>
                        <a:t>Gr 3/4</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400" b="1" dirty="0">
                          <a:solidFill>
                            <a:schemeClr val="tx1"/>
                          </a:solidFill>
                          <a:latin typeface="Calibri" panose="020F0502020204030204" pitchFamily="34" charset="0"/>
                          <a:cs typeface="Calibri" panose="020F0502020204030204" pitchFamily="34" charset="0"/>
                        </a:rPr>
                        <a:t>Any Gr</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400" b="1" dirty="0">
                          <a:solidFill>
                            <a:schemeClr val="tx1"/>
                          </a:solidFill>
                          <a:latin typeface="Calibri" panose="020F0502020204030204" pitchFamily="34" charset="0"/>
                          <a:cs typeface="Calibri" panose="020F0502020204030204" pitchFamily="34" charset="0"/>
                        </a:rPr>
                        <a:t>Gr 3/4</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176723456"/>
                  </a:ext>
                </a:extLst>
              </a:tr>
              <a:tr h="312420">
                <a:tc>
                  <a:txBody>
                    <a:bodyPr/>
                    <a:lstStyle/>
                    <a:p>
                      <a:r>
                        <a:rPr lang="en-US" sz="1400" dirty="0">
                          <a:solidFill>
                            <a:schemeClr val="bg1"/>
                          </a:solidFill>
                          <a:latin typeface="Calibri" panose="020F0502020204030204" pitchFamily="34" charset="0"/>
                          <a:cs typeface="Calibri" panose="020F0502020204030204" pitchFamily="34" charset="0"/>
                        </a:rPr>
                        <a:t>Any related TEAE</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17 (65)</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 (9)</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5 (83)</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 (33)</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29 (73)</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8 (20)</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3773154"/>
                  </a:ext>
                </a:extLst>
              </a:tr>
              <a:tr h="312420">
                <a:tc>
                  <a:txBody>
                    <a:bodyPr/>
                    <a:lstStyle/>
                    <a:p>
                      <a:r>
                        <a:rPr lang="en-US" sz="1400" b="0" dirty="0">
                          <a:solidFill>
                            <a:schemeClr val="bg1"/>
                          </a:solidFill>
                          <a:latin typeface="Calibri" panose="020F0502020204030204" pitchFamily="34" charset="0"/>
                          <a:cs typeface="Calibri" panose="020F0502020204030204" pitchFamily="34" charset="0"/>
                        </a:rPr>
                        <a:t>AST increased</a:t>
                      </a: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6 (23)</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3 (50)</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14 (35)</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80219419"/>
                  </a:ext>
                </a:extLst>
              </a:tr>
              <a:tr h="312420">
                <a:tc>
                  <a:txBody>
                    <a:bodyPr/>
                    <a:lstStyle/>
                    <a:p>
                      <a:r>
                        <a:rPr lang="en-US" sz="1400" dirty="0">
                          <a:solidFill>
                            <a:schemeClr val="bg1"/>
                          </a:solidFill>
                          <a:latin typeface="Calibri" panose="020F0502020204030204" pitchFamily="34" charset="0"/>
                          <a:cs typeface="Calibri" panose="020F0502020204030204" pitchFamily="34" charset="0"/>
                        </a:rPr>
                        <a:t>CPK increased</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3 (12)</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4 (67)</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1 (17)</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13 (33)</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3 (8)</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46016661"/>
                  </a:ext>
                </a:extLst>
              </a:tr>
              <a:tr h="312420">
                <a:tc>
                  <a:txBody>
                    <a:bodyPr/>
                    <a:lstStyle/>
                    <a:p>
                      <a:r>
                        <a:rPr lang="en-US" sz="1400" dirty="0">
                          <a:solidFill>
                            <a:schemeClr val="bg1"/>
                          </a:solidFill>
                          <a:latin typeface="Calibri" panose="020F0502020204030204" pitchFamily="34" charset="0"/>
                          <a:cs typeface="Calibri" panose="020F0502020204030204" pitchFamily="34" charset="0"/>
                        </a:rPr>
                        <a:t>ALT increased</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3 (12)</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2 (33)</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10 (25)</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3324603"/>
                  </a:ext>
                </a:extLst>
              </a:tr>
              <a:tr h="312420">
                <a:tc>
                  <a:txBody>
                    <a:bodyPr/>
                    <a:lstStyle/>
                    <a:p>
                      <a:r>
                        <a:rPr lang="en-US" sz="1400" dirty="0">
                          <a:solidFill>
                            <a:schemeClr val="bg1"/>
                          </a:solidFill>
                          <a:latin typeface="Calibri" panose="020F0502020204030204" pitchFamily="34" charset="0"/>
                          <a:cs typeface="Calibri" panose="020F0502020204030204" pitchFamily="34" charset="0"/>
                        </a:rPr>
                        <a:t>Lipase increased</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3 (12)</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3 (50)</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1 (17)</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9 (23)</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2 (5)</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24552940"/>
                  </a:ext>
                </a:extLst>
              </a:tr>
              <a:tr h="312420">
                <a:tc>
                  <a:txBody>
                    <a:bodyPr/>
                    <a:lstStyle/>
                    <a:p>
                      <a:r>
                        <a:rPr lang="en-US" sz="1400" dirty="0">
                          <a:solidFill>
                            <a:schemeClr val="bg1"/>
                          </a:solidFill>
                          <a:latin typeface="Calibri" panose="020F0502020204030204" pitchFamily="34" charset="0"/>
                          <a:cs typeface="Calibri" panose="020F0502020204030204" pitchFamily="34" charset="0"/>
                        </a:rPr>
                        <a:t>Amylase increased</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4 (15)</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0</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9 (23)</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96108459"/>
                  </a:ext>
                </a:extLst>
              </a:tr>
              <a:tr h="312420">
                <a:tc>
                  <a:txBody>
                    <a:bodyPr/>
                    <a:lstStyle/>
                    <a:p>
                      <a:r>
                        <a:rPr lang="en-US" sz="1400" dirty="0">
                          <a:solidFill>
                            <a:schemeClr val="bg1"/>
                          </a:solidFill>
                          <a:latin typeface="Calibri" panose="020F0502020204030204" pitchFamily="34" charset="0"/>
                          <a:cs typeface="Calibri" panose="020F0502020204030204" pitchFamily="34" charset="0"/>
                        </a:rPr>
                        <a:t>Fatigue</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6 (23)</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2 (33)</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12 (30)</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01110383"/>
                  </a:ext>
                </a:extLst>
              </a:tr>
              <a:tr h="312420">
                <a:tc>
                  <a:txBody>
                    <a:bodyPr/>
                    <a:lstStyle/>
                    <a:p>
                      <a:r>
                        <a:rPr lang="en-US" sz="1400" dirty="0">
                          <a:solidFill>
                            <a:schemeClr val="bg1"/>
                          </a:solidFill>
                          <a:latin typeface="Calibri" panose="020F0502020204030204" pitchFamily="34" charset="0"/>
                          <a:cs typeface="Calibri" panose="020F0502020204030204" pitchFamily="34" charset="0"/>
                        </a:rPr>
                        <a:t>Periorbital edema</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3 (12)</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3 (50)</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1 (17)</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8 (20)</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1 (3)</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03006892"/>
                  </a:ext>
                </a:extLst>
              </a:tr>
              <a:tr h="312420">
                <a:tc>
                  <a:txBody>
                    <a:bodyPr/>
                    <a:lstStyle/>
                    <a:p>
                      <a:pPr marL="0" indent="0">
                        <a:buFont typeface="Wingdings" panose="05000000000000000000" pitchFamily="2" charset="2"/>
                        <a:buNone/>
                      </a:pPr>
                      <a:r>
                        <a:rPr lang="en-US" sz="1400" dirty="0">
                          <a:solidFill>
                            <a:schemeClr val="bg1"/>
                          </a:solidFill>
                          <a:latin typeface="Calibri" panose="020F0502020204030204" pitchFamily="34" charset="0"/>
                          <a:cs typeface="Calibri" panose="020F0502020204030204" pitchFamily="34" charset="0"/>
                        </a:rPr>
                        <a:t>Hypersensitivity</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1 (4)</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1 (3)</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84547613"/>
                  </a:ext>
                </a:extLst>
              </a:tr>
              <a:tr h="312420">
                <a:tc>
                  <a:txBody>
                    <a:bodyPr/>
                    <a:lstStyle/>
                    <a:p>
                      <a:pPr marL="0" indent="0">
                        <a:buFont typeface="Wingdings" panose="05000000000000000000" pitchFamily="2" charset="2"/>
                        <a:buNone/>
                      </a:pPr>
                      <a:r>
                        <a:rPr lang="en-US" sz="1400" dirty="0">
                          <a:solidFill>
                            <a:schemeClr val="bg1"/>
                          </a:solidFill>
                          <a:latin typeface="Calibri" panose="020F0502020204030204" pitchFamily="34" charset="0"/>
                          <a:cs typeface="Calibri" panose="020F0502020204030204" pitchFamily="34" charset="0"/>
                        </a:rPr>
                        <a:t>Septic arthritis</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1 (4)</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1 (3)</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42497843"/>
                  </a:ext>
                </a:extLst>
              </a:tr>
            </a:tbl>
          </a:graphicData>
        </a:graphic>
      </p:graphicFrame>
      <p:sp>
        <p:nvSpPr>
          <p:cNvPr id="14" name="Text Box 15">
            <a:extLst>
              <a:ext uri="{FF2B5EF4-FFF2-40B4-BE49-F238E27FC236}">
                <a16:creationId xmlns:a16="http://schemas.microsoft.com/office/drawing/2014/main" id="{F1404AE0-CCC2-B44D-B6D2-48564BE5B8A5}"/>
              </a:ext>
            </a:extLst>
          </p:cNvPr>
          <p:cNvSpPr txBox="1">
            <a:spLocks noChangeArrowheads="1"/>
          </p:cNvSpPr>
          <p:nvPr/>
        </p:nvSpPr>
        <p:spPr bwMode="auto">
          <a:xfrm>
            <a:off x="402232" y="63659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Lee. ASH 2021. Abstr 263.</a:t>
            </a:r>
            <a:endParaRPr lang="en-US" altLang="en-US" sz="1400" b="0" dirty="0">
              <a:solidFill>
                <a:schemeClr val="bg2"/>
              </a:solidFill>
              <a:latin typeface="Calibri" panose="020F0502020204030204" pitchFamily="34" charset="0"/>
              <a:cs typeface="+mn-cs"/>
            </a:endParaRPr>
          </a:p>
        </p:txBody>
      </p:sp>
      <p:sp>
        <p:nvSpPr>
          <p:cNvPr id="10" name="Content Placeholder 4">
            <a:extLst>
              <a:ext uri="{FF2B5EF4-FFF2-40B4-BE49-F238E27FC236}">
                <a16:creationId xmlns:a16="http://schemas.microsoft.com/office/drawing/2014/main" id="{BA2555DC-CC46-5143-A421-A8898E58D5F7}"/>
              </a:ext>
            </a:extLst>
          </p:cNvPr>
          <p:cNvSpPr>
            <a:spLocks noGrp="1"/>
          </p:cNvSpPr>
          <p:nvPr>
            <p:ph idx="1"/>
          </p:nvPr>
        </p:nvSpPr>
        <p:spPr>
          <a:xfrm>
            <a:off x="596291" y="5401002"/>
            <a:ext cx="10877365" cy="993928"/>
          </a:xfrm>
        </p:spPr>
        <p:txBody>
          <a:bodyPr/>
          <a:lstStyle/>
          <a:p>
            <a:r>
              <a:rPr lang="en-US" sz="1800" dirty="0"/>
              <a:t>4 patients discontinued due to AEs (CPK increased, periorbital edema, hypersensitivity, fall)</a:t>
            </a:r>
          </a:p>
          <a:p>
            <a:r>
              <a:rPr lang="en-US" sz="1800" dirty="0"/>
              <a:t>Elevation in serum enzymes is likely due to on-target effects of axatilimab; however, enzyme elevations were not coupled with end-organ damage or myositis/pancreatitis</a:t>
            </a:r>
          </a:p>
        </p:txBody>
      </p:sp>
    </p:spTree>
    <p:extLst>
      <p:ext uri="{BB962C8B-B14F-4D97-AF65-F5344CB8AC3E}">
        <p14:creationId xmlns:p14="http://schemas.microsoft.com/office/powerpoint/2010/main" val="1524426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Axatilimab in Chronic GVHD: Infection Rates</a:t>
            </a:r>
            <a:endParaRPr lang="en-US" altLang="en-US" dirty="0"/>
          </a:p>
        </p:txBody>
      </p:sp>
      <p:sp>
        <p:nvSpPr>
          <p:cNvPr id="2" name="Content Placeholder 1">
            <a:extLst>
              <a:ext uri="{FF2B5EF4-FFF2-40B4-BE49-F238E27FC236}">
                <a16:creationId xmlns:a16="http://schemas.microsoft.com/office/drawing/2014/main" id="{9B9FE1A4-F3BB-4FB8-884C-0557E10FB2D7}"/>
              </a:ext>
            </a:extLst>
          </p:cNvPr>
          <p:cNvSpPr>
            <a:spLocks noGrp="1"/>
          </p:cNvSpPr>
          <p:nvPr>
            <p:ph idx="1"/>
          </p:nvPr>
        </p:nvSpPr>
        <p:spPr>
          <a:xfrm>
            <a:off x="604675" y="5976729"/>
            <a:ext cx="10877529" cy="418201"/>
          </a:xfrm>
        </p:spPr>
        <p:txBody>
          <a:bodyPr/>
          <a:lstStyle/>
          <a:p>
            <a:r>
              <a:rPr lang="en-US" sz="2200" dirty="0"/>
              <a:t>There were no reported CMV or EBV reactivations</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Table 10">
            <a:extLst>
              <a:ext uri="{FF2B5EF4-FFF2-40B4-BE49-F238E27FC236}">
                <a16:creationId xmlns:a16="http://schemas.microsoft.com/office/drawing/2014/main" id="{14CB0628-60A6-5740-A3FC-0B3B623C0FC8}"/>
              </a:ext>
            </a:extLst>
          </p:cNvPr>
          <p:cNvGraphicFramePr>
            <a:graphicFrameLocks noGrp="1"/>
          </p:cNvGraphicFramePr>
          <p:nvPr>
            <p:extLst>
              <p:ext uri="{D42A27DB-BD31-4B8C-83A1-F6EECF244321}">
                <p14:modId xmlns:p14="http://schemas.microsoft.com/office/powerpoint/2010/main" val="960356603"/>
              </p:ext>
            </p:extLst>
          </p:nvPr>
        </p:nvGraphicFramePr>
        <p:xfrm>
          <a:off x="719138" y="1419429"/>
          <a:ext cx="10763065" cy="4572000"/>
        </p:xfrm>
        <a:graphic>
          <a:graphicData uri="http://schemas.openxmlformats.org/drawingml/2006/table">
            <a:tbl>
              <a:tblPr firstRow="1" bandRow="1">
                <a:tableStyleId>{F5AB1C69-6EDB-4FF4-983F-18BD219EF322}</a:tableStyleId>
              </a:tblPr>
              <a:tblGrid>
                <a:gridCol w="4604162">
                  <a:extLst>
                    <a:ext uri="{9D8B030D-6E8A-4147-A177-3AD203B41FA5}">
                      <a16:colId xmlns:a16="http://schemas.microsoft.com/office/drawing/2014/main" val="4230268532"/>
                    </a:ext>
                  </a:extLst>
                </a:gridCol>
                <a:gridCol w="2332631">
                  <a:extLst>
                    <a:ext uri="{9D8B030D-6E8A-4147-A177-3AD203B41FA5}">
                      <a16:colId xmlns:a16="http://schemas.microsoft.com/office/drawing/2014/main" val="1471845447"/>
                    </a:ext>
                  </a:extLst>
                </a:gridCol>
                <a:gridCol w="1993338">
                  <a:extLst>
                    <a:ext uri="{9D8B030D-6E8A-4147-A177-3AD203B41FA5}">
                      <a16:colId xmlns:a16="http://schemas.microsoft.com/office/drawing/2014/main" val="971768868"/>
                    </a:ext>
                  </a:extLst>
                </a:gridCol>
                <a:gridCol w="1832934">
                  <a:extLst>
                    <a:ext uri="{9D8B030D-6E8A-4147-A177-3AD203B41FA5}">
                      <a16:colId xmlns:a16="http://schemas.microsoft.com/office/drawing/2014/main" val="1954794758"/>
                    </a:ext>
                  </a:extLst>
                </a:gridCol>
              </a:tblGrid>
              <a:tr h="489814">
                <a:tc>
                  <a:txBody>
                    <a:bodyPr/>
                    <a:lstStyle/>
                    <a:p>
                      <a:r>
                        <a:rPr lang="en-US" sz="1400" dirty="0">
                          <a:latin typeface="Calibri" panose="020F0502020204030204" pitchFamily="34" charset="0"/>
                          <a:cs typeface="Calibri" panose="020F0502020204030204" pitchFamily="34" charset="0"/>
                        </a:rPr>
                        <a:t>Infection, n (%)</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400" dirty="0">
                          <a:latin typeface="Calibri" panose="020F0502020204030204" pitchFamily="34" charset="0"/>
                          <a:cs typeface="Calibri" panose="020F0502020204030204" pitchFamily="34" charset="0"/>
                        </a:rPr>
                        <a:t>1 mg/kg Q2W</a:t>
                      </a:r>
                    </a:p>
                    <a:p>
                      <a:pPr algn="ctr"/>
                      <a:r>
                        <a:rPr lang="en-US" sz="1400" dirty="0">
                          <a:latin typeface="Calibri" panose="020F0502020204030204" pitchFamily="34" charset="0"/>
                          <a:cs typeface="Calibri" panose="020F0502020204030204" pitchFamily="34" charset="0"/>
                        </a:rPr>
                        <a:t>(n = 26)</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400" dirty="0">
                          <a:latin typeface="Calibri" panose="020F0502020204030204" pitchFamily="34" charset="0"/>
                          <a:cs typeface="Calibri" panose="020F0502020204030204" pitchFamily="34" charset="0"/>
                        </a:rPr>
                        <a:t>3 mg/kg Q4W</a:t>
                      </a:r>
                    </a:p>
                    <a:p>
                      <a:pPr algn="ctr"/>
                      <a:r>
                        <a:rPr lang="en-US" sz="1400" dirty="0">
                          <a:latin typeface="Calibri" panose="020F0502020204030204" pitchFamily="34" charset="0"/>
                          <a:cs typeface="Calibri" panose="020F0502020204030204" pitchFamily="34" charset="0"/>
                        </a:rPr>
                        <a:t>(n = 6)</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400" dirty="0">
                          <a:latin typeface="Calibri" panose="020F0502020204030204" pitchFamily="34" charset="0"/>
                          <a:cs typeface="Calibri" panose="020F0502020204030204" pitchFamily="34" charset="0"/>
                        </a:rPr>
                        <a:t>All Patients</a:t>
                      </a:r>
                    </a:p>
                    <a:p>
                      <a:pPr algn="ctr"/>
                      <a:r>
                        <a:rPr lang="en-US" sz="1400" dirty="0">
                          <a:latin typeface="Calibri" panose="020F0502020204030204" pitchFamily="34" charset="0"/>
                          <a:cs typeface="Calibri" panose="020F0502020204030204" pitchFamily="34" charset="0"/>
                        </a:rPr>
                        <a:t>(N = 40)</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621750658"/>
                  </a:ext>
                </a:extLst>
              </a:tr>
              <a:tr h="288598">
                <a:tc>
                  <a:txBody>
                    <a:bodyPr/>
                    <a:lstStyle/>
                    <a:p>
                      <a:r>
                        <a:rPr lang="en-US" sz="1400" dirty="0">
                          <a:solidFill>
                            <a:schemeClr val="bg1"/>
                          </a:solidFill>
                          <a:latin typeface="Calibri" panose="020F0502020204030204" pitchFamily="34" charset="0"/>
                          <a:cs typeface="Calibri" panose="020F0502020204030204" pitchFamily="34" charset="0"/>
                        </a:rPr>
                        <a:t>All infections</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12 (46)</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4 (67)</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19 (48)</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3773154"/>
                  </a:ext>
                </a:extLst>
              </a:tr>
              <a:tr h="288598">
                <a:tc>
                  <a:txBody>
                    <a:bodyPr/>
                    <a:lstStyle/>
                    <a:p>
                      <a:r>
                        <a:rPr lang="en-US" sz="1400" b="0" dirty="0">
                          <a:solidFill>
                            <a:schemeClr val="bg1"/>
                          </a:solidFill>
                          <a:latin typeface="Calibri" panose="020F0502020204030204" pitchFamily="34" charset="0"/>
                          <a:cs typeface="Calibri" panose="020F0502020204030204" pitchFamily="34" charset="0"/>
                        </a:rPr>
                        <a:t>Upper respiratory infection</a:t>
                      </a: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7 (27)</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2 (33)</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9 (18)</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80219419"/>
                  </a:ext>
                </a:extLst>
              </a:tr>
              <a:tr h="288598">
                <a:tc>
                  <a:txBody>
                    <a:bodyPr/>
                    <a:lstStyle/>
                    <a:p>
                      <a:r>
                        <a:rPr lang="en-US" sz="1400" dirty="0">
                          <a:solidFill>
                            <a:schemeClr val="bg1"/>
                          </a:solidFill>
                          <a:latin typeface="Calibri" panose="020F0502020204030204" pitchFamily="34" charset="0"/>
                          <a:cs typeface="Calibri" panose="020F0502020204030204" pitchFamily="34" charset="0"/>
                        </a:rPr>
                        <a:t>Cellulitis</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2 (8)</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2 (33)</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4 (10)</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46016661"/>
                  </a:ext>
                </a:extLst>
              </a:tr>
              <a:tr h="288598">
                <a:tc>
                  <a:txBody>
                    <a:bodyPr/>
                    <a:lstStyle/>
                    <a:p>
                      <a:r>
                        <a:rPr lang="en-US" sz="1400" dirty="0">
                          <a:solidFill>
                            <a:schemeClr val="bg1"/>
                          </a:solidFill>
                          <a:latin typeface="Calibri" panose="020F0502020204030204" pitchFamily="34" charset="0"/>
                          <a:cs typeface="Calibri" panose="020F0502020204030204" pitchFamily="34" charset="0"/>
                        </a:rPr>
                        <a:t>Pneumonia</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2 (8)</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2 (5)</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3324603"/>
                  </a:ext>
                </a:extLst>
              </a:tr>
              <a:tr h="288598">
                <a:tc>
                  <a:txBody>
                    <a:bodyPr/>
                    <a:lstStyle/>
                    <a:p>
                      <a:r>
                        <a:rPr lang="en-US" sz="1400" dirty="0">
                          <a:solidFill>
                            <a:schemeClr val="bg1"/>
                          </a:solidFill>
                          <a:latin typeface="Calibri" panose="020F0502020204030204" pitchFamily="34" charset="0"/>
                          <a:cs typeface="Calibri" panose="020F0502020204030204" pitchFamily="34" charset="0"/>
                        </a:rPr>
                        <a:t>Pseudomonas infection</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1 (4)</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1 (17)</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2 (5)</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24552940"/>
                  </a:ext>
                </a:extLst>
              </a:tr>
              <a:tr h="288598">
                <a:tc>
                  <a:txBody>
                    <a:bodyPr/>
                    <a:lstStyle/>
                    <a:p>
                      <a:r>
                        <a:rPr lang="en-US" sz="1400" dirty="0">
                          <a:solidFill>
                            <a:schemeClr val="bg1"/>
                          </a:solidFill>
                          <a:latin typeface="Calibri" panose="020F0502020204030204" pitchFamily="34" charset="0"/>
                          <a:cs typeface="Calibri" panose="020F0502020204030204" pitchFamily="34" charset="0"/>
                        </a:rPr>
                        <a:t>Urinary tract infection</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1 (4)</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1 (17)</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2 (5)</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96108459"/>
                  </a:ext>
                </a:extLst>
              </a:tr>
              <a:tr h="288598">
                <a:tc>
                  <a:txBody>
                    <a:bodyPr/>
                    <a:lstStyle/>
                    <a:p>
                      <a:r>
                        <a:rPr lang="en-US" sz="1400" dirty="0">
                          <a:solidFill>
                            <a:schemeClr val="bg1"/>
                          </a:solidFill>
                          <a:latin typeface="Calibri" panose="020F0502020204030204" pitchFamily="34" charset="0"/>
                          <a:cs typeface="Calibri" panose="020F0502020204030204" pitchFamily="34" charset="0"/>
                        </a:rPr>
                        <a:t>Influenza</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1 (4)</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2 (5)</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01110383"/>
                  </a:ext>
                </a:extLst>
              </a:tr>
              <a:tr h="288598">
                <a:tc>
                  <a:txBody>
                    <a:bodyPr/>
                    <a:lstStyle/>
                    <a:p>
                      <a:r>
                        <a:rPr lang="en-US" sz="1400" dirty="0">
                          <a:solidFill>
                            <a:schemeClr val="bg1"/>
                          </a:solidFill>
                          <a:latin typeface="Calibri" panose="020F0502020204030204" pitchFamily="34" charset="0"/>
                          <a:cs typeface="Calibri" panose="020F0502020204030204" pitchFamily="34" charset="0"/>
                        </a:rPr>
                        <a:t>COVID-19</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1 (17)</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1 (3)</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03006892"/>
                  </a:ext>
                </a:extLst>
              </a:tr>
              <a:tr h="288598">
                <a:tc>
                  <a:txBody>
                    <a:bodyPr/>
                    <a:lstStyle/>
                    <a:p>
                      <a:pPr marL="0" indent="0">
                        <a:buFont typeface="Wingdings" panose="05000000000000000000" pitchFamily="2" charset="2"/>
                        <a:buNone/>
                      </a:pPr>
                      <a:r>
                        <a:rPr lang="en-US" sz="1400" dirty="0">
                          <a:solidFill>
                            <a:schemeClr val="bg1"/>
                          </a:solidFill>
                          <a:latin typeface="Calibri" panose="020F0502020204030204" pitchFamily="34" charset="0"/>
                          <a:cs typeface="Calibri" panose="020F0502020204030204" pitchFamily="34" charset="0"/>
                        </a:rPr>
                        <a:t>Eye infection</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1 (17)</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1 (3)</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84547613"/>
                  </a:ext>
                </a:extLst>
              </a:tr>
              <a:tr h="288598">
                <a:tc>
                  <a:txBody>
                    <a:bodyPr/>
                    <a:lstStyle/>
                    <a:p>
                      <a:pPr marL="0" indent="0">
                        <a:buFont typeface="Wingdings" panose="05000000000000000000" pitchFamily="2" charset="2"/>
                        <a:buNone/>
                      </a:pPr>
                      <a:r>
                        <a:rPr lang="en-US" sz="1400" i="1" dirty="0">
                          <a:solidFill>
                            <a:schemeClr val="bg1"/>
                          </a:solidFill>
                          <a:latin typeface="Calibri" panose="020F0502020204030204" pitchFamily="34" charset="0"/>
                          <a:cs typeface="Calibri" panose="020F0502020204030204" pitchFamily="34" charset="0"/>
                        </a:rPr>
                        <a:t>Klebsiella</a:t>
                      </a:r>
                      <a:r>
                        <a:rPr lang="en-US" sz="1400" dirty="0">
                          <a:solidFill>
                            <a:schemeClr val="bg1"/>
                          </a:solidFill>
                          <a:latin typeface="Calibri" panose="020F0502020204030204" pitchFamily="34" charset="0"/>
                          <a:cs typeface="Calibri" panose="020F0502020204030204" pitchFamily="34" charset="0"/>
                        </a:rPr>
                        <a:t> infection</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1 (4)</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1 (3)</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79610466"/>
                  </a:ext>
                </a:extLst>
              </a:tr>
              <a:tr h="288598">
                <a:tc>
                  <a:txBody>
                    <a:bodyPr/>
                    <a:lstStyle/>
                    <a:p>
                      <a:pPr marL="0" indent="0">
                        <a:buFont typeface="Wingdings" panose="05000000000000000000" pitchFamily="2" charset="2"/>
                        <a:buNone/>
                      </a:pPr>
                      <a:r>
                        <a:rPr lang="en-US" sz="1400" dirty="0">
                          <a:solidFill>
                            <a:schemeClr val="bg1"/>
                          </a:solidFill>
                          <a:latin typeface="Calibri" panose="020F0502020204030204" pitchFamily="34" charset="0"/>
                          <a:cs typeface="Calibri" panose="020F0502020204030204" pitchFamily="34" charset="0"/>
                        </a:rPr>
                        <a:t>Esophageal candidiasis</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1 (4)</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1 (3)</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94351731"/>
                  </a:ext>
                </a:extLst>
              </a:tr>
              <a:tr h="288598">
                <a:tc>
                  <a:txBody>
                    <a:bodyPr/>
                    <a:lstStyle/>
                    <a:p>
                      <a:pPr marL="0" indent="0">
                        <a:buFont typeface="Wingdings" panose="05000000000000000000" pitchFamily="2" charset="2"/>
                        <a:buNone/>
                      </a:pPr>
                      <a:r>
                        <a:rPr lang="en-US" sz="1400" dirty="0">
                          <a:solidFill>
                            <a:schemeClr val="bg1"/>
                          </a:solidFill>
                          <a:latin typeface="Calibri" panose="020F0502020204030204" pitchFamily="34" charset="0"/>
                          <a:cs typeface="Calibri" panose="020F0502020204030204" pitchFamily="34" charset="0"/>
                        </a:rPr>
                        <a:t>Septic arthritis</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1 (4)</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1 (3)</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93154129"/>
                  </a:ext>
                </a:extLst>
              </a:tr>
            </a:tbl>
          </a:graphicData>
        </a:graphic>
      </p:graphicFrame>
      <p:sp>
        <p:nvSpPr>
          <p:cNvPr id="14" name="Text Box 15">
            <a:extLst>
              <a:ext uri="{FF2B5EF4-FFF2-40B4-BE49-F238E27FC236}">
                <a16:creationId xmlns:a16="http://schemas.microsoft.com/office/drawing/2014/main" id="{F1404AE0-CCC2-B44D-B6D2-48564BE5B8A5}"/>
              </a:ext>
            </a:extLst>
          </p:cNvPr>
          <p:cNvSpPr txBox="1">
            <a:spLocks noChangeArrowheads="1"/>
          </p:cNvSpPr>
          <p:nvPr/>
        </p:nvSpPr>
        <p:spPr bwMode="auto">
          <a:xfrm>
            <a:off x="402232" y="63659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Lee. ASH 2021. Abstr 263.</a:t>
            </a:r>
            <a:endParaRPr lang="en-US" altLang="en-US" sz="14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3398857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3" name="Straight Connector 62">
            <a:extLst>
              <a:ext uri="{FF2B5EF4-FFF2-40B4-BE49-F238E27FC236}">
                <a16:creationId xmlns:a16="http://schemas.microsoft.com/office/drawing/2014/main" id="{132D51BC-2641-42AE-9FDE-D686E1A38ADA}"/>
              </a:ext>
            </a:extLst>
          </p:cNvPr>
          <p:cNvCxnSpPr/>
          <p:nvPr/>
        </p:nvCxnSpPr>
        <p:spPr bwMode="auto">
          <a:xfrm>
            <a:off x="1348966" y="3096356"/>
            <a:ext cx="7037387"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Axatilimab in Chronic GVHD: Lee Symptom Scale</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Text Box 15">
            <a:extLst>
              <a:ext uri="{FF2B5EF4-FFF2-40B4-BE49-F238E27FC236}">
                <a16:creationId xmlns:a16="http://schemas.microsoft.com/office/drawing/2014/main" id="{F1404AE0-CCC2-B44D-B6D2-48564BE5B8A5}"/>
              </a:ext>
            </a:extLst>
          </p:cNvPr>
          <p:cNvSpPr txBox="1">
            <a:spLocks noChangeArrowheads="1"/>
          </p:cNvSpPr>
          <p:nvPr/>
        </p:nvSpPr>
        <p:spPr bwMode="auto">
          <a:xfrm>
            <a:off x="402232" y="63659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Lee. ASH 2021. Abstr 263. Reproduced with permission.</a:t>
            </a:r>
            <a:endParaRPr lang="en-US" altLang="en-US" sz="1400" b="0" dirty="0">
              <a:solidFill>
                <a:schemeClr val="bg2"/>
              </a:solidFill>
              <a:latin typeface="Calibri" panose="020F0502020204030204" pitchFamily="34" charset="0"/>
              <a:cs typeface="+mn-cs"/>
            </a:endParaRPr>
          </a:p>
        </p:txBody>
      </p:sp>
      <p:sp>
        <p:nvSpPr>
          <p:cNvPr id="12" name="Content Placeholder 4">
            <a:extLst>
              <a:ext uri="{FF2B5EF4-FFF2-40B4-BE49-F238E27FC236}">
                <a16:creationId xmlns:a16="http://schemas.microsoft.com/office/drawing/2014/main" id="{8535FEC6-D2E6-B045-90FA-8A5F40A7D4C4}"/>
              </a:ext>
            </a:extLst>
          </p:cNvPr>
          <p:cNvSpPr>
            <a:spLocks noGrp="1"/>
          </p:cNvSpPr>
          <p:nvPr>
            <p:ph idx="1"/>
          </p:nvPr>
        </p:nvSpPr>
        <p:spPr>
          <a:xfrm>
            <a:off x="8386353" y="2050869"/>
            <a:ext cx="3495060" cy="4456589"/>
          </a:xfrm>
        </p:spPr>
        <p:txBody>
          <a:bodyPr/>
          <a:lstStyle/>
          <a:p>
            <a:r>
              <a:rPr lang="en-US" sz="2000" dirty="0"/>
              <a:t>LSS scores improved in </a:t>
            </a:r>
            <a:br>
              <a:rPr lang="en-US" sz="2000" dirty="0"/>
            </a:br>
            <a:r>
              <a:rPr lang="en-US" sz="2000" dirty="0"/>
              <a:t>most patients</a:t>
            </a:r>
          </a:p>
          <a:p>
            <a:pPr lvl="1"/>
            <a:r>
              <a:rPr lang="en-US" sz="1800" dirty="0"/>
              <a:t>Median change: -7.8 points (range: 3.1 to -37.6)</a:t>
            </a:r>
          </a:p>
          <a:p>
            <a:pPr lvl="1"/>
            <a:r>
              <a:rPr lang="en-US" sz="1800" dirty="0"/>
              <a:t>16 (53%) of 30 </a:t>
            </a:r>
            <a:br>
              <a:rPr lang="en-US" sz="1800" dirty="0"/>
            </a:br>
            <a:r>
              <a:rPr lang="en-US" sz="1800" dirty="0"/>
              <a:t>LSS-evaluable patients achieved 7-point reduction from baseline</a:t>
            </a:r>
          </a:p>
          <a:p>
            <a:r>
              <a:rPr lang="en-US" sz="2000" dirty="0"/>
              <a:t>Improvement seen irrespective of response by consensus NIH criteria</a:t>
            </a:r>
          </a:p>
        </p:txBody>
      </p:sp>
      <p:sp>
        <p:nvSpPr>
          <p:cNvPr id="2" name="TextBox 1">
            <a:extLst>
              <a:ext uri="{FF2B5EF4-FFF2-40B4-BE49-F238E27FC236}">
                <a16:creationId xmlns:a16="http://schemas.microsoft.com/office/drawing/2014/main" id="{744AFE1C-6465-4C33-97C4-4B089271673C}"/>
              </a:ext>
            </a:extLst>
          </p:cNvPr>
          <p:cNvSpPr txBox="1"/>
          <p:nvPr/>
        </p:nvSpPr>
        <p:spPr bwMode="auto">
          <a:xfrm rot="-5400000">
            <a:off x="-933375" y="3371549"/>
            <a:ext cx="31068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Best Change From Baseline</a:t>
            </a:r>
          </a:p>
        </p:txBody>
      </p:sp>
      <p:sp>
        <p:nvSpPr>
          <p:cNvPr id="4" name="TextBox 3">
            <a:extLst>
              <a:ext uri="{FF2B5EF4-FFF2-40B4-BE49-F238E27FC236}">
                <a16:creationId xmlns:a16="http://schemas.microsoft.com/office/drawing/2014/main" id="{9FEE8495-1073-4EAD-80E1-0EA1F853FD42}"/>
              </a:ext>
            </a:extLst>
          </p:cNvPr>
          <p:cNvSpPr txBox="1"/>
          <p:nvPr/>
        </p:nvSpPr>
        <p:spPr bwMode="auto">
          <a:xfrm>
            <a:off x="4884660" y="4687696"/>
            <a:ext cx="15170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Responder</a:t>
            </a:r>
          </a:p>
        </p:txBody>
      </p:sp>
      <p:sp>
        <p:nvSpPr>
          <p:cNvPr id="5" name="TextBox 4">
            <a:extLst>
              <a:ext uri="{FF2B5EF4-FFF2-40B4-BE49-F238E27FC236}">
                <a16:creationId xmlns:a16="http://schemas.microsoft.com/office/drawing/2014/main" id="{FAE78D4C-8755-4695-9D60-D7D24B897C3B}"/>
              </a:ext>
            </a:extLst>
          </p:cNvPr>
          <p:cNvSpPr txBox="1"/>
          <p:nvPr/>
        </p:nvSpPr>
        <p:spPr bwMode="auto">
          <a:xfrm>
            <a:off x="2315826" y="4695694"/>
            <a:ext cx="247381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 mg/kg Q4W phase I</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 mg/kg Q2W phase I</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 mg/kg Q2W phase II</a:t>
            </a:r>
          </a:p>
        </p:txBody>
      </p:sp>
      <p:cxnSp>
        <p:nvCxnSpPr>
          <p:cNvPr id="10" name="Straight Connector 9">
            <a:extLst>
              <a:ext uri="{FF2B5EF4-FFF2-40B4-BE49-F238E27FC236}">
                <a16:creationId xmlns:a16="http://schemas.microsoft.com/office/drawing/2014/main" id="{22DE8093-02A1-4EE2-A586-BBF64E9D59F0}"/>
              </a:ext>
            </a:extLst>
          </p:cNvPr>
          <p:cNvCxnSpPr/>
          <p:nvPr/>
        </p:nvCxnSpPr>
        <p:spPr bwMode="auto">
          <a:xfrm>
            <a:off x="1348966" y="1756372"/>
            <a:ext cx="0" cy="3865830"/>
          </a:xfrm>
          <a:prstGeom prst="line">
            <a:avLst/>
          </a:prstGeom>
          <a:noFill/>
          <a:ln w="28575" cap="flat" cmpd="sng" algn="ctr">
            <a:solidFill>
              <a:schemeClr val="bg1"/>
            </a:solidFill>
            <a:prstDash val="solid"/>
            <a:round/>
            <a:headEnd type="none" w="med" len="med"/>
            <a:tailEnd type="none" w="med" len="med"/>
          </a:ln>
          <a:effectLst/>
        </p:spPr>
      </p:cxnSp>
      <p:grpSp>
        <p:nvGrpSpPr>
          <p:cNvPr id="15" name="Group 14">
            <a:extLst>
              <a:ext uri="{FF2B5EF4-FFF2-40B4-BE49-F238E27FC236}">
                <a16:creationId xmlns:a16="http://schemas.microsoft.com/office/drawing/2014/main" id="{CB8F9F9C-C5B0-47CB-98A1-8962F87C8715}"/>
              </a:ext>
            </a:extLst>
          </p:cNvPr>
          <p:cNvGrpSpPr/>
          <p:nvPr/>
        </p:nvGrpSpPr>
        <p:grpSpPr>
          <a:xfrm>
            <a:off x="1257700" y="1750830"/>
            <a:ext cx="96486" cy="3868194"/>
            <a:chOff x="2834649" y="2322871"/>
            <a:chExt cx="107654" cy="2890684"/>
          </a:xfrm>
        </p:grpSpPr>
        <p:cxnSp>
          <p:nvCxnSpPr>
            <p:cNvPr id="16" name="Straight Connector 15">
              <a:extLst>
                <a:ext uri="{FF2B5EF4-FFF2-40B4-BE49-F238E27FC236}">
                  <a16:creationId xmlns:a16="http://schemas.microsoft.com/office/drawing/2014/main" id="{66CE1145-303A-4CE0-8CE6-4E8E5AAF7C4C}"/>
                </a:ext>
              </a:extLst>
            </p:cNvPr>
            <p:cNvCxnSpPr>
              <a:cxnSpLocks/>
            </p:cNvCxnSpPr>
            <p:nvPr/>
          </p:nvCxnSpPr>
          <p:spPr bwMode="auto">
            <a:xfrm>
              <a:off x="2834649" y="2322871"/>
              <a:ext cx="107654"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B6F67DED-ECB5-4A31-9F37-069332CDDE43}"/>
                </a:ext>
              </a:extLst>
            </p:cNvPr>
            <p:cNvCxnSpPr>
              <a:cxnSpLocks/>
            </p:cNvCxnSpPr>
            <p:nvPr/>
          </p:nvCxnSpPr>
          <p:spPr bwMode="auto">
            <a:xfrm>
              <a:off x="2834649" y="2901008"/>
              <a:ext cx="107654"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D0DDAD62-B629-4F3A-8483-3377FADEE4B0}"/>
                </a:ext>
              </a:extLst>
            </p:cNvPr>
            <p:cNvCxnSpPr>
              <a:cxnSpLocks/>
            </p:cNvCxnSpPr>
            <p:nvPr/>
          </p:nvCxnSpPr>
          <p:spPr bwMode="auto">
            <a:xfrm>
              <a:off x="2834649" y="3479145"/>
              <a:ext cx="107654"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20D56282-2AA4-4D40-884E-8D3D3CF1E7BE}"/>
                </a:ext>
              </a:extLst>
            </p:cNvPr>
            <p:cNvCxnSpPr>
              <a:cxnSpLocks/>
            </p:cNvCxnSpPr>
            <p:nvPr/>
          </p:nvCxnSpPr>
          <p:spPr bwMode="auto">
            <a:xfrm>
              <a:off x="2834649" y="4057282"/>
              <a:ext cx="107654"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DBFE0191-BCA4-4ED3-B763-9FC9DC3D7302}"/>
                </a:ext>
              </a:extLst>
            </p:cNvPr>
            <p:cNvCxnSpPr>
              <a:cxnSpLocks/>
            </p:cNvCxnSpPr>
            <p:nvPr/>
          </p:nvCxnSpPr>
          <p:spPr bwMode="auto">
            <a:xfrm>
              <a:off x="2834649" y="4635419"/>
              <a:ext cx="107654"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C08A79A-E0AA-4D74-8097-2ED518A56D52}"/>
                </a:ext>
              </a:extLst>
            </p:cNvPr>
            <p:cNvCxnSpPr>
              <a:cxnSpLocks/>
            </p:cNvCxnSpPr>
            <p:nvPr/>
          </p:nvCxnSpPr>
          <p:spPr bwMode="auto">
            <a:xfrm>
              <a:off x="2834649" y="5213555"/>
              <a:ext cx="107654" cy="0"/>
            </a:xfrm>
            <a:prstGeom prst="line">
              <a:avLst/>
            </a:prstGeom>
            <a:noFill/>
            <a:ln w="28575" cap="flat" cmpd="sng" algn="ctr">
              <a:solidFill>
                <a:schemeClr val="bg1"/>
              </a:solidFill>
              <a:prstDash val="solid"/>
              <a:round/>
              <a:headEnd type="none" w="med" len="med"/>
              <a:tailEnd type="none" w="med" len="med"/>
            </a:ln>
            <a:effectLst/>
          </p:spPr>
        </p:cxnSp>
      </p:grpSp>
      <p:sp>
        <p:nvSpPr>
          <p:cNvPr id="22" name="TextBox 21">
            <a:extLst>
              <a:ext uri="{FF2B5EF4-FFF2-40B4-BE49-F238E27FC236}">
                <a16:creationId xmlns:a16="http://schemas.microsoft.com/office/drawing/2014/main" id="{B12F9050-7E99-4221-89DB-7AE92C5354CB}"/>
              </a:ext>
            </a:extLst>
          </p:cNvPr>
          <p:cNvSpPr txBox="1"/>
          <p:nvPr/>
        </p:nvSpPr>
        <p:spPr bwMode="auto">
          <a:xfrm>
            <a:off x="886938" y="15604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23" name="TextBox 22">
            <a:extLst>
              <a:ext uri="{FF2B5EF4-FFF2-40B4-BE49-F238E27FC236}">
                <a16:creationId xmlns:a16="http://schemas.microsoft.com/office/drawing/2014/main" id="{92311E54-11E1-42A2-9BA4-97EC13C45B7A}"/>
              </a:ext>
            </a:extLst>
          </p:cNvPr>
          <p:cNvSpPr txBox="1"/>
          <p:nvPr/>
        </p:nvSpPr>
        <p:spPr bwMode="auto">
          <a:xfrm>
            <a:off x="1003957" y="234000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4" name="TextBox 23">
            <a:extLst>
              <a:ext uri="{FF2B5EF4-FFF2-40B4-BE49-F238E27FC236}">
                <a16:creationId xmlns:a16="http://schemas.microsoft.com/office/drawing/2014/main" id="{69A07FD0-05FE-4F15-AF3C-FE4AC3D6B369}"/>
              </a:ext>
            </a:extLst>
          </p:cNvPr>
          <p:cNvSpPr txBox="1"/>
          <p:nvPr/>
        </p:nvSpPr>
        <p:spPr bwMode="auto">
          <a:xfrm>
            <a:off x="811184" y="3108485"/>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25" name="TextBox 24">
            <a:extLst>
              <a:ext uri="{FF2B5EF4-FFF2-40B4-BE49-F238E27FC236}">
                <a16:creationId xmlns:a16="http://schemas.microsoft.com/office/drawing/2014/main" id="{11698BD5-42AA-4484-AACB-862570719416}"/>
              </a:ext>
            </a:extLst>
          </p:cNvPr>
          <p:cNvSpPr txBox="1"/>
          <p:nvPr/>
        </p:nvSpPr>
        <p:spPr bwMode="auto">
          <a:xfrm>
            <a:off x="811184" y="3886796"/>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6" name="TextBox 25">
            <a:extLst>
              <a:ext uri="{FF2B5EF4-FFF2-40B4-BE49-F238E27FC236}">
                <a16:creationId xmlns:a16="http://schemas.microsoft.com/office/drawing/2014/main" id="{59A7D9F5-0C46-439C-85FE-FB2093AD9F28}"/>
              </a:ext>
            </a:extLst>
          </p:cNvPr>
          <p:cNvSpPr txBox="1"/>
          <p:nvPr/>
        </p:nvSpPr>
        <p:spPr bwMode="auto">
          <a:xfrm>
            <a:off x="816404" y="4653134"/>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7" name="TextBox 26">
            <a:extLst>
              <a:ext uri="{FF2B5EF4-FFF2-40B4-BE49-F238E27FC236}">
                <a16:creationId xmlns:a16="http://schemas.microsoft.com/office/drawing/2014/main" id="{50CA1829-C4B5-4549-A613-40317D26F771}"/>
              </a:ext>
            </a:extLst>
          </p:cNvPr>
          <p:cNvSpPr txBox="1"/>
          <p:nvPr/>
        </p:nvSpPr>
        <p:spPr bwMode="auto">
          <a:xfrm>
            <a:off x="816404" y="5437536"/>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grpSp>
        <p:nvGrpSpPr>
          <p:cNvPr id="29" name="Group 28">
            <a:extLst>
              <a:ext uri="{FF2B5EF4-FFF2-40B4-BE49-F238E27FC236}">
                <a16:creationId xmlns:a16="http://schemas.microsoft.com/office/drawing/2014/main" id="{7DD6449E-20CD-42EC-B28B-D6CF56D58D61}"/>
              </a:ext>
            </a:extLst>
          </p:cNvPr>
          <p:cNvGrpSpPr/>
          <p:nvPr/>
        </p:nvGrpSpPr>
        <p:grpSpPr>
          <a:xfrm>
            <a:off x="2203123" y="4818068"/>
            <a:ext cx="132100" cy="676574"/>
            <a:chOff x="2971203" y="4124738"/>
            <a:chExt cx="132100" cy="676574"/>
          </a:xfrm>
        </p:grpSpPr>
        <p:sp>
          <p:nvSpPr>
            <p:cNvPr id="28" name="Rectangle 27">
              <a:extLst>
                <a:ext uri="{FF2B5EF4-FFF2-40B4-BE49-F238E27FC236}">
                  <a16:creationId xmlns:a16="http://schemas.microsoft.com/office/drawing/2014/main" id="{758AA99B-0655-4DE5-9980-756CB25BC968}"/>
                </a:ext>
              </a:extLst>
            </p:cNvPr>
            <p:cNvSpPr/>
            <p:nvPr/>
          </p:nvSpPr>
          <p:spPr bwMode="auto">
            <a:xfrm>
              <a:off x="2971203" y="4124738"/>
              <a:ext cx="131512" cy="1315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Rectangle 29">
              <a:extLst>
                <a:ext uri="{FF2B5EF4-FFF2-40B4-BE49-F238E27FC236}">
                  <a16:creationId xmlns:a16="http://schemas.microsoft.com/office/drawing/2014/main" id="{AC9EA271-F2E7-4E63-867D-52E40560CF15}"/>
                </a:ext>
              </a:extLst>
            </p:cNvPr>
            <p:cNvSpPr/>
            <p:nvPr/>
          </p:nvSpPr>
          <p:spPr bwMode="auto">
            <a:xfrm>
              <a:off x="2971203" y="4393704"/>
              <a:ext cx="131512" cy="13151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A38FA095-D30F-4FEE-B177-829F92108E9B}"/>
                </a:ext>
              </a:extLst>
            </p:cNvPr>
            <p:cNvSpPr/>
            <p:nvPr/>
          </p:nvSpPr>
          <p:spPr bwMode="auto">
            <a:xfrm>
              <a:off x="2971791" y="4669800"/>
              <a:ext cx="131512" cy="13151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2" name="Star: 5 Points 31">
            <a:extLst>
              <a:ext uri="{FF2B5EF4-FFF2-40B4-BE49-F238E27FC236}">
                <a16:creationId xmlns:a16="http://schemas.microsoft.com/office/drawing/2014/main" id="{B276D568-DECF-4B7E-9497-64F5F20F344E}"/>
              </a:ext>
            </a:extLst>
          </p:cNvPr>
          <p:cNvSpPr/>
          <p:nvPr/>
        </p:nvSpPr>
        <p:spPr bwMode="auto">
          <a:xfrm>
            <a:off x="4730612" y="4783693"/>
            <a:ext cx="177337" cy="177337"/>
          </a:xfrm>
          <a:prstGeom prst="star5">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C16AF1E1-10D5-4B17-99C5-FB35F9B8D8CB}"/>
              </a:ext>
            </a:extLst>
          </p:cNvPr>
          <p:cNvSpPr/>
          <p:nvPr/>
        </p:nvSpPr>
        <p:spPr bwMode="auto">
          <a:xfrm>
            <a:off x="1408691" y="2299855"/>
            <a:ext cx="177062" cy="22461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E49FFAB3-53B2-4887-B84D-66D1AAFEF764}"/>
              </a:ext>
            </a:extLst>
          </p:cNvPr>
          <p:cNvSpPr/>
          <p:nvPr/>
        </p:nvSpPr>
        <p:spPr bwMode="auto">
          <a:xfrm>
            <a:off x="1645104" y="2334406"/>
            <a:ext cx="177062" cy="19006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1E2F5BEF-B2D8-43C5-A113-FB4400E99FD3}"/>
              </a:ext>
            </a:extLst>
          </p:cNvPr>
          <p:cNvSpPr/>
          <p:nvPr/>
        </p:nvSpPr>
        <p:spPr bwMode="auto">
          <a:xfrm>
            <a:off x="1874889" y="2407666"/>
            <a:ext cx="177062" cy="12532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8B2B5011-EECD-4B3A-B421-5AE2E063C72E}"/>
              </a:ext>
            </a:extLst>
          </p:cNvPr>
          <p:cNvSpPr/>
          <p:nvPr/>
        </p:nvSpPr>
        <p:spPr bwMode="auto">
          <a:xfrm>
            <a:off x="2312667" y="2515669"/>
            <a:ext cx="177062"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7C5582E0-F6A9-45B4-8C92-86F7BA2869E5}"/>
              </a:ext>
            </a:extLst>
          </p:cNvPr>
          <p:cNvSpPr/>
          <p:nvPr/>
        </p:nvSpPr>
        <p:spPr bwMode="auto">
          <a:xfrm>
            <a:off x="2520873" y="2532987"/>
            <a:ext cx="177062" cy="13369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4C9634EA-9EEF-49B5-BC21-FF8A447E313E}"/>
              </a:ext>
            </a:extLst>
          </p:cNvPr>
          <p:cNvSpPr/>
          <p:nvPr/>
        </p:nvSpPr>
        <p:spPr bwMode="auto">
          <a:xfrm>
            <a:off x="2746575" y="2530881"/>
            <a:ext cx="177062" cy="13369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8EFDFC97-ECD1-4BB3-8904-82081DECEBC2}"/>
              </a:ext>
            </a:extLst>
          </p:cNvPr>
          <p:cNvSpPr/>
          <p:nvPr/>
        </p:nvSpPr>
        <p:spPr bwMode="auto">
          <a:xfrm>
            <a:off x="2965865" y="2524470"/>
            <a:ext cx="177062" cy="17269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A48687AF-A6F8-48C5-853B-6DB1337C8997}"/>
              </a:ext>
            </a:extLst>
          </p:cNvPr>
          <p:cNvSpPr/>
          <p:nvPr/>
        </p:nvSpPr>
        <p:spPr bwMode="auto">
          <a:xfrm>
            <a:off x="3191567" y="2524469"/>
            <a:ext cx="177062" cy="20301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2670D5A5-CF24-40E6-9012-98B45FB79DE2}"/>
              </a:ext>
            </a:extLst>
          </p:cNvPr>
          <p:cNvSpPr/>
          <p:nvPr/>
        </p:nvSpPr>
        <p:spPr bwMode="auto">
          <a:xfrm>
            <a:off x="3417269" y="2530882"/>
            <a:ext cx="177062" cy="25610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05DCD142-5F9A-4717-96A8-A389E8300BEE}"/>
              </a:ext>
            </a:extLst>
          </p:cNvPr>
          <p:cNvSpPr/>
          <p:nvPr/>
        </p:nvSpPr>
        <p:spPr bwMode="auto">
          <a:xfrm>
            <a:off x="3642971" y="2530882"/>
            <a:ext cx="177062" cy="28451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FC118EF3-4A32-497A-8FA3-4D7177EC4C6C}"/>
              </a:ext>
            </a:extLst>
          </p:cNvPr>
          <p:cNvSpPr/>
          <p:nvPr/>
        </p:nvSpPr>
        <p:spPr bwMode="auto">
          <a:xfrm>
            <a:off x="3862261" y="2530012"/>
            <a:ext cx="177062" cy="50367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BC0A6259-9D22-4CBB-BEFB-8CEBCEBC28A8}"/>
              </a:ext>
            </a:extLst>
          </p:cNvPr>
          <p:cNvSpPr/>
          <p:nvPr/>
        </p:nvSpPr>
        <p:spPr bwMode="auto">
          <a:xfrm>
            <a:off x="4087963" y="2524469"/>
            <a:ext cx="177062" cy="50921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061864AE-FF8A-4467-A783-A1BA03A1FB87}"/>
              </a:ext>
            </a:extLst>
          </p:cNvPr>
          <p:cNvSpPr/>
          <p:nvPr/>
        </p:nvSpPr>
        <p:spPr bwMode="auto">
          <a:xfrm>
            <a:off x="4317829" y="2524469"/>
            <a:ext cx="177062" cy="5054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2094A603-3EC8-48D6-8601-686032E6271C}"/>
              </a:ext>
            </a:extLst>
          </p:cNvPr>
          <p:cNvSpPr/>
          <p:nvPr/>
        </p:nvSpPr>
        <p:spPr bwMode="auto">
          <a:xfrm>
            <a:off x="4547695" y="2524469"/>
            <a:ext cx="177062" cy="57188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92CD63C1-4EB0-4CEA-AAFD-A94F773AFBD0}"/>
              </a:ext>
            </a:extLst>
          </p:cNvPr>
          <p:cNvSpPr/>
          <p:nvPr/>
        </p:nvSpPr>
        <p:spPr bwMode="auto">
          <a:xfrm>
            <a:off x="4773586" y="2524469"/>
            <a:ext cx="177062" cy="65021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C1ACA934-1D3A-4F94-ADAB-82A79A5EAA23}"/>
              </a:ext>
            </a:extLst>
          </p:cNvPr>
          <p:cNvSpPr/>
          <p:nvPr/>
        </p:nvSpPr>
        <p:spPr bwMode="auto">
          <a:xfrm>
            <a:off x="4997950" y="2530882"/>
            <a:ext cx="177062" cy="70201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4F004770-96F2-43A4-AD8A-9DDE78C9B1AE}"/>
              </a:ext>
            </a:extLst>
          </p:cNvPr>
          <p:cNvSpPr/>
          <p:nvPr/>
        </p:nvSpPr>
        <p:spPr bwMode="auto">
          <a:xfrm>
            <a:off x="5219226" y="2530881"/>
            <a:ext cx="177062" cy="74368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6EEED18F-7507-41EA-9DFA-D5D8660B990E}"/>
              </a:ext>
            </a:extLst>
          </p:cNvPr>
          <p:cNvSpPr/>
          <p:nvPr/>
        </p:nvSpPr>
        <p:spPr bwMode="auto">
          <a:xfrm>
            <a:off x="5459306" y="2515669"/>
            <a:ext cx="177062" cy="90121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A1ED96D6-A333-4D41-B105-FD7523A44739}"/>
              </a:ext>
            </a:extLst>
          </p:cNvPr>
          <p:cNvSpPr/>
          <p:nvPr/>
        </p:nvSpPr>
        <p:spPr bwMode="auto">
          <a:xfrm>
            <a:off x="5672902" y="2524470"/>
            <a:ext cx="177062" cy="10679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8DBFAB76-7CA1-4266-899C-860A84ECCEE7}"/>
              </a:ext>
            </a:extLst>
          </p:cNvPr>
          <p:cNvSpPr/>
          <p:nvPr/>
        </p:nvSpPr>
        <p:spPr bwMode="auto">
          <a:xfrm>
            <a:off x="5907718" y="2524470"/>
            <a:ext cx="177062" cy="111575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6ED6B9EB-71C9-4E94-9FB2-523EF4621A13}"/>
              </a:ext>
            </a:extLst>
          </p:cNvPr>
          <p:cNvSpPr/>
          <p:nvPr/>
        </p:nvSpPr>
        <p:spPr bwMode="auto">
          <a:xfrm>
            <a:off x="6121606" y="2524469"/>
            <a:ext cx="177062" cy="112684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7CF11133-834D-4C30-BE0B-47AE3E3F61A3}"/>
              </a:ext>
            </a:extLst>
          </p:cNvPr>
          <p:cNvSpPr/>
          <p:nvPr/>
        </p:nvSpPr>
        <p:spPr bwMode="auto">
          <a:xfrm>
            <a:off x="6351599" y="2524469"/>
            <a:ext cx="177062" cy="131322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72DC4C27-EA52-488A-8198-B8A0EC83CD0B}"/>
              </a:ext>
            </a:extLst>
          </p:cNvPr>
          <p:cNvSpPr/>
          <p:nvPr/>
        </p:nvSpPr>
        <p:spPr bwMode="auto">
          <a:xfrm>
            <a:off x="6581996" y="2530882"/>
            <a:ext cx="177062" cy="140736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AB6F203A-CC7F-4705-B772-7BF93D2C752B}"/>
              </a:ext>
            </a:extLst>
          </p:cNvPr>
          <p:cNvSpPr/>
          <p:nvPr/>
        </p:nvSpPr>
        <p:spPr bwMode="auto">
          <a:xfrm>
            <a:off x="6800542" y="2524469"/>
            <a:ext cx="177062" cy="165288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CA8BE2A7-3B03-4042-B03D-A3844F485745}"/>
              </a:ext>
            </a:extLst>
          </p:cNvPr>
          <p:cNvSpPr/>
          <p:nvPr/>
        </p:nvSpPr>
        <p:spPr bwMode="auto">
          <a:xfrm>
            <a:off x="7030939" y="2530881"/>
            <a:ext cx="177062" cy="182681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B63C4A57-7464-43F1-B880-1241C96AA0CD}"/>
              </a:ext>
            </a:extLst>
          </p:cNvPr>
          <p:cNvSpPr/>
          <p:nvPr/>
        </p:nvSpPr>
        <p:spPr bwMode="auto">
          <a:xfrm>
            <a:off x="7261336" y="2524469"/>
            <a:ext cx="177062" cy="20751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BA6B329F-B0E9-41BC-8C37-072CEA19D465}"/>
              </a:ext>
            </a:extLst>
          </p:cNvPr>
          <p:cNvSpPr/>
          <p:nvPr/>
        </p:nvSpPr>
        <p:spPr bwMode="auto">
          <a:xfrm>
            <a:off x="7483973" y="2530881"/>
            <a:ext cx="177062" cy="208618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F485D2B3-0D8D-4720-B8D2-9B128ED7300E}"/>
              </a:ext>
            </a:extLst>
          </p:cNvPr>
          <p:cNvSpPr/>
          <p:nvPr/>
        </p:nvSpPr>
        <p:spPr bwMode="auto">
          <a:xfrm>
            <a:off x="7718443" y="2524469"/>
            <a:ext cx="177062" cy="237573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92A7F364-E882-49BF-80F4-94C25AB679FB}"/>
              </a:ext>
            </a:extLst>
          </p:cNvPr>
          <p:cNvSpPr/>
          <p:nvPr/>
        </p:nvSpPr>
        <p:spPr bwMode="auto">
          <a:xfrm>
            <a:off x="7950901" y="2515669"/>
            <a:ext cx="177062" cy="292186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3" name="Straight Connector 12">
            <a:extLst>
              <a:ext uri="{FF2B5EF4-FFF2-40B4-BE49-F238E27FC236}">
                <a16:creationId xmlns:a16="http://schemas.microsoft.com/office/drawing/2014/main" id="{2EB061FA-EA74-4D57-94BB-B2E5B0AEC6EE}"/>
              </a:ext>
            </a:extLst>
          </p:cNvPr>
          <p:cNvCxnSpPr/>
          <p:nvPr/>
        </p:nvCxnSpPr>
        <p:spPr bwMode="auto">
          <a:xfrm>
            <a:off x="1348966" y="2528728"/>
            <a:ext cx="7037387" cy="0"/>
          </a:xfrm>
          <a:prstGeom prst="line">
            <a:avLst/>
          </a:prstGeom>
          <a:noFill/>
          <a:ln w="28575" cap="flat" cmpd="sng" algn="ctr">
            <a:solidFill>
              <a:schemeClr val="bg1"/>
            </a:solidFill>
            <a:prstDash val="solid"/>
            <a:round/>
            <a:headEnd type="none" w="med" len="med"/>
            <a:tailEnd type="none" w="med" len="med"/>
          </a:ln>
          <a:effectLst/>
        </p:spPr>
      </p:cxnSp>
      <p:sp>
        <p:nvSpPr>
          <p:cNvPr id="64" name="Star: 5 Points 63">
            <a:extLst>
              <a:ext uri="{FF2B5EF4-FFF2-40B4-BE49-F238E27FC236}">
                <a16:creationId xmlns:a16="http://schemas.microsoft.com/office/drawing/2014/main" id="{0945BEAB-9CF8-416A-A2FF-7E5FCC1A7E8B}"/>
              </a:ext>
            </a:extLst>
          </p:cNvPr>
          <p:cNvSpPr/>
          <p:nvPr/>
        </p:nvSpPr>
        <p:spPr bwMode="auto">
          <a:xfrm>
            <a:off x="1645104" y="2112461"/>
            <a:ext cx="177337" cy="177337"/>
          </a:xfrm>
          <a:prstGeom prst="star5">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Star: 5 Points 64">
            <a:extLst>
              <a:ext uri="{FF2B5EF4-FFF2-40B4-BE49-F238E27FC236}">
                <a16:creationId xmlns:a16="http://schemas.microsoft.com/office/drawing/2014/main" id="{D46B9DFB-AB7B-4D8E-B25F-7226A121623A}"/>
              </a:ext>
            </a:extLst>
          </p:cNvPr>
          <p:cNvSpPr/>
          <p:nvPr/>
        </p:nvSpPr>
        <p:spPr bwMode="auto">
          <a:xfrm>
            <a:off x="2095337" y="2316340"/>
            <a:ext cx="177337" cy="177337"/>
          </a:xfrm>
          <a:prstGeom prst="star5">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Star: 5 Points 65">
            <a:extLst>
              <a:ext uri="{FF2B5EF4-FFF2-40B4-BE49-F238E27FC236}">
                <a16:creationId xmlns:a16="http://schemas.microsoft.com/office/drawing/2014/main" id="{5E05E498-AA26-49D5-ABFF-C51310A9E3A4}"/>
              </a:ext>
            </a:extLst>
          </p:cNvPr>
          <p:cNvSpPr/>
          <p:nvPr/>
        </p:nvSpPr>
        <p:spPr bwMode="auto">
          <a:xfrm>
            <a:off x="2297147" y="2595173"/>
            <a:ext cx="177337" cy="177337"/>
          </a:xfrm>
          <a:prstGeom prst="star5">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Star: 5 Points 66">
            <a:extLst>
              <a:ext uri="{FF2B5EF4-FFF2-40B4-BE49-F238E27FC236}">
                <a16:creationId xmlns:a16="http://schemas.microsoft.com/office/drawing/2014/main" id="{41F42646-F0AE-4C06-A53E-723A642189A0}"/>
              </a:ext>
            </a:extLst>
          </p:cNvPr>
          <p:cNvSpPr/>
          <p:nvPr/>
        </p:nvSpPr>
        <p:spPr bwMode="auto">
          <a:xfrm>
            <a:off x="2515968" y="2703590"/>
            <a:ext cx="177337" cy="177337"/>
          </a:xfrm>
          <a:prstGeom prst="star5">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Star: 5 Points 67">
            <a:extLst>
              <a:ext uri="{FF2B5EF4-FFF2-40B4-BE49-F238E27FC236}">
                <a16:creationId xmlns:a16="http://schemas.microsoft.com/office/drawing/2014/main" id="{C97D6D19-5AED-4D42-97EF-FF37CD1AD360}"/>
              </a:ext>
            </a:extLst>
          </p:cNvPr>
          <p:cNvSpPr/>
          <p:nvPr/>
        </p:nvSpPr>
        <p:spPr bwMode="auto">
          <a:xfrm>
            <a:off x="3189453" y="2761173"/>
            <a:ext cx="177337" cy="177337"/>
          </a:xfrm>
          <a:prstGeom prst="star5">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Star: 5 Points 68">
            <a:extLst>
              <a:ext uri="{FF2B5EF4-FFF2-40B4-BE49-F238E27FC236}">
                <a16:creationId xmlns:a16="http://schemas.microsoft.com/office/drawing/2014/main" id="{B0E90DBD-FDCF-48FC-BE88-39DCD800FCD8}"/>
              </a:ext>
            </a:extLst>
          </p:cNvPr>
          <p:cNvSpPr/>
          <p:nvPr/>
        </p:nvSpPr>
        <p:spPr bwMode="auto">
          <a:xfrm>
            <a:off x="3420944" y="2825082"/>
            <a:ext cx="177337" cy="177337"/>
          </a:xfrm>
          <a:prstGeom prst="star5">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Star: 5 Points 69">
            <a:extLst>
              <a:ext uri="{FF2B5EF4-FFF2-40B4-BE49-F238E27FC236}">
                <a16:creationId xmlns:a16="http://schemas.microsoft.com/office/drawing/2014/main" id="{1097A1FF-8E24-4137-952C-A951D5356A2A}"/>
              </a:ext>
            </a:extLst>
          </p:cNvPr>
          <p:cNvSpPr/>
          <p:nvPr/>
        </p:nvSpPr>
        <p:spPr bwMode="auto">
          <a:xfrm>
            <a:off x="3863932" y="3065313"/>
            <a:ext cx="177337" cy="177337"/>
          </a:xfrm>
          <a:prstGeom prst="star5">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Star: 5 Points 70">
            <a:extLst>
              <a:ext uri="{FF2B5EF4-FFF2-40B4-BE49-F238E27FC236}">
                <a16:creationId xmlns:a16="http://schemas.microsoft.com/office/drawing/2014/main" id="{8656F38A-B48F-447D-95A0-FCCD90C24121}"/>
              </a:ext>
            </a:extLst>
          </p:cNvPr>
          <p:cNvSpPr/>
          <p:nvPr/>
        </p:nvSpPr>
        <p:spPr bwMode="auto">
          <a:xfrm>
            <a:off x="4549982" y="3129451"/>
            <a:ext cx="177337" cy="177337"/>
          </a:xfrm>
          <a:prstGeom prst="star5">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Star: 5 Points 71">
            <a:extLst>
              <a:ext uri="{FF2B5EF4-FFF2-40B4-BE49-F238E27FC236}">
                <a16:creationId xmlns:a16="http://schemas.microsoft.com/office/drawing/2014/main" id="{3F5085AC-C93C-40D4-8EE5-14601C885AED}"/>
              </a:ext>
            </a:extLst>
          </p:cNvPr>
          <p:cNvSpPr/>
          <p:nvPr/>
        </p:nvSpPr>
        <p:spPr bwMode="auto">
          <a:xfrm>
            <a:off x="4769234" y="3206873"/>
            <a:ext cx="177337" cy="177337"/>
          </a:xfrm>
          <a:prstGeom prst="star5">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Star: 5 Points 72">
            <a:extLst>
              <a:ext uri="{FF2B5EF4-FFF2-40B4-BE49-F238E27FC236}">
                <a16:creationId xmlns:a16="http://schemas.microsoft.com/office/drawing/2014/main" id="{6C56AC39-11F7-4AA0-BD28-5DA67F4F1146}"/>
              </a:ext>
            </a:extLst>
          </p:cNvPr>
          <p:cNvSpPr/>
          <p:nvPr/>
        </p:nvSpPr>
        <p:spPr bwMode="auto">
          <a:xfrm>
            <a:off x="5214726" y="3307728"/>
            <a:ext cx="177337" cy="177337"/>
          </a:xfrm>
          <a:prstGeom prst="star5">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Star: 5 Points 73">
            <a:extLst>
              <a:ext uri="{FF2B5EF4-FFF2-40B4-BE49-F238E27FC236}">
                <a16:creationId xmlns:a16="http://schemas.microsoft.com/office/drawing/2014/main" id="{C39CAE62-E03B-4851-9A5B-7A78DD15AEF9}"/>
              </a:ext>
            </a:extLst>
          </p:cNvPr>
          <p:cNvSpPr/>
          <p:nvPr/>
        </p:nvSpPr>
        <p:spPr bwMode="auto">
          <a:xfrm>
            <a:off x="5460043" y="3454821"/>
            <a:ext cx="177337" cy="177337"/>
          </a:xfrm>
          <a:prstGeom prst="star5">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Star: 5 Points 74">
            <a:extLst>
              <a:ext uri="{FF2B5EF4-FFF2-40B4-BE49-F238E27FC236}">
                <a16:creationId xmlns:a16="http://schemas.microsoft.com/office/drawing/2014/main" id="{A670E525-AB50-4A46-83CD-393C2BD03C3D}"/>
              </a:ext>
            </a:extLst>
          </p:cNvPr>
          <p:cNvSpPr/>
          <p:nvPr/>
        </p:nvSpPr>
        <p:spPr bwMode="auto">
          <a:xfrm>
            <a:off x="5674985" y="3623668"/>
            <a:ext cx="177337" cy="177337"/>
          </a:xfrm>
          <a:prstGeom prst="star5">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Star: 5 Points 75">
            <a:extLst>
              <a:ext uri="{FF2B5EF4-FFF2-40B4-BE49-F238E27FC236}">
                <a16:creationId xmlns:a16="http://schemas.microsoft.com/office/drawing/2014/main" id="{76FF7C48-87AE-48B7-8C6C-A57B933FD57B}"/>
              </a:ext>
            </a:extLst>
          </p:cNvPr>
          <p:cNvSpPr/>
          <p:nvPr/>
        </p:nvSpPr>
        <p:spPr bwMode="auto">
          <a:xfrm>
            <a:off x="6125547" y="3686399"/>
            <a:ext cx="177337" cy="177337"/>
          </a:xfrm>
          <a:prstGeom prst="star5">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Star: 5 Points 76">
            <a:extLst>
              <a:ext uri="{FF2B5EF4-FFF2-40B4-BE49-F238E27FC236}">
                <a16:creationId xmlns:a16="http://schemas.microsoft.com/office/drawing/2014/main" id="{B192BD01-18B3-44AF-A126-ED7894666493}"/>
              </a:ext>
            </a:extLst>
          </p:cNvPr>
          <p:cNvSpPr/>
          <p:nvPr/>
        </p:nvSpPr>
        <p:spPr bwMode="auto">
          <a:xfrm>
            <a:off x="6350350" y="3866711"/>
            <a:ext cx="177337" cy="177337"/>
          </a:xfrm>
          <a:prstGeom prst="star5">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Star: 5 Points 77">
            <a:extLst>
              <a:ext uri="{FF2B5EF4-FFF2-40B4-BE49-F238E27FC236}">
                <a16:creationId xmlns:a16="http://schemas.microsoft.com/office/drawing/2014/main" id="{CA407246-3D1D-412C-B525-0911D5767CFD}"/>
              </a:ext>
            </a:extLst>
          </p:cNvPr>
          <p:cNvSpPr/>
          <p:nvPr/>
        </p:nvSpPr>
        <p:spPr bwMode="auto">
          <a:xfrm>
            <a:off x="6590267" y="3976338"/>
            <a:ext cx="177337" cy="177337"/>
          </a:xfrm>
          <a:prstGeom prst="star5">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Star: 5 Points 78">
            <a:extLst>
              <a:ext uri="{FF2B5EF4-FFF2-40B4-BE49-F238E27FC236}">
                <a16:creationId xmlns:a16="http://schemas.microsoft.com/office/drawing/2014/main" id="{F7F2DEBE-354C-4B91-B70C-7BBF7448DBBE}"/>
              </a:ext>
            </a:extLst>
          </p:cNvPr>
          <p:cNvSpPr/>
          <p:nvPr/>
        </p:nvSpPr>
        <p:spPr bwMode="auto">
          <a:xfrm>
            <a:off x="6804848" y="4214570"/>
            <a:ext cx="177337" cy="177337"/>
          </a:xfrm>
          <a:prstGeom prst="star5">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Star: 5 Points 79">
            <a:extLst>
              <a:ext uri="{FF2B5EF4-FFF2-40B4-BE49-F238E27FC236}">
                <a16:creationId xmlns:a16="http://schemas.microsoft.com/office/drawing/2014/main" id="{B12B4FEE-5B17-4948-BF00-7E3048F30392}"/>
              </a:ext>
            </a:extLst>
          </p:cNvPr>
          <p:cNvSpPr/>
          <p:nvPr/>
        </p:nvSpPr>
        <p:spPr bwMode="auto">
          <a:xfrm>
            <a:off x="7042704" y="4388371"/>
            <a:ext cx="177337" cy="177337"/>
          </a:xfrm>
          <a:prstGeom prst="star5">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Star: 5 Points 80">
            <a:extLst>
              <a:ext uri="{FF2B5EF4-FFF2-40B4-BE49-F238E27FC236}">
                <a16:creationId xmlns:a16="http://schemas.microsoft.com/office/drawing/2014/main" id="{70847773-80DD-4AE6-8559-4CD644E7D76E}"/>
              </a:ext>
            </a:extLst>
          </p:cNvPr>
          <p:cNvSpPr/>
          <p:nvPr/>
        </p:nvSpPr>
        <p:spPr bwMode="auto">
          <a:xfrm>
            <a:off x="7486810" y="4655161"/>
            <a:ext cx="177337" cy="177337"/>
          </a:xfrm>
          <a:prstGeom prst="star5">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Star: 5 Points 81">
            <a:extLst>
              <a:ext uri="{FF2B5EF4-FFF2-40B4-BE49-F238E27FC236}">
                <a16:creationId xmlns:a16="http://schemas.microsoft.com/office/drawing/2014/main" id="{1BA413A7-F5A6-4B75-BE9E-7D01F9CA368F}"/>
              </a:ext>
            </a:extLst>
          </p:cNvPr>
          <p:cNvSpPr/>
          <p:nvPr/>
        </p:nvSpPr>
        <p:spPr bwMode="auto">
          <a:xfrm>
            <a:off x="7727496" y="4938297"/>
            <a:ext cx="177337" cy="177337"/>
          </a:xfrm>
          <a:prstGeom prst="star5">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Star: 5 Points 82">
            <a:extLst>
              <a:ext uri="{FF2B5EF4-FFF2-40B4-BE49-F238E27FC236}">
                <a16:creationId xmlns:a16="http://schemas.microsoft.com/office/drawing/2014/main" id="{2AA7BD7E-39E0-4674-A4DC-0840091689A7}"/>
              </a:ext>
            </a:extLst>
          </p:cNvPr>
          <p:cNvSpPr/>
          <p:nvPr/>
        </p:nvSpPr>
        <p:spPr bwMode="auto">
          <a:xfrm>
            <a:off x="7950901" y="5471677"/>
            <a:ext cx="177337" cy="177337"/>
          </a:xfrm>
          <a:prstGeom prst="star5">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Star: 5 Points 83">
            <a:extLst>
              <a:ext uri="{FF2B5EF4-FFF2-40B4-BE49-F238E27FC236}">
                <a16:creationId xmlns:a16="http://schemas.microsoft.com/office/drawing/2014/main" id="{1F06577C-77C2-4BAD-9378-CB80304F163E}"/>
              </a:ext>
            </a:extLst>
          </p:cNvPr>
          <p:cNvSpPr/>
          <p:nvPr/>
        </p:nvSpPr>
        <p:spPr bwMode="auto">
          <a:xfrm>
            <a:off x="7261353" y="4640585"/>
            <a:ext cx="177337" cy="177337"/>
          </a:xfrm>
          <a:prstGeom prst="star5">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269062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Axatilimab in Chronic GVHD: Investigators’ Conclusions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a:xfrm>
            <a:off x="604675" y="1513047"/>
            <a:ext cx="10877529" cy="4650686"/>
          </a:xfrm>
        </p:spPr>
        <p:txBody>
          <a:bodyPr/>
          <a:lstStyle/>
          <a:p>
            <a:pPr>
              <a:spcAft>
                <a:spcPts val="500"/>
              </a:spcAft>
            </a:pPr>
            <a:r>
              <a:rPr lang="en-US" sz="2600" dirty="0"/>
              <a:t>In patients with chronic GVHD who received ≥2 systemic therapies, axatilimab resulted in ORR of 68% at the doses selected for further development</a:t>
            </a:r>
            <a:r>
              <a:rPr lang="en-US" sz="2600" baseline="30000" dirty="0"/>
              <a:t>1</a:t>
            </a:r>
          </a:p>
          <a:p>
            <a:pPr>
              <a:spcAft>
                <a:spcPts val="500"/>
              </a:spcAft>
            </a:pPr>
            <a:r>
              <a:rPr lang="en-US" sz="2600" dirty="0"/>
              <a:t>53% of patients showed clinically meaningful improvement in symptoms </a:t>
            </a:r>
            <a:br>
              <a:rPr lang="en-US" sz="2600" dirty="0"/>
            </a:br>
            <a:r>
              <a:rPr lang="en-US" sz="2600" dirty="0"/>
              <a:t>by LSS</a:t>
            </a:r>
            <a:r>
              <a:rPr lang="en-US" sz="2600" baseline="30000" dirty="0"/>
              <a:t>1</a:t>
            </a:r>
          </a:p>
          <a:p>
            <a:pPr>
              <a:spcAft>
                <a:spcPts val="500"/>
              </a:spcAft>
            </a:pPr>
            <a:r>
              <a:rPr lang="en-US" sz="2600" dirty="0"/>
              <a:t>Axatilimab appears to be well tolerated in this population with no observed viral reactivations</a:t>
            </a:r>
            <a:r>
              <a:rPr lang="en-US" sz="2600" baseline="30000" dirty="0"/>
              <a:t>1</a:t>
            </a:r>
          </a:p>
          <a:p>
            <a:pPr>
              <a:spcAft>
                <a:spcPts val="500"/>
              </a:spcAft>
            </a:pPr>
            <a:r>
              <a:rPr lang="en-US" sz="2600" dirty="0"/>
              <a:t>Global, open-label, pivotal phase II trial (AGAVE-201) is evaluating axatilimab at 0.3 mg/kg, 1 mg/kg, and 3 mg/kg Q2W in patients aged ≥2 yr with recurrent or refractory active chronic GVHD who received ≥2 prior </a:t>
            </a:r>
            <a:br>
              <a:rPr lang="en-US" sz="2600" dirty="0"/>
            </a:br>
            <a:r>
              <a:rPr lang="en-US" sz="2600" dirty="0"/>
              <a:t>systemic therapies</a:t>
            </a:r>
            <a:r>
              <a:rPr lang="en-US" sz="2600" baseline="30000" dirty="0"/>
              <a:t>2</a:t>
            </a:r>
          </a:p>
          <a:p>
            <a:pPr marL="0" indent="0">
              <a:spcAft>
                <a:spcPts val="500"/>
              </a:spcAft>
              <a:buNone/>
            </a:pPr>
            <a:endParaRPr lang="en-US" sz="2600" dirty="0"/>
          </a:p>
        </p:txBody>
      </p:sp>
      <p:sp>
        <p:nvSpPr>
          <p:cNvPr id="11" name="Text Box 15">
            <a:extLst>
              <a:ext uri="{FF2B5EF4-FFF2-40B4-BE49-F238E27FC236}">
                <a16:creationId xmlns:a16="http://schemas.microsoft.com/office/drawing/2014/main" id="{76F6EB95-CE8B-8F43-91AE-B7270B3DF14F}"/>
              </a:ext>
            </a:extLst>
          </p:cNvPr>
          <p:cNvSpPr txBox="1">
            <a:spLocks noChangeArrowheads="1"/>
          </p:cNvSpPr>
          <p:nvPr/>
        </p:nvSpPr>
        <p:spPr bwMode="auto">
          <a:xfrm>
            <a:off x="402232" y="63659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Lee. ASH 2021. Abstr 263. 2. NCT04710576.</a:t>
            </a:r>
            <a:endParaRPr lang="en-US" altLang="en-US" sz="14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1104024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1"/>
          </a:solidFill>
          <a:miter lim="800000"/>
          <a:headEnd/>
          <a:tailEnd/>
        </a:ln>
        <a:extLst>
          <a:ext uri="{909E8E84-426E-40DD-AFC4-6F175D3DCCD1}">
            <a14:hiddenFill xmlns:a14="http://schemas.microsoft.com/office/drawing/2010/main">
              <a:noFill/>
            </a14:hiddenFill>
          </a:ext>
        </a:extLst>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56M7VY3CDVN5-356672746-2</_dlc_DocId>
    <_dlc_DocIdUrl xmlns="d54cbe69-32bd-412a-b004-9152f949605e">
      <Url>https://intranet.clinicaloptions.com/mews/oncology/ONC_2021_ASH_CF_(PRP4549)/NONMALIG_263_Lee/_layouts/15/DocIdRedir.aspx?ID=56M7VY3CDVN5-356672746-2</Url>
      <Description>56M7VY3CDVN5-356672746-2</Description>
    </_dlc_DocIdUrl>
    <Document_x0020_Category xmlns="bd469a00-7e12-40b7-bd35-669399386bbb">Conference Capsule Slides</Document_x0020_Category>
  </documentManagement>
</p:properties>
</file>

<file path=customXml/item3.xml><?xml version="1.0" encoding="utf-8"?>
<LongProperties xmlns="http://schemas.microsoft.com/office/2006/metadata/long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Document" ma:contentTypeID="0x0101002C080DD3EC2223479A14293EF2CBC00B" ma:contentTypeVersion="1" ma:contentTypeDescription="Create a new document." ma:contentTypeScope="" ma:versionID="6a0c4ba548d1b30c124ac90b84b1ca37">
  <xsd:schema xmlns:xsd="http://www.w3.org/2001/XMLSchema" xmlns:xs="http://www.w3.org/2001/XMLSchema" xmlns:p="http://schemas.microsoft.com/office/2006/metadata/properties" xmlns:ns2="d54cbe69-32bd-412a-b004-9152f949605e" xmlns:ns3="bd469a00-7e12-40b7-bd35-669399386bbb" targetNamespace="http://schemas.microsoft.com/office/2006/metadata/properties" ma:root="true" ma:fieldsID="0a7669f899dfffe82365cd6a84b3b967" ns2:_="" ns3:_="">
    <xsd:import namespace="d54cbe69-32bd-412a-b004-9152f949605e"/>
    <xsd:import namespace="bd469a00-7e12-40b7-bd35-669399386bbb"/>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d469a00-7e12-40b7-bd35-669399386bbb"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http://purl.org/dc/dcmitype/"/>
    <ds:schemaRef ds:uri="http://schemas.microsoft.com/office/infopath/2007/PartnerControls"/>
    <ds:schemaRef ds:uri="http://schemas.microsoft.com/office/2006/metadata/properties"/>
    <ds:schemaRef ds:uri="d54cbe69-32bd-412a-b004-9152f949605e"/>
    <ds:schemaRef ds:uri="http://purl.org/dc/elements/1.1/"/>
    <ds:schemaRef ds:uri="http://purl.org/dc/terms/"/>
    <ds:schemaRef ds:uri="http://schemas.microsoft.com/office/2006/documentManagement/types"/>
    <ds:schemaRef ds:uri="http://schemas.openxmlformats.org/package/2006/metadata/core-properties"/>
    <ds:schemaRef ds:uri="bd469a00-7e12-40b7-bd35-669399386bbb"/>
    <ds:schemaRef ds:uri="http://www.w3.org/XML/1998/namespace"/>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5.xml><?xml version="1.0" encoding="utf-8"?>
<ds:datastoreItem xmlns:ds="http://schemas.openxmlformats.org/officeDocument/2006/customXml" ds:itemID="{3F90AFD4-3405-4609-A324-AA4016200C6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bd469a00-7e12-40b7-bd35-669399386b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8387</TotalTime>
  <Words>2109</Words>
  <Application>Microsoft Office PowerPoint</Application>
  <PresentationFormat>Widescreen</PresentationFormat>
  <Paragraphs>366</Paragraphs>
  <Slides>12</Slides>
  <Notes>12</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12</vt:i4>
      </vt:variant>
    </vt:vector>
  </HeadingPairs>
  <TitlesOfParts>
    <vt:vector size="21" baseType="lpstr">
      <vt:lpstr>Arial</vt:lpstr>
      <vt:lpstr>Calibri</vt:lpstr>
      <vt:lpstr>Times</vt:lpstr>
      <vt:lpstr>Wingdings</vt:lpstr>
      <vt:lpstr>2017_HTAA_Diabetes</vt:lpstr>
      <vt:lpstr>1_2017_HTAA_Diabetes</vt:lpstr>
      <vt:lpstr>2_2017_HTAA_Diabetes</vt:lpstr>
      <vt:lpstr>3_2017_HTAA_Diabetes</vt:lpstr>
      <vt:lpstr>4_2017_HTAA_Diabetes</vt:lpstr>
      <vt:lpstr>Phase I/II Study of Anti‒CSF-1R  Antibody Axatilimab in Heavily Pretreated  Chronic Graft-vs-Host Disease</vt:lpstr>
      <vt:lpstr>About These Slides</vt:lpstr>
      <vt:lpstr>Axatilimab in Heavily Pretreated Chronic GVHD: Background</vt:lpstr>
      <vt:lpstr>Axatilimab in Chronic GVHD: Study Design</vt:lpstr>
      <vt:lpstr>Axatilimab in Chronic GVHD: Baseline Characteristics</vt:lpstr>
      <vt:lpstr>Axatilimab in Chronic GVHD: Response</vt:lpstr>
      <vt:lpstr>Axatilimab in Chronic GVHD: Response by Organ System</vt:lpstr>
      <vt:lpstr>Axatilimab in Chronic GVHD: TEAEs</vt:lpstr>
      <vt:lpstr>Axatilimab in Chronic GVHD: Infection Rates</vt:lpstr>
      <vt:lpstr>Axatilimab in Chronic GVHD: Lee Symptom Scale</vt:lpstr>
      <vt:lpstr>Axatilimab in Chronic GVHD: Investigators’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Study of Anti‒CSF-1R Antibody Axatilimab in Heavily Pretreated Chronic Graft-vs-Host Disease</dc:title>
  <dc:creator>Preferred User</dc:creator>
  <cp:lastModifiedBy>Jessica Buckley</cp:lastModifiedBy>
  <cp:revision>718</cp:revision>
  <cp:lastPrinted>2016-09-26T20:21:49Z</cp:lastPrinted>
  <dcterms:created xsi:type="dcterms:W3CDTF">2005-05-27T15:08:01Z</dcterms:created>
  <dcterms:modified xsi:type="dcterms:W3CDTF">2021-12-22T21:20:24Z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dc31caad-fa4a-4eae-9d47-29f9090f1d2a</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0x0101002C080DD3EC2223479A14293EF2CBC00B</vt:lpwstr>
  </property>
</Properties>
</file>