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7"/>
  </p:notesMasterIdLst>
  <p:sldIdLst>
    <p:sldId id="551" r:id="rId6"/>
    <p:sldId id="308" r:id="rId7"/>
    <p:sldId id="543" r:id="rId8"/>
    <p:sldId id="544" r:id="rId9"/>
    <p:sldId id="1747256673" r:id="rId10"/>
    <p:sldId id="1747256670" r:id="rId11"/>
    <p:sldId id="1747256671" r:id="rId12"/>
    <p:sldId id="1747256675" r:id="rId13"/>
    <p:sldId id="1747256672" r:id="rId14"/>
    <p:sldId id="1747256674" r:id="rId15"/>
    <p:sldId id="55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454" userDrawn="1">
          <p15:clr>
            <a:srgbClr val="A4A3A4"/>
          </p15:clr>
        </p15:guide>
        <p15:guide id="2" pos="324" userDrawn="1">
          <p15:clr>
            <a:srgbClr val="A4A3A4"/>
          </p15:clr>
        </p15:guide>
        <p15:guide id="3" pos="3840" userDrawn="1">
          <p15:clr>
            <a:srgbClr val="A4A3A4"/>
          </p15:clr>
        </p15:guide>
        <p15:guide id="4" pos="7402" userDrawn="1">
          <p15:clr>
            <a:srgbClr val="A4A3A4"/>
          </p15:clr>
        </p15:guide>
        <p15:guide id="5" pos="7229" userDrawn="1">
          <p15:clr>
            <a:srgbClr val="A4A3A4"/>
          </p15:clr>
        </p15:guide>
        <p15:guide id="6" orient="horz" pos="4147" userDrawn="1">
          <p15:clr>
            <a:srgbClr val="A4A3A4"/>
          </p15:clr>
        </p15:guide>
        <p15:guide id="7" orient="horz" pos="3895" userDrawn="1">
          <p15:clr>
            <a:srgbClr val="A4A3A4"/>
          </p15:clr>
        </p15:guide>
        <p15:guide id="8" orient="horz" pos="4032" userDrawn="1">
          <p15:clr>
            <a:srgbClr val="A4A3A4"/>
          </p15:clr>
        </p15:guide>
        <p15:guide id="9" orient="horz" pos="144" userDrawn="1">
          <p15:clr>
            <a:srgbClr val="A4A3A4"/>
          </p15:clr>
        </p15:guide>
        <p15:guide id="10" orient="horz" pos="252" userDrawn="1">
          <p15:clr>
            <a:srgbClr val="A4A3A4"/>
          </p15:clr>
        </p15:guide>
        <p15:guide id="11" orient="horz" pos="100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1" name="Megan Capel" initials="MC" lastIdx="15" clrIdx="0"/>
  <p:cmAuthor id="8" name="Kara Nyberg" initials="KN" lastIdx="1" clrIdx="7">
    <p:extLst>
      <p:ext uri="{19B8F6BF-5375-455C-9EA6-DF929625EA0E}">
        <p15:presenceInfo xmlns:p15="http://schemas.microsoft.com/office/powerpoint/2012/main" userId="Kara Nyberg" providerId="None"/>
      </p:ext>
    </p:extLst>
  </p:cmAuthor>
  <p:cmAuthor id="2" name=" " initials="MAC" lastIdx="11" clrIdx="1"/>
  <p:cmAuthor id="9" name="Gordon Kelley" initials="GK" lastIdx="5" clrIdx="8">
    <p:extLst>
      <p:ext uri="{19B8F6BF-5375-455C-9EA6-DF929625EA0E}">
        <p15:presenceInfo xmlns:p15="http://schemas.microsoft.com/office/powerpoint/2012/main" userId="S::gkelley@clinicaloptions.com::7e3d11cf-7436-4611-80d7-51121a63678e" providerId="AD"/>
      </p:ext>
    </p:extLst>
  </p:cmAuthor>
  <p:cmAuthor id="3" name="Andrew Bowser" initials="AB" lastIdx="1" clrIdx="2"/>
  <p:cmAuthor id="10" name="Terrence Fagan" initials="TF" lastIdx="2" clrIdx="9">
    <p:extLst>
      <p:ext uri="{19B8F6BF-5375-455C-9EA6-DF929625EA0E}">
        <p15:presenceInfo xmlns:p15="http://schemas.microsoft.com/office/powerpoint/2012/main" userId="S::tfagan@clinicaloptions.com::6b543a43-2034-4a4a-856a-43baa52402be" providerId="AD"/>
      </p:ext>
    </p:extLst>
  </p:cmAuthor>
  <p:cmAuthor id="4" name="Melanie Couton" initials="MAC" lastIdx="1" clrIdx="3"/>
  <p:cmAuthor id="11" name="aboecler@clinicaloptions.com" initials="a" lastIdx="4" clrIdx="10">
    <p:extLst>
      <p:ext uri="{19B8F6BF-5375-455C-9EA6-DF929625EA0E}">
        <p15:presenceInfo xmlns:p15="http://schemas.microsoft.com/office/powerpoint/2012/main" userId="aboecler@clinicaloptions.com" providerId="None"/>
      </p:ext>
    </p:extLst>
  </p:cmAuthor>
  <p:cmAuthor id="5" name="LT Fowler" initials="LF" lastIdx="5" clrIdx="4">
    <p:extLst>
      <p:ext uri="{19B8F6BF-5375-455C-9EA6-DF929625EA0E}">
        <p15:presenceInfo xmlns:p15="http://schemas.microsoft.com/office/powerpoint/2012/main" userId="S::lfowler@practicingclinicians.com::bdc4c4d6-9ded-467c-b80c-330a0ea8ffe4" providerId="AD"/>
      </p:ext>
    </p:extLst>
  </p:cmAuthor>
  <p:cmAuthor id="12" name="Dussadee Royal" initials="DR" lastIdx="2" clrIdx="11">
    <p:extLst>
      <p:ext uri="{19B8F6BF-5375-455C-9EA6-DF929625EA0E}">
        <p15:presenceInfo xmlns:p15="http://schemas.microsoft.com/office/powerpoint/2012/main" userId="S::droyal@clinicaloptions.com::51beead8-6fa0-4b98-aeba-37044af35e17" providerId="AD"/>
      </p:ext>
    </p:extLst>
  </p:cmAuthor>
  <p:cmAuthor id="6" name="Taryn Gross" initials="TG"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398" autoAdjust="0"/>
  </p:normalViewPr>
  <p:slideViewPr>
    <p:cSldViewPr snapToGrid="0">
      <p:cViewPr varScale="1">
        <p:scale>
          <a:sx n="103" d="100"/>
          <a:sy n="103" d="100"/>
        </p:scale>
        <p:origin x="114" y="96"/>
      </p:cViewPr>
      <p:guideLst>
        <p:guide pos="454"/>
        <p:guide pos="324"/>
        <p:guide pos="3840"/>
        <p:guide pos="7402"/>
        <p:guide pos="7229"/>
        <p:guide orient="horz" pos="4147"/>
        <p:guide orient="horz" pos="3895"/>
        <p:guide orient="horz" pos="4032"/>
        <p:guide orient="horz" pos="144"/>
        <p:guide orient="horz" pos="252"/>
        <p:guide orient="horz" pos="1008"/>
      </p:guideLst>
    </p:cSldViewPr>
  </p:slideViewPr>
  <p:notesTextViewPr>
    <p:cViewPr>
      <p:scale>
        <a:sx n="1" d="1"/>
        <a:sy n="1" d="1"/>
      </p:scale>
      <p:origin x="0" y="0"/>
    </p:cViewPr>
  </p:notesTextViewPr>
  <p:sorterViewPr>
    <p:cViewPr>
      <p:scale>
        <a:sx n="100" d="100"/>
        <a:sy n="100" d="100"/>
      </p:scale>
      <p:origin x="0" y="-41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6/13/2022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NSCLC, non-small-cell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2769307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DCR, disease control rate; NSCLC, non-small-cell lung cancer; ORR, objective response rate; OS, overall survival.</a:t>
            </a:r>
          </a:p>
        </p:txBody>
      </p:sp>
      <p:sp>
        <p:nvSpPr>
          <p:cNvPr id="4" name="Slide Number Placeholder 3"/>
          <p:cNvSpPr>
            <a:spLocks noGrp="1"/>
          </p:cNvSpPr>
          <p:nvPr>
            <p:ph type="sldNum" sz="quarter" idx="5"/>
          </p:nvPr>
        </p:nvSpPr>
        <p:spPr/>
        <p:txBody>
          <a:bodyPr/>
          <a:lstStyle/>
          <a:p>
            <a:fld id="{D60ABAA2-6C4E-466F-9BAE-1C454D0B2418}" type="slidenum">
              <a:rPr lang="en-US" smtClean="0"/>
              <a:t>3</a:t>
            </a:fld>
            <a:endParaRPr lang="en-US" dirty="0"/>
          </a:p>
        </p:txBody>
      </p:sp>
    </p:spTree>
    <p:extLst>
      <p:ext uri="{BB962C8B-B14F-4D97-AF65-F5344CB8AC3E}">
        <p14:creationId xmlns:p14="http://schemas.microsoft.com/office/powerpoint/2010/main" val="1983244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CSF, cerebrospinal fluid; ECOG, Eastern Cooperative Oncology Group; NSCLC, non-small-cell lung cancer; PS, performance status.</a:t>
            </a:r>
          </a:p>
        </p:txBody>
      </p:sp>
      <p:sp>
        <p:nvSpPr>
          <p:cNvPr id="4" name="Slide Number Placeholder 3"/>
          <p:cNvSpPr>
            <a:spLocks noGrp="1"/>
          </p:cNvSpPr>
          <p:nvPr>
            <p:ph type="sldNum" sz="quarter" idx="5"/>
          </p:nvPr>
        </p:nvSpPr>
        <p:spPr/>
        <p:txBody>
          <a:bodyPr/>
          <a:lstStyle/>
          <a:p>
            <a:fld id="{D60ABAA2-6C4E-466F-9BAE-1C454D0B2418}" type="slidenum">
              <a:rPr lang="en-US" smtClean="0"/>
              <a:t>4</a:t>
            </a:fld>
            <a:endParaRPr lang="en-US" dirty="0"/>
          </a:p>
        </p:txBody>
      </p:sp>
    </p:spTree>
    <p:extLst>
      <p:ext uri="{BB962C8B-B14F-4D97-AF65-F5344CB8AC3E}">
        <p14:creationId xmlns:p14="http://schemas.microsoft.com/office/powerpoint/2010/main" val="1988660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ECOG, Eastern Cooperative Oncology Group; PS, performance status.</a:t>
            </a:r>
          </a:p>
        </p:txBody>
      </p:sp>
      <p:sp>
        <p:nvSpPr>
          <p:cNvPr id="4" name="Slide Number Placeholder 3"/>
          <p:cNvSpPr>
            <a:spLocks noGrp="1"/>
          </p:cNvSpPr>
          <p:nvPr>
            <p:ph type="sldNum" sz="quarter" idx="5"/>
          </p:nvPr>
        </p:nvSpPr>
        <p:spPr/>
        <p:txBody>
          <a:bodyPr/>
          <a:lstStyle/>
          <a:p>
            <a:fld id="{71139804-EEAD-4545-8BE4-81E04A7275F5}" type="slidenum">
              <a:rPr lang="en-US" smtClean="0"/>
              <a:t>5</a:t>
            </a:fld>
            <a:endParaRPr lang="en-US" dirty="0"/>
          </a:p>
        </p:txBody>
      </p:sp>
    </p:spTree>
    <p:extLst>
      <p:ext uri="{BB962C8B-B14F-4D97-AF65-F5344CB8AC3E}">
        <p14:creationId xmlns:p14="http://schemas.microsoft.com/office/powerpoint/2010/main" val="113826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BICR, blinded independent central review; CNS, central nervous system; CR, complete response; CSF, cerebrospinal fluid; PD, progressive disease; PR, partial response; RECIST, Response Evaluation Criteria in Solid Tumors; SD, stable disease; TKI, tyrosine kinase inhibitor.</a:t>
            </a:r>
          </a:p>
        </p:txBody>
      </p:sp>
      <p:sp>
        <p:nvSpPr>
          <p:cNvPr id="4" name="Slide Number Placeholder 3"/>
          <p:cNvSpPr>
            <a:spLocks noGrp="1"/>
          </p:cNvSpPr>
          <p:nvPr>
            <p:ph type="sldNum" sz="quarter" idx="5"/>
          </p:nvPr>
        </p:nvSpPr>
        <p:spPr/>
        <p:txBody>
          <a:bodyPr/>
          <a:lstStyle/>
          <a:p>
            <a:fld id="{71139804-EEAD-4545-8BE4-81E04A7275F5}" type="slidenum">
              <a:rPr lang="en-US" smtClean="0"/>
              <a:t>6</a:t>
            </a:fld>
            <a:endParaRPr lang="en-US" dirty="0"/>
          </a:p>
        </p:txBody>
      </p:sp>
    </p:spTree>
    <p:extLst>
      <p:ext uri="{BB962C8B-B14F-4D97-AF65-F5344CB8AC3E}">
        <p14:creationId xmlns:p14="http://schemas.microsoft.com/office/powerpoint/2010/main" val="4077816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CR, complete response; IC, intracranial; DoR, duration of response; OS, overall survival; PD, progressive disease; PFS, progression-free survival; PR, partial response; SD, stable disease.</a:t>
            </a:r>
          </a:p>
          <a:p>
            <a:endParaRPr lang="en-US" dirty="0"/>
          </a:p>
        </p:txBody>
      </p:sp>
      <p:sp>
        <p:nvSpPr>
          <p:cNvPr id="4" name="Slide Number Placeholder 3"/>
          <p:cNvSpPr>
            <a:spLocks noGrp="1"/>
          </p:cNvSpPr>
          <p:nvPr>
            <p:ph type="sldNum" sz="quarter" idx="5"/>
          </p:nvPr>
        </p:nvSpPr>
        <p:spPr/>
        <p:txBody>
          <a:bodyPr/>
          <a:lstStyle/>
          <a:p>
            <a:fld id="{71139804-EEAD-4545-8BE4-81E04A7275F5}" type="slidenum">
              <a:rPr lang="en-US" smtClean="0"/>
              <a:t>7</a:t>
            </a:fld>
            <a:endParaRPr lang="en-US" dirty="0"/>
          </a:p>
        </p:txBody>
      </p:sp>
    </p:spTree>
    <p:extLst>
      <p:ext uri="{BB962C8B-B14F-4D97-AF65-F5344CB8AC3E}">
        <p14:creationId xmlns:p14="http://schemas.microsoft.com/office/powerpoint/2010/main" val="1570635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CR, complete response; PR, partial response.</a:t>
            </a:r>
          </a:p>
        </p:txBody>
      </p:sp>
      <p:sp>
        <p:nvSpPr>
          <p:cNvPr id="4" name="Slide Number Placeholder 3"/>
          <p:cNvSpPr>
            <a:spLocks noGrp="1"/>
          </p:cNvSpPr>
          <p:nvPr>
            <p:ph type="sldNum" sz="quarter" idx="5"/>
          </p:nvPr>
        </p:nvSpPr>
        <p:spPr/>
        <p:txBody>
          <a:bodyPr/>
          <a:lstStyle/>
          <a:p>
            <a:fld id="{D60ABAA2-6C4E-466F-9BAE-1C454D0B2418}" type="slidenum">
              <a:rPr lang="en-US" smtClean="0"/>
              <a:t>8</a:t>
            </a:fld>
            <a:endParaRPr lang="en-US" dirty="0"/>
          </a:p>
        </p:txBody>
      </p:sp>
    </p:spTree>
    <p:extLst>
      <p:ext uri="{BB962C8B-B14F-4D97-AF65-F5344CB8AC3E}">
        <p14:creationId xmlns:p14="http://schemas.microsoft.com/office/powerpoint/2010/main" val="18367263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 alanine aminotransferase; AST, aspartate aminotransferase; CNS, central nervous system; TRAEs, treatment-related adverse events</a:t>
            </a:r>
            <a:r>
              <a:rPr lang="en-US" b="0" i="1" dirty="0">
                <a:solidFill>
                  <a:srgbClr val="202124"/>
                </a:solidFill>
                <a:effectLst/>
                <a:latin typeface="Roboto" panose="02000000000000000000" pitchFamily="2" charset="0"/>
              </a:rPr>
              <a:t>.</a:t>
            </a:r>
            <a:endParaRPr lang="en-US" i="1" dirty="0"/>
          </a:p>
        </p:txBody>
      </p:sp>
      <p:sp>
        <p:nvSpPr>
          <p:cNvPr id="4" name="Slide Number Placeholder 3"/>
          <p:cNvSpPr>
            <a:spLocks noGrp="1"/>
          </p:cNvSpPr>
          <p:nvPr>
            <p:ph type="sldNum" sz="quarter" idx="5"/>
          </p:nvPr>
        </p:nvSpPr>
        <p:spPr/>
        <p:txBody>
          <a:bodyPr/>
          <a:lstStyle/>
          <a:p>
            <a:fld id="{71139804-EEAD-4545-8BE4-81E04A7275F5}" type="slidenum">
              <a:rPr lang="en-US" smtClean="0"/>
              <a:t>9</a:t>
            </a:fld>
            <a:endParaRPr lang="en-US" dirty="0"/>
          </a:p>
        </p:txBody>
      </p:sp>
    </p:spTree>
    <p:extLst>
      <p:ext uri="{BB962C8B-B14F-4D97-AF65-F5344CB8AC3E}">
        <p14:creationId xmlns:p14="http://schemas.microsoft.com/office/powerpoint/2010/main" val="3113012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DoR, duration of response; EAP, expanded access program; NSCLC, non-small-cell lung cancer; ORR, overall response rate; OS, overall survival; TRAEs, treatment-related adverse events</a:t>
            </a:r>
            <a:r>
              <a:rPr lang="en-US" b="0" i="1" dirty="0">
                <a:solidFill>
                  <a:srgbClr val="202124"/>
                </a:solidFill>
                <a:effectLst/>
                <a:latin typeface="Roboto" panose="02000000000000000000" pitchFamily="2" charset="0"/>
              </a:rPr>
              <a:t>.</a:t>
            </a:r>
            <a:endParaRPr lang="en-US" dirty="0"/>
          </a:p>
        </p:txBody>
      </p:sp>
      <p:sp>
        <p:nvSpPr>
          <p:cNvPr id="4" name="Slide Number Placeholder 3"/>
          <p:cNvSpPr>
            <a:spLocks noGrp="1"/>
          </p:cNvSpPr>
          <p:nvPr>
            <p:ph type="sldNum" sz="quarter" idx="5"/>
          </p:nvPr>
        </p:nvSpPr>
        <p:spPr/>
        <p:txBody>
          <a:bodyPr/>
          <a:lstStyle/>
          <a:p>
            <a:fld id="{71139804-EEAD-4545-8BE4-81E04A7275F5}" type="slidenum">
              <a:rPr lang="en-US" smtClean="0"/>
              <a:t>10</a:t>
            </a:fld>
            <a:endParaRPr lang="en-US" dirty="0"/>
          </a:p>
        </p:txBody>
      </p:sp>
    </p:spTree>
    <p:extLst>
      <p:ext uri="{BB962C8B-B14F-4D97-AF65-F5344CB8AC3E}">
        <p14:creationId xmlns:p14="http://schemas.microsoft.com/office/powerpoint/2010/main" val="42109497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1136697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KRYSTAL-1: Phase Ib Report of Adagrasib Activity in Patients With </a:t>
            </a:r>
            <a:r>
              <a:rPr lang="en-US" altLang="en-US" sz="4000" i="1" dirty="0"/>
              <a:t>KRAS</a:t>
            </a:r>
            <a:r>
              <a:rPr lang="en-US" altLang="en-US" sz="4000" dirty="0"/>
              <a:t> G12C–Mutated NSCLC and Active, Untreated CNS Metastases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5602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panose="020F0502020204030204" pitchFamily="34" charset="0"/>
                <a:ea typeface="+mj-ea"/>
                <a:cs typeface="+mj-cs"/>
              </a:rPr>
              <a:t>CCO Independent Conference Highlights*</a:t>
            </a:r>
            <a:br>
              <a:rPr lang="en-US" sz="2200" b="1" kern="0" dirty="0">
                <a:solidFill>
                  <a:schemeClr val="bg2"/>
                </a:solidFill>
                <a:latin typeface="Calibri" panose="020F0502020204030204" pitchFamily="34" charset="0"/>
                <a:ea typeface="+mj-ea"/>
                <a:cs typeface="+mj-cs"/>
              </a:rPr>
            </a:br>
            <a:r>
              <a:rPr lang="en-US" sz="1600" kern="0" dirty="0">
                <a:solidFill>
                  <a:schemeClr val="bg2"/>
                </a:solidFill>
                <a:latin typeface="Calibri" panose="020F0502020204030204" pitchFamily="34" charset="0"/>
                <a:ea typeface="+mj-ea"/>
                <a:cs typeface="+mj-cs"/>
              </a:rPr>
              <a:t>of the </a:t>
            </a:r>
            <a:r>
              <a:rPr lang="en-US" sz="1600" i="1" kern="0" dirty="0">
                <a:solidFill>
                  <a:schemeClr val="bg2"/>
                </a:solidFill>
                <a:latin typeface="Calibri" panose="020F0502020204030204" pitchFamily="34" charset="0"/>
                <a:ea typeface="+mj-ea"/>
                <a:cs typeface="+mj-cs"/>
              </a:rPr>
              <a:t>2022 ASCO Annual Meeting, June 3-7, 2022, Chicago, Illinois</a:t>
            </a:r>
            <a:endParaRPr lang="en-US" altLang="en-US" sz="1600" kern="0" dirty="0">
              <a:solidFill>
                <a:schemeClr val="bg2"/>
              </a:solidFill>
              <a:latin typeface="Calibri" panose="020F0502020204030204" pitchFamily="34" charset="0"/>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18730642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CNS Cohort: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sz="2000" dirty="0"/>
              <a:t>Patients with NSCLC who harbor active, untreated CNS metastases face a poor prognosis (median OS ≈ 5 mo)</a:t>
            </a:r>
            <a:r>
              <a:rPr lang="en-US" sz="2000" baseline="30000" dirty="0"/>
              <a:t>1</a:t>
            </a:r>
          </a:p>
          <a:p>
            <a:r>
              <a:rPr lang="en-US" sz="2000" dirty="0"/>
              <a:t>CNS metastases are present at diagnosis in 27%-42% of patients with </a:t>
            </a:r>
            <a:r>
              <a:rPr lang="en-US" sz="2000" i="1" dirty="0"/>
              <a:t>KRAS</a:t>
            </a:r>
            <a:r>
              <a:rPr lang="en-US" sz="2000" dirty="0"/>
              <a:t> G12C–mutated NSCLC</a:t>
            </a:r>
            <a:r>
              <a:rPr lang="en-US" sz="2000" baseline="30000" dirty="0"/>
              <a:t>2-5</a:t>
            </a:r>
          </a:p>
          <a:p>
            <a:r>
              <a:rPr lang="en-US" sz="2000" dirty="0"/>
              <a:t>Adagrasib (MRTX849): potent, selective, and covalent inhibitor of </a:t>
            </a:r>
            <a:r>
              <a:rPr lang="en-US" sz="2000" i="1" dirty="0"/>
              <a:t>KRAS</a:t>
            </a:r>
            <a:r>
              <a:rPr lang="en-US" sz="2000" dirty="0"/>
              <a:t> G12C that selectively binds to mutant cysteine 12 in GDP-bound </a:t>
            </a:r>
            <a:r>
              <a:rPr lang="en-US" sz="2000" i="1" dirty="0"/>
              <a:t>KRAS</a:t>
            </a:r>
            <a:r>
              <a:rPr lang="en-US" sz="2000" dirty="0"/>
              <a:t>, locking it in the inactive state to prevent signaling </a:t>
            </a:r>
          </a:p>
          <a:p>
            <a:pPr lvl="1"/>
            <a:r>
              <a:rPr lang="en-US" sz="1800" dirty="0"/>
              <a:t>Able to cross the blood–brain barrier</a:t>
            </a:r>
          </a:p>
          <a:p>
            <a:pPr lvl="1"/>
            <a:r>
              <a:rPr lang="en-US" sz="1800" dirty="0"/>
              <a:t>Demonstrated clinical activity in the registrational phase II portion of KRYSTAL-1 conducted in patients with NSCLC and previously treated, stable CNS metastases (intracranial ORR 33%, intracranial DCR 85%)</a:t>
            </a:r>
            <a:r>
              <a:rPr lang="en-US" sz="1800" baseline="30000" dirty="0"/>
              <a:t>6,7</a:t>
            </a:r>
          </a:p>
          <a:p>
            <a:r>
              <a:rPr lang="en-US" altLang="en-US" sz="2000" dirty="0"/>
              <a:t>Current report details the activity and safety of adagrasib from the phase Ib portion of </a:t>
            </a:r>
            <a:br>
              <a:rPr lang="en-US" altLang="en-US" sz="2000" dirty="0"/>
            </a:br>
            <a:r>
              <a:rPr lang="en-US" altLang="en-US" sz="2000" dirty="0"/>
              <a:t>KRYSTAL-1 for the cohort of patients with </a:t>
            </a:r>
            <a:r>
              <a:rPr lang="en-US" altLang="en-US" sz="2000" i="1" dirty="0"/>
              <a:t>KRAS</a:t>
            </a:r>
            <a:r>
              <a:rPr lang="en-US" altLang="en-US" sz="2000" dirty="0"/>
              <a:t> G12C</a:t>
            </a:r>
            <a:r>
              <a:rPr lang="en-US" sz="2000" dirty="0"/>
              <a:t>–</a:t>
            </a:r>
            <a:r>
              <a:rPr lang="en-US" altLang="en-US" sz="2000" dirty="0"/>
              <a:t>mutated NSCLC and active, untreated CNS metastases</a:t>
            </a:r>
            <a:r>
              <a:rPr lang="en-US" altLang="en-US" sz="2000" baseline="30000" dirty="0"/>
              <a:t>8</a:t>
            </a:r>
            <a:r>
              <a:rPr lang="en-US" altLang="en-US" sz="2000" dirty="0"/>
              <a:t> </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019584"/>
            <a:ext cx="7853362" cy="646331"/>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1. </a:t>
            </a:r>
            <a:r>
              <a:rPr lang="en-US" sz="1200" b="0" spc="-10" dirty="0">
                <a:solidFill>
                  <a:schemeClr val="bg2"/>
                </a:solidFill>
                <a:latin typeface="Calibri" panose="020F0502020204030204" pitchFamily="34" charset="0"/>
              </a:rPr>
              <a:t>Tomasini. </a:t>
            </a:r>
            <a:r>
              <a:rPr lang="nl-NL" sz="1200" b="0" spc="-10" dirty="0">
                <a:solidFill>
                  <a:schemeClr val="bg2"/>
                </a:solidFill>
                <a:latin typeface="Calibri" panose="020F0502020204030204" pitchFamily="34" charset="0"/>
              </a:rPr>
              <a:t>Int J Mol </a:t>
            </a:r>
            <a:r>
              <a:rPr lang="nl-NL" sz="1200" b="0" spc="-10" dirty="0" err="1">
                <a:solidFill>
                  <a:schemeClr val="bg2"/>
                </a:solidFill>
                <a:latin typeface="Calibri" panose="020F0502020204030204" pitchFamily="34" charset="0"/>
              </a:rPr>
              <a:t>Sci</a:t>
            </a:r>
            <a:r>
              <a:rPr lang="nl-NL" sz="1200" b="0" spc="-10" dirty="0">
                <a:solidFill>
                  <a:schemeClr val="bg2"/>
                </a:solidFill>
                <a:latin typeface="Calibri" panose="020F0502020204030204" pitchFamily="34" charset="0"/>
              </a:rPr>
              <a:t>. 2016</a:t>
            </a:r>
            <a:r>
              <a:rPr lang="en-US" sz="1200" b="0" spc="-10" dirty="0">
                <a:solidFill>
                  <a:schemeClr val="bg2"/>
                </a:solidFill>
                <a:latin typeface="Calibri" panose="020F0502020204030204" pitchFamily="34" charset="0"/>
              </a:rPr>
              <a:t>;17:2132. 2. Sebastian. Lung Cancer. 2021;154:51. 3. Cui. Lung Cancer. 2020;146:310. </a:t>
            </a:r>
            <a:br>
              <a:rPr lang="en-US" sz="1200" b="0" spc="-10" dirty="0">
                <a:solidFill>
                  <a:schemeClr val="bg2"/>
                </a:solidFill>
                <a:latin typeface="Calibri" panose="020F0502020204030204" pitchFamily="34" charset="0"/>
              </a:rPr>
            </a:br>
            <a:r>
              <a:rPr lang="en-US" sz="1200" b="0" spc="-10" dirty="0">
                <a:solidFill>
                  <a:schemeClr val="bg2"/>
                </a:solidFill>
                <a:latin typeface="Calibri" panose="020F0502020204030204" pitchFamily="34" charset="0"/>
              </a:rPr>
              <a:t>4. Wu. Cancers. 2021;13:3572. 5. Spira. Lung Cancer. 2021;159:1. 6. Sabari. Clin Cancer Res. 2022;[Epub]. </a:t>
            </a:r>
            <a:br>
              <a:rPr lang="en-US" sz="1200" b="0" spc="-10" dirty="0">
                <a:solidFill>
                  <a:schemeClr val="bg2"/>
                </a:solidFill>
                <a:latin typeface="Calibri" panose="020F0502020204030204" pitchFamily="34" charset="0"/>
              </a:rPr>
            </a:br>
            <a:r>
              <a:rPr lang="en-US" sz="1200" b="0" spc="-10" dirty="0">
                <a:solidFill>
                  <a:schemeClr val="bg2"/>
                </a:solidFill>
                <a:latin typeface="Calibri" panose="020F0502020204030204" pitchFamily="34" charset="0"/>
              </a:rPr>
              <a:t>7. Jänne. NEJM. 2022;[Epub]. 8. </a:t>
            </a:r>
            <a:r>
              <a:rPr lang="en-US" altLang="en-US" sz="1200" b="0" spc="-10" dirty="0">
                <a:solidFill>
                  <a:schemeClr val="bg2"/>
                </a:solidFill>
                <a:latin typeface="Calibri" panose="020F0502020204030204" pitchFamily="34" charset="0"/>
              </a:rPr>
              <a:t>Sabari. ASCO 2022. Abstr LBA9009.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CNS Cohort: Study Design</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200" dirty="0"/>
              <a:t>KRYSTAL-1: multicohort phase I/II study conducted in patients with </a:t>
            </a:r>
            <a:r>
              <a:rPr lang="en-US" sz="2200" i="1" kern="1200" dirty="0">
                <a:solidFill>
                  <a:srgbClr val="000000"/>
                </a:solidFill>
                <a:cs typeface="Arial" panose="020B0604020202020204" pitchFamily="34" charset="0"/>
              </a:rPr>
              <a:t>KRAS</a:t>
            </a:r>
            <a:r>
              <a:rPr lang="en-US" sz="2200" kern="1200" dirty="0">
                <a:solidFill>
                  <a:srgbClr val="000000"/>
                </a:solidFill>
                <a:cs typeface="Arial" panose="020B0604020202020204" pitchFamily="34" charset="0"/>
              </a:rPr>
              <a:t> G12C–mutated solid tumors with unresectable or metastatic disease and ECOG PS 0/1</a:t>
            </a:r>
          </a:p>
          <a:p>
            <a:r>
              <a:rPr lang="en-US" altLang="en-US" sz="2200" kern="1200" dirty="0">
                <a:solidFill>
                  <a:srgbClr val="000000"/>
                </a:solidFill>
                <a:cs typeface="Arial" panose="020B0604020202020204" pitchFamily="34" charset="0"/>
              </a:rPr>
              <a:t>Current analysis: phase Ib cohort with NSCLC and asymptomatic, active, stable, untreated CNS metastases at baseline (N = 25)</a:t>
            </a:r>
          </a:p>
          <a:p>
            <a:r>
              <a:rPr lang="en-US" altLang="en-US" sz="2200" kern="1200" dirty="0">
                <a:solidFill>
                  <a:srgbClr val="000000"/>
                </a:solidFill>
                <a:cs typeface="Arial" panose="020B0604020202020204" pitchFamily="34" charset="0"/>
              </a:rPr>
              <a:t>Treatment: all patients received adagrasib 600 mg BID</a:t>
            </a:r>
          </a:p>
          <a:p>
            <a:r>
              <a:rPr lang="en-US" altLang="en-US" sz="2200" kern="1200" dirty="0">
                <a:solidFill>
                  <a:srgbClr val="000000"/>
                </a:solidFill>
                <a:cs typeface="Arial" panose="020B0604020202020204" pitchFamily="34" charset="0"/>
              </a:rPr>
              <a:t>Objectives</a:t>
            </a:r>
          </a:p>
          <a:p>
            <a:pPr lvl="1"/>
            <a:r>
              <a:rPr lang="en-US" altLang="en-US" sz="2000" kern="1200" dirty="0">
                <a:solidFill>
                  <a:srgbClr val="000000"/>
                </a:solidFill>
                <a:cs typeface="Arial" panose="020B0604020202020204" pitchFamily="34" charset="0"/>
              </a:rPr>
              <a:t>Safety</a:t>
            </a:r>
          </a:p>
          <a:p>
            <a:pPr lvl="1"/>
            <a:r>
              <a:rPr lang="en-US" altLang="en-US" sz="2000" kern="1200" dirty="0">
                <a:solidFill>
                  <a:srgbClr val="000000"/>
                </a:solidFill>
                <a:cs typeface="Arial" panose="020B0604020202020204" pitchFamily="34" charset="0"/>
              </a:rPr>
              <a:t>Intracranial and systemic activity via blinded independent central review</a:t>
            </a:r>
          </a:p>
          <a:p>
            <a:pPr lvl="1"/>
            <a:r>
              <a:rPr lang="en-US" altLang="en-US" sz="2000" kern="1200" dirty="0">
                <a:solidFill>
                  <a:srgbClr val="000000"/>
                </a:solidFill>
                <a:cs typeface="Arial" panose="020B0604020202020204" pitchFamily="34" charset="0"/>
              </a:rPr>
              <a:t>Adagrasib concentration in CSF</a:t>
            </a:r>
          </a:p>
          <a:p>
            <a:r>
              <a:rPr lang="en-US" altLang="en-US" sz="2200" kern="1200" dirty="0">
                <a:solidFill>
                  <a:srgbClr val="000000"/>
                </a:solidFill>
                <a:cs typeface="Arial" panose="020B0604020202020204" pitchFamily="34" charset="0"/>
              </a:rPr>
              <a:t>Median follow-up: 6.6 mo</a:t>
            </a:r>
            <a:endParaRPr lang="en-US" altLang="en-US" sz="2200" dirty="0"/>
          </a:p>
          <a:p>
            <a:endParaRPr lang="en-US" altLang="en-US" sz="22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Sabari. ASCO 2022. Abstr LBA9009.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712126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31C76-B2D4-44DB-AAD4-E4425A86ED4F}"/>
              </a:ext>
            </a:extLst>
          </p:cNvPr>
          <p:cNvSpPr>
            <a:spLocks noGrp="1"/>
          </p:cNvSpPr>
          <p:nvPr>
            <p:ph type="title"/>
          </p:nvPr>
        </p:nvSpPr>
        <p:spPr/>
        <p:txBody>
          <a:bodyPr/>
          <a:lstStyle/>
          <a:p>
            <a:r>
              <a:rPr lang="en-US" dirty="0"/>
              <a:t>KRYSTAL-1 CNS Cohort: Baseline Characteristics</a:t>
            </a:r>
          </a:p>
        </p:txBody>
      </p:sp>
      <p:sp>
        <p:nvSpPr>
          <p:cNvPr id="8" name="TextBox 7">
            <a:extLst>
              <a:ext uri="{FF2B5EF4-FFF2-40B4-BE49-F238E27FC236}">
                <a16:creationId xmlns:a16="http://schemas.microsoft.com/office/drawing/2014/main" id="{1B43D502-ACF9-4C02-BD80-8F3BB4C93193}"/>
              </a:ext>
            </a:extLst>
          </p:cNvPr>
          <p:cNvSpPr txBox="1"/>
          <p:nvPr/>
        </p:nvSpPr>
        <p:spPr bwMode="auto">
          <a:xfrm>
            <a:off x="413544" y="6416295"/>
            <a:ext cx="73896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spcBef>
                <a:spcPct val="50000"/>
              </a:spcBef>
              <a:spcAft>
                <a:spcPct val="0"/>
              </a:spcAft>
              <a:defRPr/>
            </a:pPr>
            <a:r>
              <a:rPr lang="en-US" altLang="en-US" sz="1200" spc="-10" dirty="0">
                <a:solidFill>
                  <a:schemeClr val="bg2"/>
                </a:solidFill>
                <a:latin typeface="Calibri" panose="020F0502020204030204" pitchFamily="34" charset="0"/>
              </a:rPr>
              <a:t>Sabari. ASCO 2022. Abstr LBA9009</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12" name="Group 3">
            <a:extLst>
              <a:ext uri="{FF2B5EF4-FFF2-40B4-BE49-F238E27FC236}">
                <a16:creationId xmlns:a16="http://schemas.microsoft.com/office/drawing/2014/main" id="{26B62122-8678-CD45-9BD9-8E357A4699C5}"/>
              </a:ext>
            </a:extLst>
          </p:cNvPr>
          <p:cNvGraphicFramePr>
            <a:graphicFrameLocks/>
          </p:cNvGraphicFramePr>
          <p:nvPr>
            <p:extLst>
              <p:ext uri="{D42A27DB-BD31-4B8C-83A1-F6EECF244321}">
                <p14:modId xmlns:p14="http://schemas.microsoft.com/office/powerpoint/2010/main" val="4092635707"/>
              </p:ext>
            </p:extLst>
          </p:nvPr>
        </p:nvGraphicFramePr>
        <p:xfrm>
          <a:off x="727077" y="1604963"/>
          <a:ext cx="5368924" cy="4594855"/>
        </p:xfrm>
        <a:graphic>
          <a:graphicData uri="http://schemas.openxmlformats.org/drawingml/2006/table">
            <a:tbl>
              <a:tblPr/>
              <a:tblGrid>
                <a:gridCol w="3339314">
                  <a:extLst>
                    <a:ext uri="{9D8B030D-6E8A-4147-A177-3AD203B41FA5}">
                      <a16:colId xmlns:a16="http://schemas.microsoft.com/office/drawing/2014/main" val="20000"/>
                    </a:ext>
                  </a:extLst>
                </a:gridCol>
                <a:gridCol w="2029610">
                  <a:extLst>
                    <a:ext uri="{9D8B030D-6E8A-4147-A177-3AD203B41FA5}">
                      <a16:colId xmlns:a16="http://schemas.microsoft.com/office/drawing/2014/main" val="20001"/>
                    </a:ext>
                  </a:extLst>
                </a:gridCol>
              </a:tblGrid>
              <a:tr h="388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Adagrasib Monotherapy</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66 (47-89)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72635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Race, n (%)</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White</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Black</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Asian/other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1960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ECOG PS 1,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828892375"/>
                  </a:ext>
                </a:extLst>
              </a:tr>
              <a:tr h="388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Current/former smoker,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14129734"/>
                  </a:ext>
                </a:extLst>
              </a:tr>
              <a:tr h="388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Prior lines of systemic therapy, n (%)</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a:t>
                      </a: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a:t>
                      </a: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1465202"/>
                  </a:ext>
                </a:extLst>
              </a:tr>
            </a:tbl>
          </a:graphicData>
        </a:graphic>
      </p:graphicFrame>
      <p:graphicFrame>
        <p:nvGraphicFramePr>
          <p:cNvPr id="14" name="Group 3">
            <a:extLst>
              <a:ext uri="{FF2B5EF4-FFF2-40B4-BE49-F238E27FC236}">
                <a16:creationId xmlns:a16="http://schemas.microsoft.com/office/drawing/2014/main" id="{393C486F-253A-F541-990C-045D329DE1DF}"/>
              </a:ext>
            </a:extLst>
          </p:cNvPr>
          <p:cNvGraphicFramePr>
            <a:graphicFrameLocks/>
          </p:cNvGraphicFramePr>
          <p:nvPr>
            <p:extLst>
              <p:ext uri="{D42A27DB-BD31-4B8C-83A1-F6EECF244321}">
                <p14:modId xmlns:p14="http://schemas.microsoft.com/office/powerpoint/2010/main" val="485247937"/>
              </p:ext>
            </p:extLst>
          </p:nvPr>
        </p:nvGraphicFramePr>
        <p:xfrm>
          <a:off x="6182957" y="1604963"/>
          <a:ext cx="5368924" cy="3444288"/>
        </p:xfrm>
        <a:graphic>
          <a:graphicData uri="http://schemas.openxmlformats.org/drawingml/2006/table">
            <a:tbl>
              <a:tblPr/>
              <a:tblGrid>
                <a:gridCol w="3326803">
                  <a:extLst>
                    <a:ext uri="{9D8B030D-6E8A-4147-A177-3AD203B41FA5}">
                      <a16:colId xmlns:a16="http://schemas.microsoft.com/office/drawing/2014/main" val="20000"/>
                    </a:ext>
                  </a:extLst>
                </a:gridCol>
                <a:gridCol w="2042121">
                  <a:extLst>
                    <a:ext uri="{9D8B030D-6E8A-4147-A177-3AD203B41FA5}">
                      <a16:colId xmlns:a16="http://schemas.microsoft.com/office/drawing/2014/main" val="20001"/>
                    </a:ext>
                  </a:extLst>
                </a:gridCol>
              </a:tblGrid>
              <a:tr h="388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Adagrasib Monotherapy</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Baseline target CNS lesions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Baseline nontarget CNS lesions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56587005"/>
                  </a:ext>
                </a:extLst>
              </a:tr>
            </a:tbl>
          </a:graphicData>
        </a:graphic>
      </p:graphicFrame>
    </p:spTree>
    <p:extLst>
      <p:ext uri="{BB962C8B-B14F-4D97-AF65-F5344CB8AC3E}">
        <p14:creationId xmlns:p14="http://schemas.microsoft.com/office/powerpoint/2010/main" val="2990530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B127E-EDC0-493B-8981-2A331629B9A5}"/>
              </a:ext>
            </a:extLst>
          </p:cNvPr>
          <p:cNvSpPr>
            <a:spLocks noGrp="1"/>
          </p:cNvSpPr>
          <p:nvPr>
            <p:ph type="title"/>
          </p:nvPr>
        </p:nvSpPr>
        <p:spPr/>
        <p:txBody>
          <a:bodyPr/>
          <a:lstStyle/>
          <a:p>
            <a:r>
              <a:rPr lang="en-US" dirty="0"/>
              <a:t>KRYSTAL-1 CNS Cohort: </a:t>
            </a:r>
            <a:br>
              <a:rPr lang="en-US" dirty="0"/>
            </a:br>
            <a:r>
              <a:rPr lang="en-US" dirty="0"/>
              <a:t>Intracranial and Systemic Response</a:t>
            </a:r>
          </a:p>
        </p:txBody>
      </p:sp>
      <p:sp>
        <p:nvSpPr>
          <p:cNvPr id="16" name="Content Placeholder 14">
            <a:extLst>
              <a:ext uri="{FF2B5EF4-FFF2-40B4-BE49-F238E27FC236}">
                <a16:creationId xmlns:a16="http://schemas.microsoft.com/office/drawing/2014/main" id="{DA942503-7C63-5447-AF45-87AFC43EC657}"/>
              </a:ext>
            </a:extLst>
          </p:cNvPr>
          <p:cNvSpPr>
            <a:spLocks noGrp="1"/>
          </p:cNvSpPr>
          <p:nvPr>
            <p:ph sz="half" idx="4294967295"/>
          </p:nvPr>
        </p:nvSpPr>
        <p:spPr>
          <a:xfrm>
            <a:off x="618241" y="4875213"/>
            <a:ext cx="5486400" cy="1370012"/>
          </a:xfrm>
        </p:spPr>
        <p:txBody>
          <a:bodyPr/>
          <a:lstStyle/>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Systemic response rates by RECIST 1.1 </a:t>
            </a:r>
          </a:p>
          <a:p>
            <a:pPr marL="685800" lvl="1" eaLnBrk="0" hangingPunct="0">
              <a:lnSpc>
                <a:spcPct val="100000"/>
              </a:lnSpc>
              <a:spcBef>
                <a:spcPts val="0"/>
              </a:spcBef>
              <a:spcAft>
                <a:spcPct val="0"/>
              </a:spcAft>
              <a:buClrTx/>
              <a:defRPr/>
            </a:pPr>
            <a:r>
              <a:rPr lang="en-US" sz="1600" kern="1200" dirty="0">
                <a:solidFill>
                  <a:srgbClr val="000000"/>
                </a:solidFill>
                <a:ea typeface="+mn-ea"/>
                <a:cs typeface="Arial" panose="020B0604020202020204" pitchFamily="34" charset="0"/>
              </a:rPr>
              <a:t>Objective response rate:</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37%</a:t>
            </a:r>
          </a:p>
          <a:p>
            <a:pPr marL="685800" lvl="1" eaLnBrk="0" hangingPunct="0">
              <a:lnSpc>
                <a:spcPct val="100000"/>
              </a:lnSpc>
              <a:spcBef>
                <a:spcPts val="0"/>
              </a:spcBef>
              <a:spcAft>
                <a:spcPct val="0"/>
              </a:spcAft>
              <a:buClrTx/>
              <a:defRPr/>
            </a:pPr>
            <a:r>
              <a:rPr lang="en-US" sz="1600" kern="1200" dirty="0">
                <a:solidFill>
                  <a:srgbClr val="000000"/>
                </a:solidFill>
                <a:ea typeface="+mn-ea"/>
                <a:cs typeface="Arial" panose="020B0604020202020204" pitchFamily="34" charset="0"/>
              </a:rPr>
              <a:t>D</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isease control rate: 79%</a:t>
            </a:r>
          </a:p>
          <a:p>
            <a:pPr marL="285750" marR="0" lvl="0" indent="-285750" algn="l"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lang="en-US" sz="1800" kern="1200" dirty="0">
                <a:solidFill>
                  <a:srgbClr val="000000"/>
                </a:solidFill>
                <a:cs typeface="Arial" panose="020B0604020202020204" pitchFamily="34" charset="0"/>
              </a:rPr>
              <a:t>Concordance between intracranial and systemic disease control: 88% (n = 14/16)</a:t>
            </a:r>
            <a:endParaRPr kumimoji="0" lang="en-US" sz="18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87F3714A-43A0-4245-A31B-2EA0B9201211}"/>
              </a:ext>
            </a:extLst>
          </p:cNvPr>
          <p:cNvSpPr txBox="1"/>
          <p:nvPr/>
        </p:nvSpPr>
        <p:spPr bwMode="auto">
          <a:xfrm>
            <a:off x="413544" y="6416295"/>
            <a:ext cx="73896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spcBef>
                <a:spcPct val="50000"/>
              </a:spcBef>
              <a:spcAft>
                <a:spcPct val="0"/>
              </a:spcAft>
              <a:defRPr/>
            </a:pPr>
            <a:r>
              <a:rPr lang="en-US" altLang="en-US" sz="1200" spc="-10" dirty="0">
                <a:solidFill>
                  <a:schemeClr val="bg2"/>
                </a:solidFill>
                <a:latin typeface="Calibri" panose="020F0502020204030204" pitchFamily="34" charset="0"/>
              </a:rPr>
              <a:t>Sabari. ASCO 2022. Abstr LBA9009</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 </a:t>
            </a:r>
            <a:r>
              <a:rPr lang="en-US" sz="1200" dirty="0">
                <a:solidFill>
                  <a:srgbClr val="455560"/>
                </a:solidFill>
                <a:latin typeface="Calibri" panose="020F0502020204030204" pitchFamily="34" charset="0"/>
              </a:rPr>
              <a:t>Sabari. Clin Cancer Res. 2022;[Epub].</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15" name="Group 3">
            <a:extLst>
              <a:ext uri="{FF2B5EF4-FFF2-40B4-BE49-F238E27FC236}">
                <a16:creationId xmlns:a16="http://schemas.microsoft.com/office/drawing/2014/main" id="{6B251DA2-806E-964F-A50B-14AE23657CEE}"/>
              </a:ext>
            </a:extLst>
          </p:cNvPr>
          <p:cNvGraphicFramePr>
            <a:graphicFrameLocks/>
          </p:cNvGraphicFramePr>
          <p:nvPr>
            <p:extLst>
              <p:ext uri="{D42A27DB-BD31-4B8C-83A1-F6EECF244321}">
                <p14:modId xmlns:p14="http://schemas.microsoft.com/office/powerpoint/2010/main" val="3959007976"/>
              </p:ext>
            </p:extLst>
          </p:nvPr>
        </p:nvGraphicFramePr>
        <p:xfrm>
          <a:off x="727077" y="1604963"/>
          <a:ext cx="10755129" cy="3215704"/>
        </p:xfrm>
        <a:graphic>
          <a:graphicData uri="http://schemas.openxmlformats.org/drawingml/2006/table">
            <a:tbl>
              <a:tblPr/>
              <a:tblGrid>
                <a:gridCol w="2930523">
                  <a:extLst>
                    <a:ext uri="{9D8B030D-6E8A-4147-A177-3AD203B41FA5}">
                      <a16:colId xmlns:a16="http://schemas.microsoft.com/office/drawing/2014/main" val="20000"/>
                    </a:ext>
                  </a:extLst>
                </a:gridCol>
                <a:gridCol w="2608202">
                  <a:extLst>
                    <a:ext uri="{9D8B030D-6E8A-4147-A177-3AD203B41FA5}">
                      <a16:colId xmlns:a16="http://schemas.microsoft.com/office/drawing/2014/main" val="3161458554"/>
                    </a:ext>
                  </a:extLst>
                </a:gridCol>
                <a:gridCol w="2608202">
                  <a:extLst>
                    <a:ext uri="{9D8B030D-6E8A-4147-A177-3AD203B41FA5}">
                      <a16:colId xmlns:a16="http://schemas.microsoft.com/office/drawing/2014/main" val="1183069864"/>
                    </a:ext>
                  </a:extLst>
                </a:gridCol>
                <a:gridCol w="2608202">
                  <a:extLst>
                    <a:ext uri="{9D8B030D-6E8A-4147-A177-3AD203B41FA5}">
                      <a16:colId xmlns:a16="http://schemas.microsoft.com/office/drawing/2014/main" val="20001"/>
                    </a:ext>
                  </a:extLst>
                </a:gridCol>
              </a:tblGrid>
              <a:tr h="6236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700" b="1" i="0" u="none" strike="noStrike" cap="none" normalizeH="0" baseline="0" dirty="0">
                          <a:ln>
                            <a:noFill/>
                          </a:ln>
                          <a:solidFill>
                            <a:schemeClr val="tx1"/>
                          </a:solidFill>
                          <a:effectLst/>
                          <a:latin typeface="Calibri" panose="020F0502020204030204" pitchFamily="34" charset="0"/>
                        </a:rPr>
                        <a:t>Intracranial Response by BICR,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rPr>
                        <a:t>Patients With Nontarget Lesions Only </a:t>
                      </a:r>
                      <a:br>
                        <a:rPr kumimoji="0" lang="en-US" sz="1700" b="1" i="0" u="none" strike="noStrike" cap="none" normalizeH="0" baseline="0" dirty="0">
                          <a:ln>
                            <a:noFill/>
                          </a:ln>
                          <a:solidFill>
                            <a:schemeClr val="tx1"/>
                          </a:solidFill>
                          <a:effectLst/>
                          <a:latin typeface="Calibri" panose="020F0502020204030204" pitchFamily="34" charset="0"/>
                        </a:rPr>
                      </a:br>
                      <a:r>
                        <a:rPr kumimoji="0" lang="en-US" sz="1700" b="1" i="0" u="none" strike="noStrike" cap="none" normalizeH="0" baseline="0" dirty="0">
                          <a:ln>
                            <a:noFill/>
                          </a:ln>
                          <a:solidFill>
                            <a:schemeClr val="tx1"/>
                          </a:solidFill>
                          <a:effectLst/>
                          <a:latin typeface="Calibri" panose="020F0502020204030204" pitchFamily="34" charset="0"/>
                        </a:rPr>
                        <a:t>(n =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rPr>
                        <a:t>Patients With Target Lesions ± Nontarget Lesions (n =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rPr>
                        <a:t>Total Evaluable Cohort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rPr>
                        <a:t>(n =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5166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Objective response rate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2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4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6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1816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Best overall response</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7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CR</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7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PR</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7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SD</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7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PD</a:t>
                      </a:r>
                    </a:p>
                    <a:p>
                      <a:pPr marL="285750" marR="0" lvl="0" indent="-176213"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7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Not evaluable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2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2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1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3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8 (53)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2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1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3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3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10 (53)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2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5166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Disease control rate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4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12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16 (84)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17" name="Content Placeholder 14">
            <a:extLst>
              <a:ext uri="{FF2B5EF4-FFF2-40B4-BE49-F238E27FC236}">
                <a16:creationId xmlns:a16="http://schemas.microsoft.com/office/drawing/2014/main" id="{38739122-EAC9-294C-BC73-AE0265E1CDF8}"/>
              </a:ext>
            </a:extLst>
          </p:cNvPr>
          <p:cNvSpPr txBox="1">
            <a:spLocks/>
          </p:cNvSpPr>
          <p:nvPr/>
        </p:nvSpPr>
        <p:spPr bwMode="auto">
          <a:xfrm>
            <a:off x="6272372" y="4869387"/>
            <a:ext cx="5486241" cy="136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18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285750" indent="-285750" eaLnBrk="0" hangingPunct="0">
              <a:lnSpc>
                <a:spcPct val="100000"/>
              </a:lnSpc>
              <a:spcBef>
                <a:spcPts val="0"/>
              </a:spcBef>
              <a:spcAft>
                <a:spcPct val="0"/>
              </a:spcAft>
              <a:buClrTx/>
              <a:defRPr/>
            </a:pPr>
            <a:r>
              <a:rPr lang="en-US" sz="1800" kern="1200" dirty="0">
                <a:solidFill>
                  <a:srgbClr val="000000"/>
                </a:solidFill>
                <a:cs typeface="Arial" panose="020B0604020202020204" pitchFamily="34" charset="0"/>
              </a:rPr>
              <a:t>Adagrasib concentrations in CSF (n = 2) </a:t>
            </a:r>
            <a:r>
              <a:rPr lang="en-US" sz="1800" dirty="0">
                <a:solidFill>
                  <a:srgbClr val="000000"/>
                </a:solidFill>
                <a:cs typeface="Arial" panose="020B0604020202020204" pitchFamily="34" charset="0"/>
              </a:rPr>
              <a:t>exceeded values indicative of CNS penetration and antitumor activity against CNS metastases established for other TKIs</a:t>
            </a:r>
            <a:r>
              <a:rPr lang="en-US" sz="1800" baseline="30000" dirty="0">
                <a:solidFill>
                  <a:srgbClr val="000000"/>
                </a:solidFill>
                <a:cs typeface="Arial" panose="020B0604020202020204" pitchFamily="34" charset="0"/>
              </a:rPr>
              <a:t>2</a:t>
            </a:r>
            <a:endParaRPr lang="en-US" sz="1800" kern="1200" baseline="30000" dirty="0">
              <a:solidFill>
                <a:srgbClr val="000000"/>
              </a:solidFill>
              <a:cs typeface="Arial" panose="020B0604020202020204" pitchFamily="34" charset="0"/>
            </a:endParaRPr>
          </a:p>
          <a:p>
            <a:endParaRPr lang="en-US" sz="1800" kern="0" dirty="0"/>
          </a:p>
        </p:txBody>
      </p:sp>
    </p:spTree>
    <p:extLst>
      <p:ext uri="{BB962C8B-B14F-4D97-AF65-F5344CB8AC3E}">
        <p14:creationId xmlns:p14="http://schemas.microsoft.com/office/powerpoint/2010/main" val="2306932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31C76-B2D4-44DB-AAD4-E4425A86ED4F}"/>
              </a:ext>
            </a:extLst>
          </p:cNvPr>
          <p:cNvSpPr>
            <a:spLocks noGrp="1"/>
          </p:cNvSpPr>
          <p:nvPr>
            <p:ph type="title"/>
          </p:nvPr>
        </p:nvSpPr>
        <p:spPr/>
        <p:txBody>
          <a:bodyPr/>
          <a:lstStyle/>
          <a:p>
            <a:r>
              <a:rPr lang="en-US" dirty="0"/>
              <a:t>KRYSTAL-1 CNS Cohort: Depth and Duration of Response</a:t>
            </a:r>
          </a:p>
        </p:txBody>
      </p:sp>
      <p:sp>
        <p:nvSpPr>
          <p:cNvPr id="8" name="TextBox 7">
            <a:extLst>
              <a:ext uri="{FF2B5EF4-FFF2-40B4-BE49-F238E27FC236}">
                <a16:creationId xmlns:a16="http://schemas.microsoft.com/office/drawing/2014/main" id="{39845949-9DD7-4EC3-B658-8169992A62ED}"/>
              </a:ext>
            </a:extLst>
          </p:cNvPr>
          <p:cNvSpPr txBox="1"/>
          <p:nvPr/>
        </p:nvSpPr>
        <p:spPr bwMode="auto">
          <a:xfrm>
            <a:off x="413544" y="6416295"/>
            <a:ext cx="73896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spcBef>
                <a:spcPct val="50000"/>
              </a:spcBef>
              <a:spcAft>
                <a:spcPct val="0"/>
              </a:spcAft>
              <a:defRPr/>
            </a:pPr>
            <a:r>
              <a:rPr lang="en-US" altLang="en-US" sz="1200" spc="-10" dirty="0">
                <a:solidFill>
                  <a:schemeClr val="bg2"/>
                </a:solidFill>
                <a:latin typeface="Calibri" panose="020F0502020204030204" pitchFamily="34" charset="0"/>
              </a:rPr>
              <a:t>Sabari. ASCO 2022. Abstr LBA9009</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 Reproduced with permission.</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0" name="Content Placeholder 8">
            <a:extLst>
              <a:ext uri="{FF2B5EF4-FFF2-40B4-BE49-F238E27FC236}">
                <a16:creationId xmlns:a16="http://schemas.microsoft.com/office/drawing/2014/main" id="{F948E5A3-5F58-4F7F-921C-F72917B5C9F6}"/>
              </a:ext>
            </a:extLst>
          </p:cNvPr>
          <p:cNvSpPr txBox="1">
            <a:spLocks/>
          </p:cNvSpPr>
          <p:nvPr/>
        </p:nvSpPr>
        <p:spPr>
          <a:xfrm>
            <a:off x="7259254" y="1504493"/>
            <a:ext cx="4390104" cy="4298250"/>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1800" kern="0" dirty="0"/>
              <a:t>Among patients with intracranial response</a:t>
            </a:r>
          </a:p>
          <a:p>
            <a:pPr lvl="1"/>
            <a:r>
              <a:rPr lang="en-US" sz="1800" kern="0" dirty="0"/>
              <a:t>IC responses observed in 32%</a:t>
            </a:r>
          </a:p>
          <a:p>
            <a:pPr lvl="1"/>
            <a:r>
              <a:rPr lang="en-US" sz="1800" kern="0" dirty="0"/>
              <a:t>IC disease control response: 84%</a:t>
            </a:r>
          </a:p>
          <a:p>
            <a:pPr lvl="1"/>
            <a:r>
              <a:rPr lang="en-US" sz="1800" kern="0" dirty="0"/>
              <a:t>Median DoR: not reached</a:t>
            </a:r>
          </a:p>
          <a:p>
            <a:pPr lvl="1"/>
            <a:r>
              <a:rPr lang="en-US" sz="1800" kern="0" dirty="0"/>
              <a:t>Median PFS: 4.2 mo</a:t>
            </a:r>
          </a:p>
          <a:p>
            <a:pPr lvl="1"/>
            <a:r>
              <a:rPr lang="en-US" sz="1800" kern="0" dirty="0"/>
              <a:t>Median OS: not reached</a:t>
            </a:r>
          </a:p>
          <a:p>
            <a:r>
              <a:rPr lang="en-US" sz="1800" kern="0" dirty="0"/>
              <a:t>Among patients with systemic response</a:t>
            </a:r>
          </a:p>
          <a:p>
            <a:pPr lvl="1"/>
            <a:r>
              <a:rPr lang="en-US" sz="1800" kern="0" dirty="0"/>
              <a:t>Median DOR: 9.6 mo</a:t>
            </a:r>
          </a:p>
          <a:p>
            <a:pPr lvl="1"/>
            <a:r>
              <a:rPr lang="en-US" sz="1800" kern="0" dirty="0"/>
              <a:t>Median PFS: 5.6 mo</a:t>
            </a:r>
          </a:p>
        </p:txBody>
      </p:sp>
      <p:sp>
        <p:nvSpPr>
          <p:cNvPr id="12" name="TextBox 11">
            <a:extLst>
              <a:ext uri="{FF2B5EF4-FFF2-40B4-BE49-F238E27FC236}">
                <a16:creationId xmlns:a16="http://schemas.microsoft.com/office/drawing/2014/main" id="{C0903714-E795-417E-8BFA-929BF386DFA6}"/>
              </a:ext>
            </a:extLst>
          </p:cNvPr>
          <p:cNvSpPr txBox="1"/>
          <p:nvPr/>
        </p:nvSpPr>
        <p:spPr bwMode="auto">
          <a:xfrm>
            <a:off x="655499" y="5444649"/>
            <a:ext cx="569958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dirty="0">
                <a:solidFill>
                  <a:schemeClr val="bg1"/>
                </a:solidFill>
                <a:latin typeface="Calibri" panose="020F0502020204030204" pitchFamily="34" charset="0"/>
              </a:rPr>
              <a:t>*Unconfirmed at data cutoff; confirmed CR after data cutoff. </a:t>
            </a:r>
            <a:r>
              <a:rPr lang="en-US" sz="1400" baseline="30000" dirty="0">
                <a:solidFill>
                  <a:schemeClr val="bg1"/>
                </a:solidFill>
                <a:latin typeface="Calibri" panose="020F0502020204030204" pitchFamily="34" charset="0"/>
              </a:rPr>
              <a:t>†</a:t>
            </a:r>
            <a:r>
              <a:rPr lang="en-US" sz="1400" dirty="0">
                <a:solidFill>
                  <a:schemeClr val="bg1"/>
                </a:solidFill>
                <a:latin typeface="Calibri" panose="020F0502020204030204" pitchFamily="34" charset="0"/>
              </a:rPr>
              <a:t>SD due to nontarget lesion progression. </a:t>
            </a:r>
            <a:r>
              <a:rPr lang="en-US" sz="1400" baseline="30000" dirty="0">
                <a:solidFill>
                  <a:schemeClr val="bg1"/>
                </a:solidFill>
                <a:latin typeface="Calibri" panose="020F0502020204030204" pitchFamily="34" charset="0"/>
              </a:rPr>
              <a:t>‡</a:t>
            </a:r>
            <a:r>
              <a:rPr lang="en-US" sz="1400" dirty="0">
                <a:solidFill>
                  <a:schemeClr val="bg1"/>
                </a:solidFill>
                <a:latin typeface="Calibri" panose="020F0502020204030204" pitchFamily="34" charset="0"/>
              </a:rPr>
              <a:t>Unconfirmed CR due to no subsequent scan. </a:t>
            </a:r>
            <a:r>
              <a:rPr lang="en-US" sz="1400" baseline="30000" dirty="0">
                <a:solidFill>
                  <a:schemeClr val="bg1"/>
                </a:solidFill>
                <a:latin typeface="Calibri" panose="020F0502020204030204" pitchFamily="34" charset="0"/>
              </a:rPr>
              <a:t>§</a:t>
            </a:r>
            <a:r>
              <a:rPr lang="en-US" sz="1400" dirty="0">
                <a:solidFill>
                  <a:schemeClr val="bg1"/>
                </a:solidFill>
                <a:latin typeface="Calibri" panose="020F0502020204030204" pitchFamily="34" charset="0"/>
              </a:rPr>
              <a:t>PD due to new lesions. </a:t>
            </a:r>
            <a:endParaRPr lang="en-US" sz="1400" b="0" dirty="0">
              <a:solidFill>
                <a:schemeClr val="bg1"/>
              </a:solidFill>
              <a:latin typeface="Calibri" panose="020F0502020204030204" pitchFamily="34" charset="0"/>
            </a:endParaRPr>
          </a:p>
        </p:txBody>
      </p:sp>
      <p:sp>
        <p:nvSpPr>
          <p:cNvPr id="58" name="TextBox 57">
            <a:extLst>
              <a:ext uri="{FF2B5EF4-FFF2-40B4-BE49-F238E27FC236}">
                <a16:creationId xmlns:a16="http://schemas.microsoft.com/office/drawing/2014/main" id="{A675D1CC-D53D-7541-8C90-0EB5D380B9F4}"/>
              </a:ext>
            </a:extLst>
          </p:cNvPr>
          <p:cNvSpPr txBox="1"/>
          <p:nvPr/>
        </p:nvSpPr>
        <p:spPr bwMode="auto">
          <a:xfrm>
            <a:off x="1564559" y="1483413"/>
            <a:ext cx="507350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000" b="1" dirty="0">
                <a:solidFill>
                  <a:schemeClr val="bg1"/>
                </a:solidFill>
                <a:latin typeface="Calibri" panose="020F0502020204030204" pitchFamily="34" charset="0"/>
              </a:rPr>
              <a:t>Intracranial Best Tumor Change From Baseline</a:t>
            </a:r>
          </a:p>
        </p:txBody>
      </p:sp>
      <p:sp>
        <p:nvSpPr>
          <p:cNvPr id="3" name="TextBox 2">
            <a:extLst>
              <a:ext uri="{FF2B5EF4-FFF2-40B4-BE49-F238E27FC236}">
                <a16:creationId xmlns:a16="http://schemas.microsoft.com/office/drawing/2014/main" id="{8D762AEB-D30A-4341-EAF4-DA857E007D32}"/>
              </a:ext>
            </a:extLst>
          </p:cNvPr>
          <p:cNvSpPr txBox="1"/>
          <p:nvPr/>
        </p:nvSpPr>
        <p:spPr bwMode="auto">
          <a:xfrm rot="16200000">
            <a:off x="-860991" y="3363011"/>
            <a:ext cx="33007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spcAft>
                <a:spcPct val="0"/>
              </a:spcAft>
            </a:pPr>
            <a:r>
              <a:rPr lang="en-US" sz="1600" b="1" dirty="0">
                <a:solidFill>
                  <a:schemeClr val="bg1"/>
                </a:solidFill>
                <a:effectLst/>
              </a:rPr>
              <a:t>Maximum Change From Baseline (%)</a:t>
            </a:r>
          </a:p>
        </p:txBody>
      </p:sp>
      <p:grpSp>
        <p:nvGrpSpPr>
          <p:cNvPr id="11" name="Group 10">
            <a:extLst>
              <a:ext uri="{FF2B5EF4-FFF2-40B4-BE49-F238E27FC236}">
                <a16:creationId xmlns:a16="http://schemas.microsoft.com/office/drawing/2014/main" id="{0DEACCB8-50E4-68D7-0767-3A9767D7EBFA}"/>
              </a:ext>
            </a:extLst>
          </p:cNvPr>
          <p:cNvGrpSpPr/>
          <p:nvPr/>
        </p:nvGrpSpPr>
        <p:grpSpPr>
          <a:xfrm>
            <a:off x="787002" y="2085461"/>
            <a:ext cx="559769" cy="2959239"/>
            <a:chOff x="751442" y="2085461"/>
            <a:chExt cx="559769" cy="2959239"/>
          </a:xfrm>
        </p:grpSpPr>
        <p:sp>
          <p:nvSpPr>
            <p:cNvPr id="7" name="TextBox 6">
              <a:extLst>
                <a:ext uri="{FF2B5EF4-FFF2-40B4-BE49-F238E27FC236}">
                  <a16:creationId xmlns:a16="http://schemas.microsoft.com/office/drawing/2014/main" id="{D24D8704-E1EA-62FE-F46B-F73ADB484ABF}"/>
                </a:ext>
              </a:extLst>
            </p:cNvPr>
            <p:cNvSpPr txBox="1"/>
            <p:nvPr/>
          </p:nvSpPr>
          <p:spPr bwMode="auto">
            <a:xfrm>
              <a:off x="918155" y="208546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3" name="TextBox 12">
              <a:extLst>
                <a:ext uri="{FF2B5EF4-FFF2-40B4-BE49-F238E27FC236}">
                  <a16:creationId xmlns:a16="http://schemas.microsoft.com/office/drawing/2014/main" id="{99D20E2B-76BB-63F7-5B92-A0C1E3AB4243}"/>
                </a:ext>
              </a:extLst>
            </p:cNvPr>
            <p:cNvSpPr txBox="1"/>
            <p:nvPr/>
          </p:nvSpPr>
          <p:spPr bwMode="auto">
            <a:xfrm>
              <a:off x="1022349" y="2524433"/>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4" name="TextBox 13">
              <a:extLst>
                <a:ext uri="{FF2B5EF4-FFF2-40B4-BE49-F238E27FC236}">
                  <a16:creationId xmlns:a16="http://schemas.microsoft.com/office/drawing/2014/main" id="{484BD46A-91C2-0AD8-AF14-2BCC38411D1A}"/>
                </a:ext>
              </a:extLst>
            </p:cNvPr>
            <p:cNvSpPr txBox="1"/>
            <p:nvPr/>
          </p:nvSpPr>
          <p:spPr bwMode="auto">
            <a:xfrm>
              <a:off x="855637" y="2954100"/>
              <a:ext cx="455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5" name="TextBox 14">
              <a:extLst>
                <a:ext uri="{FF2B5EF4-FFF2-40B4-BE49-F238E27FC236}">
                  <a16:creationId xmlns:a16="http://schemas.microsoft.com/office/drawing/2014/main" id="{67B5CF10-1130-6FA9-152C-E3D12025C5AE}"/>
                </a:ext>
              </a:extLst>
            </p:cNvPr>
            <p:cNvSpPr txBox="1"/>
            <p:nvPr/>
          </p:nvSpPr>
          <p:spPr bwMode="auto">
            <a:xfrm>
              <a:off x="855637" y="3393072"/>
              <a:ext cx="455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16" name="TextBox 15">
              <a:extLst>
                <a:ext uri="{FF2B5EF4-FFF2-40B4-BE49-F238E27FC236}">
                  <a16:creationId xmlns:a16="http://schemas.microsoft.com/office/drawing/2014/main" id="{F8764EE4-88BC-60F3-CD8A-EACCBBBA64E9}"/>
                </a:ext>
              </a:extLst>
            </p:cNvPr>
            <p:cNvSpPr txBox="1"/>
            <p:nvPr/>
          </p:nvSpPr>
          <p:spPr bwMode="auto">
            <a:xfrm>
              <a:off x="855637" y="3830812"/>
              <a:ext cx="455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17" name="TextBox 16">
              <a:extLst>
                <a:ext uri="{FF2B5EF4-FFF2-40B4-BE49-F238E27FC236}">
                  <a16:creationId xmlns:a16="http://schemas.microsoft.com/office/drawing/2014/main" id="{F054EE31-2C9B-9D3E-C608-CB6C38FBD28E}"/>
                </a:ext>
              </a:extLst>
            </p:cNvPr>
            <p:cNvSpPr txBox="1"/>
            <p:nvPr/>
          </p:nvSpPr>
          <p:spPr bwMode="auto">
            <a:xfrm>
              <a:off x="855637" y="4269784"/>
              <a:ext cx="4555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18" name="TextBox 17">
              <a:extLst>
                <a:ext uri="{FF2B5EF4-FFF2-40B4-BE49-F238E27FC236}">
                  <a16:creationId xmlns:a16="http://schemas.microsoft.com/office/drawing/2014/main" id="{3B10C0BC-6AD3-472E-F51C-ABCC823E6AAC}"/>
                </a:ext>
              </a:extLst>
            </p:cNvPr>
            <p:cNvSpPr txBox="1"/>
            <p:nvPr/>
          </p:nvSpPr>
          <p:spPr bwMode="auto">
            <a:xfrm>
              <a:off x="751442" y="4706146"/>
              <a:ext cx="5597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cxnSp>
        <p:nvCxnSpPr>
          <p:cNvPr id="20" name="Straight Connector 19">
            <a:extLst>
              <a:ext uri="{FF2B5EF4-FFF2-40B4-BE49-F238E27FC236}">
                <a16:creationId xmlns:a16="http://schemas.microsoft.com/office/drawing/2014/main" id="{DC612B7E-3D42-2A71-E162-A62E20A95A54}"/>
              </a:ext>
            </a:extLst>
          </p:cNvPr>
          <p:cNvCxnSpPr>
            <a:cxnSpLocks/>
          </p:cNvCxnSpPr>
          <p:nvPr/>
        </p:nvCxnSpPr>
        <p:spPr bwMode="auto">
          <a:xfrm>
            <a:off x="1336611" y="2698790"/>
            <a:ext cx="5460260"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6C9A6A8-8154-7907-90D0-43B2FA059016}"/>
              </a:ext>
            </a:extLst>
          </p:cNvPr>
          <p:cNvCxnSpPr>
            <a:stCxn id="7" idx="3"/>
          </p:cNvCxnSpPr>
          <p:nvPr/>
        </p:nvCxnSpPr>
        <p:spPr bwMode="auto">
          <a:xfrm flipH="1">
            <a:off x="1336611" y="2254738"/>
            <a:ext cx="10160" cy="2620685"/>
          </a:xfrm>
          <a:prstGeom prst="line">
            <a:avLst/>
          </a:prstGeom>
          <a:noFill/>
          <a:ln w="28575" cap="flat" cmpd="sng" algn="ctr">
            <a:solidFill>
              <a:schemeClr val="bg1"/>
            </a:solidFill>
            <a:prstDash val="solid"/>
            <a:round/>
            <a:headEnd type="none" w="med" len="med"/>
            <a:tailEnd type="none" w="med" len="med"/>
          </a:ln>
          <a:effectLst/>
        </p:spPr>
      </p:cxnSp>
      <p:grpSp>
        <p:nvGrpSpPr>
          <p:cNvPr id="28" name="Group 27">
            <a:extLst>
              <a:ext uri="{FF2B5EF4-FFF2-40B4-BE49-F238E27FC236}">
                <a16:creationId xmlns:a16="http://schemas.microsoft.com/office/drawing/2014/main" id="{3567DF77-6934-404B-3F4A-74D101E1124E}"/>
              </a:ext>
            </a:extLst>
          </p:cNvPr>
          <p:cNvGrpSpPr/>
          <p:nvPr/>
        </p:nvGrpSpPr>
        <p:grpSpPr>
          <a:xfrm>
            <a:off x="1280160" y="2260729"/>
            <a:ext cx="71691" cy="2612168"/>
            <a:chOff x="1244600" y="2260729"/>
            <a:chExt cx="538480" cy="2612168"/>
          </a:xfrm>
        </p:grpSpPr>
        <p:cxnSp>
          <p:nvCxnSpPr>
            <p:cNvPr id="27" name="Straight Connector 26">
              <a:extLst>
                <a:ext uri="{FF2B5EF4-FFF2-40B4-BE49-F238E27FC236}">
                  <a16:creationId xmlns:a16="http://schemas.microsoft.com/office/drawing/2014/main" id="{C4D9B2B2-DFBA-C305-FC49-7841438988A6}"/>
                </a:ext>
              </a:extLst>
            </p:cNvPr>
            <p:cNvCxnSpPr>
              <a:cxnSpLocks/>
            </p:cNvCxnSpPr>
            <p:nvPr/>
          </p:nvCxnSpPr>
          <p:spPr bwMode="auto">
            <a:xfrm>
              <a:off x="1244600" y="2260729"/>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A6E91915-0139-900D-92E8-E1D0C4476181}"/>
                </a:ext>
              </a:extLst>
            </p:cNvPr>
            <p:cNvCxnSpPr>
              <a:cxnSpLocks/>
            </p:cNvCxnSpPr>
            <p:nvPr/>
          </p:nvCxnSpPr>
          <p:spPr bwMode="auto">
            <a:xfrm>
              <a:off x="1244600" y="2696090"/>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C6B7E26-CAD5-BBD6-3239-D64B8241C4FE}"/>
                </a:ext>
              </a:extLst>
            </p:cNvPr>
            <p:cNvCxnSpPr>
              <a:cxnSpLocks/>
            </p:cNvCxnSpPr>
            <p:nvPr/>
          </p:nvCxnSpPr>
          <p:spPr bwMode="auto">
            <a:xfrm>
              <a:off x="1244600" y="3131451"/>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0C2AF07F-3035-3577-28FD-B7A14EAB413D}"/>
                </a:ext>
              </a:extLst>
            </p:cNvPr>
            <p:cNvCxnSpPr>
              <a:cxnSpLocks/>
            </p:cNvCxnSpPr>
            <p:nvPr/>
          </p:nvCxnSpPr>
          <p:spPr bwMode="auto">
            <a:xfrm>
              <a:off x="1244600" y="3566812"/>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03912F46-2B48-2247-1DC2-0AA46CDA6890}"/>
                </a:ext>
              </a:extLst>
            </p:cNvPr>
            <p:cNvCxnSpPr>
              <a:cxnSpLocks/>
            </p:cNvCxnSpPr>
            <p:nvPr/>
          </p:nvCxnSpPr>
          <p:spPr bwMode="auto">
            <a:xfrm>
              <a:off x="1244600" y="4002173"/>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27724CBC-A780-D4EC-173D-1D913677E7E3}"/>
                </a:ext>
              </a:extLst>
            </p:cNvPr>
            <p:cNvCxnSpPr>
              <a:cxnSpLocks/>
            </p:cNvCxnSpPr>
            <p:nvPr/>
          </p:nvCxnSpPr>
          <p:spPr bwMode="auto">
            <a:xfrm>
              <a:off x="1244600" y="4437534"/>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6005D537-CE94-5E58-17FB-B5CBDB168B80}"/>
                </a:ext>
              </a:extLst>
            </p:cNvPr>
            <p:cNvCxnSpPr>
              <a:cxnSpLocks/>
            </p:cNvCxnSpPr>
            <p:nvPr/>
          </p:nvCxnSpPr>
          <p:spPr bwMode="auto">
            <a:xfrm>
              <a:off x="1244600" y="4872897"/>
              <a:ext cx="538480" cy="0"/>
            </a:xfrm>
            <a:prstGeom prst="line">
              <a:avLst/>
            </a:prstGeom>
            <a:noFill/>
            <a:ln w="28575" cap="flat" cmpd="sng" algn="ctr">
              <a:solidFill>
                <a:schemeClr val="bg1"/>
              </a:solidFill>
              <a:prstDash val="solid"/>
              <a:round/>
              <a:headEnd type="none" w="med" len="med"/>
              <a:tailEnd type="none" w="med" len="med"/>
            </a:ln>
            <a:effectLst/>
          </p:spPr>
        </p:cxnSp>
      </p:grpSp>
      <p:sp>
        <p:nvSpPr>
          <p:cNvPr id="35" name="Rectangle 34">
            <a:extLst>
              <a:ext uri="{FF2B5EF4-FFF2-40B4-BE49-F238E27FC236}">
                <a16:creationId xmlns:a16="http://schemas.microsoft.com/office/drawing/2014/main" id="{87284BC4-E573-B6DE-A384-E2BF68578549}"/>
              </a:ext>
            </a:extLst>
          </p:cNvPr>
          <p:cNvSpPr/>
          <p:nvPr/>
        </p:nvSpPr>
        <p:spPr bwMode="auto">
          <a:xfrm>
            <a:off x="1450975" y="2424015"/>
            <a:ext cx="257175" cy="271557"/>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6D9BD2BE-15BA-48C4-D623-64473F3E55DA}"/>
              </a:ext>
            </a:extLst>
          </p:cNvPr>
          <p:cNvSpPr/>
          <p:nvPr/>
        </p:nvSpPr>
        <p:spPr bwMode="auto">
          <a:xfrm>
            <a:off x="2225722" y="2711656"/>
            <a:ext cx="257175" cy="35539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EC022CE2-4279-1866-0973-7F6152A5C785}"/>
              </a:ext>
            </a:extLst>
          </p:cNvPr>
          <p:cNvSpPr/>
          <p:nvPr/>
        </p:nvSpPr>
        <p:spPr bwMode="auto">
          <a:xfrm>
            <a:off x="2611780" y="2711656"/>
            <a:ext cx="257175" cy="41254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8E30EA60-2610-1EC1-7275-55C352A61272}"/>
              </a:ext>
            </a:extLst>
          </p:cNvPr>
          <p:cNvSpPr/>
          <p:nvPr/>
        </p:nvSpPr>
        <p:spPr bwMode="auto">
          <a:xfrm>
            <a:off x="3004188" y="2711656"/>
            <a:ext cx="257175" cy="42524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B17B21E7-5D61-73B8-E734-3848B91F34D7}"/>
              </a:ext>
            </a:extLst>
          </p:cNvPr>
          <p:cNvSpPr/>
          <p:nvPr/>
        </p:nvSpPr>
        <p:spPr bwMode="auto">
          <a:xfrm>
            <a:off x="3387071" y="2711656"/>
            <a:ext cx="257175" cy="64114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80D32DAC-1384-6ED0-B9B3-63BA102ECD67}"/>
              </a:ext>
            </a:extLst>
          </p:cNvPr>
          <p:cNvSpPr/>
          <p:nvPr/>
        </p:nvSpPr>
        <p:spPr bwMode="auto">
          <a:xfrm>
            <a:off x="3779479" y="2711656"/>
            <a:ext cx="257175" cy="79989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714087D7-41FA-0618-5DA6-B95057983476}"/>
              </a:ext>
            </a:extLst>
          </p:cNvPr>
          <p:cNvSpPr/>
          <p:nvPr/>
        </p:nvSpPr>
        <p:spPr bwMode="auto">
          <a:xfrm>
            <a:off x="4165537" y="2711655"/>
            <a:ext cx="257175" cy="107611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6D18B40A-A97F-B77D-FCC9-3BC9B6FA9AE5}"/>
              </a:ext>
            </a:extLst>
          </p:cNvPr>
          <p:cNvSpPr/>
          <p:nvPr/>
        </p:nvSpPr>
        <p:spPr bwMode="auto">
          <a:xfrm>
            <a:off x="4548420" y="2711656"/>
            <a:ext cx="257175" cy="162539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BC408B41-3E90-9C9B-E007-1ECE7590E6EC}"/>
              </a:ext>
            </a:extLst>
          </p:cNvPr>
          <p:cNvSpPr/>
          <p:nvPr/>
        </p:nvSpPr>
        <p:spPr bwMode="auto">
          <a:xfrm>
            <a:off x="4940828" y="2711655"/>
            <a:ext cx="257175" cy="170476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81AC9CB8-7AF5-F9AE-A5B0-325515E2B8E1}"/>
              </a:ext>
            </a:extLst>
          </p:cNvPr>
          <p:cNvSpPr/>
          <p:nvPr/>
        </p:nvSpPr>
        <p:spPr bwMode="auto">
          <a:xfrm>
            <a:off x="5326901" y="2711656"/>
            <a:ext cx="257175" cy="215244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4CF193D1-DDB0-7E6E-BF2C-B2F1D3B68110}"/>
              </a:ext>
            </a:extLst>
          </p:cNvPr>
          <p:cNvSpPr/>
          <p:nvPr/>
        </p:nvSpPr>
        <p:spPr bwMode="auto">
          <a:xfrm>
            <a:off x="5712959" y="2711655"/>
            <a:ext cx="257175" cy="2146095"/>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42337DFF-E426-93FC-9D48-C70B300944ED}"/>
              </a:ext>
            </a:extLst>
          </p:cNvPr>
          <p:cNvSpPr/>
          <p:nvPr/>
        </p:nvSpPr>
        <p:spPr bwMode="auto">
          <a:xfrm>
            <a:off x="6095842" y="2711656"/>
            <a:ext cx="257175" cy="2146094"/>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4FB89D57-B972-6069-CB79-E7C45C91FB86}"/>
              </a:ext>
            </a:extLst>
          </p:cNvPr>
          <p:cNvSpPr/>
          <p:nvPr/>
        </p:nvSpPr>
        <p:spPr bwMode="auto">
          <a:xfrm>
            <a:off x="6488250" y="2711655"/>
            <a:ext cx="257175" cy="214927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TextBox 35">
            <a:extLst>
              <a:ext uri="{FF2B5EF4-FFF2-40B4-BE49-F238E27FC236}">
                <a16:creationId xmlns:a16="http://schemas.microsoft.com/office/drawing/2014/main" id="{FDD28A41-963F-14AB-0E78-60E3D76EF701}"/>
              </a:ext>
            </a:extLst>
          </p:cNvPr>
          <p:cNvSpPr txBox="1"/>
          <p:nvPr/>
        </p:nvSpPr>
        <p:spPr bwMode="auto">
          <a:xfrm>
            <a:off x="3355984" y="3339746"/>
            <a:ext cx="3225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SD</a:t>
            </a:r>
          </a:p>
        </p:txBody>
      </p:sp>
      <p:sp>
        <p:nvSpPr>
          <p:cNvPr id="50" name="TextBox 49">
            <a:extLst>
              <a:ext uri="{FF2B5EF4-FFF2-40B4-BE49-F238E27FC236}">
                <a16:creationId xmlns:a16="http://schemas.microsoft.com/office/drawing/2014/main" id="{CF43B1C5-ACB0-A485-1B11-3C966C108543}"/>
              </a:ext>
            </a:extLst>
          </p:cNvPr>
          <p:cNvSpPr txBox="1"/>
          <p:nvPr/>
        </p:nvSpPr>
        <p:spPr bwMode="auto">
          <a:xfrm>
            <a:off x="4132862" y="3765934"/>
            <a:ext cx="3225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SD</a:t>
            </a:r>
          </a:p>
        </p:txBody>
      </p:sp>
      <p:sp>
        <p:nvSpPr>
          <p:cNvPr id="51" name="TextBox 50">
            <a:extLst>
              <a:ext uri="{FF2B5EF4-FFF2-40B4-BE49-F238E27FC236}">
                <a16:creationId xmlns:a16="http://schemas.microsoft.com/office/drawing/2014/main" id="{C7FF0515-3100-A33B-017B-E153B347668D}"/>
              </a:ext>
            </a:extLst>
          </p:cNvPr>
          <p:cNvSpPr txBox="1"/>
          <p:nvPr/>
        </p:nvSpPr>
        <p:spPr bwMode="auto">
          <a:xfrm>
            <a:off x="3717873" y="3498005"/>
            <a:ext cx="3834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PR*</a:t>
            </a:r>
          </a:p>
        </p:txBody>
      </p:sp>
      <p:sp>
        <p:nvSpPr>
          <p:cNvPr id="52" name="TextBox 51">
            <a:extLst>
              <a:ext uri="{FF2B5EF4-FFF2-40B4-BE49-F238E27FC236}">
                <a16:creationId xmlns:a16="http://schemas.microsoft.com/office/drawing/2014/main" id="{485E1092-6A96-3403-1B73-0A949305C778}"/>
              </a:ext>
            </a:extLst>
          </p:cNvPr>
          <p:cNvSpPr txBox="1"/>
          <p:nvPr/>
        </p:nvSpPr>
        <p:spPr bwMode="auto">
          <a:xfrm>
            <a:off x="4522343" y="4337050"/>
            <a:ext cx="31931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PR</a:t>
            </a:r>
          </a:p>
        </p:txBody>
      </p:sp>
      <p:sp>
        <p:nvSpPr>
          <p:cNvPr id="53" name="TextBox 52">
            <a:extLst>
              <a:ext uri="{FF2B5EF4-FFF2-40B4-BE49-F238E27FC236}">
                <a16:creationId xmlns:a16="http://schemas.microsoft.com/office/drawing/2014/main" id="{FA17E16C-E07E-DDE0-5A18-7AA94B2765F2}"/>
              </a:ext>
            </a:extLst>
          </p:cNvPr>
          <p:cNvSpPr txBox="1"/>
          <p:nvPr/>
        </p:nvSpPr>
        <p:spPr bwMode="auto">
          <a:xfrm>
            <a:off x="4908184" y="4403473"/>
            <a:ext cx="31931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PR</a:t>
            </a:r>
          </a:p>
        </p:txBody>
      </p:sp>
      <p:sp>
        <p:nvSpPr>
          <p:cNvPr id="54" name="TextBox 53">
            <a:extLst>
              <a:ext uri="{FF2B5EF4-FFF2-40B4-BE49-F238E27FC236}">
                <a16:creationId xmlns:a16="http://schemas.microsoft.com/office/drawing/2014/main" id="{091B1306-50A9-C017-174E-491F9EBC7F2B}"/>
              </a:ext>
            </a:extLst>
          </p:cNvPr>
          <p:cNvSpPr txBox="1"/>
          <p:nvPr/>
        </p:nvSpPr>
        <p:spPr bwMode="auto">
          <a:xfrm>
            <a:off x="5280796" y="4842074"/>
            <a:ext cx="36580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SD</a:t>
            </a:r>
            <a:r>
              <a:rPr lang="en-US" sz="1000" baseline="30000" dirty="0">
                <a:solidFill>
                  <a:schemeClr val="bg1"/>
                </a:solidFill>
                <a:latin typeface="Calibri" panose="020F0502020204030204" pitchFamily="34" charset="0"/>
              </a:rPr>
              <a:t>†</a:t>
            </a:r>
            <a:endParaRPr lang="en-US" sz="1000" b="0" dirty="0">
              <a:solidFill>
                <a:schemeClr val="bg1"/>
              </a:solidFill>
              <a:latin typeface="Calibri" panose="020F0502020204030204" pitchFamily="34" charset="0"/>
            </a:endParaRPr>
          </a:p>
        </p:txBody>
      </p:sp>
      <p:sp>
        <p:nvSpPr>
          <p:cNvPr id="55" name="TextBox 54">
            <a:extLst>
              <a:ext uri="{FF2B5EF4-FFF2-40B4-BE49-F238E27FC236}">
                <a16:creationId xmlns:a16="http://schemas.microsoft.com/office/drawing/2014/main" id="{3BB02DF8-90A3-6B43-4890-00D88BBBD24F}"/>
              </a:ext>
            </a:extLst>
          </p:cNvPr>
          <p:cNvSpPr txBox="1"/>
          <p:nvPr/>
        </p:nvSpPr>
        <p:spPr bwMode="auto">
          <a:xfrm>
            <a:off x="5677694" y="4842074"/>
            <a:ext cx="36580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SD</a:t>
            </a:r>
            <a:r>
              <a:rPr lang="en-US" sz="1000" baseline="30000" dirty="0">
                <a:solidFill>
                  <a:schemeClr val="bg1"/>
                </a:solidFill>
                <a:latin typeface="Calibri" panose="020F0502020204030204" pitchFamily="34" charset="0"/>
              </a:rPr>
              <a:t>‡</a:t>
            </a:r>
            <a:endParaRPr lang="en-US" sz="1000" b="0" dirty="0">
              <a:solidFill>
                <a:schemeClr val="bg1"/>
              </a:solidFill>
              <a:latin typeface="Calibri" panose="020F0502020204030204" pitchFamily="34" charset="0"/>
            </a:endParaRPr>
          </a:p>
        </p:txBody>
      </p:sp>
      <p:sp>
        <p:nvSpPr>
          <p:cNvPr id="56" name="TextBox 55">
            <a:extLst>
              <a:ext uri="{FF2B5EF4-FFF2-40B4-BE49-F238E27FC236}">
                <a16:creationId xmlns:a16="http://schemas.microsoft.com/office/drawing/2014/main" id="{6649F43D-C064-EBBD-6851-1F5963EA1E84}"/>
              </a:ext>
            </a:extLst>
          </p:cNvPr>
          <p:cNvSpPr txBox="1"/>
          <p:nvPr/>
        </p:nvSpPr>
        <p:spPr bwMode="auto">
          <a:xfrm>
            <a:off x="6048416" y="4842074"/>
            <a:ext cx="37221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PD</a:t>
            </a:r>
            <a:r>
              <a:rPr lang="en-US" sz="1000" baseline="30000" dirty="0">
                <a:solidFill>
                  <a:schemeClr val="bg1"/>
                </a:solidFill>
                <a:latin typeface="Calibri" panose="020F0502020204030204" pitchFamily="34" charset="0"/>
              </a:rPr>
              <a:t>§</a:t>
            </a:r>
            <a:endParaRPr lang="en-US" sz="1000" b="0" dirty="0">
              <a:solidFill>
                <a:schemeClr val="bg1"/>
              </a:solidFill>
              <a:latin typeface="Calibri" panose="020F0502020204030204" pitchFamily="34" charset="0"/>
            </a:endParaRPr>
          </a:p>
        </p:txBody>
      </p:sp>
      <p:sp>
        <p:nvSpPr>
          <p:cNvPr id="57" name="TextBox 56">
            <a:extLst>
              <a:ext uri="{FF2B5EF4-FFF2-40B4-BE49-F238E27FC236}">
                <a16:creationId xmlns:a16="http://schemas.microsoft.com/office/drawing/2014/main" id="{8AC05D1F-F51F-CF69-A537-3DF7E8EEF60D}"/>
              </a:ext>
            </a:extLst>
          </p:cNvPr>
          <p:cNvSpPr txBox="1"/>
          <p:nvPr/>
        </p:nvSpPr>
        <p:spPr bwMode="auto">
          <a:xfrm>
            <a:off x="6445314" y="4842074"/>
            <a:ext cx="3225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CR</a:t>
            </a:r>
          </a:p>
        </p:txBody>
      </p:sp>
      <p:sp>
        <p:nvSpPr>
          <p:cNvPr id="59" name="TextBox 58">
            <a:extLst>
              <a:ext uri="{FF2B5EF4-FFF2-40B4-BE49-F238E27FC236}">
                <a16:creationId xmlns:a16="http://schemas.microsoft.com/office/drawing/2014/main" id="{7146724A-701B-4307-2FA9-12C3D24D279C}"/>
              </a:ext>
            </a:extLst>
          </p:cNvPr>
          <p:cNvSpPr txBox="1"/>
          <p:nvPr/>
        </p:nvSpPr>
        <p:spPr bwMode="auto">
          <a:xfrm>
            <a:off x="2572730" y="3090232"/>
            <a:ext cx="3225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SD</a:t>
            </a:r>
          </a:p>
        </p:txBody>
      </p:sp>
      <p:sp>
        <p:nvSpPr>
          <p:cNvPr id="60" name="TextBox 59">
            <a:extLst>
              <a:ext uri="{FF2B5EF4-FFF2-40B4-BE49-F238E27FC236}">
                <a16:creationId xmlns:a16="http://schemas.microsoft.com/office/drawing/2014/main" id="{38E31626-6EEE-954D-39C0-C20A6301290F}"/>
              </a:ext>
            </a:extLst>
          </p:cNvPr>
          <p:cNvSpPr txBox="1"/>
          <p:nvPr/>
        </p:nvSpPr>
        <p:spPr bwMode="auto">
          <a:xfrm>
            <a:off x="2965164" y="3123732"/>
            <a:ext cx="3225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SD</a:t>
            </a:r>
          </a:p>
        </p:txBody>
      </p:sp>
      <p:sp>
        <p:nvSpPr>
          <p:cNvPr id="61" name="TextBox 60">
            <a:extLst>
              <a:ext uri="{FF2B5EF4-FFF2-40B4-BE49-F238E27FC236}">
                <a16:creationId xmlns:a16="http://schemas.microsoft.com/office/drawing/2014/main" id="{709B8891-241B-D00D-66F4-88201520564E}"/>
              </a:ext>
            </a:extLst>
          </p:cNvPr>
          <p:cNvSpPr txBox="1"/>
          <p:nvPr/>
        </p:nvSpPr>
        <p:spPr bwMode="auto">
          <a:xfrm>
            <a:off x="1795282" y="2411558"/>
            <a:ext cx="32893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PD</a:t>
            </a:r>
          </a:p>
        </p:txBody>
      </p:sp>
      <p:cxnSp>
        <p:nvCxnSpPr>
          <p:cNvPr id="24" name="Straight Connector 23">
            <a:extLst>
              <a:ext uri="{FF2B5EF4-FFF2-40B4-BE49-F238E27FC236}">
                <a16:creationId xmlns:a16="http://schemas.microsoft.com/office/drawing/2014/main" id="{FAA857F3-7CA7-F035-5B47-CC2ED63E5DB6}"/>
              </a:ext>
            </a:extLst>
          </p:cNvPr>
          <p:cNvCxnSpPr>
            <a:cxnSpLocks/>
          </p:cNvCxnSpPr>
          <p:nvPr/>
        </p:nvCxnSpPr>
        <p:spPr bwMode="auto">
          <a:xfrm>
            <a:off x="1336611" y="3364270"/>
            <a:ext cx="5460260" cy="0"/>
          </a:xfrm>
          <a:prstGeom prst="line">
            <a:avLst/>
          </a:prstGeom>
          <a:noFill/>
          <a:ln w="28575" cap="flat" cmpd="sng" algn="ctr">
            <a:solidFill>
              <a:schemeClr val="bg1"/>
            </a:solidFill>
            <a:prstDash val="sysDash"/>
            <a:round/>
            <a:headEnd type="none" w="med" len="med"/>
            <a:tailEnd type="none" w="med" len="med"/>
          </a:ln>
          <a:effectLst/>
        </p:spPr>
      </p:cxnSp>
    </p:spTree>
    <p:extLst>
      <p:ext uri="{BB962C8B-B14F-4D97-AF65-F5344CB8AC3E}">
        <p14:creationId xmlns:p14="http://schemas.microsoft.com/office/powerpoint/2010/main" val="4042930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Group 81">
            <a:extLst>
              <a:ext uri="{FF2B5EF4-FFF2-40B4-BE49-F238E27FC236}">
                <a16:creationId xmlns:a16="http://schemas.microsoft.com/office/drawing/2014/main" id="{55DDA613-6D55-6F67-F130-B09A69666C3D}"/>
              </a:ext>
            </a:extLst>
          </p:cNvPr>
          <p:cNvGrpSpPr/>
          <p:nvPr/>
        </p:nvGrpSpPr>
        <p:grpSpPr>
          <a:xfrm>
            <a:off x="1791596" y="1663241"/>
            <a:ext cx="8254104" cy="3498795"/>
            <a:chOff x="1791596" y="1663241"/>
            <a:chExt cx="8254104" cy="3498795"/>
          </a:xfrm>
        </p:grpSpPr>
        <p:sp>
          <p:nvSpPr>
            <p:cNvPr id="57" name="Rectangle 56">
              <a:extLst>
                <a:ext uri="{FF2B5EF4-FFF2-40B4-BE49-F238E27FC236}">
                  <a16:creationId xmlns:a16="http://schemas.microsoft.com/office/drawing/2014/main" id="{065651C9-124D-2B36-0B3D-184DCCD512B0}"/>
                </a:ext>
              </a:extLst>
            </p:cNvPr>
            <p:cNvSpPr/>
            <p:nvPr/>
          </p:nvSpPr>
          <p:spPr bwMode="auto">
            <a:xfrm>
              <a:off x="1791597" y="4653907"/>
              <a:ext cx="717288" cy="13187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54AB952E-A7AC-CEBC-2AFE-EB47F28BD724}"/>
                </a:ext>
              </a:extLst>
            </p:cNvPr>
            <p:cNvSpPr/>
            <p:nvPr/>
          </p:nvSpPr>
          <p:spPr bwMode="auto">
            <a:xfrm>
              <a:off x="1791597" y="3155690"/>
              <a:ext cx="2236420" cy="13187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B863C869-1D57-2688-5331-E098A9B258BA}"/>
                </a:ext>
              </a:extLst>
            </p:cNvPr>
            <p:cNvSpPr/>
            <p:nvPr/>
          </p:nvSpPr>
          <p:spPr bwMode="auto">
            <a:xfrm>
              <a:off x="1791597" y="2223720"/>
              <a:ext cx="3614370" cy="13187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2C549A26-6BC3-197F-1DD6-7F225E8AB124}"/>
                </a:ext>
              </a:extLst>
            </p:cNvPr>
            <p:cNvSpPr/>
            <p:nvPr/>
          </p:nvSpPr>
          <p:spPr bwMode="auto">
            <a:xfrm>
              <a:off x="1791596" y="2036774"/>
              <a:ext cx="4234553" cy="13187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7906872D-51FC-68F0-B41F-41F3182FB0C9}"/>
                </a:ext>
              </a:extLst>
            </p:cNvPr>
            <p:cNvSpPr/>
            <p:nvPr/>
          </p:nvSpPr>
          <p:spPr bwMode="auto">
            <a:xfrm>
              <a:off x="1791596" y="1663241"/>
              <a:ext cx="8254104"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816DDA86-2DDA-F353-174C-1D2014F7CDD3}"/>
                </a:ext>
              </a:extLst>
            </p:cNvPr>
            <p:cNvSpPr/>
            <p:nvPr/>
          </p:nvSpPr>
          <p:spPr bwMode="auto">
            <a:xfrm>
              <a:off x="1791596" y="1849400"/>
              <a:ext cx="5568054"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FE371E4E-5669-73C1-367A-4C2655ED1DCD}"/>
                </a:ext>
              </a:extLst>
            </p:cNvPr>
            <p:cNvSpPr/>
            <p:nvPr/>
          </p:nvSpPr>
          <p:spPr bwMode="auto">
            <a:xfrm>
              <a:off x="1791597" y="2410666"/>
              <a:ext cx="3614370"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FC051053-86E6-893A-7742-6B37F00A1398}"/>
                </a:ext>
              </a:extLst>
            </p:cNvPr>
            <p:cNvSpPr/>
            <p:nvPr/>
          </p:nvSpPr>
          <p:spPr bwMode="auto">
            <a:xfrm>
              <a:off x="1791597" y="2593525"/>
              <a:ext cx="3517003"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DCFD0658-D3E7-3893-E8E8-CB6E8EDAF2C5}"/>
                </a:ext>
              </a:extLst>
            </p:cNvPr>
            <p:cNvSpPr/>
            <p:nvPr/>
          </p:nvSpPr>
          <p:spPr bwMode="auto">
            <a:xfrm>
              <a:off x="1791598" y="2783967"/>
              <a:ext cx="2522170"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6" name="Rectangle 65">
              <a:extLst>
                <a:ext uri="{FF2B5EF4-FFF2-40B4-BE49-F238E27FC236}">
                  <a16:creationId xmlns:a16="http://schemas.microsoft.com/office/drawing/2014/main" id="{2D05B246-E477-2322-05A0-2C977A3F3A85}"/>
                </a:ext>
              </a:extLst>
            </p:cNvPr>
            <p:cNvSpPr/>
            <p:nvPr/>
          </p:nvSpPr>
          <p:spPr bwMode="auto">
            <a:xfrm>
              <a:off x="1791598" y="2971640"/>
              <a:ext cx="2469252"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ED1F2FFB-D68F-8A25-4588-243F27336834}"/>
                </a:ext>
              </a:extLst>
            </p:cNvPr>
            <p:cNvSpPr/>
            <p:nvPr/>
          </p:nvSpPr>
          <p:spPr bwMode="auto">
            <a:xfrm>
              <a:off x="1791597" y="3343974"/>
              <a:ext cx="2236420"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02B2FF33-DCE4-E133-388A-81A24D17E017}"/>
                </a:ext>
              </a:extLst>
            </p:cNvPr>
            <p:cNvSpPr/>
            <p:nvPr/>
          </p:nvSpPr>
          <p:spPr bwMode="auto">
            <a:xfrm>
              <a:off x="1791597" y="3531552"/>
              <a:ext cx="2217370"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DB6F44CD-CCB0-C8C6-6714-FB17E68A9D76}"/>
                </a:ext>
              </a:extLst>
            </p:cNvPr>
            <p:cNvSpPr/>
            <p:nvPr/>
          </p:nvSpPr>
          <p:spPr bwMode="auto">
            <a:xfrm>
              <a:off x="1791597" y="3719130"/>
              <a:ext cx="1768636"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320F1DAE-6B35-068F-EBE0-7E320CA297ED}"/>
                </a:ext>
              </a:extLst>
            </p:cNvPr>
            <p:cNvSpPr/>
            <p:nvPr/>
          </p:nvSpPr>
          <p:spPr bwMode="auto">
            <a:xfrm>
              <a:off x="1791597" y="3906076"/>
              <a:ext cx="1758053"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Rectangle 70">
              <a:extLst>
                <a:ext uri="{FF2B5EF4-FFF2-40B4-BE49-F238E27FC236}">
                  <a16:creationId xmlns:a16="http://schemas.microsoft.com/office/drawing/2014/main" id="{20E9E8D3-C69A-802E-9B5C-C5D32E7E43D1}"/>
                </a:ext>
              </a:extLst>
            </p:cNvPr>
            <p:cNvSpPr/>
            <p:nvPr/>
          </p:nvSpPr>
          <p:spPr bwMode="auto">
            <a:xfrm>
              <a:off x="1791597" y="4092342"/>
              <a:ext cx="1580253"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2" name="Rectangle 71">
              <a:extLst>
                <a:ext uri="{FF2B5EF4-FFF2-40B4-BE49-F238E27FC236}">
                  <a16:creationId xmlns:a16="http://schemas.microsoft.com/office/drawing/2014/main" id="{046F0D99-975E-BB58-89EC-9DBA3F5AE1C6}"/>
                </a:ext>
              </a:extLst>
            </p:cNvPr>
            <p:cNvSpPr/>
            <p:nvPr/>
          </p:nvSpPr>
          <p:spPr bwMode="auto">
            <a:xfrm>
              <a:off x="1791597" y="4278452"/>
              <a:ext cx="1167503"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3" name="Rectangle 72">
              <a:extLst>
                <a:ext uri="{FF2B5EF4-FFF2-40B4-BE49-F238E27FC236}">
                  <a16:creationId xmlns:a16="http://schemas.microsoft.com/office/drawing/2014/main" id="{5545B56B-EEE2-A59D-CC55-57DD389538CB}"/>
                </a:ext>
              </a:extLst>
            </p:cNvPr>
            <p:cNvSpPr/>
            <p:nvPr/>
          </p:nvSpPr>
          <p:spPr bwMode="auto">
            <a:xfrm>
              <a:off x="1791598" y="4466835"/>
              <a:ext cx="890220"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4" name="Rectangle 73">
              <a:extLst>
                <a:ext uri="{FF2B5EF4-FFF2-40B4-BE49-F238E27FC236}">
                  <a16:creationId xmlns:a16="http://schemas.microsoft.com/office/drawing/2014/main" id="{70956B40-B0D7-E958-ACFA-53CD783B7209}"/>
                </a:ext>
              </a:extLst>
            </p:cNvPr>
            <p:cNvSpPr/>
            <p:nvPr/>
          </p:nvSpPr>
          <p:spPr bwMode="auto">
            <a:xfrm>
              <a:off x="1791598" y="4839660"/>
              <a:ext cx="454497"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A17DD157-A234-438B-BB53-FF0BEA8BEB55}"/>
                </a:ext>
              </a:extLst>
            </p:cNvPr>
            <p:cNvSpPr/>
            <p:nvPr/>
          </p:nvSpPr>
          <p:spPr bwMode="auto">
            <a:xfrm>
              <a:off x="1791599" y="5030160"/>
              <a:ext cx="145152" cy="13187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0" name="Title 1">
            <a:extLst>
              <a:ext uri="{FF2B5EF4-FFF2-40B4-BE49-F238E27FC236}">
                <a16:creationId xmlns:a16="http://schemas.microsoft.com/office/drawing/2014/main" id="{B17BB8F0-EF60-F595-1051-521DE61D7CD4}"/>
              </a:ext>
            </a:extLst>
          </p:cNvPr>
          <p:cNvSpPr>
            <a:spLocks noGrp="1"/>
          </p:cNvSpPr>
          <p:nvPr>
            <p:ph type="title"/>
          </p:nvPr>
        </p:nvSpPr>
        <p:spPr/>
        <p:txBody>
          <a:bodyPr/>
          <a:lstStyle/>
          <a:p>
            <a:r>
              <a:rPr lang="en-US" dirty="0"/>
              <a:t>KRYSTAL-1 CNS Cohort: Duration of Treatment</a:t>
            </a:r>
          </a:p>
        </p:txBody>
      </p:sp>
      <p:sp>
        <p:nvSpPr>
          <p:cNvPr id="7" name="TextBox 6">
            <a:extLst>
              <a:ext uri="{FF2B5EF4-FFF2-40B4-BE49-F238E27FC236}">
                <a16:creationId xmlns:a16="http://schemas.microsoft.com/office/drawing/2014/main" id="{749CF008-D7F3-2F86-5A87-BD6023440C4B}"/>
              </a:ext>
            </a:extLst>
          </p:cNvPr>
          <p:cNvSpPr txBox="1"/>
          <p:nvPr/>
        </p:nvSpPr>
        <p:spPr bwMode="auto">
          <a:xfrm>
            <a:off x="413544" y="6416295"/>
            <a:ext cx="73896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spcBef>
                <a:spcPct val="50000"/>
              </a:spcBef>
              <a:spcAft>
                <a:spcPct val="0"/>
              </a:spcAft>
              <a:defRPr/>
            </a:pPr>
            <a:r>
              <a:rPr lang="en-US" altLang="en-US" sz="1200" spc="-10" dirty="0">
                <a:solidFill>
                  <a:schemeClr val="bg2"/>
                </a:solidFill>
                <a:latin typeface="Calibri" panose="020F0502020204030204" pitchFamily="34" charset="0"/>
              </a:rPr>
              <a:t>Sabari. ASCO 2022. Abstr LBA9009</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 Reproduced with permission.</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nvGrpSpPr>
          <p:cNvPr id="3" name="Group 2">
            <a:extLst>
              <a:ext uri="{FF2B5EF4-FFF2-40B4-BE49-F238E27FC236}">
                <a16:creationId xmlns:a16="http://schemas.microsoft.com/office/drawing/2014/main" id="{7294764E-7EA8-DCBC-5512-DE8CAE319679}"/>
              </a:ext>
            </a:extLst>
          </p:cNvPr>
          <p:cNvGrpSpPr/>
          <p:nvPr/>
        </p:nvGrpSpPr>
        <p:grpSpPr>
          <a:xfrm>
            <a:off x="1631415" y="5270262"/>
            <a:ext cx="8996195" cy="369332"/>
            <a:chOff x="1631415" y="5270262"/>
            <a:chExt cx="8996195" cy="369332"/>
          </a:xfrm>
        </p:grpSpPr>
        <p:sp>
          <p:nvSpPr>
            <p:cNvPr id="2" name="TextBox 1">
              <a:extLst>
                <a:ext uri="{FF2B5EF4-FFF2-40B4-BE49-F238E27FC236}">
                  <a16:creationId xmlns:a16="http://schemas.microsoft.com/office/drawing/2014/main" id="{02DEEB36-33F9-A542-712F-E2FCDCF5C4F1}"/>
                </a:ext>
              </a:extLst>
            </p:cNvPr>
            <p:cNvSpPr txBox="1"/>
            <p:nvPr/>
          </p:nvSpPr>
          <p:spPr bwMode="auto">
            <a:xfrm>
              <a:off x="163141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6" name="TextBox 5">
              <a:extLst>
                <a:ext uri="{FF2B5EF4-FFF2-40B4-BE49-F238E27FC236}">
                  <a16:creationId xmlns:a16="http://schemas.microsoft.com/office/drawing/2014/main" id="{2BC99032-E7F2-E47C-B319-2C0C963EB51E}"/>
                </a:ext>
              </a:extLst>
            </p:cNvPr>
            <p:cNvSpPr txBox="1"/>
            <p:nvPr/>
          </p:nvSpPr>
          <p:spPr bwMode="auto">
            <a:xfrm>
              <a:off x="224609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8" name="TextBox 7">
              <a:extLst>
                <a:ext uri="{FF2B5EF4-FFF2-40B4-BE49-F238E27FC236}">
                  <a16:creationId xmlns:a16="http://schemas.microsoft.com/office/drawing/2014/main" id="{0D6F5923-C63E-65BA-DD3F-D77D44D51ECF}"/>
                </a:ext>
              </a:extLst>
            </p:cNvPr>
            <p:cNvSpPr txBox="1"/>
            <p:nvPr/>
          </p:nvSpPr>
          <p:spPr bwMode="auto">
            <a:xfrm>
              <a:off x="286077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9" name="TextBox 8">
              <a:extLst>
                <a:ext uri="{FF2B5EF4-FFF2-40B4-BE49-F238E27FC236}">
                  <a16:creationId xmlns:a16="http://schemas.microsoft.com/office/drawing/2014/main" id="{AA5DC2E3-BAFF-307D-1878-CE7FC77C2BE3}"/>
                </a:ext>
              </a:extLst>
            </p:cNvPr>
            <p:cNvSpPr txBox="1"/>
            <p:nvPr/>
          </p:nvSpPr>
          <p:spPr bwMode="auto">
            <a:xfrm>
              <a:off x="347545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1" name="TextBox 10">
              <a:extLst>
                <a:ext uri="{FF2B5EF4-FFF2-40B4-BE49-F238E27FC236}">
                  <a16:creationId xmlns:a16="http://schemas.microsoft.com/office/drawing/2014/main" id="{DCD7C2F1-6D0E-A032-A6CC-4056220058C7}"/>
                </a:ext>
              </a:extLst>
            </p:cNvPr>
            <p:cNvSpPr txBox="1"/>
            <p:nvPr/>
          </p:nvSpPr>
          <p:spPr bwMode="auto">
            <a:xfrm>
              <a:off x="410537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2" name="TextBox 11">
              <a:extLst>
                <a:ext uri="{FF2B5EF4-FFF2-40B4-BE49-F238E27FC236}">
                  <a16:creationId xmlns:a16="http://schemas.microsoft.com/office/drawing/2014/main" id="{186DDAC1-D3C8-C882-AA30-EDA0A239638D}"/>
                </a:ext>
              </a:extLst>
            </p:cNvPr>
            <p:cNvSpPr txBox="1"/>
            <p:nvPr/>
          </p:nvSpPr>
          <p:spPr bwMode="auto">
            <a:xfrm>
              <a:off x="472005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13" name="TextBox 12">
              <a:extLst>
                <a:ext uri="{FF2B5EF4-FFF2-40B4-BE49-F238E27FC236}">
                  <a16:creationId xmlns:a16="http://schemas.microsoft.com/office/drawing/2014/main" id="{019214AD-4745-FC55-231F-CA76F84E2ADC}"/>
                </a:ext>
              </a:extLst>
            </p:cNvPr>
            <p:cNvSpPr txBox="1"/>
            <p:nvPr/>
          </p:nvSpPr>
          <p:spPr bwMode="auto">
            <a:xfrm>
              <a:off x="533473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4" name="TextBox 13">
              <a:extLst>
                <a:ext uri="{FF2B5EF4-FFF2-40B4-BE49-F238E27FC236}">
                  <a16:creationId xmlns:a16="http://schemas.microsoft.com/office/drawing/2014/main" id="{78968C57-1C42-C843-32B1-31B4D735EF96}"/>
                </a:ext>
              </a:extLst>
            </p:cNvPr>
            <p:cNvSpPr txBox="1"/>
            <p:nvPr/>
          </p:nvSpPr>
          <p:spPr bwMode="auto">
            <a:xfrm>
              <a:off x="594941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a:t>
              </a:r>
            </a:p>
          </p:txBody>
        </p:sp>
        <p:sp>
          <p:nvSpPr>
            <p:cNvPr id="15" name="TextBox 14">
              <a:extLst>
                <a:ext uri="{FF2B5EF4-FFF2-40B4-BE49-F238E27FC236}">
                  <a16:creationId xmlns:a16="http://schemas.microsoft.com/office/drawing/2014/main" id="{9CEDD999-BE3E-EF9B-E02C-C21DDDC6B27A}"/>
                </a:ext>
              </a:extLst>
            </p:cNvPr>
            <p:cNvSpPr txBox="1"/>
            <p:nvPr/>
          </p:nvSpPr>
          <p:spPr bwMode="auto">
            <a:xfrm>
              <a:off x="656409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16" name="TextBox 15">
              <a:extLst>
                <a:ext uri="{FF2B5EF4-FFF2-40B4-BE49-F238E27FC236}">
                  <a16:creationId xmlns:a16="http://schemas.microsoft.com/office/drawing/2014/main" id="{C0790C60-C1C1-9D1B-4EF9-1B27E73B0685}"/>
                </a:ext>
              </a:extLst>
            </p:cNvPr>
            <p:cNvSpPr txBox="1"/>
            <p:nvPr/>
          </p:nvSpPr>
          <p:spPr bwMode="auto">
            <a:xfrm>
              <a:off x="7194015" y="527026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17" name="TextBox 16">
              <a:extLst>
                <a:ext uri="{FF2B5EF4-FFF2-40B4-BE49-F238E27FC236}">
                  <a16:creationId xmlns:a16="http://schemas.microsoft.com/office/drawing/2014/main" id="{0D7C46EF-5821-59DF-1A22-C5693CEB7F24}"/>
                </a:ext>
              </a:extLst>
            </p:cNvPr>
            <p:cNvSpPr txBox="1"/>
            <p:nvPr/>
          </p:nvSpPr>
          <p:spPr bwMode="auto">
            <a:xfrm>
              <a:off x="7750186" y="527026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8" name="TextBox 17">
              <a:extLst>
                <a:ext uri="{FF2B5EF4-FFF2-40B4-BE49-F238E27FC236}">
                  <a16:creationId xmlns:a16="http://schemas.microsoft.com/office/drawing/2014/main" id="{27C11222-7432-1FA2-1CCB-BD50613A2D89}"/>
                </a:ext>
              </a:extLst>
            </p:cNvPr>
            <p:cNvSpPr txBox="1"/>
            <p:nvPr/>
          </p:nvSpPr>
          <p:spPr bwMode="auto">
            <a:xfrm>
              <a:off x="8364866" y="527026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11</a:t>
              </a:r>
            </a:p>
          </p:txBody>
        </p:sp>
        <p:sp>
          <p:nvSpPr>
            <p:cNvPr id="19" name="TextBox 18">
              <a:extLst>
                <a:ext uri="{FF2B5EF4-FFF2-40B4-BE49-F238E27FC236}">
                  <a16:creationId xmlns:a16="http://schemas.microsoft.com/office/drawing/2014/main" id="{DED226C2-F749-C3BA-8D0D-8EF396ABC114}"/>
                </a:ext>
              </a:extLst>
            </p:cNvPr>
            <p:cNvSpPr txBox="1"/>
            <p:nvPr/>
          </p:nvSpPr>
          <p:spPr bwMode="auto">
            <a:xfrm>
              <a:off x="8979546" y="527026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20" name="TextBox 19">
              <a:extLst>
                <a:ext uri="{FF2B5EF4-FFF2-40B4-BE49-F238E27FC236}">
                  <a16:creationId xmlns:a16="http://schemas.microsoft.com/office/drawing/2014/main" id="{29EA4469-1523-40C2-FDB1-BD895CD078E9}"/>
                </a:ext>
              </a:extLst>
            </p:cNvPr>
            <p:cNvSpPr txBox="1"/>
            <p:nvPr/>
          </p:nvSpPr>
          <p:spPr bwMode="auto">
            <a:xfrm>
              <a:off x="9594226" y="527026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13</a:t>
              </a:r>
            </a:p>
          </p:txBody>
        </p:sp>
        <p:sp>
          <p:nvSpPr>
            <p:cNvPr id="21" name="TextBox 20">
              <a:extLst>
                <a:ext uri="{FF2B5EF4-FFF2-40B4-BE49-F238E27FC236}">
                  <a16:creationId xmlns:a16="http://schemas.microsoft.com/office/drawing/2014/main" id="{E5B38D68-D94F-55F3-7751-826DBDA8F4A7}"/>
                </a:ext>
              </a:extLst>
            </p:cNvPr>
            <p:cNvSpPr txBox="1"/>
            <p:nvPr/>
          </p:nvSpPr>
          <p:spPr bwMode="auto">
            <a:xfrm>
              <a:off x="10208906" y="527026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grpSp>
      <p:sp>
        <p:nvSpPr>
          <p:cNvPr id="4" name="TextBox 3">
            <a:extLst>
              <a:ext uri="{FF2B5EF4-FFF2-40B4-BE49-F238E27FC236}">
                <a16:creationId xmlns:a16="http://schemas.microsoft.com/office/drawing/2014/main" id="{B591D738-22F1-1A44-2B5A-1E5990DCFDB5}"/>
              </a:ext>
            </a:extLst>
          </p:cNvPr>
          <p:cNvSpPr txBox="1"/>
          <p:nvPr/>
        </p:nvSpPr>
        <p:spPr bwMode="auto">
          <a:xfrm>
            <a:off x="5840997" y="5480666"/>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a:t>
            </a:r>
          </a:p>
        </p:txBody>
      </p:sp>
      <p:sp>
        <p:nvSpPr>
          <p:cNvPr id="22" name="TextBox 21">
            <a:extLst>
              <a:ext uri="{FF2B5EF4-FFF2-40B4-BE49-F238E27FC236}">
                <a16:creationId xmlns:a16="http://schemas.microsoft.com/office/drawing/2014/main" id="{8C42D290-C352-2047-B2FC-EE818FBC7453}"/>
              </a:ext>
            </a:extLst>
          </p:cNvPr>
          <p:cNvSpPr txBox="1"/>
          <p:nvPr/>
        </p:nvSpPr>
        <p:spPr bwMode="auto">
          <a:xfrm rot="16200000">
            <a:off x="302689" y="3244333"/>
            <a:ext cx="19266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Evaluable Patients</a:t>
            </a:r>
          </a:p>
        </p:txBody>
      </p:sp>
      <p:sp>
        <p:nvSpPr>
          <p:cNvPr id="23" name="Freeform: Shape 22">
            <a:extLst>
              <a:ext uri="{FF2B5EF4-FFF2-40B4-BE49-F238E27FC236}">
                <a16:creationId xmlns:a16="http://schemas.microsoft.com/office/drawing/2014/main" id="{5448CF2F-1328-0795-C054-521EAE266EC9}"/>
              </a:ext>
            </a:extLst>
          </p:cNvPr>
          <p:cNvSpPr/>
          <p:nvPr/>
        </p:nvSpPr>
        <p:spPr bwMode="auto">
          <a:xfrm>
            <a:off x="1772919" y="1591733"/>
            <a:ext cx="8776547" cy="3655907"/>
          </a:xfrm>
          <a:custGeom>
            <a:avLst/>
            <a:gdLst>
              <a:gd name="connsiteX0" fmla="*/ 0 w 8788400"/>
              <a:gd name="connsiteY0" fmla="*/ 0 h 3657600"/>
              <a:gd name="connsiteX1" fmla="*/ 0 w 8788400"/>
              <a:gd name="connsiteY1" fmla="*/ 3657600 h 3657600"/>
              <a:gd name="connsiteX2" fmla="*/ 8788400 w 8788400"/>
              <a:gd name="connsiteY2" fmla="*/ 3657600 h 3657600"/>
            </a:gdLst>
            <a:ahLst/>
            <a:cxnLst>
              <a:cxn ang="0">
                <a:pos x="connsiteX0" y="connsiteY0"/>
              </a:cxn>
              <a:cxn ang="0">
                <a:pos x="connsiteX1" y="connsiteY1"/>
              </a:cxn>
              <a:cxn ang="0">
                <a:pos x="connsiteX2" y="connsiteY2"/>
              </a:cxn>
            </a:cxnLst>
            <a:rect l="l" t="t" r="r" b="b"/>
            <a:pathLst>
              <a:path w="8788400" h="3657600">
                <a:moveTo>
                  <a:pt x="0" y="0"/>
                </a:moveTo>
                <a:lnTo>
                  <a:pt x="0" y="3657600"/>
                </a:lnTo>
                <a:lnTo>
                  <a:pt x="8788400" y="3657600"/>
                </a:lnTo>
              </a:path>
            </a:pathLst>
          </a:custGeom>
          <a:noFill/>
          <a:ln w="28575">
            <a:solidFill>
              <a:schemeClr val="bg1"/>
            </a:solidFill>
            <a:miter lim="800000"/>
            <a:headEnd/>
            <a:tailEnd/>
          </a:ln>
        </p:spPr>
        <p:txBody>
          <a:bodyPr rtlCol="0" anchor="ctr"/>
          <a:lstStyle/>
          <a:p>
            <a:pPr algn="ctr"/>
            <a:endParaRPr lang="en-US" dirty="0"/>
          </a:p>
        </p:txBody>
      </p:sp>
      <p:grpSp>
        <p:nvGrpSpPr>
          <p:cNvPr id="140" name="Group 139">
            <a:extLst>
              <a:ext uri="{FF2B5EF4-FFF2-40B4-BE49-F238E27FC236}">
                <a16:creationId xmlns:a16="http://schemas.microsoft.com/office/drawing/2014/main" id="{510535B5-771B-0A9F-6374-19A762D2461D}"/>
              </a:ext>
            </a:extLst>
          </p:cNvPr>
          <p:cNvGrpSpPr/>
          <p:nvPr/>
        </p:nvGrpSpPr>
        <p:grpSpPr>
          <a:xfrm>
            <a:off x="5840210" y="4141898"/>
            <a:ext cx="4673634" cy="1077218"/>
            <a:chOff x="5840210" y="4141898"/>
            <a:chExt cx="4673634" cy="1077218"/>
          </a:xfrm>
        </p:grpSpPr>
        <p:sp>
          <p:nvSpPr>
            <p:cNvPr id="24" name="TextBox 23">
              <a:extLst>
                <a:ext uri="{FF2B5EF4-FFF2-40B4-BE49-F238E27FC236}">
                  <a16:creationId xmlns:a16="http://schemas.microsoft.com/office/drawing/2014/main" id="{9E069217-FBD8-3749-DF09-81B0AA307F5E}"/>
                </a:ext>
              </a:extLst>
            </p:cNvPr>
            <p:cNvSpPr txBox="1"/>
            <p:nvPr/>
          </p:nvSpPr>
          <p:spPr bwMode="auto">
            <a:xfrm>
              <a:off x="5952601" y="4634341"/>
              <a:ext cx="21161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Aft>
                  <a:spcPct val="0"/>
                </a:spcAft>
                <a:buClrTx/>
                <a:buFontTx/>
                <a:buNone/>
              </a:pPr>
              <a:r>
                <a:rPr lang="en-US" sz="1600" b="0" dirty="0">
                  <a:solidFill>
                    <a:schemeClr val="bg1"/>
                  </a:solidFill>
                  <a:latin typeface="Calibri" panose="020F0502020204030204" pitchFamily="34" charset="0"/>
                </a:rPr>
                <a:t>Target lesion</a:t>
              </a:r>
            </a:p>
            <a:p>
              <a:pPr algn="l">
                <a:lnSpc>
                  <a:spcPct val="100000"/>
                </a:lnSpc>
                <a:spcAft>
                  <a:spcPct val="0"/>
                </a:spcAft>
                <a:buClrTx/>
                <a:buFontTx/>
                <a:buNone/>
              </a:pPr>
              <a:r>
                <a:rPr lang="en-US" sz="1600" dirty="0">
                  <a:solidFill>
                    <a:schemeClr val="bg1"/>
                  </a:solidFill>
                  <a:latin typeface="Calibri" panose="020F0502020204030204" pitchFamily="34" charset="0"/>
                </a:rPr>
                <a:t>Non-target lesions only</a:t>
              </a:r>
              <a:endParaRPr lang="en-US" sz="1600" b="0" dirty="0">
                <a:solidFill>
                  <a:schemeClr val="bg1"/>
                </a:solidFill>
                <a:latin typeface="Calibri" panose="020F0502020204030204" pitchFamily="34" charset="0"/>
              </a:endParaRPr>
            </a:p>
          </p:txBody>
        </p:sp>
        <p:sp>
          <p:nvSpPr>
            <p:cNvPr id="25" name="TextBox 24">
              <a:extLst>
                <a:ext uri="{FF2B5EF4-FFF2-40B4-BE49-F238E27FC236}">
                  <a16:creationId xmlns:a16="http://schemas.microsoft.com/office/drawing/2014/main" id="{6314BC16-8D17-7607-AF24-8D6252A8ED9F}"/>
                </a:ext>
              </a:extLst>
            </p:cNvPr>
            <p:cNvSpPr txBox="1"/>
            <p:nvPr/>
          </p:nvSpPr>
          <p:spPr bwMode="auto">
            <a:xfrm>
              <a:off x="8282656" y="4141898"/>
              <a:ext cx="223118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Aft>
                  <a:spcPct val="0"/>
                </a:spcAft>
                <a:buClrTx/>
                <a:buFontTx/>
                <a:buNone/>
              </a:pPr>
              <a:r>
                <a:rPr lang="en-US" sz="1600" b="0" dirty="0">
                  <a:solidFill>
                    <a:schemeClr val="bg1"/>
                  </a:solidFill>
                  <a:latin typeface="Calibri" panose="020F0502020204030204" pitchFamily="34" charset="0"/>
                </a:rPr>
                <a:t>First response (PR or CR)</a:t>
              </a:r>
            </a:p>
            <a:p>
              <a:pPr algn="l">
                <a:lnSpc>
                  <a:spcPct val="100000"/>
                </a:lnSpc>
                <a:spcAft>
                  <a:spcPct val="0"/>
                </a:spcAft>
                <a:buClrTx/>
                <a:buFontTx/>
                <a:buNone/>
              </a:pPr>
              <a:r>
                <a:rPr lang="en-US" sz="1600" dirty="0">
                  <a:solidFill>
                    <a:schemeClr val="bg1"/>
                  </a:solidFill>
                  <a:latin typeface="Calibri" panose="020F0502020204030204" pitchFamily="34" charset="0"/>
                </a:rPr>
                <a:t>Disease progression</a:t>
              </a:r>
            </a:p>
            <a:p>
              <a:pPr algn="l">
                <a:lnSpc>
                  <a:spcPct val="100000"/>
                </a:lnSpc>
                <a:spcAft>
                  <a:spcPct val="0"/>
                </a:spcAft>
                <a:buClrTx/>
                <a:buFontTx/>
                <a:buNone/>
              </a:pPr>
              <a:r>
                <a:rPr lang="en-US" sz="1600" b="0" dirty="0">
                  <a:solidFill>
                    <a:schemeClr val="bg1"/>
                  </a:solidFill>
                  <a:latin typeface="Calibri" panose="020F0502020204030204" pitchFamily="34" charset="0"/>
                </a:rPr>
                <a:t>Death</a:t>
              </a:r>
            </a:p>
            <a:p>
              <a:pPr algn="l">
                <a:lnSpc>
                  <a:spcPct val="100000"/>
                </a:lnSpc>
                <a:spcAft>
                  <a:spcPct val="0"/>
                </a:spcAft>
                <a:buClrTx/>
                <a:buFontTx/>
                <a:buNone/>
              </a:pPr>
              <a:r>
                <a:rPr lang="en-US" sz="1600" dirty="0">
                  <a:solidFill>
                    <a:schemeClr val="bg1"/>
                  </a:solidFill>
                  <a:latin typeface="Calibri" panose="020F0502020204030204" pitchFamily="34" charset="0"/>
                </a:rPr>
                <a:t>Treatment ongoing</a:t>
              </a:r>
              <a:endParaRPr lang="en-US" sz="1600" b="0" dirty="0">
                <a:solidFill>
                  <a:schemeClr val="bg1"/>
                </a:solidFill>
                <a:latin typeface="Calibri" panose="020F0502020204030204" pitchFamily="34" charset="0"/>
              </a:endParaRPr>
            </a:p>
          </p:txBody>
        </p:sp>
        <p:sp>
          <p:nvSpPr>
            <p:cNvPr id="26" name="Rectangle 25">
              <a:extLst>
                <a:ext uri="{FF2B5EF4-FFF2-40B4-BE49-F238E27FC236}">
                  <a16:creationId xmlns:a16="http://schemas.microsoft.com/office/drawing/2014/main" id="{FFDE6F98-0B8D-0A0F-4D78-D1C027C9751A}"/>
                </a:ext>
              </a:extLst>
            </p:cNvPr>
            <p:cNvSpPr/>
            <p:nvPr/>
          </p:nvSpPr>
          <p:spPr bwMode="auto">
            <a:xfrm>
              <a:off x="5840210" y="4725803"/>
              <a:ext cx="153537" cy="153537"/>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 name="Rectangle 26">
              <a:extLst>
                <a:ext uri="{FF2B5EF4-FFF2-40B4-BE49-F238E27FC236}">
                  <a16:creationId xmlns:a16="http://schemas.microsoft.com/office/drawing/2014/main" id="{702C88F5-B6F0-EF9E-34B8-C86196466D2B}"/>
                </a:ext>
              </a:extLst>
            </p:cNvPr>
            <p:cNvSpPr/>
            <p:nvPr/>
          </p:nvSpPr>
          <p:spPr bwMode="auto">
            <a:xfrm>
              <a:off x="5840210" y="4974177"/>
              <a:ext cx="153537" cy="153537"/>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 name="Isosceles Triangle 27">
              <a:extLst>
                <a:ext uri="{FF2B5EF4-FFF2-40B4-BE49-F238E27FC236}">
                  <a16:creationId xmlns:a16="http://schemas.microsoft.com/office/drawing/2014/main" id="{53602862-9DA3-55A1-FF9C-8AE510D36457}"/>
                </a:ext>
              </a:extLst>
            </p:cNvPr>
            <p:cNvSpPr/>
            <p:nvPr/>
          </p:nvSpPr>
          <p:spPr bwMode="auto">
            <a:xfrm>
              <a:off x="8174692" y="4259317"/>
              <a:ext cx="144685" cy="124729"/>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 name="Rectangle 28">
              <a:extLst>
                <a:ext uri="{FF2B5EF4-FFF2-40B4-BE49-F238E27FC236}">
                  <a16:creationId xmlns:a16="http://schemas.microsoft.com/office/drawing/2014/main" id="{797843E9-60FA-99DC-0210-C68392038F33}"/>
                </a:ext>
              </a:extLst>
            </p:cNvPr>
            <p:cNvSpPr/>
            <p:nvPr/>
          </p:nvSpPr>
          <p:spPr bwMode="auto">
            <a:xfrm>
              <a:off x="8188558" y="4506602"/>
              <a:ext cx="116952" cy="116952"/>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Oval 29">
              <a:extLst>
                <a:ext uri="{FF2B5EF4-FFF2-40B4-BE49-F238E27FC236}">
                  <a16:creationId xmlns:a16="http://schemas.microsoft.com/office/drawing/2014/main" id="{E0738862-2704-4D89-D916-00CFA79B8C3D}"/>
                </a:ext>
              </a:extLst>
            </p:cNvPr>
            <p:cNvSpPr/>
            <p:nvPr/>
          </p:nvSpPr>
          <p:spPr bwMode="auto">
            <a:xfrm>
              <a:off x="8187768" y="4746110"/>
              <a:ext cx="118533" cy="118533"/>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Arrow: Right 30">
              <a:extLst>
                <a:ext uri="{FF2B5EF4-FFF2-40B4-BE49-F238E27FC236}">
                  <a16:creationId xmlns:a16="http://schemas.microsoft.com/office/drawing/2014/main" id="{CF48E07A-B591-90A7-8581-8CC1E8298CFC}"/>
                </a:ext>
              </a:extLst>
            </p:cNvPr>
            <p:cNvSpPr/>
            <p:nvPr/>
          </p:nvSpPr>
          <p:spPr bwMode="auto">
            <a:xfrm>
              <a:off x="8152277" y="4987198"/>
              <a:ext cx="189514" cy="131655"/>
            </a:xfrm>
            <a:prstGeom prst="rightArrow">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2" name="TextBox 31">
            <a:extLst>
              <a:ext uri="{FF2B5EF4-FFF2-40B4-BE49-F238E27FC236}">
                <a16:creationId xmlns:a16="http://schemas.microsoft.com/office/drawing/2014/main" id="{A19BA9FF-C77A-5AFE-E242-8BBCE6178E49}"/>
              </a:ext>
            </a:extLst>
          </p:cNvPr>
          <p:cNvSpPr txBox="1"/>
          <p:nvPr/>
        </p:nvSpPr>
        <p:spPr bwMode="auto">
          <a:xfrm>
            <a:off x="2558815" y="5707667"/>
            <a:ext cx="31931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Aft>
                <a:spcPct val="0"/>
              </a:spcAft>
              <a:buClrTx/>
              <a:buFontTx/>
              <a:buNone/>
            </a:pPr>
            <a:r>
              <a:rPr lang="en-US" sz="1600" b="0" dirty="0">
                <a:solidFill>
                  <a:schemeClr val="bg1"/>
                </a:solidFill>
                <a:latin typeface="Calibri" panose="020F0502020204030204" pitchFamily="34" charset="0"/>
              </a:rPr>
              <a:t>600 mg BID only</a:t>
            </a:r>
          </a:p>
          <a:p>
            <a:pPr algn="l">
              <a:lnSpc>
                <a:spcPct val="100000"/>
              </a:lnSpc>
              <a:spcAft>
                <a:spcPct val="0"/>
              </a:spcAft>
              <a:buClrTx/>
              <a:buFontTx/>
              <a:buNone/>
            </a:pPr>
            <a:r>
              <a:rPr lang="en-US" sz="1600" dirty="0">
                <a:solidFill>
                  <a:schemeClr val="bg1"/>
                </a:solidFill>
                <a:latin typeface="Calibri" panose="020F0502020204030204" pitchFamily="34" charset="0"/>
              </a:rPr>
              <a:t>600 mg BID majority of time treated</a:t>
            </a:r>
            <a:endParaRPr lang="en-US" sz="1600" b="0" dirty="0">
              <a:solidFill>
                <a:schemeClr val="bg1"/>
              </a:solidFill>
              <a:latin typeface="Calibri" panose="020F0502020204030204" pitchFamily="34" charset="0"/>
            </a:endParaRPr>
          </a:p>
        </p:txBody>
      </p:sp>
      <p:sp>
        <p:nvSpPr>
          <p:cNvPr id="33" name="TextBox 32">
            <a:extLst>
              <a:ext uri="{FF2B5EF4-FFF2-40B4-BE49-F238E27FC236}">
                <a16:creationId xmlns:a16="http://schemas.microsoft.com/office/drawing/2014/main" id="{3E8474B9-4DA9-8C7D-CEF8-439B7B168AF7}"/>
              </a:ext>
            </a:extLst>
          </p:cNvPr>
          <p:cNvSpPr txBox="1"/>
          <p:nvPr/>
        </p:nvSpPr>
        <p:spPr bwMode="auto">
          <a:xfrm>
            <a:off x="6681338" y="5707667"/>
            <a:ext cx="31931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Aft>
                <a:spcPct val="0"/>
              </a:spcAft>
              <a:buClrTx/>
              <a:buFontTx/>
              <a:buNone/>
            </a:pPr>
            <a:r>
              <a:rPr lang="en-US" sz="1600" b="0" dirty="0">
                <a:solidFill>
                  <a:schemeClr val="bg1"/>
                </a:solidFill>
                <a:latin typeface="Calibri" panose="020F0502020204030204" pitchFamily="34" charset="0"/>
              </a:rPr>
              <a:t>400 mg </a:t>
            </a:r>
            <a:r>
              <a:rPr lang="en-US" sz="1600" dirty="0">
                <a:solidFill>
                  <a:schemeClr val="bg1"/>
                </a:solidFill>
                <a:latin typeface="Calibri" panose="020F0502020204030204" pitchFamily="34" charset="0"/>
              </a:rPr>
              <a:t>BID majority of time treated</a:t>
            </a:r>
            <a:endParaRPr lang="en-US" sz="1600" b="0" dirty="0">
              <a:solidFill>
                <a:schemeClr val="bg1"/>
              </a:solidFill>
              <a:latin typeface="Calibri" panose="020F0502020204030204" pitchFamily="34" charset="0"/>
            </a:endParaRPr>
          </a:p>
          <a:p>
            <a:pPr algn="l">
              <a:lnSpc>
                <a:spcPct val="100000"/>
              </a:lnSpc>
              <a:spcAft>
                <a:spcPct val="0"/>
              </a:spcAft>
              <a:buClrTx/>
              <a:buFontTx/>
              <a:buNone/>
            </a:pPr>
            <a:r>
              <a:rPr lang="en-US" sz="1600" dirty="0">
                <a:solidFill>
                  <a:schemeClr val="bg1"/>
                </a:solidFill>
                <a:latin typeface="Calibri" panose="020F0502020204030204" pitchFamily="34" charset="0"/>
              </a:rPr>
              <a:t>200 mg BID majority of time treated</a:t>
            </a:r>
            <a:endParaRPr lang="en-US" sz="1600" b="0" dirty="0">
              <a:solidFill>
                <a:schemeClr val="bg1"/>
              </a:solidFill>
              <a:latin typeface="Calibri" panose="020F0502020204030204" pitchFamily="34" charset="0"/>
            </a:endParaRPr>
          </a:p>
        </p:txBody>
      </p:sp>
      <p:sp>
        <p:nvSpPr>
          <p:cNvPr id="34" name="Rectangle 33">
            <a:extLst>
              <a:ext uri="{FF2B5EF4-FFF2-40B4-BE49-F238E27FC236}">
                <a16:creationId xmlns:a16="http://schemas.microsoft.com/office/drawing/2014/main" id="{E06D4E4D-C1B0-30E6-C922-8766C0CECFA0}"/>
              </a:ext>
            </a:extLst>
          </p:cNvPr>
          <p:cNvSpPr/>
          <p:nvPr/>
        </p:nvSpPr>
        <p:spPr bwMode="auto">
          <a:xfrm>
            <a:off x="2394244" y="5806289"/>
            <a:ext cx="153537" cy="153537"/>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1612D111-7F4F-1992-2F0F-F38BB9BEB131}"/>
              </a:ext>
            </a:extLst>
          </p:cNvPr>
          <p:cNvSpPr/>
          <p:nvPr/>
        </p:nvSpPr>
        <p:spPr bwMode="auto">
          <a:xfrm>
            <a:off x="2394244" y="6054663"/>
            <a:ext cx="153537" cy="153537"/>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C0B0926B-93A3-8EB2-3D18-78641372BCFF}"/>
              </a:ext>
            </a:extLst>
          </p:cNvPr>
          <p:cNvSpPr/>
          <p:nvPr/>
        </p:nvSpPr>
        <p:spPr bwMode="auto">
          <a:xfrm>
            <a:off x="6541547" y="5806289"/>
            <a:ext cx="153537" cy="153537"/>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054B72A0-4B46-F5C2-7B5B-430658B3BDF7}"/>
              </a:ext>
            </a:extLst>
          </p:cNvPr>
          <p:cNvSpPr/>
          <p:nvPr/>
        </p:nvSpPr>
        <p:spPr bwMode="auto">
          <a:xfrm>
            <a:off x="6541547" y="6054663"/>
            <a:ext cx="153537" cy="153537"/>
          </a:xfrm>
          <a:prstGeom prst="rect">
            <a:avLst/>
          </a:prstGeom>
          <a:solidFill>
            <a:schemeClr val="accent6">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7BEE089F-C212-CCBC-99F7-B11F5F7FB89C}"/>
              </a:ext>
            </a:extLst>
          </p:cNvPr>
          <p:cNvSpPr/>
          <p:nvPr/>
        </p:nvSpPr>
        <p:spPr bwMode="auto">
          <a:xfrm>
            <a:off x="1535039" y="2609592"/>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98C181C0-1ADD-CF38-1D55-F27EF043C0DE}"/>
              </a:ext>
            </a:extLst>
          </p:cNvPr>
          <p:cNvSpPr/>
          <p:nvPr/>
        </p:nvSpPr>
        <p:spPr bwMode="auto">
          <a:xfrm>
            <a:off x="1535039" y="2796538"/>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787B6A46-BC1E-32E7-B306-185DBE808A78}"/>
              </a:ext>
            </a:extLst>
          </p:cNvPr>
          <p:cNvSpPr/>
          <p:nvPr/>
        </p:nvSpPr>
        <p:spPr bwMode="auto">
          <a:xfrm>
            <a:off x="1535039" y="3168392"/>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CA2CB494-1493-B811-69E5-DACE961C1DB3}"/>
              </a:ext>
            </a:extLst>
          </p:cNvPr>
          <p:cNvSpPr/>
          <p:nvPr/>
        </p:nvSpPr>
        <p:spPr bwMode="auto">
          <a:xfrm>
            <a:off x="1535039" y="3355338"/>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AF540391-902C-3C28-6630-0006BC1FB18F}"/>
              </a:ext>
            </a:extLst>
          </p:cNvPr>
          <p:cNvSpPr/>
          <p:nvPr/>
        </p:nvSpPr>
        <p:spPr bwMode="auto">
          <a:xfrm>
            <a:off x="1535039" y="3735489"/>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D0C342DC-0CB9-7347-C7BE-8485C5BDB135}"/>
              </a:ext>
            </a:extLst>
          </p:cNvPr>
          <p:cNvSpPr/>
          <p:nvPr/>
        </p:nvSpPr>
        <p:spPr bwMode="auto">
          <a:xfrm>
            <a:off x="1535039" y="3922435"/>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8D432BA1-79E8-92A6-2162-CCD4DC923460}"/>
              </a:ext>
            </a:extLst>
          </p:cNvPr>
          <p:cNvSpPr/>
          <p:nvPr/>
        </p:nvSpPr>
        <p:spPr bwMode="auto">
          <a:xfrm>
            <a:off x="1535039" y="4109381"/>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5EE246FA-29A9-0D8D-A122-32E87871120A}"/>
              </a:ext>
            </a:extLst>
          </p:cNvPr>
          <p:cNvSpPr/>
          <p:nvPr/>
        </p:nvSpPr>
        <p:spPr bwMode="auto">
          <a:xfrm>
            <a:off x="1535039" y="4674893"/>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0E6E2797-F00C-8060-0717-EA0D68FD9E58}"/>
              </a:ext>
            </a:extLst>
          </p:cNvPr>
          <p:cNvSpPr/>
          <p:nvPr/>
        </p:nvSpPr>
        <p:spPr bwMode="auto">
          <a:xfrm>
            <a:off x="1535039" y="4861839"/>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4CC56300-D0CF-A6F8-FED6-EE353D5C20CF}"/>
              </a:ext>
            </a:extLst>
          </p:cNvPr>
          <p:cNvSpPr/>
          <p:nvPr/>
        </p:nvSpPr>
        <p:spPr bwMode="auto">
          <a:xfrm>
            <a:off x="1535039" y="5048785"/>
            <a:ext cx="192161" cy="99742"/>
          </a:xfrm>
          <a:prstGeom prst="rect">
            <a:avLst/>
          </a:prstGeom>
          <a:solidFill>
            <a:schemeClr val="accent4">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FAD65039-6C81-6A91-78EF-4C317E9318D0}"/>
              </a:ext>
            </a:extLst>
          </p:cNvPr>
          <p:cNvSpPr/>
          <p:nvPr/>
        </p:nvSpPr>
        <p:spPr bwMode="auto">
          <a:xfrm>
            <a:off x="1535039" y="4474645"/>
            <a:ext cx="192161" cy="99742"/>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FBA28B77-41DA-0750-D99C-930E970B7C27}"/>
              </a:ext>
            </a:extLst>
          </p:cNvPr>
          <p:cNvSpPr/>
          <p:nvPr/>
        </p:nvSpPr>
        <p:spPr bwMode="auto">
          <a:xfrm>
            <a:off x="1535039" y="4295383"/>
            <a:ext cx="192161" cy="99742"/>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D98BF485-1EDE-322D-DD93-1DFF553B7D7A}"/>
              </a:ext>
            </a:extLst>
          </p:cNvPr>
          <p:cNvSpPr/>
          <p:nvPr/>
        </p:nvSpPr>
        <p:spPr bwMode="auto">
          <a:xfrm>
            <a:off x="1535039" y="3545826"/>
            <a:ext cx="192161" cy="99742"/>
          </a:xfrm>
          <a:prstGeom prst="rect">
            <a:avLst/>
          </a:prstGeom>
          <a:solidFill>
            <a:schemeClr val="accent3">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CDF54E6D-68E5-6CE7-B9F9-020DD4995596}"/>
              </a:ext>
            </a:extLst>
          </p:cNvPr>
          <p:cNvSpPr/>
          <p:nvPr/>
        </p:nvSpPr>
        <p:spPr bwMode="auto">
          <a:xfrm>
            <a:off x="1535039" y="2988219"/>
            <a:ext cx="192161" cy="9974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41956CE1-A655-93C9-3833-B00CCF6ADE26}"/>
              </a:ext>
            </a:extLst>
          </p:cNvPr>
          <p:cNvSpPr/>
          <p:nvPr/>
        </p:nvSpPr>
        <p:spPr bwMode="auto">
          <a:xfrm>
            <a:off x="1535039" y="2424310"/>
            <a:ext cx="192161" cy="9974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5D4B73E0-1165-438E-1951-6DE8FEA1B60E}"/>
              </a:ext>
            </a:extLst>
          </p:cNvPr>
          <p:cNvSpPr/>
          <p:nvPr/>
        </p:nvSpPr>
        <p:spPr bwMode="auto">
          <a:xfrm>
            <a:off x="1535039" y="2053785"/>
            <a:ext cx="192161" cy="9974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65673D13-BB98-1AA1-0361-04E9544A90DC}"/>
              </a:ext>
            </a:extLst>
          </p:cNvPr>
          <p:cNvSpPr/>
          <p:nvPr/>
        </p:nvSpPr>
        <p:spPr bwMode="auto">
          <a:xfrm>
            <a:off x="1535039" y="1864493"/>
            <a:ext cx="192161" cy="9974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2250C257-C135-0817-BBF0-F8F4332CECAD}"/>
              </a:ext>
            </a:extLst>
          </p:cNvPr>
          <p:cNvSpPr/>
          <p:nvPr/>
        </p:nvSpPr>
        <p:spPr bwMode="auto">
          <a:xfrm>
            <a:off x="1535039" y="1678948"/>
            <a:ext cx="192161" cy="99742"/>
          </a:xfrm>
          <a:prstGeom prst="rect">
            <a:avLst/>
          </a:prstGeom>
          <a:solidFill>
            <a:schemeClr val="accent6">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BEAC8ED3-4B53-798E-2AD8-987F3644AEED}"/>
              </a:ext>
            </a:extLst>
          </p:cNvPr>
          <p:cNvSpPr/>
          <p:nvPr/>
        </p:nvSpPr>
        <p:spPr bwMode="auto">
          <a:xfrm>
            <a:off x="1535039" y="2239787"/>
            <a:ext cx="192161" cy="99742"/>
          </a:xfrm>
          <a:prstGeom prst="rect">
            <a:avLst/>
          </a:prstGeom>
          <a:solidFill>
            <a:schemeClr val="accent6">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TextBox 75">
            <a:extLst>
              <a:ext uri="{FF2B5EF4-FFF2-40B4-BE49-F238E27FC236}">
                <a16:creationId xmlns:a16="http://schemas.microsoft.com/office/drawing/2014/main" id="{AD42ADAE-3292-693A-03EA-B8A000B04031}"/>
              </a:ext>
            </a:extLst>
          </p:cNvPr>
          <p:cNvSpPr txBox="1"/>
          <p:nvPr/>
        </p:nvSpPr>
        <p:spPr bwMode="auto">
          <a:xfrm>
            <a:off x="2179501" y="4971089"/>
            <a:ext cx="359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NE</a:t>
            </a:r>
          </a:p>
        </p:txBody>
      </p:sp>
      <p:sp>
        <p:nvSpPr>
          <p:cNvPr id="77" name="TextBox 76">
            <a:extLst>
              <a:ext uri="{FF2B5EF4-FFF2-40B4-BE49-F238E27FC236}">
                <a16:creationId xmlns:a16="http://schemas.microsoft.com/office/drawing/2014/main" id="{38B02B98-C178-065E-6B48-F43B44344A89}"/>
              </a:ext>
            </a:extLst>
          </p:cNvPr>
          <p:cNvSpPr txBox="1"/>
          <p:nvPr/>
        </p:nvSpPr>
        <p:spPr bwMode="auto">
          <a:xfrm>
            <a:off x="2227986" y="4768961"/>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8" name="TextBox 77">
            <a:extLst>
              <a:ext uri="{FF2B5EF4-FFF2-40B4-BE49-F238E27FC236}">
                <a16:creationId xmlns:a16="http://schemas.microsoft.com/office/drawing/2014/main" id="{DE647D0D-E5B4-BBBE-F80E-7E6D3403C64B}"/>
              </a:ext>
            </a:extLst>
          </p:cNvPr>
          <p:cNvSpPr txBox="1"/>
          <p:nvPr/>
        </p:nvSpPr>
        <p:spPr bwMode="auto">
          <a:xfrm>
            <a:off x="2496947" y="4584840"/>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79" name="TextBox 78">
            <a:extLst>
              <a:ext uri="{FF2B5EF4-FFF2-40B4-BE49-F238E27FC236}">
                <a16:creationId xmlns:a16="http://schemas.microsoft.com/office/drawing/2014/main" id="{039E93E8-C0EC-9107-568B-53BA2FDA6822}"/>
              </a:ext>
            </a:extLst>
          </p:cNvPr>
          <p:cNvSpPr txBox="1"/>
          <p:nvPr/>
        </p:nvSpPr>
        <p:spPr bwMode="auto">
          <a:xfrm>
            <a:off x="2681818" y="4392340"/>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80" name="TextBox 79">
            <a:extLst>
              <a:ext uri="{FF2B5EF4-FFF2-40B4-BE49-F238E27FC236}">
                <a16:creationId xmlns:a16="http://schemas.microsoft.com/office/drawing/2014/main" id="{16ADFDE8-DDEA-47F1-8195-728732CA73E2}"/>
              </a:ext>
            </a:extLst>
          </p:cNvPr>
          <p:cNvSpPr txBox="1"/>
          <p:nvPr/>
        </p:nvSpPr>
        <p:spPr bwMode="auto">
          <a:xfrm>
            <a:off x="2950428" y="4214497"/>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SD</a:t>
            </a:r>
          </a:p>
        </p:txBody>
      </p:sp>
      <p:sp>
        <p:nvSpPr>
          <p:cNvPr id="81" name="TextBox 80">
            <a:extLst>
              <a:ext uri="{FF2B5EF4-FFF2-40B4-BE49-F238E27FC236}">
                <a16:creationId xmlns:a16="http://schemas.microsoft.com/office/drawing/2014/main" id="{453067C1-006D-FAC8-AC0A-EA37D10780FA}"/>
              </a:ext>
            </a:extLst>
          </p:cNvPr>
          <p:cNvSpPr txBox="1"/>
          <p:nvPr/>
        </p:nvSpPr>
        <p:spPr bwMode="auto">
          <a:xfrm>
            <a:off x="3363178" y="4018384"/>
            <a:ext cx="359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PD</a:t>
            </a:r>
          </a:p>
        </p:txBody>
      </p:sp>
      <p:sp>
        <p:nvSpPr>
          <p:cNvPr id="83" name="TextBox 82">
            <a:extLst>
              <a:ext uri="{FF2B5EF4-FFF2-40B4-BE49-F238E27FC236}">
                <a16:creationId xmlns:a16="http://schemas.microsoft.com/office/drawing/2014/main" id="{B80F1F56-8B2C-9F21-9B10-8B869A52297C}"/>
              </a:ext>
            </a:extLst>
          </p:cNvPr>
          <p:cNvSpPr txBox="1"/>
          <p:nvPr/>
        </p:nvSpPr>
        <p:spPr bwMode="auto">
          <a:xfrm>
            <a:off x="3540899" y="3836842"/>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S</a:t>
            </a:r>
            <a:r>
              <a:rPr lang="en-US" sz="1200" b="0" dirty="0">
                <a:solidFill>
                  <a:schemeClr val="bg1"/>
                </a:solidFill>
                <a:latin typeface="Calibri" panose="020F0502020204030204" pitchFamily="34" charset="0"/>
              </a:rPr>
              <a:t>D</a:t>
            </a:r>
          </a:p>
        </p:txBody>
      </p:sp>
      <p:sp>
        <p:nvSpPr>
          <p:cNvPr id="84" name="TextBox 83">
            <a:extLst>
              <a:ext uri="{FF2B5EF4-FFF2-40B4-BE49-F238E27FC236}">
                <a16:creationId xmlns:a16="http://schemas.microsoft.com/office/drawing/2014/main" id="{43605748-288E-C882-ACF5-55465B1F5900}"/>
              </a:ext>
            </a:extLst>
          </p:cNvPr>
          <p:cNvSpPr txBox="1"/>
          <p:nvPr/>
        </p:nvSpPr>
        <p:spPr bwMode="auto">
          <a:xfrm>
            <a:off x="3549650" y="3643228"/>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PR</a:t>
            </a:r>
            <a:endParaRPr lang="en-US" sz="1200" b="0" dirty="0">
              <a:solidFill>
                <a:schemeClr val="bg1"/>
              </a:solidFill>
              <a:latin typeface="Calibri" panose="020F0502020204030204" pitchFamily="34" charset="0"/>
            </a:endParaRPr>
          </a:p>
        </p:txBody>
      </p:sp>
      <p:sp>
        <p:nvSpPr>
          <p:cNvPr id="85" name="TextBox 84">
            <a:extLst>
              <a:ext uri="{FF2B5EF4-FFF2-40B4-BE49-F238E27FC236}">
                <a16:creationId xmlns:a16="http://schemas.microsoft.com/office/drawing/2014/main" id="{40FE3642-E907-CDF2-4747-5E4CD4ECFF49}"/>
              </a:ext>
            </a:extLst>
          </p:cNvPr>
          <p:cNvSpPr txBox="1"/>
          <p:nvPr/>
        </p:nvSpPr>
        <p:spPr bwMode="auto">
          <a:xfrm>
            <a:off x="4027645" y="3272779"/>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PR</a:t>
            </a:r>
            <a:endParaRPr lang="en-US" sz="1200" b="0" dirty="0">
              <a:solidFill>
                <a:schemeClr val="bg1"/>
              </a:solidFill>
              <a:latin typeface="Calibri" panose="020F0502020204030204" pitchFamily="34" charset="0"/>
            </a:endParaRPr>
          </a:p>
        </p:txBody>
      </p:sp>
      <p:sp>
        <p:nvSpPr>
          <p:cNvPr id="86" name="TextBox 85">
            <a:extLst>
              <a:ext uri="{FF2B5EF4-FFF2-40B4-BE49-F238E27FC236}">
                <a16:creationId xmlns:a16="http://schemas.microsoft.com/office/drawing/2014/main" id="{FA2BA774-D5BA-182B-7E97-493CE205B8FB}"/>
              </a:ext>
            </a:extLst>
          </p:cNvPr>
          <p:cNvSpPr txBox="1"/>
          <p:nvPr/>
        </p:nvSpPr>
        <p:spPr bwMode="auto">
          <a:xfrm>
            <a:off x="4017718" y="3457032"/>
            <a:ext cx="359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PD</a:t>
            </a:r>
            <a:endParaRPr lang="en-US" sz="1200" b="0" dirty="0">
              <a:solidFill>
                <a:schemeClr val="bg1"/>
              </a:solidFill>
              <a:latin typeface="Calibri" panose="020F0502020204030204" pitchFamily="34" charset="0"/>
            </a:endParaRPr>
          </a:p>
        </p:txBody>
      </p:sp>
      <p:sp>
        <p:nvSpPr>
          <p:cNvPr id="87" name="TextBox 86">
            <a:extLst>
              <a:ext uri="{FF2B5EF4-FFF2-40B4-BE49-F238E27FC236}">
                <a16:creationId xmlns:a16="http://schemas.microsoft.com/office/drawing/2014/main" id="{6EFC7A64-E7D2-336F-EC0C-160AFB8787CC}"/>
              </a:ext>
            </a:extLst>
          </p:cNvPr>
          <p:cNvSpPr txBox="1"/>
          <p:nvPr/>
        </p:nvSpPr>
        <p:spPr bwMode="auto">
          <a:xfrm>
            <a:off x="4027645" y="3081530"/>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CR</a:t>
            </a:r>
            <a:endParaRPr lang="en-US" sz="1200" b="0" dirty="0">
              <a:solidFill>
                <a:schemeClr val="bg1"/>
              </a:solidFill>
              <a:latin typeface="Calibri" panose="020F0502020204030204" pitchFamily="34" charset="0"/>
            </a:endParaRPr>
          </a:p>
        </p:txBody>
      </p:sp>
      <p:sp>
        <p:nvSpPr>
          <p:cNvPr id="88" name="TextBox 87">
            <a:extLst>
              <a:ext uri="{FF2B5EF4-FFF2-40B4-BE49-F238E27FC236}">
                <a16:creationId xmlns:a16="http://schemas.microsoft.com/office/drawing/2014/main" id="{388C1554-DEED-047A-ABF5-8807DBD17DBE}"/>
              </a:ext>
            </a:extLst>
          </p:cNvPr>
          <p:cNvSpPr txBox="1"/>
          <p:nvPr/>
        </p:nvSpPr>
        <p:spPr bwMode="auto">
          <a:xfrm>
            <a:off x="4256218" y="2897188"/>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SD</a:t>
            </a:r>
            <a:endParaRPr lang="en-US" sz="1200" b="0" dirty="0">
              <a:solidFill>
                <a:schemeClr val="bg1"/>
              </a:solidFill>
              <a:latin typeface="Calibri" panose="020F0502020204030204" pitchFamily="34" charset="0"/>
            </a:endParaRPr>
          </a:p>
        </p:txBody>
      </p:sp>
      <p:sp>
        <p:nvSpPr>
          <p:cNvPr id="89" name="TextBox 88">
            <a:extLst>
              <a:ext uri="{FF2B5EF4-FFF2-40B4-BE49-F238E27FC236}">
                <a16:creationId xmlns:a16="http://schemas.microsoft.com/office/drawing/2014/main" id="{B571D253-6336-47D3-01D4-C74462B2476D}"/>
              </a:ext>
            </a:extLst>
          </p:cNvPr>
          <p:cNvSpPr txBox="1"/>
          <p:nvPr/>
        </p:nvSpPr>
        <p:spPr bwMode="auto">
          <a:xfrm>
            <a:off x="4431106" y="2714870"/>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SD</a:t>
            </a:r>
            <a:endParaRPr lang="en-US" sz="1200" b="0" dirty="0">
              <a:solidFill>
                <a:schemeClr val="bg1"/>
              </a:solidFill>
              <a:latin typeface="Calibri" panose="020F0502020204030204" pitchFamily="34" charset="0"/>
            </a:endParaRPr>
          </a:p>
        </p:txBody>
      </p:sp>
      <p:sp>
        <p:nvSpPr>
          <p:cNvPr id="90" name="TextBox 89">
            <a:extLst>
              <a:ext uri="{FF2B5EF4-FFF2-40B4-BE49-F238E27FC236}">
                <a16:creationId xmlns:a16="http://schemas.microsoft.com/office/drawing/2014/main" id="{D8F65B23-D7CF-97B7-6A0E-4EED5765452F}"/>
              </a:ext>
            </a:extLst>
          </p:cNvPr>
          <p:cNvSpPr txBox="1"/>
          <p:nvPr/>
        </p:nvSpPr>
        <p:spPr bwMode="auto">
          <a:xfrm>
            <a:off x="5395582" y="2154646"/>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SD</a:t>
            </a:r>
            <a:endParaRPr lang="en-US" sz="1200" b="0" dirty="0">
              <a:solidFill>
                <a:schemeClr val="bg1"/>
              </a:solidFill>
              <a:latin typeface="Calibri" panose="020F0502020204030204" pitchFamily="34" charset="0"/>
            </a:endParaRPr>
          </a:p>
        </p:txBody>
      </p:sp>
      <p:sp>
        <p:nvSpPr>
          <p:cNvPr id="91" name="TextBox 90">
            <a:extLst>
              <a:ext uri="{FF2B5EF4-FFF2-40B4-BE49-F238E27FC236}">
                <a16:creationId xmlns:a16="http://schemas.microsoft.com/office/drawing/2014/main" id="{22542063-216A-3852-E9CA-5B5AAA75A781}"/>
              </a:ext>
            </a:extLst>
          </p:cNvPr>
          <p:cNvSpPr txBox="1"/>
          <p:nvPr/>
        </p:nvSpPr>
        <p:spPr bwMode="auto">
          <a:xfrm>
            <a:off x="5395582" y="2340256"/>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SD</a:t>
            </a:r>
            <a:endParaRPr lang="en-US" sz="1200" b="0" dirty="0">
              <a:solidFill>
                <a:schemeClr val="bg1"/>
              </a:solidFill>
              <a:latin typeface="Calibri" panose="020F0502020204030204" pitchFamily="34" charset="0"/>
            </a:endParaRPr>
          </a:p>
        </p:txBody>
      </p:sp>
      <p:sp>
        <p:nvSpPr>
          <p:cNvPr id="92" name="TextBox 91">
            <a:extLst>
              <a:ext uri="{FF2B5EF4-FFF2-40B4-BE49-F238E27FC236}">
                <a16:creationId xmlns:a16="http://schemas.microsoft.com/office/drawing/2014/main" id="{01A5BA50-5D6C-E56F-1D79-BC24F384D024}"/>
              </a:ext>
            </a:extLst>
          </p:cNvPr>
          <p:cNvSpPr txBox="1"/>
          <p:nvPr/>
        </p:nvSpPr>
        <p:spPr bwMode="auto">
          <a:xfrm>
            <a:off x="5334735" y="2520963"/>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PR</a:t>
            </a:r>
            <a:endParaRPr lang="en-US" sz="1200" b="0" dirty="0">
              <a:solidFill>
                <a:schemeClr val="bg1"/>
              </a:solidFill>
              <a:latin typeface="Calibri" panose="020F0502020204030204" pitchFamily="34" charset="0"/>
            </a:endParaRPr>
          </a:p>
        </p:txBody>
      </p:sp>
      <p:sp>
        <p:nvSpPr>
          <p:cNvPr id="93" name="TextBox 92">
            <a:extLst>
              <a:ext uri="{FF2B5EF4-FFF2-40B4-BE49-F238E27FC236}">
                <a16:creationId xmlns:a16="http://schemas.microsoft.com/office/drawing/2014/main" id="{06B354D5-ADDD-17B7-EDD0-36F9626569E3}"/>
              </a:ext>
            </a:extLst>
          </p:cNvPr>
          <p:cNvSpPr txBox="1"/>
          <p:nvPr/>
        </p:nvSpPr>
        <p:spPr bwMode="auto">
          <a:xfrm>
            <a:off x="6032643" y="1962601"/>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CR</a:t>
            </a:r>
            <a:endParaRPr lang="en-US" sz="1200" b="0" dirty="0">
              <a:solidFill>
                <a:schemeClr val="bg1"/>
              </a:solidFill>
              <a:latin typeface="Calibri" panose="020F0502020204030204" pitchFamily="34" charset="0"/>
            </a:endParaRPr>
          </a:p>
        </p:txBody>
      </p:sp>
      <p:sp>
        <p:nvSpPr>
          <p:cNvPr id="94" name="TextBox 93">
            <a:extLst>
              <a:ext uri="{FF2B5EF4-FFF2-40B4-BE49-F238E27FC236}">
                <a16:creationId xmlns:a16="http://schemas.microsoft.com/office/drawing/2014/main" id="{995234FB-3A1A-753D-5C53-499CF01A0C16}"/>
              </a:ext>
            </a:extLst>
          </p:cNvPr>
          <p:cNvSpPr txBox="1"/>
          <p:nvPr/>
        </p:nvSpPr>
        <p:spPr bwMode="auto">
          <a:xfrm>
            <a:off x="10045700" y="1591285"/>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SD</a:t>
            </a:r>
            <a:endParaRPr lang="en-US" sz="1200" b="0" dirty="0">
              <a:solidFill>
                <a:schemeClr val="bg1"/>
              </a:solidFill>
              <a:latin typeface="Calibri" panose="020F0502020204030204" pitchFamily="34" charset="0"/>
            </a:endParaRPr>
          </a:p>
        </p:txBody>
      </p:sp>
      <p:sp>
        <p:nvSpPr>
          <p:cNvPr id="95" name="Isosceles Triangle 94">
            <a:extLst>
              <a:ext uri="{FF2B5EF4-FFF2-40B4-BE49-F238E27FC236}">
                <a16:creationId xmlns:a16="http://schemas.microsoft.com/office/drawing/2014/main" id="{98ECA4C2-A973-3176-B4AB-3440F502C3F6}"/>
              </a:ext>
            </a:extLst>
          </p:cNvPr>
          <p:cNvSpPr/>
          <p:nvPr/>
        </p:nvSpPr>
        <p:spPr bwMode="auto">
          <a:xfrm>
            <a:off x="2582927" y="1870769"/>
            <a:ext cx="114704" cy="9888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Isosceles Triangle 95">
            <a:extLst>
              <a:ext uri="{FF2B5EF4-FFF2-40B4-BE49-F238E27FC236}">
                <a16:creationId xmlns:a16="http://schemas.microsoft.com/office/drawing/2014/main" id="{60300309-2523-3670-4D5F-EC19A836A94D}"/>
              </a:ext>
            </a:extLst>
          </p:cNvPr>
          <p:cNvSpPr/>
          <p:nvPr/>
        </p:nvSpPr>
        <p:spPr bwMode="auto">
          <a:xfrm>
            <a:off x="2439595" y="2049839"/>
            <a:ext cx="114704" cy="9888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Isosceles Triangle 96">
            <a:extLst>
              <a:ext uri="{FF2B5EF4-FFF2-40B4-BE49-F238E27FC236}">
                <a16:creationId xmlns:a16="http://schemas.microsoft.com/office/drawing/2014/main" id="{A54655FA-BACC-27C2-1918-4A4687A1158F}"/>
              </a:ext>
            </a:extLst>
          </p:cNvPr>
          <p:cNvSpPr/>
          <p:nvPr/>
        </p:nvSpPr>
        <p:spPr bwMode="auto">
          <a:xfrm>
            <a:off x="2656604" y="2616953"/>
            <a:ext cx="114704" cy="9888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Isosceles Triangle 97">
            <a:extLst>
              <a:ext uri="{FF2B5EF4-FFF2-40B4-BE49-F238E27FC236}">
                <a16:creationId xmlns:a16="http://schemas.microsoft.com/office/drawing/2014/main" id="{1FDA5E0D-CF43-D673-759F-2C99F9181B5A}"/>
              </a:ext>
            </a:extLst>
          </p:cNvPr>
          <p:cNvSpPr/>
          <p:nvPr/>
        </p:nvSpPr>
        <p:spPr bwMode="auto">
          <a:xfrm>
            <a:off x="2542938" y="3168821"/>
            <a:ext cx="114704" cy="9888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Isosceles Triangle 98">
            <a:extLst>
              <a:ext uri="{FF2B5EF4-FFF2-40B4-BE49-F238E27FC236}">
                <a16:creationId xmlns:a16="http://schemas.microsoft.com/office/drawing/2014/main" id="{900ED459-EF01-A0CF-554F-6F11A2A1B859}"/>
              </a:ext>
            </a:extLst>
          </p:cNvPr>
          <p:cNvSpPr/>
          <p:nvPr/>
        </p:nvSpPr>
        <p:spPr bwMode="auto">
          <a:xfrm>
            <a:off x="2660902" y="3352012"/>
            <a:ext cx="114704" cy="9888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Isosceles Triangle 99">
            <a:extLst>
              <a:ext uri="{FF2B5EF4-FFF2-40B4-BE49-F238E27FC236}">
                <a16:creationId xmlns:a16="http://schemas.microsoft.com/office/drawing/2014/main" id="{A452BFF8-BD06-B231-DE8C-B1759CC2D9E8}"/>
              </a:ext>
            </a:extLst>
          </p:cNvPr>
          <p:cNvSpPr/>
          <p:nvPr/>
        </p:nvSpPr>
        <p:spPr bwMode="auto">
          <a:xfrm>
            <a:off x="2562539" y="3735337"/>
            <a:ext cx="114704" cy="98883"/>
          </a:xfrm>
          <a:prstGeom prst="triangl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2EE7DDC8-0A67-32D2-6297-3A17CD5EFA48}"/>
              </a:ext>
            </a:extLst>
          </p:cNvPr>
          <p:cNvSpPr/>
          <p:nvPr/>
        </p:nvSpPr>
        <p:spPr bwMode="auto">
          <a:xfrm>
            <a:off x="4369628" y="1680376"/>
            <a:ext cx="97525" cy="9752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DCDC7B59-C2A0-6808-A265-90C3894EDC94}"/>
              </a:ext>
            </a:extLst>
          </p:cNvPr>
          <p:cNvSpPr/>
          <p:nvPr/>
        </p:nvSpPr>
        <p:spPr bwMode="auto">
          <a:xfrm>
            <a:off x="4407061" y="2423137"/>
            <a:ext cx="97525" cy="9752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DBB1D591-E53F-528D-D910-466317FD0F73}"/>
              </a:ext>
            </a:extLst>
          </p:cNvPr>
          <p:cNvSpPr/>
          <p:nvPr/>
        </p:nvSpPr>
        <p:spPr bwMode="auto">
          <a:xfrm>
            <a:off x="4150904" y="2984217"/>
            <a:ext cx="97525" cy="9752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FB6D72F6-D2A1-9518-F4BD-902991DE5232}"/>
              </a:ext>
            </a:extLst>
          </p:cNvPr>
          <p:cNvSpPr/>
          <p:nvPr/>
        </p:nvSpPr>
        <p:spPr bwMode="auto">
          <a:xfrm>
            <a:off x="4336624" y="2801166"/>
            <a:ext cx="97525" cy="9752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ADBDEF3E-E5BF-4731-390C-3D7844509B2E}"/>
              </a:ext>
            </a:extLst>
          </p:cNvPr>
          <p:cNvSpPr/>
          <p:nvPr/>
        </p:nvSpPr>
        <p:spPr bwMode="auto">
          <a:xfrm>
            <a:off x="5244487" y="2608397"/>
            <a:ext cx="97525" cy="9752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5079EFDA-AE4A-9A9B-92B6-C7B2FDA51F02}"/>
              </a:ext>
            </a:extLst>
          </p:cNvPr>
          <p:cNvSpPr/>
          <p:nvPr/>
        </p:nvSpPr>
        <p:spPr bwMode="auto">
          <a:xfrm>
            <a:off x="2416534" y="3548727"/>
            <a:ext cx="97525" cy="9752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Rectangle 107">
            <a:extLst>
              <a:ext uri="{FF2B5EF4-FFF2-40B4-BE49-F238E27FC236}">
                <a16:creationId xmlns:a16="http://schemas.microsoft.com/office/drawing/2014/main" id="{899DB81E-26D2-E26D-1D63-3A035E1D3568}"/>
              </a:ext>
            </a:extLst>
          </p:cNvPr>
          <p:cNvSpPr/>
          <p:nvPr/>
        </p:nvSpPr>
        <p:spPr bwMode="auto">
          <a:xfrm>
            <a:off x="2577762" y="4105362"/>
            <a:ext cx="97525" cy="97525"/>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Oval 108">
            <a:extLst>
              <a:ext uri="{FF2B5EF4-FFF2-40B4-BE49-F238E27FC236}">
                <a16:creationId xmlns:a16="http://schemas.microsoft.com/office/drawing/2014/main" id="{0EB4FC42-FB41-4F64-7C7A-D29861C7D608}"/>
              </a:ext>
            </a:extLst>
          </p:cNvPr>
          <p:cNvSpPr/>
          <p:nvPr/>
        </p:nvSpPr>
        <p:spPr bwMode="auto">
          <a:xfrm>
            <a:off x="2115103" y="5053026"/>
            <a:ext cx="90464" cy="90464"/>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Arrow: Right 109">
            <a:extLst>
              <a:ext uri="{FF2B5EF4-FFF2-40B4-BE49-F238E27FC236}">
                <a16:creationId xmlns:a16="http://schemas.microsoft.com/office/drawing/2014/main" id="{9DA24E3D-F007-B0B5-EF7B-E076B3E654A5}"/>
              </a:ext>
            </a:extLst>
          </p:cNvPr>
          <p:cNvSpPr/>
          <p:nvPr/>
        </p:nvSpPr>
        <p:spPr bwMode="auto">
          <a:xfrm>
            <a:off x="3043572" y="4474645"/>
            <a:ext cx="154238" cy="107149"/>
          </a:xfrm>
          <a:prstGeom prst="rightArrow">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Oval 110">
            <a:extLst>
              <a:ext uri="{FF2B5EF4-FFF2-40B4-BE49-F238E27FC236}">
                <a16:creationId xmlns:a16="http://schemas.microsoft.com/office/drawing/2014/main" id="{8A457D95-647D-813B-BAD5-2068AE458C14}"/>
              </a:ext>
            </a:extLst>
          </p:cNvPr>
          <p:cNvSpPr/>
          <p:nvPr/>
        </p:nvSpPr>
        <p:spPr bwMode="auto">
          <a:xfrm>
            <a:off x="3869424" y="4111990"/>
            <a:ext cx="90464" cy="90464"/>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Oval 111">
            <a:extLst>
              <a:ext uri="{FF2B5EF4-FFF2-40B4-BE49-F238E27FC236}">
                <a16:creationId xmlns:a16="http://schemas.microsoft.com/office/drawing/2014/main" id="{53519375-65FC-1E40-5DA2-4DA54006B53D}"/>
              </a:ext>
            </a:extLst>
          </p:cNvPr>
          <p:cNvSpPr/>
          <p:nvPr/>
        </p:nvSpPr>
        <p:spPr bwMode="auto">
          <a:xfrm>
            <a:off x="5213425" y="4293982"/>
            <a:ext cx="90464" cy="90464"/>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Arrow: Right 112">
            <a:extLst>
              <a:ext uri="{FF2B5EF4-FFF2-40B4-BE49-F238E27FC236}">
                <a16:creationId xmlns:a16="http://schemas.microsoft.com/office/drawing/2014/main" id="{82B56D53-307E-EA75-C120-4405344A0B97}"/>
              </a:ext>
            </a:extLst>
          </p:cNvPr>
          <p:cNvSpPr/>
          <p:nvPr/>
        </p:nvSpPr>
        <p:spPr bwMode="auto">
          <a:xfrm>
            <a:off x="3916773" y="3725385"/>
            <a:ext cx="154238" cy="107149"/>
          </a:xfrm>
          <a:prstGeom prst="rightArrow">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Arrow: Right 113">
            <a:extLst>
              <a:ext uri="{FF2B5EF4-FFF2-40B4-BE49-F238E27FC236}">
                <a16:creationId xmlns:a16="http://schemas.microsoft.com/office/drawing/2014/main" id="{9408FE1E-E782-372C-E2AB-F82810E63135}"/>
              </a:ext>
            </a:extLst>
          </p:cNvPr>
          <p:cNvSpPr/>
          <p:nvPr/>
        </p:nvSpPr>
        <p:spPr bwMode="auto">
          <a:xfrm>
            <a:off x="4420842" y="3545826"/>
            <a:ext cx="154238" cy="107149"/>
          </a:xfrm>
          <a:prstGeom prst="rightArrow">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Arrow: Right 114">
            <a:extLst>
              <a:ext uri="{FF2B5EF4-FFF2-40B4-BE49-F238E27FC236}">
                <a16:creationId xmlns:a16="http://schemas.microsoft.com/office/drawing/2014/main" id="{E8BA1536-A5D1-9D0F-76A8-5178E7F77448}"/>
              </a:ext>
            </a:extLst>
          </p:cNvPr>
          <p:cNvSpPr/>
          <p:nvPr/>
        </p:nvSpPr>
        <p:spPr bwMode="auto">
          <a:xfrm>
            <a:off x="4369628" y="3357862"/>
            <a:ext cx="154238" cy="107149"/>
          </a:xfrm>
          <a:prstGeom prst="rightArrow">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Arrow: Right 115">
            <a:extLst>
              <a:ext uri="{FF2B5EF4-FFF2-40B4-BE49-F238E27FC236}">
                <a16:creationId xmlns:a16="http://schemas.microsoft.com/office/drawing/2014/main" id="{06EDF03B-EF40-B65E-07B8-41BC2F026883}"/>
              </a:ext>
            </a:extLst>
          </p:cNvPr>
          <p:cNvSpPr/>
          <p:nvPr/>
        </p:nvSpPr>
        <p:spPr bwMode="auto">
          <a:xfrm>
            <a:off x="4372522" y="3168308"/>
            <a:ext cx="154238" cy="107149"/>
          </a:xfrm>
          <a:prstGeom prst="rightArrow">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Oval 116">
            <a:extLst>
              <a:ext uri="{FF2B5EF4-FFF2-40B4-BE49-F238E27FC236}">
                <a16:creationId xmlns:a16="http://schemas.microsoft.com/office/drawing/2014/main" id="{8F2961DC-122A-BDFE-29E9-8AFA67D0B1B3}"/>
              </a:ext>
            </a:extLst>
          </p:cNvPr>
          <p:cNvSpPr/>
          <p:nvPr/>
        </p:nvSpPr>
        <p:spPr bwMode="auto">
          <a:xfrm>
            <a:off x="4800515" y="2806966"/>
            <a:ext cx="90464" cy="90464"/>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Arrow: Right 117">
            <a:extLst>
              <a:ext uri="{FF2B5EF4-FFF2-40B4-BE49-F238E27FC236}">
                <a16:creationId xmlns:a16="http://schemas.microsoft.com/office/drawing/2014/main" id="{93D0145F-9C67-5097-3939-B705C8AE0085}"/>
              </a:ext>
            </a:extLst>
          </p:cNvPr>
          <p:cNvSpPr/>
          <p:nvPr/>
        </p:nvSpPr>
        <p:spPr bwMode="auto">
          <a:xfrm>
            <a:off x="6387309" y="2045705"/>
            <a:ext cx="154238" cy="107149"/>
          </a:xfrm>
          <a:prstGeom prst="rightArrow">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Arrow: Right 118">
            <a:extLst>
              <a:ext uri="{FF2B5EF4-FFF2-40B4-BE49-F238E27FC236}">
                <a16:creationId xmlns:a16="http://schemas.microsoft.com/office/drawing/2014/main" id="{3071986A-A99B-8C48-620D-7E9BF6032697}"/>
              </a:ext>
            </a:extLst>
          </p:cNvPr>
          <p:cNvSpPr/>
          <p:nvPr/>
        </p:nvSpPr>
        <p:spPr bwMode="auto">
          <a:xfrm>
            <a:off x="7750186" y="1860789"/>
            <a:ext cx="154238" cy="107149"/>
          </a:xfrm>
          <a:prstGeom prst="rightArrow">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Arrow: Right 119">
            <a:extLst>
              <a:ext uri="{FF2B5EF4-FFF2-40B4-BE49-F238E27FC236}">
                <a16:creationId xmlns:a16="http://schemas.microsoft.com/office/drawing/2014/main" id="{D3AB0612-47A0-DE46-38C8-40439E90B670}"/>
              </a:ext>
            </a:extLst>
          </p:cNvPr>
          <p:cNvSpPr/>
          <p:nvPr/>
        </p:nvSpPr>
        <p:spPr bwMode="auto">
          <a:xfrm>
            <a:off x="10388653" y="1675244"/>
            <a:ext cx="154238" cy="107149"/>
          </a:xfrm>
          <a:prstGeom prst="rightArrow">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TextBox 120">
            <a:extLst>
              <a:ext uri="{FF2B5EF4-FFF2-40B4-BE49-F238E27FC236}">
                <a16:creationId xmlns:a16="http://schemas.microsoft.com/office/drawing/2014/main" id="{57AC1EEE-2BE9-3496-1EEA-E6F356ACCD56}"/>
              </a:ext>
            </a:extLst>
          </p:cNvPr>
          <p:cNvSpPr txBox="1"/>
          <p:nvPr/>
        </p:nvSpPr>
        <p:spPr bwMode="auto">
          <a:xfrm>
            <a:off x="7371143" y="1777351"/>
            <a:ext cx="3497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CR</a:t>
            </a:r>
            <a:endParaRPr lang="en-US" sz="1200" b="0" dirty="0">
              <a:solidFill>
                <a:schemeClr val="bg1"/>
              </a:solidFill>
              <a:latin typeface="Calibri" panose="020F0502020204030204" pitchFamily="34" charset="0"/>
            </a:endParaRPr>
          </a:p>
        </p:txBody>
      </p:sp>
      <p:grpSp>
        <p:nvGrpSpPr>
          <p:cNvPr id="139" name="Group 138">
            <a:extLst>
              <a:ext uri="{FF2B5EF4-FFF2-40B4-BE49-F238E27FC236}">
                <a16:creationId xmlns:a16="http://schemas.microsoft.com/office/drawing/2014/main" id="{4783A684-C3B8-FE4F-8E85-16CB122BE1CC}"/>
              </a:ext>
            </a:extLst>
          </p:cNvPr>
          <p:cNvGrpSpPr/>
          <p:nvPr/>
        </p:nvGrpSpPr>
        <p:grpSpPr>
          <a:xfrm>
            <a:off x="1772919" y="5260657"/>
            <a:ext cx="8645339" cy="88325"/>
            <a:chOff x="1772919" y="4642147"/>
            <a:chExt cx="8645339" cy="879362"/>
          </a:xfrm>
        </p:grpSpPr>
        <p:grpSp>
          <p:nvGrpSpPr>
            <p:cNvPr id="122" name="Group 121">
              <a:extLst>
                <a:ext uri="{FF2B5EF4-FFF2-40B4-BE49-F238E27FC236}">
                  <a16:creationId xmlns:a16="http://schemas.microsoft.com/office/drawing/2014/main" id="{9C0CDEDD-5B77-DE82-5956-E9B7336C6B13}"/>
                </a:ext>
              </a:extLst>
            </p:cNvPr>
            <p:cNvGrpSpPr/>
            <p:nvPr/>
          </p:nvGrpSpPr>
          <p:grpSpPr>
            <a:xfrm rot="5400000">
              <a:off x="3198445" y="3216621"/>
              <a:ext cx="879362" cy="3730414"/>
              <a:chOff x="1244600" y="2260729"/>
              <a:chExt cx="538480" cy="2612168"/>
            </a:xfrm>
          </p:grpSpPr>
          <p:cxnSp>
            <p:nvCxnSpPr>
              <p:cNvPr id="123" name="Straight Connector 122">
                <a:extLst>
                  <a:ext uri="{FF2B5EF4-FFF2-40B4-BE49-F238E27FC236}">
                    <a16:creationId xmlns:a16="http://schemas.microsoft.com/office/drawing/2014/main" id="{299D0832-55DF-C13A-3AF1-9B35C5FCAFE6}"/>
                  </a:ext>
                </a:extLst>
              </p:cNvPr>
              <p:cNvCxnSpPr>
                <a:cxnSpLocks/>
              </p:cNvCxnSpPr>
              <p:nvPr/>
            </p:nvCxnSpPr>
            <p:spPr bwMode="auto">
              <a:xfrm>
                <a:off x="1244600" y="2260729"/>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1F77DC31-216F-E5D2-89DA-18D279482244}"/>
                  </a:ext>
                </a:extLst>
              </p:cNvPr>
              <p:cNvCxnSpPr>
                <a:cxnSpLocks/>
              </p:cNvCxnSpPr>
              <p:nvPr/>
            </p:nvCxnSpPr>
            <p:spPr bwMode="auto">
              <a:xfrm>
                <a:off x="1244600" y="2696090"/>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10664161-3103-367C-7466-422336750B8B}"/>
                  </a:ext>
                </a:extLst>
              </p:cNvPr>
              <p:cNvCxnSpPr>
                <a:cxnSpLocks/>
              </p:cNvCxnSpPr>
              <p:nvPr/>
            </p:nvCxnSpPr>
            <p:spPr bwMode="auto">
              <a:xfrm>
                <a:off x="1244600" y="3131451"/>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CF9E0CE0-5E9E-0BBC-0EF6-66AE9AB55FCC}"/>
                  </a:ext>
                </a:extLst>
              </p:cNvPr>
              <p:cNvCxnSpPr>
                <a:cxnSpLocks/>
              </p:cNvCxnSpPr>
              <p:nvPr/>
            </p:nvCxnSpPr>
            <p:spPr bwMode="auto">
              <a:xfrm>
                <a:off x="1244600" y="3566812"/>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51E3DDC2-2A12-3409-1E57-31F8347ACEB0}"/>
                  </a:ext>
                </a:extLst>
              </p:cNvPr>
              <p:cNvCxnSpPr>
                <a:cxnSpLocks/>
              </p:cNvCxnSpPr>
              <p:nvPr/>
            </p:nvCxnSpPr>
            <p:spPr bwMode="auto">
              <a:xfrm>
                <a:off x="1244600" y="4002173"/>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5C78277C-BC2F-9400-E12B-E311DBF56558}"/>
                  </a:ext>
                </a:extLst>
              </p:cNvPr>
              <p:cNvCxnSpPr>
                <a:cxnSpLocks/>
              </p:cNvCxnSpPr>
              <p:nvPr/>
            </p:nvCxnSpPr>
            <p:spPr bwMode="auto">
              <a:xfrm>
                <a:off x="1244600" y="4437534"/>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3D80FDAE-C7DC-D16E-CC0C-CF92147CD051}"/>
                  </a:ext>
                </a:extLst>
              </p:cNvPr>
              <p:cNvCxnSpPr>
                <a:cxnSpLocks/>
              </p:cNvCxnSpPr>
              <p:nvPr/>
            </p:nvCxnSpPr>
            <p:spPr bwMode="auto">
              <a:xfrm>
                <a:off x="1244600" y="4872897"/>
                <a:ext cx="53848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0" name="Group 129">
              <a:extLst>
                <a:ext uri="{FF2B5EF4-FFF2-40B4-BE49-F238E27FC236}">
                  <a16:creationId xmlns:a16="http://schemas.microsoft.com/office/drawing/2014/main" id="{5E4F8C9D-8CEF-3DAC-F0E9-E0F467898756}"/>
                </a:ext>
              </a:extLst>
            </p:cNvPr>
            <p:cNvGrpSpPr/>
            <p:nvPr/>
          </p:nvGrpSpPr>
          <p:grpSpPr>
            <a:xfrm rot="5400000">
              <a:off x="7817448" y="2920699"/>
              <a:ext cx="879362" cy="4322258"/>
              <a:chOff x="1244600" y="1846299"/>
              <a:chExt cx="538480" cy="3026598"/>
            </a:xfrm>
          </p:grpSpPr>
          <p:cxnSp>
            <p:nvCxnSpPr>
              <p:cNvPr id="131" name="Straight Connector 130">
                <a:extLst>
                  <a:ext uri="{FF2B5EF4-FFF2-40B4-BE49-F238E27FC236}">
                    <a16:creationId xmlns:a16="http://schemas.microsoft.com/office/drawing/2014/main" id="{90ED163D-525B-3CFF-9A2E-6F09669F1DFC}"/>
                  </a:ext>
                </a:extLst>
              </p:cNvPr>
              <p:cNvCxnSpPr>
                <a:cxnSpLocks/>
              </p:cNvCxnSpPr>
              <p:nvPr/>
            </p:nvCxnSpPr>
            <p:spPr bwMode="auto">
              <a:xfrm>
                <a:off x="1244600" y="2260729"/>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1931F8E3-AA99-BF74-AEBA-66DCBDE72DC5}"/>
                  </a:ext>
                </a:extLst>
              </p:cNvPr>
              <p:cNvCxnSpPr>
                <a:cxnSpLocks/>
              </p:cNvCxnSpPr>
              <p:nvPr/>
            </p:nvCxnSpPr>
            <p:spPr bwMode="auto">
              <a:xfrm>
                <a:off x="1244600" y="2696090"/>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44709180-6637-4143-8556-4A7B14FF90C1}"/>
                  </a:ext>
                </a:extLst>
              </p:cNvPr>
              <p:cNvCxnSpPr>
                <a:cxnSpLocks/>
              </p:cNvCxnSpPr>
              <p:nvPr/>
            </p:nvCxnSpPr>
            <p:spPr bwMode="auto">
              <a:xfrm>
                <a:off x="1244600" y="3131451"/>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0D1D07DB-81BD-F0CE-344F-283ACCBD35A6}"/>
                  </a:ext>
                </a:extLst>
              </p:cNvPr>
              <p:cNvCxnSpPr>
                <a:cxnSpLocks/>
              </p:cNvCxnSpPr>
              <p:nvPr/>
            </p:nvCxnSpPr>
            <p:spPr bwMode="auto">
              <a:xfrm>
                <a:off x="1244600" y="3566812"/>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74C08818-D870-7A9A-8C9A-C1171EFBC16E}"/>
                  </a:ext>
                </a:extLst>
              </p:cNvPr>
              <p:cNvCxnSpPr>
                <a:cxnSpLocks/>
              </p:cNvCxnSpPr>
              <p:nvPr/>
            </p:nvCxnSpPr>
            <p:spPr bwMode="auto">
              <a:xfrm>
                <a:off x="1244600" y="4002173"/>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96777CFE-4728-7854-CACC-9A9E6095F318}"/>
                  </a:ext>
                </a:extLst>
              </p:cNvPr>
              <p:cNvCxnSpPr>
                <a:cxnSpLocks/>
              </p:cNvCxnSpPr>
              <p:nvPr/>
            </p:nvCxnSpPr>
            <p:spPr bwMode="auto">
              <a:xfrm>
                <a:off x="1244600" y="4437534"/>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1A12CE4E-CBCC-9414-F76E-3E9592F7C9B2}"/>
                  </a:ext>
                </a:extLst>
              </p:cNvPr>
              <p:cNvCxnSpPr>
                <a:cxnSpLocks/>
              </p:cNvCxnSpPr>
              <p:nvPr/>
            </p:nvCxnSpPr>
            <p:spPr bwMode="auto">
              <a:xfrm>
                <a:off x="1244600" y="4872897"/>
                <a:ext cx="538480"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6F3AD57A-8D1D-3346-1ED6-85FFFC1BF37F}"/>
                  </a:ext>
                </a:extLst>
              </p:cNvPr>
              <p:cNvCxnSpPr>
                <a:cxnSpLocks/>
              </p:cNvCxnSpPr>
              <p:nvPr/>
            </p:nvCxnSpPr>
            <p:spPr bwMode="auto">
              <a:xfrm>
                <a:off x="1244600" y="1846299"/>
                <a:ext cx="538480" cy="0"/>
              </a:xfrm>
              <a:prstGeom prst="line">
                <a:avLst/>
              </a:prstGeom>
              <a:noFill/>
              <a:ln w="28575" cap="flat" cmpd="sng" algn="ctr">
                <a:solidFill>
                  <a:schemeClr val="bg1"/>
                </a:solidFill>
                <a:prstDash val="solid"/>
                <a:round/>
                <a:headEnd type="none" w="med" len="med"/>
                <a:tailEnd type="none" w="med" len="med"/>
              </a:ln>
              <a:effectLst/>
            </p:spPr>
          </p:cxnSp>
        </p:grpSp>
      </p:grpSp>
    </p:spTree>
    <p:extLst>
      <p:ext uri="{BB962C8B-B14F-4D97-AF65-F5344CB8AC3E}">
        <p14:creationId xmlns:p14="http://schemas.microsoft.com/office/powerpoint/2010/main" val="3249621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B127E-EDC0-493B-8981-2A331629B9A5}"/>
              </a:ext>
            </a:extLst>
          </p:cNvPr>
          <p:cNvSpPr>
            <a:spLocks noGrp="1"/>
          </p:cNvSpPr>
          <p:nvPr>
            <p:ph type="title"/>
          </p:nvPr>
        </p:nvSpPr>
        <p:spPr/>
        <p:txBody>
          <a:bodyPr/>
          <a:lstStyle/>
          <a:p>
            <a:r>
              <a:rPr lang="en-US" dirty="0"/>
              <a:t>KRYSTAL-1 CNS Cohort: Safety</a:t>
            </a:r>
          </a:p>
        </p:txBody>
      </p:sp>
      <p:sp>
        <p:nvSpPr>
          <p:cNvPr id="15" name="Content Placeholder 14">
            <a:extLst>
              <a:ext uri="{FF2B5EF4-FFF2-40B4-BE49-F238E27FC236}">
                <a16:creationId xmlns:a16="http://schemas.microsoft.com/office/drawing/2014/main" id="{04A511F8-E157-41D6-8E69-F40FB56FA629}"/>
              </a:ext>
            </a:extLst>
          </p:cNvPr>
          <p:cNvSpPr>
            <a:spLocks noGrp="1"/>
          </p:cNvSpPr>
          <p:nvPr>
            <p:ph sz="half" idx="4294967295"/>
          </p:nvPr>
        </p:nvSpPr>
        <p:spPr>
          <a:xfrm>
            <a:off x="7746078" y="1511300"/>
            <a:ext cx="3875087" cy="4678363"/>
          </a:xfrm>
        </p:spPr>
        <p:txBody>
          <a:bodyPr/>
          <a:lstStyle/>
          <a:p>
            <a:pPr marL="285750" marR="0" lvl="0" indent="-285750" algn="l" defTabSz="914400" rtl="0" eaLnBrk="0" fontAlgn="base" latinLnBrk="0" hangingPunct="0">
              <a:lnSpc>
                <a:spcPct val="100000"/>
              </a:lnSpc>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Grade 1/2 TRAEs reported in </a:t>
            </a:r>
            <a:r>
              <a:rPr lang="en-US" sz="2000" kern="1200" dirty="0">
                <a:solidFill>
                  <a:srgbClr val="000000"/>
                </a:solidFill>
                <a:cs typeface="Arial" panose="020B0604020202020204" pitchFamily="34" charset="0"/>
              </a:rPr>
              <a:t>60</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of patients</a:t>
            </a:r>
          </a:p>
          <a:p>
            <a:pPr marL="285750" marR="0" lvl="0" indent="-285750" algn="l" defTabSz="914400" rtl="0" eaLnBrk="0" fontAlgn="base" latinLnBrk="0" hangingPunct="0">
              <a:lnSpc>
                <a:spcPct val="100000"/>
              </a:lnSpc>
              <a:buClrTx/>
              <a:buSzTx/>
              <a:buFont typeface="Wingdings" panose="05000000000000000000" pitchFamily="2" charset="2"/>
              <a:buChar char="§"/>
              <a:tabLst/>
              <a:defRPr/>
            </a:pPr>
            <a:r>
              <a:rPr lang="en-US" sz="2000" kern="1200" dirty="0">
                <a:solidFill>
                  <a:srgbClr val="000000"/>
                </a:solidFill>
                <a:cs typeface="Arial" panose="020B0604020202020204" pitchFamily="34" charset="0"/>
              </a:rPr>
              <a:t>No grade 4/5 TRAEs reported</a:t>
            </a:r>
          </a:p>
          <a:p>
            <a:pPr marL="285750" lvl="0" indent="-285750" eaLnBrk="0" hangingPunct="0">
              <a:lnSpc>
                <a:spcPct val="100000"/>
              </a:lnSpc>
              <a:buClrTx/>
              <a:defRPr/>
            </a:pPr>
            <a:r>
              <a:rPr lang="en-US" sz="2000" kern="1200" dirty="0">
                <a:solidFill>
                  <a:srgbClr val="000000"/>
                </a:solidFill>
                <a:cs typeface="Arial" panose="020B0604020202020204" pitchFamily="34" charset="0"/>
              </a:rPr>
              <a:t>TRAEs led to dose reduction/ interruption in 12 (48%) patients and discontinuation in 1 (4%) patient</a:t>
            </a:r>
          </a:p>
          <a:p>
            <a:pPr marL="285750" lvl="0" indent="-285750" eaLnBrk="0" hangingPunct="0">
              <a:lnSpc>
                <a:spcPct val="100000"/>
              </a:lnSpc>
              <a:buClrTx/>
              <a:defRPr/>
            </a:pPr>
            <a:r>
              <a:rPr lang="en-US" sz="2000" kern="1200" dirty="0">
                <a:solidFill>
                  <a:srgbClr val="000000"/>
                </a:solidFill>
                <a:cs typeface="Arial" panose="020B0604020202020204" pitchFamily="34" charset="0"/>
              </a:rPr>
              <a:t>CNS-specific TRAEs included dizziness in 5 patients (20%) and grade 1/2 aphasia and insomnia in 1 patient (4%)</a:t>
            </a:r>
            <a:endParaRPr kumimoji="0" lang="en-US" sz="2000" b="0" i="0" u="none" strike="noStrike" kern="1200" cap="none" spc="0" normalizeH="0" noProof="0" dirty="0">
              <a:ln>
                <a:noFill/>
              </a:ln>
              <a:solidFill>
                <a:srgbClr val="000000"/>
              </a:solidFill>
              <a:effectLst/>
              <a:uLnTx/>
              <a:uFillTx/>
              <a:latin typeface="Calibri" panose="020F0502020204030204" pitchFamily="34" charset="0"/>
              <a:ea typeface="+mn-ea"/>
              <a:cs typeface="Arial" panose="020B0604020202020204" pitchFamily="34" charset="0"/>
            </a:endParaRPr>
          </a:p>
          <a:p>
            <a:endParaRPr lang="en-US" sz="2000" dirty="0"/>
          </a:p>
        </p:txBody>
      </p:sp>
      <p:sp>
        <p:nvSpPr>
          <p:cNvPr id="8" name="TextBox 7">
            <a:extLst>
              <a:ext uri="{FF2B5EF4-FFF2-40B4-BE49-F238E27FC236}">
                <a16:creationId xmlns:a16="http://schemas.microsoft.com/office/drawing/2014/main" id="{A086B953-FD18-4DBE-BE8D-89E53A15F8A6}"/>
              </a:ext>
            </a:extLst>
          </p:cNvPr>
          <p:cNvSpPr txBox="1"/>
          <p:nvPr/>
        </p:nvSpPr>
        <p:spPr bwMode="auto">
          <a:xfrm>
            <a:off x="413544" y="6416295"/>
            <a:ext cx="73896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spcBef>
                <a:spcPct val="50000"/>
              </a:spcBef>
              <a:spcAft>
                <a:spcPct val="0"/>
              </a:spcAft>
              <a:defRPr/>
            </a:pPr>
            <a:r>
              <a:rPr lang="en-US" altLang="en-US" sz="1200" spc="-10" dirty="0">
                <a:solidFill>
                  <a:schemeClr val="bg2"/>
                </a:solidFill>
                <a:latin typeface="Calibri" panose="020F0502020204030204" pitchFamily="34" charset="0"/>
              </a:rPr>
              <a:t>Sabari. ASCO 2022. Abstr LBA9009</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11" name="Group 3">
            <a:extLst>
              <a:ext uri="{FF2B5EF4-FFF2-40B4-BE49-F238E27FC236}">
                <a16:creationId xmlns:a16="http://schemas.microsoft.com/office/drawing/2014/main" id="{5B066BAA-BF73-6143-BEC5-938891D897F4}"/>
              </a:ext>
            </a:extLst>
          </p:cNvPr>
          <p:cNvGraphicFramePr>
            <a:graphicFrameLocks/>
          </p:cNvGraphicFramePr>
          <p:nvPr>
            <p:extLst>
              <p:ext uri="{D42A27DB-BD31-4B8C-83A1-F6EECF244321}">
                <p14:modId xmlns:p14="http://schemas.microsoft.com/office/powerpoint/2010/main" val="3296517325"/>
              </p:ext>
            </p:extLst>
          </p:nvPr>
        </p:nvGraphicFramePr>
        <p:xfrm>
          <a:off x="727077" y="1604963"/>
          <a:ext cx="6450963" cy="4480784"/>
        </p:xfrm>
        <a:graphic>
          <a:graphicData uri="http://schemas.openxmlformats.org/drawingml/2006/table">
            <a:tbl>
              <a:tblPr/>
              <a:tblGrid>
                <a:gridCol w="3031752">
                  <a:extLst>
                    <a:ext uri="{9D8B030D-6E8A-4147-A177-3AD203B41FA5}">
                      <a16:colId xmlns:a16="http://schemas.microsoft.com/office/drawing/2014/main" val="20000"/>
                    </a:ext>
                  </a:extLst>
                </a:gridCol>
                <a:gridCol w="1768967">
                  <a:extLst>
                    <a:ext uri="{9D8B030D-6E8A-4147-A177-3AD203B41FA5}">
                      <a16:colId xmlns:a16="http://schemas.microsoft.com/office/drawing/2014/main" val="20001"/>
                    </a:ext>
                  </a:extLst>
                </a:gridCol>
                <a:gridCol w="1650244">
                  <a:extLst>
                    <a:ext uri="{9D8B030D-6E8A-4147-A177-3AD203B41FA5}">
                      <a16:colId xmlns:a16="http://schemas.microsoft.com/office/drawing/2014/main" val="1669746912"/>
                    </a:ext>
                  </a:extLst>
                </a:gridCol>
              </a:tblGrid>
              <a:tr h="4578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TRAEs With </a:t>
                      </a:r>
                      <a:r>
                        <a:rPr kumimoji="0" lang="en-US" sz="1400" b="1" i="0" u="none" strike="noStrike" cap="none" normalizeH="0" baseline="0" dirty="0">
                          <a:ln>
                            <a:noFill/>
                          </a:ln>
                          <a:solidFill>
                            <a:schemeClr val="tx1"/>
                          </a:solidFill>
                          <a:effectLst/>
                          <a:latin typeface="Calibri" panose="020F0502020204030204" pitchFamily="34" charset="0"/>
                        </a:rPr>
                        <a:t>Adagrasib Monotherapy (N = 25),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828892375"/>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AST increase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14129734"/>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ALT increase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1465202"/>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96604123"/>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70251143"/>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Blood alkaline phosphatase increase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57320872"/>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Blood creatinine increase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76858096"/>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78385346"/>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Dizziness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763813935"/>
                  </a:ext>
                </a:extLst>
              </a:tr>
              <a:tr h="267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Dysgeusia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62658982"/>
                  </a:ext>
                </a:extLst>
              </a:tr>
            </a:tbl>
          </a:graphicData>
        </a:graphic>
      </p:graphicFrame>
    </p:spTree>
    <p:extLst>
      <p:ext uri="{BB962C8B-B14F-4D97-AF65-F5344CB8AC3E}">
        <p14:creationId xmlns:p14="http://schemas.microsoft.com/office/powerpoint/2010/main" val="1228775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B127E-EDC0-493B-8981-2A331629B9A5}"/>
              </a:ext>
            </a:extLst>
          </p:cNvPr>
          <p:cNvSpPr>
            <a:spLocks noGrp="1"/>
          </p:cNvSpPr>
          <p:nvPr>
            <p:ph type="title"/>
          </p:nvPr>
        </p:nvSpPr>
        <p:spPr/>
        <p:txBody>
          <a:bodyPr/>
          <a:lstStyle/>
          <a:p>
            <a:r>
              <a:rPr lang="en-US" dirty="0"/>
              <a:t>KRYSTAL-1 CNS Cohort: Conclusions</a:t>
            </a:r>
          </a:p>
        </p:txBody>
      </p:sp>
      <p:sp>
        <p:nvSpPr>
          <p:cNvPr id="3" name="Content Placeholder 2">
            <a:extLst>
              <a:ext uri="{FF2B5EF4-FFF2-40B4-BE49-F238E27FC236}">
                <a16:creationId xmlns:a16="http://schemas.microsoft.com/office/drawing/2014/main" id="{86867D22-E9B2-4ABD-87A4-61E0955CAEFA}"/>
              </a:ext>
            </a:extLst>
          </p:cNvPr>
          <p:cNvSpPr>
            <a:spLocks noGrp="1"/>
          </p:cNvSpPr>
          <p:nvPr>
            <p:ph idx="1"/>
          </p:nvPr>
        </p:nvSpPr>
        <p:spPr/>
        <p:txBody>
          <a:bodyPr/>
          <a:lstStyle/>
          <a:p>
            <a:r>
              <a:rPr lang="en-US" sz="2600" dirty="0"/>
              <a:t>In patients with </a:t>
            </a:r>
            <a:r>
              <a:rPr lang="en-US" sz="2600" i="1" dirty="0"/>
              <a:t>KRAS</a:t>
            </a:r>
            <a:r>
              <a:rPr lang="en-US" sz="2600" dirty="0"/>
              <a:t> G12C–mutant NSCLC and active, untreated CNS metastases, adagrasib shows encouraging clinical activity and safety</a:t>
            </a:r>
          </a:p>
          <a:p>
            <a:pPr lvl="1"/>
            <a:r>
              <a:rPr lang="en-US" sz="2400" dirty="0"/>
              <a:t>Intracranial ORR 32%; median intracranial DoR not reached</a:t>
            </a:r>
          </a:p>
          <a:p>
            <a:pPr lvl="1"/>
            <a:r>
              <a:rPr lang="en-US" sz="2400" dirty="0"/>
              <a:t>Median OS not reached (median follow-up: 6.6 mo)</a:t>
            </a:r>
          </a:p>
          <a:p>
            <a:pPr lvl="1"/>
            <a:r>
              <a:rPr lang="en-US" sz="2400" dirty="0"/>
              <a:t>Manageable safety profile with few CNS-specific TRAEs</a:t>
            </a:r>
          </a:p>
          <a:p>
            <a:r>
              <a:rPr lang="en-US" sz="2600" dirty="0"/>
              <a:t>Study investigators note that adagrasib is the first KRAS G12C inhibitor to demonstrate clinical activity in patients with </a:t>
            </a:r>
            <a:r>
              <a:rPr lang="en-US" sz="2600" i="1" dirty="0"/>
              <a:t>KRAS</a:t>
            </a:r>
            <a:r>
              <a:rPr lang="en-US" sz="2600" dirty="0"/>
              <a:t> G12C–mutated NSCLC with previously treated and untreated CNS metastases</a:t>
            </a:r>
          </a:p>
          <a:p>
            <a:r>
              <a:rPr lang="en-US" sz="2600" dirty="0"/>
              <a:t>Adagrasib EAP currently open to patients with </a:t>
            </a:r>
            <a:r>
              <a:rPr lang="en-US" sz="2600" i="1" dirty="0"/>
              <a:t>KRAS</a:t>
            </a:r>
            <a:r>
              <a:rPr lang="en-US" sz="2600" dirty="0"/>
              <a:t> G12C–mutant solid tumors including patients with active, untreated CNS metastases</a:t>
            </a:r>
          </a:p>
          <a:p>
            <a:endParaRPr lang="en-US" sz="2600" dirty="0"/>
          </a:p>
          <a:p>
            <a:endParaRPr lang="en-US" sz="2600" dirty="0"/>
          </a:p>
          <a:p>
            <a:endParaRPr lang="en-US" sz="2600" dirty="0"/>
          </a:p>
        </p:txBody>
      </p:sp>
      <p:sp>
        <p:nvSpPr>
          <p:cNvPr id="8" name="TextBox 7">
            <a:extLst>
              <a:ext uri="{FF2B5EF4-FFF2-40B4-BE49-F238E27FC236}">
                <a16:creationId xmlns:a16="http://schemas.microsoft.com/office/drawing/2014/main" id="{7439386C-EF0D-4323-A40F-06E57EB2CF11}"/>
              </a:ext>
            </a:extLst>
          </p:cNvPr>
          <p:cNvSpPr txBox="1"/>
          <p:nvPr/>
        </p:nvSpPr>
        <p:spPr bwMode="auto">
          <a:xfrm>
            <a:off x="413544" y="6416295"/>
            <a:ext cx="73896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spcBef>
                <a:spcPct val="50000"/>
              </a:spcBef>
              <a:spcAft>
                <a:spcPct val="0"/>
              </a:spcAft>
              <a:defRPr/>
            </a:pPr>
            <a:r>
              <a:rPr lang="en-US" altLang="en-US" sz="1200" spc="-10" dirty="0">
                <a:solidFill>
                  <a:schemeClr val="bg2"/>
                </a:solidFill>
                <a:latin typeface="Calibri" panose="020F0502020204030204" pitchFamily="34" charset="0"/>
              </a:rPr>
              <a:t>Sabari. ASCO 2022. Abstr LBA9009</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93821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lang="en-US" sz="2200" dirty="0">
                <a:solidFill>
                  <a:schemeClr val="bg2"/>
                </a:solidFill>
                <a:latin typeface="Calibri" panose="020F0502020204030204" pitchFamily="34" charset="0"/>
                <a:cs typeface="Arial" panose="020B0604020202020204" pitchFamily="34" charset="0"/>
              </a:rPr>
              <a:t>Breast cancer</a:t>
            </a:r>
            <a:endPar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endParaRP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Gynecologic cancers</a:t>
            </a:r>
          </a:p>
        </p:txBody>
      </p:sp>
    </p:spTree>
    <p:extLst>
      <p:ext uri="{BB962C8B-B14F-4D97-AF65-F5344CB8AC3E}">
        <p14:creationId xmlns:p14="http://schemas.microsoft.com/office/powerpoint/2010/main" val="314910665"/>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4726ED3A72BC341A2BFC8A75B8F190A" ma:contentTypeVersion="1" ma:contentTypeDescription="Create a new document." ma:contentTypeScope="" ma:versionID="49821166a87bb718052b252f35d89246">
  <xsd:schema xmlns:xsd="http://www.w3.org/2001/XMLSchema" xmlns:xs="http://www.w3.org/2001/XMLSchema" xmlns:p="http://schemas.microsoft.com/office/2006/metadata/properties" xmlns:ns2="d54cbe69-32bd-412a-b004-9152f949605e" xmlns:ns3="619d7e28-383a-4007-9bff-e61fb214308b" targetNamespace="http://schemas.microsoft.com/office/2006/metadata/properties" ma:root="true" ma:fieldsID="2148ed357bccf5dcee65936fc4bfb815" ns2:_="" ns3:_="">
    <xsd:import namespace="d54cbe69-32bd-412a-b004-9152f949605e"/>
    <xsd:import namespace="619d7e28-383a-4007-9bff-e61fb214308b"/>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619d7e28-383a-4007-9bff-e61fb214308b"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Document_x0020_Category xmlns="619d7e28-383a-4007-9bff-e61fb214308b">Conference Capsule Slides</Document_x0020_Category>
    <_dlc_DocId xmlns="d54cbe69-32bd-412a-b004-9152f949605e">56M7VY3CDVN5-1841962060-2</_dlc_DocId>
    <_dlc_DocIdUrl xmlns="d54cbe69-32bd-412a-b004-9152f949605e">
      <Url>https://intranet.clinicaloptions.com/mews/oncology/ONC_2022_ASCO_CF_(PRP5083)/LUNG_LBA9009_Sabari/_layouts/15/DocIdRedir.aspx?ID=56M7VY3CDVN5-1841962060-2</Url>
      <Description>56M7VY3CDVN5-1841962060-2</Description>
    </_dlc_DocIdUrl>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FB2DC300-4F90-42F5-B454-8B86349F991F}">
  <ds:schemaRefs>
    <ds:schemaRef ds:uri="http://schemas.microsoft.com/sharepoint/v3/contenttype/forms"/>
  </ds:schemaRefs>
</ds:datastoreItem>
</file>

<file path=customXml/itemProps2.xml><?xml version="1.0" encoding="utf-8"?>
<ds:datastoreItem xmlns:ds="http://schemas.openxmlformats.org/officeDocument/2006/customXml" ds:itemID="{7B62C0CD-06AE-4889-9791-253B369E5B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619d7e28-383a-4007-9bff-e61fb21430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1638E17-D96C-4E5A-8642-E8AF3328B628}">
  <ds:schemaRefs>
    <ds:schemaRef ds:uri="d54cbe69-32bd-412a-b004-9152f949605e"/>
    <ds:schemaRef ds:uri="http://www.w3.org/XML/1998/namespace"/>
    <ds:schemaRef ds:uri="619d7e28-383a-4007-9bff-e61fb214308b"/>
    <ds:schemaRef ds:uri="http://schemas.microsoft.com/office/2006/metadata/properties"/>
    <ds:schemaRef ds:uri="http://purl.org/dc/dcmitype/"/>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http://purl.org/dc/elements/1.1/"/>
  </ds:schemaRefs>
</ds:datastoreItem>
</file>

<file path=customXml/itemProps4.xml><?xml version="1.0" encoding="utf-8"?>
<ds:datastoreItem xmlns:ds="http://schemas.openxmlformats.org/officeDocument/2006/customXml" ds:itemID="{290B1638-C091-46D4-A0CA-50B77D27C825}">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1279</TotalTime>
  <Words>1837</Words>
  <Application>Microsoft Office PowerPoint</Application>
  <PresentationFormat>Widescreen</PresentationFormat>
  <Paragraphs>293</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Roboto</vt:lpstr>
      <vt:lpstr>Times</vt:lpstr>
      <vt:lpstr>Wingdings</vt:lpstr>
      <vt:lpstr>2022_CCO_Template</vt:lpstr>
      <vt:lpstr>KRYSTAL-1: Phase Ib Report of Adagrasib Activity in Patients With KRAS G12C–Mutated NSCLC and Active, Untreated CNS Metastases</vt:lpstr>
      <vt:lpstr>About These Slides</vt:lpstr>
      <vt:lpstr>KRYSTAL-1 CNS Cohort: Background</vt:lpstr>
      <vt:lpstr>KRYSTAL-1 CNS Cohort: Study Design</vt:lpstr>
      <vt:lpstr>KRYSTAL-1 CNS Cohort: Baseline Characteristics</vt:lpstr>
      <vt:lpstr>KRYSTAL-1 CNS Cohort:  Intracranial and Systemic Response</vt:lpstr>
      <vt:lpstr>KRYSTAL-1 CNS Cohort: Depth and Duration of Response</vt:lpstr>
      <vt:lpstr>KRYSTAL-1 CNS Cohort: Duration of Treatment</vt:lpstr>
      <vt:lpstr>KRYSTAL-1 CNS Cohort: Safety</vt:lpstr>
      <vt:lpstr>KRYSTAL-1 CNS Cohort: Conclusions</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KRYSTAL-1: Phase Ib Report of Adagrasib Activity in Patients With KRAS G12C–Mutated NSCLC and Active, Untreated CNS Metastases</dc:title>
  <dc:creator>Timothy Quill</dc:creator>
  <cp:lastModifiedBy>Natalia Kolenko</cp:lastModifiedBy>
  <cp:revision>29</cp:revision>
  <dcterms:created xsi:type="dcterms:W3CDTF">2022-06-02T23:20:10Z</dcterms:created>
  <dcterms:modified xsi:type="dcterms:W3CDTF">2022-06-13T17:17:46Z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0x010100B4726ED3A72BC341A2BFC8A75B8F190A</vt:lpwstr>
  </property>
  <property fmtid="{D5CDD505-2E9C-101B-9397-08002B2CF9AE}" pid="3" name="_dlc_DocIdItemGuid">
    <vt:lpwstr>04f20f4f-4933-4139-8f5e-49d8b603f34c</vt:lpwstr>
  </property>
</Properties>
</file>