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39"/>
  </p:notesMasterIdLst>
  <p:handoutMasterIdLst>
    <p:handoutMasterId r:id="rId40"/>
  </p:handoutMasterIdLst>
  <p:sldIdLst>
    <p:sldId id="1993219086" r:id="rId7"/>
    <p:sldId id="1993219105" r:id="rId8"/>
    <p:sldId id="4613" r:id="rId9"/>
    <p:sldId id="1993219237" r:id="rId10"/>
    <p:sldId id="1993219264" r:id="rId11"/>
    <p:sldId id="1993219262" r:id="rId12"/>
    <p:sldId id="1993219263" r:id="rId13"/>
    <p:sldId id="1993219179" r:id="rId14"/>
    <p:sldId id="1993219241" r:id="rId15"/>
    <p:sldId id="1993219253" r:id="rId16"/>
    <p:sldId id="1993219187" r:id="rId17"/>
    <p:sldId id="1993219245" r:id="rId18"/>
    <p:sldId id="262" r:id="rId19"/>
    <p:sldId id="1993219260" r:id="rId20"/>
    <p:sldId id="1993219188" r:id="rId21"/>
    <p:sldId id="1993219190" r:id="rId22"/>
    <p:sldId id="1993219256" r:id="rId23"/>
    <p:sldId id="1993219160" r:id="rId24"/>
    <p:sldId id="1993219196" r:id="rId25"/>
    <p:sldId id="1993219198" r:id="rId26"/>
    <p:sldId id="1993219199" r:id="rId27"/>
    <p:sldId id="1993219200" r:id="rId28"/>
    <p:sldId id="1993219201" r:id="rId29"/>
    <p:sldId id="1993219259" r:id="rId30"/>
    <p:sldId id="1993219248" r:id="rId31"/>
    <p:sldId id="1993219261" r:id="rId32"/>
    <p:sldId id="1993219242" r:id="rId33"/>
    <p:sldId id="1993219243" r:id="rId34"/>
    <p:sldId id="1993219254" r:id="rId35"/>
    <p:sldId id="1993219258" r:id="rId36"/>
    <p:sldId id="1993219084" r:id="rId37"/>
    <p:sldId id="318" r:id="rId38"/>
  </p:sldIdLst>
  <p:sldSz cx="12192000" cy="6858000"/>
  <p:notesSz cx="7315200" cy="9601200"/>
  <p:custDataLst>
    <p:tags r:id="rId4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8C3E633A-6ECA-48EC-8E4D-4A4C4EFA03D8}">
          <p14:sldIdLst>
            <p14:sldId id="1993219086"/>
            <p14:sldId id="1993219105"/>
            <p14:sldId id="4613"/>
            <p14:sldId id="1993219237"/>
            <p14:sldId id="1993219264"/>
            <p14:sldId id="1993219262"/>
            <p14:sldId id="1993219263"/>
            <p14:sldId id="1993219179"/>
            <p14:sldId id="1993219241"/>
            <p14:sldId id="1993219253"/>
            <p14:sldId id="1993219187"/>
            <p14:sldId id="1993219245"/>
            <p14:sldId id="262"/>
            <p14:sldId id="1993219260"/>
            <p14:sldId id="1993219188"/>
            <p14:sldId id="1993219190"/>
            <p14:sldId id="1993219256"/>
            <p14:sldId id="1993219160"/>
            <p14:sldId id="1993219196"/>
            <p14:sldId id="1993219198"/>
            <p14:sldId id="1993219199"/>
            <p14:sldId id="1993219200"/>
            <p14:sldId id="1993219201"/>
            <p14:sldId id="1993219259"/>
            <p14:sldId id="1993219248"/>
            <p14:sldId id="1993219261"/>
            <p14:sldId id="1993219242"/>
            <p14:sldId id="1993219243"/>
            <p14:sldId id="1993219254"/>
            <p14:sldId id="1993219258"/>
            <p14:sldId id="1993219084"/>
            <p14:sldId id="318"/>
          </p14:sldIdLst>
        </p14:section>
        <p14:section name="Template slides" id="{C2636010-F097-4430-9CC8-EB7BEC5E80CA}">
          <p14:sldIdLst/>
        </p14:section>
      </p14:sectionLst>
    </p:ex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56"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12" userDrawn="1">
          <p15:clr>
            <a:srgbClr val="A4A3A4"/>
          </p15:clr>
        </p15:guide>
        <p15:guide id="9" pos="7416" userDrawn="1">
          <p15:clr>
            <a:srgbClr val="A4A3A4"/>
          </p15:clr>
        </p15:guide>
        <p15:guide id="10" pos="456" userDrawn="1">
          <p15:clr>
            <a:srgbClr val="A4A3A4"/>
          </p15:clr>
        </p15:guide>
        <p15:guide id="11" pos="3864"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2" clrIdx="11">
    <p:extLst>
      <p:ext uri="{19B8F6BF-5375-455C-9EA6-DF929625EA0E}">
        <p15:presenceInfo xmlns:p15="http://schemas.microsoft.com/office/powerpoint/2012/main" userId="S::skelley@clinicaloptions.com::16bcb5eb-2eda-4b05-8f8e-003f962fc12c" providerId="AD"/>
      </p:ext>
    </p:extLst>
  </p:cmAuthor>
  <p:cmAuthor id="13" name="Jennifer Swanson" initials="JS" lastIdx="208" clrIdx="12">
    <p:extLst>
      <p:ext uri="{19B8F6BF-5375-455C-9EA6-DF929625EA0E}">
        <p15:presenceInfo xmlns:p15="http://schemas.microsoft.com/office/powerpoint/2012/main" userId="S::jswanson@clinicaloptions.com::de29bbcd-be0a-4ba1-9c58-595da9e8410c" providerId="AD"/>
      </p:ext>
    </p:extLst>
  </p:cmAuthor>
  <p:cmAuthor id="14" name="Brittany Salatino" initials="BS" lastIdx="20" clrIdx="13">
    <p:extLst>
      <p:ext uri="{19B8F6BF-5375-455C-9EA6-DF929625EA0E}">
        <p15:presenceInfo xmlns:p15="http://schemas.microsoft.com/office/powerpoint/2012/main" userId="S::bsalatino@clinicaloptions.com::acf53b8f-10a6-4003-b8f1-19b4ef5a869d" providerId="AD"/>
      </p:ext>
    </p:extLst>
  </p:cmAuthor>
  <p:cmAuthor id="15" name="CLINICALOPTIONS\jeimers" initials="C" lastIdx="1" clrIdx="14">
    <p:extLst>
      <p:ext uri="{19B8F6BF-5375-455C-9EA6-DF929625EA0E}">
        <p15:presenceInfo xmlns:p15="http://schemas.microsoft.com/office/powerpoint/2012/main" userId="CLINICALOPTIONS\jeimers" providerId="None"/>
      </p:ext>
    </p:extLst>
  </p:cmAuthor>
  <p:cmAuthor id="16" name="aboecler@clinicaloptions.com" initials="a" lastIdx="15" clrIdx="15">
    <p:extLst>
      <p:ext uri="{19B8F6BF-5375-455C-9EA6-DF929625EA0E}">
        <p15:presenceInfo xmlns:p15="http://schemas.microsoft.com/office/powerpoint/2012/main" userId="aboecler@clinicaloptions.com" providerId="None"/>
      </p:ext>
    </p:extLst>
  </p:cmAuthor>
  <p:cmAuthor id="17" name="Robert S. Brown" initials="RSB" lastIdx="2" clrIdx="16">
    <p:extLst>
      <p:ext uri="{19B8F6BF-5375-455C-9EA6-DF929625EA0E}">
        <p15:presenceInfo xmlns:p15="http://schemas.microsoft.com/office/powerpoint/2012/main" userId="S::rsb2005@med.cornell.edu::9b740c82-b47d-47b4-b4d8-67f264006691" providerId="AD"/>
      </p:ext>
    </p:extLst>
  </p:cmAuthor>
  <p:cmAuthor id="18" name="Paul Y Kwo" initials="PYK" lastIdx="3" clrIdx="17">
    <p:extLst>
      <p:ext uri="{19B8F6BF-5375-455C-9EA6-DF929625EA0E}">
        <p15:presenceInfo xmlns:p15="http://schemas.microsoft.com/office/powerpoint/2012/main" userId="S::pkwo@stanford.edu::cddb52d6-2dfc-4d46-b884-50cca9d027f6" providerId="AD"/>
      </p:ext>
    </p:extLst>
  </p:cmAuthor>
  <p:cmAuthor id="19" name="Jennifer Swanson" initials="JLRS" lastIdx="78" clrIdx="18">
    <p:extLst>
      <p:ext uri="{19B8F6BF-5375-455C-9EA6-DF929625EA0E}">
        <p15:presenceInfo xmlns:p15="http://schemas.microsoft.com/office/powerpoint/2012/main" userId="Jennifer Swanson" providerId="None"/>
      </p:ext>
    </p:extLst>
  </p:cmAuthor>
  <p:cmAuthor id="20" name="Melanie Couton" initials="MC" lastIdx="6" clrIdx="19">
    <p:extLst>
      <p:ext uri="{19B8F6BF-5375-455C-9EA6-DF929625EA0E}">
        <p15:presenceInfo xmlns:p15="http://schemas.microsoft.com/office/powerpoint/2012/main" userId="ef8730672ba86646" providerId="Windows Live"/>
      </p:ext>
    </p:extLst>
  </p:cmAuthor>
  <p:cmAuthor id="21" name="Ed King" initials="EK" lastIdx="10" clrIdx="20">
    <p:extLst>
      <p:ext uri="{19B8F6BF-5375-455C-9EA6-DF929625EA0E}">
        <p15:presenceInfo xmlns:p15="http://schemas.microsoft.com/office/powerpoint/2012/main" userId="Ed King" providerId="None"/>
      </p:ext>
    </p:extLst>
  </p:cmAuthor>
  <p:cmAuthor id="22" name="Petra Cravens" initials="PC" lastIdx="17" clrIdx="21">
    <p:extLst>
      <p:ext uri="{19B8F6BF-5375-455C-9EA6-DF929625EA0E}">
        <p15:presenceInfo xmlns:p15="http://schemas.microsoft.com/office/powerpoint/2012/main" userId="S::pcravens@clinicaloptions.com::0f94dabc-c4d7-4fca-87b1-40ee2dc4171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5873"/>
    <a:srgbClr val="E1471D"/>
    <a:srgbClr val="000000"/>
    <a:srgbClr val="00823B"/>
    <a:srgbClr val="046376"/>
    <a:srgbClr val="013763"/>
    <a:srgbClr val="033453"/>
    <a:srgbClr val="006264"/>
    <a:srgbClr val="FDB338"/>
    <a:srgbClr val="682E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192" autoAdjust="0"/>
    <p:restoredTop sz="97712" autoAdjust="0"/>
  </p:normalViewPr>
  <p:slideViewPr>
    <p:cSldViewPr snapToGrid="0" showGuides="1">
      <p:cViewPr varScale="1">
        <p:scale>
          <a:sx n="100" d="100"/>
          <a:sy n="100" d="100"/>
        </p:scale>
        <p:origin x="184" y="2464"/>
      </p:cViewPr>
      <p:guideLst>
        <p:guide orient="horz" pos="4128"/>
        <p:guide orient="horz" pos="1008"/>
        <p:guide orient="horz" pos="4056"/>
        <p:guide orient="horz" pos="151"/>
        <p:guide orient="horz" pos="258"/>
        <p:guide orient="horz" pos="3912"/>
        <p:guide orient="horz"/>
        <p:guide pos="312"/>
        <p:guide pos="7416"/>
        <p:guide pos="456"/>
        <p:guide pos="3864"/>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151" d="100"/>
          <a:sy n="151" d="100"/>
        </p:scale>
        <p:origin x="1928" y="20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notesMaster" Target="notesMasters/notesMaster1.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commentAuthors" Target="commentAuthor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handoutMaster" Target="handoutMasters/handoutMaster1.xml"/><Relationship Id="rId45"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presProps" Target="presProp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HCC, hepatocellular carcinoma.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22459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077347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ASR, Age-standardized rate.</a:t>
            </a:r>
          </a:p>
          <a:p>
            <a:endParaRPr lang="en-US" i="1" dirty="0"/>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09096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API, Asian-Pacific Islander; HCC, hepatocellular carcinoma; OR, odds ratio; SEER, </a:t>
            </a:r>
            <a:r>
              <a:rPr lang="en-US" b="0" i="1" dirty="0">
                <a:solidFill>
                  <a:srgbClr val="4D5156"/>
                </a:solidFill>
                <a:effectLst/>
                <a:latin typeface="Roboto" panose="02000000000000000000" pitchFamily="2" charset="0"/>
              </a:rPr>
              <a:t>Surveillance, Epidemiology, and End Results</a:t>
            </a:r>
            <a:r>
              <a:rPr lang="en-US" i="1" dirty="0"/>
              <a:t>.</a:t>
            </a:r>
          </a:p>
          <a:p>
            <a:endParaRPr lang="en-US" i="1" dirty="0"/>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8861940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API, Asian-Pacific Islander; HCC, hepatocellular carcinoma; OR, odds ratio; SEER, </a:t>
            </a:r>
            <a:r>
              <a:rPr lang="en-US" b="0" i="1" dirty="0">
                <a:solidFill>
                  <a:srgbClr val="4D5156"/>
                </a:solidFill>
                <a:effectLst/>
                <a:latin typeface="Roboto" panose="02000000000000000000" pitchFamily="2" charset="0"/>
              </a:rPr>
              <a:t>Surveillance, Epidemiology, and End Results</a:t>
            </a:r>
            <a:r>
              <a:rPr lang="en-US" i="1" dirty="0"/>
              <a:t>.</a:t>
            </a:r>
          </a:p>
          <a:p>
            <a:endParaRPr lang="en-US" i="1" dirty="0"/>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714490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GB" sz="1200" b="0" i="1" u="none" strike="noStrike" kern="0" cap="none" spc="0" normalizeH="0" baseline="0" noProof="0" dirty="0">
                <a:ln>
                  <a:noFill/>
                </a:ln>
                <a:solidFill>
                  <a:srgbClr val="00339A"/>
                </a:solidFill>
                <a:effectLst/>
                <a:uLnTx/>
                <a:uFillTx/>
                <a:latin typeface="Arial" panose="020B0604020202020204" pitchFamily="34" charset="0"/>
                <a:ea typeface="MS PGothic" pitchFamily="34" charset="-128"/>
                <a:cs typeface="Arial" panose="020B0604020202020204" pitchFamily="34" charset="0"/>
              </a:rPr>
              <a:t>HBeAg, hepatitis B e antigen; HBsAg, hepatitis B surface antigen; HCC, hepatocellular carcinoma.</a:t>
            </a:r>
          </a:p>
          <a:p>
            <a:endParaRPr kumimoji="0" lang="en-GB" sz="1200" b="0" i="1" u="none" strike="noStrike" kern="0" cap="none" spc="0" normalizeH="0" baseline="0" noProof="0" dirty="0">
              <a:ln>
                <a:noFill/>
              </a:ln>
              <a:solidFill>
                <a:srgbClr val="00339A"/>
              </a:solidFill>
              <a:effectLst/>
              <a:uLnTx/>
              <a:uFillTx/>
              <a:latin typeface="Arial" panose="020B0604020202020204" pitchFamily="34" charset="0"/>
              <a:ea typeface="MS PGothic" pitchFamily="34" charset="-128"/>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5093786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HBsAg, hepatitis B surface antigen; HCC, hepatocellular carcinoma; hx, history.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687224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HBC, hepatitis B virus; HCC, hepatocellular carcinoma; HCV, hepatitis C virus; OR, odds ratio.</a:t>
            </a:r>
          </a:p>
          <a:p>
            <a:endParaRPr lang="en-US" i="1" dirty="0"/>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900444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ETV, entecavir; HBC, hepatitis B virus; HCC, hepatocellular carcinoma; LAM, lamivudine; NA, nucleos(t)ide analogue.</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2118541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APASL, </a:t>
            </a:r>
            <a:r>
              <a:rPr lang="en-US" b="0" i="1" dirty="0">
                <a:solidFill>
                  <a:srgbClr val="143E93"/>
                </a:solidFill>
                <a:effectLst/>
                <a:latin typeface="open-sans"/>
              </a:rPr>
              <a:t>Asian Pacific Association for the Study of the Liver; HBV, hepatitis B virus; HCC, hepatocellular carcinoma.</a:t>
            </a:r>
          </a:p>
          <a:p>
            <a:endParaRPr lang="en-US" b="0" i="1" dirty="0">
              <a:solidFill>
                <a:srgbClr val="143E93"/>
              </a:solidFill>
              <a:effectLst/>
              <a:latin typeface="open-sans"/>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30335450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ETV, entecavir; </a:t>
            </a:r>
            <a:r>
              <a:rPr lang="en-US" b="0" i="1" dirty="0">
                <a:solidFill>
                  <a:srgbClr val="143E93"/>
                </a:solidFill>
                <a:effectLst/>
                <a:latin typeface="open-sans"/>
              </a:rPr>
              <a:t>HBV, hepatitis B virus; HCC, hepatocellular carcinoma; HCV, hepatitis C virus; HDV, hepatitis D virus; TDF, tenofovir disoproxil fumarate.</a:t>
            </a:r>
          </a:p>
          <a:p>
            <a:endParaRPr lang="en-US" b="0" i="1" dirty="0">
              <a:solidFill>
                <a:srgbClr val="143E93"/>
              </a:solidFill>
              <a:effectLst/>
              <a:latin typeface="open-sans"/>
            </a:endParaRP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33973499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ETV, entecavir; HBV, hepatitis B virus; HCC, hepatocellular carcinoma; TDF, tenofovir disoproxil fumarate.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17612132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ETV, entecavir; HCC, hepatocellular carcinoma; SE, standard error of the mean; TDF, tenofovir disoproxil fumarate.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39008978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GB" sz="1200" b="0" i="1" u="none" strike="noStrike" kern="0" cap="none" spc="0" normalizeH="0" baseline="0" noProof="0" dirty="0">
                <a:ln>
                  <a:noFill/>
                </a:ln>
                <a:solidFill>
                  <a:srgbClr val="00339A"/>
                </a:solidFill>
                <a:effectLst/>
                <a:uLnTx/>
                <a:uFillTx/>
                <a:latin typeface="Arial" panose="020B0604020202020204" pitchFamily="34" charset="0"/>
                <a:ea typeface="MS PGothic" pitchFamily="34" charset="-128"/>
                <a:cs typeface="Arial" panose="020B0604020202020204" pitchFamily="34" charset="0"/>
              </a:rPr>
              <a:t>HBsAg, hepatitis B surface antigen; HBV, hepatitis B virus; </a:t>
            </a:r>
            <a:r>
              <a:rPr lang="en-US" i="1" dirty="0"/>
              <a:t>HCC, hepatocellular carcinoma; HCV, hepatitis C virus; HDV, hepatitis D virus; NAFLD, nonalcoholic fatty liver disease.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22707633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HBsAg, hepatitis B surface antigen; HBV, hepatitis B virus; HCC, hepatocellular carcinoma.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10487212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HCC, hepatocellular carcinoma.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643678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US, ultrasound.</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23522860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AFP, </a:t>
            </a:r>
            <a:r>
              <a:rPr lang="el-GR" i="1" dirty="0"/>
              <a:t>α</a:t>
            </a:r>
            <a:r>
              <a:rPr lang="en-US" i="1" dirty="0"/>
              <a:t>-fetoprotein; HCC, hepatocellular carcinoma.</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35239220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DCP, des-γ-carboxy prothrombin; HCC, hepatocellular carcinoma.</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29194782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AFP, </a:t>
            </a:r>
            <a:r>
              <a:rPr lang="el-GR" i="1" dirty="0"/>
              <a:t>α</a:t>
            </a:r>
            <a:r>
              <a:rPr lang="en-US" i="1" dirty="0"/>
              <a:t>-fetoprotein; DCP, </a:t>
            </a:r>
            <a:r>
              <a:rPr lang="en-US" sz="1200" i="1" dirty="0"/>
              <a:t>des-</a:t>
            </a:r>
            <a:r>
              <a:rPr lang="en-US" i="1" dirty="0"/>
              <a:t>γ</a:t>
            </a:r>
            <a:r>
              <a:rPr lang="en-US" sz="1200" i="1" dirty="0"/>
              <a:t>-carboxy prothrombin; </a:t>
            </a:r>
            <a:r>
              <a:rPr lang="en-US" i="1" dirty="0"/>
              <a:t>HCC, hepatocellular carcinoma.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dirty="0"/>
          </a:p>
        </p:txBody>
      </p:sp>
    </p:spTree>
    <p:extLst>
      <p:ext uri="{BB962C8B-B14F-4D97-AF65-F5344CB8AC3E}">
        <p14:creationId xmlns:p14="http://schemas.microsoft.com/office/powerpoint/2010/main" val="39385824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AFP, </a:t>
            </a:r>
            <a:r>
              <a:rPr lang="el-GR" i="1" dirty="0"/>
              <a:t>α</a:t>
            </a:r>
            <a:r>
              <a:rPr lang="en-US" i="1" dirty="0"/>
              <a:t>-fetoprotein; AUROC, </a:t>
            </a:r>
            <a:r>
              <a:rPr lang="en-US" sz="1200" i="1" dirty="0"/>
              <a:t>area under the receiver operating characteristics; </a:t>
            </a:r>
            <a:r>
              <a:rPr lang="en-US" i="1" dirty="0"/>
              <a:t>CLD, chronic liver disease; DCP, </a:t>
            </a:r>
            <a:r>
              <a:rPr lang="en-US" sz="1200" i="1" dirty="0"/>
              <a:t>des-</a:t>
            </a:r>
            <a:r>
              <a:rPr lang="en-US" i="1" dirty="0"/>
              <a:t>γ</a:t>
            </a:r>
            <a:r>
              <a:rPr lang="en-US" sz="1200" i="1" dirty="0"/>
              <a:t>-carboxy prothrombin; </a:t>
            </a:r>
            <a:r>
              <a:rPr lang="en-US" i="1" dirty="0"/>
              <a:t>HCC, hepatocellular carcinoma.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dirty="0"/>
          </a:p>
        </p:txBody>
      </p:sp>
    </p:spTree>
    <p:extLst>
      <p:ext uri="{BB962C8B-B14F-4D97-AF65-F5344CB8AC3E}">
        <p14:creationId xmlns:p14="http://schemas.microsoft.com/office/powerpoint/2010/main" val="39079035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GB" sz="1200" b="0" i="1" u="none" strike="noStrike" kern="0" cap="none" spc="0" normalizeH="0" baseline="0" noProof="0" dirty="0">
                <a:ln>
                  <a:noFill/>
                </a:ln>
                <a:solidFill>
                  <a:srgbClr val="00339A"/>
                </a:solidFill>
                <a:effectLst/>
                <a:uLnTx/>
                <a:uFillTx/>
                <a:latin typeface="Arial" panose="020B0604020202020204" pitchFamily="34" charset="0"/>
                <a:ea typeface="MS PGothic" pitchFamily="34" charset="-128"/>
                <a:cs typeface="Arial" panose="020B0604020202020204" pitchFamily="34" charset="0"/>
              </a:rPr>
              <a:t>AFP, </a:t>
            </a:r>
            <a:r>
              <a:rPr kumimoji="0" lang="el-GR" sz="1200" b="0" i="1" u="none" strike="noStrike" kern="0" cap="none" spc="0" normalizeH="0" baseline="0" noProof="0" dirty="0">
                <a:ln>
                  <a:noFill/>
                </a:ln>
                <a:solidFill>
                  <a:srgbClr val="00339A"/>
                </a:solidFill>
                <a:effectLst/>
                <a:uLnTx/>
                <a:uFillTx/>
                <a:latin typeface="Arial" panose="020B0604020202020204" pitchFamily="34" charset="0"/>
                <a:ea typeface="MS PGothic" pitchFamily="34" charset="-128"/>
                <a:cs typeface="Arial" panose="020B0604020202020204" pitchFamily="34" charset="0"/>
              </a:rPr>
              <a:t>α</a:t>
            </a:r>
            <a:r>
              <a:rPr kumimoji="0" lang="en-GB" sz="1200" b="0" i="1" u="none" strike="noStrike" kern="0" cap="none" spc="0" normalizeH="0" baseline="0" noProof="0" dirty="0">
                <a:ln>
                  <a:noFill/>
                </a:ln>
                <a:solidFill>
                  <a:srgbClr val="00339A"/>
                </a:solidFill>
                <a:effectLst/>
                <a:uLnTx/>
                <a:uFillTx/>
                <a:latin typeface="Arial" panose="020B0604020202020204" pitchFamily="34" charset="0"/>
                <a:ea typeface="MS PGothic" pitchFamily="34" charset="-128"/>
                <a:cs typeface="Arial" panose="020B0604020202020204" pitchFamily="34" charset="0"/>
              </a:rPr>
              <a:t>-fetoprotein; </a:t>
            </a:r>
            <a:r>
              <a:rPr lang="en-US" i="1" dirty="0"/>
              <a:t>APASL, </a:t>
            </a:r>
            <a:r>
              <a:rPr lang="en-US" b="0" i="1" dirty="0">
                <a:solidFill>
                  <a:srgbClr val="143E93"/>
                </a:solidFill>
                <a:effectLst/>
                <a:latin typeface="open-sans"/>
              </a:rPr>
              <a:t>Asian Pacific Association for the Study of the Liver; </a:t>
            </a:r>
            <a:r>
              <a:rPr kumimoji="0" lang="en-GB" sz="1200" b="0" i="1" u="none" strike="noStrike" kern="0" cap="none" spc="0" normalizeH="0" baseline="0" noProof="0" dirty="0">
                <a:ln>
                  <a:noFill/>
                </a:ln>
                <a:solidFill>
                  <a:srgbClr val="00339A"/>
                </a:solidFill>
                <a:effectLst/>
                <a:uLnTx/>
                <a:uFillTx/>
                <a:latin typeface="Arial" panose="020B0604020202020204" pitchFamily="34" charset="0"/>
                <a:ea typeface="MS PGothic" pitchFamily="34" charset="-128"/>
                <a:cs typeface="Arial" panose="020B0604020202020204" pitchFamily="34" charset="0"/>
              </a:rPr>
              <a:t>HBsAg, hepatitis B surface antigen; HCC, hepatocellular carcinoma; US, ultrasound.</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669943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GB" sz="1200" b="0" i="1" u="none" strike="noStrike" kern="0" cap="none" spc="0" normalizeH="0" baseline="0" noProof="0" dirty="0">
                <a:ln>
                  <a:noFill/>
                </a:ln>
                <a:solidFill>
                  <a:srgbClr val="00339A"/>
                </a:solidFill>
                <a:effectLst/>
                <a:uLnTx/>
                <a:uFillTx/>
                <a:latin typeface="Arial" panose="020B0604020202020204" pitchFamily="34" charset="0"/>
                <a:ea typeface="MS PGothic" pitchFamily="34" charset="-128"/>
                <a:cs typeface="Arial" panose="020B0604020202020204" pitchFamily="34" charset="0"/>
              </a:rPr>
              <a:t>AFP, </a:t>
            </a:r>
            <a:r>
              <a:rPr kumimoji="0" lang="el-GR" sz="1200" b="0" i="1" u="none" strike="noStrike" kern="0" cap="none" spc="0" normalizeH="0" baseline="0" noProof="0" dirty="0">
                <a:ln>
                  <a:noFill/>
                </a:ln>
                <a:solidFill>
                  <a:srgbClr val="00339A"/>
                </a:solidFill>
                <a:effectLst/>
                <a:uLnTx/>
                <a:uFillTx/>
                <a:latin typeface="Arial" panose="020B0604020202020204" pitchFamily="34" charset="0"/>
                <a:ea typeface="MS PGothic" pitchFamily="34" charset="-128"/>
                <a:cs typeface="Arial" panose="020B0604020202020204" pitchFamily="34" charset="0"/>
              </a:rPr>
              <a:t>α</a:t>
            </a:r>
            <a:r>
              <a:rPr kumimoji="0" lang="en-GB" sz="1200" b="0" i="1" u="none" strike="noStrike" kern="0" cap="none" spc="0" normalizeH="0" baseline="0" noProof="0" dirty="0">
                <a:ln>
                  <a:noFill/>
                </a:ln>
                <a:solidFill>
                  <a:srgbClr val="00339A"/>
                </a:solidFill>
                <a:effectLst/>
                <a:uLnTx/>
                <a:uFillTx/>
                <a:latin typeface="Arial" panose="020B0604020202020204" pitchFamily="34" charset="0"/>
                <a:ea typeface="MS PGothic" pitchFamily="34" charset="-128"/>
                <a:cs typeface="Arial" panose="020B0604020202020204" pitchFamily="34" charset="0"/>
              </a:rPr>
              <a:t>-fetoprotein; ALT, alanine aminotransferase; CHB, chronic hepatitis B; HBsAg, hepatitis B surface antigen; HCC, hepatocellular carcinoma.</a:t>
            </a:r>
          </a:p>
          <a:p>
            <a:endParaRPr kumimoji="0" lang="en-GB" sz="1200" b="0" i="1" u="none" strike="noStrike" kern="0" cap="none" spc="0" normalizeH="0" baseline="0" noProof="0" dirty="0">
              <a:ln>
                <a:noFill/>
              </a:ln>
              <a:solidFill>
                <a:srgbClr val="00339A"/>
              </a:solidFill>
              <a:effectLst/>
              <a:uLnTx/>
              <a:uFillTx/>
              <a:latin typeface="Arial" panose="020B0604020202020204" pitchFamily="34" charset="0"/>
              <a:ea typeface="MS PGothic" pitchFamily="34" charset="-128"/>
              <a:cs typeface="Arial" panose="020B0604020202020204" pitchFamily="34" charset="0"/>
            </a:endParaRPr>
          </a:p>
          <a:p>
            <a:endParaRPr kumimoji="0" lang="en-GB" sz="1200" b="0" i="1" u="none" strike="noStrike" kern="0" cap="none" spc="0" normalizeH="0" baseline="0" noProof="0" dirty="0">
              <a:ln>
                <a:noFill/>
              </a:ln>
              <a:solidFill>
                <a:srgbClr val="00339A"/>
              </a:solidFill>
              <a:effectLst/>
              <a:uLnTx/>
              <a:uFillTx/>
              <a:latin typeface="Arial" panose="020B0604020202020204" pitchFamily="34" charset="0"/>
              <a:ea typeface="MS PGothic" pitchFamily="34" charset="-128"/>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25</a:t>
            </a:fld>
            <a:endParaRPr lang="en-US" altLang="en-US" dirty="0"/>
          </a:p>
        </p:txBody>
      </p:sp>
    </p:spTree>
    <p:extLst>
      <p:ext uri="{BB962C8B-B14F-4D97-AF65-F5344CB8AC3E}">
        <p14:creationId xmlns:p14="http://schemas.microsoft.com/office/powerpoint/2010/main" val="33418882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GB" sz="1200" b="0" i="1" u="none" strike="noStrike" kern="0" cap="none" spc="0" normalizeH="0" baseline="0" noProof="0" dirty="0">
                <a:ln>
                  <a:noFill/>
                </a:ln>
                <a:solidFill>
                  <a:srgbClr val="00339A"/>
                </a:solidFill>
                <a:effectLst/>
                <a:uLnTx/>
                <a:uFillTx/>
                <a:latin typeface="Arial" panose="020B0604020202020204" pitchFamily="34" charset="0"/>
                <a:ea typeface="MS PGothic" pitchFamily="34" charset="-128"/>
                <a:cs typeface="Arial" panose="020B0604020202020204" pitchFamily="34" charset="0"/>
              </a:rPr>
              <a:t>AFP, </a:t>
            </a:r>
            <a:r>
              <a:rPr kumimoji="0" lang="el-GR" sz="1200" b="0" i="1" u="none" strike="noStrike" kern="0" cap="none" spc="0" normalizeH="0" baseline="0" noProof="0" dirty="0">
                <a:ln>
                  <a:noFill/>
                </a:ln>
                <a:solidFill>
                  <a:srgbClr val="00339A"/>
                </a:solidFill>
                <a:effectLst/>
                <a:uLnTx/>
                <a:uFillTx/>
                <a:latin typeface="Arial" panose="020B0604020202020204" pitchFamily="34" charset="0"/>
                <a:ea typeface="MS PGothic" pitchFamily="34" charset="-128"/>
                <a:cs typeface="Arial" panose="020B0604020202020204" pitchFamily="34" charset="0"/>
              </a:rPr>
              <a:t>α</a:t>
            </a:r>
            <a:r>
              <a:rPr kumimoji="0" lang="en-GB" sz="1200" b="0" i="1" u="none" strike="noStrike" kern="0" cap="none" spc="0" normalizeH="0" baseline="0" noProof="0" dirty="0">
                <a:ln>
                  <a:noFill/>
                </a:ln>
                <a:solidFill>
                  <a:srgbClr val="00339A"/>
                </a:solidFill>
                <a:effectLst/>
                <a:uLnTx/>
                <a:uFillTx/>
                <a:latin typeface="Arial" panose="020B0604020202020204" pitchFamily="34" charset="0"/>
                <a:ea typeface="MS PGothic" pitchFamily="34" charset="-128"/>
                <a:cs typeface="Arial" panose="020B0604020202020204" pitchFamily="34" charset="0"/>
              </a:rPr>
              <a:t>-fetoprotein; </a:t>
            </a:r>
            <a:r>
              <a:rPr lang="en-US" i="1" dirty="0"/>
              <a:t>APASL, </a:t>
            </a:r>
            <a:r>
              <a:rPr lang="en-US" b="0" i="1" dirty="0">
                <a:solidFill>
                  <a:srgbClr val="143E93"/>
                </a:solidFill>
                <a:effectLst/>
                <a:latin typeface="open-sans"/>
              </a:rPr>
              <a:t>Asian Pacific Association for the Study of the Liver; HCC, hepatocellular carcinoma; NA, </a:t>
            </a:r>
            <a:r>
              <a:rPr lang="en-US" b="0" i="1" dirty="0" err="1">
                <a:solidFill>
                  <a:srgbClr val="143E93"/>
                </a:solidFill>
                <a:effectLst/>
                <a:latin typeface="open-sans"/>
              </a:rPr>
              <a:t>nucleos</a:t>
            </a:r>
            <a:r>
              <a:rPr lang="en-US" b="0" i="1" dirty="0">
                <a:solidFill>
                  <a:srgbClr val="143E93"/>
                </a:solidFill>
                <a:effectLst/>
                <a:latin typeface="open-sans"/>
              </a:rPr>
              <a:t>(t)ide analogue; US, ultrasound.</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26</a:t>
            </a:fld>
            <a:endParaRPr lang="en-US" altLang="en-US" dirty="0"/>
          </a:p>
        </p:txBody>
      </p:sp>
    </p:spTree>
    <p:extLst>
      <p:ext uri="{BB962C8B-B14F-4D97-AF65-F5344CB8AC3E}">
        <p14:creationId xmlns:p14="http://schemas.microsoft.com/office/powerpoint/2010/main" val="25498566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CEUS, contrast-enhanced ultrasound; DN, dysplastic nodule; EOB, ethoxy-benzyl; HCC, hepatocellular carcinoma; MDCT, multidetector CT; US, ultrasound.</a:t>
            </a:r>
          </a:p>
          <a:p>
            <a:endParaRPr lang="en-US" i="1" dirty="0"/>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dirty="0"/>
          </a:p>
        </p:txBody>
      </p:sp>
    </p:spTree>
    <p:extLst>
      <p:ext uri="{BB962C8B-B14F-4D97-AF65-F5344CB8AC3E}">
        <p14:creationId xmlns:p14="http://schemas.microsoft.com/office/powerpoint/2010/main" val="32557199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DN, dysplastic nodule; HCC, hepatocellular carcinoma; US, ultrasound.</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28</a:t>
            </a:fld>
            <a:endParaRPr lang="en-US" altLang="en-US" dirty="0"/>
          </a:p>
        </p:txBody>
      </p:sp>
    </p:spTree>
    <p:extLst>
      <p:ext uri="{BB962C8B-B14F-4D97-AF65-F5344CB8AC3E}">
        <p14:creationId xmlns:p14="http://schemas.microsoft.com/office/powerpoint/2010/main" val="29310594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APASL, </a:t>
            </a:r>
            <a:r>
              <a:rPr lang="en-US" b="0" i="1" dirty="0">
                <a:solidFill>
                  <a:srgbClr val="143E93"/>
                </a:solidFill>
                <a:effectLst/>
                <a:latin typeface="open-sans"/>
              </a:rPr>
              <a:t>Asian Pacific Association for the Study of the Liver</a:t>
            </a:r>
            <a:r>
              <a:rPr lang="en-US" b="0" i="1" dirty="0">
                <a:solidFill>
                  <a:srgbClr val="4D5156"/>
                </a:solidFill>
                <a:effectLst/>
                <a:latin typeface="Roboto"/>
              </a:rPr>
              <a:t>; BSC, best supportive care; HCC, hepatocellular carcinoma; RFA, radiofrequency ablation; TACE, </a:t>
            </a:r>
            <a:r>
              <a:rPr lang="en-US" b="0" i="1" dirty="0">
                <a:solidFill>
                  <a:srgbClr val="4D5156"/>
                </a:solidFill>
                <a:effectLst/>
                <a:latin typeface="Roboto" panose="02000000000000000000" pitchFamily="2" charset="0"/>
              </a:rPr>
              <a:t>transarterial chemoembolization.</a:t>
            </a:r>
          </a:p>
          <a:p>
            <a:endParaRPr lang="en-US" b="0" i="1" dirty="0">
              <a:solidFill>
                <a:srgbClr val="4D5156"/>
              </a:solidFill>
              <a:effectLst/>
              <a:latin typeface="Roboto" panose="02000000000000000000" pitchFamily="2" charset="0"/>
            </a:endParaRP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dirty="0"/>
          </a:p>
        </p:txBody>
      </p:sp>
    </p:spTree>
    <p:extLst>
      <p:ext uri="{BB962C8B-B14F-4D97-AF65-F5344CB8AC3E}">
        <p14:creationId xmlns:p14="http://schemas.microsoft.com/office/powerpoint/2010/main" val="32583430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APASL, </a:t>
            </a:r>
            <a:r>
              <a:rPr lang="en-US" b="0" i="1" dirty="0">
                <a:solidFill>
                  <a:srgbClr val="143E93"/>
                </a:solidFill>
                <a:effectLst/>
                <a:latin typeface="open-sans"/>
              </a:rPr>
              <a:t>Asian Pacific Association for the Study of the Liver</a:t>
            </a:r>
            <a:r>
              <a:rPr lang="en-US" b="0" i="1" dirty="0">
                <a:solidFill>
                  <a:srgbClr val="4D5156"/>
                </a:solidFill>
                <a:effectLst/>
                <a:latin typeface="Roboto"/>
              </a:rPr>
              <a:t>; HCC, hepatocellular carcinoma; RFA, </a:t>
            </a:r>
            <a:r>
              <a:rPr lang="en-US" b="0" i="1" dirty="0">
                <a:solidFill>
                  <a:srgbClr val="5F6368"/>
                </a:solidFill>
                <a:effectLst/>
                <a:latin typeface="Roboto" panose="02000000000000000000" pitchFamily="2" charset="0"/>
              </a:rPr>
              <a:t>radiofrequency ablation; </a:t>
            </a:r>
            <a:r>
              <a:rPr lang="en-US" b="0" i="1" dirty="0">
                <a:solidFill>
                  <a:srgbClr val="4D5156"/>
                </a:solidFill>
                <a:effectLst/>
                <a:latin typeface="Roboto"/>
              </a:rPr>
              <a:t>TACE, </a:t>
            </a:r>
            <a:r>
              <a:rPr lang="en-US" b="0" i="1" dirty="0">
                <a:solidFill>
                  <a:srgbClr val="4D5156"/>
                </a:solidFill>
                <a:effectLst/>
                <a:latin typeface="Roboto" panose="02000000000000000000" pitchFamily="2" charset="0"/>
              </a:rPr>
              <a:t>transarterial chemoembolization.</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dirty="0"/>
          </a:p>
        </p:txBody>
      </p:sp>
    </p:spTree>
    <p:extLst>
      <p:ext uri="{BB962C8B-B14F-4D97-AF65-F5344CB8AC3E}">
        <p14:creationId xmlns:p14="http://schemas.microsoft.com/office/powerpoint/2010/main" val="106242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HBV, hepatitis B virus; HCC, hepatocellular carcinoma.</a:t>
            </a:r>
          </a:p>
          <a:p>
            <a:endParaRPr lang="en-US" i="1" dirty="0"/>
          </a:p>
          <a:p>
            <a:endParaRPr lang="en-US" sz="1200" dirty="0"/>
          </a:p>
          <a:p>
            <a:endParaRPr lang="en-US" sz="1200" dirty="0"/>
          </a:p>
          <a:p>
            <a:endParaRPr lang="en-US" sz="1200" dirty="0"/>
          </a:p>
          <a:p>
            <a:endParaRPr lang="en-US" sz="1200" dirty="0"/>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676679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27458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2069DC3-A737-4CB0-AF56-8023E042E68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1875" y="3662363"/>
            <a:ext cx="60769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8" name="Picture 17">
            <a:extLst>
              <a:ext uri="{FF2B5EF4-FFF2-40B4-BE49-F238E27FC236}">
                <a16:creationId xmlns:a16="http://schemas.microsoft.com/office/drawing/2014/main" id="{DFB95A80-B595-483B-BBF5-74747F345AC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9053513" y="329015"/>
            <a:ext cx="2673350" cy="945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9EB91F2-D0BD-480B-AADA-78C2658541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6" name="Straight Connector 5">
            <a:extLst>
              <a:ext uri="{FF2B5EF4-FFF2-40B4-BE49-F238E27FC236}">
                <a16:creationId xmlns:a16="http://schemas.microsoft.com/office/drawing/2014/main" id="{A890B2B0-5EA8-4F11-809B-189B7105E283}"/>
              </a:ext>
            </a:extLst>
          </p:cNvPr>
          <p:cNvCxnSpPr/>
          <p:nvPr userDrawn="1"/>
        </p:nvCxnSpPr>
        <p:spPr>
          <a:xfrm>
            <a:off x="1" y="6589713"/>
            <a:ext cx="12192000" cy="0"/>
          </a:xfrm>
          <a:prstGeom prst="line">
            <a:avLst/>
          </a:prstGeom>
          <a:ln w="19050">
            <a:solidFill>
              <a:srgbClr val="00853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A12D99C-CF53-4903-8E65-D5A1413FCF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00853F"/>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5" name="Picture 9" descr="CCO_HEP_RGB.jpg">
            <a:extLst>
              <a:ext uri="{FF2B5EF4-FFF2-40B4-BE49-F238E27FC236}">
                <a16:creationId xmlns:a16="http://schemas.microsoft.com/office/drawing/2014/main" id="{B61C0BE3-2B0D-4468-B8B7-836BF79809C3}"/>
              </a:ext>
            </a:extLst>
          </p:cNvPr>
          <p:cNvPicPr>
            <a:picLocks noChangeAspect="1"/>
          </p:cNvPicPr>
          <p:nvPr userDrawn="1"/>
        </p:nvPicPr>
        <p:blipFill>
          <a:blip r:embed="rId3">
            <a:extLst>
              <a:ext uri="{28A0092B-C50C-407E-A947-70E740481C1C}">
                <a14:useLocalDpi xmlns:a14="http://schemas.microsoft.com/office/drawing/2010/main" val="0"/>
              </a:ext>
            </a:extLst>
          </a:blip>
          <a:srcRect t="48615"/>
          <a:stretch>
            <a:fillRect/>
          </a:stretch>
        </p:blipFill>
        <p:spPr bwMode="auto">
          <a:xfrm>
            <a:off x="8140700" y="5930900"/>
            <a:ext cx="3686175"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6B5B1E8D-4769-4B1C-A30F-94F399EA1CE7}"/>
              </a:ext>
            </a:extLst>
          </p:cNvPr>
          <p:cNvCxnSpPr/>
          <p:nvPr userDrawn="1"/>
        </p:nvCxnSpPr>
        <p:spPr>
          <a:xfrm>
            <a:off x="1" y="6745288"/>
            <a:ext cx="12192000" cy="0"/>
          </a:xfrm>
          <a:prstGeom prst="line">
            <a:avLst/>
          </a:prstGeom>
          <a:ln w="19050">
            <a:solidFill>
              <a:srgbClr val="00853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hyperlink" Target="http://www.clinicaloptions.com/" TargetMode="Externa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www.clinicaloptions.com/hepatitis/programs/hcc-and-hbv" TargetMode="External"/><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598489" y="1600200"/>
            <a:ext cx="10882313" cy="2057400"/>
          </a:xfrm>
        </p:spPr>
        <p:txBody>
          <a:bodyPr>
            <a:normAutofit/>
          </a:bodyPr>
          <a:lstStyle/>
          <a:p>
            <a:r>
              <a:rPr lang="en-US" altLang="en-US" sz="4000" dirty="0"/>
              <a:t>HCC in the Setting of Hepatitis B: </a:t>
            </a:r>
            <a:br>
              <a:rPr lang="en-US" altLang="en-US" sz="4000" dirty="0"/>
            </a:br>
            <a:r>
              <a:rPr lang="en-US" altLang="en-US" sz="4000" dirty="0"/>
              <a:t>Asia-Pacific Considerations</a:t>
            </a:r>
          </a:p>
        </p:txBody>
      </p:sp>
      <p:sp>
        <p:nvSpPr>
          <p:cNvPr id="7173" name="Text Box 21">
            <a:extLst>
              <a:ext uri="{FF2B5EF4-FFF2-40B4-BE49-F238E27FC236}">
                <a16:creationId xmlns:a16="http://schemas.microsoft.com/office/drawing/2014/main" id="{F06524A7-0F4E-48E2-AB3D-6EB0F55D6C24}"/>
              </a:ext>
            </a:extLst>
          </p:cNvPr>
          <p:cNvSpPr txBox="1">
            <a:spLocks noChangeArrowheads="1"/>
          </p:cNvSpPr>
          <p:nvPr/>
        </p:nvSpPr>
        <p:spPr bwMode="auto">
          <a:xfrm>
            <a:off x="423864" y="6397130"/>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an educational grant from Gilead Sciences, Inc.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10" name="Group 9">
            <a:extLst>
              <a:ext uri="{FF2B5EF4-FFF2-40B4-BE49-F238E27FC236}">
                <a16:creationId xmlns:a16="http://schemas.microsoft.com/office/drawing/2014/main" id="{96DB69A7-B825-4BDE-A505-F28D727F32D9}"/>
              </a:ext>
            </a:extLst>
          </p:cNvPr>
          <p:cNvGrpSpPr>
            <a:grpSpLocks/>
          </p:cNvGrpSpPr>
          <p:nvPr/>
        </p:nvGrpSpPr>
        <p:grpSpPr bwMode="auto">
          <a:xfrm>
            <a:off x="4073704" y="3381298"/>
            <a:ext cx="3479671" cy="605804"/>
            <a:chOff x="9225449" y="4462885"/>
            <a:chExt cx="2717860" cy="474799"/>
          </a:xfrm>
        </p:grpSpPr>
        <p:pic>
          <p:nvPicPr>
            <p:cNvPr id="11" name="Picture 9">
              <a:extLst>
                <a:ext uri="{FF2B5EF4-FFF2-40B4-BE49-F238E27FC236}">
                  <a16:creationId xmlns:a16="http://schemas.microsoft.com/office/drawing/2014/main" id="{091ECCD4-D0A3-4706-8732-AD2EB80983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31101" y="4462885"/>
              <a:ext cx="591068" cy="192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11">
              <a:extLst>
                <a:ext uri="{FF2B5EF4-FFF2-40B4-BE49-F238E27FC236}">
                  <a16:creationId xmlns:a16="http://schemas.microsoft.com/office/drawing/2014/main" id="{07AF2FB1-85CB-495F-965A-4D8555D698A7}"/>
                </a:ext>
              </a:extLst>
            </p:cNvPr>
            <p:cNvSpPr>
              <a:spLocks noChangeArrowheads="1"/>
            </p:cNvSpPr>
            <p:nvPr/>
          </p:nvSpPr>
          <p:spPr bwMode="auto">
            <a:xfrm>
              <a:off x="9225449" y="4624098"/>
              <a:ext cx="2717860" cy="313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738063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95CDF-A117-42BE-899C-A7263F2A0769}"/>
              </a:ext>
            </a:extLst>
          </p:cNvPr>
          <p:cNvSpPr>
            <a:spLocks noGrp="1"/>
          </p:cNvSpPr>
          <p:nvPr>
            <p:ph type="title"/>
          </p:nvPr>
        </p:nvSpPr>
        <p:spPr/>
        <p:txBody>
          <a:bodyPr/>
          <a:lstStyle/>
          <a:p>
            <a:r>
              <a:rPr lang="en-US" dirty="0"/>
              <a:t>Faculty</a:t>
            </a:r>
          </a:p>
        </p:txBody>
      </p:sp>
      <p:sp>
        <p:nvSpPr>
          <p:cNvPr id="3" name="Content Placeholder 2">
            <a:extLst>
              <a:ext uri="{FF2B5EF4-FFF2-40B4-BE49-F238E27FC236}">
                <a16:creationId xmlns:a16="http://schemas.microsoft.com/office/drawing/2014/main" id="{DF3DDCAE-ED8F-488C-8E9B-2FD6EC208E23}"/>
              </a:ext>
            </a:extLst>
          </p:cNvPr>
          <p:cNvSpPr>
            <a:spLocks noGrp="1"/>
          </p:cNvSpPr>
          <p:nvPr>
            <p:ph idx="1"/>
          </p:nvPr>
        </p:nvSpPr>
        <p:spPr/>
        <p:txBody>
          <a:bodyPr/>
          <a:lstStyle/>
          <a:p>
            <a:pPr marL="0" indent="0">
              <a:buNone/>
            </a:pPr>
            <a:r>
              <a:rPr lang="en-US" altLang="en-US" b="1" dirty="0">
                <a:solidFill>
                  <a:schemeClr val="accent3"/>
                </a:solidFill>
              </a:rPr>
              <a:t>Grace LH Wong, MD</a:t>
            </a:r>
            <a:br>
              <a:rPr lang="en-US" altLang="en-US" b="1" dirty="0">
                <a:solidFill>
                  <a:schemeClr val="accent3"/>
                </a:solidFill>
              </a:rPr>
            </a:br>
            <a:r>
              <a:rPr lang="en-US" sz="2600" i="1" dirty="0"/>
              <a:t>Professor</a:t>
            </a:r>
            <a:br>
              <a:rPr lang="en-US" sz="2600" dirty="0"/>
            </a:br>
            <a:r>
              <a:rPr lang="en-US" sz="2600" dirty="0"/>
              <a:t>Division of Gastroenterology and Hepatology</a:t>
            </a:r>
            <a:br>
              <a:rPr lang="en-US" sz="2600" dirty="0"/>
            </a:br>
            <a:r>
              <a:rPr lang="en-US" sz="2600" dirty="0"/>
              <a:t>Department of Medicine and Therapeutics</a:t>
            </a:r>
            <a:br>
              <a:rPr lang="en-US" sz="2600" dirty="0"/>
            </a:br>
            <a:r>
              <a:rPr lang="en-US" sz="2600" dirty="0"/>
              <a:t>The Chinese University of Hong Kong</a:t>
            </a:r>
            <a:br>
              <a:rPr lang="en-US" sz="2600" dirty="0"/>
            </a:br>
            <a:r>
              <a:rPr lang="en-US" sz="2600" i="1" dirty="0"/>
              <a:t>Honorary Consultant</a:t>
            </a:r>
            <a:br>
              <a:rPr lang="en-US" sz="2600" dirty="0"/>
            </a:br>
            <a:r>
              <a:rPr lang="en-US" sz="2600" dirty="0"/>
              <a:t>Division of Gastroenterology and Hepatology</a:t>
            </a:r>
            <a:br>
              <a:rPr lang="en-US" sz="2600" dirty="0"/>
            </a:br>
            <a:r>
              <a:rPr lang="en-US" sz="2600" dirty="0"/>
              <a:t>Department of Medicine and Therapeutics</a:t>
            </a:r>
            <a:br>
              <a:rPr lang="en-US" sz="2600" dirty="0"/>
            </a:br>
            <a:r>
              <a:rPr lang="en-US" sz="2600" dirty="0"/>
              <a:t>Prince of Wales Hospital</a:t>
            </a:r>
            <a:br>
              <a:rPr lang="en-US" sz="2600" dirty="0"/>
            </a:br>
            <a:r>
              <a:rPr lang="en-US" sz="2600" dirty="0"/>
              <a:t>Hong Kong</a:t>
            </a:r>
          </a:p>
          <a:p>
            <a:endParaRPr lang="en-US" dirty="0"/>
          </a:p>
        </p:txBody>
      </p:sp>
    </p:spTree>
    <p:extLst>
      <p:ext uri="{BB962C8B-B14F-4D97-AF65-F5344CB8AC3E}">
        <p14:creationId xmlns:p14="http://schemas.microsoft.com/office/powerpoint/2010/main" val="2218482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 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p:txBody>
          <a:bodyPr rtlCol="0">
            <a:normAutofit/>
          </a:bodyPr>
          <a:lstStyle/>
          <a:p>
            <a:pPr marL="0" lvl="0" indent="0">
              <a:spcAft>
                <a:spcPts val="200"/>
              </a:spcAft>
              <a:buClr>
                <a:srgbClr val="000000"/>
              </a:buClr>
              <a:buNone/>
              <a:defRPr/>
            </a:pPr>
            <a:r>
              <a:rPr kumimoji="0" lang="en-US" b="1" i="0" u="none" strike="noStrike" kern="0" cap="none" spc="0" normalizeH="0" baseline="0" noProof="0" dirty="0">
                <a:ln>
                  <a:noFill/>
                </a:ln>
                <a:solidFill>
                  <a:srgbClr val="E1471D"/>
                </a:solidFill>
                <a:effectLst/>
                <a:uLnTx/>
                <a:uFillTx/>
              </a:rPr>
              <a:t>Grace </a:t>
            </a:r>
            <a:r>
              <a:rPr lang="en-US" b="1" dirty="0">
                <a:solidFill>
                  <a:srgbClr val="E1471D"/>
                </a:solidFill>
              </a:rPr>
              <a:t>LH </a:t>
            </a:r>
            <a:r>
              <a:rPr kumimoji="0" lang="en-US" b="1" i="0" u="none" strike="noStrike" kern="0" cap="none" spc="0" normalizeH="0" baseline="0" noProof="0" dirty="0">
                <a:ln>
                  <a:noFill/>
                </a:ln>
                <a:solidFill>
                  <a:srgbClr val="E1471D"/>
                </a:solidFill>
                <a:effectLst/>
                <a:uLnTx/>
                <a:uFillTx/>
              </a:rPr>
              <a:t>Wong, </a:t>
            </a:r>
            <a:r>
              <a:rPr lang="en-US" altLang="en-US" b="1" dirty="0">
                <a:solidFill>
                  <a:srgbClr val="E1471D"/>
                </a:solidFill>
              </a:rPr>
              <a:t>MD, </a:t>
            </a:r>
            <a:r>
              <a:rPr kumimoji="0" lang="en-US" altLang="en-US"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has disclosed that she has received funds for research support from AbbVie and Gilead Sciences, consulting fees from Gilead Sciences and Janssen, and fees for non-CME/CE services from Abbott, AbbVie, Bristol-Myers Squibb, Echosens, Furui, Gilead Sciences, Janssen, and Roche.  </a:t>
            </a:r>
            <a:endParaRPr lang="en-US" dirty="0"/>
          </a:p>
          <a:p>
            <a:pPr marL="0" indent="0">
              <a:buNone/>
            </a:pPr>
            <a:endParaRPr lang="en-US" dirty="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Object 1" descr="preencoded.png">
            <a:extLst>
              <a:ext uri="{FF2B5EF4-FFF2-40B4-BE49-F238E27FC236}">
                <a16:creationId xmlns:a16="http://schemas.microsoft.com/office/drawing/2014/main" id="{80F0B719-54ED-428D-AA47-3DCFC8D66DAA}"/>
              </a:ext>
            </a:extLst>
          </p:cNvPr>
          <p:cNvPicPr>
            <a:picLocks noGrp="1" noChangeAspect="1"/>
          </p:cNvPicPr>
          <p:nvPr>
            <p:ph idx="4294967295"/>
          </p:nvPr>
        </p:nvPicPr>
        <p:blipFill rotWithShape="1">
          <a:blip r:embed="rId3"/>
          <a:srcRect t="7548" r="1445" b="12649"/>
          <a:stretch/>
        </p:blipFill>
        <p:spPr>
          <a:xfrm>
            <a:off x="734658" y="1525104"/>
            <a:ext cx="10722684" cy="5066195"/>
          </a:xfrm>
          <a:prstGeom prst="rect">
            <a:avLst/>
          </a:prstGeom>
        </p:spPr>
      </p:pic>
      <p:sp>
        <p:nvSpPr>
          <p:cNvPr id="8" name="Title 7">
            <a:extLst>
              <a:ext uri="{FF2B5EF4-FFF2-40B4-BE49-F238E27FC236}">
                <a16:creationId xmlns:a16="http://schemas.microsoft.com/office/drawing/2014/main" id="{24E41719-6AAA-443E-910C-7FBF2A5E6550}"/>
              </a:ext>
            </a:extLst>
          </p:cNvPr>
          <p:cNvSpPr>
            <a:spLocks noGrp="1"/>
          </p:cNvSpPr>
          <p:nvPr>
            <p:ph type="title"/>
          </p:nvPr>
        </p:nvSpPr>
        <p:spPr>
          <a:xfrm>
            <a:off x="609759" y="238127"/>
            <a:ext cx="11141055" cy="1103313"/>
          </a:xfrm>
        </p:spPr>
        <p:txBody>
          <a:bodyPr/>
          <a:lstStyle/>
          <a:p>
            <a:r>
              <a:rPr lang="en-US" dirty="0"/>
              <a:t>GLOBOCAN 2020 Estimated Liver Cancer Incidence Rates (all Sexes and Ages) Highest in Asia and Africa</a:t>
            </a:r>
          </a:p>
        </p:txBody>
      </p:sp>
      <p:grpSp>
        <p:nvGrpSpPr>
          <p:cNvPr id="5" name="Group 7">
            <a:extLst>
              <a:ext uri="{FF2B5EF4-FFF2-40B4-BE49-F238E27FC236}">
                <a16:creationId xmlns:a16="http://schemas.microsoft.com/office/drawing/2014/main" id="{F009EE58-7747-4C84-B0A3-1AA62EE91CF1}"/>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E7AF7ACE-41DF-42B9-9EBF-5FDA6155B13F}"/>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9D34965-71CA-4DAD-8B17-64413F4333C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 name="Rectangle 8">
            <a:extLst>
              <a:ext uri="{FF2B5EF4-FFF2-40B4-BE49-F238E27FC236}">
                <a16:creationId xmlns:a16="http://schemas.microsoft.com/office/drawing/2014/main" id="{B941B029-BA27-9147-B424-593DBF7B8275}"/>
              </a:ext>
            </a:extLst>
          </p:cNvPr>
          <p:cNvSpPr/>
          <p:nvPr/>
        </p:nvSpPr>
        <p:spPr bwMode="auto">
          <a:xfrm>
            <a:off x="734658" y="5299144"/>
            <a:ext cx="2962384" cy="1163059"/>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5" name="Group 14">
            <a:extLst>
              <a:ext uri="{FF2B5EF4-FFF2-40B4-BE49-F238E27FC236}">
                <a16:creationId xmlns:a16="http://schemas.microsoft.com/office/drawing/2014/main" id="{36DDDCAC-7239-9749-AB8D-FE3B34931B62}"/>
              </a:ext>
            </a:extLst>
          </p:cNvPr>
          <p:cNvGrpSpPr/>
          <p:nvPr/>
        </p:nvGrpSpPr>
        <p:grpSpPr>
          <a:xfrm>
            <a:off x="1120600" y="4782855"/>
            <a:ext cx="2893807" cy="1547034"/>
            <a:chOff x="651829" y="6634812"/>
            <a:chExt cx="2893807" cy="1547034"/>
          </a:xfrm>
        </p:grpSpPr>
        <p:sp>
          <p:nvSpPr>
            <p:cNvPr id="3" name="TextBox 2">
              <a:extLst>
                <a:ext uri="{FF2B5EF4-FFF2-40B4-BE49-F238E27FC236}">
                  <a16:creationId xmlns:a16="http://schemas.microsoft.com/office/drawing/2014/main" id="{2BD8E957-98C6-9141-83EE-9D97AEFB3309}"/>
                </a:ext>
              </a:extLst>
            </p:cNvPr>
            <p:cNvSpPr txBox="1"/>
            <p:nvPr/>
          </p:nvSpPr>
          <p:spPr bwMode="auto">
            <a:xfrm>
              <a:off x="651829" y="6634812"/>
              <a:ext cx="28938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ASR (World) per 100,000</a:t>
              </a:r>
            </a:p>
          </p:txBody>
        </p:sp>
        <p:sp>
          <p:nvSpPr>
            <p:cNvPr id="11" name="TextBox 10">
              <a:extLst>
                <a:ext uri="{FF2B5EF4-FFF2-40B4-BE49-F238E27FC236}">
                  <a16:creationId xmlns:a16="http://schemas.microsoft.com/office/drawing/2014/main" id="{0668812C-389B-304C-B73F-636B09636C5D}"/>
                </a:ext>
              </a:extLst>
            </p:cNvPr>
            <p:cNvSpPr txBox="1"/>
            <p:nvPr/>
          </p:nvSpPr>
          <p:spPr bwMode="auto">
            <a:xfrm>
              <a:off x="876890" y="7066156"/>
              <a:ext cx="957432" cy="1115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95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8.9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6.1-8.9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4.8-6.1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3.7-4.8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&lt; 3.7</a:t>
              </a:r>
            </a:p>
          </p:txBody>
        </p:sp>
        <p:sp>
          <p:nvSpPr>
            <p:cNvPr id="10" name="TextBox 9">
              <a:extLst>
                <a:ext uri="{FF2B5EF4-FFF2-40B4-BE49-F238E27FC236}">
                  <a16:creationId xmlns:a16="http://schemas.microsoft.com/office/drawing/2014/main" id="{4CFFC5DB-C2D6-1A46-B680-CBE93641C02D}"/>
                </a:ext>
              </a:extLst>
            </p:cNvPr>
            <p:cNvSpPr txBox="1"/>
            <p:nvPr/>
          </p:nvSpPr>
          <p:spPr bwMode="auto">
            <a:xfrm>
              <a:off x="1927789" y="7639303"/>
              <a:ext cx="13449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Not applicable</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 data</a:t>
              </a:r>
            </a:p>
          </p:txBody>
        </p:sp>
      </p:grpSp>
      <p:grpSp>
        <p:nvGrpSpPr>
          <p:cNvPr id="21" name="Group 20">
            <a:extLst>
              <a:ext uri="{FF2B5EF4-FFF2-40B4-BE49-F238E27FC236}">
                <a16:creationId xmlns:a16="http://schemas.microsoft.com/office/drawing/2014/main" id="{3707EEFB-00CF-5A49-B226-B379A19745C8}"/>
              </a:ext>
            </a:extLst>
          </p:cNvPr>
          <p:cNvGrpSpPr/>
          <p:nvPr/>
        </p:nvGrpSpPr>
        <p:grpSpPr>
          <a:xfrm>
            <a:off x="1181870" y="5269049"/>
            <a:ext cx="157569" cy="948402"/>
            <a:chOff x="734658" y="2787779"/>
            <a:chExt cx="146304" cy="880597"/>
          </a:xfrm>
        </p:grpSpPr>
        <p:sp>
          <p:nvSpPr>
            <p:cNvPr id="16" name="Rectangle 15">
              <a:extLst>
                <a:ext uri="{FF2B5EF4-FFF2-40B4-BE49-F238E27FC236}">
                  <a16:creationId xmlns:a16="http://schemas.microsoft.com/office/drawing/2014/main" id="{077E60FA-D84A-B945-B4BC-21BD494909A0}"/>
                </a:ext>
              </a:extLst>
            </p:cNvPr>
            <p:cNvSpPr/>
            <p:nvPr/>
          </p:nvSpPr>
          <p:spPr bwMode="auto">
            <a:xfrm>
              <a:off x="734658" y="2787779"/>
              <a:ext cx="146304" cy="146304"/>
            </a:xfrm>
            <a:prstGeom prst="rect">
              <a:avLst/>
            </a:prstGeom>
            <a:solidFill>
              <a:srgbClr val="08529D"/>
            </a:solidFill>
            <a:ln w="0">
              <a:solidFill>
                <a:schemeClr val="bg1"/>
              </a:solidFill>
              <a:miter lim="800000"/>
              <a:headEnd/>
              <a:tailEnd/>
            </a:ln>
          </p:spPr>
          <p:txBody>
            <a:bodyPr rtlCol="0" anchor="t"/>
            <a:lstStyle/>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 name="Rectangle 16">
              <a:extLst>
                <a:ext uri="{FF2B5EF4-FFF2-40B4-BE49-F238E27FC236}">
                  <a16:creationId xmlns:a16="http://schemas.microsoft.com/office/drawing/2014/main" id="{33E28142-822A-774A-99B2-A742411EC032}"/>
                </a:ext>
              </a:extLst>
            </p:cNvPr>
            <p:cNvSpPr/>
            <p:nvPr/>
          </p:nvSpPr>
          <p:spPr bwMode="auto">
            <a:xfrm>
              <a:off x="734658" y="2971352"/>
              <a:ext cx="146304" cy="146304"/>
            </a:xfrm>
            <a:prstGeom prst="rect">
              <a:avLst/>
            </a:prstGeom>
            <a:solidFill>
              <a:srgbClr val="3182BD"/>
            </a:solidFill>
            <a:ln w="0">
              <a:solidFill>
                <a:schemeClr val="bg1"/>
              </a:solidFill>
              <a:miter lim="800000"/>
              <a:headEnd/>
              <a:tailEnd/>
            </a:ln>
          </p:spPr>
          <p:txBody>
            <a:bodyPr rtlCol="0" anchor="t"/>
            <a:lstStyle/>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 name="Rectangle 17">
              <a:extLst>
                <a:ext uri="{FF2B5EF4-FFF2-40B4-BE49-F238E27FC236}">
                  <a16:creationId xmlns:a16="http://schemas.microsoft.com/office/drawing/2014/main" id="{AECF4B63-CADB-8340-B534-912AC9889FA9}"/>
                </a:ext>
              </a:extLst>
            </p:cNvPr>
            <p:cNvSpPr/>
            <p:nvPr/>
          </p:nvSpPr>
          <p:spPr bwMode="auto">
            <a:xfrm>
              <a:off x="734658" y="3154925"/>
              <a:ext cx="146304" cy="146304"/>
            </a:xfrm>
            <a:prstGeom prst="rect">
              <a:avLst/>
            </a:prstGeom>
            <a:solidFill>
              <a:srgbClr val="6BAFD6"/>
            </a:solidFill>
            <a:ln w="0">
              <a:solidFill>
                <a:schemeClr val="bg1"/>
              </a:solidFill>
              <a:miter lim="800000"/>
              <a:headEnd/>
              <a:tailEnd/>
            </a:ln>
          </p:spPr>
          <p:txBody>
            <a:bodyPr rtlCol="0" anchor="t"/>
            <a:lstStyle/>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 name="Rectangle 18">
              <a:extLst>
                <a:ext uri="{FF2B5EF4-FFF2-40B4-BE49-F238E27FC236}">
                  <a16:creationId xmlns:a16="http://schemas.microsoft.com/office/drawing/2014/main" id="{A4637927-25E6-8A4F-B1FD-C41C8EFDB29F}"/>
                </a:ext>
              </a:extLst>
            </p:cNvPr>
            <p:cNvSpPr/>
            <p:nvPr/>
          </p:nvSpPr>
          <p:spPr bwMode="auto">
            <a:xfrm>
              <a:off x="734658" y="3338498"/>
              <a:ext cx="146304" cy="146304"/>
            </a:xfrm>
            <a:prstGeom prst="rect">
              <a:avLst/>
            </a:prstGeom>
            <a:solidFill>
              <a:srgbClr val="9CCAE2"/>
            </a:solidFill>
            <a:ln w="0">
              <a:solidFill>
                <a:schemeClr val="bg1"/>
              </a:solidFill>
              <a:miter lim="800000"/>
              <a:headEnd/>
              <a:tailEnd/>
            </a:ln>
          </p:spPr>
          <p:txBody>
            <a:bodyPr rtlCol="0" anchor="t"/>
            <a:lstStyle/>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 name="Rectangle 19">
              <a:extLst>
                <a:ext uri="{FF2B5EF4-FFF2-40B4-BE49-F238E27FC236}">
                  <a16:creationId xmlns:a16="http://schemas.microsoft.com/office/drawing/2014/main" id="{F7D0A074-6AB1-814A-BDDF-0E1D1CD4927E}"/>
                </a:ext>
              </a:extLst>
            </p:cNvPr>
            <p:cNvSpPr/>
            <p:nvPr/>
          </p:nvSpPr>
          <p:spPr bwMode="auto">
            <a:xfrm>
              <a:off x="734658" y="3522072"/>
              <a:ext cx="146304" cy="146304"/>
            </a:xfrm>
            <a:prstGeom prst="rect">
              <a:avLst/>
            </a:prstGeom>
            <a:solidFill>
              <a:srgbClr val="C6DBF0"/>
            </a:solidFill>
            <a:ln w="0">
              <a:solidFill>
                <a:schemeClr val="bg1"/>
              </a:solidFill>
              <a:miter lim="800000"/>
              <a:headEnd/>
              <a:tailEnd/>
            </a:ln>
          </p:spPr>
          <p:txBody>
            <a:bodyPr rtlCol="0" anchor="t"/>
            <a:lstStyle/>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4" name="Group 23">
            <a:extLst>
              <a:ext uri="{FF2B5EF4-FFF2-40B4-BE49-F238E27FC236}">
                <a16:creationId xmlns:a16="http://schemas.microsoft.com/office/drawing/2014/main" id="{16E5005A-F4AA-7C4E-A19E-F8F76F86B4B5}"/>
              </a:ext>
            </a:extLst>
          </p:cNvPr>
          <p:cNvGrpSpPr/>
          <p:nvPr/>
        </p:nvGrpSpPr>
        <p:grpSpPr>
          <a:xfrm>
            <a:off x="2239696" y="5861374"/>
            <a:ext cx="157569" cy="355278"/>
            <a:chOff x="1212209" y="6014573"/>
            <a:chExt cx="157569" cy="355278"/>
          </a:xfrm>
        </p:grpSpPr>
        <p:sp>
          <p:nvSpPr>
            <p:cNvPr id="22" name="Rectangle 21">
              <a:extLst>
                <a:ext uri="{FF2B5EF4-FFF2-40B4-BE49-F238E27FC236}">
                  <a16:creationId xmlns:a16="http://schemas.microsoft.com/office/drawing/2014/main" id="{647E8C1F-50FA-B24D-A181-E91DD07A9A34}"/>
                </a:ext>
              </a:extLst>
            </p:cNvPr>
            <p:cNvSpPr/>
            <p:nvPr/>
          </p:nvSpPr>
          <p:spPr bwMode="auto">
            <a:xfrm>
              <a:off x="1212209" y="6014573"/>
              <a:ext cx="157569" cy="157569"/>
            </a:xfrm>
            <a:prstGeom prst="rect">
              <a:avLst/>
            </a:prstGeom>
            <a:solidFill>
              <a:srgbClr val="7D7D7D"/>
            </a:solidFill>
            <a:ln w="0">
              <a:solidFill>
                <a:schemeClr val="bg1"/>
              </a:solidFill>
              <a:miter lim="800000"/>
              <a:headEnd/>
              <a:tailEnd/>
            </a:ln>
          </p:spPr>
          <p:txBody>
            <a:bodyPr rtlCol="0" anchor="t"/>
            <a:lstStyle/>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 name="Rectangle 22">
              <a:extLst>
                <a:ext uri="{FF2B5EF4-FFF2-40B4-BE49-F238E27FC236}">
                  <a16:creationId xmlns:a16="http://schemas.microsoft.com/office/drawing/2014/main" id="{F8801D45-BF91-4746-960C-BEED28938C51}"/>
                </a:ext>
              </a:extLst>
            </p:cNvPr>
            <p:cNvSpPr/>
            <p:nvPr/>
          </p:nvSpPr>
          <p:spPr bwMode="auto">
            <a:xfrm>
              <a:off x="1212209" y="6212282"/>
              <a:ext cx="157569" cy="157569"/>
            </a:xfrm>
            <a:prstGeom prst="rect">
              <a:avLst/>
            </a:prstGeom>
            <a:solidFill>
              <a:srgbClr val="F0F0F0"/>
            </a:solidFill>
            <a:ln w="0">
              <a:solidFill>
                <a:schemeClr val="bg1"/>
              </a:solidFill>
              <a:miter lim="800000"/>
              <a:headEnd/>
              <a:tailEnd/>
            </a:ln>
          </p:spPr>
          <p:txBody>
            <a:bodyPr rtlCol="0" anchor="t"/>
            <a:lstStyle/>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06571" y="6360088"/>
            <a:ext cx="8010525" cy="276999"/>
          </a:xfrm>
          <a:prstGeom prst="rect">
            <a:avLst/>
          </a:prstGeom>
          <a:solidFill>
            <a:schemeClr val="tx1"/>
          </a:solidFill>
          <a:ln>
            <a:noFill/>
          </a:ln>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GLOBOCAN 2020. http://gco.iarc.fr/today.</a:t>
            </a:r>
          </a:p>
        </p:txBody>
      </p:sp>
    </p:spTree>
    <p:extLst>
      <p:ext uri="{BB962C8B-B14F-4D97-AF65-F5344CB8AC3E}">
        <p14:creationId xmlns:p14="http://schemas.microsoft.com/office/powerpoint/2010/main" val="1601195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4E41719-6AAA-443E-910C-7FBF2A5E6550}"/>
              </a:ext>
            </a:extLst>
          </p:cNvPr>
          <p:cNvSpPr>
            <a:spLocks noGrp="1"/>
          </p:cNvSpPr>
          <p:nvPr>
            <p:ph type="title"/>
          </p:nvPr>
        </p:nvSpPr>
        <p:spPr>
          <a:xfrm>
            <a:off x="609759" y="238127"/>
            <a:ext cx="10872445" cy="1103313"/>
          </a:xfrm>
        </p:spPr>
        <p:txBody>
          <a:bodyPr/>
          <a:lstStyle/>
          <a:p>
            <a:r>
              <a:rPr lang="en-US" dirty="0"/>
              <a:t>Epidemiology of HCC</a:t>
            </a:r>
          </a:p>
        </p:txBody>
      </p:sp>
      <p:sp>
        <p:nvSpPr>
          <p:cNvPr id="9" name="Content Placeholder 8">
            <a:extLst>
              <a:ext uri="{FF2B5EF4-FFF2-40B4-BE49-F238E27FC236}">
                <a16:creationId xmlns:a16="http://schemas.microsoft.com/office/drawing/2014/main" id="{B9E89608-65BE-4674-98F1-F69BE2276AE7}"/>
              </a:ext>
            </a:extLst>
          </p:cNvPr>
          <p:cNvSpPr>
            <a:spLocks noGrp="1"/>
          </p:cNvSpPr>
          <p:nvPr>
            <p:ph sz="half" idx="1"/>
          </p:nvPr>
        </p:nvSpPr>
        <p:spPr>
          <a:xfrm>
            <a:off x="601820" y="1510730"/>
            <a:ext cx="10880568" cy="4678738"/>
          </a:xfrm>
        </p:spPr>
        <p:txBody>
          <a:bodyPr/>
          <a:lstStyle/>
          <a:p>
            <a:r>
              <a:rPr lang="en-US" sz="2200" dirty="0"/>
              <a:t>Most HCC cases worldwide occur in developing countries in sub-Saharan Africa and Asia, and approximately 80% associated with chronic HBV or HCV infections</a:t>
            </a:r>
          </a:p>
          <a:p>
            <a:pPr lvl="1"/>
            <a:r>
              <a:rPr lang="en-US" sz="2000" dirty="0"/>
              <a:t>Untreated HBV and HCV infections lead to cirrhosis, with cirrhosis present in 80% to 90% of patients with HCC</a:t>
            </a:r>
          </a:p>
          <a:p>
            <a:pPr lvl="1"/>
            <a:r>
              <a:rPr lang="en-US" sz="2000" dirty="0"/>
              <a:t>Most HCCs detected at an advanced stage, making HCC a highly lethal cancer</a:t>
            </a:r>
          </a:p>
          <a:p>
            <a:r>
              <a:rPr lang="en-US" sz="2200" dirty="0"/>
              <a:t>Whereas HCV the leading cause of HCC in North and South America, Europe, and Japan, HBV the leading cause in sub-Saharan Africa and Asia</a:t>
            </a:r>
          </a:p>
          <a:p>
            <a:pPr lvl="1"/>
            <a:r>
              <a:rPr lang="en-US" sz="2000" dirty="0"/>
              <a:t>Globally, 75% of patients with HBV infection are Asian</a:t>
            </a:r>
          </a:p>
          <a:p>
            <a:r>
              <a:rPr lang="en-US" sz="2200" dirty="0"/>
              <a:t>Age distribution of HCC onset varies regionally, in part due to timing of infection and virus genotype</a:t>
            </a:r>
          </a:p>
          <a:p>
            <a:pPr lvl="1"/>
            <a:r>
              <a:rPr lang="en-US" sz="2000" dirty="0"/>
              <a:t>In Asian regions with high incidence of HCC, HBV largely acquired by mother-to-child transmission</a:t>
            </a:r>
          </a:p>
          <a:p>
            <a:endParaRPr lang="en-US" sz="2200" dirty="0"/>
          </a:p>
          <a:p>
            <a:endParaRPr lang="en-US" sz="2200" baseline="30000" dirty="0"/>
          </a:p>
          <a:p>
            <a:pPr lvl="1"/>
            <a:endParaRPr lang="en-US" sz="2400" dirty="0"/>
          </a:p>
        </p:txBody>
      </p:sp>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El-</a:t>
            </a:r>
            <a:r>
              <a:rPr lang="en-US" altLang="en-US" sz="1200" b="0" dirty="0" err="1">
                <a:solidFill>
                  <a:schemeClr val="bg2"/>
                </a:solidFill>
                <a:latin typeface="Calibri" panose="020F0502020204030204" pitchFamily="34" charset="0"/>
              </a:rPr>
              <a:t>Serag</a:t>
            </a:r>
            <a:r>
              <a:rPr lang="en-US" altLang="en-US" sz="1200" b="0" dirty="0">
                <a:solidFill>
                  <a:schemeClr val="bg2"/>
                </a:solidFill>
                <a:latin typeface="Calibri" panose="020F0502020204030204" pitchFamily="34" charset="0"/>
              </a:rPr>
              <a:t>. Gastroenterology. 2012;142:1264. Yang. Nat Rev Gastroenterol Hepatol. 2010;7:448. </a:t>
            </a:r>
          </a:p>
        </p:txBody>
      </p:sp>
      <p:grpSp>
        <p:nvGrpSpPr>
          <p:cNvPr id="5" name="Group 7">
            <a:extLst>
              <a:ext uri="{FF2B5EF4-FFF2-40B4-BE49-F238E27FC236}">
                <a16:creationId xmlns:a16="http://schemas.microsoft.com/office/drawing/2014/main" id="{F009EE58-7747-4C84-B0A3-1AA62EE91CF1}"/>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E7AF7ACE-41DF-42B9-9EBF-5FDA6155B13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9D34965-71CA-4DAD-8B17-64413F4333C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1423186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4E41719-6AAA-443E-910C-7FBF2A5E6550}"/>
              </a:ext>
            </a:extLst>
          </p:cNvPr>
          <p:cNvSpPr>
            <a:spLocks noGrp="1"/>
          </p:cNvSpPr>
          <p:nvPr>
            <p:ph type="title"/>
          </p:nvPr>
        </p:nvSpPr>
        <p:spPr>
          <a:xfrm>
            <a:off x="609759" y="238127"/>
            <a:ext cx="10872445" cy="1103313"/>
          </a:xfrm>
        </p:spPr>
        <p:txBody>
          <a:bodyPr/>
          <a:lstStyle/>
          <a:p>
            <a:r>
              <a:rPr lang="en-US" dirty="0"/>
              <a:t>Race, Country of Origin and HCC at Age &lt;40 </a:t>
            </a:r>
            <a:r>
              <a:rPr lang="en-US" dirty="0" err="1"/>
              <a:t>Yr</a:t>
            </a:r>
            <a:endParaRPr lang="en-US" dirty="0"/>
          </a:p>
        </p:txBody>
      </p:sp>
      <p:sp>
        <p:nvSpPr>
          <p:cNvPr id="9" name="Content Placeholder 8">
            <a:extLst>
              <a:ext uri="{FF2B5EF4-FFF2-40B4-BE49-F238E27FC236}">
                <a16:creationId xmlns:a16="http://schemas.microsoft.com/office/drawing/2014/main" id="{B9E89608-65BE-4674-98F1-F69BE2276AE7}"/>
              </a:ext>
            </a:extLst>
          </p:cNvPr>
          <p:cNvSpPr>
            <a:spLocks noGrp="1"/>
          </p:cNvSpPr>
          <p:nvPr>
            <p:ph sz="half" idx="1"/>
          </p:nvPr>
        </p:nvSpPr>
        <p:spPr>
          <a:xfrm>
            <a:off x="601820" y="1510730"/>
            <a:ext cx="5130765" cy="4678738"/>
          </a:xfrm>
        </p:spPr>
        <p:txBody>
          <a:bodyPr/>
          <a:lstStyle/>
          <a:p>
            <a:r>
              <a:rPr lang="en-US" sz="2000" dirty="0"/>
              <a:t>Yang and colleagues investigated effects of race and country of birth on age at HCC diagnosis in 59,907 patients registered in US SEER program from 2000-2012</a:t>
            </a:r>
            <a:endParaRPr lang="en-US" sz="2000" baseline="30000" dirty="0"/>
          </a:p>
          <a:p>
            <a:r>
              <a:rPr lang="en-US" sz="2000" dirty="0"/>
              <a:t>HBV-related HCC occurs at a younger age than HCC from other etiologies, likely due acquiring HBV at birth (Asia) or early childhood (Africa) in HBV-endemic regions</a:t>
            </a:r>
          </a:p>
          <a:p>
            <a:pPr lvl="1"/>
            <a:r>
              <a:rPr lang="en-US" sz="1800" dirty="0"/>
              <a:t>Proportion of patients with HCC diagnosis   at &lt;40 </a:t>
            </a:r>
            <a:r>
              <a:rPr lang="en-US" sz="1800" dirty="0" err="1"/>
              <a:t>yr</a:t>
            </a:r>
            <a:r>
              <a:rPr lang="en-US" sz="1800" dirty="0"/>
              <a:t> of age highest in API (2.8%) vs       Black (1.8%), Hispanic (1.6%), or White (1.8%) patients</a:t>
            </a:r>
          </a:p>
          <a:p>
            <a:r>
              <a:rPr lang="en-US" sz="2000" dirty="0"/>
              <a:t>HBV genotype and aflatoxin B exposure also likely contributors to younger age of HCC onset in certain countries of origin</a:t>
            </a:r>
          </a:p>
        </p:txBody>
      </p:sp>
      <p:graphicFrame>
        <p:nvGraphicFramePr>
          <p:cNvPr id="11" name="Group 3">
            <a:extLst>
              <a:ext uri="{FF2B5EF4-FFF2-40B4-BE49-F238E27FC236}">
                <a16:creationId xmlns:a16="http://schemas.microsoft.com/office/drawing/2014/main" id="{238F3D13-940F-43DB-B9D0-E4EF467DF363}"/>
              </a:ext>
            </a:extLst>
          </p:cNvPr>
          <p:cNvGraphicFramePr>
            <a:graphicFrameLocks noGrp="1"/>
          </p:cNvGraphicFramePr>
          <p:nvPr>
            <p:ph sz="half" idx="2"/>
            <p:extLst>
              <p:ext uri="{D42A27DB-BD31-4B8C-83A1-F6EECF244321}">
                <p14:modId xmlns:p14="http://schemas.microsoft.com/office/powerpoint/2010/main" val="3522215667"/>
              </p:ext>
            </p:extLst>
          </p:nvPr>
        </p:nvGraphicFramePr>
        <p:xfrm>
          <a:off x="6134100" y="1600200"/>
          <a:ext cx="5331620" cy="3840528"/>
        </p:xfrm>
        <a:graphic>
          <a:graphicData uri="http://schemas.openxmlformats.org/drawingml/2006/table">
            <a:tbl>
              <a:tblPr/>
              <a:tblGrid>
                <a:gridCol w="2077864">
                  <a:extLst>
                    <a:ext uri="{9D8B030D-6E8A-4147-A177-3AD203B41FA5}">
                      <a16:colId xmlns:a16="http://schemas.microsoft.com/office/drawing/2014/main" val="20000"/>
                    </a:ext>
                  </a:extLst>
                </a:gridCol>
                <a:gridCol w="2077864">
                  <a:extLst>
                    <a:ext uri="{9D8B030D-6E8A-4147-A177-3AD203B41FA5}">
                      <a16:colId xmlns:a16="http://schemas.microsoft.com/office/drawing/2014/main" val="20001"/>
                    </a:ext>
                  </a:extLst>
                </a:gridCol>
                <a:gridCol w="1175892">
                  <a:extLst>
                    <a:ext uri="{9D8B030D-6E8A-4147-A177-3AD203B41FA5}">
                      <a16:colId xmlns:a16="http://schemas.microsoft.com/office/drawing/2014/main" val="20002"/>
                    </a:ext>
                  </a:extLst>
                </a:gridCol>
              </a:tblGrid>
              <a:tr h="3255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Adjusted OR for HCC at Age &lt;40 </a:t>
                      </a:r>
                      <a:r>
                        <a:rPr kumimoji="0" lang="en-US" sz="1800" b="1" i="0" u="none" strike="noStrike" cap="none" normalizeH="0" baseline="0" dirty="0" err="1">
                          <a:ln>
                            <a:noFill/>
                          </a:ln>
                          <a:solidFill>
                            <a:schemeClr val="tx1"/>
                          </a:solidFill>
                          <a:effectLst/>
                          <a:latin typeface="Calibri" panose="020F0502020204030204" pitchFamily="34" charset="0"/>
                        </a:rPr>
                        <a:t>Yr</a:t>
                      </a:r>
                      <a:endParaRPr kumimoji="0" lang="en-US" sz="1800" b="1" i="0" u="none" strike="noStrike" cap="none" normalizeH="0" baseline="0" dirty="0">
                        <a:ln>
                          <a:noFill/>
                        </a:ln>
                        <a:solidFill>
                          <a:schemeClr val="tx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 </a:t>
                      </a:r>
                      <a:r>
                        <a:rPr kumimoji="0" lang="en-US" sz="1800" b="1" i="0" u="none" strike="noStrike" cap="none" normalizeH="0" baseline="0" dirty="0">
                          <a:ln>
                            <a:noFill/>
                          </a:ln>
                          <a:solidFill>
                            <a:schemeClr val="tx1"/>
                          </a:solidFill>
                          <a:effectLst/>
                          <a:latin typeface="Calibri" panose="020F0502020204030204" pitchFamily="34" charset="0"/>
                        </a:rPr>
                        <a:t>Value</a:t>
                      </a: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4231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Race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White (ref)</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Hispanic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1" i="0" u="none" strike="noStrike" cap="none" normalizeH="0" baseline="0" dirty="0">
                          <a:ln>
                            <a:noFill/>
                          </a:ln>
                          <a:solidFill>
                            <a:schemeClr val="accent3"/>
                          </a:solidFill>
                          <a:effectLst/>
                          <a:latin typeface="Calibri" panose="020F0502020204030204" pitchFamily="34" charset="0"/>
                        </a:rPr>
                        <a:t>API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1.15 (0.92-1.41)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1.84 (1.53-2.20)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accent3"/>
                          </a:solidFill>
                          <a:effectLst/>
                          <a:latin typeface="Calibri" panose="020F0502020204030204" pitchFamily="34" charset="0"/>
                        </a:rPr>
                        <a:t>1.92 (1.55-2.37)</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accent3"/>
                          </a:solidFill>
                          <a:effectLst/>
                          <a:latin typeface="Calibri" panose="020F0502020204030204" pitchFamily="34" charset="0"/>
                        </a:rPr>
                        <a:t>&lt;.01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184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Area of birth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US (ref)</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Southeast Asia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East Asia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 Asia</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1.70 (1.30-2.23)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1.66 (1.24-2.21)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1.73 (0.95-2.88)</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Yang. Cancer. 2017;123:81.</a:t>
            </a:r>
          </a:p>
        </p:txBody>
      </p:sp>
      <p:grpSp>
        <p:nvGrpSpPr>
          <p:cNvPr id="5" name="Group 7">
            <a:extLst>
              <a:ext uri="{FF2B5EF4-FFF2-40B4-BE49-F238E27FC236}">
                <a16:creationId xmlns:a16="http://schemas.microsoft.com/office/drawing/2014/main" id="{F009EE58-7747-4C84-B0A3-1AA62EE91CF1}"/>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E7AF7ACE-41DF-42B9-9EBF-5FDA6155B13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9D34965-71CA-4DAD-8B17-64413F4333C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53990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4E41719-6AAA-443E-910C-7FBF2A5E6550}"/>
              </a:ext>
            </a:extLst>
          </p:cNvPr>
          <p:cNvSpPr>
            <a:spLocks noGrp="1"/>
          </p:cNvSpPr>
          <p:nvPr>
            <p:ph type="title"/>
          </p:nvPr>
        </p:nvSpPr>
        <p:spPr/>
        <p:txBody>
          <a:bodyPr/>
          <a:lstStyle/>
          <a:p>
            <a:r>
              <a:rPr lang="en-US" dirty="0"/>
              <a:t>REVEAL: Risk of HCC Among Patients With Chronic Hepatitis B</a:t>
            </a:r>
          </a:p>
        </p:txBody>
      </p:sp>
      <p:sp>
        <p:nvSpPr>
          <p:cNvPr id="9" name="Content Placeholder 8">
            <a:extLst>
              <a:ext uri="{FF2B5EF4-FFF2-40B4-BE49-F238E27FC236}">
                <a16:creationId xmlns:a16="http://schemas.microsoft.com/office/drawing/2014/main" id="{B9E89608-65BE-4674-98F1-F69BE2276AE7}"/>
              </a:ext>
            </a:extLst>
          </p:cNvPr>
          <p:cNvSpPr>
            <a:spLocks noGrp="1"/>
          </p:cNvSpPr>
          <p:nvPr>
            <p:ph idx="1"/>
          </p:nvPr>
        </p:nvSpPr>
        <p:spPr>
          <a:xfrm>
            <a:off x="604675" y="1513047"/>
            <a:ext cx="11168225" cy="814839"/>
          </a:xfrm>
        </p:spPr>
        <p:txBody>
          <a:bodyPr/>
          <a:lstStyle/>
          <a:p>
            <a:r>
              <a:rPr lang="en-US" sz="2600" dirty="0"/>
              <a:t>3653 untreated HBsAg-positive adults in Taiwan followed for mean of 11.4 </a:t>
            </a:r>
            <a:r>
              <a:rPr lang="en-US" sz="2600" dirty="0" err="1"/>
              <a:t>yr</a:t>
            </a:r>
            <a:r>
              <a:rPr lang="en-US" sz="2600" dirty="0"/>
              <a:t>; 85% HBeAg negative at entry</a:t>
            </a:r>
          </a:p>
        </p:txBody>
      </p:sp>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24067" y="637601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Chen. JAMA. 2006;295:65.</a:t>
            </a:r>
          </a:p>
        </p:txBody>
      </p:sp>
      <p:grpSp>
        <p:nvGrpSpPr>
          <p:cNvPr id="5" name="Group 7">
            <a:extLst>
              <a:ext uri="{FF2B5EF4-FFF2-40B4-BE49-F238E27FC236}">
                <a16:creationId xmlns:a16="http://schemas.microsoft.com/office/drawing/2014/main" id="{F009EE58-7747-4C84-B0A3-1AA62EE91CF1}"/>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E7AF7ACE-41DF-42B9-9EBF-5FDA6155B13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9D34965-71CA-4DAD-8B17-64413F4333C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cxnSp>
        <p:nvCxnSpPr>
          <p:cNvPr id="12" name="Straight Connector 46">
            <a:extLst>
              <a:ext uri="{FF2B5EF4-FFF2-40B4-BE49-F238E27FC236}">
                <a16:creationId xmlns:a16="http://schemas.microsoft.com/office/drawing/2014/main" id="{4FE25110-3DD3-487A-AA15-F9076A98CCD1}"/>
              </a:ext>
            </a:extLst>
          </p:cNvPr>
          <p:cNvCxnSpPr>
            <a:cxnSpLocks noChangeShapeType="1"/>
          </p:cNvCxnSpPr>
          <p:nvPr/>
        </p:nvCxnSpPr>
        <p:spPr bwMode="auto">
          <a:xfrm rot="5400000">
            <a:off x="739877" y="4283521"/>
            <a:ext cx="2957673"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3" name="Straight Connector 47">
            <a:extLst>
              <a:ext uri="{FF2B5EF4-FFF2-40B4-BE49-F238E27FC236}">
                <a16:creationId xmlns:a16="http://schemas.microsoft.com/office/drawing/2014/main" id="{BE24B1FB-716F-4FB6-BA40-DA08B317CB6B}"/>
              </a:ext>
            </a:extLst>
          </p:cNvPr>
          <p:cNvCxnSpPr>
            <a:cxnSpLocks noChangeShapeType="1"/>
          </p:cNvCxnSpPr>
          <p:nvPr/>
        </p:nvCxnSpPr>
        <p:spPr bwMode="auto">
          <a:xfrm>
            <a:off x="2153930" y="2817464"/>
            <a:ext cx="5774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4" name="Straight Connector 48">
            <a:extLst>
              <a:ext uri="{FF2B5EF4-FFF2-40B4-BE49-F238E27FC236}">
                <a16:creationId xmlns:a16="http://schemas.microsoft.com/office/drawing/2014/main" id="{C5960D16-2C28-4832-B0B5-45911DAB330A}"/>
              </a:ext>
            </a:extLst>
          </p:cNvPr>
          <p:cNvCxnSpPr>
            <a:cxnSpLocks noChangeShapeType="1"/>
          </p:cNvCxnSpPr>
          <p:nvPr/>
        </p:nvCxnSpPr>
        <p:spPr bwMode="auto">
          <a:xfrm>
            <a:off x="2153930" y="3236337"/>
            <a:ext cx="5774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5" name="Straight Connector 49">
            <a:extLst>
              <a:ext uri="{FF2B5EF4-FFF2-40B4-BE49-F238E27FC236}">
                <a16:creationId xmlns:a16="http://schemas.microsoft.com/office/drawing/2014/main" id="{69069F89-88B3-4CA6-8D6C-D7F4E8AD6C0C}"/>
              </a:ext>
            </a:extLst>
          </p:cNvPr>
          <p:cNvCxnSpPr>
            <a:cxnSpLocks noChangeShapeType="1"/>
          </p:cNvCxnSpPr>
          <p:nvPr/>
        </p:nvCxnSpPr>
        <p:spPr bwMode="auto">
          <a:xfrm>
            <a:off x="2153930" y="3655211"/>
            <a:ext cx="5774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6" name="Straight Connector 50">
            <a:extLst>
              <a:ext uri="{FF2B5EF4-FFF2-40B4-BE49-F238E27FC236}">
                <a16:creationId xmlns:a16="http://schemas.microsoft.com/office/drawing/2014/main" id="{E2F97B36-15C1-485F-A2E2-9380F776FF8E}"/>
              </a:ext>
            </a:extLst>
          </p:cNvPr>
          <p:cNvCxnSpPr>
            <a:cxnSpLocks noChangeShapeType="1"/>
          </p:cNvCxnSpPr>
          <p:nvPr/>
        </p:nvCxnSpPr>
        <p:spPr bwMode="auto">
          <a:xfrm>
            <a:off x="2153930" y="4072664"/>
            <a:ext cx="5774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7" name="Straight Connector 51">
            <a:extLst>
              <a:ext uri="{FF2B5EF4-FFF2-40B4-BE49-F238E27FC236}">
                <a16:creationId xmlns:a16="http://schemas.microsoft.com/office/drawing/2014/main" id="{F0441DCC-28CA-4D32-AB90-1A9F3BCF3677}"/>
              </a:ext>
            </a:extLst>
          </p:cNvPr>
          <p:cNvCxnSpPr>
            <a:cxnSpLocks noChangeShapeType="1"/>
          </p:cNvCxnSpPr>
          <p:nvPr/>
        </p:nvCxnSpPr>
        <p:spPr bwMode="auto">
          <a:xfrm>
            <a:off x="2153930" y="4491536"/>
            <a:ext cx="5774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8" name="Straight Connector 52">
            <a:extLst>
              <a:ext uri="{FF2B5EF4-FFF2-40B4-BE49-F238E27FC236}">
                <a16:creationId xmlns:a16="http://schemas.microsoft.com/office/drawing/2014/main" id="{724455A4-EF91-48FA-85D8-DB9674BCD043}"/>
              </a:ext>
            </a:extLst>
          </p:cNvPr>
          <p:cNvCxnSpPr>
            <a:cxnSpLocks noChangeShapeType="1"/>
          </p:cNvCxnSpPr>
          <p:nvPr/>
        </p:nvCxnSpPr>
        <p:spPr bwMode="auto">
          <a:xfrm>
            <a:off x="2153930" y="4908991"/>
            <a:ext cx="5774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9" name="Straight Connector 53">
            <a:extLst>
              <a:ext uri="{FF2B5EF4-FFF2-40B4-BE49-F238E27FC236}">
                <a16:creationId xmlns:a16="http://schemas.microsoft.com/office/drawing/2014/main" id="{C5DB3872-E356-4209-8872-B122287EB17F}"/>
              </a:ext>
            </a:extLst>
          </p:cNvPr>
          <p:cNvCxnSpPr>
            <a:cxnSpLocks noChangeShapeType="1"/>
          </p:cNvCxnSpPr>
          <p:nvPr/>
        </p:nvCxnSpPr>
        <p:spPr bwMode="auto">
          <a:xfrm>
            <a:off x="2153930" y="5327865"/>
            <a:ext cx="5774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20" name="Straight Connector 54">
            <a:extLst>
              <a:ext uri="{FF2B5EF4-FFF2-40B4-BE49-F238E27FC236}">
                <a16:creationId xmlns:a16="http://schemas.microsoft.com/office/drawing/2014/main" id="{99175FAB-7F49-4C32-B1A9-703AE1EFF575}"/>
              </a:ext>
            </a:extLst>
          </p:cNvPr>
          <p:cNvCxnSpPr>
            <a:cxnSpLocks noChangeShapeType="1"/>
          </p:cNvCxnSpPr>
          <p:nvPr/>
        </p:nvCxnSpPr>
        <p:spPr bwMode="auto">
          <a:xfrm>
            <a:off x="2153930" y="5746738"/>
            <a:ext cx="5774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21" name="Straight Connector 55">
            <a:extLst>
              <a:ext uri="{FF2B5EF4-FFF2-40B4-BE49-F238E27FC236}">
                <a16:creationId xmlns:a16="http://schemas.microsoft.com/office/drawing/2014/main" id="{BC5DE8E6-059B-4D15-A29D-A13D925B1FDF}"/>
              </a:ext>
            </a:extLst>
          </p:cNvPr>
          <p:cNvCxnSpPr>
            <a:cxnSpLocks noChangeShapeType="1"/>
          </p:cNvCxnSpPr>
          <p:nvPr/>
        </p:nvCxnSpPr>
        <p:spPr bwMode="auto">
          <a:xfrm rot="5400000">
            <a:off x="2189714" y="5784367"/>
            <a:ext cx="5821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22" name="Straight Connector 56">
            <a:extLst>
              <a:ext uri="{FF2B5EF4-FFF2-40B4-BE49-F238E27FC236}">
                <a16:creationId xmlns:a16="http://schemas.microsoft.com/office/drawing/2014/main" id="{29F74A61-1E45-402A-8FB3-2D03B92B35EA}"/>
              </a:ext>
            </a:extLst>
          </p:cNvPr>
          <p:cNvCxnSpPr>
            <a:cxnSpLocks noChangeShapeType="1"/>
          </p:cNvCxnSpPr>
          <p:nvPr/>
        </p:nvCxnSpPr>
        <p:spPr bwMode="auto">
          <a:xfrm rot="5400000">
            <a:off x="5103441" y="5773007"/>
            <a:ext cx="5821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23" name="TextBox 58">
            <a:extLst>
              <a:ext uri="{FF2B5EF4-FFF2-40B4-BE49-F238E27FC236}">
                <a16:creationId xmlns:a16="http://schemas.microsoft.com/office/drawing/2014/main" id="{CB1479E8-D0E8-4488-B13A-8E45D7A4936E}"/>
              </a:ext>
            </a:extLst>
          </p:cNvPr>
          <p:cNvSpPr txBox="1">
            <a:spLocks noChangeArrowheads="1"/>
          </p:cNvSpPr>
          <p:nvPr/>
        </p:nvSpPr>
        <p:spPr bwMode="auto">
          <a:xfrm>
            <a:off x="1728179" y="2634528"/>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r" defTabSz="914400" rtl="0" eaLnBrk="0" fontAlgn="base" latinLnBrk="0" hangingPunct="0">
              <a:lnSpc>
                <a:spcPct val="100000"/>
              </a:lnSpc>
              <a:spcBef>
                <a:spcPct val="0"/>
              </a:spcBef>
              <a:spcAft>
                <a:spcPct val="0"/>
              </a:spcAft>
              <a:buClrTx/>
              <a:buSzTx/>
              <a:buFont typeface="Arial" charset="0"/>
              <a:buNone/>
              <a:tabLst/>
              <a:defRPr/>
            </a:pPr>
            <a:r>
              <a:rPr kumimoji="0" lang="en-US" altLang="x-none" sz="1800" b="0" i="0" u="none" strike="noStrike" kern="1200" cap="none" spc="0" normalizeH="0" baseline="0" noProof="0" dirty="0">
                <a:ln>
                  <a:noFill/>
                </a:ln>
                <a:solidFill>
                  <a:srgbClr val="000000"/>
                </a:solidFill>
                <a:effectLst/>
                <a:uLnTx/>
                <a:uFillTx/>
                <a:latin typeface="Calibri Regular" charset="0"/>
                <a:ea typeface="ＭＳ Ｐゴシック" charset="-128"/>
                <a:cs typeface="Arial" panose="020B0604020202020204" pitchFamily="34" charset="0"/>
              </a:rPr>
              <a:t>7.0</a:t>
            </a:r>
          </a:p>
        </p:txBody>
      </p:sp>
      <p:sp>
        <p:nvSpPr>
          <p:cNvPr id="24" name="TextBox 59">
            <a:extLst>
              <a:ext uri="{FF2B5EF4-FFF2-40B4-BE49-F238E27FC236}">
                <a16:creationId xmlns:a16="http://schemas.microsoft.com/office/drawing/2014/main" id="{2C6E91E1-31B1-452F-BD33-617E630F94F6}"/>
              </a:ext>
            </a:extLst>
          </p:cNvPr>
          <p:cNvSpPr txBox="1">
            <a:spLocks noChangeArrowheads="1"/>
          </p:cNvSpPr>
          <p:nvPr/>
        </p:nvSpPr>
        <p:spPr bwMode="auto">
          <a:xfrm>
            <a:off x="1728179" y="3052836"/>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r" defTabSz="914400" rtl="0" eaLnBrk="0" fontAlgn="base" latinLnBrk="0" hangingPunct="0">
              <a:lnSpc>
                <a:spcPct val="100000"/>
              </a:lnSpc>
              <a:spcBef>
                <a:spcPct val="0"/>
              </a:spcBef>
              <a:spcAft>
                <a:spcPct val="0"/>
              </a:spcAft>
              <a:buClrTx/>
              <a:buSzTx/>
              <a:buFont typeface="Arial" charset="0"/>
              <a:buNone/>
              <a:tabLst/>
              <a:defRPr/>
            </a:pPr>
            <a:r>
              <a:rPr kumimoji="0" lang="en-US" altLang="x-none" sz="1800" b="0" i="0" u="none" strike="noStrike" kern="1200" cap="none" spc="0" normalizeH="0" baseline="0" noProof="0" dirty="0">
                <a:ln>
                  <a:noFill/>
                </a:ln>
                <a:solidFill>
                  <a:srgbClr val="000000"/>
                </a:solidFill>
                <a:effectLst/>
                <a:uLnTx/>
                <a:uFillTx/>
                <a:latin typeface="Calibri Regular" charset="0"/>
                <a:ea typeface="ＭＳ Ｐゴシック" charset="-128"/>
                <a:cs typeface="Arial" panose="020B0604020202020204" pitchFamily="34" charset="0"/>
              </a:rPr>
              <a:t>6.0</a:t>
            </a:r>
          </a:p>
        </p:txBody>
      </p:sp>
      <p:sp>
        <p:nvSpPr>
          <p:cNvPr id="25" name="TextBox 60">
            <a:extLst>
              <a:ext uri="{FF2B5EF4-FFF2-40B4-BE49-F238E27FC236}">
                <a16:creationId xmlns:a16="http://schemas.microsoft.com/office/drawing/2014/main" id="{B840C860-AE8A-4081-96A8-FA74C7B5C719}"/>
              </a:ext>
            </a:extLst>
          </p:cNvPr>
          <p:cNvSpPr txBox="1">
            <a:spLocks noChangeArrowheads="1"/>
          </p:cNvSpPr>
          <p:nvPr/>
        </p:nvSpPr>
        <p:spPr bwMode="auto">
          <a:xfrm>
            <a:off x="1728179" y="3471144"/>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r" defTabSz="914400" rtl="0" eaLnBrk="0" fontAlgn="base" latinLnBrk="0" hangingPunct="0">
              <a:lnSpc>
                <a:spcPct val="100000"/>
              </a:lnSpc>
              <a:spcBef>
                <a:spcPct val="0"/>
              </a:spcBef>
              <a:spcAft>
                <a:spcPct val="0"/>
              </a:spcAft>
              <a:buClrTx/>
              <a:buSzTx/>
              <a:buFont typeface="Arial" charset="0"/>
              <a:buNone/>
              <a:tabLst/>
              <a:defRPr/>
            </a:pPr>
            <a:r>
              <a:rPr kumimoji="0" lang="en-US" altLang="x-none" sz="1800" b="0" i="0" u="none" strike="noStrike" kern="1200" cap="none" spc="0" normalizeH="0" baseline="0" noProof="0" dirty="0">
                <a:ln>
                  <a:noFill/>
                </a:ln>
                <a:solidFill>
                  <a:srgbClr val="000000"/>
                </a:solidFill>
                <a:effectLst/>
                <a:uLnTx/>
                <a:uFillTx/>
                <a:latin typeface="Calibri Regular" charset="0"/>
                <a:ea typeface="ＭＳ Ｐゴシック" charset="-128"/>
                <a:cs typeface="Arial" panose="020B0604020202020204" pitchFamily="34" charset="0"/>
              </a:rPr>
              <a:t>5.0</a:t>
            </a:r>
          </a:p>
        </p:txBody>
      </p:sp>
      <p:sp>
        <p:nvSpPr>
          <p:cNvPr id="26" name="TextBox 61">
            <a:extLst>
              <a:ext uri="{FF2B5EF4-FFF2-40B4-BE49-F238E27FC236}">
                <a16:creationId xmlns:a16="http://schemas.microsoft.com/office/drawing/2014/main" id="{FC870B5C-ED04-48D2-8FDF-247612C11C20}"/>
              </a:ext>
            </a:extLst>
          </p:cNvPr>
          <p:cNvSpPr txBox="1">
            <a:spLocks noChangeArrowheads="1"/>
          </p:cNvSpPr>
          <p:nvPr/>
        </p:nvSpPr>
        <p:spPr bwMode="auto">
          <a:xfrm>
            <a:off x="1728179" y="3889452"/>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r" defTabSz="914400" rtl="0" eaLnBrk="0" fontAlgn="base" latinLnBrk="0" hangingPunct="0">
              <a:lnSpc>
                <a:spcPct val="100000"/>
              </a:lnSpc>
              <a:spcBef>
                <a:spcPct val="0"/>
              </a:spcBef>
              <a:spcAft>
                <a:spcPct val="0"/>
              </a:spcAft>
              <a:buClrTx/>
              <a:buSzTx/>
              <a:buFont typeface="Arial" charset="0"/>
              <a:buNone/>
              <a:tabLst/>
              <a:defRPr/>
            </a:pPr>
            <a:r>
              <a:rPr kumimoji="0" lang="en-US" altLang="x-none" sz="1800" b="0" i="0" u="none" strike="noStrike" kern="1200" cap="none" spc="0" normalizeH="0" baseline="0" noProof="0" dirty="0">
                <a:ln>
                  <a:noFill/>
                </a:ln>
                <a:solidFill>
                  <a:srgbClr val="000000"/>
                </a:solidFill>
                <a:effectLst/>
                <a:uLnTx/>
                <a:uFillTx/>
                <a:latin typeface="Calibri Regular" charset="0"/>
                <a:ea typeface="ＭＳ Ｐゴシック" charset="-128"/>
                <a:cs typeface="Arial" panose="020B0604020202020204" pitchFamily="34" charset="0"/>
              </a:rPr>
              <a:t>4.0</a:t>
            </a:r>
          </a:p>
        </p:txBody>
      </p:sp>
      <p:sp>
        <p:nvSpPr>
          <p:cNvPr id="27" name="TextBox 62">
            <a:extLst>
              <a:ext uri="{FF2B5EF4-FFF2-40B4-BE49-F238E27FC236}">
                <a16:creationId xmlns:a16="http://schemas.microsoft.com/office/drawing/2014/main" id="{4F07988D-0D59-4E4C-9844-4036F566BFA3}"/>
              </a:ext>
            </a:extLst>
          </p:cNvPr>
          <p:cNvSpPr txBox="1">
            <a:spLocks noChangeArrowheads="1"/>
          </p:cNvSpPr>
          <p:nvPr/>
        </p:nvSpPr>
        <p:spPr bwMode="auto">
          <a:xfrm>
            <a:off x="1728179" y="430776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r" defTabSz="914400" rtl="0" eaLnBrk="0" fontAlgn="base" latinLnBrk="0" hangingPunct="0">
              <a:lnSpc>
                <a:spcPct val="100000"/>
              </a:lnSpc>
              <a:spcBef>
                <a:spcPct val="0"/>
              </a:spcBef>
              <a:spcAft>
                <a:spcPct val="0"/>
              </a:spcAft>
              <a:buClrTx/>
              <a:buSzTx/>
              <a:buFont typeface="Arial" charset="0"/>
              <a:buNone/>
              <a:tabLst/>
              <a:defRPr/>
            </a:pPr>
            <a:r>
              <a:rPr kumimoji="0" lang="en-US" altLang="x-none" sz="1800" b="0" i="0" u="none" strike="noStrike" kern="1200" cap="none" spc="0" normalizeH="0" baseline="0" noProof="0" dirty="0">
                <a:ln>
                  <a:noFill/>
                </a:ln>
                <a:solidFill>
                  <a:srgbClr val="000000"/>
                </a:solidFill>
                <a:effectLst/>
                <a:uLnTx/>
                <a:uFillTx/>
                <a:latin typeface="Calibri Regular" charset="0"/>
                <a:ea typeface="ＭＳ Ｐゴシック" charset="-128"/>
                <a:cs typeface="Arial" panose="020B0604020202020204" pitchFamily="34" charset="0"/>
              </a:rPr>
              <a:t>3.0</a:t>
            </a:r>
          </a:p>
        </p:txBody>
      </p:sp>
      <p:sp>
        <p:nvSpPr>
          <p:cNvPr id="28" name="TextBox 63">
            <a:extLst>
              <a:ext uri="{FF2B5EF4-FFF2-40B4-BE49-F238E27FC236}">
                <a16:creationId xmlns:a16="http://schemas.microsoft.com/office/drawing/2014/main" id="{8593D64F-E09F-4B90-BBD0-2141FCA7D795}"/>
              </a:ext>
            </a:extLst>
          </p:cNvPr>
          <p:cNvSpPr txBox="1">
            <a:spLocks noChangeArrowheads="1"/>
          </p:cNvSpPr>
          <p:nvPr/>
        </p:nvSpPr>
        <p:spPr bwMode="auto">
          <a:xfrm>
            <a:off x="1728179" y="4726068"/>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r" defTabSz="914400" rtl="0" eaLnBrk="0" fontAlgn="base" latinLnBrk="0" hangingPunct="0">
              <a:lnSpc>
                <a:spcPct val="100000"/>
              </a:lnSpc>
              <a:spcBef>
                <a:spcPct val="0"/>
              </a:spcBef>
              <a:spcAft>
                <a:spcPct val="0"/>
              </a:spcAft>
              <a:buClrTx/>
              <a:buSzTx/>
              <a:buFont typeface="Arial" charset="0"/>
              <a:buNone/>
              <a:tabLst/>
              <a:defRPr/>
            </a:pPr>
            <a:r>
              <a:rPr kumimoji="0" lang="en-US" altLang="x-none" sz="1800" b="0" i="0" u="none" strike="noStrike" kern="1200" cap="none" spc="0" normalizeH="0" baseline="0" noProof="0" dirty="0">
                <a:ln>
                  <a:noFill/>
                </a:ln>
                <a:solidFill>
                  <a:srgbClr val="000000"/>
                </a:solidFill>
                <a:effectLst/>
                <a:uLnTx/>
                <a:uFillTx/>
                <a:latin typeface="Calibri Regular" charset="0"/>
                <a:ea typeface="ＭＳ Ｐゴシック" charset="-128"/>
                <a:cs typeface="Arial" panose="020B0604020202020204" pitchFamily="34" charset="0"/>
              </a:rPr>
              <a:t>2.0</a:t>
            </a:r>
          </a:p>
        </p:txBody>
      </p:sp>
      <p:sp>
        <p:nvSpPr>
          <p:cNvPr id="29" name="TextBox 64">
            <a:extLst>
              <a:ext uri="{FF2B5EF4-FFF2-40B4-BE49-F238E27FC236}">
                <a16:creationId xmlns:a16="http://schemas.microsoft.com/office/drawing/2014/main" id="{78419843-2FA8-41DE-AEE9-D620EF249156}"/>
              </a:ext>
            </a:extLst>
          </p:cNvPr>
          <p:cNvSpPr txBox="1">
            <a:spLocks noChangeArrowheads="1"/>
          </p:cNvSpPr>
          <p:nvPr/>
        </p:nvSpPr>
        <p:spPr bwMode="auto">
          <a:xfrm>
            <a:off x="1728179" y="5144376"/>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r" defTabSz="914400" rtl="0" eaLnBrk="0" fontAlgn="base" latinLnBrk="0" hangingPunct="0">
              <a:lnSpc>
                <a:spcPct val="100000"/>
              </a:lnSpc>
              <a:spcBef>
                <a:spcPct val="0"/>
              </a:spcBef>
              <a:spcAft>
                <a:spcPct val="0"/>
              </a:spcAft>
              <a:buClrTx/>
              <a:buSzTx/>
              <a:buFont typeface="Arial" charset="0"/>
              <a:buNone/>
              <a:tabLst/>
              <a:defRPr/>
            </a:pPr>
            <a:r>
              <a:rPr kumimoji="0" lang="en-US" altLang="x-none" sz="1800" b="0" i="0" u="none" strike="noStrike" kern="1200" cap="none" spc="0" normalizeH="0" baseline="0" noProof="0" dirty="0">
                <a:ln>
                  <a:noFill/>
                </a:ln>
                <a:solidFill>
                  <a:srgbClr val="000000"/>
                </a:solidFill>
                <a:effectLst/>
                <a:uLnTx/>
                <a:uFillTx/>
                <a:latin typeface="Calibri Regular" charset="0"/>
                <a:ea typeface="ＭＳ Ｐゴシック" charset="-128"/>
                <a:cs typeface="Arial" panose="020B0604020202020204" pitchFamily="34" charset="0"/>
              </a:rPr>
              <a:t>1.0</a:t>
            </a:r>
          </a:p>
        </p:txBody>
      </p:sp>
      <p:sp>
        <p:nvSpPr>
          <p:cNvPr id="30" name="TextBox 65">
            <a:extLst>
              <a:ext uri="{FF2B5EF4-FFF2-40B4-BE49-F238E27FC236}">
                <a16:creationId xmlns:a16="http://schemas.microsoft.com/office/drawing/2014/main" id="{3D617772-D7CB-4532-83E7-CB4BF7E4632E}"/>
              </a:ext>
            </a:extLst>
          </p:cNvPr>
          <p:cNvSpPr txBox="1">
            <a:spLocks noChangeArrowheads="1"/>
          </p:cNvSpPr>
          <p:nvPr/>
        </p:nvSpPr>
        <p:spPr bwMode="auto">
          <a:xfrm>
            <a:off x="1723844" y="5562681"/>
            <a:ext cx="4833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r" defTabSz="914400" rtl="0" eaLnBrk="0" fontAlgn="base" latinLnBrk="0" hangingPunct="0">
              <a:lnSpc>
                <a:spcPct val="100000"/>
              </a:lnSpc>
              <a:spcBef>
                <a:spcPct val="0"/>
              </a:spcBef>
              <a:spcAft>
                <a:spcPct val="0"/>
              </a:spcAft>
              <a:buClrTx/>
              <a:buSzTx/>
              <a:buFont typeface="Arial" charset="0"/>
              <a:buNone/>
              <a:tabLst/>
              <a:defRPr/>
            </a:pPr>
            <a:r>
              <a:rPr kumimoji="0" lang="en-US" altLang="x-none" sz="1800" b="0" i="0" u="none" strike="noStrike" kern="1200" cap="none" spc="0" normalizeH="0" baseline="0" noProof="0" dirty="0">
                <a:ln>
                  <a:noFill/>
                </a:ln>
                <a:solidFill>
                  <a:srgbClr val="000000"/>
                </a:solidFill>
                <a:effectLst/>
                <a:uLnTx/>
                <a:uFillTx/>
                <a:latin typeface="Calibri Regular" charset="0"/>
                <a:ea typeface="ＭＳ Ｐゴシック" charset="-128"/>
                <a:cs typeface="Arial" panose="020B0604020202020204" pitchFamily="34" charset="0"/>
              </a:rPr>
              <a:t>0</a:t>
            </a:r>
          </a:p>
        </p:txBody>
      </p:sp>
      <p:sp>
        <p:nvSpPr>
          <p:cNvPr id="33" name="Rectangle 32">
            <a:extLst>
              <a:ext uri="{FF2B5EF4-FFF2-40B4-BE49-F238E27FC236}">
                <a16:creationId xmlns:a16="http://schemas.microsoft.com/office/drawing/2014/main" id="{CE58D6E4-DCBA-4081-8276-D7E34B756C6E}"/>
              </a:ext>
            </a:extLst>
          </p:cNvPr>
          <p:cNvSpPr/>
          <p:nvPr/>
        </p:nvSpPr>
        <p:spPr bwMode="auto">
          <a:xfrm>
            <a:off x="3680559" y="3034709"/>
            <a:ext cx="856265" cy="2721969"/>
          </a:xfrm>
          <a:prstGeom prst="rect">
            <a:avLst/>
          </a:prstGeom>
          <a:solidFill>
            <a:schemeClr val="accent3"/>
          </a:solidFill>
          <a:ln w="3175" cap="flat" cmpd="sng" algn="ctr">
            <a:solidFill>
              <a:srgbClr val="000000"/>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83" b="1" i="0" u="none" strike="noStrike" kern="1200" cap="none" spc="0" normalizeH="0" baseline="0" noProof="0" dirty="0">
              <a:ln>
                <a:noFill/>
              </a:ln>
              <a:solidFill>
                <a:srgbClr val="000000"/>
              </a:solidFill>
              <a:effectLst/>
              <a:uLnTx/>
              <a:uFillTx/>
              <a:latin typeface="Calibri Regular" charset="0"/>
              <a:ea typeface="+mn-ea"/>
              <a:cs typeface="Arial" panose="020B0604020202020204" pitchFamily="34" charset="0"/>
            </a:endParaRPr>
          </a:p>
        </p:txBody>
      </p:sp>
      <p:sp>
        <p:nvSpPr>
          <p:cNvPr id="34" name="Rectangle 69">
            <a:extLst>
              <a:ext uri="{FF2B5EF4-FFF2-40B4-BE49-F238E27FC236}">
                <a16:creationId xmlns:a16="http://schemas.microsoft.com/office/drawing/2014/main" id="{8565D165-B60E-4A42-8540-B0914E7BC773}"/>
              </a:ext>
            </a:extLst>
          </p:cNvPr>
          <p:cNvSpPr>
            <a:spLocks noChangeArrowheads="1"/>
          </p:cNvSpPr>
          <p:nvPr/>
        </p:nvSpPr>
        <p:spPr bwMode="auto">
          <a:xfrm>
            <a:off x="2856687" y="5633146"/>
            <a:ext cx="815423" cy="123533"/>
          </a:xfrm>
          <a:prstGeom prst="rect">
            <a:avLst/>
          </a:prstGeom>
          <a:solidFill>
            <a:schemeClr val="accent1"/>
          </a:solidFill>
          <a:ln w="3175">
            <a:solidFill>
              <a:srgbClr val="000000"/>
            </a:solidFill>
            <a:round/>
            <a:headEnd/>
            <a:tailEnd/>
          </a:ln>
        </p:spPr>
        <p:txBody>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x-none" altLang="x-none" sz="2160" b="0" i="0" u="none" strike="noStrike" kern="1200" cap="none" spc="0" normalizeH="0" baseline="0" noProof="0">
              <a:ln>
                <a:noFill/>
              </a:ln>
              <a:solidFill>
                <a:srgbClr val="000000"/>
              </a:solidFill>
              <a:effectLst/>
              <a:uLnTx/>
              <a:uFillTx/>
              <a:latin typeface="Calibri Regular" charset="0"/>
              <a:ea typeface="ＭＳ Ｐゴシック" charset="-128"/>
              <a:cs typeface="Arial" panose="020B0604020202020204" pitchFamily="34" charset="0"/>
            </a:endParaRPr>
          </a:p>
        </p:txBody>
      </p:sp>
      <p:cxnSp>
        <p:nvCxnSpPr>
          <p:cNvPr id="35" name="Straight Connector 57">
            <a:extLst>
              <a:ext uri="{FF2B5EF4-FFF2-40B4-BE49-F238E27FC236}">
                <a16:creationId xmlns:a16="http://schemas.microsoft.com/office/drawing/2014/main" id="{E1205BCF-B3E2-4E35-B436-46921F804769}"/>
              </a:ext>
            </a:extLst>
          </p:cNvPr>
          <p:cNvCxnSpPr>
            <a:cxnSpLocks noChangeShapeType="1"/>
          </p:cNvCxnSpPr>
          <p:nvPr/>
        </p:nvCxnSpPr>
        <p:spPr bwMode="auto">
          <a:xfrm>
            <a:off x="2213080" y="5746738"/>
            <a:ext cx="292932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36" name="TextBox 70">
            <a:extLst>
              <a:ext uri="{FF2B5EF4-FFF2-40B4-BE49-F238E27FC236}">
                <a16:creationId xmlns:a16="http://schemas.microsoft.com/office/drawing/2014/main" id="{A4D0575D-0D1A-45A2-94DC-DD40CA5D7D0D}"/>
              </a:ext>
            </a:extLst>
          </p:cNvPr>
          <p:cNvSpPr txBox="1">
            <a:spLocks noChangeArrowheads="1"/>
          </p:cNvSpPr>
          <p:nvPr/>
        </p:nvSpPr>
        <p:spPr bwMode="auto">
          <a:xfrm>
            <a:off x="2750479" y="5762358"/>
            <a:ext cx="101181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 typeface="Arial" charset="0"/>
              <a:buNone/>
              <a:tabLst/>
              <a:defRPr/>
            </a:pPr>
            <a:r>
              <a:rPr kumimoji="0" lang="en-US" altLang="x-none" sz="18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No</a:t>
            </a:r>
          </a:p>
          <a:p>
            <a:pPr marL="0" marR="0" lvl="0" indent="0" algn="ctr" defTabSz="914400" rtl="0" eaLnBrk="0" fontAlgn="base" latinLnBrk="0" hangingPunct="0">
              <a:lnSpc>
                <a:spcPct val="100000"/>
              </a:lnSpc>
              <a:spcBef>
                <a:spcPct val="0"/>
              </a:spcBef>
              <a:spcAft>
                <a:spcPct val="0"/>
              </a:spcAft>
              <a:buClrTx/>
              <a:buSzTx/>
              <a:buFont typeface="Arial" charset="0"/>
              <a:buNone/>
              <a:tabLst/>
              <a:defRPr/>
            </a:pPr>
            <a:r>
              <a:rPr lang="en-US" altLang="x-none" sz="1800" dirty="0">
                <a:solidFill>
                  <a:srgbClr val="000000"/>
                </a:solidFill>
                <a:latin typeface="Calibri" panose="020F0502020204030204" pitchFamily="34" charset="0"/>
                <a:cs typeface="Calibri" panose="020F0502020204030204" pitchFamily="34" charset="0"/>
              </a:rPr>
              <a:t>C</a:t>
            </a:r>
            <a:r>
              <a:rPr kumimoji="0" lang="en-US" altLang="x-none" sz="18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irrhosis</a:t>
            </a:r>
          </a:p>
        </p:txBody>
      </p:sp>
      <p:sp>
        <p:nvSpPr>
          <p:cNvPr id="37" name="TextBox 70">
            <a:extLst>
              <a:ext uri="{FF2B5EF4-FFF2-40B4-BE49-F238E27FC236}">
                <a16:creationId xmlns:a16="http://schemas.microsoft.com/office/drawing/2014/main" id="{6B445148-0EF4-4A10-9330-441FF9B83DE3}"/>
              </a:ext>
            </a:extLst>
          </p:cNvPr>
          <p:cNvSpPr txBox="1">
            <a:spLocks noChangeArrowheads="1"/>
          </p:cNvSpPr>
          <p:nvPr/>
        </p:nvSpPr>
        <p:spPr bwMode="auto">
          <a:xfrm>
            <a:off x="3623780" y="5751753"/>
            <a:ext cx="10118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 typeface="Arial" charset="0"/>
              <a:buNone/>
              <a:tabLst/>
              <a:defRPr/>
            </a:pPr>
            <a:r>
              <a:rPr kumimoji="0" lang="en-US" altLang="x-none" sz="18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Cirrhosis</a:t>
            </a:r>
          </a:p>
        </p:txBody>
      </p:sp>
      <p:sp>
        <p:nvSpPr>
          <p:cNvPr id="39" name="Text Box 5">
            <a:extLst>
              <a:ext uri="{FF2B5EF4-FFF2-40B4-BE49-F238E27FC236}">
                <a16:creationId xmlns:a16="http://schemas.microsoft.com/office/drawing/2014/main" id="{73626476-D09B-48DB-BAE6-AA1913BA5751}"/>
              </a:ext>
            </a:extLst>
          </p:cNvPr>
          <p:cNvSpPr txBox="1">
            <a:spLocks noChangeArrowheads="1"/>
          </p:cNvSpPr>
          <p:nvPr/>
        </p:nvSpPr>
        <p:spPr bwMode="auto">
          <a:xfrm>
            <a:off x="7834433" y="5792875"/>
            <a:ext cx="30014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 typeface="Arial" charset="0"/>
              <a:buNone/>
              <a:tabLst/>
              <a:defRPr/>
            </a:pPr>
            <a:r>
              <a:rPr kumimoji="0" lang="en-US" altLang="x-none" sz="18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HBV DNA (copies/mL)</a:t>
            </a:r>
          </a:p>
        </p:txBody>
      </p:sp>
      <p:sp>
        <p:nvSpPr>
          <p:cNvPr id="41" name="Text Box 10">
            <a:extLst>
              <a:ext uri="{FF2B5EF4-FFF2-40B4-BE49-F238E27FC236}">
                <a16:creationId xmlns:a16="http://schemas.microsoft.com/office/drawing/2014/main" id="{39B1D3BD-BE43-4633-9CDB-3020A86751B0}"/>
              </a:ext>
            </a:extLst>
          </p:cNvPr>
          <p:cNvSpPr txBox="1">
            <a:spLocks noChangeArrowheads="1"/>
          </p:cNvSpPr>
          <p:nvPr/>
        </p:nvSpPr>
        <p:spPr bwMode="auto">
          <a:xfrm>
            <a:off x="8205112" y="2918740"/>
            <a:ext cx="189666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l" defTabSz="914400" rtl="0" eaLnBrk="0" fontAlgn="base" latinLnBrk="0" hangingPunct="0">
              <a:lnSpc>
                <a:spcPct val="100000"/>
              </a:lnSpc>
              <a:spcBef>
                <a:spcPts val="180"/>
              </a:spcBef>
              <a:spcAft>
                <a:spcPct val="0"/>
              </a:spcAft>
              <a:buClrTx/>
              <a:buSzTx/>
              <a:buFontTx/>
              <a:buNone/>
              <a:tabLst/>
              <a:defRPr/>
            </a:pPr>
            <a:r>
              <a:rPr kumimoji="0" lang="en-US" altLang="x-none" sz="1600" b="0" i="0" u="none" strike="noStrike" kern="1200" cap="none" spc="0" normalizeH="0" baseline="0" noProof="0" dirty="0">
                <a:ln>
                  <a:noFill/>
                </a:ln>
                <a:solidFill>
                  <a:srgbClr val="000000"/>
                </a:solidFill>
                <a:effectLst/>
                <a:uLnTx/>
                <a:uFillTx/>
                <a:latin typeface="Calibri Regular" charset="0"/>
                <a:ea typeface="ＭＳ Ｐゴシック" charset="-128"/>
                <a:cs typeface="Arial" panose="020B0604020202020204" pitchFamily="34" charset="0"/>
              </a:rPr>
              <a:t>&lt;300</a:t>
            </a:r>
            <a:br>
              <a:rPr kumimoji="0" lang="en-US" altLang="x-none" sz="1600" b="0" i="0" u="none" strike="noStrike" kern="1200" cap="none" spc="0" normalizeH="0" baseline="0" noProof="0" dirty="0">
                <a:ln>
                  <a:noFill/>
                </a:ln>
                <a:solidFill>
                  <a:srgbClr val="000000"/>
                </a:solidFill>
                <a:effectLst/>
                <a:uLnTx/>
                <a:uFillTx/>
                <a:latin typeface="Calibri Regular" charset="0"/>
                <a:ea typeface="ＭＳ Ｐゴシック" charset="-128"/>
                <a:cs typeface="Arial" panose="020B0604020202020204" pitchFamily="34" charset="0"/>
              </a:rPr>
            </a:br>
            <a:r>
              <a:rPr kumimoji="0" lang="en-US" altLang="x-none" sz="1600" b="0" i="0" u="none" strike="noStrike" kern="1200" cap="none" spc="0" normalizeH="0" baseline="0" noProof="0" dirty="0">
                <a:ln>
                  <a:noFill/>
                </a:ln>
                <a:solidFill>
                  <a:srgbClr val="000000"/>
                </a:solidFill>
                <a:effectLst/>
                <a:uLnTx/>
                <a:uFillTx/>
                <a:latin typeface="Calibri Regular" charset="0"/>
                <a:ea typeface="ＭＳ Ｐゴシック" charset="-128"/>
                <a:cs typeface="Arial" panose="020B0604020202020204" pitchFamily="34" charset="0"/>
              </a:rPr>
              <a:t>300-9999</a:t>
            </a:r>
            <a:br>
              <a:rPr kumimoji="0" lang="en-US" altLang="x-none" sz="1600" b="0" i="0" u="none" strike="noStrike" kern="1200" cap="none" spc="0" normalizeH="0" baseline="0" noProof="0" dirty="0">
                <a:ln>
                  <a:noFill/>
                </a:ln>
                <a:solidFill>
                  <a:srgbClr val="000000"/>
                </a:solidFill>
                <a:effectLst/>
                <a:uLnTx/>
                <a:uFillTx/>
                <a:latin typeface="Calibri Regular" charset="0"/>
                <a:ea typeface="ＭＳ Ｐゴシック" charset="-128"/>
                <a:cs typeface="Arial" panose="020B0604020202020204" pitchFamily="34" charset="0"/>
              </a:rPr>
            </a:br>
            <a:r>
              <a:rPr kumimoji="0" lang="en-US" altLang="x-none" sz="1600" b="0" i="0" u="none" strike="noStrike" kern="1200" cap="none" spc="0" normalizeH="0" baseline="0" noProof="0" dirty="0">
                <a:ln>
                  <a:noFill/>
                </a:ln>
                <a:solidFill>
                  <a:srgbClr val="000000"/>
                </a:solidFill>
                <a:effectLst/>
                <a:uLnTx/>
                <a:uFillTx/>
                <a:latin typeface="Calibri Regular" charset="0"/>
                <a:ea typeface="ＭＳ Ｐゴシック" charset="-128"/>
                <a:cs typeface="Arial" panose="020B0604020202020204" pitchFamily="34" charset="0"/>
              </a:rPr>
              <a:t>10,000-99,999</a:t>
            </a:r>
            <a:br>
              <a:rPr kumimoji="0" lang="en-US" altLang="x-none" sz="1600" b="0" i="0" u="none" strike="noStrike" kern="1200" cap="none" spc="0" normalizeH="0" baseline="0" noProof="0" dirty="0">
                <a:ln>
                  <a:noFill/>
                </a:ln>
                <a:solidFill>
                  <a:srgbClr val="000000"/>
                </a:solidFill>
                <a:effectLst/>
                <a:uLnTx/>
                <a:uFillTx/>
                <a:latin typeface="Calibri Regular" charset="0"/>
                <a:ea typeface="ＭＳ Ｐゴシック" charset="-128"/>
                <a:cs typeface="Arial" panose="020B0604020202020204" pitchFamily="34" charset="0"/>
              </a:rPr>
            </a:br>
            <a:r>
              <a:rPr kumimoji="0" lang="en-US" altLang="x-none" sz="1600" b="0" i="0" u="none" strike="noStrike" kern="1200" cap="none" spc="0" normalizeH="0" baseline="0" noProof="0" dirty="0">
                <a:ln>
                  <a:noFill/>
                </a:ln>
                <a:solidFill>
                  <a:srgbClr val="000000"/>
                </a:solidFill>
                <a:effectLst/>
                <a:uLnTx/>
                <a:uFillTx/>
                <a:latin typeface="Calibri Regular" charset="0"/>
                <a:ea typeface="ＭＳ Ｐゴシック" charset="-128"/>
                <a:cs typeface="Arial" panose="020B0604020202020204" pitchFamily="34" charset="0"/>
              </a:rPr>
              <a:t>100,000-999,999</a:t>
            </a:r>
            <a:br>
              <a:rPr kumimoji="0" lang="en-US" altLang="x-none" sz="1600" b="0" i="0" u="none" strike="noStrike" kern="1200" cap="none" spc="0" normalizeH="0" baseline="0" noProof="0" dirty="0">
                <a:ln>
                  <a:noFill/>
                </a:ln>
                <a:solidFill>
                  <a:srgbClr val="000000"/>
                </a:solidFill>
                <a:effectLst/>
                <a:uLnTx/>
                <a:uFillTx/>
                <a:latin typeface="Calibri Regular" charset="0"/>
                <a:ea typeface="ＭＳ Ｐゴシック" charset="-128"/>
                <a:cs typeface="Arial" panose="020B0604020202020204" pitchFamily="34" charset="0"/>
              </a:rPr>
            </a:br>
            <a:r>
              <a:rPr kumimoji="0" lang="en-US" altLang="x-none" sz="1600" b="0" i="0" u="none" strike="noStrike" kern="1200" cap="none" spc="0" normalizeH="0" baseline="0" noProof="0" dirty="0">
                <a:ln>
                  <a:noFill/>
                </a:ln>
                <a:solidFill>
                  <a:srgbClr val="000000"/>
                </a:solidFill>
                <a:effectLst/>
                <a:uLnTx/>
                <a:uFillTx/>
                <a:latin typeface="Calibri Regular" charset="0"/>
                <a:ea typeface="ＭＳ Ｐゴシック" charset="-128"/>
                <a:cs typeface="Arial" panose="020B0604020202020204" pitchFamily="34" charset="0"/>
              </a:rPr>
              <a:t>≥1 million</a:t>
            </a:r>
          </a:p>
        </p:txBody>
      </p:sp>
      <p:cxnSp>
        <p:nvCxnSpPr>
          <p:cNvPr id="42" name="Straight Connector 13">
            <a:extLst>
              <a:ext uri="{FF2B5EF4-FFF2-40B4-BE49-F238E27FC236}">
                <a16:creationId xmlns:a16="http://schemas.microsoft.com/office/drawing/2014/main" id="{E6C0D8D3-95C2-451C-880D-92550997E580}"/>
              </a:ext>
            </a:extLst>
          </p:cNvPr>
          <p:cNvCxnSpPr>
            <a:cxnSpLocks noChangeShapeType="1"/>
          </p:cNvCxnSpPr>
          <p:nvPr/>
        </p:nvCxnSpPr>
        <p:spPr bwMode="auto">
          <a:xfrm rot="5400000">
            <a:off x="6457412" y="4436008"/>
            <a:ext cx="275404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3" name="Straight Connector 18">
            <a:extLst>
              <a:ext uri="{FF2B5EF4-FFF2-40B4-BE49-F238E27FC236}">
                <a16:creationId xmlns:a16="http://schemas.microsoft.com/office/drawing/2014/main" id="{4EB62BA6-DFCC-4D8A-8A56-3428C459CE0F}"/>
              </a:ext>
            </a:extLst>
          </p:cNvPr>
          <p:cNvCxnSpPr>
            <a:cxnSpLocks noChangeShapeType="1"/>
          </p:cNvCxnSpPr>
          <p:nvPr/>
        </p:nvCxnSpPr>
        <p:spPr bwMode="auto">
          <a:xfrm>
            <a:off x="7768086" y="3070886"/>
            <a:ext cx="5913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4" name="Straight Connector 19">
            <a:extLst>
              <a:ext uri="{FF2B5EF4-FFF2-40B4-BE49-F238E27FC236}">
                <a16:creationId xmlns:a16="http://schemas.microsoft.com/office/drawing/2014/main" id="{6873B1E9-FB83-4DFB-BE62-971227142059}"/>
              </a:ext>
            </a:extLst>
          </p:cNvPr>
          <p:cNvCxnSpPr>
            <a:cxnSpLocks noChangeShapeType="1"/>
          </p:cNvCxnSpPr>
          <p:nvPr/>
        </p:nvCxnSpPr>
        <p:spPr bwMode="auto">
          <a:xfrm>
            <a:off x="7768086" y="3460922"/>
            <a:ext cx="5913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5" name="Straight Connector 20">
            <a:extLst>
              <a:ext uri="{FF2B5EF4-FFF2-40B4-BE49-F238E27FC236}">
                <a16:creationId xmlns:a16="http://schemas.microsoft.com/office/drawing/2014/main" id="{72713522-DAC1-4FF7-9FF0-6209A442BE4C}"/>
              </a:ext>
            </a:extLst>
          </p:cNvPr>
          <p:cNvCxnSpPr>
            <a:cxnSpLocks noChangeShapeType="1"/>
          </p:cNvCxnSpPr>
          <p:nvPr/>
        </p:nvCxnSpPr>
        <p:spPr bwMode="auto">
          <a:xfrm>
            <a:off x="7768086" y="3849634"/>
            <a:ext cx="5913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6" name="Straight Connector 21">
            <a:extLst>
              <a:ext uri="{FF2B5EF4-FFF2-40B4-BE49-F238E27FC236}">
                <a16:creationId xmlns:a16="http://schemas.microsoft.com/office/drawing/2014/main" id="{FEDEEE3E-B596-431A-8D34-D5877DBC813F}"/>
              </a:ext>
            </a:extLst>
          </p:cNvPr>
          <p:cNvCxnSpPr>
            <a:cxnSpLocks noChangeShapeType="1"/>
          </p:cNvCxnSpPr>
          <p:nvPr/>
        </p:nvCxnSpPr>
        <p:spPr bwMode="auto">
          <a:xfrm>
            <a:off x="7768086" y="4239668"/>
            <a:ext cx="5913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7" name="Straight Connector 22">
            <a:extLst>
              <a:ext uri="{FF2B5EF4-FFF2-40B4-BE49-F238E27FC236}">
                <a16:creationId xmlns:a16="http://schemas.microsoft.com/office/drawing/2014/main" id="{C75AD6D9-B290-46B7-92FC-BA251D50EA99}"/>
              </a:ext>
            </a:extLst>
          </p:cNvPr>
          <p:cNvCxnSpPr>
            <a:cxnSpLocks noChangeShapeType="1"/>
          </p:cNvCxnSpPr>
          <p:nvPr/>
        </p:nvCxnSpPr>
        <p:spPr bwMode="auto">
          <a:xfrm>
            <a:off x="7768086" y="4628381"/>
            <a:ext cx="5913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8" name="Straight Connector 23">
            <a:extLst>
              <a:ext uri="{FF2B5EF4-FFF2-40B4-BE49-F238E27FC236}">
                <a16:creationId xmlns:a16="http://schemas.microsoft.com/office/drawing/2014/main" id="{7E288673-9D5E-4C6F-ACBC-90D874721BA6}"/>
              </a:ext>
            </a:extLst>
          </p:cNvPr>
          <p:cNvCxnSpPr>
            <a:cxnSpLocks noChangeShapeType="1"/>
          </p:cNvCxnSpPr>
          <p:nvPr/>
        </p:nvCxnSpPr>
        <p:spPr bwMode="auto">
          <a:xfrm>
            <a:off x="7768086" y="5018416"/>
            <a:ext cx="5913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9" name="Straight Connector 24">
            <a:extLst>
              <a:ext uri="{FF2B5EF4-FFF2-40B4-BE49-F238E27FC236}">
                <a16:creationId xmlns:a16="http://schemas.microsoft.com/office/drawing/2014/main" id="{5BC67D7C-4039-4C62-A4D6-B48281B77F0A}"/>
              </a:ext>
            </a:extLst>
          </p:cNvPr>
          <p:cNvCxnSpPr>
            <a:cxnSpLocks noChangeShapeType="1"/>
          </p:cNvCxnSpPr>
          <p:nvPr/>
        </p:nvCxnSpPr>
        <p:spPr bwMode="auto">
          <a:xfrm>
            <a:off x="7768086" y="5408450"/>
            <a:ext cx="5913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0" name="Straight Connector 25">
            <a:extLst>
              <a:ext uri="{FF2B5EF4-FFF2-40B4-BE49-F238E27FC236}">
                <a16:creationId xmlns:a16="http://schemas.microsoft.com/office/drawing/2014/main" id="{05093D94-73B0-44A1-B439-13DFAAEDA536}"/>
              </a:ext>
            </a:extLst>
          </p:cNvPr>
          <p:cNvCxnSpPr>
            <a:cxnSpLocks noChangeShapeType="1"/>
          </p:cNvCxnSpPr>
          <p:nvPr/>
        </p:nvCxnSpPr>
        <p:spPr bwMode="auto">
          <a:xfrm>
            <a:off x="7768086" y="5805096"/>
            <a:ext cx="5913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1" name="Straight Connector 26">
            <a:extLst>
              <a:ext uri="{FF2B5EF4-FFF2-40B4-BE49-F238E27FC236}">
                <a16:creationId xmlns:a16="http://schemas.microsoft.com/office/drawing/2014/main" id="{35C8F0CB-5E3E-47F7-80EF-5667FDC66F56}"/>
              </a:ext>
            </a:extLst>
          </p:cNvPr>
          <p:cNvCxnSpPr>
            <a:cxnSpLocks noChangeShapeType="1"/>
          </p:cNvCxnSpPr>
          <p:nvPr/>
        </p:nvCxnSpPr>
        <p:spPr bwMode="auto">
          <a:xfrm rot="5400000">
            <a:off x="7803664" y="5832861"/>
            <a:ext cx="5288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2" name="Straight Connector 27">
            <a:extLst>
              <a:ext uri="{FF2B5EF4-FFF2-40B4-BE49-F238E27FC236}">
                <a16:creationId xmlns:a16="http://schemas.microsoft.com/office/drawing/2014/main" id="{1526B316-865E-4251-9F64-D765C9478A79}"/>
              </a:ext>
            </a:extLst>
          </p:cNvPr>
          <p:cNvCxnSpPr>
            <a:cxnSpLocks noChangeShapeType="1"/>
          </p:cNvCxnSpPr>
          <p:nvPr/>
        </p:nvCxnSpPr>
        <p:spPr bwMode="auto">
          <a:xfrm rot="5400000">
            <a:off x="10809476" y="5822284"/>
            <a:ext cx="5288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53" name="Rectangle 28">
            <a:extLst>
              <a:ext uri="{FF2B5EF4-FFF2-40B4-BE49-F238E27FC236}">
                <a16:creationId xmlns:a16="http://schemas.microsoft.com/office/drawing/2014/main" id="{8BD8F6E6-2789-4924-AE50-69A352000DA6}"/>
              </a:ext>
            </a:extLst>
          </p:cNvPr>
          <p:cNvSpPr>
            <a:spLocks noChangeArrowheads="1"/>
          </p:cNvSpPr>
          <p:nvPr/>
        </p:nvSpPr>
        <p:spPr bwMode="auto">
          <a:xfrm>
            <a:off x="10015236" y="3552149"/>
            <a:ext cx="458661" cy="2247659"/>
          </a:xfrm>
          <a:prstGeom prst="rect">
            <a:avLst/>
          </a:prstGeom>
          <a:solidFill>
            <a:schemeClr val="accent2"/>
          </a:solidFill>
          <a:ln w="3175">
            <a:solidFill>
              <a:srgbClr val="000000"/>
            </a:solidFill>
            <a:round/>
            <a:headEnd/>
            <a:tailEnd/>
          </a:ln>
        </p:spPr>
        <p:txBody>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x-none" altLang="x-none" sz="2160" b="0" i="0" u="none" strike="noStrike" kern="1200" cap="none" spc="0" normalizeH="0" baseline="0" noProof="0">
              <a:ln>
                <a:noFill/>
              </a:ln>
              <a:solidFill>
                <a:srgbClr val="000000"/>
              </a:solidFill>
              <a:effectLst/>
              <a:uLnTx/>
              <a:uFillTx/>
              <a:latin typeface="Calibri Regular" charset="0"/>
              <a:ea typeface="ＭＳ Ｐゴシック" charset="-128"/>
              <a:cs typeface="Arial" panose="020B0604020202020204" pitchFamily="34" charset="0"/>
            </a:endParaRPr>
          </a:p>
        </p:txBody>
      </p:sp>
      <p:sp>
        <p:nvSpPr>
          <p:cNvPr id="54" name="Rectangle 29">
            <a:extLst>
              <a:ext uri="{FF2B5EF4-FFF2-40B4-BE49-F238E27FC236}">
                <a16:creationId xmlns:a16="http://schemas.microsoft.com/office/drawing/2014/main" id="{897C9BF1-EEA8-4507-BB44-18F1AECB6968}"/>
              </a:ext>
            </a:extLst>
          </p:cNvPr>
          <p:cNvSpPr>
            <a:spLocks noChangeArrowheads="1"/>
          </p:cNvSpPr>
          <p:nvPr/>
        </p:nvSpPr>
        <p:spPr bwMode="auto">
          <a:xfrm>
            <a:off x="9555133" y="4038701"/>
            <a:ext cx="458661" cy="1761106"/>
          </a:xfrm>
          <a:prstGeom prst="rect">
            <a:avLst/>
          </a:prstGeom>
          <a:solidFill>
            <a:schemeClr val="accent1"/>
          </a:solidFill>
          <a:ln w="3175">
            <a:solidFill>
              <a:srgbClr val="000000"/>
            </a:solidFill>
            <a:round/>
            <a:headEnd/>
            <a:tailEnd/>
          </a:ln>
        </p:spPr>
        <p:txBody>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x-none" altLang="x-none" sz="2160" b="0" i="0" u="none" strike="noStrike" kern="1200" cap="none" spc="0" normalizeH="0" baseline="0" noProof="0">
              <a:ln>
                <a:noFill/>
              </a:ln>
              <a:solidFill>
                <a:srgbClr val="000000"/>
              </a:solidFill>
              <a:effectLst/>
              <a:uLnTx/>
              <a:uFillTx/>
              <a:latin typeface="Calibri Regular" charset="0"/>
              <a:ea typeface="ＭＳ Ｐゴシック" charset="-128"/>
              <a:cs typeface="Arial" panose="020B0604020202020204" pitchFamily="34" charset="0"/>
            </a:endParaRPr>
          </a:p>
        </p:txBody>
      </p:sp>
      <p:sp>
        <p:nvSpPr>
          <p:cNvPr id="55" name="Rectangle 30">
            <a:extLst>
              <a:ext uri="{FF2B5EF4-FFF2-40B4-BE49-F238E27FC236}">
                <a16:creationId xmlns:a16="http://schemas.microsoft.com/office/drawing/2014/main" id="{54AFE553-0C94-4044-BE6B-33964D90B9DB}"/>
              </a:ext>
            </a:extLst>
          </p:cNvPr>
          <p:cNvSpPr>
            <a:spLocks noChangeArrowheads="1"/>
          </p:cNvSpPr>
          <p:nvPr/>
        </p:nvSpPr>
        <p:spPr bwMode="auto">
          <a:xfrm>
            <a:off x="9095029" y="5227317"/>
            <a:ext cx="458661" cy="572491"/>
          </a:xfrm>
          <a:prstGeom prst="rect">
            <a:avLst/>
          </a:prstGeom>
          <a:solidFill>
            <a:schemeClr val="accent3"/>
          </a:solidFill>
          <a:ln w="3175">
            <a:solidFill>
              <a:srgbClr val="000000"/>
            </a:solidFill>
            <a:round/>
            <a:headEnd/>
            <a:tailEnd/>
          </a:ln>
        </p:spPr>
        <p:txBody>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x-none" altLang="x-none" sz="2160" b="0" i="0" u="none" strike="noStrike" kern="1200" cap="none" spc="0" normalizeH="0" baseline="0" noProof="0">
              <a:ln>
                <a:noFill/>
              </a:ln>
              <a:solidFill>
                <a:srgbClr val="000000"/>
              </a:solidFill>
              <a:effectLst/>
              <a:uLnTx/>
              <a:uFillTx/>
              <a:latin typeface="Calibri Regular" charset="0"/>
              <a:ea typeface="ＭＳ Ｐゴシック" charset="-128"/>
              <a:cs typeface="Arial" panose="020B0604020202020204" pitchFamily="34" charset="0"/>
            </a:endParaRPr>
          </a:p>
        </p:txBody>
      </p:sp>
      <p:sp>
        <p:nvSpPr>
          <p:cNvPr id="56" name="Rectangle 55">
            <a:extLst>
              <a:ext uri="{FF2B5EF4-FFF2-40B4-BE49-F238E27FC236}">
                <a16:creationId xmlns:a16="http://schemas.microsoft.com/office/drawing/2014/main" id="{2013F9D2-5823-43A1-BE5A-32881065AC7B}"/>
              </a:ext>
            </a:extLst>
          </p:cNvPr>
          <p:cNvSpPr/>
          <p:nvPr/>
        </p:nvSpPr>
        <p:spPr bwMode="auto">
          <a:xfrm>
            <a:off x="8636369" y="5585620"/>
            <a:ext cx="458661" cy="220800"/>
          </a:xfrm>
          <a:prstGeom prst="rect">
            <a:avLst/>
          </a:prstGeom>
          <a:solidFill>
            <a:schemeClr val="accent4"/>
          </a:solidFill>
          <a:ln w="3175" cap="flat" cmpd="sng" algn="ctr">
            <a:solidFill>
              <a:srgbClr val="000000"/>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83" b="1" i="0" u="none" strike="noStrike" kern="1200" cap="none" spc="0" normalizeH="0" baseline="0" noProof="0" dirty="0">
              <a:ln>
                <a:noFill/>
              </a:ln>
              <a:solidFill>
                <a:srgbClr val="000000"/>
              </a:solidFill>
              <a:effectLst/>
              <a:uLnTx/>
              <a:uFillTx/>
              <a:latin typeface="Calibri Regular" charset="0"/>
              <a:ea typeface="+mn-ea"/>
              <a:cs typeface="Arial" panose="020B0604020202020204" pitchFamily="34" charset="0"/>
            </a:endParaRPr>
          </a:p>
        </p:txBody>
      </p:sp>
      <p:sp>
        <p:nvSpPr>
          <p:cNvPr id="57" name="Rectangle 32">
            <a:extLst>
              <a:ext uri="{FF2B5EF4-FFF2-40B4-BE49-F238E27FC236}">
                <a16:creationId xmlns:a16="http://schemas.microsoft.com/office/drawing/2014/main" id="{C2709EFE-D0A8-4208-9555-3DF48F66E0D0}"/>
              </a:ext>
            </a:extLst>
          </p:cNvPr>
          <p:cNvSpPr>
            <a:spLocks noChangeArrowheads="1"/>
          </p:cNvSpPr>
          <p:nvPr/>
        </p:nvSpPr>
        <p:spPr bwMode="auto">
          <a:xfrm>
            <a:off x="8176266" y="5577686"/>
            <a:ext cx="458661" cy="222121"/>
          </a:xfrm>
          <a:prstGeom prst="rect">
            <a:avLst/>
          </a:prstGeom>
          <a:solidFill>
            <a:schemeClr val="accent5"/>
          </a:solidFill>
          <a:ln w="3175">
            <a:solidFill>
              <a:schemeClr val="bg1"/>
            </a:solidFill>
            <a:round/>
            <a:headEnd/>
            <a:tailEnd/>
          </a:ln>
        </p:spPr>
        <p:txBody>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x-none" altLang="x-none" sz="2160" b="0" i="0" u="none" strike="noStrike" kern="1200" cap="none" spc="0" normalizeH="0" baseline="0" noProof="0">
              <a:ln>
                <a:noFill/>
              </a:ln>
              <a:solidFill>
                <a:srgbClr val="000000"/>
              </a:solidFill>
              <a:effectLst/>
              <a:uLnTx/>
              <a:uFillTx/>
              <a:latin typeface="Calibri Regular" charset="0"/>
              <a:ea typeface="ＭＳ Ｐゴシック" charset="-128"/>
              <a:cs typeface="Arial" panose="020B0604020202020204" pitchFamily="34" charset="0"/>
            </a:endParaRPr>
          </a:p>
        </p:txBody>
      </p:sp>
      <p:cxnSp>
        <p:nvCxnSpPr>
          <p:cNvPr id="58" name="Straight Connector 15">
            <a:extLst>
              <a:ext uri="{FF2B5EF4-FFF2-40B4-BE49-F238E27FC236}">
                <a16:creationId xmlns:a16="http://schemas.microsoft.com/office/drawing/2014/main" id="{3D9A10F7-DBD7-4620-8AE9-C5FD6B20EE1B}"/>
              </a:ext>
            </a:extLst>
          </p:cNvPr>
          <p:cNvCxnSpPr>
            <a:cxnSpLocks noChangeShapeType="1"/>
          </p:cNvCxnSpPr>
          <p:nvPr/>
        </p:nvCxnSpPr>
        <p:spPr bwMode="auto">
          <a:xfrm>
            <a:off x="7828663" y="5798486"/>
            <a:ext cx="3000044"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59" name="Rectangle 33">
            <a:extLst>
              <a:ext uri="{FF2B5EF4-FFF2-40B4-BE49-F238E27FC236}">
                <a16:creationId xmlns:a16="http://schemas.microsoft.com/office/drawing/2014/main" id="{109C71DA-8096-4187-872F-8B4AAC7E5BC2}"/>
              </a:ext>
            </a:extLst>
          </p:cNvPr>
          <p:cNvSpPr>
            <a:spLocks noChangeArrowheads="1"/>
          </p:cNvSpPr>
          <p:nvPr/>
        </p:nvSpPr>
        <p:spPr bwMode="auto">
          <a:xfrm>
            <a:off x="8092612" y="3032148"/>
            <a:ext cx="134136" cy="137160"/>
          </a:xfrm>
          <a:prstGeom prst="rect">
            <a:avLst/>
          </a:prstGeom>
          <a:solidFill>
            <a:schemeClr val="accent5"/>
          </a:solidFill>
          <a:ln w="9525">
            <a:solidFill>
              <a:schemeClr val="bg1"/>
            </a:solidFill>
            <a:round/>
            <a:headEnd/>
            <a:tailEnd/>
          </a:ln>
        </p:spPr>
        <p:txBody>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x-none" altLang="x-none" sz="2160" b="0" i="0" u="none" strike="noStrike" kern="1200" cap="none" spc="0" normalizeH="0" baseline="0" noProof="0">
              <a:ln>
                <a:noFill/>
              </a:ln>
              <a:solidFill>
                <a:srgbClr val="000000"/>
              </a:solidFill>
              <a:effectLst/>
              <a:uLnTx/>
              <a:uFillTx/>
              <a:latin typeface="Calibri Regular" charset="0"/>
              <a:ea typeface="ＭＳ Ｐゴシック" charset="-128"/>
              <a:cs typeface="Arial" panose="020B0604020202020204" pitchFamily="34" charset="0"/>
            </a:endParaRPr>
          </a:p>
        </p:txBody>
      </p:sp>
      <p:sp>
        <p:nvSpPr>
          <p:cNvPr id="60" name="Rectangle 59">
            <a:extLst>
              <a:ext uri="{FF2B5EF4-FFF2-40B4-BE49-F238E27FC236}">
                <a16:creationId xmlns:a16="http://schemas.microsoft.com/office/drawing/2014/main" id="{6F6545FA-B83D-40B2-9E87-0AAD432435A0}"/>
              </a:ext>
            </a:extLst>
          </p:cNvPr>
          <p:cNvSpPr/>
          <p:nvPr/>
        </p:nvSpPr>
        <p:spPr bwMode="auto">
          <a:xfrm>
            <a:off x="8092612" y="3274996"/>
            <a:ext cx="134136" cy="137160"/>
          </a:xfrm>
          <a:prstGeom prst="rect">
            <a:avLst/>
          </a:prstGeom>
          <a:solidFill>
            <a:schemeClr val="accent4"/>
          </a:solidFill>
          <a:ln w="9525" cap="flat" cmpd="sng" algn="ctr">
            <a:solidFill>
              <a:schemeClr val="bg1"/>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83" b="1" i="0" u="none" strike="noStrike" kern="1200" cap="none" spc="0" normalizeH="0" baseline="0" noProof="0" dirty="0">
              <a:ln>
                <a:noFill/>
              </a:ln>
              <a:solidFill>
                <a:srgbClr val="000000"/>
              </a:solidFill>
              <a:effectLst/>
              <a:uLnTx/>
              <a:uFillTx/>
              <a:latin typeface="Calibri Regular" charset="0"/>
              <a:ea typeface="+mn-ea"/>
              <a:cs typeface="Arial" panose="020B0604020202020204" pitchFamily="34" charset="0"/>
            </a:endParaRPr>
          </a:p>
        </p:txBody>
      </p:sp>
      <p:sp>
        <p:nvSpPr>
          <p:cNvPr id="61" name="Rectangle 35">
            <a:extLst>
              <a:ext uri="{FF2B5EF4-FFF2-40B4-BE49-F238E27FC236}">
                <a16:creationId xmlns:a16="http://schemas.microsoft.com/office/drawing/2014/main" id="{F3BB8D14-B5EC-48C8-B647-1D9404CF67F4}"/>
              </a:ext>
            </a:extLst>
          </p:cNvPr>
          <p:cNvSpPr>
            <a:spLocks noChangeArrowheads="1"/>
          </p:cNvSpPr>
          <p:nvPr/>
        </p:nvSpPr>
        <p:spPr bwMode="auto">
          <a:xfrm>
            <a:off x="8092612" y="3517844"/>
            <a:ext cx="134136" cy="137160"/>
          </a:xfrm>
          <a:prstGeom prst="rect">
            <a:avLst/>
          </a:prstGeom>
          <a:solidFill>
            <a:schemeClr val="accent3"/>
          </a:solidFill>
          <a:ln w="9525">
            <a:solidFill>
              <a:schemeClr val="bg1"/>
            </a:solidFill>
            <a:round/>
            <a:headEnd/>
            <a:tailEnd/>
          </a:ln>
        </p:spPr>
        <p:txBody>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x-none" altLang="x-none" sz="2160" b="0" i="0" u="none" strike="noStrike" kern="1200" cap="none" spc="0" normalizeH="0" baseline="0" noProof="0">
              <a:ln>
                <a:noFill/>
              </a:ln>
              <a:solidFill>
                <a:srgbClr val="000000"/>
              </a:solidFill>
              <a:effectLst/>
              <a:uLnTx/>
              <a:uFillTx/>
              <a:latin typeface="Calibri Regular" charset="0"/>
              <a:ea typeface="ＭＳ Ｐゴシック" charset="-128"/>
              <a:cs typeface="Arial" panose="020B0604020202020204" pitchFamily="34" charset="0"/>
            </a:endParaRPr>
          </a:p>
        </p:txBody>
      </p:sp>
      <p:sp>
        <p:nvSpPr>
          <p:cNvPr id="62" name="Rectangle 36">
            <a:extLst>
              <a:ext uri="{FF2B5EF4-FFF2-40B4-BE49-F238E27FC236}">
                <a16:creationId xmlns:a16="http://schemas.microsoft.com/office/drawing/2014/main" id="{84894C8A-C0EE-4C2A-AAC6-D7F2BAAB81AF}"/>
              </a:ext>
            </a:extLst>
          </p:cNvPr>
          <p:cNvSpPr>
            <a:spLocks noChangeArrowheads="1"/>
          </p:cNvSpPr>
          <p:nvPr/>
        </p:nvSpPr>
        <p:spPr bwMode="auto">
          <a:xfrm>
            <a:off x="8092612" y="3760692"/>
            <a:ext cx="134136" cy="137160"/>
          </a:xfrm>
          <a:prstGeom prst="rect">
            <a:avLst/>
          </a:prstGeom>
          <a:solidFill>
            <a:schemeClr val="accent1"/>
          </a:solidFill>
          <a:ln w="9525">
            <a:solidFill>
              <a:schemeClr val="bg1"/>
            </a:solidFill>
            <a:round/>
            <a:headEnd/>
            <a:tailEnd/>
          </a:ln>
        </p:spPr>
        <p:txBody>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x-none" altLang="x-none" sz="2160" b="0" i="0" u="none" strike="noStrike" kern="1200" cap="none" spc="0" normalizeH="0" baseline="0" noProof="0">
              <a:ln>
                <a:noFill/>
              </a:ln>
              <a:solidFill>
                <a:srgbClr val="000000"/>
              </a:solidFill>
              <a:effectLst/>
              <a:uLnTx/>
              <a:uFillTx/>
              <a:latin typeface="Calibri Regular" charset="0"/>
              <a:ea typeface="ＭＳ Ｐゴシック" charset="-128"/>
              <a:cs typeface="Arial" panose="020B0604020202020204" pitchFamily="34" charset="0"/>
            </a:endParaRPr>
          </a:p>
        </p:txBody>
      </p:sp>
      <p:sp>
        <p:nvSpPr>
          <p:cNvPr id="63" name="Rectangle 37">
            <a:extLst>
              <a:ext uri="{FF2B5EF4-FFF2-40B4-BE49-F238E27FC236}">
                <a16:creationId xmlns:a16="http://schemas.microsoft.com/office/drawing/2014/main" id="{2F29058B-B724-4041-95A0-A0B07722749A}"/>
              </a:ext>
            </a:extLst>
          </p:cNvPr>
          <p:cNvSpPr>
            <a:spLocks noChangeArrowheads="1"/>
          </p:cNvSpPr>
          <p:nvPr/>
        </p:nvSpPr>
        <p:spPr bwMode="auto">
          <a:xfrm>
            <a:off x="8092612" y="4003541"/>
            <a:ext cx="134136" cy="137160"/>
          </a:xfrm>
          <a:prstGeom prst="rect">
            <a:avLst/>
          </a:prstGeom>
          <a:solidFill>
            <a:schemeClr val="accent2"/>
          </a:solidFill>
          <a:ln w="9525">
            <a:solidFill>
              <a:schemeClr val="bg1"/>
            </a:solidFill>
            <a:round/>
            <a:headEnd/>
            <a:tailEnd/>
          </a:ln>
        </p:spPr>
        <p:txBody>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x-none" altLang="x-none" sz="2160" b="0" i="0" u="none" strike="noStrike" kern="1200" cap="none" spc="0" normalizeH="0" baseline="0" noProof="0">
              <a:ln>
                <a:noFill/>
              </a:ln>
              <a:solidFill>
                <a:srgbClr val="000000"/>
              </a:solidFill>
              <a:effectLst/>
              <a:uLnTx/>
              <a:uFillTx/>
              <a:latin typeface="Calibri Regular" charset="0"/>
              <a:ea typeface="ＭＳ Ｐゴシック" charset="-128"/>
              <a:cs typeface="Arial" panose="020B0604020202020204" pitchFamily="34" charset="0"/>
            </a:endParaRPr>
          </a:p>
        </p:txBody>
      </p:sp>
      <p:sp>
        <p:nvSpPr>
          <p:cNvPr id="64" name="TextBox 38">
            <a:extLst>
              <a:ext uri="{FF2B5EF4-FFF2-40B4-BE49-F238E27FC236}">
                <a16:creationId xmlns:a16="http://schemas.microsoft.com/office/drawing/2014/main" id="{F5AC0C64-551E-4280-AA37-222D90C4CAD9}"/>
              </a:ext>
            </a:extLst>
          </p:cNvPr>
          <p:cNvSpPr txBox="1">
            <a:spLocks noChangeArrowheads="1"/>
          </p:cNvSpPr>
          <p:nvPr/>
        </p:nvSpPr>
        <p:spPr bwMode="auto">
          <a:xfrm>
            <a:off x="7344299" y="2886357"/>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r" defTabSz="914400" rtl="0" eaLnBrk="0" fontAlgn="base" latinLnBrk="0" hangingPunct="0">
              <a:lnSpc>
                <a:spcPct val="100000"/>
              </a:lnSpc>
              <a:spcBef>
                <a:spcPct val="0"/>
              </a:spcBef>
              <a:spcAft>
                <a:spcPct val="0"/>
              </a:spcAft>
              <a:buClrTx/>
              <a:buSzTx/>
              <a:buFont typeface="Arial" charset="0"/>
              <a:buNone/>
              <a:tabLst/>
              <a:defRPr/>
            </a:pPr>
            <a:r>
              <a:rPr kumimoji="0" lang="en-US" altLang="x-none" sz="1800" b="0" i="0" u="none" strike="noStrike" kern="1200" cap="none" spc="0" normalizeH="0" baseline="0" noProof="0" dirty="0">
                <a:ln>
                  <a:noFill/>
                </a:ln>
                <a:solidFill>
                  <a:srgbClr val="000000"/>
                </a:solidFill>
                <a:effectLst/>
                <a:uLnTx/>
                <a:uFillTx/>
                <a:latin typeface="Calibri Regular" charset="0"/>
                <a:ea typeface="ＭＳ Ｐゴシック" charset="-128"/>
                <a:cs typeface="Arial" panose="020B0604020202020204" pitchFamily="34" charset="0"/>
              </a:rPr>
              <a:t>1.4</a:t>
            </a:r>
          </a:p>
        </p:txBody>
      </p:sp>
      <p:sp>
        <p:nvSpPr>
          <p:cNvPr id="65" name="TextBox 39">
            <a:extLst>
              <a:ext uri="{FF2B5EF4-FFF2-40B4-BE49-F238E27FC236}">
                <a16:creationId xmlns:a16="http://schemas.microsoft.com/office/drawing/2014/main" id="{B43BA85A-CA3E-4999-B079-81B1074D3580}"/>
              </a:ext>
            </a:extLst>
          </p:cNvPr>
          <p:cNvSpPr txBox="1">
            <a:spLocks noChangeArrowheads="1"/>
          </p:cNvSpPr>
          <p:nvPr/>
        </p:nvSpPr>
        <p:spPr bwMode="auto">
          <a:xfrm>
            <a:off x="7344299" y="3277036"/>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r" defTabSz="914400" rtl="0" eaLnBrk="0" fontAlgn="base" latinLnBrk="0" hangingPunct="0">
              <a:lnSpc>
                <a:spcPct val="100000"/>
              </a:lnSpc>
              <a:spcBef>
                <a:spcPct val="0"/>
              </a:spcBef>
              <a:spcAft>
                <a:spcPct val="0"/>
              </a:spcAft>
              <a:buClrTx/>
              <a:buSzTx/>
              <a:buFont typeface="Arial" charset="0"/>
              <a:buNone/>
              <a:tabLst/>
              <a:defRPr/>
            </a:pPr>
            <a:r>
              <a:rPr kumimoji="0" lang="en-US" altLang="x-none" sz="1800" b="0" i="0" u="none" strike="noStrike" kern="1200" cap="none" spc="0" normalizeH="0" baseline="0" noProof="0" dirty="0">
                <a:ln>
                  <a:noFill/>
                </a:ln>
                <a:solidFill>
                  <a:srgbClr val="000000"/>
                </a:solidFill>
                <a:effectLst/>
                <a:uLnTx/>
                <a:uFillTx/>
                <a:latin typeface="Calibri Regular" charset="0"/>
                <a:ea typeface="ＭＳ Ｐゴシック" charset="-128"/>
                <a:cs typeface="Arial" panose="020B0604020202020204" pitchFamily="34" charset="0"/>
              </a:rPr>
              <a:t>1.2</a:t>
            </a:r>
          </a:p>
        </p:txBody>
      </p:sp>
      <p:sp>
        <p:nvSpPr>
          <p:cNvPr id="66" name="TextBox 40">
            <a:extLst>
              <a:ext uri="{FF2B5EF4-FFF2-40B4-BE49-F238E27FC236}">
                <a16:creationId xmlns:a16="http://schemas.microsoft.com/office/drawing/2014/main" id="{B3AAC838-689E-4350-8173-8F5CE0C3D3AD}"/>
              </a:ext>
            </a:extLst>
          </p:cNvPr>
          <p:cNvSpPr txBox="1">
            <a:spLocks noChangeArrowheads="1"/>
          </p:cNvSpPr>
          <p:nvPr/>
        </p:nvSpPr>
        <p:spPr bwMode="auto">
          <a:xfrm>
            <a:off x="7344299" y="3667715"/>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r" defTabSz="914400" rtl="0" eaLnBrk="0" fontAlgn="base" latinLnBrk="0" hangingPunct="0">
              <a:lnSpc>
                <a:spcPct val="100000"/>
              </a:lnSpc>
              <a:spcBef>
                <a:spcPct val="0"/>
              </a:spcBef>
              <a:spcAft>
                <a:spcPct val="0"/>
              </a:spcAft>
              <a:buClrTx/>
              <a:buSzTx/>
              <a:buFont typeface="Arial" charset="0"/>
              <a:buNone/>
              <a:tabLst/>
              <a:defRPr/>
            </a:pPr>
            <a:r>
              <a:rPr kumimoji="0" lang="en-US" altLang="x-none" sz="1800" b="0" i="0" u="none" strike="noStrike" kern="1200" cap="none" spc="0" normalizeH="0" baseline="0" noProof="0" dirty="0">
                <a:ln>
                  <a:noFill/>
                </a:ln>
                <a:solidFill>
                  <a:srgbClr val="000000"/>
                </a:solidFill>
                <a:effectLst/>
                <a:uLnTx/>
                <a:uFillTx/>
                <a:latin typeface="Calibri Regular" charset="0"/>
                <a:ea typeface="ＭＳ Ｐゴシック" charset="-128"/>
                <a:cs typeface="Arial" panose="020B0604020202020204" pitchFamily="34" charset="0"/>
              </a:rPr>
              <a:t>1.0</a:t>
            </a:r>
          </a:p>
        </p:txBody>
      </p:sp>
      <p:sp>
        <p:nvSpPr>
          <p:cNvPr id="67" name="TextBox 41">
            <a:extLst>
              <a:ext uri="{FF2B5EF4-FFF2-40B4-BE49-F238E27FC236}">
                <a16:creationId xmlns:a16="http://schemas.microsoft.com/office/drawing/2014/main" id="{88FD7AB9-CED4-4247-845C-4EF6EC505815}"/>
              </a:ext>
            </a:extLst>
          </p:cNvPr>
          <p:cNvSpPr txBox="1">
            <a:spLocks noChangeArrowheads="1"/>
          </p:cNvSpPr>
          <p:nvPr/>
        </p:nvSpPr>
        <p:spPr bwMode="auto">
          <a:xfrm>
            <a:off x="7344299" y="4058394"/>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r" defTabSz="914400" rtl="0" eaLnBrk="0" fontAlgn="base" latinLnBrk="0" hangingPunct="0">
              <a:lnSpc>
                <a:spcPct val="100000"/>
              </a:lnSpc>
              <a:spcBef>
                <a:spcPct val="0"/>
              </a:spcBef>
              <a:spcAft>
                <a:spcPct val="0"/>
              </a:spcAft>
              <a:buClrTx/>
              <a:buSzTx/>
              <a:buFont typeface="Arial" charset="0"/>
              <a:buNone/>
              <a:tabLst/>
              <a:defRPr/>
            </a:pPr>
            <a:r>
              <a:rPr kumimoji="0" lang="en-US" altLang="x-none" sz="1800" b="0" i="0" u="none" strike="noStrike" kern="1200" cap="none" spc="0" normalizeH="0" baseline="0" noProof="0" dirty="0">
                <a:ln>
                  <a:noFill/>
                </a:ln>
                <a:solidFill>
                  <a:srgbClr val="000000"/>
                </a:solidFill>
                <a:effectLst/>
                <a:uLnTx/>
                <a:uFillTx/>
                <a:latin typeface="Calibri Regular" charset="0"/>
                <a:ea typeface="ＭＳ Ｐゴシック" charset="-128"/>
                <a:cs typeface="Arial" panose="020B0604020202020204" pitchFamily="34" charset="0"/>
              </a:rPr>
              <a:t>0.8</a:t>
            </a:r>
          </a:p>
        </p:txBody>
      </p:sp>
      <p:sp>
        <p:nvSpPr>
          <p:cNvPr id="68" name="TextBox 42">
            <a:extLst>
              <a:ext uri="{FF2B5EF4-FFF2-40B4-BE49-F238E27FC236}">
                <a16:creationId xmlns:a16="http://schemas.microsoft.com/office/drawing/2014/main" id="{491883D3-84B6-41BB-8E08-4F0115283624}"/>
              </a:ext>
            </a:extLst>
          </p:cNvPr>
          <p:cNvSpPr txBox="1">
            <a:spLocks noChangeArrowheads="1"/>
          </p:cNvSpPr>
          <p:nvPr/>
        </p:nvSpPr>
        <p:spPr bwMode="auto">
          <a:xfrm>
            <a:off x="7344299" y="4449073"/>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r" defTabSz="914400" rtl="0" eaLnBrk="0" fontAlgn="base" latinLnBrk="0" hangingPunct="0">
              <a:lnSpc>
                <a:spcPct val="100000"/>
              </a:lnSpc>
              <a:spcBef>
                <a:spcPct val="0"/>
              </a:spcBef>
              <a:spcAft>
                <a:spcPct val="0"/>
              </a:spcAft>
              <a:buClrTx/>
              <a:buSzTx/>
              <a:buFont typeface="Arial" charset="0"/>
              <a:buNone/>
              <a:tabLst/>
              <a:defRPr/>
            </a:pPr>
            <a:r>
              <a:rPr kumimoji="0" lang="en-US" altLang="x-none" sz="1800" b="0" i="0" u="none" strike="noStrike" kern="1200" cap="none" spc="0" normalizeH="0" baseline="0" noProof="0" dirty="0">
                <a:ln>
                  <a:noFill/>
                </a:ln>
                <a:solidFill>
                  <a:srgbClr val="000000"/>
                </a:solidFill>
                <a:effectLst/>
                <a:uLnTx/>
                <a:uFillTx/>
                <a:latin typeface="Calibri Regular" charset="0"/>
                <a:ea typeface="ＭＳ Ｐゴシック" charset="-128"/>
                <a:cs typeface="Arial" panose="020B0604020202020204" pitchFamily="34" charset="0"/>
              </a:rPr>
              <a:t>0.6</a:t>
            </a:r>
          </a:p>
        </p:txBody>
      </p:sp>
      <p:sp>
        <p:nvSpPr>
          <p:cNvPr id="69" name="TextBox 43">
            <a:extLst>
              <a:ext uri="{FF2B5EF4-FFF2-40B4-BE49-F238E27FC236}">
                <a16:creationId xmlns:a16="http://schemas.microsoft.com/office/drawing/2014/main" id="{E3736851-6210-4449-9447-4D66199888F3}"/>
              </a:ext>
            </a:extLst>
          </p:cNvPr>
          <p:cNvSpPr txBox="1">
            <a:spLocks noChangeArrowheads="1"/>
          </p:cNvSpPr>
          <p:nvPr/>
        </p:nvSpPr>
        <p:spPr bwMode="auto">
          <a:xfrm>
            <a:off x="7344299" y="4839752"/>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r" defTabSz="914400" rtl="0" eaLnBrk="0" fontAlgn="base" latinLnBrk="0" hangingPunct="0">
              <a:lnSpc>
                <a:spcPct val="100000"/>
              </a:lnSpc>
              <a:spcBef>
                <a:spcPct val="0"/>
              </a:spcBef>
              <a:spcAft>
                <a:spcPct val="0"/>
              </a:spcAft>
              <a:buClrTx/>
              <a:buSzTx/>
              <a:buFont typeface="Arial" charset="0"/>
              <a:buNone/>
              <a:tabLst/>
              <a:defRPr/>
            </a:pPr>
            <a:r>
              <a:rPr kumimoji="0" lang="en-US" altLang="x-none" sz="1800" b="0" i="0" u="none" strike="noStrike" kern="1200" cap="none" spc="0" normalizeH="0" baseline="0" noProof="0" dirty="0">
                <a:ln>
                  <a:noFill/>
                </a:ln>
                <a:solidFill>
                  <a:srgbClr val="000000"/>
                </a:solidFill>
                <a:effectLst/>
                <a:uLnTx/>
                <a:uFillTx/>
                <a:latin typeface="Calibri Regular" charset="0"/>
                <a:ea typeface="ＭＳ Ｐゴシック" charset="-128"/>
                <a:cs typeface="Arial" panose="020B0604020202020204" pitchFamily="34" charset="0"/>
              </a:rPr>
              <a:t>0.4</a:t>
            </a:r>
          </a:p>
        </p:txBody>
      </p:sp>
      <p:sp>
        <p:nvSpPr>
          <p:cNvPr id="70" name="TextBox 44">
            <a:extLst>
              <a:ext uri="{FF2B5EF4-FFF2-40B4-BE49-F238E27FC236}">
                <a16:creationId xmlns:a16="http://schemas.microsoft.com/office/drawing/2014/main" id="{0BC65124-3731-46D0-B7B4-A6DDA8B8286E}"/>
              </a:ext>
            </a:extLst>
          </p:cNvPr>
          <p:cNvSpPr txBox="1">
            <a:spLocks noChangeArrowheads="1"/>
          </p:cNvSpPr>
          <p:nvPr/>
        </p:nvSpPr>
        <p:spPr bwMode="auto">
          <a:xfrm>
            <a:off x="7344299" y="5230431"/>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r" defTabSz="914400" rtl="0" eaLnBrk="0" fontAlgn="base" latinLnBrk="0" hangingPunct="0">
              <a:lnSpc>
                <a:spcPct val="100000"/>
              </a:lnSpc>
              <a:spcBef>
                <a:spcPct val="0"/>
              </a:spcBef>
              <a:spcAft>
                <a:spcPct val="0"/>
              </a:spcAft>
              <a:buClrTx/>
              <a:buSzTx/>
              <a:buFont typeface="Arial" charset="0"/>
              <a:buNone/>
              <a:tabLst/>
              <a:defRPr/>
            </a:pPr>
            <a:r>
              <a:rPr kumimoji="0" lang="en-US" altLang="x-none" sz="1800" b="0" i="0" u="none" strike="noStrike" kern="1200" cap="none" spc="0" normalizeH="0" baseline="0" noProof="0" dirty="0">
                <a:ln>
                  <a:noFill/>
                </a:ln>
                <a:solidFill>
                  <a:srgbClr val="000000"/>
                </a:solidFill>
                <a:effectLst/>
                <a:uLnTx/>
                <a:uFillTx/>
                <a:latin typeface="Calibri Regular" charset="0"/>
                <a:ea typeface="ＭＳ Ｐゴシック" charset="-128"/>
                <a:cs typeface="Arial" panose="020B0604020202020204" pitchFamily="34" charset="0"/>
              </a:rPr>
              <a:t>0.2</a:t>
            </a:r>
          </a:p>
        </p:txBody>
      </p:sp>
      <p:sp>
        <p:nvSpPr>
          <p:cNvPr id="71" name="TextBox 45">
            <a:extLst>
              <a:ext uri="{FF2B5EF4-FFF2-40B4-BE49-F238E27FC236}">
                <a16:creationId xmlns:a16="http://schemas.microsoft.com/office/drawing/2014/main" id="{C0EF1884-3F69-429E-A96D-FBA5FDED41A3}"/>
              </a:ext>
            </a:extLst>
          </p:cNvPr>
          <p:cNvSpPr txBox="1">
            <a:spLocks noChangeArrowheads="1"/>
          </p:cNvSpPr>
          <p:nvPr/>
        </p:nvSpPr>
        <p:spPr bwMode="auto">
          <a:xfrm>
            <a:off x="7397772" y="5621108"/>
            <a:ext cx="4229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r" defTabSz="914400" rtl="0" eaLnBrk="0" fontAlgn="base" latinLnBrk="0" hangingPunct="0">
              <a:lnSpc>
                <a:spcPct val="100000"/>
              </a:lnSpc>
              <a:spcBef>
                <a:spcPct val="0"/>
              </a:spcBef>
              <a:spcAft>
                <a:spcPct val="0"/>
              </a:spcAft>
              <a:buClrTx/>
              <a:buSzTx/>
              <a:buFont typeface="Arial" charset="0"/>
              <a:buNone/>
              <a:tabLst/>
              <a:defRPr/>
            </a:pPr>
            <a:r>
              <a:rPr kumimoji="0" lang="en-US" altLang="x-none" sz="1800" b="0" i="0" u="none" strike="noStrike" kern="1200" cap="none" spc="0" normalizeH="0" baseline="0" noProof="0" dirty="0">
                <a:ln>
                  <a:noFill/>
                </a:ln>
                <a:solidFill>
                  <a:srgbClr val="000000"/>
                </a:solidFill>
                <a:effectLst/>
                <a:uLnTx/>
                <a:uFillTx/>
                <a:latin typeface="Calibri Regular" charset="0"/>
                <a:ea typeface="ＭＳ Ｐゴシック" charset="-128"/>
                <a:cs typeface="Arial" panose="020B0604020202020204" pitchFamily="34" charset="0"/>
              </a:rPr>
              <a:t>0</a:t>
            </a:r>
          </a:p>
        </p:txBody>
      </p:sp>
      <p:sp>
        <p:nvSpPr>
          <p:cNvPr id="76" name="Text Box 5">
            <a:extLst>
              <a:ext uri="{FF2B5EF4-FFF2-40B4-BE49-F238E27FC236}">
                <a16:creationId xmlns:a16="http://schemas.microsoft.com/office/drawing/2014/main" id="{4851FEFF-2EE4-43EB-A678-87230375E596}"/>
              </a:ext>
            </a:extLst>
          </p:cNvPr>
          <p:cNvSpPr txBox="1">
            <a:spLocks noChangeArrowheads="1"/>
          </p:cNvSpPr>
          <p:nvPr/>
        </p:nvSpPr>
        <p:spPr bwMode="auto">
          <a:xfrm>
            <a:off x="1303741" y="2337826"/>
            <a:ext cx="43561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l" defTabSz="914400" rtl="0" eaLnBrk="0" fontAlgn="base" latinLnBrk="0" hangingPunct="0">
              <a:lnSpc>
                <a:spcPct val="100000"/>
              </a:lnSpc>
              <a:spcBef>
                <a:spcPct val="0"/>
              </a:spcBef>
              <a:spcAft>
                <a:spcPct val="0"/>
              </a:spcAft>
              <a:buClrTx/>
              <a:buSzTx/>
              <a:buFont typeface="Arial" charset="0"/>
              <a:buNone/>
              <a:tabLst/>
              <a:defRPr/>
            </a:pPr>
            <a:r>
              <a:rPr lang="en-US" altLang="x-none" sz="1800" dirty="0">
                <a:solidFill>
                  <a:srgbClr val="000000"/>
                </a:solidFill>
                <a:latin typeface="Calibri" panose="020F0502020204030204" pitchFamily="34" charset="0"/>
                <a:cs typeface="Calibri" panose="020F0502020204030204" pitchFamily="34" charset="0"/>
              </a:rPr>
              <a:t>Incidence of HCC Without vs With </a:t>
            </a:r>
            <a:r>
              <a:rPr kumimoji="0" lang="en-US" altLang="x-none" sz="18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Cirrhosis</a:t>
            </a:r>
          </a:p>
        </p:txBody>
      </p:sp>
      <p:sp>
        <p:nvSpPr>
          <p:cNvPr id="77" name="Text Box 5">
            <a:extLst>
              <a:ext uri="{FF2B5EF4-FFF2-40B4-BE49-F238E27FC236}">
                <a16:creationId xmlns:a16="http://schemas.microsoft.com/office/drawing/2014/main" id="{69050922-DCC2-4ED1-BE0D-BFD1C82EBA76}"/>
              </a:ext>
            </a:extLst>
          </p:cNvPr>
          <p:cNvSpPr txBox="1">
            <a:spLocks noChangeArrowheads="1"/>
          </p:cNvSpPr>
          <p:nvPr/>
        </p:nvSpPr>
        <p:spPr bwMode="auto">
          <a:xfrm>
            <a:off x="6532160" y="2314335"/>
            <a:ext cx="45064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sz="2400" b="1">
                <a:solidFill>
                  <a:schemeClr val="tx1"/>
                </a:solidFill>
                <a:latin typeface="Arial" charset="0"/>
                <a:ea typeface="ＭＳ Ｐゴシック" charset="-128"/>
              </a:defRPr>
            </a:lvl1pPr>
            <a:lvl2pPr marL="742950" indent="-285750">
              <a:defRPr sz="2400" b="1">
                <a:solidFill>
                  <a:schemeClr val="tx1"/>
                </a:solidFill>
                <a:latin typeface="Arial" charset="0"/>
                <a:ea typeface="ＭＳ Ｐゴシック" charset="-128"/>
              </a:defRPr>
            </a:lvl2pPr>
            <a:lvl3pPr marL="1143000" indent="-228600">
              <a:defRPr sz="2400" b="1">
                <a:solidFill>
                  <a:schemeClr val="tx1"/>
                </a:solidFill>
                <a:latin typeface="Arial" charset="0"/>
                <a:ea typeface="ＭＳ Ｐゴシック" charset="-128"/>
              </a:defRPr>
            </a:lvl3pPr>
            <a:lvl4pPr marL="1600200" indent="-228600">
              <a:defRPr sz="2400" b="1">
                <a:solidFill>
                  <a:schemeClr val="tx1"/>
                </a:solidFill>
                <a:latin typeface="Arial" charset="0"/>
                <a:ea typeface="ＭＳ Ｐゴシック" charset="-128"/>
              </a:defRPr>
            </a:lvl4pPr>
            <a:lvl5pPr marL="2057400" indent="-228600">
              <a:defRPr sz="2400" b="1">
                <a:solidFill>
                  <a:schemeClr val="tx1"/>
                </a:solidFill>
                <a:latin typeface="Arial" charset="0"/>
                <a:ea typeface="ＭＳ Ｐゴシック" charset="-128"/>
              </a:defRPr>
            </a:lvl5pPr>
            <a:lvl6pPr marL="2514600" indent="-228600" eaLnBrk="0" fontAlgn="base" hangingPunct="0">
              <a:spcBef>
                <a:spcPct val="0"/>
              </a:spcBef>
              <a:spcAft>
                <a:spcPct val="0"/>
              </a:spcAft>
              <a:defRPr sz="2400" b="1">
                <a:solidFill>
                  <a:schemeClr val="tx1"/>
                </a:solidFill>
                <a:latin typeface="Arial" charset="0"/>
                <a:ea typeface="ＭＳ Ｐゴシック" charset="-128"/>
              </a:defRPr>
            </a:lvl6pPr>
            <a:lvl7pPr marL="2971800" indent="-228600" eaLnBrk="0" fontAlgn="base" hangingPunct="0">
              <a:spcBef>
                <a:spcPct val="0"/>
              </a:spcBef>
              <a:spcAft>
                <a:spcPct val="0"/>
              </a:spcAft>
              <a:defRPr sz="2400" b="1">
                <a:solidFill>
                  <a:schemeClr val="tx1"/>
                </a:solidFill>
                <a:latin typeface="Arial" charset="0"/>
                <a:ea typeface="ＭＳ Ｐゴシック" charset="-128"/>
              </a:defRPr>
            </a:lvl7pPr>
            <a:lvl8pPr marL="3429000" indent="-228600" eaLnBrk="0" fontAlgn="base" hangingPunct="0">
              <a:spcBef>
                <a:spcPct val="0"/>
              </a:spcBef>
              <a:spcAft>
                <a:spcPct val="0"/>
              </a:spcAft>
              <a:defRPr sz="2400" b="1">
                <a:solidFill>
                  <a:schemeClr val="tx1"/>
                </a:solidFill>
                <a:latin typeface="Arial" charset="0"/>
                <a:ea typeface="ＭＳ Ｐゴシック" charset="-128"/>
              </a:defRPr>
            </a:lvl8pPr>
            <a:lvl9pPr marL="3886200" indent="-228600" eaLnBrk="0" fontAlgn="base" hangingPunct="0">
              <a:spcBef>
                <a:spcPct val="0"/>
              </a:spcBef>
              <a:spcAft>
                <a:spcPct val="0"/>
              </a:spcAft>
              <a:defRPr sz="2400" b="1">
                <a:solidFill>
                  <a:schemeClr val="tx1"/>
                </a:solidFill>
                <a:latin typeface="Arial" charset="0"/>
                <a:ea typeface="ＭＳ Ｐゴシック" charset="-128"/>
              </a:defRPr>
            </a:lvl9pPr>
          </a:lstStyle>
          <a:p>
            <a:pPr marL="0" marR="0" lvl="0" indent="0" algn="l" defTabSz="914400" rtl="0" eaLnBrk="0" fontAlgn="base" latinLnBrk="0" hangingPunct="0">
              <a:lnSpc>
                <a:spcPct val="100000"/>
              </a:lnSpc>
              <a:spcBef>
                <a:spcPct val="0"/>
              </a:spcBef>
              <a:spcAft>
                <a:spcPct val="0"/>
              </a:spcAft>
              <a:buClrTx/>
              <a:buSzTx/>
              <a:buFont typeface="Arial" charset="0"/>
              <a:buNone/>
              <a:tabLst/>
              <a:defRPr/>
            </a:pPr>
            <a:r>
              <a:rPr lang="en-US" altLang="x-none" sz="1800" dirty="0">
                <a:solidFill>
                  <a:srgbClr val="000000"/>
                </a:solidFill>
                <a:latin typeface="Calibri" panose="020F0502020204030204" pitchFamily="34" charset="0"/>
                <a:cs typeface="Calibri" panose="020F0502020204030204" pitchFamily="34" charset="0"/>
              </a:rPr>
              <a:t>Incidence of HCC by HBV DNA Levels at Entry</a:t>
            </a:r>
            <a:endParaRPr kumimoji="0" lang="en-US" altLang="x-none" sz="18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C8D1F838-3A18-47EB-A0A3-4B5C4797517C}"/>
              </a:ext>
            </a:extLst>
          </p:cNvPr>
          <p:cNvSpPr txBox="1"/>
          <p:nvPr/>
        </p:nvSpPr>
        <p:spPr>
          <a:xfrm>
            <a:off x="1182002" y="2804684"/>
            <a:ext cx="461665" cy="2957674"/>
          </a:xfrm>
          <a:prstGeom prst="rect">
            <a:avLst/>
          </a:prstGeom>
          <a:noFill/>
        </p:spPr>
        <p:txBody>
          <a:bodyPr vert="vert270" wrap="square" numCol="1" rtlCol="0">
            <a:spAutoFit/>
          </a:bodyPr>
          <a:lstStyle/>
          <a:p>
            <a:pPr algn="ctr"/>
            <a:r>
              <a:rPr lang="en-US" dirty="0">
                <a:solidFill>
                  <a:schemeClr val="bg1"/>
                </a:solidFill>
                <a:latin typeface="Calibri" panose="020F0502020204030204" pitchFamily="34" charset="0"/>
                <a:cs typeface="Calibri" panose="020F0502020204030204" pitchFamily="34" charset="0"/>
              </a:rPr>
              <a:t>% per Yr</a:t>
            </a:r>
          </a:p>
        </p:txBody>
      </p:sp>
      <p:sp>
        <p:nvSpPr>
          <p:cNvPr id="73" name="TextBox 72">
            <a:extLst>
              <a:ext uri="{FF2B5EF4-FFF2-40B4-BE49-F238E27FC236}">
                <a16:creationId xmlns:a16="http://schemas.microsoft.com/office/drawing/2014/main" id="{4B08A03F-9E9D-43E1-9A5B-EC3108C118D6}"/>
              </a:ext>
            </a:extLst>
          </p:cNvPr>
          <p:cNvSpPr txBox="1"/>
          <p:nvPr/>
        </p:nvSpPr>
        <p:spPr>
          <a:xfrm>
            <a:off x="6810259" y="3080143"/>
            <a:ext cx="461665" cy="2732886"/>
          </a:xfrm>
          <a:prstGeom prst="rect">
            <a:avLst/>
          </a:prstGeom>
          <a:solidFill>
            <a:schemeClr val="tx1"/>
          </a:solidFill>
        </p:spPr>
        <p:txBody>
          <a:bodyPr vert="vert270" wrap="square" numCol="1" rtlCol="0">
            <a:spAutoFit/>
          </a:bodyPr>
          <a:lstStyle/>
          <a:p>
            <a:pPr algn="ctr"/>
            <a:r>
              <a:rPr lang="en-US" dirty="0">
                <a:solidFill>
                  <a:schemeClr val="bg1"/>
                </a:solidFill>
                <a:latin typeface="Calibri" panose="020F0502020204030204" pitchFamily="34" charset="0"/>
                <a:cs typeface="Calibri" panose="020F0502020204030204" pitchFamily="34" charset="0"/>
              </a:rPr>
              <a:t>% per Yr</a:t>
            </a:r>
          </a:p>
        </p:txBody>
      </p:sp>
    </p:spTree>
    <p:extLst>
      <p:ext uri="{BB962C8B-B14F-4D97-AF65-F5344CB8AC3E}">
        <p14:creationId xmlns:p14="http://schemas.microsoft.com/office/powerpoint/2010/main" val="3254445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4E41719-6AAA-443E-910C-7FBF2A5E6550}"/>
              </a:ext>
            </a:extLst>
          </p:cNvPr>
          <p:cNvSpPr>
            <a:spLocks noGrp="1"/>
          </p:cNvSpPr>
          <p:nvPr>
            <p:ph type="title"/>
          </p:nvPr>
        </p:nvSpPr>
        <p:spPr/>
        <p:txBody>
          <a:bodyPr/>
          <a:lstStyle/>
          <a:p>
            <a:r>
              <a:rPr lang="en-US" dirty="0"/>
              <a:t>Risk of HCC and Family History of HCC</a:t>
            </a:r>
          </a:p>
        </p:txBody>
      </p:sp>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Loomba. Clin Gastroenterol Hepatol. 2013;11:1636. Tong. Hepatol Int. 2013;7:1019.</a:t>
            </a:r>
          </a:p>
        </p:txBody>
      </p:sp>
      <p:grpSp>
        <p:nvGrpSpPr>
          <p:cNvPr id="5" name="Group 7">
            <a:extLst>
              <a:ext uri="{FF2B5EF4-FFF2-40B4-BE49-F238E27FC236}">
                <a16:creationId xmlns:a16="http://schemas.microsoft.com/office/drawing/2014/main" id="{F009EE58-7747-4C84-B0A3-1AA62EE91CF1}"/>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E7AF7ACE-41DF-42B9-9EBF-5FDA6155B13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9D34965-71CA-4DAD-8B17-64413F4333C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 name="TextBox 2">
            <a:extLst>
              <a:ext uri="{FF2B5EF4-FFF2-40B4-BE49-F238E27FC236}">
                <a16:creationId xmlns:a16="http://schemas.microsoft.com/office/drawing/2014/main" id="{FA615A66-45B6-487B-863D-73FDABDDDE18}"/>
              </a:ext>
            </a:extLst>
          </p:cNvPr>
          <p:cNvSpPr txBox="1"/>
          <p:nvPr/>
        </p:nvSpPr>
        <p:spPr>
          <a:xfrm>
            <a:off x="6956224" y="1344539"/>
            <a:ext cx="4544493" cy="369332"/>
          </a:xfrm>
          <a:prstGeom prst="rect">
            <a:avLst/>
          </a:prstGeom>
          <a:noFill/>
        </p:spPr>
        <p:txBody>
          <a:bodyPr wrap="square" numCol="1" rtlCol="0">
            <a:spAutoFit/>
          </a:bodyPr>
          <a:lstStyle/>
          <a:p>
            <a:pPr algn="ctr"/>
            <a:r>
              <a:rPr lang="en-US" dirty="0">
                <a:solidFill>
                  <a:schemeClr val="bg1"/>
                </a:solidFill>
                <a:latin typeface="Calibri" panose="020F0502020204030204" pitchFamily="34" charset="0"/>
                <a:cs typeface="Calibri" panose="020F0502020204030204" pitchFamily="34" charset="0"/>
              </a:rPr>
              <a:t>Age Distribution of HCC Onset Within Families</a:t>
            </a:r>
          </a:p>
        </p:txBody>
      </p:sp>
      <p:sp>
        <p:nvSpPr>
          <p:cNvPr id="12" name="TextBox 11">
            <a:extLst>
              <a:ext uri="{FF2B5EF4-FFF2-40B4-BE49-F238E27FC236}">
                <a16:creationId xmlns:a16="http://schemas.microsoft.com/office/drawing/2014/main" id="{F1815756-88DB-466A-8A55-842B1FF287EC}"/>
              </a:ext>
            </a:extLst>
          </p:cNvPr>
          <p:cNvSpPr txBox="1"/>
          <p:nvPr/>
        </p:nvSpPr>
        <p:spPr>
          <a:xfrm>
            <a:off x="1292046" y="5863889"/>
            <a:ext cx="4192609" cy="369332"/>
          </a:xfrm>
          <a:prstGeom prst="rect">
            <a:avLst/>
          </a:prstGeom>
          <a:noFill/>
        </p:spPr>
        <p:txBody>
          <a:bodyPr wrap="square" numCol="1" rtlCol="0">
            <a:spAutoFit/>
          </a:bodyPr>
          <a:lstStyle/>
          <a:p>
            <a:pPr algn="ctr"/>
            <a:r>
              <a:rPr lang="en-US" dirty="0">
                <a:solidFill>
                  <a:schemeClr val="bg1"/>
                </a:solidFill>
                <a:latin typeface="Calibri" panose="020F0502020204030204" pitchFamily="34" charset="0"/>
                <a:cs typeface="Calibri" panose="020F0502020204030204" pitchFamily="34" charset="0"/>
              </a:rPr>
              <a:t>Follow-up Time (Yr)</a:t>
            </a:r>
          </a:p>
        </p:txBody>
      </p:sp>
      <p:sp>
        <p:nvSpPr>
          <p:cNvPr id="13" name="TextBox 12">
            <a:extLst>
              <a:ext uri="{FF2B5EF4-FFF2-40B4-BE49-F238E27FC236}">
                <a16:creationId xmlns:a16="http://schemas.microsoft.com/office/drawing/2014/main" id="{43AC4950-CA36-4E42-9D18-CEED1AD7FE7C}"/>
              </a:ext>
            </a:extLst>
          </p:cNvPr>
          <p:cNvSpPr txBox="1"/>
          <p:nvPr/>
        </p:nvSpPr>
        <p:spPr>
          <a:xfrm>
            <a:off x="6974292" y="5852891"/>
            <a:ext cx="4508096" cy="369332"/>
          </a:xfrm>
          <a:prstGeom prst="rect">
            <a:avLst/>
          </a:prstGeom>
          <a:noFill/>
        </p:spPr>
        <p:txBody>
          <a:bodyPr wrap="square" numCol="1" rtlCol="0">
            <a:spAutoFit/>
          </a:bodyPr>
          <a:lstStyle/>
          <a:p>
            <a:pPr algn="ctr"/>
            <a:r>
              <a:rPr lang="en-US" dirty="0">
                <a:solidFill>
                  <a:schemeClr val="bg1"/>
                </a:solidFill>
                <a:latin typeface="Calibri" panose="020F0502020204030204" pitchFamily="34" charset="0"/>
                <a:cs typeface="Calibri" panose="020F0502020204030204" pitchFamily="34" charset="0"/>
              </a:rPr>
              <a:t>Age Interval (Yr)</a:t>
            </a:r>
          </a:p>
        </p:txBody>
      </p:sp>
      <p:sp>
        <p:nvSpPr>
          <p:cNvPr id="14" name="TextBox 13">
            <a:extLst>
              <a:ext uri="{FF2B5EF4-FFF2-40B4-BE49-F238E27FC236}">
                <a16:creationId xmlns:a16="http://schemas.microsoft.com/office/drawing/2014/main" id="{991032A1-C60C-43AF-B471-8EA00E2AB364}"/>
              </a:ext>
            </a:extLst>
          </p:cNvPr>
          <p:cNvSpPr txBox="1"/>
          <p:nvPr/>
        </p:nvSpPr>
        <p:spPr>
          <a:xfrm>
            <a:off x="1104996" y="1365513"/>
            <a:ext cx="4789013" cy="646331"/>
          </a:xfrm>
          <a:prstGeom prst="rect">
            <a:avLst/>
          </a:prstGeom>
          <a:noFill/>
        </p:spPr>
        <p:txBody>
          <a:bodyPr wrap="square" numCol="1" rtlCol="0">
            <a:spAutoFit/>
          </a:bodyPr>
          <a:lstStyle/>
          <a:p>
            <a:pPr algn="ctr"/>
            <a:r>
              <a:rPr lang="en-US" dirty="0">
                <a:solidFill>
                  <a:schemeClr val="bg1"/>
                </a:solidFill>
                <a:latin typeface="Calibri" panose="020F0502020204030204" pitchFamily="34" charset="0"/>
                <a:cs typeface="Calibri" panose="020F0502020204030204" pitchFamily="34" charset="0"/>
              </a:rPr>
              <a:t>Risk of HCC by Family History of HCC</a:t>
            </a:r>
            <a:br>
              <a:rPr lang="en-US" dirty="0">
                <a:solidFill>
                  <a:schemeClr val="bg1"/>
                </a:solidFill>
                <a:latin typeface="Calibri" panose="020F0502020204030204" pitchFamily="34" charset="0"/>
                <a:cs typeface="Calibri" panose="020F0502020204030204" pitchFamily="34" charset="0"/>
              </a:rPr>
            </a:br>
            <a:r>
              <a:rPr lang="en-US" dirty="0">
                <a:solidFill>
                  <a:schemeClr val="bg1"/>
                </a:solidFill>
                <a:latin typeface="Calibri" panose="020F0502020204030204" pitchFamily="34" charset="0"/>
                <a:cs typeface="Calibri" panose="020F0502020204030204" pitchFamily="34" charset="0"/>
              </a:rPr>
              <a:t>and HBsAg Serostatus</a:t>
            </a:r>
          </a:p>
        </p:txBody>
      </p:sp>
      <p:grpSp>
        <p:nvGrpSpPr>
          <p:cNvPr id="48" name="Group 47">
            <a:extLst>
              <a:ext uri="{FF2B5EF4-FFF2-40B4-BE49-F238E27FC236}">
                <a16:creationId xmlns:a16="http://schemas.microsoft.com/office/drawing/2014/main" id="{2A509C83-ED02-4FA5-B4DF-EE1B28A688DC}"/>
              </a:ext>
            </a:extLst>
          </p:cNvPr>
          <p:cNvGrpSpPr/>
          <p:nvPr/>
        </p:nvGrpSpPr>
        <p:grpSpPr>
          <a:xfrm>
            <a:off x="6977935" y="5553941"/>
            <a:ext cx="4177792" cy="84859"/>
            <a:chOff x="6977935" y="5553941"/>
            <a:chExt cx="4177792" cy="84859"/>
          </a:xfrm>
        </p:grpSpPr>
        <p:cxnSp>
          <p:nvCxnSpPr>
            <p:cNvPr id="17" name="Straight Connector 16">
              <a:extLst>
                <a:ext uri="{FF2B5EF4-FFF2-40B4-BE49-F238E27FC236}">
                  <a16:creationId xmlns:a16="http://schemas.microsoft.com/office/drawing/2014/main" id="{918707FE-483B-4396-B043-D85B518277C3}"/>
                </a:ext>
              </a:extLst>
            </p:cNvPr>
            <p:cNvCxnSpPr>
              <a:cxnSpLocks/>
            </p:cNvCxnSpPr>
            <p:nvPr/>
          </p:nvCxnSpPr>
          <p:spPr bwMode="auto">
            <a:xfrm>
              <a:off x="7571640" y="5553941"/>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B42D7FD3-4081-4C65-B98A-5D5CD2CF4FF0}"/>
                </a:ext>
              </a:extLst>
            </p:cNvPr>
            <p:cNvCxnSpPr>
              <a:cxnSpLocks/>
            </p:cNvCxnSpPr>
            <p:nvPr/>
          </p:nvCxnSpPr>
          <p:spPr bwMode="auto">
            <a:xfrm>
              <a:off x="8168988" y="5553941"/>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7D43D675-F832-4FB2-A03D-C70909883B7B}"/>
                </a:ext>
              </a:extLst>
            </p:cNvPr>
            <p:cNvCxnSpPr>
              <a:cxnSpLocks/>
            </p:cNvCxnSpPr>
            <p:nvPr/>
          </p:nvCxnSpPr>
          <p:spPr bwMode="auto">
            <a:xfrm>
              <a:off x="8766336" y="5553941"/>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B83CEF3-FB6D-4A9E-976F-65C5603AE6BB}"/>
                </a:ext>
              </a:extLst>
            </p:cNvPr>
            <p:cNvCxnSpPr>
              <a:cxnSpLocks/>
            </p:cNvCxnSpPr>
            <p:nvPr/>
          </p:nvCxnSpPr>
          <p:spPr bwMode="auto">
            <a:xfrm>
              <a:off x="9363684" y="5553941"/>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4478625B-A265-480F-B71E-211C2B5F6BE0}"/>
                </a:ext>
              </a:extLst>
            </p:cNvPr>
            <p:cNvCxnSpPr>
              <a:cxnSpLocks/>
            </p:cNvCxnSpPr>
            <p:nvPr/>
          </p:nvCxnSpPr>
          <p:spPr bwMode="auto">
            <a:xfrm>
              <a:off x="9961032" y="5553941"/>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52892D6-F7A2-43D3-AD1A-D8D00C9C4163}"/>
                </a:ext>
              </a:extLst>
            </p:cNvPr>
            <p:cNvCxnSpPr>
              <a:cxnSpLocks/>
            </p:cNvCxnSpPr>
            <p:nvPr/>
          </p:nvCxnSpPr>
          <p:spPr bwMode="auto">
            <a:xfrm>
              <a:off x="10558380" y="5553941"/>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6E5428AB-850D-42F6-8C3A-56D00D61ED95}"/>
                </a:ext>
              </a:extLst>
            </p:cNvPr>
            <p:cNvCxnSpPr>
              <a:cxnSpLocks/>
            </p:cNvCxnSpPr>
            <p:nvPr/>
          </p:nvCxnSpPr>
          <p:spPr bwMode="auto">
            <a:xfrm>
              <a:off x="11155727" y="5553941"/>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849B336-5329-4CD8-A592-A28C9A98DA3C}"/>
                </a:ext>
              </a:extLst>
            </p:cNvPr>
            <p:cNvCxnSpPr>
              <a:cxnSpLocks/>
            </p:cNvCxnSpPr>
            <p:nvPr/>
          </p:nvCxnSpPr>
          <p:spPr bwMode="auto">
            <a:xfrm>
              <a:off x="6977935" y="5553941"/>
              <a:ext cx="0" cy="84859"/>
            </a:xfrm>
            <a:prstGeom prst="line">
              <a:avLst/>
            </a:prstGeom>
            <a:noFill/>
            <a:ln w="28575" cap="flat" cmpd="sng" algn="ctr">
              <a:solidFill>
                <a:schemeClr val="bg1"/>
              </a:solidFill>
              <a:prstDash val="solid"/>
              <a:round/>
              <a:headEnd type="none" w="med" len="med"/>
              <a:tailEnd type="none" w="med" len="med"/>
            </a:ln>
            <a:effectLst/>
          </p:spPr>
        </p:cxnSp>
      </p:grpSp>
      <p:grpSp>
        <p:nvGrpSpPr>
          <p:cNvPr id="31" name="Group 30">
            <a:extLst>
              <a:ext uri="{FF2B5EF4-FFF2-40B4-BE49-F238E27FC236}">
                <a16:creationId xmlns:a16="http://schemas.microsoft.com/office/drawing/2014/main" id="{107E500F-D166-4C56-BFBD-6798A9272B91}"/>
              </a:ext>
            </a:extLst>
          </p:cNvPr>
          <p:cNvGrpSpPr/>
          <p:nvPr/>
        </p:nvGrpSpPr>
        <p:grpSpPr>
          <a:xfrm>
            <a:off x="6889431" y="1981014"/>
            <a:ext cx="84859" cy="3572928"/>
            <a:chOff x="7147213" y="1981014"/>
            <a:chExt cx="84859" cy="3572928"/>
          </a:xfrm>
        </p:grpSpPr>
        <p:cxnSp>
          <p:nvCxnSpPr>
            <p:cNvPr id="26" name="Straight Connector 25">
              <a:extLst>
                <a:ext uri="{FF2B5EF4-FFF2-40B4-BE49-F238E27FC236}">
                  <a16:creationId xmlns:a16="http://schemas.microsoft.com/office/drawing/2014/main" id="{955EBACC-B454-4E5D-9B9A-82B916B3C86A}"/>
                </a:ext>
              </a:extLst>
            </p:cNvPr>
            <p:cNvCxnSpPr>
              <a:cxnSpLocks/>
            </p:cNvCxnSpPr>
            <p:nvPr/>
          </p:nvCxnSpPr>
          <p:spPr bwMode="auto">
            <a:xfrm rot="5400000">
              <a:off x="7189643" y="5511512"/>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F480729C-E6D6-4FEA-BBF3-6522FA6249A7}"/>
                </a:ext>
              </a:extLst>
            </p:cNvPr>
            <p:cNvCxnSpPr>
              <a:cxnSpLocks/>
            </p:cNvCxnSpPr>
            <p:nvPr/>
          </p:nvCxnSpPr>
          <p:spPr bwMode="auto">
            <a:xfrm rot="5400000">
              <a:off x="7189643" y="4618280"/>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F54E350F-F23B-43D6-AD40-4FC5693648E0}"/>
                </a:ext>
              </a:extLst>
            </p:cNvPr>
            <p:cNvCxnSpPr>
              <a:cxnSpLocks/>
            </p:cNvCxnSpPr>
            <p:nvPr/>
          </p:nvCxnSpPr>
          <p:spPr bwMode="auto">
            <a:xfrm rot="5400000">
              <a:off x="7189643" y="3725048"/>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D78061A-25FE-4458-A5BE-D503FCA00A17}"/>
                </a:ext>
              </a:extLst>
            </p:cNvPr>
            <p:cNvCxnSpPr>
              <a:cxnSpLocks/>
            </p:cNvCxnSpPr>
            <p:nvPr/>
          </p:nvCxnSpPr>
          <p:spPr bwMode="auto">
            <a:xfrm rot="5400000">
              <a:off x="7189643" y="2831816"/>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DFDD4677-0BBA-49CF-AFC7-5227B33E0B41}"/>
                </a:ext>
              </a:extLst>
            </p:cNvPr>
            <p:cNvCxnSpPr>
              <a:cxnSpLocks/>
            </p:cNvCxnSpPr>
            <p:nvPr/>
          </p:nvCxnSpPr>
          <p:spPr bwMode="auto">
            <a:xfrm rot="5400000">
              <a:off x="7189643" y="1938584"/>
              <a:ext cx="0" cy="84859"/>
            </a:xfrm>
            <a:prstGeom prst="line">
              <a:avLst/>
            </a:prstGeom>
            <a:noFill/>
            <a:ln w="28575" cap="flat" cmpd="sng" algn="ctr">
              <a:solidFill>
                <a:schemeClr val="bg1"/>
              </a:solidFill>
              <a:prstDash val="solid"/>
              <a:round/>
              <a:headEnd type="none" w="med" len="med"/>
              <a:tailEnd type="none" w="med" len="med"/>
            </a:ln>
            <a:effectLst/>
          </p:spPr>
        </p:cxnSp>
      </p:grpSp>
      <p:sp>
        <p:nvSpPr>
          <p:cNvPr id="32" name="Rectangle 31">
            <a:extLst>
              <a:ext uri="{FF2B5EF4-FFF2-40B4-BE49-F238E27FC236}">
                <a16:creationId xmlns:a16="http://schemas.microsoft.com/office/drawing/2014/main" id="{275DC1F5-BC7C-4506-B054-FC09CFC2FF37}"/>
              </a:ext>
            </a:extLst>
          </p:cNvPr>
          <p:cNvSpPr/>
          <p:nvPr/>
        </p:nvSpPr>
        <p:spPr bwMode="auto">
          <a:xfrm>
            <a:off x="7478715" y="5372100"/>
            <a:ext cx="185190" cy="18607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7CC61213-F3B5-4902-87AC-6F01979E8FC6}"/>
              </a:ext>
            </a:extLst>
          </p:cNvPr>
          <p:cNvSpPr/>
          <p:nvPr/>
        </p:nvSpPr>
        <p:spPr bwMode="auto">
          <a:xfrm>
            <a:off x="8075795" y="4834466"/>
            <a:ext cx="185190" cy="7237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7219A660-CA3F-4B06-8FC5-7B0615E8A802}"/>
              </a:ext>
            </a:extLst>
          </p:cNvPr>
          <p:cNvSpPr/>
          <p:nvPr/>
        </p:nvSpPr>
        <p:spPr bwMode="auto">
          <a:xfrm>
            <a:off x="8672874" y="4660709"/>
            <a:ext cx="185190" cy="8974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6C41B179-8C00-4B31-8754-02E731F739DD}"/>
              </a:ext>
            </a:extLst>
          </p:cNvPr>
          <p:cNvSpPr/>
          <p:nvPr/>
        </p:nvSpPr>
        <p:spPr bwMode="auto">
          <a:xfrm>
            <a:off x="9269955" y="3399369"/>
            <a:ext cx="185190" cy="215880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132A681E-7FBB-460F-BF08-059141CC98CE}"/>
              </a:ext>
            </a:extLst>
          </p:cNvPr>
          <p:cNvSpPr/>
          <p:nvPr/>
        </p:nvSpPr>
        <p:spPr bwMode="auto">
          <a:xfrm>
            <a:off x="9869413" y="4301067"/>
            <a:ext cx="185190" cy="125710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C4CA9E5B-FD2E-404D-924D-C39C0C321AFE}"/>
              </a:ext>
            </a:extLst>
          </p:cNvPr>
          <p:cNvSpPr/>
          <p:nvPr/>
        </p:nvSpPr>
        <p:spPr bwMode="auto">
          <a:xfrm>
            <a:off x="10463856" y="5372100"/>
            <a:ext cx="185190" cy="18607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AEB9F5E8-8956-42CA-98C6-5800135483F5}"/>
              </a:ext>
            </a:extLst>
          </p:cNvPr>
          <p:cNvSpPr/>
          <p:nvPr/>
        </p:nvSpPr>
        <p:spPr bwMode="auto">
          <a:xfrm>
            <a:off x="11062774" y="5372100"/>
            <a:ext cx="185190" cy="18607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BC71E9F4-3CD6-423C-A45E-A9DE80B2FA19}"/>
              </a:ext>
            </a:extLst>
          </p:cNvPr>
          <p:cNvSpPr/>
          <p:nvPr/>
        </p:nvSpPr>
        <p:spPr bwMode="auto">
          <a:xfrm>
            <a:off x="8486692" y="5372097"/>
            <a:ext cx="185190" cy="18184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25261719-D6CA-468E-AB6A-8B68F6A67E2F}"/>
              </a:ext>
            </a:extLst>
          </p:cNvPr>
          <p:cNvSpPr/>
          <p:nvPr/>
        </p:nvSpPr>
        <p:spPr bwMode="auto">
          <a:xfrm>
            <a:off x="9086014" y="5372098"/>
            <a:ext cx="185190" cy="18184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F9D89931-34F9-479B-8DF5-223959C2BE72}"/>
              </a:ext>
            </a:extLst>
          </p:cNvPr>
          <p:cNvSpPr/>
          <p:nvPr/>
        </p:nvSpPr>
        <p:spPr bwMode="auto">
          <a:xfrm>
            <a:off x="9684261" y="5017438"/>
            <a:ext cx="185190" cy="53650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7A808CE9-24D9-4F00-AA4C-21C82D3882CD}"/>
              </a:ext>
            </a:extLst>
          </p:cNvPr>
          <p:cNvSpPr/>
          <p:nvPr/>
        </p:nvSpPr>
        <p:spPr bwMode="auto">
          <a:xfrm>
            <a:off x="10277139" y="5186024"/>
            <a:ext cx="185190" cy="36933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21345A99-DE06-4260-9F56-18F9F4D04A83}"/>
              </a:ext>
            </a:extLst>
          </p:cNvPr>
          <p:cNvSpPr/>
          <p:nvPr/>
        </p:nvSpPr>
        <p:spPr bwMode="auto">
          <a:xfrm>
            <a:off x="10876415" y="5372099"/>
            <a:ext cx="185190" cy="18184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E418F7FA-F369-4C9B-8391-18D11D1CFD47}"/>
              </a:ext>
            </a:extLst>
          </p:cNvPr>
          <p:cNvSpPr/>
          <p:nvPr/>
        </p:nvSpPr>
        <p:spPr bwMode="auto">
          <a:xfrm>
            <a:off x="9454279" y="5181512"/>
            <a:ext cx="185190" cy="37242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29EB3EC7-5A59-4A23-8896-9A5DA1BF06D2}"/>
              </a:ext>
            </a:extLst>
          </p:cNvPr>
          <p:cNvSpPr/>
          <p:nvPr/>
        </p:nvSpPr>
        <p:spPr bwMode="auto">
          <a:xfrm>
            <a:off x="10053360" y="3763092"/>
            <a:ext cx="185190" cy="179084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F9A6530D-7D65-4C27-8411-387EA25DF1C8}"/>
              </a:ext>
            </a:extLst>
          </p:cNvPr>
          <p:cNvSpPr/>
          <p:nvPr/>
        </p:nvSpPr>
        <p:spPr bwMode="auto">
          <a:xfrm>
            <a:off x="10649378" y="1981013"/>
            <a:ext cx="185190" cy="357292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5CE5701A-6D8F-4530-BF68-E8EAC48DF0FE}"/>
              </a:ext>
            </a:extLst>
          </p:cNvPr>
          <p:cNvSpPr/>
          <p:nvPr/>
        </p:nvSpPr>
        <p:spPr bwMode="auto">
          <a:xfrm>
            <a:off x="11248965" y="4301067"/>
            <a:ext cx="185190" cy="125378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Freeform: Shape 8">
            <a:extLst>
              <a:ext uri="{FF2B5EF4-FFF2-40B4-BE49-F238E27FC236}">
                <a16:creationId xmlns:a16="http://schemas.microsoft.com/office/drawing/2014/main" id="{8E1C1AE4-8FDC-4D5A-91D5-93C7C5CBFBDE}"/>
              </a:ext>
            </a:extLst>
          </p:cNvPr>
          <p:cNvSpPr/>
          <p:nvPr/>
        </p:nvSpPr>
        <p:spPr bwMode="auto">
          <a:xfrm>
            <a:off x="6974743" y="1782041"/>
            <a:ext cx="4507646" cy="3771900"/>
          </a:xfrm>
          <a:custGeom>
            <a:avLst/>
            <a:gdLst>
              <a:gd name="connsiteX0" fmla="*/ 0 w 3725141"/>
              <a:gd name="connsiteY0" fmla="*/ 0 h 3771900"/>
              <a:gd name="connsiteX1" fmla="*/ 0 w 3725141"/>
              <a:gd name="connsiteY1" fmla="*/ 3771900 h 3771900"/>
              <a:gd name="connsiteX2" fmla="*/ 3725141 w 3725141"/>
              <a:gd name="connsiteY2" fmla="*/ 3771900 h 3771900"/>
            </a:gdLst>
            <a:ahLst/>
            <a:cxnLst>
              <a:cxn ang="0">
                <a:pos x="connsiteX0" y="connsiteY0"/>
              </a:cxn>
              <a:cxn ang="0">
                <a:pos x="connsiteX1" y="connsiteY1"/>
              </a:cxn>
              <a:cxn ang="0">
                <a:pos x="connsiteX2" y="connsiteY2"/>
              </a:cxn>
            </a:cxnLst>
            <a:rect l="l" t="t" r="r" b="b"/>
            <a:pathLst>
              <a:path w="3725141" h="3771900">
                <a:moveTo>
                  <a:pt x="0" y="0"/>
                </a:moveTo>
                <a:lnTo>
                  <a:pt x="0" y="3771900"/>
                </a:lnTo>
                <a:lnTo>
                  <a:pt x="3725141" y="3771900"/>
                </a:lnTo>
              </a:path>
            </a:pathLst>
          </a:custGeom>
          <a:noFill/>
          <a:ln w="28575">
            <a:solidFill>
              <a:schemeClr val="bg1"/>
            </a:solidFill>
            <a:miter lim="800000"/>
            <a:headEnd/>
            <a:tailEnd/>
          </a:ln>
        </p:spPr>
        <p:txBody>
          <a:bodyPr rtlCol="0" anchor="ctr"/>
          <a:lstStyle/>
          <a:p>
            <a:pPr algn="ctr"/>
            <a:endParaRPr lang="en-US" dirty="0"/>
          </a:p>
        </p:txBody>
      </p:sp>
      <p:sp>
        <p:nvSpPr>
          <p:cNvPr id="49" name="TextBox 48">
            <a:extLst>
              <a:ext uri="{FF2B5EF4-FFF2-40B4-BE49-F238E27FC236}">
                <a16:creationId xmlns:a16="http://schemas.microsoft.com/office/drawing/2014/main" id="{F1223104-4B9F-48F9-9249-805B55F31222}"/>
              </a:ext>
            </a:extLst>
          </p:cNvPr>
          <p:cNvSpPr txBox="1"/>
          <p:nvPr/>
        </p:nvSpPr>
        <p:spPr>
          <a:xfrm>
            <a:off x="7107383" y="5573116"/>
            <a:ext cx="919593" cy="584775"/>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10-19 </a:t>
            </a:r>
            <a:br>
              <a:rPr lang="en-US" sz="1600" b="0" dirty="0">
                <a:solidFill>
                  <a:schemeClr val="bg1"/>
                </a:solidFill>
                <a:latin typeface="Calibri" panose="020F0502020204030204" pitchFamily="34" charset="0"/>
                <a:cs typeface="Calibri" panose="020F0502020204030204" pitchFamily="34" charset="0"/>
              </a:rPr>
            </a:br>
            <a:endParaRPr lang="en-US" sz="1600" b="0" dirty="0">
              <a:solidFill>
                <a:schemeClr val="bg1"/>
              </a:solidFill>
              <a:latin typeface="Calibri" panose="020F0502020204030204" pitchFamily="34" charset="0"/>
              <a:cs typeface="Calibri" panose="020F0502020204030204" pitchFamily="34" charset="0"/>
            </a:endParaRPr>
          </a:p>
        </p:txBody>
      </p:sp>
      <p:sp>
        <p:nvSpPr>
          <p:cNvPr id="50" name="TextBox 49">
            <a:extLst>
              <a:ext uri="{FF2B5EF4-FFF2-40B4-BE49-F238E27FC236}">
                <a16:creationId xmlns:a16="http://schemas.microsoft.com/office/drawing/2014/main" id="{C143F904-716D-4C01-8A4B-0BDE603B3D4A}"/>
              </a:ext>
            </a:extLst>
          </p:cNvPr>
          <p:cNvSpPr txBox="1"/>
          <p:nvPr/>
        </p:nvSpPr>
        <p:spPr>
          <a:xfrm>
            <a:off x="7705994" y="5573116"/>
            <a:ext cx="919593" cy="584775"/>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20-29 </a:t>
            </a:r>
            <a:br>
              <a:rPr lang="en-US" sz="1600" b="0" dirty="0">
                <a:solidFill>
                  <a:schemeClr val="bg1"/>
                </a:solidFill>
                <a:latin typeface="Calibri" panose="020F0502020204030204" pitchFamily="34" charset="0"/>
                <a:cs typeface="Calibri" panose="020F0502020204030204" pitchFamily="34" charset="0"/>
              </a:rPr>
            </a:br>
            <a:endParaRPr lang="en-US" sz="1600" b="0" dirty="0">
              <a:solidFill>
                <a:schemeClr val="bg1"/>
              </a:solidFill>
              <a:latin typeface="Calibri" panose="020F0502020204030204" pitchFamily="34" charset="0"/>
              <a:cs typeface="Calibri" panose="020F0502020204030204" pitchFamily="34" charset="0"/>
            </a:endParaRPr>
          </a:p>
        </p:txBody>
      </p:sp>
      <p:sp>
        <p:nvSpPr>
          <p:cNvPr id="51" name="TextBox 50">
            <a:extLst>
              <a:ext uri="{FF2B5EF4-FFF2-40B4-BE49-F238E27FC236}">
                <a16:creationId xmlns:a16="http://schemas.microsoft.com/office/drawing/2014/main" id="{2C8F5AF2-4722-4B14-BA1D-6685B6FD5821}"/>
              </a:ext>
            </a:extLst>
          </p:cNvPr>
          <p:cNvSpPr txBox="1"/>
          <p:nvPr/>
        </p:nvSpPr>
        <p:spPr>
          <a:xfrm>
            <a:off x="8304605" y="5573116"/>
            <a:ext cx="919593" cy="584775"/>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30-39 </a:t>
            </a:r>
            <a:br>
              <a:rPr lang="en-US" sz="1600" b="0" dirty="0">
                <a:solidFill>
                  <a:schemeClr val="bg1"/>
                </a:solidFill>
                <a:latin typeface="Calibri" panose="020F0502020204030204" pitchFamily="34" charset="0"/>
                <a:cs typeface="Calibri" panose="020F0502020204030204" pitchFamily="34" charset="0"/>
              </a:rPr>
            </a:br>
            <a:endParaRPr lang="en-US" sz="1600" b="0" dirty="0">
              <a:solidFill>
                <a:schemeClr val="bg1"/>
              </a:solidFill>
              <a:latin typeface="Calibri" panose="020F0502020204030204" pitchFamily="34" charset="0"/>
              <a:cs typeface="Calibri" panose="020F0502020204030204" pitchFamily="34" charset="0"/>
            </a:endParaRPr>
          </a:p>
        </p:txBody>
      </p:sp>
      <p:sp>
        <p:nvSpPr>
          <p:cNvPr id="52" name="TextBox 51">
            <a:extLst>
              <a:ext uri="{FF2B5EF4-FFF2-40B4-BE49-F238E27FC236}">
                <a16:creationId xmlns:a16="http://schemas.microsoft.com/office/drawing/2014/main" id="{2466F262-47E3-4F0F-96E5-4847572A8D29}"/>
              </a:ext>
            </a:extLst>
          </p:cNvPr>
          <p:cNvSpPr txBox="1"/>
          <p:nvPr/>
        </p:nvSpPr>
        <p:spPr>
          <a:xfrm>
            <a:off x="8903216" y="5573116"/>
            <a:ext cx="919593" cy="584775"/>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40-49 </a:t>
            </a:r>
            <a:br>
              <a:rPr lang="en-US" sz="1600" b="0" dirty="0">
                <a:solidFill>
                  <a:schemeClr val="bg1"/>
                </a:solidFill>
                <a:latin typeface="Calibri" panose="020F0502020204030204" pitchFamily="34" charset="0"/>
                <a:cs typeface="Calibri" panose="020F0502020204030204" pitchFamily="34" charset="0"/>
              </a:rPr>
            </a:br>
            <a:endParaRPr lang="en-US" sz="1600" b="0" dirty="0">
              <a:solidFill>
                <a:schemeClr val="bg1"/>
              </a:solidFill>
              <a:latin typeface="Calibri" panose="020F0502020204030204" pitchFamily="34" charset="0"/>
              <a:cs typeface="Calibri" panose="020F0502020204030204" pitchFamily="34" charset="0"/>
            </a:endParaRPr>
          </a:p>
        </p:txBody>
      </p:sp>
      <p:sp>
        <p:nvSpPr>
          <p:cNvPr id="53" name="TextBox 52">
            <a:extLst>
              <a:ext uri="{FF2B5EF4-FFF2-40B4-BE49-F238E27FC236}">
                <a16:creationId xmlns:a16="http://schemas.microsoft.com/office/drawing/2014/main" id="{E96B995B-5839-408C-B223-86DEDCD321E0}"/>
              </a:ext>
            </a:extLst>
          </p:cNvPr>
          <p:cNvSpPr txBox="1"/>
          <p:nvPr/>
        </p:nvSpPr>
        <p:spPr>
          <a:xfrm>
            <a:off x="9501827" y="5573116"/>
            <a:ext cx="919593" cy="584775"/>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50-59 </a:t>
            </a:r>
            <a:br>
              <a:rPr lang="en-US" sz="1600" b="0" dirty="0">
                <a:solidFill>
                  <a:schemeClr val="bg1"/>
                </a:solidFill>
                <a:latin typeface="Calibri" panose="020F0502020204030204" pitchFamily="34" charset="0"/>
                <a:cs typeface="Calibri" panose="020F0502020204030204" pitchFamily="34" charset="0"/>
              </a:rPr>
            </a:br>
            <a:endParaRPr lang="en-US" sz="1600" b="0" dirty="0">
              <a:solidFill>
                <a:schemeClr val="bg1"/>
              </a:solidFill>
              <a:latin typeface="Calibri" panose="020F0502020204030204" pitchFamily="34" charset="0"/>
              <a:cs typeface="Calibri" panose="020F0502020204030204" pitchFamily="34" charset="0"/>
            </a:endParaRPr>
          </a:p>
        </p:txBody>
      </p:sp>
      <p:sp>
        <p:nvSpPr>
          <p:cNvPr id="54" name="TextBox 53">
            <a:extLst>
              <a:ext uri="{FF2B5EF4-FFF2-40B4-BE49-F238E27FC236}">
                <a16:creationId xmlns:a16="http://schemas.microsoft.com/office/drawing/2014/main" id="{7FC05E57-2EB7-48B6-9B77-6D6DE29BF227}"/>
              </a:ext>
            </a:extLst>
          </p:cNvPr>
          <p:cNvSpPr txBox="1"/>
          <p:nvPr/>
        </p:nvSpPr>
        <p:spPr>
          <a:xfrm>
            <a:off x="10100438" y="5573116"/>
            <a:ext cx="919593" cy="584775"/>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60-69 </a:t>
            </a:r>
            <a:br>
              <a:rPr lang="en-US" sz="1600" b="0" dirty="0">
                <a:solidFill>
                  <a:schemeClr val="bg1"/>
                </a:solidFill>
                <a:latin typeface="Calibri" panose="020F0502020204030204" pitchFamily="34" charset="0"/>
                <a:cs typeface="Calibri" panose="020F0502020204030204" pitchFamily="34" charset="0"/>
              </a:rPr>
            </a:br>
            <a:endParaRPr lang="en-US" sz="1600" b="0" dirty="0">
              <a:solidFill>
                <a:schemeClr val="bg1"/>
              </a:solidFill>
              <a:latin typeface="Calibri" panose="020F0502020204030204" pitchFamily="34" charset="0"/>
              <a:cs typeface="Calibri" panose="020F0502020204030204" pitchFamily="34" charset="0"/>
            </a:endParaRPr>
          </a:p>
        </p:txBody>
      </p:sp>
      <p:sp>
        <p:nvSpPr>
          <p:cNvPr id="55" name="TextBox 54">
            <a:extLst>
              <a:ext uri="{FF2B5EF4-FFF2-40B4-BE49-F238E27FC236}">
                <a16:creationId xmlns:a16="http://schemas.microsoft.com/office/drawing/2014/main" id="{38F346E1-7A89-41D2-BAF3-18F48344BB72}"/>
              </a:ext>
            </a:extLst>
          </p:cNvPr>
          <p:cNvSpPr txBox="1"/>
          <p:nvPr/>
        </p:nvSpPr>
        <p:spPr>
          <a:xfrm>
            <a:off x="10699049" y="5573116"/>
            <a:ext cx="919593" cy="584775"/>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70-79 </a:t>
            </a:r>
            <a:br>
              <a:rPr lang="en-US" sz="1600" b="0" dirty="0">
                <a:solidFill>
                  <a:schemeClr val="bg1"/>
                </a:solidFill>
                <a:latin typeface="Calibri" panose="020F0502020204030204" pitchFamily="34" charset="0"/>
                <a:cs typeface="Calibri" panose="020F0502020204030204" pitchFamily="34" charset="0"/>
              </a:rPr>
            </a:br>
            <a:endParaRPr lang="en-US" sz="1600" b="0" dirty="0">
              <a:solidFill>
                <a:schemeClr val="bg1"/>
              </a:solidFill>
              <a:latin typeface="Calibri" panose="020F0502020204030204" pitchFamily="34" charset="0"/>
              <a:cs typeface="Calibri" panose="020F0502020204030204" pitchFamily="34" charset="0"/>
            </a:endParaRPr>
          </a:p>
        </p:txBody>
      </p:sp>
      <p:sp>
        <p:nvSpPr>
          <p:cNvPr id="56" name="TextBox 55">
            <a:extLst>
              <a:ext uri="{FF2B5EF4-FFF2-40B4-BE49-F238E27FC236}">
                <a16:creationId xmlns:a16="http://schemas.microsoft.com/office/drawing/2014/main" id="{69E00490-8573-41D2-BECF-547B4CDF25CE}"/>
              </a:ext>
            </a:extLst>
          </p:cNvPr>
          <p:cNvSpPr txBox="1"/>
          <p:nvPr/>
        </p:nvSpPr>
        <p:spPr>
          <a:xfrm>
            <a:off x="6480124" y="5385744"/>
            <a:ext cx="476101" cy="338554"/>
          </a:xfrm>
          <a:prstGeom prst="rect">
            <a:avLst/>
          </a:prstGeom>
          <a:noFill/>
        </p:spPr>
        <p:txBody>
          <a:bodyPr wrap="square" numCol="1" rtlCol="0">
            <a:spAutoFit/>
          </a:bodyPr>
          <a:lstStyle/>
          <a:p>
            <a:pPr algn="r"/>
            <a:r>
              <a:rPr lang="en-US" sz="1600" b="0" dirty="0">
                <a:solidFill>
                  <a:schemeClr val="bg1"/>
                </a:solidFill>
                <a:latin typeface="Calibri" panose="020F0502020204030204" pitchFamily="34" charset="0"/>
                <a:cs typeface="Calibri" panose="020F0502020204030204" pitchFamily="34" charset="0"/>
              </a:rPr>
              <a:t>0</a:t>
            </a:r>
          </a:p>
        </p:txBody>
      </p:sp>
      <p:sp>
        <p:nvSpPr>
          <p:cNvPr id="57" name="TextBox 56">
            <a:extLst>
              <a:ext uri="{FF2B5EF4-FFF2-40B4-BE49-F238E27FC236}">
                <a16:creationId xmlns:a16="http://schemas.microsoft.com/office/drawing/2014/main" id="{B92B4346-265E-489A-A009-013D92A01E4D}"/>
              </a:ext>
            </a:extLst>
          </p:cNvPr>
          <p:cNvSpPr txBox="1"/>
          <p:nvPr/>
        </p:nvSpPr>
        <p:spPr>
          <a:xfrm>
            <a:off x="6480124" y="4493058"/>
            <a:ext cx="476101" cy="338554"/>
          </a:xfrm>
          <a:prstGeom prst="rect">
            <a:avLst/>
          </a:prstGeom>
          <a:noFill/>
        </p:spPr>
        <p:txBody>
          <a:bodyPr wrap="square" numCol="1" rtlCol="0">
            <a:spAutoFit/>
          </a:bodyPr>
          <a:lstStyle/>
          <a:p>
            <a:pPr algn="r"/>
            <a:r>
              <a:rPr lang="en-US" sz="1600" b="0" dirty="0">
                <a:solidFill>
                  <a:schemeClr val="bg1"/>
                </a:solidFill>
                <a:latin typeface="Calibri" panose="020F0502020204030204" pitchFamily="34" charset="0"/>
                <a:cs typeface="Calibri" panose="020F0502020204030204" pitchFamily="34" charset="0"/>
              </a:rPr>
              <a:t>5</a:t>
            </a:r>
          </a:p>
        </p:txBody>
      </p:sp>
      <p:sp>
        <p:nvSpPr>
          <p:cNvPr id="58" name="TextBox 57">
            <a:extLst>
              <a:ext uri="{FF2B5EF4-FFF2-40B4-BE49-F238E27FC236}">
                <a16:creationId xmlns:a16="http://schemas.microsoft.com/office/drawing/2014/main" id="{640283E7-444F-45E0-93C7-BCB692962160}"/>
              </a:ext>
            </a:extLst>
          </p:cNvPr>
          <p:cNvSpPr txBox="1"/>
          <p:nvPr/>
        </p:nvSpPr>
        <p:spPr>
          <a:xfrm>
            <a:off x="6480124" y="3600371"/>
            <a:ext cx="476101" cy="338554"/>
          </a:xfrm>
          <a:prstGeom prst="rect">
            <a:avLst/>
          </a:prstGeom>
          <a:noFill/>
        </p:spPr>
        <p:txBody>
          <a:bodyPr wrap="square" numCol="1" rtlCol="0">
            <a:spAutoFit/>
          </a:bodyPr>
          <a:lstStyle/>
          <a:p>
            <a:pPr algn="r"/>
            <a:r>
              <a:rPr lang="en-US" sz="1600" b="0" dirty="0">
                <a:solidFill>
                  <a:schemeClr val="bg1"/>
                </a:solidFill>
                <a:latin typeface="Calibri" panose="020F0502020204030204" pitchFamily="34" charset="0"/>
                <a:cs typeface="Calibri" panose="020F0502020204030204" pitchFamily="34" charset="0"/>
              </a:rPr>
              <a:t>10</a:t>
            </a:r>
          </a:p>
        </p:txBody>
      </p:sp>
      <p:sp>
        <p:nvSpPr>
          <p:cNvPr id="59" name="TextBox 58">
            <a:extLst>
              <a:ext uri="{FF2B5EF4-FFF2-40B4-BE49-F238E27FC236}">
                <a16:creationId xmlns:a16="http://schemas.microsoft.com/office/drawing/2014/main" id="{11FB85D1-A405-42A1-A829-C846AB64DC53}"/>
              </a:ext>
            </a:extLst>
          </p:cNvPr>
          <p:cNvSpPr txBox="1"/>
          <p:nvPr/>
        </p:nvSpPr>
        <p:spPr>
          <a:xfrm>
            <a:off x="6480124" y="2707684"/>
            <a:ext cx="476101" cy="338554"/>
          </a:xfrm>
          <a:prstGeom prst="rect">
            <a:avLst/>
          </a:prstGeom>
          <a:noFill/>
        </p:spPr>
        <p:txBody>
          <a:bodyPr wrap="square" numCol="1" rtlCol="0">
            <a:spAutoFit/>
          </a:bodyPr>
          <a:lstStyle/>
          <a:p>
            <a:pPr algn="r"/>
            <a:r>
              <a:rPr lang="en-US" sz="1600" b="0" dirty="0">
                <a:solidFill>
                  <a:schemeClr val="bg1"/>
                </a:solidFill>
                <a:latin typeface="Calibri" panose="020F0502020204030204" pitchFamily="34" charset="0"/>
                <a:cs typeface="Calibri" panose="020F0502020204030204" pitchFamily="34" charset="0"/>
              </a:rPr>
              <a:t>15</a:t>
            </a:r>
          </a:p>
        </p:txBody>
      </p:sp>
      <p:sp>
        <p:nvSpPr>
          <p:cNvPr id="60" name="TextBox 59">
            <a:extLst>
              <a:ext uri="{FF2B5EF4-FFF2-40B4-BE49-F238E27FC236}">
                <a16:creationId xmlns:a16="http://schemas.microsoft.com/office/drawing/2014/main" id="{3966B5AB-CC77-4360-97E2-49713943B5C9}"/>
              </a:ext>
            </a:extLst>
          </p:cNvPr>
          <p:cNvSpPr txBox="1"/>
          <p:nvPr/>
        </p:nvSpPr>
        <p:spPr>
          <a:xfrm>
            <a:off x="6480124" y="1814997"/>
            <a:ext cx="476101" cy="338554"/>
          </a:xfrm>
          <a:prstGeom prst="rect">
            <a:avLst/>
          </a:prstGeom>
          <a:noFill/>
        </p:spPr>
        <p:txBody>
          <a:bodyPr wrap="square" numCol="1" rtlCol="0">
            <a:spAutoFit/>
          </a:bodyPr>
          <a:lstStyle/>
          <a:p>
            <a:pPr algn="r"/>
            <a:r>
              <a:rPr lang="en-US" sz="1600" b="0" dirty="0">
                <a:solidFill>
                  <a:schemeClr val="bg1"/>
                </a:solidFill>
                <a:latin typeface="Calibri" panose="020F0502020204030204" pitchFamily="34" charset="0"/>
                <a:cs typeface="Calibri" panose="020F0502020204030204" pitchFamily="34" charset="0"/>
              </a:rPr>
              <a:t>20</a:t>
            </a:r>
          </a:p>
        </p:txBody>
      </p:sp>
      <p:sp>
        <p:nvSpPr>
          <p:cNvPr id="61" name="TextBox 60">
            <a:extLst>
              <a:ext uri="{FF2B5EF4-FFF2-40B4-BE49-F238E27FC236}">
                <a16:creationId xmlns:a16="http://schemas.microsoft.com/office/drawing/2014/main" id="{A42979F5-1D16-427F-B9F8-333296564546}"/>
              </a:ext>
            </a:extLst>
          </p:cNvPr>
          <p:cNvSpPr txBox="1"/>
          <p:nvPr/>
        </p:nvSpPr>
        <p:spPr>
          <a:xfrm rot="16200000">
            <a:off x="4498500" y="3332554"/>
            <a:ext cx="3791076" cy="646331"/>
          </a:xfrm>
          <a:prstGeom prst="rect">
            <a:avLst/>
          </a:prstGeom>
          <a:noFill/>
        </p:spPr>
        <p:txBody>
          <a:bodyPr wrap="square" numCol="1" rtlCol="0">
            <a:spAutoFit/>
          </a:bodyPr>
          <a:lstStyle/>
          <a:p>
            <a:pPr algn="ctr"/>
            <a:r>
              <a:rPr lang="en-US" dirty="0">
                <a:solidFill>
                  <a:schemeClr val="bg1"/>
                </a:solidFill>
                <a:latin typeface="Calibri" panose="020F0502020204030204" pitchFamily="34" charset="0"/>
                <a:cs typeface="Calibri" panose="020F0502020204030204" pitchFamily="34" charset="0"/>
              </a:rPr>
              <a:t>Number With ≥1 First-Degree Relative With HCC (n = 44)</a:t>
            </a:r>
          </a:p>
        </p:txBody>
      </p:sp>
      <p:grpSp>
        <p:nvGrpSpPr>
          <p:cNvPr id="82" name="Group 81">
            <a:extLst>
              <a:ext uri="{FF2B5EF4-FFF2-40B4-BE49-F238E27FC236}">
                <a16:creationId xmlns:a16="http://schemas.microsoft.com/office/drawing/2014/main" id="{E3461A52-BD6E-4C58-B5AF-FA6A829FA355}"/>
              </a:ext>
            </a:extLst>
          </p:cNvPr>
          <p:cNvGrpSpPr/>
          <p:nvPr/>
        </p:nvGrpSpPr>
        <p:grpSpPr>
          <a:xfrm>
            <a:off x="7226938" y="1691155"/>
            <a:ext cx="1352349" cy="830997"/>
            <a:chOff x="7767205" y="1831067"/>
            <a:chExt cx="1352349" cy="830997"/>
          </a:xfrm>
        </p:grpSpPr>
        <p:grpSp>
          <p:nvGrpSpPr>
            <p:cNvPr id="81" name="Group 80">
              <a:extLst>
                <a:ext uri="{FF2B5EF4-FFF2-40B4-BE49-F238E27FC236}">
                  <a16:creationId xmlns:a16="http://schemas.microsoft.com/office/drawing/2014/main" id="{443061FD-D1FB-41A7-8AAB-438EF40FDA0C}"/>
                </a:ext>
              </a:extLst>
            </p:cNvPr>
            <p:cNvGrpSpPr/>
            <p:nvPr/>
          </p:nvGrpSpPr>
          <p:grpSpPr>
            <a:xfrm>
              <a:off x="7767205" y="1939668"/>
              <a:ext cx="119518" cy="614292"/>
              <a:chOff x="7767205" y="1939668"/>
              <a:chExt cx="119518" cy="614292"/>
            </a:xfrm>
          </p:grpSpPr>
          <p:sp>
            <p:nvSpPr>
              <p:cNvPr id="77" name="Rectangle 76">
                <a:extLst>
                  <a:ext uri="{FF2B5EF4-FFF2-40B4-BE49-F238E27FC236}">
                    <a16:creationId xmlns:a16="http://schemas.microsoft.com/office/drawing/2014/main" id="{0E784871-F1F8-43B6-A427-C0746D948968}"/>
                  </a:ext>
                </a:extLst>
              </p:cNvPr>
              <p:cNvSpPr/>
              <p:nvPr/>
            </p:nvSpPr>
            <p:spPr bwMode="auto">
              <a:xfrm>
                <a:off x="7767205" y="1939668"/>
                <a:ext cx="119518" cy="11951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C161849E-1417-4938-B736-50C989A8B038}"/>
                  </a:ext>
                </a:extLst>
              </p:cNvPr>
              <p:cNvSpPr/>
              <p:nvPr/>
            </p:nvSpPr>
            <p:spPr bwMode="auto">
              <a:xfrm>
                <a:off x="7767205" y="2187055"/>
                <a:ext cx="119518" cy="11951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616D13D2-C51D-49E8-B1DC-BC1D2B32AA8B}"/>
                  </a:ext>
                </a:extLst>
              </p:cNvPr>
              <p:cNvSpPr/>
              <p:nvPr/>
            </p:nvSpPr>
            <p:spPr bwMode="auto">
              <a:xfrm>
                <a:off x="7767205" y="2434442"/>
                <a:ext cx="119518" cy="11951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80" name="TextBox 79">
              <a:extLst>
                <a:ext uri="{FF2B5EF4-FFF2-40B4-BE49-F238E27FC236}">
                  <a16:creationId xmlns:a16="http://schemas.microsoft.com/office/drawing/2014/main" id="{352ED80E-7874-40F1-B491-EABF969176C3}"/>
                </a:ext>
              </a:extLst>
            </p:cNvPr>
            <p:cNvSpPr txBox="1"/>
            <p:nvPr/>
          </p:nvSpPr>
          <p:spPr>
            <a:xfrm>
              <a:off x="7853259" y="1831067"/>
              <a:ext cx="1266295" cy="830997"/>
            </a:xfrm>
            <a:prstGeom prst="rect">
              <a:avLst/>
            </a:prstGeom>
            <a:noFill/>
          </p:spPr>
          <p:txBody>
            <a:bodyPr wrap="square" numCol="1" rtlCol="0">
              <a:spAutoFit/>
            </a:bodyPr>
            <a:lstStyle/>
            <a:p>
              <a:pPr algn="l"/>
              <a:r>
                <a:rPr lang="en-US" sz="1600" b="0" dirty="0">
                  <a:solidFill>
                    <a:schemeClr val="bg1"/>
                  </a:solidFill>
                  <a:latin typeface="Calibri" panose="020F0502020204030204" pitchFamily="34" charset="0"/>
                  <a:cs typeface="Calibri" panose="020F0502020204030204" pitchFamily="34" charset="0"/>
                </a:rPr>
                <a:t>Parents</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Sons</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Daughters</a:t>
              </a:r>
            </a:p>
          </p:txBody>
        </p:sp>
      </p:grpSp>
      <p:grpSp>
        <p:nvGrpSpPr>
          <p:cNvPr id="147" name="Group 146">
            <a:extLst>
              <a:ext uri="{FF2B5EF4-FFF2-40B4-BE49-F238E27FC236}">
                <a16:creationId xmlns:a16="http://schemas.microsoft.com/office/drawing/2014/main" id="{35CC74B4-C232-44A7-8B7E-0CD4B417E68A}"/>
              </a:ext>
            </a:extLst>
          </p:cNvPr>
          <p:cNvGrpSpPr/>
          <p:nvPr/>
        </p:nvGrpSpPr>
        <p:grpSpPr>
          <a:xfrm>
            <a:off x="765268" y="1627291"/>
            <a:ext cx="5198213" cy="4282078"/>
            <a:chOff x="587930" y="1627291"/>
            <a:chExt cx="5198213" cy="4282078"/>
          </a:xfrm>
        </p:grpSpPr>
        <p:sp>
          <p:nvSpPr>
            <p:cNvPr id="84" name="Freeform: Shape 83">
              <a:extLst>
                <a:ext uri="{FF2B5EF4-FFF2-40B4-BE49-F238E27FC236}">
                  <a16:creationId xmlns:a16="http://schemas.microsoft.com/office/drawing/2014/main" id="{1DDF9520-0200-4B17-9E1B-6EA8E093AEC0}"/>
                </a:ext>
              </a:extLst>
            </p:cNvPr>
            <p:cNvSpPr/>
            <p:nvPr/>
          </p:nvSpPr>
          <p:spPr bwMode="auto">
            <a:xfrm>
              <a:off x="1293779" y="1782040"/>
              <a:ext cx="4192621" cy="3771898"/>
            </a:xfrm>
            <a:custGeom>
              <a:avLst/>
              <a:gdLst>
                <a:gd name="connsiteX0" fmla="*/ 0 w 4192621"/>
                <a:gd name="connsiteY0" fmla="*/ 0 h 3005847"/>
                <a:gd name="connsiteX1" fmla="*/ 0 w 4192621"/>
                <a:gd name="connsiteY1" fmla="*/ 3005847 h 3005847"/>
                <a:gd name="connsiteX2" fmla="*/ 4192621 w 4192621"/>
                <a:gd name="connsiteY2" fmla="*/ 3005847 h 3005847"/>
              </a:gdLst>
              <a:ahLst/>
              <a:cxnLst>
                <a:cxn ang="0">
                  <a:pos x="connsiteX0" y="connsiteY0"/>
                </a:cxn>
                <a:cxn ang="0">
                  <a:pos x="connsiteX1" y="connsiteY1"/>
                </a:cxn>
                <a:cxn ang="0">
                  <a:pos x="connsiteX2" y="connsiteY2"/>
                </a:cxn>
              </a:cxnLst>
              <a:rect l="l" t="t" r="r" b="b"/>
              <a:pathLst>
                <a:path w="4192621" h="3005847">
                  <a:moveTo>
                    <a:pt x="0" y="0"/>
                  </a:moveTo>
                  <a:lnTo>
                    <a:pt x="0" y="3005847"/>
                  </a:lnTo>
                  <a:lnTo>
                    <a:pt x="4192621" y="3005847"/>
                  </a:lnTo>
                </a:path>
              </a:pathLst>
            </a:custGeom>
            <a:noFill/>
            <a:ln w="28575">
              <a:solidFill>
                <a:schemeClr val="bg1"/>
              </a:solidFill>
              <a:miter lim="800000"/>
              <a:headEnd/>
              <a:tailEnd/>
            </a:ln>
          </p:spPr>
          <p:txBody>
            <a:bodyPr rtlCol="0" anchor="ctr"/>
            <a:lstStyle/>
            <a:p>
              <a:pPr algn="ctr"/>
              <a:endParaRPr lang="en-US" dirty="0"/>
            </a:p>
          </p:txBody>
        </p:sp>
        <p:grpSp>
          <p:nvGrpSpPr>
            <p:cNvPr id="95" name="Group 94">
              <a:extLst>
                <a:ext uri="{FF2B5EF4-FFF2-40B4-BE49-F238E27FC236}">
                  <a16:creationId xmlns:a16="http://schemas.microsoft.com/office/drawing/2014/main" id="{BC2B70CC-1F2C-4EA3-9B6A-D8211A791766}"/>
                </a:ext>
              </a:extLst>
            </p:cNvPr>
            <p:cNvGrpSpPr/>
            <p:nvPr/>
          </p:nvGrpSpPr>
          <p:grpSpPr>
            <a:xfrm>
              <a:off x="1296279" y="5551258"/>
              <a:ext cx="3976112" cy="84859"/>
              <a:chOff x="1296279" y="5551258"/>
              <a:chExt cx="3976112" cy="84859"/>
            </a:xfrm>
          </p:grpSpPr>
          <p:cxnSp>
            <p:nvCxnSpPr>
              <p:cNvPr id="85" name="Straight Connector 84">
                <a:extLst>
                  <a:ext uri="{FF2B5EF4-FFF2-40B4-BE49-F238E27FC236}">
                    <a16:creationId xmlns:a16="http://schemas.microsoft.com/office/drawing/2014/main" id="{D986694E-E03E-43F1-AF0F-5A1D426EEA8B}"/>
                  </a:ext>
                </a:extLst>
              </p:cNvPr>
              <p:cNvCxnSpPr>
                <a:cxnSpLocks/>
              </p:cNvCxnSpPr>
              <p:nvPr/>
            </p:nvCxnSpPr>
            <p:spPr bwMode="auto">
              <a:xfrm>
                <a:off x="5272391" y="5551258"/>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C8AF0AD2-3DEE-4E5A-B12B-763BD5DB56C5}"/>
                  </a:ext>
                </a:extLst>
              </p:cNvPr>
              <p:cNvCxnSpPr>
                <a:cxnSpLocks/>
              </p:cNvCxnSpPr>
              <p:nvPr/>
            </p:nvCxnSpPr>
            <p:spPr bwMode="auto">
              <a:xfrm>
                <a:off x="4830134" y="5551258"/>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1F52BC7E-810E-4CF6-9EC1-4CE20D83196A}"/>
                  </a:ext>
                </a:extLst>
              </p:cNvPr>
              <p:cNvCxnSpPr>
                <a:cxnSpLocks/>
              </p:cNvCxnSpPr>
              <p:nvPr/>
            </p:nvCxnSpPr>
            <p:spPr bwMode="auto">
              <a:xfrm>
                <a:off x="4387873" y="5551258"/>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6DC3ABFA-C433-4548-A022-55401D4CF971}"/>
                  </a:ext>
                </a:extLst>
              </p:cNvPr>
              <p:cNvCxnSpPr>
                <a:cxnSpLocks/>
              </p:cNvCxnSpPr>
              <p:nvPr/>
            </p:nvCxnSpPr>
            <p:spPr bwMode="auto">
              <a:xfrm>
                <a:off x="3945612" y="5551258"/>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7E577257-79E0-4AF9-ABD6-A84B4DBB69BC}"/>
                  </a:ext>
                </a:extLst>
              </p:cNvPr>
              <p:cNvCxnSpPr>
                <a:cxnSpLocks/>
              </p:cNvCxnSpPr>
              <p:nvPr/>
            </p:nvCxnSpPr>
            <p:spPr bwMode="auto">
              <a:xfrm>
                <a:off x="3503351" y="5551258"/>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D46CE59F-BEA2-43AA-B8BD-8899E789EE42}"/>
                  </a:ext>
                </a:extLst>
              </p:cNvPr>
              <p:cNvCxnSpPr>
                <a:cxnSpLocks/>
              </p:cNvCxnSpPr>
              <p:nvPr/>
            </p:nvCxnSpPr>
            <p:spPr bwMode="auto">
              <a:xfrm>
                <a:off x="3061090" y="5551258"/>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62263558-D210-474B-A588-ED7D0BF835DF}"/>
                  </a:ext>
                </a:extLst>
              </p:cNvPr>
              <p:cNvCxnSpPr>
                <a:cxnSpLocks/>
              </p:cNvCxnSpPr>
              <p:nvPr/>
            </p:nvCxnSpPr>
            <p:spPr bwMode="auto">
              <a:xfrm>
                <a:off x="2618829" y="5551258"/>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DB525044-B866-413D-809F-7954A2ADE487}"/>
                  </a:ext>
                </a:extLst>
              </p:cNvPr>
              <p:cNvCxnSpPr>
                <a:cxnSpLocks/>
              </p:cNvCxnSpPr>
              <p:nvPr/>
            </p:nvCxnSpPr>
            <p:spPr bwMode="auto">
              <a:xfrm>
                <a:off x="2176568" y="5551258"/>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6A581A78-6DAC-4241-AABE-F22C4FD43A43}"/>
                  </a:ext>
                </a:extLst>
              </p:cNvPr>
              <p:cNvCxnSpPr>
                <a:cxnSpLocks/>
              </p:cNvCxnSpPr>
              <p:nvPr/>
            </p:nvCxnSpPr>
            <p:spPr bwMode="auto">
              <a:xfrm>
                <a:off x="1734307" y="5551258"/>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179F00F9-4F08-4CAF-B024-3F413F194B4A}"/>
                  </a:ext>
                </a:extLst>
              </p:cNvPr>
              <p:cNvCxnSpPr>
                <a:cxnSpLocks/>
              </p:cNvCxnSpPr>
              <p:nvPr/>
            </p:nvCxnSpPr>
            <p:spPr bwMode="auto">
              <a:xfrm>
                <a:off x="1296279" y="5551258"/>
                <a:ext cx="0" cy="84859"/>
              </a:xfrm>
              <a:prstGeom prst="line">
                <a:avLst/>
              </a:prstGeom>
              <a:noFill/>
              <a:ln w="28575" cap="flat" cmpd="sng" algn="ctr">
                <a:solidFill>
                  <a:schemeClr val="bg1"/>
                </a:solidFill>
                <a:prstDash val="solid"/>
                <a:round/>
                <a:headEnd type="none" w="med" len="med"/>
                <a:tailEnd type="none" w="med" len="med"/>
              </a:ln>
              <a:effectLst/>
            </p:spPr>
          </p:cxnSp>
        </p:grpSp>
        <p:grpSp>
          <p:nvGrpSpPr>
            <p:cNvPr id="106" name="Group 105">
              <a:extLst>
                <a:ext uri="{FF2B5EF4-FFF2-40B4-BE49-F238E27FC236}">
                  <a16:creationId xmlns:a16="http://schemas.microsoft.com/office/drawing/2014/main" id="{99FD54DB-2504-474B-93D0-CCAD7E5743D6}"/>
                </a:ext>
              </a:extLst>
            </p:cNvPr>
            <p:cNvGrpSpPr/>
            <p:nvPr/>
          </p:nvGrpSpPr>
          <p:grpSpPr>
            <a:xfrm>
              <a:off x="1207186" y="1794280"/>
              <a:ext cx="84859" cy="3644175"/>
              <a:chOff x="1207186" y="1794280"/>
              <a:chExt cx="84859" cy="3644175"/>
            </a:xfrm>
          </p:grpSpPr>
          <p:cxnSp>
            <p:nvCxnSpPr>
              <p:cNvPr id="96" name="Straight Connector 95">
                <a:extLst>
                  <a:ext uri="{FF2B5EF4-FFF2-40B4-BE49-F238E27FC236}">
                    <a16:creationId xmlns:a16="http://schemas.microsoft.com/office/drawing/2014/main" id="{FB001AC4-125C-44E5-B09C-6D02131F3412}"/>
                  </a:ext>
                </a:extLst>
              </p:cNvPr>
              <p:cNvCxnSpPr>
                <a:cxnSpLocks/>
              </p:cNvCxnSpPr>
              <p:nvPr/>
            </p:nvCxnSpPr>
            <p:spPr bwMode="auto">
              <a:xfrm rot="5400000">
                <a:off x="1249616" y="5396025"/>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E2EB2D36-DCA1-4F57-A195-E5F8A9BB2D5E}"/>
                  </a:ext>
                </a:extLst>
              </p:cNvPr>
              <p:cNvCxnSpPr>
                <a:cxnSpLocks/>
              </p:cNvCxnSpPr>
              <p:nvPr/>
            </p:nvCxnSpPr>
            <p:spPr bwMode="auto">
              <a:xfrm rot="5400000">
                <a:off x="1249616" y="4991114"/>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899AA360-276B-4B09-B864-23137B7B54B8}"/>
                  </a:ext>
                </a:extLst>
              </p:cNvPr>
              <p:cNvCxnSpPr>
                <a:cxnSpLocks/>
              </p:cNvCxnSpPr>
              <p:nvPr/>
            </p:nvCxnSpPr>
            <p:spPr bwMode="auto">
              <a:xfrm rot="5400000">
                <a:off x="1249616" y="4586206"/>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1D3E8808-3EB8-4593-ABD5-998C18EDCC6B}"/>
                  </a:ext>
                </a:extLst>
              </p:cNvPr>
              <p:cNvCxnSpPr>
                <a:cxnSpLocks/>
              </p:cNvCxnSpPr>
              <p:nvPr/>
            </p:nvCxnSpPr>
            <p:spPr bwMode="auto">
              <a:xfrm rot="5400000">
                <a:off x="1249616" y="4181298"/>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A8C5F81A-86C5-48D3-B98C-78857F25EED0}"/>
                  </a:ext>
                </a:extLst>
              </p:cNvPr>
              <p:cNvCxnSpPr>
                <a:cxnSpLocks/>
              </p:cNvCxnSpPr>
              <p:nvPr/>
            </p:nvCxnSpPr>
            <p:spPr bwMode="auto">
              <a:xfrm rot="5400000">
                <a:off x="1249616" y="3776390"/>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2022A28D-52A5-4184-80A1-EEAF38474120}"/>
                  </a:ext>
                </a:extLst>
              </p:cNvPr>
              <p:cNvCxnSpPr>
                <a:cxnSpLocks/>
              </p:cNvCxnSpPr>
              <p:nvPr/>
            </p:nvCxnSpPr>
            <p:spPr bwMode="auto">
              <a:xfrm rot="5400000">
                <a:off x="1249616" y="3371482"/>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B5C4DC0B-C53A-4334-AA74-58B8430379D6}"/>
                  </a:ext>
                </a:extLst>
              </p:cNvPr>
              <p:cNvCxnSpPr>
                <a:cxnSpLocks/>
              </p:cNvCxnSpPr>
              <p:nvPr/>
            </p:nvCxnSpPr>
            <p:spPr bwMode="auto">
              <a:xfrm rot="5400000">
                <a:off x="1249616" y="2966574"/>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0F4707DF-CCB6-425E-A23A-1615B5730DB8}"/>
                  </a:ext>
                </a:extLst>
              </p:cNvPr>
              <p:cNvCxnSpPr>
                <a:cxnSpLocks/>
              </p:cNvCxnSpPr>
              <p:nvPr/>
            </p:nvCxnSpPr>
            <p:spPr bwMode="auto">
              <a:xfrm rot="5400000">
                <a:off x="1249616" y="2561666"/>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CD2DFDC8-827D-4655-AF2F-C916BC5C95A0}"/>
                  </a:ext>
                </a:extLst>
              </p:cNvPr>
              <p:cNvCxnSpPr>
                <a:cxnSpLocks/>
              </p:cNvCxnSpPr>
              <p:nvPr/>
            </p:nvCxnSpPr>
            <p:spPr bwMode="auto">
              <a:xfrm rot="5400000">
                <a:off x="1249616" y="2156758"/>
                <a:ext cx="0" cy="84859"/>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72903A3B-771F-4BF2-91A0-5165B202F4CC}"/>
                  </a:ext>
                </a:extLst>
              </p:cNvPr>
              <p:cNvCxnSpPr>
                <a:cxnSpLocks/>
              </p:cNvCxnSpPr>
              <p:nvPr/>
            </p:nvCxnSpPr>
            <p:spPr bwMode="auto">
              <a:xfrm rot="5400000">
                <a:off x="1249616" y="1751850"/>
                <a:ext cx="0" cy="84859"/>
              </a:xfrm>
              <a:prstGeom prst="line">
                <a:avLst/>
              </a:prstGeom>
              <a:noFill/>
              <a:ln w="28575" cap="flat" cmpd="sng" algn="ctr">
                <a:solidFill>
                  <a:schemeClr val="bg1"/>
                </a:solidFill>
                <a:prstDash val="solid"/>
                <a:round/>
                <a:headEnd type="none" w="med" len="med"/>
                <a:tailEnd type="none" w="med" len="med"/>
              </a:ln>
              <a:effectLst/>
            </p:spPr>
          </p:cxnSp>
        </p:grpSp>
        <p:sp>
          <p:nvSpPr>
            <p:cNvPr id="107" name="TextBox 106">
              <a:extLst>
                <a:ext uri="{FF2B5EF4-FFF2-40B4-BE49-F238E27FC236}">
                  <a16:creationId xmlns:a16="http://schemas.microsoft.com/office/drawing/2014/main" id="{86E789A0-057E-45E5-97D0-AB130D9DDC87}"/>
                </a:ext>
              </a:extLst>
            </p:cNvPr>
            <p:cNvSpPr txBox="1"/>
            <p:nvPr/>
          </p:nvSpPr>
          <p:spPr>
            <a:xfrm>
              <a:off x="947076" y="5570815"/>
              <a:ext cx="690509" cy="338554"/>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0</a:t>
              </a:r>
            </a:p>
          </p:txBody>
        </p:sp>
        <p:sp>
          <p:nvSpPr>
            <p:cNvPr id="108" name="TextBox 107">
              <a:extLst>
                <a:ext uri="{FF2B5EF4-FFF2-40B4-BE49-F238E27FC236}">
                  <a16:creationId xmlns:a16="http://schemas.microsoft.com/office/drawing/2014/main" id="{DF4F43E9-89AE-4482-8551-C1E0D36AA291}"/>
                </a:ext>
              </a:extLst>
            </p:cNvPr>
            <p:cNvSpPr txBox="1"/>
            <p:nvPr/>
          </p:nvSpPr>
          <p:spPr>
            <a:xfrm>
              <a:off x="1391693" y="5570815"/>
              <a:ext cx="690509" cy="338554"/>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2</a:t>
              </a:r>
            </a:p>
          </p:txBody>
        </p:sp>
        <p:sp>
          <p:nvSpPr>
            <p:cNvPr id="109" name="TextBox 108">
              <a:extLst>
                <a:ext uri="{FF2B5EF4-FFF2-40B4-BE49-F238E27FC236}">
                  <a16:creationId xmlns:a16="http://schemas.microsoft.com/office/drawing/2014/main" id="{C0B98628-3B78-47BE-8719-BC77B42CCF15}"/>
                </a:ext>
              </a:extLst>
            </p:cNvPr>
            <p:cNvSpPr txBox="1"/>
            <p:nvPr/>
          </p:nvSpPr>
          <p:spPr>
            <a:xfrm>
              <a:off x="1836310" y="5570815"/>
              <a:ext cx="690509" cy="338554"/>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4</a:t>
              </a:r>
            </a:p>
          </p:txBody>
        </p:sp>
        <p:sp>
          <p:nvSpPr>
            <p:cNvPr id="110" name="TextBox 109">
              <a:extLst>
                <a:ext uri="{FF2B5EF4-FFF2-40B4-BE49-F238E27FC236}">
                  <a16:creationId xmlns:a16="http://schemas.microsoft.com/office/drawing/2014/main" id="{B355BBE1-34CA-4AC4-AA3C-40F7DA85FAB8}"/>
                </a:ext>
              </a:extLst>
            </p:cNvPr>
            <p:cNvSpPr txBox="1"/>
            <p:nvPr/>
          </p:nvSpPr>
          <p:spPr>
            <a:xfrm>
              <a:off x="2280927" y="5570815"/>
              <a:ext cx="690509" cy="338554"/>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6</a:t>
              </a:r>
            </a:p>
          </p:txBody>
        </p:sp>
        <p:sp>
          <p:nvSpPr>
            <p:cNvPr id="111" name="TextBox 110">
              <a:extLst>
                <a:ext uri="{FF2B5EF4-FFF2-40B4-BE49-F238E27FC236}">
                  <a16:creationId xmlns:a16="http://schemas.microsoft.com/office/drawing/2014/main" id="{0AF7AE1D-EE8E-4F74-9C81-5FC9A8CFB171}"/>
                </a:ext>
              </a:extLst>
            </p:cNvPr>
            <p:cNvSpPr txBox="1"/>
            <p:nvPr/>
          </p:nvSpPr>
          <p:spPr>
            <a:xfrm>
              <a:off x="2725544" y="5570815"/>
              <a:ext cx="690509" cy="338554"/>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8</a:t>
              </a:r>
            </a:p>
          </p:txBody>
        </p:sp>
        <p:sp>
          <p:nvSpPr>
            <p:cNvPr id="112" name="TextBox 111">
              <a:extLst>
                <a:ext uri="{FF2B5EF4-FFF2-40B4-BE49-F238E27FC236}">
                  <a16:creationId xmlns:a16="http://schemas.microsoft.com/office/drawing/2014/main" id="{B1F73490-FDDF-4238-95DA-11A224D13683}"/>
                </a:ext>
              </a:extLst>
            </p:cNvPr>
            <p:cNvSpPr txBox="1"/>
            <p:nvPr/>
          </p:nvSpPr>
          <p:spPr>
            <a:xfrm>
              <a:off x="3170161" y="5570815"/>
              <a:ext cx="690509" cy="338554"/>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10</a:t>
              </a:r>
            </a:p>
          </p:txBody>
        </p:sp>
        <p:sp>
          <p:nvSpPr>
            <p:cNvPr id="113" name="TextBox 112">
              <a:extLst>
                <a:ext uri="{FF2B5EF4-FFF2-40B4-BE49-F238E27FC236}">
                  <a16:creationId xmlns:a16="http://schemas.microsoft.com/office/drawing/2014/main" id="{55C4EF38-D4AB-4D68-9AA9-F77A684E986E}"/>
                </a:ext>
              </a:extLst>
            </p:cNvPr>
            <p:cNvSpPr txBox="1"/>
            <p:nvPr/>
          </p:nvSpPr>
          <p:spPr>
            <a:xfrm>
              <a:off x="3614778" y="5570815"/>
              <a:ext cx="690509" cy="338554"/>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12</a:t>
              </a:r>
            </a:p>
          </p:txBody>
        </p:sp>
        <p:sp>
          <p:nvSpPr>
            <p:cNvPr id="114" name="TextBox 113">
              <a:extLst>
                <a:ext uri="{FF2B5EF4-FFF2-40B4-BE49-F238E27FC236}">
                  <a16:creationId xmlns:a16="http://schemas.microsoft.com/office/drawing/2014/main" id="{4E8EBD95-B0A7-40F7-B59A-3AC82D333561}"/>
                </a:ext>
              </a:extLst>
            </p:cNvPr>
            <p:cNvSpPr txBox="1"/>
            <p:nvPr/>
          </p:nvSpPr>
          <p:spPr>
            <a:xfrm>
              <a:off x="4059395" y="5570815"/>
              <a:ext cx="690509" cy="338554"/>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14</a:t>
              </a:r>
            </a:p>
          </p:txBody>
        </p:sp>
        <p:sp>
          <p:nvSpPr>
            <p:cNvPr id="115" name="TextBox 114">
              <a:extLst>
                <a:ext uri="{FF2B5EF4-FFF2-40B4-BE49-F238E27FC236}">
                  <a16:creationId xmlns:a16="http://schemas.microsoft.com/office/drawing/2014/main" id="{E260D3CB-E928-45C5-9984-D92EF0339B56}"/>
                </a:ext>
              </a:extLst>
            </p:cNvPr>
            <p:cNvSpPr txBox="1"/>
            <p:nvPr/>
          </p:nvSpPr>
          <p:spPr>
            <a:xfrm>
              <a:off x="4504012" y="5570815"/>
              <a:ext cx="690509" cy="338554"/>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16</a:t>
              </a:r>
            </a:p>
          </p:txBody>
        </p:sp>
        <p:sp>
          <p:nvSpPr>
            <p:cNvPr id="116" name="TextBox 115">
              <a:extLst>
                <a:ext uri="{FF2B5EF4-FFF2-40B4-BE49-F238E27FC236}">
                  <a16:creationId xmlns:a16="http://schemas.microsoft.com/office/drawing/2014/main" id="{53E2897E-4842-4C04-AFFD-9FFD247FFF9D}"/>
                </a:ext>
              </a:extLst>
            </p:cNvPr>
            <p:cNvSpPr txBox="1"/>
            <p:nvPr/>
          </p:nvSpPr>
          <p:spPr>
            <a:xfrm>
              <a:off x="4929773" y="5570815"/>
              <a:ext cx="690509" cy="338554"/>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18</a:t>
              </a:r>
            </a:p>
          </p:txBody>
        </p:sp>
        <p:sp>
          <p:nvSpPr>
            <p:cNvPr id="117" name="TextBox 116">
              <a:extLst>
                <a:ext uri="{FF2B5EF4-FFF2-40B4-BE49-F238E27FC236}">
                  <a16:creationId xmlns:a16="http://schemas.microsoft.com/office/drawing/2014/main" id="{874095ED-4F37-44A2-BE6E-BF6B9AB44F3A}"/>
                </a:ext>
              </a:extLst>
            </p:cNvPr>
            <p:cNvSpPr txBox="1"/>
            <p:nvPr/>
          </p:nvSpPr>
          <p:spPr>
            <a:xfrm>
              <a:off x="587930" y="5273407"/>
              <a:ext cx="690509" cy="338554"/>
            </a:xfrm>
            <a:prstGeom prst="rect">
              <a:avLst/>
            </a:prstGeom>
            <a:noFill/>
          </p:spPr>
          <p:txBody>
            <a:bodyPr wrap="square" numCol="1" rtlCol="0">
              <a:spAutoFit/>
            </a:bodyPr>
            <a:lstStyle/>
            <a:p>
              <a:pPr algn="r"/>
              <a:r>
                <a:rPr lang="en-US" sz="1600" b="0" dirty="0">
                  <a:solidFill>
                    <a:schemeClr val="bg1"/>
                  </a:solidFill>
                  <a:latin typeface="Calibri" panose="020F0502020204030204" pitchFamily="34" charset="0"/>
                  <a:cs typeface="Calibri" panose="020F0502020204030204" pitchFamily="34" charset="0"/>
                </a:rPr>
                <a:t>0</a:t>
              </a:r>
            </a:p>
          </p:txBody>
        </p:sp>
        <p:sp>
          <p:nvSpPr>
            <p:cNvPr id="118" name="TextBox 117">
              <a:extLst>
                <a:ext uri="{FF2B5EF4-FFF2-40B4-BE49-F238E27FC236}">
                  <a16:creationId xmlns:a16="http://schemas.microsoft.com/office/drawing/2014/main" id="{8FEDD572-2535-412B-A7D7-32DF9C5CFD61}"/>
                </a:ext>
              </a:extLst>
            </p:cNvPr>
            <p:cNvSpPr txBox="1"/>
            <p:nvPr/>
          </p:nvSpPr>
          <p:spPr>
            <a:xfrm>
              <a:off x="587930" y="4868283"/>
              <a:ext cx="690509" cy="338554"/>
            </a:xfrm>
            <a:prstGeom prst="rect">
              <a:avLst/>
            </a:prstGeom>
            <a:noFill/>
          </p:spPr>
          <p:txBody>
            <a:bodyPr wrap="square" numCol="1" rtlCol="0">
              <a:spAutoFit/>
            </a:bodyPr>
            <a:lstStyle/>
            <a:p>
              <a:pPr algn="r"/>
              <a:r>
                <a:rPr lang="en-US" sz="1600" b="0" dirty="0">
                  <a:solidFill>
                    <a:schemeClr val="bg1"/>
                  </a:solidFill>
                  <a:latin typeface="Calibri" panose="020F0502020204030204" pitchFamily="34" charset="0"/>
                  <a:cs typeface="Calibri" panose="020F0502020204030204" pitchFamily="34" charset="0"/>
                </a:rPr>
                <a:t>0.02</a:t>
              </a:r>
            </a:p>
          </p:txBody>
        </p:sp>
        <p:sp>
          <p:nvSpPr>
            <p:cNvPr id="119" name="TextBox 118">
              <a:extLst>
                <a:ext uri="{FF2B5EF4-FFF2-40B4-BE49-F238E27FC236}">
                  <a16:creationId xmlns:a16="http://schemas.microsoft.com/office/drawing/2014/main" id="{B1EAFB01-A0AC-4D3A-B5E1-EA12240AF804}"/>
                </a:ext>
              </a:extLst>
            </p:cNvPr>
            <p:cNvSpPr txBox="1"/>
            <p:nvPr/>
          </p:nvSpPr>
          <p:spPr>
            <a:xfrm>
              <a:off x="587930" y="4463159"/>
              <a:ext cx="690509" cy="338554"/>
            </a:xfrm>
            <a:prstGeom prst="rect">
              <a:avLst/>
            </a:prstGeom>
            <a:noFill/>
          </p:spPr>
          <p:txBody>
            <a:bodyPr wrap="square" numCol="1" rtlCol="0">
              <a:spAutoFit/>
            </a:bodyPr>
            <a:lstStyle/>
            <a:p>
              <a:pPr algn="r"/>
              <a:r>
                <a:rPr lang="en-US" sz="1600" b="0" dirty="0">
                  <a:solidFill>
                    <a:schemeClr val="bg1"/>
                  </a:solidFill>
                  <a:latin typeface="Calibri" panose="020F0502020204030204" pitchFamily="34" charset="0"/>
                  <a:cs typeface="Calibri" panose="020F0502020204030204" pitchFamily="34" charset="0"/>
                </a:rPr>
                <a:t>0.04</a:t>
              </a:r>
            </a:p>
          </p:txBody>
        </p:sp>
        <p:sp>
          <p:nvSpPr>
            <p:cNvPr id="120" name="TextBox 119">
              <a:extLst>
                <a:ext uri="{FF2B5EF4-FFF2-40B4-BE49-F238E27FC236}">
                  <a16:creationId xmlns:a16="http://schemas.microsoft.com/office/drawing/2014/main" id="{5BC5C811-4C0E-4AD5-A4C6-8A21AE70D82A}"/>
                </a:ext>
              </a:extLst>
            </p:cNvPr>
            <p:cNvSpPr txBox="1"/>
            <p:nvPr/>
          </p:nvSpPr>
          <p:spPr>
            <a:xfrm>
              <a:off x="587930" y="4058035"/>
              <a:ext cx="690509" cy="338554"/>
            </a:xfrm>
            <a:prstGeom prst="rect">
              <a:avLst/>
            </a:prstGeom>
            <a:noFill/>
          </p:spPr>
          <p:txBody>
            <a:bodyPr wrap="square" numCol="1" rtlCol="0">
              <a:spAutoFit/>
            </a:bodyPr>
            <a:lstStyle/>
            <a:p>
              <a:pPr algn="r"/>
              <a:r>
                <a:rPr lang="en-US" sz="1600" b="0" dirty="0">
                  <a:solidFill>
                    <a:schemeClr val="bg1"/>
                  </a:solidFill>
                  <a:latin typeface="Calibri" panose="020F0502020204030204" pitchFamily="34" charset="0"/>
                  <a:cs typeface="Calibri" panose="020F0502020204030204" pitchFamily="34" charset="0"/>
                </a:rPr>
                <a:t>0.06</a:t>
              </a:r>
            </a:p>
          </p:txBody>
        </p:sp>
        <p:sp>
          <p:nvSpPr>
            <p:cNvPr id="121" name="TextBox 120">
              <a:extLst>
                <a:ext uri="{FF2B5EF4-FFF2-40B4-BE49-F238E27FC236}">
                  <a16:creationId xmlns:a16="http://schemas.microsoft.com/office/drawing/2014/main" id="{9BE63DA0-F3C3-470A-AEA4-CD01553FB7B9}"/>
                </a:ext>
              </a:extLst>
            </p:cNvPr>
            <p:cNvSpPr txBox="1"/>
            <p:nvPr/>
          </p:nvSpPr>
          <p:spPr>
            <a:xfrm>
              <a:off x="587930" y="3652911"/>
              <a:ext cx="690509" cy="338554"/>
            </a:xfrm>
            <a:prstGeom prst="rect">
              <a:avLst/>
            </a:prstGeom>
            <a:noFill/>
          </p:spPr>
          <p:txBody>
            <a:bodyPr wrap="square" numCol="1" rtlCol="0">
              <a:spAutoFit/>
            </a:bodyPr>
            <a:lstStyle/>
            <a:p>
              <a:pPr algn="r"/>
              <a:r>
                <a:rPr lang="en-US" sz="1600" b="0" dirty="0">
                  <a:solidFill>
                    <a:schemeClr val="bg1"/>
                  </a:solidFill>
                  <a:latin typeface="Calibri" panose="020F0502020204030204" pitchFamily="34" charset="0"/>
                  <a:cs typeface="Calibri" panose="020F0502020204030204" pitchFamily="34" charset="0"/>
                </a:rPr>
                <a:t>0.08</a:t>
              </a:r>
            </a:p>
          </p:txBody>
        </p:sp>
        <p:sp>
          <p:nvSpPr>
            <p:cNvPr id="122" name="TextBox 121">
              <a:extLst>
                <a:ext uri="{FF2B5EF4-FFF2-40B4-BE49-F238E27FC236}">
                  <a16:creationId xmlns:a16="http://schemas.microsoft.com/office/drawing/2014/main" id="{FA02E46A-9FC3-4E54-8052-6ABF86E71FEF}"/>
                </a:ext>
              </a:extLst>
            </p:cNvPr>
            <p:cNvSpPr txBox="1"/>
            <p:nvPr/>
          </p:nvSpPr>
          <p:spPr>
            <a:xfrm>
              <a:off x="587930" y="3247787"/>
              <a:ext cx="690509" cy="338554"/>
            </a:xfrm>
            <a:prstGeom prst="rect">
              <a:avLst/>
            </a:prstGeom>
            <a:noFill/>
          </p:spPr>
          <p:txBody>
            <a:bodyPr wrap="square" numCol="1" rtlCol="0">
              <a:spAutoFit/>
            </a:bodyPr>
            <a:lstStyle/>
            <a:p>
              <a:pPr algn="r"/>
              <a:r>
                <a:rPr lang="en-US" sz="1600" b="0" dirty="0">
                  <a:solidFill>
                    <a:schemeClr val="bg1"/>
                  </a:solidFill>
                  <a:latin typeface="Calibri" panose="020F0502020204030204" pitchFamily="34" charset="0"/>
                  <a:cs typeface="Calibri" panose="020F0502020204030204" pitchFamily="34" charset="0"/>
                </a:rPr>
                <a:t>0.10</a:t>
              </a:r>
            </a:p>
          </p:txBody>
        </p:sp>
        <p:sp>
          <p:nvSpPr>
            <p:cNvPr id="123" name="TextBox 122">
              <a:extLst>
                <a:ext uri="{FF2B5EF4-FFF2-40B4-BE49-F238E27FC236}">
                  <a16:creationId xmlns:a16="http://schemas.microsoft.com/office/drawing/2014/main" id="{62329C72-0A7E-41B7-BC65-CF874D34831F}"/>
                </a:ext>
              </a:extLst>
            </p:cNvPr>
            <p:cNvSpPr txBox="1"/>
            <p:nvPr/>
          </p:nvSpPr>
          <p:spPr>
            <a:xfrm>
              <a:off x="587930" y="2842663"/>
              <a:ext cx="690509" cy="338554"/>
            </a:xfrm>
            <a:prstGeom prst="rect">
              <a:avLst/>
            </a:prstGeom>
            <a:noFill/>
          </p:spPr>
          <p:txBody>
            <a:bodyPr wrap="square" numCol="1" rtlCol="0">
              <a:spAutoFit/>
            </a:bodyPr>
            <a:lstStyle/>
            <a:p>
              <a:pPr algn="r"/>
              <a:r>
                <a:rPr lang="en-US" sz="1600" b="0" dirty="0">
                  <a:solidFill>
                    <a:schemeClr val="bg1"/>
                  </a:solidFill>
                  <a:latin typeface="Calibri" panose="020F0502020204030204" pitchFamily="34" charset="0"/>
                  <a:cs typeface="Calibri" panose="020F0502020204030204" pitchFamily="34" charset="0"/>
                </a:rPr>
                <a:t>0.12</a:t>
              </a:r>
            </a:p>
          </p:txBody>
        </p:sp>
        <p:sp>
          <p:nvSpPr>
            <p:cNvPr id="124" name="TextBox 123">
              <a:extLst>
                <a:ext uri="{FF2B5EF4-FFF2-40B4-BE49-F238E27FC236}">
                  <a16:creationId xmlns:a16="http://schemas.microsoft.com/office/drawing/2014/main" id="{BBFB2CAE-8302-4AE4-8315-748F15E5A7BB}"/>
                </a:ext>
              </a:extLst>
            </p:cNvPr>
            <p:cNvSpPr txBox="1"/>
            <p:nvPr/>
          </p:nvSpPr>
          <p:spPr>
            <a:xfrm>
              <a:off x="587930" y="2437539"/>
              <a:ext cx="690509" cy="338554"/>
            </a:xfrm>
            <a:prstGeom prst="rect">
              <a:avLst/>
            </a:prstGeom>
            <a:noFill/>
          </p:spPr>
          <p:txBody>
            <a:bodyPr wrap="square" numCol="1" rtlCol="0">
              <a:spAutoFit/>
            </a:bodyPr>
            <a:lstStyle/>
            <a:p>
              <a:pPr algn="r"/>
              <a:r>
                <a:rPr lang="en-US" sz="1600" b="0" dirty="0">
                  <a:solidFill>
                    <a:schemeClr val="bg1"/>
                  </a:solidFill>
                  <a:latin typeface="Calibri" panose="020F0502020204030204" pitchFamily="34" charset="0"/>
                  <a:cs typeface="Calibri" panose="020F0502020204030204" pitchFamily="34" charset="0"/>
                </a:rPr>
                <a:t>0.14</a:t>
              </a:r>
            </a:p>
          </p:txBody>
        </p:sp>
        <p:sp>
          <p:nvSpPr>
            <p:cNvPr id="125" name="TextBox 124">
              <a:extLst>
                <a:ext uri="{FF2B5EF4-FFF2-40B4-BE49-F238E27FC236}">
                  <a16:creationId xmlns:a16="http://schemas.microsoft.com/office/drawing/2014/main" id="{0346C8EB-166C-4093-9237-2E68AFE5117A}"/>
                </a:ext>
              </a:extLst>
            </p:cNvPr>
            <p:cNvSpPr txBox="1"/>
            <p:nvPr/>
          </p:nvSpPr>
          <p:spPr>
            <a:xfrm>
              <a:off x="587930" y="2032415"/>
              <a:ext cx="690509" cy="338554"/>
            </a:xfrm>
            <a:prstGeom prst="rect">
              <a:avLst/>
            </a:prstGeom>
            <a:noFill/>
          </p:spPr>
          <p:txBody>
            <a:bodyPr wrap="square" numCol="1" rtlCol="0">
              <a:spAutoFit/>
            </a:bodyPr>
            <a:lstStyle/>
            <a:p>
              <a:pPr algn="r"/>
              <a:r>
                <a:rPr lang="en-US" sz="1600" b="0" dirty="0">
                  <a:solidFill>
                    <a:schemeClr val="bg1"/>
                  </a:solidFill>
                  <a:latin typeface="Calibri" panose="020F0502020204030204" pitchFamily="34" charset="0"/>
                  <a:cs typeface="Calibri" panose="020F0502020204030204" pitchFamily="34" charset="0"/>
                </a:rPr>
                <a:t>0.16</a:t>
              </a:r>
            </a:p>
          </p:txBody>
        </p:sp>
        <p:sp>
          <p:nvSpPr>
            <p:cNvPr id="126" name="TextBox 125">
              <a:extLst>
                <a:ext uri="{FF2B5EF4-FFF2-40B4-BE49-F238E27FC236}">
                  <a16:creationId xmlns:a16="http://schemas.microsoft.com/office/drawing/2014/main" id="{6E83E422-B330-431C-8943-19FE34450473}"/>
                </a:ext>
              </a:extLst>
            </p:cNvPr>
            <p:cNvSpPr txBox="1"/>
            <p:nvPr/>
          </p:nvSpPr>
          <p:spPr>
            <a:xfrm>
              <a:off x="587930" y="1627291"/>
              <a:ext cx="690509" cy="338554"/>
            </a:xfrm>
            <a:prstGeom prst="rect">
              <a:avLst/>
            </a:prstGeom>
            <a:noFill/>
          </p:spPr>
          <p:txBody>
            <a:bodyPr wrap="square" numCol="1" rtlCol="0">
              <a:spAutoFit/>
            </a:bodyPr>
            <a:lstStyle/>
            <a:p>
              <a:pPr algn="r"/>
              <a:r>
                <a:rPr lang="en-US" sz="1600" b="0" dirty="0">
                  <a:solidFill>
                    <a:schemeClr val="bg1"/>
                  </a:solidFill>
                  <a:latin typeface="Calibri" panose="020F0502020204030204" pitchFamily="34" charset="0"/>
                  <a:cs typeface="Calibri" panose="020F0502020204030204" pitchFamily="34" charset="0"/>
                </a:rPr>
                <a:t>0.18</a:t>
              </a:r>
            </a:p>
          </p:txBody>
        </p:sp>
        <p:sp>
          <p:nvSpPr>
            <p:cNvPr id="127" name="Freeform: Shape 126">
              <a:extLst>
                <a:ext uri="{FF2B5EF4-FFF2-40B4-BE49-F238E27FC236}">
                  <a16:creationId xmlns:a16="http://schemas.microsoft.com/office/drawing/2014/main" id="{50D85A5B-75DF-4C61-A1F1-CDB7DFB1AA9C}"/>
                </a:ext>
              </a:extLst>
            </p:cNvPr>
            <p:cNvSpPr/>
            <p:nvPr/>
          </p:nvSpPr>
          <p:spPr bwMode="auto">
            <a:xfrm>
              <a:off x="1308485" y="5308527"/>
              <a:ext cx="3947006" cy="134769"/>
            </a:xfrm>
            <a:custGeom>
              <a:avLst/>
              <a:gdLst>
                <a:gd name="connsiteX0" fmla="*/ 0 w 3947006"/>
                <a:gd name="connsiteY0" fmla="*/ 132388 h 132388"/>
                <a:gd name="connsiteX1" fmla="*/ 895927 w 3947006"/>
                <a:gd name="connsiteY1" fmla="*/ 132388 h 132388"/>
                <a:gd name="connsiteX2" fmla="*/ 895927 w 3947006"/>
                <a:gd name="connsiteY2" fmla="*/ 107758 h 132388"/>
                <a:gd name="connsiteX3" fmla="*/ 1336194 w 3947006"/>
                <a:gd name="connsiteY3" fmla="*/ 107758 h 132388"/>
                <a:gd name="connsiteX4" fmla="*/ 1336194 w 3947006"/>
                <a:gd name="connsiteY4" fmla="*/ 101600 h 132388"/>
                <a:gd name="connsiteX5" fmla="*/ 1693333 w 3947006"/>
                <a:gd name="connsiteY5" fmla="*/ 101600 h 132388"/>
                <a:gd name="connsiteX6" fmla="*/ 1699490 w 3947006"/>
                <a:gd name="connsiteY6" fmla="*/ 95443 h 132388"/>
                <a:gd name="connsiteX7" fmla="*/ 1899612 w 3947006"/>
                <a:gd name="connsiteY7" fmla="*/ 95443 h 132388"/>
                <a:gd name="connsiteX8" fmla="*/ 1899612 w 3947006"/>
                <a:gd name="connsiteY8" fmla="*/ 86206 h 132388"/>
                <a:gd name="connsiteX9" fmla="*/ 2025842 w 3947006"/>
                <a:gd name="connsiteY9" fmla="*/ 86206 h 132388"/>
                <a:gd name="connsiteX10" fmla="*/ 2031999 w 3947006"/>
                <a:gd name="connsiteY10" fmla="*/ 80049 h 132388"/>
                <a:gd name="connsiteX11" fmla="*/ 2687782 w 3947006"/>
                <a:gd name="connsiteY11" fmla="*/ 80049 h 132388"/>
                <a:gd name="connsiteX12" fmla="*/ 2687782 w 3947006"/>
                <a:gd name="connsiteY12" fmla="*/ 80049 h 132388"/>
                <a:gd name="connsiteX13" fmla="*/ 2687782 w 3947006"/>
                <a:gd name="connsiteY13" fmla="*/ 52339 h 132388"/>
                <a:gd name="connsiteX14" fmla="*/ 2854036 w 3947006"/>
                <a:gd name="connsiteY14" fmla="*/ 52339 h 132388"/>
                <a:gd name="connsiteX15" fmla="*/ 2854036 w 3947006"/>
                <a:gd name="connsiteY15" fmla="*/ 40024 h 132388"/>
                <a:gd name="connsiteX16" fmla="*/ 3001818 w 3947006"/>
                <a:gd name="connsiteY16" fmla="*/ 40024 h 132388"/>
                <a:gd name="connsiteX17" fmla="*/ 2995660 w 3947006"/>
                <a:gd name="connsiteY17" fmla="*/ 33866 h 132388"/>
                <a:gd name="connsiteX18" fmla="*/ 3140363 w 3947006"/>
                <a:gd name="connsiteY18" fmla="*/ 33866 h 132388"/>
                <a:gd name="connsiteX19" fmla="*/ 3140363 w 3947006"/>
                <a:gd name="connsiteY19" fmla="*/ 30788 h 132388"/>
                <a:gd name="connsiteX20" fmla="*/ 3288145 w 3947006"/>
                <a:gd name="connsiteY20" fmla="*/ 30788 h 132388"/>
                <a:gd name="connsiteX21" fmla="*/ 3288145 w 3947006"/>
                <a:gd name="connsiteY21" fmla="*/ 24630 h 132388"/>
                <a:gd name="connsiteX22" fmla="*/ 3288145 w 3947006"/>
                <a:gd name="connsiteY22" fmla="*/ 9236 h 132388"/>
                <a:gd name="connsiteX23" fmla="*/ 3494424 w 3947006"/>
                <a:gd name="connsiteY23" fmla="*/ 9236 h 132388"/>
                <a:gd name="connsiteX24" fmla="*/ 3494424 w 3947006"/>
                <a:gd name="connsiteY24" fmla="*/ 6158 h 132388"/>
                <a:gd name="connsiteX25" fmla="*/ 3500582 w 3947006"/>
                <a:gd name="connsiteY25" fmla="*/ 0 h 132388"/>
                <a:gd name="connsiteX26" fmla="*/ 3947006 w 3947006"/>
                <a:gd name="connsiteY26" fmla="*/ 0 h 132388"/>
                <a:gd name="connsiteX0" fmla="*/ 0 w 3947006"/>
                <a:gd name="connsiteY0" fmla="*/ 132388 h 132388"/>
                <a:gd name="connsiteX1" fmla="*/ 895927 w 3947006"/>
                <a:gd name="connsiteY1" fmla="*/ 132388 h 132388"/>
                <a:gd name="connsiteX2" fmla="*/ 895927 w 3947006"/>
                <a:gd name="connsiteY2" fmla="*/ 107758 h 132388"/>
                <a:gd name="connsiteX3" fmla="*/ 1336194 w 3947006"/>
                <a:gd name="connsiteY3" fmla="*/ 107758 h 132388"/>
                <a:gd name="connsiteX4" fmla="*/ 1336194 w 3947006"/>
                <a:gd name="connsiteY4" fmla="*/ 101600 h 132388"/>
                <a:gd name="connsiteX5" fmla="*/ 1693333 w 3947006"/>
                <a:gd name="connsiteY5" fmla="*/ 101600 h 132388"/>
                <a:gd name="connsiteX6" fmla="*/ 1699490 w 3947006"/>
                <a:gd name="connsiteY6" fmla="*/ 95443 h 132388"/>
                <a:gd name="connsiteX7" fmla="*/ 1899612 w 3947006"/>
                <a:gd name="connsiteY7" fmla="*/ 95443 h 132388"/>
                <a:gd name="connsiteX8" fmla="*/ 1899612 w 3947006"/>
                <a:gd name="connsiteY8" fmla="*/ 86206 h 132388"/>
                <a:gd name="connsiteX9" fmla="*/ 2025842 w 3947006"/>
                <a:gd name="connsiteY9" fmla="*/ 86206 h 132388"/>
                <a:gd name="connsiteX10" fmla="*/ 2031999 w 3947006"/>
                <a:gd name="connsiteY10" fmla="*/ 80049 h 132388"/>
                <a:gd name="connsiteX11" fmla="*/ 2687782 w 3947006"/>
                <a:gd name="connsiteY11" fmla="*/ 80049 h 132388"/>
                <a:gd name="connsiteX12" fmla="*/ 2687782 w 3947006"/>
                <a:gd name="connsiteY12" fmla="*/ 80049 h 132388"/>
                <a:gd name="connsiteX13" fmla="*/ 2687782 w 3947006"/>
                <a:gd name="connsiteY13" fmla="*/ 52339 h 132388"/>
                <a:gd name="connsiteX14" fmla="*/ 2854036 w 3947006"/>
                <a:gd name="connsiteY14" fmla="*/ 52339 h 132388"/>
                <a:gd name="connsiteX15" fmla="*/ 2854036 w 3947006"/>
                <a:gd name="connsiteY15" fmla="*/ 40024 h 132388"/>
                <a:gd name="connsiteX16" fmla="*/ 3001818 w 3947006"/>
                <a:gd name="connsiteY16" fmla="*/ 40024 h 132388"/>
                <a:gd name="connsiteX17" fmla="*/ 3000422 w 3947006"/>
                <a:gd name="connsiteY17" fmla="*/ 33866 h 132388"/>
                <a:gd name="connsiteX18" fmla="*/ 3140363 w 3947006"/>
                <a:gd name="connsiteY18" fmla="*/ 33866 h 132388"/>
                <a:gd name="connsiteX19" fmla="*/ 3140363 w 3947006"/>
                <a:gd name="connsiteY19" fmla="*/ 30788 h 132388"/>
                <a:gd name="connsiteX20" fmla="*/ 3288145 w 3947006"/>
                <a:gd name="connsiteY20" fmla="*/ 30788 h 132388"/>
                <a:gd name="connsiteX21" fmla="*/ 3288145 w 3947006"/>
                <a:gd name="connsiteY21" fmla="*/ 24630 h 132388"/>
                <a:gd name="connsiteX22" fmla="*/ 3288145 w 3947006"/>
                <a:gd name="connsiteY22" fmla="*/ 9236 h 132388"/>
                <a:gd name="connsiteX23" fmla="*/ 3494424 w 3947006"/>
                <a:gd name="connsiteY23" fmla="*/ 9236 h 132388"/>
                <a:gd name="connsiteX24" fmla="*/ 3494424 w 3947006"/>
                <a:gd name="connsiteY24" fmla="*/ 6158 h 132388"/>
                <a:gd name="connsiteX25" fmla="*/ 3500582 w 3947006"/>
                <a:gd name="connsiteY25" fmla="*/ 0 h 132388"/>
                <a:gd name="connsiteX26" fmla="*/ 3947006 w 3947006"/>
                <a:gd name="connsiteY26" fmla="*/ 0 h 132388"/>
                <a:gd name="connsiteX0" fmla="*/ 0 w 3947006"/>
                <a:gd name="connsiteY0" fmla="*/ 132388 h 132388"/>
                <a:gd name="connsiteX1" fmla="*/ 895927 w 3947006"/>
                <a:gd name="connsiteY1" fmla="*/ 132388 h 132388"/>
                <a:gd name="connsiteX2" fmla="*/ 895927 w 3947006"/>
                <a:gd name="connsiteY2" fmla="*/ 107758 h 132388"/>
                <a:gd name="connsiteX3" fmla="*/ 1336194 w 3947006"/>
                <a:gd name="connsiteY3" fmla="*/ 107758 h 132388"/>
                <a:gd name="connsiteX4" fmla="*/ 1336194 w 3947006"/>
                <a:gd name="connsiteY4" fmla="*/ 101600 h 132388"/>
                <a:gd name="connsiteX5" fmla="*/ 1693333 w 3947006"/>
                <a:gd name="connsiteY5" fmla="*/ 101600 h 132388"/>
                <a:gd name="connsiteX6" fmla="*/ 1699490 w 3947006"/>
                <a:gd name="connsiteY6" fmla="*/ 95443 h 132388"/>
                <a:gd name="connsiteX7" fmla="*/ 1899612 w 3947006"/>
                <a:gd name="connsiteY7" fmla="*/ 95443 h 132388"/>
                <a:gd name="connsiteX8" fmla="*/ 1899612 w 3947006"/>
                <a:gd name="connsiteY8" fmla="*/ 86206 h 132388"/>
                <a:gd name="connsiteX9" fmla="*/ 2025842 w 3947006"/>
                <a:gd name="connsiteY9" fmla="*/ 86206 h 132388"/>
                <a:gd name="connsiteX10" fmla="*/ 2031999 w 3947006"/>
                <a:gd name="connsiteY10" fmla="*/ 80049 h 132388"/>
                <a:gd name="connsiteX11" fmla="*/ 2687782 w 3947006"/>
                <a:gd name="connsiteY11" fmla="*/ 80049 h 132388"/>
                <a:gd name="connsiteX12" fmla="*/ 2687782 w 3947006"/>
                <a:gd name="connsiteY12" fmla="*/ 80049 h 132388"/>
                <a:gd name="connsiteX13" fmla="*/ 2687782 w 3947006"/>
                <a:gd name="connsiteY13" fmla="*/ 52339 h 132388"/>
                <a:gd name="connsiteX14" fmla="*/ 2854036 w 3947006"/>
                <a:gd name="connsiteY14" fmla="*/ 52339 h 132388"/>
                <a:gd name="connsiteX15" fmla="*/ 2854036 w 3947006"/>
                <a:gd name="connsiteY15" fmla="*/ 40024 h 132388"/>
                <a:gd name="connsiteX16" fmla="*/ 3001818 w 3947006"/>
                <a:gd name="connsiteY16" fmla="*/ 40024 h 132388"/>
                <a:gd name="connsiteX17" fmla="*/ 3005184 w 3947006"/>
                <a:gd name="connsiteY17" fmla="*/ 33866 h 132388"/>
                <a:gd name="connsiteX18" fmla="*/ 3140363 w 3947006"/>
                <a:gd name="connsiteY18" fmla="*/ 33866 h 132388"/>
                <a:gd name="connsiteX19" fmla="*/ 3140363 w 3947006"/>
                <a:gd name="connsiteY19" fmla="*/ 30788 h 132388"/>
                <a:gd name="connsiteX20" fmla="*/ 3288145 w 3947006"/>
                <a:gd name="connsiteY20" fmla="*/ 30788 h 132388"/>
                <a:gd name="connsiteX21" fmla="*/ 3288145 w 3947006"/>
                <a:gd name="connsiteY21" fmla="*/ 24630 h 132388"/>
                <a:gd name="connsiteX22" fmla="*/ 3288145 w 3947006"/>
                <a:gd name="connsiteY22" fmla="*/ 9236 h 132388"/>
                <a:gd name="connsiteX23" fmla="*/ 3494424 w 3947006"/>
                <a:gd name="connsiteY23" fmla="*/ 9236 h 132388"/>
                <a:gd name="connsiteX24" fmla="*/ 3494424 w 3947006"/>
                <a:gd name="connsiteY24" fmla="*/ 6158 h 132388"/>
                <a:gd name="connsiteX25" fmla="*/ 3500582 w 3947006"/>
                <a:gd name="connsiteY25" fmla="*/ 0 h 132388"/>
                <a:gd name="connsiteX26" fmla="*/ 3947006 w 3947006"/>
                <a:gd name="connsiteY26" fmla="*/ 0 h 132388"/>
                <a:gd name="connsiteX0" fmla="*/ 0 w 3947006"/>
                <a:gd name="connsiteY0" fmla="*/ 132388 h 132388"/>
                <a:gd name="connsiteX1" fmla="*/ 895927 w 3947006"/>
                <a:gd name="connsiteY1" fmla="*/ 132388 h 132388"/>
                <a:gd name="connsiteX2" fmla="*/ 895927 w 3947006"/>
                <a:gd name="connsiteY2" fmla="*/ 107758 h 132388"/>
                <a:gd name="connsiteX3" fmla="*/ 1336194 w 3947006"/>
                <a:gd name="connsiteY3" fmla="*/ 107758 h 132388"/>
                <a:gd name="connsiteX4" fmla="*/ 1336194 w 3947006"/>
                <a:gd name="connsiteY4" fmla="*/ 101600 h 132388"/>
                <a:gd name="connsiteX5" fmla="*/ 1693333 w 3947006"/>
                <a:gd name="connsiteY5" fmla="*/ 101600 h 132388"/>
                <a:gd name="connsiteX6" fmla="*/ 1699490 w 3947006"/>
                <a:gd name="connsiteY6" fmla="*/ 95443 h 132388"/>
                <a:gd name="connsiteX7" fmla="*/ 1899612 w 3947006"/>
                <a:gd name="connsiteY7" fmla="*/ 95443 h 132388"/>
                <a:gd name="connsiteX8" fmla="*/ 1899612 w 3947006"/>
                <a:gd name="connsiteY8" fmla="*/ 86206 h 132388"/>
                <a:gd name="connsiteX9" fmla="*/ 2025842 w 3947006"/>
                <a:gd name="connsiteY9" fmla="*/ 86206 h 132388"/>
                <a:gd name="connsiteX10" fmla="*/ 2031999 w 3947006"/>
                <a:gd name="connsiteY10" fmla="*/ 80049 h 132388"/>
                <a:gd name="connsiteX11" fmla="*/ 2687782 w 3947006"/>
                <a:gd name="connsiteY11" fmla="*/ 80049 h 132388"/>
                <a:gd name="connsiteX12" fmla="*/ 2687782 w 3947006"/>
                <a:gd name="connsiteY12" fmla="*/ 80049 h 132388"/>
                <a:gd name="connsiteX13" fmla="*/ 2687782 w 3947006"/>
                <a:gd name="connsiteY13" fmla="*/ 52339 h 132388"/>
                <a:gd name="connsiteX14" fmla="*/ 2854036 w 3947006"/>
                <a:gd name="connsiteY14" fmla="*/ 52339 h 132388"/>
                <a:gd name="connsiteX15" fmla="*/ 2854036 w 3947006"/>
                <a:gd name="connsiteY15" fmla="*/ 40024 h 132388"/>
                <a:gd name="connsiteX16" fmla="*/ 3001818 w 3947006"/>
                <a:gd name="connsiteY16" fmla="*/ 40024 h 132388"/>
                <a:gd name="connsiteX17" fmla="*/ 3005184 w 3947006"/>
                <a:gd name="connsiteY17" fmla="*/ 33866 h 132388"/>
                <a:gd name="connsiteX18" fmla="*/ 3140363 w 3947006"/>
                <a:gd name="connsiteY18" fmla="*/ 33866 h 132388"/>
                <a:gd name="connsiteX19" fmla="*/ 3140363 w 3947006"/>
                <a:gd name="connsiteY19" fmla="*/ 30788 h 132388"/>
                <a:gd name="connsiteX20" fmla="*/ 3288145 w 3947006"/>
                <a:gd name="connsiteY20" fmla="*/ 30788 h 132388"/>
                <a:gd name="connsiteX21" fmla="*/ 3288145 w 3947006"/>
                <a:gd name="connsiteY21" fmla="*/ 24630 h 132388"/>
                <a:gd name="connsiteX22" fmla="*/ 3288145 w 3947006"/>
                <a:gd name="connsiteY22" fmla="*/ 9236 h 132388"/>
                <a:gd name="connsiteX23" fmla="*/ 3494424 w 3947006"/>
                <a:gd name="connsiteY23" fmla="*/ 9236 h 132388"/>
                <a:gd name="connsiteX24" fmla="*/ 3494424 w 3947006"/>
                <a:gd name="connsiteY24" fmla="*/ 6158 h 132388"/>
                <a:gd name="connsiteX25" fmla="*/ 3493438 w 3947006"/>
                <a:gd name="connsiteY25" fmla="*/ 0 h 132388"/>
                <a:gd name="connsiteX26" fmla="*/ 3947006 w 3947006"/>
                <a:gd name="connsiteY26" fmla="*/ 0 h 132388"/>
                <a:gd name="connsiteX0" fmla="*/ 0 w 3947006"/>
                <a:gd name="connsiteY0" fmla="*/ 132388 h 132388"/>
                <a:gd name="connsiteX1" fmla="*/ 895927 w 3947006"/>
                <a:gd name="connsiteY1" fmla="*/ 132388 h 132388"/>
                <a:gd name="connsiteX2" fmla="*/ 895927 w 3947006"/>
                <a:gd name="connsiteY2" fmla="*/ 107758 h 132388"/>
                <a:gd name="connsiteX3" fmla="*/ 1336194 w 3947006"/>
                <a:gd name="connsiteY3" fmla="*/ 107758 h 132388"/>
                <a:gd name="connsiteX4" fmla="*/ 1336194 w 3947006"/>
                <a:gd name="connsiteY4" fmla="*/ 101600 h 132388"/>
                <a:gd name="connsiteX5" fmla="*/ 1693333 w 3947006"/>
                <a:gd name="connsiteY5" fmla="*/ 101600 h 132388"/>
                <a:gd name="connsiteX6" fmla="*/ 1697109 w 3947006"/>
                <a:gd name="connsiteY6" fmla="*/ 95443 h 132388"/>
                <a:gd name="connsiteX7" fmla="*/ 1899612 w 3947006"/>
                <a:gd name="connsiteY7" fmla="*/ 95443 h 132388"/>
                <a:gd name="connsiteX8" fmla="*/ 1899612 w 3947006"/>
                <a:gd name="connsiteY8" fmla="*/ 86206 h 132388"/>
                <a:gd name="connsiteX9" fmla="*/ 2025842 w 3947006"/>
                <a:gd name="connsiteY9" fmla="*/ 86206 h 132388"/>
                <a:gd name="connsiteX10" fmla="*/ 2031999 w 3947006"/>
                <a:gd name="connsiteY10" fmla="*/ 80049 h 132388"/>
                <a:gd name="connsiteX11" fmla="*/ 2687782 w 3947006"/>
                <a:gd name="connsiteY11" fmla="*/ 80049 h 132388"/>
                <a:gd name="connsiteX12" fmla="*/ 2687782 w 3947006"/>
                <a:gd name="connsiteY12" fmla="*/ 80049 h 132388"/>
                <a:gd name="connsiteX13" fmla="*/ 2687782 w 3947006"/>
                <a:gd name="connsiteY13" fmla="*/ 52339 h 132388"/>
                <a:gd name="connsiteX14" fmla="*/ 2854036 w 3947006"/>
                <a:gd name="connsiteY14" fmla="*/ 52339 h 132388"/>
                <a:gd name="connsiteX15" fmla="*/ 2854036 w 3947006"/>
                <a:gd name="connsiteY15" fmla="*/ 40024 h 132388"/>
                <a:gd name="connsiteX16" fmla="*/ 3001818 w 3947006"/>
                <a:gd name="connsiteY16" fmla="*/ 40024 h 132388"/>
                <a:gd name="connsiteX17" fmla="*/ 3005184 w 3947006"/>
                <a:gd name="connsiteY17" fmla="*/ 33866 h 132388"/>
                <a:gd name="connsiteX18" fmla="*/ 3140363 w 3947006"/>
                <a:gd name="connsiteY18" fmla="*/ 33866 h 132388"/>
                <a:gd name="connsiteX19" fmla="*/ 3140363 w 3947006"/>
                <a:gd name="connsiteY19" fmla="*/ 30788 h 132388"/>
                <a:gd name="connsiteX20" fmla="*/ 3288145 w 3947006"/>
                <a:gd name="connsiteY20" fmla="*/ 30788 h 132388"/>
                <a:gd name="connsiteX21" fmla="*/ 3288145 w 3947006"/>
                <a:gd name="connsiteY21" fmla="*/ 24630 h 132388"/>
                <a:gd name="connsiteX22" fmla="*/ 3288145 w 3947006"/>
                <a:gd name="connsiteY22" fmla="*/ 9236 h 132388"/>
                <a:gd name="connsiteX23" fmla="*/ 3494424 w 3947006"/>
                <a:gd name="connsiteY23" fmla="*/ 9236 h 132388"/>
                <a:gd name="connsiteX24" fmla="*/ 3494424 w 3947006"/>
                <a:gd name="connsiteY24" fmla="*/ 6158 h 132388"/>
                <a:gd name="connsiteX25" fmla="*/ 3493438 w 3947006"/>
                <a:gd name="connsiteY25" fmla="*/ 0 h 132388"/>
                <a:gd name="connsiteX26" fmla="*/ 3947006 w 3947006"/>
                <a:gd name="connsiteY26" fmla="*/ 0 h 132388"/>
                <a:gd name="connsiteX0" fmla="*/ 0 w 3947006"/>
                <a:gd name="connsiteY0" fmla="*/ 132388 h 132388"/>
                <a:gd name="connsiteX1" fmla="*/ 895927 w 3947006"/>
                <a:gd name="connsiteY1" fmla="*/ 132388 h 132388"/>
                <a:gd name="connsiteX2" fmla="*/ 895927 w 3947006"/>
                <a:gd name="connsiteY2" fmla="*/ 107758 h 132388"/>
                <a:gd name="connsiteX3" fmla="*/ 1336194 w 3947006"/>
                <a:gd name="connsiteY3" fmla="*/ 107758 h 132388"/>
                <a:gd name="connsiteX4" fmla="*/ 1336194 w 3947006"/>
                <a:gd name="connsiteY4" fmla="*/ 101600 h 132388"/>
                <a:gd name="connsiteX5" fmla="*/ 1693333 w 3947006"/>
                <a:gd name="connsiteY5" fmla="*/ 101600 h 132388"/>
                <a:gd name="connsiteX6" fmla="*/ 1697109 w 3947006"/>
                <a:gd name="connsiteY6" fmla="*/ 95443 h 132388"/>
                <a:gd name="connsiteX7" fmla="*/ 1899612 w 3947006"/>
                <a:gd name="connsiteY7" fmla="*/ 95443 h 132388"/>
                <a:gd name="connsiteX8" fmla="*/ 1899612 w 3947006"/>
                <a:gd name="connsiteY8" fmla="*/ 86206 h 132388"/>
                <a:gd name="connsiteX9" fmla="*/ 2025842 w 3947006"/>
                <a:gd name="connsiteY9" fmla="*/ 86206 h 132388"/>
                <a:gd name="connsiteX10" fmla="*/ 2024855 w 3947006"/>
                <a:gd name="connsiteY10" fmla="*/ 80049 h 132388"/>
                <a:gd name="connsiteX11" fmla="*/ 2687782 w 3947006"/>
                <a:gd name="connsiteY11" fmla="*/ 80049 h 132388"/>
                <a:gd name="connsiteX12" fmla="*/ 2687782 w 3947006"/>
                <a:gd name="connsiteY12" fmla="*/ 80049 h 132388"/>
                <a:gd name="connsiteX13" fmla="*/ 2687782 w 3947006"/>
                <a:gd name="connsiteY13" fmla="*/ 52339 h 132388"/>
                <a:gd name="connsiteX14" fmla="*/ 2854036 w 3947006"/>
                <a:gd name="connsiteY14" fmla="*/ 52339 h 132388"/>
                <a:gd name="connsiteX15" fmla="*/ 2854036 w 3947006"/>
                <a:gd name="connsiteY15" fmla="*/ 40024 h 132388"/>
                <a:gd name="connsiteX16" fmla="*/ 3001818 w 3947006"/>
                <a:gd name="connsiteY16" fmla="*/ 40024 h 132388"/>
                <a:gd name="connsiteX17" fmla="*/ 3005184 w 3947006"/>
                <a:gd name="connsiteY17" fmla="*/ 33866 h 132388"/>
                <a:gd name="connsiteX18" fmla="*/ 3140363 w 3947006"/>
                <a:gd name="connsiteY18" fmla="*/ 33866 h 132388"/>
                <a:gd name="connsiteX19" fmla="*/ 3140363 w 3947006"/>
                <a:gd name="connsiteY19" fmla="*/ 30788 h 132388"/>
                <a:gd name="connsiteX20" fmla="*/ 3288145 w 3947006"/>
                <a:gd name="connsiteY20" fmla="*/ 30788 h 132388"/>
                <a:gd name="connsiteX21" fmla="*/ 3288145 w 3947006"/>
                <a:gd name="connsiteY21" fmla="*/ 24630 h 132388"/>
                <a:gd name="connsiteX22" fmla="*/ 3288145 w 3947006"/>
                <a:gd name="connsiteY22" fmla="*/ 9236 h 132388"/>
                <a:gd name="connsiteX23" fmla="*/ 3494424 w 3947006"/>
                <a:gd name="connsiteY23" fmla="*/ 9236 h 132388"/>
                <a:gd name="connsiteX24" fmla="*/ 3494424 w 3947006"/>
                <a:gd name="connsiteY24" fmla="*/ 6158 h 132388"/>
                <a:gd name="connsiteX25" fmla="*/ 3493438 w 3947006"/>
                <a:gd name="connsiteY25" fmla="*/ 0 h 132388"/>
                <a:gd name="connsiteX26" fmla="*/ 3947006 w 3947006"/>
                <a:gd name="connsiteY26" fmla="*/ 0 h 132388"/>
                <a:gd name="connsiteX0" fmla="*/ 0 w 3947006"/>
                <a:gd name="connsiteY0" fmla="*/ 134769 h 134769"/>
                <a:gd name="connsiteX1" fmla="*/ 895927 w 3947006"/>
                <a:gd name="connsiteY1" fmla="*/ 134769 h 134769"/>
                <a:gd name="connsiteX2" fmla="*/ 895927 w 3947006"/>
                <a:gd name="connsiteY2" fmla="*/ 110139 h 134769"/>
                <a:gd name="connsiteX3" fmla="*/ 1336194 w 3947006"/>
                <a:gd name="connsiteY3" fmla="*/ 110139 h 134769"/>
                <a:gd name="connsiteX4" fmla="*/ 1336194 w 3947006"/>
                <a:gd name="connsiteY4" fmla="*/ 103981 h 134769"/>
                <a:gd name="connsiteX5" fmla="*/ 1693333 w 3947006"/>
                <a:gd name="connsiteY5" fmla="*/ 103981 h 134769"/>
                <a:gd name="connsiteX6" fmla="*/ 1697109 w 3947006"/>
                <a:gd name="connsiteY6" fmla="*/ 97824 h 134769"/>
                <a:gd name="connsiteX7" fmla="*/ 1899612 w 3947006"/>
                <a:gd name="connsiteY7" fmla="*/ 97824 h 134769"/>
                <a:gd name="connsiteX8" fmla="*/ 1899612 w 3947006"/>
                <a:gd name="connsiteY8" fmla="*/ 88587 h 134769"/>
                <a:gd name="connsiteX9" fmla="*/ 2025842 w 3947006"/>
                <a:gd name="connsiteY9" fmla="*/ 88587 h 134769"/>
                <a:gd name="connsiteX10" fmla="*/ 2024855 w 3947006"/>
                <a:gd name="connsiteY10" fmla="*/ 82430 h 134769"/>
                <a:gd name="connsiteX11" fmla="*/ 2687782 w 3947006"/>
                <a:gd name="connsiteY11" fmla="*/ 82430 h 134769"/>
                <a:gd name="connsiteX12" fmla="*/ 2687782 w 3947006"/>
                <a:gd name="connsiteY12" fmla="*/ 82430 h 134769"/>
                <a:gd name="connsiteX13" fmla="*/ 2687782 w 3947006"/>
                <a:gd name="connsiteY13" fmla="*/ 54720 h 134769"/>
                <a:gd name="connsiteX14" fmla="*/ 2854036 w 3947006"/>
                <a:gd name="connsiteY14" fmla="*/ 54720 h 134769"/>
                <a:gd name="connsiteX15" fmla="*/ 2854036 w 3947006"/>
                <a:gd name="connsiteY15" fmla="*/ 42405 h 134769"/>
                <a:gd name="connsiteX16" fmla="*/ 3001818 w 3947006"/>
                <a:gd name="connsiteY16" fmla="*/ 42405 h 134769"/>
                <a:gd name="connsiteX17" fmla="*/ 3005184 w 3947006"/>
                <a:gd name="connsiteY17" fmla="*/ 36247 h 134769"/>
                <a:gd name="connsiteX18" fmla="*/ 3140363 w 3947006"/>
                <a:gd name="connsiteY18" fmla="*/ 36247 h 134769"/>
                <a:gd name="connsiteX19" fmla="*/ 3140363 w 3947006"/>
                <a:gd name="connsiteY19" fmla="*/ 33169 h 134769"/>
                <a:gd name="connsiteX20" fmla="*/ 3288145 w 3947006"/>
                <a:gd name="connsiteY20" fmla="*/ 33169 h 134769"/>
                <a:gd name="connsiteX21" fmla="*/ 3288145 w 3947006"/>
                <a:gd name="connsiteY21" fmla="*/ 27011 h 134769"/>
                <a:gd name="connsiteX22" fmla="*/ 3288145 w 3947006"/>
                <a:gd name="connsiteY22" fmla="*/ 11617 h 134769"/>
                <a:gd name="connsiteX23" fmla="*/ 3494424 w 3947006"/>
                <a:gd name="connsiteY23" fmla="*/ 11617 h 134769"/>
                <a:gd name="connsiteX24" fmla="*/ 3494424 w 3947006"/>
                <a:gd name="connsiteY24" fmla="*/ 8539 h 134769"/>
                <a:gd name="connsiteX25" fmla="*/ 3495819 w 3947006"/>
                <a:gd name="connsiteY25" fmla="*/ 0 h 134769"/>
                <a:gd name="connsiteX26" fmla="*/ 3947006 w 3947006"/>
                <a:gd name="connsiteY26" fmla="*/ 2381 h 134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47006" h="134769">
                  <a:moveTo>
                    <a:pt x="0" y="134769"/>
                  </a:moveTo>
                  <a:lnTo>
                    <a:pt x="895927" y="134769"/>
                  </a:lnTo>
                  <a:lnTo>
                    <a:pt x="895927" y="110139"/>
                  </a:lnTo>
                  <a:lnTo>
                    <a:pt x="1336194" y="110139"/>
                  </a:lnTo>
                  <a:lnTo>
                    <a:pt x="1336194" y="103981"/>
                  </a:lnTo>
                  <a:lnTo>
                    <a:pt x="1693333" y="103981"/>
                  </a:lnTo>
                  <a:lnTo>
                    <a:pt x="1697109" y="97824"/>
                  </a:lnTo>
                  <a:lnTo>
                    <a:pt x="1899612" y="97824"/>
                  </a:lnTo>
                  <a:lnTo>
                    <a:pt x="1899612" y="88587"/>
                  </a:lnTo>
                  <a:lnTo>
                    <a:pt x="2025842" y="88587"/>
                  </a:lnTo>
                  <a:lnTo>
                    <a:pt x="2024855" y="82430"/>
                  </a:lnTo>
                  <a:lnTo>
                    <a:pt x="2687782" y="82430"/>
                  </a:lnTo>
                  <a:lnTo>
                    <a:pt x="2687782" y="82430"/>
                  </a:lnTo>
                  <a:lnTo>
                    <a:pt x="2687782" y="54720"/>
                  </a:lnTo>
                  <a:lnTo>
                    <a:pt x="2854036" y="54720"/>
                  </a:lnTo>
                  <a:lnTo>
                    <a:pt x="2854036" y="42405"/>
                  </a:lnTo>
                  <a:lnTo>
                    <a:pt x="3001818" y="42405"/>
                  </a:lnTo>
                  <a:lnTo>
                    <a:pt x="3005184" y="36247"/>
                  </a:lnTo>
                  <a:lnTo>
                    <a:pt x="3140363" y="36247"/>
                  </a:lnTo>
                  <a:lnTo>
                    <a:pt x="3140363" y="33169"/>
                  </a:lnTo>
                  <a:lnTo>
                    <a:pt x="3288145" y="33169"/>
                  </a:lnTo>
                  <a:lnTo>
                    <a:pt x="3288145" y="27011"/>
                  </a:lnTo>
                  <a:lnTo>
                    <a:pt x="3288145" y="11617"/>
                  </a:lnTo>
                  <a:lnTo>
                    <a:pt x="3494424" y="11617"/>
                  </a:lnTo>
                  <a:lnTo>
                    <a:pt x="3494424" y="8539"/>
                  </a:lnTo>
                  <a:lnTo>
                    <a:pt x="3495819" y="0"/>
                  </a:lnTo>
                  <a:lnTo>
                    <a:pt x="3947006" y="2381"/>
                  </a:lnTo>
                </a:path>
              </a:pathLst>
            </a:custGeom>
            <a:noFill/>
            <a:ln w="28575">
              <a:solidFill>
                <a:schemeClr val="accent3"/>
              </a:solidFill>
              <a:miter lim="800000"/>
              <a:headEnd/>
              <a:tailEnd/>
            </a:ln>
          </p:spPr>
          <p:txBody>
            <a:bodyPr rtlCol="0" anchor="ctr"/>
            <a:lstStyle/>
            <a:p>
              <a:pPr algn="ctr"/>
              <a:endParaRPr lang="en-US" dirty="0"/>
            </a:p>
          </p:txBody>
        </p:sp>
        <p:sp>
          <p:nvSpPr>
            <p:cNvPr id="129" name="Freeform: Shape 128">
              <a:extLst>
                <a:ext uri="{FF2B5EF4-FFF2-40B4-BE49-F238E27FC236}">
                  <a16:creationId xmlns:a16="http://schemas.microsoft.com/office/drawing/2014/main" id="{64A03655-240F-46A7-979D-E55F368892D6}"/>
                </a:ext>
              </a:extLst>
            </p:cNvPr>
            <p:cNvSpPr/>
            <p:nvPr/>
          </p:nvSpPr>
          <p:spPr bwMode="auto">
            <a:xfrm>
              <a:off x="1305406" y="5310909"/>
              <a:ext cx="3943927" cy="126230"/>
            </a:xfrm>
            <a:custGeom>
              <a:avLst/>
              <a:gdLst>
                <a:gd name="connsiteX0" fmla="*/ 0 w 3943927"/>
                <a:gd name="connsiteY0" fmla="*/ 126230 h 126230"/>
                <a:gd name="connsiteX1" fmla="*/ 2290618 w 3943927"/>
                <a:gd name="connsiteY1" fmla="*/ 126230 h 126230"/>
                <a:gd name="connsiteX2" fmla="*/ 2290618 w 3943927"/>
                <a:gd name="connsiteY2" fmla="*/ 64655 h 126230"/>
                <a:gd name="connsiteX3" fmla="*/ 3485188 w 3943927"/>
                <a:gd name="connsiteY3" fmla="*/ 64655 h 126230"/>
                <a:gd name="connsiteX4" fmla="*/ 3485188 w 3943927"/>
                <a:gd name="connsiteY4" fmla="*/ 0 h 126230"/>
                <a:gd name="connsiteX5" fmla="*/ 3943927 w 3943927"/>
                <a:gd name="connsiteY5" fmla="*/ 0 h 12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43927" h="126230">
                  <a:moveTo>
                    <a:pt x="0" y="126230"/>
                  </a:moveTo>
                  <a:lnTo>
                    <a:pt x="2290618" y="126230"/>
                  </a:lnTo>
                  <a:lnTo>
                    <a:pt x="2290618" y="64655"/>
                  </a:lnTo>
                  <a:lnTo>
                    <a:pt x="3485188" y="64655"/>
                  </a:lnTo>
                  <a:lnTo>
                    <a:pt x="3485188" y="0"/>
                  </a:lnTo>
                  <a:lnTo>
                    <a:pt x="3943927" y="0"/>
                  </a:lnTo>
                </a:path>
              </a:pathLst>
            </a:custGeom>
            <a:noFill/>
            <a:ln w="28575">
              <a:solidFill>
                <a:schemeClr val="accent6"/>
              </a:solidFill>
              <a:miter lim="800000"/>
              <a:headEnd/>
              <a:tailEnd/>
            </a:ln>
          </p:spPr>
          <p:txBody>
            <a:bodyPr rtlCol="0" anchor="ctr"/>
            <a:lstStyle/>
            <a:p>
              <a:pPr algn="ctr"/>
              <a:endParaRPr lang="en-US" dirty="0"/>
            </a:p>
          </p:txBody>
        </p:sp>
        <p:sp>
          <p:nvSpPr>
            <p:cNvPr id="131" name="Freeform: Shape 130">
              <a:extLst>
                <a:ext uri="{FF2B5EF4-FFF2-40B4-BE49-F238E27FC236}">
                  <a16:creationId xmlns:a16="http://schemas.microsoft.com/office/drawing/2014/main" id="{37D04D59-9C56-430F-8700-EEF599F88899}"/>
                </a:ext>
              </a:extLst>
            </p:cNvPr>
            <p:cNvSpPr/>
            <p:nvPr/>
          </p:nvSpPr>
          <p:spPr bwMode="auto">
            <a:xfrm>
              <a:off x="1302327" y="3925455"/>
              <a:ext cx="3940849" cy="1511684"/>
            </a:xfrm>
            <a:custGeom>
              <a:avLst/>
              <a:gdLst>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294303 w 3940849"/>
                <a:gd name="connsiteY31" fmla="*/ 326351 h 1511684"/>
                <a:gd name="connsiteX32" fmla="*/ 3189625 w 3940849"/>
                <a:gd name="connsiteY32" fmla="*/ 326351 h 1511684"/>
                <a:gd name="connsiteX33" fmla="*/ 3189625 w 3940849"/>
                <a:gd name="connsiteY33" fmla="*/ 344824 h 1511684"/>
                <a:gd name="connsiteX34" fmla="*/ 3161915 w 3940849"/>
                <a:gd name="connsiteY34" fmla="*/ 344824 h 1511684"/>
                <a:gd name="connsiteX35" fmla="*/ 3161915 w 3940849"/>
                <a:gd name="connsiteY35" fmla="*/ 360218 h 1511684"/>
                <a:gd name="connsiteX36" fmla="*/ 3128049 w 3940849"/>
                <a:gd name="connsiteY36" fmla="*/ 360218 h 1511684"/>
                <a:gd name="connsiteX37" fmla="*/ 3128049 w 3940849"/>
                <a:gd name="connsiteY37" fmla="*/ 381769 h 1511684"/>
                <a:gd name="connsiteX38" fmla="*/ 3088025 w 3940849"/>
                <a:gd name="connsiteY38" fmla="*/ 381769 h 1511684"/>
                <a:gd name="connsiteX39" fmla="*/ 3088025 w 3940849"/>
                <a:gd name="connsiteY39" fmla="*/ 394084 h 1511684"/>
                <a:gd name="connsiteX40" fmla="*/ 3023370 w 3940849"/>
                <a:gd name="connsiteY40" fmla="*/ 394084 h 1511684"/>
                <a:gd name="connsiteX41" fmla="*/ 3023370 w 3940849"/>
                <a:gd name="connsiteY41" fmla="*/ 394084 h 1511684"/>
                <a:gd name="connsiteX42" fmla="*/ 3032606 w 3940849"/>
                <a:gd name="connsiteY42" fmla="*/ 403320 h 1511684"/>
                <a:gd name="connsiteX43" fmla="*/ 2977188 w 3940849"/>
                <a:gd name="connsiteY43" fmla="*/ 403320 h 1511684"/>
                <a:gd name="connsiteX44" fmla="*/ 2977188 w 3940849"/>
                <a:gd name="connsiteY44" fmla="*/ 421793 h 1511684"/>
                <a:gd name="connsiteX45" fmla="*/ 2921770 w 3940849"/>
                <a:gd name="connsiteY45" fmla="*/ 421793 h 1511684"/>
                <a:gd name="connsiteX46" fmla="*/ 2921770 w 3940849"/>
                <a:gd name="connsiteY46" fmla="*/ 431030 h 1511684"/>
                <a:gd name="connsiteX47" fmla="*/ 2878667 w 3940849"/>
                <a:gd name="connsiteY47" fmla="*/ 431030 h 1511684"/>
                <a:gd name="connsiteX48" fmla="*/ 2878667 w 3940849"/>
                <a:gd name="connsiteY48" fmla="*/ 443345 h 1511684"/>
                <a:gd name="connsiteX49" fmla="*/ 2814012 w 3940849"/>
                <a:gd name="connsiteY49" fmla="*/ 443345 h 1511684"/>
                <a:gd name="connsiteX50" fmla="*/ 2814012 w 3940849"/>
                <a:gd name="connsiteY50" fmla="*/ 461818 h 1511684"/>
                <a:gd name="connsiteX51" fmla="*/ 2733964 w 3940849"/>
                <a:gd name="connsiteY51" fmla="*/ 461818 h 1511684"/>
                <a:gd name="connsiteX52" fmla="*/ 2721649 w 3940849"/>
                <a:gd name="connsiteY52" fmla="*/ 474133 h 1511684"/>
                <a:gd name="connsiteX53" fmla="*/ 2690861 w 3940849"/>
                <a:gd name="connsiteY53" fmla="*/ 474133 h 1511684"/>
                <a:gd name="connsiteX54" fmla="*/ 2690861 w 3940849"/>
                <a:gd name="connsiteY54" fmla="*/ 508000 h 1511684"/>
                <a:gd name="connsiteX55" fmla="*/ 2644679 w 3940849"/>
                <a:gd name="connsiteY55" fmla="*/ 508000 h 1511684"/>
                <a:gd name="connsiteX56" fmla="*/ 2644679 w 3940849"/>
                <a:gd name="connsiteY56" fmla="*/ 532630 h 1511684"/>
                <a:gd name="connsiteX57" fmla="*/ 2604655 w 3940849"/>
                <a:gd name="connsiteY57" fmla="*/ 532630 h 1511684"/>
                <a:gd name="connsiteX58" fmla="*/ 2573867 w 3940849"/>
                <a:gd name="connsiteY58" fmla="*/ 532630 h 1511684"/>
                <a:gd name="connsiteX59" fmla="*/ 2573867 w 3940849"/>
                <a:gd name="connsiteY59" fmla="*/ 557260 h 1511684"/>
                <a:gd name="connsiteX60" fmla="*/ 2540000 w 3940849"/>
                <a:gd name="connsiteY60" fmla="*/ 557260 h 1511684"/>
                <a:gd name="connsiteX61" fmla="*/ 2540000 w 3940849"/>
                <a:gd name="connsiteY61" fmla="*/ 597284 h 1511684"/>
                <a:gd name="connsiteX62" fmla="*/ 2496897 w 3940849"/>
                <a:gd name="connsiteY62" fmla="*/ 597284 h 1511684"/>
                <a:gd name="connsiteX63" fmla="*/ 2487661 w 3940849"/>
                <a:gd name="connsiteY63" fmla="*/ 606520 h 1511684"/>
                <a:gd name="connsiteX64" fmla="*/ 2438400 w 3940849"/>
                <a:gd name="connsiteY64" fmla="*/ 606520 h 1511684"/>
                <a:gd name="connsiteX65" fmla="*/ 2438400 w 3940849"/>
                <a:gd name="connsiteY65" fmla="*/ 640387 h 1511684"/>
                <a:gd name="connsiteX66" fmla="*/ 2401455 w 3940849"/>
                <a:gd name="connsiteY66" fmla="*/ 640387 h 1511684"/>
                <a:gd name="connsiteX67" fmla="*/ 2401455 w 3940849"/>
                <a:gd name="connsiteY67" fmla="*/ 661939 h 1511684"/>
                <a:gd name="connsiteX68" fmla="*/ 2373746 w 3940849"/>
                <a:gd name="connsiteY68" fmla="*/ 661939 h 1511684"/>
                <a:gd name="connsiteX69" fmla="*/ 2373746 w 3940849"/>
                <a:gd name="connsiteY69" fmla="*/ 683490 h 1511684"/>
                <a:gd name="connsiteX70" fmla="*/ 2333721 w 3940849"/>
                <a:gd name="connsiteY70" fmla="*/ 683490 h 1511684"/>
                <a:gd name="connsiteX71" fmla="*/ 2333721 w 3940849"/>
                <a:gd name="connsiteY71" fmla="*/ 683490 h 1511684"/>
                <a:gd name="connsiteX72" fmla="*/ 2333721 w 3940849"/>
                <a:gd name="connsiteY72" fmla="*/ 711200 h 1511684"/>
                <a:gd name="connsiteX73" fmla="*/ 2296776 w 3940849"/>
                <a:gd name="connsiteY73" fmla="*/ 711200 h 1511684"/>
                <a:gd name="connsiteX74" fmla="*/ 2296776 w 3940849"/>
                <a:gd name="connsiteY74" fmla="*/ 732751 h 1511684"/>
                <a:gd name="connsiteX75" fmla="*/ 2232121 w 3940849"/>
                <a:gd name="connsiteY75" fmla="*/ 732751 h 1511684"/>
                <a:gd name="connsiteX76" fmla="*/ 2232121 w 3940849"/>
                <a:gd name="connsiteY76" fmla="*/ 754303 h 1511684"/>
                <a:gd name="connsiteX77" fmla="*/ 2192097 w 3940849"/>
                <a:gd name="connsiteY77" fmla="*/ 754303 h 1511684"/>
                <a:gd name="connsiteX78" fmla="*/ 2192097 w 3940849"/>
                <a:gd name="connsiteY78" fmla="*/ 772775 h 1511684"/>
                <a:gd name="connsiteX79" fmla="*/ 2164388 w 3940849"/>
                <a:gd name="connsiteY79" fmla="*/ 772775 h 1511684"/>
                <a:gd name="connsiteX80" fmla="*/ 2164388 w 3940849"/>
                <a:gd name="connsiteY80" fmla="*/ 803563 h 1511684"/>
                <a:gd name="connsiteX81" fmla="*/ 2127443 w 3940849"/>
                <a:gd name="connsiteY81" fmla="*/ 803563 h 1511684"/>
                <a:gd name="connsiteX82" fmla="*/ 2127443 w 3940849"/>
                <a:gd name="connsiteY82" fmla="*/ 803563 h 1511684"/>
                <a:gd name="connsiteX83" fmla="*/ 2115128 w 3940849"/>
                <a:gd name="connsiteY83" fmla="*/ 803563 h 1511684"/>
                <a:gd name="connsiteX84" fmla="*/ 2108970 w 3940849"/>
                <a:gd name="connsiteY84" fmla="*/ 809721 h 1511684"/>
                <a:gd name="connsiteX85" fmla="*/ 2062788 w 3940849"/>
                <a:gd name="connsiteY85" fmla="*/ 809721 h 1511684"/>
                <a:gd name="connsiteX86" fmla="*/ 2062788 w 3940849"/>
                <a:gd name="connsiteY86" fmla="*/ 834351 h 1511684"/>
                <a:gd name="connsiteX87" fmla="*/ 2019685 w 3940849"/>
                <a:gd name="connsiteY87" fmla="*/ 834351 h 1511684"/>
                <a:gd name="connsiteX88" fmla="*/ 2019685 w 3940849"/>
                <a:gd name="connsiteY88" fmla="*/ 852824 h 1511684"/>
                <a:gd name="connsiteX89" fmla="*/ 1988897 w 3940849"/>
                <a:gd name="connsiteY89" fmla="*/ 852824 h 1511684"/>
                <a:gd name="connsiteX90" fmla="*/ 1988897 w 3940849"/>
                <a:gd name="connsiteY90" fmla="*/ 874375 h 1511684"/>
                <a:gd name="connsiteX91" fmla="*/ 1871903 w 3940849"/>
                <a:gd name="connsiteY91" fmla="*/ 874375 h 1511684"/>
                <a:gd name="connsiteX92" fmla="*/ 1871903 w 3940849"/>
                <a:gd name="connsiteY92" fmla="*/ 917478 h 1511684"/>
                <a:gd name="connsiteX93" fmla="*/ 1745673 w 3940849"/>
                <a:gd name="connsiteY93" fmla="*/ 917478 h 1511684"/>
                <a:gd name="connsiteX94" fmla="*/ 1745673 w 3940849"/>
                <a:gd name="connsiteY94" fmla="*/ 945187 h 1511684"/>
                <a:gd name="connsiteX95" fmla="*/ 1702570 w 3940849"/>
                <a:gd name="connsiteY95" fmla="*/ 945187 h 1511684"/>
                <a:gd name="connsiteX96" fmla="*/ 1702570 w 3940849"/>
                <a:gd name="connsiteY96" fmla="*/ 975975 h 1511684"/>
                <a:gd name="connsiteX97" fmla="*/ 1628679 w 3940849"/>
                <a:gd name="connsiteY97" fmla="*/ 975975 h 1511684"/>
                <a:gd name="connsiteX98" fmla="*/ 1628679 w 3940849"/>
                <a:gd name="connsiteY98" fmla="*/ 994448 h 1511684"/>
                <a:gd name="connsiteX99" fmla="*/ 1604049 w 3940849"/>
                <a:gd name="connsiteY99" fmla="*/ 994448 h 1511684"/>
                <a:gd name="connsiteX100" fmla="*/ 1604049 w 3940849"/>
                <a:gd name="connsiteY100" fmla="*/ 1016000 h 1511684"/>
                <a:gd name="connsiteX101" fmla="*/ 1465503 w 3940849"/>
                <a:gd name="connsiteY101" fmla="*/ 1016000 h 1511684"/>
                <a:gd name="connsiteX102" fmla="*/ 1465503 w 3940849"/>
                <a:gd name="connsiteY102" fmla="*/ 1046787 h 1511684"/>
                <a:gd name="connsiteX103" fmla="*/ 1416243 w 3940849"/>
                <a:gd name="connsiteY103" fmla="*/ 1046787 h 1511684"/>
                <a:gd name="connsiteX104" fmla="*/ 1416243 w 3940849"/>
                <a:gd name="connsiteY104" fmla="*/ 1074497 h 1511684"/>
                <a:gd name="connsiteX105" fmla="*/ 1379297 w 3940849"/>
                <a:gd name="connsiteY105" fmla="*/ 1074497 h 1511684"/>
                <a:gd name="connsiteX106" fmla="*/ 1379297 w 3940849"/>
                <a:gd name="connsiteY106" fmla="*/ 1092969 h 1511684"/>
                <a:gd name="connsiteX107" fmla="*/ 1336194 w 3940849"/>
                <a:gd name="connsiteY107" fmla="*/ 1092969 h 1511684"/>
                <a:gd name="connsiteX108" fmla="*/ 1336194 w 3940849"/>
                <a:gd name="connsiteY108" fmla="*/ 1111442 h 1511684"/>
                <a:gd name="connsiteX109" fmla="*/ 1271540 w 3940849"/>
                <a:gd name="connsiteY109" fmla="*/ 1111442 h 1511684"/>
                <a:gd name="connsiteX110" fmla="*/ 1256146 w 3940849"/>
                <a:gd name="connsiteY110" fmla="*/ 1126836 h 1511684"/>
                <a:gd name="connsiteX111" fmla="*/ 1219200 w 3940849"/>
                <a:gd name="connsiteY111" fmla="*/ 1126836 h 1511684"/>
                <a:gd name="connsiteX112" fmla="*/ 1219200 w 3940849"/>
                <a:gd name="connsiteY112" fmla="*/ 1148387 h 1511684"/>
                <a:gd name="connsiteX113" fmla="*/ 1185334 w 3940849"/>
                <a:gd name="connsiteY113" fmla="*/ 1148387 h 1511684"/>
                <a:gd name="connsiteX114" fmla="*/ 1185334 w 3940849"/>
                <a:gd name="connsiteY114" fmla="*/ 1160703 h 1511684"/>
                <a:gd name="connsiteX115" fmla="*/ 1083734 w 3940849"/>
                <a:gd name="connsiteY115" fmla="*/ 1160703 h 1511684"/>
                <a:gd name="connsiteX116" fmla="*/ 1083734 w 3940849"/>
                <a:gd name="connsiteY116" fmla="*/ 1191490 h 1511684"/>
                <a:gd name="connsiteX117" fmla="*/ 1040631 w 3940849"/>
                <a:gd name="connsiteY117" fmla="*/ 1191490 h 1511684"/>
                <a:gd name="connsiteX118" fmla="*/ 1040631 w 3940849"/>
                <a:gd name="connsiteY118" fmla="*/ 1203806 h 1511684"/>
                <a:gd name="connsiteX119" fmla="*/ 1006764 w 3940849"/>
                <a:gd name="connsiteY119" fmla="*/ 1203806 h 1511684"/>
                <a:gd name="connsiteX120" fmla="*/ 1006764 w 3940849"/>
                <a:gd name="connsiteY120" fmla="*/ 1213042 h 1511684"/>
                <a:gd name="connsiteX121" fmla="*/ 849746 w 3940849"/>
                <a:gd name="connsiteY121" fmla="*/ 1213042 h 1511684"/>
                <a:gd name="connsiteX122" fmla="*/ 849746 w 3940849"/>
                <a:gd name="connsiteY122" fmla="*/ 1240751 h 1511684"/>
                <a:gd name="connsiteX123" fmla="*/ 815879 w 3940849"/>
                <a:gd name="connsiteY123" fmla="*/ 1240751 h 1511684"/>
                <a:gd name="connsiteX124" fmla="*/ 815879 w 3940849"/>
                <a:gd name="connsiteY124" fmla="*/ 1256145 h 1511684"/>
                <a:gd name="connsiteX125" fmla="*/ 760461 w 3940849"/>
                <a:gd name="connsiteY125" fmla="*/ 1256145 h 1511684"/>
                <a:gd name="connsiteX126" fmla="*/ 705043 w 3940849"/>
                <a:gd name="connsiteY126" fmla="*/ 1256145 h 1511684"/>
                <a:gd name="connsiteX127" fmla="*/ 692728 w 3940849"/>
                <a:gd name="connsiteY127" fmla="*/ 1268460 h 1511684"/>
                <a:gd name="connsiteX128" fmla="*/ 680412 w 3940849"/>
                <a:gd name="connsiteY128" fmla="*/ 1268460 h 1511684"/>
                <a:gd name="connsiteX129" fmla="*/ 671176 w 3940849"/>
                <a:gd name="connsiteY129" fmla="*/ 1277696 h 1511684"/>
                <a:gd name="connsiteX130" fmla="*/ 609600 w 3940849"/>
                <a:gd name="connsiteY130" fmla="*/ 1277696 h 1511684"/>
                <a:gd name="connsiteX131" fmla="*/ 609600 w 3940849"/>
                <a:gd name="connsiteY131" fmla="*/ 1308484 h 1511684"/>
                <a:gd name="connsiteX132" fmla="*/ 489528 w 3940849"/>
                <a:gd name="connsiteY132" fmla="*/ 1308484 h 1511684"/>
                <a:gd name="connsiteX133" fmla="*/ 489528 w 3940849"/>
                <a:gd name="connsiteY133" fmla="*/ 1333115 h 1511684"/>
                <a:gd name="connsiteX134" fmla="*/ 424873 w 3940849"/>
                <a:gd name="connsiteY134" fmla="*/ 1333115 h 1511684"/>
                <a:gd name="connsiteX135" fmla="*/ 424873 w 3940849"/>
                <a:gd name="connsiteY135" fmla="*/ 1333115 h 1511684"/>
                <a:gd name="connsiteX136" fmla="*/ 369455 w 3940849"/>
                <a:gd name="connsiteY136" fmla="*/ 1333115 h 1511684"/>
                <a:gd name="connsiteX137" fmla="*/ 369455 w 3940849"/>
                <a:gd name="connsiteY137" fmla="*/ 1373139 h 1511684"/>
                <a:gd name="connsiteX138" fmla="*/ 314037 w 3940849"/>
                <a:gd name="connsiteY138" fmla="*/ 1373139 h 1511684"/>
                <a:gd name="connsiteX139" fmla="*/ 301721 w 3940849"/>
                <a:gd name="connsiteY139" fmla="*/ 1385455 h 1511684"/>
                <a:gd name="connsiteX140" fmla="*/ 310958 w 3940849"/>
                <a:gd name="connsiteY140" fmla="*/ 1385455 h 1511684"/>
                <a:gd name="connsiteX141" fmla="*/ 267855 w 3940849"/>
                <a:gd name="connsiteY141" fmla="*/ 1385455 h 1511684"/>
                <a:gd name="connsiteX142" fmla="*/ 267855 w 3940849"/>
                <a:gd name="connsiteY142" fmla="*/ 1410084 h 1511684"/>
                <a:gd name="connsiteX143" fmla="*/ 178570 w 3940849"/>
                <a:gd name="connsiteY143" fmla="*/ 1410084 h 1511684"/>
                <a:gd name="connsiteX144" fmla="*/ 178570 w 3940849"/>
                <a:gd name="connsiteY144" fmla="*/ 1410084 h 1511684"/>
                <a:gd name="connsiteX145" fmla="*/ 178570 w 3940849"/>
                <a:gd name="connsiteY145" fmla="*/ 1431636 h 1511684"/>
                <a:gd name="connsiteX146" fmla="*/ 101600 w 3940849"/>
                <a:gd name="connsiteY146" fmla="*/ 1431636 h 1511684"/>
                <a:gd name="connsiteX147" fmla="*/ 101600 w 3940849"/>
                <a:gd name="connsiteY147" fmla="*/ 1453187 h 1511684"/>
                <a:gd name="connsiteX148" fmla="*/ 64655 w 3940849"/>
                <a:gd name="connsiteY148" fmla="*/ 1453187 h 1511684"/>
                <a:gd name="connsiteX149" fmla="*/ 64655 w 3940849"/>
                <a:gd name="connsiteY149" fmla="*/ 1477818 h 1511684"/>
                <a:gd name="connsiteX150" fmla="*/ 33867 w 3940849"/>
                <a:gd name="connsiteY150" fmla="*/ 1477818 h 1511684"/>
                <a:gd name="connsiteX151" fmla="*/ 33867 w 3940849"/>
                <a:gd name="connsiteY151" fmla="*/ 1511684 h 1511684"/>
                <a:gd name="connsiteX152" fmla="*/ 0 w 3940849"/>
                <a:gd name="connsiteY152"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21649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87661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56146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692728 w 3940849"/>
                <a:gd name="connsiteY126" fmla="*/ 1268460 h 1511684"/>
                <a:gd name="connsiteX127" fmla="*/ 680412 w 3940849"/>
                <a:gd name="connsiteY127" fmla="*/ 1268460 h 1511684"/>
                <a:gd name="connsiteX128" fmla="*/ 671176 w 3940849"/>
                <a:gd name="connsiteY128" fmla="*/ 1277696 h 1511684"/>
                <a:gd name="connsiteX129" fmla="*/ 609600 w 3940849"/>
                <a:gd name="connsiteY129" fmla="*/ 1277696 h 1511684"/>
                <a:gd name="connsiteX130" fmla="*/ 609600 w 3940849"/>
                <a:gd name="connsiteY130" fmla="*/ 1308484 h 1511684"/>
                <a:gd name="connsiteX131" fmla="*/ 489528 w 3940849"/>
                <a:gd name="connsiteY131" fmla="*/ 1308484 h 1511684"/>
                <a:gd name="connsiteX132" fmla="*/ 489528 w 3940849"/>
                <a:gd name="connsiteY132" fmla="*/ 1333115 h 1511684"/>
                <a:gd name="connsiteX133" fmla="*/ 424873 w 3940849"/>
                <a:gd name="connsiteY133" fmla="*/ 1333115 h 1511684"/>
                <a:gd name="connsiteX134" fmla="*/ 424873 w 3940849"/>
                <a:gd name="connsiteY134" fmla="*/ 1333115 h 1511684"/>
                <a:gd name="connsiteX135" fmla="*/ 369455 w 3940849"/>
                <a:gd name="connsiteY135" fmla="*/ 1333115 h 1511684"/>
                <a:gd name="connsiteX136" fmla="*/ 369455 w 3940849"/>
                <a:gd name="connsiteY136" fmla="*/ 1373139 h 1511684"/>
                <a:gd name="connsiteX137" fmla="*/ 314037 w 3940849"/>
                <a:gd name="connsiteY137" fmla="*/ 1373139 h 1511684"/>
                <a:gd name="connsiteX138" fmla="*/ 301721 w 3940849"/>
                <a:gd name="connsiteY138" fmla="*/ 1385455 h 1511684"/>
                <a:gd name="connsiteX139" fmla="*/ 310958 w 3940849"/>
                <a:gd name="connsiteY139" fmla="*/ 1385455 h 1511684"/>
                <a:gd name="connsiteX140" fmla="*/ 267855 w 3940849"/>
                <a:gd name="connsiteY140" fmla="*/ 1385455 h 1511684"/>
                <a:gd name="connsiteX141" fmla="*/ 267855 w 3940849"/>
                <a:gd name="connsiteY141" fmla="*/ 1410084 h 1511684"/>
                <a:gd name="connsiteX142" fmla="*/ 178570 w 3940849"/>
                <a:gd name="connsiteY142" fmla="*/ 1410084 h 1511684"/>
                <a:gd name="connsiteX143" fmla="*/ 178570 w 3940849"/>
                <a:gd name="connsiteY143" fmla="*/ 1410084 h 1511684"/>
                <a:gd name="connsiteX144" fmla="*/ 178570 w 3940849"/>
                <a:gd name="connsiteY144" fmla="*/ 1431636 h 1511684"/>
                <a:gd name="connsiteX145" fmla="*/ 101600 w 3940849"/>
                <a:gd name="connsiteY145" fmla="*/ 1431636 h 1511684"/>
                <a:gd name="connsiteX146" fmla="*/ 101600 w 3940849"/>
                <a:gd name="connsiteY146" fmla="*/ 1453187 h 1511684"/>
                <a:gd name="connsiteX147" fmla="*/ 64655 w 3940849"/>
                <a:gd name="connsiteY147" fmla="*/ 1453187 h 1511684"/>
                <a:gd name="connsiteX148" fmla="*/ 64655 w 3940849"/>
                <a:gd name="connsiteY148" fmla="*/ 1477818 h 1511684"/>
                <a:gd name="connsiteX149" fmla="*/ 33867 w 3940849"/>
                <a:gd name="connsiteY149" fmla="*/ 1477818 h 1511684"/>
                <a:gd name="connsiteX150" fmla="*/ 33867 w 3940849"/>
                <a:gd name="connsiteY150" fmla="*/ 1511684 h 1511684"/>
                <a:gd name="connsiteX151" fmla="*/ 0 w 3940849"/>
                <a:gd name="connsiteY151"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21649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87661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56146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692728 w 3940849"/>
                <a:gd name="connsiteY126" fmla="*/ 1268460 h 1511684"/>
                <a:gd name="connsiteX127" fmla="*/ 680412 w 3940849"/>
                <a:gd name="connsiteY127" fmla="*/ 1268460 h 1511684"/>
                <a:gd name="connsiteX128" fmla="*/ 671176 w 3940849"/>
                <a:gd name="connsiteY128" fmla="*/ 1277696 h 1511684"/>
                <a:gd name="connsiteX129" fmla="*/ 609600 w 3940849"/>
                <a:gd name="connsiteY129" fmla="*/ 1277696 h 1511684"/>
                <a:gd name="connsiteX130" fmla="*/ 609600 w 3940849"/>
                <a:gd name="connsiteY130" fmla="*/ 1308484 h 1511684"/>
                <a:gd name="connsiteX131" fmla="*/ 489528 w 3940849"/>
                <a:gd name="connsiteY131" fmla="*/ 1308484 h 1511684"/>
                <a:gd name="connsiteX132" fmla="*/ 489528 w 3940849"/>
                <a:gd name="connsiteY132" fmla="*/ 1333115 h 1511684"/>
                <a:gd name="connsiteX133" fmla="*/ 424873 w 3940849"/>
                <a:gd name="connsiteY133" fmla="*/ 1333115 h 1511684"/>
                <a:gd name="connsiteX134" fmla="*/ 424873 w 3940849"/>
                <a:gd name="connsiteY134" fmla="*/ 1360824 h 1511684"/>
                <a:gd name="connsiteX135" fmla="*/ 369455 w 3940849"/>
                <a:gd name="connsiteY135" fmla="*/ 1333115 h 1511684"/>
                <a:gd name="connsiteX136" fmla="*/ 369455 w 3940849"/>
                <a:gd name="connsiteY136" fmla="*/ 1373139 h 1511684"/>
                <a:gd name="connsiteX137" fmla="*/ 314037 w 3940849"/>
                <a:gd name="connsiteY137" fmla="*/ 1373139 h 1511684"/>
                <a:gd name="connsiteX138" fmla="*/ 301721 w 3940849"/>
                <a:gd name="connsiteY138" fmla="*/ 1385455 h 1511684"/>
                <a:gd name="connsiteX139" fmla="*/ 310958 w 3940849"/>
                <a:gd name="connsiteY139" fmla="*/ 1385455 h 1511684"/>
                <a:gd name="connsiteX140" fmla="*/ 267855 w 3940849"/>
                <a:gd name="connsiteY140" fmla="*/ 1385455 h 1511684"/>
                <a:gd name="connsiteX141" fmla="*/ 267855 w 3940849"/>
                <a:gd name="connsiteY141" fmla="*/ 1410084 h 1511684"/>
                <a:gd name="connsiteX142" fmla="*/ 178570 w 3940849"/>
                <a:gd name="connsiteY142" fmla="*/ 1410084 h 1511684"/>
                <a:gd name="connsiteX143" fmla="*/ 178570 w 3940849"/>
                <a:gd name="connsiteY143" fmla="*/ 1410084 h 1511684"/>
                <a:gd name="connsiteX144" fmla="*/ 178570 w 3940849"/>
                <a:gd name="connsiteY144" fmla="*/ 1431636 h 1511684"/>
                <a:gd name="connsiteX145" fmla="*/ 101600 w 3940849"/>
                <a:gd name="connsiteY145" fmla="*/ 1431636 h 1511684"/>
                <a:gd name="connsiteX146" fmla="*/ 101600 w 3940849"/>
                <a:gd name="connsiteY146" fmla="*/ 1453187 h 1511684"/>
                <a:gd name="connsiteX147" fmla="*/ 64655 w 3940849"/>
                <a:gd name="connsiteY147" fmla="*/ 1453187 h 1511684"/>
                <a:gd name="connsiteX148" fmla="*/ 64655 w 3940849"/>
                <a:gd name="connsiteY148" fmla="*/ 1477818 h 1511684"/>
                <a:gd name="connsiteX149" fmla="*/ 33867 w 3940849"/>
                <a:gd name="connsiteY149" fmla="*/ 1477818 h 1511684"/>
                <a:gd name="connsiteX150" fmla="*/ 33867 w 3940849"/>
                <a:gd name="connsiteY150" fmla="*/ 1511684 h 1511684"/>
                <a:gd name="connsiteX151" fmla="*/ 0 w 3940849"/>
                <a:gd name="connsiteY151"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21649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87661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56146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692728 w 3940849"/>
                <a:gd name="connsiteY126" fmla="*/ 1268460 h 1511684"/>
                <a:gd name="connsiteX127" fmla="*/ 680412 w 3940849"/>
                <a:gd name="connsiteY127" fmla="*/ 1268460 h 1511684"/>
                <a:gd name="connsiteX128" fmla="*/ 671176 w 3940849"/>
                <a:gd name="connsiteY128" fmla="*/ 1277696 h 1511684"/>
                <a:gd name="connsiteX129" fmla="*/ 609600 w 3940849"/>
                <a:gd name="connsiteY129" fmla="*/ 1277696 h 1511684"/>
                <a:gd name="connsiteX130" fmla="*/ 609600 w 3940849"/>
                <a:gd name="connsiteY130" fmla="*/ 1308484 h 1511684"/>
                <a:gd name="connsiteX131" fmla="*/ 489528 w 3940849"/>
                <a:gd name="connsiteY131" fmla="*/ 1308484 h 1511684"/>
                <a:gd name="connsiteX132" fmla="*/ 489528 w 3940849"/>
                <a:gd name="connsiteY132" fmla="*/ 1333115 h 1511684"/>
                <a:gd name="connsiteX133" fmla="*/ 424873 w 3940849"/>
                <a:gd name="connsiteY133" fmla="*/ 1333115 h 1511684"/>
                <a:gd name="connsiteX134" fmla="*/ 424873 w 3940849"/>
                <a:gd name="connsiteY134" fmla="*/ 1348508 h 1511684"/>
                <a:gd name="connsiteX135" fmla="*/ 369455 w 3940849"/>
                <a:gd name="connsiteY135" fmla="*/ 1333115 h 1511684"/>
                <a:gd name="connsiteX136" fmla="*/ 369455 w 3940849"/>
                <a:gd name="connsiteY136" fmla="*/ 1373139 h 1511684"/>
                <a:gd name="connsiteX137" fmla="*/ 314037 w 3940849"/>
                <a:gd name="connsiteY137" fmla="*/ 1373139 h 1511684"/>
                <a:gd name="connsiteX138" fmla="*/ 301721 w 3940849"/>
                <a:gd name="connsiteY138" fmla="*/ 1385455 h 1511684"/>
                <a:gd name="connsiteX139" fmla="*/ 310958 w 3940849"/>
                <a:gd name="connsiteY139" fmla="*/ 1385455 h 1511684"/>
                <a:gd name="connsiteX140" fmla="*/ 267855 w 3940849"/>
                <a:gd name="connsiteY140" fmla="*/ 1385455 h 1511684"/>
                <a:gd name="connsiteX141" fmla="*/ 267855 w 3940849"/>
                <a:gd name="connsiteY141" fmla="*/ 1410084 h 1511684"/>
                <a:gd name="connsiteX142" fmla="*/ 178570 w 3940849"/>
                <a:gd name="connsiteY142" fmla="*/ 1410084 h 1511684"/>
                <a:gd name="connsiteX143" fmla="*/ 178570 w 3940849"/>
                <a:gd name="connsiteY143" fmla="*/ 1410084 h 1511684"/>
                <a:gd name="connsiteX144" fmla="*/ 178570 w 3940849"/>
                <a:gd name="connsiteY144" fmla="*/ 1431636 h 1511684"/>
                <a:gd name="connsiteX145" fmla="*/ 101600 w 3940849"/>
                <a:gd name="connsiteY145" fmla="*/ 1431636 h 1511684"/>
                <a:gd name="connsiteX146" fmla="*/ 101600 w 3940849"/>
                <a:gd name="connsiteY146" fmla="*/ 1453187 h 1511684"/>
                <a:gd name="connsiteX147" fmla="*/ 64655 w 3940849"/>
                <a:gd name="connsiteY147" fmla="*/ 1453187 h 1511684"/>
                <a:gd name="connsiteX148" fmla="*/ 64655 w 3940849"/>
                <a:gd name="connsiteY148" fmla="*/ 1477818 h 1511684"/>
                <a:gd name="connsiteX149" fmla="*/ 33867 w 3940849"/>
                <a:gd name="connsiteY149" fmla="*/ 1477818 h 1511684"/>
                <a:gd name="connsiteX150" fmla="*/ 33867 w 3940849"/>
                <a:gd name="connsiteY150" fmla="*/ 1511684 h 1511684"/>
                <a:gd name="connsiteX151" fmla="*/ 0 w 3940849"/>
                <a:gd name="connsiteY151"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21649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87661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56146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692728 w 3940849"/>
                <a:gd name="connsiteY126" fmla="*/ 1268460 h 1511684"/>
                <a:gd name="connsiteX127" fmla="*/ 680412 w 3940849"/>
                <a:gd name="connsiteY127" fmla="*/ 1268460 h 1511684"/>
                <a:gd name="connsiteX128" fmla="*/ 671176 w 3940849"/>
                <a:gd name="connsiteY128" fmla="*/ 1277696 h 1511684"/>
                <a:gd name="connsiteX129" fmla="*/ 609600 w 3940849"/>
                <a:gd name="connsiteY129" fmla="*/ 1277696 h 1511684"/>
                <a:gd name="connsiteX130" fmla="*/ 609600 w 3940849"/>
                <a:gd name="connsiteY130" fmla="*/ 1308484 h 1511684"/>
                <a:gd name="connsiteX131" fmla="*/ 489528 w 3940849"/>
                <a:gd name="connsiteY131" fmla="*/ 1308484 h 1511684"/>
                <a:gd name="connsiteX132" fmla="*/ 489528 w 3940849"/>
                <a:gd name="connsiteY132" fmla="*/ 1333115 h 1511684"/>
                <a:gd name="connsiteX133" fmla="*/ 424873 w 3940849"/>
                <a:gd name="connsiteY133" fmla="*/ 1333115 h 1511684"/>
                <a:gd name="connsiteX134" fmla="*/ 424873 w 3940849"/>
                <a:gd name="connsiteY134" fmla="*/ 1348508 h 1511684"/>
                <a:gd name="connsiteX135" fmla="*/ 369455 w 3940849"/>
                <a:gd name="connsiteY135" fmla="*/ 1348509 h 1511684"/>
                <a:gd name="connsiteX136" fmla="*/ 369455 w 3940849"/>
                <a:gd name="connsiteY136" fmla="*/ 1373139 h 1511684"/>
                <a:gd name="connsiteX137" fmla="*/ 314037 w 3940849"/>
                <a:gd name="connsiteY137" fmla="*/ 1373139 h 1511684"/>
                <a:gd name="connsiteX138" fmla="*/ 301721 w 3940849"/>
                <a:gd name="connsiteY138" fmla="*/ 1385455 h 1511684"/>
                <a:gd name="connsiteX139" fmla="*/ 310958 w 3940849"/>
                <a:gd name="connsiteY139" fmla="*/ 1385455 h 1511684"/>
                <a:gd name="connsiteX140" fmla="*/ 267855 w 3940849"/>
                <a:gd name="connsiteY140" fmla="*/ 1385455 h 1511684"/>
                <a:gd name="connsiteX141" fmla="*/ 267855 w 3940849"/>
                <a:gd name="connsiteY141" fmla="*/ 1410084 h 1511684"/>
                <a:gd name="connsiteX142" fmla="*/ 178570 w 3940849"/>
                <a:gd name="connsiteY142" fmla="*/ 1410084 h 1511684"/>
                <a:gd name="connsiteX143" fmla="*/ 178570 w 3940849"/>
                <a:gd name="connsiteY143" fmla="*/ 1410084 h 1511684"/>
                <a:gd name="connsiteX144" fmla="*/ 178570 w 3940849"/>
                <a:gd name="connsiteY144" fmla="*/ 1431636 h 1511684"/>
                <a:gd name="connsiteX145" fmla="*/ 101600 w 3940849"/>
                <a:gd name="connsiteY145" fmla="*/ 1431636 h 1511684"/>
                <a:gd name="connsiteX146" fmla="*/ 101600 w 3940849"/>
                <a:gd name="connsiteY146" fmla="*/ 1453187 h 1511684"/>
                <a:gd name="connsiteX147" fmla="*/ 64655 w 3940849"/>
                <a:gd name="connsiteY147" fmla="*/ 1453187 h 1511684"/>
                <a:gd name="connsiteX148" fmla="*/ 64655 w 3940849"/>
                <a:gd name="connsiteY148" fmla="*/ 1477818 h 1511684"/>
                <a:gd name="connsiteX149" fmla="*/ 33867 w 3940849"/>
                <a:gd name="connsiteY149" fmla="*/ 1477818 h 1511684"/>
                <a:gd name="connsiteX150" fmla="*/ 33867 w 3940849"/>
                <a:gd name="connsiteY150" fmla="*/ 1511684 h 1511684"/>
                <a:gd name="connsiteX151" fmla="*/ 0 w 3940849"/>
                <a:gd name="connsiteY151"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21649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87661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56146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692728 w 3940849"/>
                <a:gd name="connsiteY126" fmla="*/ 1268460 h 1511684"/>
                <a:gd name="connsiteX127" fmla="*/ 680412 w 3940849"/>
                <a:gd name="connsiteY127" fmla="*/ 1268460 h 1511684"/>
                <a:gd name="connsiteX128" fmla="*/ 671176 w 3940849"/>
                <a:gd name="connsiteY128" fmla="*/ 1277696 h 1511684"/>
                <a:gd name="connsiteX129" fmla="*/ 609600 w 3940849"/>
                <a:gd name="connsiteY129" fmla="*/ 1277696 h 1511684"/>
                <a:gd name="connsiteX130" fmla="*/ 609600 w 3940849"/>
                <a:gd name="connsiteY130" fmla="*/ 1308484 h 1511684"/>
                <a:gd name="connsiteX131" fmla="*/ 489528 w 3940849"/>
                <a:gd name="connsiteY131" fmla="*/ 1308484 h 1511684"/>
                <a:gd name="connsiteX132" fmla="*/ 489528 w 3940849"/>
                <a:gd name="connsiteY132" fmla="*/ 1333115 h 1511684"/>
                <a:gd name="connsiteX133" fmla="*/ 424873 w 3940849"/>
                <a:gd name="connsiteY133" fmla="*/ 1333115 h 1511684"/>
                <a:gd name="connsiteX134" fmla="*/ 424873 w 3940849"/>
                <a:gd name="connsiteY134" fmla="*/ 1348508 h 1511684"/>
                <a:gd name="connsiteX135" fmla="*/ 369455 w 3940849"/>
                <a:gd name="connsiteY135" fmla="*/ 1348509 h 1511684"/>
                <a:gd name="connsiteX136" fmla="*/ 369455 w 3940849"/>
                <a:gd name="connsiteY136" fmla="*/ 1373139 h 1511684"/>
                <a:gd name="connsiteX137" fmla="*/ 314037 w 3940849"/>
                <a:gd name="connsiteY137" fmla="*/ 1373139 h 1511684"/>
                <a:gd name="connsiteX138" fmla="*/ 301721 w 3940849"/>
                <a:gd name="connsiteY138" fmla="*/ 1385455 h 1511684"/>
                <a:gd name="connsiteX139" fmla="*/ 267855 w 3940849"/>
                <a:gd name="connsiteY139" fmla="*/ 1385455 h 1511684"/>
                <a:gd name="connsiteX140" fmla="*/ 267855 w 3940849"/>
                <a:gd name="connsiteY140" fmla="*/ 1410084 h 1511684"/>
                <a:gd name="connsiteX141" fmla="*/ 178570 w 3940849"/>
                <a:gd name="connsiteY141" fmla="*/ 1410084 h 1511684"/>
                <a:gd name="connsiteX142" fmla="*/ 178570 w 3940849"/>
                <a:gd name="connsiteY142" fmla="*/ 1410084 h 1511684"/>
                <a:gd name="connsiteX143" fmla="*/ 178570 w 3940849"/>
                <a:gd name="connsiteY143" fmla="*/ 1431636 h 1511684"/>
                <a:gd name="connsiteX144" fmla="*/ 101600 w 3940849"/>
                <a:gd name="connsiteY144" fmla="*/ 1431636 h 1511684"/>
                <a:gd name="connsiteX145" fmla="*/ 101600 w 3940849"/>
                <a:gd name="connsiteY145" fmla="*/ 1453187 h 1511684"/>
                <a:gd name="connsiteX146" fmla="*/ 64655 w 3940849"/>
                <a:gd name="connsiteY146" fmla="*/ 1453187 h 1511684"/>
                <a:gd name="connsiteX147" fmla="*/ 64655 w 3940849"/>
                <a:gd name="connsiteY147" fmla="*/ 1477818 h 1511684"/>
                <a:gd name="connsiteX148" fmla="*/ 33867 w 3940849"/>
                <a:gd name="connsiteY148" fmla="*/ 1477818 h 1511684"/>
                <a:gd name="connsiteX149" fmla="*/ 33867 w 3940849"/>
                <a:gd name="connsiteY149" fmla="*/ 1511684 h 1511684"/>
                <a:gd name="connsiteX150" fmla="*/ 0 w 3940849"/>
                <a:gd name="connsiteY150"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21649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87661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56146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692728 w 3940849"/>
                <a:gd name="connsiteY126" fmla="*/ 1268460 h 1511684"/>
                <a:gd name="connsiteX127" fmla="*/ 680412 w 3940849"/>
                <a:gd name="connsiteY127" fmla="*/ 1268460 h 1511684"/>
                <a:gd name="connsiteX128" fmla="*/ 671176 w 3940849"/>
                <a:gd name="connsiteY128" fmla="*/ 1277696 h 1511684"/>
                <a:gd name="connsiteX129" fmla="*/ 609600 w 3940849"/>
                <a:gd name="connsiteY129" fmla="*/ 1277696 h 1511684"/>
                <a:gd name="connsiteX130" fmla="*/ 609600 w 3940849"/>
                <a:gd name="connsiteY130" fmla="*/ 1308484 h 1511684"/>
                <a:gd name="connsiteX131" fmla="*/ 489528 w 3940849"/>
                <a:gd name="connsiteY131" fmla="*/ 1308484 h 1511684"/>
                <a:gd name="connsiteX132" fmla="*/ 489528 w 3940849"/>
                <a:gd name="connsiteY132" fmla="*/ 1333115 h 1511684"/>
                <a:gd name="connsiteX133" fmla="*/ 424873 w 3940849"/>
                <a:gd name="connsiteY133" fmla="*/ 1333115 h 1511684"/>
                <a:gd name="connsiteX134" fmla="*/ 424873 w 3940849"/>
                <a:gd name="connsiteY134" fmla="*/ 1348508 h 1511684"/>
                <a:gd name="connsiteX135" fmla="*/ 369455 w 3940849"/>
                <a:gd name="connsiteY135" fmla="*/ 1348509 h 1511684"/>
                <a:gd name="connsiteX136" fmla="*/ 369455 w 3940849"/>
                <a:gd name="connsiteY136" fmla="*/ 1373139 h 1511684"/>
                <a:gd name="connsiteX137" fmla="*/ 314037 w 3940849"/>
                <a:gd name="connsiteY137" fmla="*/ 1373139 h 1511684"/>
                <a:gd name="connsiteX138" fmla="*/ 310958 w 3940849"/>
                <a:gd name="connsiteY138" fmla="*/ 1385455 h 1511684"/>
                <a:gd name="connsiteX139" fmla="*/ 267855 w 3940849"/>
                <a:gd name="connsiteY139" fmla="*/ 1385455 h 1511684"/>
                <a:gd name="connsiteX140" fmla="*/ 267855 w 3940849"/>
                <a:gd name="connsiteY140" fmla="*/ 1410084 h 1511684"/>
                <a:gd name="connsiteX141" fmla="*/ 178570 w 3940849"/>
                <a:gd name="connsiteY141" fmla="*/ 1410084 h 1511684"/>
                <a:gd name="connsiteX142" fmla="*/ 178570 w 3940849"/>
                <a:gd name="connsiteY142" fmla="*/ 1410084 h 1511684"/>
                <a:gd name="connsiteX143" fmla="*/ 178570 w 3940849"/>
                <a:gd name="connsiteY143" fmla="*/ 1431636 h 1511684"/>
                <a:gd name="connsiteX144" fmla="*/ 101600 w 3940849"/>
                <a:gd name="connsiteY144" fmla="*/ 1431636 h 1511684"/>
                <a:gd name="connsiteX145" fmla="*/ 101600 w 3940849"/>
                <a:gd name="connsiteY145" fmla="*/ 1453187 h 1511684"/>
                <a:gd name="connsiteX146" fmla="*/ 64655 w 3940849"/>
                <a:gd name="connsiteY146" fmla="*/ 1453187 h 1511684"/>
                <a:gd name="connsiteX147" fmla="*/ 64655 w 3940849"/>
                <a:gd name="connsiteY147" fmla="*/ 1477818 h 1511684"/>
                <a:gd name="connsiteX148" fmla="*/ 33867 w 3940849"/>
                <a:gd name="connsiteY148" fmla="*/ 1477818 h 1511684"/>
                <a:gd name="connsiteX149" fmla="*/ 33867 w 3940849"/>
                <a:gd name="connsiteY149" fmla="*/ 1511684 h 1511684"/>
                <a:gd name="connsiteX150" fmla="*/ 0 w 3940849"/>
                <a:gd name="connsiteY150"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21649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87661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56146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692728 w 3940849"/>
                <a:gd name="connsiteY126" fmla="*/ 1268460 h 1511684"/>
                <a:gd name="connsiteX127" fmla="*/ 680412 w 3940849"/>
                <a:gd name="connsiteY127" fmla="*/ 1268460 h 1511684"/>
                <a:gd name="connsiteX128" fmla="*/ 671176 w 3940849"/>
                <a:gd name="connsiteY128" fmla="*/ 1277696 h 1511684"/>
                <a:gd name="connsiteX129" fmla="*/ 609600 w 3940849"/>
                <a:gd name="connsiteY129" fmla="*/ 1277696 h 1511684"/>
                <a:gd name="connsiteX130" fmla="*/ 609600 w 3940849"/>
                <a:gd name="connsiteY130" fmla="*/ 1308484 h 1511684"/>
                <a:gd name="connsiteX131" fmla="*/ 489528 w 3940849"/>
                <a:gd name="connsiteY131" fmla="*/ 1308484 h 1511684"/>
                <a:gd name="connsiteX132" fmla="*/ 489528 w 3940849"/>
                <a:gd name="connsiteY132" fmla="*/ 1333115 h 1511684"/>
                <a:gd name="connsiteX133" fmla="*/ 424873 w 3940849"/>
                <a:gd name="connsiteY133" fmla="*/ 1333115 h 1511684"/>
                <a:gd name="connsiteX134" fmla="*/ 424873 w 3940849"/>
                <a:gd name="connsiteY134" fmla="*/ 1348508 h 1511684"/>
                <a:gd name="connsiteX135" fmla="*/ 369455 w 3940849"/>
                <a:gd name="connsiteY135" fmla="*/ 1348509 h 1511684"/>
                <a:gd name="connsiteX136" fmla="*/ 369455 w 3940849"/>
                <a:gd name="connsiteY136" fmla="*/ 1373139 h 1511684"/>
                <a:gd name="connsiteX137" fmla="*/ 314037 w 3940849"/>
                <a:gd name="connsiteY137" fmla="*/ 1373139 h 1511684"/>
                <a:gd name="connsiteX138" fmla="*/ 314037 w 3940849"/>
                <a:gd name="connsiteY138" fmla="*/ 1388534 h 1511684"/>
                <a:gd name="connsiteX139" fmla="*/ 267855 w 3940849"/>
                <a:gd name="connsiteY139" fmla="*/ 1385455 h 1511684"/>
                <a:gd name="connsiteX140" fmla="*/ 267855 w 3940849"/>
                <a:gd name="connsiteY140" fmla="*/ 1410084 h 1511684"/>
                <a:gd name="connsiteX141" fmla="*/ 178570 w 3940849"/>
                <a:gd name="connsiteY141" fmla="*/ 1410084 h 1511684"/>
                <a:gd name="connsiteX142" fmla="*/ 178570 w 3940849"/>
                <a:gd name="connsiteY142" fmla="*/ 1410084 h 1511684"/>
                <a:gd name="connsiteX143" fmla="*/ 178570 w 3940849"/>
                <a:gd name="connsiteY143" fmla="*/ 1431636 h 1511684"/>
                <a:gd name="connsiteX144" fmla="*/ 101600 w 3940849"/>
                <a:gd name="connsiteY144" fmla="*/ 1431636 h 1511684"/>
                <a:gd name="connsiteX145" fmla="*/ 101600 w 3940849"/>
                <a:gd name="connsiteY145" fmla="*/ 1453187 h 1511684"/>
                <a:gd name="connsiteX146" fmla="*/ 64655 w 3940849"/>
                <a:gd name="connsiteY146" fmla="*/ 1453187 h 1511684"/>
                <a:gd name="connsiteX147" fmla="*/ 64655 w 3940849"/>
                <a:gd name="connsiteY147" fmla="*/ 1477818 h 1511684"/>
                <a:gd name="connsiteX148" fmla="*/ 33867 w 3940849"/>
                <a:gd name="connsiteY148" fmla="*/ 1477818 h 1511684"/>
                <a:gd name="connsiteX149" fmla="*/ 33867 w 3940849"/>
                <a:gd name="connsiteY149" fmla="*/ 1511684 h 1511684"/>
                <a:gd name="connsiteX150" fmla="*/ 0 w 3940849"/>
                <a:gd name="connsiteY150"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21649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87661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56146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692728 w 3940849"/>
                <a:gd name="connsiteY126" fmla="*/ 1268460 h 1511684"/>
                <a:gd name="connsiteX127" fmla="*/ 680412 w 3940849"/>
                <a:gd name="connsiteY127" fmla="*/ 1268460 h 1511684"/>
                <a:gd name="connsiteX128" fmla="*/ 677333 w 3940849"/>
                <a:gd name="connsiteY128" fmla="*/ 1277696 h 1511684"/>
                <a:gd name="connsiteX129" fmla="*/ 609600 w 3940849"/>
                <a:gd name="connsiteY129" fmla="*/ 1277696 h 1511684"/>
                <a:gd name="connsiteX130" fmla="*/ 609600 w 3940849"/>
                <a:gd name="connsiteY130" fmla="*/ 1308484 h 1511684"/>
                <a:gd name="connsiteX131" fmla="*/ 489528 w 3940849"/>
                <a:gd name="connsiteY131" fmla="*/ 1308484 h 1511684"/>
                <a:gd name="connsiteX132" fmla="*/ 489528 w 3940849"/>
                <a:gd name="connsiteY132" fmla="*/ 1333115 h 1511684"/>
                <a:gd name="connsiteX133" fmla="*/ 424873 w 3940849"/>
                <a:gd name="connsiteY133" fmla="*/ 1333115 h 1511684"/>
                <a:gd name="connsiteX134" fmla="*/ 424873 w 3940849"/>
                <a:gd name="connsiteY134" fmla="*/ 1348508 h 1511684"/>
                <a:gd name="connsiteX135" fmla="*/ 369455 w 3940849"/>
                <a:gd name="connsiteY135" fmla="*/ 1348509 h 1511684"/>
                <a:gd name="connsiteX136" fmla="*/ 369455 w 3940849"/>
                <a:gd name="connsiteY136" fmla="*/ 1373139 h 1511684"/>
                <a:gd name="connsiteX137" fmla="*/ 314037 w 3940849"/>
                <a:gd name="connsiteY137" fmla="*/ 1373139 h 1511684"/>
                <a:gd name="connsiteX138" fmla="*/ 314037 w 3940849"/>
                <a:gd name="connsiteY138" fmla="*/ 1388534 h 1511684"/>
                <a:gd name="connsiteX139" fmla="*/ 267855 w 3940849"/>
                <a:gd name="connsiteY139" fmla="*/ 1385455 h 1511684"/>
                <a:gd name="connsiteX140" fmla="*/ 267855 w 3940849"/>
                <a:gd name="connsiteY140" fmla="*/ 1410084 h 1511684"/>
                <a:gd name="connsiteX141" fmla="*/ 178570 w 3940849"/>
                <a:gd name="connsiteY141" fmla="*/ 1410084 h 1511684"/>
                <a:gd name="connsiteX142" fmla="*/ 178570 w 3940849"/>
                <a:gd name="connsiteY142" fmla="*/ 1410084 h 1511684"/>
                <a:gd name="connsiteX143" fmla="*/ 178570 w 3940849"/>
                <a:gd name="connsiteY143" fmla="*/ 1431636 h 1511684"/>
                <a:gd name="connsiteX144" fmla="*/ 101600 w 3940849"/>
                <a:gd name="connsiteY144" fmla="*/ 1431636 h 1511684"/>
                <a:gd name="connsiteX145" fmla="*/ 101600 w 3940849"/>
                <a:gd name="connsiteY145" fmla="*/ 1453187 h 1511684"/>
                <a:gd name="connsiteX146" fmla="*/ 64655 w 3940849"/>
                <a:gd name="connsiteY146" fmla="*/ 1453187 h 1511684"/>
                <a:gd name="connsiteX147" fmla="*/ 64655 w 3940849"/>
                <a:gd name="connsiteY147" fmla="*/ 1477818 h 1511684"/>
                <a:gd name="connsiteX148" fmla="*/ 33867 w 3940849"/>
                <a:gd name="connsiteY148" fmla="*/ 1477818 h 1511684"/>
                <a:gd name="connsiteX149" fmla="*/ 33867 w 3940849"/>
                <a:gd name="connsiteY149" fmla="*/ 1511684 h 1511684"/>
                <a:gd name="connsiteX150" fmla="*/ 0 w 3940849"/>
                <a:gd name="connsiteY150"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33964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87661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56146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692728 w 3940849"/>
                <a:gd name="connsiteY126" fmla="*/ 1268460 h 1511684"/>
                <a:gd name="connsiteX127" fmla="*/ 680412 w 3940849"/>
                <a:gd name="connsiteY127" fmla="*/ 1268460 h 1511684"/>
                <a:gd name="connsiteX128" fmla="*/ 677333 w 3940849"/>
                <a:gd name="connsiteY128" fmla="*/ 1277696 h 1511684"/>
                <a:gd name="connsiteX129" fmla="*/ 609600 w 3940849"/>
                <a:gd name="connsiteY129" fmla="*/ 1277696 h 1511684"/>
                <a:gd name="connsiteX130" fmla="*/ 609600 w 3940849"/>
                <a:gd name="connsiteY130" fmla="*/ 1308484 h 1511684"/>
                <a:gd name="connsiteX131" fmla="*/ 489528 w 3940849"/>
                <a:gd name="connsiteY131" fmla="*/ 1308484 h 1511684"/>
                <a:gd name="connsiteX132" fmla="*/ 489528 w 3940849"/>
                <a:gd name="connsiteY132" fmla="*/ 1333115 h 1511684"/>
                <a:gd name="connsiteX133" fmla="*/ 424873 w 3940849"/>
                <a:gd name="connsiteY133" fmla="*/ 1333115 h 1511684"/>
                <a:gd name="connsiteX134" fmla="*/ 424873 w 3940849"/>
                <a:gd name="connsiteY134" fmla="*/ 1348508 h 1511684"/>
                <a:gd name="connsiteX135" fmla="*/ 369455 w 3940849"/>
                <a:gd name="connsiteY135" fmla="*/ 1348509 h 1511684"/>
                <a:gd name="connsiteX136" fmla="*/ 369455 w 3940849"/>
                <a:gd name="connsiteY136" fmla="*/ 1373139 h 1511684"/>
                <a:gd name="connsiteX137" fmla="*/ 314037 w 3940849"/>
                <a:gd name="connsiteY137" fmla="*/ 1373139 h 1511684"/>
                <a:gd name="connsiteX138" fmla="*/ 314037 w 3940849"/>
                <a:gd name="connsiteY138" fmla="*/ 1388534 h 1511684"/>
                <a:gd name="connsiteX139" fmla="*/ 267855 w 3940849"/>
                <a:gd name="connsiteY139" fmla="*/ 1385455 h 1511684"/>
                <a:gd name="connsiteX140" fmla="*/ 267855 w 3940849"/>
                <a:gd name="connsiteY140" fmla="*/ 1410084 h 1511684"/>
                <a:gd name="connsiteX141" fmla="*/ 178570 w 3940849"/>
                <a:gd name="connsiteY141" fmla="*/ 1410084 h 1511684"/>
                <a:gd name="connsiteX142" fmla="*/ 178570 w 3940849"/>
                <a:gd name="connsiteY142" fmla="*/ 1410084 h 1511684"/>
                <a:gd name="connsiteX143" fmla="*/ 178570 w 3940849"/>
                <a:gd name="connsiteY143" fmla="*/ 1431636 h 1511684"/>
                <a:gd name="connsiteX144" fmla="*/ 101600 w 3940849"/>
                <a:gd name="connsiteY144" fmla="*/ 1431636 h 1511684"/>
                <a:gd name="connsiteX145" fmla="*/ 101600 w 3940849"/>
                <a:gd name="connsiteY145" fmla="*/ 1453187 h 1511684"/>
                <a:gd name="connsiteX146" fmla="*/ 64655 w 3940849"/>
                <a:gd name="connsiteY146" fmla="*/ 1453187 h 1511684"/>
                <a:gd name="connsiteX147" fmla="*/ 64655 w 3940849"/>
                <a:gd name="connsiteY147" fmla="*/ 1477818 h 1511684"/>
                <a:gd name="connsiteX148" fmla="*/ 33867 w 3940849"/>
                <a:gd name="connsiteY148" fmla="*/ 1477818 h 1511684"/>
                <a:gd name="connsiteX149" fmla="*/ 33867 w 3940849"/>
                <a:gd name="connsiteY149" fmla="*/ 1511684 h 1511684"/>
                <a:gd name="connsiteX150" fmla="*/ 0 w 3940849"/>
                <a:gd name="connsiteY150"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33964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96897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56146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692728 w 3940849"/>
                <a:gd name="connsiteY126" fmla="*/ 1268460 h 1511684"/>
                <a:gd name="connsiteX127" fmla="*/ 680412 w 3940849"/>
                <a:gd name="connsiteY127" fmla="*/ 1268460 h 1511684"/>
                <a:gd name="connsiteX128" fmla="*/ 677333 w 3940849"/>
                <a:gd name="connsiteY128" fmla="*/ 1277696 h 1511684"/>
                <a:gd name="connsiteX129" fmla="*/ 609600 w 3940849"/>
                <a:gd name="connsiteY129" fmla="*/ 1277696 h 1511684"/>
                <a:gd name="connsiteX130" fmla="*/ 609600 w 3940849"/>
                <a:gd name="connsiteY130" fmla="*/ 1308484 h 1511684"/>
                <a:gd name="connsiteX131" fmla="*/ 489528 w 3940849"/>
                <a:gd name="connsiteY131" fmla="*/ 1308484 h 1511684"/>
                <a:gd name="connsiteX132" fmla="*/ 489528 w 3940849"/>
                <a:gd name="connsiteY132" fmla="*/ 1333115 h 1511684"/>
                <a:gd name="connsiteX133" fmla="*/ 424873 w 3940849"/>
                <a:gd name="connsiteY133" fmla="*/ 1333115 h 1511684"/>
                <a:gd name="connsiteX134" fmla="*/ 424873 w 3940849"/>
                <a:gd name="connsiteY134" fmla="*/ 1348508 h 1511684"/>
                <a:gd name="connsiteX135" fmla="*/ 369455 w 3940849"/>
                <a:gd name="connsiteY135" fmla="*/ 1348509 h 1511684"/>
                <a:gd name="connsiteX136" fmla="*/ 369455 w 3940849"/>
                <a:gd name="connsiteY136" fmla="*/ 1373139 h 1511684"/>
                <a:gd name="connsiteX137" fmla="*/ 314037 w 3940849"/>
                <a:gd name="connsiteY137" fmla="*/ 1373139 h 1511684"/>
                <a:gd name="connsiteX138" fmla="*/ 314037 w 3940849"/>
                <a:gd name="connsiteY138" fmla="*/ 1388534 h 1511684"/>
                <a:gd name="connsiteX139" fmla="*/ 267855 w 3940849"/>
                <a:gd name="connsiteY139" fmla="*/ 1385455 h 1511684"/>
                <a:gd name="connsiteX140" fmla="*/ 267855 w 3940849"/>
                <a:gd name="connsiteY140" fmla="*/ 1410084 h 1511684"/>
                <a:gd name="connsiteX141" fmla="*/ 178570 w 3940849"/>
                <a:gd name="connsiteY141" fmla="*/ 1410084 h 1511684"/>
                <a:gd name="connsiteX142" fmla="*/ 178570 w 3940849"/>
                <a:gd name="connsiteY142" fmla="*/ 1410084 h 1511684"/>
                <a:gd name="connsiteX143" fmla="*/ 178570 w 3940849"/>
                <a:gd name="connsiteY143" fmla="*/ 1431636 h 1511684"/>
                <a:gd name="connsiteX144" fmla="*/ 101600 w 3940849"/>
                <a:gd name="connsiteY144" fmla="*/ 1431636 h 1511684"/>
                <a:gd name="connsiteX145" fmla="*/ 101600 w 3940849"/>
                <a:gd name="connsiteY145" fmla="*/ 1453187 h 1511684"/>
                <a:gd name="connsiteX146" fmla="*/ 64655 w 3940849"/>
                <a:gd name="connsiteY146" fmla="*/ 1453187 h 1511684"/>
                <a:gd name="connsiteX147" fmla="*/ 64655 w 3940849"/>
                <a:gd name="connsiteY147" fmla="*/ 1477818 h 1511684"/>
                <a:gd name="connsiteX148" fmla="*/ 33867 w 3940849"/>
                <a:gd name="connsiteY148" fmla="*/ 1477818 h 1511684"/>
                <a:gd name="connsiteX149" fmla="*/ 33867 w 3940849"/>
                <a:gd name="connsiteY149" fmla="*/ 1511684 h 1511684"/>
                <a:gd name="connsiteX150" fmla="*/ 0 w 3940849"/>
                <a:gd name="connsiteY150"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33964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96897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68461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692728 w 3940849"/>
                <a:gd name="connsiteY126" fmla="*/ 1268460 h 1511684"/>
                <a:gd name="connsiteX127" fmla="*/ 680412 w 3940849"/>
                <a:gd name="connsiteY127" fmla="*/ 1268460 h 1511684"/>
                <a:gd name="connsiteX128" fmla="*/ 677333 w 3940849"/>
                <a:gd name="connsiteY128" fmla="*/ 1277696 h 1511684"/>
                <a:gd name="connsiteX129" fmla="*/ 609600 w 3940849"/>
                <a:gd name="connsiteY129" fmla="*/ 1277696 h 1511684"/>
                <a:gd name="connsiteX130" fmla="*/ 609600 w 3940849"/>
                <a:gd name="connsiteY130" fmla="*/ 1308484 h 1511684"/>
                <a:gd name="connsiteX131" fmla="*/ 489528 w 3940849"/>
                <a:gd name="connsiteY131" fmla="*/ 1308484 h 1511684"/>
                <a:gd name="connsiteX132" fmla="*/ 489528 w 3940849"/>
                <a:gd name="connsiteY132" fmla="*/ 1333115 h 1511684"/>
                <a:gd name="connsiteX133" fmla="*/ 424873 w 3940849"/>
                <a:gd name="connsiteY133" fmla="*/ 1333115 h 1511684"/>
                <a:gd name="connsiteX134" fmla="*/ 424873 w 3940849"/>
                <a:gd name="connsiteY134" fmla="*/ 1348508 h 1511684"/>
                <a:gd name="connsiteX135" fmla="*/ 369455 w 3940849"/>
                <a:gd name="connsiteY135" fmla="*/ 1348509 h 1511684"/>
                <a:gd name="connsiteX136" fmla="*/ 369455 w 3940849"/>
                <a:gd name="connsiteY136" fmla="*/ 1373139 h 1511684"/>
                <a:gd name="connsiteX137" fmla="*/ 314037 w 3940849"/>
                <a:gd name="connsiteY137" fmla="*/ 1373139 h 1511684"/>
                <a:gd name="connsiteX138" fmla="*/ 314037 w 3940849"/>
                <a:gd name="connsiteY138" fmla="*/ 1388534 h 1511684"/>
                <a:gd name="connsiteX139" fmla="*/ 267855 w 3940849"/>
                <a:gd name="connsiteY139" fmla="*/ 1385455 h 1511684"/>
                <a:gd name="connsiteX140" fmla="*/ 267855 w 3940849"/>
                <a:gd name="connsiteY140" fmla="*/ 1410084 h 1511684"/>
                <a:gd name="connsiteX141" fmla="*/ 178570 w 3940849"/>
                <a:gd name="connsiteY141" fmla="*/ 1410084 h 1511684"/>
                <a:gd name="connsiteX142" fmla="*/ 178570 w 3940849"/>
                <a:gd name="connsiteY142" fmla="*/ 1410084 h 1511684"/>
                <a:gd name="connsiteX143" fmla="*/ 178570 w 3940849"/>
                <a:gd name="connsiteY143" fmla="*/ 1431636 h 1511684"/>
                <a:gd name="connsiteX144" fmla="*/ 101600 w 3940849"/>
                <a:gd name="connsiteY144" fmla="*/ 1431636 h 1511684"/>
                <a:gd name="connsiteX145" fmla="*/ 101600 w 3940849"/>
                <a:gd name="connsiteY145" fmla="*/ 1453187 h 1511684"/>
                <a:gd name="connsiteX146" fmla="*/ 64655 w 3940849"/>
                <a:gd name="connsiteY146" fmla="*/ 1453187 h 1511684"/>
                <a:gd name="connsiteX147" fmla="*/ 64655 w 3940849"/>
                <a:gd name="connsiteY147" fmla="*/ 1477818 h 1511684"/>
                <a:gd name="connsiteX148" fmla="*/ 33867 w 3940849"/>
                <a:gd name="connsiteY148" fmla="*/ 1477818 h 1511684"/>
                <a:gd name="connsiteX149" fmla="*/ 33867 w 3940849"/>
                <a:gd name="connsiteY149" fmla="*/ 1511684 h 1511684"/>
                <a:gd name="connsiteX150" fmla="*/ 0 w 3940849"/>
                <a:gd name="connsiteY150"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33964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96897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68461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692728 w 3940849"/>
                <a:gd name="connsiteY126" fmla="*/ 1268460 h 1511684"/>
                <a:gd name="connsiteX127" fmla="*/ 680412 w 3940849"/>
                <a:gd name="connsiteY127" fmla="*/ 1268460 h 1511684"/>
                <a:gd name="connsiteX128" fmla="*/ 665018 w 3940849"/>
                <a:gd name="connsiteY128" fmla="*/ 1345429 h 1511684"/>
                <a:gd name="connsiteX129" fmla="*/ 609600 w 3940849"/>
                <a:gd name="connsiteY129" fmla="*/ 1277696 h 1511684"/>
                <a:gd name="connsiteX130" fmla="*/ 609600 w 3940849"/>
                <a:gd name="connsiteY130" fmla="*/ 1308484 h 1511684"/>
                <a:gd name="connsiteX131" fmla="*/ 489528 w 3940849"/>
                <a:gd name="connsiteY131" fmla="*/ 1308484 h 1511684"/>
                <a:gd name="connsiteX132" fmla="*/ 489528 w 3940849"/>
                <a:gd name="connsiteY132" fmla="*/ 1333115 h 1511684"/>
                <a:gd name="connsiteX133" fmla="*/ 424873 w 3940849"/>
                <a:gd name="connsiteY133" fmla="*/ 1333115 h 1511684"/>
                <a:gd name="connsiteX134" fmla="*/ 424873 w 3940849"/>
                <a:gd name="connsiteY134" fmla="*/ 1348508 h 1511684"/>
                <a:gd name="connsiteX135" fmla="*/ 369455 w 3940849"/>
                <a:gd name="connsiteY135" fmla="*/ 1348509 h 1511684"/>
                <a:gd name="connsiteX136" fmla="*/ 369455 w 3940849"/>
                <a:gd name="connsiteY136" fmla="*/ 1373139 h 1511684"/>
                <a:gd name="connsiteX137" fmla="*/ 314037 w 3940849"/>
                <a:gd name="connsiteY137" fmla="*/ 1373139 h 1511684"/>
                <a:gd name="connsiteX138" fmla="*/ 314037 w 3940849"/>
                <a:gd name="connsiteY138" fmla="*/ 1388534 h 1511684"/>
                <a:gd name="connsiteX139" fmla="*/ 267855 w 3940849"/>
                <a:gd name="connsiteY139" fmla="*/ 1385455 h 1511684"/>
                <a:gd name="connsiteX140" fmla="*/ 267855 w 3940849"/>
                <a:gd name="connsiteY140" fmla="*/ 1410084 h 1511684"/>
                <a:gd name="connsiteX141" fmla="*/ 178570 w 3940849"/>
                <a:gd name="connsiteY141" fmla="*/ 1410084 h 1511684"/>
                <a:gd name="connsiteX142" fmla="*/ 178570 w 3940849"/>
                <a:gd name="connsiteY142" fmla="*/ 1410084 h 1511684"/>
                <a:gd name="connsiteX143" fmla="*/ 178570 w 3940849"/>
                <a:gd name="connsiteY143" fmla="*/ 1431636 h 1511684"/>
                <a:gd name="connsiteX144" fmla="*/ 101600 w 3940849"/>
                <a:gd name="connsiteY144" fmla="*/ 1431636 h 1511684"/>
                <a:gd name="connsiteX145" fmla="*/ 101600 w 3940849"/>
                <a:gd name="connsiteY145" fmla="*/ 1453187 h 1511684"/>
                <a:gd name="connsiteX146" fmla="*/ 64655 w 3940849"/>
                <a:gd name="connsiteY146" fmla="*/ 1453187 h 1511684"/>
                <a:gd name="connsiteX147" fmla="*/ 64655 w 3940849"/>
                <a:gd name="connsiteY147" fmla="*/ 1477818 h 1511684"/>
                <a:gd name="connsiteX148" fmla="*/ 33867 w 3940849"/>
                <a:gd name="connsiteY148" fmla="*/ 1477818 h 1511684"/>
                <a:gd name="connsiteX149" fmla="*/ 33867 w 3940849"/>
                <a:gd name="connsiteY149" fmla="*/ 1511684 h 1511684"/>
                <a:gd name="connsiteX150" fmla="*/ 0 w 3940849"/>
                <a:gd name="connsiteY150"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33964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96897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68461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692728 w 3940849"/>
                <a:gd name="connsiteY126" fmla="*/ 1268460 h 1511684"/>
                <a:gd name="connsiteX127" fmla="*/ 680412 w 3940849"/>
                <a:gd name="connsiteY127" fmla="*/ 1268460 h 1511684"/>
                <a:gd name="connsiteX128" fmla="*/ 609600 w 3940849"/>
                <a:gd name="connsiteY128" fmla="*/ 1277696 h 1511684"/>
                <a:gd name="connsiteX129" fmla="*/ 609600 w 3940849"/>
                <a:gd name="connsiteY129" fmla="*/ 1308484 h 1511684"/>
                <a:gd name="connsiteX130" fmla="*/ 489528 w 3940849"/>
                <a:gd name="connsiteY130" fmla="*/ 1308484 h 1511684"/>
                <a:gd name="connsiteX131" fmla="*/ 489528 w 3940849"/>
                <a:gd name="connsiteY131" fmla="*/ 1333115 h 1511684"/>
                <a:gd name="connsiteX132" fmla="*/ 424873 w 3940849"/>
                <a:gd name="connsiteY132" fmla="*/ 1333115 h 1511684"/>
                <a:gd name="connsiteX133" fmla="*/ 424873 w 3940849"/>
                <a:gd name="connsiteY133" fmla="*/ 1348508 h 1511684"/>
                <a:gd name="connsiteX134" fmla="*/ 369455 w 3940849"/>
                <a:gd name="connsiteY134" fmla="*/ 1348509 h 1511684"/>
                <a:gd name="connsiteX135" fmla="*/ 369455 w 3940849"/>
                <a:gd name="connsiteY135" fmla="*/ 1373139 h 1511684"/>
                <a:gd name="connsiteX136" fmla="*/ 314037 w 3940849"/>
                <a:gd name="connsiteY136" fmla="*/ 1373139 h 1511684"/>
                <a:gd name="connsiteX137" fmla="*/ 314037 w 3940849"/>
                <a:gd name="connsiteY137" fmla="*/ 1388534 h 1511684"/>
                <a:gd name="connsiteX138" fmla="*/ 267855 w 3940849"/>
                <a:gd name="connsiteY138" fmla="*/ 1385455 h 1511684"/>
                <a:gd name="connsiteX139" fmla="*/ 267855 w 3940849"/>
                <a:gd name="connsiteY139" fmla="*/ 1410084 h 1511684"/>
                <a:gd name="connsiteX140" fmla="*/ 178570 w 3940849"/>
                <a:gd name="connsiteY140" fmla="*/ 1410084 h 1511684"/>
                <a:gd name="connsiteX141" fmla="*/ 178570 w 3940849"/>
                <a:gd name="connsiteY141" fmla="*/ 1410084 h 1511684"/>
                <a:gd name="connsiteX142" fmla="*/ 178570 w 3940849"/>
                <a:gd name="connsiteY142" fmla="*/ 1431636 h 1511684"/>
                <a:gd name="connsiteX143" fmla="*/ 101600 w 3940849"/>
                <a:gd name="connsiteY143" fmla="*/ 1431636 h 1511684"/>
                <a:gd name="connsiteX144" fmla="*/ 101600 w 3940849"/>
                <a:gd name="connsiteY144" fmla="*/ 1453187 h 1511684"/>
                <a:gd name="connsiteX145" fmla="*/ 64655 w 3940849"/>
                <a:gd name="connsiteY145" fmla="*/ 1453187 h 1511684"/>
                <a:gd name="connsiteX146" fmla="*/ 64655 w 3940849"/>
                <a:gd name="connsiteY146" fmla="*/ 1477818 h 1511684"/>
                <a:gd name="connsiteX147" fmla="*/ 33867 w 3940849"/>
                <a:gd name="connsiteY147" fmla="*/ 1477818 h 1511684"/>
                <a:gd name="connsiteX148" fmla="*/ 33867 w 3940849"/>
                <a:gd name="connsiteY148" fmla="*/ 1511684 h 1511684"/>
                <a:gd name="connsiteX149" fmla="*/ 0 w 3940849"/>
                <a:gd name="connsiteY149"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33964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96897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68461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692728 w 3940849"/>
                <a:gd name="connsiteY126" fmla="*/ 1268460 h 1511684"/>
                <a:gd name="connsiteX127" fmla="*/ 680412 w 3940849"/>
                <a:gd name="connsiteY127" fmla="*/ 1277697 h 1511684"/>
                <a:gd name="connsiteX128" fmla="*/ 609600 w 3940849"/>
                <a:gd name="connsiteY128" fmla="*/ 1277696 h 1511684"/>
                <a:gd name="connsiteX129" fmla="*/ 609600 w 3940849"/>
                <a:gd name="connsiteY129" fmla="*/ 1308484 h 1511684"/>
                <a:gd name="connsiteX130" fmla="*/ 489528 w 3940849"/>
                <a:gd name="connsiteY130" fmla="*/ 1308484 h 1511684"/>
                <a:gd name="connsiteX131" fmla="*/ 489528 w 3940849"/>
                <a:gd name="connsiteY131" fmla="*/ 1333115 h 1511684"/>
                <a:gd name="connsiteX132" fmla="*/ 424873 w 3940849"/>
                <a:gd name="connsiteY132" fmla="*/ 1333115 h 1511684"/>
                <a:gd name="connsiteX133" fmla="*/ 424873 w 3940849"/>
                <a:gd name="connsiteY133" fmla="*/ 1348508 h 1511684"/>
                <a:gd name="connsiteX134" fmla="*/ 369455 w 3940849"/>
                <a:gd name="connsiteY134" fmla="*/ 1348509 h 1511684"/>
                <a:gd name="connsiteX135" fmla="*/ 369455 w 3940849"/>
                <a:gd name="connsiteY135" fmla="*/ 1373139 h 1511684"/>
                <a:gd name="connsiteX136" fmla="*/ 314037 w 3940849"/>
                <a:gd name="connsiteY136" fmla="*/ 1373139 h 1511684"/>
                <a:gd name="connsiteX137" fmla="*/ 314037 w 3940849"/>
                <a:gd name="connsiteY137" fmla="*/ 1388534 h 1511684"/>
                <a:gd name="connsiteX138" fmla="*/ 267855 w 3940849"/>
                <a:gd name="connsiteY138" fmla="*/ 1385455 h 1511684"/>
                <a:gd name="connsiteX139" fmla="*/ 267855 w 3940849"/>
                <a:gd name="connsiteY139" fmla="*/ 1410084 h 1511684"/>
                <a:gd name="connsiteX140" fmla="*/ 178570 w 3940849"/>
                <a:gd name="connsiteY140" fmla="*/ 1410084 h 1511684"/>
                <a:gd name="connsiteX141" fmla="*/ 178570 w 3940849"/>
                <a:gd name="connsiteY141" fmla="*/ 1410084 h 1511684"/>
                <a:gd name="connsiteX142" fmla="*/ 178570 w 3940849"/>
                <a:gd name="connsiteY142" fmla="*/ 1431636 h 1511684"/>
                <a:gd name="connsiteX143" fmla="*/ 101600 w 3940849"/>
                <a:gd name="connsiteY143" fmla="*/ 1431636 h 1511684"/>
                <a:gd name="connsiteX144" fmla="*/ 101600 w 3940849"/>
                <a:gd name="connsiteY144" fmla="*/ 1453187 h 1511684"/>
                <a:gd name="connsiteX145" fmla="*/ 64655 w 3940849"/>
                <a:gd name="connsiteY145" fmla="*/ 1453187 h 1511684"/>
                <a:gd name="connsiteX146" fmla="*/ 64655 w 3940849"/>
                <a:gd name="connsiteY146" fmla="*/ 1477818 h 1511684"/>
                <a:gd name="connsiteX147" fmla="*/ 33867 w 3940849"/>
                <a:gd name="connsiteY147" fmla="*/ 1477818 h 1511684"/>
                <a:gd name="connsiteX148" fmla="*/ 33867 w 3940849"/>
                <a:gd name="connsiteY148" fmla="*/ 1511684 h 1511684"/>
                <a:gd name="connsiteX149" fmla="*/ 0 w 3940849"/>
                <a:gd name="connsiteY149"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33964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96897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68461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692728 w 3940849"/>
                <a:gd name="connsiteY126" fmla="*/ 1268460 h 1511684"/>
                <a:gd name="connsiteX127" fmla="*/ 695806 w 3940849"/>
                <a:gd name="connsiteY127" fmla="*/ 1277697 h 1511684"/>
                <a:gd name="connsiteX128" fmla="*/ 609600 w 3940849"/>
                <a:gd name="connsiteY128" fmla="*/ 1277696 h 1511684"/>
                <a:gd name="connsiteX129" fmla="*/ 609600 w 3940849"/>
                <a:gd name="connsiteY129" fmla="*/ 1308484 h 1511684"/>
                <a:gd name="connsiteX130" fmla="*/ 489528 w 3940849"/>
                <a:gd name="connsiteY130" fmla="*/ 1308484 h 1511684"/>
                <a:gd name="connsiteX131" fmla="*/ 489528 w 3940849"/>
                <a:gd name="connsiteY131" fmla="*/ 1333115 h 1511684"/>
                <a:gd name="connsiteX132" fmla="*/ 424873 w 3940849"/>
                <a:gd name="connsiteY132" fmla="*/ 1333115 h 1511684"/>
                <a:gd name="connsiteX133" fmla="*/ 424873 w 3940849"/>
                <a:gd name="connsiteY133" fmla="*/ 1348508 h 1511684"/>
                <a:gd name="connsiteX134" fmla="*/ 369455 w 3940849"/>
                <a:gd name="connsiteY134" fmla="*/ 1348509 h 1511684"/>
                <a:gd name="connsiteX135" fmla="*/ 369455 w 3940849"/>
                <a:gd name="connsiteY135" fmla="*/ 1373139 h 1511684"/>
                <a:gd name="connsiteX136" fmla="*/ 314037 w 3940849"/>
                <a:gd name="connsiteY136" fmla="*/ 1373139 h 1511684"/>
                <a:gd name="connsiteX137" fmla="*/ 314037 w 3940849"/>
                <a:gd name="connsiteY137" fmla="*/ 1388534 h 1511684"/>
                <a:gd name="connsiteX138" fmla="*/ 267855 w 3940849"/>
                <a:gd name="connsiteY138" fmla="*/ 1385455 h 1511684"/>
                <a:gd name="connsiteX139" fmla="*/ 267855 w 3940849"/>
                <a:gd name="connsiteY139" fmla="*/ 1410084 h 1511684"/>
                <a:gd name="connsiteX140" fmla="*/ 178570 w 3940849"/>
                <a:gd name="connsiteY140" fmla="*/ 1410084 h 1511684"/>
                <a:gd name="connsiteX141" fmla="*/ 178570 w 3940849"/>
                <a:gd name="connsiteY141" fmla="*/ 1410084 h 1511684"/>
                <a:gd name="connsiteX142" fmla="*/ 178570 w 3940849"/>
                <a:gd name="connsiteY142" fmla="*/ 1431636 h 1511684"/>
                <a:gd name="connsiteX143" fmla="*/ 101600 w 3940849"/>
                <a:gd name="connsiteY143" fmla="*/ 1431636 h 1511684"/>
                <a:gd name="connsiteX144" fmla="*/ 101600 w 3940849"/>
                <a:gd name="connsiteY144" fmla="*/ 1453187 h 1511684"/>
                <a:gd name="connsiteX145" fmla="*/ 64655 w 3940849"/>
                <a:gd name="connsiteY145" fmla="*/ 1453187 h 1511684"/>
                <a:gd name="connsiteX146" fmla="*/ 64655 w 3940849"/>
                <a:gd name="connsiteY146" fmla="*/ 1477818 h 1511684"/>
                <a:gd name="connsiteX147" fmla="*/ 33867 w 3940849"/>
                <a:gd name="connsiteY147" fmla="*/ 1477818 h 1511684"/>
                <a:gd name="connsiteX148" fmla="*/ 33867 w 3940849"/>
                <a:gd name="connsiteY148" fmla="*/ 1511684 h 1511684"/>
                <a:gd name="connsiteX149" fmla="*/ 0 w 3940849"/>
                <a:gd name="connsiteY149"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33964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96897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68461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692728 w 3940849"/>
                <a:gd name="connsiteY126" fmla="*/ 1268460 h 1511684"/>
                <a:gd name="connsiteX127" fmla="*/ 683490 w 3940849"/>
                <a:gd name="connsiteY127" fmla="*/ 1339273 h 1511684"/>
                <a:gd name="connsiteX128" fmla="*/ 609600 w 3940849"/>
                <a:gd name="connsiteY128" fmla="*/ 1277696 h 1511684"/>
                <a:gd name="connsiteX129" fmla="*/ 609600 w 3940849"/>
                <a:gd name="connsiteY129" fmla="*/ 1308484 h 1511684"/>
                <a:gd name="connsiteX130" fmla="*/ 489528 w 3940849"/>
                <a:gd name="connsiteY130" fmla="*/ 1308484 h 1511684"/>
                <a:gd name="connsiteX131" fmla="*/ 489528 w 3940849"/>
                <a:gd name="connsiteY131" fmla="*/ 1333115 h 1511684"/>
                <a:gd name="connsiteX132" fmla="*/ 424873 w 3940849"/>
                <a:gd name="connsiteY132" fmla="*/ 1333115 h 1511684"/>
                <a:gd name="connsiteX133" fmla="*/ 424873 w 3940849"/>
                <a:gd name="connsiteY133" fmla="*/ 1348508 h 1511684"/>
                <a:gd name="connsiteX134" fmla="*/ 369455 w 3940849"/>
                <a:gd name="connsiteY134" fmla="*/ 1348509 h 1511684"/>
                <a:gd name="connsiteX135" fmla="*/ 369455 w 3940849"/>
                <a:gd name="connsiteY135" fmla="*/ 1373139 h 1511684"/>
                <a:gd name="connsiteX136" fmla="*/ 314037 w 3940849"/>
                <a:gd name="connsiteY136" fmla="*/ 1373139 h 1511684"/>
                <a:gd name="connsiteX137" fmla="*/ 314037 w 3940849"/>
                <a:gd name="connsiteY137" fmla="*/ 1388534 h 1511684"/>
                <a:gd name="connsiteX138" fmla="*/ 267855 w 3940849"/>
                <a:gd name="connsiteY138" fmla="*/ 1385455 h 1511684"/>
                <a:gd name="connsiteX139" fmla="*/ 267855 w 3940849"/>
                <a:gd name="connsiteY139" fmla="*/ 1410084 h 1511684"/>
                <a:gd name="connsiteX140" fmla="*/ 178570 w 3940849"/>
                <a:gd name="connsiteY140" fmla="*/ 1410084 h 1511684"/>
                <a:gd name="connsiteX141" fmla="*/ 178570 w 3940849"/>
                <a:gd name="connsiteY141" fmla="*/ 1410084 h 1511684"/>
                <a:gd name="connsiteX142" fmla="*/ 178570 w 3940849"/>
                <a:gd name="connsiteY142" fmla="*/ 1431636 h 1511684"/>
                <a:gd name="connsiteX143" fmla="*/ 101600 w 3940849"/>
                <a:gd name="connsiteY143" fmla="*/ 1431636 h 1511684"/>
                <a:gd name="connsiteX144" fmla="*/ 101600 w 3940849"/>
                <a:gd name="connsiteY144" fmla="*/ 1453187 h 1511684"/>
                <a:gd name="connsiteX145" fmla="*/ 64655 w 3940849"/>
                <a:gd name="connsiteY145" fmla="*/ 1453187 h 1511684"/>
                <a:gd name="connsiteX146" fmla="*/ 64655 w 3940849"/>
                <a:gd name="connsiteY146" fmla="*/ 1477818 h 1511684"/>
                <a:gd name="connsiteX147" fmla="*/ 33867 w 3940849"/>
                <a:gd name="connsiteY147" fmla="*/ 1477818 h 1511684"/>
                <a:gd name="connsiteX148" fmla="*/ 33867 w 3940849"/>
                <a:gd name="connsiteY148" fmla="*/ 1511684 h 1511684"/>
                <a:gd name="connsiteX149" fmla="*/ 0 w 3940849"/>
                <a:gd name="connsiteY149"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33964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96897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68461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705043 w 3940849"/>
                <a:gd name="connsiteY126" fmla="*/ 1271539 h 1511684"/>
                <a:gd name="connsiteX127" fmla="*/ 683490 w 3940849"/>
                <a:gd name="connsiteY127" fmla="*/ 1339273 h 1511684"/>
                <a:gd name="connsiteX128" fmla="*/ 609600 w 3940849"/>
                <a:gd name="connsiteY128" fmla="*/ 1277696 h 1511684"/>
                <a:gd name="connsiteX129" fmla="*/ 609600 w 3940849"/>
                <a:gd name="connsiteY129" fmla="*/ 1308484 h 1511684"/>
                <a:gd name="connsiteX130" fmla="*/ 489528 w 3940849"/>
                <a:gd name="connsiteY130" fmla="*/ 1308484 h 1511684"/>
                <a:gd name="connsiteX131" fmla="*/ 489528 w 3940849"/>
                <a:gd name="connsiteY131" fmla="*/ 1333115 h 1511684"/>
                <a:gd name="connsiteX132" fmla="*/ 424873 w 3940849"/>
                <a:gd name="connsiteY132" fmla="*/ 1333115 h 1511684"/>
                <a:gd name="connsiteX133" fmla="*/ 424873 w 3940849"/>
                <a:gd name="connsiteY133" fmla="*/ 1348508 h 1511684"/>
                <a:gd name="connsiteX134" fmla="*/ 369455 w 3940849"/>
                <a:gd name="connsiteY134" fmla="*/ 1348509 h 1511684"/>
                <a:gd name="connsiteX135" fmla="*/ 369455 w 3940849"/>
                <a:gd name="connsiteY135" fmla="*/ 1373139 h 1511684"/>
                <a:gd name="connsiteX136" fmla="*/ 314037 w 3940849"/>
                <a:gd name="connsiteY136" fmla="*/ 1373139 h 1511684"/>
                <a:gd name="connsiteX137" fmla="*/ 314037 w 3940849"/>
                <a:gd name="connsiteY137" fmla="*/ 1388534 h 1511684"/>
                <a:gd name="connsiteX138" fmla="*/ 267855 w 3940849"/>
                <a:gd name="connsiteY138" fmla="*/ 1385455 h 1511684"/>
                <a:gd name="connsiteX139" fmla="*/ 267855 w 3940849"/>
                <a:gd name="connsiteY139" fmla="*/ 1410084 h 1511684"/>
                <a:gd name="connsiteX140" fmla="*/ 178570 w 3940849"/>
                <a:gd name="connsiteY140" fmla="*/ 1410084 h 1511684"/>
                <a:gd name="connsiteX141" fmla="*/ 178570 w 3940849"/>
                <a:gd name="connsiteY141" fmla="*/ 1410084 h 1511684"/>
                <a:gd name="connsiteX142" fmla="*/ 178570 w 3940849"/>
                <a:gd name="connsiteY142" fmla="*/ 1431636 h 1511684"/>
                <a:gd name="connsiteX143" fmla="*/ 101600 w 3940849"/>
                <a:gd name="connsiteY143" fmla="*/ 1431636 h 1511684"/>
                <a:gd name="connsiteX144" fmla="*/ 101600 w 3940849"/>
                <a:gd name="connsiteY144" fmla="*/ 1453187 h 1511684"/>
                <a:gd name="connsiteX145" fmla="*/ 64655 w 3940849"/>
                <a:gd name="connsiteY145" fmla="*/ 1453187 h 1511684"/>
                <a:gd name="connsiteX146" fmla="*/ 64655 w 3940849"/>
                <a:gd name="connsiteY146" fmla="*/ 1477818 h 1511684"/>
                <a:gd name="connsiteX147" fmla="*/ 33867 w 3940849"/>
                <a:gd name="connsiteY147" fmla="*/ 1477818 h 1511684"/>
                <a:gd name="connsiteX148" fmla="*/ 33867 w 3940849"/>
                <a:gd name="connsiteY148" fmla="*/ 1511684 h 1511684"/>
                <a:gd name="connsiteX149" fmla="*/ 0 w 3940849"/>
                <a:gd name="connsiteY149"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33964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96897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68461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705043 w 3940849"/>
                <a:gd name="connsiteY126" fmla="*/ 1271539 h 1511684"/>
                <a:gd name="connsiteX127" fmla="*/ 609600 w 3940849"/>
                <a:gd name="connsiteY127" fmla="*/ 1277696 h 1511684"/>
                <a:gd name="connsiteX128" fmla="*/ 609600 w 3940849"/>
                <a:gd name="connsiteY128" fmla="*/ 1308484 h 1511684"/>
                <a:gd name="connsiteX129" fmla="*/ 489528 w 3940849"/>
                <a:gd name="connsiteY129" fmla="*/ 1308484 h 1511684"/>
                <a:gd name="connsiteX130" fmla="*/ 489528 w 3940849"/>
                <a:gd name="connsiteY130" fmla="*/ 1333115 h 1511684"/>
                <a:gd name="connsiteX131" fmla="*/ 424873 w 3940849"/>
                <a:gd name="connsiteY131" fmla="*/ 1333115 h 1511684"/>
                <a:gd name="connsiteX132" fmla="*/ 424873 w 3940849"/>
                <a:gd name="connsiteY132" fmla="*/ 1348508 h 1511684"/>
                <a:gd name="connsiteX133" fmla="*/ 369455 w 3940849"/>
                <a:gd name="connsiteY133" fmla="*/ 1348509 h 1511684"/>
                <a:gd name="connsiteX134" fmla="*/ 369455 w 3940849"/>
                <a:gd name="connsiteY134" fmla="*/ 1373139 h 1511684"/>
                <a:gd name="connsiteX135" fmla="*/ 314037 w 3940849"/>
                <a:gd name="connsiteY135" fmla="*/ 1373139 h 1511684"/>
                <a:gd name="connsiteX136" fmla="*/ 314037 w 3940849"/>
                <a:gd name="connsiteY136" fmla="*/ 1388534 h 1511684"/>
                <a:gd name="connsiteX137" fmla="*/ 267855 w 3940849"/>
                <a:gd name="connsiteY137" fmla="*/ 1385455 h 1511684"/>
                <a:gd name="connsiteX138" fmla="*/ 267855 w 3940849"/>
                <a:gd name="connsiteY138" fmla="*/ 1410084 h 1511684"/>
                <a:gd name="connsiteX139" fmla="*/ 178570 w 3940849"/>
                <a:gd name="connsiteY139" fmla="*/ 1410084 h 1511684"/>
                <a:gd name="connsiteX140" fmla="*/ 178570 w 3940849"/>
                <a:gd name="connsiteY140" fmla="*/ 1410084 h 1511684"/>
                <a:gd name="connsiteX141" fmla="*/ 178570 w 3940849"/>
                <a:gd name="connsiteY141" fmla="*/ 1431636 h 1511684"/>
                <a:gd name="connsiteX142" fmla="*/ 101600 w 3940849"/>
                <a:gd name="connsiteY142" fmla="*/ 1431636 h 1511684"/>
                <a:gd name="connsiteX143" fmla="*/ 101600 w 3940849"/>
                <a:gd name="connsiteY143" fmla="*/ 1453187 h 1511684"/>
                <a:gd name="connsiteX144" fmla="*/ 64655 w 3940849"/>
                <a:gd name="connsiteY144" fmla="*/ 1453187 h 1511684"/>
                <a:gd name="connsiteX145" fmla="*/ 64655 w 3940849"/>
                <a:gd name="connsiteY145" fmla="*/ 1477818 h 1511684"/>
                <a:gd name="connsiteX146" fmla="*/ 33867 w 3940849"/>
                <a:gd name="connsiteY146" fmla="*/ 1477818 h 1511684"/>
                <a:gd name="connsiteX147" fmla="*/ 33867 w 3940849"/>
                <a:gd name="connsiteY147" fmla="*/ 1511684 h 1511684"/>
                <a:gd name="connsiteX148" fmla="*/ 0 w 3940849"/>
                <a:gd name="connsiteY148"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32606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33964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96897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68461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701964 w 3940849"/>
                <a:gd name="connsiteY126" fmla="*/ 1280775 h 1511684"/>
                <a:gd name="connsiteX127" fmla="*/ 609600 w 3940849"/>
                <a:gd name="connsiteY127" fmla="*/ 1277696 h 1511684"/>
                <a:gd name="connsiteX128" fmla="*/ 609600 w 3940849"/>
                <a:gd name="connsiteY128" fmla="*/ 1308484 h 1511684"/>
                <a:gd name="connsiteX129" fmla="*/ 489528 w 3940849"/>
                <a:gd name="connsiteY129" fmla="*/ 1308484 h 1511684"/>
                <a:gd name="connsiteX130" fmla="*/ 489528 w 3940849"/>
                <a:gd name="connsiteY130" fmla="*/ 1333115 h 1511684"/>
                <a:gd name="connsiteX131" fmla="*/ 424873 w 3940849"/>
                <a:gd name="connsiteY131" fmla="*/ 1333115 h 1511684"/>
                <a:gd name="connsiteX132" fmla="*/ 424873 w 3940849"/>
                <a:gd name="connsiteY132" fmla="*/ 1348508 h 1511684"/>
                <a:gd name="connsiteX133" fmla="*/ 369455 w 3940849"/>
                <a:gd name="connsiteY133" fmla="*/ 1348509 h 1511684"/>
                <a:gd name="connsiteX134" fmla="*/ 369455 w 3940849"/>
                <a:gd name="connsiteY134" fmla="*/ 1373139 h 1511684"/>
                <a:gd name="connsiteX135" fmla="*/ 314037 w 3940849"/>
                <a:gd name="connsiteY135" fmla="*/ 1373139 h 1511684"/>
                <a:gd name="connsiteX136" fmla="*/ 314037 w 3940849"/>
                <a:gd name="connsiteY136" fmla="*/ 1388534 h 1511684"/>
                <a:gd name="connsiteX137" fmla="*/ 267855 w 3940849"/>
                <a:gd name="connsiteY137" fmla="*/ 1385455 h 1511684"/>
                <a:gd name="connsiteX138" fmla="*/ 267855 w 3940849"/>
                <a:gd name="connsiteY138" fmla="*/ 1410084 h 1511684"/>
                <a:gd name="connsiteX139" fmla="*/ 178570 w 3940849"/>
                <a:gd name="connsiteY139" fmla="*/ 1410084 h 1511684"/>
                <a:gd name="connsiteX140" fmla="*/ 178570 w 3940849"/>
                <a:gd name="connsiteY140" fmla="*/ 1410084 h 1511684"/>
                <a:gd name="connsiteX141" fmla="*/ 178570 w 3940849"/>
                <a:gd name="connsiteY141" fmla="*/ 1431636 h 1511684"/>
                <a:gd name="connsiteX142" fmla="*/ 101600 w 3940849"/>
                <a:gd name="connsiteY142" fmla="*/ 1431636 h 1511684"/>
                <a:gd name="connsiteX143" fmla="*/ 101600 w 3940849"/>
                <a:gd name="connsiteY143" fmla="*/ 1453187 h 1511684"/>
                <a:gd name="connsiteX144" fmla="*/ 64655 w 3940849"/>
                <a:gd name="connsiteY144" fmla="*/ 1453187 h 1511684"/>
                <a:gd name="connsiteX145" fmla="*/ 64655 w 3940849"/>
                <a:gd name="connsiteY145" fmla="*/ 1477818 h 1511684"/>
                <a:gd name="connsiteX146" fmla="*/ 33867 w 3940849"/>
                <a:gd name="connsiteY146" fmla="*/ 1477818 h 1511684"/>
                <a:gd name="connsiteX147" fmla="*/ 33867 w 3940849"/>
                <a:gd name="connsiteY147" fmla="*/ 1511684 h 1511684"/>
                <a:gd name="connsiteX148" fmla="*/ 0 w 3940849"/>
                <a:gd name="connsiteY148" fmla="*/ 1511684 h 1511684"/>
                <a:gd name="connsiteX0" fmla="*/ 3940849 w 3940849"/>
                <a:gd name="connsiteY0" fmla="*/ 0 h 1511684"/>
                <a:gd name="connsiteX1" fmla="*/ 3897746 w 3940849"/>
                <a:gd name="connsiteY1" fmla="*/ 0 h 1511684"/>
                <a:gd name="connsiteX2" fmla="*/ 3897746 w 3940849"/>
                <a:gd name="connsiteY2" fmla="*/ 101600 h 1511684"/>
                <a:gd name="connsiteX3" fmla="*/ 3802303 w 3940849"/>
                <a:gd name="connsiteY3" fmla="*/ 101600 h 1511684"/>
                <a:gd name="connsiteX4" fmla="*/ 3802303 w 3940849"/>
                <a:gd name="connsiteY4" fmla="*/ 129309 h 1511684"/>
                <a:gd name="connsiteX5" fmla="*/ 3762279 w 3940849"/>
                <a:gd name="connsiteY5" fmla="*/ 129309 h 1511684"/>
                <a:gd name="connsiteX6" fmla="*/ 3762279 w 3940849"/>
                <a:gd name="connsiteY6" fmla="*/ 144703 h 1511684"/>
                <a:gd name="connsiteX7" fmla="*/ 3743806 w 3940849"/>
                <a:gd name="connsiteY7" fmla="*/ 144703 h 1511684"/>
                <a:gd name="connsiteX8" fmla="*/ 3743806 w 3940849"/>
                <a:gd name="connsiteY8" fmla="*/ 166254 h 1511684"/>
                <a:gd name="connsiteX9" fmla="*/ 3688388 w 3940849"/>
                <a:gd name="connsiteY9" fmla="*/ 166254 h 1511684"/>
                <a:gd name="connsiteX10" fmla="*/ 3688388 w 3940849"/>
                <a:gd name="connsiteY10" fmla="*/ 178569 h 1511684"/>
                <a:gd name="connsiteX11" fmla="*/ 3580631 w 3940849"/>
                <a:gd name="connsiteY11" fmla="*/ 178569 h 1511684"/>
                <a:gd name="connsiteX12" fmla="*/ 3580631 w 3940849"/>
                <a:gd name="connsiteY12" fmla="*/ 193963 h 1511684"/>
                <a:gd name="connsiteX13" fmla="*/ 3546764 w 3940849"/>
                <a:gd name="connsiteY13" fmla="*/ 193963 h 1511684"/>
                <a:gd name="connsiteX14" fmla="*/ 3546764 w 3940849"/>
                <a:gd name="connsiteY14" fmla="*/ 215515 h 1511684"/>
                <a:gd name="connsiteX15" fmla="*/ 3519055 w 3940849"/>
                <a:gd name="connsiteY15" fmla="*/ 215515 h 1511684"/>
                <a:gd name="connsiteX16" fmla="*/ 3519055 w 3940849"/>
                <a:gd name="connsiteY16" fmla="*/ 227830 h 1511684"/>
                <a:gd name="connsiteX17" fmla="*/ 3488267 w 3940849"/>
                <a:gd name="connsiteY17" fmla="*/ 227830 h 1511684"/>
                <a:gd name="connsiteX18" fmla="*/ 3482110 w 3940849"/>
                <a:gd name="connsiteY18" fmla="*/ 233987 h 1511684"/>
                <a:gd name="connsiteX19" fmla="*/ 3451321 w 3940849"/>
                <a:gd name="connsiteY19" fmla="*/ 233987 h 1511684"/>
                <a:gd name="connsiteX20" fmla="*/ 3451321 w 3940849"/>
                <a:gd name="connsiteY20" fmla="*/ 252460 h 1511684"/>
                <a:gd name="connsiteX21" fmla="*/ 3432849 w 3940849"/>
                <a:gd name="connsiteY21" fmla="*/ 252460 h 1511684"/>
                <a:gd name="connsiteX22" fmla="*/ 3432849 w 3940849"/>
                <a:gd name="connsiteY22" fmla="*/ 252460 h 1511684"/>
                <a:gd name="connsiteX23" fmla="*/ 3432849 w 3940849"/>
                <a:gd name="connsiteY23" fmla="*/ 270933 h 1511684"/>
                <a:gd name="connsiteX24" fmla="*/ 3377431 w 3940849"/>
                <a:gd name="connsiteY24" fmla="*/ 270933 h 1511684"/>
                <a:gd name="connsiteX25" fmla="*/ 3377431 w 3940849"/>
                <a:gd name="connsiteY25" fmla="*/ 289406 h 1511684"/>
                <a:gd name="connsiteX26" fmla="*/ 3358958 w 3940849"/>
                <a:gd name="connsiteY26" fmla="*/ 289406 h 1511684"/>
                <a:gd name="connsiteX27" fmla="*/ 3358958 w 3940849"/>
                <a:gd name="connsiteY27" fmla="*/ 307878 h 1511684"/>
                <a:gd name="connsiteX28" fmla="*/ 3340485 w 3940849"/>
                <a:gd name="connsiteY28" fmla="*/ 307878 h 1511684"/>
                <a:gd name="connsiteX29" fmla="*/ 3340485 w 3940849"/>
                <a:gd name="connsiteY29" fmla="*/ 326351 h 1511684"/>
                <a:gd name="connsiteX30" fmla="*/ 3291225 w 3940849"/>
                <a:gd name="connsiteY30" fmla="*/ 326351 h 1511684"/>
                <a:gd name="connsiteX31" fmla="*/ 3189625 w 3940849"/>
                <a:gd name="connsiteY31" fmla="*/ 326351 h 1511684"/>
                <a:gd name="connsiteX32" fmla="*/ 3189625 w 3940849"/>
                <a:gd name="connsiteY32" fmla="*/ 344824 h 1511684"/>
                <a:gd name="connsiteX33" fmla="*/ 3161915 w 3940849"/>
                <a:gd name="connsiteY33" fmla="*/ 344824 h 1511684"/>
                <a:gd name="connsiteX34" fmla="*/ 3161915 w 3940849"/>
                <a:gd name="connsiteY34" fmla="*/ 360218 h 1511684"/>
                <a:gd name="connsiteX35" fmla="*/ 3128049 w 3940849"/>
                <a:gd name="connsiteY35" fmla="*/ 360218 h 1511684"/>
                <a:gd name="connsiteX36" fmla="*/ 3128049 w 3940849"/>
                <a:gd name="connsiteY36" fmla="*/ 381769 h 1511684"/>
                <a:gd name="connsiteX37" fmla="*/ 3088025 w 3940849"/>
                <a:gd name="connsiteY37" fmla="*/ 381769 h 1511684"/>
                <a:gd name="connsiteX38" fmla="*/ 3088025 w 3940849"/>
                <a:gd name="connsiteY38" fmla="*/ 394084 h 1511684"/>
                <a:gd name="connsiteX39" fmla="*/ 3023370 w 3940849"/>
                <a:gd name="connsiteY39" fmla="*/ 394084 h 1511684"/>
                <a:gd name="connsiteX40" fmla="*/ 3023370 w 3940849"/>
                <a:gd name="connsiteY40" fmla="*/ 394084 h 1511684"/>
                <a:gd name="connsiteX41" fmla="*/ 3023370 w 3940849"/>
                <a:gd name="connsiteY41" fmla="*/ 403320 h 1511684"/>
                <a:gd name="connsiteX42" fmla="*/ 2977188 w 3940849"/>
                <a:gd name="connsiteY42" fmla="*/ 403320 h 1511684"/>
                <a:gd name="connsiteX43" fmla="*/ 2977188 w 3940849"/>
                <a:gd name="connsiteY43" fmla="*/ 421793 h 1511684"/>
                <a:gd name="connsiteX44" fmla="*/ 2921770 w 3940849"/>
                <a:gd name="connsiteY44" fmla="*/ 421793 h 1511684"/>
                <a:gd name="connsiteX45" fmla="*/ 2921770 w 3940849"/>
                <a:gd name="connsiteY45" fmla="*/ 431030 h 1511684"/>
                <a:gd name="connsiteX46" fmla="*/ 2878667 w 3940849"/>
                <a:gd name="connsiteY46" fmla="*/ 431030 h 1511684"/>
                <a:gd name="connsiteX47" fmla="*/ 2878667 w 3940849"/>
                <a:gd name="connsiteY47" fmla="*/ 443345 h 1511684"/>
                <a:gd name="connsiteX48" fmla="*/ 2814012 w 3940849"/>
                <a:gd name="connsiteY48" fmla="*/ 443345 h 1511684"/>
                <a:gd name="connsiteX49" fmla="*/ 2814012 w 3940849"/>
                <a:gd name="connsiteY49" fmla="*/ 461818 h 1511684"/>
                <a:gd name="connsiteX50" fmla="*/ 2733964 w 3940849"/>
                <a:gd name="connsiteY50" fmla="*/ 461818 h 1511684"/>
                <a:gd name="connsiteX51" fmla="*/ 2733964 w 3940849"/>
                <a:gd name="connsiteY51" fmla="*/ 474133 h 1511684"/>
                <a:gd name="connsiteX52" fmla="*/ 2690861 w 3940849"/>
                <a:gd name="connsiteY52" fmla="*/ 474133 h 1511684"/>
                <a:gd name="connsiteX53" fmla="*/ 2690861 w 3940849"/>
                <a:gd name="connsiteY53" fmla="*/ 508000 h 1511684"/>
                <a:gd name="connsiteX54" fmla="*/ 2644679 w 3940849"/>
                <a:gd name="connsiteY54" fmla="*/ 508000 h 1511684"/>
                <a:gd name="connsiteX55" fmla="*/ 2644679 w 3940849"/>
                <a:gd name="connsiteY55" fmla="*/ 532630 h 1511684"/>
                <a:gd name="connsiteX56" fmla="*/ 2604655 w 3940849"/>
                <a:gd name="connsiteY56" fmla="*/ 532630 h 1511684"/>
                <a:gd name="connsiteX57" fmla="*/ 2573867 w 3940849"/>
                <a:gd name="connsiteY57" fmla="*/ 532630 h 1511684"/>
                <a:gd name="connsiteX58" fmla="*/ 2573867 w 3940849"/>
                <a:gd name="connsiteY58" fmla="*/ 557260 h 1511684"/>
                <a:gd name="connsiteX59" fmla="*/ 2540000 w 3940849"/>
                <a:gd name="connsiteY59" fmla="*/ 557260 h 1511684"/>
                <a:gd name="connsiteX60" fmla="*/ 2540000 w 3940849"/>
                <a:gd name="connsiteY60" fmla="*/ 597284 h 1511684"/>
                <a:gd name="connsiteX61" fmla="*/ 2496897 w 3940849"/>
                <a:gd name="connsiteY61" fmla="*/ 597284 h 1511684"/>
                <a:gd name="connsiteX62" fmla="*/ 2496897 w 3940849"/>
                <a:gd name="connsiteY62" fmla="*/ 606520 h 1511684"/>
                <a:gd name="connsiteX63" fmla="*/ 2438400 w 3940849"/>
                <a:gd name="connsiteY63" fmla="*/ 606520 h 1511684"/>
                <a:gd name="connsiteX64" fmla="*/ 2438400 w 3940849"/>
                <a:gd name="connsiteY64" fmla="*/ 640387 h 1511684"/>
                <a:gd name="connsiteX65" fmla="*/ 2401455 w 3940849"/>
                <a:gd name="connsiteY65" fmla="*/ 640387 h 1511684"/>
                <a:gd name="connsiteX66" fmla="*/ 2401455 w 3940849"/>
                <a:gd name="connsiteY66" fmla="*/ 661939 h 1511684"/>
                <a:gd name="connsiteX67" fmla="*/ 2373746 w 3940849"/>
                <a:gd name="connsiteY67" fmla="*/ 661939 h 1511684"/>
                <a:gd name="connsiteX68" fmla="*/ 2373746 w 3940849"/>
                <a:gd name="connsiteY68" fmla="*/ 683490 h 1511684"/>
                <a:gd name="connsiteX69" fmla="*/ 2333721 w 3940849"/>
                <a:gd name="connsiteY69" fmla="*/ 683490 h 1511684"/>
                <a:gd name="connsiteX70" fmla="*/ 2333721 w 3940849"/>
                <a:gd name="connsiteY70" fmla="*/ 683490 h 1511684"/>
                <a:gd name="connsiteX71" fmla="*/ 2333721 w 3940849"/>
                <a:gd name="connsiteY71" fmla="*/ 711200 h 1511684"/>
                <a:gd name="connsiteX72" fmla="*/ 2296776 w 3940849"/>
                <a:gd name="connsiteY72" fmla="*/ 711200 h 1511684"/>
                <a:gd name="connsiteX73" fmla="*/ 2296776 w 3940849"/>
                <a:gd name="connsiteY73" fmla="*/ 732751 h 1511684"/>
                <a:gd name="connsiteX74" fmla="*/ 2232121 w 3940849"/>
                <a:gd name="connsiteY74" fmla="*/ 732751 h 1511684"/>
                <a:gd name="connsiteX75" fmla="*/ 2232121 w 3940849"/>
                <a:gd name="connsiteY75" fmla="*/ 754303 h 1511684"/>
                <a:gd name="connsiteX76" fmla="*/ 2192097 w 3940849"/>
                <a:gd name="connsiteY76" fmla="*/ 754303 h 1511684"/>
                <a:gd name="connsiteX77" fmla="*/ 2192097 w 3940849"/>
                <a:gd name="connsiteY77" fmla="*/ 772775 h 1511684"/>
                <a:gd name="connsiteX78" fmla="*/ 2164388 w 3940849"/>
                <a:gd name="connsiteY78" fmla="*/ 772775 h 1511684"/>
                <a:gd name="connsiteX79" fmla="*/ 2164388 w 3940849"/>
                <a:gd name="connsiteY79" fmla="*/ 803563 h 1511684"/>
                <a:gd name="connsiteX80" fmla="*/ 2127443 w 3940849"/>
                <a:gd name="connsiteY80" fmla="*/ 803563 h 1511684"/>
                <a:gd name="connsiteX81" fmla="*/ 2127443 w 3940849"/>
                <a:gd name="connsiteY81" fmla="*/ 803563 h 1511684"/>
                <a:gd name="connsiteX82" fmla="*/ 2115128 w 3940849"/>
                <a:gd name="connsiteY82" fmla="*/ 803563 h 1511684"/>
                <a:gd name="connsiteX83" fmla="*/ 2108970 w 3940849"/>
                <a:gd name="connsiteY83" fmla="*/ 809721 h 1511684"/>
                <a:gd name="connsiteX84" fmla="*/ 2062788 w 3940849"/>
                <a:gd name="connsiteY84" fmla="*/ 809721 h 1511684"/>
                <a:gd name="connsiteX85" fmla="*/ 2062788 w 3940849"/>
                <a:gd name="connsiteY85" fmla="*/ 834351 h 1511684"/>
                <a:gd name="connsiteX86" fmla="*/ 2019685 w 3940849"/>
                <a:gd name="connsiteY86" fmla="*/ 834351 h 1511684"/>
                <a:gd name="connsiteX87" fmla="*/ 2019685 w 3940849"/>
                <a:gd name="connsiteY87" fmla="*/ 852824 h 1511684"/>
                <a:gd name="connsiteX88" fmla="*/ 1988897 w 3940849"/>
                <a:gd name="connsiteY88" fmla="*/ 852824 h 1511684"/>
                <a:gd name="connsiteX89" fmla="*/ 1988897 w 3940849"/>
                <a:gd name="connsiteY89" fmla="*/ 874375 h 1511684"/>
                <a:gd name="connsiteX90" fmla="*/ 1871903 w 3940849"/>
                <a:gd name="connsiteY90" fmla="*/ 874375 h 1511684"/>
                <a:gd name="connsiteX91" fmla="*/ 1871903 w 3940849"/>
                <a:gd name="connsiteY91" fmla="*/ 917478 h 1511684"/>
                <a:gd name="connsiteX92" fmla="*/ 1745673 w 3940849"/>
                <a:gd name="connsiteY92" fmla="*/ 917478 h 1511684"/>
                <a:gd name="connsiteX93" fmla="*/ 1745673 w 3940849"/>
                <a:gd name="connsiteY93" fmla="*/ 945187 h 1511684"/>
                <a:gd name="connsiteX94" fmla="*/ 1702570 w 3940849"/>
                <a:gd name="connsiteY94" fmla="*/ 945187 h 1511684"/>
                <a:gd name="connsiteX95" fmla="*/ 1702570 w 3940849"/>
                <a:gd name="connsiteY95" fmla="*/ 975975 h 1511684"/>
                <a:gd name="connsiteX96" fmla="*/ 1628679 w 3940849"/>
                <a:gd name="connsiteY96" fmla="*/ 975975 h 1511684"/>
                <a:gd name="connsiteX97" fmla="*/ 1628679 w 3940849"/>
                <a:gd name="connsiteY97" fmla="*/ 994448 h 1511684"/>
                <a:gd name="connsiteX98" fmla="*/ 1604049 w 3940849"/>
                <a:gd name="connsiteY98" fmla="*/ 994448 h 1511684"/>
                <a:gd name="connsiteX99" fmla="*/ 1604049 w 3940849"/>
                <a:gd name="connsiteY99" fmla="*/ 1016000 h 1511684"/>
                <a:gd name="connsiteX100" fmla="*/ 1465503 w 3940849"/>
                <a:gd name="connsiteY100" fmla="*/ 1016000 h 1511684"/>
                <a:gd name="connsiteX101" fmla="*/ 1465503 w 3940849"/>
                <a:gd name="connsiteY101" fmla="*/ 1046787 h 1511684"/>
                <a:gd name="connsiteX102" fmla="*/ 1416243 w 3940849"/>
                <a:gd name="connsiteY102" fmla="*/ 1046787 h 1511684"/>
                <a:gd name="connsiteX103" fmla="*/ 1416243 w 3940849"/>
                <a:gd name="connsiteY103" fmla="*/ 1074497 h 1511684"/>
                <a:gd name="connsiteX104" fmla="*/ 1379297 w 3940849"/>
                <a:gd name="connsiteY104" fmla="*/ 1074497 h 1511684"/>
                <a:gd name="connsiteX105" fmla="*/ 1379297 w 3940849"/>
                <a:gd name="connsiteY105" fmla="*/ 1092969 h 1511684"/>
                <a:gd name="connsiteX106" fmla="*/ 1336194 w 3940849"/>
                <a:gd name="connsiteY106" fmla="*/ 1092969 h 1511684"/>
                <a:gd name="connsiteX107" fmla="*/ 1336194 w 3940849"/>
                <a:gd name="connsiteY107" fmla="*/ 1111442 h 1511684"/>
                <a:gd name="connsiteX108" fmla="*/ 1271540 w 3940849"/>
                <a:gd name="connsiteY108" fmla="*/ 1111442 h 1511684"/>
                <a:gd name="connsiteX109" fmla="*/ 1268461 w 3940849"/>
                <a:gd name="connsiteY109" fmla="*/ 1126836 h 1511684"/>
                <a:gd name="connsiteX110" fmla="*/ 1219200 w 3940849"/>
                <a:gd name="connsiteY110" fmla="*/ 1126836 h 1511684"/>
                <a:gd name="connsiteX111" fmla="*/ 1219200 w 3940849"/>
                <a:gd name="connsiteY111" fmla="*/ 1148387 h 1511684"/>
                <a:gd name="connsiteX112" fmla="*/ 1185334 w 3940849"/>
                <a:gd name="connsiteY112" fmla="*/ 1148387 h 1511684"/>
                <a:gd name="connsiteX113" fmla="*/ 1185334 w 3940849"/>
                <a:gd name="connsiteY113" fmla="*/ 1160703 h 1511684"/>
                <a:gd name="connsiteX114" fmla="*/ 1083734 w 3940849"/>
                <a:gd name="connsiteY114" fmla="*/ 1160703 h 1511684"/>
                <a:gd name="connsiteX115" fmla="*/ 1083734 w 3940849"/>
                <a:gd name="connsiteY115" fmla="*/ 1191490 h 1511684"/>
                <a:gd name="connsiteX116" fmla="*/ 1040631 w 3940849"/>
                <a:gd name="connsiteY116" fmla="*/ 1191490 h 1511684"/>
                <a:gd name="connsiteX117" fmla="*/ 1040631 w 3940849"/>
                <a:gd name="connsiteY117" fmla="*/ 1203806 h 1511684"/>
                <a:gd name="connsiteX118" fmla="*/ 1006764 w 3940849"/>
                <a:gd name="connsiteY118" fmla="*/ 1203806 h 1511684"/>
                <a:gd name="connsiteX119" fmla="*/ 1006764 w 3940849"/>
                <a:gd name="connsiteY119" fmla="*/ 1213042 h 1511684"/>
                <a:gd name="connsiteX120" fmla="*/ 849746 w 3940849"/>
                <a:gd name="connsiteY120" fmla="*/ 1213042 h 1511684"/>
                <a:gd name="connsiteX121" fmla="*/ 849746 w 3940849"/>
                <a:gd name="connsiteY121" fmla="*/ 1240751 h 1511684"/>
                <a:gd name="connsiteX122" fmla="*/ 815879 w 3940849"/>
                <a:gd name="connsiteY122" fmla="*/ 1240751 h 1511684"/>
                <a:gd name="connsiteX123" fmla="*/ 815879 w 3940849"/>
                <a:gd name="connsiteY123" fmla="*/ 1256145 h 1511684"/>
                <a:gd name="connsiteX124" fmla="*/ 760461 w 3940849"/>
                <a:gd name="connsiteY124" fmla="*/ 1256145 h 1511684"/>
                <a:gd name="connsiteX125" fmla="*/ 705043 w 3940849"/>
                <a:gd name="connsiteY125" fmla="*/ 1256145 h 1511684"/>
                <a:gd name="connsiteX126" fmla="*/ 701964 w 3940849"/>
                <a:gd name="connsiteY126" fmla="*/ 1280775 h 1511684"/>
                <a:gd name="connsiteX127" fmla="*/ 609600 w 3940849"/>
                <a:gd name="connsiteY127" fmla="*/ 1277696 h 1511684"/>
                <a:gd name="connsiteX128" fmla="*/ 609600 w 3940849"/>
                <a:gd name="connsiteY128" fmla="*/ 1308484 h 1511684"/>
                <a:gd name="connsiteX129" fmla="*/ 489528 w 3940849"/>
                <a:gd name="connsiteY129" fmla="*/ 1308484 h 1511684"/>
                <a:gd name="connsiteX130" fmla="*/ 489528 w 3940849"/>
                <a:gd name="connsiteY130" fmla="*/ 1333115 h 1511684"/>
                <a:gd name="connsiteX131" fmla="*/ 424873 w 3940849"/>
                <a:gd name="connsiteY131" fmla="*/ 1333115 h 1511684"/>
                <a:gd name="connsiteX132" fmla="*/ 424873 w 3940849"/>
                <a:gd name="connsiteY132" fmla="*/ 1348508 h 1511684"/>
                <a:gd name="connsiteX133" fmla="*/ 369455 w 3940849"/>
                <a:gd name="connsiteY133" fmla="*/ 1348509 h 1511684"/>
                <a:gd name="connsiteX134" fmla="*/ 369455 w 3940849"/>
                <a:gd name="connsiteY134" fmla="*/ 1373139 h 1511684"/>
                <a:gd name="connsiteX135" fmla="*/ 314037 w 3940849"/>
                <a:gd name="connsiteY135" fmla="*/ 1373139 h 1511684"/>
                <a:gd name="connsiteX136" fmla="*/ 314037 w 3940849"/>
                <a:gd name="connsiteY136" fmla="*/ 1388534 h 1511684"/>
                <a:gd name="connsiteX137" fmla="*/ 267855 w 3940849"/>
                <a:gd name="connsiteY137" fmla="*/ 1385455 h 1511684"/>
                <a:gd name="connsiteX138" fmla="*/ 267855 w 3940849"/>
                <a:gd name="connsiteY138" fmla="*/ 1410084 h 1511684"/>
                <a:gd name="connsiteX139" fmla="*/ 178570 w 3940849"/>
                <a:gd name="connsiteY139" fmla="*/ 1410084 h 1511684"/>
                <a:gd name="connsiteX140" fmla="*/ 178570 w 3940849"/>
                <a:gd name="connsiteY140" fmla="*/ 1410084 h 1511684"/>
                <a:gd name="connsiteX141" fmla="*/ 178570 w 3940849"/>
                <a:gd name="connsiteY141" fmla="*/ 1431636 h 1511684"/>
                <a:gd name="connsiteX142" fmla="*/ 101600 w 3940849"/>
                <a:gd name="connsiteY142" fmla="*/ 1431636 h 1511684"/>
                <a:gd name="connsiteX143" fmla="*/ 101600 w 3940849"/>
                <a:gd name="connsiteY143" fmla="*/ 1453187 h 1511684"/>
                <a:gd name="connsiteX144" fmla="*/ 64655 w 3940849"/>
                <a:gd name="connsiteY144" fmla="*/ 1453187 h 1511684"/>
                <a:gd name="connsiteX145" fmla="*/ 64655 w 3940849"/>
                <a:gd name="connsiteY145" fmla="*/ 1477818 h 1511684"/>
                <a:gd name="connsiteX146" fmla="*/ 33867 w 3940849"/>
                <a:gd name="connsiteY146" fmla="*/ 1477818 h 1511684"/>
                <a:gd name="connsiteX147" fmla="*/ 33867 w 3940849"/>
                <a:gd name="connsiteY147" fmla="*/ 1511684 h 1511684"/>
                <a:gd name="connsiteX148" fmla="*/ 0 w 3940849"/>
                <a:gd name="connsiteY148" fmla="*/ 1511684 h 1511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3940849" h="1511684">
                  <a:moveTo>
                    <a:pt x="3940849" y="0"/>
                  </a:moveTo>
                  <a:lnTo>
                    <a:pt x="3897746" y="0"/>
                  </a:lnTo>
                  <a:lnTo>
                    <a:pt x="3897746" y="101600"/>
                  </a:lnTo>
                  <a:lnTo>
                    <a:pt x="3802303" y="101600"/>
                  </a:lnTo>
                  <a:lnTo>
                    <a:pt x="3802303" y="129309"/>
                  </a:lnTo>
                  <a:lnTo>
                    <a:pt x="3762279" y="129309"/>
                  </a:lnTo>
                  <a:lnTo>
                    <a:pt x="3762279" y="144703"/>
                  </a:lnTo>
                  <a:lnTo>
                    <a:pt x="3743806" y="144703"/>
                  </a:lnTo>
                  <a:lnTo>
                    <a:pt x="3743806" y="166254"/>
                  </a:lnTo>
                  <a:lnTo>
                    <a:pt x="3688388" y="166254"/>
                  </a:lnTo>
                  <a:lnTo>
                    <a:pt x="3688388" y="178569"/>
                  </a:lnTo>
                  <a:lnTo>
                    <a:pt x="3580631" y="178569"/>
                  </a:lnTo>
                  <a:lnTo>
                    <a:pt x="3580631" y="193963"/>
                  </a:lnTo>
                  <a:lnTo>
                    <a:pt x="3546764" y="193963"/>
                  </a:lnTo>
                  <a:lnTo>
                    <a:pt x="3546764" y="215515"/>
                  </a:lnTo>
                  <a:lnTo>
                    <a:pt x="3519055" y="215515"/>
                  </a:lnTo>
                  <a:lnTo>
                    <a:pt x="3519055" y="227830"/>
                  </a:lnTo>
                  <a:lnTo>
                    <a:pt x="3488267" y="227830"/>
                  </a:lnTo>
                  <a:lnTo>
                    <a:pt x="3482110" y="233987"/>
                  </a:lnTo>
                  <a:lnTo>
                    <a:pt x="3451321" y="233987"/>
                  </a:lnTo>
                  <a:lnTo>
                    <a:pt x="3451321" y="252460"/>
                  </a:lnTo>
                  <a:lnTo>
                    <a:pt x="3432849" y="252460"/>
                  </a:lnTo>
                  <a:lnTo>
                    <a:pt x="3432849" y="252460"/>
                  </a:lnTo>
                  <a:lnTo>
                    <a:pt x="3432849" y="270933"/>
                  </a:lnTo>
                  <a:lnTo>
                    <a:pt x="3377431" y="270933"/>
                  </a:lnTo>
                  <a:lnTo>
                    <a:pt x="3377431" y="289406"/>
                  </a:lnTo>
                  <a:lnTo>
                    <a:pt x="3358958" y="289406"/>
                  </a:lnTo>
                  <a:lnTo>
                    <a:pt x="3358958" y="307878"/>
                  </a:lnTo>
                  <a:lnTo>
                    <a:pt x="3340485" y="307878"/>
                  </a:lnTo>
                  <a:lnTo>
                    <a:pt x="3340485" y="326351"/>
                  </a:lnTo>
                  <a:lnTo>
                    <a:pt x="3291225" y="326351"/>
                  </a:lnTo>
                  <a:lnTo>
                    <a:pt x="3189625" y="326351"/>
                  </a:lnTo>
                  <a:lnTo>
                    <a:pt x="3189625" y="344824"/>
                  </a:lnTo>
                  <a:lnTo>
                    <a:pt x="3161915" y="344824"/>
                  </a:lnTo>
                  <a:lnTo>
                    <a:pt x="3161915" y="360218"/>
                  </a:lnTo>
                  <a:lnTo>
                    <a:pt x="3128049" y="360218"/>
                  </a:lnTo>
                  <a:lnTo>
                    <a:pt x="3128049" y="381769"/>
                  </a:lnTo>
                  <a:lnTo>
                    <a:pt x="3088025" y="381769"/>
                  </a:lnTo>
                  <a:lnTo>
                    <a:pt x="3088025" y="394084"/>
                  </a:lnTo>
                  <a:lnTo>
                    <a:pt x="3023370" y="394084"/>
                  </a:lnTo>
                  <a:lnTo>
                    <a:pt x="3023370" y="394084"/>
                  </a:lnTo>
                  <a:lnTo>
                    <a:pt x="3023370" y="403320"/>
                  </a:lnTo>
                  <a:lnTo>
                    <a:pt x="2977188" y="403320"/>
                  </a:lnTo>
                  <a:lnTo>
                    <a:pt x="2977188" y="421793"/>
                  </a:lnTo>
                  <a:lnTo>
                    <a:pt x="2921770" y="421793"/>
                  </a:lnTo>
                  <a:lnTo>
                    <a:pt x="2921770" y="431030"/>
                  </a:lnTo>
                  <a:lnTo>
                    <a:pt x="2878667" y="431030"/>
                  </a:lnTo>
                  <a:lnTo>
                    <a:pt x="2878667" y="443345"/>
                  </a:lnTo>
                  <a:lnTo>
                    <a:pt x="2814012" y="443345"/>
                  </a:lnTo>
                  <a:lnTo>
                    <a:pt x="2814012" y="461818"/>
                  </a:lnTo>
                  <a:lnTo>
                    <a:pt x="2733964" y="461818"/>
                  </a:lnTo>
                  <a:lnTo>
                    <a:pt x="2733964" y="474133"/>
                  </a:lnTo>
                  <a:lnTo>
                    <a:pt x="2690861" y="474133"/>
                  </a:lnTo>
                  <a:lnTo>
                    <a:pt x="2690861" y="508000"/>
                  </a:lnTo>
                  <a:lnTo>
                    <a:pt x="2644679" y="508000"/>
                  </a:lnTo>
                  <a:lnTo>
                    <a:pt x="2644679" y="532630"/>
                  </a:lnTo>
                  <a:lnTo>
                    <a:pt x="2604655" y="532630"/>
                  </a:lnTo>
                  <a:lnTo>
                    <a:pt x="2573867" y="532630"/>
                  </a:lnTo>
                  <a:lnTo>
                    <a:pt x="2573867" y="557260"/>
                  </a:lnTo>
                  <a:lnTo>
                    <a:pt x="2540000" y="557260"/>
                  </a:lnTo>
                  <a:lnTo>
                    <a:pt x="2540000" y="597284"/>
                  </a:lnTo>
                  <a:lnTo>
                    <a:pt x="2496897" y="597284"/>
                  </a:lnTo>
                  <a:lnTo>
                    <a:pt x="2496897" y="606520"/>
                  </a:lnTo>
                  <a:lnTo>
                    <a:pt x="2438400" y="606520"/>
                  </a:lnTo>
                  <a:lnTo>
                    <a:pt x="2438400" y="640387"/>
                  </a:lnTo>
                  <a:lnTo>
                    <a:pt x="2401455" y="640387"/>
                  </a:lnTo>
                  <a:lnTo>
                    <a:pt x="2401455" y="661939"/>
                  </a:lnTo>
                  <a:lnTo>
                    <a:pt x="2373746" y="661939"/>
                  </a:lnTo>
                  <a:lnTo>
                    <a:pt x="2373746" y="683490"/>
                  </a:lnTo>
                  <a:lnTo>
                    <a:pt x="2333721" y="683490"/>
                  </a:lnTo>
                  <a:lnTo>
                    <a:pt x="2333721" y="683490"/>
                  </a:lnTo>
                  <a:lnTo>
                    <a:pt x="2333721" y="711200"/>
                  </a:lnTo>
                  <a:lnTo>
                    <a:pt x="2296776" y="711200"/>
                  </a:lnTo>
                  <a:lnTo>
                    <a:pt x="2296776" y="732751"/>
                  </a:lnTo>
                  <a:lnTo>
                    <a:pt x="2232121" y="732751"/>
                  </a:lnTo>
                  <a:lnTo>
                    <a:pt x="2232121" y="754303"/>
                  </a:lnTo>
                  <a:lnTo>
                    <a:pt x="2192097" y="754303"/>
                  </a:lnTo>
                  <a:lnTo>
                    <a:pt x="2192097" y="772775"/>
                  </a:lnTo>
                  <a:lnTo>
                    <a:pt x="2164388" y="772775"/>
                  </a:lnTo>
                  <a:lnTo>
                    <a:pt x="2164388" y="803563"/>
                  </a:lnTo>
                  <a:lnTo>
                    <a:pt x="2127443" y="803563"/>
                  </a:lnTo>
                  <a:lnTo>
                    <a:pt x="2127443" y="803563"/>
                  </a:lnTo>
                  <a:lnTo>
                    <a:pt x="2115128" y="803563"/>
                  </a:lnTo>
                  <a:lnTo>
                    <a:pt x="2108970" y="809721"/>
                  </a:lnTo>
                  <a:lnTo>
                    <a:pt x="2062788" y="809721"/>
                  </a:lnTo>
                  <a:lnTo>
                    <a:pt x="2062788" y="834351"/>
                  </a:lnTo>
                  <a:lnTo>
                    <a:pt x="2019685" y="834351"/>
                  </a:lnTo>
                  <a:lnTo>
                    <a:pt x="2019685" y="852824"/>
                  </a:lnTo>
                  <a:lnTo>
                    <a:pt x="1988897" y="852824"/>
                  </a:lnTo>
                  <a:lnTo>
                    <a:pt x="1988897" y="874375"/>
                  </a:lnTo>
                  <a:lnTo>
                    <a:pt x="1871903" y="874375"/>
                  </a:lnTo>
                  <a:lnTo>
                    <a:pt x="1871903" y="917478"/>
                  </a:lnTo>
                  <a:lnTo>
                    <a:pt x="1745673" y="917478"/>
                  </a:lnTo>
                  <a:lnTo>
                    <a:pt x="1745673" y="945187"/>
                  </a:lnTo>
                  <a:lnTo>
                    <a:pt x="1702570" y="945187"/>
                  </a:lnTo>
                  <a:lnTo>
                    <a:pt x="1702570" y="975975"/>
                  </a:lnTo>
                  <a:lnTo>
                    <a:pt x="1628679" y="975975"/>
                  </a:lnTo>
                  <a:lnTo>
                    <a:pt x="1628679" y="994448"/>
                  </a:lnTo>
                  <a:lnTo>
                    <a:pt x="1604049" y="994448"/>
                  </a:lnTo>
                  <a:lnTo>
                    <a:pt x="1604049" y="1016000"/>
                  </a:lnTo>
                  <a:lnTo>
                    <a:pt x="1465503" y="1016000"/>
                  </a:lnTo>
                  <a:lnTo>
                    <a:pt x="1465503" y="1046787"/>
                  </a:lnTo>
                  <a:lnTo>
                    <a:pt x="1416243" y="1046787"/>
                  </a:lnTo>
                  <a:lnTo>
                    <a:pt x="1416243" y="1074497"/>
                  </a:lnTo>
                  <a:lnTo>
                    <a:pt x="1379297" y="1074497"/>
                  </a:lnTo>
                  <a:lnTo>
                    <a:pt x="1379297" y="1092969"/>
                  </a:lnTo>
                  <a:lnTo>
                    <a:pt x="1336194" y="1092969"/>
                  </a:lnTo>
                  <a:lnTo>
                    <a:pt x="1336194" y="1111442"/>
                  </a:lnTo>
                  <a:lnTo>
                    <a:pt x="1271540" y="1111442"/>
                  </a:lnTo>
                  <a:lnTo>
                    <a:pt x="1268461" y="1126836"/>
                  </a:lnTo>
                  <a:lnTo>
                    <a:pt x="1219200" y="1126836"/>
                  </a:lnTo>
                  <a:lnTo>
                    <a:pt x="1219200" y="1148387"/>
                  </a:lnTo>
                  <a:lnTo>
                    <a:pt x="1185334" y="1148387"/>
                  </a:lnTo>
                  <a:lnTo>
                    <a:pt x="1185334" y="1160703"/>
                  </a:lnTo>
                  <a:lnTo>
                    <a:pt x="1083734" y="1160703"/>
                  </a:lnTo>
                  <a:lnTo>
                    <a:pt x="1083734" y="1191490"/>
                  </a:lnTo>
                  <a:lnTo>
                    <a:pt x="1040631" y="1191490"/>
                  </a:lnTo>
                  <a:lnTo>
                    <a:pt x="1040631" y="1203806"/>
                  </a:lnTo>
                  <a:lnTo>
                    <a:pt x="1006764" y="1203806"/>
                  </a:lnTo>
                  <a:lnTo>
                    <a:pt x="1006764" y="1213042"/>
                  </a:lnTo>
                  <a:lnTo>
                    <a:pt x="849746" y="1213042"/>
                  </a:lnTo>
                  <a:lnTo>
                    <a:pt x="849746" y="1240751"/>
                  </a:lnTo>
                  <a:lnTo>
                    <a:pt x="815879" y="1240751"/>
                  </a:lnTo>
                  <a:lnTo>
                    <a:pt x="815879" y="1256145"/>
                  </a:lnTo>
                  <a:lnTo>
                    <a:pt x="760461" y="1256145"/>
                  </a:lnTo>
                  <a:lnTo>
                    <a:pt x="705043" y="1256145"/>
                  </a:lnTo>
                  <a:lnTo>
                    <a:pt x="701964" y="1280775"/>
                  </a:lnTo>
                  <a:lnTo>
                    <a:pt x="609600" y="1277696"/>
                  </a:lnTo>
                  <a:lnTo>
                    <a:pt x="609600" y="1308484"/>
                  </a:lnTo>
                  <a:lnTo>
                    <a:pt x="489528" y="1308484"/>
                  </a:lnTo>
                  <a:lnTo>
                    <a:pt x="489528" y="1333115"/>
                  </a:lnTo>
                  <a:lnTo>
                    <a:pt x="424873" y="1333115"/>
                  </a:lnTo>
                  <a:lnTo>
                    <a:pt x="424873" y="1348508"/>
                  </a:lnTo>
                  <a:lnTo>
                    <a:pt x="369455" y="1348509"/>
                  </a:lnTo>
                  <a:lnTo>
                    <a:pt x="369455" y="1373139"/>
                  </a:lnTo>
                  <a:lnTo>
                    <a:pt x="314037" y="1373139"/>
                  </a:lnTo>
                  <a:lnTo>
                    <a:pt x="314037" y="1388534"/>
                  </a:lnTo>
                  <a:lnTo>
                    <a:pt x="267855" y="1385455"/>
                  </a:lnTo>
                  <a:lnTo>
                    <a:pt x="267855" y="1410084"/>
                  </a:lnTo>
                  <a:lnTo>
                    <a:pt x="178570" y="1410084"/>
                  </a:lnTo>
                  <a:lnTo>
                    <a:pt x="178570" y="1410084"/>
                  </a:lnTo>
                  <a:lnTo>
                    <a:pt x="178570" y="1431636"/>
                  </a:lnTo>
                  <a:lnTo>
                    <a:pt x="101600" y="1431636"/>
                  </a:lnTo>
                  <a:lnTo>
                    <a:pt x="101600" y="1453187"/>
                  </a:lnTo>
                  <a:lnTo>
                    <a:pt x="64655" y="1453187"/>
                  </a:lnTo>
                  <a:lnTo>
                    <a:pt x="64655" y="1477818"/>
                  </a:lnTo>
                  <a:lnTo>
                    <a:pt x="33867" y="1477818"/>
                  </a:lnTo>
                  <a:lnTo>
                    <a:pt x="33867" y="1511684"/>
                  </a:lnTo>
                  <a:lnTo>
                    <a:pt x="0" y="1511684"/>
                  </a:lnTo>
                </a:path>
              </a:pathLst>
            </a:custGeom>
            <a:noFill/>
            <a:ln w="28575">
              <a:solidFill>
                <a:schemeClr val="accent2"/>
              </a:solidFill>
              <a:miter lim="800000"/>
              <a:headEnd/>
              <a:tailEnd/>
            </a:ln>
          </p:spPr>
          <p:txBody>
            <a:bodyPr rtlCol="0" anchor="ctr"/>
            <a:lstStyle/>
            <a:p>
              <a:pPr algn="ctr"/>
              <a:endParaRPr lang="en-US" dirty="0"/>
            </a:p>
          </p:txBody>
        </p:sp>
        <p:sp>
          <p:nvSpPr>
            <p:cNvPr id="132" name="Freeform: Shape 131">
              <a:extLst>
                <a:ext uri="{FF2B5EF4-FFF2-40B4-BE49-F238E27FC236}">
                  <a16:creationId xmlns:a16="http://schemas.microsoft.com/office/drawing/2014/main" id="{AB66D79A-D853-49D0-A054-6F8D39EF4D76}"/>
                </a:ext>
              </a:extLst>
            </p:cNvPr>
            <p:cNvSpPr/>
            <p:nvPr/>
          </p:nvSpPr>
          <p:spPr bwMode="auto">
            <a:xfrm>
              <a:off x="1296785" y="2249978"/>
              <a:ext cx="3951317" cy="3192087"/>
            </a:xfrm>
            <a:custGeom>
              <a:avLst/>
              <a:gdLst>
                <a:gd name="connsiteX0" fmla="*/ 0 w 3951317"/>
                <a:gd name="connsiteY0" fmla="*/ 3192087 h 3192087"/>
                <a:gd name="connsiteX1" fmla="*/ 210590 w 3951317"/>
                <a:gd name="connsiteY1" fmla="*/ 3192087 h 3192087"/>
                <a:gd name="connsiteX2" fmla="*/ 210590 w 3951317"/>
                <a:gd name="connsiteY2" fmla="*/ 3075709 h 3192087"/>
                <a:gd name="connsiteX3" fmla="*/ 266008 w 3951317"/>
                <a:gd name="connsiteY3" fmla="*/ 3075709 h 3192087"/>
                <a:gd name="connsiteX4" fmla="*/ 266008 w 3951317"/>
                <a:gd name="connsiteY4" fmla="*/ 2964873 h 3192087"/>
                <a:gd name="connsiteX5" fmla="*/ 382386 w 3951317"/>
                <a:gd name="connsiteY5" fmla="*/ 2964873 h 3192087"/>
                <a:gd name="connsiteX6" fmla="*/ 382386 w 3951317"/>
                <a:gd name="connsiteY6" fmla="*/ 2854037 h 3192087"/>
                <a:gd name="connsiteX7" fmla="*/ 482139 w 3951317"/>
                <a:gd name="connsiteY7" fmla="*/ 2854037 h 3192087"/>
                <a:gd name="connsiteX8" fmla="*/ 482139 w 3951317"/>
                <a:gd name="connsiteY8" fmla="*/ 2743200 h 3192087"/>
                <a:gd name="connsiteX9" fmla="*/ 598517 w 3951317"/>
                <a:gd name="connsiteY9" fmla="*/ 2743200 h 3192087"/>
                <a:gd name="connsiteX10" fmla="*/ 598517 w 3951317"/>
                <a:gd name="connsiteY10" fmla="*/ 2626822 h 3192087"/>
                <a:gd name="connsiteX11" fmla="*/ 631768 w 3951317"/>
                <a:gd name="connsiteY11" fmla="*/ 2626822 h 3192087"/>
                <a:gd name="connsiteX12" fmla="*/ 631768 w 3951317"/>
                <a:gd name="connsiteY12" fmla="*/ 2504902 h 3192087"/>
                <a:gd name="connsiteX13" fmla="*/ 908859 w 3951317"/>
                <a:gd name="connsiteY13" fmla="*/ 2504902 h 3192087"/>
                <a:gd name="connsiteX14" fmla="*/ 908859 w 3951317"/>
                <a:gd name="connsiteY14" fmla="*/ 2388524 h 3192087"/>
                <a:gd name="connsiteX15" fmla="*/ 986444 w 3951317"/>
                <a:gd name="connsiteY15" fmla="*/ 2388524 h 3192087"/>
                <a:gd name="connsiteX16" fmla="*/ 986444 w 3951317"/>
                <a:gd name="connsiteY16" fmla="*/ 2277687 h 3192087"/>
                <a:gd name="connsiteX17" fmla="*/ 986444 w 3951317"/>
                <a:gd name="connsiteY17" fmla="*/ 2277687 h 3192087"/>
                <a:gd name="connsiteX18" fmla="*/ 986444 w 3951317"/>
                <a:gd name="connsiteY18" fmla="*/ 2277687 h 3192087"/>
                <a:gd name="connsiteX19" fmla="*/ 1025237 w 3951317"/>
                <a:gd name="connsiteY19" fmla="*/ 2277687 h 3192087"/>
                <a:gd name="connsiteX20" fmla="*/ 1025237 w 3951317"/>
                <a:gd name="connsiteY20" fmla="*/ 2166851 h 3192087"/>
                <a:gd name="connsiteX21" fmla="*/ 1313411 w 3951317"/>
                <a:gd name="connsiteY21" fmla="*/ 2166851 h 3192087"/>
                <a:gd name="connsiteX22" fmla="*/ 1313411 w 3951317"/>
                <a:gd name="connsiteY22" fmla="*/ 2056015 h 3192087"/>
                <a:gd name="connsiteX23" fmla="*/ 1729048 w 3951317"/>
                <a:gd name="connsiteY23" fmla="*/ 2056015 h 3192087"/>
                <a:gd name="connsiteX24" fmla="*/ 1729048 w 3951317"/>
                <a:gd name="connsiteY24" fmla="*/ 1928553 h 3192087"/>
                <a:gd name="connsiteX25" fmla="*/ 1778924 w 3951317"/>
                <a:gd name="connsiteY25" fmla="*/ 1928553 h 3192087"/>
                <a:gd name="connsiteX26" fmla="*/ 1778924 w 3951317"/>
                <a:gd name="connsiteY26" fmla="*/ 1812175 h 3192087"/>
                <a:gd name="connsiteX27" fmla="*/ 1812175 w 3951317"/>
                <a:gd name="connsiteY27" fmla="*/ 1812175 h 3192087"/>
                <a:gd name="connsiteX28" fmla="*/ 1812175 w 3951317"/>
                <a:gd name="connsiteY28" fmla="*/ 1706880 h 3192087"/>
                <a:gd name="connsiteX29" fmla="*/ 1928553 w 3951317"/>
                <a:gd name="connsiteY29" fmla="*/ 1706880 h 3192087"/>
                <a:gd name="connsiteX30" fmla="*/ 1928553 w 3951317"/>
                <a:gd name="connsiteY30" fmla="*/ 1584960 h 3192087"/>
                <a:gd name="connsiteX31" fmla="*/ 1950720 w 3951317"/>
                <a:gd name="connsiteY31" fmla="*/ 1584960 h 3192087"/>
                <a:gd name="connsiteX32" fmla="*/ 1950720 w 3951317"/>
                <a:gd name="connsiteY32" fmla="*/ 1474124 h 3192087"/>
                <a:gd name="connsiteX33" fmla="*/ 2227811 w 3951317"/>
                <a:gd name="connsiteY33" fmla="*/ 1474124 h 3192087"/>
                <a:gd name="connsiteX34" fmla="*/ 2227811 w 3951317"/>
                <a:gd name="connsiteY34" fmla="*/ 1346662 h 3192087"/>
                <a:gd name="connsiteX35" fmla="*/ 2283230 w 3951317"/>
                <a:gd name="connsiteY35" fmla="*/ 1346662 h 3192087"/>
                <a:gd name="connsiteX36" fmla="*/ 2283230 w 3951317"/>
                <a:gd name="connsiteY36" fmla="*/ 1252451 h 3192087"/>
                <a:gd name="connsiteX37" fmla="*/ 2416233 w 3951317"/>
                <a:gd name="connsiteY37" fmla="*/ 1252451 h 3192087"/>
                <a:gd name="connsiteX38" fmla="*/ 2416233 w 3951317"/>
                <a:gd name="connsiteY38" fmla="*/ 1119447 h 3192087"/>
                <a:gd name="connsiteX39" fmla="*/ 2438400 w 3951317"/>
                <a:gd name="connsiteY39" fmla="*/ 1119447 h 3192087"/>
                <a:gd name="connsiteX40" fmla="*/ 2438400 w 3951317"/>
                <a:gd name="connsiteY40" fmla="*/ 986444 h 3192087"/>
                <a:gd name="connsiteX41" fmla="*/ 2604655 w 3951317"/>
                <a:gd name="connsiteY41" fmla="*/ 986444 h 3192087"/>
                <a:gd name="connsiteX42" fmla="*/ 2604655 w 3951317"/>
                <a:gd name="connsiteY42" fmla="*/ 875607 h 3192087"/>
                <a:gd name="connsiteX43" fmla="*/ 2770910 w 3951317"/>
                <a:gd name="connsiteY43" fmla="*/ 875607 h 3192087"/>
                <a:gd name="connsiteX44" fmla="*/ 2770910 w 3951317"/>
                <a:gd name="connsiteY44" fmla="*/ 764771 h 3192087"/>
                <a:gd name="connsiteX45" fmla="*/ 3319550 w 3951317"/>
                <a:gd name="connsiteY45" fmla="*/ 764771 h 3192087"/>
                <a:gd name="connsiteX46" fmla="*/ 3319550 w 3951317"/>
                <a:gd name="connsiteY46" fmla="*/ 637309 h 3192087"/>
                <a:gd name="connsiteX47" fmla="*/ 3424844 w 3951317"/>
                <a:gd name="connsiteY47" fmla="*/ 637309 h 3192087"/>
                <a:gd name="connsiteX48" fmla="*/ 3424844 w 3951317"/>
                <a:gd name="connsiteY48" fmla="*/ 509847 h 3192087"/>
                <a:gd name="connsiteX49" fmla="*/ 3591099 w 3951317"/>
                <a:gd name="connsiteY49" fmla="*/ 509847 h 3192087"/>
                <a:gd name="connsiteX50" fmla="*/ 3591099 w 3951317"/>
                <a:gd name="connsiteY50" fmla="*/ 227215 h 3192087"/>
                <a:gd name="connsiteX51" fmla="*/ 3762895 w 3951317"/>
                <a:gd name="connsiteY51" fmla="*/ 227215 h 3192087"/>
                <a:gd name="connsiteX52" fmla="*/ 3762895 w 3951317"/>
                <a:gd name="connsiteY52" fmla="*/ 0 h 3192087"/>
                <a:gd name="connsiteX53" fmla="*/ 3951317 w 3951317"/>
                <a:gd name="connsiteY53" fmla="*/ 0 h 3192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951317" h="3192087">
                  <a:moveTo>
                    <a:pt x="0" y="3192087"/>
                  </a:moveTo>
                  <a:lnTo>
                    <a:pt x="210590" y="3192087"/>
                  </a:lnTo>
                  <a:lnTo>
                    <a:pt x="210590" y="3075709"/>
                  </a:lnTo>
                  <a:lnTo>
                    <a:pt x="266008" y="3075709"/>
                  </a:lnTo>
                  <a:lnTo>
                    <a:pt x="266008" y="2964873"/>
                  </a:lnTo>
                  <a:lnTo>
                    <a:pt x="382386" y="2964873"/>
                  </a:lnTo>
                  <a:lnTo>
                    <a:pt x="382386" y="2854037"/>
                  </a:lnTo>
                  <a:lnTo>
                    <a:pt x="482139" y="2854037"/>
                  </a:lnTo>
                  <a:lnTo>
                    <a:pt x="482139" y="2743200"/>
                  </a:lnTo>
                  <a:lnTo>
                    <a:pt x="598517" y="2743200"/>
                  </a:lnTo>
                  <a:lnTo>
                    <a:pt x="598517" y="2626822"/>
                  </a:lnTo>
                  <a:lnTo>
                    <a:pt x="631768" y="2626822"/>
                  </a:lnTo>
                  <a:lnTo>
                    <a:pt x="631768" y="2504902"/>
                  </a:lnTo>
                  <a:lnTo>
                    <a:pt x="908859" y="2504902"/>
                  </a:lnTo>
                  <a:lnTo>
                    <a:pt x="908859" y="2388524"/>
                  </a:lnTo>
                  <a:lnTo>
                    <a:pt x="986444" y="2388524"/>
                  </a:lnTo>
                  <a:lnTo>
                    <a:pt x="986444" y="2277687"/>
                  </a:lnTo>
                  <a:lnTo>
                    <a:pt x="986444" y="2277687"/>
                  </a:lnTo>
                  <a:lnTo>
                    <a:pt x="986444" y="2277687"/>
                  </a:lnTo>
                  <a:lnTo>
                    <a:pt x="1025237" y="2277687"/>
                  </a:lnTo>
                  <a:lnTo>
                    <a:pt x="1025237" y="2166851"/>
                  </a:lnTo>
                  <a:lnTo>
                    <a:pt x="1313411" y="2166851"/>
                  </a:lnTo>
                  <a:lnTo>
                    <a:pt x="1313411" y="2056015"/>
                  </a:lnTo>
                  <a:lnTo>
                    <a:pt x="1729048" y="2056015"/>
                  </a:lnTo>
                  <a:lnTo>
                    <a:pt x="1729048" y="1928553"/>
                  </a:lnTo>
                  <a:lnTo>
                    <a:pt x="1778924" y="1928553"/>
                  </a:lnTo>
                  <a:lnTo>
                    <a:pt x="1778924" y="1812175"/>
                  </a:lnTo>
                  <a:lnTo>
                    <a:pt x="1812175" y="1812175"/>
                  </a:lnTo>
                  <a:lnTo>
                    <a:pt x="1812175" y="1706880"/>
                  </a:lnTo>
                  <a:lnTo>
                    <a:pt x="1928553" y="1706880"/>
                  </a:lnTo>
                  <a:lnTo>
                    <a:pt x="1928553" y="1584960"/>
                  </a:lnTo>
                  <a:lnTo>
                    <a:pt x="1950720" y="1584960"/>
                  </a:lnTo>
                  <a:lnTo>
                    <a:pt x="1950720" y="1474124"/>
                  </a:lnTo>
                  <a:lnTo>
                    <a:pt x="2227811" y="1474124"/>
                  </a:lnTo>
                  <a:lnTo>
                    <a:pt x="2227811" y="1346662"/>
                  </a:lnTo>
                  <a:lnTo>
                    <a:pt x="2283230" y="1346662"/>
                  </a:lnTo>
                  <a:lnTo>
                    <a:pt x="2283230" y="1252451"/>
                  </a:lnTo>
                  <a:lnTo>
                    <a:pt x="2416233" y="1252451"/>
                  </a:lnTo>
                  <a:lnTo>
                    <a:pt x="2416233" y="1119447"/>
                  </a:lnTo>
                  <a:lnTo>
                    <a:pt x="2438400" y="1119447"/>
                  </a:lnTo>
                  <a:lnTo>
                    <a:pt x="2438400" y="986444"/>
                  </a:lnTo>
                  <a:lnTo>
                    <a:pt x="2604655" y="986444"/>
                  </a:lnTo>
                  <a:lnTo>
                    <a:pt x="2604655" y="875607"/>
                  </a:lnTo>
                  <a:lnTo>
                    <a:pt x="2770910" y="875607"/>
                  </a:lnTo>
                  <a:lnTo>
                    <a:pt x="2770910" y="764771"/>
                  </a:lnTo>
                  <a:lnTo>
                    <a:pt x="3319550" y="764771"/>
                  </a:lnTo>
                  <a:lnTo>
                    <a:pt x="3319550" y="637309"/>
                  </a:lnTo>
                  <a:lnTo>
                    <a:pt x="3424844" y="637309"/>
                  </a:lnTo>
                  <a:lnTo>
                    <a:pt x="3424844" y="509847"/>
                  </a:lnTo>
                  <a:lnTo>
                    <a:pt x="3591099" y="509847"/>
                  </a:lnTo>
                  <a:lnTo>
                    <a:pt x="3591099" y="227215"/>
                  </a:lnTo>
                  <a:lnTo>
                    <a:pt x="3762895" y="227215"/>
                  </a:lnTo>
                  <a:lnTo>
                    <a:pt x="3762895" y="0"/>
                  </a:lnTo>
                  <a:lnTo>
                    <a:pt x="3951317" y="0"/>
                  </a:lnTo>
                </a:path>
              </a:pathLst>
            </a:custGeom>
            <a:noFill/>
            <a:ln w="28575">
              <a:solidFill>
                <a:schemeClr val="accent1"/>
              </a:solidFill>
              <a:miter lim="800000"/>
              <a:headEnd/>
              <a:tailEnd/>
            </a:ln>
          </p:spPr>
          <p:txBody>
            <a:bodyPr rtlCol="0" anchor="ctr"/>
            <a:lstStyle/>
            <a:p>
              <a:pPr algn="ctr"/>
              <a:endParaRPr lang="en-US" dirty="0"/>
            </a:p>
          </p:txBody>
        </p:sp>
        <p:sp>
          <p:nvSpPr>
            <p:cNvPr id="133" name="TextBox 132">
              <a:extLst>
                <a:ext uri="{FF2B5EF4-FFF2-40B4-BE49-F238E27FC236}">
                  <a16:creationId xmlns:a16="http://schemas.microsoft.com/office/drawing/2014/main" id="{DDE80F8B-212A-4B21-994C-6CD566F5A4B2}"/>
                </a:ext>
              </a:extLst>
            </p:cNvPr>
            <p:cNvSpPr txBox="1"/>
            <p:nvPr/>
          </p:nvSpPr>
          <p:spPr>
            <a:xfrm>
              <a:off x="5187889" y="5205919"/>
              <a:ext cx="598254" cy="276999"/>
            </a:xfrm>
            <a:prstGeom prst="rect">
              <a:avLst/>
            </a:prstGeom>
            <a:noFill/>
          </p:spPr>
          <p:txBody>
            <a:bodyPr wrap="square" numCol="1" rtlCol="0">
              <a:spAutoFit/>
            </a:bodyPr>
            <a:lstStyle/>
            <a:p>
              <a:pPr algn="ctr"/>
              <a:r>
                <a:rPr lang="en-US" sz="1200" dirty="0">
                  <a:solidFill>
                    <a:schemeClr val="accent6"/>
                  </a:solidFill>
                  <a:latin typeface="Calibri" panose="020F0502020204030204" pitchFamily="34" charset="0"/>
                  <a:cs typeface="Calibri" panose="020F0502020204030204" pitchFamily="34" charset="0"/>
                </a:rPr>
                <a:t>0.62%</a:t>
              </a:r>
            </a:p>
          </p:txBody>
        </p:sp>
        <p:sp>
          <p:nvSpPr>
            <p:cNvPr id="134" name="TextBox 133">
              <a:extLst>
                <a:ext uri="{FF2B5EF4-FFF2-40B4-BE49-F238E27FC236}">
                  <a16:creationId xmlns:a16="http://schemas.microsoft.com/office/drawing/2014/main" id="{1A09AA0D-4B8F-4FBC-B3B2-4DC4ECAC52AC}"/>
                </a:ext>
              </a:extLst>
            </p:cNvPr>
            <p:cNvSpPr txBox="1"/>
            <p:nvPr/>
          </p:nvSpPr>
          <p:spPr>
            <a:xfrm>
              <a:off x="5187889" y="5047022"/>
              <a:ext cx="598254" cy="276999"/>
            </a:xfrm>
            <a:prstGeom prst="rect">
              <a:avLst/>
            </a:prstGeom>
            <a:noFill/>
          </p:spPr>
          <p:txBody>
            <a:bodyPr wrap="square" numCol="1" rtlCol="0">
              <a:spAutoFit/>
            </a:bodyPr>
            <a:lstStyle/>
            <a:p>
              <a:pPr algn="ctr"/>
              <a:r>
                <a:rPr lang="en-US" sz="1200" dirty="0">
                  <a:solidFill>
                    <a:schemeClr val="accent3"/>
                  </a:solidFill>
                  <a:latin typeface="Calibri" panose="020F0502020204030204" pitchFamily="34" charset="0"/>
                  <a:cs typeface="Calibri" panose="020F0502020204030204" pitchFamily="34" charset="0"/>
                </a:rPr>
                <a:t>0.65%</a:t>
              </a:r>
            </a:p>
          </p:txBody>
        </p:sp>
        <p:sp>
          <p:nvSpPr>
            <p:cNvPr id="135" name="TextBox 134">
              <a:extLst>
                <a:ext uri="{FF2B5EF4-FFF2-40B4-BE49-F238E27FC236}">
                  <a16:creationId xmlns:a16="http://schemas.microsoft.com/office/drawing/2014/main" id="{EF18A46F-C907-410A-97C6-AAC5D7C08183}"/>
                </a:ext>
              </a:extLst>
            </p:cNvPr>
            <p:cNvSpPr txBox="1"/>
            <p:nvPr/>
          </p:nvSpPr>
          <p:spPr>
            <a:xfrm>
              <a:off x="5187889" y="3779238"/>
              <a:ext cx="598254" cy="276999"/>
            </a:xfrm>
            <a:prstGeom prst="rect">
              <a:avLst/>
            </a:prstGeom>
            <a:noFill/>
          </p:spPr>
          <p:txBody>
            <a:bodyPr wrap="square" numCol="1" rtlCol="0">
              <a:spAutoFit/>
            </a:bodyPr>
            <a:lstStyle/>
            <a:p>
              <a:pPr algn="ctr"/>
              <a:r>
                <a:rPr lang="en-US" sz="1200" dirty="0">
                  <a:solidFill>
                    <a:schemeClr val="accent2"/>
                  </a:solidFill>
                  <a:latin typeface="Calibri" panose="020F0502020204030204" pitchFamily="34" charset="0"/>
                  <a:cs typeface="Calibri" panose="020F0502020204030204" pitchFamily="34" charset="0"/>
                </a:rPr>
                <a:t>7.5%</a:t>
              </a:r>
            </a:p>
          </p:txBody>
        </p:sp>
        <p:sp>
          <p:nvSpPr>
            <p:cNvPr id="136" name="TextBox 135">
              <a:extLst>
                <a:ext uri="{FF2B5EF4-FFF2-40B4-BE49-F238E27FC236}">
                  <a16:creationId xmlns:a16="http://schemas.microsoft.com/office/drawing/2014/main" id="{AFDE892C-A0D8-471B-BAD0-70470AAC7B0A}"/>
                </a:ext>
              </a:extLst>
            </p:cNvPr>
            <p:cNvSpPr txBox="1"/>
            <p:nvPr/>
          </p:nvSpPr>
          <p:spPr>
            <a:xfrm>
              <a:off x="5187889" y="2098423"/>
              <a:ext cx="598254" cy="276999"/>
            </a:xfrm>
            <a:prstGeom prst="rect">
              <a:avLst/>
            </a:prstGeom>
            <a:noFill/>
          </p:spPr>
          <p:txBody>
            <a:bodyPr wrap="square" numCol="1" rtlCol="0">
              <a:spAutoFit/>
            </a:bodyPr>
            <a:lstStyle/>
            <a:p>
              <a:pPr algn="ctr"/>
              <a:r>
                <a:rPr lang="en-US" sz="1200" dirty="0">
                  <a:solidFill>
                    <a:schemeClr val="accent1"/>
                  </a:solidFill>
                  <a:latin typeface="Calibri" panose="020F0502020204030204" pitchFamily="34" charset="0"/>
                  <a:cs typeface="Calibri" panose="020F0502020204030204" pitchFamily="34" charset="0"/>
                </a:rPr>
                <a:t>15.8%</a:t>
              </a:r>
            </a:p>
          </p:txBody>
        </p:sp>
        <p:sp>
          <p:nvSpPr>
            <p:cNvPr id="137" name="TextBox 136">
              <a:extLst>
                <a:ext uri="{FF2B5EF4-FFF2-40B4-BE49-F238E27FC236}">
                  <a16:creationId xmlns:a16="http://schemas.microsoft.com/office/drawing/2014/main" id="{0408609D-7C0D-4562-89EE-C1F6701D530C}"/>
                </a:ext>
              </a:extLst>
            </p:cNvPr>
            <p:cNvSpPr txBox="1"/>
            <p:nvPr/>
          </p:nvSpPr>
          <p:spPr>
            <a:xfrm>
              <a:off x="1734307" y="2011844"/>
              <a:ext cx="2267509" cy="954107"/>
            </a:xfrm>
            <a:prstGeom prst="rect">
              <a:avLst/>
            </a:prstGeom>
            <a:noFill/>
          </p:spPr>
          <p:txBody>
            <a:bodyPr wrap="square" numCol="1" rtlCol="0">
              <a:spAutoFit/>
            </a:bodyPr>
            <a:lstStyle/>
            <a:p>
              <a:pPr algn="l"/>
              <a:r>
                <a:rPr lang="en-US" sz="1400" b="0" dirty="0">
                  <a:solidFill>
                    <a:schemeClr val="bg1"/>
                  </a:solidFill>
                  <a:latin typeface="Calibri" panose="020F0502020204030204" pitchFamily="34" charset="0"/>
                  <a:cs typeface="Calibri" panose="020F0502020204030204" pitchFamily="34" charset="0"/>
                </a:rPr>
                <a:t>Family hx (-)/HBsAg (-)</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bg1"/>
                  </a:solidFill>
                  <a:latin typeface="Calibri" panose="020F0502020204030204" pitchFamily="34" charset="0"/>
                  <a:cs typeface="Calibri" panose="020F0502020204030204" pitchFamily="34" charset="0"/>
                </a:rPr>
                <a:t>Family hx (+)/HBsAg (-)</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bg1"/>
                  </a:solidFill>
                  <a:latin typeface="Calibri" panose="020F0502020204030204" pitchFamily="34" charset="0"/>
                  <a:cs typeface="Calibri" panose="020F0502020204030204" pitchFamily="34" charset="0"/>
                </a:rPr>
                <a:t>Family hx (-)/HBsAg (+)</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bg1"/>
                  </a:solidFill>
                  <a:latin typeface="Calibri" panose="020F0502020204030204" pitchFamily="34" charset="0"/>
                  <a:cs typeface="Calibri" panose="020F0502020204030204" pitchFamily="34" charset="0"/>
                </a:rPr>
                <a:t>Family hx (+)/HBsAg (+)</a:t>
              </a:r>
            </a:p>
          </p:txBody>
        </p:sp>
        <p:cxnSp>
          <p:nvCxnSpPr>
            <p:cNvPr id="139" name="Straight Connector 138">
              <a:extLst>
                <a:ext uri="{FF2B5EF4-FFF2-40B4-BE49-F238E27FC236}">
                  <a16:creationId xmlns:a16="http://schemas.microsoft.com/office/drawing/2014/main" id="{B55F2546-EE65-4C8D-A018-95042EE98ACB}"/>
                </a:ext>
              </a:extLst>
            </p:cNvPr>
            <p:cNvCxnSpPr>
              <a:cxnSpLocks/>
            </p:cNvCxnSpPr>
            <p:nvPr/>
          </p:nvCxnSpPr>
          <p:spPr bwMode="auto">
            <a:xfrm>
              <a:off x="1530634" y="2153551"/>
              <a:ext cx="249460" cy="0"/>
            </a:xfrm>
            <a:prstGeom prst="line">
              <a:avLst/>
            </a:prstGeom>
            <a:noFill/>
            <a:ln w="28575"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6FE473EF-DFAA-438F-97D6-40DC104EC860}"/>
                </a:ext>
              </a:extLst>
            </p:cNvPr>
            <p:cNvCxnSpPr>
              <a:cxnSpLocks/>
            </p:cNvCxnSpPr>
            <p:nvPr/>
          </p:nvCxnSpPr>
          <p:spPr bwMode="auto">
            <a:xfrm>
              <a:off x="1530634" y="2381081"/>
              <a:ext cx="249460" cy="0"/>
            </a:xfrm>
            <a:prstGeom prst="line">
              <a:avLst/>
            </a:prstGeom>
            <a:noFill/>
            <a:ln w="28575" cap="flat" cmpd="sng" algn="ctr">
              <a:solidFill>
                <a:schemeClr val="accent6"/>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B7DB05A5-184A-4178-AD1E-AD8850AAE0FD}"/>
                </a:ext>
              </a:extLst>
            </p:cNvPr>
            <p:cNvCxnSpPr>
              <a:cxnSpLocks/>
            </p:cNvCxnSpPr>
            <p:nvPr/>
          </p:nvCxnSpPr>
          <p:spPr bwMode="auto">
            <a:xfrm>
              <a:off x="1530634" y="2585989"/>
              <a:ext cx="249460" cy="0"/>
            </a:xfrm>
            <a:prstGeom prst="line">
              <a:avLst/>
            </a:prstGeom>
            <a:noFill/>
            <a:ln w="28575" cap="flat" cmpd="sng" algn="ctr">
              <a:solidFill>
                <a:schemeClr val="accent2"/>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A49C0267-8D91-441D-B302-905CE07C0F3E}"/>
                </a:ext>
              </a:extLst>
            </p:cNvPr>
            <p:cNvCxnSpPr>
              <a:cxnSpLocks/>
            </p:cNvCxnSpPr>
            <p:nvPr/>
          </p:nvCxnSpPr>
          <p:spPr bwMode="auto">
            <a:xfrm>
              <a:off x="1530634" y="2796611"/>
              <a:ext cx="249460" cy="0"/>
            </a:xfrm>
            <a:prstGeom prst="line">
              <a:avLst/>
            </a:prstGeom>
            <a:noFill/>
            <a:ln w="28575" cap="flat" cmpd="sng" algn="ctr">
              <a:solidFill>
                <a:schemeClr val="accent1"/>
              </a:solidFill>
              <a:prstDash val="solid"/>
              <a:round/>
              <a:headEnd type="none" w="med" len="med"/>
              <a:tailEnd type="none" w="med" len="med"/>
            </a:ln>
            <a:effectLst/>
          </p:spPr>
        </p:cxnSp>
      </p:grpSp>
      <p:sp>
        <p:nvSpPr>
          <p:cNvPr id="143" name="TextBox 142">
            <a:extLst>
              <a:ext uri="{FF2B5EF4-FFF2-40B4-BE49-F238E27FC236}">
                <a16:creationId xmlns:a16="http://schemas.microsoft.com/office/drawing/2014/main" id="{A594C960-D5F3-41D2-B060-AEE2C8F5DF78}"/>
              </a:ext>
            </a:extLst>
          </p:cNvPr>
          <p:cNvSpPr txBox="1"/>
          <p:nvPr/>
        </p:nvSpPr>
        <p:spPr>
          <a:xfrm rot="16200000">
            <a:off x="-1098604" y="3381402"/>
            <a:ext cx="3791076" cy="369332"/>
          </a:xfrm>
          <a:prstGeom prst="rect">
            <a:avLst/>
          </a:prstGeom>
          <a:noFill/>
        </p:spPr>
        <p:txBody>
          <a:bodyPr wrap="square" numCol="1" rtlCol="0">
            <a:spAutoFit/>
          </a:bodyPr>
          <a:lstStyle/>
          <a:p>
            <a:pPr algn="ctr"/>
            <a:r>
              <a:rPr lang="en-US" dirty="0">
                <a:solidFill>
                  <a:schemeClr val="bg1"/>
                </a:solidFill>
                <a:latin typeface="Calibri" panose="020F0502020204030204" pitchFamily="34" charset="0"/>
                <a:cs typeface="Calibri" panose="020F0502020204030204" pitchFamily="34" charset="0"/>
              </a:rPr>
              <a:t>Cumulative incidence of HCC (%)</a:t>
            </a:r>
          </a:p>
        </p:txBody>
      </p:sp>
    </p:spTree>
    <p:extLst>
      <p:ext uri="{BB962C8B-B14F-4D97-AF65-F5344CB8AC3E}">
        <p14:creationId xmlns:p14="http://schemas.microsoft.com/office/powerpoint/2010/main" val="56157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4E41719-6AAA-443E-910C-7FBF2A5E6550}"/>
              </a:ext>
            </a:extLst>
          </p:cNvPr>
          <p:cNvSpPr>
            <a:spLocks noGrp="1"/>
          </p:cNvSpPr>
          <p:nvPr>
            <p:ph type="title"/>
          </p:nvPr>
        </p:nvSpPr>
        <p:spPr/>
        <p:txBody>
          <a:bodyPr/>
          <a:lstStyle/>
          <a:p>
            <a:r>
              <a:rPr lang="en-US" dirty="0"/>
              <a:t>Risk Estimates for HCC According to HBV and HCV Status</a:t>
            </a:r>
          </a:p>
        </p:txBody>
      </p:sp>
      <p:graphicFrame>
        <p:nvGraphicFramePr>
          <p:cNvPr id="27" name="Group 3">
            <a:extLst>
              <a:ext uri="{FF2B5EF4-FFF2-40B4-BE49-F238E27FC236}">
                <a16:creationId xmlns:a16="http://schemas.microsoft.com/office/drawing/2014/main" id="{8412449C-5D1E-403E-8816-AD6370426DD6}"/>
              </a:ext>
            </a:extLst>
          </p:cNvPr>
          <p:cNvGraphicFramePr>
            <a:graphicFrameLocks noGrp="1"/>
          </p:cNvGraphicFramePr>
          <p:nvPr>
            <p:ph idx="1"/>
            <p:extLst>
              <p:ext uri="{D42A27DB-BD31-4B8C-83A1-F6EECF244321}">
                <p14:modId xmlns:p14="http://schemas.microsoft.com/office/powerpoint/2010/main" val="2130220164"/>
              </p:ext>
            </p:extLst>
          </p:nvPr>
        </p:nvGraphicFramePr>
        <p:xfrm>
          <a:off x="609759" y="1615672"/>
          <a:ext cx="11070453" cy="4287680"/>
        </p:xfrm>
        <a:graphic>
          <a:graphicData uri="http://schemas.openxmlformats.org/drawingml/2006/table">
            <a:tbl>
              <a:tblPr/>
              <a:tblGrid>
                <a:gridCol w="1555435">
                  <a:extLst>
                    <a:ext uri="{9D8B030D-6E8A-4147-A177-3AD203B41FA5}">
                      <a16:colId xmlns:a16="http://schemas.microsoft.com/office/drawing/2014/main" val="20000"/>
                    </a:ext>
                  </a:extLst>
                </a:gridCol>
                <a:gridCol w="882806">
                  <a:extLst>
                    <a:ext uri="{9D8B030D-6E8A-4147-A177-3AD203B41FA5}">
                      <a16:colId xmlns:a16="http://schemas.microsoft.com/office/drawing/2014/main" val="20001"/>
                    </a:ext>
                  </a:extLst>
                </a:gridCol>
                <a:gridCol w="942332">
                  <a:extLst>
                    <a:ext uri="{9D8B030D-6E8A-4147-A177-3AD203B41FA5}">
                      <a16:colId xmlns:a16="http://schemas.microsoft.com/office/drawing/2014/main" val="2250429827"/>
                    </a:ext>
                  </a:extLst>
                </a:gridCol>
                <a:gridCol w="1064433">
                  <a:extLst>
                    <a:ext uri="{9D8B030D-6E8A-4147-A177-3AD203B41FA5}">
                      <a16:colId xmlns:a16="http://schemas.microsoft.com/office/drawing/2014/main" val="1200367136"/>
                    </a:ext>
                  </a:extLst>
                </a:gridCol>
                <a:gridCol w="1064433">
                  <a:extLst>
                    <a:ext uri="{9D8B030D-6E8A-4147-A177-3AD203B41FA5}">
                      <a16:colId xmlns:a16="http://schemas.microsoft.com/office/drawing/2014/main" val="1105177269"/>
                    </a:ext>
                  </a:extLst>
                </a:gridCol>
                <a:gridCol w="1064433">
                  <a:extLst>
                    <a:ext uri="{9D8B030D-6E8A-4147-A177-3AD203B41FA5}">
                      <a16:colId xmlns:a16="http://schemas.microsoft.com/office/drawing/2014/main" val="1972158637"/>
                    </a:ext>
                  </a:extLst>
                </a:gridCol>
                <a:gridCol w="1064433">
                  <a:extLst>
                    <a:ext uri="{9D8B030D-6E8A-4147-A177-3AD203B41FA5}">
                      <a16:colId xmlns:a16="http://schemas.microsoft.com/office/drawing/2014/main" val="1546524474"/>
                    </a:ext>
                  </a:extLst>
                </a:gridCol>
                <a:gridCol w="1064433">
                  <a:extLst>
                    <a:ext uri="{9D8B030D-6E8A-4147-A177-3AD203B41FA5}">
                      <a16:colId xmlns:a16="http://schemas.microsoft.com/office/drawing/2014/main" val="20002"/>
                    </a:ext>
                  </a:extLst>
                </a:gridCol>
                <a:gridCol w="1112076">
                  <a:extLst>
                    <a:ext uri="{9D8B030D-6E8A-4147-A177-3AD203B41FA5}">
                      <a16:colId xmlns:a16="http://schemas.microsoft.com/office/drawing/2014/main" val="4164883868"/>
                    </a:ext>
                  </a:extLst>
                </a:gridCol>
                <a:gridCol w="1255639">
                  <a:extLst>
                    <a:ext uri="{9D8B030D-6E8A-4147-A177-3AD203B41FA5}">
                      <a16:colId xmlns:a16="http://schemas.microsoft.com/office/drawing/2014/main" val="3749476122"/>
                    </a:ext>
                  </a:extLst>
                </a:gridCol>
              </a:tblGrid>
              <a:tr h="29525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Study 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No. of Studies </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No. Cases/No. Controls </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OR for Risk of HCC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(95% CI)</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Coinfection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Pooled OR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cs typeface="Calibri" panose="020F0502020204030204" pitchFamily="34" charset="0"/>
                        </a:rPr>
                        <a:t>P</a:t>
                      </a:r>
                      <a:r>
                        <a:rPr kumimoji="0" lang="en-US" sz="1400" b="1" i="1" u="none" strike="noStrike" cap="none" normalizeH="0" baseline="-25000" dirty="0">
                          <a:ln>
                            <a:noFill/>
                          </a:ln>
                          <a:solidFill>
                            <a:schemeClr val="tx1"/>
                          </a:solidFill>
                          <a:effectLst/>
                          <a:latin typeface="Calibri" panose="020F0502020204030204" pitchFamily="34" charset="0"/>
                          <a:cs typeface="Calibri" panose="020F0502020204030204" pitchFamily="34" charset="0"/>
                        </a:rPr>
                        <a:t>heterogeneity</a:t>
                      </a:r>
                      <a:r>
                        <a:rPr kumimoji="0" lang="en-US" sz="1400" b="1" i="1" u="none" strike="noStrike" cap="none" normalizeH="0" baseline="30000" dirty="0">
                          <a:ln>
                            <a:noFill/>
                          </a:ln>
                          <a:solidFill>
                            <a:schemeClr val="tx1"/>
                          </a:solidFill>
                          <a:effectLst/>
                          <a:latin typeface="Calibri" panose="020F0502020204030204" pitchFamily="34" charset="0"/>
                          <a:cs typeface="Calibri" panose="020F0502020204030204" pitchFamily="34" charset="0"/>
                        </a:rPr>
                        <a:t>*</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Effect of Coinfection on HCC Risk</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155403">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HCV Only</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HBV Only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HBV + HCV</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algn="ctr"/>
                      <a:r>
                        <a:rPr lang="en-US" sz="1400" b="1" dirty="0">
                          <a:latin typeface="Calibri" panose="020F0502020204030204" pitchFamily="34" charset="0"/>
                          <a:cs typeface="Calibri" panose="020F0502020204030204" pitchFamily="34" charset="0"/>
                        </a:rPr>
                        <a:t>HCV Only</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algn="ctr"/>
                      <a:r>
                        <a:rPr lang="en-US" sz="1400" b="1" dirty="0">
                          <a:latin typeface="Calibri" panose="020F0502020204030204" pitchFamily="34" charset="0"/>
                          <a:cs typeface="Calibri" panose="020F0502020204030204" pitchFamily="34" charset="0"/>
                        </a:rPr>
                        <a:t>HBV Only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algn="ctr"/>
                      <a:r>
                        <a:rPr lang="en-US" sz="1400" b="1" dirty="0">
                          <a:latin typeface="Calibri" panose="020F0502020204030204" pitchFamily="34" charset="0"/>
                          <a:cs typeface="Calibri" panose="020F0502020204030204" pitchFamily="34" charset="0"/>
                        </a:rPr>
                        <a:t>HBV + HCV</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809200201"/>
                  </a:ext>
                </a:extLst>
              </a:tr>
              <a:tr h="264179">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All studies</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22</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933/670</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2002/2807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233/143</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27.6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(20-38)</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23.4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(17-32)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51.1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(34-78)</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.003</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Additive</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25680831"/>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endParaRPr kumimoji="0" lang="en-US" sz="1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968926"/>
                  </a:ext>
                </a:extLst>
              </a:tr>
              <a:tr h="264179">
                <a:tc>
                  <a:txBody>
                    <a:bodyPr/>
                    <a:lstStyle/>
                    <a:p>
                      <a:pPr marL="180975" marR="0" lvl="0" indent="-1809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Case control</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20</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921/241</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3343/994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229/35</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27.0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(19-39)</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25.4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(18-36)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(38-103)</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.002</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Supraadditive</a:t>
                      </a: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64179">
                <a:tc>
                  <a:txBody>
                    <a:bodyPr/>
                    <a:lstStyle/>
                    <a:p>
                      <a:pPr marL="180975" marR="0" lvl="0" indent="-1809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Cohort</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a:t>
                      </a: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12/429</a:t>
                      </a: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81/2231</a:t>
                      </a: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4/108</a:t>
                      </a: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19.7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(12-32)</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22.1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(14-52)</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.452</a:t>
                      </a: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Subadditive</a:t>
                      </a: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63778402"/>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endParaRPr kumimoji="0" lang="en-US" sz="1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22327832"/>
                  </a:ext>
                </a:extLst>
              </a:tr>
              <a:tr h="291902">
                <a:tc>
                  <a:txBody>
                    <a:bodyPr/>
                    <a:lstStyle/>
                    <a:p>
                      <a:pPr marL="180975" marR="0" lvl="0" indent="-1809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HBV endemic</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16</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459/596</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1855/2764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186/142</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23.0</a:t>
                      </a: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(16-34)</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24.7 </a:t>
                      </a:r>
                      <a:b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(17-35)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52.4 </a:t>
                      </a:r>
                      <a:b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(32-85)</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.005</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Additive</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95258">
                <a:tc>
                  <a:txBody>
                    <a:bodyPr/>
                    <a:lstStyle/>
                    <a:p>
                      <a:pPr marL="180975" marR="0" lvl="0" indent="-1809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HCV predominant</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a:t>
                      </a: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474/74</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147/43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47/1</a:t>
                      </a: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45.3</a:t>
                      </a: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(25-81)</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38.9</a:t>
                      </a: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a:t>
                      </a:r>
                      <a:b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142.3</a:t>
                      </a:r>
                      <a:b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(43-469)</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.074</a:t>
                      </a: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Supraadditive</a:t>
                      </a: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4359108"/>
                  </a:ext>
                </a:extLst>
              </a:tr>
              <a:tr h="264179">
                <a:tc>
                  <a:txBody>
                    <a:bodyPr/>
                    <a:lstStyle/>
                    <a:p>
                      <a:pPr marL="180975" marR="0" lvl="0" indent="-1809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Nonendemic</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a:t>
                      </a: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Not provided</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Not provided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Not provided</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17.3</a:t>
                      </a: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(12-25)</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9.2 </a:t>
                      </a:r>
                      <a:b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(4.5-19)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15.0</a:t>
                      </a:r>
                      <a:b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(5.0-40)</a:t>
                      </a: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.824</a:t>
                      </a: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Subadditive</a:t>
                      </a: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26386661"/>
                  </a:ext>
                </a:extLst>
              </a:tr>
            </a:tbl>
          </a:graphicData>
        </a:graphic>
      </p:graphicFrame>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41498" y="636763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zh-TW" sz="1200" b="0" dirty="0">
                <a:solidFill>
                  <a:schemeClr val="bg2"/>
                </a:solidFill>
                <a:latin typeface="Calibri" panose="020F0502020204030204" pitchFamily="34" charset="0"/>
              </a:rPr>
              <a:t>Cho. Int J Cancer 2011;128:176. </a:t>
            </a:r>
            <a:endParaRPr lang="en-US" altLang="en-US" sz="1200" b="0" dirty="0">
              <a:solidFill>
                <a:schemeClr val="bg2"/>
              </a:solidFill>
              <a:latin typeface="Calibri" panose="020F0502020204030204" pitchFamily="34" charset="0"/>
            </a:endParaRPr>
          </a:p>
        </p:txBody>
      </p:sp>
      <p:grpSp>
        <p:nvGrpSpPr>
          <p:cNvPr id="5" name="Group 7">
            <a:extLst>
              <a:ext uri="{FF2B5EF4-FFF2-40B4-BE49-F238E27FC236}">
                <a16:creationId xmlns:a16="http://schemas.microsoft.com/office/drawing/2014/main" id="{F009EE58-7747-4C84-B0A3-1AA62EE91CF1}"/>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E7AF7ACE-41DF-42B9-9EBF-5FDA6155B13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9D34965-71CA-4DAD-8B17-64413F4333C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3" name="TextBox 22">
            <a:extLst>
              <a:ext uri="{FF2B5EF4-FFF2-40B4-BE49-F238E27FC236}">
                <a16:creationId xmlns:a16="http://schemas.microsoft.com/office/drawing/2014/main" id="{2C2E99E3-05A0-48DC-A0C7-1D7D4DE0FD22}"/>
              </a:ext>
            </a:extLst>
          </p:cNvPr>
          <p:cNvSpPr txBox="1"/>
          <p:nvPr/>
        </p:nvSpPr>
        <p:spPr>
          <a:xfrm>
            <a:off x="723899" y="5952391"/>
            <a:ext cx="8795881" cy="307777"/>
          </a:xfrm>
          <a:prstGeom prst="rect">
            <a:avLst/>
          </a:prstGeom>
          <a:noFill/>
        </p:spPr>
        <p:txBody>
          <a:bodyPr wrap="square" numCol="1" rtlCol="0">
            <a:spAutoFit/>
          </a:bodyPr>
          <a:lstStyle/>
          <a:p>
            <a:r>
              <a:rPr lang="en-US" sz="1400" b="0" dirty="0">
                <a:solidFill>
                  <a:schemeClr val="bg1"/>
                </a:solidFill>
                <a:latin typeface="Calibri" panose="020F0502020204030204" pitchFamily="34" charset="0"/>
                <a:cs typeface="Calibri" panose="020F0502020204030204" pitchFamily="34" charset="0"/>
              </a:rPr>
              <a:t>*</a:t>
            </a:r>
            <a:r>
              <a:rPr lang="en-US" sz="1400" b="0" i="1" dirty="0">
                <a:solidFill>
                  <a:schemeClr val="bg1"/>
                </a:solidFill>
                <a:latin typeface="Calibri" panose="020F0502020204030204" pitchFamily="34" charset="0"/>
                <a:cs typeface="Calibri" panose="020F0502020204030204" pitchFamily="34" charset="0"/>
              </a:rPr>
              <a:t>P</a:t>
            </a:r>
            <a:r>
              <a:rPr lang="en-US" sz="1400" b="0" i="1" baseline="-25000" dirty="0">
                <a:solidFill>
                  <a:schemeClr val="bg1"/>
                </a:solidFill>
                <a:latin typeface="Calibri" panose="020F0502020204030204" pitchFamily="34" charset="0"/>
                <a:cs typeface="Calibri" panose="020F0502020204030204" pitchFamily="34" charset="0"/>
              </a:rPr>
              <a:t>heterogeneity</a:t>
            </a:r>
            <a:r>
              <a:rPr lang="en-US" sz="1400" b="0" dirty="0">
                <a:solidFill>
                  <a:schemeClr val="bg1"/>
                </a:solidFill>
                <a:latin typeface="Calibri" panose="020F0502020204030204" pitchFamily="34" charset="0"/>
                <a:cs typeface="Calibri" panose="020F0502020204030204" pitchFamily="34" charset="0"/>
              </a:rPr>
              <a:t> of [summary OR (95% CI) for HBV and HCV monoinfection] and [OR (95% CI) for HBV/HCV coinfection].</a:t>
            </a:r>
          </a:p>
        </p:txBody>
      </p:sp>
      <p:sp>
        <p:nvSpPr>
          <p:cNvPr id="3" name="TextBox 2">
            <a:extLst>
              <a:ext uri="{FF2B5EF4-FFF2-40B4-BE49-F238E27FC236}">
                <a16:creationId xmlns:a16="http://schemas.microsoft.com/office/drawing/2014/main" id="{F185CBD6-8C4C-45FF-BC08-77629D27E82A}"/>
              </a:ext>
            </a:extLst>
          </p:cNvPr>
          <p:cNvSpPr txBox="1"/>
          <p:nvPr/>
        </p:nvSpPr>
        <p:spPr bwMode="auto">
          <a:xfrm>
            <a:off x="609759" y="2936625"/>
            <a:ext cx="12715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GB" sz="1600" dirty="0">
                <a:solidFill>
                  <a:schemeClr val="bg1"/>
                </a:solidFill>
                <a:latin typeface="Calibri" panose="020F0502020204030204" pitchFamily="34" charset="0"/>
              </a:rPr>
              <a:t>Study design</a:t>
            </a:r>
            <a:endParaRPr lang="en-US" dirty="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BAC4A59B-3B22-443B-B164-08A203CD6056}"/>
              </a:ext>
            </a:extLst>
          </p:cNvPr>
          <p:cNvSpPr txBox="1"/>
          <p:nvPr/>
        </p:nvSpPr>
        <p:spPr bwMode="auto">
          <a:xfrm>
            <a:off x="609759" y="4125172"/>
            <a:ext cx="13429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GB" sz="1600" dirty="0">
                <a:solidFill>
                  <a:schemeClr val="bg1"/>
                </a:solidFill>
                <a:latin typeface="Calibri" panose="020F0502020204030204" pitchFamily="34" charset="0"/>
              </a:rPr>
              <a:t>Study regions</a:t>
            </a:r>
            <a:endParaRPr lang="en-US" dirty="0">
              <a:solidFill>
                <a:schemeClr val="bg1"/>
              </a:solidFill>
              <a:latin typeface="Calibri" panose="020F0502020204030204" pitchFamily="34" charset="0"/>
            </a:endParaRPr>
          </a:p>
        </p:txBody>
      </p:sp>
    </p:spTree>
    <p:extLst>
      <p:ext uri="{BB962C8B-B14F-4D97-AF65-F5344CB8AC3E}">
        <p14:creationId xmlns:p14="http://schemas.microsoft.com/office/powerpoint/2010/main" val="34157557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4E41719-6AAA-443E-910C-7FBF2A5E6550}"/>
              </a:ext>
            </a:extLst>
          </p:cNvPr>
          <p:cNvSpPr>
            <a:spLocks noGrp="1"/>
          </p:cNvSpPr>
          <p:nvPr>
            <p:ph type="title"/>
          </p:nvPr>
        </p:nvSpPr>
        <p:spPr/>
        <p:txBody>
          <a:bodyPr/>
          <a:lstStyle/>
          <a:p>
            <a:r>
              <a:rPr lang="en-US" dirty="0"/>
              <a:t>Other Risk Cofactors of Potential Importance in Development of HCC</a:t>
            </a:r>
          </a:p>
        </p:txBody>
      </p:sp>
      <p:sp>
        <p:nvSpPr>
          <p:cNvPr id="9" name="Content Placeholder 8">
            <a:extLst>
              <a:ext uri="{FF2B5EF4-FFF2-40B4-BE49-F238E27FC236}">
                <a16:creationId xmlns:a16="http://schemas.microsoft.com/office/drawing/2014/main" id="{B9E89608-65BE-4674-98F1-F69BE2276AE7}"/>
              </a:ext>
            </a:extLst>
          </p:cNvPr>
          <p:cNvSpPr>
            <a:spLocks noGrp="1"/>
          </p:cNvSpPr>
          <p:nvPr>
            <p:ph sz="half" idx="1"/>
          </p:nvPr>
        </p:nvSpPr>
        <p:spPr>
          <a:xfrm>
            <a:off x="601820" y="1510730"/>
            <a:ext cx="5189719" cy="4678738"/>
          </a:xfrm>
        </p:spPr>
        <p:txBody>
          <a:bodyPr/>
          <a:lstStyle/>
          <a:p>
            <a:r>
              <a:rPr lang="en-US" sz="2200" dirty="0"/>
              <a:t>Alcohol misuse</a:t>
            </a:r>
          </a:p>
          <a:p>
            <a:r>
              <a:rPr lang="en-US" sz="2200" dirty="0"/>
              <a:t>Diabetes/metabolic syndrome/fatty liver</a:t>
            </a:r>
          </a:p>
          <a:p>
            <a:r>
              <a:rPr lang="en-US" sz="2200" dirty="0"/>
              <a:t>HBV genotypes</a:t>
            </a:r>
          </a:p>
          <a:p>
            <a:pPr lvl="1"/>
            <a:r>
              <a:rPr lang="en-US" sz="2000" dirty="0">
                <a:solidFill>
                  <a:schemeClr val="accent3"/>
                </a:solidFill>
              </a:rPr>
              <a:t>C vs B in Asians</a:t>
            </a:r>
            <a:r>
              <a:rPr lang="en-US" sz="2000" baseline="30000" dirty="0">
                <a:solidFill>
                  <a:schemeClr val="accent3"/>
                </a:solidFill>
              </a:rPr>
              <a:t>1 </a:t>
            </a:r>
            <a:endParaRPr lang="en-US" sz="2000" dirty="0">
              <a:solidFill>
                <a:schemeClr val="accent3"/>
              </a:solidFill>
            </a:endParaRPr>
          </a:p>
          <a:p>
            <a:pPr lvl="1"/>
            <a:r>
              <a:rPr lang="en-US" sz="2000" dirty="0"/>
              <a:t>F1 in Alaskan Natives</a:t>
            </a:r>
            <a:r>
              <a:rPr lang="en-US" sz="2000" baseline="30000" dirty="0"/>
              <a:t>2</a:t>
            </a:r>
            <a:endParaRPr lang="en-US" sz="2000" dirty="0"/>
          </a:p>
          <a:p>
            <a:r>
              <a:rPr lang="en-US" sz="2200" dirty="0"/>
              <a:t>Lack of or inadequate antiviral therapy</a:t>
            </a:r>
            <a:r>
              <a:rPr lang="en-US" sz="2200" baseline="30000" dirty="0"/>
              <a:t>1</a:t>
            </a:r>
          </a:p>
          <a:p>
            <a:pPr lvl="1"/>
            <a:r>
              <a:rPr lang="en-US" sz="2000" dirty="0"/>
              <a:t>Analysis of propensity-matched cohorts of treatment-naive patients with cirrhosis receiving </a:t>
            </a:r>
            <a:r>
              <a:rPr lang="en-US" sz="2000" b="1" dirty="0">
                <a:solidFill>
                  <a:schemeClr val="accent4"/>
                </a:solidFill>
              </a:rPr>
              <a:t>ETV</a:t>
            </a:r>
            <a:r>
              <a:rPr lang="en-US" sz="2000" dirty="0"/>
              <a:t> vs </a:t>
            </a:r>
            <a:r>
              <a:rPr lang="en-US" sz="2000" b="1" dirty="0">
                <a:solidFill>
                  <a:schemeClr val="accent2"/>
                </a:solidFill>
              </a:rPr>
              <a:t>LAM</a:t>
            </a:r>
            <a:r>
              <a:rPr lang="en-US" sz="2000" dirty="0"/>
              <a:t> vs </a:t>
            </a:r>
            <a:r>
              <a:rPr lang="en-US" sz="2000" b="1" dirty="0">
                <a:solidFill>
                  <a:schemeClr val="accent3"/>
                </a:solidFill>
              </a:rPr>
              <a:t>control</a:t>
            </a:r>
            <a:r>
              <a:rPr lang="en-US" sz="2000" dirty="0"/>
              <a:t> (no treatment) showed reduced HCC risk with ETV</a:t>
            </a:r>
          </a:p>
        </p:txBody>
      </p:sp>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14339" y="636102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a:t>
            </a:r>
            <a:r>
              <a:rPr lang="en-US" altLang="en-US" sz="1200" b="0" dirty="0" err="1">
                <a:solidFill>
                  <a:schemeClr val="bg2"/>
                </a:solidFill>
                <a:latin typeface="Calibri" panose="020F0502020204030204" pitchFamily="34" charset="0"/>
              </a:rPr>
              <a:t>Hosaka</a:t>
            </a:r>
            <a:r>
              <a:rPr lang="en-US" altLang="en-US" sz="1200" b="0" dirty="0">
                <a:solidFill>
                  <a:schemeClr val="bg2"/>
                </a:solidFill>
                <a:latin typeface="Calibri" panose="020F0502020204030204" pitchFamily="34" charset="0"/>
              </a:rPr>
              <a:t>. Hepatol. 2013;58:98. 2. Grounder. J Pediatr. 2016;78:206. </a:t>
            </a:r>
          </a:p>
        </p:txBody>
      </p:sp>
      <p:grpSp>
        <p:nvGrpSpPr>
          <p:cNvPr id="5" name="Group 7">
            <a:extLst>
              <a:ext uri="{FF2B5EF4-FFF2-40B4-BE49-F238E27FC236}">
                <a16:creationId xmlns:a16="http://schemas.microsoft.com/office/drawing/2014/main" id="{F009EE58-7747-4C84-B0A3-1AA62EE91CF1}"/>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E7AF7ACE-41DF-42B9-9EBF-5FDA6155B13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9D34965-71CA-4DAD-8B17-64413F4333C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 name="TextBox 1">
            <a:extLst>
              <a:ext uri="{FF2B5EF4-FFF2-40B4-BE49-F238E27FC236}">
                <a16:creationId xmlns:a16="http://schemas.microsoft.com/office/drawing/2014/main" id="{29A70514-7591-4B7C-8B01-D08E110E9D62}"/>
              </a:ext>
            </a:extLst>
          </p:cNvPr>
          <p:cNvSpPr txBox="1"/>
          <p:nvPr/>
        </p:nvSpPr>
        <p:spPr>
          <a:xfrm>
            <a:off x="6975307" y="5917343"/>
            <a:ext cx="4134253" cy="369332"/>
          </a:xfrm>
          <a:prstGeom prst="rect">
            <a:avLst/>
          </a:prstGeom>
          <a:noFill/>
        </p:spPr>
        <p:txBody>
          <a:bodyPr wrap="square" numCol="1" rtlCol="0">
            <a:spAutoFit/>
          </a:bodyPr>
          <a:lstStyle/>
          <a:p>
            <a:pPr algn="ctr"/>
            <a:r>
              <a:rPr lang="en-US" dirty="0">
                <a:solidFill>
                  <a:schemeClr val="bg1"/>
                </a:solidFill>
                <a:latin typeface="Calibri" panose="020F0502020204030204" pitchFamily="34" charset="0"/>
                <a:cs typeface="Calibri" panose="020F0502020204030204" pitchFamily="34" charset="0"/>
              </a:rPr>
              <a:t>Treatment Duration (Yr)</a:t>
            </a:r>
          </a:p>
        </p:txBody>
      </p:sp>
      <p:sp>
        <p:nvSpPr>
          <p:cNvPr id="14" name="TextBox 13">
            <a:extLst>
              <a:ext uri="{FF2B5EF4-FFF2-40B4-BE49-F238E27FC236}">
                <a16:creationId xmlns:a16="http://schemas.microsoft.com/office/drawing/2014/main" id="{35F6997B-9FFE-4E06-9D3A-998ED0B860A0}"/>
              </a:ext>
            </a:extLst>
          </p:cNvPr>
          <p:cNvSpPr txBox="1"/>
          <p:nvPr/>
        </p:nvSpPr>
        <p:spPr>
          <a:xfrm>
            <a:off x="6050071" y="2803036"/>
            <a:ext cx="461665" cy="2816875"/>
          </a:xfrm>
          <a:prstGeom prst="rect">
            <a:avLst/>
          </a:prstGeom>
          <a:solidFill>
            <a:schemeClr val="tx1"/>
          </a:solidFill>
        </p:spPr>
        <p:txBody>
          <a:bodyPr vert="vert270" wrap="square" numCol="1" rtlCol="0">
            <a:spAutoFit/>
          </a:bodyPr>
          <a:lstStyle/>
          <a:p>
            <a:pPr algn="ctr"/>
            <a:r>
              <a:rPr lang="en-US" dirty="0">
                <a:solidFill>
                  <a:schemeClr val="bg1"/>
                </a:solidFill>
                <a:latin typeface="Calibri" panose="020F0502020204030204" pitchFamily="34" charset="0"/>
                <a:cs typeface="Calibri" panose="020F0502020204030204" pitchFamily="34" charset="0"/>
              </a:rPr>
              <a:t>Cumulative Incidence (%)</a:t>
            </a:r>
          </a:p>
        </p:txBody>
      </p:sp>
      <p:sp>
        <p:nvSpPr>
          <p:cNvPr id="15" name="TextBox 14">
            <a:extLst>
              <a:ext uri="{FF2B5EF4-FFF2-40B4-BE49-F238E27FC236}">
                <a16:creationId xmlns:a16="http://schemas.microsoft.com/office/drawing/2014/main" id="{890EA706-8EA0-44FF-BE6B-A302ECCE121F}"/>
              </a:ext>
            </a:extLst>
          </p:cNvPr>
          <p:cNvSpPr txBox="1"/>
          <p:nvPr/>
        </p:nvSpPr>
        <p:spPr>
          <a:xfrm>
            <a:off x="7386249" y="3132042"/>
            <a:ext cx="1862561" cy="523220"/>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Arial" panose="020B0604020202020204" pitchFamily="34" charset="0"/>
              </a:rPr>
              <a:t>ETV vs control </a:t>
            </a:r>
            <a:r>
              <a:rPr kumimoji="0" lang="en-US" sz="1400" b="0" i="1" u="none" strike="noStrike" kern="1200" cap="none" spc="0" normalizeH="0" baseline="0" noProof="0" dirty="0">
                <a:ln>
                  <a:noFill/>
                </a:ln>
                <a:solidFill>
                  <a:schemeClr val="bg1"/>
                </a:solidFill>
                <a:effectLst/>
                <a:uLnTx/>
                <a:uFillTx/>
                <a:latin typeface="Calibri"/>
                <a:ea typeface="+mn-ea"/>
                <a:cs typeface="Arial" panose="020B0604020202020204" pitchFamily="34" charset="0"/>
              </a:rPr>
              <a:t>P</a:t>
            </a:r>
            <a:r>
              <a:rPr lang="en-US" sz="1400" b="0" i="1" dirty="0">
                <a:solidFill>
                  <a:schemeClr val="bg1"/>
                </a:solidFill>
                <a:latin typeface="Calibri"/>
              </a:rPr>
              <a:t> </a:t>
            </a:r>
            <a:r>
              <a:rPr lang="en-US" sz="1400" b="0" dirty="0">
                <a:solidFill>
                  <a:schemeClr val="bg1"/>
                </a:solidFill>
                <a:latin typeface="Calibri"/>
              </a:rPr>
              <a:t>&lt;</a:t>
            </a:r>
            <a:r>
              <a:rPr kumimoji="0" lang="en-US" sz="1400" b="0" i="0" u="none" strike="noStrike" kern="1200" cap="none" spc="0" normalizeH="0" baseline="0" noProof="0" dirty="0">
                <a:ln>
                  <a:noFill/>
                </a:ln>
                <a:solidFill>
                  <a:schemeClr val="bg1"/>
                </a:solidFill>
                <a:effectLst/>
                <a:uLnTx/>
                <a:uFillTx/>
                <a:latin typeface="Calibri"/>
                <a:ea typeface="+mn-ea"/>
                <a:cs typeface="Arial" panose="020B0604020202020204" pitchFamily="34" charset="0"/>
              </a:rPr>
              <a:t>.001</a:t>
            </a:r>
          </a:p>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a:ea typeface="+mn-ea"/>
                <a:cs typeface="Arial" panose="020B0604020202020204" pitchFamily="34" charset="0"/>
              </a:rPr>
              <a:t>ETV vs LAM </a:t>
            </a:r>
            <a:r>
              <a:rPr kumimoji="0" lang="en-US" sz="1400" b="0" i="1" u="none" strike="noStrike" kern="1200" cap="none" spc="0" normalizeH="0" baseline="0" noProof="0" dirty="0">
                <a:ln>
                  <a:noFill/>
                </a:ln>
                <a:solidFill>
                  <a:schemeClr val="bg1"/>
                </a:solidFill>
                <a:effectLst/>
                <a:uLnTx/>
                <a:uFillTx/>
                <a:latin typeface="Calibri"/>
                <a:ea typeface="+mn-ea"/>
                <a:cs typeface="Arial" panose="020B0604020202020204" pitchFamily="34" charset="0"/>
              </a:rPr>
              <a:t>P</a:t>
            </a:r>
            <a:r>
              <a:rPr kumimoji="0" lang="en-US" sz="1400" b="0" i="0" u="none" strike="noStrike" kern="1200" cap="none" spc="0" normalizeH="0" baseline="0" noProof="0" dirty="0">
                <a:ln>
                  <a:noFill/>
                </a:ln>
                <a:solidFill>
                  <a:schemeClr val="bg1"/>
                </a:solidFill>
                <a:effectLst/>
                <a:uLnTx/>
                <a:uFillTx/>
                <a:latin typeface="Calibri"/>
                <a:ea typeface="+mn-ea"/>
                <a:cs typeface="Arial" panose="020B0604020202020204" pitchFamily="34" charset="0"/>
              </a:rPr>
              <a:t> = .043</a:t>
            </a:r>
          </a:p>
        </p:txBody>
      </p:sp>
      <p:sp>
        <p:nvSpPr>
          <p:cNvPr id="3" name="TextBox 2">
            <a:extLst>
              <a:ext uri="{FF2B5EF4-FFF2-40B4-BE49-F238E27FC236}">
                <a16:creationId xmlns:a16="http://schemas.microsoft.com/office/drawing/2014/main" id="{FC5E6FA1-464F-4A37-8ED5-F744C95A7E69}"/>
              </a:ext>
            </a:extLst>
          </p:cNvPr>
          <p:cNvSpPr txBox="1"/>
          <p:nvPr/>
        </p:nvSpPr>
        <p:spPr>
          <a:xfrm>
            <a:off x="6887487" y="2812166"/>
            <a:ext cx="971478" cy="276999"/>
          </a:xfrm>
          <a:prstGeom prst="rect">
            <a:avLst/>
          </a:prstGeom>
          <a:solidFill>
            <a:schemeClr val="tx1"/>
          </a:solidFill>
        </p:spPr>
        <p:txBody>
          <a:bodyPr wrap="square" numCol="1" rtlCol="0">
            <a:spAutoFit/>
          </a:bodyPr>
          <a:lstStyle/>
          <a:p>
            <a:pPr algn="l"/>
            <a:r>
              <a:rPr lang="en-US" sz="1200" dirty="0"/>
              <a:t>delete</a:t>
            </a:r>
          </a:p>
        </p:txBody>
      </p:sp>
      <p:sp>
        <p:nvSpPr>
          <p:cNvPr id="16" name="TextBox 15">
            <a:extLst>
              <a:ext uri="{FF2B5EF4-FFF2-40B4-BE49-F238E27FC236}">
                <a16:creationId xmlns:a16="http://schemas.microsoft.com/office/drawing/2014/main" id="{7C07522F-313A-430E-9639-54DB8945616A}"/>
              </a:ext>
            </a:extLst>
          </p:cNvPr>
          <p:cNvSpPr txBox="1"/>
          <p:nvPr/>
        </p:nvSpPr>
        <p:spPr>
          <a:xfrm>
            <a:off x="10889901" y="2678885"/>
            <a:ext cx="868712" cy="280352"/>
          </a:xfrm>
          <a:prstGeom prst="rect">
            <a:avLst/>
          </a:prstGeom>
          <a:solidFill>
            <a:schemeClr val="tx1"/>
          </a:solidFill>
        </p:spPr>
        <p:txBody>
          <a:bodyPr wrap="square" numCol="1" rtlCol="0">
            <a:spAutoFit/>
          </a:bodyPr>
          <a:lstStyle/>
          <a:p>
            <a:pPr algn="l"/>
            <a:r>
              <a:rPr lang="en-US" sz="1200" dirty="0"/>
              <a:t>delete</a:t>
            </a:r>
          </a:p>
        </p:txBody>
      </p:sp>
      <p:sp>
        <p:nvSpPr>
          <p:cNvPr id="13" name="TextBox 12">
            <a:extLst>
              <a:ext uri="{FF2B5EF4-FFF2-40B4-BE49-F238E27FC236}">
                <a16:creationId xmlns:a16="http://schemas.microsoft.com/office/drawing/2014/main" id="{54D25E73-822D-4880-8D11-73E41686574F}"/>
              </a:ext>
            </a:extLst>
          </p:cNvPr>
          <p:cNvSpPr txBox="1"/>
          <p:nvPr/>
        </p:nvSpPr>
        <p:spPr>
          <a:xfrm>
            <a:off x="6367778" y="1688594"/>
            <a:ext cx="5431200" cy="646331"/>
          </a:xfrm>
          <a:prstGeom prst="rect">
            <a:avLst/>
          </a:prstGeom>
          <a:noFill/>
        </p:spPr>
        <p:txBody>
          <a:bodyPr wrap="square" numCol="1" rtlCol="0">
            <a:spAutoFit/>
          </a:bodyPr>
          <a:lstStyle/>
          <a:p>
            <a:pPr algn="ctr"/>
            <a:r>
              <a:rPr lang="en-US" dirty="0">
                <a:solidFill>
                  <a:schemeClr val="bg1"/>
                </a:solidFill>
                <a:latin typeface="Calibri" panose="020F0502020204030204" pitchFamily="34" charset="0"/>
                <a:cs typeface="Calibri" panose="020F0502020204030204" pitchFamily="34" charset="0"/>
              </a:rPr>
              <a:t>Cumulative HCC Incidence by NA Therapy in Propensity Score-Matched Patients With HBV and Cirrhosis</a:t>
            </a:r>
          </a:p>
        </p:txBody>
      </p:sp>
      <p:sp>
        <p:nvSpPr>
          <p:cNvPr id="17" name="TextBox 16">
            <a:extLst>
              <a:ext uri="{FF2B5EF4-FFF2-40B4-BE49-F238E27FC236}">
                <a16:creationId xmlns:a16="http://schemas.microsoft.com/office/drawing/2014/main" id="{DCC05EBD-45D9-49FB-B69D-571AC82AC884}"/>
              </a:ext>
            </a:extLst>
          </p:cNvPr>
          <p:cNvSpPr txBox="1"/>
          <p:nvPr/>
        </p:nvSpPr>
        <p:spPr>
          <a:xfrm>
            <a:off x="10585930" y="3340114"/>
            <a:ext cx="1045316" cy="307777"/>
          </a:xfrm>
          <a:prstGeom prst="rect">
            <a:avLst/>
          </a:prstGeom>
          <a:noFill/>
        </p:spPr>
        <p:txBody>
          <a:bodyPr wrap="square" numCol="1" rtlCol="0">
            <a:spAutoFit/>
          </a:bodyPr>
          <a:lstStyle/>
          <a:p>
            <a:pPr algn="ctr"/>
            <a:r>
              <a:rPr lang="en-US" sz="1400" dirty="0">
                <a:solidFill>
                  <a:schemeClr val="bg1"/>
                </a:solidFill>
                <a:latin typeface="Calibri" panose="020F0502020204030204" pitchFamily="34" charset="0"/>
                <a:cs typeface="Calibri" panose="020F0502020204030204" pitchFamily="34" charset="0"/>
              </a:rPr>
              <a:t>n = 316</a:t>
            </a:r>
          </a:p>
        </p:txBody>
      </p:sp>
      <p:sp>
        <p:nvSpPr>
          <p:cNvPr id="18" name="TextBox 17">
            <a:extLst>
              <a:ext uri="{FF2B5EF4-FFF2-40B4-BE49-F238E27FC236}">
                <a16:creationId xmlns:a16="http://schemas.microsoft.com/office/drawing/2014/main" id="{E9319BD5-9ECF-4E23-8E17-138167484F00}"/>
              </a:ext>
            </a:extLst>
          </p:cNvPr>
          <p:cNvSpPr txBox="1"/>
          <p:nvPr/>
        </p:nvSpPr>
        <p:spPr>
          <a:xfrm>
            <a:off x="10537852" y="4256451"/>
            <a:ext cx="1045316" cy="307777"/>
          </a:xfrm>
          <a:prstGeom prst="rect">
            <a:avLst/>
          </a:prstGeom>
          <a:noFill/>
        </p:spPr>
        <p:txBody>
          <a:bodyPr wrap="square" numCol="1" rtlCol="0">
            <a:spAutoFit/>
          </a:bodyPr>
          <a:lstStyle/>
          <a:p>
            <a:pPr algn="ctr"/>
            <a:r>
              <a:rPr lang="en-US" sz="1400" dirty="0">
                <a:solidFill>
                  <a:schemeClr val="bg1"/>
                </a:solidFill>
                <a:latin typeface="Calibri" panose="020F0502020204030204" pitchFamily="34" charset="0"/>
                <a:cs typeface="Calibri" panose="020F0502020204030204" pitchFamily="34" charset="0"/>
              </a:rPr>
              <a:t>n = 182</a:t>
            </a:r>
          </a:p>
        </p:txBody>
      </p:sp>
      <p:sp>
        <p:nvSpPr>
          <p:cNvPr id="19" name="TextBox 18">
            <a:extLst>
              <a:ext uri="{FF2B5EF4-FFF2-40B4-BE49-F238E27FC236}">
                <a16:creationId xmlns:a16="http://schemas.microsoft.com/office/drawing/2014/main" id="{1BA9AA41-3FBD-4FFC-A3E6-F04722E28E56}"/>
              </a:ext>
            </a:extLst>
          </p:cNvPr>
          <p:cNvSpPr txBox="1"/>
          <p:nvPr/>
        </p:nvSpPr>
        <p:spPr>
          <a:xfrm>
            <a:off x="10168789" y="5279515"/>
            <a:ext cx="1045316" cy="307777"/>
          </a:xfrm>
          <a:prstGeom prst="rect">
            <a:avLst/>
          </a:prstGeom>
          <a:noFill/>
        </p:spPr>
        <p:txBody>
          <a:bodyPr wrap="square" numCol="1" rtlCol="0">
            <a:spAutoFit/>
          </a:bodyPr>
          <a:lstStyle/>
          <a:p>
            <a:pPr algn="ctr"/>
            <a:r>
              <a:rPr lang="en-US" sz="1400" dirty="0">
                <a:solidFill>
                  <a:schemeClr val="bg1"/>
                </a:solidFill>
                <a:latin typeface="Calibri" panose="020F0502020204030204" pitchFamily="34" charset="0"/>
                <a:cs typeface="Calibri" panose="020F0502020204030204" pitchFamily="34" charset="0"/>
              </a:rPr>
              <a:t>n = 182</a:t>
            </a:r>
          </a:p>
        </p:txBody>
      </p:sp>
      <p:sp>
        <p:nvSpPr>
          <p:cNvPr id="10" name="Freeform: Shape 9">
            <a:extLst>
              <a:ext uri="{FF2B5EF4-FFF2-40B4-BE49-F238E27FC236}">
                <a16:creationId xmlns:a16="http://schemas.microsoft.com/office/drawing/2014/main" id="{5223B5E9-7771-4ED2-A04C-B915BE327E2A}"/>
              </a:ext>
            </a:extLst>
          </p:cNvPr>
          <p:cNvSpPr/>
          <p:nvPr/>
        </p:nvSpPr>
        <p:spPr bwMode="auto">
          <a:xfrm>
            <a:off x="6994187" y="2803036"/>
            <a:ext cx="4134256" cy="2809820"/>
          </a:xfrm>
          <a:custGeom>
            <a:avLst/>
            <a:gdLst>
              <a:gd name="connsiteX0" fmla="*/ 0 w 4027252"/>
              <a:gd name="connsiteY0" fmla="*/ 0 h 3005847"/>
              <a:gd name="connsiteX1" fmla="*/ 0 w 4027252"/>
              <a:gd name="connsiteY1" fmla="*/ 3005847 h 3005847"/>
              <a:gd name="connsiteX2" fmla="*/ 4027252 w 4027252"/>
              <a:gd name="connsiteY2" fmla="*/ 3005847 h 3005847"/>
            </a:gdLst>
            <a:ahLst/>
            <a:cxnLst>
              <a:cxn ang="0">
                <a:pos x="connsiteX0" y="connsiteY0"/>
              </a:cxn>
              <a:cxn ang="0">
                <a:pos x="connsiteX1" y="connsiteY1"/>
              </a:cxn>
              <a:cxn ang="0">
                <a:pos x="connsiteX2" y="connsiteY2"/>
              </a:cxn>
            </a:cxnLst>
            <a:rect l="l" t="t" r="r" b="b"/>
            <a:pathLst>
              <a:path w="4027252" h="3005847">
                <a:moveTo>
                  <a:pt x="0" y="0"/>
                </a:moveTo>
                <a:lnTo>
                  <a:pt x="0" y="3005847"/>
                </a:lnTo>
                <a:lnTo>
                  <a:pt x="4027252" y="3005847"/>
                </a:lnTo>
              </a:path>
            </a:pathLst>
          </a:custGeom>
          <a:noFill/>
          <a:ln w="28575">
            <a:solidFill>
              <a:schemeClr val="bg1"/>
            </a:solidFill>
            <a:miter lim="800000"/>
            <a:headEnd/>
            <a:tailEnd/>
          </a:ln>
        </p:spPr>
        <p:txBody>
          <a:bodyPr rtlCol="0" anchor="ctr"/>
          <a:lstStyle/>
          <a:p>
            <a:pPr algn="ctr"/>
            <a:endParaRPr lang="en-US" dirty="0"/>
          </a:p>
        </p:txBody>
      </p:sp>
      <p:grpSp>
        <p:nvGrpSpPr>
          <p:cNvPr id="28" name="Group 27">
            <a:extLst>
              <a:ext uri="{FF2B5EF4-FFF2-40B4-BE49-F238E27FC236}">
                <a16:creationId xmlns:a16="http://schemas.microsoft.com/office/drawing/2014/main" id="{155C7333-5B88-4ECC-848D-9C3290E56776}"/>
              </a:ext>
            </a:extLst>
          </p:cNvPr>
          <p:cNvGrpSpPr/>
          <p:nvPr/>
        </p:nvGrpSpPr>
        <p:grpSpPr>
          <a:xfrm>
            <a:off x="6922677" y="2949200"/>
            <a:ext cx="71510" cy="2663655"/>
            <a:chOff x="6922677" y="2949200"/>
            <a:chExt cx="71510" cy="2663655"/>
          </a:xfrm>
        </p:grpSpPr>
        <p:cxnSp>
          <p:nvCxnSpPr>
            <p:cNvPr id="22" name="Straight Connector 21">
              <a:extLst>
                <a:ext uri="{FF2B5EF4-FFF2-40B4-BE49-F238E27FC236}">
                  <a16:creationId xmlns:a16="http://schemas.microsoft.com/office/drawing/2014/main" id="{DB513097-E3AD-4395-93AD-5FF0F5F2DAA1}"/>
                </a:ext>
              </a:extLst>
            </p:cNvPr>
            <p:cNvCxnSpPr/>
            <p:nvPr/>
          </p:nvCxnSpPr>
          <p:spPr bwMode="auto">
            <a:xfrm flipH="1">
              <a:off x="6922677" y="5612855"/>
              <a:ext cx="7151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3CB00DD-BB7B-4B6D-A9BA-766065CB25F0}"/>
                </a:ext>
              </a:extLst>
            </p:cNvPr>
            <p:cNvCxnSpPr/>
            <p:nvPr/>
          </p:nvCxnSpPr>
          <p:spPr bwMode="auto">
            <a:xfrm flipH="1">
              <a:off x="6922677" y="5080124"/>
              <a:ext cx="7151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0D9D819-FFDF-436F-83D4-AF4195C2A377}"/>
                </a:ext>
              </a:extLst>
            </p:cNvPr>
            <p:cNvCxnSpPr/>
            <p:nvPr/>
          </p:nvCxnSpPr>
          <p:spPr bwMode="auto">
            <a:xfrm flipH="1">
              <a:off x="6922677" y="4547393"/>
              <a:ext cx="7151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1C84B198-9161-42FB-8F4B-92FF0562CC27}"/>
                </a:ext>
              </a:extLst>
            </p:cNvPr>
            <p:cNvCxnSpPr/>
            <p:nvPr/>
          </p:nvCxnSpPr>
          <p:spPr bwMode="auto">
            <a:xfrm flipH="1">
              <a:off x="6922677" y="4014662"/>
              <a:ext cx="7151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BD2DBDA-5AFC-42ED-A3E3-824B3104AB62}"/>
                </a:ext>
              </a:extLst>
            </p:cNvPr>
            <p:cNvCxnSpPr/>
            <p:nvPr/>
          </p:nvCxnSpPr>
          <p:spPr bwMode="auto">
            <a:xfrm flipH="1">
              <a:off x="6922677" y="3481931"/>
              <a:ext cx="7151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DF23CBF-72D7-4D2F-9027-0D8712067F6F}"/>
                </a:ext>
              </a:extLst>
            </p:cNvPr>
            <p:cNvCxnSpPr/>
            <p:nvPr/>
          </p:nvCxnSpPr>
          <p:spPr bwMode="auto">
            <a:xfrm flipH="1">
              <a:off x="6922677" y="2949200"/>
              <a:ext cx="71510" cy="0"/>
            </a:xfrm>
            <a:prstGeom prst="line">
              <a:avLst/>
            </a:prstGeom>
            <a:noFill/>
            <a:ln w="28575" cap="flat" cmpd="sng" algn="ctr">
              <a:solidFill>
                <a:schemeClr val="bg1"/>
              </a:solidFill>
              <a:prstDash val="solid"/>
              <a:round/>
              <a:headEnd type="none" w="med" len="med"/>
              <a:tailEnd type="none" w="med" len="med"/>
            </a:ln>
            <a:effectLst/>
          </p:spPr>
        </p:cxnSp>
      </p:grpSp>
      <p:grpSp>
        <p:nvGrpSpPr>
          <p:cNvPr id="36" name="Group 35">
            <a:extLst>
              <a:ext uri="{FF2B5EF4-FFF2-40B4-BE49-F238E27FC236}">
                <a16:creationId xmlns:a16="http://schemas.microsoft.com/office/drawing/2014/main" id="{703DD809-FE04-4B13-B89F-8D4884DF16F4}"/>
              </a:ext>
            </a:extLst>
          </p:cNvPr>
          <p:cNvGrpSpPr/>
          <p:nvPr/>
        </p:nvGrpSpPr>
        <p:grpSpPr>
          <a:xfrm>
            <a:off x="6994187" y="5612855"/>
            <a:ext cx="3827105" cy="71510"/>
            <a:chOff x="6994187" y="5612855"/>
            <a:chExt cx="3827105" cy="71510"/>
          </a:xfrm>
        </p:grpSpPr>
        <p:cxnSp>
          <p:nvCxnSpPr>
            <p:cNvPr id="29" name="Straight Connector 28">
              <a:extLst>
                <a:ext uri="{FF2B5EF4-FFF2-40B4-BE49-F238E27FC236}">
                  <a16:creationId xmlns:a16="http://schemas.microsoft.com/office/drawing/2014/main" id="{FDB25A81-9510-4760-A967-33C6D4B18D00}"/>
                </a:ext>
              </a:extLst>
            </p:cNvPr>
            <p:cNvCxnSpPr>
              <a:cxnSpLocks/>
            </p:cNvCxnSpPr>
            <p:nvPr/>
          </p:nvCxnSpPr>
          <p:spPr bwMode="auto">
            <a:xfrm rot="5400000" flipH="1">
              <a:off x="6958432" y="5648610"/>
              <a:ext cx="7151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27D7F64C-20D7-4161-AEA9-E90900FAFC83}"/>
                </a:ext>
              </a:extLst>
            </p:cNvPr>
            <p:cNvCxnSpPr>
              <a:cxnSpLocks/>
            </p:cNvCxnSpPr>
            <p:nvPr/>
          </p:nvCxnSpPr>
          <p:spPr bwMode="auto">
            <a:xfrm rot="5400000" flipH="1">
              <a:off x="7596283" y="5648610"/>
              <a:ext cx="7151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3F585C0-E4F8-4740-A275-7882159A77DD}"/>
                </a:ext>
              </a:extLst>
            </p:cNvPr>
            <p:cNvCxnSpPr>
              <a:cxnSpLocks/>
            </p:cNvCxnSpPr>
            <p:nvPr/>
          </p:nvCxnSpPr>
          <p:spPr bwMode="auto">
            <a:xfrm rot="5400000" flipH="1">
              <a:off x="8234134" y="5648610"/>
              <a:ext cx="7151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3FFE18C6-4FDA-4802-8EBA-1C599B8FF0DA}"/>
                </a:ext>
              </a:extLst>
            </p:cNvPr>
            <p:cNvCxnSpPr>
              <a:cxnSpLocks/>
            </p:cNvCxnSpPr>
            <p:nvPr/>
          </p:nvCxnSpPr>
          <p:spPr bwMode="auto">
            <a:xfrm rot="5400000" flipH="1">
              <a:off x="8871985" y="5648610"/>
              <a:ext cx="7151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B652255D-E8DA-40A1-89C4-AA692EEFFF53}"/>
                </a:ext>
              </a:extLst>
            </p:cNvPr>
            <p:cNvCxnSpPr>
              <a:cxnSpLocks/>
            </p:cNvCxnSpPr>
            <p:nvPr/>
          </p:nvCxnSpPr>
          <p:spPr bwMode="auto">
            <a:xfrm rot="5400000" flipH="1">
              <a:off x="9509836" y="5648610"/>
              <a:ext cx="7151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27FC7CD-9448-4F8A-BFB1-ED58222C69E4}"/>
                </a:ext>
              </a:extLst>
            </p:cNvPr>
            <p:cNvCxnSpPr>
              <a:cxnSpLocks/>
            </p:cNvCxnSpPr>
            <p:nvPr/>
          </p:nvCxnSpPr>
          <p:spPr bwMode="auto">
            <a:xfrm rot="5400000" flipH="1">
              <a:off x="10147687" y="5648610"/>
              <a:ext cx="7151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65930AD-5FF3-4A9D-B74D-D5E233B509D8}"/>
                </a:ext>
              </a:extLst>
            </p:cNvPr>
            <p:cNvCxnSpPr>
              <a:cxnSpLocks/>
            </p:cNvCxnSpPr>
            <p:nvPr/>
          </p:nvCxnSpPr>
          <p:spPr bwMode="auto">
            <a:xfrm rot="5400000" flipH="1">
              <a:off x="10785537" y="5648610"/>
              <a:ext cx="71510" cy="0"/>
            </a:xfrm>
            <a:prstGeom prst="line">
              <a:avLst/>
            </a:prstGeom>
            <a:noFill/>
            <a:ln w="28575" cap="flat" cmpd="sng" algn="ctr">
              <a:solidFill>
                <a:schemeClr val="bg1"/>
              </a:solidFill>
              <a:prstDash val="solid"/>
              <a:round/>
              <a:headEnd type="none" w="med" len="med"/>
              <a:tailEnd type="none" w="med" len="med"/>
            </a:ln>
            <a:effectLst/>
          </p:spPr>
        </p:cxnSp>
      </p:grpSp>
      <p:sp>
        <p:nvSpPr>
          <p:cNvPr id="37" name="Freeform: Shape 36">
            <a:extLst>
              <a:ext uri="{FF2B5EF4-FFF2-40B4-BE49-F238E27FC236}">
                <a16:creationId xmlns:a16="http://schemas.microsoft.com/office/drawing/2014/main" id="{3F20F007-9FD2-4CAE-B0BA-9CCA1195AD1B}"/>
              </a:ext>
            </a:extLst>
          </p:cNvPr>
          <p:cNvSpPr/>
          <p:nvPr/>
        </p:nvSpPr>
        <p:spPr bwMode="auto">
          <a:xfrm>
            <a:off x="7011887" y="4268687"/>
            <a:ext cx="4005518" cy="1342607"/>
          </a:xfrm>
          <a:custGeom>
            <a:avLst/>
            <a:gdLst>
              <a:gd name="connsiteX0" fmla="*/ 0 w 4005518"/>
              <a:gd name="connsiteY0" fmla="*/ 1342607 h 1342607"/>
              <a:gd name="connsiteX1" fmla="*/ 789506 w 4005518"/>
              <a:gd name="connsiteY1" fmla="*/ 1342607 h 1342607"/>
              <a:gd name="connsiteX2" fmla="*/ 789506 w 4005518"/>
              <a:gd name="connsiteY2" fmla="*/ 1204332 h 1342607"/>
              <a:gd name="connsiteX3" fmla="*/ 1168648 w 4005518"/>
              <a:gd name="connsiteY3" fmla="*/ 1204332 h 1342607"/>
              <a:gd name="connsiteX4" fmla="*/ 1168648 w 4005518"/>
              <a:gd name="connsiteY4" fmla="*/ 1083898 h 1342607"/>
              <a:gd name="connsiteX5" fmla="*/ 1333686 w 4005518"/>
              <a:gd name="connsiteY5" fmla="*/ 1083898 h 1342607"/>
              <a:gd name="connsiteX6" fmla="*/ 1333686 w 4005518"/>
              <a:gd name="connsiteY6" fmla="*/ 954544 h 1342607"/>
              <a:gd name="connsiteX7" fmla="*/ 1427356 w 4005518"/>
              <a:gd name="connsiteY7" fmla="*/ 954544 h 1342607"/>
              <a:gd name="connsiteX8" fmla="*/ 1427356 w 4005518"/>
              <a:gd name="connsiteY8" fmla="*/ 825190 h 1342607"/>
              <a:gd name="connsiteX9" fmla="*/ 1877865 w 4005518"/>
              <a:gd name="connsiteY9" fmla="*/ 825190 h 1342607"/>
              <a:gd name="connsiteX10" fmla="*/ 1877865 w 4005518"/>
              <a:gd name="connsiteY10" fmla="*/ 700296 h 1342607"/>
              <a:gd name="connsiteX11" fmla="*/ 2118732 w 4005518"/>
              <a:gd name="connsiteY11" fmla="*/ 700296 h 1342607"/>
              <a:gd name="connsiteX12" fmla="*/ 2118732 w 4005518"/>
              <a:gd name="connsiteY12" fmla="*/ 562021 h 1342607"/>
              <a:gd name="connsiteX13" fmla="*/ 2163336 w 4005518"/>
              <a:gd name="connsiteY13" fmla="*/ 562021 h 1342607"/>
              <a:gd name="connsiteX14" fmla="*/ 2163336 w 4005518"/>
              <a:gd name="connsiteY14" fmla="*/ 428207 h 1342607"/>
              <a:gd name="connsiteX15" fmla="*/ 2279309 w 4005518"/>
              <a:gd name="connsiteY15" fmla="*/ 428207 h 1342607"/>
              <a:gd name="connsiteX16" fmla="*/ 2279309 w 4005518"/>
              <a:gd name="connsiteY16" fmla="*/ 294392 h 1342607"/>
              <a:gd name="connsiteX17" fmla="*/ 2738739 w 4005518"/>
              <a:gd name="connsiteY17" fmla="*/ 294392 h 1342607"/>
              <a:gd name="connsiteX18" fmla="*/ 2738739 w 4005518"/>
              <a:gd name="connsiteY18" fmla="*/ 151656 h 1342607"/>
              <a:gd name="connsiteX19" fmla="*/ 3621916 w 4005518"/>
              <a:gd name="connsiteY19" fmla="*/ 151656 h 1342607"/>
              <a:gd name="connsiteX20" fmla="*/ 3621916 w 4005518"/>
              <a:gd name="connsiteY20" fmla="*/ 0 h 1342607"/>
              <a:gd name="connsiteX21" fmla="*/ 4005518 w 4005518"/>
              <a:gd name="connsiteY21" fmla="*/ 0 h 1342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005518" h="1342607">
                <a:moveTo>
                  <a:pt x="0" y="1342607"/>
                </a:moveTo>
                <a:lnTo>
                  <a:pt x="789506" y="1342607"/>
                </a:lnTo>
                <a:lnTo>
                  <a:pt x="789506" y="1204332"/>
                </a:lnTo>
                <a:lnTo>
                  <a:pt x="1168648" y="1204332"/>
                </a:lnTo>
                <a:lnTo>
                  <a:pt x="1168648" y="1083898"/>
                </a:lnTo>
                <a:lnTo>
                  <a:pt x="1333686" y="1083898"/>
                </a:lnTo>
                <a:lnTo>
                  <a:pt x="1333686" y="954544"/>
                </a:lnTo>
                <a:lnTo>
                  <a:pt x="1427356" y="954544"/>
                </a:lnTo>
                <a:lnTo>
                  <a:pt x="1427356" y="825190"/>
                </a:lnTo>
                <a:lnTo>
                  <a:pt x="1877865" y="825190"/>
                </a:lnTo>
                <a:lnTo>
                  <a:pt x="1877865" y="700296"/>
                </a:lnTo>
                <a:lnTo>
                  <a:pt x="2118732" y="700296"/>
                </a:lnTo>
                <a:lnTo>
                  <a:pt x="2118732" y="562021"/>
                </a:lnTo>
                <a:lnTo>
                  <a:pt x="2163336" y="562021"/>
                </a:lnTo>
                <a:lnTo>
                  <a:pt x="2163336" y="428207"/>
                </a:lnTo>
                <a:lnTo>
                  <a:pt x="2279309" y="428207"/>
                </a:lnTo>
                <a:lnTo>
                  <a:pt x="2279309" y="294392"/>
                </a:lnTo>
                <a:lnTo>
                  <a:pt x="2738739" y="294392"/>
                </a:lnTo>
                <a:lnTo>
                  <a:pt x="2738739" y="151656"/>
                </a:lnTo>
                <a:lnTo>
                  <a:pt x="3621916" y="151656"/>
                </a:lnTo>
                <a:lnTo>
                  <a:pt x="3621916" y="0"/>
                </a:lnTo>
                <a:lnTo>
                  <a:pt x="4005518" y="0"/>
                </a:lnTo>
              </a:path>
            </a:pathLst>
          </a:custGeom>
          <a:noFill/>
          <a:ln w="28575">
            <a:solidFill>
              <a:schemeClr val="accent2"/>
            </a:solidFill>
            <a:miter lim="800000"/>
            <a:headEnd/>
            <a:tailEnd/>
          </a:ln>
        </p:spPr>
        <p:txBody>
          <a:bodyPr rtlCol="0" anchor="ctr"/>
          <a:lstStyle/>
          <a:p>
            <a:pPr algn="ctr"/>
            <a:endParaRPr lang="en-US" dirty="0"/>
          </a:p>
        </p:txBody>
      </p:sp>
      <p:sp>
        <p:nvSpPr>
          <p:cNvPr id="38" name="Freeform: Shape 37">
            <a:extLst>
              <a:ext uri="{FF2B5EF4-FFF2-40B4-BE49-F238E27FC236}">
                <a16:creationId xmlns:a16="http://schemas.microsoft.com/office/drawing/2014/main" id="{78D9E92D-9021-428C-8681-CBD5CF14A6A1}"/>
              </a:ext>
            </a:extLst>
          </p:cNvPr>
          <p:cNvSpPr/>
          <p:nvPr/>
        </p:nvSpPr>
        <p:spPr bwMode="auto">
          <a:xfrm>
            <a:off x="7007426" y="3376589"/>
            <a:ext cx="4018900" cy="2234705"/>
          </a:xfrm>
          <a:custGeom>
            <a:avLst/>
            <a:gdLst>
              <a:gd name="connsiteX0" fmla="*/ 0 w 4018900"/>
              <a:gd name="connsiteY0" fmla="*/ 2234705 h 2234705"/>
              <a:gd name="connsiteX1" fmla="*/ 637850 w 4018900"/>
              <a:gd name="connsiteY1" fmla="*/ 2234705 h 2234705"/>
              <a:gd name="connsiteX2" fmla="*/ 637850 w 4018900"/>
              <a:gd name="connsiteY2" fmla="*/ 2136574 h 2234705"/>
              <a:gd name="connsiteX3" fmla="*/ 709218 w 4018900"/>
              <a:gd name="connsiteY3" fmla="*/ 2136574 h 2234705"/>
              <a:gd name="connsiteX4" fmla="*/ 709218 w 4018900"/>
              <a:gd name="connsiteY4" fmla="*/ 1984917 h 2234705"/>
              <a:gd name="connsiteX5" fmla="*/ 802888 w 4018900"/>
              <a:gd name="connsiteY5" fmla="*/ 1984917 h 2234705"/>
              <a:gd name="connsiteX6" fmla="*/ 802888 w 4018900"/>
              <a:gd name="connsiteY6" fmla="*/ 1958154 h 2234705"/>
              <a:gd name="connsiteX7" fmla="*/ 847493 w 4018900"/>
              <a:gd name="connsiteY7" fmla="*/ 1958154 h 2234705"/>
              <a:gd name="connsiteX8" fmla="*/ 847493 w 4018900"/>
              <a:gd name="connsiteY8" fmla="*/ 1958154 h 2234705"/>
              <a:gd name="connsiteX9" fmla="*/ 878716 w 4018900"/>
              <a:gd name="connsiteY9" fmla="*/ 1926931 h 2234705"/>
              <a:gd name="connsiteX10" fmla="*/ 878716 w 4018900"/>
              <a:gd name="connsiteY10" fmla="*/ 1891247 h 2234705"/>
              <a:gd name="connsiteX11" fmla="*/ 936703 w 4018900"/>
              <a:gd name="connsiteY11" fmla="*/ 1891247 h 2234705"/>
              <a:gd name="connsiteX12" fmla="*/ 936703 w 4018900"/>
              <a:gd name="connsiteY12" fmla="*/ 1868945 h 2234705"/>
              <a:gd name="connsiteX13" fmla="*/ 1039294 w 4018900"/>
              <a:gd name="connsiteY13" fmla="*/ 1868945 h 2234705"/>
              <a:gd name="connsiteX14" fmla="*/ 1039294 w 4018900"/>
              <a:gd name="connsiteY14" fmla="*/ 1806498 h 2234705"/>
              <a:gd name="connsiteX15" fmla="*/ 1141885 w 4018900"/>
              <a:gd name="connsiteY15" fmla="*/ 1806498 h 2234705"/>
              <a:gd name="connsiteX16" fmla="*/ 1141885 w 4018900"/>
              <a:gd name="connsiteY16" fmla="*/ 1739591 h 2234705"/>
              <a:gd name="connsiteX17" fmla="*/ 1217714 w 4018900"/>
              <a:gd name="connsiteY17" fmla="*/ 1739591 h 2234705"/>
              <a:gd name="connsiteX18" fmla="*/ 1217714 w 4018900"/>
              <a:gd name="connsiteY18" fmla="*/ 1703907 h 2234705"/>
              <a:gd name="connsiteX19" fmla="*/ 1235555 w 4018900"/>
              <a:gd name="connsiteY19" fmla="*/ 1703907 h 2234705"/>
              <a:gd name="connsiteX20" fmla="*/ 1235555 w 4018900"/>
              <a:gd name="connsiteY20" fmla="*/ 1636999 h 2234705"/>
              <a:gd name="connsiteX21" fmla="*/ 1315844 w 4018900"/>
              <a:gd name="connsiteY21" fmla="*/ 1636999 h 2234705"/>
              <a:gd name="connsiteX22" fmla="*/ 1315844 w 4018900"/>
              <a:gd name="connsiteY22" fmla="*/ 1561171 h 2234705"/>
              <a:gd name="connsiteX23" fmla="*/ 1458580 w 4018900"/>
              <a:gd name="connsiteY23" fmla="*/ 1561171 h 2234705"/>
              <a:gd name="connsiteX24" fmla="*/ 1458580 w 4018900"/>
              <a:gd name="connsiteY24" fmla="*/ 1516566 h 2234705"/>
              <a:gd name="connsiteX25" fmla="*/ 1538869 w 4018900"/>
              <a:gd name="connsiteY25" fmla="*/ 1516566 h 2234705"/>
              <a:gd name="connsiteX26" fmla="*/ 1538869 w 4018900"/>
              <a:gd name="connsiteY26" fmla="*/ 1409514 h 2234705"/>
              <a:gd name="connsiteX27" fmla="*/ 1565632 w 4018900"/>
              <a:gd name="connsiteY27" fmla="*/ 1409514 h 2234705"/>
              <a:gd name="connsiteX28" fmla="*/ 1565632 w 4018900"/>
              <a:gd name="connsiteY28" fmla="*/ 1306923 h 2234705"/>
              <a:gd name="connsiteX29" fmla="*/ 1677144 w 4018900"/>
              <a:gd name="connsiteY29" fmla="*/ 1306923 h 2234705"/>
              <a:gd name="connsiteX30" fmla="*/ 1677144 w 4018900"/>
              <a:gd name="connsiteY30" fmla="*/ 1217713 h 2234705"/>
              <a:gd name="connsiteX31" fmla="*/ 1726209 w 4018900"/>
              <a:gd name="connsiteY31" fmla="*/ 1217713 h 2234705"/>
              <a:gd name="connsiteX32" fmla="*/ 1726209 w 4018900"/>
              <a:gd name="connsiteY32" fmla="*/ 1190951 h 2234705"/>
              <a:gd name="connsiteX33" fmla="*/ 1882326 w 4018900"/>
              <a:gd name="connsiteY33" fmla="*/ 1190951 h 2234705"/>
              <a:gd name="connsiteX34" fmla="*/ 1882326 w 4018900"/>
              <a:gd name="connsiteY34" fmla="*/ 1115122 h 2234705"/>
              <a:gd name="connsiteX35" fmla="*/ 1918010 w 4018900"/>
              <a:gd name="connsiteY35" fmla="*/ 1115122 h 2234705"/>
              <a:gd name="connsiteX36" fmla="*/ 1918010 w 4018900"/>
              <a:gd name="connsiteY36" fmla="*/ 1088359 h 2234705"/>
              <a:gd name="connsiteX37" fmla="*/ 1958154 w 4018900"/>
              <a:gd name="connsiteY37" fmla="*/ 1088359 h 2234705"/>
              <a:gd name="connsiteX38" fmla="*/ 1958154 w 4018900"/>
              <a:gd name="connsiteY38" fmla="*/ 1048215 h 2234705"/>
              <a:gd name="connsiteX39" fmla="*/ 2025062 w 4018900"/>
              <a:gd name="connsiteY39" fmla="*/ 1048215 h 2234705"/>
              <a:gd name="connsiteX40" fmla="*/ 2025062 w 4018900"/>
              <a:gd name="connsiteY40" fmla="*/ 985768 h 2234705"/>
              <a:gd name="connsiteX41" fmla="*/ 2158876 w 4018900"/>
              <a:gd name="connsiteY41" fmla="*/ 985768 h 2234705"/>
              <a:gd name="connsiteX42" fmla="*/ 2158876 w 4018900"/>
              <a:gd name="connsiteY42" fmla="*/ 847493 h 2234705"/>
              <a:gd name="connsiteX43" fmla="*/ 2381901 w 4018900"/>
              <a:gd name="connsiteY43" fmla="*/ 847493 h 2234705"/>
              <a:gd name="connsiteX44" fmla="*/ 2381901 w 4018900"/>
              <a:gd name="connsiteY44" fmla="*/ 793967 h 2234705"/>
              <a:gd name="connsiteX45" fmla="*/ 2471111 w 4018900"/>
              <a:gd name="connsiteY45" fmla="*/ 793967 h 2234705"/>
              <a:gd name="connsiteX46" fmla="*/ 2471111 w 4018900"/>
              <a:gd name="connsiteY46" fmla="*/ 713678 h 2234705"/>
              <a:gd name="connsiteX47" fmla="*/ 2546939 w 4018900"/>
              <a:gd name="connsiteY47" fmla="*/ 713678 h 2234705"/>
              <a:gd name="connsiteX48" fmla="*/ 2546939 w 4018900"/>
              <a:gd name="connsiteY48" fmla="*/ 642311 h 2234705"/>
              <a:gd name="connsiteX49" fmla="*/ 2787805 w 4018900"/>
              <a:gd name="connsiteY49" fmla="*/ 642311 h 2234705"/>
              <a:gd name="connsiteX50" fmla="*/ 2787805 w 4018900"/>
              <a:gd name="connsiteY50" fmla="*/ 611087 h 2234705"/>
              <a:gd name="connsiteX51" fmla="*/ 2841331 w 4018900"/>
              <a:gd name="connsiteY51" fmla="*/ 611087 h 2234705"/>
              <a:gd name="connsiteX52" fmla="*/ 2841331 w 4018900"/>
              <a:gd name="connsiteY52" fmla="*/ 557561 h 2234705"/>
              <a:gd name="connsiteX53" fmla="*/ 2921620 w 4018900"/>
              <a:gd name="connsiteY53" fmla="*/ 557561 h 2234705"/>
              <a:gd name="connsiteX54" fmla="*/ 2921620 w 4018900"/>
              <a:gd name="connsiteY54" fmla="*/ 521877 h 2234705"/>
              <a:gd name="connsiteX55" fmla="*/ 2992988 w 4018900"/>
              <a:gd name="connsiteY55" fmla="*/ 521877 h 2234705"/>
              <a:gd name="connsiteX56" fmla="*/ 2992988 w 4018900"/>
              <a:gd name="connsiteY56" fmla="*/ 410365 h 2234705"/>
              <a:gd name="connsiteX57" fmla="*/ 3037593 w 4018900"/>
              <a:gd name="connsiteY57" fmla="*/ 410365 h 2234705"/>
              <a:gd name="connsiteX58" fmla="*/ 3037593 w 4018900"/>
              <a:gd name="connsiteY58" fmla="*/ 361300 h 2234705"/>
              <a:gd name="connsiteX59" fmla="*/ 3073276 w 4018900"/>
              <a:gd name="connsiteY59" fmla="*/ 361300 h 2234705"/>
              <a:gd name="connsiteX60" fmla="*/ 3073276 w 4018900"/>
              <a:gd name="connsiteY60" fmla="*/ 276551 h 2234705"/>
              <a:gd name="connsiteX61" fmla="*/ 3149105 w 4018900"/>
              <a:gd name="connsiteY61" fmla="*/ 276551 h 2234705"/>
              <a:gd name="connsiteX62" fmla="*/ 3149105 w 4018900"/>
              <a:gd name="connsiteY62" fmla="*/ 231946 h 2234705"/>
              <a:gd name="connsiteX63" fmla="*/ 3202631 w 4018900"/>
              <a:gd name="connsiteY63" fmla="*/ 231946 h 2234705"/>
              <a:gd name="connsiteX64" fmla="*/ 3202631 w 4018900"/>
              <a:gd name="connsiteY64" fmla="*/ 111512 h 2234705"/>
              <a:gd name="connsiteX65" fmla="*/ 3434576 w 4018900"/>
              <a:gd name="connsiteY65" fmla="*/ 111512 h 2234705"/>
              <a:gd name="connsiteX66" fmla="*/ 3434576 w 4018900"/>
              <a:gd name="connsiteY66" fmla="*/ 62447 h 2234705"/>
              <a:gd name="connsiteX67" fmla="*/ 3474720 w 4018900"/>
              <a:gd name="connsiteY67" fmla="*/ 62447 h 2234705"/>
              <a:gd name="connsiteX68" fmla="*/ 3474720 w 4018900"/>
              <a:gd name="connsiteY68" fmla="*/ 31224 h 2234705"/>
              <a:gd name="connsiteX69" fmla="*/ 3501483 w 4018900"/>
              <a:gd name="connsiteY69" fmla="*/ 31224 h 2234705"/>
              <a:gd name="connsiteX70" fmla="*/ 3501483 w 4018900"/>
              <a:gd name="connsiteY70" fmla="*/ 0 h 2234705"/>
              <a:gd name="connsiteX71" fmla="*/ 4018900 w 4018900"/>
              <a:gd name="connsiteY71" fmla="*/ 0 h 2234705"/>
              <a:gd name="connsiteX0" fmla="*/ 0 w 4018900"/>
              <a:gd name="connsiteY0" fmla="*/ 2234705 h 2234705"/>
              <a:gd name="connsiteX1" fmla="*/ 637850 w 4018900"/>
              <a:gd name="connsiteY1" fmla="*/ 2234705 h 2234705"/>
              <a:gd name="connsiteX2" fmla="*/ 637850 w 4018900"/>
              <a:gd name="connsiteY2" fmla="*/ 2136574 h 2234705"/>
              <a:gd name="connsiteX3" fmla="*/ 709218 w 4018900"/>
              <a:gd name="connsiteY3" fmla="*/ 2136574 h 2234705"/>
              <a:gd name="connsiteX4" fmla="*/ 709218 w 4018900"/>
              <a:gd name="connsiteY4" fmla="*/ 1984917 h 2234705"/>
              <a:gd name="connsiteX5" fmla="*/ 802888 w 4018900"/>
              <a:gd name="connsiteY5" fmla="*/ 1984917 h 2234705"/>
              <a:gd name="connsiteX6" fmla="*/ 802888 w 4018900"/>
              <a:gd name="connsiteY6" fmla="*/ 1958154 h 2234705"/>
              <a:gd name="connsiteX7" fmla="*/ 847493 w 4018900"/>
              <a:gd name="connsiteY7" fmla="*/ 1958154 h 2234705"/>
              <a:gd name="connsiteX8" fmla="*/ 847493 w 4018900"/>
              <a:gd name="connsiteY8" fmla="*/ 1958154 h 2234705"/>
              <a:gd name="connsiteX9" fmla="*/ 860224 w 4018900"/>
              <a:gd name="connsiteY9" fmla="*/ 1943124 h 2234705"/>
              <a:gd name="connsiteX10" fmla="*/ 878716 w 4018900"/>
              <a:gd name="connsiteY10" fmla="*/ 1926931 h 2234705"/>
              <a:gd name="connsiteX11" fmla="*/ 878716 w 4018900"/>
              <a:gd name="connsiteY11" fmla="*/ 1891247 h 2234705"/>
              <a:gd name="connsiteX12" fmla="*/ 936703 w 4018900"/>
              <a:gd name="connsiteY12" fmla="*/ 1891247 h 2234705"/>
              <a:gd name="connsiteX13" fmla="*/ 936703 w 4018900"/>
              <a:gd name="connsiteY13" fmla="*/ 1868945 h 2234705"/>
              <a:gd name="connsiteX14" fmla="*/ 1039294 w 4018900"/>
              <a:gd name="connsiteY14" fmla="*/ 1868945 h 2234705"/>
              <a:gd name="connsiteX15" fmla="*/ 1039294 w 4018900"/>
              <a:gd name="connsiteY15" fmla="*/ 1806498 h 2234705"/>
              <a:gd name="connsiteX16" fmla="*/ 1141885 w 4018900"/>
              <a:gd name="connsiteY16" fmla="*/ 1806498 h 2234705"/>
              <a:gd name="connsiteX17" fmla="*/ 1141885 w 4018900"/>
              <a:gd name="connsiteY17" fmla="*/ 1739591 h 2234705"/>
              <a:gd name="connsiteX18" fmla="*/ 1217714 w 4018900"/>
              <a:gd name="connsiteY18" fmla="*/ 1739591 h 2234705"/>
              <a:gd name="connsiteX19" fmla="*/ 1217714 w 4018900"/>
              <a:gd name="connsiteY19" fmla="*/ 1703907 h 2234705"/>
              <a:gd name="connsiteX20" fmla="*/ 1235555 w 4018900"/>
              <a:gd name="connsiteY20" fmla="*/ 1703907 h 2234705"/>
              <a:gd name="connsiteX21" fmla="*/ 1235555 w 4018900"/>
              <a:gd name="connsiteY21" fmla="*/ 1636999 h 2234705"/>
              <a:gd name="connsiteX22" fmla="*/ 1315844 w 4018900"/>
              <a:gd name="connsiteY22" fmla="*/ 1636999 h 2234705"/>
              <a:gd name="connsiteX23" fmla="*/ 1315844 w 4018900"/>
              <a:gd name="connsiteY23" fmla="*/ 1561171 h 2234705"/>
              <a:gd name="connsiteX24" fmla="*/ 1458580 w 4018900"/>
              <a:gd name="connsiteY24" fmla="*/ 1561171 h 2234705"/>
              <a:gd name="connsiteX25" fmla="*/ 1458580 w 4018900"/>
              <a:gd name="connsiteY25" fmla="*/ 1516566 h 2234705"/>
              <a:gd name="connsiteX26" fmla="*/ 1538869 w 4018900"/>
              <a:gd name="connsiteY26" fmla="*/ 1516566 h 2234705"/>
              <a:gd name="connsiteX27" fmla="*/ 1538869 w 4018900"/>
              <a:gd name="connsiteY27" fmla="*/ 1409514 h 2234705"/>
              <a:gd name="connsiteX28" fmla="*/ 1565632 w 4018900"/>
              <a:gd name="connsiteY28" fmla="*/ 1409514 h 2234705"/>
              <a:gd name="connsiteX29" fmla="*/ 1565632 w 4018900"/>
              <a:gd name="connsiteY29" fmla="*/ 1306923 h 2234705"/>
              <a:gd name="connsiteX30" fmla="*/ 1677144 w 4018900"/>
              <a:gd name="connsiteY30" fmla="*/ 1306923 h 2234705"/>
              <a:gd name="connsiteX31" fmla="*/ 1677144 w 4018900"/>
              <a:gd name="connsiteY31" fmla="*/ 1217713 h 2234705"/>
              <a:gd name="connsiteX32" fmla="*/ 1726209 w 4018900"/>
              <a:gd name="connsiteY32" fmla="*/ 1217713 h 2234705"/>
              <a:gd name="connsiteX33" fmla="*/ 1726209 w 4018900"/>
              <a:gd name="connsiteY33" fmla="*/ 1190951 h 2234705"/>
              <a:gd name="connsiteX34" fmla="*/ 1882326 w 4018900"/>
              <a:gd name="connsiteY34" fmla="*/ 1190951 h 2234705"/>
              <a:gd name="connsiteX35" fmla="*/ 1882326 w 4018900"/>
              <a:gd name="connsiteY35" fmla="*/ 1115122 h 2234705"/>
              <a:gd name="connsiteX36" fmla="*/ 1918010 w 4018900"/>
              <a:gd name="connsiteY36" fmla="*/ 1115122 h 2234705"/>
              <a:gd name="connsiteX37" fmla="*/ 1918010 w 4018900"/>
              <a:gd name="connsiteY37" fmla="*/ 1088359 h 2234705"/>
              <a:gd name="connsiteX38" fmla="*/ 1958154 w 4018900"/>
              <a:gd name="connsiteY38" fmla="*/ 1088359 h 2234705"/>
              <a:gd name="connsiteX39" fmla="*/ 1958154 w 4018900"/>
              <a:gd name="connsiteY39" fmla="*/ 1048215 h 2234705"/>
              <a:gd name="connsiteX40" fmla="*/ 2025062 w 4018900"/>
              <a:gd name="connsiteY40" fmla="*/ 1048215 h 2234705"/>
              <a:gd name="connsiteX41" fmla="*/ 2025062 w 4018900"/>
              <a:gd name="connsiteY41" fmla="*/ 985768 h 2234705"/>
              <a:gd name="connsiteX42" fmla="*/ 2158876 w 4018900"/>
              <a:gd name="connsiteY42" fmla="*/ 985768 h 2234705"/>
              <a:gd name="connsiteX43" fmla="*/ 2158876 w 4018900"/>
              <a:gd name="connsiteY43" fmla="*/ 847493 h 2234705"/>
              <a:gd name="connsiteX44" fmla="*/ 2381901 w 4018900"/>
              <a:gd name="connsiteY44" fmla="*/ 847493 h 2234705"/>
              <a:gd name="connsiteX45" fmla="*/ 2381901 w 4018900"/>
              <a:gd name="connsiteY45" fmla="*/ 793967 h 2234705"/>
              <a:gd name="connsiteX46" fmla="*/ 2471111 w 4018900"/>
              <a:gd name="connsiteY46" fmla="*/ 793967 h 2234705"/>
              <a:gd name="connsiteX47" fmla="*/ 2471111 w 4018900"/>
              <a:gd name="connsiteY47" fmla="*/ 713678 h 2234705"/>
              <a:gd name="connsiteX48" fmla="*/ 2546939 w 4018900"/>
              <a:gd name="connsiteY48" fmla="*/ 713678 h 2234705"/>
              <a:gd name="connsiteX49" fmla="*/ 2546939 w 4018900"/>
              <a:gd name="connsiteY49" fmla="*/ 642311 h 2234705"/>
              <a:gd name="connsiteX50" fmla="*/ 2787805 w 4018900"/>
              <a:gd name="connsiteY50" fmla="*/ 642311 h 2234705"/>
              <a:gd name="connsiteX51" fmla="*/ 2787805 w 4018900"/>
              <a:gd name="connsiteY51" fmla="*/ 611087 h 2234705"/>
              <a:gd name="connsiteX52" fmla="*/ 2841331 w 4018900"/>
              <a:gd name="connsiteY52" fmla="*/ 611087 h 2234705"/>
              <a:gd name="connsiteX53" fmla="*/ 2841331 w 4018900"/>
              <a:gd name="connsiteY53" fmla="*/ 557561 h 2234705"/>
              <a:gd name="connsiteX54" fmla="*/ 2921620 w 4018900"/>
              <a:gd name="connsiteY54" fmla="*/ 557561 h 2234705"/>
              <a:gd name="connsiteX55" fmla="*/ 2921620 w 4018900"/>
              <a:gd name="connsiteY55" fmla="*/ 521877 h 2234705"/>
              <a:gd name="connsiteX56" fmla="*/ 2992988 w 4018900"/>
              <a:gd name="connsiteY56" fmla="*/ 521877 h 2234705"/>
              <a:gd name="connsiteX57" fmla="*/ 2992988 w 4018900"/>
              <a:gd name="connsiteY57" fmla="*/ 410365 h 2234705"/>
              <a:gd name="connsiteX58" fmla="*/ 3037593 w 4018900"/>
              <a:gd name="connsiteY58" fmla="*/ 410365 h 2234705"/>
              <a:gd name="connsiteX59" fmla="*/ 3037593 w 4018900"/>
              <a:gd name="connsiteY59" fmla="*/ 361300 h 2234705"/>
              <a:gd name="connsiteX60" fmla="*/ 3073276 w 4018900"/>
              <a:gd name="connsiteY60" fmla="*/ 361300 h 2234705"/>
              <a:gd name="connsiteX61" fmla="*/ 3073276 w 4018900"/>
              <a:gd name="connsiteY61" fmla="*/ 276551 h 2234705"/>
              <a:gd name="connsiteX62" fmla="*/ 3149105 w 4018900"/>
              <a:gd name="connsiteY62" fmla="*/ 276551 h 2234705"/>
              <a:gd name="connsiteX63" fmla="*/ 3149105 w 4018900"/>
              <a:gd name="connsiteY63" fmla="*/ 231946 h 2234705"/>
              <a:gd name="connsiteX64" fmla="*/ 3202631 w 4018900"/>
              <a:gd name="connsiteY64" fmla="*/ 231946 h 2234705"/>
              <a:gd name="connsiteX65" fmla="*/ 3202631 w 4018900"/>
              <a:gd name="connsiteY65" fmla="*/ 111512 h 2234705"/>
              <a:gd name="connsiteX66" fmla="*/ 3434576 w 4018900"/>
              <a:gd name="connsiteY66" fmla="*/ 111512 h 2234705"/>
              <a:gd name="connsiteX67" fmla="*/ 3434576 w 4018900"/>
              <a:gd name="connsiteY67" fmla="*/ 62447 h 2234705"/>
              <a:gd name="connsiteX68" fmla="*/ 3474720 w 4018900"/>
              <a:gd name="connsiteY68" fmla="*/ 62447 h 2234705"/>
              <a:gd name="connsiteX69" fmla="*/ 3474720 w 4018900"/>
              <a:gd name="connsiteY69" fmla="*/ 31224 h 2234705"/>
              <a:gd name="connsiteX70" fmla="*/ 3501483 w 4018900"/>
              <a:gd name="connsiteY70" fmla="*/ 31224 h 2234705"/>
              <a:gd name="connsiteX71" fmla="*/ 3501483 w 4018900"/>
              <a:gd name="connsiteY71" fmla="*/ 0 h 2234705"/>
              <a:gd name="connsiteX72" fmla="*/ 4018900 w 4018900"/>
              <a:gd name="connsiteY72" fmla="*/ 0 h 2234705"/>
              <a:gd name="connsiteX0" fmla="*/ 0 w 4018900"/>
              <a:gd name="connsiteY0" fmla="*/ 2234705 h 2234705"/>
              <a:gd name="connsiteX1" fmla="*/ 637850 w 4018900"/>
              <a:gd name="connsiteY1" fmla="*/ 2234705 h 2234705"/>
              <a:gd name="connsiteX2" fmla="*/ 637850 w 4018900"/>
              <a:gd name="connsiteY2" fmla="*/ 2136574 h 2234705"/>
              <a:gd name="connsiteX3" fmla="*/ 709218 w 4018900"/>
              <a:gd name="connsiteY3" fmla="*/ 2136574 h 2234705"/>
              <a:gd name="connsiteX4" fmla="*/ 709218 w 4018900"/>
              <a:gd name="connsiteY4" fmla="*/ 1984917 h 2234705"/>
              <a:gd name="connsiteX5" fmla="*/ 802888 w 4018900"/>
              <a:gd name="connsiteY5" fmla="*/ 1984917 h 2234705"/>
              <a:gd name="connsiteX6" fmla="*/ 802888 w 4018900"/>
              <a:gd name="connsiteY6" fmla="*/ 1958154 h 2234705"/>
              <a:gd name="connsiteX7" fmla="*/ 847493 w 4018900"/>
              <a:gd name="connsiteY7" fmla="*/ 1958154 h 2234705"/>
              <a:gd name="connsiteX8" fmla="*/ 847493 w 4018900"/>
              <a:gd name="connsiteY8" fmla="*/ 1958154 h 2234705"/>
              <a:gd name="connsiteX9" fmla="*/ 855461 w 4018900"/>
              <a:gd name="connsiteY9" fmla="*/ 1943124 h 2234705"/>
              <a:gd name="connsiteX10" fmla="*/ 878716 w 4018900"/>
              <a:gd name="connsiteY10" fmla="*/ 1926931 h 2234705"/>
              <a:gd name="connsiteX11" fmla="*/ 878716 w 4018900"/>
              <a:gd name="connsiteY11" fmla="*/ 1891247 h 2234705"/>
              <a:gd name="connsiteX12" fmla="*/ 936703 w 4018900"/>
              <a:gd name="connsiteY12" fmla="*/ 1891247 h 2234705"/>
              <a:gd name="connsiteX13" fmla="*/ 936703 w 4018900"/>
              <a:gd name="connsiteY13" fmla="*/ 1868945 h 2234705"/>
              <a:gd name="connsiteX14" fmla="*/ 1039294 w 4018900"/>
              <a:gd name="connsiteY14" fmla="*/ 1868945 h 2234705"/>
              <a:gd name="connsiteX15" fmla="*/ 1039294 w 4018900"/>
              <a:gd name="connsiteY15" fmla="*/ 1806498 h 2234705"/>
              <a:gd name="connsiteX16" fmla="*/ 1141885 w 4018900"/>
              <a:gd name="connsiteY16" fmla="*/ 1806498 h 2234705"/>
              <a:gd name="connsiteX17" fmla="*/ 1141885 w 4018900"/>
              <a:gd name="connsiteY17" fmla="*/ 1739591 h 2234705"/>
              <a:gd name="connsiteX18" fmla="*/ 1217714 w 4018900"/>
              <a:gd name="connsiteY18" fmla="*/ 1739591 h 2234705"/>
              <a:gd name="connsiteX19" fmla="*/ 1217714 w 4018900"/>
              <a:gd name="connsiteY19" fmla="*/ 1703907 h 2234705"/>
              <a:gd name="connsiteX20" fmla="*/ 1235555 w 4018900"/>
              <a:gd name="connsiteY20" fmla="*/ 1703907 h 2234705"/>
              <a:gd name="connsiteX21" fmla="*/ 1235555 w 4018900"/>
              <a:gd name="connsiteY21" fmla="*/ 1636999 h 2234705"/>
              <a:gd name="connsiteX22" fmla="*/ 1315844 w 4018900"/>
              <a:gd name="connsiteY22" fmla="*/ 1636999 h 2234705"/>
              <a:gd name="connsiteX23" fmla="*/ 1315844 w 4018900"/>
              <a:gd name="connsiteY23" fmla="*/ 1561171 h 2234705"/>
              <a:gd name="connsiteX24" fmla="*/ 1458580 w 4018900"/>
              <a:gd name="connsiteY24" fmla="*/ 1561171 h 2234705"/>
              <a:gd name="connsiteX25" fmla="*/ 1458580 w 4018900"/>
              <a:gd name="connsiteY25" fmla="*/ 1516566 h 2234705"/>
              <a:gd name="connsiteX26" fmla="*/ 1538869 w 4018900"/>
              <a:gd name="connsiteY26" fmla="*/ 1516566 h 2234705"/>
              <a:gd name="connsiteX27" fmla="*/ 1538869 w 4018900"/>
              <a:gd name="connsiteY27" fmla="*/ 1409514 h 2234705"/>
              <a:gd name="connsiteX28" fmla="*/ 1565632 w 4018900"/>
              <a:gd name="connsiteY28" fmla="*/ 1409514 h 2234705"/>
              <a:gd name="connsiteX29" fmla="*/ 1565632 w 4018900"/>
              <a:gd name="connsiteY29" fmla="*/ 1306923 h 2234705"/>
              <a:gd name="connsiteX30" fmla="*/ 1677144 w 4018900"/>
              <a:gd name="connsiteY30" fmla="*/ 1306923 h 2234705"/>
              <a:gd name="connsiteX31" fmla="*/ 1677144 w 4018900"/>
              <a:gd name="connsiteY31" fmla="*/ 1217713 h 2234705"/>
              <a:gd name="connsiteX32" fmla="*/ 1726209 w 4018900"/>
              <a:gd name="connsiteY32" fmla="*/ 1217713 h 2234705"/>
              <a:gd name="connsiteX33" fmla="*/ 1726209 w 4018900"/>
              <a:gd name="connsiteY33" fmla="*/ 1190951 h 2234705"/>
              <a:gd name="connsiteX34" fmla="*/ 1882326 w 4018900"/>
              <a:gd name="connsiteY34" fmla="*/ 1190951 h 2234705"/>
              <a:gd name="connsiteX35" fmla="*/ 1882326 w 4018900"/>
              <a:gd name="connsiteY35" fmla="*/ 1115122 h 2234705"/>
              <a:gd name="connsiteX36" fmla="*/ 1918010 w 4018900"/>
              <a:gd name="connsiteY36" fmla="*/ 1115122 h 2234705"/>
              <a:gd name="connsiteX37" fmla="*/ 1918010 w 4018900"/>
              <a:gd name="connsiteY37" fmla="*/ 1088359 h 2234705"/>
              <a:gd name="connsiteX38" fmla="*/ 1958154 w 4018900"/>
              <a:gd name="connsiteY38" fmla="*/ 1088359 h 2234705"/>
              <a:gd name="connsiteX39" fmla="*/ 1958154 w 4018900"/>
              <a:gd name="connsiteY39" fmla="*/ 1048215 h 2234705"/>
              <a:gd name="connsiteX40" fmla="*/ 2025062 w 4018900"/>
              <a:gd name="connsiteY40" fmla="*/ 1048215 h 2234705"/>
              <a:gd name="connsiteX41" fmla="*/ 2025062 w 4018900"/>
              <a:gd name="connsiteY41" fmla="*/ 985768 h 2234705"/>
              <a:gd name="connsiteX42" fmla="*/ 2158876 w 4018900"/>
              <a:gd name="connsiteY42" fmla="*/ 985768 h 2234705"/>
              <a:gd name="connsiteX43" fmla="*/ 2158876 w 4018900"/>
              <a:gd name="connsiteY43" fmla="*/ 847493 h 2234705"/>
              <a:gd name="connsiteX44" fmla="*/ 2381901 w 4018900"/>
              <a:gd name="connsiteY44" fmla="*/ 847493 h 2234705"/>
              <a:gd name="connsiteX45" fmla="*/ 2381901 w 4018900"/>
              <a:gd name="connsiteY45" fmla="*/ 793967 h 2234705"/>
              <a:gd name="connsiteX46" fmla="*/ 2471111 w 4018900"/>
              <a:gd name="connsiteY46" fmla="*/ 793967 h 2234705"/>
              <a:gd name="connsiteX47" fmla="*/ 2471111 w 4018900"/>
              <a:gd name="connsiteY47" fmla="*/ 713678 h 2234705"/>
              <a:gd name="connsiteX48" fmla="*/ 2546939 w 4018900"/>
              <a:gd name="connsiteY48" fmla="*/ 713678 h 2234705"/>
              <a:gd name="connsiteX49" fmla="*/ 2546939 w 4018900"/>
              <a:gd name="connsiteY49" fmla="*/ 642311 h 2234705"/>
              <a:gd name="connsiteX50" fmla="*/ 2787805 w 4018900"/>
              <a:gd name="connsiteY50" fmla="*/ 642311 h 2234705"/>
              <a:gd name="connsiteX51" fmla="*/ 2787805 w 4018900"/>
              <a:gd name="connsiteY51" fmla="*/ 611087 h 2234705"/>
              <a:gd name="connsiteX52" fmla="*/ 2841331 w 4018900"/>
              <a:gd name="connsiteY52" fmla="*/ 611087 h 2234705"/>
              <a:gd name="connsiteX53" fmla="*/ 2841331 w 4018900"/>
              <a:gd name="connsiteY53" fmla="*/ 557561 h 2234705"/>
              <a:gd name="connsiteX54" fmla="*/ 2921620 w 4018900"/>
              <a:gd name="connsiteY54" fmla="*/ 557561 h 2234705"/>
              <a:gd name="connsiteX55" fmla="*/ 2921620 w 4018900"/>
              <a:gd name="connsiteY55" fmla="*/ 521877 h 2234705"/>
              <a:gd name="connsiteX56" fmla="*/ 2992988 w 4018900"/>
              <a:gd name="connsiteY56" fmla="*/ 521877 h 2234705"/>
              <a:gd name="connsiteX57" fmla="*/ 2992988 w 4018900"/>
              <a:gd name="connsiteY57" fmla="*/ 410365 h 2234705"/>
              <a:gd name="connsiteX58" fmla="*/ 3037593 w 4018900"/>
              <a:gd name="connsiteY58" fmla="*/ 410365 h 2234705"/>
              <a:gd name="connsiteX59" fmla="*/ 3037593 w 4018900"/>
              <a:gd name="connsiteY59" fmla="*/ 361300 h 2234705"/>
              <a:gd name="connsiteX60" fmla="*/ 3073276 w 4018900"/>
              <a:gd name="connsiteY60" fmla="*/ 361300 h 2234705"/>
              <a:gd name="connsiteX61" fmla="*/ 3073276 w 4018900"/>
              <a:gd name="connsiteY61" fmla="*/ 276551 h 2234705"/>
              <a:gd name="connsiteX62" fmla="*/ 3149105 w 4018900"/>
              <a:gd name="connsiteY62" fmla="*/ 276551 h 2234705"/>
              <a:gd name="connsiteX63" fmla="*/ 3149105 w 4018900"/>
              <a:gd name="connsiteY63" fmla="*/ 231946 h 2234705"/>
              <a:gd name="connsiteX64" fmla="*/ 3202631 w 4018900"/>
              <a:gd name="connsiteY64" fmla="*/ 231946 h 2234705"/>
              <a:gd name="connsiteX65" fmla="*/ 3202631 w 4018900"/>
              <a:gd name="connsiteY65" fmla="*/ 111512 h 2234705"/>
              <a:gd name="connsiteX66" fmla="*/ 3434576 w 4018900"/>
              <a:gd name="connsiteY66" fmla="*/ 111512 h 2234705"/>
              <a:gd name="connsiteX67" fmla="*/ 3434576 w 4018900"/>
              <a:gd name="connsiteY67" fmla="*/ 62447 h 2234705"/>
              <a:gd name="connsiteX68" fmla="*/ 3474720 w 4018900"/>
              <a:gd name="connsiteY68" fmla="*/ 62447 h 2234705"/>
              <a:gd name="connsiteX69" fmla="*/ 3474720 w 4018900"/>
              <a:gd name="connsiteY69" fmla="*/ 31224 h 2234705"/>
              <a:gd name="connsiteX70" fmla="*/ 3501483 w 4018900"/>
              <a:gd name="connsiteY70" fmla="*/ 31224 h 2234705"/>
              <a:gd name="connsiteX71" fmla="*/ 3501483 w 4018900"/>
              <a:gd name="connsiteY71" fmla="*/ 0 h 2234705"/>
              <a:gd name="connsiteX72" fmla="*/ 4018900 w 4018900"/>
              <a:gd name="connsiteY72" fmla="*/ 0 h 2234705"/>
              <a:gd name="connsiteX0" fmla="*/ 0 w 4018900"/>
              <a:gd name="connsiteY0" fmla="*/ 2234705 h 2234705"/>
              <a:gd name="connsiteX1" fmla="*/ 637850 w 4018900"/>
              <a:gd name="connsiteY1" fmla="*/ 2234705 h 2234705"/>
              <a:gd name="connsiteX2" fmla="*/ 637850 w 4018900"/>
              <a:gd name="connsiteY2" fmla="*/ 2136574 h 2234705"/>
              <a:gd name="connsiteX3" fmla="*/ 709218 w 4018900"/>
              <a:gd name="connsiteY3" fmla="*/ 2136574 h 2234705"/>
              <a:gd name="connsiteX4" fmla="*/ 709218 w 4018900"/>
              <a:gd name="connsiteY4" fmla="*/ 1984917 h 2234705"/>
              <a:gd name="connsiteX5" fmla="*/ 802888 w 4018900"/>
              <a:gd name="connsiteY5" fmla="*/ 1984917 h 2234705"/>
              <a:gd name="connsiteX6" fmla="*/ 802888 w 4018900"/>
              <a:gd name="connsiteY6" fmla="*/ 1958154 h 2234705"/>
              <a:gd name="connsiteX7" fmla="*/ 847493 w 4018900"/>
              <a:gd name="connsiteY7" fmla="*/ 1958154 h 2234705"/>
              <a:gd name="connsiteX8" fmla="*/ 847493 w 4018900"/>
              <a:gd name="connsiteY8" fmla="*/ 1958154 h 2234705"/>
              <a:gd name="connsiteX9" fmla="*/ 843554 w 4018900"/>
              <a:gd name="connsiteY9" fmla="*/ 1926456 h 2234705"/>
              <a:gd name="connsiteX10" fmla="*/ 878716 w 4018900"/>
              <a:gd name="connsiteY10" fmla="*/ 1926931 h 2234705"/>
              <a:gd name="connsiteX11" fmla="*/ 878716 w 4018900"/>
              <a:gd name="connsiteY11" fmla="*/ 1891247 h 2234705"/>
              <a:gd name="connsiteX12" fmla="*/ 936703 w 4018900"/>
              <a:gd name="connsiteY12" fmla="*/ 1891247 h 2234705"/>
              <a:gd name="connsiteX13" fmla="*/ 936703 w 4018900"/>
              <a:gd name="connsiteY13" fmla="*/ 1868945 h 2234705"/>
              <a:gd name="connsiteX14" fmla="*/ 1039294 w 4018900"/>
              <a:gd name="connsiteY14" fmla="*/ 1868945 h 2234705"/>
              <a:gd name="connsiteX15" fmla="*/ 1039294 w 4018900"/>
              <a:gd name="connsiteY15" fmla="*/ 1806498 h 2234705"/>
              <a:gd name="connsiteX16" fmla="*/ 1141885 w 4018900"/>
              <a:gd name="connsiteY16" fmla="*/ 1806498 h 2234705"/>
              <a:gd name="connsiteX17" fmla="*/ 1141885 w 4018900"/>
              <a:gd name="connsiteY17" fmla="*/ 1739591 h 2234705"/>
              <a:gd name="connsiteX18" fmla="*/ 1217714 w 4018900"/>
              <a:gd name="connsiteY18" fmla="*/ 1739591 h 2234705"/>
              <a:gd name="connsiteX19" fmla="*/ 1217714 w 4018900"/>
              <a:gd name="connsiteY19" fmla="*/ 1703907 h 2234705"/>
              <a:gd name="connsiteX20" fmla="*/ 1235555 w 4018900"/>
              <a:gd name="connsiteY20" fmla="*/ 1703907 h 2234705"/>
              <a:gd name="connsiteX21" fmla="*/ 1235555 w 4018900"/>
              <a:gd name="connsiteY21" fmla="*/ 1636999 h 2234705"/>
              <a:gd name="connsiteX22" fmla="*/ 1315844 w 4018900"/>
              <a:gd name="connsiteY22" fmla="*/ 1636999 h 2234705"/>
              <a:gd name="connsiteX23" fmla="*/ 1315844 w 4018900"/>
              <a:gd name="connsiteY23" fmla="*/ 1561171 h 2234705"/>
              <a:gd name="connsiteX24" fmla="*/ 1458580 w 4018900"/>
              <a:gd name="connsiteY24" fmla="*/ 1561171 h 2234705"/>
              <a:gd name="connsiteX25" fmla="*/ 1458580 w 4018900"/>
              <a:gd name="connsiteY25" fmla="*/ 1516566 h 2234705"/>
              <a:gd name="connsiteX26" fmla="*/ 1538869 w 4018900"/>
              <a:gd name="connsiteY26" fmla="*/ 1516566 h 2234705"/>
              <a:gd name="connsiteX27" fmla="*/ 1538869 w 4018900"/>
              <a:gd name="connsiteY27" fmla="*/ 1409514 h 2234705"/>
              <a:gd name="connsiteX28" fmla="*/ 1565632 w 4018900"/>
              <a:gd name="connsiteY28" fmla="*/ 1409514 h 2234705"/>
              <a:gd name="connsiteX29" fmla="*/ 1565632 w 4018900"/>
              <a:gd name="connsiteY29" fmla="*/ 1306923 h 2234705"/>
              <a:gd name="connsiteX30" fmla="*/ 1677144 w 4018900"/>
              <a:gd name="connsiteY30" fmla="*/ 1306923 h 2234705"/>
              <a:gd name="connsiteX31" fmla="*/ 1677144 w 4018900"/>
              <a:gd name="connsiteY31" fmla="*/ 1217713 h 2234705"/>
              <a:gd name="connsiteX32" fmla="*/ 1726209 w 4018900"/>
              <a:gd name="connsiteY32" fmla="*/ 1217713 h 2234705"/>
              <a:gd name="connsiteX33" fmla="*/ 1726209 w 4018900"/>
              <a:gd name="connsiteY33" fmla="*/ 1190951 h 2234705"/>
              <a:gd name="connsiteX34" fmla="*/ 1882326 w 4018900"/>
              <a:gd name="connsiteY34" fmla="*/ 1190951 h 2234705"/>
              <a:gd name="connsiteX35" fmla="*/ 1882326 w 4018900"/>
              <a:gd name="connsiteY35" fmla="*/ 1115122 h 2234705"/>
              <a:gd name="connsiteX36" fmla="*/ 1918010 w 4018900"/>
              <a:gd name="connsiteY36" fmla="*/ 1115122 h 2234705"/>
              <a:gd name="connsiteX37" fmla="*/ 1918010 w 4018900"/>
              <a:gd name="connsiteY37" fmla="*/ 1088359 h 2234705"/>
              <a:gd name="connsiteX38" fmla="*/ 1958154 w 4018900"/>
              <a:gd name="connsiteY38" fmla="*/ 1088359 h 2234705"/>
              <a:gd name="connsiteX39" fmla="*/ 1958154 w 4018900"/>
              <a:gd name="connsiteY39" fmla="*/ 1048215 h 2234705"/>
              <a:gd name="connsiteX40" fmla="*/ 2025062 w 4018900"/>
              <a:gd name="connsiteY40" fmla="*/ 1048215 h 2234705"/>
              <a:gd name="connsiteX41" fmla="*/ 2025062 w 4018900"/>
              <a:gd name="connsiteY41" fmla="*/ 985768 h 2234705"/>
              <a:gd name="connsiteX42" fmla="*/ 2158876 w 4018900"/>
              <a:gd name="connsiteY42" fmla="*/ 985768 h 2234705"/>
              <a:gd name="connsiteX43" fmla="*/ 2158876 w 4018900"/>
              <a:gd name="connsiteY43" fmla="*/ 847493 h 2234705"/>
              <a:gd name="connsiteX44" fmla="*/ 2381901 w 4018900"/>
              <a:gd name="connsiteY44" fmla="*/ 847493 h 2234705"/>
              <a:gd name="connsiteX45" fmla="*/ 2381901 w 4018900"/>
              <a:gd name="connsiteY45" fmla="*/ 793967 h 2234705"/>
              <a:gd name="connsiteX46" fmla="*/ 2471111 w 4018900"/>
              <a:gd name="connsiteY46" fmla="*/ 793967 h 2234705"/>
              <a:gd name="connsiteX47" fmla="*/ 2471111 w 4018900"/>
              <a:gd name="connsiteY47" fmla="*/ 713678 h 2234705"/>
              <a:gd name="connsiteX48" fmla="*/ 2546939 w 4018900"/>
              <a:gd name="connsiteY48" fmla="*/ 713678 h 2234705"/>
              <a:gd name="connsiteX49" fmla="*/ 2546939 w 4018900"/>
              <a:gd name="connsiteY49" fmla="*/ 642311 h 2234705"/>
              <a:gd name="connsiteX50" fmla="*/ 2787805 w 4018900"/>
              <a:gd name="connsiteY50" fmla="*/ 642311 h 2234705"/>
              <a:gd name="connsiteX51" fmla="*/ 2787805 w 4018900"/>
              <a:gd name="connsiteY51" fmla="*/ 611087 h 2234705"/>
              <a:gd name="connsiteX52" fmla="*/ 2841331 w 4018900"/>
              <a:gd name="connsiteY52" fmla="*/ 611087 h 2234705"/>
              <a:gd name="connsiteX53" fmla="*/ 2841331 w 4018900"/>
              <a:gd name="connsiteY53" fmla="*/ 557561 h 2234705"/>
              <a:gd name="connsiteX54" fmla="*/ 2921620 w 4018900"/>
              <a:gd name="connsiteY54" fmla="*/ 557561 h 2234705"/>
              <a:gd name="connsiteX55" fmla="*/ 2921620 w 4018900"/>
              <a:gd name="connsiteY55" fmla="*/ 521877 h 2234705"/>
              <a:gd name="connsiteX56" fmla="*/ 2992988 w 4018900"/>
              <a:gd name="connsiteY56" fmla="*/ 521877 h 2234705"/>
              <a:gd name="connsiteX57" fmla="*/ 2992988 w 4018900"/>
              <a:gd name="connsiteY57" fmla="*/ 410365 h 2234705"/>
              <a:gd name="connsiteX58" fmla="*/ 3037593 w 4018900"/>
              <a:gd name="connsiteY58" fmla="*/ 410365 h 2234705"/>
              <a:gd name="connsiteX59" fmla="*/ 3037593 w 4018900"/>
              <a:gd name="connsiteY59" fmla="*/ 361300 h 2234705"/>
              <a:gd name="connsiteX60" fmla="*/ 3073276 w 4018900"/>
              <a:gd name="connsiteY60" fmla="*/ 361300 h 2234705"/>
              <a:gd name="connsiteX61" fmla="*/ 3073276 w 4018900"/>
              <a:gd name="connsiteY61" fmla="*/ 276551 h 2234705"/>
              <a:gd name="connsiteX62" fmla="*/ 3149105 w 4018900"/>
              <a:gd name="connsiteY62" fmla="*/ 276551 h 2234705"/>
              <a:gd name="connsiteX63" fmla="*/ 3149105 w 4018900"/>
              <a:gd name="connsiteY63" fmla="*/ 231946 h 2234705"/>
              <a:gd name="connsiteX64" fmla="*/ 3202631 w 4018900"/>
              <a:gd name="connsiteY64" fmla="*/ 231946 h 2234705"/>
              <a:gd name="connsiteX65" fmla="*/ 3202631 w 4018900"/>
              <a:gd name="connsiteY65" fmla="*/ 111512 h 2234705"/>
              <a:gd name="connsiteX66" fmla="*/ 3434576 w 4018900"/>
              <a:gd name="connsiteY66" fmla="*/ 111512 h 2234705"/>
              <a:gd name="connsiteX67" fmla="*/ 3434576 w 4018900"/>
              <a:gd name="connsiteY67" fmla="*/ 62447 h 2234705"/>
              <a:gd name="connsiteX68" fmla="*/ 3474720 w 4018900"/>
              <a:gd name="connsiteY68" fmla="*/ 62447 h 2234705"/>
              <a:gd name="connsiteX69" fmla="*/ 3474720 w 4018900"/>
              <a:gd name="connsiteY69" fmla="*/ 31224 h 2234705"/>
              <a:gd name="connsiteX70" fmla="*/ 3501483 w 4018900"/>
              <a:gd name="connsiteY70" fmla="*/ 31224 h 2234705"/>
              <a:gd name="connsiteX71" fmla="*/ 3501483 w 4018900"/>
              <a:gd name="connsiteY71" fmla="*/ 0 h 2234705"/>
              <a:gd name="connsiteX72" fmla="*/ 4018900 w 4018900"/>
              <a:gd name="connsiteY72" fmla="*/ 0 h 2234705"/>
              <a:gd name="connsiteX0" fmla="*/ 0 w 4018900"/>
              <a:gd name="connsiteY0" fmla="*/ 2234705 h 2234705"/>
              <a:gd name="connsiteX1" fmla="*/ 637850 w 4018900"/>
              <a:gd name="connsiteY1" fmla="*/ 2234705 h 2234705"/>
              <a:gd name="connsiteX2" fmla="*/ 637850 w 4018900"/>
              <a:gd name="connsiteY2" fmla="*/ 2136574 h 2234705"/>
              <a:gd name="connsiteX3" fmla="*/ 709218 w 4018900"/>
              <a:gd name="connsiteY3" fmla="*/ 2136574 h 2234705"/>
              <a:gd name="connsiteX4" fmla="*/ 709218 w 4018900"/>
              <a:gd name="connsiteY4" fmla="*/ 1984917 h 2234705"/>
              <a:gd name="connsiteX5" fmla="*/ 802888 w 4018900"/>
              <a:gd name="connsiteY5" fmla="*/ 1984917 h 2234705"/>
              <a:gd name="connsiteX6" fmla="*/ 802888 w 4018900"/>
              <a:gd name="connsiteY6" fmla="*/ 1958154 h 2234705"/>
              <a:gd name="connsiteX7" fmla="*/ 847493 w 4018900"/>
              <a:gd name="connsiteY7" fmla="*/ 1958154 h 2234705"/>
              <a:gd name="connsiteX8" fmla="*/ 847493 w 4018900"/>
              <a:gd name="connsiteY8" fmla="*/ 1958154 h 2234705"/>
              <a:gd name="connsiteX9" fmla="*/ 845936 w 4018900"/>
              <a:gd name="connsiteY9" fmla="*/ 1926456 h 2234705"/>
              <a:gd name="connsiteX10" fmla="*/ 878716 w 4018900"/>
              <a:gd name="connsiteY10" fmla="*/ 1926931 h 2234705"/>
              <a:gd name="connsiteX11" fmla="*/ 878716 w 4018900"/>
              <a:gd name="connsiteY11" fmla="*/ 1891247 h 2234705"/>
              <a:gd name="connsiteX12" fmla="*/ 936703 w 4018900"/>
              <a:gd name="connsiteY12" fmla="*/ 1891247 h 2234705"/>
              <a:gd name="connsiteX13" fmla="*/ 936703 w 4018900"/>
              <a:gd name="connsiteY13" fmla="*/ 1868945 h 2234705"/>
              <a:gd name="connsiteX14" fmla="*/ 1039294 w 4018900"/>
              <a:gd name="connsiteY14" fmla="*/ 1868945 h 2234705"/>
              <a:gd name="connsiteX15" fmla="*/ 1039294 w 4018900"/>
              <a:gd name="connsiteY15" fmla="*/ 1806498 h 2234705"/>
              <a:gd name="connsiteX16" fmla="*/ 1141885 w 4018900"/>
              <a:gd name="connsiteY16" fmla="*/ 1806498 h 2234705"/>
              <a:gd name="connsiteX17" fmla="*/ 1141885 w 4018900"/>
              <a:gd name="connsiteY17" fmla="*/ 1739591 h 2234705"/>
              <a:gd name="connsiteX18" fmla="*/ 1217714 w 4018900"/>
              <a:gd name="connsiteY18" fmla="*/ 1739591 h 2234705"/>
              <a:gd name="connsiteX19" fmla="*/ 1217714 w 4018900"/>
              <a:gd name="connsiteY19" fmla="*/ 1703907 h 2234705"/>
              <a:gd name="connsiteX20" fmla="*/ 1235555 w 4018900"/>
              <a:gd name="connsiteY20" fmla="*/ 1703907 h 2234705"/>
              <a:gd name="connsiteX21" fmla="*/ 1235555 w 4018900"/>
              <a:gd name="connsiteY21" fmla="*/ 1636999 h 2234705"/>
              <a:gd name="connsiteX22" fmla="*/ 1315844 w 4018900"/>
              <a:gd name="connsiteY22" fmla="*/ 1636999 h 2234705"/>
              <a:gd name="connsiteX23" fmla="*/ 1315844 w 4018900"/>
              <a:gd name="connsiteY23" fmla="*/ 1561171 h 2234705"/>
              <a:gd name="connsiteX24" fmla="*/ 1458580 w 4018900"/>
              <a:gd name="connsiteY24" fmla="*/ 1561171 h 2234705"/>
              <a:gd name="connsiteX25" fmla="*/ 1458580 w 4018900"/>
              <a:gd name="connsiteY25" fmla="*/ 1516566 h 2234705"/>
              <a:gd name="connsiteX26" fmla="*/ 1538869 w 4018900"/>
              <a:gd name="connsiteY26" fmla="*/ 1516566 h 2234705"/>
              <a:gd name="connsiteX27" fmla="*/ 1538869 w 4018900"/>
              <a:gd name="connsiteY27" fmla="*/ 1409514 h 2234705"/>
              <a:gd name="connsiteX28" fmla="*/ 1565632 w 4018900"/>
              <a:gd name="connsiteY28" fmla="*/ 1409514 h 2234705"/>
              <a:gd name="connsiteX29" fmla="*/ 1565632 w 4018900"/>
              <a:gd name="connsiteY29" fmla="*/ 1306923 h 2234705"/>
              <a:gd name="connsiteX30" fmla="*/ 1677144 w 4018900"/>
              <a:gd name="connsiteY30" fmla="*/ 1306923 h 2234705"/>
              <a:gd name="connsiteX31" fmla="*/ 1677144 w 4018900"/>
              <a:gd name="connsiteY31" fmla="*/ 1217713 h 2234705"/>
              <a:gd name="connsiteX32" fmla="*/ 1726209 w 4018900"/>
              <a:gd name="connsiteY32" fmla="*/ 1217713 h 2234705"/>
              <a:gd name="connsiteX33" fmla="*/ 1726209 w 4018900"/>
              <a:gd name="connsiteY33" fmla="*/ 1190951 h 2234705"/>
              <a:gd name="connsiteX34" fmla="*/ 1882326 w 4018900"/>
              <a:gd name="connsiteY34" fmla="*/ 1190951 h 2234705"/>
              <a:gd name="connsiteX35" fmla="*/ 1882326 w 4018900"/>
              <a:gd name="connsiteY35" fmla="*/ 1115122 h 2234705"/>
              <a:gd name="connsiteX36" fmla="*/ 1918010 w 4018900"/>
              <a:gd name="connsiteY36" fmla="*/ 1115122 h 2234705"/>
              <a:gd name="connsiteX37" fmla="*/ 1918010 w 4018900"/>
              <a:gd name="connsiteY37" fmla="*/ 1088359 h 2234705"/>
              <a:gd name="connsiteX38" fmla="*/ 1958154 w 4018900"/>
              <a:gd name="connsiteY38" fmla="*/ 1088359 h 2234705"/>
              <a:gd name="connsiteX39" fmla="*/ 1958154 w 4018900"/>
              <a:gd name="connsiteY39" fmla="*/ 1048215 h 2234705"/>
              <a:gd name="connsiteX40" fmla="*/ 2025062 w 4018900"/>
              <a:gd name="connsiteY40" fmla="*/ 1048215 h 2234705"/>
              <a:gd name="connsiteX41" fmla="*/ 2025062 w 4018900"/>
              <a:gd name="connsiteY41" fmla="*/ 985768 h 2234705"/>
              <a:gd name="connsiteX42" fmla="*/ 2158876 w 4018900"/>
              <a:gd name="connsiteY42" fmla="*/ 985768 h 2234705"/>
              <a:gd name="connsiteX43" fmla="*/ 2158876 w 4018900"/>
              <a:gd name="connsiteY43" fmla="*/ 847493 h 2234705"/>
              <a:gd name="connsiteX44" fmla="*/ 2381901 w 4018900"/>
              <a:gd name="connsiteY44" fmla="*/ 847493 h 2234705"/>
              <a:gd name="connsiteX45" fmla="*/ 2381901 w 4018900"/>
              <a:gd name="connsiteY45" fmla="*/ 793967 h 2234705"/>
              <a:gd name="connsiteX46" fmla="*/ 2471111 w 4018900"/>
              <a:gd name="connsiteY46" fmla="*/ 793967 h 2234705"/>
              <a:gd name="connsiteX47" fmla="*/ 2471111 w 4018900"/>
              <a:gd name="connsiteY47" fmla="*/ 713678 h 2234705"/>
              <a:gd name="connsiteX48" fmla="*/ 2546939 w 4018900"/>
              <a:gd name="connsiteY48" fmla="*/ 713678 h 2234705"/>
              <a:gd name="connsiteX49" fmla="*/ 2546939 w 4018900"/>
              <a:gd name="connsiteY49" fmla="*/ 642311 h 2234705"/>
              <a:gd name="connsiteX50" fmla="*/ 2787805 w 4018900"/>
              <a:gd name="connsiteY50" fmla="*/ 642311 h 2234705"/>
              <a:gd name="connsiteX51" fmla="*/ 2787805 w 4018900"/>
              <a:gd name="connsiteY51" fmla="*/ 611087 h 2234705"/>
              <a:gd name="connsiteX52" fmla="*/ 2841331 w 4018900"/>
              <a:gd name="connsiteY52" fmla="*/ 611087 h 2234705"/>
              <a:gd name="connsiteX53" fmla="*/ 2841331 w 4018900"/>
              <a:gd name="connsiteY53" fmla="*/ 557561 h 2234705"/>
              <a:gd name="connsiteX54" fmla="*/ 2921620 w 4018900"/>
              <a:gd name="connsiteY54" fmla="*/ 557561 h 2234705"/>
              <a:gd name="connsiteX55" fmla="*/ 2921620 w 4018900"/>
              <a:gd name="connsiteY55" fmla="*/ 521877 h 2234705"/>
              <a:gd name="connsiteX56" fmla="*/ 2992988 w 4018900"/>
              <a:gd name="connsiteY56" fmla="*/ 521877 h 2234705"/>
              <a:gd name="connsiteX57" fmla="*/ 2992988 w 4018900"/>
              <a:gd name="connsiteY57" fmla="*/ 410365 h 2234705"/>
              <a:gd name="connsiteX58" fmla="*/ 3037593 w 4018900"/>
              <a:gd name="connsiteY58" fmla="*/ 410365 h 2234705"/>
              <a:gd name="connsiteX59" fmla="*/ 3037593 w 4018900"/>
              <a:gd name="connsiteY59" fmla="*/ 361300 h 2234705"/>
              <a:gd name="connsiteX60" fmla="*/ 3073276 w 4018900"/>
              <a:gd name="connsiteY60" fmla="*/ 361300 h 2234705"/>
              <a:gd name="connsiteX61" fmla="*/ 3073276 w 4018900"/>
              <a:gd name="connsiteY61" fmla="*/ 276551 h 2234705"/>
              <a:gd name="connsiteX62" fmla="*/ 3149105 w 4018900"/>
              <a:gd name="connsiteY62" fmla="*/ 276551 h 2234705"/>
              <a:gd name="connsiteX63" fmla="*/ 3149105 w 4018900"/>
              <a:gd name="connsiteY63" fmla="*/ 231946 h 2234705"/>
              <a:gd name="connsiteX64" fmla="*/ 3202631 w 4018900"/>
              <a:gd name="connsiteY64" fmla="*/ 231946 h 2234705"/>
              <a:gd name="connsiteX65" fmla="*/ 3202631 w 4018900"/>
              <a:gd name="connsiteY65" fmla="*/ 111512 h 2234705"/>
              <a:gd name="connsiteX66" fmla="*/ 3434576 w 4018900"/>
              <a:gd name="connsiteY66" fmla="*/ 111512 h 2234705"/>
              <a:gd name="connsiteX67" fmla="*/ 3434576 w 4018900"/>
              <a:gd name="connsiteY67" fmla="*/ 62447 h 2234705"/>
              <a:gd name="connsiteX68" fmla="*/ 3474720 w 4018900"/>
              <a:gd name="connsiteY68" fmla="*/ 62447 h 2234705"/>
              <a:gd name="connsiteX69" fmla="*/ 3474720 w 4018900"/>
              <a:gd name="connsiteY69" fmla="*/ 31224 h 2234705"/>
              <a:gd name="connsiteX70" fmla="*/ 3501483 w 4018900"/>
              <a:gd name="connsiteY70" fmla="*/ 31224 h 2234705"/>
              <a:gd name="connsiteX71" fmla="*/ 3501483 w 4018900"/>
              <a:gd name="connsiteY71" fmla="*/ 0 h 2234705"/>
              <a:gd name="connsiteX72" fmla="*/ 4018900 w 4018900"/>
              <a:gd name="connsiteY72" fmla="*/ 0 h 2234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4018900" h="2234705">
                <a:moveTo>
                  <a:pt x="0" y="2234705"/>
                </a:moveTo>
                <a:lnTo>
                  <a:pt x="637850" y="2234705"/>
                </a:lnTo>
                <a:lnTo>
                  <a:pt x="637850" y="2136574"/>
                </a:lnTo>
                <a:lnTo>
                  <a:pt x="709218" y="2136574"/>
                </a:lnTo>
                <a:lnTo>
                  <a:pt x="709218" y="1984917"/>
                </a:lnTo>
                <a:lnTo>
                  <a:pt x="802888" y="1984917"/>
                </a:lnTo>
                <a:lnTo>
                  <a:pt x="802888" y="1958154"/>
                </a:lnTo>
                <a:lnTo>
                  <a:pt x="847493" y="1958154"/>
                </a:lnTo>
                <a:lnTo>
                  <a:pt x="847493" y="1958154"/>
                </a:lnTo>
                <a:lnTo>
                  <a:pt x="845936" y="1926456"/>
                </a:lnTo>
                <a:lnTo>
                  <a:pt x="878716" y="1926931"/>
                </a:lnTo>
                <a:lnTo>
                  <a:pt x="878716" y="1891247"/>
                </a:lnTo>
                <a:lnTo>
                  <a:pt x="936703" y="1891247"/>
                </a:lnTo>
                <a:lnTo>
                  <a:pt x="936703" y="1868945"/>
                </a:lnTo>
                <a:lnTo>
                  <a:pt x="1039294" y="1868945"/>
                </a:lnTo>
                <a:lnTo>
                  <a:pt x="1039294" y="1806498"/>
                </a:lnTo>
                <a:lnTo>
                  <a:pt x="1141885" y="1806498"/>
                </a:lnTo>
                <a:lnTo>
                  <a:pt x="1141885" y="1739591"/>
                </a:lnTo>
                <a:lnTo>
                  <a:pt x="1217714" y="1739591"/>
                </a:lnTo>
                <a:lnTo>
                  <a:pt x="1217714" y="1703907"/>
                </a:lnTo>
                <a:lnTo>
                  <a:pt x="1235555" y="1703907"/>
                </a:lnTo>
                <a:lnTo>
                  <a:pt x="1235555" y="1636999"/>
                </a:lnTo>
                <a:lnTo>
                  <a:pt x="1315844" y="1636999"/>
                </a:lnTo>
                <a:lnTo>
                  <a:pt x="1315844" y="1561171"/>
                </a:lnTo>
                <a:lnTo>
                  <a:pt x="1458580" y="1561171"/>
                </a:lnTo>
                <a:lnTo>
                  <a:pt x="1458580" y="1516566"/>
                </a:lnTo>
                <a:lnTo>
                  <a:pt x="1538869" y="1516566"/>
                </a:lnTo>
                <a:lnTo>
                  <a:pt x="1538869" y="1409514"/>
                </a:lnTo>
                <a:lnTo>
                  <a:pt x="1565632" y="1409514"/>
                </a:lnTo>
                <a:lnTo>
                  <a:pt x="1565632" y="1306923"/>
                </a:lnTo>
                <a:lnTo>
                  <a:pt x="1677144" y="1306923"/>
                </a:lnTo>
                <a:lnTo>
                  <a:pt x="1677144" y="1217713"/>
                </a:lnTo>
                <a:lnTo>
                  <a:pt x="1726209" y="1217713"/>
                </a:lnTo>
                <a:lnTo>
                  <a:pt x="1726209" y="1190951"/>
                </a:lnTo>
                <a:lnTo>
                  <a:pt x="1882326" y="1190951"/>
                </a:lnTo>
                <a:lnTo>
                  <a:pt x="1882326" y="1115122"/>
                </a:lnTo>
                <a:lnTo>
                  <a:pt x="1918010" y="1115122"/>
                </a:lnTo>
                <a:lnTo>
                  <a:pt x="1918010" y="1088359"/>
                </a:lnTo>
                <a:lnTo>
                  <a:pt x="1958154" y="1088359"/>
                </a:lnTo>
                <a:lnTo>
                  <a:pt x="1958154" y="1048215"/>
                </a:lnTo>
                <a:lnTo>
                  <a:pt x="2025062" y="1048215"/>
                </a:lnTo>
                <a:lnTo>
                  <a:pt x="2025062" y="985768"/>
                </a:lnTo>
                <a:lnTo>
                  <a:pt x="2158876" y="985768"/>
                </a:lnTo>
                <a:lnTo>
                  <a:pt x="2158876" y="847493"/>
                </a:lnTo>
                <a:lnTo>
                  <a:pt x="2381901" y="847493"/>
                </a:lnTo>
                <a:lnTo>
                  <a:pt x="2381901" y="793967"/>
                </a:lnTo>
                <a:lnTo>
                  <a:pt x="2471111" y="793967"/>
                </a:lnTo>
                <a:lnTo>
                  <a:pt x="2471111" y="713678"/>
                </a:lnTo>
                <a:lnTo>
                  <a:pt x="2546939" y="713678"/>
                </a:lnTo>
                <a:lnTo>
                  <a:pt x="2546939" y="642311"/>
                </a:lnTo>
                <a:lnTo>
                  <a:pt x="2787805" y="642311"/>
                </a:lnTo>
                <a:lnTo>
                  <a:pt x="2787805" y="611087"/>
                </a:lnTo>
                <a:lnTo>
                  <a:pt x="2841331" y="611087"/>
                </a:lnTo>
                <a:lnTo>
                  <a:pt x="2841331" y="557561"/>
                </a:lnTo>
                <a:lnTo>
                  <a:pt x="2921620" y="557561"/>
                </a:lnTo>
                <a:lnTo>
                  <a:pt x="2921620" y="521877"/>
                </a:lnTo>
                <a:lnTo>
                  <a:pt x="2992988" y="521877"/>
                </a:lnTo>
                <a:lnTo>
                  <a:pt x="2992988" y="410365"/>
                </a:lnTo>
                <a:lnTo>
                  <a:pt x="3037593" y="410365"/>
                </a:lnTo>
                <a:lnTo>
                  <a:pt x="3037593" y="361300"/>
                </a:lnTo>
                <a:lnTo>
                  <a:pt x="3073276" y="361300"/>
                </a:lnTo>
                <a:lnTo>
                  <a:pt x="3073276" y="276551"/>
                </a:lnTo>
                <a:lnTo>
                  <a:pt x="3149105" y="276551"/>
                </a:lnTo>
                <a:lnTo>
                  <a:pt x="3149105" y="231946"/>
                </a:lnTo>
                <a:lnTo>
                  <a:pt x="3202631" y="231946"/>
                </a:lnTo>
                <a:lnTo>
                  <a:pt x="3202631" y="111512"/>
                </a:lnTo>
                <a:lnTo>
                  <a:pt x="3434576" y="111512"/>
                </a:lnTo>
                <a:lnTo>
                  <a:pt x="3434576" y="62447"/>
                </a:lnTo>
                <a:lnTo>
                  <a:pt x="3474720" y="62447"/>
                </a:lnTo>
                <a:lnTo>
                  <a:pt x="3474720" y="31224"/>
                </a:lnTo>
                <a:lnTo>
                  <a:pt x="3501483" y="31224"/>
                </a:lnTo>
                <a:lnTo>
                  <a:pt x="3501483" y="0"/>
                </a:lnTo>
                <a:lnTo>
                  <a:pt x="4018900" y="0"/>
                </a:lnTo>
              </a:path>
            </a:pathLst>
          </a:custGeom>
          <a:noFill/>
          <a:ln w="28575">
            <a:solidFill>
              <a:schemeClr val="accent3"/>
            </a:solidFill>
            <a:miter lim="800000"/>
            <a:headEnd/>
            <a:tailEnd/>
          </a:ln>
        </p:spPr>
        <p:txBody>
          <a:bodyPr rtlCol="0" anchor="ctr"/>
          <a:lstStyle/>
          <a:p>
            <a:pPr algn="ctr"/>
            <a:endParaRPr lang="en-US" dirty="0"/>
          </a:p>
        </p:txBody>
      </p:sp>
      <p:sp>
        <p:nvSpPr>
          <p:cNvPr id="39" name="Freeform: Shape 38">
            <a:extLst>
              <a:ext uri="{FF2B5EF4-FFF2-40B4-BE49-F238E27FC236}">
                <a16:creationId xmlns:a16="http://schemas.microsoft.com/office/drawing/2014/main" id="{220A5A0D-AD35-4256-921F-2D41E6863158}"/>
              </a:ext>
            </a:extLst>
          </p:cNvPr>
          <p:cNvSpPr/>
          <p:nvPr/>
        </p:nvSpPr>
        <p:spPr bwMode="auto">
          <a:xfrm>
            <a:off x="7019365" y="5238974"/>
            <a:ext cx="3447826" cy="371139"/>
          </a:xfrm>
          <a:custGeom>
            <a:avLst/>
            <a:gdLst>
              <a:gd name="connsiteX0" fmla="*/ 0 w 3447826"/>
              <a:gd name="connsiteY0" fmla="*/ 371139 h 371139"/>
              <a:gd name="connsiteX1" fmla="*/ 736899 w 3447826"/>
              <a:gd name="connsiteY1" fmla="*/ 371139 h 371139"/>
              <a:gd name="connsiteX2" fmla="*/ 736899 w 3447826"/>
              <a:gd name="connsiteY2" fmla="*/ 295835 h 371139"/>
              <a:gd name="connsiteX3" fmla="*/ 1242508 w 3447826"/>
              <a:gd name="connsiteY3" fmla="*/ 295835 h 371139"/>
              <a:gd name="connsiteX4" fmla="*/ 1242508 w 3447826"/>
              <a:gd name="connsiteY4" fmla="*/ 220532 h 371139"/>
              <a:gd name="connsiteX5" fmla="*/ 1672814 w 3447826"/>
              <a:gd name="connsiteY5" fmla="*/ 220532 h 371139"/>
              <a:gd name="connsiteX6" fmla="*/ 1672814 w 3447826"/>
              <a:gd name="connsiteY6" fmla="*/ 129092 h 371139"/>
              <a:gd name="connsiteX7" fmla="*/ 2237590 w 3447826"/>
              <a:gd name="connsiteY7" fmla="*/ 129092 h 371139"/>
              <a:gd name="connsiteX8" fmla="*/ 2237590 w 3447826"/>
              <a:gd name="connsiteY8" fmla="*/ 0 h 371139"/>
              <a:gd name="connsiteX9" fmla="*/ 3447826 w 3447826"/>
              <a:gd name="connsiteY9" fmla="*/ 0 h 371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47826" h="371139">
                <a:moveTo>
                  <a:pt x="0" y="371139"/>
                </a:moveTo>
                <a:lnTo>
                  <a:pt x="736899" y="371139"/>
                </a:lnTo>
                <a:lnTo>
                  <a:pt x="736899" y="295835"/>
                </a:lnTo>
                <a:lnTo>
                  <a:pt x="1242508" y="295835"/>
                </a:lnTo>
                <a:lnTo>
                  <a:pt x="1242508" y="220532"/>
                </a:lnTo>
                <a:lnTo>
                  <a:pt x="1672814" y="220532"/>
                </a:lnTo>
                <a:lnTo>
                  <a:pt x="1672814" y="129092"/>
                </a:lnTo>
                <a:lnTo>
                  <a:pt x="2237590" y="129092"/>
                </a:lnTo>
                <a:lnTo>
                  <a:pt x="2237590" y="0"/>
                </a:lnTo>
                <a:lnTo>
                  <a:pt x="3447826" y="0"/>
                </a:lnTo>
              </a:path>
            </a:pathLst>
          </a:custGeom>
          <a:noFill/>
          <a:ln w="28575">
            <a:solidFill>
              <a:schemeClr val="accent4"/>
            </a:solidFill>
            <a:miter lim="800000"/>
            <a:headEnd/>
            <a:tailEnd/>
          </a:ln>
        </p:spPr>
        <p:txBody>
          <a:bodyPr rtlCol="0" anchor="ctr"/>
          <a:lstStyle/>
          <a:p>
            <a:pPr algn="ctr"/>
            <a:endParaRPr lang="en-US" dirty="0"/>
          </a:p>
        </p:txBody>
      </p:sp>
      <p:sp>
        <p:nvSpPr>
          <p:cNvPr id="40" name="TextBox 39">
            <a:extLst>
              <a:ext uri="{FF2B5EF4-FFF2-40B4-BE49-F238E27FC236}">
                <a16:creationId xmlns:a16="http://schemas.microsoft.com/office/drawing/2014/main" id="{A269B263-93DD-4DBC-859B-83881A7945C7}"/>
              </a:ext>
            </a:extLst>
          </p:cNvPr>
          <p:cNvSpPr txBox="1"/>
          <p:nvPr/>
        </p:nvSpPr>
        <p:spPr>
          <a:xfrm>
            <a:off x="10693763" y="3104891"/>
            <a:ext cx="971478" cy="338554"/>
          </a:xfrm>
          <a:prstGeom prst="rect">
            <a:avLst/>
          </a:prstGeom>
          <a:noFill/>
        </p:spPr>
        <p:txBody>
          <a:bodyPr wrap="square" numCol="1" rtlCol="0">
            <a:spAutoFit/>
          </a:bodyPr>
          <a:lstStyle/>
          <a:p>
            <a:pPr algn="l"/>
            <a:r>
              <a:rPr lang="en-US" sz="1600" dirty="0">
                <a:solidFill>
                  <a:schemeClr val="bg1"/>
                </a:solidFill>
                <a:latin typeface="Calibri" panose="020F0502020204030204" pitchFamily="34" charset="0"/>
                <a:cs typeface="Calibri" panose="020F0502020204030204" pitchFamily="34" charset="0"/>
              </a:rPr>
              <a:t>Control</a:t>
            </a:r>
          </a:p>
        </p:txBody>
      </p:sp>
      <p:sp>
        <p:nvSpPr>
          <p:cNvPr id="41" name="TextBox 40">
            <a:extLst>
              <a:ext uri="{FF2B5EF4-FFF2-40B4-BE49-F238E27FC236}">
                <a16:creationId xmlns:a16="http://schemas.microsoft.com/office/drawing/2014/main" id="{D9132F39-BC6C-4BAE-8865-974FA16BD5DA}"/>
              </a:ext>
            </a:extLst>
          </p:cNvPr>
          <p:cNvSpPr txBox="1"/>
          <p:nvPr/>
        </p:nvSpPr>
        <p:spPr>
          <a:xfrm>
            <a:off x="10749404" y="4001764"/>
            <a:ext cx="971478" cy="338554"/>
          </a:xfrm>
          <a:prstGeom prst="rect">
            <a:avLst/>
          </a:prstGeom>
          <a:noFill/>
        </p:spPr>
        <p:txBody>
          <a:bodyPr wrap="square" numCol="1" rtlCol="0">
            <a:spAutoFit/>
          </a:bodyPr>
          <a:lstStyle/>
          <a:p>
            <a:pPr algn="l"/>
            <a:r>
              <a:rPr lang="en-US" sz="1600" dirty="0">
                <a:solidFill>
                  <a:schemeClr val="bg1"/>
                </a:solidFill>
                <a:latin typeface="Calibri" panose="020F0502020204030204" pitchFamily="34" charset="0"/>
                <a:cs typeface="Calibri" panose="020F0502020204030204" pitchFamily="34" charset="0"/>
              </a:rPr>
              <a:t>LAM</a:t>
            </a:r>
          </a:p>
        </p:txBody>
      </p:sp>
      <p:sp>
        <p:nvSpPr>
          <p:cNvPr id="42" name="TextBox 41">
            <a:extLst>
              <a:ext uri="{FF2B5EF4-FFF2-40B4-BE49-F238E27FC236}">
                <a16:creationId xmlns:a16="http://schemas.microsoft.com/office/drawing/2014/main" id="{5A3F55A7-37A5-4A35-A770-0893A0A48386}"/>
              </a:ext>
            </a:extLst>
          </p:cNvPr>
          <p:cNvSpPr txBox="1"/>
          <p:nvPr/>
        </p:nvSpPr>
        <p:spPr>
          <a:xfrm>
            <a:off x="10425364" y="5063139"/>
            <a:ext cx="971478" cy="338554"/>
          </a:xfrm>
          <a:prstGeom prst="rect">
            <a:avLst/>
          </a:prstGeom>
          <a:noFill/>
        </p:spPr>
        <p:txBody>
          <a:bodyPr wrap="square" numCol="1" rtlCol="0">
            <a:spAutoFit/>
          </a:bodyPr>
          <a:lstStyle/>
          <a:p>
            <a:pPr algn="l"/>
            <a:r>
              <a:rPr lang="en-US" sz="1600" dirty="0">
                <a:solidFill>
                  <a:schemeClr val="bg1"/>
                </a:solidFill>
                <a:latin typeface="Calibri" panose="020F0502020204030204" pitchFamily="34" charset="0"/>
                <a:cs typeface="Calibri" panose="020F0502020204030204" pitchFamily="34" charset="0"/>
              </a:rPr>
              <a:t>ETV</a:t>
            </a:r>
          </a:p>
        </p:txBody>
      </p:sp>
      <p:sp>
        <p:nvSpPr>
          <p:cNvPr id="43" name="TextBox 42">
            <a:extLst>
              <a:ext uri="{FF2B5EF4-FFF2-40B4-BE49-F238E27FC236}">
                <a16:creationId xmlns:a16="http://schemas.microsoft.com/office/drawing/2014/main" id="{0DEBD170-5650-4FE7-A1AC-AC9B01190F26}"/>
              </a:ext>
            </a:extLst>
          </p:cNvPr>
          <p:cNvSpPr txBox="1"/>
          <p:nvPr/>
        </p:nvSpPr>
        <p:spPr>
          <a:xfrm>
            <a:off x="7890842" y="4679173"/>
            <a:ext cx="772899" cy="307777"/>
          </a:xfrm>
          <a:prstGeom prst="rect">
            <a:avLst/>
          </a:prstGeom>
          <a:noFill/>
        </p:spPr>
        <p:txBody>
          <a:bodyPr wrap="square" numCol="1" rtlCol="0">
            <a:spAutoFit/>
          </a:bodyPr>
          <a:lstStyle/>
          <a:p>
            <a:pPr algn="l"/>
            <a:r>
              <a:rPr lang="en-US" sz="1400" dirty="0">
                <a:solidFill>
                  <a:schemeClr val="bg1"/>
                </a:solidFill>
                <a:latin typeface="Calibri" panose="020F0502020204030204" pitchFamily="34" charset="0"/>
                <a:cs typeface="Calibri" panose="020F0502020204030204" pitchFamily="34" charset="0"/>
              </a:rPr>
              <a:t>11.4</a:t>
            </a:r>
          </a:p>
        </p:txBody>
      </p:sp>
      <p:sp>
        <p:nvSpPr>
          <p:cNvPr id="44" name="TextBox 43">
            <a:extLst>
              <a:ext uri="{FF2B5EF4-FFF2-40B4-BE49-F238E27FC236}">
                <a16:creationId xmlns:a16="http://schemas.microsoft.com/office/drawing/2014/main" id="{F757CDAC-7FA7-497D-887B-F547BC1C7994}"/>
              </a:ext>
            </a:extLst>
          </p:cNvPr>
          <p:cNvSpPr txBox="1"/>
          <p:nvPr/>
        </p:nvSpPr>
        <p:spPr>
          <a:xfrm>
            <a:off x="8432671" y="4179322"/>
            <a:ext cx="772899" cy="307777"/>
          </a:xfrm>
          <a:prstGeom prst="rect">
            <a:avLst/>
          </a:prstGeom>
          <a:noFill/>
        </p:spPr>
        <p:txBody>
          <a:bodyPr wrap="square" numCol="1" rtlCol="0">
            <a:spAutoFit/>
          </a:bodyPr>
          <a:lstStyle/>
          <a:p>
            <a:pPr algn="l"/>
            <a:r>
              <a:rPr lang="en-US" sz="1400" dirty="0">
                <a:solidFill>
                  <a:schemeClr val="bg1"/>
                </a:solidFill>
                <a:latin typeface="Calibri" panose="020F0502020204030204" pitchFamily="34" charset="0"/>
                <a:cs typeface="Calibri" panose="020F0502020204030204" pitchFamily="34" charset="0"/>
              </a:rPr>
              <a:t>20.9</a:t>
            </a:r>
          </a:p>
        </p:txBody>
      </p:sp>
      <p:sp>
        <p:nvSpPr>
          <p:cNvPr id="45" name="TextBox 44">
            <a:extLst>
              <a:ext uri="{FF2B5EF4-FFF2-40B4-BE49-F238E27FC236}">
                <a16:creationId xmlns:a16="http://schemas.microsoft.com/office/drawing/2014/main" id="{E5145585-AD5A-4DC0-824A-8F67366878E6}"/>
              </a:ext>
            </a:extLst>
          </p:cNvPr>
          <p:cNvSpPr txBox="1"/>
          <p:nvPr/>
        </p:nvSpPr>
        <p:spPr>
          <a:xfrm>
            <a:off x="8967880" y="3830513"/>
            <a:ext cx="772899" cy="307777"/>
          </a:xfrm>
          <a:prstGeom prst="rect">
            <a:avLst/>
          </a:prstGeom>
          <a:noFill/>
        </p:spPr>
        <p:txBody>
          <a:bodyPr wrap="square" numCol="1" rtlCol="0">
            <a:spAutoFit/>
          </a:bodyPr>
          <a:lstStyle/>
          <a:p>
            <a:pPr algn="l"/>
            <a:r>
              <a:rPr lang="en-US" sz="1400" dirty="0">
                <a:solidFill>
                  <a:schemeClr val="bg1"/>
                </a:solidFill>
                <a:latin typeface="Calibri" panose="020F0502020204030204" pitchFamily="34" charset="0"/>
                <a:cs typeface="Calibri" panose="020F0502020204030204" pitchFamily="34" charset="0"/>
              </a:rPr>
              <a:t>28.5</a:t>
            </a:r>
          </a:p>
        </p:txBody>
      </p:sp>
      <p:sp>
        <p:nvSpPr>
          <p:cNvPr id="46" name="TextBox 45">
            <a:extLst>
              <a:ext uri="{FF2B5EF4-FFF2-40B4-BE49-F238E27FC236}">
                <a16:creationId xmlns:a16="http://schemas.microsoft.com/office/drawing/2014/main" id="{20D96FA0-49D0-4649-A5BE-8AB2C1F8771D}"/>
              </a:ext>
            </a:extLst>
          </p:cNvPr>
          <p:cNvSpPr txBox="1"/>
          <p:nvPr/>
        </p:nvSpPr>
        <p:spPr>
          <a:xfrm>
            <a:off x="9584836" y="3396724"/>
            <a:ext cx="772899" cy="307777"/>
          </a:xfrm>
          <a:prstGeom prst="rect">
            <a:avLst/>
          </a:prstGeom>
          <a:noFill/>
        </p:spPr>
        <p:txBody>
          <a:bodyPr wrap="square" numCol="1" rtlCol="0">
            <a:spAutoFit/>
          </a:bodyPr>
          <a:lstStyle/>
          <a:p>
            <a:pPr algn="l"/>
            <a:r>
              <a:rPr lang="en-US" sz="1400" dirty="0">
                <a:solidFill>
                  <a:schemeClr val="bg1"/>
                </a:solidFill>
                <a:latin typeface="Calibri" panose="020F0502020204030204" pitchFamily="34" charset="0"/>
                <a:cs typeface="Calibri" panose="020F0502020204030204" pitchFamily="34" charset="0"/>
              </a:rPr>
              <a:t>38.9</a:t>
            </a:r>
          </a:p>
        </p:txBody>
      </p:sp>
      <p:sp>
        <p:nvSpPr>
          <p:cNvPr id="47" name="TextBox 46">
            <a:extLst>
              <a:ext uri="{FF2B5EF4-FFF2-40B4-BE49-F238E27FC236}">
                <a16:creationId xmlns:a16="http://schemas.microsoft.com/office/drawing/2014/main" id="{574696FA-06CC-4588-9890-EA36C55AF01B}"/>
              </a:ext>
            </a:extLst>
          </p:cNvPr>
          <p:cNvSpPr txBox="1"/>
          <p:nvPr/>
        </p:nvSpPr>
        <p:spPr>
          <a:xfrm>
            <a:off x="7870551" y="5116766"/>
            <a:ext cx="772899" cy="307777"/>
          </a:xfrm>
          <a:prstGeom prst="rect">
            <a:avLst/>
          </a:prstGeom>
          <a:noFill/>
        </p:spPr>
        <p:txBody>
          <a:bodyPr wrap="square" numCol="1" rtlCol="0">
            <a:spAutoFit/>
          </a:bodyPr>
          <a:lstStyle/>
          <a:p>
            <a:pPr algn="l"/>
            <a:r>
              <a:rPr lang="en-US" sz="1400" dirty="0">
                <a:solidFill>
                  <a:schemeClr val="bg1"/>
                </a:solidFill>
                <a:latin typeface="Calibri" panose="020F0502020204030204" pitchFamily="34" charset="0"/>
                <a:cs typeface="Calibri" panose="020F0502020204030204" pitchFamily="34" charset="0"/>
              </a:rPr>
              <a:t>4.8</a:t>
            </a:r>
          </a:p>
        </p:txBody>
      </p:sp>
      <p:sp>
        <p:nvSpPr>
          <p:cNvPr id="48" name="TextBox 47">
            <a:extLst>
              <a:ext uri="{FF2B5EF4-FFF2-40B4-BE49-F238E27FC236}">
                <a16:creationId xmlns:a16="http://schemas.microsoft.com/office/drawing/2014/main" id="{BDB1D74C-8AAD-4551-950B-624F5D7A76E1}"/>
              </a:ext>
            </a:extLst>
          </p:cNvPr>
          <p:cNvSpPr txBox="1"/>
          <p:nvPr/>
        </p:nvSpPr>
        <p:spPr>
          <a:xfrm>
            <a:off x="8552495" y="4702476"/>
            <a:ext cx="772899" cy="307777"/>
          </a:xfrm>
          <a:prstGeom prst="rect">
            <a:avLst/>
          </a:prstGeom>
          <a:noFill/>
        </p:spPr>
        <p:txBody>
          <a:bodyPr wrap="square" numCol="1" rtlCol="0">
            <a:spAutoFit/>
          </a:bodyPr>
          <a:lstStyle/>
          <a:p>
            <a:pPr algn="l"/>
            <a:r>
              <a:rPr lang="en-US" sz="1400" dirty="0">
                <a:solidFill>
                  <a:schemeClr val="bg1"/>
                </a:solidFill>
                <a:latin typeface="Calibri" panose="020F0502020204030204" pitchFamily="34" charset="0"/>
                <a:cs typeface="Calibri" panose="020F0502020204030204" pitchFamily="34" charset="0"/>
              </a:rPr>
              <a:t>12.2</a:t>
            </a:r>
          </a:p>
        </p:txBody>
      </p:sp>
      <p:sp>
        <p:nvSpPr>
          <p:cNvPr id="49" name="TextBox 48">
            <a:extLst>
              <a:ext uri="{FF2B5EF4-FFF2-40B4-BE49-F238E27FC236}">
                <a16:creationId xmlns:a16="http://schemas.microsoft.com/office/drawing/2014/main" id="{9802B871-6F25-49BB-BBBA-9303F1D878AE}"/>
              </a:ext>
            </a:extLst>
          </p:cNvPr>
          <p:cNvSpPr txBox="1"/>
          <p:nvPr/>
        </p:nvSpPr>
        <p:spPr>
          <a:xfrm>
            <a:off x="9169648" y="4304283"/>
            <a:ext cx="772899" cy="307777"/>
          </a:xfrm>
          <a:prstGeom prst="rect">
            <a:avLst/>
          </a:prstGeom>
          <a:noFill/>
        </p:spPr>
        <p:txBody>
          <a:bodyPr wrap="square" numCol="1" rtlCol="0">
            <a:spAutoFit/>
          </a:bodyPr>
          <a:lstStyle/>
          <a:p>
            <a:pPr algn="l"/>
            <a:r>
              <a:rPr lang="en-US" sz="1400" dirty="0">
                <a:solidFill>
                  <a:schemeClr val="bg1"/>
                </a:solidFill>
                <a:latin typeface="Calibri" panose="020F0502020204030204" pitchFamily="34" charset="0"/>
                <a:cs typeface="Calibri" panose="020F0502020204030204" pitchFamily="34" charset="0"/>
              </a:rPr>
              <a:t>19.7</a:t>
            </a:r>
          </a:p>
        </p:txBody>
      </p:sp>
      <p:sp>
        <p:nvSpPr>
          <p:cNvPr id="50" name="TextBox 49">
            <a:extLst>
              <a:ext uri="{FF2B5EF4-FFF2-40B4-BE49-F238E27FC236}">
                <a16:creationId xmlns:a16="http://schemas.microsoft.com/office/drawing/2014/main" id="{1578F26F-4258-4D18-B399-60FBA582A5C8}"/>
              </a:ext>
            </a:extLst>
          </p:cNvPr>
          <p:cNvSpPr txBox="1"/>
          <p:nvPr/>
        </p:nvSpPr>
        <p:spPr>
          <a:xfrm>
            <a:off x="9867264" y="4179322"/>
            <a:ext cx="772899" cy="307777"/>
          </a:xfrm>
          <a:prstGeom prst="rect">
            <a:avLst/>
          </a:prstGeom>
          <a:noFill/>
        </p:spPr>
        <p:txBody>
          <a:bodyPr wrap="square" numCol="1" rtlCol="0">
            <a:spAutoFit/>
          </a:bodyPr>
          <a:lstStyle/>
          <a:p>
            <a:pPr algn="l"/>
            <a:r>
              <a:rPr lang="en-US" sz="1400" dirty="0">
                <a:solidFill>
                  <a:schemeClr val="bg1"/>
                </a:solidFill>
                <a:latin typeface="Calibri" panose="020F0502020204030204" pitchFamily="34" charset="0"/>
                <a:cs typeface="Calibri" panose="020F0502020204030204" pitchFamily="34" charset="0"/>
              </a:rPr>
              <a:t>22.2</a:t>
            </a:r>
          </a:p>
        </p:txBody>
      </p:sp>
      <p:sp>
        <p:nvSpPr>
          <p:cNvPr id="51" name="TextBox 50">
            <a:extLst>
              <a:ext uri="{FF2B5EF4-FFF2-40B4-BE49-F238E27FC236}">
                <a16:creationId xmlns:a16="http://schemas.microsoft.com/office/drawing/2014/main" id="{9B9110C0-E300-4C26-BB61-F79FE4C241A5}"/>
              </a:ext>
            </a:extLst>
          </p:cNvPr>
          <p:cNvSpPr txBox="1"/>
          <p:nvPr/>
        </p:nvSpPr>
        <p:spPr>
          <a:xfrm>
            <a:off x="9905985" y="5186715"/>
            <a:ext cx="772899" cy="307777"/>
          </a:xfrm>
          <a:prstGeom prst="rect">
            <a:avLst/>
          </a:prstGeom>
          <a:noFill/>
        </p:spPr>
        <p:txBody>
          <a:bodyPr wrap="square" numCol="1" rtlCol="0">
            <a:spAutoFit/>
          </a:bodyPr>
          <a:lstStyle/>
          <a:p>
            <a:pPr algn="l"/>
            <a:r>
              <a:rPr lang="en-US" sz="1400" dirty="0">
                <a:solidFill>
                  <a:schemeClr val="bg1"/>
                </a:solidFill>
                <a:latin typeface="Calibri" panose="020F0502020204030204" pitchFamily="34" charset="0"/>
                <a:cs typeface="Calibri" panose="020F0502020204030204" pitchFamily="34" charset="0"/>
              </a:rPr>
              <a:t>7.0</a:t>
            </a:r>
          </a:p>
        </p:txBody>
      </p:sp>
      <p:sp>
        <p:nvSpPr>
          <p:cNvPr id="52" name="TextBox 51">
            <a:extLst>
              <a:ext uri="{FF2B5EF4-FFF2-40B4-BE49-F238E27FC236}">
                <a16:creationId xmlns:a16="http://schemas.microsoft.com/office/drawing/2014/main" id="{EAC299FC-9BEF-459B-A6CC-095AA4BDEA08}"/>
              </a:ext>
            </a:extLst>
          </p:cNvPr>
          <p:cNvSpPr txBox="1"/>
          <p:nvPr/>
        </p:nvSpPr>
        <p:spPr>
          <a:xfrm>
            <a:off x="9310018" y="5189755"/>
            <a:ext cx="772899" cy="307777"/>
          </a:xfrm>
          <a:prstGeom prst="rect">
            <a:avLst/>
          </a:prstGeom>
          <a:noFill/>
        </p:spPr>
        <p:txBody>
          <a:bodyPr wrap="square" numCol="1" rtlCol="0">
            <a:spAutoFit/>
          </a:bodyPr>
          <a:lstStyle/>
          <a:p>
            <a:pPr algn="l"/>
            <a:r>
              <a:rPr lang="en-US" sz="1400" dirty="0">
                <a:solidFill>
                  <a:schemeClr val="bg1"/>
                </a:solidFill>
                <a:latin typeface="Calibri" panose="020F0502020204030204" pitchFamily="34" charset="0"/>
                <a:cs typeface="Calibri" panose="020F0502020204030204" pitchFamily="34" charset="0"/>
              </a:rPr>
              <a:t>7.0</a:t>
            </a:r>
          </a:p>
        </p:txBody>
      </p:sp>
      <p:sp>
        <p:nvSpPr>
          <p:cNvPr id="53" name="TextBox 52">
            <a:extLst>
              <a:ext uri="{FF2B5EF4-FFF2-40B4-BE49-F238E27FC236}">
                <a16:creationId xmlns:a16="http://schemas.microsoft.com/office/drawing/2014/main" id="{6E96BC7E-F457-4508-BB89-E3C9B6503785}"/>
              </a:ext>
            </a:extLst>
          </p:cNvPr>
          <p:cNvSpPr txBox="1"/>
          <p:nvPr/>
        </p:nvSpPr>
        <p:spPr>
          <a:xfrm>
            <a:off x="8665267" y="5312139"/>
            <a:ext cx="772899" cy="307777"/>
          </a:xfrm>
          <a:prstGeom prst="rect">
            <a:avLst/>
          </a:prstGeom>
          <a:noFill/>
        </p:spPr>
        <p:txBody>
          <a:bodyPr wrap="square" numCol="1" rtlCol="0">
            <a:spAutoFit/>
          </a:bodyPr>
          <a:lstStyle/>
          <a:p>
            <a:pPr algn="l"/>
            <a:r>
              <a:rPr lang="en-US" sz="1400" dirty="0">
                <a:solidFill>
                  <a:schemeClr val="bg1"/>
                </a:solidFill>
                <a:latin typeface="Calibri" panose="020F0502020204030204" pitchFamily="34" charset="0"/>
                <a:cs typeface="Calibri" panose="020F0502020204030204" pitchFamily="34" charset="0"/>
              </a:rPr>
              <a:t>4.3</a:t>
            </a:r>
          </a:p>
        </p:txBody>
      </p:sp>
      <p:sp>
        <p:nvSpPr>
          <p:cNvPr id="54" name="TextBox 53">
            <a:extLst>
              <a:ext uri="{FF2B5EF4-FFF2-40B4-BE49-F238E27FC236}">
                <a16:creationId xmlns:a16="http://schemas.microsoft.com/office/drawing/2014/main" id="{3C129D88-F4AD-4C6B-8F1C-26C090F730CA}"/>
              </a:ext>
            </a:extLst>
          </p:cNvPr>
          <p:cNvSpPr txBox="1"/>
          <p:nvPr/>
        </p:nvSpPr>
        <p:spPr>
          <a:xfrm>
            <a:off x="8194672" y="5392882"/>
            <a:ext cx="772899" cy="307777"/>
          </a:xfrm>
          <a:prstGeom prst="rect">
            <a:avLst/>
          </a:prstGeom>
          <a:noFill/>
        </p:spPr>
        <p:txBody>
          <a:bodyPr wrap="square" numCol="1" rtlCol="0">
            <a:spAutoFit/>
          </a:bodyPr>
          <a:lstStyle/>
          <a:p>
            <a:pPr algn="l"/>
            <a:r>
              <a:rPr lang="en-US" sz="1400" dirty="0">
                <a:solidFill>
                  <a:schemeClr val="bg1"/>
                </a:solidFill>
                <a:latin typeface="Calibri" panose="020F0502020204030204" pitchFamily="34" charset="0"/>
                <a:cs typeface="Calibri" panose="020F0502020204030204" pitchFamily="34" charset="0"/>
              </a:rPr>
              <a:t>2.8</a:t>
            </a:r>
          </a:p>
        </p:txBody>
      </p:sp>
      <p:sp>
        <p:nvSpPr>
          <p:cNvPr id="55" name="TextBox 54">
            <a:extLst>
              <a:ext uri="{FF2B5EF4-FFF2-40B4-BE49-F238E27FC236}">
                <a16:creationId xmlns:a16="http://schemas.microsoft.com/office/drawing/2014/main" id="{A0D7F936-25FC-4028-85A1-03E9A8B3A4C5}"/>
              </a:ext>
            </a:extLst>
          </p:cNvPr>
          <p:cNvSpPr txBox="1"/>
          <p:nvPr/>
        </p:nvSpPr>
        <p:spPr>
          <a:xfrm>
            <a:off x="6405153" y="2764105"/>
            <a:ext cx="570155" cy="369332"/>
          </a:xfrm>
          <a:prstGeom prst="rect">
            <a:avLst/>
          </a:prstGeom>
          <a:noFill/>
        </p:spPr>
        <p:txBody>
          <a:bodyPr wrap="square" numCol="1" rtlCol="0">
            <a:spAutoFit/>
          </a:bodyPr>
          <a:lstStyle/>
          <a:p>
            <a:pPr algn="r"/>
            <a:r>
              <a:rPr lang="en-US" b="0" dirty="0">
                <a:solidFill>
                  <a:schemeClr val="bg1"/>
                </a:solidFill>
                <a:latin typeface="Calibri" panose="020F0502020204030204" pitchFamily="34" charset="0"/>
                <a:cs typeface="Calibri" panose="020F0502020204030204" pitchFamily="34" charset="0"/>
              </a:rPr>
              <a:t>50</a:t>
            </a:r>
          </a:p>
        </p:txBody>
      </p:sp>
      <p:sp>
        <p:nvSpPr>
          <p:cNvPr id="56" name="TextBox 55">
            <a:extLst>
              <a:ext uri="{FF2B5EF4-FFF2-40B4-BE49-F238E27FC236}">
                <a16:creationId xmlns:a16="http://schemas.microsoft.com/office/drawing/2014/main" id="{35F1AB5E-9623-4FFC-8449-5916D305817B}"/>
              </a:ext>
            </a:extLst>
          </p:cNvPr>
          <p:cNvSpPr txBox="1"/>
          <p:nvPr/>
        </p:nvSpPr>
        <p:spPr>
          <a:xfrm>
            <a:off x="6405153" y="3299038"/>
            <a:ext cx="570155" cy="369332"/>
          </a:xfrm>
          <a:prstGeom prst="rect">
            <a:avLst/>
          </a:prstGeom>
          <a:noFill/>
        </p:spPr>
        <p:txBody>
          <a:bodyPr wrap="square" numCol="1" rtlCol="0">
            <a:spAutoFit/>
          </a:bodyPr>
          <a:lstStyle/>
          <a:p>
            <a:pPr algn="r"/>
            <a:r>
              <a:rPr lang="en-US" b="0" dirty="0">
                <a:solidFill>
                  <a:schemeClr val="bg1"/>
                </a:solidFill>
                <a:latin typeface="Calibri" panose="020F0502020204030204" pitchFamily="34" charset="0"/>
                <a:cs typeface="Calibri" panose="020F0502020204030204" pitchFamily="34" charset="0"/>
              </a:rPr>
              <a:t>40</a:t>
            </a:r>
          </a:p>
        </p:txBody>
      </p:sp>
      <p:sp>
        <p:nvSpPr>
          <p:cNvPr id="57" name="TextBox 56">
            <a:extLst>
              <a:ext uri="{FF2B5EF4-FFF2-40B4-BE49-F238E27FC236}">
                <a16:creationId xmlns:a16="http://schemas.microsoft.com/office/drawing/2014/main" id="{1DE882F3-2595-416C-B5AD-3AD37933AE09}"/>
              </a:ext>
            </a:extLst>
          </p:cNvPr>
          <p:cNvSpPr txBox="1"/>
          <p:nvPr/>
        </p:nvSpPr>
        <p:spPr>
          <a:xfrm>
            <a:off x="6405153" y="3833971"/>
            <a:ext cx="570155" cy="369332"/>
          </a:xfrm>
          <a:prstGeom prst="rect">
            <a:avLst/>
          </a:prstGeom>
          <a:noFill/>
        </p:spPr>
        <p:txBody>
          <a:bodyPr wrap="square" numCol="1" rtlCol="0">
            <a:spAutoFit/>
          </a:bodyPr>
          <a:lstStyle/>
          <a:p>
            <a:pPr algn="r"/>
            <a:r>
              <a:rPr lang="en-US" b="0" dirty="0">
                <a:solidFill>
                  <a:schemeClr val="bg1"/>
                </a:solidFill>
                <a:latin typeface="Calibri" panose="020F0502020204030204" pitchFamily="34" charset="0"/>
                <a:cs typeface="Calibri" panose="020F0502020204030204" pitchFamily="34" charset="0"/>
              </a:rPr>
              <a:t>30</a:t>
            </a:r>
          </a:p>
        </p:txBody>
      </p:sp>
      <p:sp>
        <p:nvSpPr>
          <p:cNvPr id="58" name="TextBox 57">
            <a:extLst>
              <a:ext uri="{FF2B5EF4-FFF2-40B4-BE49-F238E27FC236}">
                <a16:creationId xmlns:a16="http://schemas.microsoft.com/office/drawing/2014/main" id="{D2D97C82-4FFF-4C0E-845D-CC60CE19C227}"/>
              </a:ext>
            </a:extLst>
          </p:cNvPr>
          <p:cNvSpPr txBox="1"/>
          <p:nvPr/>
        </p:nvSpPr>
        <p:spPr>
          <a:xfrm>
            <a:off x="6405153" y="4368904"/>
            <a:ext cx="570155" cy="369332"/>
          </a:xfrm>
          <a:prstGeom prst="rect">
            <a:avLst/>
          </a:prstGeom>
          <a:noFill/>
        </p:spPr>
        <p:txBody>
          <a:bodyPr wrap="square" numCol="1" rtlCol="0">
            <a:spAutoFit/>
          </a:bodyPr>
          <a:lstStyle/>
          <a:p>
            <a:pPr algn="r"/>
            <a:r>
              <a:rPr lang="en-US" b="0" dirty="0">
                <a:solidFill>
                  <a:schemeClr val="bg1"/>
                </a:solidFill>
                <a:latin typeface="Calibri" panose="020F0502020204030204" pitchFamily="34" charset="0"/>
                <a:cs typeface="Calibri" panose="020F0502020204030204" pitchFamily="34" charset="0"/>
              </a:rPr>
              <a:t>20</a:t>
            </a:r>
          </a:p>
        </p:txBody>
      </p:sp>
      <p:sp>
        <p:nvSpPr>
          <p:cNvPr id="59" name="TextBox 58">
            <a:extLst>
              <a:ext uri="{FF2B5EF4-FFF2-40B4-BE49-F238E27FC236}">
                <a16:creationId xmlns:a16="http://schemas.microsoft.com/office/drawing/2014/main" id="{D1F523EA-94B3-4555-B27F-D347185FF9A7}"/>
              </a:ext>
            </a:extLst>
          </p:cNvPr>
          <p:cNvSpPr txBox="1"/>
          <p:nvPr/>
        </p:nvSpPr>
        <p:spPr>
          <a:xfrm>
            <a:off x="6405153" y="4903837"/>
            <a:ext cx="570155" cy="369332"/>
          </a:xfrm>
          <a:prstGeom prst="rect">
            <a:avLst/>
          </a:prstGeom>
          <a:noFill/>
        </p:spPr>
        <p:txBody>
          <a:bodyPr wrap="square" numCol="1" rtlCol="0">
            <a:spAutoFit/>
          </a:bodyPr>
          <a:lstStyle/>
          <a:p>
            <a:pPr algn="r"/>
            <a:r>
              <a:rPr lang="en-US" b="0" dirty="0">
                <a:solidFill>
                  <a:schemeClr val="bg1"/>
                </a:solidFill>
                <a:latin typeface="Calibri" panose="020F0502020204030204" pitchFamily="34" charset="0"/>
                <a:cs typeface="Calibri" panose="020F0502020204030204" pitchFamily="34" charset="0"/>
              </a:rPr>
              <a:t>10</a:t>
            </a:r>
          </a:p>
        </p:txBody>
      </p:sp>
      <p:sp>
        <p:nvSpPr>
          <p:cNvPr id="60" name="TextBox 59">
            <a:extLst>
              <a:ext uri="{FF2B5EF4-FFF2-40B4-BE49-F238E27FC236}">
                <a16:creationId xmlns:a16="http://schemas.microsoft.com/office/drawing/2014/main" id="{2F09A36F-0BE3-406D-A2DF-BC7CA0939F77}"/>
              </a:ext>
            </a:extLst>
          </p:cNvPr>
          <p:cNvSpPr txBox="1"/>
          <p:nvPr/>
        </p:nvSpPr>
        <p:spPr>
          <a:xfrm>
            <a:off x="6405153" y="5438772"/>
            <a:ext cx="570155" cy="369332"/>
          </a:xfrm>
          <a:prstGeom prst="rect">
            <a:avLst/>
          </a:prstGeom>
          <a:noFill/>
        </p:spPr>
        <p:txBody>
          <a:bodyPr wrap="square" numCol="1" rtlCol="0">
            <a:spAutoFit/>
          </a:bodyPr>
          <a:lstStyle/>
          <a:p>
            <a:pPr algn="r"/>
            <a:r>
              <a:rPr lang="en-US" b="0" dirty="0">
                <a:solidFill>
                  <a:schemeClr val="bg1"/>
                </a:solidFill>
                <a:latin typeface="Calibri" panose="020F0502020204030204" pitchFamily="34" charset="0"/>
                <a:cs typeface="Calibri" panose="020F0502020204030204" pitchFamily="34" charset="0"/>
              </a:rPr>
              <a:t>0</a:t>
            </a:r>
          </a:p>
        </p:txBody>
      </p:sp>
      <p:sp>
        <p:nvSpPr>
          <p:cNvPr id="61" name="TextBox 60">
            <a:extLst>
              <a:ext uri="{FF2B5EF4-FFF2-40B4-BE49-F238E27FC236}">
                <a16:creationId xmlns:a16="http://schemas.microsoft.com/office/drawing/2014/main" id="{5970C562-68AF-4C19-BB61-7D0D0F0E62BE}"/>
              </a:ext>
            </a:extLst>
          </p:cNvPr>
          <p:cNvSpPr txBox="1"/>
          <p:nvPr/>
        </p:nvSpPr>
        <p:spPr>
          <a:xfrm>
            <a:off x="6707912" y="5635954"/>
            <a:ext cx="570155" cy="369332"/>
          </a:xfrm>
          <a:prstGeom prst="rect">
            <a:avLst/>
          </a:prstGeom>
          <a:noFill/>
        </p:spPr>
        <p:txBody>
          <a:bodyPr wrap="square" numCol="1" rtlCol="0">
            <a:spAutoFit/>
          </a:bodyPr>
          <a:lstStyle/>
          <a:p>
            <a:pPr algn="ctr"/>
            <a:r>
              <a:rPr lang="en-US" b="0" dirty="0">
                <a:solidFill>
                  <a:schemeClr val="bg1"/>
                </a:solidFill>
                <a:latin typeface="Calibri" panose="020F0502020204030204" pitchFamily="34" charset="0"/>
                <a:cs typeface="Calibri" panose="020F0502020204030204" pitchFamily="34" charset="0"/>
              </a:rPr>
              <a:t>0</a:t>
            </a:r>
          </a:p>
        </p:txBody>
      </p:sp>
      <p:sp>
        <p:nvSpPr>
          <p:cNvPr id="62" name="TextBox 61">
            <a:extLst>
              <a:ext uri="{FF2B5EF4-FFF2-40B4-BE49-F238E27FC236}">
                <a16:creationId xmlns:a16="http://schemas.microsoft.com/office/drawing/2014/main" id="{14076390-4249-4ED8-8822-38568C9B0FF5}"/>
              </a:ext>
            </a:extLst>
          </p:cNvPr>
          <p:cNvSpPr txBox="1"/>
          <p:nvPr/>
        </p:nvSpPr>
        <p:spPr>
          <a:xfrm>
            <a:off x="7348579" y="5635954"/>
            <a:ext cx="570155" cy="369332"/>
          </a:xfrm>
          <a:prstGeom prst="rect">
            <a:avLst/>
          </a:prstGeom>
          <a:noFill/>
        </p:spPr>
        <p:txBody>
          <a:bodyPr wrap="square" numCol="1" rtlCol="0">
            <a:spAutoFit/>
          </a:bodyPr>
          <a:lstStyle/>
          <a:p>
            <a:pPr algn="ctr"/>
            <a:r>
              <a:rPr lang="en-US" b="0" dirty="0">
                <a:solidFill>
                  <a:schemeClr val="bg1"/>
                </a:solidFill>
                <a:latin typeface="Calibri" panose="020F0502020204030204" pitchFamily="34" charset="0"/>
                <a:cs typeface="Calibri" panose="020F0502020204030204" pitchFamily="34" charset="0"/>
              </a:rPr>
              <a:t>1</a:t>
            </a:r>
          </a:p>
        </p:txBody>
      </p:sp>
      <p:sp>
        <p:nvSpPr>
          <p:cNvPr id="64" name="TextBox 63">
            <a:extLst>
              <a:ext uri="{FF2B5EF4-FFF2-40B4-BE49-F238E27FC236}">
                <a16:creationId xmlns:a16="http://schemas.microsoft.com/office/drawing/2014/main" id="{221CD3AD-75B3-4DCF-A1B4-BEFEA2241DE5}"/>
              </a:ext>
            </a:extLst>
          </p:cNvPr>
          <p:cNvSpPr txBox="1"/>
          <p:nvPr/>
        </p:nvSpPr>
        <p:spPr>
          <a:xfrm>
            <a:off x="8629913" y="5635954"/>
            <a:ext cx="570155" cy="369332"/>
          </a:xfrm>
          <a:prstGeom prst="rect">
            <a:avLst/>
          </a:prstGeom>
          <a:noFill/>
        </p:spPr>
        <p:txBody>
          <a:bodyPr wrap="square" numCol="1" rtlCol="0">
            <a:spAutoFit/>
          </a:bodyPr>
          <a:lstStyle/>
          <a:p>
            <a:pPr algn="ctr"/>
            <a:r>
              <a:rPr lang="en-US" b="0" dirty="0">
                <a:solidFill>
                  <a:schemeClr val="bg1"/>
                </a:solidFill>
                <a:latin typeface="Calibri" panose="020F0502020204030204" pitchFamily="34" charset="0"/>
                <a:cs typeface="Calibri" panose="020F0502020204030204" pitchFamily="34" charset="0"/>
              </a:rPr>
              <a:t>3</a:t>
            </a:r>
          </a:p>
        </p:txBody>
      </p:sp>
      <p:sp>
        <p:nvSpPr>
          <p:cNvPr id="66" name="TextBox 65">
            <a:extLst>
              <a:ext uri="{FF2B5EF4-FFF2-40B4-BE49-F238E27FC236}">
                <a16:creationId xmlns:a16="http://schemas.microsoft.com/office/drawing/2014/main" id="{024F8364-1117-4785-8996-4C7D432C9410}"/>
              </a:ext>
            </a:extLst>
          </p:cNvPr>
          <p:cNvSpPr txBox="1"/>
          <p:nvPr/>
        </p:nvSpPr>
        <p:spPr>
          <a:xfrm>
            <a:off x="9900489" y="5635954"/>
            <a:ext cx="570155" cy="369332"/>
          </a:xfrm>
          <a:prstGeom prst="rect">
            <a:avLst/>
          </a:prstGeom>
          <a:noFill/>
        </p:spPr>
        <p:txBody>
          <a:bodyPr wrap="square" numCol="1" rtlCol="0">
            <a:spAutoFit/>
          </a:bodyPr>
          <a:lstStyle/>
          <a:p>
            <a:pPr algn="ctr"/>
            <a:r>
              <a:rPr lang="en-US" b="0" dirty="0">
                <a:solidFill>
                  <a:schemeClr val="bg1"/>
                </a:solidFill>
                <a:latin typeface="Calibri" panose="020F0502020204030204" pitchFamily="34" charset="0"/>
                <a:cs typeface="Calibri" panose="020F0502020204030204" pitchFamily="34" charset="0"/>
              </a:rPr>
              <a:t>5</a:t>
            </a:r>
          </a:p>
        </p:txBody>
      </p:sp>
    </p:spTree>
    <p:extLst>
      <p:ext uri="{BB962C8B-B14F-4D97-AF65-F5344CB8AC3E}">
        <p14:creationId xmlns:p14="http://schemas.microsoft.com/office/powerpoint/2010/main" val="1325869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dirty="0"/>
              <a:t>APASL Recommendations for Prevention of</a:t>
            </a:r>
            <a:br>
              <a:rPr lang="en-US" dirty="0"/>
            </a:br>
            <a:r>
              <a:rPr lang="en-US" dirty="0"/>
              <a:t>HBV-Related HCC</a:t>
            </a:r>
          </a:p>
        </p:txBody>
      </p:sp>
      <p:sp>
        <p:nvSpPr>
          <p:cNvPr id="3" name="內容版面配置區 2"/>
          <p:cNvSpPr>
            <a:spLocks noGrp="1"/>
          </p:cNvSpPr>
          <p:nvPr>
            <p:ph idx="1"/>
          </p:nvPr>
        </p:nvSpPr>
        <p:spPr/>
        <p:txBody>
          <a:bodyPr/>
          <a:lstStyle/>
          <a:p>
            <a:r>
              <a:rPr lang="en-US" dirty="0"/>
              <a:t>Primary prophylaxis:</a:t>
            </a:r>
          </a:p>
          <a:p>
            <a:pPr lvl="1"/>
            <a:r>
              <a:rPr lang="en-US" i="1" dirty="0"/>
              <a:t>Universal HBV vaccination in infants should be implemented in all countries, especially in HBV-endemic areas (A1)</a:t>
            </a:r>
            <a:endParaRPr lang="en-US" dirty="0"/>
          </a:p>
          <a:p>
            <a:r>
              <a:rPr lang="en-US" dirty="0"/>
              <a:t>Secondary prophylaxis:</a:t>
            </a:r>
          </a:p>
          <a:p>
            <a:pPr lvl="1"/>
            <a:r>
              <a:rPr lang="en-US" i="1" dirty="0"/>
              <a:t>Effective and potentially long-term antiviral therapy should be started in all patients with chronic hepatitis B infection and active liver disease (B1)</a:t>
            </a:r>
          </a:p>
        </p:txBody>
      </p:sp>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23864" y="63666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Omata. Hepatol Int. 2017;11:317. </a:t>
            </a:r>
          </a:p>
        </p:txBody>
      </p:sp>
      <p:grpSp>
        <p:nvGrpSpPr>
          <p:cNvPr id="5" name="Group 7">
            <a:extLst>
              <a:ext uri="{FF2B5EF4-FFF2-40B4-BE49-F238E27FC236}">
                <a16:creationId xmlns:a16="http://schemas.microsoft.com/office/drawing/2014/main" id="{F009EE58-7747-4C84-B0A3-1AA62EE91CF1}"/>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E7AF7ACE-41DF-42B9-9EBF-5FDA6155B13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9D34965-71CA-4DAD-8B17-64413F4333C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1356153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HCC Risk Reduction: TDF vs Entecavir for HBV </a:t>
            </a:r>
            <a:br>
              <a:rPr lang="en-US" dirty="0"/>
            </a:br>
            <a:r>
              <a:rPr lang="en-US" dirty="0"/>
              <a:t>in Chinese Patients in Hong Kong</a:t>
            </a:r>
            <a:endParaRPr lang="en-US" altLang="en-US" dirty="0"/>
          </a:p>
        </p:txBody>
      </p:sp>
      <p:sp>
        <p:nvSpPr>
          <p:cNvPr id="2" name="Content Placeholder 1">
            <a:extLst>
              <a:ext uri="{FF2B5EF4-FFF2-40B4-BE49-F238E27FC236}">
                <a16:creationId xmlns:a16="http://schemas.microsoft.com/office/drawing/2014/main" id="{6609B30D-3430-469B-A7AB-03D0825D2F1E}"/>
              </a:ext>
            </a:extLst>
          </p:cNvPr>
          <p:cNvSpPr>
            <a:spLocks noGrp="1"/>
          </p:cNvSpPr>
          <p:nvPr>
            <p:ph idx="1"/>
          </p:nvPr>
        </p:nvSpPr>
        <p:spPr/>
        <p:txBody>
          <a:bodyPr/>
          <a:lstStyle/>
          <a:p>
            <a:r>
              <a:rPr lang="en-US" sz="2400" dirty="0"/>
              <a:t>Retrospective analysis of HCC risk in 29,350 consecutive adult patients with chronic HBV infection initially receiving treatment with TDF or ETV from Jan 2008 through June 2018 </a:t>
            </a:r>
          </a:p>
          <a:p>
            <a:r>
              <a:rPr lang="en-US" sz="2400" dirty="0"/>
              <a:t>Exclusion criteria:</a:t>
            </a:r>
          </a:p>
          <a:p>
            <a:pPr lvl="1"/>
            <a:r>
              <a:rPr lang="en-US" sz="2200" dirty="0"/>
              <a:t>Coinfection with HDV, HCV, HIV </a:t>
            </a:r>
          </a:p>
          <a:p>
            <a:pPr lvl="1"/>
            <a:r>
              <a:rPr lang="en-US" sz="2200" dirty="0"/>
              <a:t>HCC, liver transplant or </a:t>
            </a:r>
            <a:r>
              <a:rPr lang="en-US" sz="2200" dirty="0" err="1"/>
              <a:t>nonhepatic</a:t>
            </a:r>
            <a:r>
              <a:rPr lang="en-US" sz="2200" dirty="0"/>
              <a:t> cancers at baseline or HCC/liver transplant within </a:t>
            </a:r>
            <a:br>
              <a:rPr lang="en-US" sz="2200" dirty="0"/>
            </a:br>
            <a:r>
              <a:rPr lang="en-US" sz="2200" dirty="0"/>
              <a:t>6 </a:t>
            </a:r>
            <a:r>
              <a:rPr lang="en-US" sz="2200" dirty="0" err="1"/>
              <a:t>mo</a:t>
            </a:r>
            <a:r>
              <a:rPr lang="en-US" sz="2200" dirty="0"/>
              <a:t> of starting chronic hepatitis B treatment</a:t>
            </a:r>
          </a:p>
          <a:p>
            <a:pPr lvl="1"/>
            <a:r>
              <a:rPr lang="en-US" sz="2200" dirty="0"/>
              <a:t>Prior treatment with </a:t>
            </a:r>
            <a:r>
              <a:rPr lang="en-US" sz="2200" dirty="0" err="1"/>
              <a:t>nucleos</a:t>
            </a:r>
            <a:r>
              <a:rPr lang="en-US" sz="2200" dirty="0"/>
              <a:t>(t)ide analogues or peginterferon</a:t>
            </a:r>
          </a:p>
          <a:p>
            <a:r>
              <a:rPr lang="en-US" sz="2400" dirty="0"/>
              <a:t>Participants’ clinical characteristics were comparable after propensity score weighting</a:t>
            </a:r>
          </a:p>
          <a:p>
            <a:r>
              <a:rPr lang="en-US" sz="2400" dirty="0"/>
              <a:t>Median follow-up time: 3.6 </a:t>
            </a:r>
            <a:r>
              <a:rPr lang="en-US" sz="2400" dirty="0" err="1"/>
              <a:t>yr</a:t>
            </a:r>
            <a:endParaRPr lang="en-US" sz="2400" dirty="0"/>
          </a:p>
          <a:p>
            <a:endParaRPr lang="en-US" sz="2400" dirty="0"/>
          </a:p>
        </p:txBody>
      </p:sp>
      <p:grpSp>
        <p:nvGrpSpPr>
          <p:cNvPr id="16" name="Group 7">
            <a:extLst>
              <a:ext uri="{FF2B5EF4-FFF2-40B4-BE49-F238E27FC236}">
                <a16:creationId xmlns:a16="http://schemas.microsoft.com/office/drawing/2014/main" id="{3D72E830-4749-4965-BECF-514D711C65D7}"/>
              </a:ext>
            </a:extLst>
          </p:cNvPr>
          <p:cNvGrpSpPr>
            <a:grpSpLocks/>
          </p:cNvGrpSpPr>
          <p:nvPr/>
        </p:nvGrpSpPr>
        <p:grpSpPr bwMode="auto">
          <a:xfrm>
            <a:off x="9389569" y="6216652"/>
            <a:ext cx="2488502" cy="447822"/>
            <a:chOff x="9527309" y="3551529"/>
            <a:chExt cx="2488502" cy="448324"/>
          </a:xfrm>
        </p:grpSpPr>
        <p:pic>
          <p:nvPicPr>
            <p:cNvPr id="17" name="Picture 9">
              <a:extLst>
                <a:ext uri="{FF2B5EF4-FFF2-40B4-BE49-F238E27FC236}">
                  <a16:creationId xmlns:a16="http://schemas.microsoft.com/office/drawing/2014/main" id="{8093D2DC-918A-451F-8D77-5D1C6B92568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 name="Rectangle 8">
              <a:extLst>
                <a:ext uri="{FF2B5EF4-FFF2-40B4-BE49-F238E27FC236}">
                  <a16:creationId xmlns:a16="http://schemas.microsoft.com/office/drawing/2014/main" id="{036A9123-D0E4-4652-A019-C161E5E1470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9" name="Text Box 11">
            <a:extLst>
              <a:ext uri="{FF2B5EF4-FFF2-40B4-BE49-F238E27FC236}">
                <a16:creationId xmlns:a16="http://schemas.microsoft.com/office/drawing/2014/main" id="{CF78F2BA-8648-4E20-938F-F6CFC6A45CCF}"/>
              </a:ext>
            </a:extLst>
          </p:cNvPr>
          <p:cNvSpPr txBox="1">
            <a:spLocks noChangeArrowheads="1"/>
          </p:cNvSpPr>
          <p:nvPr/>
        </p:nvSpPr>
        <p:spPr bwMode="auto">
          <a:xfrm>
            <a:off x="414339" y="636102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Yip. Gastroenterology 2020;158:215.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3CC2C-642E-4ACD-9264-E494B7E258D7}"/>
              </a:ext>
            </a:extLst>
          </p:cNvPr>
          <p:cNvSpPr>
            <a:spLocks noGrp="1"/>
          </p:cNvSpPr>
          <p:nvPr>
            <p:ph type="title"/>
          </p:nvPr>
        </p:nvSpPr>
        <p:spPr/>
        <p:txBody>
          <a:bodyPr/>
          <a:lstStyle/>
          <a:p>
            <a:r>
              <a:rPr lang="en-US" dirty="0"/>
              <a:t>HCC Risk Reduction: TDF vs Entecavir for HBV </a:t>
            </a:r>
            <a:br>
              <a:rPr lang="en-US" dirty="0"/>
            </a:br>
            <a:r>
              <a:rPr lang="en-US" dirty="0"/>
              <a:t>in Chinese Patients in Hong Kong</a:t>
            </a:r>
          </a:p>
        </p:txBody>
      </p:sp>
      <p:sp>
        <p:nvSpPr>
          <p:cNvPr id="3" name="Content Placeholder 2">
            <a:extLst>
              <a:ext uri="{FF2B5EF4-FFF2-40B4-BE49-F238E27FC236}">
                <a16:creationId xmlns:a16="http://schemas.microsoft.com/office/drawing/2014/main" id="{6652C23E-0F5F-4DD2-A6F3-96F3ED5ABC1C}"/>
              </a:ext>
            </a:extLst>
          </p:cNvPr>
          <p:cNvSpPr>
            <a:spLocks noGrp="1"/>
          </p:cNvSpPr>
          <p:nvPr>
            <p:ph sz="half" idx="1"/>
          </p:nvPr>
        </p:nvSpPr>
        <p:spPr>
          <a:xfrm>
            <a:off x="601820" y="1510730"/>
            <a:ext cx="5204620" cy="4678738"/>
          </a:xfrm>
        </p:spPr>
        <p:txBody>
          <a:bodyPr/>
          <a:lstStyle/>
          <a:p>
            <a:r>
              <a:rPr lang="en-US" sz="2400" dirty="0"/>
              <a:t>1386/28,401 (4.9%) in ETV group vs 8/1309 (0.6%) in TDF group developed HCC</a:t>
            </a:r>
          </a:p>
          <a:p>
            <a:r>
              <a:rPr lang="en-US" sz="2400" dirty="0"/>
              <a:t>After propensity score weighting, subdistribution hazard ratio for development of HCC in TDF vs ETV groups</a:t>
            </a:r>
          </a:p>
          <a:p>
            <a:pPr lvl="1"/>
            <a:r>
              <a:rPr lang="en-US" sz="2200" dirty="0"/>
              <a:t>0.36 (95% CI: 0.16-0.80; </a:t>
            </a:r>
            <a:r>
              <a:rPr lang="en-US" sz="2200" i="1" dirty="0"/>
              <a:t>P </a:t>
            </a:r>
            <a:r>
              <a:rPr lang="en-US" sz="2200" dirty="0"/>
              <a:t>= .013)</a:t>
            </a:r>
          </a:p>
        </p:txBody>
      </p:sp>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14339" y="636102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Yip. Gastroenterology 2020;158:215.</a:t>
            </a:r>
          </a:p>
        </p:txBody>
      </p:sp>
      <p:grpSp>
        <p:nvGrpSpPr>
          <p:cNvPr id="5" name="Group 7">
            <a:extLst>
              <a:ext uri="{FF2B5EF4-FFF2-40B4-BE49-F238E27FC236}">
                <a16:creationId xmlns:a16="http://schemas.microsoft.com/office/drawing/2014/main" id="{F009EE58-7747-4C84-B0A3-1AA62EE91CF1}"/>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E7AF7ACE-41DF-42B9-9EBF-5FDA6155B13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9D34965-71CA-4DAD-8B17-64413F4333C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79" name="TextBox 5">
            <a:extLst>
              <a:ext uri="{FF2B5EF4-FFF2-40B4-BE49-F238E27FC236}">
                <a16:creationId xmlns:a16="http://schemas.microsoft.com/office/drawing/2014/main" id="{65F798A7-36AB-4B30-B7CE-E76EBD8CC981}"/>
              </a:ext>
            </a:extLst>
          </p:cNvPr>
          <p:cNvSpPr txBox="1"/>
          <p:nvPr/>
        </p:nvSpPr>
        <p:spPr>
          <a:xfrm>
            <a:off x="10669022" y="2988375"/>
            <a:ext cx="1384998" cy="523220"/>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400" b="1" dirty="0">
                <a:solidFill>
                  <a:schemeClr val="accent1"/>
                </a:solidFill>
                <a:latin typeface="Calibri" panose="020F0502020204030204" pitchFamily="34" charset="0"/>
                <a:cs typeface="Calibri" panose="020F0502020204030204" pitchFamily="34" charset="0"/>
              </a:rPr>
              <a:t>ETV: 2.9</a:t>
            </a:r>
            <a:r>
              <a:rPr kumimoji="0" lang="en-GB" sz="1400" b="0" i="0" u="none" strike="noStrike" kern="1200" cap="none" spc="0" normalizeH="0" baseline="3000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GB" sz="1400" b="0" i="0" u="none" strike="noStrike" kern="1200" cap="none" spc="0" normalizeH="0" baseline="30000" noProof="0" dirty="0">
                <a:ln>
                  <a:noFill/>
                </a:ln>
                <a:solidFill>
                  <a:schemeClr val="accent2"/>
                </a:solidFill>
                <a:effectLst/>
                <a:uLnTx/>
                <a:uFillTx/>
                <a:latin typeface="Calibri" panose="020F0502020204030204" pitchFamily="34" charset="0"/>
                <a:cs typeface="Calibri" panose="020F0502020204030204" pitchFamily="34" charset="0"/>
              </a:rPr>
              <a:t>†</a:t>
            </a:r>
            <a:r>
              <a:rPr lang="en-US" sz="1400" b="0" baseline="30000" dirty="0">
                <a:solidFill>
                  <a:schemeClr val="accent1"/>
                </a:solidFill>
                <a:latin typeface="Calibri" panose="020F0502020204030204" pitchFamily="34" charset="0"/>
                <a:cs typeface="Calibri" panose="020F0502020204030204" pitchFamily="34" charset="0"/>
              </a:rPr>
              <a:t> </a:t>
            </a:r>
            <a:br>
              <a:rPr lang="en-US" sz="1400" b="0" baseline="30000" dirty="0">
                <a:solidFill>
                  <a:schemeClr val="accent1"/>
                </a:solidFill>
                <a:latin typeface="Calibri" panose="020F0502020204030204" pitchFamily="34" charset="0"/>
                <a:cs typeface="Calibri" panose="020F0502020204030204" pitchFamily="34" charset="0"/>
              </a:rPr>
            </a:br>
            <a:r>
              <a:rPr kumimoji="0" lang="en-US" sz="140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(95% CI: </a:t>
            </a:r>
            <a:r>
              <a:rPr lang="en-US" sz="1400" b="0" dirty="0">
                <a:solidFill>
                  <a:schemeClr val="accent1"/>
                </a:solidFill>
                <a:latin typeface="Calibri" panose="020F0502020204030204" pitchFamily="34" charset="0"/>
                <a:cs typeface="Calibri" panose="020F0502020204030204" pitchFamily="34" charset="0"/>
              </a:rPr>
              <a:t>1.8-</a:t>
            </a:r>
            <a:r>
              <a:rPr kumimoji="0" lang="en-US" sz="140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4.7</a:t>
            </a:r>
            <a:r>
              <a:rPr kumimoji="0" lang="en-US" sz="120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a:t>
            </a:r>
            <a:endParaRPr kumimoji="0" lang="en-US" sz="160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endParaRPr>
          </a:p>
        </p:txBody>
      </p:sp>
      <p:sp>
        <p:nvSpPr>
          <p:cNvPr id="80" name="TextBox 6">
            <a:extLst>
              <a:ext uri="{FF2B5EF4-FFF2-40B4-BE49-F238E27FC236}">
                <a16:creationId xmlns:a16="http://schemas.microsoft.com/office/drawing/2014/main" id="{C266ECCC-8882-4A5F-AF50-AEB918084885}"/>
              </a:ext>
            </a:extLst>
          </p:cNvPr>
          <p:cNvSpPr txBox="1"/>
          <p:nvPr/>
        </p:nvSpPr>
        <p:spPr>
          <a:xfrm>
            <a:off x="10669821" y="3615683"/>
            <a:ext cx="1443951" cy="523220"/>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TDF: 1.2</a:t>
            </a:r>
            <a:r>
              <a:rPr kumimoji="0" lang="en-GB" sz="1400" b="0" i="0" u="none" strike="noStrike" kern="1200" cap="none" spc="0" normalizeH="0" baseline="30000" noProof="0" dirty="0">
                <a:ln>
                  <a:noFill/>
                </a:ln>
                <a:solidFill>
                  <a:schemeClr val="accent3"/>
                </a:solidFill>
                <a:effectLst/>
                <a:uLnTx/>
                <a:uFillTx/>
                <a:latin typeface="Calibri" panose="020F0502020204030204" pitchFamily="34" charset="0"/>
                <a:cs typeface="Calibri" panose="020F0502020204030204" pitchFamily="34" charset="0"/>
              </a:rPr>
              <a:t> †</a:t>
            </a:r>
            <a:br>
              <a:rPr lang="en-US" sz="1400" b="0" baseline="30000" dirty="0">
                <a:solidFill>
                  <a:schemeClr val="accent3"/>
                </a:solidFill>
                <a:latin typeface="Calibri" panose="020F0502020204030204" pitchFamily="34" charset="0"/>
                <a:cs typeface="Calibri" panose="020F0502020204030204" pitchFamily="34" charset="0"/>
              </a:rPr>
            </a:br>
            <a:r>
              <a:rPr lang="en-US" sz="1400" b="0" dirty="0">
                <a:solidFill>
                  <a:schemeClr val="accent3"/>
                </a:solidFill>
                <a:latin typeface="Calibri" panose="020F0502020204030204" pitchFamily="34" charset="0"/>
                <a:cs typeface="Calibri" panose="020F0502020204030204" pitchFamily="34" charset="0"/>
              </a:rPr>
              <a:t>(</a:t>
            </a:r>
            <a:r>
              <a:rPr kumimoji="0" lang="en-US" sz="1400" b="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95% CI: 0.5-2.4)</a:t>
            </a:r>
          </a:p>
        </p:txBody>
      </p:sp>
      <p:sp>
        <p:nvSpPr>
          <p:cNvPr id="16" name="Text Placeholder 4">
            <a:extLst>
              <a:ext uri="{FF2B5EF4-FFF2-40B4-BE49-F238E27FC236}">
                <a16:creationId xmlns:a16="http://schemas.microsoft.com/office/drawing/2014/main" id="{3DDDCFAF-24F1-444A-90AE-76E36521B2B8}"/>
              </a:ext>
            </a:extLst>
          </p:cNvPr>
          <p:cNvSpPr txBox="1">
            <a:spLocks/>
          </p:cNvSpPr>
          <p:nvPr/>
        </p:nvSpPr>
        <p:spPr>
          <a:xfrm>
            <a:off x="3257006" y="6322673"/>
            <a:ext cx="6393311" cy="529225"/>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1800" b="0" kern="1200">
                <a:solidFill>
                  <a:srgbClr val="92D050"/>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r>
              <a:rPr lang="en-GB" sz="1400" dirty="0">
                <a:solidFill>
                  <a:prstClr val="black"/>
                </a:solidFill>
                <a:latin typeface="Calibri" panose="020F0502020204030204" pitchFamily="34" charset="0"/>
                <a:cs typeface="Calibri" panose="020F0502020204030204" pitchFamily="34" charset="0"/>
              </a:rPr>
              <a:t>E</a:t>
            </a:r>
            <a:r>
              <a:rPr kumimoji="0" lang="en-GB" sz="1400" b="0" i="0" u="none" strike="noStrike" kern="1200" cap="none" spc="0" normalizeH="0" noProof="0" dirty="0">
                <a:ln>
                  <a:noFill/>
                </a:ln>
                <a:solidFill>
                  <a:prstClr val="black"/>
                </a:solidFill>
                <a:effectLst/>
                <a:uLnTx/>
                <a:uFillTx/>
                <a:latin typeface="Calibri" panose="020F0502020204030204" pitchFamily="34" charset="0"/>
                <a:cs typeface="Calibri" panose="020F0502020204030204" pitchFamily="34" charset="0"/>
              </a:rPr>
              <a:t>stimated by Kaplan-Meier method. </a:t>
            </a:r>
            <a:r>
              <a:rPr kumimoji="0" lang="en-GB" sz="1400" b="0" i="0" u="none" strike="noStrike" kern="1200" cap="none" spc="0" normalizeH="0" baseline="30000" noProof="0" dirty="0">
                <a:ln>
                  <a:noFill/>
                </a:ln>
                <a:solidFill>
                  <a:prstClr val="black"/>
                </a:solidFill>
                <a:effectLst/>
                <a:uLnTx/>
                <a:uFillTx/>
                <a:latin typeface="Calibri" panose="020F0502020204030204" pitchFamily="34" charset="0"/>
                <a:cs typeface="Calibri" panose="020F0502020204030204" pitchFamily="34" charset="0"/>
              </a:rPr>
              <a:t>†</a:t>
            </a:r>
            <a:r>
              <a:rPr kumimoji="0" lang="en-US" sz="1400" b="0" i="0" u="none" strike="noStrike" kern="1200" cap="none" spc="0" normalizeH="0" noProof="0" dirty="0">
                <a:ln>
                  <a:noFill/>
                </a:ln>
                <a:solidFill>
                  <a:prstClr val="black"/>
                </a:solidFill>
                <a:effectLst/>
                <a:uLnTx/>
                <a:uFillTx/>
                <a:latin typeface="Calibri" panose="020F0502020204030204" pitchFamily="34" charset="0"/>
                <a:cs typeface="Calibri" panose="020F0502020204030204" pitchFamily="34" charset="0"/>
              </a:rPr>
              <a:t>Result from a single imputation data set. </a:t>
            </a:r>
            <a:endParaRPr kumimoji="0" lang="en-GB" sz="1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sz="105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17" name="Text Placeholder 4">
            <a:extLst>
              <a:ext uri="{FF2B5EF4-FFF2-40B4-BE49-F238E27FC236}">
                <a16:creationId xmlns:a16="http://schemas.microsoft.com/office/drawing/2014/main" id="{93ECEE31-3A0F-4B64-9F11-A103FE57A26A}"/>
              </a:ext>
            </a:extLst>
          </p:cNvPr>
          <p:cNvSpPr txBox="1">
            <a:spLocks/>
          </p:cNvSpPr>
          <p:nvPr/>
        </p:nvSpPr>
        <p:spPr>
          <a:xfrm>
            <a:off x="6385562" y="1645584"/>
            <a:ext cx="5370079" cy="680305"/>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1800" b="0" kern="1200">
                <a:solidFill>
                  <a:srgbClr val="92D050"/>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GB" b="1" dirty="0">
                <a:solidFill>
                  <a:prstClr val="black"/>
                </a:solidFill>
                <a:latin typeface="Calibri" panose="020F0502020204030204" pitchFamily="34" charset="0"/>
                <a:cs typeface="Calibri" panose="020F0502020204030204" pitchFamily="34" charset="0"/>
              </a:rPr>
              <a:t>Cumulative Incidence* of HCC by Drug Treatment in Propensity-Weighted Cohort With Chronic Hepatitis B</a:t>
            </a:r>
            <a:endParaRPr kumimoji="0" lang="en-GB"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CAAD324B-8DB3-EA45-8B2C-674FC6C5A483}"/>
              </a:ext>
            </a:extLst>
          </p:cNvPr>
          <p:cNvSpPr txBox="1"/>
          <p:nvPr/>
        </p:nvSpPr>
        <p:spPr bwMode="auto">
          <a:xfrm rot="16200000">
            <a:off x="5328179" y="3117461"/>
            <a:ext cx="27660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GB" dirty="0">
                <a:solidFill>
                  <a:prstClr val="black"/>
                </a:solidFill>
                <a:latin typeface="Calibri" panose="020F0502020204030204" pitchFamily="34" charset="0"/>
                <a:cs typeface="Calibri" panose="020F0502020204030204" pitchFamily="34" charset="0"/>
              </a:rPr>
              <a:t>Cumulative </a:t>
            </a:r>
            <a:br>
              <a:rPr lang="en-GB" dirty="0">
                <a:solidFill>
                  <a:prstClr val="black"/>
                </a:solidFill>
                <a:latin typeface="Calibri" panose="020F0502020204030204" pitchFamily="34" charset="0"/>
                <a:cs typeface="Calibri" panose="020F0502020204030204" pitchFamily="34" charset="0"/>
              </a:rPr>
            </a:br>
            <a:r>
              <a:rPr lang="en-GB" dirty="0">
                <a:solidFill>
                  <a:prstClr val="black"/>
                </a:solidFill>
                <a:latin typeface="Calibri" panose="020F0502020204030204" pitchFamily="34" charset="0"/>
                <a:cs typeface="Calibri" panose="020F0502020204030204" pitchFamily="34" charset="0"/>
              </a:rPr>
              <a:t>Incidence (%)</a:t>
            </a:r>
          </a:p>
        </p:txBody>
      </p:sp>
      <p:cxnSp>
        <p:nvCxnSpPr>
          <p:cNvPr id="12" name="Straight Connector 11">
            <a:extLst>
              <a:ext uri="{FF2B5EF4-FFF2-40B4-BE49-F238E27FC236}">
                <a16:creationId xmlns:a16="http://schemas.microsoft.com/office/drawing/2014/main" id="{416B4E36-A6A5-D448-9815-D0163B0F51E8}"/>
              </a:ext>
            </a:extLst>
          </p:cNvPr>
          <p:cNvCxnSpPr>
            <a:cxnSpLocks/>
          </p:cNvCxnSpPr>
          <p:nvPr/>
        </p:nvCxnSpPr>
        <p:spPr bwMode="auto">
          <a:xfrm flipV="1">
            <a:off x="7331480" y="2641616"/>
            <a:ext cx="0" cy="1745566"/>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2DB1D44-1329-244B-9E7D-E8F116C6BF49}"/>
              </a:ext>
            </a:extLst>
          </p:cNvPr>
          <p:cNvCxnSpPr>
            <a:cxnSpLocks/>
          </p:cNvCxnSpPr>
          <p:nvPr/>
        </p:nvCxnSpPr>
        <p:spPr bwMode="auto">
          <a:xfrm flipH="1">
            <a:off x="7262900" y="27206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C6FED88-E4E0-A542-9B01-DE18DC03A9B8}"/>
              </a:ext>
            </a:extLst>
          </p:cNvPr>
          <p:cNvCxnSpPr>
            <a:cxnSpLocks/>
          </p:cNvCxnSpPr>
          <p:nvPr/>
        </p:nvCxnSpPr>
        <p:spPr bwMode="auto">
          <a:xfrm flipH="1">
            <a:off x="7262900" y="32761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55D110B-F624-8A45-AD3E-26C5486EF6EC}"/>
              </a:ext>
            </a:extLst>
          </p:cNvPr>
          <p:cNvCxnSpPr>
            <a:cxnSpLocks/>
          </p:cNvCxnSpPr>
          <p:nvPr/>
        </p:nvCxnSpPr>
        <p:spPr bwMode="auto">
          <a:xfrm flipH="1">
            <a:off x="7262900" y="38316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67B33C09-15F7-3942-BECD-C278BC47D841}"/>
              </a:ext>
            </a:extLst>
          </p:cNvPr>
          <p:cNvCxnSpPr>
            <a:cxnSpLocks/>
          </p:cNvCxnSpPr>
          <p:nvPr/>
        </p:nvCxnSpPr>
        <p:spPr bwMode="auto">
          <a:xfrm flipH="1">
            <a:off x="7262900" y="4387182"/>
            <a:ext cx="64008" cy="0"/>
          </a:xfrm>
          <a:prstGeom prst="line">
            <a:avLst/>
          </a:prstGeom>
          <a:noFill/>
          <a:ln w="28575" cap="flat" cmpd="sng" algn="ctr">
            <a:solidFill>
              <a:schemeClr val="bg1"/>
            </a:solidFill>
            <a:prstDash val="solid"/>
            <a:round/>
            <a:headEnd type="none" w="med" len="med"/>
            <a:tailEnd type="none" w="med" len="med"/>
          </a:ln>
          <a:effectLst/>
        </p:spPr>
      </p:cxnSp>
      <p:sp>
        <p:nvSpPr>
          <p:cNvPr id="33" name="TextBox 32">
            <a:extLst>
              <a:ext uri="{FF2B5EF4-FFF2-40B4-BE49-F238E27FC236}">
                <a16:creationId xmlns:a16="http://schemas.microsoft.com/office/drawing/2014/main" id="{9E5A4F29-4E6B-4C4B-ADF2-8577AB596350}"/>
              </a:ext>
            </a:extLst>
          </p:cNvPr>
          <p:cNvSpPr txBox="1"/>
          <p:nvPr/>
        </p:nvSpPr>
        <p:spPr bwMode="auto">
          <a:xfrm>
            <a:off x="7359851" y="4628666"/>
            <a:ext cx="3719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Follow-up Duration (Yr)</a:t>
            </a:r>
          </a:p>
        </p:txBody>
      </p:sp>
      <p:cxnSp>
        <p:nvCxnSpPr>
          <p:cNvPr id="21" name="Straight Connector 20">
            <a:extLst>
              <a:ext uri="{FF2B5EF4-FFF2-40B4-BE49-F238E27FC236}">
                <a16:creationId xmlns:a16="http://schemas.microsoft.com/office/drawing/2014/main" id="{42D57F53-3827-B046-B70B-54F5003E9AB1}"/>
              </a:ext>
            </a:extLst>
          </p:cNvPr>
          <p:cNvCxnSpPr>
            <a:cxnSpLocks/>
          </p:cNvCxnSpPr>
          <p:nvPr/>
        </p:nvCxnSpPr>
        <p:spPr bwMode="auto">
          <a:xfrm>
            <a:off x="7326908" y="43871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976C7AF1-E165-6446-A669-2F7FCDF521FF}"/>
              </a:ext>
            </a:extLst>
          </p:cNvPr>
          <p:cNvCxnSpPr>
            <a:cxnSpLocks/>
          </p:cNvCxnSpPr>
          <p:nvPr/>
        </p:nvCxnSpPr>
        <p:spPr bwMode="auto">
          <a:xfrm>
            <a:off x="8075952" y="43871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3235B64-C8AC-0C43-81E6-2C8D85659575}"/>
              </a:ext>
            </a:extLst>
          </p:cNvPr>
          <p:cNvCxnSpPr>
            <a:cxnSpLocks/>
          </p:cNvCxnSpPr>
          <p:nvPr/>
        </p:nvCxnSpPr>
        <p:spPr bwMode="auto">
          <a:xfrm>
            <a:off x="8824996" y="43871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5987B0E-5D7B-134D-8B3C-70346C025A75}"/>
              </a:ext>
            </a:extLst>
          </p:cNvPr>
          <p:cNvCxnSpPr>
            <a:cxnSpLocks/>
          </p:cNvCxnSpPr>
          <p:nvPr/>
        </p:nvCxnSpPr>
        <p:spPr bwMode="auto">
          <a:xfrm>
            <a:off x="9574040" y="43871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D52B8F4-49E3-E949-A5EB-D23933201706}"/>
              </a:ext>
            </a:extLst>
          </p:cNvPr>
          <p:cNvCxnSpPr>
            <a:cxnSpLocks/>
          </p:cNvCxnSpPr>
          <p:nvPr/>
        </p:nvCxnSpPr>
        <p:spPr bwMode="auto">
          <a:xfrm>
            <a:off x="10323084" y="43871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F37E4E84-4913-554A-9EA7-3483F928A766}"/>
              </a:ext>
            </a:extLst>
          </p:cNvPr>
          <p:cNvCxnSpPr>
            <a:cxnSpLocks/>
          </p:cNvCxnSpPr>
          <p:nvPr/>
        </p:nvCxnSpPr>
        <p:spPr bwMode="auto">
          <a:xfrm>
            <a:off x="11072128" y="4387182"/>
            <a:ext cx="0" cy="64008"/>
          </a:xfrm>
          <a:prstGeom prst="line">
            <a:avLst/>
          </a:prstGeom>
          <a:noFill/>
          <a:ln w="28575" cap="flat" cmpd="sng" algn="ctr">
            <a:solidFill>
              <a:schemeClr val="bg1"/>
            </a:solidFill>
            <a:prstDash val="solid"/>
            <a:round/>
            <a:headEnd type="none" w="med" len="med"/>
            <a:tailEnd type="none" w="med" len="med"/>
          </a:ln>
          <a:effectLst/>
        </p:spPr>
      </p:cxnSp>
      <p:sp>
        <p:nvSpPr>
          <p:cNvPr id="32" name="TextBox 31">
            <a:extLst>
              <a:ext uri="{FF2B5EF4-FFF2-40B4-BE49-F238E27FC236}">
                <a16:creationId xmlns:a16="http://schemas.microsoft.com/office/drawing/2014/main" id="{A58833BC-3E7D-FE49-8238-76712270FDAD}"/>
              </a:ext>
            </a:extLst>
          </p:cNvPr>
          <p:cNvSpPr txBox="1"/>
          <p:nvPr/>
        </p:nvSpPr>
        <p:spPr bwMode="auto">
          <a:xfrm>
            <a:off x="7191853" y="4377580"/>
            <a:ext cx="256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2" name="TextBox 41">
            <a:extLst>
              <a:ext uri="{FF2B5EF4-FFF2-40B4-BE49-F238E27FC236}">
                <a16:creationId xmlns:a16="http://schemas.microsoft.com/office/drawing/2014/main" id="{50027F1F-FDEF-C042-92B0-F54C8EDA4A77}"/>
              </a:ext>
            </a:extLst>
          </p:cNvPr>
          <p:cNvSpPr txBox="1"/>
          <p:nvPr/>
        </p:nvSpPr>
        <p:spPr bwMode="auto">
          <a:xfrm>
            <a:off x="7943056" y="4377580"/>
            <a:ext cx="256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43" name="TextBox 42">
            <a:extLst>
              <a:ext uri="{FF2B5EF4-FFF2-40B4-BE49-F238E27FC236}">
                <a16:creationId xmlns:a16="http://schemas.microsoft.com/office/drawing/2014/main" id="{B200C75C-C4D0-EC4C-843B-763720A56D24}"/>
              </a:ext>
            </a:extLst>
          </p:cNvPr>
          <p:cNvSpPr txBox="1"/>
          <p:nvPr/>
        </p:nvSpPr>
        <p:spPr bwMode="auto">
          <a:xfrm>
            <a:off x="8694259" y="4377580"/>
            <a:ext cx="256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44" name="TextBox 43">
            <a:extLst>
              <a:ext uri="{FF2B5EF4-FFF2-40B4-BE49-F238E27FC236}">
                <a16:creationId xmlns:a16="http://schemas.microsoft.com/office/drawing/2014/main" id="{A5D6F12E-F04A-F44D-843D-3988337BC249}"/>
              </a:ext>
            </a:extLst>
          </p:cNvPr>
          <p:cNvSpPr txBox="1"/>
          <p:nvPr/>
        </p:nvSpPr>
        <p:spPr bwMode="auto">
          <a:xfrm>
            <a:off x="9445462" y="4377580"/>
            <a:ext cx="256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45" name="TextBox 44">
            <a:extLst>
              <a:ext uri="{FF2B5EF4-FFF2-40B4-BE49-F238E27FC236}">
                <a16:creationId xmlns:a16="http://schemas.microsoft.com/office/drawing/2014/main" id="{2F978CB8-F52E-F34E-B75D-4BABCA1E794B}"/>
              </a:ext>
            </a:extLst>
          </p:cNvPr>
          <p:cNvSpPr txBox="1"/>
          <p:nvPr/>
        </p:nvSpPr>
        <p:spPr bwMode="auto">
          <a:xfrm>
            <a:off x="10196665" y="4377580"/>
            <a:ext cx="256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46" name="TextBox 45">
            <a:extLst>
              <a:ext uri="{FF2B5EF4-FFF2-40B4-BE49-F238E27FC236}">
                <a16:creationId xmlns:a16="http://schemas.microsoft.com/office/drawing/2014/main" id="{514FF1BD-455D-8945-88DF-C7BD8B557708}"/>
              </a:ext>
            </a:extLst>
          </p:cNvPr>
          <p:cNvSpPr txBox="1"/>
          <p:nvPr/>
        </p:nvSpPr>
        <p:spPr bwMode="auto">
          <a:xfrm>
            <a:off x="10947866" y="4377580"/>
            <a:ext cx="256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51" name="TextBox 50">
            <a:extLst>
              <a:ext uri="{FF2B5EF4-FFF2-40B4-BE49-F238E27FC236}">
                <a16:creationId xmlns:a16="http://schemas.microsoft.com/office/drawing/2014/main" id="{FBBC47EF-44FA-A044-A1F8-565C064993CF}"/>
              </a:ext>
            </a:extLst>
          </p:cNvPr>
          <p:cNvSpPr txBox="1"/>
          <p:nvPr/>
        </p:nvSpPr>
        <p:spPr bwMode="auto">
          <a:xfrm>
            <a:off x="6824110" y="2531632"/>
            <a:ext cx="4884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3" name="TextBox 52">
            <a:extLst>
              <a:ext uri="{FF2B5EF4-FFF2-40B4-BE49-F238E27FC236}">
                <a16:creationId xmlns:a16="http://schemas.microsoft.com/office/drawing/2014/main" id="{E49BAA92-52F7-9C48-B0AA-36E6D97BB003}"/>
              </a:ext>
            </a:extLst>
          </p:cNvPr>
          <p:cNvSpPr txBox="1"/>
          <p:nvPr/>
        </p:nvSpPr>
        <p:spPr bwMode="auto">
          <a:xfrm>
            <a:off x="6824110" y="3085392"/>
            <a:ext cx="4884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55" name="TextBox 54">
            <a:extLst>
              <a:ext uri="{FF2B5EF4-FFF2-40B4-BE49-F238E27FC236}">
                <a16:creationId xmlns:a16="http://schemas.microsoft.com/office/drawing/2014/main" id="{6C2A39F0-5618-E045-9099-A9C441B89F08}"/>
              </a:ext>
            </a:extLst>
          </p:cNvPr>
          <p:cNvSpPr txBox="1"/>
          <p:nvPr/>
        </p:nvSpPr>
        <p:spPr bwMode="auto">
          <a:xfrm>
            <a:off x="6824110" y="3639152"/>
            <a:ext cx="4884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57" name="TextBox 56">
            <a:extLst>
              <a:ext uri="{FF2B5EF4-FFF2-40B4-BE49-F238E27FC236}">
                <a16:creationId xmlns:a16="http://schemas.microsoft.com/office/drawing/2014/main" id="{0BB84203-F416-A545-A98B-218F855B2034}"/>
              </a:ext>
            </a:extLst>
          </p:cNvPr>
          <p:cNvSpPr txBox="1"/>
          <p:nvPr/>
        </p:nvSpPr>
        <p:spPr bwMode="auto">
          <a:xfrm>
            <a:off x="6824110" y="4192914"/>
            <a:ext cx="4884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8" name="TextBox 57">
            <a:extLst>
              <a:ext uri="{FF2B5EF4-FFF2-40B4-BE49-F238E27FC236}">
                <a16:creationId xmlns:a16="http://schemas.microsoft.com/office/drawing/2014/main" id="{C0552FCB-FA70-2D43-A117-51F76C441E4C}"/>
              </a:ext>
            </a:extLst>
          </p:cNvPr>
          <p:cNvSpPr txBox="1"/>
          <p:nvPr/>
        </p:nvSpPr>
        <p:spPr bwMode="auto">
          <a:xfrm>
            <a:off x="5619262" y="4853828"/>
            <a:ext cx="138255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ETV</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TDF</a:t>
            </a:r>
          </a:p>
        </p:txBody>
      </p:sp>
      <p:sp>
        <p:nvSpPr>
          <p:cNvPr id="59" name="TextBox 58">
            <a:extLst>
              <a:ext uri="{FF2B5EF4-FFF2-40B4-BE49-F238E27FC236}">
                <a16:creationId xmlns:a16="http://schemas.microsoft.com/office/drawing/2014/main" id="{2AFB80C6-2A26-B944-91EE-7E68FEC08656}"/>
              </a:ext>
            </a:extLst>
          </p:cNvPr>
          <p:cNvSpPr txBox="1"/>
          <p:nvPr/>
        </p:nvSpPr>
        <p:spPr bwMode="auto">
          <a:xfrm>
            <a:off x="7000138" y="5037530"/>
            <a:ext cx="6162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1241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1309</a:t>
            </a:r>
          </a:p>
        </p:txBody>
      </p:sp>
      <p:sp>
        <p:nvSpPr>
          <p:cNvPr id="60" name="TextBox 59">
            <a:extLst>
              <a:ext uri="{FF2B5EF4-FFF2-40B4-BE49-F238E27FC236}">
                <a16:creationId xmlns:a16="http://schemas.microsoft.com/office/drawing/2014/main" id="{69BE1836-6F95-E54F-A069-A60A69A0B637}"/>
              </a:ext>
            </a:extLst>
          </p:cNvPr>
          <p:cNvSpPr txBox="1"/>
          <p:nvPr/>
        </p:nvSpPr>
        <p:spPr bwMode="auto">
          <a:xfrm>
            <a:off x="7749301" y="5037530"/>
            <a:ext cx="6162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1070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1123</a:t>
            </a:r>
          </a:p>
        </p:txBody>
      </p:sp>
      <p:sp>
        <p:nvSpPr>
          <p:cNvPr id="61" name="TextBox 60">
            <a:extLst>
              <a:ext uri="{FF2B5EF4-FFF2-40B4-BE49-F238E27FC236}">
                <a16:creationId xmlns:a16="http://schemas.microsoft.com/office/drawing/2014/main" id="{887561C3-88D0-F04D-974F-CF00DA446E29}"/>
              </a:ext>
            </a:extLst>
          </p:cNvPr>
          <p:cNvSpPr txBox="1"/>
          <p:nvPr/>
        </p:nvSpPr>
        <p:spPr bwMode="auto">
          <a:xfrm>
            <a:off x="8498464" y="5037530"/>
            <a:ext cx="6162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798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818</a:t>
            </a:r>
          </a:p>
        </p:txBody>
      </p:sp>
      <p:sp>
        <p:nvSpPr>
          <p:cNvPr id="62" name="TextBox 61">
            <a:extLst>
              <a:ext uri="{FF2B5EF4-FFF2-40B4-BE49-F238E27FC236}">
                <a16:creationId xmlns:a16="http://schemas.microsoft.com/office/drawing/2014/main" id="{D1C87651-8C50-1A4C-96CD-EEEBE58066DB}"/>
              </a:ext>
            </a:extLst>
          </p:cNvPr>
          <p:cNvSpPr txBox="1"/>
          <p:nvPr/>
        </p:nvSpPr>
        <p:spPr bwMode="auto">
          <a:xfrm>
            <a:off x="9247627" y="5037530"/>
            <a:ext cx="6162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595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601</a:t>
            </a:r>
          </a:p>
        </p:txBody>
      </p:sp>
      <p:sp>
        <p:nvSpPr>
          <p:cNvPr id="63" name="TextBox 62">
            <a:extLst>
              <a:ext uri="{FF2B5EF4-FFF2-40B4-BE49-F238E27FC236}">
                <a16:creationId xmlns:a16="http://schemas.microsoft.com/office/drawing/2014/main" id="{9286795B-3D07-B442-BD8D-7DD42012A080}"/>
              </a:ext>
            </a:extLst>
          </p:cNvPr>
          <p:cNvSpPr txBox="1"/>
          <p:nvPr/>
        </p:nvSpPr>
        <p:spPr bwMode="auto">
          <a:xfrm>
            <a:off x="9996790" y="5037530"/>
            <a:ext cx="6162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394</a:t>
            </a:r>
          </a:p>
        </p:txBody>
      </p:sp>
      <p:sp>
        <p:nvSpPr>
          <p:cNvPr id="64" name="TextBox 63">
            <a:extLst>
              <a:ext uri="{FF2B5EF4-FFF2-40B4-BE49-F238E27FC236}">
                <a16:creationId xmlns:a16="http://schemas.microsoft.com/office/drawing/2014/main" id="{4D1F690A-CD67-644A-B1A2-6FE7CDD4E5F6}"/>
              </a:ext>
            </a:extLst>
          </p:cNvPr>
          <p:cNvSpPr txBox="1"/>
          <p:nvPr/>
        </p:nvSpPr>
        <p:spPr bwMode="auto">
          <a:xfrm>
            <a:off x="10745953" y="5037530"/>
            <a:ext cx="6162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266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255</a:t>
            </a:r>
          </a:p>
        </p:txBody>
      </p:sp>
      <p:sp>
        <p:nvSpPr>
          <p:cNvPr id="34" name="Freeform 33">
            <a:extLst>
              <a:ext uri="{FF2B5EF4-FFF2-40B4-BE49-F238E27FC236}">
                <a16:creationId xmlns:a16="http://schemas.microsoft.com/office/drawing/2014/main" id="{F2F3271C-78B5-0F44-8297-2FCD304EC8AE}"/>
              </a:ext>
            </a:extLst>
          </p:cNvPr>
          <p:cNvSpPr/>
          <p:nvPr/>
        </p:nvSpPr>
        <p:spPr bwMode="auto">
          <a:xfrm>
            <a:off x="7350742" y="3540669"/>
            <a:ext cx="3751811" cy="847898"/>
          </a:xfrm>
          <a:custGeom>
            <a:avLst/>
            <a:gdLst>
              <a:gd name="connsiteX0" fmla="*/ 0 w 3751811"/>
              <a:gd name="connsiteY0" fmla="*/ 847898 h 847898"/>
              <a:gd name="connsiteX1" fmla="*/ 404553 w 3751811"/>
              <a:gd name="connsiteY1" fmla="*/ 842357 h 847898"/>
              <a:gd name="connsiteX2" fmla="*/ 604058 w 3751811"/>
              <a:gd name="connsiteY2" fmla="*/ 753688 h 847898"/>
              <a:gd name="connsiteX3" fmla="*/ 764771 w 3751811"/>
              <a:gd name="connsiteY3" fmla="*/ 698269 h 847898"/>
              <a:gd name="connsiteX4" fmla="*/ 892233 w 3751811"/>
              <a:gd name="connsiteY4" fmla="*/ 665018 h 847898"/>
              <a:gd name="connsiteX5" fmla="*/ 986444 w 3751811"/>
              <a:gd name="connsiteY5" fmla="*/ 637309 h 847898"/>
              <a:gd name="connsiteX6" fmla="*/ 1263535 w 3751811"/>
              <a:gd name="connsiteY6" fmla="*/ 559724 h 847898"/>
              <a:gd name="connsiteX7" fmla="*/ 1435331 w 3751811"/>
              <a:gd name="connsiteY7" fmla="*/ 526473 h 847898"/>
              <a:gd name="connsiteX8" fmla="*/ 1751215 w 3751811"/>
              <a:gd name="connsiteY8" fmla="*/ 448888 h 847898"/>
              <a:gd name="connsiteX9" fmla="*/ 1923011 w 3751811"/>
              <a:gd name="connsiteY9" fmla="*/ 404553 h 847898"/>
              <a:gd name="connsiteX10" fmla="*/ 2056015 w 3751811"/>
              <a:gd name="connsiteY10" fmla="*/ 387928 h 847898"/>
              <a:gd name="connsiteX11" fmla="*/ 2205644 w 3751811"/>
              <a:gd name="connsiteY11" fmla="*/ 343593 h 847898"/>
              <a:gd name="connsiteX12" fmla="*/ 2272146 w 3751811"/>
              <a:gd name="connsiteY12" fmla="*/ 343593 h 847898"/>
              <a:gd name="connsiteX13" fmla="*/ 2305396 w 3751811"/>
              <a:gd name="connsiteY13" fmla="*/ 326968 h 847898"/>
              <a:gd name="connsiteX14" fmla="*/ 2305396 w 3751811"/>
              <a:gd name="connsiteY14" fmla="*/ 326968 h 847898"/>
              <a:gd name="connsiteX15" fmla="*/ 2405149 w 3751811"/>
              <a:gd name="connsiteY15" fmla="*/ 304800 h 847898"/>
              <a:gd name="connsiteX16" fmla="*/ 2455026 w 3751811"/>
              <a:gd name="connsiteY16" fmla="*/ 299258 h 847898"/>
              <a:gd name="connsiteX17" fmla="*/ 2504902 w 3751811"/>
              <a:gd name="connsiteY17" fmla="*/ 282633 h 847898"/>
              <a:gd name="connsiteX18" fmla="*/ 2610196 w 3751811"/>
              <a:gd name="connsiteY18" fmla="*/ 254924 h 847898"/>
              <a:gd name="connsiteX19" fmla="*/ 2637906 w 3751811"/>
              <a:gd name="connsiteY19" fmla="*/ 238298 h 847898"/>
              <a:gd name="connsiteX20" fmla="*/ 2948247 w 3751811"/>
              <a:gd name="connsiteY20" fmla="*/ 177338 h 847898"/>
              <a:gd name="connsiteX21" fmla="*/ 3025833 w 3751811"/>
              <a:gd name="connsiteY21" fmla="*/ 177338 h 847898"/>
              <a:gd name="connsiteX22" fmla="*/ 3208713 w 3751811"/>
              <a:gd name="connsiteY22" fmla="*/ 133004 h 847898"/>
              <a:gd name="connsiteX23" fmla="*/ 3286298 w 3751811"/>
              <a:gd name="connsiteY23" fmla="*/ 110837 h 847898"/>
              <a:gd name="connsiteX24" fmla="*/ 3341716 w 3751811"/>
              <a:gd name="connsiteY24" fmla="*/ 88669 h 847898"/>
              <a:gd name="connsiteX25" fmla="*/ 3452553 w 3751811"/>
              <a:gd name="connsiteY25" fmla="*/ 55418 h 847898"/>
              <a:gd name="connsiteX26" fmla="*/ 3513513 w 3751811"/>
              <a:gd name="connsiteY26" fmla="*/ 49877 h 847898"/>
              <a:gd name="connsiteX27" fmla="*/ 3629891 w 3751811"/>
              <a:gd name="connsiteY27" fmla="*/ 22168 h 847898"/>
              <a:gd name="connsiteX28" fmla="*/ 3751811 w 3751811"/>
              <a:gd name="connsiteY28" fmla="*/ 0 h 847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751811" h="847898">
                <a:moveTo>
                  <a:pt x="0" y="847898"/>
                </a:moveTo>
                <a:lnTo>
                  <a:pt x="404553" y="842357"/>
                </a:lnTo>
                <a:lnTo>
                  <a:pt x="604058" y="753688"/>
                </a:lnTo>
                <a:lnTo>
                  <a:pt x="764771" y="698269"/>
                </a:lnTo>
                <a:lnTo>
                  <a:pt x="892233" y="665018"/>
                </a:lnTo>
                <a:lnTo>
                  <a:pt x="986444" y="637309"/>
                </a:lnTo>
                <a:lnTo>
                  <a:pt x="1263535" y="559724"/>
                </a:lnTo>
                <a:lnTo>
                  <a:pt x="1435331" y="526473"/>
                </a:lnTo>
                <a:lnTo>
                  <a:pt x="1751215" y="448888"/>
                </a:lnTo>
                <a:lnTo>
                  <a:pt x="1923011" y="404553"/>
                </a:lnTo>
                <a:lnTo>
                  <a:pt x="2056015" y="387928"/>
                </a:lnTo>
                <a:lnTo>
                  <a:pt x="2205644" y="343593"/>
                </a:lnTo>
                <a:lnTo>
                  <a:pt x="2272146" y="343593"/>
                </a:lnTo>
                <a:lnTo>
                  <a:pt x="2305396" y="326968"/>
                </a:lnTo>
                <a:lnTo>
                  <a:pt x="2305396" y="326968"/>
                </a:lnTo>
                <a:lnTo>
                  <a:pt x="2405149" y="304800"/>
                </a:lnTo>
                <a:lnTo>
                  <a:pt x="2455026" y="299258"/>
                </a:lnTo>
                <a:lnTo>
                  <a:pt x="2504902" y="282633"/>
                </a:lnTo>
                <a:lnTo>
                  <a:pt x="2610196" y="254924"/>
                </a:lnTo>
                <a:lnTo>
                  <a:pt x="2637906" y="238298"/>
                </a:lnTo>
                <a:lnTo>
                  <a:pt x="2948247" y="177338"/>
                </a:lnTo>
                <a:lnTo>
                  <a:pt x="3025833" y="177338"/>
                </a:lnTo>
                <a:lnTo>
                  <a:pt x="3208713" y="133004"/>
                </a:lnTo>
                <a:lnTo>
                  <a:pt x="3286298" y="110837"/>
                </a:lnTo>
                <a:lnTo>
                  <a:pt x="3341716" y="88669"/>
                </a:lnTo>
                <a:lnTo>
                  <a:pt x="3452553" y="55418"/>
                </a:lnTo>
                <a:lnTo>
                  <a:pt x="3513513" y="49877"/>
                </a:lnTo>
                <a:lnTo>
                  <a:pt x="3629891" y="22168"/>
                </a:lnTo>
                <a:lnTo>
                  <a:pt x="3751811" y="0"/>
                </a:lnTo>
              </a:path>
            </a:pathLst>
          </a:custGeom>
          <a:noFill/>
          <a:ln w="28575">
            <a:solidFill>
              <a:schemeClr val="accent1"/>
            </a:solidFill>
            <a:miter lim="800000"/>
            <a:headEnd/>
            <a:tailEnd/>
          </a:ln>
        </p:spPr>
        <p:txBody>
          <a:bodyPr rtlCol="0" anchor="ctr"/>
          <a:lstStyle/>
          <a:p>
            <a:pPr algn="ctr"/>
            <a:endParaRPr lang="en-US" dirty="0"/>
          </a:p>
        </p:txBody>
      </p:sp>
      <p:sp>
        <p:nvSpPr>
          <p:cNvPr id="35" name="Freeform 34">
            <a:extLst>
              <a:ext uri="{FF2B5EF4-FFF2-40B4-BE49-F238E27FC236}">
                <a16:creationId xmlns:a16="http://schemas.microsoft.com/office/drawing/2014/main" id="{B2C3B355-88A4-7A4A-BE00-D053C0122225}"/>
              </a:ext>
            </a:extLst>
          </p:cNvPr>
          <p:cNvSpPr/>
          <p:nvPr/>
        </p:nvSpPr>
        <p:spPr bwMode="auto">
          <a:xfrm>
            <a:off x="7389534" y="4077159"/>
            <a:ext cx="3690851" cy="300325"/>
          </a:xfrm>
          <a:custGeom>
            <a:avLst/>
            <a:gdLst>
              <a:gd name="connsiteX0" fmla="*/ 0 w 3701934"/>
              <a:gd name="connsiteY0" fmla="*/ 310342 h 310342"/>
              <a:gd name="connsiteX1" fmla="*/ 753687 w 3701934"/>
              <a:gd name="connsiteY1" fmla="*/ 310342 h 310342"/>
              <a:gd name="connsiteX2" fmla="*/ 759229 w 3701934"/>
              <a:gd name="connsiteY2" fmla="*/ 277091 h 310342"/>
              <a:gd name="connsiteX3" fmla="*/ 875607 w 3701934"/>
              <a:gd name="connsiteY3" fmla="*/ 277091 h 310342"/>
              <a:gd name="connsiteX4" fmla="*/ 886691 w 3701934"/>
              <a:gd name="connsiteY4" fmla="*/ 254924 h 310342"/>
              <a:gd name="connsiteX5" fmla="*/ 1030778 w 3701934"/>
              <a:gd name="connsiteY5" fmla="*/ 249382 h 310342"/>
              <a:gd name="connsiteX6" fmla="*/ 1036320 w 3701934"/>
              <a:gd name="connsiteY6" fmla="*/ 221673 h 310342"/>
              <a:gd name="connsiteX7" fmla="*/ 1623753 w 3701934"/>
              <a:gd name="connsiteY7" fmla="*/ 221673 h 310342"/>
              <a:gd name="connsiteX8" fmla="*/ 1629294 w 3701934"/>
              <a:gd name="connsiteY8" fmla="*/ 188422 h 310342"/>
              <a:gd name="connsiteX9" fmla="*/ 1978429 w 3701934"/>
              <a:gd name="connsiteY9" fmla="*/ 188422 h 310342"/>
              <a:gd name="connsiteX10" fmla="*/ 1978429 w 3701934"/>
              <a:gd name="connsiteY10" fmla="*/ 188422 h 310342"/>
              <a:gd name="connsiteX11" fmla="*/ 1978429 w 3701934"/>
              <a:gd name="connsiteY11" fmla="*/ 138545 h 310342"/>
              <a:gd name="connsiteX12" fmla="*/ 2759825 w 3701934"/>
              <a:gd name="connsiteY12" fmla="*/ 138545 h 310342"/>
              <a:gd name="connsiteX13" fmla="*/ 2759825 w 3701934"/>
              <a:gd name="connsiteY13" fmla="*/ 88669 h 310342"/>
              <a:gd name="connsiteX14" fmla="*/ 3086793 w 3701934"/>
              <a:gd name="connsiteY14" fmla="*/ 88669 h 310342"/>
              <a:gd name="connsiteX15" fmla="*/ 3086793 w 3701934"/>
              <a:gd name="connsiteY15" fmla="*/ 11084 h 310342"/>
              <a:gd name="connsiteX16" fmla="*/ 3701934 w 3701934"/>
              <a:gd name="connsiteY16" fmla="*/ 0 h 310342"/>
              <a:gd name="connsiteX0" fmla="*/ 0 w 3690851"/>
              <a:gd name="connsiteY0" fmla="*/ 300325 h 300325"/>
              <a:gd name="connsiteX1" fmla="*/ 753687 w 3690851"/>
              <a:gd name="connsiteY1" fmla="*/ 300325 h 300325"/>
              <a:gd name="connsiteX2" fmla="*/ 759229 w 3690851"/>
              <a:gd name="connsiteY2" fmla="*/ 267074 h 300325"/>
              <a:gd name="connsiteX3" fmla="*/ 875607 w 3690851"/>
              <a:gd name="connsiteY3" fmla="*/ 267074 h 300325"/>
              <a:gd name="connsiteX4" fmla="*/ 886691 w 3690851"/>
              <a:gd name="connsiteY4" fmla="*/ 244907 h 300325"/>
              <a:gd name="connsiteX5" fmla="*/ 1030778 w 3690851"/>
              <a:gd name="connsiteY5" fmla="*/ 239365 h 300325"/>
              <a:gd name="connsiteX6" fmla="*/ 1036320 w 3690851"/>
              <a:gd name="connsiteY6" fmla="*/ 211656 h 300325"/>
              <a:gd name="connsiteX7" fmla="*/ 1623753 w 3690851"/>
              <a:gd name="connsiteY7" fmla="*/ 211656 h 300325"/>
              <a:gd name="connsiteX8" fmla="*/ 1629294 w 3690851"/>
              <a:gd name="connsiteY8" fmla="*/ 178405 h 300325"/>
              <a:gd name="connsiteX9" fmla="*/ 1978429 w 3690851"/>
              <a:gd name="connsiteY9" fmla="*/ 178405 h 300325"/>
              <a:gd name="connsiteX10" fmla="*/ 1978429 w 3690851"/>
              <a:gd name="connsiteY10" fmla="*/ 178405 h 300325"/>
              <a:gd name="connsiteX11" fmla="*/ 1978429 w 3690851"/>
              <a:gd name="connsiteY11" fmla="*/ 128528 h 300325"/>
              <a:gd name="connsiteX12" fmla="*/ 2759825 w 3690851"/>
              <a:gd name="connsiteY12" fmla="*/ 128528 h 300325"/>
              <a:gd name="connsiteX13" fmla="*/ 2759825 w 3690851"/>
              <a:gd name="connsiteY13" fmla="*/ 78652 h 300325"/>
              <a:gd name="connsiteX14" fmla="*/ 3086793 w 3690851"/>
              <a:gd name="connsiteY14" fmla="*/ 78652 h 300325"/>
              <a:gd name="connsiteX15" fmla="*/ 3086793 w 3690851"/>
              <a:gd name="connsiteY15" fmla="*/ 1067 h 300325"/>
              <a:gd name="connsiteX16" fmla="*/ 3690851 w 3690851"/>
              <a:gd name="connsiteY16" fmla="*/ 1067 h 30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90851" h="300325">
                <a:moveTo>
                  <a:pt x="0" y="300325"/>
                </a:moveTo>
                <a:lnTo>
                  <a:pt x="753687" y="300325"/>
                </a:lnTo>
                <a:lnTo>
                  <a:pt x="759229" y="267074"/>
                </a:lnTo>
                <a:lnTo>
                  <a:pt x="875607" y="267074"/>
                </a:lnTo>
                <a:lnTo>
                  <a:pt x="886691" y="244907"/>
                </a:lnTo>
                <a:lnTo>
                  <a:pt x="1030778" y="239365"/>
                </a:lnTo>
                <a:lnTo>
                  <a:pt x="1036320" y="211656"/>
                </a:lnTo>
                <a:lnTo>
                  <a:pt x="1623753" y="211656"/>
                </a:lnTo>
                <a:lnTo>
                  <a:pt x="1629294" y="178405"/>
                </a:lnTo>
                <a:lnTo>
                  <a:pt x="1978429" y="178405"/>
                </a:lnTo>
                <a:lnTo>
                  <a:pt x="1978429" y="178405"/>
                </a:lnTo>
                <a:lnTo>
                  <a:pt x="1978429" y="128528"/>
                </a:lnTo>
                <a:lnTo>
                  <a:pt x="2759825" y="128528"/>
                </a:lnTo>
                <a:lnTo>
                  <a:pt x="2759825" y="78652"/>
                </a:lnTo>
                <a:lnTo>
                  <a:pt x="3086793" y="78652"/>
                </a:lnTo>
                <a:lnTo>
                  <a:pt x="3086793" y="1067"/>
                </a:lnTo>
                <a:cubicBezTo>
                  <a:pt x="3291840" y="-2628"/>
                  <a:pt x="3485804" y="4762"/>
                  <a:pt x="3690851" y="1067"/>
                </a:cubicBezTo>
              </a:path>
            </a:pathLst>
          </a:custGeom>
          <a:noFill/>
          <a:ln w="28575">
            <a:solidFill>
              <a:schemeClr val="accent3"/>
            </a:solidFill>
            <a:miter lim="800000"/>
            <a:headEnd/>
            <a:tailEnd/>
          </a:ln>
        </p:spPr>
        <p:txBody>
          <a:bodyPr rtlCol="0" anchor="ctr"/>
          <a:lstStyle/>
          <a:p>
            <a:pPr algn="ctr"/>
            <a:endParaRPr lang="en-US" dirty="0"/>
          </a:p>
        </p:txBody>
      </p:sp>
      <p:cxnSp>
        <p:nvCxnSpPr>
          <p:cNvPr id="10" name="Straight Connector 9">
            <a:extLst>
              <a:ext uri="{FF2B5EF4-FFF2-40B4-BE49-F238E27FC236}">
                <a16:creationId xmlns:a16="http://schemas.microsoft.com/office/drawing/2014/main" id="{D79D8581-533C-2945-8CBA-572B3DF65B98}"/>
              </a:ext>
            </a:extLst>
          </p:cNvPr>
          <p:cNvCxnSpPr>
            <a:cxnSpLocks/>
          </p:cNvCxnSpPr>
          <p:nvPr/>
        </p:nvCxnSpPr>
        <p:spPr bwMode="auto">
          <a:xfrm>
            <a:off x="7320050" y="4387182"/>
            <a:ext cx="3759643" cy="0"/>
          </a:xfrm>
          <a:prstGeom prst="line">
            <a:avLst/>
          </a:prstGeom>
          <a:noFill/>
          <a:ln w="28575" cap="flat" cmpd="sng" algn="ctr">
            <a:solidFill>
              <a:schemeClr val="bg1"/>
            </a:solidFill>
            <a:prstDash val="solid"/>
            <a:round/>
            <a:headEnd type="none" w="med" len="med"/>
            <a:tailEnd type="none" w="med" len="med"/>
          </a:ln>
          <a:effectLst/>
        </p:spPr>
      </p:cxnSp>
      <p:sp>
        <p:nvSpPr>
          <p:cNvPr id="9" name="TextBox 8">
            <a:extLst>
              <a:ext uri="{FF2B5EF4-FFF2-40B4-BE49-F238E27FC236}">
                <a16:creationId xmlns:a16="http://schemas.microsoft.com/office/drawing/2014/main" id="{AD637439-00AE-4ED5-9CCA-D173759BC954}"/>
              </a:ext>
            </a:extLst>
          </p:cNvPr>
          <p:cNvSpPr txBox="1"/>
          <p:nvPr/>
        </p:nvSpPr>
        <p:spPr bwMode="auto">
          <a:xfrm>
            <a:off x="8587099" y="3333293"/>
            <a:ext cx="19208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Log-rank test,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&lt;.001</a:t>
            </a:r>
          </a:p>
        </p:txBody>
      </p:sp>
    </p:spTree>
    <p:extLst>
      <p:ext uri="{BB962C8B-B14F-4D97-AF65-F5344CB8AC3E}">
        <p14:creationId xmlns:p14="http://schemas.microsoft.com/office/powerpoint/2010/main" val="42570107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3CC2C-642E-4ACD-9264-E494B7E258D7}"/>
              </a:ext>
            </a:extLst>
          </p:cNvPr>
          <p:cNvSpPr>
            <a:spLocks noGrp="1"/>
          </p:cNvSpPr>
          <p:nvPr>
            <p:ph type="title"/>
          </p:nvPr>
        </p:nvSpPr>
        <p:spPr/>
        <p:txBody>
          <a:bodyPr/>
          <a:lstStyle/>
          <a:p>
            <a:r>
              <a:rPr lang="en-US" dirty="0"/>
              <a:t>HCC Risk Reduction: TDF vs Entecavir for HBV</a:t>
            </a:r>
          </a:p>
        </p:txBody>
      </p:sp>
      <p:sp>
        <p:nvSpPr>
          <p:cNvPr id="12" name="Content Placeholder 11">
            <a:extLst>
              <a:ext uri="{FF2B5EF4-FFF2-40B4-BE49-F238E27FC236}">
                <a16:creationId xmlns:a16="http://schemas.microsoft.com/office/drawing/2014/main" id="{255E65F2-C8D6-40F4-B573-10948D110C21}"/>
              </a:ext>
            </a:extLst>
          </p:cNvPr>
          <p:cNvSpPr>
            <a:spLocks noGrp="1"/>
          </p:cNvSpPr>
          <p:nvPr>
            <p:ph idx="1"/>
          </p:nvPr>
        </p:nvSpPr>
        <p:spPr>
          <a:xfrm>
            <a:off x="604675" y="1513047"/>
            <a:ext cx="10877529" cy="1630505"/>
          </a:xfrm>
        </p:spPr>
        <p:txBody>
          <a:bodyPr/>
          <a:lstStyle/>
          <a:p>
            <a:r>
              <a:rPr lang="en-US" sz="2000" dirty="0"/>
              <a:t>Systematic review and meta-analysis of 15 studies of TDF (n = 16,101) vs ETV (n = 45,686) in reducing incidence of HCC among patients with chronic hepatitis B</a:t>
            </a:r>
          </a:p>
          <a:p>
            <a:r>
              <a:rPr lang="en-US" sz="2000" dirty="0"/>
              <a:t>Overall, treatment with TDF vs ETV associated with lower risk of HCC (HR: 0.80; 95% CI: 0.69-0.93; </a:t>
            </a:r>
            <a:br>
              <a:rPr lang="en-US" sz="2000" dirty="0"/>
            </a:br>
            <a:r>
              <a:rPr lang="en-US" sz="2000" i="1" dirty="0"/>
              <a:t>P</a:t>
            </a:r>
            <a:r>
              <a:rPr lang="en-US" sz="2000" dirty="0"/>
              <a:t> = .003, I</a:t>
            </a:r>
            <a:r>
              <a:rPr lang="en-US" sz="2000" baseline="30000" dirty="0"/>
              <a:t>2</a:t>
            </a:r>
            <a:r>
              <a:rPr lang="en-US" sz="2000" dirty="0"/>
              <a:t> = 13%); effect persisted in propensity score-matched cohorts and cirrhosis subcohorts</a:t>
            </a:r>
          </a:p>
        </p:txBody>
      </p:sp>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14339" y="636136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Choi. Clin Gastroenterol Hepatol. 2021;19:246.</a:t>
            </a:r>
          </a:p>
        </p:txBody>
      </p:sp>
      <p:grpSp>
        <p:nvGrpSpPr>
          <p:cNvPr id="5" name="Group 7">
            <a:extLst>
              <a:ext uri="{FF2B5EF4-FFF2-40B4-BE49-F238E27FC236}">
                <a16:creationId xmlns:a16="http://schemas.microsoft.com/office/drawing/2014/main" id="{F009EE58-7747-4C84-B0A3-1AA62EE91CF1}"/>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E7AF7ACE-41DF-42B9-9EBF-5FDA6155B13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9D34965-71CA-4DAD-8B17-64413F4333C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pSp>
        <p:nvGrpSpPr>
          <p:cNvPr id="77" name="Group 76">
            <a:extLst>
              <a:ext uri="{FF2B5EF4-FFF2-40B4-BE49-F238E27FC236}">
                <a16:creationId xmlns:a16="http://schemas.microsoft.com/office/drawing/2014/main" id="{3D93A562-FEEC-4AC3-AB4C-3B439A961335}"/>
              </a:ext>
            </a:extLst>
          </p:cNvPr>
          <p:cNvGrpSpPr/>
          <p:nvPr/>
        </p:nvGrpSpPr>
        <p:grpSpPr>
          <a:xfrm>
            <a:off x="522291" y="2881054"/>
            <a:ext cx="11250609" cy="3400059"/>
            <a:chOff x="522291" y="2881052"/>
            <a:chExt cx="11250609" cy="3400059"/>
          </a:xfrm>
        </p:grpSpPr>
        <p:sp>
          <p:nvSpPr>
            <p:cNvPr id="17" name="TextBox 16">
              <a:extLst>
                <a:ext uri="{FF2B5EF4-FFF2-40B4-BE49-F238E27FC236}">
                  <a16:creationId xmlns:a16="http://schemas.microsoft.com/office/drawing/2014/main" id="{2B22D88D-8DFD-48BE-B77F-F91F993D4522}"/>
                </a:ext>
              </a:extLst>
            </p:cNvPr>
            <p:cNvSpPr txBox="1"/>
            <p:nvPr/>
          </p:nvSpPr>
          <p:spPr>
            <a:xfrm>
              <a:off x="522291" y="2881052"/>
              <a:ext cx="11250609" cy="369332"/>
            </a:xfrm>
            <a:prstGeom prst="rect">
              <a:avLst/>
            </a:prstGeom>
            <a:solidFill>
              <a:schemeClr val="tx1"/>
            </a:solidFill>
          </p:spPr>
          <p:txBody>
            <a:bodyPr wrap="square" numCol="1"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dirty="0">
                  <a:solidFill>
                    <a:srgbClr val="000000"/>
                  </a:solidFill>
                  <a:latin typeface="Calibri" panose="020F0502020204030204" pitchFamily="34" charset="0"/>
                  <a:cs typeface="Calibri" panose="020F0502020204030204" pitchFamily="34" charset="0"/>
                </a:rPr>
                <a:t>Propensity Score-Matched Cohorts Receiving TDF vs ETV</a:t>
              </a:r>
              <a:endParaRPr kumimoji="0" lang="en-US"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EAEEBD3F-AEDB-4777-B83C-3EC5CFADB424}"/>
                </a:ext>
              </a:extLst>
            </p:cNvPr>
            <p:cNvSpPr txBox="1"/>
            <p:nvPr/>
          </p:nvSpPr>
          <p:spPr>
            <a:xfrm>
              <a:off x="1603554" y="3301303"/>
              <a:ext cx="2185550" cy="2644314"/>
            </a:xfrm>
            <a:prstGeom prst="rect">
              <a:avLst/>
            </a:prstGeom>
            <a:noFill/>
          </p:spPr>
          <p:txBody>
            <a:bodyPr wrap="square" numCol="1" rtlCol="0">
              <a:spAutoFit/>
            </a:bodyPr>
            <a:lstStyle/>
            <a:p>
              <a:pPr algn="l">
                <a:spcAft>
                  <a:spcPts val="700"/>
                </a:spcAft>
              </a:pPr>
              <a:r>
                <a:rPr lang="en-US" sz="1600" dirty="0">
                  <a:solidFill>
                    <a:schemeClr val="bg1"/>
                  </a:solidFill>
                  <a:latin typeface="Calibri" panose="020F0502020204030204" pitchFamily="34" charset="0"/>
                  <a:cs typeface="Calibri" panose="020F0502020204030204" pitchFamily="34" charset="0"/>
                </a:rPr>
                <a:t>Study</a:t>
              </a:r>
            </a:p>
            <a:p>
              <a:pPr algn="l"/>
              <a:r>
                <a:rPr lang="en-US" sz="1600" b="0" dirty="0">
                  <a:solidFill>
                    <a:schemeClr val="bg1"/>
                  </a:solidFill>
                  <a:latin typeface="Calibri" panose="020F0502020204030204" pitchFamily="34" charset="0"/>
                  <a:cs typeface="Calibri" panose="020F0502020204030204" pitchFamily="34" charset="0"/>
                </a:rPr>
                <a:t>Kim BD 2018</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Choi J 2019</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Kim SU 2019</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Yip TC 2019</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Hsu YC 2019</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Lee SW 2019</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Chang KC 2019</a:t>
              </a:r>
            </a:p>
            <a:p>
              <a:pPr algn="l"/>
              <a:br>
                <a:rPr lang="en-US" sz="1600" b="0" dirty="0">
                  <a:solidFill>
                    <a:schemeClr val="bg1"/>
                  </a:solidFill>
                  <a:latin typeface="Calibri" panose="020F0502020204030204" pitchFamily="34" charset="0"/>
                  <a:cs typeface="Calibri" panose="020F0502020204030204" pitchFamily="34" charset="0"/>
                </a:rPr>
              </a:br>
              <a:r>
                <a:rPr lang="en-US" sz="1600" dirty="0">
                  <a:solidFill>
                    <a:schemeClr val="accent3"/>
                  </a:solidFill>
                  <a:latin typeface="Calibri" panose="020F0502020204030204" pitchFamily="34" charset="0"/>
                  <a:cs typeface="Calibri" panose="020F0502020204030204" pitchFamily="34" charset="0"/>
                </a:rPr>
                <a:t>Random effects model</a:t>
              </a:r>
              <a:endParaRPr lang="en-US" sz="1600" b="0" dirty="0">
                <a:solidFill>
                  <a:schemeClr val="accent3"/>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69E30978-91BF-4D43-B53E-3E2EAC2F1B46}"/>
                </a:ext>
              </a:extLst>
            </p:cNvPr>
            <p:cNvSpPr txBox="1"/>
            <p:nvPr/>
          </p:nvSpPr>
          <p:spPr>
            <a:xfrm>
              <a:off x="2948816" y="3301303"/>
              <a:ext cx="974722" cy="2151871"/>
            </a:xfrm>
            <a:prstGeom prst="rect">
              <a:avLst/>
            </a:prstGeom>
            <a:noFill/>
          </p:spPr>
          <p:txBody>
            <a:bodyPr wrap="square" numCol="1" rtlCol="0">
              <a:spAutoFit/>
            </a:bodyPr>
            <a:lstStyle/>
            <a:p>
              <a:pPr algn="ctr">
                <a:spcAft>
                  <a:spcPts val="700"/>
                </a:spcAft>
              </a:pPr>
              <a:r>
                <a:rPr lang="en-US" sz="1600" dirty="0">
                  <a:solidFill>
                    <a:schemeClr val="bg1"/>
                  </a:solidFill>
                  <a:latin typeface="Calibri" panose="020F0502020204030204" pitchFamily="34" charset="0"/>
                  <a:cs typeface="Calibri" panose="020F0502020204030204" pitchFamily="34" charset="0"/>
                </a:rPr>
                <a:t>Log (HR)</a:t>
              </a:r>
            </a:p>
            <a:p>
              <a:pPr algn="ctr"/>
              <a:r>
                <a:rPr lang="en-US" sz="1600" b="0" dirty="0">
                  <a:solidFill>
                    <a:schemeClr val="bg1"/>
                  </a:solidFill>
                  <a:latin typeface="Calibri" panose="020F0502020204030204" pitchFamily="34" charset="0"/>
                  <a:cs typeface="Calibri" panose="020F0502020204030204" pitchFamily="34" charset="0"/>
                </a:rPr>
                <a:t>-0.63</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-0.39</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0.02</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-0.94</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-0.26</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0.03</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-0.58</a:t>
              </a:r>
            </a:p>
          </p:txBody>
        </p:sp>
        <p:sp>
          <p:nvSpPr>
            <p:cNvPr id="14" name="TextBox 13">
              <a:extLst>
                <a:ext uri="{FF2B5EF4-FFF2-40B4-BE49-F238E27FC236}">
                  <a16:creationId xmlns:a16="http://schemas.microsoft.com/office/drawing/2014/main" id="{633FF4E5-0052-48AA-B796-BF453AF7D81A}"/>
                </a:ext>
              </a:extLst>
            </p:cNvPr>
            <p:cNvSpPr txBox="1"/>
            <p:nvPr/>
          </p:nvSpPr>
          <p:spPr>
            <a:xfrm>
              <a:off x="4030438" y="3301303"/>
              <a:ext cx="974722" cy="2151871"/>
            </a:xfrm>
            <a:prstGeom prst="rect">
              <a:avLst/>
            </a:prstGeom>
            <a:noFill/>
          </p:spPr>
          <p:txBody>
            <a:bodyPr wrap="square" numCol="1" rtlCol="0">
              <a:spAutoFit/>
            </a:bodyPr>
            <a:lstStyle/>
            <a:p>
              <a:pPr algn="ctr">
                <a:spcAft>
                  <a:spcPts val="700"/>
                </a:spcAft>
              </a:pPr>
              <a:r>
                <a:rPr lang="en-US" sz="1600" dirty="0">
                  <a:solidFill>
                    <a:schemeClr val="bg1"/>
                  </a:solidFill>
                  <a:latin typeface="Calibri" panose="020F0502020204030204" pitchFamily="34" charset="0"/>
                  <a:cs typeface="Calibri" panose="020F0502020204030204" pitchFamily="34" charset="0"/>
                </a:rPr>
                <a:t>SE</a:t>
              </a:r>
              <a:endParaRPr lang="en-US" sz="1600" b="0" dirty="0">
                <a:solidFill>
                  <a:schemeClr val="bg1"/>
                </a:solidFill>
                <a:latin typeface="Calibri" panose="020F0502020204030204" pitchFamily="34" charset="0"/>
                <a:cs typeface="Calibri" panose="020F0502020204030204" pitchFamily="34" charset="0"/>
              </a:endParaRPr>
            </a:p>
            <a:p>
              <a:pPr algn="ctr"/>
              <a:r>
                <a:rPr lang="en-US" sz="1600" b="0" dirty="0">
                  <a:solidFill>
                    <a:schemeClr val="bg1"/>
                  </a:solidFill>
                  <a:latin typeface="Calibri" panose="020F0502020204030204" pitchFamily="34" charset="0"/>
                  <a:cs typeface="Calibri" panose="020F0502020204030204" pitchFamily="34" charset="0"/>
                </a:rPr>
                <a:t>0.4378</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0.1916</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0.1428</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0.3915</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0.3732</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0.1952</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0.2855</a:t>
              </a:r>
            </a:p>
          </p:txBody>
        </p:sp>
        <p:sp>
          <p:nvSpPr>
            <p:cNvPr id="15" name="TextBox 14">
              <a:extLst>
                <a:ext uri="{FF2B5EF4-FFF2-40B4-BE49-F238E27FC236}">
                  <a16:creationId xmlns:a16="http://schemas.microsoft.com/office/drawing/2014/main" id="{D917D471-C63B-4FE6-B1D4-83315218A87E}"/>
                </a:ext>
              </a:extLst>
            </p:cNvPr>
            <p:cNvSpPr txBox="1"/>
            <p:nvPr/>
          </p:nvSpPr>
          <p:spPr>
            <a:xfrm>
              <a:off x="7627939" y="3301303"/>
              <a:ext cx="974722" cy="2644314"/>
            </a:xfrm>
            <a:prstGeom prst="rect">
              <a:avLst/>
            </a:prstGeom>
            <a:noFill/>
          </p:spPr>
          <p:txBody>
            <a:bodyPr wrap="square" numCol="1" rtlCol="0">
              <a:spAutoFit/>
            </a:bodyPr>
            <a:lstStyle/>
            <a:p>
              <a:pPr algn="ctr">
                <a:spcAft>
                  <a:spcPts val="700"/>
                </a:spcAft>
              </a:pPr>
              <a:r>
                <a:rPr lang="en-US" sz="1600" dirty="0">
                  <a:solidFill>
                    <a:schemeClr val="bg1"/>
                  </a:solidFill>
                  <a:latin typeface="Calibri" panose="020F0502020204030204" pitchFamily="34" charset="0"/>
                  <a:cs typeface="Calibri" panose="020F0502020204030204" pitchFamily="34" charset="0"/>
                </a:rPr>
                <a:t>HR</a:t>
              </a:r>
              <a:endParaRPr lang="en-US" sz="1600" b="0" dirty="0">
                <a:solidFill>
                  <a:schemeClr val="bg1"/>
                </a:solidFill>
                <a:latin typeface="Calibri" panose="020F0502020204030204" pitchFamily="34" charset="0"/>
                <a:cs typeface="Calibri" panose="020F0502020204030204" pitchFamily="34" charset="0"/>
              </a:endParaRPr>
            </a:p>
            <a:p>
              <a:pPr algn="ctr"/>
              <a:r>
                <a:rPr lang="en-US" sz="1600" b="0" dirty="0">
                  <a:solidFill>
                    <a:schemeClr val="bg1"/>
                  </a:solidFill>
                  <a:latin typeface="Calibri" panose="020F0502020204030204" pitchFamily="34" charset="0"/>
                  <a:cs typeface="Calibri" panose="020F0502020204030204" pitchFamily="34" charset="0"/>
                </a:rPr>
                <a:t>0.53</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0.68</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1.02</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0.39</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0.77</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1.03</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0.56</a:t>
              </a:r>
            </a:p>
            <a:p>
              <a:pPr algn="ctr"/>
              <a:br>
                <a:rPr lang="en-US" sz="1600" b="0" dirty="0">
                  <a:solidFill>
                    <a:schemeClr val="accent3"/>
                  </a:solidFill>
                  <a:latin typeface="Calibri" panose="020F0502020204030204" pitchFamily="34" charset="0"/>
                  <a:cs typeface="Calibri" panose="020F0502020204030204" pitchFamily="34" charset="0"/>
                </a:rPr>
              </a:br>
              <a:r>
                <a:rPr lang="en-US" sz="1600" dirty="0">
                  <a:solidFill>
                    <a:schemeClr val="accent3"/>
                  </a:solidFill>
                  <a:latin typeface="Calibri" panose="020F0502020204030204" pitchFamily="34" charset="0"/>
                  <a:cs typeface="Calibri" panose="020F0502020204030204" pitchFamily="34" charset="0"/>
                </a:rPr>
                <a:t>0.75</a:t>
              </a:r>
              <a:endParaRPr lang="en-US" sz="1600" b="0" dirty="0">
                <a:solidFill>
                  <a:schemeClr val="accent3"/>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35CB5F2B-E9F6-486D-ABF6-264737714E82}"/>
                </a:ext>
              </a:extLst>
            </p:cNvPr>
            <p:cNvSpPr txBox="1"/>
            <p:nvPr/>
          </p:nvSpPr>
          <p:spPr>
            <a:xfrm>
              <a:off x="8421965" y="3301303"/>
              <a:ext cx="1231287" cy="2644314"/>
            </a:xfrm>
            <a:prstGeom prst="rect">
              <a:avLst/>
            </a:prstGeom>
            <a:noFill/>
          </p:spPr>
          <p:txBody>
            <a:bodyPr wrap="square" numCol="1" rtlCol="0">
              <a:spAutoFit/>
            </a:bodyPr>
            <a:lstStyle/>
            <a:p>
              <a:pPr algn="ctr">
                <a:spcAft>
                  <a:spcPts val="700"/>
                </a:spcAft>
              </a:pPr>
              <a:r>
                <a:rPr lang="en-US" sz="1600" dirty="0">
                  <a:solidFill>
                    <a:schemeClr val="bg1"/>
                  </a:solidFill>
                  <a:latin typeface="Calibri" panose="020F0502020204030204" pitchFamily="34" charset="0"/>
                  <a:cs typeface="Calibri" panose="020F0502020204030204" pitchFamily="34" charset="0"/>
                </a:rPr>
                <a:t>95% CI</a:t>
              </a:r>
              <a:endParaRPr lang="en-US" sz="1600" b="0" dirty="0">
                <a:solidFill>
                  <a:schemeClr val="bg1"/>
                </a:solidFill>
                <a:latin typeface="Calibri" panose="020F0502020204030204" pitchFamily="34" charset="0"/>
                <a:cs typeface="Calibri" panose="020F0502020204030204" pitchFamily="34" charset="0"/>
              </a:endParaRPr>
            </a:p>
            <a:p>
              <a:pPr algn="ctr"/>
              <a:r>
                <a:rPr lang="en-US" sz="1600" b="0" dirty="0">
                  <a:solidFill>
                    <a:schemeClr val="bg1"/>
                  </a:solidFill>
                  <a:latin typeface="Calibri" panose="020F0502020204030204" pitchFamily="34" charset="0"/>
                  <a:cs typeface="Calibri" panose="020F0502020204030204" pitchFamily="34" charset="0"/>
                </a:rPr>
                <a:t>0.22-1.25</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0.47-0.99</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0.77-1.35</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0.18-0.84</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0.37-1.60</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0.70-1.51</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0.32-0.98</a:t>
              </a:r>
            </a:p>
            <a:p>
              <a:pPr algn="ctr"/>
              <a:br>
                <a:rPr lang="en-US" sz="1600" b="0" dirty="0">
                  <a:solidFill>
                    <a:schemeClr val="accent3"/>
                  </a:solidFill>
                  <a:latin typeface="Calibri" panose="020F0502020204030204" pitchFamily="34" charset="0"/>
                  <a:cs typeface="Calibri" panose="020F0502020204030204" pitchFamily="34" charset="0"/>
                </a:rPr>
              </a:br>
              <a:r>
                <a:rPr lang="en-US" sz="1600" dirty="0">
                  <a:solidFill>
                    <a:schemeClr val="accent3"/>
                  </a:solidFill>
                  <a:latin typeface="Calibri" panose="020F0502020204030204" pitchFamily="34" charset="0"/>
                  <a:cs typeface="Calibri" panose="020F0502020204030204" pitchFamily="34" charset="0"/>
                </a:rPr>
                <a:t>0.58-0.97</a:t>
              </a:r>
              <a:endParaRPr lang="en-US" sz="1600" b="0" dirty="0">
                <a:solidFill>
                  <a:schemeClr val="accent3"/>
                </a:solidFill>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3541C196-8163-47AE-BDC0-86236D009B1D}"/>
                </a:ext>
              </a:extLst>
            </p:cNvPr>
            <p:cNvSpPr txBox="1"/>
            <p:nvPr/>
          </p:nvSpPr>
          <p:spPr>
            <a:xfrm>
              <a:off x="9593495" y="3301303"/>
              <a:ext cx="1231287" cy="2644314"/>
            </a:xfrm>
            <a:prstGeom prst="rect">
              <a:avLst/>
            </a:prstGeom>
            <a:noFill/>
          </p:spPr>
          <p:txBody>
            <a:bodyPr wrap="square" numCol="1" rtlCol="0">
              <a:spAutoFit/>
            </a:bodyPr>
            <a:lstStyle/>
            <a:p>
              <a:pPr algn="ctr">
                <a:spcAft>
                  <a:spcPts val="700"/>
                </a:spcAft>
              </a:pPr>
              <a:r>
                <a:rPr lang="en-US" sz="1600" dirty="0">
                  <a:solidFill>
                    <a:schemeClr val="bg1"/>
                  </a:solidFill>
                  <a:latin typeface="Calibri" panose="020F0502020204030204" pitchFamily="34" charset="0"/>
                  <a:cs typeface="Calibri" panose="020F0502020204030204" pitchFamily="34" charset="0"/>
                </a:rPr>
                <a:t>Weight, %</a:t>
              </a:r>
              <a:endParaRPr lang="en-US" sz="1600" b="0" dirty="0">
                <a:solidFill>
                  <a:schemeClr val="bg1"/>
                </a:solidFill>
                <a:latin typeface="Calibri" panose="020F0502020204030204" pitchFamily="34" charset="0"/>
                <a:cs typeface="Calibri" panose="020F0502020204030204" pitchFamily="34" charset="0"/>
              </a:endParaRPr>
            </a:p>
            <a:p>
              <a:pPr algn="ctr"/>
              <a:r>
                <a:rPr lang="en-US" sz="1600" b="0" dirty="0">
                  <a:solidFill>
                    <a:schemeClr val="bg1"/>
                  </a:solidFill>
                  <a:latin typeface="Calibri" panose="020F0502020204030204" pitchFamily="34" charset="0"/>
                  <a:cs typeface="Calibri" panose="020F0502020204030204" pitchFamily="34" charset="0"/>
                </a:rPr>
                <a:t>7.0</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19.6</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24.1</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8.3</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8.9</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19.3</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12.9</a:t>
              </a:r>
            </a:p>
            <a:p>
              <a:pPr algn="ctr"/>
              <a:br>
                <a:rPr lang="en-US" sz="1600" b="0" dirty="0">
                  <a:solidFill>
                    <a:schemeClr val="accent3"/>
                  </a:solidFill>
                  <a:latin typeface="Calibri" panose="020F0502020204030204" pitchFamily="34" charset="0"/>
                  <a:cs typeface="Calibri" panose="020F0502020204030204" pitchFamily="34" charset="0"/>
                </a:rPr>
              </a:br>
              <a:r>
                <a:rPr lang="en-US" sz="1600" dirty="0">
                  <a:solidFill>
                    <a:schemeClr val="accent3"/>
                  </a:solidFill>
                  <a:latin typeface="Calibri" panose="020F0502020204030204" pitchFamily="34" charset="0"/>
                  <a:cs typeface="Calibri" panose="020F0502020204030204" pitchFamily="34" charset="0"/>
                </a:rPr>
                <a:t>100.0%</a:t>
              </a:r>
              <a:endParaRPr lang="en-US" sz="1600" b="0" dirty="0">
                <a:solidFill>
                  <a:schemeClr val="accent3"/>
                </a:solidFill>
                <a:latin typeface="Calibri" panose="020F0502020204030204" pitchFamily="34" charset="0"/>
                <a:cs typeface="Calibri" panose="020F0502020204030204" pitchFamily="34" charset="0"/>
              </a:endParaRPr>
            </a:p>
          </p:txBody>
        </p:sp>
        <p:grpSp>
          <p:nvGrpSpPr>
            <p:cNvPr id="24" name="Group 23">
              <a:extLst>
                <a:ext uri="{FF2B5EF4-FFF2-40B4-BE49-F238E27FC236}">
                  <a16:creationId xmlns:a16="http://schemas.microsoft.com/office/drawing/2014/main" id="{C8980351-F50E-431A-8504-187BD5413DFC}"/>
                </a:ext>
              </a:extLst>
            </p:cNvPr>
            <p:cNvGrpSpPr/>
            <p:nvPr/>
          </p:nvGrpSpPr>
          <p:grpSpPr>
            <a:xfrm>
              <a:off x="5584922" y="5886069"/>
              <a:ext cx="2278302" cy="101600"/>
              <a:chOff x="5584922" y="5636684"/>
              <a:chExt cx="2278302" cy="101600"/>
            </a:xfrm>
          </p:grpSpPr>
          <p:cxnSp>
            <p:nvCxnSpPr>
              <p:cNvPr id="9" name="Straight Connector 8">
                <a:extLst>
                  <a:ext uri="{FF2B5EF4-FFF2-40B4-BE49-F238E27FC236}">
                    <a16:creationId xmlns:a16="http://schemas.microsoft.com/office/drawing/2014/main" id="{B3AE495E-B313-4F91-BA4D-944FBC00B0D0}"/>
                  </a:ext>
                </a:extLst>
              </p:cNvPr>
              <p:cNvCxnSpPr/>
              <p:nvPr/>
            </p:nvCxnSpPr>
            <p:spPr bwMode="auto">
              <a:xfrm>
                <a:off x="5591079" y="5649576"/>
                <a:ext cx="2272145"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58E6B72C-C39D-4FF3-9016-58849FEB3DB8}"/>
                  </a:ext>
                </a:extLst>
              </p:cNvPr>
              <p:cNvCxnSpPr>
                <a:cxnSpLocks/>
              </p:cNvCxnSpPr>
              <p:nvPr/>
            </p:nvCxnSpPr>
            <p:spPr bwMode="auto">
              <a:xfrm>
                <a:off x="5584922" y="5636684"/>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7ADC909-78EF-446D-96B4-31E46F6914FD}"/>
                  </a:ext>
                </a:extLst>
              </p:cNvPr>
              <p:cNvCxnSpPr>
                <a:cxnSpLocks/>
              </p:cNvCxnSpPr>
              <p:nvPr/>
            </p:nvCxnSpPr>
            <p:spPr bwMode="auto">
              <a:xfrm>
                <a:off x="6243785" y="5636684"/>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1870BD11-E19A-433A-974D-D9675252A678}"/>
                  </a:ext>
                </a:extLst>
              </p:cNvPr>
              <p:cNvCxnSpPr>
                <a:cxnSpLocks/>
              </p:cNvCxnSpPr>
              <p:nvPr/>
            </p:nvCxnSpPr>
            <p:spPr bwMode="auto">
              <a:xfrm>
                <a:off x="6724073" y="5636684"/>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BD88BEC-D72C-4FF8-AB17-CF8BB56184B2}"/>
                  </a:ext>
                </a:extLst>
              </p:cNvPr>
              <p:cNvCxnSpPr>
                <a:cxnSpLocks/>
              </p:cNvCxnSpPr>
              <p:nvPr/>
            </p:nvCxnSpPr>
            <p:spPr bwMode="auto">
              <a:xfrm>
                <a:off x="7219753" y="5636684"/>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F897663-B9B2-4B38-BFB9-02BBC6A00C9F}"/>
                  </a:ext>
                </a:extLst>
              </p:cNvPr>
              <p:cNvCxnSpPr>
                <a:cxnSpLocks/>
              </p:cNvCxnSpPr>
              <p:nvPr/>
            </p:nvCxnSpPr>
            <p:spPr bwMode="auto">
              <a:xfrm>
                <a:off x="7863224" y="5636684"/>
                <a:ext cx="0" cy="101600"/>
              </a:xfrm>
              <a:prstGeom prst="line">
                <a:avLst/>
              </a:prstGeom>
              <a:noFill/>
              <a:ln w="28575" cap="flat" cmpd="sng" algn="ctr">
                <a:solidFill>
                  <a:schemeClr val="bg1"/>
                </a:solidFill>
                <a:prstDash val="solid"/>
                <a:round/>
                <a:headEnd type="none" w="med" len="med"/>
                <a:tailEnd type="none" w="med" len="med"/>
              </a:ln>
              <a:effectLst/>
            </p:spPr>
          </p:cxnSp>
        </p:grpSp>
        <p:cxnSp>
          <p:nvCxnSpPr>
            <p:cNvPr id="26" name="Straight Connector 25">
              <a:extLst>
                <a:ext uri="{FF2B5EF4-FFF2-40B4-BE49-F238E27FC236}">
                  <a16:creationId xmlns:a16="http://schemas.microsoft.com/office/drawing/2014/main" id="{0DE55616-F68E-47E3-A110-2B6DB80E0A15}"/>
                </a:ext>
              </a:extLst>
            </p:cNvPr>
            <p:cNvCxnSpPr>
              <a:cxnSpLocks/>
            </p:cNvCxnSpPr>
            <p:nvPr/>
          </p:nvCxnSpPr>
          <p:spPr bwMode="auto">
            <a:xfrm flipV="1">
              <a:off x="6724073" y="3617343"/>
              <a:ext cx="0" cy="2272378"/>
            </a:xfrm>
            <a:prstGeom prst="line">
              <a:avLst/>
            </a:prstGeom>
            <a:noFill/>
            <a:ln w="28575" cap="flat" cmpd="sng" algn="ctr">
              <a:solidFill>
                <a:schemeClr val="bg1"/>
              </a:solidFill>
              <a:prstDash val="solid"/>
              <a:round/>
              <a:headEnd type="none" w="med" len="med"/>
              <a:tailEnd type="none" w="med" len="med"/>
            </a:ln>
            <a:effectLst/>
          </p:spPr>
        </p:cxnSp>
        <p:sp>
          <p:nvSpPr>
            <p:cNvPr id="27" name="Diamond 26">
              <a:extLst>
                <a:ext uri="{FF2B5EF4-FFF2-40B4-BE49-F238E27FC236}">
                  <a16:creationId xmlns:a16="http://schemas.microsoft.com/office/drawing/2014/main" id="{1AD431A0-484E-443C-AEC6-2215BF1C3E24}"/>
                </a:ext>
              </a:extLst>
            </p:cNvPr>
            <p:cNvSpPr/>
            <p:nvPr/>
          </p:nvSpPr>
          <p:spPr bwMode="auto">
            <a:xfrm>
              <a:off x="6337707" y="5688181"/>
              <a:ext cx="372529" cy="113006"/>
            </a:xfrm>
            <a:prstGeom prst="diamond">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0" name="Straight Connector 59">
              <a:extLst>
                <a:ext uri="{FF2B5EF4-FFF2-40B4-BE49-F238E27FC236}">
                  <a16:creationId xmlns:a16="http://schemas.microsoft.com/office/drawing/2014/main" id="{7868EE43-877B-4C6B-BF68-BF85FA30F17D}"/>
                </a:ext>
              </a:extLst>
            </p:cNvPr>
            <p:cNvCxnSpPr/>
            <p:nvPr/>
          </p:nvCxnSpPr>
          <p:spPr bwMode="auto">
            <a:xfrm flipV="1">
              <a:off x="6526078" y="3982941"/>
              <a:ext cx="0" cy="1688135"/>
            </a:xfrm>
            <a:prstGeom prst="line">
              <a:avLst/>
            </a:prstGeom>
            <a:noFill/>
            <a:ln w="28575" cap="flat" cmpd="sng" algn="ctr">
              <a:solidFill>
                <a:schemeClr val="tx2"/>
              </a:solidFill>
              <a:prstDash val="sysDash"/>
              <a:round/>
              <a:headEnd type="none" w="med" len="med"/>
              <a:tailEnd type="none" w="med" len="med"/>
            </a:ln>
            <a:effectLst/>
          </p:spPr>
        </p:cxnSp>
        <p:grpSp>
          <p:nvGrpSpPr>
            <p:cNvPr id="69" name="Group 68">
              <a:extLst>
                <a:ext uri="{FF2B5EF4-FFF2-40B4-BE49-F238E27FC236}">
                  <a16:creationId xmlns:a16="http://schemas.microsoft.com/office/drawing/2014/main" id="{42F120C4-0998-4930-ADE9-F29120054738}"/>
                </a:ext>
              </a:extLst>
            </p:cNvPr>
            <p:cNvGrpSpPr/>
            <p:nvPr/>
          </p:nvGrpSpPr>
          <p:grpSpPr>
            <a:xfrm>
              <a:off x="6009151" y="3759842"/>
              <a:ext cx="832318" cy="1565953"/>
              <a:chOff x="6014902" y="3759842"/>
              <a:chExt cx="832318" cy="1565953"/>
            </a:xfrm>
          </p:grpSpPr>
          <p:sp>
            <p:nvSpPr>
              <p:cNvPr id="61" name="Rectangle 60">
                <a:extLst>
                  <a:ext uri="{FF2B5EF4-FFF2-40B4-BE49-F238E27FC236}">
                    <a16:creationId xmlns:a16="http://schemas.microsoft.com/office/drawing/2014/main" id="{60367584-A801-4B3E-A548-B55693AA69D8}"/>
                  </a:ext>
                </a:extLst>
              </p:cNvPr>
              <p:cNvSpPr/>
              <p:nvPr/>
            </p:nvSpPr>
            <p:spPr bwMode="auto">
              <a:xfrm>
                <a:off x="6220761" y="3759842"/>
                <a:ext cx="110650" cy="11065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91B608A3-C972-421E-A029-405D03A79441}"/>
                  </a:ext>
                </a:extLst>
              </p:cNvPr>
              <p:cNvSpPr/>
              <p:nvPr/>
            </p:nvSpPr>
            <p:spPr bwMode="auto">
              <a:xfrm>
                <a:off x="6014902" y="4480778"/>
                <a:ext cx="110650" cy="11065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9F0F0193-E457-4908-AB46-BE5E36CC6B5D}"/>
                  </a:ext>
                </a:extLst>
              </p:cNvPr>
              <p:cNvSpPr/>
              <p:nvPr/>
            </p:nvSpPr>
            <p:spPr bwMode="auto">
              <a:xfrm>
                <a:off x="6503562" y="4723165"/>
                <a:ext cx="110650" cy="11065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1B34EF3C-BD76-4C5B-AF4B-87864EDDBE18}"/>
                  </a:ext>
                </a:extLst>
              </p:cNvPr>
              <p:cNvSpPr/>
              <p:nvPr/>
            </p:nvSpPr>
            <p:spPr bwMode="auto">
              <a:xfrm>
                <a:off x="6398787" y="3987663"/>
                <a:ext cx="133819" cy="1338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5799CBBE-034B-4341-B36F-DB55236FD3DB}"/>
                  </a:ext>
                </a:extLst>
              </p:cNvPr>
              <p:cNvSpPr/>
              <p:nvPr/>
            </p:nvSpPr>
            <p:spPr bwMode="auto">
              <a:xfrm>
                <a:off x="6262838" y="5191976"/>
                <a:ext cx="133819" cy="1338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468F2846-5E2B-4B68-8BE8-7ABE8C6C8263}"/>
                  </a:ext>
                </a:extLst>
              </p:cNvPr>
              <p:cNvSpPr/>
              <p:nvPr/>
            </p:nvSpPr>
            <p:spPr bwMode="auto">
              <a:xfrm>
                <a:off x="6683147" y="4935974"/>
                <a:ext cx="164073" cy="1640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6E9FFB10-FD9C-4D37-A625-4731C7432874}"/>
                  </a:ext>
                </a:extLst>
              </p:cNvPr>
              <p:cNvSpPr/>
              <p:nvPr/>
            </p:nvSpPr>
            <p:spPr bwMode="auto">
              <a:xfrm>
                <a:off x="6670442" y="4216082"/>
                <a:ext cx="164073" cy="1640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2" name="Group 61">
              <a:extLst>
                <a:ext uri="{FF2B5EF4-FFF2-40B4-BE49-F238E27FC236}">
                  <a16:creationId xmlns:a16="http://schemas.microsoft.com/office/drawing/2014/main" id="{5B532D7D-2DD7-41A3-9268-608B1702CD76}"/>
                </a:ext>
              </a:extLst>
            </p:cNvPr>
            <p:cNvGrpSpPr/>
            <p:nvPr/>
          </p:nvGrpSpPr>
          <p:grpSpPr>
            <a:xfrm>
              <a:off x="5508017" y="3762055"/>
              <a:ext cx="1582896" cy="1552662"/>
              <a:chOff x="5508017" y="3762055"/>
              <a:chExt cx="1582896" cy="1552662"/>
            </a:xfrm>
          </p:grpSpPr>
          <p:grpSp>
            <p:nvGrpSpPr>
              <p:cNvPr id="33" name="Group 32">
                <a:extLst>
                  <a:ext uri="{FF2B5EF4-FFF2-40B4-BE49-F238E27FC236}">
                    <a16:creationId xmlns:a16="http://schemas.microsoft.com/office/drawing/2014/main" id="{E066E625-8508-4966-AAEA-D623CD54866E}"/>
                  </a:ext>
                </a:extLst>
              </p:cNvPr>
              <p:cNvGrpSpPr/>
              <p:nvPr/>
            </p:nvGrpSpPr>
            <p:grpSpPr>
              <a:xfrm>
                <a:off x="5923073" y="5206482"/>
                <a:ext cx="801000" cy="108235"/>
                <a:chOff x="5923073" y="5206482"/>
                <a:chExt cx="801000" cy="108235"/>
              </a:xfrm>
            </p:grpSpPr>
            <p:cxnSp>
              <p:nvCxnSpPr>
                <p:cNvPr id="29" name="Straight Connector 28">
                  <a:extLst>
                    <a:ext uri="{FF2B5EF4-FFF2-40B4-BE49-F238E27FC236}">
                      <a16:creationId xmlns:a16="http://schemas.microsoft.com/office/drawing/2014/main" id="{A46C374E-4CCB-4597-B72A-2EE1721C5EFE}"/>
                    </a:ext>
                  </a:extLst>
                </p:cNvPr>
                <p:cNvCxnSpPr>
                  <a:cxnSpLocks/>
                </p:cNvCxnSpPr>
                <p:nvPr/>
              </p:nvCxnSpPr>
              <p:spPr bwMode="auto">
                <a:xfrm>
                  <a:off x="5923073" y="5257800"/>
                  <a:ext cx="80100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04276EEB-D256-4A64-9F61-C60C5205C36D}"/>
                    </a:ext>
                  </a:extLst>
                </p:cNvPr>
                <p:cNvCxnSpPr/>
                <p:nvPr/>
              </p:nvCxnSpPr>
              <p:spPr bwMode="auto">
                <a:xfrm>
                  <a:off x="6322423" y="5206482"/>
                  <a:ext cx="0" cy="108235"/>
                </a:xfrm>
                <a:prstGeom prst="line">
                  <a:avLst/>
                </a:prstGeom>
                <a:noFill/>
                <a:ln w="28575" cap="flat" cmpd="sng" algn="ctr">
                  <a:solidFill>
                    <a:schemeClr val="bg1"/>
                  </a:solidFill>
                  <a:prstDash val="solid"/>
                  <a:round/>
                  <a:headEnd type="none" w="med" len="med"/>
                  <a:tailEnd type="none" w="med" len="med"/>
                </a:ln>
                <a:effectLst/>
              </p:spPr>
            </p:cxnSp>
          </p:grpSp>
          <p:grpSp>
            <p:nvGrpSpPr>
              <p:cNvPr id="34" name="Group 33">
                <a:extLst>
                  <a:ext uri="{FF2B5EF4-FFF2-40B4-BE49-F238E27FC236}">
                    <a16:creationId xmlns:a16="http://schemas.microsoft.com/office/drawing/2014/main" id="{F2C974F4-29EF-4FAA-9643-9A73112037BC}"/>
                  </a:ext>
                </a:extLst>
              </p:cNvPr>
              <p:cNvGrpSpPr/>
              <p:nvPr/>
            </p:nvGrpSpPr>
            <p:grpSpPr>
              <a:xfrm>
                <a:off x="6472212" y="4965745"/>
                <a:ext cx="562751" cy="108235"/>
                <a:chOff x="5923073" y="5206482"/>
                <a:chExt cx="562751" cy="108235"/>
              </a:xfrm>
            </p:grpSpPr>
            <p:cxnSp>
              <p:nvCxnSpPr>
                <p:cNvPr id="35" name="Straight Connector 34">
                  <a:extLst>
                    <a:ext uri="{FF2B5EF4-FFF2-40B4-BE49-F238E27FC236}">
                      <a16:creationId xmlns:a16="http://schemas.microsoft.com/office/drawing/2014/main" id="{50184E9B-742A-4271-B212-12AAD2296320}"/>
                    </a:ext>
                  </a:extLst>
                </p:cNvPr>
                <p:cNvCxnSpPr>
                  <a:cxnSpLocks/>
                </p:cNvCxnSpPr>
                <p:nvPr/>
              </p:nvCxnSpPr>
              <p:spPr bwMode="auto">
                <a:xfrm>
                  <a:off x="5923073" y="5257800"/>
                  <a:ext cx="562751"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91B35B7-3EA2-4FEF-8541-6D558750A29C}"/>
                    </a:ext>
                  </a:extLst>
                </p:cNvPr>
                <p:cNvCxnSpPr/>
                <p:nvPr/>
              </p:nvCxnSpPr>
              <p:spPr bwMode="auto">
                <a:xfrm>
                  <a:off x="6210458" y="5206482"/>
                  <a:ext cx="0" cy="108235"/>
                </a:xfrm>
                <a:prstGeom prst="line">
                  <a:avLst/>
                </a:prstGeom>
                <a:noFill/>
                <a:ln w="28575" cap="flat" cmpd="sng" algn="ctr">
                  <a:solidFill>
                    <a:schemeClr val="bg1"/>
                  </a:solidFill>
                  <a:prstDash val="solid"/>
                  <a:round/>
                  <a:headEnd type="none" w="med" len="med"/>
                  <a:tailEnd type="none" w="med" len="med"/>
                </a:ln>
                <a:effectLst/>
              </p:spPr>
            </p:cxnSp>
          </p:grpSp>
          <p:grpSp>
            <p:nvGrpSpPr>
              <p:cNvPr id="38" name="Group 37">
                <a:extLst>
                  <a:ext uri="{FF2B5EF4-FFF2-40B4-BE49-F238E27FC236}">
                    <a16:creationId xmlns:a16="http://schemas.microsoft.com/office/drawing/2014/main" id="{27F347DC-F7EF-4664-900F-843C5D850FC8}"/>
                  </a:ext>
                </a:extLst>
              </p:cNvPr>
              <p:cNvGrpSpPr/>
              <p:nvPr/>
            </p:nvGrpSpPr>
            <p:grpSpPr>
              <a:xfrm>
                <a:off x="6022244" y="4725007"/>
                <a:ext cx="1068669" cy="108235"/>
                <a:chOff x="5923073" y="5206482"/>
                <a:chExt cx="1068669" cy="108235"/>
              </a:xfrm>
            </p:grpSpPr>
            <p:cxnSp>
              <p:nvCxnSpPr>
                <p:cNvPr id="39" name="Straight Connector 38">
                  <a:extLst>
                    <a:ext uri="{FF2B5EF4-FFF2-40B4-BE49-F238E27FC236}">
                      <a16:creationId xmlns:a16="http://schemas.microsoft.com/office/drawing/2014/main" id="{0A1E728F-C045-414A-ADBD-C609AD325B2A}"/>
                    </a:ext>
                  </a:extLst>
                </p:cNvPr>
                <p:cNvCxnSpPr>
                  <a:cxnSpLocks/>
                </p:cNvCxnSpPr>
                <p:nvPr/>
              </p:nvCxnSpPr>
              <p:spPr bwMode="auto">
                <a:xfrm>
                  <a:off x="5923073" y="5257800"/>
                  <a:ext cx="1068669"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8BCDF92-62E1-43FD-BB6F-60DB6ED58429}"/>
                    </a:ext>
                  </a:extLst>
                </p:cNvPr>
                <p:cNvCxnSpPr/>
                <p:nvPr/>
              </p:nvCxnSpPr>
              <p:spPr bwMode="auto">
                <a:xfrm>
                  <a:off x="6448945" y="5206482"/>
                  <a:ext cx="0" cy="108235"/>
                </a:xfrm>
                <a:prstGeom prst="line">
                  <a:avLst/>
                </a:prstGeom>
                <a:noFill/>
                <a:ln w="28575" cap="flat" cmpd="sng" algn="ctr">
                  <a:solidFill>
                    <a:schemeClr val="bg1"/>
                  </a:solidFill>
                  <a:prstDash val="solid"/>
                  <a:round/>
                  <a:headEnd type="none" w="med" len="med"/>
                  <a:tailEnd type="none" w="med" len="med"/>
                </a:ln>
                <a:effectLst/>
              </p:spPr>
            </p:cxnSp>
          </p:grpSp>
          <p:grpSp>
            <p:nvGrpSpPr>
              <p:cNvPr id="42" name="Group 41">
                <a:extLst>
                  <a:ext uri="{FF2B5EF4-FFF2-40B4-BE49-F238E27FC236}">
                    <a16:creationId xmlns:a16="http://schemas.microsoft.com/office/drawing/2014/main" id="{DAF3470F-67A0-440E-85AA-129B58E64AAB}"/>
                  </a:ext>
                </a:extLst>
              </p:cNvPr>
              <p:cNvGrpSpPr/>
              <p:nvPr/>
            </p:nvGrpSpPr>
            <p:grpSpPr>
              <a:xfrm>
                <a:off x="5508017" y="4484269"/>
                <a:ext cx="1105568" cy="108235"/>
                <a:chOff x="5923073" y="5206482"/>
                <a:chExt cx="1105568" cy="108235"/>
              </a:xfrm>
            </p:grpSpPr>
            <p:cxnSp>
              <p:nvCxnSpPr>
                <p:cNvPr id="43" name="Straight Connector 42">
                  <a:extLst>
                    <a:ext uri="{FF2B5EF4-FFF2-40B4-BE49-F238E27FC236}">
                      <a16:creationId xmlns:a16="http://schemas.microsoft.com/office/drawing/2014/main" id="{1070C20C-75D3-433C-946E-2E6FF9DE1170}"/>
                    </a:ext>
                  </a:extLst>
                </p:cNvPr>
                <p:cNvCxnSpPr>
                  <a:cxnSpLocks/>
                </p:cNvCxnSpPr>
                <p:nvPr/>
              </p:nvCxnSpPr>
              <p:spPr bwMode="auto">
                <a:xfrm>
                  <a:off x="5923073" y="5257800"/>
                  <a:ext cx="110556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B8C9306C-4829-4D8D-BBCA-426FC9F93E36}"/>
                    </a:ext>
                  </a:extLst>
                </p:cNvPr>
                <p:cNvCxnSpPr/>
                <p:nvPr/>
              </p:nvCxnSpPr>
              <p:spPr bwMode="auto">
                <a:xfrm>
                  <a:off x="6477700" y="5206482"/>
                  <a:ext cx="0" cy="108235"/>
                </a:xfrm>
                <a:prstGeom prst="line">
                  <a:avLst/>
                </a:prstGeom>
                <a:noFill/>
                <a:ln w="28575" cap="flat" cmpd="sng" algn="ctr">
                  <a:solidFill>
                    <a:schemeClr val="bg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57E7CDC0-EACB-4111-AEA9-48C297A1BE6D}"/>
                  </a:ext>
                </a:extLst>
              </p:cNvPr>
              <p:cNvGrpSpPr/>
              <p:nvPr/>
            </p:nvGrpSpPr>
            <p:grpSpPr>
              <a:xfrm>
                <a:off x="6546317" y="4243531"/>
                <a:ext cx="400823" cy="108235"/>
                <a:chOff x="5923073" y="5206482"/>
                <a:chExt cx="400823" cy="108235"/>
              </a:xfrm>
            </p:grpSpPr>
            <p:cxnSp>
              <p:nvCxnSpPr>
                <p:cNvPr id="47" name="Straight Connector 46">
                  <a:extLst>
                    <a:ext uri="{FF2B5EF4-FFF2-40B4-BE49-F238E27FC236}">
                      <a16:creationId xmlns:a16="http://schemas.microsoft.com/office/drawing/2014/main" id="{5DB7CB20-E27F-4EE3-B777-3D51A3874289}"/>
                    </a:ext>
                  </a:extLst>
                </p:cNvPr>
                <p:cNvCxnSpPr>
                  <a:cxnSpLocks/>
                </p:cNvCxnSpPr>
                <p:nvPr/>
              </p:nvCxnSpPr>
              <p:spPr bwMode="auto">
                <a:xfrm>
                  <a:off x="5923073" y="5257800"/>
                  <a:ext cx="400823"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E4631994-DCB1-4E6E-8BF0-DDCE5417CE4E}"/>
                    </a:ext>
                  </a:extLst>
                </p:cNvPr>
                <p:cNvCxnSpPr/>
                <p:nvPr/>
              </p:nvCxnSpPr>
              <p:spPr bwMode="auto">
                <a:xfrm>
                  <a:off x="6124193" y="5206482"/>
                  <a:ext cx="0" cy="108235"/>
                </a:xfrm>
                <a:prstGeom prst="line">
                  <a:avLst/>
                </a:prstGeom>
                <a:noFill/>
                <a:ln w="28575" cap="flat" cmpd="sng" algn="ctr">
                  <a:solidFill>
                    <a:schemeClr val="bg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FB27F44A-5195-4ADA-89D0-7635D10DC806}"/>
                  </a:ext>
                </a:extLst>
              </p:cNvPr>
              <p:cNvGrpSpPr/>
              <p:nvPr/>
            </p:nvGrpSpPr>
            <p:grpSpPr>
              <a:xfrm>
                <a:off x="6188015" y="4002793"/>
                <a:ext cx="543950" cy="108235"/>
                <a:chOff x="5941874" y="5206482"/>
                <a:chExt cx="543950" cy="108235"/>
              </a:xfrm>
            </p:grpSpPr>
            <p:cxnSp>
              <p:nvCxnSpPr>
                <p:cNvPr id="51" name="Straight Connector 50">
                  <a:extLst>
                    <a:ext uri="{FF2B5EF4-FFF2-40B4-BE49-F238E27FC236}">
                      <a16:creationId xmlns:a16="http://schemas.microsoft.com/office/drawing/2014/main" id="{3AEAB47B-462D-4EC4-A9A3-4030F1296007}"/>
                    </a:ext>
                  </a:extLst>
                </p:cNvPr>
                <p:cNvCxnSpPr>
                  <a:cxnSpLocks/>
                </p:cNvCxnSpPr>
                <p:nvPr/>
              </p:nvCxnSpPr>
              <p:spPr bwMode="auto">
                <a:xfrm>
                  <a:off x="5941874" y="5257800"/>
                  <a:ext cx="54395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DD8B6C07-B31F-4E40-B2BC-B43B78C889C9}"/>
                    </a:ext>
                  </a:extLst>
                </p:cNvPr>
                <p:cNvCxnSpPr/>
                <p:nvPr/>
              </p:nvCxnSpPr>
              <p:spPr bwMode="auto">
                <a:xfrm>
                  <a:off x="6210458" y="5206482"/>
                  <a:ext cx="0" cy="108235"/>
                </a:xfrm>
                <a:prstGeom prst="line">
                  <a:avLst/>
                </a:prstGeom>
                <a:noFill/>
                <a:ln w="28575" cap="flat" cmpd="sng" algn="ctr">
                  <a:solidFill>
                    <a:schemeClr val="bg1"/>
                  </a:solidFill>
                  <a:prstDash val="solid"/>
                  <a:round/>
                  <a:headEnd type="none" w="med" len="med"/>
                  <a:tailEnd type="none" w="med" len="med"/>
                </a:ln>
                <a:effectLst/>
              </p:spPr>
            </p:cxnSp>
          </p:grpSp>
          <p:grpSp>
            <p:nvGrpSpPr>
              <p:cNvPr id="54" name="Group 53">
                <a:extLst>
                  <a:ext uri="{FF2B5EF4-FFF2-40B4-BE49-F238E27FC236}">
                    <a16:creationId xmlns:a16="http://schemas.microsoft.com/office/drawing/2014/main" id="{0DF90EF3-69A9-413E-B1D1-5F565B60F4B7}"/>
                  </a:ext>
                </a:extLst>
              </p:cNvPr>
              <p:cNvGrpSpPr/>
              <p:nvPr/>
            </p:nvGrpSpPr>
            <p:grpSpPr>
              <a:xfrm>
                <a:off x="5664679" y="3762055"/>
                <a:ext cx="1227123" cy="108235"/>
                <a:chOff x="5801518" y="5206482"/>
                <a:chExt cx="1227123" cy="108235"/>
              </a:xfrm>
            </p:grpSpPr>
            <p:cxnSp>
              <p:nvCxnSpPr>
                <p:cNvPr id="55" name="Straight Connector 54">
                  <a:extLst>
                    <a:ext uri="{FF2B5EF4-FFF2-40B4-BE49-F238E27FC236}">
                      <a16:creationId xmlns:a16="http://schemas.microsoft.com/office/drawing/2014/main" id="{8BE85655-2696-4050-B3B4-820C1898D8D1}"/>
                    </a:ext>
                  </a:extLst>
                </p:cNvPr>
                <p:cNvCxnSpPr>
                  <a:cxnSpLocks/>
                </p:cNvCxnSpPr>
                <p:nvPr/>
              </p:nvCxnSpPr>
              <p:spPr bwMode="auto">
                <a:xfrm>
                  <a:off x="5801518" y="5257800"/>
                  <a:ext cx="1227123"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A8B6762B-49B1-4BC6-9E98-55BE124C3FF9}"/>
                    </a:ext>
                  </a:extLst>
                </p:cNvPr>
                <p:cNvCxnSpPr/>
                <p:nvPr/>
              </p:nvCxnSpPr>
              <p:spPr bwMode="auto">
                <a:xfrm>
                  <a:off x="6408688" y="5206482"/>
                  <a:ext cx="0" cy="108235"/>
                </a:xfrm>
                <a:prstGeom prst="line">
                  <a:avLst/>
                </a:prstGeom>
                <a:noFill/>
                <a:ln w="28575" cap="flat" cmpd="sng" algn="ctr">
                  <a:solidFill>
                    <a:schemeClr val="bg1"/>
                  </a:solidFill>
                  <a:prstDash val="solid"/>
                  <a:round/>
                  <a:headEnd type="none" w="med" len="med"/>
                  <a:tailEnd type="none" w="med" len="med"/>
                </a:ln>
                <a:effectLst/>
              </p:spPr>
            </p:cxnSp>
          </p:grpSp>
        </p:grpSp>
        <p:sp>
          <p:nvSpPr>
            <p:cNvPr id="70" name="TextBox 69">
              <a:extLst>
                <a:ext uri="{FF2B5EF4-FFF2-40B4-BE49-F238E27FC236}">
                  <a16:creationId xmlns:a16="http://schemas.microsoft.com/office/drawing/2014/main" id="{A886A527-C68D-45B2-9337-A924BAE8F9EE}"/>
                </a:ext>
              </a:extLst>
            </p:cNvPr>
            <p:cNvSpPr txBox="1"/>
            <p:nvPr/>
          </p:nvSpPr>
          <p:spPr>
            <a:xfrm>
              <a:off x="1598082" y="5826043"/>
              <a:ext cx="4969730" cy="338554"/>
            </a:xfrm>
            <a:prstGeom prst="rect">
              <a:avLst/>
            </a:prstGeom>
            <a:noFill/>
          </p:spPr>
          <p:txBody>
            <a:bodyPr wrap="square" numCol="1" rtlCol="0">
              <a:spAutoFit/>
            </a:bodyPr>
            <a:lstStyle/>
            <a:p>
              <a:pPr algn="l"/>
              <a:r>
                <a:rPr lang="en-US" sz="1600" b="0" dirty="0">
                  <a:solidFill>
                    <a:schemeClr val="bg1"/>
                  </a:solidFill>
                  <a:latin typeface="Calibri" panose="020F0502020204030204" pitchFamily="34" charset="0"/>
                  <a:cs typeface="Calibri" panose="020F0502020204030204" pitchFamily="34" charset="0"/>
                </a:rPr>
                <a:t>Heterogeneity: </a:t>
              </a:r>
              <a:r>
                <a:rPr lang="en-US" sz="1600" b="0" i="1" dirty="0">
                  <a:solidFill>
                    <a:schemeClr val="bg1"/>
                  </a:solidFill>
                  <a:latin typeface="Calibri" panose="020F0502020204030204" pitchFamily="34" charset="0"/>
                  <a:cs typeface="Calibri" panose="020F0502020204030204" pitchFamily="34" charset="0"/>
                </a:rPr>
                <a:t>I</a:t>
              </a:r>
              <a:r>
                <a:rPr lang="en-US" sz="1600" b="0" baseline="30000" dirty="0">
                  <a:solidFill>
                    <a:schemeClr val="bg1"/>
                  </a:solidFill>
                  <a:latin typeface="Calibri" panose="020F0502020204030204" pitchFamily="34" charset="0"/>
                  <a:cs typeface="Calibri" panose="020F0502020204030204" pitchFamily="34" charset="0"/>
                </a:rPr>
                <a:t>2</a:t>
              </a:r>
              <a:r>
                <a:rPr lang="en-US" sz="1600" b="0" dirty="0">
                  <a:solidFill>
                    <a:schemeClr val="bg1"/>
                  </a:solidFill>
                  <a:latin typeface="Calibri" panose="020F0502020204030204" pitchFamily="34" charset="0"/>
                  <a:cs typeface="Calibri" panose="020F0502020204030204" pitchFamily="34" charset="0"/>
                </a:rPr>
                <a:t> = 46%, </a:t>
              </a:r>
              <a:r>
                <a:rPr lang="en-US" sz="1600" b="0" baseline="-25000" dirty="0">
                  <a:solidFill>
                    <a:schemeClr val="bg1"/>
                  </a:solidFill>
                  <a:latin typeface="Calibri" panose="020F0502020204030204" pitchFamily="34" charset="0"/>
                  <a:cs typeface="Calibri" panose="020F0502020204030204" pitchFamily="34" charset="0"/>
                </a:rPr>
                <a:t>T</a:t>
              </a:r>
              <a:r>
                <a:rPr lang="en-US" sz="1600" b="0" baseline="30000" dirty="0">
                  <a:solidFill>
                    <a:schemeClr val="bg1"/>
                  </a:solidFill>
                  <a:latin typeface="Calibri" panose="020F0502020204030204" pitchFamily="34" charset="0"/>
                  <a:cs typeface="Calibri" panose="020F0502020204030204" pitchFamily="34" charset="0"/>
                </a:rPr>
                <a:t>2</a:t>
              </a:r>
              <a:r>
                <a:rPr lang="en-US" sz="1600" b="0" dirty="0">
                  <a:solidFill>
                    <a:schemeClr val="bg1"/>
                  </a:solidFill>
                  <a:latin typeface="Calibri" panose="020F0502020204030204" pitchFamily="34" charset="0"/>
                  <a:cs typeface="Calibri" panose="020F0502020204030204" pitchFamily="34" charset="0"/>
                </a:rPr>
                <a:t> = 0.0491; </a:t>
              </a:r>
              <a:r>
                <a:rPr lang="en-US" sz="1600" b="0" i="1" dirty="0">
                  <a:solidFill>
                    <a:schemeClr val="bg1"/>
                  </a:solidFill>
                  <a:latin typeface="Calibri" panose="020F0502020204030204" pitchFamily="34" charset="0"/>
                  <a:cs typeface="Calibri" panose="020F0502020204030204" pitchFamily="34" charset="0"/>
                </a:rPr>
                <a:t>P</a:t>
              </a:r>
              <a:r>
                <a:rPr lang="en-US" sz="1600" b="0" dirty="0">
                  <a:solidFill>
                    <a:schemeClr val="bg1"/>
                  </a:solidFill>
                  <a:latin typeface="Calibri" panose="020F0502020204030204" pitchFamily="34" charset="0"/>
                  <a:cs typeface="Calibri" panose="020F0502020204030204" pitchFamily="34" charset="0"/>
                </a:rPr>
                <a:t> = .09</a:t>
              </a:r>
            </a:p>
          </p:txBody>
        </p:sp>
        <p:sp>
          <p:nvSpPr>
            <p:cNvPr id="71" name="TextBox 70">
              <a:extLst>
                <a:ext uri="{FF2B5EF4-FFF2-40B4-BE49-F238E27FC236}">
                  <a16:creationId xmlns:a16="http://schemas.microsoft.com/office/drawing/2014/main" id="{FC9CDE0B-0857-4376-88DB-CA973D0BEE00}"/>
                </a:ext>
              </a:extLst>
            </p:cNvPr>
            <p:cNvSpPr txBox="1"/>
            <p:nvPr/>
          </p:nvSpPr>
          <p:spPr>
            <a:xfrm>
              <a:off x="5584923" y="3307097"/>
              <a:ext cx="2272146" cy="338554"/>
            </a:xfrm>
            <a:prstGeom prst="rect">
              <a:avLst/>
            </a:prstGeom>
            <a:noFill/>
          </p:spPr>
          <p:txBody>
            <a:bodyPr wrap="square" numCol="1"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1600" dirty="0">
                  <a:solidFill>
                    <a:srgbClr val="000000"/>
                  </a:solidFill>
                  <a:latin typeface="Calibri" panose="020F0502020204030204" pitchFamily="34" charset="0"/>
                  <a:cs typeface="Calibri" panose="020F0502020204030204" pitchFamily="34" charset="0"/>
                </a:rPr>
                <a:t>HR</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72" name="TextBox 71">
              <a:extLst>
                <a:ext uri="{FF2B5EF4-FFF2-40B4-BE49-F238E27FC236}">
                  <a16:creationId xmlns:a16="http://schemas.microsoft.com/office/drawing/2014/main" id="{A63B9856-780A-48B3-BC47-CB5CEBBF18C8}"/>
                </a:ext>
              </a:extLst>
            </p:cNvPr>
            <p:cNvSpPr txBox="1"/>
            <p:nvPr/>
          </p:nvSpPr>
          <p:spPr>
            <a:xfrm>
              <a:off x="5362560" y="5942557"/>
              <a:ext cx="468178" cy="338554"/>
            </a:xfrm>
            <a:prstGeom prst="rect">
              <a:avLst/>
            </a:prstGeom>
            <a:noFill/>
          </p:spPr>
          <p:txBody>
            <a:bodyPr wrap="square" numCol="1"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1600" b="0" dirty="0">
                  <a:solidFill>
                    <a:srgbClr val="000000"/>
                  </a:solidFill>
                  <a:latin typeface="Calibri" panose="020F0502020204030204" pitchFamily="34" charset="0"/>
                  <a:cs typeface="Calibri" panose="020F0502020204030204" pitchFamily="34" charset="0"/>
                </a:rPr>
                <a:t>0.2</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73" name="TextBox 72">
              <a:extLst>
                <a:ext uri="{FF2B5EF4-FFF2-40B4-BE49-F238E27FC236}">
                  <a16:creationId xmlns:a16="http://schemas.microsoft.com/office/drawing/2014/main" id="{C07AED70-647D-4DDE-8993-D7F2AB7CE6AB}"/>
                </a:ext>
              </a:extLst>
            </p:cNvPr>
            <p:cNvSpPr txBox="1"/>
            <p:nvPr/>
          </p:nvSpPr>
          <p:spPr>
            <a:xfrm>
              <a:off x="6017697" y="5942557"/>
              <a:ext cx="468178" cy="338554"/>
            </a:xfrm>
            <a:prstGeom prst="rect">
              <a:avLst/>
            </a:prstGeom>
            <a:noFill/>
          </p:spPr>
          <p:txBody>
            <a:bodyPr wrap="square" numCol="1"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1600" b="0" dirty="0">
                  <a:solidFill>
                    <a:srgbClr val="000000"/>
                  </a:solidFill>
                  <a:latin typeface="Calibri" panose="020F0502020204030204" pitchFamily="34" charset="0"/>
                  <a:cs typeface="Calibri" panose="020F0502020204030204" pitchFamily="34" charset="0"/>
                </a:rPr>
                <a:t>0.5</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74" name="TextBox 73">
              <a:extLst>
                <a:ext uri="{FF2B5EF4-FFF2-40B4-BE49-F238E27FC236}">
                  <a16:creationId xmlns:a16="http://schemas.microsoft.com/office/drawing/2014/main" id="{B9ABEA4F-3605-4B48-BECB-8761FD4A0480}"/>
                </a:ext>
              </a:extLst>
            </p:cNvPr>
            <p:cNvSpPr txBox="1"/>
            <p:nvPr/>
          </p:nvSpPr>
          <p:spPr>
            <a:xfrm>
              <a:off x="6496054" y="5942557"/>
              <a:ext cx="468178" cy="338554"/>
            </a:xfrm>
            <a:prstGeom prst="rect">
              <a:avLst/>
            </a:prstGeom>
            <a:noFill/>
          </p:spPr>
          <p:txBody>
            <a:bodyPr wrap="square" numCol="1"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1600" b="0" dirty="0">
                  <a:solidFill>
                    <a:srgbClr val="000000"/>
                  </a:solidFill>
                  <a:latin typeface="Calibri" panose="020F0502020204030204" pitchFamily="34" charset="0"/>
                  <a:cs typeface="Calibri" panose="020F0502020204030204" pitchFamily="34" charset="0"/>
                </a:rPr>
                <a:t>1</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75" name="TextBox 74">
              <a:extLst>
                <a:ext uri="{FF2B5EF4-FFF2-40B4-BE49-F238E27FC236}">
                  <a16:creationId xmlns:a16="http://schemas.microsoft.com/office/drawing/2014/main" id="{39E8EF66-9F8B-4270-B26F-96097949183C}"/>
                </a:ext>
              </a:extLst>
            </p:cNvPr>
            <p:cNvSpPr txBox="1"/>
            <p:nvPr/>
          </p:nvSpPr>
          <p:spPr>
            <a:xfrm>
              <a:off x="7002697" y="5942557"/>
              <a:ext cx="468178" cy="338554"/>
            </a:xfrm>
            <a:prstGeom prst="rect">
              <a:avLst/>
            </a:prstGeom>
            <a:noFill/>
          </p:spPr>
          <p:txBody>
            <a:bodyPr wrap="square" numCol="1"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1600" b="0" dirty="0">
                  <a:solidFill>
                    <a:srgbClr val="000000"/>
                  </a:solidFill>
                  <a:latin typeface="Calibri" panose="020F0502020204030204" pitchFamily="34" charset="0"/>
                  <a:cs typeface="Calibri" panose="020F0502020204030204" pitchFamily="34" charset="0"/>
                </a:rPr>
                <a:t>2</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76" name="TextBox 75">
              <a:extLst>
                <a:ext uri="{FF2B5EF4-FFF2-40B4-BE49-F238E27FC236}">
                  <a16:creationId xmlns:a16="http://schemas.microsoft.com/office/drawing/2014/main" id="{4E32E399-1682-4EF8-87B9-0E67092EF879}"/>
                </a:ext>
              </a:extLst>
            </p:cNvPr>
            <p:cNvSpPr txBox="1"/>
            <p:nvPr/>
          </p:nvSpPr>
          <p:spPr>
            <a:xfrm>
              <a:off x="7634663" y="5942557"/>
              <a:ext cx="468178" cy="338554"/>
            </a:xfrm>
            <a:prstGeom prst="rect">
              <a:avLst/>
            </a:prstGeom>
            <a:noFill/>
          </p:spPr>
          <p:txBody>
            <a:bodyPr wrap="square" numCol="1"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1600" b="0" dirty="0">
                  <a:solidFill>
                    <a:srgbClr val="000000"/>
                  </a:solidFill>
                  <a:latin typeface="Calibri" panose="020F0502020204030204" pitchFamily="34" charset="0"/>
                  <a:cs typeface="Calibri" panose="020F0502020204030204" pitchFamily="34" charset="0"/>
                </a:rPr>
                <a:t>5</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23903229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3CC2C-642E-4ACD-9264-E494B7E258D7}"/>
              </a:ext>
            </a:extLst>
          </p:cNvPr>
          <p:cNvSpPr>
            <a:spLocks noGrp="1"/>
          </p:cNvSpPr>
          <p:nvPr>
            <p:ph type="title"/>
          </p:nvPr>
        </p:nvSpPr>
        <p:spPr/>
        <p:txBody>
          <a:bodyPr/>
          <a:lstStyle/>
          <a:p>
            <a:r>
              <a:rPr lang="en-US" dirty="0"/>
              <a:t>Summary Points: HCC Risk Assessment in </a:t>
            </a:r>
            <a:br>
              <a:rPr lang="en-US" dirty="0"/>
            </a:br>
            <a:r>
              <a:rPr lang="en-US" dirty="0"/>
              <a:t>Patients Who Are HBsAg Positive </a:t>
            </a:r>
          </a:p>
        </p:txBody>
      </p:sp>
      <p:sp>
        <p:nvSpPr>
          <p:cNvPr id="3" name="Content Placeholder 2">
            <a:extLst>
              <a:ext uri="{FF2B5EF4-FFF2-40B4-BE49-F238E27FC236}">
                <a16:creationId xmlns:a16="http://schemas.microsoft.com/office/drawing/2014/main" id="{96FEE6DA-E2A7-4393-AFEB-E4872D2A7278}"/>
              </a:ext>
            </a:extLst>
          </p:cNvPr>
          <p:cNvSpPr>
            <a:spLocks noGrp="1"/>
          </p:cNvSpPr>
          <p:nvPr>
            <p:ph idx="1"/>
          </p:nvPr>
        </p:nvSpPr>
        <p:spPr/>
        <p:txBody>
          <a:bodyPr/>
          <a:lstStyle/>
          <a:p>
            <a:r>
              <a:rPr lang="en-US" sz="2400" b="1" dirty="0">
                <a:solidFill>
                  <a:schemeClr val="accent4"/>
                </a:solidFill>
              </a:rPr>
              <a:t>The risk factor mostly strongly associated with HCC is advanced fibrosis/cirrhosis</a:t>
            </a:r>
          </a:p>
          <a:p>
            <a:pPr lvl="1"/>
            <a:r>
              <a:rPr lang="en-US" sz="2200" dirty="0"/>
              <a:t>Important that all patients have severity of fibrosis assessed</a:t>
            </a:r>
          </a:p>
          <a:p>
            <a:r>
              <a:rPr lang="en-US" sz="2400" dirty="0"/>
              <a:t>Other groups at elevated risk for HCC</a:t>
            </a:r>
          </a:p>
          <a:p>
            <a:pPr lvl="1"/>
            <a:r>
              <a:rPr lang="en-US" sz="2200" dirty="0"/>
              <a:t>Family history of first-degree family member with HCC</a:t>
            </a:r>
          </a:p>
          <a:p>
            <a:pPr lvl="1"/>
            <a:r>
              <a:rPr lang="en-US" sz="2200" dirty="0">
                <a:solidFill>
                  <a:schemeClr val="accent3"/>
                </a:solidFill>
              </a:rPr>
              <a:t>Asian or Black men &gt;40 yr of age</a:t>
            </a:r>
          </a:p>
          <a:p>
            <a:pPr lvl="1"/>
            <a:r>
              <a:rPr lang="en-US" sz="2200" dirty="0"/>
              <a:t>Asian women &gt;50 yr of age</a:t>
            </a:r>
          </a:p>
          <a:p>
            <a:pPr lvl="1"/>
            <a:r>
              <a:rPr lang="en-US" sz="2200" dirty="0"/>
              <a:t>Persons coinfected with HCV or HDV (screen for HCV and HDV)</a:t>
            </a:r>
          </a:p>
          <a:p>
            <a:r>
              <a:rPr lang="en-US" sz="2400" dirty="0"/>
              <a:t>Emerging risk cofactors: alcohol misuse, NAFLD, certain HBV genotypes</a:t>
            </a:r>
          </a:p>
          <a:p>
            <a:r>
              <a:rPr lang="en-US" sz="2400" dirty="0"/>
              <a:t>Antiviral therapy with sustained HBV DNA suppression reduces risk of HCC</a:t>
            </a:r>
          </a:p>
          <a:p>
            <a:pPr lvl="1"/>
            <a:endParaRPr lang="en-US" dirty="0"/>
          </a:p>
          <a:p>
            <a:pPr lvl="1"/>
            <a:endParaRPr lang="en-US" dirty="0"/>
          </a:p>
        </p:txBody>
      </p:sp>
      <p:grpSp>
        <p:nvGrpSpPr>
          <p:cNvPr id="5" name="Group 7">
            <a:extLst>
              <a:ext uri="{FF2B5EF4-FFF2-40B4-BE49-F238E27FC236}">
                <a16:creationId xmlns:a16="http://schemas.microsoft.com/office/drawing/2014/main" id="{F009EE58-7747-4C84-B0A3-1AA62EE91CF1}"/>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E7AF7ACE-41DF-42B9-9EBF-5FDA6155B13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9D34965-71CA-4DAD-8B17-64413F4333C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7892625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dirty="0"/>
              <a:t>APASL: HCC Surveillance Recommended for Patients With Hepatitis B</a:t>
            </a:r>
          </a:p>
        </p:txBody>
      </p:sp>
      <p:graphicFrame>
        <p:nvGraphicFramePr>
          <p:cNvPr id="11" name="Content Placeholder 3">
            <a:extLst>
              <a:ext uri="{FF2B5EF4-FFF2-40B4-BE49-F238E27FC236}">
                <a16:creationId xmlns:a16="http://schemas.microsoft.com/office/drawing/2014/main" id="{F28C40E6-5D9B-4E51-A491-8A401BBAEB4B}"/>
              </a:ext>
            </a:extLst>
          </p:cNvPr>
          <p:cNvGraphicFramePr>
            <a:graphicFrameLocks noGrp="1"/>
          </p:cNvGraphicFramePr>
          <p:nvPr>
            <p:ph sz="half" idx="1"/>
            <p:extLst>
              <p:ext uri="{D42A27DB-BD31-4B8C-83A1-F6EECF244321}">
                <p14:modId xmlns:p14="http://schemas.microsoft.com/office/powerpoint/2010/main" val="2715544896"/>
              </p:ext>
            </p:extLst>
          </p:nvPr>
        </p:nvGraphicFramePr>
        <p:xfrm>
          <a:off x="609759" y="1625030"/>
          <a:ext cx="5509101" cy="3291768"/>
        </p:xfrm>
        <a:graphic>
          <a:graphicData uri="http://schemas.openxmlformats.org/drawingml/2006/table">
            <a:tbl>
              <a:tblPr/>
              <a:tblGrid>
                <a:gridCol w="3678997">
                  <a:extLst>
                    <a:ext uri="{9D8B030D-6E8A-4147-A177-3AD203B41FA5}">
                      <a16:colId xmlns:a16="http://schemas.microsoft.com/office/drawing/2014/main" val="20000"/>
                    </a:ext>
                  </a:extLst>
                </a:gridCol>
                <a:gridCol w="1830104">
                  <a:extLst>
                    <a:ext uri="{9D8B030D-6E8A-4147-A177-3AD203B41FA5}">
                      <a16:colId xmlns:a16="http://schemas.microsoft.com/office/drawing/2014/main" val="20001"/>
                    </a:ext>
                  </a:extLst>
                </a:gridCol>
              </a:tblGrid>
              <a:tr h="444040">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en-US" sz="2200" b="1" i="0" u="none" strike="noStrike" cap="none" normalizeH="0" baseline="0" dirty="0">
                          <a:ln>
                            <a:noFill/>
                          </a:ln>
                          <a:solidFill>
                            <a:srgbClr val="FFFFFF"/>
                          </a:solidFill>
                          <a:effectLst/>
                          <a:latin typeface="Calibri" panose="020F0502020204030204" pitchFamily="34" charset="0"/>
                          <a:cs typeface="Calibri" panose="020F0502020204030204" pitchFamily="34" charset="0"/>
                        </a:rPr>
                        <a:t>Group</a:t>
                      </a:r>
                      <a:endParaRPr kumimoji="0" lang="en-US" altLang="en-US" sz="2200" b="1" i="0" u="none" strike="noStrike" cap="none" normalizeH="0" baseline="0" dirty="0">
                        <a:ln>
                          <a:noFill/>
                        </a:ln>
                        <a:solidFill>
                          <a:srgbClr val="0D0D0D"/>
                        </a:solidFill>
                        <a:effectLst/>
                        <a:latin typeface="Calibri" panose="020F0502020204030204" pitchFamily="34" charset="0"/>
                        <a:cs typeface="Calibri" panose="020F0502020204030204" pitchFamily="34" charset="0"/>
                      </a:endParaRPr>
                    </a:p>
                  </a:txBody>
                  <a:tcPr marL="91436" marR="91436" marT="45708" marB="45708" anchor="ctr" horzOverflow="overflow">
                    <a:lnL w="12700" cap="flat" cmpd="sng" algn="ctr">
                      <a:solidFill>
                        <a:srgbClr val="009D00"/>
                      </a:solidFill>
                      <a:prstDash val="solid"/>
                      <a:round/>
                      <a:headEnd type="none" w="med" len="med"/>
                      <a:tailEnd type="none" w="med" len="med"/>
                    </a:lnL>
                    <a:lnR>
                      <a:noFill/>
                    </a:lnR>
                    <a:lnT w="12700" cap="flat" cmpd="sng" algn="ctr">
                      <a:solidFill>
                        <a:srgbClr val="009D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2200" b="1" i="0" u="none" strike="noStrike" cap="none" normalizeH="0" baseline="0" dirty="0">
                          <a:ln>
                            <a:noFill/>
                          </a:ln>
                          <a:solidFill>
                            <a:srgbClr val="FFFFFF"/>
                          </a:solidFill>
                          <a:effectLst/>
                          <a:latin typeface="Calibri" panose="020F0502020204030204" pitchFamily="34" charset="0"/>
                          <a:cs typeface="Calibri" panose="020F0502020204030204" pitchFamily="34" charset="0"/>
                        </a:rPr>
                        <a:t>Annual HCC Risk, %</a:t>
                      </a:r>
                      <a:endParaRPr kumimoji="0" lang="en-US" altLang="en-US" sz="2200" b="1" i="0" u="none" strike="noStrike" cap="none" normalizeH="0" baseline="0" dirty="0">
                        <a:ln>
                          <a:noFill/>
                        </a:ln>
                        <a:solidFill>
                          <a:srgbClr val="0D0D0D"/>
                        </a:solidFill>
                        <a:effectLst/>
                        <a:latin typeface="Calibri" panose="020F0502020204030204" pitchFamily="34" charset="0"/>
                        <a:cs typeface="Calibri" panose="020F0502020204030204" pitchFamily="34" charset="0"/>
                      </a:endParaRPr>
                    </a:p>
                  </a:txBody>
                  <a:tcPr marL="91436" marR="91436" marT="45708" marB="45708" anchor="ctr" horzOverflow="overflow">
                    <a:lnL>
                      <a:noFill/>
                    </a:lnL>
                    <a:lnR>
                      <a:noFill/>
                    </a:lnR>
                    <a:lnT w="12700" cap="flat" cmpd="sng" algn="ctr">
                      <a:solidFill>
                        <a:srgbClr val="009D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0"/>
                  </a:ext>
                </a:extLst>
              </a:tr>
              <a:tr h="248656">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en-US" sz="2200" b="0" i="0" u="none" strike="noStrike" cap="none" normalizeH="0" baseline="0" dirty="0">
                          <a:ln>
                            <a:noFill/>
                          </a:ln>
                          <a:solidFill>
                            <a:srgbClr val="0D0D0D"/>
                          </a:solidFill>
                          <a:effectLst/>
                          <a:latin typeface="Calibri" panose="020F0502020204030204" pitchFamily="34" charset="0"/>
                          <a:cs typeface="Calibri" panose="020F0502020204030204" pitchFamily="34" charset="0"/>
                        </a:rPr>
                        <a:t>Chronic HBV with cirrhosis</a:t>
                      </a:r>
                    </a:p>
                  </a:txBody>
                  <a:tcPr marL="91436" marR="91436" marT="45708" marB="45708"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1" indent="0" algn="ctr" defTabSz="914400" rtl="0" eaLnBrk="1" fontAlgn="base" latinLnBrk="0" hangingPunct="1">
                        <a:lnSpc>
                          <a:spcPct val="100000"/>
                        </a:lnSpc>
                        <a:spcBef>
                          <a:spcPct val="0"/>
                        </a:spcBef>
                        <a:spcAft>
                          <a:spcPct val="0"/>
                        </a:spcAft>
                        <a:buClrTx/>
                        <a:buSzPct val="130000"/>
                        <a:buFont typeface="Wingdings" panose="05000000000000000000" pitchFamily="2" charset="2"/>
                        <a:buNone/>
                        <a:tabLst/>
                      </a:pPr>
                      <a:r>
                        <a:rPr kumimoji="0" lang="en-US" altLang="en-US" sz="2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a:t>
                      </a:r>
                    </a:p>
                  </a:txBody>
                  <a:tcPr marL="91439" marR="91439" marT="45701" marB="45701"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225574">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en-US" sz="2200" b="0" i="0" u="none" strike="noStrike" cap="none" normalizeH="0" baseline="0" dirty="0">
                          <a:ln>
                            <a:noFill/>
                          </a:ln>
                          <a:solidFill>
                            <a:srgbClr val="0D0D0D"/>
                          </a:solidFill>
                          <a:effectLst/>
                          <a:latin typeface="Calibri" panose="020F0502020204030204" pitchFamily="34" charset="0"/>
                          <a:cs typeface="Calibri" panose="020F0502020204030204" pitchFamily="34" charset="0"/>
                        </a:rPr>
                        <a:t>HBsAg+ without cirrhosis</a:t>
                      </a:r>
                    </a:p>
                    <a:p>
                      <a:pPr marL="342900" marR="0" lvl="1" indent="-342900"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en-US" sz="2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Asian females &gt;50 </a:t>
                      </a:r>
                      <a:r>
                        <a:rPr kumimoji="0" lang="en-US" sz="2200" b="0" i="0" u="none" strike="noStrike" kern="1200" cap="none" normalizeH="0" baseline="0" dirty="0" err="1">
                          <a:ln>
                            <a:noFill/>
                          </a:ln>
                          <a:solidFill>
                            <a:schemeClr val="bg2">
                              <a:lumMod val="10000"/>
                            </a:schemeClr>
                          </a:solidFill>
                          <a:effectLst/>
                          <a:latin typeface="Calibri" panose="020F0502020204030204" pitchFamily="34" charset="0"/>
                          <a:ea typeface="+mn-ea"/>
                          <a:cs typeface="+mn-cs"/>
                        </a:rPr>
                        <a:t>yr</a:t>
                      </a:r>
                      <a:r>
                        <a:rPr kumimoji="0" lang="en-US" sz="2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of age</a:t>
                      </a:r>
                    </a:p>
                    <a:p>
                      <a:pPr marL="342900" marR="0" lvl="1" indent="-342900"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en-US" sz="2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Asian males &gt;40 </a:t>
                      </a:r>
                      <a:r>
                        <a:rPr kumimoji="0" lang="en-US" sz="2200" b="0" i="0" u="none" strike="noStrike" kern="1200" cap="none" normalizeH="0" baseline="0" dirty="0" err="1">
                          <a:ln>
                            <a:noFill/>
                          </a:ln>
                          <a:solidFill>
                            <a:schemeClr val="bg2">
                              <a:lumMod val="10000"/>
                            </a:schemeClr>
                          </a:solidFill>
                          <a:effectLst/>
                          <a:latin typeface="Calibri" panose="020F0502020204030204" pitchFamily="34" charset="0"/>
                          <a:ea typeface="+mn-ea"/>
                          <a:cs typeface="+mn-cs"/>
                        </a:rPr>
                        <a:t>yr</a:t>
                      </a:r>
                      <a:r>
                        <a:rPr kumimoji="0" lang="en-US" sz="2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of age</a:t>
                      </a:r>
                    </a:p>
                    <a:p>
                      <a:pPr marL="342900" marR="0" lvl="1" indent="-342900"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en-US" sz="2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Africans &gt;20 </a:t>
                      </a:r>
                      <a:r>
                        <a:rPr kumimoji="0" lang="en-US" sz="2200" b="0" i="0" u="none" strike="noStrike" kern="1200" cap="none" normalizeH="0" baseline="0" dirty="0" err="1">
                          <a:ln>
                            <a:noFill/>
                          </a:ln>
                          <a:solidFill>
                            <a:schemeClr val="bg2">
                              <a:lumMod val="10000"/>
                            </a:schemeClr>
                          </a:solidFill>
                          <a:effectLst/>
                          <a:latin typeface="Calibri" panose="020F0502020204030204" pitchFamily="34" charset="0"/>
                          <a:ea typeface="+mn-ea"/>
                          <a:cs typeface="+mn-cs"/>
                        </a:rPr>
                        <a:t>yr</a:t>
                      </a:r>
                      <a:r>
                        <a:rPr kumimoji="0" lang="en-US" sz="2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of age</a:t>
                      </a:r>
                    </a:p>
                    <a:p>
                      <a:pPr marL="342900" marR="0" lvl="1" indent="-342900"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en-US" sz="2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Family history of HCC in first-degree relative</a:t>
                      </a:r>
                    </a:p>
                  </a:txBody>
                  <a:tcPr marL="91436" marR="91436" marT="45708" marB="45708"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1" indent="0" algn="ctr" defTabSz="914400" rtl="0" eaLnBrk="1" fontAlgn="base" latinLnBrk="0" hangingPunct="1">
                        <a:lnSpc>
                          <a:spcPct val="100000"/>
                        </a:lnSpc>
                        <a:spcBef>
                          <a:spcPct val="0"/>
                        </a:spcBef>
                        <a:spcAft>
                          <a:spcPct val="0"/>
                        </a:spcAft>
                        <a:buClrTx/>
                        <a:buSzPct val="130000"/>
                        <a:buFont typeface="Wingdings" panose="05000000000000000000" pitchFamily="2" charset="2"/>
                        <a:buNone/>
                        <a:tabLst/>
                      </a:pPr>
                      <a:endParaRPr kumimoji="0" lang="en-US" sz="2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1" indent="0" algn="ctr" defTabSz="914400" rtl="0" eaLnBrk="1" fontAlgn="base" latinLnBrk="0" hangingPunct="1">
                        <a:lnSpc>
                          <a:spcPct val="100000"/>
                        </a:lnSpc>
                        <a:spcBef>
                          <a:spcPct val="0"/>
                        </a:spcBef>
                        <a:spcAft>
                          <a:spcPct val="0"/>
                        </a:spcAft>
                        <a:buClrTx/>
                        <a:buSzPct val="130000"/>
                        <a:buFont typeface="Wingdings" panose="05000000000000000000" pitchFamily="2" charset="2"/>
                        <a:buNone/>
                        <a:tabLst/>
                      </a:pPr>
                      <a:r>
                        <a:rPr kumimoji="0" lang="en-US" sz="2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0.3-0.6</a:t>
                      </a:r>
                    </a:p>
                    <a:p>
                      <a:pPr marL="0" marR="0" lvl="1" indent="0" algn="ctr" defTabSz="914400" rtl="0" eaLnBrk="1" fontAlgn="base" latinLnBrk="0" hangingPunct="1">
                        <a:lnSpc>
                          <a:spcPct val="100000"/>
                        </a:lnSpc>
                        <a:spcBef>
                          <a:spcPct val="0"/>
                        </a:spcBef>
                        <a:spcAft>
                          <a:spcPct val="0"/>
                        </a:spcAft>
                        <a:buClrTx/>
                        <a:buSzPct val="130000"/>
                        <a:buFont typeface="Wingdings" panose="05000000000000000000" pitchFamily="2" charset="2"/>
                        <a:buNone/>
                        <a:tabLst/>
                      </a:pPr>
                      <a:r>
                        <a:rPr kumimoji="0" lang="en-US" sz="2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0.4-0.6</a:t>
                      </a:r>
                    </a:p>
                    <a:p>
                      <a:pPr marL="0" marR="0" lvl="1" indent="0" algn="ctr" defTabSz="914400" rtl="0" eaLnBrk="1" fontAlgn="base" latinLnBrk="0" hangingPunct="1">
                        <a:lnSpc>
                          <a:spcPct val="100000"/>
                        </a:lnSpc>
                        <a:spcBef>
                          <a:spcPct val="0"/>
                        </a:spcBef>
                        <a:spcAft>
                          <a:spcPct val="0"/>
                        </a:spcAft>
                        <a:buClrTx/>
                        <a:buSzPct val="130000"/>
                        <a:buFont typeface="Wingdings" panose="05000000000000000000" pitchFamily="2" charset="2"/>
                        <a:buNone/>
                        <a:tabLst/>
                      </a:pPr>
                      <a:r>
                        <a:rPr kumimoji="0" lang="en-US" sz="2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p>
                      <a:pPr marL="0" marR="0" lvl="1" indent="0" algn="ctr" defTabSz="914400" rtl="0" eaLnBrk="1" fontAlgn="base" latinLnBrk="0" hangingPunct="1">
                        <a:lnSpc>
                          <a:spcPct val="100000"/>
                        </a:lnSpc>
                        <a:spcBef>
                          <a:spcPct val="0"/>
                        </a:spcBef>
                        <a:spcAft>
                          <a:spcPct val="0"/>
                        </a:spcAft>
                        <a:buClrTx/>
                        <a:buSzPct val="130000"/>
                        <a:buFont typeface="Wingdings" panose="05000000000000000000" pitchFamily="2" charset="2"/>
                        <a:buNone/>
                        <a:tabLst/>
                      </a:pPr>
                      <a:r>
                        <a:rPr kumimoji="0" lang="en-US" sz="2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91439" marR="91439" marT="45701" marB="45701"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12" name="Content Placeholder 11">
            <a:extLst>
              <a:ext uri="{FF2B5EF4-FFF2-40B4-BE49-F238E27FC236}">
                <a16:creationId xmlns:a16="http://schemas.microsoft.com/office/drawing/2014/main" id="{4FA22E30-8CBD-44B8-A41F-F6AF3AB8AAB0}"/>
              </a:ext>
            </a:extLst>
          </p:cNvPr>
          <p:cNvSpPr>
            <a:spLocks noGrp="1"/>
          </p:cNvSpPr>
          <p:nvPr>
            <p:ph sz="half" idx="2"/>
          </p:nvPr>
        </p:nvSpPr>
        <p:spPr/>
        <p:txBody>
          <a:bodyPr/>
          <a:lstStyle/>
          <a:p>
            <a:r>
              <a:rPr lang="en-US" dirty="0"/>
              <a:t>Studies of cost-effectiveness suggest an incidence of HCC </a:t>
            </a:r>
            <a:br>
              <a:rPr lang="en-US" dirty="0"/>
            </a:br>
            <a:r>
              <a:rPr lang="en-US" dirty="0"/>
              <a:t>of ≥1.5% per yr warrant implementing a surveillance strategy in patients with cirrhosis, regardless of etiology</a:t>
            </a:r>
          </a:p>
          <a:p>
            <a:r>
              <a:rPr lang="en-US" dirty="0"/>
              <a:t>Cost-effectiveness cutoff in patients without cirrhosis ill defined, but experts suggest surveillance if annual HCC incidence &gt;0.2%</a:t>
            </a:r>
          </a:p>
          <a:p>
            <a:endParaRPr lang="en-US" sz="2400" dirty="0"/>
          </a:p>
        </p:txBody>
      </p:sp>
      <p:grpSp>
        <p:nvGrpSpPr>
          <p:cNvPr id="6" name="Group 7">
            <a:extLst>
              <a:ext uri="{FF2B5EF4-FFF2-40B4-BE49-F238E27FC236}">
                <a16:creationId xmlns:a16="http://schemas.microsoft.com/office/drawing/2014/main" id="{2461934F-1803-479B-AAB7-325732753867}"/>
              </a:ext>
            </a:extLst>
          </p:cNvPr>
          <p:cNvGrpSpPr>
            <a:grpSpLocks/>
          </p:cNvGrpSpPr>
          <p:nvPr/>
        </p:nvGrpSpPr>
        <p:grpSpPr bwMode="auto">
          <a:xfrm>
            <a:off x="9389569" y="6216652"/>
            <a:ext cx="2488502" cy="447822"/>
            <a:chOff x="9527309" y="3551529"/>
            <a:chExt cx="2488502" cy="448324"/>
          </a:xfrm>
        </p:grpSpPr>
        <p:pic>
          <p:nvPicPr>
            <p:cNvPr id="7" name="Picture 5">
              <a:extLst>
                <a:ext uri="{FF2B5EF4-FFF2-40B4-BE49-F238E27FC236}">
                  <a16:creationId xmlns:a16="http://schemas.microsoft.com/office/drawing/2014/main" id="{6FF9AE1D-279B-4A02-A4A2-D8EB63510D9B}"/>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33C3CE4B-AA27-4161-AC87-F606E7F0F9F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3" name="Text Box 11">
            <a:extLst>
              <a:ext uri="{FF2B5EF4-FFF2-40B4-BE49-F238E27FC236}">
                <a16:creationId xmlns:a16="http://schemas.microsoft.com/office/drawing/2014/main" id="{72223E99-D3F4-4FD7-9455-12156BEB0ACC}"/>
              </a:ext>
            </a:extLst>
          </p:cNvPr>
          <p:cNvSpPr txBox="1">
            <a:spLocks noChangeArrowheads="1"/>
          </p:cNvSpPr>
          <p:nvPr/>
        </p:nvSpPr>
        <p:spPr bwMode="auto">
          <a:xfrm>
            <a:off x="423864" y="63666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Omata. Hepatol Int. 2017;11:317. </a:t>
            </a:r>
          </a:p>
        </p:txBody>
      </p:sp>
    </p:spTree>
    <p:extLst>
      <p:ext uri="{BB962C8B-B14F-4D97-AF65-F5344CB8AC3E}">
        <p14:creationId xmlns:p14="http://schemas.microsoft.com/office/powerpoint/2010/main" val="24161910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3AD4566-1FD9-8C48-9DB7-E12CF6A076A0}"/>
              </a:ext>
            </a:extLst>
          </p:cNvPr>
          <p:cNvSpPr>
            <a:spLocks noGrp="1"/>
          </p:cNvSpPr>
          <p:nvPr>
            <p:ph type="title"/>
          </p:nvPr>
        </p:nvSpPr>
        <p:spPr/>
        <p:txBody>
          <a:bodyPr/>
          <a:lstStyle/>
          <a:p>
            <a:pPr algn="l">
              <a:defRPr/>
            </a:pPr>
            <a:r>
              <a:rPr lang="en-US" altLang="en-US" dirty="0"/>
              <a:t>Imaging Modalities for HCC Surveillance</a:t>
            </a:r>
            <a:endParaRPr lang="en-US" altLang="en-US" sz="3600" dirty="0">
              <a:solidFill>
                <a:schemeClr val="bg2"/>
              </a:solidFill>
              <a:latin typeface="Calibri" panose="020F0502020204030204" pitchFamily="34" charset="0"/>
            </a:endParaRPr>
          </a:p>
        </p:txBody>
      </p:sp>
      <p:grpSp>
        <p:nvGrpSpPr>
          <p:cNvPr id="5" name="Group 7">
            <a:extLst>
              <a:ext uri="{FF2B5EF4-FFF2-40B4-BE49-F238E27FC236}">
                <a16:creationId xmlns:a16="http://schemas.microsoft.com/office/drawing/2014/main" id="{53A4D969-9D6C-FF48-B3D1-DB62B51CD9DA}"/>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9870A67F-2DC3-0C4E-BD2D-98073DE9E111}"/>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4A22F9D-AB3B-A543-9607-FAE87C7AB93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 Box 15">
            <a:extLst>
              <a:ext uri="{FF2B5EF4-FFF2-40B4-BE49-F238E27FC236}">
                <a16:creationId xmlns:a16="http://schemas.microsoft.com/office/drawing/2014/main" id="{0DB5B66F-A9F5-4946-B9DB-121AF6F9AE53}"/>
              </a:ext>
            </a:extLst>
          </p:cNvPr>
          <p:cNvSpPr txBox="1">
            <a:spLocks noChangeArrowheads="1"/>
          </p:cNvSpPr>
          <p:nvPr/>
        </p:nvSpPr>
        <p:spPr bwMode="auto">
          <a:xfrm>
            <a:off x="401993" y="636739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spc="-10" dirty="0">
                <a:solidFill>
                  <a:srgbClr val="455560"/>
                </a:solidFill>
                <a:latin typeface="Calibri" panose="020F0502020204030204" pitchFamily="34" charset="0"/>
              </a:rPr>
              <a:t>Sherman. Semin Liver Dis. 2010;30:3.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11" name="Content Placeholder 3">
            <a:extLst>
              <a:ext uri="{FF2B5EF4-FFF2-40B4-BE49-F238E27FC236}">
                <a16:creationId xmlns:a16="http://schemas.microsoft.com/office/drawing/2014/main" id="{038DBBE4-3259-4083-8E3F-E0F05155B717}"/>
              </a:ext>
            </a:extLst>
          </p:cNvPr>
          <p:cNvGraphicFramePr>
            <a:graphicFrameLocks/>
          </p:cNvGraphicFramePr>
          <p:nvPr>
            <p:extLst>
              <p:ext uri="{D42A27DB-BD31-4B8C-83A1-F6EECF244321}">
                <p14:modId xmlns:p14="http://schemas.microsoft.com/office/powerpoint/2010/main" val="1884261324"/>
              </p:ext>
            </p:extLst>
          </p:nvPr>
        </p:nvGraphicFramePr>
        <p:xfrm>
          <a:off x="723899" y="1588770"/>
          <a:ext cx="10787501" cy="4023222"/>
        </p:xfrm>
        <a:graphic>
          <a:graphicData uri="http://schemas.openxmlformats.org/drawingml/2006/table">
            <a:tbl>
              <a:tblPr/>
              <a:tblGrid>
                <a:gridCol w="2136532">
                  <a:extLst>
                    <a:ext uri="{9D8B030D-6E8A-4147-A177-3AD203B41FA5}">
                      <a16:colId xmlns:a16="http://schemas.microsoft.com/office/drawing/2014/main" val="20000"/>
                    </a:ext>
                  </a:extLst>
                </a:gridCol>
                <a:gridCol w="2599338">
                  <a:extLst>
                    <a:ext uri="{9D8B030D-6E8A-4147-A177-3AD203B41FA5}">
                      <a16:colId xmlns:a16="http://schemas.microsoft.com/office/drawing/2014/main" val="20001"/>
                    </a:ext>
                  </a:extLst>
                </a:gridCol>
                <a:gridCol w="6051631">
                  <a:extLst>
                    <a:ext uri="{9D8B030D-6E8A-4147-A177-3AD203B41FA5}">
                      <a16:colId xmlns:a16="http://schemas.microsoft.com/office/drawing/2014/main" val="20002"/>
                    </a:ext>
                  </a:extLst>
                </a:gridCol>
              </a:tblGrid>
              <a:tr h="171099">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FFFFFF"/>
                          </a:solidFill>
                          <a:effectLst/>
                          <a:latin typeface="Calibri" panose="020F0502020204030204" pitchFamily="34" charset="0"/>
                          <a:cs typeface="Calibri" panose="020F0502020204030204" pitchFamily="34" charset="0"/>
                        </a:rPr>
                        <a:t>Imaging Modality</a:t>
                      </a:r>
                      <a:endParaRPr kumimoji="0" lang="en-US" altLang="en-US" sz="2000" b="1" i="0" u="none" strike="noStrike" cap="none" normalizeH="0" baseline="0" dirty="0">
                        <a:ln>
                          <a:noFill/>
                        </a:ln>
                        <a:solidFill>
                          <a:srgbClr val="0D0D0D"/>
                        </a:solidFill>
                        <a:effectLst/>
                        <a:latin typeface="Calibri" panose="020F0502020204030204" pitchFamily="34" charset="0"/>
                        <a:cs typeface="Calibri" panose="020F0502020204030204" pitchFamily="34" charset="0"/>
                      </a:endParaRPr>
                    </a:p>
                  </a:txBody>
                  <a:tcPr marL="91436" marR="91436" marT="45708" marB="45708" anchor="ctr" horzOverflow="overflow">
                    <a:lnL w="12700" cap="flat" cmpd="sng" algn="ctr">
                      <a:solidFill>
                        <a:srgbClr val="009D00"/>
                      </a:solidFill>
                      <a:prstDash val="solid"/>
                      <a:round/>
                      <a:headEnd type="none" w="med" len="med"/>
                      <a:tailEnd type="none" w="med" len="med"/>
                    </a:lnL>
                    <a:lnR>
                      <a:noFill/>
                    </a:lnR>
                    <a:lnT w="12700" cap="flat" cmpd="sng" algn="ctr">
                      <a:solidFill>
                        <a:srgbClr val="009D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FFFFFF"/>
                          </a:solidFill>
                          <a:effectLst/>
                          <a:latin typeface="Calibri" panose="020F0502020204030204" pitchFamily="34" charset="0"/>
                          <a:cs typeface="Calibri" panose="020F0502020204030204" pitchFamily="34" charset="0"/>
                        </a:rPr>
                        <a:t>Advantages</a:t>
                      </a:r>
                      <a:endParaRPr kumimoji="0" lang="en-US" altLang="en-US" sz="2000" b="1" i="0" u="none" strike="noStrike" cap="none" normalizeH="0" baseline="0" dirty="0">
                        <a:ln>
                          <a:noFill/>
                        </a:ln>
                        <a:solidFill>
                          <a:srgbClr val="0D0D0D"/>
                        </a:solidFill>
                        <a:effectLst/>
                        <a:latin typeface="Calibri" panose="020F0502020204030204" pitchFamily="34" charset="0"/>
                        <a:cs typeface="Calibri" panose="020F0502020204030204" pitchFamily="34" charset="0"/>
                      </a:endParaRPr>
                    </a:p>
                  </a:txBody>
                  <a:tcPr marL="91436" marR="91436" marT="45708" marB="45708" anchor="ctr" horzOverflow="overflow">
                    <a:lnL>
                      <a:noFill/>
                    </a:lnL>
                    <a:lnR>
                      <a:noFill/>
                    </a:lnR>
                    <a:lnT w="12700" cap="flat" cmpd="sng" algn="ctr">
                      <a:solidFill>
                        <a:srgbClr val="009D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FFFFFF"/>
                          </a:solidFill>
                          <a:effectLst/>
                          <a:latin typeface="Calibri" panose="020F0502020204030204" pitchFamily="34" charset="0"/>
                          <a:cs typeface="Calibri" panose="020F0502020204030204" pitchFamily="34" charset="0"/>
                        </a:rPr>
                        <a:t>Disadvantages</a:t>
                      </a:r>
                      <a:endParaRPr kumimoji="0" lang="en-US" altLang="en-US" sz="2000" b="1" i="0" u="none" strike="noStrike" cap="none" normalizeH="0" baseline="0" dirty="0">
                        <a:ln>
                          <a:noFill/>
                        </a:ln>
                        <a:solidFill>
                          <a:srgbClr val="0D0D0D"/>
                        </a:solidFill>
                        <a:effectLst/>
                        <a:latin typeface="Calibri" panose="020F0502020204030204" pitchFamily="34" charset="0"/>
                        <a:cs typeface="Calibri" panose="020F0502020204030204" pitchFamily="34" charset="0"/>
                      </a:endParaRPr>
                    </a:p>
                  </a:txBody>
                  <a:tcPr marL="91436" marR="91436" marT="45708" marB="45708"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0"/>
                  </a:ext>
                </a:extLst>
              </a:tr>
              <a:tr h="697584">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D0D0D"/>
                          </a:solidFill>
                          <a:effectLst/>
                          <a:latin typeface="Calibri" panose="020F0502020204030204" pitchFamily="34" charset="0"/>
                          <a:cs typeface="Calibri" panose="020F0502020204030204" pitchFamily="34" charset="0"/>
                        </a:rPr>
                        <a:t>Ultrasound</a:t>
                      </a:r>
                    </a:p>
                  </a:txBody>
                  <a:tcPr marL="91436" marR="91436" marT="45708" marB="45708"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36538" marR="0" lvl="1" indent="-236538"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en-US" altLang="ja-JP"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Noni</a:t>
                      </a: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nvasive</a:t>
                      </a:r>
                    </a:p>
                    <a:p>
                      <a:pPr marL="236538" marR="0" lvl="1" indent="-236538"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en-US" alt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Nearly ubiquitous</a:t>
                      </a:r>
                    </a:p>
                    <a:p>
                      <a:pPr marL="236538" marR="0" lvl="1" indent="-236538"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en-US" alt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Low cost</a:t>
                      </a:r>
                    </a:p>
                  </a:txBody>
                  <a:tcPr marL="91439" marR="91439" marT="45701" marB="45701"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36538" marR="0" lvl="1" indent="-236538"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en-US" alt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Highly operator and technique dependent—</a:t>
                      </a:r>
                      <a:br>
                        <a:rPr kumimoji="0" lang="en-US" alt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alt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directly proportional to operator skill and experience</a:t>
                      </a:r>
                    </a:p>
                    <a:p>
                      <a:pPr marL="236538" marR="0" lvl="1" indent="-236538"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en-US" alt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Low sensitivity in obese patients and certain other disease states</a:t>
                      </a:r>
                    </a:p>
                    <a:p>
                      <a:pPr marL="236538" marR="0" lvl="1" indent="-236538"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en-US" alt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Soft tissue assessment</a:t>
                      </a:r>
                    </a:p>
                  </a:txBody>
                  <a:tcPr marL="91439" marR="91439" marT="45701" marB="45701"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434338">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D0D0D"/>
                          </a:solidFill>
                          <a:effectLst/>
                          <a:latin typeface="Calibri" panose="020F0502020204030204" pitchFamily="34" charset="0"/>
                          <a:cs typeface="Calibri" panose="020F0502020204030204" pitchFamily="34" charset="0"/>
                        </a:rPr>
                        <a:t>CT</a:t>
                      </a:r>
                    </a:p>
                  </a:txBody>
                  <a:tcPr marL="91436" marR="91436" marT="45708" marB="45708"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36538" marR="0" lvl="1" indent="-236538"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High sensitivity</a:t>
                      </a:r>
                    </a:p>
                    <a:p>
                      <a:pPr marL="236538" marR="0" lvl="1" indent="-236538"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Moderate to high resolution</a:t>
                      </a:r>
                    </a:p>
                  </a:txBody>
                  <a:tcPr marL="91439" marR="91439" marT="45701" marB="45701"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36538" marR="0" lvl="1" indent="-236538"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Risk of high radiation</a:t>
                      </a:r>
                    </a:p>
                    <a:p>
                      <a:pPr marL="236538" marR="0" lvl="1" indent="-236538"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High cost</a:t>
                      </a:r>
                    </a:p>
                  </a:txBody>
                  <a:tcPr marL="91439" marR="91439" marT="45701" marB="45701"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34338">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D0D0D"/>
                          </a:solidFill>
                          <a:effectLst/>
                          <a:latin typeface="Calibri" panose="020F0502020204030204" pitchFamily="34" charset="0"/>
                          <a:cs typeface="Calibri" panose="020F0502020204030204" pitchFamily="34" charset="0"/>
                        </a:rPr>
                        <a:t>MRI</a:t>
                      </a:r>
                    </a:p>
                  </a:txBody>
                  <a:tcPr marL="91436" marR="91436" marT="45708" marB="45708"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36538" marR="0" lvl="1" indent="-236538"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en-US" alt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High sensitivity</a:t>
                      </a:r>
                    </a:p>
                    <a:p>
                      <a:pPr marL="236538" marR="0" lvl="1" indent="-236538"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en-US" alt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High resolution</a:t>
                      </a:r>
                    </a:p>
                  </a:txBody>
                  <a:tcPr marL="91439" marR="91439" marT="45701" marB="45701"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36538" marR="0" lvl="1" indent="-236538"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en-US" alt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Limited availability</a:t>
                      </a:r>
                    </a:p>
                    <a:p>
                      <a:pPr marL="236538" marR="0" lvl="1" indent="-236538"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en-US" alt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Extremely high cost</a:t>
                      </a:r>
                    </a:p>
                    <a:p>
                      <a:pPr marL="236538" marR="0" lvl="1" indent="-236538" algn="l" defTabSz="914400" rtl="0" eaLnBrk="1" fontAlgn="base" latinLnBrk="0" hangingPunct="1">
                        <a:lnSpc>
                          <a:spcPct val="100000"/>
                        </a:lnSpc>
                        <a:spcBef>
                          <a:spcPct val="0"/>
                        </a:spcBef>
                        <a:spcAft>
                          <a:spcPct val="0"/>
                        </a:spcAft>
                        <a:buClrTx/>
                        <a:buSzPct val="100000"/>
                        <a:buFont typeface="Wingdings" panose="05000000000000000000" pitchFamily="2" charset="2"/>
                        <a:buChar char="§"/>
                        <a:tabLst/>
                      </a:pPr>
                      <a:r>
                        <a:rPr kumimoji="0" lang="en-US" alt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Gadolinium accumulation</a:t>
                      </a:r>
                    </a:p>
                  </a:txBody>
                  <a:tcPr marL="91439" marR="91439" marT="45701" marB="45701"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6682968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3CC2C-642E-4ACD-9264-E494B7E258D7}"/>
              </a:ext>
            </a:extLst>
          </p:cNvPr>
          <p:cNvSpPr>
            <a:spLocks noGrp="1"/>
          </p:cNvSpPr>
          <p:nvPr>
            <p:ph type="title"/>
          </p:nvPr>
        </p:nvSpPr>
        <p:spPr/>
        <p:txBody>
          <a:bodyPr/>
          <a:lstStyle/>
          <a:p>
            <a:r>
              <a:rPr lang="en-US" dirty="0"/>
              <a:t>Sensitivity of Imaging Modalities</a:t>
            </a:r>
          </a:p>
        </p:txBody>
      </p:sp>
      <p:graphicFrame>
        <p:nvGraphicFramePr>
          <p:cNvPr id="8" name="Content Placeholder 3">
            <a:extLst>
              <a:ext uri="{FF2B5EF4-FFF2-40B4-BE49-F238E27FC236}">
                <a16:creationId xmlns:a16="http://schemas.microsoft.com/office/drawing/2014/main" id="{6A2854C2-F497-4910-B58E-4187BB4F11E0}"/>
              </a:ext>
            </a:extLst>
          </p:cNvPr>
          <p:cNvGraphicFramePr>
            <a:graphicFrameLocks noGrp="1"/>
          </p:cNvGraphicFramePr>
          <p:nvPr>
            <p:ph idx="1"/>
            <p:extLst>
              <p:ext uri="{D42A27DB-BD31-4B8C-83A1-F6EECF244321}">
                <p14:modId xmlns:p14="http://schemas.microsoft.com/office/powerpoint/2010/main" val="4175407127"/>
              </p:ext>
            </p:extLst>
          </p:nvPr>
        </p:nvGraphicFramePr>
        <p:xfrm>
          <a:off x="723899" y="1600201"/>
          <a:ext cx="10767220" cy="2895528"/>
        </p:xfrm>
        <a:graphic>
          <a:graphicData uri="http://schemas.openxmlformats.org/drawingml/2006/table">
            <a:tbl>
              <a:tblPr/>
              <a:tblGrid>
                <a:gridCol w="2691805">
                  <a:extLst>
                    <a:ext uri="{9D8B030D-6E8A-4147-A177-3AD203B41FA5}">
                      <a16:colId xmlns:a16="http://schemas.microsoft.com/office/drawing/2014/main" val="20000"/>
                    </a:ext>
                  </a:extLst>
                </a:gridCol>
                <a:gridCol w="2691805">
                  <a:extLst>
                    <a:ext uri="{9D8B030D-6E8A-4147-A177-3AD203B41FA5}">
                      <a16:colId xmlns:a16="http://schemas.microsoft.com/office/drawing/2014/main" val="20001"/>
                    </a:ext>
                  </a:extLst>
                </a:gridCol>
                <a:gridCol w="2691805">
                  <a:extLst>
                    <a:ext uri="{9D8B030D-6E8A-4147-A177-3AD203B41FA5}">
                      <a16:colId xmlns:a16="http://schemas.microsoft.com/office/drawing/2014/main" val="3424987489"/>
                    </a:ext>
                  </a:extLst>
                </a:gridCol>
                <a:gridCol w="2691805">
                  <a:extLst>
                    <a:ext uri="{9D8B030D-6E8A-4147-A177-3AD203B41FA5}">
                      <a16:colId xmlns:a16="http://schemas.microsoft.com/office/drawing/2014/main" val="20002"/>
                    </a:ext>
                  </a:extLst>
                </a:gridCol>
              </a:tblGrid>
              <a:tr h="216405">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en-US" sz="2200" b="1" i="0" u="none" strike="noStrike" cap="none" normalizeH="0" baseline="0" dirty="0">
                          <a:ln>
                            <a:noFill/>
                          </a:ln>
                          <a:solidFill>
                            <a:srgbClr val="FFFFFF"/>
                          </a:solidFill>
                          <a:effectLst/>
                          <a:latin typeface="Calibri" panose="020F0502020204030204" pitchFamily="34" charset="0"/>
                          <a:cs typeface="Calibri" panose="020F0502020204030204" pitchFamily="34" charset="0"/>
                        </a:rPr>
                        <a:t>Lesions Detected</a:t>
                      </a:r>
                      <a:endParaRPr kumimoji="0" lang="en-US" altLang="en-US" sz="2200" b="1" i="0" u="none" strike="noStrike" cap="none" normalizeH="0" baseline="0" dirty="0">
                        <a:ln>
                          <a:noFill/>
                        </a:ln>
                        <a:solidFill>
                          <a:srgbClr val="0D0D0D"/>
                        </a:solidFill>
                        <a:effectLst/>
                        <a:latin typeface="Calibri" panose="020F0502020204030204" pitchFamily="34" charset="0"/>
                        <a:cs typeface="Calibri" panose="020F0502020204030204" pitchFamily="34" charset="0"/>
                      </a:endParaRPr>
                    </a:p>
                  </a:txBody>
                  <a:tcPr marL="91436" marR="91436" marT="45708" marB="45708"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2200" b="1" i="0" u="none" strike="noStrike" cap="none" normalizeH="0" baseline="0" dirty="0">
                          <a:ln>
                            <a:noFill/>
                          </a:ln>
                          <a:solidFill>
                            <a:srgbClr val="FFFFFF"/>
                          </a:solidFill>
                          <a:effectLst/>
                          <a:latin typeface="Calibri" panose="020F0502020204030204" pitchFamily="34" charset="0"/>
                          <a:cs typeface="Calibri" panose="020F0502020204030204" pitchFamily="34" charset="0"/>
                        </a:rPr>
                        <a:t>US Sensitivity, </a:t>
                      </a:r>
                    </a:p>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2200" b="1" i="0" u="none" strike="noStrike" cap="none" normalizeH="0" baseline="0" dirty="0">
                          <a:ln>
                            <a:noFill/>
                          </a:ln>
                          <a:solidFill>
                            <a:srgbClr val="FFFFFF"/>
                          </a:solidFill>
                          <a:effectLst/>
                          <a:latin typeface="Calibri" panose="020F0502020204030204" pitchFamily="34" charset="0"/>
                          <a:cs typeface="Calibri" panose="020F0502020204030204" pitchFamily="34" charset="0"/>
                        </a:rPr>
                        <a:t>% (n/N)</a:t>
                      </a:r>
                      <a:endParaRPr kumimoji="0" lang="en-US" altLang="en-US" sz="2200" b="1" i="0" u="none" strike="noStrike" cap="none" normalizeH="0" baseline="0" dirty="0">
                        <a:ln>
                          <a:noFill/>
                        </a:ln>
                        <a:solidFill>
                          <a:srgbClr val="0D0D0D"/>
                        </a:solidFill>
                        <a:effectLst/>
                        <a:latin typeface="Calibri" panose="020F0502020204030204" pitchFamily="34" charset="0"/>
                        <a:cs typeface="Calibri" panose="020F0502020204030204" pitchFamily="34" charset="0"/>
                      </a:endParaRPr>
                    </a:p>
                  </a:txBody>
                  <a:tcPr marL="91436" marR="91436" marT="45708" marB="45708"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2200" b="1" i="0" u="none" strike="noStrike" cap="none" normalizeH="0" baseline="0" dirty="0">
                          <a:ln>
                            <a:noFill/>
                          </a:ln>
                          <a:solidFill>
                            <a:srgbClr val="FFFFFF"/>
                          </a:solidFill>
                          <a:effectLst/>
                          <a:latin typeface="Calibri" panose="020F0502020204030204" pitchFamily="34" charset="0"/>
                          <a:cs typeface="Calibri" panose="020F0502020204030204" pitchFamily="34" charset="0"/>
                        </a:rPr>
                        <a:t>CT Sensitivity, </a:t>
                      </a:r>
                    </a:p>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2200" b="1" i="0" u="none" strike="noStrike" cap="none" normalizeH="0" baseline="0" dirty="0">
                          <a:ln>
                            <a:noFill/>
                          </a:ln>
                          <a:solidFill>
                            <a:srgbClr val="FFFFFF"/>
                          </a:solidFill>
                          <a:effectLst/>
                          <a:latin typeface="Calibri" panose="020F0502020204030204" pitchFamily="34" charset="0"/>
                          <a:cs typeface="Calibri" panose="020F0502020204030204" pitchFamily="34" charset="0"/>
                        </a:rPr>
                        <a:t>% (n/N)</a:t>
                      </a:r>
                      <a:endParaRPr kumimoji="0" lang="en-US" altLang="en-US" sz="2200" b="1" i="0" u="none" strike="noStrike" cap="none" normalizeH="0" baseline="0" dirty="0">
                        <a:ln>
                          <a:noFill/>
                        </a:ln>
                        <a:solidFill>
                          <a:srgbClr val="0D0D0D"/>
                        </a:solidFill>
                        <a:effectLst/>
                        <a:latin typeface="Calibri" panose="020F0502020204030204" pitchFamily="34" charset="0"/>
                        <a:cs typeface="Calibri" panose="020F0502020204030204" pitchFamily="34" charset="0"/>
                      </a:endParaRPr>
                    </a:p>
                  </a:txBody>
                  <a:tcPr marL="91436" marR="91436" marT="45708" marB="45708"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2200" b="1" i="0" u="none" strike="noStrike" cap="none" normalizeH="0" baseline="0" dirty="0">
                          <a:ln>
                            <a:noFill/>
                          </a:ln>
                          <a:solidFill>
                            <a:srgbClr val="FFFFFF"/>
                          </a:solidFill>
                          <a:effectLst/>
                          <a:latin typeface="Calibri" panose="020F0502020204030204" pitchFamily="34" charset="0"/>
                          <a:cs typeface="Calibri" panose="020F0502020204030204" pitchFamily="34" charset="0"/>
                        </a:rPr>
                        <a:t>MRI Sensitivity, </a:t>
                      </a:r>
                    </a:p>
                    <a:p>
                      <a:pPr marL="0" marR="0" lvl="0" indent="0" algn="ctr" defTabSz="912813" rtl="0" eaLnBrk="1" fontAlgn="base" latinLnBrk="0" hangingPunct="1">
                        <a:lnSpc>
                          <a:spcPct val="100000"/>
                        </a:lnSpc>
                        <a:spcBef>
                          <a:spcPct val="0"/>
                        </a:spcBef>
                        <a:spcAft>
                          <a:spcPct val="0"/>
                        </a:spcAft>
                        <a:buClrTx/>
                        <a:buSzTx/>
                        <a:buFontTx/>
                        <a:buNone/>
                        <a:tabLst/>
                      </a:pPr>
                      <a:r>
                        <a:rPr kumimoji="0" lang="en-US" altLang="en-US" sz="2200" b="1" i="0" u="none" strike="noStrike" cap="none" normalizeH="0" baseline="0" dirty="0">
                          <a:ln>
                            <a:noFill/>
                          </a:ln>
                          <a:solidFill>
                            <a:srgbClr val="FFFFFF"/>
                          </a:solidFill>
                          <a:effectLst/>
                          <a:latin typeface="Calibri" panose="020F0502020204030204" pitchFamily="34" charset="0"/>
                          <a:cs typeface="Calibri" panose="020F0502020204030204" pitchFamily="34" charset="0"/>
                        </a:rPr>
                        <a:t>% (n/N)</a:t>
                      </a:r>
                      <a:endParaRPr kumimoji="0" lang="en-US" altLang="en-US" sz="2200" b="1" i="0" u="none" strike="noStrike" cap="none" normalizeH="0" baseline="0" dirty="0">
                        <a:ln>
                          <a:noFill/>
                        </a:ln>
                        <a:solidFill>
                          <a:srgbClr val="0D0D0D"/>
                        </a:solidFill>
                        <a:effectLst/>
                        <a:latin typeface="Calibri" panose="020F0502020204030204" pitchFamily="34" charset="0"/>
                        <a:cs typeface="Calibri" panose="020F0502020204030204" pitchFamily="34" charset="0"/>
                      </a:endParaRPr>
                    </a:p>
                  </a:txBody>
                  <a:tcPr marL="91436" marR="91436" marT="45708" marB="45708"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0"/>
                  </a:ext>
                </a:extLst>
              </a:tr>
              <a:tr h="177375">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en-US" sz="2200" b="0" i="0" u="none" strike="noStrike" cap="none" normalizeH="0" baseline="0" dirty="0">
                          <a:ln>
                            <a:noFill/>
                          </a:ln>
                          <a:solidFill>
                            <a:srgbClr val="0D0D0D"/>
                          </a:solidFill>
                          <a:effectLst/>
                          <a:latin typeface="Calibri" panose="020F0502020204030204" pitchFamily="34" charset="0"/>
                          <a:cs typeface="Calibri" panose="020F0502020204030204" pitchFamily="34" charset="0"/>
                        </a:rPr>
                        <a:t>Per nodule</a:t>
                      </a:r>
                    </a:p>
                  </a:txBody>
                  <a:tcPr marL="91436" marR="91436" marT="45708" marB="45708"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lvl="1" indent="0" algn="ctr" eaLnBrk="1" hangingPunct="1">
                        <a:spcBef>
                          <a:spcPct val="0"/>
                        </a:spcBef>
                        <a:buClrTx/>
                        <a:buSzPct val="130000"/>
                        <a:buFont typeface="Wingdings" panose="05000000000000000000" pitchFamily="2" charset="2"/>
                        <a:buNone/>
                      </a:pPr>
                      <a:r>
                        <a:rPr kumimoji="0" lang="en-US" sz="2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46 (92/200)</a:t>
                      </a:r>
                    </a:p>
                  </a:txBody>
                  <a:tcPr marL="91439" marR="91439" marT="45701" marB="45701"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lvl="1" indent="0" algn="ctr" eaLnBrk="1" hangingPunct="1">
                        <a:spcBef>
                          <a:spcPct val="0"/>
                        </a:spcBef>
                        <a:buClrTx/>
                        <a:buSzPct val="130000"/>
                        <a:buFontTx/>
                        <a:buNone/>
                      </a:pPr>
                      <a:r>
                        <a:rPr kumimoji="0" lang="en-US" sz="2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65 (123/194)</a:t>
                      </a:r>
                    </a:p>
                  </a:txBody>
                  <a:tcPr marL="91439" marR="91439" marT="45701" marB="45701"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lvl="0" indent="0" algn="ctr" eaLnBrk="1" hangingPunct="1">
                        <a:spcBef>
                          <a:spcPct val="0"/>
                        </a:spcBef>
                        <a:buClrTx/>
                        <a:buSzPct val="130000"/>
                        <a:buFont typeface="Wingdings" panose="05000000000000000000" pitchFamily="2" charset="2"/>
                        <a:buNone/>
                      </a:pPr>
                      <a:r>
                        <a:rPr lang="en-US" altLang="en-US" sz="2200" b="0" i="0" dirty="0">
                          <a:solidFill>
                            <a:schemeClr val="bg1"/>
                          </a:solidFill>
                          <a:latin typeface="Calibri" panose="020F0502020204030204" pitchFamily="34" charset="0"/>
                          <a:cs typeface="Calibri" panose="020F0502020204030204" pitchFamily="34" charset="0"/>
                        </a:rPr>
                        <a:t>72 (126/175)</a:t>
                      </a:r>
                    </a:p>
                  </a:txBody>
                  <a:tcPr marL="91439" marR="91439" marT="45701" marB="45701"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77375">
                <a:tc>
                  <a:txBody>
                    <a:bodyPr/>
                    <a:lstStyle>
                      <a:lvl1pPr defTabSz="912813" eaLnBrk="0" hangingPunct="0">
                        <a:spcBef>
                          <a:spcPct val="20000"/>
                        </a:spcBef>
                        <a:buClr>
                          <a:srgbClr val="99CCFF"/>
                        </a:buClr>
                        <a:buSzPct val="100000"/>
                        <a:buFont typeface="Symbol" panose="05050102010706020507" pitchFamily="18" charset="2"/>
                        <a:defRPr sz="2800" b="1">
                          <a:solidFill>
                            <a:schemeClr val="tx1"/>
                          </a:solidFill>
                          <a:latin typeface="Arial" panose="020B0604020202020204" pitchFamily="34" charset="0"/>
                        </a:defRPr>
                      </a:lvl1pPr>
                      <a:lvl2pPr defTabSz="912813" eaLnBrk="0" hangingPunct="0">
                        <a:spcBef>
                          <a:spcPct val="20000"/>
                        </a:spcBef>
                        <a:buClr>
                          <a:srgbClr val="99CCFF"/>
                        </a:buClr>
                        <a:buSzPct val="100000"/>
                        <a:buFont typeface="Symbol" panose="05050102010706020507" pitchFamily="18" charset="2"/>
                        <a:defRPr sz="2400" b="1">
                          <a:solidFill>
                            <a:schemeClr val="tx1"/>
                          </a:solidFill>
                          <a:latin typeface="Arial" panose="020B0604020202020204" pitchFamily="34" charset="0"/>
                        </a:defRPr>
                      </a:lvl2pPr>
                      <a:lvl3pPr defTabSz="912813" eaLnBrk="0" hangingPunct="0">
                        <a:spcBef>
                          <a:spcPct val="20000"/>
                        </a:spcBef>
                        <a:buClr>
                          <a:srgbClr val="99CCFF"/>
                        </a:buClr>
                        <a:buSzPct val="100000"/>
                        <a:buFont typeface="Symbol" panose="05050102010706020507" pitchFamily="18" charset="2"/>
                        <a:defRPr sz="2100" b="1">
                          <a:solidFill>
                            <a:schemeClr val="tx1"/>
                          </a:solidFill>
                          <a:latin typeface="Arial" panose="020B0604020202020204" pitchFamily="34" charset="0"/>
                        </a:defRPr>
                      </a:lvl3pPr>
                      <a:lvl4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4pPr>
                      <a:lvl5pPr defTabSz="912813" eaLnBrk="0" hangingPunct="0">
                        <a:spcBef>
                          <a:spcPct val="20000"/>
                        </a:spcBef>
                        <a:buClr>
                          <a:srgbClr val="99CCFF"/>
                        </a:buClr>
                        <a:buSzPct val="100000"/>
                        <a:buFont typeface="Symbol" panose="05050102010706020507" pitchFamily="18" charset="2"/>
                        <a:defRPr b="1">
                          <a:solidFill>
                            <a:schemeClr val="tx1"/>
                          </a:solidFill>
                          <a:latin typeface="Arial" panose="020B0604020202020204" pitchFamily="34" charset="0"/>
                        </a:defRPr>
                      </a:lvl5pPr>
                      <a:lvl6pPr marL="22844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6pPr>
                      <a:lvl7pPr marL="27416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7pPr>
                      <a:lvl8pPr marL="31988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8pPr>
                      <a:lvl9pPr marL="3656013" indent="1588" defTabSz="912813" eaLnBrk="0" fontAlgn="base" hangingPunct="0">
                        <a:spcBef>
                          <a:spcPct val="20000"/>
                        </a:spcBef>
                        <a:spcAft>
                          <a:spcPct val="0"/>
                        </a:spcAft>
                        <a:buClr>
                          <a:srgbClr val="99CCFF"/>
                        </a:buClr>
                        <a:buSzPct val="100000"/>
                        <a:buFont typeface="Symbol" panose="05050102010706020507" pitchFamily="18" charset="2"/>
                        <a:defRPr b="1">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en-US" sz="2200" b="0" i="0" u="none" strike="noStrike" cap="none" normalizeH="0" baseline="0" dirty="0">
                          <a:ln>
                            <a:noFill/>
                          </a:ln>
                          <a:solidFill>
                            <a:srgbClr val="0D0D0D"/>
                          </a:solidFill>
                          <a:effectLst/>
                          <a:latin typeface="Calibri" panose="020F0502020204030204" pitchFamily="34" charset="0"/>
                          <a:cs typeface="Calibri" panose="020F0502020204030204" pitchFamily="34" charset="0"/>
                        </a:rPr>
                        <a:t>&lt;2 cm</a:t>
                      </a:r>
                    </a:p>
                  </a:txBody>
                  <a:tcPr marL="91436" marR="91436" marT="45708" marB="45708"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lvl="1" indent="0" algn="ctr" eaLnBrk="1" hangingPunct="1">
                        <a:spcBef>
                          <a:spcPct val="0"/>
                        </a:spcBef>
                        <a:buClrTx/>
                        <a:buSzPct val="130000"/>
                        <a:buFontTx/>
                        <a:buNone/>
                      </a:pPr>
                      <a:r>
                        <a:rPr kumimoji="0" lang="en-US" sz="2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21 (20/96) </a:t>
                      </a:r>
                    </a:p>
                  </a:txBody>
                  <a:tcPr marL="91439" marR="91439" marT="45701" marB="45701"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lvl="1" indent="0" algn="ctr" eaLnBrk="1" hangingPunct="1">
                        <a:spcBef>
                          <a:spcPct val="0"/>
                        </a:spcBef>
                        <a:buClrTx/>
                        <a:buSzPct val="130000"/>
                        <a:buFontTx/>
                        <a:buNone/>
                      </a:pPr>
                      <a:r>
                        <a:rPr kumimoji="0" lang="en-US" sz="2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40 (35/88)</a:t>
                      </a:r>
                    </a:p>
                  </a:txBody>
                  <a:tcPr marL="91439" marR="91439" marT="45701" marB="45701"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lvl="1" indent="0" algn="ctr" eaLnBrk="1" hangingPunct="1">
                        <a:spcBef>
                          <a:spcPct val="0"/>
                        </a:spcBef>
                        <a:buClrTx/>
                        <a:buSzPct val="130000"/>
                        <a:buFontTx/>
                        <a:buNone/>
                      </a:pPr>
                      <a:r>
                        <a:rPr kumimoji="0" lang="en-US" sz="22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47 (33/70)</a:t>
                      </a:r>
                    </a:p>
                  </a:txBody>
                  <a:tcPr marL="91439" marR="91439" marT="45701" marB="45701"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77386">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2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Calibri" panose="020F0502020204030204" pitchFamily="34" charset="0"/>
                        </a:rPr>
                        <a:t>2-4 cm</a:t>
                      </a:r>
                    </a:p>
                  </a:txBody>
                  <a:tcPr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2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Calibri" panose="020F0502020204030204" pitchFamily="34" charset="0"/>
                        </a:rPr>
                        <a:t>62 (44/71) </a:t>
                      </a:r>
                    </a:p>
                  </a:txBody>
                  <a:tcPr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2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Calibri" panose="020F0502020204030204" pitchFamily="34" charset="0"/>
                        </a:rPr>
                        <a:t>80 (59/74)</a:t>
                      </a:r>
                    </a:p>
                  </a:txBody>
                  <a:tcPr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2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Calibri" panose="020F0502020204030204" pitchFamily="34" charset="0"/>
                        </a:rPr>
                        <a:t>86 (66/77)</a:t>
                      </a:r>
                    </a:p>
                  </a:txBody>
                  <a:tcPr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1148175"/>
                  </a:ext>
                </a:extLst>
              </a:tr>
              <a:tr h="177386">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2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Calibri" panose="020F0502020204030204" pitchFamily="34" charset="0"/>
                        </a:rPr>
                        <a:t>≥4 cm</a:t>
                      </a:r>
                    </a:p>
                  </a:txBody>
                  <a:tcPr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2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Calibri" panose="020F0502020204030204" pitchFamily="34" charset="0"/>
                        </a:rPr>
                        <a:t>85 (28/33) </a:t>
                      </a:r>
                    </a:p>
                  </a:txBody>
                  <a:tcPr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2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Calibri" panose="020F0502020204030204" pitchFamily="34" charset="0"/>
                        </a:rPr>
                        <a:t>100 (32/32)</a:t>
                      </a:r>
                    </a:p>
                  </a:txBody>
                  <a:tcPr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2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Calibri" panose="020F0502020204030204" pitchFamily="34" charset="0"/>
                        </a:rPr>
                        <a:t>96 (27/28)</a:t>
                      </a:r>
                    </a:p>
                  </a:txBody>
                  <a:tcPr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13798546"/>
                  </a:ext>
                </a:extLst>
              </a:tr>
              <a:tr h="177386">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2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Calibri" panose="020F0502020204030204" pitchFamily="34" charset="0"/>
                        </a:rPr>
                        <a:t>Per patient</a:t>
                      </a:r>
                    </a:p>
                  </a:txBody>
                  <a:tcPr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2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Calibri" panose="020F0502020204030204" pitchFamily="34" charset="0"/>
                        </a:rPr>
                        <a:t>64 (88/138) </a:t>
                      </a:r>
                    </a:p>
                  </a:txBody>
                  <a:tcPr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2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Calibri" panose="020F0502020204030204" pitchFamily="34" charset="0"/>
                        </a:rPr>
                        <a:t>76 (113/149)</a:t>
                      </a:r>
                    </a:p>
                  </a:txBody>
                  <a:tcPr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eaLnBrk="0" hangingPunct="0">
                        <a:spcBef>
                          <a:spcPct val="20000"/>
                        </a:spcBef>
                        <a:buFont typeface="Arial" panose="020B0604020202020204" pitchFamily="34" charset="0"/>
                        <a:defRPr kumimoji="1" sz="28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Font typeface="Arial" panose="020B0604020202020204" pitchFamily="34" charset="0"/>
                        <a:defRPr kumimoji="1" sz="24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eaLnBrk="0" hangingPunct="0">
                        <a:spcBef>
                          <a:spcPct val="20000"/>
                        </a:spcBef>
                        <a:buFont typeface="Arial" panose="020B0604020202020204" pitchFamily="34" charset="0"/>
                        <a:defRPr kumimoji="1" sz="20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eaLnBrk="0" hangingPunct="0">
                        <a:spcBef>
                          <a:spcPct val="20000"/>
                        </a:spcBef>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kumimoji="1">
                          <a:solidFill>
                            <a:schemeClr val="tx1"/>
                          </a:solidFill>
                          <a:latin typeface="Calibri" panose="020F0502020204030204" pitchFamily="34" charset="0"/>
                          <a:ea typeface="Calibri" panose="020F0502020204030204" pitchFamily="34" charset="0"/>
                          <a:cs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2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Calibri" panose="020F0502020204030204" pitchFamily="34" charset="0"/>
                        </a:rPr>
                        <a:t>85 (99/117)</a:t>
                      </a:r>
                    </a:p>
                  </a:txBody>
                  <a:tcPr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45375129"/>
                  </a:ext>
                </a:extLst>
              </a:tr>
            </a:tbl>
          </a:graphicData>
        </a:graphic>
      </p:graphicFrame>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14339" y="636102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Yu. Clin Gastroenterol Hepatol. 2011;9:161.</a:t>
            </a:r>
          </a:p>
        </p:txBody>
      </p:sp>
      <p:grpSp>
        <p:nvGrpSpPr>
          <p:cNvPr id="5" name="Group 7">
            <a:extLst>
              <a:ext uri="{FF2B5EF4-FFF2-40B4-BE49-F238E27FC236}">
                <a16:creationId xmlns:a16="http://schemas.microsoft.com/office/drawing/2014/main" id="{F009EE58-7747-4C84-B0A3-1AA62EE91CF1}"/>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E7AF7ACE-41DF-42B9-9EBF-5FDA6155B13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9D34965-71CA-4DAD-8B17-64413F4333C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254205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0" name="Rectangle 979">
            <a:extLst>
              <a:ext uri="{FF2B5EF4-FFF2-40B4-BE49-F238E27FC236}">
                <a16:creationId xmlns:a16="http://schemas.microsoft.com/office/drawing/2014/main" id="{1BB244FB-C6F8-441F-8370-77B51E8A4A92}"/>
              </a:ext>
            </a:extLst>
          </p:cNvPr>
          <p:cNvSpPr/>
          <p:nvPr/>
        </p:nvSpPr>
        <p:spPr bwMode="auto">
          <a:xfrm>
            <a:off x="9659194" y="4571834"/>
            <a:ext cx="58061" cy="480996"/>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4AB3CC2C-642E-4ACD-9264-E494B7E258D7}"/>
              </a:ext>
            </a:extLst>
          </p:cNvPr>
          <p:cNvSpPr>
            <a:spLocks noGrp="1"/>
          </p:cNvSpPr>
          <p:nvPr>
            <p:ph type="title"/>
          </p:nvPr>
        </p:nvSpPr>
        <p:spPr/>
        <p:txBody>
          <a:bodyPr/>
          <a:lstStyle/>
          <a:p>
            <a:r>
              <a:rPr lang="en-US" dirty="0"/>
              <a:t>HCC Risk Biomarkers: AFP and AFP-L3</a:t>
            </a:r>
          </a:p>
        </p:txBody>
      </p:sp>
      <p:sp>
        <p:nvSpPr>
          <p:cNvPr id="3" name="Content Placeholder 2">
            <a:extLst>
              <a:ext uri="{FF2B5EF4-FFF2-40B4-BE49-F238E27FC236}">
                <a16:creationId xmlns:a16="http://schemas.microsoft.com/office/drawing/2014/main" id="{96FEE6DA-E2A7-4393-AFEB-E4872D2A7278}"/>
              </a:ext>
            </a:extLst>
          </p:cNvPr>
          <p:cNvSpPr>
            <a:spLocks noGrp="1"/>
          </p:cNvSpPr>
          <p:nvPr>
            <p:ph idx="1"/>
          </p:nvPr>
        </p:nvSpPr>
        <p:spPr>
          <a:xfrm>
            <a:off x="604675" y="1513047"/>
            <a:ext cx="5919505" cy="4650686"/>
          </a:xfrm>
        </p:spPr>
        <p:txBody>
          <a:bodyPr/>
          <a:lstStyle/>
          <a:p>
            <a:r>
              <a:rPr lang="en-US" sz="2400" b="1" dirty="0"/>
              <a:t>AFP </a:t>
            </a:r>
            <a:endParaRPr lang="en-US" sz="2400" dirty="0"/>
          </a:p>
          <a:p>
            <a:pPr lvl="1"/>
            <a:r>
              <a:rPr lang="en-US" sz="2200" dirty="0"/>
              <a:t>Elevated in patients with hepatic injury or cancer</a:t>
            </a:r>
          </a:p>
          <a:p>
            <a:r>
              <a:rPr lang="en-US" sz="2400" b="1" dirty="0"/>
              <a:t>AFP-L3: </a:t>
            </a:r>
            <a:r>
              <a:rPr lang="en-US" sz="2400" i="1" dirty="0"/>
              <a:t>Lens culinaris </a:t>
            </a:r>
            <a:r>
              <a:rPr lang="en-US" sz="2400" dirty="0"/>
              <a:t>agglutinin-reactive subfraction of AFP </a:t>
            </a:r>
          </a:p>
          <a:p>
            <a:pPr lvl="1"/>
            <a:r>
              <a:rPr lang="en-US" sz="2200" dirty="0"/>
              <a:t>A fucosylated isoform of AFP</a:t>
            </a:r>
          </a:p>
          <a:p>
            <a:pPr lvl="1"/>
            <a:r>
              <a:rPr lang="en-US" sz="2200" dirty="0"/>
              <a:t>AFP-L3% is ratio of AFP-L3 to total AFP (AFP-L1 + AFP-L3)</a:t>
            </a:r>
          </a:p>
          <a:p>
            <a:pPr lvl="1"/>
            <a:r>
              <a:rPr lang="en-US" sz="2200" dirty="0"/>
              <a:t>Elevated levels highly specific for/occur early in HCC</a:t>
            </a:r>
          </a:p>
        </p:txBody>
      </p:sp>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14339" y="636288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Gish. Gastroenterol Hepatol (N Y). 2014;2:121.</a:t>
            </a:r>
          </a:p>
        </p:txBody>
      </p:sp>
      <p:grpSp>
        <p:nvGrpSpPr>
          <p:cNvPr id="5" name="Group 7">
            <a:extLst>
              <a:ext uri="{FF2B5EF4-FFF2-40B4-BE49-F238E27FC236}">
                <a16:creationId xmlns:a16="http://schemas.microsoft.com/office/drawing/2014/main" id="{F009EE58-7747-4C84-B0A3-1AA62EE91CF1}"/>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E7AF7ACE-41DF-42B9-9EBF-5FDA6155B13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9D34965-71CA-4DAD-8B17-64413F4333C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979" name="Text Box 2041">
            <a:extLst>
              <a:ext uri="{FF2B5EF4-FFF2-40B4-BE49-F238E27FC236}">
                <a16:creationId xmlns:a16="http://schemas.microsoft.com/office/drawing/2014/main" id="{3430E92E-D31F-483D-AAD3-1D3F8B3A6F2C}"/>
              </a:ext>
            </a:extLst>
          </p:cNvPr>
          <p:cNvSpPr txBox="1">
            <a:spLocks noChangeAspect="1" noChangeArrowheads="1"/>
          </p:cNvSpPr>
          <p:nvPr/>
        </p:nvSpPr>
        <p:spPr bwMode="auto">
          <a:xfrm>
            <a:off x="9068940" y="3973891"/>
            <a:ext cx="1169987"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4300" tIns="57150" rIns="114300" bIns="57150" anchor="ctr">
            <a:spAutoFit/>
          </a:bodyPr>
          <a:lstStyle>
            <a:lvl1pPr defTabSz="1143000">
              <a:defRPr kumimoji="1" sz="2400">
                <a:solidFill>
                  <a:schemeClr val="tx1"/>
                </a:solidFill>
                <a:latin typeface="Times New Roman" pitchFamily="18" charset="0"/>
                <a:ea typeface="ＭＳ Ｐゴシック" pitchFamily="50" charset="-128"/>
              </a:defRPr>
            </a:lvl1pPr>
            <a:lvl2pPr marL="742950" indent="-285750" defTabSz="1143000">
              <a:defRPr kumimoji="1" sz="2400">
                <a:solidFill>
                  <a:schemeClr val="tx1"/>
                </a:solidFill>
                <a:latin typeface="Times New Roman" pitchFamily="18" charset="0"/>
                <a:ea typeface="ＭＳ Ｐゴシック" pitchFamily="50" charset="-128"/>
              </a:defRPr>
            </a:lvl2pPr>
            <a:lvl3pPr marL="1143000" indent="-228600" defTabSz="1143000">
              <a:defRPr kumimoji="1" sz="2400">
                <a:solidFill>
                  <a:schemeClr val="tx1"/>
                </a:solidFill>
                <a:latin typeface="Times New Roman" pitchFamily="18" charset="0"/>
                <a:ea typeface="ＭＳ Ｐゴシック" pitchFamily="50" charset="-128"/>
              </a:defRPr>
            </a:lvl3pPr>
            <a:lvl4pPr marL="1600200" indent="-228600" defTabSz="1143000">
              <a:defRPr kumimoji="1" sz="2400">
                <a:solidFill>
                  <a:schemeClr val="tx1"/>
                </a:solidFill>
                <a:latin typeface="Times New Roman" pitchFamily="18" charset="0"/>
                <a:ea typeface="ＭＳ Ｐゴシック" pitchFamily="50" charset="-128"/>
              </a:defRPr>
            </a:lvl4pPr>
            <a:lvl5pPr marL="2057400" indent="-228600" defTabSz="1143000">
              <a:defRPr kumimoji="1" sz="2400">
                <a:solidFill>
                  <a:schemeClr val="tx1"/>
                </a:solidFill>
                <a:latin typeface="Times New Roman" pitchFamily="18" charset="0"/>
                <a:ea typeface="ＭＳ Ｐゴシック" pitchFamily="50" charset="-128"/>
              </a:defRPr>
            </a:lvl5pPr>
            <a:lvl6pPr marL="25146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defTabSz="1143000" fontAlgn="base">
              <a:spcBef>
                <a:spcPct val="0"/>
              </a:spcBef>
              <a:spcAft>
                <a:spcPct val="0"/>
              </a:spcAft>
              <a:defRPr kumimoji="1" sz="2400">
                <a:solidFill>
                  <a:schemeClr val="tx1"/>
                </a:solidFill>
                <a:latin typeface="Times New Roman" pitchFamily="18" charset="0"/>
                <a:ea typeface="ＭＳ Ｐゴシック" pitchFamily="50" charset="-128"/>
              </a:defRPr>
            </a:lvl9pPr>
          </a:lstStyle>
          <a:p>
            <a:pPr marL="0" marR="0" lvl="0" indent="0" algn="ctr" defTabSz="1143000" rtl="0" eaLnBrk="0" fontAlgn="base" latinLnBrk="0" hangingPunct="0">
              <a:lnSpc>
                <a:spcPct val="100000"/>
              </a:lnSpc>
              <a:spcBef>
                <a:spcPct val="0"/>
              </a:spcBef>
              <a:spcAft>
                <a:spcPct val="0"/>
              </a:spcAft>
              <a:buClrTx/>
              <a:buSzTx/>
              <a:buFontTx/>
              <a:buNone/>
              <a:tabLst/>
              <a:defRPr/>
            </a:pPr>
            <a:r>
              <a:rPr kumimoji="1" lang="en-US" altLang="ja-JP" sz="1800" b="1"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Fucose</a:t>
            </a:r>
          </a:p>
        </p:txBody>
      </p:sp>
      <p:grpSp>
        <p:nvGrpSpPr>
          <p:cNvPr id="1003" name="Group 1002">
            <a:extLst>
              <a:ext uri="{FF2B5EF4-FFF2-40B4-BE49-F238E27FC236}">
                <a16:creationId xmlns:a16="http://schemas.microsoft.com/office/drawing/2014/main" id="{4D9C9CA2-0CC2-4193-B9E0-A4811852C80A}"/>
              </a:ext>
            </a:extLst>
          </p:cNvPr>
          <p:cNvGrpSpPr/>
          <p:nvPr/>
        </p:nvGrpSpPr>
        <p:grpSpPr>
          <a:xfrm>
            <a:off x="7395565" y="1974892"/>
            <a:ext cx="3268209" cy="1162050"/>
            <a:chOff x="7192834" y="1968585"/>
            <a:chExt cx="3268209" cy="1162050"/>
          </a:xfrm>
        </p:grpSpPr>
        <p:grpSp>
          <p:nvGrpSpPr>
            <p:cNvPr id="492" name="Group 491">
              <a:extLst>
                <a:ext uri="{FF2B5EF4-FFF2-40B4-BE49-F238E27FC236}">
                  <a16:creationId xmlns:a16="http://schemas.microsoft.com/office/drawing/2014/main" id="{7F6C1320-5133-4EB1-95FC-EB0CA78C199F}"/>
                </a:ext>
              </a:extLst>
            </p:cNvPr>
            <p:cNvGrpSpPr/>
            <p:nvPr/>
          </p:nvGrpSpPr>
          <p:grpSpPr>
            <a:xfrm>
              <a:off x="7334811" y="2333002"/>
              <a:ext cx="2367185" cy="399547"/>
              <a:chOff x="7334811" y="2333002"/>
              <a:chExt cx="2367185" cy="399547"/>
            </a:xfrm>
          </p:grpSpPr>
          <p:sp>
            <p:nvSpPr>
              <p:cNvPr id="8" name="Freeform: Shape 7">
                <a:extLst>
                  <a:ext uri="{FF2B5EF4-FFF2-40B4-BE49-F238E27FC236}">
                    <a16:creationId xmlns:a16="http://schemas.microsoft.com/office/drawing/2014/main" id="{C3FFB260-43BA-40CB-A023-D7489A2465FD}"/>
                  </a:ext>
                </a:extLst>
              </p:cNvPr>
              <p:cNvSpPr/>
              <p:nvPr/>
            </p:nvSpPr>
            <p:spPr bwMode="auto">
              <a:xfrm>
                <a:off x="7334811" y="2333002"/>
                <a:ext cx="2367185" cy="196553"/>
              </a:xfrm>
              <a:custGeom>
                <a:avLst/>
                <a:gdLst>
                  <a:gd name="connsiteX0" fmla="*/ 0 w 2367185"/>
                  <a:gd name="connsiteY0" fmla="*/ 0 h 196553"/>
                  <a:gd name="connsiteX1" fmla="*/ 1213502 w 2367185"/>
                  <a:gd name="connsiteY1" fmla="*/ 0 h 196553"/>
                  <a:gd name="connsiteX2" fmla="*/ 1410055 w 2367185"/>
                  <a:gd name="connsiteY2" fmla="*/ 196553 h 196553"/>
                  <a:gd name="connsiteX3" fmla="*/ 2367185 w 2367185"/>
                  <a:gd name="connsiteY3" fmla="*/ 196553 h 196553"/>
                </a:gdLst>
                <a:ahLst/>
                <a:cxnLst>
                  <a:cxn ang="0">
                    <a:pos x="connsiteX0" y="connsiteY0"/>
                  </a:cxn>
                  <a:cxn ang="0">
                    <a:pos x="connsiteX1" y="connsiteY1"/>
                  </a:cxn>
                  <a:cxn ang="0">
                    <a:pos x="connsiteX2" y="connsiteY2"/>
                  </a:cxn>
                  <a:cxn ang="0">
                    <a:pos x="connsiteX3" y="connsiteY3"/>
                  </a:cxn>
                </a:cxnLst>
                <a:rect l="l" t="t" r="r" b="b"/>
                <a:pathLst>
                  <a:path w="2367185" h="196553">
                    <a:moveTo>
                      <a:pt x="0" y="0"/>
                    </a:moveTo>
                    <a:lnTo>
                      <a:pt x="1213502" y="0"/>
                    </a:lnTo>
                    <a:lnTo>
                      <a:pt x="1410055" y="196553"/>
                    </a:lnTo>
                    <a:lnTo>
                      <a:pt x="2367185" y="196553"/>
                    </a:lnTo>
                  </a:path>
                </a:pathLst>
              </a:custGeom>
              <a:noFill/>
              <a:ln w="101600">
                <a:solidFill>
                  <a:schemeClr val="bg2"/>
                </a:solidFill>
                <a:miter lim="800000"/>
                <a:headEnd/>
                <a:tailEnd/>
              </a:ln>
            </p:spPr>
            <p:txBody>
              <a:bodyPr rtlCol="0" anchor="ctr"/>
              <a:lstStyle/>
              <a:p>
                <a:pPr algn="ctr"/>
                <a:endParaRPr lang="en-US" dirty="0"/>
              </a:p>
            </p:txBody>
          </p:sp>
          <p:sp>
            <p:nvSpPr>
              <p:cNvPr id="978" name="Freeform: Shape 977">
                <a:extLst>
                  <a:ext uri="{FF2B5EF4-FFF2-40B4-BE49-F238E27FC236}">
                    <a16:creationId xmlns:a16="http://schemas.microsoft.com/office/drawing/2014/main" id="{629E943C-3071-4E45-B1DF-4E942EFE0541}"/>
                  </a:ext>
                </a:extLst>
              </p:cNvPr>
              <p:cNvSpPr/>
              <p:nvPr/>
            </p:nvSpPr>
            <p:spPr bwMode="auto">
              <a:xfrm flipV="1">
                <a:off x="7334811" y="2535996"/>
                <a:ext cx="2367185" cy="196553"/>
              </a:xfrm>
              <a:custGeom>
                <a:avLst/>
                <a:gdLst>
                  <a:gd name="connsiteX0" fmla="*/ 0 w 2367185"/>
                  <a:gd name="connsiteY0" fmla="*/ 0 h 196553"/>
                  <a:gd name="connsiteX1" fmla="*/ 1213502 w 2367185"/>
                  <a:gd name="connsiteY1" fmla="*/ 0 h 196553"/>
                  <a:gd name="connsiteX2" fmla="*/ 1410055 w 2367185"/>
                  <a:gd name="connsiteY2" fmla="*/ 196553 h 196553"/>
                  <a:gd name="connsiteX3" fmla="*/ 2367185 w 2367185"/>
                  <a:gd name="connsiteY3" fmla="*/ 196553 h 196553"/>
                </a:gdLst>
                <a:ahLst/>
                <a:cxnLst>
                  <a:cxn ang="0">
                    <a:pos x="connsiteX0" y="connsiteY0"/>
                  </a:cxn>
                  <a:cxn ang="0">
                    <a:pos x="connsiteX1" y="connsiteY1"/>
                  </a:cxn>
                  <a:cxn ang="0">
                    <a:pos x="connsiteX2" y="connsiteY2"/>
                  </a:cxn>
                  <a:cxn ang="0">
                    <a:pos x="connsiteX3" y="connsiteY3"/>
                  </a:cxn>
                </a:cxnLst>
                <a:rect l="l" t="t" r="r" b="b"/>
                <a:pathLst>
                  <a:path w="2367185" h="196553">
                    <a:moveTo>
                      <a:pt x="0" y="0"/>
                    </a:moveTo>
                    <a:lnTo>
                      <a:pt x="1213502" y="0"/>
                    </a:lnTo>
                    <a:lnTo>
                      <a:pt x="1410055" y="196553"/>
                    </a:lnTo>
                    <a:lnTo>
                      <a:pt x="2367185" y="196553"/>
                    </a:lnTo>
                  </a:path>
                </a:pathLst>
              </a:custGeom>
              <a:noFill/>
              <a:ln w="101600">
                <a:solidFill>
                  <a:schemeClr val="bg2"/>
                </a:solidFill>
                <a:miter lim="800000"/>
                <a:headEnd/>
                <a:tailEnd/>
              </a:ln>
            </p:spPr>
            <p:txBody>
              <a:bodyPr rtlCol="0" anchor="ctr"/>
              <a:lstStyle/>
              <a:p>
                <a:pPr algn="ctr"/>
                <a:endParaRPr lang="en-US" dirty="0"/>
              </a:p>
            </p:txBody>
          </p:sp>
        </p:grpSp>
        <p:grpSp>
          <p:nvGrpSpPr>
            <p:cNvPr id="994" name="Group 993">
              <a:extLst>
                <a:ext uri="{FF2B5EF4-FFF2-40B4-BE49-F238E27FC236}">
                  <a16:creationId xmlns:a16="http://schemas.microsoft.com/office/drawing/2014/main" id="{16FBD85A-759E-4477-BD69-F7BBC80FF172}"/>
                </a:ext>
              </a:extLst>
            </p:cNvPr>
            <p:cNvGrpSpPr/>
            <p:nvPr/>
          </p:nvGrpSpPr>
          <p:grpSpPr>
            <a:xfrm>
              <a:off x="7192834" y="2166071"/>
              <a:ext cx="343132" cy="737430"/>
              <a:chOff x="7192834" y="2164019"/>
              <a:chExt cx="343132" cy="737430"/>
            </a:xfrm>
          </p:grpSpPr>
          <p:sp>
            <p:nvSpPr>
              <p:cNvPr id="975" name="Oval 974">
                <a:extLst>
                  <a:ext uri="{FF2B5EF4-FFF2-40B4-BE49-F238E27FC236}">
                    <a16:creationId xmlns:a16="http://schemas.microsoft.com/office/drawing/2014/main" id="{768876B7-A888-4D15-80D1-52E2AD2D4F4F}"/>
                  </a:ext>
                </a:extLst>
              </p:cNvPr>
              <p:cNvSpPr/>
              <p:nvPr/>
            </p:nvSpPr>
            <p:spPr bwMode="auto">
              <a:xfrm>
                <a:off x="7192834" y="2558317"/>
                <a:ext cx="343132" cy="343132"/>
              </a:xfrm>
              <a:prstGeom prst="ellipse">
                <a:avLst/>
              </a:prstGeom>
              <a:gradFill flip="none" rotWithShape="1">
                <a:gsLst>
                  <a:gs pos="0">
                    <a:schemeClr val="accent5">
                      <a:lumMod val="40000"/>
                      <a:lumOff val="60000"/>
                    </a:schemeClr>
                  </a:gs>
                  <a:gs pos="54000">
                    <a:schemeClr val="accent5"/>
                  </a:gs>
                  <a:gs pos="100000">
                    <a:schemeClr val="accent5"/>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9" name="Oval 988">
                <a:extLst>
                  <a:ext uri="{FF2B5EF4-FFF2-40B4-BE49-F238E27FC236}">
                    <a16:creationId xmlns:a16="http://schemas.microsoft.com/office/drawing/2014/main" id="{2D9A13F4-37D5-4479-B873-A166827C5F18}"/>
                  </a:ext>
                </a:extLst>
              </p:cNvPr>
              <p:cNvSpPr/>
              <p:nvPr/>
            </p:nvSpPr>
            <p:spPr bwMode="auto">
              <a:xfrm>
                <a:off x="7192834" y="2164019"/>
                <a:ext cx="343132" cy="343132"/>
              </a:xfrm>
              <a:prstGeom prst="ellipse">
                <a:avLst/>
              </a:prstGeom>
              <a:gradFill flip="none" rotWithShape="1">
                <a:gsLst>
                  <a:gs pos="0">
                    <a:schemeClr val="accent5">
                      <a:lumMod val="40000"/>
                      <a:lumOff val="60000"/>
                    </a:schemeClr>
                  </a:gs>
                  <a:gs pos="54000">
                    <a:schemeClr val="accent5"/>
                  </a:gs>
                  <a:gs pos="100000">
                    <a:schemeClr val="accent5"/>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81" name="Group 980">
              <a:extLst>
                <a:ext uri="{FF2B5EF4-FFF2-40B4-BE49-F238E27FC236}">
                  <a16:creationId xmlns:a16="http://schemas.microsoft.com/office/drawing/2014/main" id="{25D09526-0E45-4808-829C-998A1A0CC780}"/>
                </a:ext>
              </a:extLst>
            </p:cNvPr>
            <p:cNvGrpSpPr/>
            <p:nvPr/>
          </p:nvGrpSpPr>
          <p:grpSpPr>
            <a:xfrm>
              <a:off x="7556458" y="2166071"/>
              <a:ext cx="343132" cy="737430"/>
              <a:chOff x="7559702" y="2171012"/>
              <a:chExt cx="343132" cy="737430"/>
            </a:xfrm>
          </p:grpSpPr>
          <p:sp>
            <p:nvSpPr>
              <p:cNvPr id="990" name="Oval 989">
                <a:extLst>
                  <a:ext uri="{FF2B5EF4-FFF2-40B4-BE49-F238E27FC236}">
                    <a16:creationId xmlns:a16="http://schemas.microsoft.com/office/drawing/2014/main" id="{F5622C00-6264-41F6-9994-AF1EA4E9DDDA}"/>
                  </a:ext>
                </a:extLst>
              </p:cNvPr>
              <p:cNvSpPr/>
              <p:nvPr/>
            </p:nvSpPr>
            <p:spPr bwMode="auto">
              <a:xfrm>
                <a:off x="7559702" y="2565310"/>
                <a:ext cx="343132" cy="343132"/>
              </a:xfrm>
              <a:prstGeom prst="ellipse">
                <a:avLst/>
              </a:prstGeom>
              <a:gradFill flip="none" rotWithShape="1">
                <a:gsLst>
                  <a:gs pos="0">
                    <a:schemeClr val="accent6">
                      <a:lumMod val="40000"/>
                      <a:lumOff val="60000"/>
                    </a:schemeClr>
                  </a:gs>
                  <a:gs pos="54000">
                    <a:schemeClr val="accent6"/>
                  </a:gs>
                  <a:gs pos="100000">
                    <a:schemeClr val="accent6"/>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1" name="Oval 990">
                <a:extLst>
                  <a:ext uri="{FF2B5EF4-FFF2-40B4-BE49-F238E27FC236}">
                    <a16:creationId xmlns:a16="http://schemas.microsoft.com/office/drawing/2014/main" id="{EA847C37-0AEB-4B22-823E-4DDF9D750053}"/>
                  </a:ext>
                </a:extLst>
              </p:cNvPr>
              <p:cNvSpPr/>
              <p:nvPr/>
            </p:nvSpPr>
            <p:spPr bwMode="auto">
              <a:xfrm>
                <a:off x="7559702" y="2171012"/>
                <a:ext cx="343132" cy="343132"/>
              </a:xfrm>
              <a:prstGeom prst="ellipse">
                <a:avLst/>
              </a:prstGeom>
              <a:gradFill flip="none" rotWithShape="1">
                <a:gsLst>
                  <a:gs pos="0">
                    <a:schemeClr val="accent6">
                      <a:lumMod val="40000"/>
                      <a:lumOff val="60000"/>
                    </a:schemeClr>
                  </a:gs>
                  <a:gs pos="54000">
                    <a:schemeClr val="accent6"/>
                  </a:gs>
                  <a:gs pos="100000">
                    <a:schemeClr val="accent6"/>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77" name="Group 976">
              <a:extLst>
                <a:ext uri="{FF2B5EF4-FFF2-40B4-BE49-F238E27FC236}">
                  <a16:creationId xmlns:a16="http://schemas.microsoft.com/office/drawing/2014/main" id="{957F6B08-0761-4A1D-A72C-7D2BDA1A679E}"/>
                </a:ext>
              </a:extLst>
            </p:cNvPr>
            <p:cNvGrpSpPr/>
            <p:nvPr/>
          </p:nvGrpSpPr>
          <p:grpSpPr>
            <a:xfrm>
              <a:off x="7920082" y="2166071"/>
              <a:ext cx="343132" cy="737430"/>
              <a:chOff x="7909142" y="2171012"/>
              <a:chExt cx="343132" cy="737430"/>
            </a:xfrm>
          </p:grpSpPr>
          <p:sp>
            <p:nvSpPr>
              <p:cNvPr id="992" name="Oval 991">
                <a:extLst>
                  <a:ext uri="{FF2B5EF4-FFF2-40B4-BE49-F238E27FC236}">
                    <a16:creationId xmlns:a16="http://schemas.microsoft.com/office/drawing/2014/main" id="{450331BA-1724-47B2-B16F-198D92BEAEE5}"/>
                  </a:ext>
                </a:extLst>
              </p:cNvPr>
              <p:cNvSpPr/>
              <p:nvPr/>
            </p:nvSpPr>
            <p:spPr bwMode="auto">
              <a:xfrm>
                <a:off x="7909142" y="2565310"/>
                <a:ext cx="343132" cy="343132"/>
              </a:xfrm>
              <a:prstGeom prst="ellipse">
                <a:avLst/>
              </a:prstGeom>
              <a:gradFill flip="none" rotWithShape="1">
                <a:gsLst>
                  <a:gs pos="0">
                    <a:schemeClr val="accent2">
                      <a:lumMod val="40000"/>
                      <a:lumOff val="60000"/>
                    </a:schemeClr>
                  </a:gs>
                  <a:gs pos="54000">
                    <a:schemeClr val="accent2"/>
                  </a:gs>
                  <a:gs pos="100000">
                    <a:schemeClr val="accent2"/>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3" name="Oval 992">
                <a:extLst>
                  <a:ext uri="{FF2B5EF4-FFF2-40B4-BE49-F238E27FC236}">
                    <a16:creationId xmlns:a16="http://schemas.microsoft.com/office/drawing/2014/main" id="{CA30069A-CBA2-4AD3-82B3-2B7B9F6B40F5}"/>
                  </a:ext>
                </a:extLst>
              </p:cNvPr>
              <p:cNvSpPr/>
              <p:nvPr/>
            </p:nvSpPr>
            <p:spPr bwMode="auto">
              <a:xfrm>
                <a:off x="7909142" y="2171012"/>
                <a:ext cx="343132" cy="343132"/>
              </a:xfrm>
              <a:prstGeom prst="ellipse">
                <a:avLst/>
              </a:prstGeom>
              <a:gradFill flip="none" rotWithShape="1">
                <a:gsLst>
                  <a:gs pos="0">
                    <a:schemeClr val="accent2">
                      <a:lumMod val="40000"/>
                      <a:lumOff val="60000"/>
                    </a:schemeClr>
                  </a:gs>
                  <a:gs pos="54000">
                    <a:schemeClr val="accent2"/>
                  </a:gs>
                  <a:gs pos="100000">
                    <a:schemeClr val="accent2"/>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95" name="Group 994">
              <a:extLst>
                <a:ext uri="{FF2B5EF4-FFF2-40B4-BE49-F238E27FC236}">
                  <a16:creationId xmlns:a16="http://schemas.microsoft.com/office/drawing/2014/main" id="{4872FCC6-BCA5-419D-BAC0-ECDEE1953309}"/>
                </a:ext>
              </a:extLst>
            </p:cNvPr>
            <p:cNvGrpSpPr/>
            <p:nvPr/>
          </p:nvGrpSpPr>
          <p:grpSpPr>
            <a:xfrm rot="5400000">
              <a:off x="9142282" y="2170344"/>
              <a:ext cx="343132" cy="728884"/>
              <a:chOff x="7909142" y="2171012"/>
              <a:chExt cx="343132" cy="728884"/>
            </a:xfrm>
          </p:grpSpPr>
          <p:sp>
            <p:nvSpPr>
              <p:cNvPr id="996" name="Oval 995">
                <a:extLst>
                  <a:ext uri="{FF2B5EF4-FFF2-40B4-BE49-F238E27FC236}">
                    <a16:creationId xmlns:a16="http://schemas.microsoft.com/office/drawing/2014/main" id="{E7C739C4-22A7-411A-953B-3BB0F7E7167A}"/>
                  </a:ext>
                </a:extLst>
              </p:cNvPr>
              <p:cNvSpPr/>
              <p:nvPr/>
            </p:nvSpPr>
            <p:spPr bwMode="auto">
              <a:xfrm>
                <a:off x="7909142" y="2556764"/>
                <a:ext cx="343132" cy="343132"/>
              </a:xfrm>
              <a:prstGeom prst="ellipse">
                <a:avLst/>
              </a:prstGeom>
              <a:gradFill flip="none" rotWithShape="1">
                <a:gsLst>
                  <a:gs pos="0">
                    <a:schemeClr val="accent2">
                      <a:lumMod val="40000"/>
                      <a:lumOff val="60000"/>
                    </a:schemeClr>
                  </a:gs>
                  <a:gs pos="54000">
                    <a:schemeClr val="accent2"/>
                  </a:gs>
                  <a:gs pos="100000">
                    <a:schemeClr val="accent2"/>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7" name="Oval 996">
                <a:extLst>
                  <a:ext uri="{FF2B5EF4-FFF2-40B4-BE49-F238E27FC236}">
                    <a16:creationId xmlns:a16="http://schemas.microsoft.com/office/drawing/2014/main" id="{3DEBC8B9-02D7-4CAC-9C58-A1D1BA71B7DF}"/>
                  </a:ext>
                </a:extLst>
              </p:cNvPr>
              <p:cNvSpPr/>
              <p:nvPr/>
            </p:nvSpPr>
            <p:spPr bwMode="auto">
              <a:xfrm>
                <a:off x="7909142" y="2171012"/>
                <a:ext cx="343132" cy="343132"/>
              </a:xfrm>
              <a:prstGeom prst="ellipse">
                <a:avLst/>
              </a:prstGeom>
              <a:gradFill flip="none" rotWithShape="1">
                <a:gsLst>
                  <a:gs pos="0">
                    <a:schemeClr val="accent2">
                      <a:lumMod val="40000"/>
                      <a:lumOff val="60000"/>
                    </a:schemeClr>
                  </a:gs>
                  <a:gs pos="54000">
                    <a:schemeClr val="accent2"/>
                  </a:gs>
                  <a:gs pos="100000">
                    <a:schemeClr val="accent2"/>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98" name="Group 997">
              <a:extLst>
                <a:ext uri="{FF2B5EF4-FFF2-40B4-BE49-F238E27FC236}">
                  <a16:creationId xmlns:a16="http://schemas.microsoft.com/office/drawing/2014/main" id="{A3B1184B-2D37-4F96-84D6-211A97C157C2}"/>
                </a:ext>
              </a:extLst>
            </p:cNvPr>
            <p:cNvGrpSpPr/>
            <p:nvPr/>
          </p:nvGrpSpPr>
          <p:grpSpPr>
            <a:xfrm>
              <a:off x="8283707" y="2166071"/>
              <a:ext cx="343132" cy="737430"/>
              <a:chOff x="7909142" y="2171012"/>
              <a:chExt cx="343132" cy="737430"/>
            </a:xfrm>
          </p:grpSpPr>
          <p:sp>
            <p:nvSpPr>
              <p:cNvPr id="999" name="Oval 998">
                <a:extLst>
                  <a:ext uri="{FF2B5EF4-FFF2-40B4-BE49-F238E27FC236}">
                    <a16:creationId xmlns:a16="http://schemas.microsoft.com/office/drawing/2014/main" id="{81B81F61-8DD6-4E53-80E1-D1FD2D8F04CB}"/>
                  </a:ext>
                </a:extLst>
              </p:cNvPr>
              <p:cNvSpPr/>
              <p:nvPr/>
            </p:nvSpPr>
            <p:spPr bwMode="auto">
              <a:xfrm>
                <a:off x="7909142" y="2565310"/>
                <a:ext cx="343132" cy="343132"/>
              </a:xfrm>
              <a:prstGeom prst="ellipse">
                <a:avLst/>
              </a:prstGeom>
              <a:gradFill flip="none" rotWithShape="1">
                <a:gsLst>
                  <a:gs pos="0">
                    <a:schemeClr val="accent2">
                      <a:lumMod val="60000"/>
                      <a:lumOff val="40000"/>
                    </a:schemeClr>
                  </a:gs>
                  <a:gs pos="54000">
                    <a:schemeClr val="accent1"/>
                  </a:gs>
                  <a:gs pos="100000">
                    <a:schemeClr val="accent1"/>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0" name="Oval 999">
                <a:extLst>
                  <a:ext uri="{FF2B5EF4-FFF2-40B4-BE49-F238E27FC236}">
                    <a16:creationId xmlns:a16="http://schemas.microsoft.com/office/drawing/2014/main" id="{6C6FE2CF-3DE5-465C-835C-925FB302F753}"/>
                  </a:ext>
                </a:extLst>
              </p:cNvPr>
              <p:cNvSpPr/>
              <p:nvPr/>
            </p:nvSpPr>
            <p:spPr bwMode="auto">
              <a:xfrm>
                <a:off x="7909142" y="2171012"/>
                <a:ext cx="343132" cy="343132"/>
              </a:xfrm>
              <a:prstGeom prst="ellipse">
                <a:avLst/>
              </a:prstGeom>
              <a:gradFill flip="none" rotWithShape="1">
                <a:gsLst>
                  <a:gs pos="0">
                    <a:schemeClr val="accent2">
                      <a:lumMod val="60000"/>
                      <a:lumOff val="40000"/>
                    </a:schemeClr>
                  </a:gs>
                  <a:gs pos="54000">
                    <a:schemeClr val="accent1"/>
                  </a:gs>
                  <a:gs pos="100000">
                    <a:schemeClr val="accent1"/>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001" name="Oval 1000">
              <a:extLst>
                <a:ext uri="{FF2B5EF4-FFF2-40B4-BE49-F238E27FC236}">
                  <a16:creationId xmlns:a16="http://schemas.microsoft.com/office/drawing/2014/main" id="{DB4DBF5A-7794-4774-AFA0-1D7DA8E66CB2}"/>
                </a:ext>
              </a:extLst>
            </p:cNvPr>
            <p:cNvSpPr/>
            <p:nvPr/>
          </p:nvSpPr>
          <p:spPr bwMode="auto">
            <a:xfrm>
              <a:off x="8590195" y="2363220"/>
              <a:ext cx="343132" cy="343132"/>
            </a:xfrm>
            <a:prstGeom prst="ellipse">
              <a:avLst/>
            </a:prstGeom>
            <a:gradFill flip="none" rotWithShape="1">
              <a:gsLst>
                <a:gs pos="0">
                  <a:schemeClr val="accent2">
                    <a:lumMod val="60000"/>
                    <a:lumOff val="40000"/>
                  </a:schemeClr>
                </a:gs>
                <a:gs pos="54000">
                  <a:schemeClr val="accent1"/>
                </a:gs>
                <a:gs pos="100000">
                  <a:schemeClr val="accent1"/>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2" name="Flowchart: Delay 1001">
              <a:extLst>
                <a:ext uri="{FF2B5EF4-FFF2-40B4-BE49-F238E27FC236}">
                  <a16:creationId xmlns:a16="http://schemas.microsoft.com/office/drawing/2014/main" id="{3BAE552F-87CA-4192-8DD9-793E74348011}"/>
                </a:ext>
              </a:extLst>
            </p:cNvPr>
            <p:cNvSpPr/>
            <p:nvPr/>
          </p:nvSpPr>
          <p:spPr bwMode="auto">
            <a:xfrm rot="10800000">
              <a:off x="9682963" y="1968585"/>
              <a:ext cx="778080" cy="1162050"/>
            </a:xfrm>
            <a:prstGeom prst="flowChartDelay">
              <a:avLst/>
            </a:prstGeom>
            <a:gradFill flip="none" rotWithShape="1">
              <a:gsLst>
                <a:gs pos="0">
                  <a:schemeClr val="tx1">
                    <a:lumMod val="85000"/>
                  </a:schemeClr>
                </a:gs>
                <a:gs pos="37000">
                  <a:schemeClr val="tx2">
                    <a:lumMod val="90000"/>
                  </a:schemeClr>
                </a:gs>
                <a:gs pos="100000">
                  <a:schemeClr val="bg2"/>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82" name="TextBox 981">
            <a:extLst>
              <a:ext uri="{FF2B5EF4-FFF2-40B4-BE49-F238E27FC236}">
                <a16:creationId xmlns:a16="http://schemas.microsoft.com/office/drawing/2014/main" id="{ABAB8B82-77D4-430A-87B2-391CA55467FD}"/>
              </a:ext>
            </a:extLst>
          </p:cNvPr>
          <p:cNvSpPr txBox="1"/>
          <p:nvPr/>
        </p:nvSpPr>
        <p:spPr>
          <a:xfrm>
            <a:off x="9885593" y="2359099"/>
            <a:ext cx="1469722" cy="369332"/>
          </a:xfrm>
          <a:prstGeom prst="rect">
            <a:avLst/>
          </a:prstGeom>
          <a:noFill/>
        </p:spPr>
        <p:txBody>
          <a:bodyPr wrap="square" numCol="1" rtlCol="0">
            <a:spAutoFit/>
          </a:bodyPr>
          <a:lstStyle/>
          <a:p>
            <a:pPr algn="l"/>
            <a:r>
              <a:rPr lang="en-US" sz="1800" dirty="0">
                <a:solidFill>
                  <a:schemeClr val="bg1"/>
                </a:solidFill>
                <a:latin typeface="Calibri" panose="020F0502020204030204" pitchFamily="34" charset="0"/>
                <a:cs typeface="Calibri" panose="020F0502020204030204" pitchFamily="34" charset="0"/>
              </a:rPr>
              <a:t>AFP-L1</a:t>
            </a:r>
            <a:endParaRPr lang="en-US" sz="1200" dirty="0">
              <a:solidFill>
                <a:schemeClr val="bg1"/>
              </a:solidFill>
              <a:latin typeface="Calibri" panose="020F0502020204030204" pitchFamily="34" charset="0"/>
              <a:cs typeface="Calibri" panose="020F0502020204030204" pitchFamily="34" charset="0"/>
            </a:endParaRPr>
          </a:p>
        </p:txBody>
      </p:sp>
      <p:grpSp>
        <p:nvGrpSpPr>
          <p:cNvPr id="1004" name="Group 1003">
            <a:extLst>
              <a:ext uri="{FF2B5EF4-FFF2-40B4-BE49-F238E27FC236}">
                <a16:creationId xmlns:a16="http://schemas.microsoft.com/office/drawing/2014/main" id="{D7BD7930-487B-4FD4-99D2-623CE8B2B6B9}"/>
              </a:ext>
            </a:extLst>
          </p:cNvPr>
          <p:cNvGrpSpPr/>
          <p:nvPr/>
        </p:nvGrpSpPr>
        <p:grpSpPr>
          <a:xfrm>
            <a:off x="7395565" y="4503194"/>
            <a:ext cx="3268209" cy="1162050"/>
            <a:chOff x="7192834" y="1968585"/>
            <a:chExt cx="3268209" cy="1162050"/>
          </a:xfrm>
        </p:grpSpPr>
        <p:grpSp>
          <p:nvGrpSpPr>
            <p:cNvPr id="1005" name="Group 1004">
              <a:extLst>
                <a:ext uri="{FF2B5EF4-FFF2-40B4-BE49-F238E27FC236}">
                  <a16:creationId xmlns:a16="http://schemas.microsoft.com/office/drawing/2014/main" id="{BFF610AA-FB0E-43FC-A6A4-FE7A9B577E03}"/>
                </a:ext>
              </a:extLst>
            </p:cNvPr>
            <p:cNvGrpSpPr/>
            <p:nvPr/>
          </p:nvGrpSpPr>
          <p:grpSpPr>
            <a:xfrm>
              <a:off x="7334811" y="2333002"/>
              <a:ext cx="2367185" cy="399547"/>
              <a:chOff x="7334811" y="2333002"/>
              <a:chExt cx="2367185" cy="399547"/>
            </a:xfrm>
          </p:grpSpPr>
          <p:sp>
            <p:nvSpPr>
              <p:cNvPr id="1023" name="Freeform: Shape 1022">
                <a:extLst>
                  <a:ext uri="{FF2B5EF4-FFF2-40B4-BE49-F238E27FC236}">
                    <a16:creationId xmlns:a16="http://schemas.microsoft.com/office/drawing/2014/main" id="{5B4B63E0-5C60-4DE5-8266-14C664BFADA7}"/>
                  </a:ext>
                </a:extLst>
              </p:cNvPr>
              <p:cNvSpPr/>
              <p:nvPr/>
            </p:nvSpPr>
            <p:spPr bwMode="auto">
              <a:xfrm>
                <a:off x="7334811" y="2333002"/>
                <a:ext cx="2367185" cy="196553"/>
              </a:xfrm>
              <a:custGeom>
                <a:avLst/>
                <a:gdLst>
                  <a:gd name="connsiteX0" fmla="*/ 0 w 2367185"/>
                  <a:gd name="connsiteY0" fmla="*/ 0 h 196553"/>
                  <a:gd name="connsiteX1" fmla="*/ 1213502 w 2367185"/>
                  <a:gd name="connsiteY1" fmla="*/ 0 h 196553"/>
                  <a:gd name="connsiteX2" fmla="*/ 1410055 w 2367185"/>
                  <a:gd name="connsiteY2" fmla="*/ 196553 h 196553"/>
                  <a:gd name="connsiteX3" fmla="*/ 2367185 w 2367185"/>
                  <a:gd name="connsiteY3" fmla="*/ 196553 h 196553"/>
                </a:gdLst>
                <a:ahLst/>
                <a:cxnLst>
                  <a:cxn ang="0">
                    <a:pos x="connsiteX0" y="connsiteY0"/>
                  </a:cxn>
                  <a:cxn ang="0">
                    <a:pos x="connsiteX1" y="connsiteY1"/>
                  </a:cxn>
                  <a:cxn ang="0">
                    <a:pos x="connsiteX2" y="connsiteY2"/>
                  </a:cxn>
                  <a:cxn ang="0">
                    <a:pos x="connsiteX3" y="connsiteY3"/>
                  </a:cxn>
                </a:cxnLst>
                <a:rect l="l" t="t" r="r" b="b"/>
                <a:pathLst>
                  <a:path w="2367185" h="196553">
                    <a:moveTo>
                      <a:pt x="0" y="0"/>
                    </a:moveTo>
                    <a:lnTo>
                      <a:pt x="1213502" y="0"/>
                    </a:lnTo>
                    <a:lnTo>
                      <a:pt x="1410055" y="196553"/>
                    </a:lnTo>
                    <a:lnTo>
                      <a:pt x="2367185" y="196553"/>
                    </a:lnTo>
                  </a:path>
                </a:pathLst>
              </a:custGeom>
              <a:noFill/>
              <a:ln w="101600">
                <a:solidFill>
                  <a:schemeClr val="bg2"/>
                </a:solidFill>
                <a:miter lim="800000"/>
                <a:headEnd/>
                <a:tailEnd/>
              </a:ln>
            </p:spPr>
            <p:txBody>
              <a:bodyPr rtlCol="0" anchor="ctr"/>
              <a:lstStyle/>
              <a:p>
                <a:pPr algn="ctr"/>
                <a:endParaRPr lang="en-US" dirty="0"/>
              </a:p>
            </p:txBody>
          </p:sp>
          <p:sp>
            <p:nvSpPr>
              <p:cNvPr id="1024" name="Freeform: Shape 1023">
                <a:extLst>
                  <a:ext uri="{FF2B5EF4-FFF2-40B4-BE49-F238E27FC236}">
                    <a16:creationId xmlns:a16="http://schemas.microsoft.com/office/drawing/2014/main" id="{4921334E-5E57-403D-85A6-B2FF43AEB458}"/>
                  </a:ext>
                </a:extLst>
              </p:cNvPr>
              <p:cNvSpPr/>
              <p:nvPr/>
            </p:nvSpPr>
            <p:spPr bwMode="auto">
              <a:xfrm flipV="1">
                <a:off x="7334811" y="2535996"/>
                <a:ext cx="2367185" cy="196553"/>
              </a:xfrm>
              <a:custGeom>
                <a:avLst/>
                <a:gdLst>
                  <a:gd name="connsiteX0" fmla="*/ 0 w 2367185"/>
                  <a:gd name="connsiteY0" fmla="*/ 0 h 196553"/>
                  <a:gd name="connsiteX1" fmla="*/ 1213502 w 2367185"/>
                  <a:gd name="connsiteY1" fmla="*/ 0 h 196553"/>
                  <a:gd name="connsiteX2" fmla="*/ 1410055 w 2367185"/>
                  <a:gd name="connsiteY2" fmla="*/ 196553 h 196553"/>
                  <a:gd name="connsiteX3" fmla="*/ 2367185 w 2367185"/>
                  <a:gd name="connsiteY3" fmla="*/ 196553 h 196553"/>
                </a:gdLst>
                <a:ahLst/>
                <a:cxnLst>
                  <a:cxn ang="0">
                    <a:pos x="connsiteX0" y="connsiteY0"/>
                  </a:cxn>
                  <a:cxn ang="0">
                    <a:pos x="connsiteX1" y="connsiteY1"/>
                  </a:cxn>
                  <a:cxn ang="0">
                    <a:pos x="connsiteX2" y="connsiteY2"/>
                  </a:cxn>
                  <a:cxn ang="0">
                    <a:pos x="connsiteX3" y="connsiteY3"/>
                  </a:cxn>
                </a:cxnLst>
                <a:rect l="l" t="t" r="r" b="b"/>
                <a:pathLst>
                  <a:path w="2367185" h="196553">
                    <a:moveTo>
                      <a:pt x="0" y="0"/>
                    </a:moveTo>
                    <a:lnTo>
                      <a:pt x="1213502" y="0"/>
                    </a:lnTo>
                    <a:lnTo>
                      <a:pt x="1410055" y="196553"/>
                    </a:lnTo>
                    <a:lnTo>
                      <a:pt x="2367185" y="196553"/>
                    </a:lnTo>
                  </a:path>
                </a:pathLst>
              </a:custGeom>
              <a:noFill/>
              <a:ln w="101600">
                <a:solidFill>
                  <a:schemeClr val="bg2"/>
                </a:solidFill>
                <a:miter lim="800000"/>
                <a:headEnd/>
                <a:tailEnd/>
              </a:ln>
            </p:spPr>
            <p:txBody>
              <a:bodyPr rtlCol="0" anchor="ctr"/>
              <a:lstStyle/>
              <a:p>
                <a:pPr algn="ctr"/>
                <a:endParaRPr lang="en-US" dirty="0"/>
              </a:p>
            </p:txBody>
          </p:sp>
        </p:grpSp>
        <p:grpSp>
          <p:nvGrpSpPr>
            <p:cNvPr id="1006" name="Group 1005">
              <a:extLst>
                <a:ext uri="{FF2B5EF4-FFF2-40B4-BE49-F238E27FC236}">
                  <a16:creationId xmlns:a16="http://schemas.microsoft.com/office/drawing/2014/main" id="{63A864ED-B12E-4BF9-AB4F-556FB8EC9B1E}"/>
                </a:ext>
              </a:extLst>
            </p:cNvPr>
            <p:cNvGrpSpPr/>
            <p:nvPr/>
          </p:nvGrpSpPr>
          <p:grpSpPr>
            <a:xfrm>
              <a:off x="7192834" y="2166071"/>
              <a:ext cx="343132" cy="737430"/>
              <a:chOff x="7192834" y="2164019"/>
              <a:chExt cx="343132" cy="737430"/>
            </a:xfrm>
          </p:grpSpPr>
          <p:sp>
            <p:nvSpPr>
              <p:cNvPr id="1021" name="Oval 1020">
                <a:extLst>
                  <a:ext uri="{FF2B5EF4-FFF2-40B4-BE49-F238E27FC236}">
                    <a16:creationId xmlns:a16="http://schemas.microsoft.com/office/drawing/2014/main" id="{7924AF2B-49D6-456C-A608-6BD3AD1E23EF}"/>
                  </a:ext>
                </a:extLst>
              </p:cNvPr>
              <p:cNvSpPr/>
              <p:nvPr/>
            </p:nvSpPr>
            <p:spPr bwMode="auto">
              <a:xfrm>
                <a:off x="7192834" y="2558317"/>
                <a:ext cx="343132" cy="343132"/>
              </a:xfrm>
              <a:prstGeom prst="ellipse">
                <a:avLst/>
              </a:prstGeom>
              <a:gradFill flip="none" rotWithShape="1">
                <a:gsLst>
                  <a:gs pos="0">
                    <a:schemeClr val="accent5">
                      <a:lumMod val="40000"/>
                      <a:lumOff val="60000"/>
                    </a:schemeClr>
                  </a:gs>
                  <a:gs pos="54000">
                    <a:schemeClr val="accent5"/>
                  </a:gs>
                  <a:gs pos="100000">
                    <a:schemeClr val="accent5"/>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2" name="Oval 1021">
                <a:extLst>
                  <a:ext uri="{FF2B5EF4-FFF2-40B4-BE49-F238E27FC236}">
                    <a16:creationId xmlns:a16="http://schemas.microsoft.com/office/drawing/2014/main" id="{FA2801C0-8813-4279-BBD3-10F7E568B3F6}"/>
                  </a:ext>
                </a:extLst>
              </p:cNvPr>
              <p:cNvSpPr/>
              <p:nvPr/>
            </p:nvSpPr>
            <p:spPr bwMode="auto">
              <a:xfrm>
                <a:off x="7192834" y="2164019"/>
                <a:ext cx="343132" cy="343132"/>
              </a:xfrm>
              <a:prstGeom prst="ellipse">
                <a:avLst/>
              </a:prstGeom>
              <a:gradFill flip="none" rotWithShape="1">
                <a:gsLst>
                  <a:gs pos="0">
                    <a:schemeClr val="accent5">
                      <a:lumMod val="40000"/>
                      <a:lumOff val="60000"/>
                    </a:schemeClr>
                  </a:gs>
                  <a:gs pos="54000">
                    <a:schemeClr val="accent5"/>
                  </a:gs>
                  <a:gs pos="100000">
                    <a:schemeClr val="accent5"/>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07" name="Group 1006">
              <a:extLst>
                <a:ext uri="{FF2B5EF4-FFF2-40B4-BE49-F238E27FC236}">
                  <a16:creationId xmlns:a16="http://schemas.microsoft.com/office/drawing/2014/main" id="{D08FCD31-8BEB-40B5-B26F-07162B8B016F}"/>
                </a:ext>
              </a:extLst>
            </p:cNvPr>
            <p:cNvGrpSpPr/>
            <p:nvPr/>
          </p:nvGrpSpPr>
          <p:grpSpPr>
            <a:xfrm>
              <a:off x="7556458" y="2166071"/>
              <a:ext cx="343132" cy="737430"/>
              <a:chOff x="7559702" y="2171012"/>
              <a:chExt cx="343132" cy="737430"/>
            </a:xfrm>
          </p:grpSpPr>
          <p:sp>
            <p:nvSpPr>
              <p:cNvPr id="1019" name="Oval 1018">
                <a:extLst>
                  <a:ext uri="{FF2B5EF4-FFF2-40B4-BE49-F238E27FC236}">
                    <a16:creationId xmlns:a16="http://schemas.microsoft.com/office/drawing/2014/main" id="{F56457AA-6308-42E3-A34C-F62DCE48BAD4}"/>
                  </a:ext>
                </a:extLst>
              </p:cNvPr>
              <p:cNvSpPr/>
              <p:nvPr/>
            </p:nvSpPr>
            <p:spPr bwMode="auto">
              <a:xfrm>
                <a:off x="7559702" y="2565310"/>
                <a:ext cx="343132" cy="343132"/>
              </a:xfrm>
              <a:prstGeom prst="ellipse">
                <a:avLst/>
              </a:prstGeom>
              <a:gradFill flip="none" rotWithShape="1">
                <a:gsLst>
                  <a:gs pos="0">
                    <a:schemeClr val="accent6">
                      <a:lumMod val="40000"/>
                      <a:lumOff val="60000"/>
                    </a:schemeClr>
                  </a:gs>
                  <a:gs pos="54000">
                    <a:schemeClr val="accent6"/>
                  </a:gs>
                  <a:gs pos="100000">
                    <a:schemeClr val="accent6"/>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0" name="Oval 1019">
                <a:extLst>
                  <a:ext uri="{FF2B5EF4-FFF2-40B4-BE49-F238E27FC236}">
                    <a16:creationId xmlns:a16="http://schemas.microsoft.com/office/drawing/2014/main" id="{C65CEB37-09D7-48DB-A784-49A5EB569A45}"/>
                  </a:ext>
                </a:extLst>
              </p:cNvPr>
              <p:cNvSpPr/>
              <p:nvPr/>
            </p:nvSpPr>
            <p:spPr bwMode="auto">
              <a:xfrm>
                <a:off x="7559702" y="2171012"/>
                <a:ext cx="343132" cy="343132"/>
              </a:xfrm>
              <a:prstGeom prst="ellipse">
                <a:avLst/>
              </a:prstGeom>
              <a:gradFill flip="none" rotWithShape="1">
                <a:gsLst>
                  <a:gs pos="0">
                    <a:schemeClr val="accent6">
                      <a:lumMod val="40000"/>
                      <a:lumOff val="60000"/>
                    </a:schemeClr>
                  </a:gs>
                  <a:gs pos="54000">
                    <a:schemeClr val="accent6"/>
                  </a:gs>
                  <a:gs pos="100000">
                    <a:schemeClr val="accent6"/>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08" name="Group 1007">
              <a:extLst>
                <a:ext uri="{FF2B5EF4-FFF2-40B4-BE49-F238E27FC236}">
                  <a16:creationId xmlns:a16="http://schemas.microsoft.com/office/drawing/2014/main" id="{E5A57F2B-FFA4-43EE-B216-CC8C27605DAB}"/>
                </a:ext>
              </a:extLst>
            </p:cNvPr>
            <p:cNvGrpSpPr/>
            <p:nvPr/>
          </p:nvGrpSpPr>
          <p:grpSpPr>
            <a:xfrm>
              <a:off x="7920082" y="2166071"/>
              <a:ext cx="343132" cy="737430"/>
              <a:chOff x="7909142" y="2171012"/>
              <a:chExt cx="343132" cy="737430"/>
            </a:xfrm>
          </p:grpSpPr>
          <p:sp>
            <p:nvSpPr>
              <p:cNvPr id="1017" name="Oval 1016">
                <a:extLst>
                  <a:ext uri="{FF2B5EF4-FFF2-40B4-BE49-F238E27FC236}">
                    <a16:creationId xmlns:a16="http://schemas.microsoft.com/office/drawing/2014/main" id="{177C0AB0-20B3-4C6A-90B2-BCE0FD5CED0A}"/>
                  </a:ext>
                </a:extLst>
              </p:cNvPr>
              <p:cNvSpPr/>
              <p:nvPr/>
            </p:nvSpPr>
            <p:spPr bwMode="auto">
              <a:xfrm>
                <a:off x="7909142" y="2565310"/>
                <a:ext cx="343132" cy="343132"/>
              </a:xfrm>
              <a:prstGeom prst="ellipse">
                <a:avLst/>
              </a:prstGeom>
              <a:gradFill flip="none" rotWithShape="1">
                <a:gsLst>
                  <a:gs pos="0">
                    <a:schemeClr val="accent2">
                      <a:lumMod val="40000"/>
                      <a:lumOff val="60000"/>
                    </a:schemeClr>
                  </a:gs>
                  <a:gs pos="54000">
                    <a:schemeClr val="accent2"/>
                  </a:gs>
                  <a:gs pos="100000">
                    <a:schemeClr val="accent2"/>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8" name="Oval 1017">
                <a:extLst>
                  <a:ext uri="{FF2B5EF4-FFF2-40B4-BE49-F238E27FC236}">
                    <a16:creationId xmlns:a16="http://schemas.microsoft.com/office/drawing/2014/main" id="{0E418ACE-8726-4874-A4A2-11EE13597859}"/>
                  </a:ext>
                </a:extLst>
              </p:cNvPr>
              <p:cNvSpPr/>
              <p:nvPr/>
            </p:nvSpPr>
            <p:spPr bwMode="auto">
              <a:xfrm>
                <a:off x="7909142" y="2171012"/>
                <a:ext cx="343132" cy="343132"/>
              </a:xfrm>
              <a:prstGeom prst="ellipse">
                <a:avLst/>
              </a:prstGeom>
              <a:gradFill flip="none" rotWithShape="1">
                <a:gsLst>
                  <a:gs pos="0">
                    <a:schemeClr val="accent2">
                      <a:lumMod val="40000"/>
                      <a:lumOff val="60000"/>
                    </a:schemeClr>
                  </a:gs>
                  <a:gs pos="54000">
                    <a:schemeClr val="accent2"/>
                  </a:gs>
                  <a:gs pos="100000">
                    <a:schemeClr val="accent2"/>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09" name="Group 1008">
              <a:extLst>
                <a:ext uri="{FF2B5EF4-FFF2-40B4-BE49-F238E27FC236}">
                  <a16:creationId xmlns:a16="http://schemas.microsoft.com/office/drawing/2014/main" id="{B76FDCFD-48A3-4C65-BECE-147ECD11585D}"/>
                </a:ext>
              </a:extLst>
            </p:cNvPr>
            <p:cNvGrpSpPr/>
            <p:nvPr/>
          </p:nvGrpSpPr>
          <p:grpSpPr>
            <a:xfrm rot="5400000">
              <a:off x="9142282" y="2170344"/>
              <a:ext cx="343132" cy="728884"/>
              <a:chOff x="7909142" y="2171012"/>
              <a:chExt cx="343132" cy="728884"/>
            </a:xfrm>
          </p:grpSpPr>
          <p:sp>
            <p:nvSpPr>
              <p:cNvPr id="1015" name="Oval 1014">
                <a:extLst>
                  <a:ext uri="{FF2B5EF4-FFF2-40B4-BE49-F238E27FC236}">
                    <a16:creationId xmlns:a16="http://schemas.microsoft.com/office/drawing/2014/main" id="{9A468A79-49F0-4B46-941C-6F685C889534}"/>
                  </a:ext>
                </a:extLst>
              </p:cNvPr>
              <p:cNvSpPr/>
              <p:nvPr/>
            </p:nvSpPr>
            <p:spPr bwMode="auto">
              <a:xfrm>
                <a:off x="7909142" y="2556764"/>
                <a:ext cx="343132" cy="343132"/>
              </a:xfrm>
              <a:prstGeom prst="ellipse">
                <a:avLst/>
              </a:prstGeom>
              <a:gradFill flip="none" rotWithShape="1">
                <a:gsLst>
                  <a:gs pos="0">
                    <a:schemeClr val="accent2">
                      <a:lumMod val="40000"/>
                      <a:lumOff val="60000"/>
                    </a:schemeClr>
                  </a:gs>
                  <a:gs pos="54000">
                    <a:schemeClr val="accent2"/>
                  </a:gs>
                  <a:gs pos="100000">
                    <a:schemeClr val="accent2"/>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6" name="Oval 1015">
                <a:extLst>
                  <a:ext uri="{FF2B5EF4-FFF2-40B4-BE49-F238E27FC236}">
                    <a16:creationId xmlns:a16="http://schemas.microsoft.com/office/drawing/2014/main" id="{8059A39E-FBE9-4C9F-9797-17CCF61B5B86}"/>
                  </a:ext>
                </a:extLst>
              </p:cNvPr>
              <p:cNvSpPr/>
              <p:nvPr/>
            </p:nvSpPr>
            <p:spPr bwMode="auto">
              <a:xfrm>
                <a:off x="7909142" y="2171012"/>
                <a:ext cx="343132" cy="343132"/>
              </a:xfrm>
              <a:prstGeom prst="ellipse">
                <a:avLst/>
              </a:prstGeom>
              <a:gradFill flip="none" rotWithShape="1">
                <a:gsLst>
                  <a:gs pos="0">
                    <a:schemeClr val="accent2">
                      <a:lumMod val="40000"/>
                      <a:lumOff val="60000"/>
                    </a:schemeClr>
                  </a:gs>
                  <a:gs pos="54000">
                    <a:schemeClr val="accent2"/>
                  </a:gs>
                  <a:gs pos="100000">
                    <a:schemeClr val="accent2"/>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10" name="Group 1009">
              <a:extLst>
                <a:ext uri="{FF2B5EF4-FFF2-40B4-BE49-F238E27FC236}">
                  <a16:creationId xmlns:a16="http://schemas.microsoft.com/office/drawing/2014/main" id="{536BE11D-CE81-402C-B3D3-B7F09211A566}"/>
                </a:ext>
              </a:extLst>
            </p:cNvPr>
            <p:cNvGrpSpPr/>
            <p:nvPr/>
          </p:nvGrpSpPr>
          <p:grpSpPr>
            <a:xfrm>
              <a:off x="8283707" y="2166071"/>
              <a:ext cx="343132" cy="737430"/>
              <a:chOff x="7909142" y="2171012"/>
              <a:chExt cx="343132" cy="737430"/>
            </a:xfrm>
          </p:grpSpPr>
          <p:sp>
            <p:nvSpPr>
              <p:cNvPr id="1013" name="Oval 1012">
                <a:extLst>
                  <a:ext uri="{FF2B5EF4-FFF2-40B4-BE49-F238E27FC236}">
                    <a16:creationId xmlns:a16="http://schemas.microsoft.com/office/drawing/2014/main" id="{575D72CC-5DB5-42DB-ACF6-B3D506E1344D}"/>
                  </a:ext>
                </a:extLst>
              </p:cNvPr>
              <p:cNvSpPr/>
              <p:nvPr/>
            </p:nvSpPr>
            <p:spPr bwMode="auto">
              <a:xfrm>
                <a:off x="7909142" y="2565310"/>
                <a:ext cx="343132" cy="343132"/>
              </a:xfrm>
              <a:prstGeom prst="ellipse">
                <a:avLst/>
              </a:prstGeom>
              <a:gradFill flip="none" rotWithShape="1">
                <a:gsLst>
                  <a:gs pos="0">
                    <a:schemeClr val="accent2">
                      <a:lumMod val="60000"/>
                      <a:lumOff val="40000"/>
                    </a:schemeClr>
                  </a:gs>
                  <a:gs pos="54000">
                    <a:schemeClr val="accent1"/>
                  </a:gs>
                  <a:gs pos="100000">
                    <a:schemeClr val="accent1"/>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4" name="Oval 1013">
                <a:extLst>
                  <a:ext uri="{FF2B5EF4-FFF2-40B4-BE49-F238E27FC236}">
                    <a16:creationId xmlns:a16="http://schemas.microsoft.com/office/drawing/2014/main" id="{18EF16CA-5C78-47EB-AC84-D5AD135C058F}"/>
                  </a:ext>
                </a:extLst>
              </p:cNvPr>
              <p:cNvSpPr/>
              <p:nvPr/>
            </p:nvSpPr>
            <p:spPr bwMode="auto">
              <a:xfrm>
                <a:off x="7909142" y="2171012"/>
                <a:ext cx="343132" cy="343132"/>
              </a:xfrm>
              <a:prstGeom prst="ellipse">
                <a:avLst/>
              </a:prstGeom>
              <a:gradFill flip="none" rotWithShape="1">
                <a:gsLst>
                  <a:gs pos="0">
                    <a:schemeClr val="accent2">
                      <a:lumMod val="60000"/>
                      <a:lumOff val="40000"/>
                    </a:schemeClr>
                  </a:gs>
                  <a:gs pos="54000">
                    <a:schemeClr val="accent1"/>
                  </a:gs>
                  <a:gs pos="100000">
                    <a:schemeClr val="accent1"/>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011" name="Oval 1010">
              <a:extLst>
                <a:ext uri="{FF2B5EF4-FFF2-40B4-BE49-F238E27FC236}">
                  <a16:creationId xmlns:a16="http://schemas.microsoft.com/office/drawing/2014/main" id="{AD304AC1-B476-41AF-8122-51BD5D0A7E12}"/>
                </a:ext>
              </a:extLst>
            </p:cNvPr>
            <p:cNvSpPr/>
            <p:nvPr/>
          </p:nvSpPr>
          <p:spPr bwMode="auto">
            <a:xfrm>
              <a:off x="8590195" y="2363220"/>
              <a:ext cx="343132" cy="343132"/>
            </a:xfrm>
            <a:prstGeom prst="ellipse">
              <a:avLst/>
            </a:prstGeom>
            <a:gradFill flip="none" rotWithShape="1">
              <a:gsLst>
                <a:gs pos="0">
                  <a:schemeClr val="accent2">
                    <a:lumMod val="60000"/>
                    <a:lumOff val="40000"/>
                  </a:schemeClr>
                </a:gs>
                <a:gs pos="54000">
                  <a:schemeClr val="accent1"/>
                </a:gs>
                <a:gs pos="100000">
                  <a:schemeClr val="accent1"/>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2" name="Flowchart: Delay 1011">
              <a:extLst>
                <a:ext uri="{FF2B5EF4-FFF2-40B4-BE49-F238E27FC236}">
                  <a16:creationId xmlns:a16="http://schemas.microsoft.com/office/drawing/2014/main" id="{6325F0A9-C97F-4854-B9C7-EEE88FE51BFE}"/>
                </a:ext>
              </a:extLst>
            </p:cNvPr>
            <p:cNvSpPr/>
            <p:nvPr/>
          </p:nvSpPr>
          <p:spPr bwMode="auto">
            <a:xfrm rot="10800000">
              <a:off x="9682963" y="1968585"/>
              <a:ext cx="778080" cy="1162050"/>
            </a:xfrm>
            <a:prstGeom prst="flowChartDelay">
              <a:avLst/>
            </a:prstGeom>
            <a:gradFill flip="none" rotWithShape="1">
              <a:gsLst>
                <a:gs pos="0">
                  <a:schemeClr val="tx1">
                    <a:lumMod val="85000"/>
                  </a:schemeClr>
                </a:gs>
                <a:gs pos="37000">
                  <a:schemeClr val="tx2">
                    <a:lumMod val="90000"/>
                  </a:schemeClr>
                </a:gs>
                <a:gs pos="100000">
                  <a:schemeClr val="bg2"/>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83" name="TextBox 982">
            <a:extLst>
              <a:ext uri="{FF2B5EF4-FFF2-40B4-BE49-F238E27FC236}">
                <a16:creationId xmlns:a16="http://schemas.microsoft.com/office/drawing/2014/main" id="{5472858C-C063-4EB5-AC92-0AE27B503224}"/>
              </a:ext>
            </a:extLst>
          </p:cNvPr>
          <p:cNvSpPr txBox="1"/>
          <p:nvPr/>
        </p:nvSpPr>
        <p:spPr>
          <a:xfrm>
            <a:off x="9861261" y="4913371"/>
            <a:ext cx="1469722" cy="369332"/>
          </a:xfrm>
          <a:prstGeom prst="rect">
            <a:avLst/>
          </a:prstGeom>
          <a:noFill/>
        </p:spPr>
        <p:txBody>
          <a:bodyPr wrap="square" numCol="1" rtlCol="0">
            <a:spAutoFit/>
          </a:bodyPr>
          <a:lstStyle/>
          <a:p>
            <a:pPr algn="l"/>
            <a:r>
              <a:rPr lang="en-US" sz="1800" dirty="0">
                <a:solidFill>
                  <a:schemeClr val="bg1"/>
                </a:solidFill>
                <a:latin typeface="Calibri" panose="020F0502020204030204" pitchFamily="34" charset="0"/>
                <a:cs typeface="Calibri" panose="020F0502020204030204" pitchFamily="34" charset="0"/>
              </a:rPr>
              <a:t>AFP-L3</a:t>
            </a:r>
            <a:endParaRPr lang="en-US" sz="1200" dirty="0">
              <a:solidFill>
                <a:schemeClr val="bg1"/>
              </a:solidFill>
              <a:latin typeface="Calibri" panose="020F0502020204030204" pitchFamily="34" charset="0"/>
              <a:cs typeface="Calibri" panose="020F0502020204030204" pitchFamily="34" charset="0"/>
            </a:endParaRPr>
          </a:p>
        </p:txBody>
      </p:sp>
      <p:sp>
        <p:nvSpPr>
          <p:cNvPr id="1025" name="Oval 1024">
            <a:extLst>
              <a:ext uri="{FF2B5EF4-FFF2-40B4-BE49-F238E27FC236}">
                <a16:creationId xmlns:a16="http://schemas.microsoft.com/office/drawing/2014/main" id="{095BE627-DEAA-48BE-BD9F-DBC7B31867C0}"/>
              </a:ext>
            </a:extLst>
          </p:cNvPr>
          <p:cNvSpPr/>
          <p:nvPr/>
        </p:nvSpPr>
        <p:spPr bwMode="auto">
          <a:xfrm>
            <a:off x="9493798" y="4300112"/>
            <a:ext cx="343132" cy="343132"/>
          </a:xfrm>
          <a:prstGeom prst="ellipse">
            <a:avLst/>
          </a:prstGeom>
          <a:gradFill flip="none" rotWithShape="1">
            <a:gsLst>
              <a:gs pos="0">
                <a:schemeClr val="accent3">
                  <a:lumMod val="40000"/>
                  <a:lumOff val="60000"/>
                </a:schemeClr>
              </a:gs>
              <a:gs pos="54000">
                <a:schemeClr val="accent3"/>
              </a:gs>
              <a:gs pos="100000">
                <a:schemeClr val="accent3"/>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4714437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4E41719-6AAA-443E-910C-7FBF2A5E6550}"/>
              </a:ext>
            </a:extLst>
          </p:cNvPr>
          <p:cNvSpPr>
            <a:spLocks noGrp="1"/>
          </p:cNvSpPr>
          <p:nvPr>
            <p:ph type="title"/>
          </p:nvPr>
        </p:nvSpPr>
        <p:spPr/>
        <p:txBody>
          <a:bodyPr/>
          <a:lstStyle/>
          <a:p>
            <a:r>
              <a:rPr lang="en-US" dirty="0"/>
              <a:t>HCC Risk Biomarker: DCP/PIVKA-II</a:t>
            </a:r>
          </a:p>
        </p:txBody>
      </p:sp>
      <p:sp>
        <p:nvSpPr>
          <p:cNvPr id="9" name="Content Placeholder 8">
            <a:extLst>
              <a:ext uri="{FF2B5EF4-FFF2-40B4-BE49-F238E27FC236}">
                <a16:creationId xmlns:a16="http://schemas.microsoft.com/office/drawing/2014/main" id="{B9E89608-65BE-4674-98F1-F69BE2276AE7}"/>
              </a:ext>
            </a:extLst>
          </p:cNvPr>
          <p:cNvSpPr>
            <a:spLocks noGrp="1"/>
          </p:cNvSpPr>
          <p:nvPr>
            <p:ph sz="half" idx="1"/>
          </p:nvPr>
        </p:nvSpPr>
        <p:spPr/>
        <p:txBody>
          <a:bodyPr/>
          <a:lstStyle/>
          <a:p>
            <a:r>
              <a:rPr lang="en-US" sz="2400" dirty="0"/>
              <a:t>Normal hepatocytes post-translationally carboxylate prothrombin precursors, prior to secretion</a:t>
            </a:r>
          </a:p>
          <a:p>
            <a:r>
              <a:rPr lang="en-US" sz="2400" dirty="0"/>
              <a:t>Serum DCP an immature, noncarboxylated form of prothrombin</a:t>
            </a:r>
          </a:p>
          <a:p>
            <a:pPr lvl="1"/>
            <a:r>
              <a:rPr lang="en-US" sz="2200" dirty="0"/>
              <a:t>Also known as “proteins induced by vitamin K absence-II” or </a:t>
            </a:r>
            <a:r>
              <a:rPr lang="en-US" sz="2200" i="1" dirty="0"/>
              <a:t>PIVKA-II</a:t>
            </a:r>
          </a:p>
          <a:p>
            <a:pPr lvl="1"/>
            <a:r>
              <a:rPr lang="en-US" sz="2200" dirty="0"/>
              <a:t>Elevated in absence of vitamin K dependent carboxylase, such as in HCC</a:t>
            </a:r>
            <a:r>
              <a:rPr lang="en-US" sz="2200" baseline="30000" dirty="0"/>
              <a:t>1 </a:t>
            </a:r>
            <a:r>
              <a:rPr lang="en-US" sz="2200" dirty="0"/>
              <a:t>(also diminished in vitamin K deficiency or warfarin use)</a:t>
            </a:r>
            <a:endParaRPr lang="en-US" sz="2200" baseline="30000" dirty="0"/>
          </a:p>
          <a:p>
            <a:endParaRPr lang="en-US" dirty="0"/>
          </a:p>
        </p:txBody>
      </p:sp>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14339" y="636102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Gish. Gastroenterol Hepatol (N Y). 2014;2:121. 2. Fujikawa. Acta Med Okayama. 2009;6:299. </a:t>
            </a:r>
          </a:p>
        </p:txBody>
      </p:sp>
      <p:grpSp>
        <p:nvGrpSpPr>
          <p:cNvPr id="5" name="Group 7">
            <a:extLst>
              <a:ext uri="{FF2B5EF4-FFF2-40B4-BE49-F238E27FC236}">
                <a16:creationId xmlns:a16="http://schemas.microsoft.com/office/drawing/2014/main" id="{F009EE58-7747-4C84-B0A3-1AA62EE91CF1}"/>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E7AF7ACE-41DF-42B9-9EBF-5FDA6155B13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9D34965-71CA-4DAD-8B17-64413F4333C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3" name="TextBox 12">
            <a:extLst>
              <a:ext uri="{FF2B5EF4-FFF2-40B4-BE49-F238E27FC236}">
                <a16:creationId xmlns:a16="http://schemas.microsoft.com/office/drawing/2014/main" id="{DD97F6C3-B5CE-4C5F-ACC5-8F8B910B4895}"/>
              </a:ext>
            </a:extLst>
          </p:cNvPr>
          <p:cNvSpPr txBox="1"/>
          <p:nvPr/>
        </p:nvSpPr>
        <p:spPr>
          <a:xfrm>
            <a:off x="6096000" y="5494905"/>
            <a:ext cx="5668100" cy="646331"/>
          </a:xfrm>
          <a:prstGeom prst="rect">
            <a:avLst/>
          </a:prstGeom>
          <a:noFill/>
        </p:spPr>
        <p:txBody>
          <a:bodyPr wrap="square" numCol="1" rtlCol="0">
            <a:spAutoFit/>
          </a:bodyPr>
          <a:lstStyle/>
          <a:p>
            <a:pPr algn="ctr"/>
            <a:r>
              <a:rPr lang="en-US" dirty="0">
                <a:solidFill>
                  <a:schemeClr val="bg1"/>
                </a:solidFill>
                <a:latin typeface="Calibri" panose="020F0502020204030204" pitchFamily="34" charset="0"/>
                <a:cs typeface="Calibri" panose="020F0502020204030204" pitchFamily="34" charset="0"/>
              </a:rPr>
              <a:t>Vitamin K–Dependent Carboxylation of </a:t>
            </a:r>
            <a:br>
              <a:rPr lang="en-US" dirty="0">
                <a:solidFill>
                  <a:schemeClr val="bg1"/>
                </a:solidFill>
                <a:latin typeface="Calibri" panose="020F0502020204030204" pitchFamily="34" charset="0"/>
                <a:cs typeface="Calibri" panose="020F0502020204030204" pitchFamily="34" charset="0"/>
              </a:rPr>
            </a:br>
            <a:r>
              <a:rPr lang="en-US" dirty="0">
                <a:solidFill>
                  <a:schemeClr val="bg1"/>
                </a:solidFill>
                <a:latin typeface="Calibri" panose="020F0502020204030204" pitchFamily="34" charset="0"/>
                <a:cs typeface="Calibri" panose="020F0502020204030204" pitchFamily="34" charset="0"/>
              </a:rPr>
              <a:t>DCP and Prothrombin Precursors</a:t>
            </a:r>
            <a:r>
              <a:rPr lang="en-US" baseline="30000" dirty="0">
                <a:solidFill>
                  <a:schemeClr val="bg1"/>
                </a:solidFill>
                <a:latin typeface="Calibri" panose="020F0502020204030204" pitchFamily="34" charset="0"/>
                <a:cs typeface="Calibri" panose="020F0502020204030204" pitchFamily="34" charset="0"/>
              </a:rPr>
              <a:t>2</a:t>
            </a:r>
          </a:p>
        </p:txBody>
      </p:sp>
      <p:sp>
        <p:nvSpPr>
          <p:cNvPr id="2" name="Oval 1">
            <a:extLst>
              <a:ext uri="{FF2B5EF4-FFF2-40B4-BE49-F238E27FC236}">
                <a16:creationId xmlns:a16="http://schemas.microsoft.com/office/drawing/2014/main" id="{839702E6-1456-4D5D-B564-B35C027C68CA}"/>
              </a:ext>
            </a:extLst>
          </p:cNvPr>
          <p:cNvSpPr/>
          <p:nvPr/>
        </p:nvSpPr>
        <p:spPr bwMode="auto">
          <a:xfrm>
            <a:off x="6045981" y="1569217"/>
            <a:ext cx="1834396" cy="587105"/>
          </a:xfrm>
          <a:prstGeom prst="ellipse">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600" dirty="0">
                <a:solidFill>
                  <a:schemeClr val="tx1"/>
                </a:solidFill>
                <a:latin typeface="Calibri" panose="020F0502020204030204" pitchFamily="34" charset="0"/>
              </a:rPr>
              <a:t>Prothrombin precursor</a:t>
            </a:r>
          </a:p>
        </p:txBody>
      </p:sp>
      <p:sp>
        <p:nvSpPr>
          <p:cNvPr id="11" name="Oval 10">
            <a:extLst>
              <a:ext uri="{FF2B5EF4-FFF2-40B4-BE49-F238E27FC236}">
                <a16:creationId xmlns:a16="http://schemas.microsoft.com/office/drawing/2014/main" id="{FD564C49-3771-4310-8376-BDFDEB54591F}"/>
              </a:ext>
            </a:extLst>
          </p:cNvPr>
          <p:cNvSpPr/>
          <p:nvPr/>
        </p:nvSpPr>
        <p:spPr bwMode="auto">
          <a:xfrm>
            <a:off x="7880377" y="1569217"/>
            <a:ext cx="1834396" cy="587105"/>
          </a:xfrm>
          <a:prstGeom prst="ellipse">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600" dirty="0">
                <a:solidFill>
                  <a:schemeClr val="tx1"/>
                </a:solidFill>
                <a:latin typeface="Calibri" panose="020F0502020204030204" pitchFamily="34" charset="0"/>
              </a:rPr>
              <a:t>DCP</a:t>
            </a:r>
          </a:p>
        </p:txBody>
      </p:sp>
      <p:sp>
        <p:nvSpPr>
          <p:cNvPr id="14" name="Oval 13">
            <a:extLst>
              <a:ext uri="{FF2B5EF4-FFF2-40B4-BE49-F238E27FC236}">
                <a16:creationId xmlns:a16="http://schemas.microsoft.com/office/drawing/2014/main" id="{3DF6B489-C175-471D-A6F0-53EF12A21E13}"/>
              </a:ext>
            </a:extLst>
          </p:cNvPr>
          <p:cNvSpPr/>
          <p:nvPr/>
        </p:nvSpPr>
        <p:spPr bwMode="auto">
          <a:xfrm>
            <a:off x="9938504" y="1569217"/>
            <a:ext cx="1834396" cy="587105"/>
          </a:xfrm>
          <a:prstGeom prst="ellipse">
            <a:avLst/>
          </a:prstGeom>
          <a:solidFill>
            <a:schemeClr val="accent4"/>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600" dirty="0">
                <a:solidFill>
                  <a:schemeClr val="tx1"/>
                </a:solidFill>
                <a:latin typeface="Calibri" panose="020F0502020204030204" pitchFamily="34" charset="0"/>
              </a:rPr>
              <a:t>Prothrombin</a:t>
            </a:r>
          </a:p>
        </p:txBody>
      </p:sp>
      <p:sp>
        <p:nvSpPr>
          <p:cNvPr id="3" name="TextBox 2">
            <a:extLst>
              <a:ext uri="{FF2B5EF4-FFF2-40B4-BE49-F238E27FC236}">
                <a16:creationId xmlns:a16="http://schemas.microsoft.com/office/drawing/2014/main" id="{64814AF0-6FA7-4813-BCAB-25F7C5203916}"/>
              </a:ext>
            </a:extLst>
          </p:cNvPr>
          <p:cNvSpPr txBox="1"/>
          <p:nvPr/>
        </p:nvSpPr>
        <p:spPr>
          <a:xfrm>
            <a:off x="6610754" y="2165505"/>
            <a:ext cx="704850" cy="338554"/>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CH</a:t>
            </a:r>
            <a:r>
              <a:rPr lang="en-US" sz="1600" b="0" baseline="-25000" dirty="0">
                <a:solidFill>
                  <a:schemeClr val="bg1"/>
                </a:solidFill>
                <a:latin typeface="Calibri" panose="020F0502020204030204" pitchFamily="34" charset="0"/>
                <a:cs typeface="Calibri" panose="020F0502020204030204" pitchFamily="34" charset="0"/>
              </a:rPr>
              <a:t>2</a:t>
            </a:r>
          </a:p>
        </p:txBody>
      </p:sp>
      <p:sp>
        <p:nvSpPr>
          <p:cNvPr id="15" name="TextBox 14">
            <a:extLst>
              <a:ext uri="{FF2B5EF4-FFF2-40B4-BE49-F238E27FC236}">
                <a16:creationId xmlns:a16="http://schemas.microsoft.com/office/drawing/2014/main" id="{7294E08D-B17B-4F65-A713-16018B7043B0}"/>
              </a:ext>
            </a:extLst>
          </p:cNvPr>
          <p:cNvSpPr txBox="1"/>
          <p:nvPr/>
        </p:nvSpPr>
        <p:spPr>
          <a:xfrm>
            <a:off x="6610754" y="2573195"/>
            <a:ext cx="704850" cy="338554"/>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CH</a:t>
            </a:r>
            <a:r>
              <a:rPr lang="en-US" sz="1600" b="0" baseline="-25000" dirty="0">
                <a:solidFill>
                  <a:schemeClr val="bg1"/>
                </a:solidFill>
                <a:latin typeface="Calibri" panose="020F0502020204030204" pitchFamily="34" charset="0"/>
                <a:cs typeface="Calibri" panose="020F0502020204030204" pitchFamily="34" charset="0"/>
              </a:rPr>
              <a:t>2</a:t>
            </a:r>
          </a:p>
        </p:txBody>
      </p:sp>
      <p:sp>
        <p:nvSpPr>
          <p:cNvPr id="16" name="TextBox 15">
            <a:extLst>
              <a:ext uri="{FF2B5EF4-FFF2-40B4-BE49-F238E27FC236}">
                <a16:creationId xmlns:a16="http://schemas.microsoft.com/office/drawing/2014/main" id="{33FD377F-17C9-4C74-8AA8-7D90AC9325E6}"/>
              </a:ext>
            </a:extLst>
          </p:cNvPr>
          <p:cNvSpPr txBox="1"/>
          <p:nvPr/>
        </p:nvSpPr>
        <p:spPr>
          <a:xfrm>
            <a:off x="6610754" y="2981430"/>
            <a:ext cx="704850" cy="338554"/>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COOH</a:t>
            </a:r>
            <a:endParaRPr lang="en-US" sz="1600" b="0" baseline="-2500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496C7FB-B69A-4A33-BAF5-3DD61B5E6CCF}"/>
              </a:ext>
            </a:extLst>
          </p:cNvPr>
          <p:cNvSpPr txBox="1"/>
          <p:nvPr/>
        </p:nvSpPr>
        <p:spPr>
          <a:xfrm>
            <a:off x="6267556" y="3230642"/>
            <a:ext cx="1391247" cy="584775"/>
          </a:xfrm>
          <a:prstGeom prst="rect">
            <a:avLst/>
          </a:prstGeom>
          <a:noFill/>
        </p:spPr>
        <p:txBody>
          <a:bodyPr wrap="square" numCol="1" rtlCol="0">
            <a:spAutoFit/>
          </a:bodyPr>
          <a:lstStyle/>
          <a:p>
            <a:pPr algn="ctr"/>
            <a:r>
              <a:rPr lang="en-US" sz="1600" dirty="0">
                <a:solidFill>
                  <a:schemeClr val="bg1"/>
                </a:solidFill>
                <a:latin typeface="Calibri" panose="020F0502020204030204" pitchFamily="34" charset="0"/>
                <a:cs typeface="Calibri" panose="020F0502020204030204" pitchFamily="34" charset="0"/>
              </a:rPr>
              <a:t>Glutamic acid (Glu)</a:t>
            </a:r>
            <a:endParaRPr lang="en-US" sz="1600" baseline="-25000" dirty="0">
              <a:solidFill>
                <a:schemeClr val="bg1"/>
              </a:solidFill>
              <a:latin typeface="Calibri" panose="020F0502020204030204" pitchFamily="34" charset="0"/>
              <a:cs typeface="Calibri" panose="020F0502020204030204" pitchFamily="34" charset="0"/>
            </a:endParaRPr>
          </a:p>
        </p:txBody>
      </p:sp>
      <p:cxnSp>
        <p:nvCxnSpPr>
          <p:cNvPr id="18" name="Straight Connector 17">
            <a:extLst>
              <a:ext uri="{FF2B5EF4-FFF2-40B4-BE49-F238E27FC236}">
                <a16:creationId xmlns:a16="http://schemas.microsoft.com/office/drawing/2014/main" id="{74AECA9D-D751-4207-AF02-56FCB7441670}"/>
              </a:ext>
            </a:extLst>
          </p:cNvPr>
          <p:cNvCxnSpPr>
            <a:cxnSpLocks/>
          </p:cNvCxnSpPr>
          <p:nvPr/>
        </p:nvCxnSpPr>
        <p:spPr bwMode="auto">
          <a:xfrm>
            <a:off x="6963179" y="2484181"/>
            <a:ext cx="0" cy="13992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80328E85-9541-4EBF-BE36-DF4286D163C0}"/>
              </a:ext>
            </a:extLst>
          </p:cNvPr>
          <p:cNvCxnSpPr>
            <a:cxnSpLocks/>
          </p:cNvCxnSpPr>
          <p:nvPr/>
        </p:nvCxnSpPr>
        <p:spPr bwMode="auto">
          <a:xfrm>
            <a:off x="6963179" y="2911466"/>
            <a:ext cx="0" cy="139928"/>
          </a:xfrm>
          <a:prstGeom prst="line">
            <a:avLst/>
          </a:prstGeom>
          <a:noFill/>
          <a:ln w="28575" cap="flat" cmpd="sng" algn="ctr">
            <a:solidFill>
              <a:schemeClr val="bg1"/>
            </a:solidFill>
            <a:prstDash val="solid"/>
            <a:round/>
            <a:headEnd type="none" w="med" len="med"/>
            <a:tailEnd type="none" w="med" len="med"/>
          </a:ln>
          <a:effectLst/>
        </p:spPr>
      </p:cxnSp>
      <p:sp>
        <p:nvSpPr>
          <p:cNvPr id="24" name="TextBox 23">
            <a:extLst>
              <a:ext uri="{FF2B5EF4-FFF2-40B4-BE49-F238E27FC236}">
                <a16:creationId xmlns:a16="http://schemas.microsoft.com/office/drawing/2014/main" id="{2EE9DC82-788B-452D-81F5-4DD64BBDA67F}"/>
              </a:ext>
            </a:extLst>
          </p:cNvPr>
          <p:cNvSpPr txBox="1"/>
          <p:nvPr/>
        </p:nvSpPr>
        <p:spPr>
          <a:xfrm>
            <a:off x="8445150" y="2156322"/>
            <a:ext cx="704850" cy="338554"/>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CH</a:t>
            </a:r>
            <a:r>
              <a:rPr lang="en-US" sz="1600" b="0" baseline="-25000" dirty="0">
                <a:solidFill>
                  <a:schemeClr val="bg1"/>
                </a:solidFill>
                <a:latin typeface="Calibri" panose="020F0502020204030204" pitchFamily="34" charset="0"/>
                <a:cs typeface="Calibri" panose="020F0502020204030204" pitchFamily="34" charset="0"/>
              </a:rPr>
              <a:t>2</a:t>
            </a:r>
          </a:p>
        </p:txBody>
      </p:sp>
      <p:sp>
        <p:nvSpPr>
          <p:cNvPr id="25" name="TextBox 24">
            <a:extLst>
              <a:ext uri="{FF2B5EF4-FFF2-40B4-BE49-F238E27FC236}">
                <a16:creationId xmlns:a16="http://schemas.microsoft.com/office/drawing/2014/main" id="{8629DCC9-224A-4663-B15C-476EB2A11280}"/>
              </a:ext>
            </a:extLst>
          </p:cNvPr>
          <p:cNvSpPr txBox="1"/>
          <p:nvPr/>
        </p:nvSpPr>
        <p:spPr>
          <a:xfrm>
            <a:off x="8445150" y="2564012"/>
            <a:ext cx="704850" cy="338554"/>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CH</a:t>
            </a:r>
            <a:r>
              <a:rPr lang="en-US" sz="1600" b="0" baseline="-25000" dirty="0">
                <a:solidFill>
                  <a:schemeClr val="bg1"/>
                </a:solidFill>
                <a:latin typeface="Calibri" panose="020F0502020204030204" pitchFamily="34" charset="0"/>
                <a:cs typeface="Calibri" panose="020F0502020204030204" pitchFamily="34" charset="0"/>
              </a:rPr>
              <a:t>2</a:t>
            </a:r>
          </a:p>
        </p:txBody>
      </p:sp>
      <p:sp>
        <p:nvSpPr>
          <p:cNvPr id="26" name="TextBox 25">
            <a:extLst>
              <a:ext uri="{FF2B5EF4-FFF2-40B4-BE49-F238E27FC236}">
                <a16:creationId xmlns:a16="http://schemas.microsoft.com/office/drawing/2014/main" id="{37A3026B-EC5D-45ED-8431-FEAB7794A8AC}"/>
              </a:ext>
            </a:extLst>
          </p:cNvPr>
          <p:cNvSpPr txBox="1"/>
          <p:nvPr/>
        </p:nvSpPr>
        <p:spPr>
          <a:xfrm>
            <a:off x="8445150" y="2972247"/>
            <a:ext cx="704850" cy="338554"/>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COOH</a:t>
            </a:r>
            <a:endParaRPr lang="en-US" sz="1600" b="0" baseline="-25000" dirty="0">
              <a:solidFill>
                <a:schemeClr val="bg1"/>
              </a:solidFill>
              <a:latin typeface="Calibri" panose="020F0502020204030204" pitchFamily="34" charset="0"/>
              <a:cs typeface="Calibri" panose="020F0502020204030204" pitchFamily="34" charset="0"/>
            </a:endParaRPr>
          </a:p>
        </p:txBody>
      </p:sp>
      <p:sp>
        <p:nvSpPr>
          <p:cNvPr id="27" name="TextBox 26">
            <a:extLst>
              <a:ext uri="{FF2B5EF4-FFF2-40B4-BE49-F238E27FC236}">
                <a16:creationId xmlns:a16="http://schemas.microsoft.com/office/drawing/2014/main" id="{6C6E796F-6069-435B-A35A-3F1CFAA11729}"/>
              </a:ext>
            </a:extLst>
          </p:cNvPr>
          <p:cNvSpPr txBox="1"/>
          <p:nvPr/>
        </p:nvSpPr>
        <p:spPr>
          <a:xfrm>
            <a:off x="8101952" y="3221459"/>
            <a:ext cx="1391247" cy="584775"/>
          </a:xfrm>
          <a:prstGeom prst="rect">
            <a:avLst/>
          </a:prstGeom>
          <a:noFill/>
        </p:spPr>
        <p:txBody>
          <a:bodyPr wrap="square" numCol="1" rtlCol="0">
            <a:spAutoFit/>
          </a:bodyPr>
          <a:lstStyle/>
          <a:p>
            <a:pPr algn="ctr"/>
            <a:r>
              <a:rPr lang="en-US" sz="1600" dirty="0">
                <a:solidFill>
                  <a:schemeClr val="bg1"/>
                </a:solidFill>
                <a:latin typeface="Calibri" panose="020F0502020204030204" pitchFamily="34" charset="0"/>
                <a:cs typeface="Calibri" panose="020F0502020204030204" pitchFamily="34" charset="0"/>
              </a:rPr>
              <a:t>Glutamic acid (Glu)</a:t>
            </a:r>
            <a:endParaRPr lang="en-US" sz="1600" baseline="-25000" dirty="0">
              <a:solidFill>
                <a:schemeClr val="bg1"/>
              </a:solidFill>
              <a:latin typeface="Calibri" panose="020F0502020204030204" pitchFamily="34" charset="0"/>
              <a:cs typeface="Calibri" panose="020F0502020204030204" pitchFamily="34" charset="0"/>
            </a:endParaRPr>
          </a:p>
        </p:txBody>
      </p:sp>
      <p:cxnSp>
        <p:nvCxnSpPr>
          <p:cNvPr id="28" name="Straight Connector 27">
            <a:extLst>
              <a:ext uri="{FF2B5EF4-FFF2-40B4-BE49-F238E27FC236}">
                <a16:creationId xmlns:a16="http://schemas.microsoft.com/office/drawing/2014/main" id="{22C77841-A30B-41F2-BDEF-1E1C3C07E5C1}"/>
              </a:ext>
            </a:extLst>
          </p:cNvPr>
          <p:cNvCxnSpPr>
            <a:cxnSpLocks/>
          </p:cNvCxnSpPr>
          <p:nvPr/>
        </p:nvCxnSpPr>
        <p:spPr bwMode="auto">
          <a:xfrm>
            <a:off x="8797575" y="2474998"/>
            <a:ext cx="0" cy="13992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F288852-06BA-4DDA-B005-4E26DBC3E9CF}"/>
              </a:ext>
            </a:extLst>
          </p:cNvPr>
          <p:cNvCxnSpPr>
            <a:cxnSpLocks/>
          </p:cNvCxnSpPr>
          <p:nvPr/>
        </p:nvCxnSpPr>
        <p:spPr bwMode="auto">
          <a:xfrm>
            <a:off x="8797575" y="2902283"/>
            <a:ext cx="0" cy="139928"/>
          </a:xfrm>
          <a:prstGeom prst="line">
            <a:avLst/>
          </a:prstGeom>
          <a:noFill/>
          <a:ln w="28575" cap="flat" cmpd="sng" algn="ctr">
            <a:solidFill>
              <a:schemeClr val="bg1"/>
            </a:solidFill>
            <a:prstDash val="solid"/>
            <a:round/>
            <a:headEnd type="none" w="med" len="med"/>
            <a:tailEnd type="none" w="med" len="med"/>
          </a:ln>
          <a:effectLst/>
        </p:spPr>
      </p:cxnSp>
      <p:sp>
        <p:nvSpPr>
          <p:cNvPr id="31" name="TextBox 30">
            <a:extLst>
              <a:ext uri="{FF2B5EF4-FFF2-40B4-BE49-F238E27FC236}">
                <a16:creationId xmlns:a16="http://schemas.microsoft.com/office/drawing/2014/main" id="{1B6E12E2-7335-4CE6-A3F8-12E798A20E81}"/>
              </a:ext>
            </a:extLst>
          </p:cNvPr>
          <p:cNvSpPr txBox="1"/>
          <p:nvPr/>
        </p:nvSpPr>
        <p:spPr>
          <a:xfrm>
            <a:off x="10503276" y="2156322"/>
            <a:ext cx="704850" cy="338554"/>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CH</a:t>
            </a:r>
            <a:r>
              <a:rPr lang="en-US" sz="1600" b="0" baseline="-25000" dirty="0">
                <a:solidFill>
                  <a:schemeClr val="bg1"/>
                </a:solidFill>
                <a:latin typeface="Calibri" panose="020F0502020204030204" pitchFamily="34" charset="0"/>
                <a:cs typeface="Calibri" panose="020F0502020204030204" pitchFamily="34" charset="0"/>
              </a:rPr>
              <a:t>2</a:t>
            </a:r>
          </a:p>
        </p:txBody>
      </p:sp>
      <p:sp>
        <p:nvSpPr>
          <p:cNvPr id="32" name="TextBox 31">
            <a:extLst>
              <a:ext uri="{FF2B5EF4-FFF2-40B4-BE49-F238E27FC236}">
                <a16:creationId xmlns:a16="http://schemas.microsoft.com/office/drawing/2014/main" id="{2B0A51C3-E092-48C9-9D47-E2C99E4CBBA1}"/>
              </a:ext>
            </a:extLst>
          </p:cNvPr>
          <p:cNvSpPr txBox="1"/>
          <p:nvPr/>
        </p:nvSpPr>
        <p:spPr>
          <a:xfrm>
            <a:off x="10503276" y="2564012"/>
            <a:ext cx="704850" cy="338554"/>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CH</a:t>
            </a:r>
            <a:r>
              <a:rPr lang="en-US" sz="1600" b="0" baseline="-25000" dirty="0">
                <a:solidFill>
                  <a:schemeClr val="bg1"/>
                </a:solidFill>
                <a:latin typeface="Calibri" panose="020F0502020204030204" pitchFamily="34" charset="0"/>
                <a:cs typeface="Calibri" panose="020F0502020204030204" pitchFamily="34" charset="0"/>
              </a:rPr>
              <a:t>2</a:t>
            </a:r>
          </a:p>
        </p:txBody>
      </p:sp>
      <p:sp>
        <p:nvSpPr>
          <p:cNvPr id="33" name="TextBox 32">
            <a:extLst>
              <a:ext uri="{FF2B5EF4-FFF2-40B4-BE49-F238E27FC236}">
                <a16:creationId xmlns:a16="http://schemas.microsoft.com/office/drawing/2014/main" id="{5D4942DE-298A-4F11-A394-C77F5826DFC8}"/>
              </a:ext>
            </a:extLst>
          </p:cNvPr>
          <p:cNvSpPr txBox="1"/>
          <p:nvPr/>
        </p:nvSpPr>
        <p:spPr>
          <a:xfrm>
            <a:off x="10150851" y="2972247"/>
            <a:ext cx="704850" cy="338554"/>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HOOC</a:t>
            </a:r>
            <a:endParaRPr lang="en-US" sz="1600" b="0" baseline="-25000" dirty="0">
              <a:solidFill>
                <a:schemeClr val="bg1"/>
              </a:solidFill>
              <a:latin typeface="Calibri" panose="020F0502020204030204" pitchFamily="34" charset="0"/>
              <a:cs typeface="Calibri" panose="020F0502020204030204" pitchFamily="34" charset="0"/>
            </a:endParaRPr>
          </a:p>
        </p:txBody>
      </p:sp>
      <p:sp>
        <p:nvSpPr>
          <p:cNvPr id="34" name="TextBox 33">
            <a:extLst>
              <a:ext uri="{FF2B5EF4-FFF2-40B4-BE49-F238E27FC236}">
                <a16:creationId xmlns:a16="http://schemas.microsoft.com/office/drawing/2014/main" id="{F118E775-903E-4546-B8FA-DBAF73393344}"/>
              </a:ext>
            </a:extLst>
          </p:cNvPr>
          <p:cNvSpPr txBox="1"/>
          <p:nvPr/>
        </p:nvSpPr>
        <p:spPr>
          <a:xfrm>
            <a:off x="9714773" y="3221459"/>
            <a:ext cx="2258151" cy="584775"/>
          </a:xfrm>
          <a:prstGeom prst="rect">
            <a:avLst/>
          </a:prstGeom>
          <a:noFill/>
        </p:spPr>
        <p:txBody>
          <a:bodyPr wrap="square" numCol="1" rtlCol="0">
            <a:spAutoFit/>
          </a:bodyPr>
          <a:lstStyle/>
          <a:p>
            <a:pPr algn="ctr"/>
            <a:r>
              <a:rPr lang="el-GR" sz="1600" dirty="0">
                <a:solidFill>
                  <a:schemeClr val="bg1"/>
                </a:solidFill>
                <a:latin typeface="Calibri" panose="020F0502020204030204" pitchFamily="34" charset="0"/>
                <a:cs typeface="Calibri" panose="020F0502020204030204" pitchFamily="34" charset="0"/>
              </a:rPr>
              <a:t>γ</a:t>
            </a:r>
            <a:r>
              <a:rPr lang="en-US" sz="1600" dirty="0">
                <a:solidFill>
                  <a:schemeClr val="bg1"/>
                </a:solidFill>
                <a:latin typeface="Calibri" panose="020F0502020204030204" pitchFamily="34" charset="0"/>
                <a:cs typeface="Calibri" panose="020F0502020204030204" pitchFamily="34" charset="0"/>
              </a:rPr>
              <a:t>-carboxy glutamic acid (Glu)</a:t>
            </a:r>
            <a:endParaRPr lang="en-US" sz="1600" baseline="-25000" dirty="0">
              <a:solidFill>
                <a:schemeClr val="bg1"/>
              </a:solidFill>
              <a:latin typeface="Calibri" panose="020F0502020204030204" pitchFamily="34" charset="0"/>
              <a:cs typeface="Calibri" panose="020F0502020204030204" pitchFamily="34" charset="0"/>
            </a:endParaRPr>
          </a:p>
        </p:txBody>
      </p:sp>
      <p:cxnSp>
        <p:nvCxnSpPr>
          <p:cNvPr id="35" name="Straight Connector 34">
            <a:extLst>
              <a:ext uri="{FF2B5EF4-FFF2-40B4-BE49-F238E27FC236}">
                <a16:creationId xmlns:a16="http://schemas.microsoft.com/office/drawing/2014/main" id="{A07B9A96-0D33-4336-B863-89CA6B0DC015}"/>
              </a:ext>
            </a:extLst>
          </p:cNvPr>
          <p:cNvCxnSpPr>
            <a:cxnSpLocks/>
          </p:cNvCxnSpPr>
          <p:nvPr/>
        </p:nvCxnSpPr>
        <p:spPr bwMode="auto">
          <a:xfrm>
            <a:off x="10855701" y="2474998"/>
            <a:ext cx="0" cy="13992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E9AD1947-C248-4F9C-BCD7-8D57BC368954}"/>
              </a:ext>
            </a:extLst>
          </p:cNvPr>
          <p:cNvCxnSpPr>
            <a:cxnSpLocks/>
          </p:cNvCxnSpPr>
          <p:nvPr/>
        </p:nvCxnSpPr>
        <p:spPr bwMode="auto">
          <a:xfrm flipH="1">
            <a:off x="10615729" y="2881647"/>
            <a:ext cx="140072" cy="140072"/>
          </a:xfrm>
          <a:prstGeom prst="line">
            <a:avLst/>
          </a:prstGeom>
          <a:noFill/>
          <a:ln w="28575" cap="flat" cmpd="sng" algn="ctr">
            <a:solidFill>
              <a:schemeClr val="bg1"/>
            </a:solidFill>
            <a:prstDash val="solid"/>
            <a:round/>
            <a:headEnd type="none" w="med" len="med"/>
            <a:tailEnd type="none" w="med" len="med"/>
          </a:ln>
          <a:effectLst/>
        </p:spPr>
      </p:cxnSp>
      <p:sp>
        <p:nvSpPr>
          <p:cNvPr id="37" name="TextBox 36">
            <a:extLst>
              <a:ext uri="{FF2B5EF4-FFF2-40B4-BE49-F238E27FC236}">
                <a16:creationId xmlns:a16="http://schemas.microsoft.com/office/drawing/2014/main" id="{F4F10DB6-8506-4784-AC26-FB75B0D88437}"/>
              </a:ext>
            </a:extLst>
          </p:cNvPr>
          <p:cNvSpPr txBox="1"/>
          <p:nvPr/>
        </p:nvSpPr>
        <p:spPr>
          <a:xfrm>
            <a:off x="10866280" y="2972247"/>
            <a:ext cx="704850" cy="338554"/>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COOH</a:t>
            </a:r>
            <a:endParaRPr lang="en-US" sz="1600" b="0" baseline="-25000" dirty="0">
              <a:solidFill>
                <a:schemeClr val="bg1"/>
              </a:solidFill>
              <a:latin typeface="Calibri" panose="020F0502020204030204" pitchFamily="34" charset="0"/>
              <a:cs typeface="Calibri" panose="020F0502020204030204" pitchFamily="34" charset="0"/>
            </a:endParaRPr>
          </a:p>
        </p:txBody>
      </p:sp>
      <p:cxnSp>
        <p:nvCxnSpPr>
          <p:cNvPr id="40" name="Straight Connector 39">
            <a:extLst>
              <a:ext uri="{FF2B5EF4-FFF2-40B4-BE49-F238E27FC236}">
                <a16:creationId xmlns:a16="http://schemas.microsoft.com/office/drawing/2014/main" id="{0F0B67AB-2A73-4FFA-B217-6316D6477879}"/>
              </a:ext>
            </a:extLst>
          </p:cNvPr>
          <p:cNvCxnSpPr>
            <a:cxnSpLocks/>
          </p:cNvCxnSpPr>
          <p:nvPr/>
        </p:nvCxnSpPr>
        <p:spPr bwMode="auto">
          <a:xfrm rot="5400000" flipH="1">
            <a:off x="10984395" y="2881647"/>
            <a:ext cx="140072" cy="140072"/>
          </a:xfrm>
          <a:prstGeom prst="line">
            <a:avLst/>
          </a:prstGeom>
          <a:noFill/>
          <a:ln w="28575" cap="flat" cmpd="sng" algn="ctr">
            <a:solidFill>
              <a:schemeClr val="bg1"/>
            </a:solidFill>
            <a:prstDash val="solid"/>
            <a:round/>
            <a:headEnd type="none" w="med" len="med"/>
            <a:tailEnd type="none" w="med" len="med"/>
          </a:ln>
          <a:effectLst/>
        </p:spPr>
      </p:cxnSp>
      <p:sp>
        <p:nvSpPr>
          <p:cNvPr id="41" name="Arc 40">
            <a:extLst>
              <a:ext uri="{FF2B5EF4-FFF2-40B4-BE49-F238E27FC236}">
                <a16:creationId xmlns:a16="http://schemas.microsoft.com/office/drawing/2014/main" id="{3C2A5856-06D9-4FAC-9909-F2C921D0C7DF}"/>
              </a:ext>
            </a:extLst>
          </p:cNvPr>
          <p:cNvSpPr/>
          <p:nvPr/>
        </p:nvSpPr>
        <p:spPr bwMode="auto">
          <a:xfrm rot="8100000">
            <a:off x="7259604" y="1011397"/>
            <a:ext cx="3847497" cy="3847497"/>
          </a:xfrm>
          <a:prstGeom prst="arc">
            <a:avLst/>
          </a:prstGeom>
          <a:noFill/>
          <a:ln w="28575" cap="flat" cmpd="sng" algn="ctr">
            <a:solidFill>
              <a:schemeClr val="bg1"/>
            </a:solidFill>
            <a:prstDash val="solid"/>
            <a:round/>
            <a:headEnd type="triangle" w="lg" len="med"/>
            <a:tailEnd type="none" w="med" len="med"/>
          </a:ln>
          <a:effectLst/>
        </p:spPr>
        <p:txBody>
          <a:bodyPr rtlCol="0" anchor="ctr"/>
          <a:lstStyle/>
          <a:p>
            <a:pPr algn="ctr"/>
            <a:endParaRPr lang="en-US" dirty="0"/>
          </a:p>
        </p:txBody>
      </p:sp>
      <p:sp>
        <p:nvSpPr>
          <p:cNvPr id="42" name="Arc 41">
            <a:extLst>
              <a:ext uri="{FF2B5EF4-FFF2-40B4-BE49-F238E27FC236}">
                <a16:creationId xmlns:a16="http://schemas.microsoft.com/office/drawing/2014/main" id="{C836E307-ED97-48BB-8671-6C9631D58B91}"/>
              </a:ext>
            </a:extLst>
          </p:cNvPr>
          <p:cNvSpPr/>
          <p:nvPr/>
        </p:nvSpPr>
        <p:spPr bwMode="auto">
          <a:xfrm rot="18900000">
            <a:off x="7259604" y="4859740"/>
            <a:ext cx="3847497" cy="3847497"/>
          </a:xfrm>
          <a:prstGeom prst="arc">
            <a:avLst>
              <a:gd name="adj1" fmla="val 16921297"/>
              <a:gd name="adj2" fmla="val 20731786"/>
            </a:avLst>
          </a:prstGeom>
          <a:noFill/>
          <a:ln w="28575" cap="flat" cmpd="sng" algn="ctr">
            <a:solidFill>
              <a:schemeClr val="bg1"/>
            </a:solidFill>
            <a:prstDash val="solid"/>
            <a:round/>
            <a:headEnd type="none" w="lg" len="med"/>
            <a:tailEnd type="triangle" w="lg" len="med"/>
          </a:ln>
          <a:effectLst/>
        </p:spPr>
        <p:txBody>
          <a:bodyPr rtlCol="0" anchor="ctr"/>
          <a:lstStyle/>
          <a:p>
            <a:pPr algn="ctr"/>
            <a:endParaRPr lang="en-US" dirty="0"/>
          </a:p>
        </p:txBody>
      </p:sp>
      <p:sp>
        <p:nvSpPr>
          <p:cNvPr id="43" name="TextBox 42">
            <a:extLst>
              <a:ext uri="{FF2B5EF4-FFF2-40B4-BE49-F238E27FC236}">
                <a16:creationId xmlns:a16="http://schemas.microsoft.com/office/drawing/2014/main" id="{0D3A6447-85E9-4F87-B4CD-17F7A0A0E97A}"/>
              </a:ext>
            </a:extLst>
          </p:cNvPr>
          <p:cNvSpPr txBox="1"/>
          <p:nvPr/>
        </p:nvSpPr>
        <p:spPr>
          <a:xfrm>
            <a:off x="8051101" y="3827780"/>
            <a:ext cx="2258151" cy="584775"/>
          </a:xfrm>
          <a:prstGeom prst="rect">
            <a:avLst/>
          </a:prstGeom>
          <a:noFill/>
          <a:ln w="28575">
            <a:solidFill>
              <a:schemeClr val="bg1"/>
            </a:solidFill>
          </a:ln>
        </p:spPr>
        <p:txBody>
          <a:bodyPr wrap="square" numCol="1" rtlCol="0">
            <a:spAutoFit/>
          </a:bodyPr>
          <a:lstStyle/>
          <a:p>
            <a:pPr algn="ctr"/>
            <a:r>
              <a:rPr lang="el-GR" sz="1600" b="0" dirty="0">
                <a:solidFill>
                  <a:schemeClr val="bg1"/>
                </a:solidFill>
                <a:latin typeface="Calibri" panose="020F0502020204030204" pitchFamily="34" charset="0"/>
                <a:cs typeface="Calibri" panose="020F0502020204030204" pitchFamily="34" charset="0"/>
              </a:rPr>
              <a:t>γ</a:t>
            </a:r>
            <a:r>
              <a:rPr lang="en-US" sz="1600" b="0" dirty="0">
                <a:solidFill>
                  <a:schemeClr val="bg1"/>
                </a:solidFill>
                <a:latin typeface="Calibri" panose="020F0502020204030204" pitchFamily="34" charset="0"/>
                <a:cs typeface="Calibri" panose="020F0502020204030204" pitchFamily="34" charset="0"/>
              </a:rPr>
              <a:t>-carboxy glutamic acid (Glu)</a:t>
            </a:r>
            <a:endParaRPr lang="en-US" sz="1600" b="0" baseline="-25000" dirty="0">
              <a:solidFill>
                <a:schemeClr val="bg1"/>
              </a:solidFill>
              <a:latin typeface="Calibri" panose="020F0502020204030204" pitchFamily="34" charset="0"/>
              <a:cs typeface="Calibri" panose="020F0502020204030204" pitchFamily="34" charset="0"/>
            </a:endParaRPr>
          </a:p>
        </p:txBody>
      </p:sp>
      <p:sp>
        <p:nvSpPr>
          <p:cNvPr id="44" name="TextBox 43">
            <a:extLst>
              <a:ext uri="{FF2B5EF4-FFF2-40B4-BE49-F238E27FC236}">
                <a16:creationId xmlns:a16="http://schemas.microsoft.com/office/drawing/2014/main" id="{7A0F31D7-804F-48F4-BF8D-F74F3F5C5A5D}"/>
              </a:ext>
            </a:extLst>
          </p:cNvPr>
          <p:cNvSpPr txBox="1"/>
          <p:nvPr/>
        </p:nvSpPr>
        <p:spPr>
          <a:xfrm>
            <a:off x="7003024" y="5153385"/>
            <a:ext cx="2258151" cy="338554"/>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Reduced vitamin K</a:t>
            </a:r>
            <a:endParaRPr lang="en-US" sz="1600" b="0" baseline="-25000" dirty="0">
              <a:solidFill>
                <a:schemeClr val="bg1"/>
              </a:solidFill>
              <a:latin typeface="Calibri" panose="020F0502020204030204" pitchFamily="34" charset="0"/>
              <a:cs typeface="Calibri" panose="020F0502020204030204" pitchFamily="34" charset="0"/>
            </a:endParaRPr>
          </a:p>
        </p:txBody>
      </p:sp>
      <p:sp>
        <p:nvSpPr>
          <p:cNvPr id="45" name="TextBox 44">
            <a:extLst>
              <a:ext uri="{FF2B5EF4-FFF2-40B4-BE49-F238E27FC236}">
                <a16:creationId xmlns:a16="http://schemas.microsoft.com/office/drawing/2014/main" id="{28EAF762-9423-41B8-9F60-F89430D9E4DD}"/>
              </a:ext>
            </a:extLst>
          </p:cNvPr>
          <p:cNvSpPr txBox="1"/>
          <p:nvPr/>
        </p:nvSpPr>
        <p:spPr>
          <a:xfrm>
            <a:off x="9081408" y="5153385"/>
            <a:ext cx="2258151" cy="338554"/>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Oxidized vitamin K</a:t>
            </a:r>
            <a:endParaRPr lang="en-US" sz="1600" b="0" baseline="-250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85138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8">
            <a:extLst>
              <a:ext uri="{FF2B5EF4-FFF2-40B4-BE49-F238E27FC236}">
                <a16:creationId xmlns:a16="http://schemas.microsoft.com/office/drawing/2014/main" id="{639DB233-6626-BD49-80FB-821BB367CD0C}"/>
              </a:ext>
            </a:extLst>
          </p:cNvPr>
          <p:cNvSpPr txBox="1">
            <a:spLocks/>
          </p:cNvSpPr>
          <p:nvPr/>
        </p:nvSpPr>
        <p:spPr bwMode="auto">
          <a:xfrm>
            <a:off x="6122086" y="1589314"/>
            <a:ext cx="5650814"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indent="0">
              <a:buFont typeface="Wingdings" panose="05000000000000000000" pitchFamily="2" charset="2"/>
              <a:buNone/>
            </a:pPr>
            <a:r>
              <a:rPr lang="en-US" sz="2400" b="1" kern="0" dirty="0">
                <a:solidFill>
                  <a:schemeClr val="accent4"/>
                </a:solidFill>
              </a:rPr>
              <a:t>G</a:t>
            </a:r>
            <a:r>
              <a:rPr lang="en-US" sz="2400" b="0" kern="0" dirty="0"/>
              <a:t> – Gender</a:t>
            </a:r>
          </a:p>
          <a:p>
            <a:pPr marL="0" indent="0">
              <a:buFont typeface="Wingdings" panose="05000000000000000000" pitchFamily="2" charset="2"/>
              <a:buNone/>
            </a:pPr>
            <a:r>
              <a:rPr lang="en-US" sz="2400" b="1" kern="0" dirty="0">
                <a:solidFill>
                  <a:schemeClr val="accent4"/>
                </a:solidFill>
              </a:rPr>
              <a:t>A</a:t>
            </a:r>
            <a:r>
              <a:rPr lang="en-US" sz="2400" b="0" kern="0" dirty="0"/>
              <a:t> – Age</a:t>
            </a:r>
          </a:p>
          <a:p>
            <a:pPr marL="0" indent="0">
              <a:buFont typeface="Wingdings" panose="05000000000000000000" pitchFamily="2" charset="2"/>
              <a:buNone/>
            </a:pPr>
            <a:r>
              <a:rPr lang="en-US" sz="2400" b="1" kern="0" dirty="0">
                <a:solidFill>
                  <a:schemeClr val="accent4"/>
                </a:solidFill>
              </a:rPr>
              <a:t>L</a:t>
            </a:r>
            <a:r>
              <a:rPr lang="en-US" sz="2400" b="0" kern="0" dirty="0"/>
              <a:t> – AFP-L3</a:t>
            </a:r>
          </a:p>
          <a:p>
            <a:pPr marL="0" indent="0">
              <a:buFont typeface="Wingdings" panose="05000000000000000000" pitchFamily="2" charset="2"/>
              <a:buNone/>
            </a:pPr>
            <a:r>
              <a:rPr lang="en-US" sz="2400" b="1" kern="0" dirty="0">
                <a:solidFill>
                  <a:schemeClr val="accent4"/>
                </a:solidFill>
              </a:rPr>
              <a:t>A</a:t>
            </a:r>
            <a:r>
              <a:rPr lang="en-US" sz="2400" b="0" kern="0" dirty="0"/>
              <a:t> – AFP</a:t>
            </a:r>
          </a:p>
          <a:p>
            <a:pPr marL="0" indent="0">
              <a:buFont typeface="Wingdings" panose="05000000000000000000" pitchFamily="2" charset="2"/>
              <a:buNone/>
            </a:pPr>
            <a:r>
              <a:rPr lang="en-US" sz="2400" b="1" kern="0" dirty="0">
                <a:solidFill>
                  <a:schemeClr val="accent4"/>
                </a:solidFill>
              </a:rPr>
              <a:t>D</a:t>
            </a:r>
            <a:r>
              <a:rPr lang="en-US" sz="2400" b="0" kern="0" dirty="0"/>
              <a:t> – DCP</a:t>
            </a:r>
          </a:p>
        </p:txBody>
      </p:sp>
      <p:sp>
        <p:nvSpPr>
          <p:cNvPr id="8" name="Title 7">
            <a:extLst>
              <a:ext uri="{FF2B5EF4-FFF2-40B4-BE49-F238E27FC236}">
                <a16:creationId xmlns:a16="http://schemas.microsoft.com/office/drawing/2014/main" id="{24E41719-6AAA-443E-910C-7FBF2A5E6550}"/>
              </a:ext>
            </a:extLst>
          </p:cNvPr>
          <p:cNvSpPr>
            <a:spLocks noGrp="1"/>
          </p:cNvSpPr>
          <p:nvPr>
            <p:ph type="title"/>
          </p:nvPr>
        </p:nvSpPr>
        <p:spPr/>
        <p:txBody>
          <a:bodyPr/>
          <a:lstStyle/>
          <a:p>
            <a:r>
              <a:rPr lang="en-US" dirty="0"/>
              <a:t>A New Approach to Application of Biomarkers to </a:t>
            </a:r>
            <a:br>
              <a:rPr lang="en-US" dirty="0"/>
            </a:br>
            <a:r>
              <a:rPr lang="en-US" dirty="0"/>
              <a:t>HCC Surveillance and Diagnosis: The GALAD Model</a:t>
            </a:r>
          </a:p>
        </p:txBody>
      </p:sp>
      <p:sp>
        <p:nvSpPr>
          <p:cNvPr id="3" name="Content Placeholder 2">
            <a:extLst>
              <a:ext uri="{FF2B5EF4-FFF2-40B4-BE49-F238E27FC236}">
                <a16:creationId xmlns:a16="http://schemas.microsoft.com/office/drawing/2014/main" id="{F0586C8A-DAB6-BC48-9EA1-8FB461957901}"/>
              </a:ext>
            </a:extLst>
          </p:cNvPr>
          <p:cNvSpPr>
            <a:spLocks noGrp="1"/>
          </p:cNvSpPr>
          <p:nvPr>
            <p:ph sz="half" idx="1"/>
          </p:nvPr>
        </p:nvSpPr>
        <p:spPr/>
        <p:txBody>
          <a:bodyPr/>
          <a:lstStyle/>
          <a:p>
            <a:r>
              <a:rPr lang="en-US" sz="2400" dirty="0"/>
              <a:t>Statistical model developed with data from 670 patients at a medical center </a:t>
            </a:r>
            <a:br>
              <a:rPr lang="en-US" sz="2400" dirty="0"/>
            </a:br>
            <a:r>
              <a:rPr lang="en-US" sz="2400" dirty="0"/>
              <a:t>in UK</a:t>
            </a:r>
          </a:p>
          <a:p>
            <a:pPr lvl="1"/>
            <a:r>
              <a:rPr lang="en-US" sz="2200" dirty="0"/>
              <a:t>331 with HCC, 339 with chronic liver disease</a:t>
            </a:r>
          </a:p>
          <a:p>
            <a:r>
              <a:rPr lang="en-US" sz="2400" dirty="0"/>
              <a:t>Predicts probability of developing HCC </a:t>
            </a:r>
            <a:br>
              <a:rPr lang="en-US" sz="2400" dirty="0"/>
            </a:br>
            <a:r>
              <a:rPr lang="en-US" sz="2400" dirty="0"/>
              <a:t>in persons with chronic liver disease</a:t>
            </a:r>
          </a:p>
          <a:p>
            <a:pPr lvl="1"/>
            <a:r>
              <a:rPr lang="en-US" sz="2200" dirty="0"/>
              <a:t>Validated internally and externally in</a:t>
            </a:r>
            <a:br>
              <a:rPr lang="en-US" sz="2200" dirty="0"/>
            </a:br>
            <a:r>
              <a:rPr lang="en-US" sz="2200" dirty="0"/>
              <a:t>data sets from independent cohorts; prospective studies needed</a:t>
            </a:r>
          </a:p>
          <a:p>
            <a:r>
              <a:rPr lang="en-GB" altLang="en-US" sz="2400" dirty="0"/>
              <a:t>Probability of HCC = exp(</a:t>
            </a:r>
            <a:r>
              <a:rPr lang="en-GB" altLang="en-US" sz="2400" b="1" dirty="0"/>
              <a:t>Z</a:t>
            </a:r>
            <a:r>
              <a:rPr lang="en-GB" altLang="en-US" sz="2400" dirty="0"/>
              <a:t>)/[1+ exp(</a:t>
            </a:r>
            <a:r>
              <a:rPr lang="en-GB" altLang="en-US" sz="2400" b="1" dirty="0"/>
              <a:t>Z</a:t>
            </a:r>
            <a:r>
              <a:rPr lang="en-GB" altLang="en-US" sz="2400" dirty="0"/>
              <a:t>)]</a:t>
            </a:r>
            <a:endParaRPr lang="en-US" sz="2400" dirty="0"/>
          </a:p>
        </p:txBody>
      </p:sp>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14339" y="636102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Johnson. Cancer Epidemiol Biomarkers Prev. 2014;23:144.</a:t>
            </a:r>
          </a:p>
        </p:txBody>
      </p:sp>
      <p:grpSp>
        <p:nvGrpSpPr>
          <p:cNvPr id="5" name="Group 7">
            <a:extLst>
              <a:ext uri="{FF2B5EF4-FFF2-40B4-BE49-F238E27FC236}">
                <a16:creationId xmlns:a16="http://schemas.microsoft.com/office/drawing/2014/main" id="{F009EE58-7747-4C84-B0A3-1AA62EE91CF1}"/>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E7AF7ACE-41DF-42B9-9EBF-5FDA6155B13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9D34965-71CA-4DAD-8B17-64413F4333C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Content Placeholder 9">
            <a:extLst>
              <a:ext uri="{FF2B5EF4-FFF2-40B4-BE49-F238E27FC236}">
                <a16:creationId xmlns:a16="http://schemas.microsoft.com/office/drawing/2014/main" id="{08BE51C2-F303-4781-8FA3-2E60A5DC5B8E}"/>
              </a:ext>
            </a:extLst>
          </p:cNvPr>
          <p:cNvSpPr txBox="1">
            <a:spLocks/>
          </p:cNvSpPr>
          <p:nvPr/>
        </p:nvSpPr>
        <p:spPr bwMode="auto">
          <a:xfrm>
            <a:off x="6096000" y="4572170"/>
            <a:ext cx="5229570" cy="2285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da-DK" sz="2400" b="0" kern="0" dirty="0"/>
              <a:t>GALAD score </a:t>
            </a:r>
            <a:r>
              <a:rPr lang="da-DK" sz="2400" kern="0" dirty="0"/>
              <a:t>Z</a:t>
            </a:r>
            <a:r>
              <a:rPr lang="da-DK" sz="2400" b="0" kern="0" dirty="0"/>
              <a:t> = -10.32 + 0.10 x [age] + 1.39 x [gender] + 2.43 x log[AFP] </a:t>
            </a:r>
            <a:br>
              <a:rPr lang="da-DK" sz="2400" b="0" kern="0" dirty="0"/>
            </a:br>
            <a:r>
              <a:rPr lang="da-DK" sz="2400" b="0" kern="0" dirty="0"/>
              <a:t>+ 0.040 x [AFP-L3] + 1.45 x log[DCP]</a:t>
            </a:r>
          </a:p>
          <a:p>
            <a:pPr lvl="1"/>
            <a:r>
              <a:rPr lang="en-US" sz="2200" b="0" kern="0" dirty="0"/>
              <a:t>Gender: male = 1, female = 0</a:t>
            </a:r>
          </a:p>
          <a:p>
            <a:endParaRPr lang="en-US" sz="2400" b="0" kern="0" dirty="0"/>
          </a:p>
          <a:p>
            <a:pPr lvl="1"/>
            <a:endParaRPr lang="en-US" b="0" kern="0" dirty="0"/>
          </a:p>
          <a:p>
            <a:pPr lvl="1"/>
            <a:endParaRPr lang="en-US" b="0" kern="0" dirty="0"/>
          </a:p>
        </p:txBody>
      </p:sp>
    </p:spTree>
    <p:extLst>
      <p:ext uri="{BB962C8B-B14F-4D97-AF65-F5344CB8AC3E}">
        <p14:creationId xmlns:p14="http://schemas.microsoft.com/office/powerpoint/2010/main" val="6416324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3CC2C-642E-4ACD-9264-E494B7E258D7}"/>
              </a:ext>
            </a:extLst>
          </p:cNvPr>
          <p:cNvSpPr>
            <a:spLocks noGrp="1"/>
          </p:cNvSpPr>
          <p:nvPr>
            <p:ph type="title"/>
          </p:nvPr>
        </p:nvSpPr>
        <p:spPr/>
        <p:txBody>
          <a:bodyPr/>
          <a:lstStyle/>
          <a:p>
            <a:r>
              <a:rPr lang="en-US" dirty="0"/>
              <a:t>Validation of GALAD</a:t>
            </a:r>
          </a:p>
        </p:txBody>
      </p:sp>
      <p:sp>
        <p:nvSpPr>
          <p:cNvPr id="8" name="Content Placeholder 7">
            <a:extLst>
              <a:ext uri="{FF2B5EF4-FFF2-40B4-BE49-F238E27FC236}">
                <a16:creationId xmlns:a16="http://schemas.microsoft.com/office/drawing/2014/main" id="{ABEEEA66-41F7-402B-A0A2-BE9AFCDC5A31}"/>
              </a:ext>
            </a:extLst>
          </p:cNvPr>
          <p:cNvSpPr>
            <a:spLocks noGrp="1"/>
          </p:cNvSpPr>
          <p:nvPr>
            <p:ph sz="half" idx="1"/>
          </p:nvPr>
        </p:nvSpPr>
        <p:spPr>
          <a:xfrm>
            <a:off x="601820" y="1510730"/>
            <a:ext cx="5494180" cy="4678738"/>
          </a:xfrm>
        </p:spPr>
        <p:txBody>
          <a:bodyPr/>
          <a:lstStyle/>
          <a:p>
            <a:r>
              <a:rPr lang="en-US" sz="2400" dirty="0"/>
              <a:t>Validation of GALAD in 6834 patients from Japan, Hong Kong, and Germany</a:t>
            </a:r>
          </a:p>
          <a:p>
            <a:pPr lvl="1"/>
            <a:r>
              <a:rPr lang="en-US" sz="2200" dirty="0"/>
              <a:t>2430 with HCC, 4404 with CLD</a:t>
            </a:r>
          </a:p>
          <a:p>
            <a:r>
              <a:rPr lang="en-US" sz="2400" dirty="0"/>
              <a:t>Performance of GALAD at discriminating between patients with HCC and CLD vs patients with CLD alone, quantified by AUROC</a:t>
            </a:r>
          </a:p>
          <a:p>
            <a:pPr lvl="1"/>
            <a:r>
              <a:rPr lang="en-US" sz="2200" dirty="0"/>
              <a:t>AUROC &gt;0.90 for all cohorts</a:t>
            </a:r>
          </a:p>
          <a:p>
            <a:r>
              <a:rPr lang="en-US" sz="2400" dirty="0"/>
              <a:t>Combination of risk biomarkers outperforms each individual biomarker, in large retrospective cohorts</a:t>
            </a:r>
          </a:p>
        </p:txBody>
      </p:sp>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14339" y="636102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Berhane. Clin Gastroenterol Hepatol. 2016;14:875.</a:t>
            </a:r>
          </a:p>
        </p:txBody>
      </p:sp>
      <p:grpSp>
        <p:nvGrpSpPr>
          <p:cNvPr id="5" name="Group 7">
            <a:extLst>
              <a:ext uri="{FF2B5EF4-FFF2-40B4-BE49-F238E27FC236}">
                <a16:creationId xmlns:a16="http://schemas.microsoft.com/office/drawing/2014/main" id="{F009EE58-7747-4C84-B0A3-1AA62EE91CF1}"/>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E7AF7ACE-41DF-42B9-9EBF-5FDA6155B13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9D34965-71CA-4DAD-8B17-64413F4333C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Box 10">
            <a:extLst>
              <a:ext uri="{FF2B5EF4-FFF2-40B4-BE49-F238E27FC236}">
                <a16:creationId xmlns:a16="http://schemas.microsoft.com/office/drawing/2014/main" id="{C3063414-B898-45CB-B5AD-5A3EB6C30509}"/>
              </a:ext>
            </a:extLst>
          </p:cNvPr>
          <p:cNvSpPr txBox="1"/>
          <p:nvPr/>
        </p:nvSpPr>
        <p:spPr>
          <a:xfrm>
            <a:off x="7108293" y="5465826"/>
            <a:ext cx="3291840" cy="400110"/>
          </a:xfrm>
          <a:prstGeom prst="rect">
            <a:avLst/>
          </a:prstGeom>
          <a:noFill/>
        </p:spPr>
        <p:txBody>
          <a:bodyPr wrap="square" numCol="1" rtlCol="0">
            <a:spAutoFit/>
          </a:bodyPr>
          <a:lstStyle/>
          <a:p>
            <a:pPr algn="ctr"/>
            <a:r>
              <a:rPr lang="en-US" sz="2000" dirty="0">
                <a:solidFill>
                  <a:schemeClr val="bg1"/>
                </a:solidFill>
                <a:latin typeface="Calibri" panose="020F0502020204030204" pitchFamily="34" charset="0"/>
                <a:cs typeface="Calibri" panose="020F0502020204030204" pitchFamily="34" charset="0"/>
              </a:rPr>
              <a:t>1-Specificity</a:t>
            </a:r>
          </a:p>
        </p:txBody>
      </p:sp>
      <p:sp>
        <p:nvSpPr>
          <p:cNvPr id="12" name="TextBox 11">
            <a:extLst>
              <a:ext uri="{FF2B5EF4-FFF2-40B4-BE49-F238E27FC236}">
                <a16:creationId xmlns:a16="http://schemas.microsoft.com/office/drawing/2014/main" id="{F612349C-4777-4E50-B781-C8F0218EED51}"/>
              </a:ext>
            </a:extLst>
          </p:cNvPr>
          <p:cNvSpPr txBox="1"/>
          <p:nvPr/>
        </p:nvSpPr>
        <p:spPr>
          <a:xfrm>
            <a:off x="7294917" y="1552111"/>
            <a:ext cx="3245257" cy="707886"/>
          </a:xfrm>
          <a:prstGeom prst="rect">
            <a:avLst/>
          </a:prstGeom>
          <a:solidFill>
            <a:schemeClr val="tx1"/>
          </a:solidFill>
        </p:spPr>
        <p:txBody>
          <a:bodyPr wrap="square" numCol="1" rtlCol="0">
            <a:spAutoFit/>
          </a:bodyPr>
          <a:lstStyle/>
          <a:p>
            <a:pPr algn="ctr"/>
            <a:r>
              <a:rPr lang="en-US" sz="2000" dirty="0">
                <a:solidFill>
                  <a:schemeClr val="bg1"/>
                </a:solidFill>
                <a:latin typeface="Calibri" panose="020F0502020204030204" pitchFamily="34" charset="0"/>
                <a:cs typeface="Calibri" panose="020F0502020204030204" pitchFamily="34" charset="0"/>
              </a:rPr>
              <a:t>Japanese Cohort </a:t>
            </a:r>
          </a:p>
          <a:p>
            <a:pPr algn="ctr"/>
            <a:r>
              <a:rPr lang="en-US" sz="2000" dirty="0">
                <a:solidFill>
                  <a:schemeClr val="bg1"/>
                </a:solidFill>
                <a:latin typeface="Calibri" panose="020F0502020204030204" pitchFamily="34" charset="0"/>
                <a:cs typeface="Calibri" panose="020F0502020204030204" pitchFamily="34" charset="0"/>
              </a:rPr>
              <a:t>(Within Milan Criteria)</a:t>
            </a:r>
          </a:p>
        </p:txBody>
      </p:sp>
      <p:sp>
        <p:nvSpPr>
          <p:cNvPr id="14" name="TextBox 13">
            <a:extLst>
              <a:ext uri="{FF2B5EF4-FFF2-40B4-BE49-F238E27FC236}">
                <a16:creationId xmlns:a16="http://schemas.microsoft.com/office/drawing/2014/main" id="{66621669-ACB7-4465-AD6D-346EA97F479F}"/>
              </a:ext>
            </a:extLst>
          </p:cNvPr>
          <p:cNvSpPr txBox="1"/>
          <p:nvPr/>
        </p:nvSpPr>
        <p:spPr>
          <a:xfrm>
            <a:off x="10238528" y="2295269"/>
            <a:ext cx="1348296" cy="646331"/>
          </a:xfrm>
          <a:prstGeom prst="rect">
            <a:avLst/>
          </a:prstGeom>
          <a:noFill/>
        </p:spPr>
        <p:txBody>
          <a:bodyPr wrap="non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chemeClr val="accent3"/>
                </a:solidFill>
                <a:effectLst/>
                <a:uLnTx/>
                <a:uFillTx/>
                <a:latin typeface="Calibri"/>
                <a:ea typeface="+mn-ea"/>
                <a:cs typeface="Arial" panose="020B0604020202020204" pitchFamily="34" charset="0"/>
              </a:rPr>
              <a:t>GALAD:</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chemeClr val="accent3"/>
                </a:solidFill>
                <a:effectLst/>
                <a:uLnTx/>
                <a:uFillTx/>
                <a:latin typeface="Calibri"/>
                <a:ea typeface="+mn-ea"/>
                <a:cs typeface="Arial" panose="020B0604020202020204" pitchFamily="34" charset="0"/>
              </a:rPr>
              <a:t>AUROC 0.91</a:t>
            </a:r>
          </a:p>
        </p:txBody>
      </p:sp>
      <p:sp>
        <p:nvSpPr>
          <p:cNvPr id="15" name="TextBox 14">
            <a:extLst>
              <a:ext uri="{FF2B5EF4-FFF2-40B4-BE49-F238E27FC236}">
                <a16:creationId xmlns:a16="http://schemas.microsoft.com/office/drawing/2014/main" id="{67567BD7-B822-41D6-AD2D-88F61E73F568}"/>
              </a:ext>
            </a:extLst>
          </p:cNvPr>
          <p:cNvSpPr txBox="1"/>
          <p:nvPr/>
        </p:nvSpPr>
        <p:spPr>
          <a:xfrm>
            <a:off x="10238528" y="2909387"/>
            <a:ext cx="1351652" cy="646331"/>
          </a:xfrm>
          <a:prstGeom prst="rect">
            <a:avLst/>
          </a:prstGeom>
          <a:noFill/>
        </p:spPr>
        <p:txBody>
          <a:bodyPr wrap="non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chemeClr val="accent1"/>
                </a:solidFill>
                <a:effectLst/>
                <a:uLnTx/>
                <a:uFillTx/>
                <a:latin typeface="Calibri"/>
                <a:ea typeface="+mn-ea"/>
                <a:cs typeface="Arial" panose="020B0604020202020204" pitchFamily="34" charset="0"/>
              </a:rPr>
              <a:t>AFP:</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chemeClr val="accent1"/>
                </a:solidFill>
                <a:effectLst/>
                <a:uLnTx/>
                <a:uFillTx/>
                <a:latin typeface="Calibri"/>
                <a:ea typeface="+mn-ea"/>
                <a:cs typeface="Arial" panose="020B0604020202020204" pitchFamily="34" charset="0"/>
              </a:rPr>
              <a:t>AUROC 0.87</a:t>
            </a:r>
          </a:p>
        </p:txBody>
      </p:sp>
      <p:sp>
        <p:nvSpPr>
          <p:cNvPr id="16" name="TextBox 15">
            <a:extLst>
              <a:ext uri="{FF2B5EF4-FFF2-40B4-BE49-F238E27FC236}">
                <a16:creationId xmlns:a16="http://schemas.microsoft.com/office/drawing/2014/main" id="{5A2D9C11-EACD-4184-B2C2-00F067E1658C}"/>
              </a:ext>
            </a:extLst>
          </p:cNvPr>
          <p:cNvSpPr txBox="1"/>
          <p:nvPr/>
        </p:nvSpPr>
        <p:spPr>
          <a:xfrm>
            <a:off x="10238528" y="3523505"/>
            <a:ext cx="1351652" cy="646331"/>
          </a:xfrm>
          <a:prstGeom prst="rect">
            <a:avLst/>
          </a:prstGeom>
          <a:noFill/>
        </p:spPr>
        <p:txBody>
          <a:bodyPr wrap="non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chemeClr val="accent2"/>
                </a:solidFill>
                <a:effectLst/>
                <a:uLnTx/>
                <a:uFillTx/>
                <a:latin typeface="Calibri"/>
                <a:ea typeface="+mn-ea"/>
                <a:cs typeface="Arial" panose="020B0604020202020204" pitchFamily="34" charset="0"/>
              </a:rPr>
              <a:t>DCP:</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chemeClr val="accent2"/>
                </a:solidFill>
                <a:effectLst/>
                <a:uLnTx/>
                <a:uFillTx/>
                <a:latin typeface="Calibri"/>
                <a:ea typeface="+mn-ea"/>
                <a:cs typeface="Arial" panose="020B0604020202020204" pitchFamily="34" charset="0"/>
              </a:rPr>
              <a:t>AUROC 0.78</a:t>
            </a:r>
          </a:p>
        </p:txBody>
      </p:sp>
      <p:sp>
        <p:nvSpPr>
          <p:cNvPr id="17" name="TextBox 16">
            <a:extLst>
              <a:ext uri="{FF2B5EF4-FFF2-40B4-BE49-F238E27FC236}">
                <a16:creationId xmlns:a16="http://schemas.microsoft.com/office/drawing/2014/main" id="{0B24A4AE-89CE-4975-9179-237AAAFB163C}"/>
              </a:ext>
            </a:extLst>
          </p:cNvPr>
          <p:cNvSpPr txBox="1"/>
          <p:nvPr/>
        </p:nvSpPr>
        <p:spPr>
          <a:xfrm>
            <a:off x="10238528" y="4137622"/>
            <a:ext cx="1348296" cy="646331"/>
          </a:xfrm>
          <a:prstGeom prst="rect">
            <a:avLst/>
          </a:prstGeom>
          <a:noFill/>
        </p:spPr>
        <p:txBody>
          <a:bodyPr wrap="non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chemeClr val="accent5"/>
                </a:solidFill>
                <a:effectLst/>
                <a:uLnTx/>
                <a:uFillTx/>
                <a:latin typeface="Calibri"/>
                <a:ea typeface="+mn-ea"/>
                <a:cs typeface="Arial" panose="020B0604020202020204" pitchFamily="34" charset="0"/>
              </a:rPr>
              <a:t>AFP-L3:</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chemeClr val="accent5"/>
                </a:solidFill>
                <a:effectLst/>
                <a:uLnTx/>
                <a:uFillTx/>
                <a:latin typeface="Calibri"/>
                <a:ea typeface="+mn-ea"/>
                <a:cs typeface="Arial" panose="020B0604020202020204" pitchFamily="34" charset="0"/>
              </a:rPr>
              <a:t>AUROC 0.71</a:t>
            </a:r>
          </a:p>
        </p:txBody>
      </p:sp>
      <p:sp>
        <p:nvSpPr>
          <p:cNvPr id="18" name="TextBox 17">
            <a:extLst>
              <a:ext uri="{FF2B5EF4-FFF2-40B4-BE49-F238E27FC236}">
                <a16:creationId xmlns:a16="http://schemas.microsoft.com/office/drawing/2014/main" id="{0C18C18E-5D41-4195-AAA8-9CD9D90D3E09}"/>
              </a:ext>
            </a:extLst>
          </p:cNvPr>
          <p:cNvSpPr txBox="1"/>
          <p:nvPr/>
        </p:nvSpPr>
        <p:spPr>
          <a:xfrm>
            <a:off x="6163723" y="2314331"/>
            <a:ext cx="492443" cy="2876537"/>
          </a:xfrm>
          <a:prstGeom prst="rect">
            <a:avLst/>
          </a:prstGeom>
          <a:noFill/>
        </p:spPr>
        <p:txBody>
          <a:bodyPr vert="vert270" wrap="square" numCol="1" rtlCol="0">
            <a:spAutoFit/>
          </a:bodyPr>
          <a:lstStyle/>
          <a:p>
            <a:pPr algn="ctr"/>
            <a:r>
              <a:rPr lang="en-US" sz="2000" dirty="0">
                <a:solidFill>
                  <a:schemeClr val="bg1"/>
                </a:solidFill>
                <a:latin typeface="Calibri" panose="020F0502020204030204" pitchFamily="34" charset="0"/>
                <a:cs typeface="Calibri" panose="020F0502020204030204" pitchFamily="34" charset="0"/>
              </a:rPr>
              <a:t>Sensitivity</a:t>
            </a:r>
          </a:p>
        </p:txBody>
      </p:sp>
      <p:sp>
        <p:nvSpPr>
          <p:cNvPr id="20" name="Freeform: Shape 19">
            <a:extLst>
              <a:ext uri="{FF2B5EF4-FFF2-40B4-BE49-F238E27FC236}">
                <a16:creationId xmlns:a16="http://schemas.microsoft.com/office/drawing/2014/main" id="{93AE49DC-778F-488D-BB9B-016E436FAD2F}"/>
              </a:ext>
            </a:extLst>
          </p:cNvPr>
          <p:cNvSpPr/>
          <p:nvPr/>
        </p:nvSpPr>
        <p:spPr bwMode="auto">
          <a:xfrm>
            <a:off x="7119723" y="2352432"/>
            <a:ext cx="3230880" cy="2758440"/>
          </a:xfrm>
          <a:custGeom>
            <a:avLst/>
            <a:gdLst>
              <a:gd name="connsiteX0" fmla="*/ 0 w 3230880"/>
              <a:gd name="connsiteY0" fmla="*/ 2758440 h 2758440"/>
              <a:gd name="connsiteX1" fmla="*/ 45720 w 3230880"/>
              <a:gd name="connsiteY1" fmla="*/ 1535430 h 2758440"/>
              <a:gd name="connsiteX2" fmla="*/ 110490 w 3230880"/>
              <a:gd name="connsiteY2" fmla="*/ 1211580 h 2758440"/>
              <a:gd name="connsiteX3" fmla="*/ 156210 w 3230880"/>
              <a:gd name="connsiteY3" fmla="*/ 1005840 h 2758440"/>
              <a:gd name="connsiteX4" fmla="*/ 179070 w 3230880"/>
              <a:gd name="connsiteY4" fmla="*/ 1013460 h 2758440"/>
              <a:gd name="connsiteX5" fmla="*/ 179070 w 3230880"/>
              <a:gd name="connsiteY5" fmla="*/ 960120 h 2758440"/>
              <a:gd name="connsiteX6" fmla="*/ 198120 w 3230880"/>
              <a:gd name="connsiteY6" fmla="*/ 956310 h 2758440"/>
              <a:gd name="connsiteX7" fmla="*/ 194310 w 3230880"/>
              <a:gd name="connsiteY7" fmla="*/ 929640 h 2758440"/>
              <a:gd name="connsiteX8" fmla="*/ 224790 w 3230880"/>
              <a:gd name="connsiteY8" fmla="*/ 918210 h 2758440"/>
              <a:gd name="connsiteX9" fmla="*/ 220980 w 3230880"/>
              <a:gd name="connsiteY9" fmla="*/ 891540 h 2758440"/>
              <a:gd name="connsiteX10" fmla="*/ 240030 w 3230880"/>
              <a:gd name="connsiteY10" fmla="*/ 891540 h 2758440"/>
              <a:gd name="connsiteX11" fmla="*/ 240030 w 3230880"/>
              <a:gd name="connsiteY11" fmla="*/ 864870 h 2758440"/>
              <a:gd name="connsiteX12" fmla="*/ 255270 w 3230880"/>
              <a:gd name="connsiteY12" fmla="*/ 864870 h 2758440"/>
              <a:gd name="connsiteX13" fmla="*/ 251460 w 3230880"/>
              <a:gd name="connsiteY13" fmla="*/ 815340 h 2758440"/>
              <a:gd name="connsiteX14" fmla="*/ 335280 w 3230880"/>
              <a:gd name="connsiteY14" fmla="*/ 746760 h 2758440"/>
              <a:gd name="connsiteX15" fmla="*/ 339090 w 3230880"/>
              <a:gd name="connsiteY15" fmla="*/ 708660 h 2758440"/>
              <a:gd name="connsiteX16" fmla="*/ 396240 w 3230880"/>
              <a:gd name="connsiteY16" fmla="*/ 689610 h 2758440"/>
              <a:gd name="connsiteX17" fmla="*/ 419100 w 3230880"/>
              <a:gd name="connsiteY17" fmla="*/ 643890 h 2758440"/>
              <a:gd name="connsiteX18" fmla="*/ 461010 w 3230880"/>
              <a:gd name="connsiteY18" fmla="*/ 643890 h 2758440"/>
              <a:gd name="connsiteX19" fmla="*/ 461010 w 3230880"/>
              <a:gd name="connsiteY19" fmla="*/ 605790 h 2758440"/>
              <a:gd name="connsiteX20" fmla="*/ 533400 w 3230880"/>
              <a:gd name="connsiteY20" fmla="*/ 605790 h 2758440"/>
              <a:gd name="connsiteX21" fmla="*/ 537210 w 3230880"/>
              <a:gd name="connsiteY21" fmla="*/ 552450 h 2758440"/>
              <a:gd name="connsiteX22" fmla="*/ 571500 w 3230880"/>
              <a:gd name="connsiteY22" fmla="*/ 541020 h 2758440"/>
              <a:gd name="connsiteX23" fmla="*/ 609600 w 3230880"/>
              <a:gd name="connsiteY23" fmla="*/ 483870 h 2758440"/>
              <a:gd name="connsiteX24" fmla="*/ 708660 w 3230880"/>
              <a:gd name="connsiteY24" fmla="*/ 449580 h 2758440"/>
              <a:gd name="connsiteX25" fmla="*/ 781050 w 3230880"/>
              <a:gd name="connsiteY25" fmla="*/ 384810 h 2758440"/>
              <a:gd name="connsiteX26" fmla="*/ 895350 w 3230880"/>
              <a:gd name="connsiteY26" fmla="*/ 293370 h 2758440"/>
              <a:gd name="connsiteX27" fmla="*/ 982980 w 3230880"/>
              <a:gd name="connsiteY27" fmla="*/ 259080 h 2758440"/>
              <a:gd name="connsiteX28" fmla="*/ 994410 w 3230880"/>
              <a:gd name="connsiteY28" fmla="*/ 247650 h 2758440"/>
              <a:gd name="connsiteX29" fmla="*/ 994410 w 3230880"/>
              <a:gd name="connsiteY29" fmla="*/ 247650 h 2758440"/>
              <a:gd name="connsiteX30" fmla="*/ 1024890 w 3230880"/>
              <a:gd name="connsiteY30" fmla="*/ 220980 h 2758440"/>
              <a:gd name="connsiteX31" fmla="*/ 1146810 w 3230880"/>
              <a:gd name="connsiteY31" fmla="*/ 209550 h 2758440"/>
              <a:gd name="connsiteX32" fmla="*/ 1173480 w 3230880"/>
              <a:gd name="connsiteY32" fmla="*/ 186690 h 2758440"/>
              <a:gd name="connsiteX33" fmla="*/ 1219200 w 3230880"/>
              <a:gd name="connsiteY33" fmla="*/ 186690 h 2758440"/>
              <a:gd name="connsiteX34" fmla="*/ 1261110 w 3230880"/>
              <a:gd name="connsiteY34" fmla="*/ 156210 h 2758440"/>
              <a:gd name="connsiteX35" fmla="*/ 1322070 w 3230880"/>
              <a:gd name="connsiteY35" fmla="*/ 121920 h 2758440"/>
              <a:gd name="connsiteX36" fmla="*/ 1383030 w 3230880"/>
              <a:gd name="connsiteY36" fmla="*/ 121920 h 2758440"/>
              <a:gd name="connsiteX37" fmla="*/ 1405890 w 3230880"/>
              <a:gd name="connsiteY37" fmla="*/ 87630 h 2758440"/>
              <a:gd name="connsiteX38" fmla="*/ 1527810 w 3230880"/>
              <a:gd name="connsiteY38" fmla="*/ 83820 h 2758440"/>
              <a:gd name="connsiteX39" fmla="*/ 1524000 w 3230880"/>
              <a:gd name="connsiteY39" fmla="*/ 68580 h 2758440"/>
              <a:gd name="connsiteX40" fmla="*/ 1611630 w 3230880"/>
              <a:gd name="connsiteY40" fmla="*/ 68580 h 2758440"/>
              <a:gd name="connsiteX41" fmla="*/ 1703070 w 3230880"/>
              <a:gd name="connsiteY41" fmla="*/ 68580 h 2758440"/>
              <a:gd name="connsiteX42" fmla="*/ 1703070 w 3230880"/>
              <a:gd name="connsiteY42" fmla="*/ 53340 h 2758440"/>
              <a:gd name="connsiteX43" fmla="*/ 1897380 w 3230880"/>
              <a:gd name="connsiteY43" fmla="*/ 53340 h 2758440"/>
              <a:gd name="connsiteX44" fmla="*/ 1897380 w 3230880"/>
              <a:gd name="connsiteY44" fmla="*/ 34290 h 2758440"/>
              <a:gd name="connsiteX45" fmla="*/ 2202180 w 3230880"/>
              <a:gd name="connsiteY45" fmla="*/ 34290 h 2758440"/>
              <a:gd name="connsiteX46" fmla="*/ 2202180 w 3230880"/>
              <a:gd name="connsiteY46" fmla="*/ 7620 h 2758440"/>
              <a:gd name="connsiteX47" fmla="*/ 2346960 w 3230880"/>
              <a:gd name="connsiteY47" fmla="*/ 7620 h 2758440"/>
              <a:gd name="connsiteX48" fmla="*/ 2354580 w 3230880"/>
              <a:gd name="connsiteY48" fmla="*/ 0 h 2758440"/>
              <a:gd name="connsiteX49" fmla="*/ 3230880 w 3230880"/>
              <a:gd name="connsiteY49" fmla="*/ 0 h 2758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230880" h="2758440">
                <a:moveTo>
                  <a:pt x="0" y="2758440"/>
                </a:moveTo>
                <a:lnTo>
                  <a:pt x="45720" y="1535430"/>
                </a:lnTo>
                <a:lnTo>
                  <a:pt x="110490" y="1211580"/>
                </a:lnTo>
                <a:lnTo>
                  <a:pt x="156210" y="1005840"/>
                </a:lnTo>
                <a:lnTo>
                  <a:pt x="179070" y="1013460"/>
                </a:lnTo>
                <a:lnTo>
                  <a:pt x="179070" y="960120"/>
                </a:lnTo>
                <a:lnTo>
                  <a:pt x="198120" y="956310"/>
                </a:lnTo>
                <a:lnTo>
                  <a:pt x="194310" y="929640"/>
                </a:lnTo>
                <a:lnTo>
                  <a:pt x="224790" y="918210"/>
                </a:lnTo>
                <a:lnTo>
                  <a:pt x="220980" y="891540"/>
                </a:lnTo>
                <a:lnTo>
                  <a:pt x="240030" y="891540"/>
                </a:lnTo>
                <a:lnTo>
                  <a:pt x="240030" y="864870"/>
                </a:lnTo>
                <a:lnTo>
                  <a:pt x="255270" y="864870"/>
                </a:lnTo>
                <a:lnTo>
                  <a:pt x="251460" y="815340"/>
                </a:lnTo>
                <a:lnTo>
                  <a:pt x="335280" y="746760"/>
                </a:lnTo>
                <a:lnTo>
                  <a:pt x="339090" y="708660"/>
                </a:lnTo>
                <a:lnTo>
                  <a:pt x="396240" y="689610"/>
                </a:lnTo>
                <a:lnTo>
                  <a:pt x="419100" y="643890"/>
                </a:lnTo>
                <a:lnTo>
                  <a:pt x="461010" y="643890"/>
                </a:lnTo>
                <a:lnTo>
                  <a:pt x="461010" y="605790"/>
                </a:lnTo>
                <a:lnTo>
                  <a:pt x="533400" y="605790"/>
                </a:lnTo>
                <a:lnTo>
                  <a:pt x="537210" y="552450"/>
                </a:lnTo>
                <a:lnTo>
                  <a:pt x="571500" y="541020"/>
                </a:lnTo>
                <a:lnTo>
                  <a:pt x="609600" y="483870"/>
                </a:lnTo>
                <a:lnTo>
                  <a:pt x="708660" y="449580"/>
                </a:lnTo>
                <a:lnTo>
                  <a:pt x="781050" y="384810"/>
                </a:lnTo>
                <a:lnTo>
                  <a:pt x="895350" y="293370"/>
                </a:lnTo>
                <a:lnTo>
                  <a:pt x="982980" y="259080"/>
                </a:lnTo>
                <a:lnTo>
                  <a:pt x="994410" y="247650"/>
                </a:lnTo>
                <a:lnTo>
                  <a:pt x="994410" y="247650"/>
                </a:lnTo>
                <a:lnTo>
                  <a:pt x="1024890" y="220980"/>
                </a:lnTo>
                <a:lnTo>
                  <a:pt x="1146810" y="209550"/>
                </a:lnTo>
                <a:lnTo>
                  <a:pt x="1173480" y="186690"/>
                </a:lnTo>
                <a:lnTo>
                  <a:pt x="1219200" y="186690"/>
                </a:lnTo>
                <a:lnTo>
                  <a:pt x="1261110" y="156210"/>
                </a:lnTo>
                <a:lnTo>
                  <a:pt x="1322070" y="121920"/>
                </a:lnTo>
                <a:lnTo>
                  <a:pt x="1383030" y="121920"/>
                </a:lnTo>
                <a:lnTo>
                  <a:pt x="1405890" y="87630"/>
                </a:lnTo>
                <a:lnTo>
                  <a:pt x="1527810" y="83820"/>
                </a:lnTo>
                <a:lnTo>
                  <a:pt x="1524000" y="68580"/>
                </a:lnTo>
                <a:lnTo>
                  <a:pt x="1611630" y="68580"/>
                </a:lnTo>
                <a:lnTo>
                  <a:pt x="1703070" y="68580"/>
                </a:lnTo>
                <a:lnTo>
                  <a:pt x="1703070" y="53340"/>
                </a:lnTo>
                <a:lnTo>
                  <a:pt x="1897380" y="53340"/>
                </a:lnTo>
                <a:lnTo>
                  <a:pt x="1897380" y="34290"/>
                </a:lnTo>
                <a:lnTo>
                  <a:pt x="2202180" y="34290"/>
                </a:lnTo>
                <a:lnTo>
                  <a:pt x="2202180" y="7620"/>
                </a:lnTo>
                <a:lnTo>
                  <a:pt x="2346960" y="7620"/>
                </a:lnTo>
                <a:lnTo>
                  <a:pt x="2354580" y="0"/>
                </a:lnTo>
                <a:lnTo>
                  <a:pt x="3230880" y="0"/>
                </a:lnTo>
              </a:path>
            </a:pathLst>
          </a:custGeom>
          <a:noFill/>
          <a:ln w="28575" cap="sq">
            <a:solidFill>
              <a:schemeClr val="accent3"/>
            </a:solidFill>
            <a:round/>
            <a:headEnd/>
            <a:tailEnd/>
          </a:ln>
        </p:spPr>
        <p:txBody>
          <a:bodyPr rtlCol="0" anchor="ctr"/>
          <a:lstStyle/>
          <a:p>
            <a:pPr algn="ctr"/>
            <a:endParaRPr lang="en-US" dirty="0"/>
          </a:p>
        </p:txBody>
      </p:sp>
      <p:sp>
        <p:nvSpPr>
          <p:cNvPr id="21" name="Freeform: Shape 20">
            <a:extLst>
              <a:ext uri="{FF2B5EF4-FFF2-40B4-BE49-F238E27FC236}">
                <a16:creationId xmlns:a16="http://schemas.microsoft.com/office/drawing/2014/main" id="{F751910B-97B1-49BB-B897-54B730031F7D}"/>
              </a:ext>
            </a:extLst>
          </p:cNvPr>
          <p:cNvSpPr/>
          <p:nvPr/>
        </p:nvSpPr>
        <p:spPr bwMode="auto">
          <a:xfrm>
            <a:off x="7115913" y="2386722"/>
            <a:ext cx="3200400" cy="2727960"/>
          </a:xfrm>
          <a:custGeom>
            <a:avLst/>
            <a:gdLst>
              <a:gd name="connsiteX0" fmla="*/ 0 w 3200400"/>
              <a:gd name="connsiteY0" fmla="*/ 2727960 h 2727960"/>
              <a:gd name="connsiteX1" fmla="*/ 53340 w 3200400"/>
              <a:gd name="connsiteY1" fmla="*/ 1866900 h 2727960"/>
              <a:gd name="connsiteX2" fmla="*/ 99060 w 3200400"/>
              <a:gd name="connsiteY2" fmla="*/ 1562100 h 2727960"/>
              <a:gd name="connsiteX3" fmla="*/ 129540 w 3200400"/>
              <a:gd name="connsiteY3" fmla="*/ 1405890 h 2727960"/>
              <a:gd name="connsiteX4" fmla="*/ 160020 w 3200400"/>
              <a:gd name="connsiteY4" fmla="*/ 1363980 h 2727960"/>
              <a:gd name="connsiteX5" fmla="*/ 171450 w 3200400"/>
              <a:gd name="connsiteY5" fmla="*/ 1303020 h 2727960"/>
              <a:gd name="connsiteX6" fmla="*/ 198120 w 3200400"/>
              <a:gd name="connsiteY6" fmla="*/ 1283970 h 2727960"/>
              <a:gd name="connsiteX7" fmla="*/ 289560 w 3200400"/>
              <a:gd name="connsiteY7" fmla="*/ 971550 h 2727960"/>
              <a:gd name="connsiteX8" fmla="*/ 331470 w 3200400"/>
              <a:gd name="connsiteY8" fmla="*/ 918210 h 2727960"/>
              <a:gd name="connsiteX9" fmla="*/ 320040 w 3200400"/>
              <a:gd name="connsiteY9" fmla="*/ 895350 h 2727960"/>
              <a:gd name="connsiteX10" fmla="*/ 335280 w 3200400"/>
              <a:gd name="connsiteY10" fmla="*/ 883920 h 2727960"/>
              <a:gd name="connsiteX11" fmla="*/ 331470 w 3200400"/>
              <a:gd name="connsiteY11" fmla="*/ 826770 h 2727960"/>
              <a:gd name="connsiteX12" fmla="*/ 434340 w 3200400"/>
              <a:gd name="connsiteY12" fmla="*/ 689610 h 2727960"/>
              <a:gd name="connsiteX13" fmla="*/ 434340 w 3200400"/>
              <a:gd name="connsiteY13" fmla="*/ 689610 h 2727960"/>
              <a:gd name="connsiteX14" fmla="*/ 457200 w 3200400"/>
              <a:gd name="connsiteY14" fmla="*/ 598170 h 2727960"/>
              <a:gd name="connsiteX15" fmla="*/ 480060 w 3200400"/>
              <a:gd name="connsiteY15" fmla="*/ 598170 h 2727960"/>
              <a:gd name="connsiteX16" fmla="*/ 480060 w 3200400"/>
              <a:gd name="connsiteY16" fmla="*/ 567690 h 2727960"/>
              <a:gd name="connsiteX17" fmla="*/ 632460 w 3200400"/>
              <a:gd name="connsiteY17" fmla="*/ 449580 h 2727960"/>
              <a:gd name="connsiteX18" fmla="*/ 815340 w 3200400"/>
              <a:gd name="connsiteY18" fmla="*/ 361950 h 2727960"/>
              <a:gd name="connsiteX19" fmla="*/ 941070 w 3200400"/>
              <a:gd name="connsiteY19" fmla="*/ 320040 h 2727960"/>
              <a:gd name="connsiteX20" fmla="*/ 1028700 w 3200400"/>
              <a:gd name="connsiteY20" fmla="*/ 270510 h 2727960"/>
              <a:gd name="connsiteX21" fmla="*/ 1154430 w 3200400"/>
              <a:gd name="connsiteY21" fmla="*/ 259080 h 2727960"/>
              <a:gd name="connsiteX22" fmla="*/ 1154430 w 3200400"/>
              <a:gd name="connsiteY22" fmla="*/ 247650 h 2727960"/>
              <a:gd name="connsiteX23" fmla="*/ 1226820 w 3200400"/>
              <a:gd name="connsiteY23" fmla="*/ 243840 h 2727960"/>
              <a:gd name="connsiteX24" fmla="*/ 1226820 w 3200400"/>
              <a:gd name="connsiteY24" fmla="*/ 243840 h 2727960"/>
              <a:gd name="connsiteX25" fmla="*/ 1253490 w 3200400"/>
              <a:gd name="connsiteY25" fmla="*/ 224790 h 2727960"/>
              <a:gd name="connsiteX26" fmla="*/ 1253490 w 3200400"/>
              <a:gd name="connsiteY26" fmla="*/ 205740 h 2727960"/>
              <a:gd name="connsiteX27" fmla="*/ 1459230 w 3200400"/>
              <a:gd name="connsiteY27" fmla="*/ 201930 h 2727960"/>
              <a:gd name="connsiteX28" fmla="*/ 1466850 w 3200400"/>
              <a:gd name="connsiteY28" fmla="*/ 190500 h 2727960"/>
              <a:gd name="connsiteX29" fmla="*/ 1554480 w 3200400"/>
              <a:gd name="connsiteY29" fmla="*/ 182880 h 2727960"/>
              <a:gd name="connsiteX30" fmla="*/ 1554480 w 3200400"/>
              <a:gd name="connsiteY30" fmla="*/ 171450 h 2727960"/>
              <a:gd name="connsiteX31" fmla="*/ 1619250 w 3200400"/>
              <a:gd name="connsiteY31" fmla="*/ 167640 h 2727960"/>
              <a:gd name="connsiteX32" fmla="*/ 1626870 w 3200400"/>
              <a:gd name="connsiteY32" fmla="*/ 152400 h 2727960"/>
              <a:gd name="connsiteX33" fmla="*/ 1703070 w 3200400"/>
              <a:gd name="connsiteY33" fmla="*/ 156210 h 2727960"/>
              <a:gd name="connsiteX34" fmla="*/ 1710690 w 3200400"/>
              <a:gd name="connsiteY34" fmla="*/ 140970 h 2727960"/>
              <a:gd name="connsiteX35" fmla="*/ 1844040 w 3200400"/>
              <a:gd name="connsiteY35" fmla="*/ 140970 h 2727960"/>
              <a:gd name="connsiteX36" fmla="*/ 1847850 w 3200400"/>
              <a:gd name="connsiteY36" fmla="*/ 125730 h 2727960"/>
              <a:gd name="connsiteX37" fmla="*/ 1965960 w 3200400"/>
              <a:gd name="connsiteY37" fmla="*/ 118110 h 2727960"/>
              <a:gd name="connsiteX38" fmla="*/ 1965960 w 3200400"/>
              <a:gd name="connsiteY38" fmla="*/ 106680 h 2727960"/>
              <a:gd name="connsiteX39" fmla="*/ 2049780 w 3200400"/>
              <a:gd name="connsiteY39" fmla="*/ 110490 h 2727960"/>
              <a:gd name="connsiteX40" fmla="*/ 2042160 w 3200400"/>
              <a:gd name="connsiteY40" fmla="*/ 99060 h 2727960"/>
              <a:gd name="connsiteX41" fmla="*/ 2106930 w 3200400"/>
              <a:gd name="connsiteY41" fmla="*/ 91440 h 2727960"/>
              <a:gd name="connsiteX42" fmla="*/ 2106930 w 3200400"/>
              <a:gd name="connsiteY42" fmla="*/ 76200 h 2727960"/>
              <a:gd name="connsiteX43" fmla="*/ 2244090 w 3200400"/>
              <a:gd name="connsiteY43" fmla="*/ 83820 h 2727960"/>
              <a:gd name="connsiteX44" fmla="*/ 2244090 w 3200400"/>
              <a:gd name="connsiteY44" fmla="*/ 60960 h 2727960"/>
              <a:gd name="connsiteX45" fmla="*/ 2659380 w 3200400"/>
              <a:gd name="connsiteY45" fmla="*/ 45720 h 2727960"/>
              <a:gd name="connsiteX46" fmla="*/ 2659380 w 3200400"/>
              <a:gd name="connsiteY46" fmla="*/ 34290 h 2727960"/>
              <a:gd name="connsiteX47" fmla="*/ 3002280 w 3200400"/>
              <a:gd name="connsiteY47" fmla="*/ 19050 h 2727960"/>
              <a:gd name="connsiteX48" fmla="*/ 3200400 w 3200400"/>
              <a:gd name="connsiteY48" fmla="*/ 0 h 2727960"/>
              <a:gd name="connsiteX0" fmla="*/ 0 w 3200400"/>
              <a:gd name="connsiteY0" fmla="*/ 2727960 h 2727960"/>
              <a:gd name="connsiteX1" fmla="*/ 53340 w 3200400"/>
              <a:gd name="connsiteY1" fmla="*/ 1866900 h 2727960"/>
              <a:gd name="connsiteX2" fmla="*/ 99060 w 3200400"/>
              <a:gd name="connsiteY2" fmla="*/ 1562100 h 2727960"/>
              <a:gd name="connsiteX3" fmla="*/ 129540 w 3200400"/>
              <a:gd name="connsiteY3" fmla="*/ 1405890 h 2727960"/>
              <a:gd name="connsiteX4" fmla="*/ 160020 w 3200400"/>
              <a:gd name="connsiteY4" fmla="*/ 1363980 h 2727960"/>
              <a:gd name="connsiteX5" fmla="*/ 171450 w 3200400"/>
              <a:gd name="connsiteY5" fmla="*/ 1303020 h 2727960"/>
              <a:gd name="connsiteX6" fmla="*/ 198120 w 3200400"/>
              <a:gd name="connsiteY6" fmla="*/ 1283970 h 2727960"/>
              <a:gd name="connsiteX7" fmla="*/ 289560 w 3200400"/>
              <a:gd name="connsiteY7" fmla="*/ 971550 h 2727960"/>
              <a:gd name="connsiteX8" fmla="*/ 331470 w 3200400"/>
              <a:gd name="connsiteY8" fmla="*/ 918210 h 2727960"/>
              <a:gd name="connsiteX9" fmla="*/ 320040 w 3200400"/>
              <a:gd name="connsiteY9" fmla="*/ 895350 h 2727960"/>
              <a:gd name="connsiteX10" fmla="*/ 335280 w 3200400"/>
              <a:gd name="connsiteY10" fmla="*/ 883920 h 2727960"/>
              <a:gd name="connsiteX11" fmla="*/ 331470 w 3200400"/>
              <a:gd name="connsiteY11" fmla="*/ 826770 h 2727960"/>
              <a:gd name="connsiteX12" fmla="*/ 434340 w 3200400"/>
              <a:gd name="connsiteY12" fmla="*/ 689610 h 2727960"/>
              <a:gd name="connsiteX13" fmla="*/ 434340 w 3200400"/>
              <a:gd name="connsiteY13" fmla="*/ 689610 h 2727960"/>
              <a:gd name="connsiteX14" fmla="*/ 457200 w 3200400"/>
              <a:gd name="connsiteY14" fmla="*/ 598170 h 2727960"/>
              <a:gd name="connsiteX15" fmla="*/ 480060 w 3200400"/>
              <a:gd name="connsiteY15" fmla="*/ 598170 h 2727960"/>
              <a:gd name="connsiteX16" fmla="*/ 480060 w 3200400"/>
              <a:gd name="connsiteY16" fmla="*/ 567690 h 2727960"/>
              <a:gd name="connsiteX17" fmla="*/ 632460 w 3200400"/>
              <a:gd name="connsiteY17" fmla="*/ 449580 h 2727960"/>
              <a:gd name="connsiteX18" fmla="*/ 815340 w 3200400"/>
              <a:gd name="connsiteY18" fmla="*/ 361950 h 2727960"/>
              <a:gd name="connsiteX19" fmla="*/ 941070 w 3200400"/>
              <a:gd name="connsiteY19" fmla="*/ 320040 h 2727960"/>
              <a:gd name="connsiteX20" fmla="*/ 1028700 w 3200400"/>
              <a:gd name="connsiteY20" fmla="*/ 270510 h 2727960"/>
              <a:gd name="connsiteX21" fmla="*/ 1154430 w 3200400"/>
              <a:gd name="connsiteY21" fmla="*/ 259080 h 2727960"/>
              <a:gd name="connsiteX22" fmla="*/ 1154430 w 3200400"/>
              <a:gd name="connsiteY22" fmla="*/ 247650 h 2727960"/>
              <a:gd name="connsiteX23" fmla="*/ 1226820 w 3200400"/>
              <a:gd name="connsiteY23" fmla="*/ 243840 h 2727960"/>
              <a:gd name="connsiteX24" fmla="*/ 1226820 w 3200400"/>
              <a:gd name="connsiteY24" fmla="*/ 243840 h 2727960"/>
              <a:gd name="connsiteX25" fmla="*/ 1253490 w 3200400"/>
              <a:gd name="connsiteY25" fmla="*/ 224790 h 2727960"/>
              <a:gd name="connsiteX26" fmla="*/ 1253490 w 3200400"/>
              <a:gd name="connsiteY26" fmla="*/ 205740 h 2727960"/>
              <a:gd name="connsiteX27" fmla="*/ 1459230 w 3200400"/>
              <a:gd name="connsiteY27" fmla="*/ 201930 h 2727960"/>
              <a:gd name="connsiteX28" fmla="*/ 1466850 w 3200400"/>
              <a:gd name="connsiteY28" fmla="*/ 190500 h 2727960"/>
              <a:gd name="connsiteX29" fmla="*/ 1554480 w 3200400"/>
              <a:gd name="connsiteY29" fmla="*/ 182880 h 2727960"/>
              <a:gd name="connsiteX30" fmla="*/ 1554480 w 3200400"/>
              <a:gd name="connsiteY30" fmla="*/ 171450 h 2727960"/>
              <a:gd name="connsiteX31" fmla="*/ 1619250 w 3200400"/>
              <a:gd name="connsiteY31" fmla="*/ 167640 h 2727960"/>
              <a:gd name="connsiteX32" fmla="*/ 1626870 w 3200400"/>
              <a:gd name="connsiteY32" fmla="*/ 152400 h 2727960"/>
              <a:gd name="connsiteX33" fmla="*/ 1703070 w 3200400"/>
              <a:gd name="connsiteY33" fmla="*/ 156210 h 2727960"/>
              <a:gd name="connsiteX34" fmla="*/ 1710690 w 3200400"/>
              <a:gd name="connsiteY34" fmla="*/ 140970 h 2727960"/>
              <a:gd name="connsiteX35" fmla="*/ 1844040 w 3200400"/>
              <a:gd name="connsiteY35" fmla="*/ 140970 h 2727960"/>
              <a:gd name="connsiteX36" fmla="*/ 1847850 w 3200400"/>
              <a:gd name="connsiteY36" fmla="*/ 125730 h 2727960"/>
              <a:gd name="connsiteX37" fmla="*/ 1965960 w 3200400"/>
              <a:gd name="connsiteY37" fmla="*/ 118110 h 2727960"/>
              <a:gd name="connsiteX38" fmla="*/ 1965960 w 3200400"/>
              <a:gd name="connsiteY38" fmla="*/ 106680 h 2727960"/>
              <a:gd name="connsiteX39" fmla="*/ 2049780 w 3200400"/>
              <a:gd name="connsiteY39" fmla="*/ 110490 h 2727960"/>
              <a:gd name="connsiteX40" fmla="*/ 2045970 w 3200400"/>
              <a:gd name="connsiteY40" fmla="*/ 99060 h 2727960"/>
              <a:gd name="connsiteX41" fmla="*/ 2106930 w 3200400"/>
              <a:gd name="connsiteY41" fmla="*/ 91440 h 2727960"/>
              <a:gd name="connsiteX42" fmla="*/ 2106930 w 3200400"/>
              <a:gd name="connsiteY42" fmla="*/ 76200 h 2727960"/>
              <a:gd name="connsiteX43" fmla="*/ 2244090 w 3200400"/>
              <a:gd name="connsiteY43" fmla="*/ 83820 h 2727960"/>
              <a:gd name="connsiteX44" fmla="*/ 2244090 w 3200400"/>
              <a:gd name="connsiteY44" fmla="*/ 60960 h 2727960"/>
              <a:gd name="connsiteX45" fmla="*/ 2659380 w 3200400"/>
              <a:gd name="connsiteY45" fmla="*/ 45720 h 2727960"/>
              <a:gd name="connsiteX46" fmla="*/ 2659380 w 3200400"/>
              <a:gd name="connsiteY46" fmla="*/ 34290 h 2727960"/>
              <a:gd name="connsiteX47" fmla="*/ 3002280 w 3200400"/>
              <a:gd name="connsiteY47" fmla="*/ 19050 h 2727960"/>
              <a:gd name="connsiteX48" fmla="*/ 3200400 w 3200400"/>
              <a:gd name="connsiteY48" fmla="*/ 0 h 2727960"/>
              <a:gd name="connsiteX0" fmla="*/ 0 w 3200400"/>
              <a:gd name="connsiteY0" fmla="*/ 2727960 h 2727960"/>
              <a:gd name="connsiteX1" fmla="*/ 53340 w 3200400"/>
              <a:gd name="connsiteY1" fmla="*/ 1866900 h 2727960"/>
              <a:gd name="connsiteX2" fmla="*/ 99060 w 3200400"/>
              <a:gd name="connsiteY2" fmla="*/ 1562100 h 2727960"/>
              <a:gd name="connsiteX3" fmla="*/ 129540 w 3200400"/>
              <a:gd name="connsiteY3" fmla="*/ 1405890 h 2727960"/>
              <a:gd name="connsiteX4" fmla="*/ 160020 w 3200400"/>
              <a:gd name="connsiteY4" fmla="*/ 1363980 h 2727960"/>
              <a:gd name="connsiteX5" fmla="*/ 171450 w 3200400"/>
              <a:gd name="connsiteY5" fmla="*/ 1303020 h 2727960"/>
              <a:gd name="connsiteX6" fmla="*/ 198120 w 3200400"/>
              <a:gd name="connsiteY6" fmla="*/ 1283970 h 2727960"/>
              <a:gd name="connsiteX7" fmla="*/ 289560 w 3200400"/>
              <a:gd name="connsiteY7" fmla="*/ 971550 h 2727960"/>
              <a:gd name="connsiteX8" fmla="*/ 331470 w 3200400"/>
              <a:gd name="connsiteY8" fmla="*/ 918210 h 2727960"/>
              <a:gd name="connsiteX9" fmla="*/ 320040 w 3200400"/>
              <a:gd name="connsiteY9" fmla="*/ 895350 h 2727960"/>
              <a:gd name="connsiteX10" fmla="*/ 335280 w 3200400"/>
              <a:gd name="connsiteY10" fmla="*/ 883920 h 2727960"/>
              <a:gd name="connsiteX11" fmla="*/ 331470 w 3200400"/>
              <a:gd name="connsiteY11" fmla="*/ 826770 h 2727960"/>
              <a:gd name="connsiteX12" fmla="*/ 434340 w 3200400"/>
              <a:gd name="connsiteY12" fmla="*/ 689610 h 2727960"/>
              <a:gd name="connsiteX13" fmla="*/ 434340 w 3200400"/>
              <a:gd name="connsiteY13" fmla="*/ 689610 h 2727960"/>
              <a:gd name="connsiteX14" fmla="*/ 457200 w 3200400"/>
              <a:gd name="connsiteY14" fmla="*/ 598170 h 2727960"/>
              <a:gd name="connsiteX15" fmla="*/ 480060 w 3200400"/>
              <a:gd name="connsiteY15" fmla="*/ 598170 h 2727960"/>
              <a:gd name="connsiteX16" fmla="*/ 480060 w 3200400"/>
              <a:gd name="connsiteY16" fmla="*/ 567690 h 2727960"/>
              <a:gd name="connsiteX17" fmla="*/ 632460 w 3200400"/>
              <a:gd name="connsiteY17" fmla="*/ 449580 h 2727960"/>
              <a:gd name="connsiteX18" fmla="*/ 815340 w 3200400"/>
              <a:gd name="connsiteY18" fmla="*/ 361950 h 2727960"/>
              <a:gd name="connsiteX19" fmla="*/ 941070 w 3200400"/>
              <a:gd name="connsiteY19" fmla="*/ 320040 h 2727960"/>
              <a:gd name="connsiteX20" fmla="*/ 1028700 w 3200400"/>
              <a:gd name="connsiteY20" fmla="*/ 270510 h 2727960"/>
              <a:gd name="connsiteX21" fmla="*/ 1154430 w 3200400"/>
              <a:gd name="connsiteY21" fmla="*/ 259080 h 2727960"/>
              <a:gd name="connsiteX22" fmla="*/ 1154430 w 3200400"/>
              <a:gd name="connsiteY22" fmla="*/ 247650 h 2727960"/>
              <a:gd name="connsiteX23" fmla="*/ 1226820 w 3200400"/>
              <a:gd name="connsiteY23" fmla="*/ 243840 h 2727960"/>
              <a:gd name="connsiteX24" fmla="*/ 1226820 w 3200400"/>
              <a:gd name="connsiteY24" fmla="*/ 243840 h 2727960"/>
              <a:gd name="connsiteX25" fmla="*/ 1253490 w 3200400"/>
              <a:gd name="connsiteY25" fmla="*/ 224790 h 2727960"/>
              <a:gd name="connsiteX26" fmla="*/ 1253490 w 3200400"/>
              <a:gd name="connsiteY26" fmla="*/ 205740 h 2727960"/>
              <a:gd name="connsiteX27" fmla="*/ 1459230 w 3200400"/>
              <a:gd name="connsiteY27" fmla="*/ 201930 h 2727960"/>
              <a:gd name="connsiteX28" fmla="*/ 1466850 w 3200400"/>
              <a:gd name="connsiteY28" fmla="*/ 190500 h 2727960"/>
              <a:gd name="connsiteX29" fmla="*/ 1554480 w 3200400"/>
              <a:gd name="connsiteY29" fmla="*/ 182880 h 2727960"/>
              <a:gd name="connsiteX30" fmla="*/ 1554480 w 3200400"/>
              <a:gd name="connsiteY30" fmla="*/ 171450 h 2727960"/>
              <a:gd name="connsiteX31" fmla="*/ 1619250 w 3200400"/>
              <a:gd name="connsiteY31" fmla="*/ 167640 h 2727960"/>
              <a:gd name="connsiteX32" fmla="*/ 1626870 w 3200400"/>
              <a:gd name="connsiteY32" fmla="*/ 152400 h 2727960"/>
              <a:gd name="connsiteX33" fmla="*/ 1703070 w 3200400"/>
              <a:gd name="connsiteY33" fmla="*/ 156210 h 2727960"/>
              <a:gd name="connsiteX34" fmla="*/ 1710690 w 3200400"/>
              <a:gd name="connsiteY34" fmla="*/ 140970 h 2727960"/>
              <a:gd name="connsiteX35" fmla="*/ 1844040 w 3200400"/>
              <a:gd name="connsiteY35" fmla="*/ 140970 h 2727960"/>
              <a:gd name="connsiteX36" fmla="*/ 1847850 w 3200400"/>
              <a:gd name="connsiteY36" fmla="*/ 125730 h 2727960"/>
              <a:gd name="connsiteX37" fmla="*/ 1965960 w 3200400"/>
              <a:gd name="connsiteY37" fmla="*/ 118110 h 2727960"/>
              <a:gd name="connsiteX38" fmla="*/ 1965960 w 3200400"/>
              <a:gd name="connsiteY38" fmla="*/ 106680 h 2727960"/>
              <a:gd name="connsiteX39" fmla="*/ 2049780 w 3200400"/>
              <a:gd name="connsiteY39" fmla="*/ 110490 h 2727960"/>
              <a:gd name="connsiteX40" fmla="*/ 2049780 w 3200400"/>
              <a:gd name="connsiteY40" fmla="*/ 99060 h 2727960"/>
              <a:gd name="connsiteX41" fmla="*/ 2106930 w 3200400"/>
              <a:gd name="connsiteY41" fmla="*/ 91440 h 2727960"/>
              <a:gd name="connsiteX42" fmla="*/ 2106930 w 3200400"/>
              <a:gd name="connsiteY42" fmla="*/ 76200 h 2727960"/>
              <a:gd name="connsiteX43" fmla="*/ 2244090 w 3200400"/>
              <a:gd name="connsiteY43" fmla="*/ 83820 h 2727960"/>
              <a:gd name="connsiteX44" fmla="*/ 2244090 w 3200400"/>
              <a:gd name="connsiteY44" fmla="*/ 60960 h 2727960"/>
              <a:gd name="connsiteX45" fmla="*/ 2659380 w 3200400"/>
              <a:gd name="connsiteY45" fmla="*/ 45720 h 2727960"/>
              <a:gd name="connsiteX46" fmla="*/ 2659380 w 3200400"/>
              <a:gd name="connsiteY46" fmla="*/ 34290 h 2727960"/>
              <a:gd name="connsiteX47" fmla="*/ 3002280 w 3200400"/>
              <a:gd name="connsiteY47" fmla="*/ 19050 h 2727960"/>
              <a:gd name="connsiteX48" fmla="*/ 3200400 w 3200400"/>
              <a:gd name="connsiteY48" fmla="*/ 0 h 2727960"/>
              <a:gd name="connsiteX0" fmla="*/ 0 w 3200400"/>
              <a:gd name="connsiteY0" fmla="*/ 2727960 h 2727960"/>
              <a:gd name="connsiteX1" fmla="*/ 53340 w 3200400"/>
              <a:gd name="connsiteY1" fmla="*/ 1866900 h 2727960"/>
              <a:gd name="connsiteX2" fmla="*/ 99060 w 3200400"/>
              <a:gd name="connsiteY2" fmla="*/ 1562100 h 2727960"/>
              <a:gd name="connsiteX3" fmla="*/ 129540 w 3200400"/>
              <a:gd name="connsiteY3" fmla="*/ 1405890 h 2727960"/>
              <a:gd name="connsiteX4" fmla="*/ 160020 w 3200400"/>
              <a:gd name="connsiteY4" fmla="*/ 1363980 h 2727960"/>
              <a:gd name="connsiteX5" fmla="*/ 171450 w 3200400"/>
              <a:gd name="connsiteY5" fmla="*/ 1303020 h 2727960"/>
              <a:gd name="connsiteX6" fmla="*/ 198120 w 3200400"/>
              <a:gd name="connsiteY6" fmla="*/ 1283970 h 2727960"/>
              <a:gd name="connsiteX7" fmla="*/ 289560 w 3200400"/>
              <a:gd name="connsiteY7" fmla="*/ 971550 h 2727960"/>
              <a:gd name="connsiteX8" fmla="*/ 331470 w 3200400"/>
              <a:gd name="connsiteY8" fmla="*/ 918210 h 2727960"/>
              <a:gd name="connsiteX9" fmla="*/ 320040 w 3200400"/>
              <a:gd name="connsiteY9" fmla="*/ 895350 h 2727960"/>
              <a:gd name="connsiteX10" fmla="*/ 335280 w 3200400"/>
              <a:gd name="connsiteY10" fmla="*/ 883920 h 2727960"/>
              <a:gd name="connsiteX11" fmla="*/ 331470 w 3200400"/>
              <a:gd name="connsiteY11" fmla="*/ 826770 h 2727960"/>
              <a:gd name="connsiteX12" fmla="*/ 434340 w 3200400"/>
              <a:gd name="connsiteY12" fmla="*/ 689610 h 2727960"/>
              <a:gd name="connsiteX13" fmla="*/ 434340 w 3200400"/>
              <a:gd name="connsiteY13" fmla="*/ 689610 h 2727960"/>
              <a:gd name="connsiteX14" fmla="*/ 457200 w 3200400"/>
              <a:gd name="connsiteY14" fmla="*/ 598170 h 2727960"/>
              <a:gd name="connsiteX15" fmla="*/ 480060 w 3200400"/>
              <a:gd name="connsiteY15" fmla="*/ 598170 h 2727960"/>
              <a:gd name="connsiteX16" fmla="*/ 480060 w 3200400"/>
              <a:gd name="connsiteY16" fmla="*/ 567690 h 2727960"/>
              <a:gd name="connsiteX17" fmla="*/ 632460 w 3200400"/>
              <a:gd name="connsiteY17" fmla="*/ 449580 h 2727960"/>
              <a:gd name="connsiteX18" fmla="*/ 815340 w 3200400"/>
              <a:gd name="connsiteY18" fmla="*/ 361950 h 2727960"/>
              <a:gd name="connsiteX19" fmla="*/ 941070 w 3200400"/>
              <a:gd name="connsiteY19" fmla="*/ 320040 h 2727960"/>
              <a:gd name="connsiteX20" fmla="*/ 1028700 w 3200400"/>
              <a:gd name="connsiteY20" fmla="*/ 270510 h 2727960"/>
              <a:gd name="connsiteX21" fmla="*/ 1154430 w 3200400"/>
              <a:gd name="connsiteY21" fmla="*/ 259080 h 2727960"/>
              <a:gd name="connsiteX22" fmla="*/ 1154430 w 3200400"/>
              <a:gd name="connsiteY22" fmla="*/ 247650 h 2727960"/>
              <a:gd name="connsiteX23" fmla="*/ 1226820 w 3200400"/>
              <a:gd name="connsiteY23" fmla="*/ 243840 h 2727960"/>
              <a:gd name="connsiteX24" fmla="*/ 1226820 w 3200400"/>
              <a:gd name="connsiteY24" fmla="*/ 243840 h 2727960"/>
              <a:gd name="connsiteX25" fmla="*/ 1253490 w 3200400"/>
              <a:gd name="connsiteY25" fmla="*/ 224790 h 2727960"/>
              <a:gd name="connsiteX26" fmla="*/ 1253490 w 3200400"/>
              <a:gd name="connsiteY26" fmla="*/ 205740 h 2727960"/>
              <a:gd name="connsiteX27" fmla="*/ 1459230 w 3200400"/>
              <a:gd name="connsiteY27" fmla="*/ 201930 h 2727960"/>
              <a:gd name="connsiteX28" fmla="*/ 1463040 w 3200400"/>
              <a:gd name="connsiteY28" fmla="*/ 190500 h 2727960"/>
              <a:gd name="connsiteX29" fmla="*/ 1554480 w 3200400"/>
              <a:gd name="connsiteY29" fmla="*/ 182880 h 2727960"/>
              <a:gd name="connsiteX30" fmla="*/ 1554480 w 3200400"/>
              <a:gd name="connsiteY30" fmla="*/ 171450 h 2727960"/>
              <a:gd name="connsiteX31" fmla="*/ 1619250 w 3200400"/>
              <a:gd name="connsiteY31" fmla="*/ 167640 h 2727960"/>
              <a:gd name="connsiteX32" fmla="*/ 1626870 w 3200400"/>
              <a:gd name="connsiteY32" fmla="*/ 152400 h 2727960"/>
              <a:gd name="connsiteX33" fmla="*/ 1703070 w 3200400"/>
              <a:gd name="connsiteY33" fmla="*/ 156210 h 2727960"/>
              <a:gd name="connsiteX34" fmla="*/ 1710690 w 3200400"/>
              <a:gd name="connsiteY34" fmla="*/ 140970 h 2727960"/>
              <a:gd name="connsiteX35" fmla="*/ 1844040 w 3200400"/>
              <a:gd name="connsiteY35" fmla="*/ 140970 h 2727960"/>
              <a:gd name="connsiteX36" fmla="*/ 1847850 w 3200400"/>
              <a:gd name="connsiteY36" fmla="*/ 125730 h 2727960"/>
              <a:gd name="connsiteX37" fmla="*/ 1965960 w 3200400"/>
              <a:gd name="connsiteY37" fmla="*/ 118110 h 2727960"/>
              <a:gd name="connsiteX38" fmla="*/ 1965960 w 3200400"/>
              <a:gd name="connsiteY38" fmla="*/ 106680 h 2727960"/>
              <a:gd name="connsiteX39" fmla="*/ 2049780 w 3200400"/>
              <a:gd name="connsiteY39" fmla="*/ 110490 h 2727960"/>
              <a:gd name="connsiteX40" fmla="*/ 2049780 w 3200400"/>
              <a:gd name="connsiteY40" fmla="*/ 99060 h 2727960"/>
              <a:gd name="connsiteX41" fmla="*/ 2106930 w 3200400"/>
              <a:gd name="connsiteY41" fmla="*/ 91440 h 2727960"/>
              <a:gd name="connsiteX42" fmla="*/ 2106930 w 3200400"/>
              <a:gd name="connsiteY42" fmla="*/ 76200 h 2727960"/>
              <a:gd name="connsiteX43" fmla="*/ 2244090 w 3200400"/>
              <a:gd name="connsiteY43" fmla="*/ 83820 h 2727960"/>
              <a:gd name="connsiteX44" fmla="*/ 2244090 w 3200400"/>
              <a:gd name="connsiteY44" fmla="*/ 60960 h 2727960"/>
              <a:gd name="connsiteX45" fmla="*/ 2659380 w 3200400"/>
              <a:gd name="connsiteY45" fmla="*/ 45720 h 2727960"/>
              <a:gd name="connsiteX46" fmla="*/ 2659380 w 3200400"/>
              <a:gd name="connsiteY46" fmla="*/ 34290 h 2727960"/>
              <a:gd name="connsiteX47" fmla="*/ 3002280 w 3200400"/>
              <a:gd name="connsiteY47" fmla="*/ 19050 h 2727960"/>
              <a:gd name="connsiteX48" fmla="*/ 3200400 w 3200400"/>
              <a:gd name="connsiteY48" fmla="*/ 0 h 2727960"/>
              <a:gd name="connsiteX0" fmla="*/ 0 w 3200400"/>
              <a:gd name="connsiteY0" fmla="*/ 2727960 h 2727960"/>
              <a:gd name="connsiteX1" fmla="*/ 53340 w 3200400"/>
              <a:gd name="connsiteY1" fmla="*/ 1866900 h 2727960"/>
              <a:gd name="connsiteX2" fmla="*/ 99060 w 3200400"/>
              <a:gd name="connsiteY2" fmla="*/ 1562100 h 2727960"/>
              <a:gd name="connsiteX3" fmla="*/ 129540 w 3200400"/>
              <a:gd name="connsiteY3" fmla="*/ 1405890 h 2727960"/>
              <a:gd name="connsiteX4" fmla="*/ 160020 w 3200400"/>
              <a:gd name="connsiteY4" fmla="*/ 1363980 h 2727960"/>
              <a:gd name="connsiteX5" fmla="*/ 171450 w 3200400"/>
              <a:gd name="connsiteY5" fmla="*/ 1303020 h 2727960"/>
              <a:gd name="connsiteX6" fmla="*/ 198120 w 3200400"/>
              <a:gd name="connsiteY6" fmla="*/ 1283970 h 2727960"/>
              <a:gd name="connsiteX7" fmla="*/ 289560 w 3200400"/>
              <a:gd name="connsiteY7" fmla="*/ 971550 h 2727960"/>
              <a:gd name="connsiteX8" fmla="*/ 331470 w 3200400"/>
              <a:gd name="connsiteY8" fmla="*/ 918210 h 2727960"/>
              <a:gd name="connsiteX9" fmla="*/ 320040 w 3200400"/>
              <a:gd name="connsiteY9" fmla="*/ 895350 h 2727960"/>
              <a:gd name="connsiteX10" fmla="*/ 335280 w 3200400"/>
              <a:gd name="connsiteY10" fmla="*/ 883920 h 2727960"/>
              <a:gd name="connsiteX11" fmla="*/ 331470 w 3200400"/>
              <a:gd name="connsiteY11" fmla="*/ 826770 h 2727960"/>
              <a:gd name="connsiteX12" fmla="*/ 434340 w 3200400"/>
              <a:gd name="connsiteY12" fmla="*/ 689610 h 2727960"/>
              <a:gd name="connsiteX13" fmla="*/ 434340 w 3200400"/>
              <a:gd name="connsiteY13" fmla="*/ 689610 h 2727960"/>
              <a:gd name="connsiteX14" fmla="*/ 457200 w 3200400"/>
              <a:gd name="connsiteY14" fmla="*/ 598170 h 2727960"/>
              <a:gd name="connsiteX15" fmla="*/ 480060 w 3200400"/>
              <a:gd name="connsiteY15" fmla="*/ 598170 h 2727960"/>
              <a:gd name="connsiteX16" fmla="*/ 480060 w 3200400"/>
              <a:gd name="connsiteY16" fmla="*/ 567690 h 2727960"/>
              <a:gd name="connsiteX17" fmla="*/ 632460 w 3200400"/>
              <a:gd name="connsiteY17" fmla="*/ 449580 h 2727960"/>
              <a:gd name="connsiteX18" fmla="*/ 815340 w 3200400"/>
              <a:gd name="connsiteY18" fmla="*/ 361950 h 2727960"/>
              <a:gd name="connsiteX19" fmla="*/ 941070 w 3200400"/>
              <a:gd name="connsiteY19" fmla="*/ 320040 h 2727960"/>
              <a:gd name="connsiteX20" fmla="*/ 1028700 w 3200400"/>
              <a:gd name="connsiteY20" fmla="*/ 270510 h 2727960"/>
              <a:gd name="connsiteX21" fmla="*/ 1154430 w 3200400"/>
              <a:gd name="connsiteY21" fmla="*/ 259080 h 2727960"/>
              <a:gd name="connsiteX22" fmla="*/ 1154430 w 3200400"/>
              <a:gd name="connsiteY22" fmla="*/ 247650 h 2727960"/>
              <a:gd name="connsiteX23" fmla="*/ 1226820 w 3200400"/>
              <a:gd name="connsiteY23" fmla="*/ 243840 h 2727960"/>
              <a:gd name="connsiteX24" fmla="*/ 1226820 w 3200400"/>
              <a:gd name="connsiteY24" fmla="*/ 243840 h 2727960"/>
              <a:gd name="connsiteX25" fmla="*/ 1253490 w 3200400"/>
              <a:gd name="connsiteY25" fmla="*/ 224790 h 2727960"/>
              <a:gd name="connsiteX26" fmla="*/ 1253490 w 3200400"/>
              <a:gd name="connsiteY26" fmla="*/ 205740 h 2727960"/>
              <a:gd name="connsiteX27" fmla="*/ 1459230 w 3200400"/>
              <a:gd name="connsiteY27" fmla="*/ 201930 h 2727960"/>
              <a:gd name="connsiteX28" fmla="*/ 1463040 w 3200400"/>
              <a:gd name="connsiteY28" fmla="*/ 190500 h 2727960"/>
              <a:gd name="connsiteX29" fmla="*/ 1554480 w 3200400"/>
              <a:gd name="connsiteY29" fmla="*/ 182880 h 2727960"/>
              <a:gd name="connsiteX30" fmla="*/ 1554480 w 3200400"/>
              <a:gd name="connsiteY30" fmla="*/ 171450 h 2727960"/>
              <a:gd name="connsiteX31" fmla="*/ 1619250 w 3200400"/>
              <a:gd name="connsiteY31" fmla="*/ 167640 h 2727960"/>
              <a:gd name="connsiteX32" fmla="*/ 1619250 w 3200400"/>
              <a:gd name="connsiteY32" fmla="*/ 156210 h 2727960"/>
              <a:gd name="connsiteX33" fmla="*/ 1703070 w 3200400"/>
              <a:gd name="connsiteY33" fmla="*/ 156210 h 2727960"/>
              <a:gd name="connsiteX34" fmla="*/ 1710690 w 3200400"/>
              <a:gd name="connsiteY34" fmla="*/ 140970 h 2727960"/>
              <a:gd name="connsiteX35" fmla="*/ 1844040 w 3200400"/>
              <a:gd name="connsiteY35" fmla="*/ 140970 h 2727960"/>
              <a:gd name="connsiteX36" fmla="*/ 1847850 w 3200400"/>
              <a:gd name="connsiteY36" fmla="*/ 125730 h 2727960"/>
              <a:gd name="connsiteX37" fmla="*/ 1965960 w 3200400"/>
              <a:gd name="connsiteY37" fmla="*/ 118110 h 2727960"/>
              <a:gd name="connsiteX38" fmla="*/ 1965960 w 3200400"/>
              <a:gd name="connsiteY38" fmla="*/ 106680 h 2727960"/>
              <a:gd name="connsiteX39" fmla="*/ 2049780 w 3200400"/>
              <a:gd name="connsiteY39" fmla="*/ 110490 h 2727960"/>
              <a:gd name="connsiteX40" fmla="*/ 2049780 w 3200400"/>
              <a:gd name="connsiteY40" fmla="*/ 99060 h 2727960"/>
              <a:gd name="connsiteX41" fmla="*/ 2106930 w 3200400"/>
              <a:gd name="connsiteY41" fmla="*/ 91440 h 2727960"/>
              <a:gd name="connsiteX42" fmla="*/ 2106930 w 3200400"/>
              <a:gd name="connsiteY42" fmla="*/ 76200 h 2727960"/>
              <a:gd name="connsiteX43" fmla="*/ 2244090 w 3200400"/>
              <a:gd name="connsiteY43" fmla="*/ 83820 h 2727960"/>
              <a:gd name="connsiteX44" fmla="*/ 2244090 w 3200400"/>
              <a:gd name="connsiteY44" fmla="*/ 60960 h 2727960"/>
              <a:gd name="connsiteX45" fmla="*/ 2659380 w 3200400"/>
              <a:gd name="connsiteY45" fmla="*/ 45720 h 2727960"/>
              <a:gd name="connsiteX46" fmla="*/ 2659380 w 3200400"/>
              <a:gd name="connsiteY46" fmla="*/ 34290 h 2727960"/>
              <a:gd name="connsiteX47" fmla="*/ 3002280 w 3200400"/>
              <a:gd name="connsiteY47" fmla="*/ 19050 h 2727960"/>
              <a:gd name="connsiteX48" fmla="*/ 3200400 w 3200400"/>
              <a:gd name="connsiteY48" fmla="*/ 0 h 2727960"/>
              <a:gd name="connsiteX0" fmla="*/ 0 w 3200400"/>
              <a:gd name="connsiteY0" fmla="*/ 2727960 h 2727960"/>
              <a:gd name="connsiteX1" fmla="*/ 53340 w 3200400"/>
              <a:gd name="connsiteY1" fmla="*/ 1866900 h 2727960"/>
              <a:gd name="connsiteX2" fmla="*/ 99060 w 3200400"/>
              <a:gd name="connsiteY2" fmla="*/ 1562100 h 2727960"/>
              <a:gd name="connsiteX3" fmla="*/ 129540 w 3200400"/>
              <a:gd name="connsiteY3" fmla="*/ 1405890 h 2727960"/>
              <a:gd name="connsiteX4" fmla="*/ 160020 w 3200400"/>
              <a:gd name="connsiteY4" fmla="*/ 1363980 h 2727960"/>
              <a:gd name="connsiteX5" fmla="*/ 171450 w 3200400"/>
              <a:gd name="connsiteY5" fmla="*/ 1303020 h 2727960"/>
              <a:gd name="connsiteX6" fmla="*/ 198120 w 3200400"/>
              <a:gd name="connsiteY6" fmla="*/ 1283970 h 2727960"/>
              <a:gd name="connsiteX7" fmla="*/ 289560 w 3200400"/>
              <a:gd name="connsiteY7" fmla="*/ 971550 h 2727960"/>
              <a:gd name="connsiteX8" fmla="*/ 331470 w 3200400"/>
              <a:gd name="connsiteY8" fmla="*/ 918210 h 2727960"/>
              <a:gd name="connsiteX9" fmla="*/ 320040 w 3200400"/>
              <a:gd name="connsiteY9" fmla="*/ 895350 h 2727960"/>
              <a:gd name="connsiteX10" fmla="*/ 335280 w 3200400"/>
              <a:gd name="connsiteY10" fmla="*/ 883920 h 2727960"/>
              <a:gd name="connsiteX11" fmla="*/ 331470 w 3200400"/>
              <a:gd name="connsiteY11" fmla="*/ 826770 h 2727960"/>
              <a:gd name="connsiteX12" fmla="*/ 434340 w 3200400"/>
              <a:gd name="connsiteY12" fmla="*/ 689610 h 2727960"/>
              <a:gd name="connsiteX13" fmla="*/ 434340 w 3200400"/>
              <a:gd name="connsiteY13" fmla="*/ 689610 h 2727960"/>
              <a:gd name="connsiteX14" fmla="*/ 457200 w 3200400"/>
              <a:gd name="connsiteY14" fmla="*/ 598170 h 2727960"/>
              <a:gd name="connsiteX15" fmla="*/ 480060 w 3200400"/>
              <a:gd name="connsiteY15" fmla="*/ 598170 h 2727960"/>
              <a:gd name="connsiteX16" fmla="*/ 480060 w 3200400"/>
              <a:gd name="connsiteY16" fmla="*/ 567690 h 2727960"/>
              <a:gd name="connsiteX17" fmla="*/ 632460 w 3200400"/>
              <a:gd name="connsiteY17" fmla="*/ 449580 h 2727960"/>
              <a:gd name="connsiteX18" fmla="*/ 815340 w 3200400"/>
              <a:gd name="connsiteY18" fmla="*/ 361950 h 2727960"/>
              <a:gd name="connsiteX19" fmla="*/ 941070 w 3200400"/>
              <a:gd name="connsiteY19" fmla="*/ 320040 h 2727960"/>
              <a:gd name="connsiteX20" fmla="*/ 1028700 w 3200400"/>
              <a:gd name="connsiteY20" fmla="*/ 270510 h 2727960"/>
              <a:gd name="connsiteX21" fmla="*/ 1154430 w 3200400"/>
              <a:gd name="connsiteY21" fmla="*/ 259080 h 2727960"/>
              <a:gd name="connsiteX22" fmla="*/ 1154430 w 3200400"/>
              <a:gd name="connsiteY22" fmla="*/ 247650 h 2727960"/>
              <a:gd name="connsiteX23" fmla="*/ 1226820 w 3200400"/>
              <a:gd name="connsiteY23" fmla="*/ 243840 h 2727960"/>
              <a:gd name="connsiteX24" fmla="*/ 1226820 w 3200400"/>
              <a:gd name="connsiteY24" fmla="*/ 243840 h 2727960"/>
              <a:gd name="connsiteX25" fmla="*/ 1253490 w 3200400"/>
              <a:gd name="connsiteY25" fmla="*/ 224790 h 2727960"/>
              <a:gd name="connsiteX26" fmla="*/ 1253490 w 3200400"/>
              <a:gd name="connsiteY26" fmla="*/ 205740 h 2727960"/>
              <a:gd name="connsiteX27" fmla="*/ 1459230 w 3200400"/>
              <a:gd name="connsiteY27" fmla="*/ 201930 h 2727960"/>
              <a:gd name="connsiteX28" fmla="*/ 1463040 w 3200400"/>
              <a:gd name="connsiteY28" fmla="*/ 190500 h 2727960"/>
              <a:gd name="connsiteX29" fmla="*/ 1554480 w 3200400"/>
              <a:gd name="connsiteY29" fmla="*/ 182880 h 2727960"/>
              <a:gd name="connsiteX30" fmla="*/ 1554480 w 3200400"/>
              <a:gd name="connsiteY30" fmla="*/ 171450 h 2727960"/>
              <a:gd name="connsiteX31" fmla="*/ 1619250 w 3200400"/>
              <a:gd name="connsiteY31" fmla="*/ 167640 h 2727960"/>
              <a:gd name="connsiteX32" fmla="*/ 1619250 w 3200400"/>
              <a:gd name="connsiteY32" fmla="*/ 156210 h 2727960"/>
              <a:gd name="connsiteX33" fmla="*/ 1703070 w 3200400"/>
              <a:gd name="connsiteY33" fmla="*/ 156210 h 2727960"/>
              <a:gd name="connsiteX34" fmla="*/ 1703070 w 3200400"/>
              <a:gd name="connsiteY34" fmla="*/ 140970 h 2727960"/>
              <a:gd name="connsiteX35" fmla="*/ 1844040 w 3200400"/>
              <a:gd name="connsiteY35" fmla="*/ 140970 h 2727960"/>
              <a:gd name="connsiteX36" fmla="*/ 1847850 w 3200400"/>
              <a:gd name="connsiteY36" fmla="*/ 125730 h 2727960"/>
              <a:gd name="connsiteX37" fmla="*/ 1965960 w 3200400"/>
              <a:gd name="connsiteY37" fmla="*/ 118110 h 2727960"/>
              <a:gd name="connsiteX38" fmla="*/ 1965960 w 3200400"/>
              <a:gd name="connsiteY38" fmla="*/ 106680 h 2727960"/>
              <a:gd name="connsiteX39" fmla="*/ 2049780 w 3200400"/>
              <a:gd name="connsiteY39" fmla="*/ 110490 h 2727960"/>
              <a:gd name="connsiteX40" fmla="*/ 2049780 w 3200400"/>
              <a:gd name="connsiteY40" fmla="*/ 99060 h 2727960"/>
              <a:gd name="connsiteX41" fmla="*/ 2106930 w 3200400"/>
              <a:gd name="connsiteY41" fmla="*/ 91440 h 2727960"/>
              <a:gd name="connsiteX42" fmla="*/ 2106930 w 3200400"/>
              <a:gd name="connsiteY42" fmla="*/ 76200 h 2727960"/>
              <a:gd name="connsiteX43" fmla="*/ 2244090 w 3200400"/>
              <a:gd name="connsiteY43" fmla="*/ 83820 h 2727960"/>
              <a:gd name="connsiteX44" fmla="*/ 2244090 w 3200400"/>
              <a:gd name="connsiteY44" fmla="*/ 60960 h 2727960"/>
              <a:gd name="connsiteX45" fmla="*/ 2659380 w 3200400"/>
              <a:gd name="connsiteY45" fmla="*/ 45720 h 2727960"/>
              <a:gd name="connsiteX46" fmla="*/ 2659380 w 3200400"/>
              <a:gd name="connsiteY46" fmla="*/ 34290 h 2727960"/>
              <a:gd name="connsiteX47" fmla="*/ 3002280 w 3200400"/>
              <a:gd name="connsiteY47" fmla="*/ 19050 h 2727960"/>
              <a:gd name="connsiteX48" fmla="*/ 3200400 w 3200400"/>
              <a:gd name="connsiteY48" fmla="*/ 0 h 2727960"/>
              <a:gd name="connsiteX0" fmla="*/ 0 w 3200400"/>
              <a:gd name="connsiteY0" fmla="*/ 2727960 h 2727960"/>
              <a:gd name="connsiteX1" fmla="*/ 53340 w 3200400"/>
              <a:gd name="connsiteY1" fmla="*/ 1866900 h 2727960"/>
              <a:gd name="connsiteX2" fmla="*/ 99060 w 3200400"/>
              <a:gd name="connsiteY2" fmla="*/ 1562100 h 2727960"/>
              <a:gd name="connsiteX3" fmla="*/ 129540 w 3200400"/>
              <a:gd name="connsiteY3" fmla="*/ 1405890 h 2727960"/>
              <a:gd name="connsiteX4" fmla="*/ 160020 w 3200400"/>
              <a:gd name="connsiteY4" fmla="*/ 1363980 h 2727960"/>
              <a:gd name="connsiteX5" fmla="*/ 171450 w 3200400"/>
              <a:gd name="connsiteY5" fmla="*/ 1303020 h 2727960"/>
              <a:gd name="connsiteX6" fmla="*/ 198120 w 3200400"/>
              <a:gd name="connsiteY6" fmla="*/ 1283970 h 2727960"/>
              <a:gd name="connsiteX7" fmla="*/ 289560 w 3200400"/>
              <a:gd name="connsiteY7" fmla="*/ 971550 h 2727960"/>
              <a:gd name="connsiteX8" fmla="*/ 331470 w 3200400"/>
              <a:gd name="connsiteY8" fmla="*/ 918210 h 2727960"/>
              <a:gd name="connsiteX9" fmla="*/ 320040 w 3200400"/>
              <a:gd name="connsiteY9" fmla="*/ 895350 h 2727960"/>
              <a:gd name="connsiteX10" fmla="*/ 335280 w 3200400"/>
              <a:gd name="connsiteY10" fmla="*/ 883920 h 2727960"/>
              <a:gd name="connsiteX11" fmla="*/ 331470 w 3200400"/>
              <a:gd name="connsiteY11" fmla="*/ 826770 h 2727960"/>
              <a:gd name="connsiteX12" fmla="*/ 434340 w 3200400"/>
              <a:gd name="connsiteY12" fmla="*/ 689610 h 2727960"/>
              <a:gd name="connsiteX13" fmla="*/ 434340 w 3200400"/>
              <a:gd name="connsiteY13" fmla="*/ 689610 h 2727960"/>
              <a:gd name="connsiteX14" fmla="*/ 457200 w 3200400"/>
              <a:gd name="connsiteY14" fmla="*/ 598170 h 2727960"/>
              <a:gd name="connsiteX15" fmla="*/ 480060 w 3200400"/>
              <a:gd name="connsiteY15" fmla="*/ 598170 h 2727960"/>
              <a:gd name="connsiteX16" fmla="*/ 480060 w 3200400"/>
              <a:gd name="connsiteY16" fmla="*/ 567690 h 2727960"/>
              <a:gd name="connsiteX17" fmla="*/ 632460 w 3200400"/>
              <a:gd name="connsiteY17" fmla="*/ 449580 h 2727960"/>
              <a:gd name="connsiteX18" fmla="*/ 815340 w 3200400"/>
              <a:gd name="connsiteY18" fmla="*/ 361950 h 2727960"/>
              <a:gd name="connsiteX19" fmla="*/ 941070 w 3200400"/>
              <a:gd name="connsiteY19" fmla="*/ 320040 h 2727960"/>
              <a:gd name="connsiteX20" fmla="*/ 1028700 w 3200400"/>
              <a:gd name="connsiteY20" fmla="*/ 270510 h 2727960"/>
              <a:gd name="connsiteX21" fmla="*/ 1154430 w 3200400"/>
              <a:gd name="connsiteY21" fmla="*/ 259080 h 2727960"/>
              <a:gd name="connsiteX22" fmla="*/ 1154430 w 3200400"/>
              <a:gd name="connsiteY22" fmla="*/ 247650 h 2727960"/>
              <a:gd name="connsiteX23" fmla="*/ 1226820 w 3200400"/>
              <a:gd name="connsiteY23" fmla="*/ 243840 h 2727960"/>
              <a:gd name="connsiteX24" fmla="*/ 1226820 w 3200400"/>
              <a:gd name="connsiteY24" fmla="*/ 243840 h 2727960"/>
              <a:gd name="connsiteX25" fmla="*/ 1253490 w 3200400"/>
              <a:gd name="connsiteY25" fmla="*/ 224790 h 2727960"/>
              <a:gd name="connsiteX26" fmla="*/ 1253490 w 3200400"/>
              <a:gd name="connsiteY26" fmla="*/ 205740 h 2727960"/>
              <a:gd name="connsiteX27" fmla="*/ 1459230 w 3200400"/>
              <a:gd name="connsiteY27" fmla="*/ 201930 h 2727960"/>
              <a:gd name="connsiteX28" fmla="*/ 1463040 w 3200400"/>
              <a:gd name="connsiteY28" fmla="*/ 190500 h 2727960"/>
              <a:gd name="connsiteX29" fmla="*/ 1554480 w 3200400"/>
              <a:gd name="connsiteY29" fmla="*/ 182880 h 2727960"/>
              <a:gd name="connsiteX30" fmla="*/ 1554480 w 3200400"/>
              <a:gd name="connsiteY30" fmla="*/ 171450 h 2727960"/>
              <a:gd name="connsiteX31" fmla="*/ 1619250 w 3200400"/>
              <a:gd name="connsiteY31" fmla="*/ 167640 h 2727960"/>
              <a:gd name="connsiteX32" fmla="*/ 1619250 w 3200400"/>
              <a:gd name="connsiteY32" fmla="*/ 156210 h 2727960"/>
              <a:gd name="connsiteX33" fmla="*/ 1703070 w 3200400"/>
              <a:gd name="connsiteY33" fmla="*/ 156210 h 2727960"/>
              <a:gd name="connsiteX34" fmla="*/ 1703070 w 3200400"/>
              <a:gd name="connsiteY34" fmla="*/ 140970 h 2727960"/>
              <a:gd name="connsiteX35" fmla="*/ 1844040 w 3200400"/>
              <a:gd name="connsiteY35" fmla="*/ 140970 h 2727960"/>
              <a:gd name="connsiteX36" fmla="*/ 1847850 w 3200400"/>
              <a:gd name="connsiteY36" fmla="*/ 125730 h 2727960"/>
              <a:gd name="connsiteX37" fmla="*/ 1965960 w 3200400"/>
              <a:gd name="connsiteY37" fmla="*/ 118110 h 2727960"/>
              <a:gd name="connsiteX38" fmla="*/ 1965960 w 3200400"/>
              <a:gd name="connsiteY38" fmla="*/ 106680 h 2727960"/>
              <a:gd name="connsiteX39" fmla="*/ 2049780 w 3200400"/>
              <a:gd name="connsiteY39" fmla="*/ 110490 h 2727960"/>
              <a:gd name="connsiteX40" fmla="*/ 2049780 w 3200400"/>
              <a:gd name="connsiteY40" fmla="*/ 99060 h 2727960"/>
              <a:gd name="connsiteX41" fmla="*/ 2106930 w 3200400"/>
              <a:gd name="connsiteY41" fmla="*/ 91440 h 2727960"/>
              <a:gd name="connsiteX42" fmla="*/ 2106930 w 3200400"/>
              <a:gd name="connsiteY42" fmla="*/ 76200 h 2727960"/>
              <a:gd name="connsiteX43" fmla="*/ 2244090 w 3200400"/>
              <a:gd name="connsiteY43" fmla="*/ 83820 h 2727960"/>
              <a:gd name="connsiteX44" fmla="*/ 2244090 w 3200400"/>
              <a:gd name="connsiteY44" fmla="*/ 60960 h 2727960"/>
              <a:gd name="connsiteX45" fmla="*/ 2659380 w 3200400"/>
              <a:gd name="connsiteY45" fmla="*/ 45720 h 2727960"/>
              <a:gd name="connsiteX46" fmla="*/ 2659380 w 3200400"/>
              <a:gd name="connsiteY46" fmla="*/ 34290 h 2727960"/>
              <a:gd name="connsiteX47" fmla="*/ 3002280 w 3200400"/>
              <a:gd name="connsiteY47" fmla="*/ 19050 h 2727960"/>
              <a:gd name="connsiteX48" fmla="*/ 3200400 w 3200400"/>
              <a:gd name="connsiteY48" fmla="*/ 0 h 2727960"/>
              <a:gd name="connsiteX0" fmla="*/ 0 w 3200400"/>
              <a:gd name="connsiteY0" fmla="*/ 2727960 h 2727960"/>
              <a:gd name="connsiteX1" fmla="*/ 53340 w 3200400"/>
              <a:gd name="connsiteY1" fmla="*/ 1866900 h 2727960"/>
              <a:gd name="connsiteX2" fmla="*/ 99060 w 3200400"/>
              <a:gd name="connsiteY2" fmla="*/ 1562100 h 2727960"/>
              <a:gd name="connsiteX3" fmla="*/ 129540 w 3200400"/>
              <a:gd name="connsiteY3" fmla="*/ 1405890 h 2727960"/>
              <a:gd name="connsiteX4" fmla="*/ 160020 w 3200400"/>
              <a:gd name="connsiteY4" fmla="*/ 1363980 h 2727960"/>
              <a:gd name="connsiteX5" fmla="*/ 171450 w 3200400"/>
              <a:gd name="connsiteY5" fmla="*/ 1303020 h 2727960"/>
              <a:gd name="connsiteX6" fmla="*/ 198120 w 3200400"/>
              <a:gd name="connsiteY6" fmla="*/ 1283970 h 2727960"/>
              <a:gd name="connsiteX7" fmla="*/ 289560 w 3200400"/>
              <a:gd name="connsiteY7" fmla="*/ 971550 h 2727960"/>
              <a:gd name="connsiteX8" fmla="*/ 331470 w 3200400"/>
              <a:gd name="connsiteY8" fmla="*/ 918210 h 2727960"/>
              <a:gd name="connsiteX9" fmla="*/ 320040 w 3200400"/>
              <a:gd name="connsiteY9" fmla="*/ 895350 h 2727960"/>
              <a:gd name="connsiteX10" fmla="*/ 335280 w 3200400"/>
              <a:gd name="connsiteY10" fmla="*/ 883920 h 2727960"/>
              <a:gd name="connsiteX11" fmla="*/ 331470 w 3200400"/>
              <a:gd name="connsiteY11" fmla="*/ 826770 h 2727960"/>
              <a:gd name="connsiteX12" fmla="*/ 434340 w 3200400"/>
              <a:gd name="connsiteY12" fmla="*/ 689610 h 2727960"/>
              <a:gd name="connsiteX13" fmla="*/ 434340 w 3200400"/>
              <a:gd name="connsiteY13" fmla="*/ 689610 h 2727960"/>
              <a:gd name="connsiteX14" fmla="*/ 457200 w 3200400"/>
              <a:gd name="connsiteY14" fmla="*/ 598170 h 2727960"/>
              <a:gd name="connsiteX15" fmla="*/ 480060 w 3200400"/>
              <a:gd name="connsiteY15" fmla="*/ 598170 h 2727960"/>
              <a:gd name="connsiteX16" fmla="*/ 480060 w 3200400"/>
              <a:gd name="connsiteY16" fmla="*/ 567690 h 2727960"/>
              <a:gd name="connsiteX17" fmla="*/ 632460 w 3200400"/>
              <a:gd name="connsiteY17" fmla="*/ 449580 h 2727960"/>
              <a:gd name="connsiteX18" fmla="*/ 815340 w 3200400"/>
              <a:gd name="connsiteY18" fmla="*/ 361950 h 2727960"/>
              <a:gd name="connsiteX19" fmla="*/ 941070 w 3200400"/>
              <a:gd name="connsiteY19" fmla="*/ 320040 h 2727960"/>
              <a:gd name="connsiteX20" fmla="*/ 1028700 w 3200400"/>
              <a:gd name="connsiteY20" fmla="*/ 270510 h 2727960"/>
              <a:gd name="connsiteX21" fmla="*/ 1154430 w 3200400"/>
              <a:gd name="connsiteY21" fmla="*/ 259080 h 2727960"/>
              <a:gd name="connsiteX22" fmla="*/ 1154430 w 3200400"/>
              <a:gd name="connsiteY22" fmla="*/ 247650 h 2727960"/>
              <a:gd name="connsiteX23" fmla="*/ 1226820 w 3200400"/>
              <a:gd name="connsiteY23" fmla="*/ 243840 h 2727960"/>
              <a:gd name="connsiteX24" fmla="*/ 1226820 w 3200400"/>
              <a:gd name="connsiteY24" fmla="*/ 243840 h 2727960"/>
              <a:gd name="connsiteX25" fmla="*/ 1253490 w 3200400"/>
              <a:gd name="connsiteY25" fmla="*/ 224790 h 2727960"/>
              <a:gd name="connsiteX26" fmla="*/ 1253490 w 3200400"/>
              <a:gd name="connsiteY26" fmla="*/ 205740 h 2727960"/>
              <a:gd name="connsiteX27" fmla="*/ 1459230 w 3200400"/>
              <a:gd name="connsiteY27" fmla="*/ 201930 h 2727960"/>
              <a:gd name="connsiteX28" fmla="*/ 1463040 w 3200400"/>
              <a:gd name="connsiteY28" fmla="*/ 190500 h 2727960"/>
              <a:gd name="connsiteX29" fmla="*/ 1554480 w 3200400"/>
              <a:gd name="connsiteY29" fmla="*/ 182880 h 2727960"/>
              <a:gd name="connsiteX30" fmla="*/ 1554480 w 3200400"/>
              <a:gd name="connsiteY30" fmla="*/ 171450 h 2727960"/>
              <a:gd name="connsiteX31" fmla="*/ 1619250 w 3200400"/>
              <a:gd name="connsiteY31" fmla="*/ 167640 h 2727960"/>
              <a:gd name="connsiteX32" fmla="*/ 1619250 w 3200400"/>
              <a:gd name="connsiteY32" fmla="*/ 156210 h 2727960"/>
              <a:gd name="connsiteX33" fmla="*/ 1703070 w 3200400"/>
              <a:gd name="connsiteY33" fmla="*/ 156210 h 2727960"/>
              <a:gd name="connsiteX34" fmla="*/ 1703070 w 3200400"/>
              <a:gd name="connsiteY34" fmla="*/ 140970 h 2727960"/>
              <a:gd name="connsiteX35" fmla="*/ 1844040 w 3200400"/>
              <a:gd name="connsiteY35" fmla="*/ 140970 h 2727960"/>
              <a:gd name="connsiteX36" fmla="*/ 1847850 w 3200400"/>
              <a:gd name="connsiteY36" fmla="*/ 125730 h 2727960"/>
              <a:gd name="connsiteX37" fmla="*/ 1965960 w 3200400"/>
              <a:gd name="connsiteY37" fmla="*/ 118110 h 2727960"/>
              <a:gd name="connsiteX38" fmla="*/ 1965960 w 3200400"/>
              <a:gd name="connsiteY38" fmla="*/ 106680 h 2727960"/>
              <a:gd name="connsiteX39" fmla="*/ 2049780 w 3200400"/>
              <a:gd name="connsiteY39" fmla="*/ 110490 h 2727960"/>
              <a:gd name="connsiteX40" fmla="*/ 2049780 w 3200400"/>
              <a:gd name="connsiteY40" fmla="*/ 99060 h 2727960"/>
              <a:gd name="connsiteX41" fmla="*/ 2106930 w 3200400"/>
              <a:gd name="connsiteY41" fmla="*/ 91440 h 2727960"/>
              <a:gd name="connsiteX42" fmla="*/ 2106930 w 3200400"/>
              <a:gd name="connsiteY42" fmla="*/ 76200 h 2727960"/>
              <a:gd name="connsiteX43" fmla="*/ 2244090 w 3200400"/>
              <a:gd name="connsiteY43" fmla="*/ 83820 h 2727960"/>
              <a:gd name="connsiteX44" fmla="*/ 2244090 w 3200400"/>
              <a:gd name="connsiteY44" fmla="*/ 60960 h 2727960"/>
              <a:gd name="connsiteX45" fmla="*/ 2659380 w 3200400"/>
              <a:gd name="connsiteY45" fmla="*/ 45720 h 2727960"/>
              <a:gd name="connsiteX46" fmla="*/ 2659380 w 3200400"/>
              <a:gd name="connsiteY46" fmla="*/ 34290 h 2727960"/>
              <a:gd name="connsiteX47" fmla="*/ 3002280 w 3200400"/>
              <a:gd name="connsiteY47" fmla="*/ 19050 h 2727960"/>
              <a:gd name="connsiteX48" fmla="*/ 3200400 w 3200400"/>
              <a:gd name="connsiteY48" fmla="*/ 0 h 2727960"/>
              <a:gd name="connsiteX0" fmla="*/ 0 w 3200400"/>
              <a:gd name="connsiteY0" fmla="*/ 2727960 h 2727960"/>
              <a:gd name="connsiteX1" fmla="*/ 53340 w 3200400"/>
              <a:gd name="connsiteY1" fmla="*/ 1866900 h 2727960"/>
              <a:gd name="connsiteX2" fmla="*/ 99060 w 3200400"/>
              <a:gd name="connsiteY2" fmla="*/ 1562100 h 2727960"/>
              <a:gd name="connsiteX3" fmla="*/ 129540 w 3200400"/>
              <a:gd name="connsiteY3" fmla="*/ 1405890 h 2727960"/>
              <a:gd name="connsiteX4" fmla="*/ 160020 w 3200400"/>
              <a:gd name="connsiteY4" fmla="*/ 1363980 h 2727960"/>
              <a:gd name="connsiteX5" fmla="*/ 171450 w 3200400"/>
              <a:gd name="connsiteY5" fmla="*/ 1303020 h 2727960"/>
              <a:gd name="connsiteX6" fmla="*/ 198120 w 3200400"/>
              <a:gd name="connsiteY6" fmla="*/ 1283970 h 2727960"/>
              <a:gd name="connsiteX7" fmla="*/ 289560 w 3200400"/>
              <a:gd name="connsiteY7" fmla="*/ 971550 h 2727960"/>
              <a:gd name="connsiteX8" fmla="*/ 331470 w 3200400"/>
              <a:gd name="connsiteY8" fmla="*/ 918210 h 2727960"/>
              <a:gd name="connsiteX9" fmla="*/ 320040 w 3200400"/>
              <a:gd name="connsiteY9" fmla="*/ 895350 h 2727960"/>
              <a:gd name="connsiteX10" fmla="*/ 335280 w 3200400"/>
              <a:gd name="connsiteY10" fmla="*/ 883920 h 2727960"/>
              <a:gd name="connsiteX11" fmla="*/ 331470 w 3200400"/>
              <a:gd name="connsiteY11" fmla="*/ 826770 h 2727960"/>
              <a:gd name="connsiteX12" fmla="*/ 434340 w 3200400"/>
              <a:gd name="connsiteY12" fmla="*/ 689610 h 2727960"/>
              <a:gd name="connsiteX13" fmla="*/ 434340 w 3200400"/>
              <a:gd name="connsiteY13" fmla="*/ 689610 h 2727960"/>
              <a:gd name="connsiteX14" fmla="*/ 457200 w 3200400"/>
              <a:gd name="connsiteY14" fmla="*/ 598170 h 2727960"/>
              <a:gd name="connsiteX15" fmla="*/ 480060 w 3200400"/>
              <a:gd name="connsiteY15" fmla="*/ 598170 h 2727960"/>
              <a:gd name="connsiteX16" fmla="*/ 480060 w 3200400"/>
              <a:gd name="connsiteY16" fmla="*/ 567690 h 2727960"/>
              <a:gd name="connsiteX17" fmla="*/ 632460 w 3200400"/>
              <a:gd name="connsiteY17" fmla="*/ 449580 h 2727960"/>
              <a:gd name="connsiteX18" fmla="*/ 815340 w 3200400"/>
              <a:gd name="connsiteY18" fmla="*/ 361950 h 2727960"/>
              <a:gd name="connsiteX19" fmla="*/ 941070 w 3200400"/>
              <a:gd name="connsiteY19" fmla="*/ 320040 h 2727960"/>
              <a:gd name="connsiteX20" fmla="*/ 1028700 w 3200400"/>
              <a:gd name="connsiteY20" fmla="*/ 270510 h 2727960"/>
              <a:gd name="connsiteX21" fmla="*/ 1154430 w 3200400"/>
              <a:gd name="connsiteY21" fmla="*/ 259080 h 2727960"/>
              <a:gd name="connsiteX22" fmla="*/ 1154430 w 3200400"/>
              <a:gd name="connsiteY22" fmla="*/ 247650 h 2727960"/>
              <a:gd name="connsiteX23" fmla="*/ 1226820 w 3200400"/>
              <a:gd name="connsiteY23" fmla="*/ 243840 h 2727960"/>
              <a:gd name="connsiteX24" fmla="*/ 1226820 w 3200400"/>
              <a:gd name="connsiteY24" fmla="*/ 243840 h 2727960"/>
              <a:gd name="connsiteX25" fmla="*/ 1253490 w 3200400"/>
              <a:gd name="connsiteY25" fmla="*/ 224790 h 2727960"/>
              <a:gd name="connsiteX26" fmla="*/ 1253490 w 3200400"/>
              <a:gd name="connsiteY26" fmla="*/ 205740 h 2727960"/>
              <a:gd name="connsiteX27" fmla="*/ 1459230 w 3200400"/>
              <a:gd name="connsiteY27" fmla="*/ 201930 h 2727960"/>
              <a:gd name="connsiteX28" fmla="*/ 1463040 w 3200400"/>
              <a:gd name="connsiteY28" fmla="*/ 190500 h 2727960"/>
              <a:gd name="connsiteX29" fmla="*/ 1554480 w 3200400"/>
              <a:gd name="connsiteY29" fmla="*/ 182880 h 2727960"/>
              <a:gd name="connsiteX30" fmla="*/ 1554480 w 3200400"/>
              <a:gd name="connsiteY30" fmla="*/ 171450 h 2727960"/>
              <a:gd name="connsiteX31" fmla="*/ 1619250 w 3200400"/>
              <a:gd name="connsiteY31" fmla="*/ 167640 h 2727960"/>
              <a:gd name="connsiteX32" fmla="*/ 1619250 w 3200400"/>
              <a:gd name="connsiteY32" fmla="*/ 156210 h 2727960"/>
              <a:gd name="connsiteX33" fmla="*/ 1703070 w 3200400"/>
              <a:gd name="connsiteY33" fmla="*/ 156210 h 2727960"/>
              <a:gd name="connsiteX34" fmla="*/ 1703070 w 3200400"/>
              <a:gd name="connsiteY34" fmla="*/ 140970 h 2727960"/>
              <a:gd name="connsiteX35" fmla="*/ 1844040 w 3200400"/>
              <a:gd name="connsiteY35" fmla="*/ 140970 h 2727960"/>
              <a:gd name="connsiteX36" fmla="*/ 1844040 w 3200400"/>
              <a:gd name="connsiteY36" fmla="*/ 125730 h 2727960"/>
              <a:gd name="connsiteX37" fmla="*/ 1965960 w 3200400"/>
              <a:gd name="connsiteY37" fmla="*/ 118110 h 2727960"/>
              <a:gd name="connsiteX38" fmla="*/ 1965960 w 3200400"/>
              <a:gd name="connsiteY38" fmla="*/ 106680 h 2727960"/>
              <a:gd name="connsiteX39" fmla="*/ 2049780 w 3200400"/>
              <a:gd name="connsiteY39" fmla="*/ 110490 h 2727960"/>
              <a:gd name="connsiteX40" fmla="*/ 2049780 w 3200400"/>
              <a:gd name="connsiteY40" fmla="*/ 99060 h 2727960"/>
              <a:gd name="connsiteX41" fmla="*/ 2106930 w 3200400"/>
              <a:gd name="connsiteY41" fmla="*/ 91440 h 2727960"/>
              <a:gd name="connsiteX42" fmla="*/ 2106930 w 3200400"/>
              <a:gd name="connsiteY42" fmla="*/ 76200 h 2727960"/>
              <a:gd name="connsiteX43" fmla="*/ 2244090 w 3200400"/>
              <a:gd name="connsiteY43" fmla="*/ 83820 h 2727960"/>
              <a:gd name="connsiteX44" fmla="*/ 2244090 w 3200400"/>
              <a:gd name="connsiteY44" fmla="*/ 60960 h 2727960"/>
              <a:gd name="connsiteX45" fmla="*/ 2659380 w 3200400"/>
              <a:gd name="connsiteY45" fmla="*/ 45720 h 2727960"/>
              <a:gd name="connsiteX46" fmla="*/ 2659380 w 3200400"/>
              <a:gd name="connsiteY46" fmla="*/ 34290 h 2727960"/>
              <a:gd name="connsiteX47" fmla="*/ 3002280 w 3200400"/>
              <a:gd name="connsiteY47" fmla="*/ 19050 h 2727960"/>
              <a:gd name="connsiteX48" fmla="*/ 3200400 w 3200400"/>
              <a:gd name="connsiteY48" fmla="*/ 0 h 2727960"/>
              <a:gd name="connsiteX0" fmla="*/ 0 w 3200400"/>
              <a:gd name="connsiteY0" fmla="*/ 2727960 h 2727960"/>
              <a:gd name="connsiteX1" fmla="*/ 53340 w 3200400"/>
              <a:gd name="connsiteY1" fmla="*/ 1866900 h 2727960"/>
              <a:gd name="connsiteX2" fmla="*/ 99060 w 3200400"/>
              <a:gd name="connsiteY2" fmla="*/ 1562100 h 2727960"/>
              <a:gd name="connsiteX3" fmla="*/ 129540 w 3200400"/>
              <a:gd name="connsiteY3" fmla="*/ 1405890 h 2727960"/>
              <a:gd name="connsiteX4" fmla="*/ 160020 w 3200400"/>
              <a:gd name="connsiteY4" fmla="*/ 1363980 h 2727960"/>
              <a:gd name="connsiteX5" fmla="*/ 171450 w 3200400"/>
              <a:gd name="connsiteY5" fmla="*/ 1303020 h 2727960"/>
              <a:gd name="connsiteX6" fmla="*/ 198120 w 3200400"/>
              <a:gd name="connsiteY6" fmla="*/ 1283970 h 2727960"/>
              <a:gd name="connsiteX7" fmla="*/ 289560 w 3200400"/>
              <a:gd name="connsiteY7" fmla="*/ 971550 h 2727960"/>
              <a:gd name="connsiteX8" fmla="*/ 331470 w 3200400"/>
              <a:gd name="connsiteY8" fmla="*/ 918210 h 2727960"/>
              <a:gd name="connsiteX9" fmla="*/ 320040 w 3200400"/>
              <a:gd name="connsiteY9" fmla="*/ 895350 h 2727960"/>
              <a:gd name="connsiteX10" fmla="*/ 335280 w 3200400"/>
              <a:gd name="connsiteY10" fmla="*/ 883920 h 2727960"/>
              <a:gd name="connsiteX11" fmla="*/ 331470 w 3200400"/>
              <a:gd name="connsiteY11" fmla="*/ 826770 h 2727960"/>
              <a:gd name="connsiteX12" fmla="*/ 434340 w 3200400"/>
              <a:gd name="connsiteY12" fmla="*/ 689610 h 2727960"/>
              <a:gd name="connsiteX13" fmla="*/ 434340 w 3200400"/>
              <a:gd name="connsiteY13" fmla="*/ 689610 h 2727960"/>
              <a:gd name="connsiteX14" fmla="*/ 457200 w 3200400"/>
              <a:gd name="connsiteY14" fmla="*/ 598170 h 2727960"/>
              <a:gd name="connsiteX15" fmla="*/ 480060 w 3200400"/>
              <a:gd name="connsiteY15" fmla="*/ 598170 h 2727960"/>
              <a:gd name="connsiteX16" fmla="*/ 480060 w 3200400"/>
              <a:gd name="connsiteY16" fmla="*/ 567690 h 2727960"/>
              <a:gd name="connsiteX17" fmla="*/ 632460 w 3200400"/>
              <a:gd name="connsiteY17" fmla="*/ 449580 h 2727960"/>
              <a:gd name="connsiteX18" fmla="*/ 815340 w 3200400"/>
              <a:gd name="connsiteY18" fmla="*/ 361950 h 2727960"/>
              <a:gd name="connsiteX19" fmla="*/ 941070 w 3200400"/>
              <a:gd name="connsiteY19" fmla="*/ 320040 h 2727960"/>
              <a:gd name="connsiteX20" fmla="*/ 1028700 w 3200400"/>
              <a:gd name="connsiteY20" fmla="*/ 270510 h 2727960"/>
              <a:gd name="connsiteX21" fmla="*/ 1154430 w 3200400"/>
              <a:gd name="connsiteY21" fmla="*/ 259080 h 2727960"/>
              <a:gd name="connsiteX22" fmla="*/ 1154430 w 3200400"/>
              <a:gd name="connsiteY22" fmla="*/ 247650 h 2727960"/>
              <a:gd name="connsiteX23" fmla="*/ 1226820 w 3200400"/>
              <a:gd name="connsiteY23" fmla="*/ 243840 h 2727960"/>
              <a:gd name="connsiteX24" fmla="*/ 1226820 w 3200400"/>
              <a:gd name="connsiteY24" fmla="*/ 243840 h 2727960"/>
              <a:gd name="connsiteX25" fmla="*/ 1253490 w 3200400"/>
              <a:gd name="connsiteY25" fmla="*/ 224790 h 2727960"/>
              <a:gd name="connsiteX26" fmla="*/ 1253490 w 3200400"/>
              <a:gd name="connsiteY26" fmla="*/ 205740 h 2727960"/>
              <a:gd name="connsiteX27" fmla="*/ 1459230 w 3200400"/>
              <a:gd name="connsiteY27" fmla="*/ 201930 h 2727960"/>
              <a:gd name="connsiteX28" fmla="*/ 1459230 w 3200400"/>
              <a:gd name="connsiteY28" fmla="*/ 190500 h 2727960"/>
              <a:gd name="connsiteX29" fmla="*/ 1554480 w 3200400"/>
              <a:gd name="connsiteY29" fmla="*/ 182880 h 2727960"/>
              <a:gd name="connsiteX30" fmla="*/ 1554480 w 3200400"/>
              <a:gd name="connsiteY30" fmla="*/ 171450 h 2727960"/>
              <a:gd name="connsiteX31" fmla="*/ 1619250 w 3200400"/>
              <a:gd name="connsiteY31" fmla="*/ 167640 h 2727960"/>
              <a:gd name="connsiteX32" fmla="*/ 1619250 w 3200400"/>
              <a:gd name="connsiteY32" fmla="*/ 156210 h 2727960"/>
              <a:gd name="connsiteX33" fmla="*/ 1703070 w 3200400"/>
              <a:gd name="connsiteY33" fmla="*/ 156210 h 2727960"/>
              <a:gd name="connsiteX34" fmla="*/ 1703070 w 3200400"/>
              <a:gd name="connsiteY34" fmla="*/ 140970 h 2727960"/>
              <a:gd name="connsiteX35" fmla="*/ 1844040 w 3200400"/>
              <a:gd name="connsiteY35" fmla="*/ 140970 h 2727960"/>
              <a:gd name="connsiteX36" fmla="*/ 1844040 w 3200400"/>
              <a:gd name="connsiteY36" fmla="*/ 125730 h 2727960"/>
              <a:gd name="connsiteX37" fmla="*/ 1965960 w 3200400"/>
              <a:gd name="connsiteY37" fmla="*/ 118110 h 2727960"/>
              <a:gd name="connsiteX38" fmla="*/ 1965960 w 3200400"/>
              <a:gd name="connsiteY38" fmla="*/ 106680 h 2727960"/>
              <a:gd name="connsiteX39" fmla="*/ 2049780 w 3200400"/>
              <a:gd name="connsiteY39" fmla="*/ 110490 h 2727960"/>
              <a:gd name="connsiteX40" fmla="*/ 2049780 w 3200400"/>
              <a:gd name="connsiteY40" fmla="*/ 99060 h 2727960"/>
              <a:gd name="connsiteX41" fmla="*/ 2106930 w 3200400"/>
              <a:gd name="connsiteY41" fmla="*/ 91440 h 2727960"/>
              <a:gd name="connsiteX42" fmla="*/ 2106930 w 3200400"/>
              <a:gd name="connsiteY42" fmla="*/ 76200 h 2727960"/>
              <a:gd name="connsiteX43" fmla="*/ 2244090 w 3200400"/>
              <a:gd name="connsiteY43" fmla="*/ 83820 h 2727960"/>
              <a:gd name="connsiteX44" fmla="*/ 2244090 w 3200400"/>
              <a:gd name="connsiteY44" fmla="*/ 60960 h 2727960"/>
              <a:gd name="connsiteX45" fmla="*/ 2659380 w 3200400"/>
              <a:gd name="connsiteY45" fmla="*/ 45720 h 2727960"/>
              <a:gd name="connsiteX46" fmla="*/ 2659380 w 3200400"/>
              <a:gd name="connsiteY46" fmla="*/ 34290 h 2727960"/>
              <a:gd name="connsiteX47" fmla="*/ 3002280 w 3200400"/>
              <a:gd name="connsiteY47" fmla="*/ 19050 h 2727960"/>
              <a:gd name="connsiteX48" fmla="*/ 3200400 w 3200400"/>
              <a:gd name="connsiteY48" fmla="*/ 0 h 2727960"/>
              <a:gd name="connsiteX0" fmla="*/ 0 w 3200400"/>
              <a:gd name="connsiteY0" fmla="*/ 2727960 h 2727960"/>
              <a:gd name="connsiteX1" fmla="*/ 53340 w 3200400"/>
              <a:gd name="connsiteY1" fmla="*/ 1866900 h 2727960"/>
              <a:gd name="connsiteX2" fmla="*/ 99060 w 3200400"/>
              <a:gd name="connsiteY2" fmla="*/ 1562100 h 2727960"/>
              <a:gd name="connsiteX3" fmla="*/ 129540 w 3200400"/>
              <a:gd name="connsiteY3" fmla="*/ 1405890 h 2727960"/>
              <a:gd name="connsiteX4" fmla="*/ 160020 w 3200400"/>
              <a:gd name="connsiteY4" fmla="*/ 1363980 h 2727960"/>
              <a:gd name="connsiteX5" fmla="*/ 171450 w 3200400"/>
              <a:gd name="connsiteY5" fmla="*/ 1303020 h 2727960"/>
              <a:gd name="connsiteX6" fmla="*/ 198120 w 3200400"/>
              <a:gd name="connsiteY6" fmla="*/ 1283970 h 2727960"/>
              <a:gd name="connsiteX7" fmla="*/ 289560 w 3200400"/>
              <a:gd name="connsiteY7" fmla="*/ 971550 h 2727960"/>
              <a:gd name="connsiteX8" fmla="*/ 323850 w 3200400"/>
              <a:gd name="connsiteY8" fmla="*/ 918210 h 2727960"/>
              <a:gd name="connsiteX9" fmla="*/ 320040 w 3200400"/>
              <a:gd name="connsiteY9" fmla="*/ 895350 h 2727960"/>
              <a:gd name="connsiteX10" fmla="*/ 335280 w 3200400"/>
              <a:gd name="connsiteY10" fmla="*/ 883920 h 2727960"/>
              <a:gd name="connsiteX11" fmla="*/ 331470 w 3200400"/>
              <a:gd name="connsiteY11" fmla="*/ 826770 h 2727960"/>
              <a:gd name="connsiteX12" fmla="*/ 434340 w 3200400"/>
              <a:gd name="connsiteY12" fmla="*/ 689610 h 2727960"/>
              <a:gd name="connsiteX13" fmla="*/ 434340 w 3200400"/>
              <a:gd name="connsiteY13" fmla="*/ 689610 h 2727960"/>
              <a:gd name="connsiteX14" fmla="*/ 457200 w 3200400"/>
              <a:gd name="connsiteY14" fmla="*/ 598170 h 2727960"/>
              <a:gd name="connsiteX15" fmla="*/ 480060 w 3200400"/>
              <a:gd name="connsiteY15" fmla="*/ 598170 h 2727960"/>
              <a:gd name="connsiteX16" fmla="*/ 480060 w 3200400"/>
              <a:gd name="connsiteY16" fmla="*/ 567690 h 2727960"/>
              <a:gd name="connsiteX17" fmla="*/ 632460 w 3200400"/>
              <a:gd name="connsiteY17" fmla="*/ 449580 h 2727960"/>
              <a:gd name="connsiteX18" fmla="*/ 815340 w 3200400"/>
              <a:gd name="connsiteY18" fmla="*/ 361950 h 2727960"/>
              <a:gd name="connsiteX19" fmla="*/ 941070 w 3200400"/>
              <a:gd name="connsiteY19" fmla="*/ 320040 h 2727960"/>
              <a:gd name="connsiteX20" fmla="*/ 1028700 w 3200400"/>
              <a:gd name="connsiteY20" fmla="*/ 270510 h 2727960"/>
              <a:gd name="connsiteX21" fmla="*/ 1154430 w 3200400"/>
              <a:gd name="connsiteY21" fmla="*/ 259080 h 2727960"/>
              <a:gd name="connsiteX22" fmla="*/ 1154430 w 3200400"/>
              <a:gd name="connsiteY22" fmla="*/ 247650 h 2727960"/>
              <a:gd name="connsiteX23" fmla="*/ 1226820 w 3200400"/>
              <a:gd name="connsiteY23" fmla="*/ 243840 h 2727960"/>
              <a:gd name="connsiteX24" fmla="*/ 1226820 w 3200400"/>
              <a:gd name="connsiteY24" fmla="*/ 243840 h 2727960"/>
              <a:gd name="connsiteX25" fmla="*/ 1253490 w 3200400"/>
              <a:gd name="connsiteY25" fmla="*/ 224790 h 2727960"/>
              <a:gd name="connsiteX26" fmla="*/ 1253490 w 3200400"/>
              <a:gd name="connsiteY26" fmla="*/ 205740 h 2727960"/>
              <a:gd name="connsiteX27" fmla="*/ 1459230 w 3200400"/>
              <a:gd name="connsiteY27" fmla="*/ 201930 h 2727960"/>
              <a:gd name="connsiteX28" fmla="*/ 1459230 w 3200400"/>
              <a:gd name="connsiteY28" fmla="*/ 190500 h 2727960"/>
              <a:gd name="connsiteX29" fmla="*/ 1554480 w 3200400"/>
              <a:gd name="connsiteY29" fmla="*/ 182880 h 2727960"/>
              <a:gd name="connsiteX30" fmla="*/ 1554480 w 3200400"/>
              <a:gd name="connsiteY30" fmla="*/ 171450 h 2727960"/>
              <a:gd name="connsiteX31" fmla="*/ 1619250 w 3200400"/>
              <a:gd name="connsiteY31" fmla="*/ 167640 h 2727960"/>
              <a:gd name="connsiteX32" fmla="*/ 1619250 w 3200400"/>
              <a:gd name="connsiteY32" fmla="*/ 156210 h 2727960"/>
              <a:gd name="connsiteX33" fmla="*/ 1703070 w 3200400"/>
              <a:gd name="connsiteY33" fmla="*/ 156210 h 2727960"/>
              <a:gd name="connsiteX34" fmla="*/ 1703070 w 3200400"/>
              <a:gd name="connsiteY34" fmla="*/ 140970 h 2727960"/>
              <a:gd name="connsiteX35" fmla="*/ 1844040 w 3200400"/>
              <a:gd name="connsiteY35" fmla="*/ 140970 h 2727960"/>
              <a:gd name="connsiteX36" fmla="*/ 1844040 w 3200400"/>
              <a:gd name="connsiteY36" fmla="*/ 125730 h 2727960"/>
              <a:gd name="connsiteX37" fmla="*/ 1965960 w 3200400"/>
              <a:gd name="connsiteY37" fmla="*/ 118110 h 2727960"/>
              <a:gd name="connsiteX38" fmla="*/ 1965960 w 3200400"/>
              <a:gd name="connsiteY38" fmla="*/ 106680 h 2727960"/>
              <a:gd name="connsiteX39" fmla="*/ 2049780 w 3200400"/>
              <a:gd name="connsiteY39" fmla="*/ 110490 h 2727960"/>
              <a:gd name="connsiteX40" fmla="*/ 2049780 w 3200400"/>
              <a:gd name="connsiteY40" fmla="*/ 99060 h 2727960"/>
              <a:gd name="connsiteX41" fmla="*/ 2106930 w 3200400"/>
              <a:gd name="connsiteY41" fmla="*/ 91440 h 2727960"/>
              <a:gd name="connsiteX42" fmla="*/ 2106930 w 3200400"/>
              <a:gd name="connsiteY42" fmla="*/ 76200 h 2727960"/>
              <a:gd name="connsiteX43" fmla="*/ 2244090 w 3200400"/>
              <a:gd name="connsiteY43" fmla="*/ 83820 h 2727960"/>
              <a:gd name="connsiteX44" fmla="*/ 2244090 w 3200400"/>
              <a:gd name="connsiteY44" fmla="*/ 60960 h 2727960"/>
              <a:gd name="connsiteX45" fmla="*/ 2659380 w 3200400"/>
              <a:gd name="connsiteY45" fmla="*/ 45720 h 2727960"/>
              <a:gd name="connsiteX46" fmla="*/ 2659380 w 3200400"/>
              <a:gd name="connsiteY46" fmla="*/ 34290 h 2727960"/>
              <a:gd name="connsiteX47" fmla="*/ 3002280 w 3200400"/>
              <a:gd name="connsiteY47" fmla="*/ 19050 h 2727960"/>
              <a:gd name="connsiteX48" fmla="*/ 3200400 w 3200400"/>
              <a:gd name="connsiteY48" fmla="*/ 0 h 2727960"/>
              <a:gd name="connsiteX0" fmla="*/ 0 w 3200400"/>
              <a:gd name="connsiteY0" fmla="*/ 2727960 h 2727960"/>
              <a:gd name="connsiteX1" fmla="*/ 53340 w 3200400"/>
              <a:gd name="connsiteY1" fmla="*/ 1866900 h 2727960"/>
              <a:gd name="connsiteX2" fmla="*/ 99060 w 3200400"/>
              <a:gd name="connsiteY2" fmla="*/ 1562100 h 2727960"/>
              <a:gd name="connsiteX3" fmla="*/ 129540 w 3200400"/>
              <a:gd name="connsiteY3" fmla="*/ 1405890 h 2727960"/>
              <a:gd name="connsiteX4" fmla="*/ 160020 w 3200400"/>
              <a:gd name="connsiteY4" fmla="*/ 1363980 h 2727960"/>
              <a:gd name="connsiteX5" fmla="*/ 171450 w 3200400"/>
              <a:gd name="connsiteY5" fmla="*/ 1303020 h 2727960"/>
              <a:gd name="connsiteX6" fmla="*/ 198120 w 3200400"/>
              <a:gd name="connsiteY6" fmla="*/ 1283970 h 2727960"/>
              <a:gd name="connsiteX7" fmla="*/ 289560 w 3200400"/>
              <a:gd name="connsiteY7" fmla="*/ 971550 h 2727960"/>
              <a:gd name="connsiteX8" fmla="*/ 323850 w 3200400"/>
              <a:gd name="connsiteY8" fmla="*/ 918210 h 2727960"/>
              <a:gd name="connsiteX9" fmla="*/ 308610 w 3200400"/>
              <a:gd name="connsiteY9" fmla="*/ 899160 h 2727960"/>
              <a:gd name="connsiteX10" fmla="*/ 335280 w 3200400"/>
              <a:gd name="connsiteY10" fmla="*/ 883920 h 2727960"/>
              <a:gd name="connsiteX11" fmla="*/ 331470 w 3200400"/>
              <a:gd name="connsiteY11" fmla="*/ 826770 h 2727960"/>
              <a:gd name="connsiteX12" fmla="*/ 434340 w 3200400"/>
              <a:gd name="connsiteY12" fmla="*/ 689610 h 2727960"/>
              <a:gd name="connsiteX13" fmla="*/ 434340 w 3200400"/>
              <a:gd name="connsiteY13" fmla="*/ 689610 h 2727960"/>
              <a:gd name="connsiteX14" fmla="*/ 457200 w 3200400"/>
              <a:gd name="connsiteY14" fmla="*/ 598170 h 2727960"/>
              <a:gd name="connsiteX15" fmla="*/ 480060 w 3200400"/>
              <a:gd name="connsiteY15" fmla="*/ 598170 h 2727960"/>
              <a:gd name="connsiteX16" fmla="*/ 480060 w 3200400"/>
              <a:gd name="connsiteY16" fmla="*/ 567690 h 2727960"/>
              <a:gd name="connsiteX17" fmla="*/ 632460 w 3200400"/>
              <a:gd name="connsiteY17" fmla="*/ 449580 h 2727960"/>
              <a:gd name="connsiteX18" fmla="*/ 815340 w 3200400"/>
              <a:gd name="connsiteY18" fmla="*/ 361950 h 2727960"/>
              <a:gd name="connsiteX19" fmla="*/ 941070 w 3200400"/>
              <a:gd name="connsiteY19" fmla="*/ 320040 h 2727960"/>
              <a:gd name="connsiteX20" fmla="*/ 1028700 w 3200400"/>
              <a:gd name="connsiteY20" fmla="*/ 270510 h 2727960"/>
              <a:gd name="connsiteX21" fmla="*/ 1154430 w 3200400"/>
              <a:gd name="connsiteY21" fmla="*/ 259080 h 2727960"/>
              <a:gd name="connsiteX22" fmla="*/ 1154430 w 3200400"/>
              <a:gd name="connsiteY22" fmla="*/ 247650 h 2727960"/>
              <a:gd name="connsiteX23" fmla="*/ 1226820 w 3200400"/>
              <a:gd name="connsiteY23" fmla="*/ 243840 h 2727960"/>
              <a:gd name="connsiteX24" fmla="*/ 1226820 w 3200400"/>
              <a:gd name="connsiteY24" fmla="*/ 243840 h 2727960"/>
              <a:gd name="connsiteX25" fmla="*/ 1253490 w 3200400"/>
              <a:gd name="connsiteY25" fmla="*/ 224790 h 2727960"/>
              <a:gd name="connsiteX26" fmla="*/ 1253490 w 3200400"/>
              <a:gd name="connsiteY26" fmla="*/ 205740 h 2727960"/>
              <a:gd name="connsiteX27" fmla="*/ 1459230 w 3200400"/>
              <a:gd name="connsiteY27" fmla="*/ 201930 h 2727960"/>
              <a:gd name="connsiteX28" fmla="*/ 1459230 w 3200400"/>
              <a:gd name="connsiteY28" fmla="*/ 190500 h 2727960"/>
              <a:gd name="connsiteX29" fmla="*/ 1554480 w 3200400"/>
              <a:gd name="connsiteY29" fmla="*/ 182880 h 2727960"/>
              <a:gd name="connsiteX30" fmla="*/ 1554480 w 3200400"/>
              <a:gd name="connsiteY30" fmla="*/ 171450 h 2727960"/>
              <a:gd name="connsiteX31" fmla="*/ 1619250 w 3200400"/>
              <a:gd name="connsiteY31" fmla="*/ 167640 h 2727960"/>
              <a:gd name="connsiteX32" fmla="*/ 1619250 w 3200400"/>
              <a:gd name="connsiteY32" fmla="*/ 156210 h 2727960"/>
              <a:gd name="connsiteX33" fmla="*/ 1703070 w 3200400"/>
              <a:gd name="connsiteY33" fmla="*/ 156210 h 2727960"/>
              <a:gd name="connsiteX34" fmla="*/ 1703070 w 3200400"/>
              <a:gd name="connsiteY34" fmla="*/ 140970 h 2727960"/>
              <a:gd name="connsiteX35" fmla="*/ 1844040 w 3200400"/>
              <a:gd name="connsiteY35" fmla="*/ 140970 h 2727960"/>
              <a:gd name="connsiteX36" fmla="*/ 1844040 w 3200400"/>
              <a:gd name="connsiteY36" fmla="*/ 125730 h 2727960"/>
              <a:gd name="connsiteX37" fmla="*/ 1965960 w 3200400"/>
              <a:gd name="connsiteY37" fmla="*/ 118110 h 2727960"/>
              <a:gd name="connsiteX38" fmla="*/ 1965960 w 3200400"/>
              <a:gd name="connsiteY38" fmla="*/ 106680 h 2727960"/>
              <a:gd name="connsiteX39" fmla="*/ 2049780 w 3200400"/>
              <a:gd name="connsiteY39" fmla="*/ 110490 h 2727960"/>
              <a:gd name="connsiteX40" fmla="*/ 2049780 w 3200400"/>
              <a:gd name="connsiteY40" fmla="*/ 99060 h 2727960"/>
              <a:gd name="connsiteX41" fmla="*/ 2106930 w 3200400"/>
              <a:gd name="connsiteY41" fmla="*/ 91440 h 2727960"/>
              <a:gd name="connsiteX42" fmla="*/ 2106930 w 3200400"/>
              <a:gd name="connsiteY42" fmla="*/ 76200 h 2727960"/>
              <a:gd name="connsiteX43" fmla="*/ 2244090 w 3200400"/>
              <a:gd name="connsiteY43" fmla="*/ 83820 h 2727960"/>
              <a:gd name="connsiteX44" fmla="*/ 2244090 w 3200400"/>
              <a:gd name="connsiteY44" fmla="*/ 60960 h 2727960"/>
              <a:gd name="connsiteX45" fmla="*/ 2659380 w 3200400"/>
              <a:gd name="connsiteY45" fmla="*/ 45720 h 2727960"/>
              <a:gd name="connsiteX46" fmla="*/ 2659380 w 3200400"/>
              <a:gd name="connsiteY46" fmla="*/ 34290 h 2727960"/>
              <a:gd name="connsiteX47" fmla="*/ 3002280 w 3200400"/>
              <a:gd name="connsiteY47" fmla="*/ 19050 h 2727960"/>
              <a:gd name="connsiteX48" fmla="*/ 3200400 w 3200400"/>
              <a:gd name="connsiteY48" fmla="*/ 0 h 2727960"/>
              <a:gd name="connsiteX0" fmla="*/ 0 w 3200400"/>
              <a:gd name="connsiteY0" fmla="*/ 2727960 h 2727960"/>
              <a:gd name="connsiteX1" fmla="*/ 53340 w 3200400"/>
              <a:gd name="connsiteY1" fmla="*/ 1866900 h 2727960"/>
              <a:gd name="connsiteX2" fmla="*/ 99060 w 3200400"/>
              <a:gd name="connsiteY2" fmla="*/ 1562100 h 2727960"/>
              <a:gd name="connsiteX3" fmla="*/ 129540 w 3200400"/>
              <a:gd name="connsiteY3" fmla="*/ 1405890 h 2727960"/>
              <a:gd name="connsiteX4" fmla="*/ 160020 w 3200400"/>
              <a:gd name="connsiteY4" fmla="*/ 1363980 h 2727960"/>
              <a:gd name="connsiteX5" fmla="*/ 171450 w 3200400"/>
              <a:gd name="connsiteY5" fmla="*/ 1303020 h 2727960"/>
              <a:gd name="connsiteX6" fmla="*/ 198120 w 3200400"/>
              <a:gd name="connsiteY6" fmla="*/ 1283970 h 2727960"/>
              <a:gd name="connsiteX7" fmla="*/ 289560 w 3200400"/>
              <a:gd name="connsiteY7" fmla="*/ 971550 h 2727960"/>
              <a:gd name="connsiteX8" fmla="*/ 323850 w 3200400"/>
              <a:gd name="connsiteY8" fmla="*/ 918210 h 2727960"/>
              <a:gd name="connsiteX9" fmla="*/ 316230 w 3200400"/>
              <a:gd name="connsiteY9" fmla="*/ 899160 h 2727960"/>
              <a:gd name="connsiteX10" fmla="*/ 335280 w 3200400"/>
              <a:gd name="connsiteY10" fmla="*/ 883920 h 2727960"/>
              <a:gd name="connsiteX11" fmla="*/ 331470 w 3200400"/>
              <a:gd name="connsiteY11" fmla="*/ 826770 h 2727960"/>
              <a:gd name="connsiteX12" fmla="*/ 434340 w 3200400"/>
              <a:gd name="connsiteY12" fmla="*/ 689610 h 2727960"/>
              <a:gd name="connsiteX13" fmla="*/ 434340 w 3200400"/>
              <a:gd name="connsiteY13" fmla="*/ 689610 h 2727960"/>
              <a:gd name="connsiteX14" fmla="*/ 457200 w 3200400"/>
              <a:gd name="connsiteY14" fmla="*/ 598170 h 2727960"/>
              <a:gd name="connsiteX15" fmla="*/ 480060 w 3200400"/>
              <a:gd name="connsiteY15" fmla="*/ 598170 h 2727960"/>
              <a:gd name="connsiteX16" fmla="*/ 480060 w 3200400"/>
              <a:gd name="connsiteY16" fmla="*/ 567690 h 2727960"/>
              <a:gd name="connsiteX17" fmla="*/ 632460 w 3200400"/>
              <a:gd name="connsiteY17" fmla="*/ 449580 h 2727960"/>
              <a:gd name="connsiteX18" fmla="*/ 815340 w 3200400"/>
              <a:gd name="connsiteY18" fmla="*/ 361950 h 2727960"/>
              <a:gd name="connsiteX19" fmla="*/ 941070 w 3200400"/>
              <a:gd name="connsiteY19" fmla="*/ 320040 h 2727960"/>
              <a:gd name="connsiteX20" fmla="*/ 1028700 w 3200400"/>
              <a:gd name="connsiteY20" fmla="*/ 270510 h 2727960"/>
              <a:gd name="connsiteX21" fmla="*/ 1154430 w 3200400"/>
              <a:gd name="connsiteY21" fmla="*/ 259080 h 2727960"/>
              <a:gd name="connsiteX22" fmla="*/ 1154430 w 3200400"/>
              <a:gd name="connsiteY22" fmla="*/ 247650 h 2727960"/>
              <a:gd name="connsiteX23" fmla="*/ 1226820 w 3200400"/>
              <a:gd name="connsiteY23" fmla="*/ 243840 h 2727960"/>
              <a:gd name="connsiteX24" fmla="*/ 1226820 w 3200400"/>
              <a:gd name="connsiteY24" fmla="*/ 243840 h 2727960"/>
              <a:gd name="connsiteX25" fmla="*/ 1253490 w 3200400"/>
              <a:gd name="connsiteY25" fmla="*/ 224790 h 2727960"/>
              <a:gd name="connsiteX26" fmla="*/ 1253490 w 3200400"/>
              <a:gd name="connsiteY26" fmla="*/ 205740 h 2727960"/>
              <a:gd name="connsiteX27" fmla="*/ 1459230 w 3200400"/>
              <a:gd name="connsiteY27" fmla="*/ 201930 h 2727960"/>
              <a:gd name="connsiteX28" fmla="*/ 1459230 w 3200400"/>
              <a:gd name="connsiteY28" fmla="*/ 190500 h 2727960"/>
              <a:gd name="connsiteX29" fmla="*/ 1554480 w 3200400"/>
              <a:gd name="connsiteY29" fmla="*/ 182880 h 2727960"/>
              <a:gd name="connsiteX30" fmla="*/ 1554480 w 3200400"/>
              <a:gd name="connsiteY30" fmla="*/ 171450 h 2727960"/>
              <a:gd name="connsiteX31" fmla="*/ 1619250 w 3200400"/>
              <a:gd name="connsiteY31" fmla="*/ 167640 h 2727960"/>
              <a:gd name="connsiteX32" fmla="*/ 1619250 w 3200400"/>
              <a:gd name="connsiteY32" fmla="*/ 156210 h 2727960"/>
              <a:gd name="connsiteX33" fmla="*/ 1703070 w 3200400"/>
              <a:gd name="connsiteY33" fmla="*/ 156210 h 2727960"/>
              <a:gd name="connsiteX34" fmla="*/ 1703070 w 3200400"/>
              <a:gd name="connsiteY34" fmla="*/ 140970 h 2727960"/>
              <a:gd name="connsiteX35" fmla="*/ 1844040 w 3200400"/>
              <a:gd name="connsiteY35" fmla="*/ 140970 h 2727960"/>
              <a:gd name="connsiteX36" fmla="*/ 1844040 w 3200400"/>
              <a:gd name="connsiteY36" fmla="*/ 125730 h 2727960"/>
              <a:gd name="connsiteX37" fmla="*/ 1965960 w 3200400"/>
              <a:gd name="connsiteY37" fmla="*/ 118110 h 2727960"/>
              <a:gd name="connsiteX38" fmla="*/ 1965960 w 3200400"/>
              <a:gd name="connsiteY38" fmla="*/ 106680 h 2727960"/>
              <a:gd name="connsiteX39" fmla="*/ 2049780 w 3200400"/>
              <a:gd name="connsiteY39" fmla="*/ 110490 h 2727960"/>
              <a:gd name="connsiteX40" fmla="*/ 2049780 w 3200400"/>
              <a:gd name="connsiteY40" fmla="*/ 99060 h 2727960"/>
              <a:gd name="connsiteX41" fmla="*/ 2106930 w 3200400"/>
              <a:gd name="connsiteY41" fmla="*/ 91440 h 2727960"/>
              <a:gd name="connsiteX42" fmla="*/ 2106930 w 3200400"/>
              <a:gd name="connsiteY42" fmla="*/ 76200 h 2727960"/>
              <a:gd name="connsiteX43" fmla="*/ 2244090 w 3200400"/>
              <a:gd name="connsiteY43" fmla="*/ 83820 h 2727960"/>
              <a:gd name="connsiteX44" fmla="*/ 2244090 w 3200400"/>
              <a:gd name="connsiteY44" fmla="*/ 60960 h 2727960"/>
              <a:gd name="connsiteX45" fmla="*/ 2659380 w 3200400"/>
              <a:gd name="connsiteY45" fmla="*/ 45720 h 2727960"/>
              <a:gd name="connsiteX46" fmla="*/ 2659380 w 3200400"/>
              <a:gd name="connsiteY46" fmla="*/ 34290 h 2727960"/>
              <a:gd name="connsiteX47" fmla="*/ 3002280 w 3200400"/>
              <a:gd name="connsiteY47" fmla="*/ 19050 h 2727960"/>
              <a:gd name="connsiteX48" fmla="*/ 3200400 w 3200400"/>
              <a:gd name="connsiteY48" fmla="*/ 0 h 2727960"/>
              <a:gd name="connsiteX0" fmla="*/ 0 w 3200400"/>
              <a:gd name="connsiteY0" fmla="*/ 2727960 h 2727960"/>
              <a:gd name="connsiteX1" fmla="*/ 53340 w 3200400"/>
              <a:gd name="connsiteY1" fmla="*/ 1866900 h 2727960"/>
              <a:gd name="connsiteX2" fmla="*/ 99060 w 3200400"/>
              <a:gd name="connsiteY2" fmla="*/ 1562100 h 2727960"/>
              <a:gd name="connsiteX3" fmla="*/ 129540 w 3200400"/>
              <a:gd name="connsiteY3" fmla="*/ 1405890 h 2727960"/>
              <a:gd name="connsiteX4" fmla="*/ 160020 w 3200400"/>
              <a:gd name="connsiteY4" fmla="*/ 1363980 h 2727960"/>
              <a:gd name="connsiteX5" fmla="*/ 171450 w 3200400"/>
              <a:gd name="connsiteY5" fmla="*/ 1303020 h 2727960"/>
              <a:gd name="connsiteX6" fmla="*/ 198120 w 3200400"/>
              <a:gd name="connsiteY6" fmla="*/ 1283970 h 2727960"/>
              <a:gd name="connsiteX7" fmla="*/ 289560 w 3200400"/>
              <a:gd name="connsiteY7" fmla="*/ 971550 h 2727960"/>
              <a:gd name="connsiteX8" fmla="*/ 323850 w 3200400"/>
              <a:gd name="connsiteY8" fmla="*/ 918210 h 2727960"/>
              <a:gd name="connsiteX9" fmla="*/ 320040 w 3200400"/>
              <a:gd name="connsiteY9" fmla="*/ 899160 h 2727960"/>
              <a:gd name="connsiteX10" fmla="*/ 335280 w 3200400"/>
              <a:gd name="connsiteY10" fmla="*/ 883920 h 2727960"/>
              <a:gd name="connsiteX11" fmla="*/ 331470 w 3200400"/>
              <a:gd name="connsiteY11" fmla="*/ 826770 h 2727960"/>
              <a:gd name="connsiteX12" fmla="*/ 434340 w 3200400"/>
              <a:gd name="connsiteY12" fmla="*/ 689610 h 2727960"/>
              <a:gd name="connsiteX13" fmla="*/ 434340 w 3200400"/>
              <a:gd name="connsiteY13" fmla="*/ 689610 h 2727960"/>
              <a:gd name="connsiteX14" fmla="*/ 457200 w 3200400"/>
              <a:gd name="connsiteY14" fmla="*/ 598170 h 2727960"/>
              <a:gd name="connsiteX15" fmla="*/ 480060 w 3200400"/>
              <a:gd name="connsiteY15" fmla="*/ 598170 h 2727960"/>
              <a:gd name="connsiteX16" fmla="*/ 480060 w 3200400"/>
              <a:gd name="connsiteY16" fmla="*/ 567690 h 2727960"/>
              <a:gd name="connsiteX17" fmla="*/ 632460 w 3200400"/>
              <a:gd name="connsiteY17" fmla="*/ 449580 h 2727960"/>
              <a:gd name="connsiteX18" fmla="*/ 815340 w 3200400"/>
              <a:gd name="connsiteY18" fmla="*/ 361950 h 2727960"/>
              <a:gd name="connsiteX19" fmla="*/ 941070 w 3200400"/>
              <a:gd name="connsiteY19" fmla="*/ 320040 h 2727960"/>
              <a:gd name="connsiteX20" fmla="*/ 1028700 w 3200400"/>
              <a:gd name="connsiteY20" fmla="*/ 270510 h 2727960"/>
              <a:gd name="connsiteX21" fmla="*/ 1154430 w 3200400"/>
              <a:gd name="connsiteY21" fmla="*/ 259080 h 2727960"/>
              <a:gd name="connsiteX22" fmla="*/ 1154430 w 3200400"/>
              <a:gd name="connsiteY22" fmla="*/ 247650 h 2727960"/>
              <a:gd name="connsiteX23" fmla="*/ 1226820 w 3200400"/>
              <a:gd name="connsiteY23" fmla="*/ 243840 h 2727960"/>
              <a:gd name="connsiteX24" fmla="*/ 1226820 w 3200400"/>
              <a:gd name="connsiteY24" fmla="*/ 243840 h 2727960"/>
              <a:gd name="connsiteX25" fmla="*/ 1253490 w 3200400"/>
              <a:gd name="connsiteY25" fmla="*/ 224790 h 2727960"/>
              <a:gd name="connsiteX26" fmla="*/ 1253490 w 3200400"/>
              <a:gd name="connsiteY26" fmla="*/ 205740 h 2727960"/>
              <a:gd name="connsiteX27" fmla="*/ 1459230 w 3200400"/>
              <a:gd name="connsiteY27" fmla="*/ 201930 h 2727960"/>
              <a:gd name="connsiteX28" fmla="*/ 1459230 w 3200400"/>
              <a:gd name="connsiteY28" fmla="*/ 190500 h 2727960"/>
              <a:gd name="connsiteX29" fmla="*/ 1554480 w 3200400"/>
              <a:gd name="connsiteY29" fmla="*/ 182880 h 2727960"/>
              <a:gd name="connsiteX30" fmla="*/ 1554480 w 3200400"/>
              <a:gd name="connsiteY30" fmla="*/ 171450 h 2727960"/>
              <a:gd name="connsiteX31" fmla="*/ 1619250 w 3200400"/>
              <a:gd name="connsiteY31" fmla="*/ 167640 h 2727960"/>
              <a:gd name="connsiteX32" fmla="*/ 1619250 w 3200400"/>
              <a:gd name="connsiteY32" fmla="*/ 156210 h 2727960"/>
              <a:gd name="connsiteX33" fmla="*/ 1703070 w 3200400"/>
              <a:gd name="connsiteY33" fmla="*/ 156210 h 2727960"/>
              <a:gd name="connsiteX34" fmla="*/ 1703070 w 3200400"/>
              <a:gd name="connsiteY34" fmla="*/ 140970 h 2727960"/>
              <a:gd name="connsiteX35" fmla="*/ 1844040 w 3200400"/>
              <a:gd name="connsiteY35" fmla="*/ 140970 h 2727960"/>
              <a:gd name="connsiteX36" fmla="*/ 1844040 w 3200400"/>
              <a:gd name="connsiteY36" fmla="*/ 125730 h 2727960"/>
              <a:gd name="connsiteX37" fmla="*/ 1965960 w 3200400"/>
              <a:gd name="connsiteY37" fmla="*/ 118110 h 2727960"/>
              <a:gd name="connsiteX38" fmla="*/ 1965960 w 3200400"/>
              <a:gd name="connsiteY38" fmla="*/ 106680 h 2727960"/>
              <a:gd name="connsiteX39" fmla="*/ 2049780 w 3200400"/>
              <a:gd name="connsiteY39" fmla="*/ 110490 h 2727960"/>
              <a:gd name="connsiteX40" fmla="*/ 2049780 w 3200400"/>
              <a:gd name="connsiteY40" fmla="*/ 99060 h 2727960"/>
              <a:gd name="connsiteX41" fmla="*/ 2106930 w 3200400"/>
              <a:gd name="connsiteY41" fmla="*/ 91440 h 2727960"/>
              <a:gd name="connsiteX42" fmla="*/ 2106930 w 3200400"/>
              <a:gd name="connsiteY42" fmla="*/ 76200 h 2727960"/>
              <a:gd name="connsiteX43" fmla="*/ 2244090 w 3200400"/>
              <a:gd name="connsiteY43" fmla="*/ 83820 h 2727960"/>
              <a:gd name="connsiteX44" fmla="*/ 2244090 w 3200400"/>
              <a:gd name="connsiteY44" fmla="*/ 60960 h 2727960"/>
              <a:gd name="connsiteX45" fmla="*/ 2659380 w 3200400"/>
              <a:gd name="connsiteY45" fmla="*/ 45720 h 2727960"/>
              <a:gd name="connsiteX46" fmla="*/ 2659380 w 3200400"/>
              <a:gd name="connsiteY46" fmla="*/ 34290 h 2727960"/>
              <a:gd name="connsiteX47" fmla="*/ 3002280 w 3200400"/>
              <a:gd name="connsiteY47" fmla="*/ 19050 h 2727960"/>
              <a:gd name="connsiteX48" fmla="*/ 3200400 w 3200400"/>
              <a:gd name="connsiteY48" fmla="*/ 0 h 2727960"/>
              <a:gd name="connsiteX0" fmla="*/ 0 w 3200400"/>
              <a:gd name="connsiteY0" fmla="*/ 2727960 h 2727960"/>
              <a:gd name="connsiteX1" fmla="*/ 53340 w 3200400"/>
              <a:gd name="connsiteY1" fmla="*/ 1866900 h 2727960"/>
              <a:gd name="connsiteX2" fmla="*/ 99060 w 3200400"/>
              <a:gd name="connsiteY2" fmla="*/ 1562100 h 2727960"/>
              <a:gd name="connsiteX3" fmla="*/ 129540 w 3200400"/>
              <a:gd name="connsiteY3" fmla="*/ 1405890 h 2727960"/>
              <a:gd name="connsiteX4" fmla="*/ 160020 w 3200400"/>
              <a:gd name="connsiteY4" fmla="*/ 1363980 h 2727960"/>
              <a:gd name="connsiteX5" fmla="*/ 171450 w 3200400"/>
              <a:gd name="connsiteY5" fmla="*/ 1303020 h 2727960"/>
              <a:gd name="connsiteX6" fmla="*/ 198120 w 3200400"/>
              <a:gd name="connsiteY6" fmla="*/ 1283970 h 2727960"/>
              <a:gd name="connsiteX7" fmla="*/ 289560 w 3200400"/>
              <a:gd name="connsiteY7" fmla="*/ 971550 h 2727960"/>
              <a:gd name="connsiteX8" fmla="*/ 320040 w 3200400"/>
              <a:gd name="connsiteY8" fmla="*/ 918210 h 2727960"/>
              <a:gd name="connsiteX9" fmla="*/ 320040 w 3200400"/>
              <a:gd name="connsiteY9" fmla="*/ 899160 h 2727960"/>
              <a:gd name="connsiteX10" fmla="*/ 335280 w 3200400"/>
              <a:gd name="connsiteY10" fmla="*/ 883920 h 2727960"/>
              <a:gd name="connsiteX11" fmla="*/ 331470 w 3200400"/>
              <a:gd name="connsiteY11" fmla="*/ 826770 h 2727960"/>
              <a:gd name="connsiteX12" fmla="*/ 434340 w 3200400"/>
              <a:gd name="connsiteY12" fmla="*/ 689610 h 2727960"/>
              <a:gd name="connsiteX13" fmla="*/ 434340 w 3200400"/>
              <a:gd name="connsiteY13" fmla="*/ 689610 h 2727960"/>
              <a:gd name="connsiteX14" fmla="*/ 457200 w 3200400"/>
              <a:gd name="connsiteY14" fmla="*/ 598170 h 2727960"/>
              <a:gd name="connsiteX15" fmla="*/ 480060 w 3200400"/>
              <a:gd name="connsiteY15" fmla="*/ 598170 h 2727960"/>
              <a:gd name="connsiteX16" fmla="*/ 480060 w 3200400"/>
              <a:gd name="connsiteY16" fmla="*/ 567690 h 2727960"/>
              <a:gd name="connsiteX17" fmla="*/ 632460 w 3200400"/>
              <a:gd name="connsiteY17" fmla="*/ 449580 h 2727960"/>
              <a:gd name="connsiteX18" fmla="*/ 815340 w 3200400"/>
              <a:gd name="connsiteY18" fmla="*/ 361950 h 2727960"/>
              <a:gd name="connsiteX19" fmla="*/ 941070 w 3200400"/>
              <a:gd name="connsiteY19" fmla="*/ 320040 h 2727960"/>
              <a:gd name="connsiteX20" fmla="*/ 1028700 w 3200400"/>
              <a:gd name="connsiteY20" fmla="*/ 270510 h 2727960"/>
              <a:gd name="connsiteX21" fmla="*/ 1154430 w 3200400"/>
              <a:gd name="connsiteY21" fmla="*/ 259080 h 2727960"/>
              <a:gd name="connsiteX22" fmla="*/ 1154430 w 3200400"/>
              <a:gd name="connsiteY22" fmla="*/ 247650 h 2727960"/>
              <a:gd name="connsiteX23" fmla="*/ 1226820 w 3200400"/>
              <a:gd name="connsiteY23" fmla="*/ 243840 h 2727960"/>
              <a:gd name="connsiteX24" fmla="*/ 1226820 w 3200400"/>
              <a:gd name="connsiteY24" fmla="*/ 243840 h 2727960"/>
              <a:gd name="connsiteX25" fmla="*/ 1253490 w 3200400"/>
              <a:gd name="connsiteY25" fmla="*/ 224790 h 2727960"/>
              <a:gd name="connsiteX26" fmla="*/ 1253490 w 3200400"/>
              <a:gd name="connsiteY26" fmla="*/ 205740 h 2727960"/>
              <a:gd name="connsiteX27" fmla="*/ 1459230 w 3200400"/>
              <a:gd name="connsiteY27" fmla="*/ 201930 h 2727960"/>
              <a:gd name="connsiteX28" fmla="*/ 1459230 w 3200400"/>
              <a:gd name="connsiteY28" fmla="*/ 190500 h 2727960"/>
              <a:gd name="connsiteX29" fmla="*/ 1554480 w 3200400"/>
              <a:gd name="connsiteY29" fmla="*/ 182880 h 2727960"/>
              <a:gd name="connsiteX30" fmla="*/ 1554480 w 3200400"/>
              <a:gd name="connsiteY30" fmla="*/ 171450 h 2727960"/>
              <a:gd name="connsiteX31" fmla="*/ 1619250 w 3200400"/>
              <a:gd name="connsiteY31" fmla="*/ 167640 h 2727960"/>
              <a:gd name="connsiteX32" fmla="*/ 1619250 w 3200400"/>
              <a:gd name="connsiteY32" fmla="*/ 156210 h 2727960"/>
              <a:gd name="connsiteX33" fmla="*/ 1703070 w 3200400"/>
              <a:gd name="connsiteY33" fmla="*/ 156210 h 2727960"/>
              <a:gd name="connsiteX34" fmla="*/ 1703070 w 3200400"/>
              <a:gd name="connsiteY34" fmla="*/ 140970 h 2727960"/>
              <a:gd name="connsiteX35" fmla="*/ 1844040 w 3200400"/>
              <a:gd name="connsiteY35" fmla="*/ 140970 h 2727960"/>
              <a:gd name="connsiteX36" fmla="*/ 1844040 w 3200400"/>
              <a:gd name="connsiteY36" fmla="*/ 125730 h 2727960"/>
              <a:gd name="connsiteX37" fmla="*/ 1965960 w 3200400"/>
              <a:gd name="connsiteY37" fmla="*/ 118110 h 2727960"/>
              <a:gd name="connsiteX38" fmla="*/ 1965960 w 3200400"/>
              <a:gd name="connsiteY38" fmla="*/ 106680 h 2727960"/>
              <a:gd name="connsiteX39" fmla="*/ 2049780 w 3200400"/>
              <a:gd name="connsiteY39" fmla="*/ 110490 h 2727960"/>
              <a:gd name="connsiteX40" fmla="*/ 2049780 w 3200400"/>
              <a:gd name="connsiteY40" fmla="*/ 99060 h 2727960"/>
              <a:gd name="connsiteX41" fmla="*/ 2106930 w 3200400"/>
              <a:gd name="connsiteY41" fmla="*/ 91440 h 2727960"/>
              <a:gd name="connsiteX42" fmla="*/ 2106930 w 3200400"/>
              <a:gd name="connsiteY42" fmla="*/ 76200 h 2727960"/>
              <a:gd name="connsiteX43" fmla="*/ 2244090 w 3200400"/>
              <a:gd name="connsiteY43" fmla="*/ 83820 h 2727960"/>
              <a:gd name="connsiteX44" fmla="*/ 2244090 w 3200400"/>
              <a:gd name="connsiteY44" fmla="*/ 60960 h 2727960"/>
              <a:gd name="connsiteX45" fmla="*/ 2659380 w 3200400"/>
              <a:gd name="connsiteY45" fmla="*/ 45720 h 2727960"/>
              <a:gd name="connsiteX46" fmla="*/ 2659380 w 3200400"/>
              <a:gd name="connsiteY46" fmla="*/ 34290 h 2727960"/>
              <a:gd name="connsiteX47" fmla="*/ 3002280 w 3200400"/>
              <a:gd name="connsiteY47" fmla="*/ 19050 h 2727960"/>
              <a:gd name="connsiteX48" fmla="*/ 3200400 w 3200400"/>
              <a:gd name="connsiteY48" fmla="*/ 0 h 272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200400" h="2727960">
                <a:moveTo>
                  <a:pt x="0" y="2727960"/>
                </a:moveTo>
                <a:lnTo>
                  <a:pt x="53340" y="1866900"/>
                </a:lnTo>
                <a:lnTo>
                  <a:pt x="99060" y="1562100"/>
                </a:lnTo>
                <a:lnTo>
                  <a:pt x="129540" y="1405890"/>
                </a:lnTo>
                <a:lnTo>
                  <a:pt x="160020" y="1363980"/>
                </a:lnTo>
                <a:lnTo>
                  <a:pt x="171450" y="1303020"/>
                </a:lnTo>
                <a:lnTo>
                  <a:pt x="198120" y="1283970"/>
                </a:lnTo>
                <a:lnTo>
                  <a:pt x="289560" y="971550"/>
                </a:lnTo>
                <a:lnTo>
                  <a:pt x="320040" y="918210"/>
                </a:lnTo>
                <a:lnTo>
                  <a:pt x="320040" y="899160"/>
                </a:lnTo>
                <a:lnTo>
                  <a:pt x="335280" y="883920"/>
                </a:lnTo>
                <a:lnTo>
                  <a:pt x="331470" y="826770"/>
                </a:lnTo>
                <a:lnTo>
                  <a:pt x="434340" y="689610"/>
                </a:lnTo>
                <a:lnTo>
                  <a:pt x="434340" y="689610"/>
                </a:lnTo>
                <a:lnTo>
                  <a:pt x="457200" y="598170"/>
                </a:lnTo>
                <a:lnTo>
                  <a:pt x="480060" y="598170"/>
                </a:lnTo>
                <a:lnTo>
                  <a:pt x="480060" y="567690"/>
                </a:lnTo>
                <a:lnTo>
                  <a:pt x="632460" y="449580"/>
                </a:lnTo>
                <a:lnTo>
                  <a:pt x="815340" y="361950"/>
                </a:lnTo>
                <a:lnTo>
                  <a:pt x="941070" y="320040"/>
                </a:lnTo>
                <a:lnTo>
                  <a:pt x="1028700" y="270510"/>
                </a:lnTo>
                <a:lnTo>
                  <a:pt x="1154430" y="259080"/>
                </a:lnTo>
                <a:lnTo>
                  <a:pt x="1154430" y="247650"/>
                </a:lnTo>
                <a:lnTo>
                  <a:pt x="1226820" y="243840"/>
                </a:lnTo>
                <a:lnTo>
                  <a:pt x="1226820" y="243840"/>
                </a:lnTo>
                <a:lnTo>
                  <a:pt x="1253490" y="224790"/>
                </a:lnTo>
                <a:lnTo>
                  <a:pt x="1253490" y="205740"/>
                </a:lnTo>
                <a:lnTo>
                  <a:pt x="1459230" y="201930"/>
                </a:lnTo>
                <a:lnTo>
                  <a:pt x="1459230" y="190500"/>
                </a:lnTo>
                <a:lnTo>
                  <a:pt x="1554480" y="182880"/>
                </a:lnTo>
                <a:lnTo>
                  <a:pt x="1554480" y="171450"/>
                </a:lnTo>
                <a:lnTo>
                  <a:pt x="1619250" y="167640"/>
                </a:lnTo>
                <a:lnTo>
                  <a:pt x="1619250" y="156210"/>
                </a:lnTo>
                <a:lnTo>
                  <a:pt x="1703070" y="156210"/>
                </a:lnTo>
                <a:lnTo>
                  <a:pt x="1703070" y="140970"/>
                </a:lnTo>
                <a:lnTo>
                  <a:pt x="1844040" y="140970"/>
                </a:lnTo>
                <a:lnTo>
                  <a:pt x="1844040" y="125730"/>
                </a:lnTo>
                <a:lnTo>
                  <a:pt x="1965960" y="118110"/>
                </a:lnTo>
                <a:lnTo>
                  <a:pt x="1965960" y="106680"/>
                </a:lnTo>
                <a:lnTo>
                  <a:pt x="2049780" y="110490"/>
                </a:lnTo>
                <a:lnTo>
                  <a:pt x="2049780" y="99060"/>
                </a:lnTo>
                <a:lnTo>
                  <a:pt x="2106930" y="91440"/>
                </a:lnTo>
                <a:lnTo>
                  <a:pt x="2106930" y="76200"/>
                </a:lnTo>
                <a:lnTo>
                  <a:pt x="2244090" y="83820"/>
                </a:lnTo>
                <a:lnTo>
                  <a:pt x="2244090" y="60960"/>
                </a:lnTo>
                <a:lnTo>
                  <a:pt x="2659380" y="45720"/>
                </a:lnTo>
                <a:lnTo>
                  <a:pt x="2659380" y="34290"/>
                </a:lnTo>
                <a:lnTo>
                  <a:pt x="3002280" y="19050"/>
                </a:lnTo>
                <a:lnTo>
                  <a:pt x="3200400" y="0"/>
                </a:lnTo>
              </a:path>
            </a:pathLst>
          </a:custGeom>
          <a:noFill/>
          <a:ln w="28575" cap="rnd">
            <a:solidFill>
              <a:schemeClr val="accent1"/>
            </a:solidFill>
            <a:round/>
            <a:headEnd/>
            <a:tailEnd/>
          </a:ln>
        </p:spPr>
        <p:txBody>
          <a:bodyPr rtlCol="0" anchor="ctr"/>
          <a:lstStyle/>
          <a:p>
            <a:pPr algn="ctr"/>
            <a:endParaRPr lang="en-US" dirty="0"/>
          </a:p>
        </p:txBody>
      </p:sp>
      <p:sp>
        <p:nvSpPr>
          <p:cNvPr id="19" name="Freeform: Shape 18">
            <a:extLst>
              <a:ext uri="{FF2B5EF4-FFF2-40B4-BE49-F238E27FC236}">
                <a16:creationId xmlns:a16="http://schemas.microsoft.com/office/drawing/2014/main" id="{EC1AB9DA-8814-41A0-9FFC-0489E105D123}"/>
              </a:ext>
            </a:extLst>
          </p:cNvPr>
          <p:cNvSpPr/>
          <p:nvPr/>
        </p:nvSpPr>
        <p:spPr bwMode="auto">
          <a:xfrm>
            <a:off x="7119723" y="2356242"/>
            <a:ext cx="3234690" cy="2754630"/>
          </a:xfrm>
          <a:custGeom>
            <a:avLst/>
            <a:gdLst>
              <a:gd name="connsiteX0" fmla="*/ 0 w 3234690"/>
              <a:gd name="connsiteY0" fmla="*/ 2754630 h 2754630"/>
              <a:gd name="connsiteX1" fmla="*/ 19050 w 3234690"/>
              <a:gd name="connsiteY1" fmla="*/ 2263140 h 2754630"/>
              <a:gd name="connsiteX2" fmla="*/ 45720 w 3234690"/>
              <a:gd name="connsiteY2" fmla="*/ 1832610 h 2754630"/>
              <a:gd name="connsiteX3" fmla="*/ 91440 w 3234690"/>
              <a:gd name="connsiteY3" fmla="*/ 1581150 h 2754630"/>
              <a:gd name="connsiteX4" fmla="*/ 133350 w 3234690"/>
              <a:gd name="connsiteY4" fmla="*/ 1508760 h 2754630"/>
              <a:gd name="connsiteX5" fmla="*/ 133350 w 3234690"/>
              <a:gd name="connsiteY5" fmla="*/ 1508760 h 2754630"/>
              <a:gd name="connsiteX6" fmla="*/ 175260 w 3234690"/>
              <a:gd name="connsiteY6" fmla="*/ 1443990 h 2754630"/>
              <a:gd name="connsiteX7" fmla="*/ 205740 w 3234690"/>
              <a:gd name="connsiteY7" fmla="*/ 1352550 h 2754630"/>
              <a:gd name="connsiteX8" fmla="*/ 262890 w 3234690"/>
              <a:gd name="connsiteY8" fmla="*/ 1295400 h 2754630"/>
              <a:gd name="connsiteX9" fmla="*/ 323850 w 3234690"/>
              <a:gd name="connsiteY9" fmla="*/ 1253490 h 2754630"/>
              <a:gd name="connsiteX10" fmla="*/ 350520 w 3234690"/>
              <a:gd name="connsiteY10" fmla="*/ 1203960 h 2754630"/>
              <a:gd name="connsiteX11" fmla="*/ 773430 w 3234690"/>
              <a:gd name="connsiteY11" fmla="*/ 994410 h 2754630"/>
              <a:gd name="connsiteX12" fmla="*/ 887730 w 3234690"/>
              <a:gd name="connsiteY12" fmla="*/ 853440 h 2754630"/>
              <a:gd name="connsiteX13" fmla="*/ 1489710 w 3234690"/>
              <a:gd name="connsiteY13" fmla="*/ 556260 h 2754630"/>
              <a:gd name="connsiteX14" fmla="*/ 1664970 w 3234690"/>
              <a:gd name="connsiteY14" fmla="*/ 499110 h 2754630"/>
              <a:gd name="connsiteX15" fmla="*/ 1832610 w 3234690"/>
              <a:gd name="connsiteY15" fmla="*/ 422910 h 2754630"/>
              <a:gd name="connsiteX16" fmla="*/ 2316480 w 3234690"/>
              <a:gd name="connsiteY16" fmla="*/ 266700 h 2754630"/>
              <a:gd name="connsiteX17" fmla="*/ 2594610 w 3234690"/>
              <a:gd name="connsiteY17" fmla="*/ 201930 h 2754630"/>
              <a:gd name="connsiteX18" fmla="*/ 2670810 w 3234690"/>
              <a:gd name="connsiteY18" fmla="*/ 190500 h 2754630"/>
              <a:gd name="connsiteX19" fmla="*/ 2827020 w 3234690"/>
              <a:gd name="connsiteY19" fmla="*/ 80010 h 2754630"/>
              <a:gd name="connsiteX20" fmla="*/ 2941320 w 3234690"/>
              <a:gd name="connsiteY20" fmla="*/ 68580 h 2754630"/>
              <a:gd name="connsiteX21" fmla="*/ 2956560 w 3234690"/>
              <a:gd name="connsiteY21" fmla="*/ 45720 h 2754630"/>
              <a:gd name="connsiteX22" fmla="*/ 2987040 w 3234690"/>
              <a:gd name="connsiteY22" fmla="*/ 41910 h 2754630"/>
              <a:gd name="connsiteX23" fmla="*/ 2994660 w 3234690"/>
              <a:gd name="connsiteY23" fmla="*/ 30480 h 2754630"/>
              <a:gd name="connsiteX24" fmla="*/ 3108960 w 3234690"/>
              <a:gd name="connsiteY24" fmla="*/ 38100 h 2754630"/>
              <a:gd name="connsiteX25" fmla="*/ 3108960 w 3234690"/>
              <a:gd name="connsiteY25" fmla="*/ 38100 h 2754630"/>
              <a:gd name="connsiteX26" fmla="*/ 3108960 w 3234690"/>
              <a:gd name="connsiteY26" fmla="*/ 38100 h 2754630"/>
              <a:gd name="connsiteX27" fmla="*/ 3116580 w 3234690"/>
              <a:gd name="connsiteY27" fmla="*/ 15240 h 2754630"/>
              <a:gd name="connsiteX28" fmla="*/ 3234690 w 3234690"/>
              <a:gd name="connsiteY28" fmla="*/ 0 h 2754630"/>
              <a:gd name="connsiteX0" fmla="*/ 0 w 3234690"/>
              <a:gd name="connsiteY0" fmla="*/ 2754630 h 2754630"/>
              <a:gd name="connsiteX1" fmla="*/ 19050 w 3234690"/>
              <a:gd name="connsiteY1" fmla="*/ 2263140 h 2754630"/>
              <a:gd name="connsiteX2" fmla="*/ 45720 w 3234690"/>
              <a:gd name="connsiteY2" fmla="*/ 1832610 h 2754630"/>
              <a:gd name="connsiteX3" fmla="*/ 91440 w 3234690"/>
              <a:gd name="connsiteY3" fmla="*/ 1581150 h 2754630"/>
              <a:gd name="connsiteX4" fmla="*/ 133350 w 3234690"/>
              <a:gd name="connsiteY4" fmla="*/ 1508760 h 2754630"/>
              <a:gd name="connsiteX5" fmla="*/ 133350 w 3234690"/>
              <a:gd name="connsiteY5" fmla="*/ 1508760 h 2754630"/>
              <a:gd name="connsiteX6" fmla="*/ 175260 w 3234690"/>
              <a:gd name="connsiteY6" fmla="*/ 1443990 h 2754630"/>
              <a:gd name="connsiteX7" fmla="*/ 205740 w 3234690"/>
              <a:gd name="connsiteY7" fmla="*/ 1352550 h 2754630"/>
              <a:gd name="connsiteX8" fmla="*/ 262890 w 3234690"/>
              <a:gd name="connsiteY8" fmla="*/ 1295400 h 2754630"/>
              <a:gd name="connsiteX9" fmla="*/ 323850 w 3234690"/>
              <a:gd name="connsiteY9" fmla="*/ 1253490 h 2754630"/>
              <a:gd name="connsiteX10" fmla="*/ 350520 w 3234690"/>
              <a:gd name="connsiteY10" fmla="*/ 1203960 h 2754630"/>
              <a:gd name="connsiteX11" fmla="*/ 773430 w 3234690"/>
              <a:gd name="connsiteY11" fmla="*/ 994410 h 2754630"/>
              <a:gd name="connsiteX12" fmla="*/ 887730 w 3234690"/>
              <a:gd name="connsiteY12" fmla="*/ 853440 h 2754630"/>
              <a:gd name="connsiteX13" fmla="*/ 1489710 w 3234690"/>
              <a:gd name="connsiteY13" fmla="*/ 556260 h 2754630"/>
              <a:gd name="connsiteX14" fmla="*/ 1664970 w 3234690"/>
              <a:gd name="connsiteY14" fmla="*/ 499110 h 2754630"/>
              <a:gd name="connsiteX15" fmla="*/ 1832610 w 3234690"/>
              <a:gd name="connsiteY15" fmla="*/ 422910 h 2754630"/>
              <a:gd name="connsiteX16" fmla="*/ 2316480 w 3234690"/>
              <a:gd name="connsiteY16" fmla="*/ 266700 h 2754630"/>
              <a:gd name="connsiteX17" fmla="*/ 2594610 w 3234690"/>
              <a:gd name="connsiteY17" fmla="*/ 201930 h 2754630"/>
              <a:gd name="connsiteX18" fmla="*/ 2670810 w 3234690"/>
              <a:gd name="connsiteY18" fmla="*/ 190500 h 2754630"/>
              <a:gd name="connsiteX19" fmla="*/ 2827020 w 3234690"/>
              <a:gd name="connsiteY19" fmla="*/ 80010 h 2754630"/>
              <a:gd name="connsiteX20" fmla="*/ 2941320 w 3234690"/>
              <a:gd name="connsiteY20" fmla="*/ 68580 h 2754630"/>
              <a:gd name="connsiteX21" fmla="*/ 2956560 w 3234690"/>
              <a:gd name="connsiteY21" fmla="*/ 45720 h 2754630"/>
              <a:gd name="connsiteX22" fmla="*/ 2987040 w 3234690"/>
              <a:gd name="connsiteY22" fmla="*/ 41910 h 2754630"/>
              <a:gd name="connsiteX23" fmla="*/ 2994660 w 3234690"/>
              <a:gd name="connsiteY23" fmla="*/ 30480 h 2754630"/>
              <a:gd name="connsiteX24" fmla="*/ 3108960 w 3234690"/>
              <a:gd name="connsiteY24" fmla="*/ 38100 h 2754630"/>
              <a:gd name="connsiteX25" fmla="*/ 3108960 w 3234690"/>
              <a:gd name="connsiteY25" fmla="*/ 38100 h 2754630"/>
              <a:gd name="connsiteX26" fmla="*/ 3108960 w 3234690"/>
              <a:gd name="connsiteY26" fmla="*/ 38100 h 2754630"/>
              <a:gd name="connsiteX27" fmla="*/ 3116580 w 3234690"/>
              <a:gd name="connsiteY27" fmla="*/ 11430 h 2754630"/>
              <a:gd name="connsiteX28" fmla="*/ 3234690 w 3234690"/>
              <a:gd name="connsiteY28" fmla="*/ 0 h 2754630"/>
              <a:gd name="connsiteX0" fmla="*/ 0 w 3234690"/>
              <a:gd name="connsiteY0" fmla="*/ 2754630 h 2754630"/>
              <a:gd name="connsiteX1" fmla="*/ 19050 w 3234690"/>
              <a:gd name="connsiteY1" fmla="*/ 2263140 h 2754630"/>
              <a:gd name="connsiteX2" fmla="*/ 45720 w 3234690"/>
              <a:gd name="connsiteY2" fmla="*/ 1832610 h 2754630"/>
              <a:gd name="connsiteX3" fmla="*/ 91440 w 3234690"/>
              <a:gd name="connsiteY3" fmla="*/ 1581150 h 2754630"/>
              <a:gd name="connsiteX4" fmla="*/ 133350 w 3234690"/>
              <a:gd name="connsiteY4" fmla="*/ 1508760 h 2754630"/>
              <a:gd name="connsiteX5" fmla="*/ 133350 w 3234690"/>
              <a:gd name="connsiteY5" fmla="*/ 1508760 h 2754630"/>
              <a:gd name="connsiteX6" fmla="*/ 175260 w 3234690"/>
              <a:gd name="connsiteY6" fmla="*/ 1443990 h 2754630"/>
              <a:gd name="connsiteX7" fmla="*/ 205740 w 3234690"/>
              <a:gd name="connsiteY7" fmla="*/ 1352550 h 2754630"/>
              <a:gd name="connsiteX8" fmla="*/ 262890 w 3234690"/>
              <a:gd name="connsiteY8" fmla="*/ 1295400 h 2754630"/>
              <a:gd name="connsiteX9" fmla="*/ 323850 w 3234690"/>
              <a:gd name="connsiteY9" fmla="*/ 1253490 h 2754630"/>
              <a:gd name="connsiteX10" fmla="*/ 350520 w 3234690"/>
              <a:gd name="connsiteY10" fmla="*/ 1203960 h 2754630"/>
              <a:gd name="connsiteX11" fmla="*/ 773430 w 3234690"/>
              <a:gd name="connsiteY11" fmla="*/ 994410 h 2754630"/>
              <a:gd name="connsiteX12" fmla="*/ 887730 w 3234690"/>
              <a:gd name="connsiteY12" fmla="*/ 853440 h 2754630"/>
              <a:gd name="connsiteX13" fmla="*/ 1489710 w 3234690"/>
              <a:gd name="connsiteY13" fmla="*/ 556260 h 2754630"/>
              <a:gd name="connsiteX14" fmla="*/ 1664970 w 3234690"/>
              <a:gd name="connsiteY14" fmla="*/ 499110 h 2754630"/>
              <a:gd name="connsiteX15" fmla="*/ 1832610 w 3234690"/>
              <a:gd name="connsiteY15" fmla="*/ 422910 h 2754630"/>
              <a:gd name="connsiteX16" fmla="*/ 2316480 w 3234690"/>
              <a:gd name="connsiteY16" fmla="*/ 266700 h 2754630"/>
              <a:gd name="connsiteX17" fmla="*/ 2594610 w 3234690"/>
              <a:gd name="connsiteY17" fmla="*/ 201930 h 2754630"/>
              <a:gd name="connsiteX18" fmla="*/ 2670810 w 3234690"/>
              <a:gd name="connsiteY18" fmla="*/ 190500 h 2754630"/>
              <a:gd name="connsiteX19" fmla="*/ 2827020 w 3234690"/>
              <a:gd name="connsiteY19" fmla="*/ 80010 h 2754630"/>
              <a:gd name="connsiteX20" fmla="*/ 2941320 w 3234690"/>
              <a:gd name="connsiteY20" fmla="*/ 68580 h 2754630"/>
              <a:gd name="connsiteX21" fmla="*/ 2956560 w 3234690"/>
              <a:gd name="connsiteY21" fmla="*/ 45720 h 2754630"/>
              <a:gd name="connsiteX22" fmla="*/ 2987040 w 3234690"/>
              <a:gd name="connsiteY22" fmla="*/ 41910 h 2754630"/>
              <a:gd name="connsiteX23" fmla="*/ 2994660 w 3234690"/>
              <a:gd name="connsiteY23" fmla="*/ 30480 h 2754630"/>
              <a:gd name="connsiteX24" fmla="*/ 3108960 w 3234690"/>
              <a:gd name="connsiteY24" fmla="*/ 38100 h 2754630"/>
              <a:gd name="connsiteX25" fmla="*/ 3108960 w 3234690"/>
              <a:gd name="connsiteY25" fmla="*/ 38100 h 2754630"/>
              <a:gd name="connsiteX26" fmla="*/ 3101340 w 3234690"/>
              <a:gd name="connsiteY26" fmla="*/ 22860 h 2754630"/>
              <a:gd name="connsiteX27" fmla="*/ 3116580 w 3234690"/>
              <a:gd name="connsiteY27" fmla="*/ 11430 h 2754630"/>
              <a:gd name="connsiteX28" fmla="*/ 3234690 w 3234690"/>
              <a:gd name="connsiteY28" fmla="*/ 0 h 2754630"/>
              <a:gd name="connsiteX0" fmla="*/ 0 w 3234690"/>
              <a:gd name="connsiteY0" fmla="*/ 2754630 h 2754630"/>
              <a:gd name="connsiteX1" fmla="*/ 19050 w 3234690"/>
              <a:gd name="connsiteY1" fmla="*/ 2263140 h 2754630"/>
              <a:gd name="connsiteX2" fmla="*/ 45720 w 3234690"/>
              <a:gd name="connsiteY2" fmla="*/ 1832610 h 2754630"/>
              <a:gd name="connsiteX3" fmla="*/ 91440 w 3234690"/>
              <a:gd name="connsiteY3" fmla="*/ 1581150 h 2754630"/>
              <a:gd name="connsiteX4" fmla="*/ 133350 w 3234690"/>
              <a:gd name="connsiteY4" fmla="*/ 1508760 h 2754630"/>
              <a:gd name="connsiteX5" fmla="*/ 133350 w 3234690"/>
              <a:gd name="connsiteY5" fmla="*/ 1508760 h 2754630"/>
              <a:gd name="connsiteX6" fmla="*/ 175260 w 3234690"/>
              <a:gd name="connsiteY6" fmla="*/ 1443990 h 2754630"/>
              <a:gd name="connsiteX7" fmla="*/ 205740 w 3234690"/>
              <a:gd name="connsiteY7" fmla="*/ 1352550 h 2754630"/>
              <a:gd name="connsiteX8" fmla="*/ 262890 w 3234690"/>
              <a:gd name="connsiteY8" fmla="*/ 1295400 h 2754630"/>
              <a:gd name="connsiteX9" fmla="*/ 323850 w 3234690"/>
              <a:gd name="connsiteY9" fmla="*/ 1253490 h 2754630"/>
              <a:gd name="connsiteX10" fmla="*/ 350520 w 3234690"/>
              <a:gd name="connsiteY10" fmla="*/ 1203960 h 2754630"/>
              <a:gd name="connsiteX11" fmla="*/ 773430 w 3234690"/>
              <a:gd name="connsiteY11" fmla="*/ 994410 h 2754630"/>
              <a:gd name="connsiteX12" fmla="*/ 887730 w 3234690"/>
              <a:gd name="connsiteY12" fmla="*/ 853440 h 2754630"/>
              <a:gd name="connsiteX13" fmla="*/ 1489710 w 3234690"/>
              <a:gd name="connsiteY13" fmla="*/ 556260 h 2754630"/>
              <a:gd name="connsiteX14" fmla="*/ 1664970 w 3234690"/>
              <a:gd name="connsiteY14" fmla="*/ 499110 h 2754630"/>
              <a:gd name="connsiteX15" fmla="*/ 1832610 w 3234690"/>
              <a:gd name="connsiteY15" fmla="*/ 422910 h 2754630"/>
              <a:gd name="connsiteX16" fmla="*/ 2316480 w 3234690"/>
              <a:gd name="connsiteY16" fmla="*/ 266700 h 2754630"/>
              <a:gd name="connsiteX17" fmla="*/ 2594610 w 3234690"/>
              <a:gd name="connsiteY17" fmla="*/ 201930 h 2754630"/>
              <a:gd name="connsiteX18" fmla="*/ 2670810 w 3234690"/>
              <a:gd name="connsiteY18" fmla="*/ 190500 h 2754630"/>
              <a:gd name="connsiteX19" fmla="*/ 2827020 w 3234690"/>
              <a:gd name="connsiteY19" fmla="*/ 80010 h 2754630"/>
              <a:gd name="connsiteX20" fmla="*/ 2941320 w 3234690"/>
              <a:gd name="connsiteY20" fmla="*/ 68580 h 2754630"/>
              <a:gd name="connsiteX21" fmla="*/ 2956560 w 3234690"/>
              <a:gd name="connsiteY21" fmla="*/ 45720 h 2754630"/>
              <a:gd name="connsiteX22" fmla="*/ 2987040 w 3234690"/>
              <a:gd name="connsiteY22" fmla="*/ 41910 h 2754630"/>
              <a:gd name="connsiteX23" fmla="*/ 2994660 w 3234690"/>
              <a:gd name="connsiteY23" fmla="*/ 30480 h 2754630"/>
              <a:gd name="connsiteX24" fmla="*/ 3108960 w 3234690"/>
              <a:gd name="connsiteY24" fmla="*/ 38100 h 2754630"/>
              <a:gd name="connsiteX25" fmla="*/ 3108960 w 3234690"/>
              <a:gd name="connsiteY25" fmla="*/ 38100 h 2754630"/>
              <a:gd name="connsiteX26" fmla="*/ 3101340 w 3234690"/>
              <a:gd name="connsiteY26" fmla="*/ 22860 h 2754630"/>
              <a:gd name="connsiteX27" fmla="*/ 3234690 w 3234690"/>
              <a:gd name="connsiteY27" fmla="*/ 0 h 2754630"/>
              <a:gd name="connsiteX0" fmla="*/ 0 w 3234690"/>
              <a:gd name="connsiteY0" fmla="*/ 2754630 h 2754630"/>
              <a:gd name="connsiteX1" fmla="*/ 19050 w 3234690"/>
              <a:gd name="connsiteY1" fmla="*/ 2263140 h 2754630"/>
              <a:gd name="connsiteX2" fmla="*/ 45720 w 3234690"/>
              <a:gd name="connsiteY2" fmla="*/ 1832610 h 2754630"/>
              <a:gd name="connsiteX3" fmla="*/ 91440 w 3234690"/>
              <a:gd name="connsiteY3" fmla="*/ 1581150 h 2754630"/>
              <a:gd name="connsiteX4" fmla="*/ 133350 w 3234690"/>
              <a:gd name="connsiteY4" fmla="*/ 1508760 h 2754630"/>
              <a:gd name="connsiteX5" fmla="*/ 133350 w 3234690"/>
              <a:gd name="connsiteY5" fmla="*/ 1508760 h 2754630"/>
              <a:gd name="connsiteX6" fmla="*/ 175260 w 3234690"/>
              <a:gd name="connsiteY6" fmla="*/ 1443990 h 2754630"/>
              <a:gd name="connsiteX7" fmla="*/ 205740 w 3234690"/>
              <a:gd name="connsiteY7" fmla="*/ 1352550 h 2754630"/>
              <a:gd name="connsiteX8" fmla="*/ 262890 w 3234690"/>
              <a:gd name="connsiteY8" fmla="*/ 1295400 h 2754630"/>
              <a:gd name="connsiteX9" fmla="*/ 323850 w 3234690"/>
              <a:gd name="connsiteY9" fmla="*/ 1253490 h 2754630"/>
              <a:gd name="connsiteX10" fmla="*/ 350520 w 3234690"/>
              <a:gd name="connsiteY10" fmla="*/ 1203960 h 2754630"/>
              <a:gd name="connsiteX11" fmla="*/ 773430 w 3234690"/>
              <a:gd name="connsiteY11" fmla="*/ 994410 h 2754630"/>
              <a:gd name="connsiteX12" fmla="*/ 887730 w 3234690"/>
              <a:gd name="connsiteY12" fmla="*/ 853440 h 2754630"/>
              <a:gd name="connsiteX13" fmla="*/ 1489710 w 3234690"/>
              <a:gd name="connsiteY13" fmla="*/ 556260 h 2754630"/>
              <a:gd name="connsiteX14" fmla="*/ 1664970 w 3234690"/>
              <a:gd name="connsiteY14" fmla="*/ 499110 h 2754630"/>
              <a:gd name="connsiteX15" fmla="*/ 1832610 w 3234690"/>
              <a:gd name="connsiteY15" fmla="*/ 422910 h 2754630"/>
              <a:gd name="connsiteX16" fmla="*/ 2316480 w 3234690"/>
              <a:gd name="connsiteY16" fmla="*/ 266700 h 2754630"/>
              <a:gd name="connsiteX17" fmla="*/ 2594610 w 3234690"/>
              <a:gd name="connsiteY17" fmla="*/ 201930 h 2754630"/>
              <a:gd name="connsiteX18" fmla="*/ 2670810 w 3234690"/>
              <a:gd name="connsiteY18" fmla="*/ 190500 h 2754630"/>
              <a:gd name="connsiteX19" fmla="*/ 2827020 w 3234690"/>
              <a:gd name="connsiteY19" fmla="*/ 80010 h 2754630"/>
              <a:gd name="connsiteX20" fmla="*/ 2941320 w 3234690"/>
              <a:gd name="connsiteY20" fmla="*/ 68580 h 2754630"/>
              <a:gd name="connsiteX21" fmla="*/ 2956560 w 3234690"/>
              <a:gd name="connsiteY21" fmla="*/ 45720 h 2754630"/>
              <a:gd name="connsiteX22" fmla="*/ 2987040 w 3234690"/>
              <a:gd name="connsiteY22" fmla="*/ 41910 h 2754630"/>
              <a:gd name="connsiteX23" fmla="*/ 2994660 w 3234690"/>
              <a:gd name="connsiteY23" fmla="*/ 30480 h 2754630"/>
              <a:gd name="connsiteX24" fmla="*/ 3108960 w 3234690"/>
              <a:gd name="connsiteY24" fmla="*/ 38100 h 2754630"/>
              <a:gd name="connsiteX25" fmla="*/ 3108960 w 3234690"/>
              <a:gd name="connsiteY25" fmla="*/ 38100 h 2754630"/>
              <a:gd name="connsiteX26" fmla="*/ 3120390 w 3234690"/>
              <a:gd name="connsiteY26" fmla="*/ 22860 h 2754630"/>
              <a:gd name="connsiteX27" fmla="*/ 3234690 w 3234690"/>
              <a:gd name="connsiteY27" fmla="*/ 0 h 2754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34690" h="2754630">
                <a:moveTo>
                  <a:pt x="0" y="2754630"/>
                </a:moveTo>
                <a:lnTo>
                  <a:pt x="19050" y="2263140"/>
                </a:lnTo>
                <a:lnTo>
                  <a:pt x="45720" y="1832610"/>
                </a:lnTo>
                <a:lnTo>
                  <a:pt x="91440" y="1581150"/>
                </a:lnTo>
                <a:lnTo>
                  <a:pt x="133350" y="1508760"/>
                </a:lnTo>
                <a:lnTo>
                  <a:pt x="133350" y="1508760"/>
                </a:lnTo>
                <a:lnTo>
                  <a:pt x="175260" y="1443990"/>
                </a:lnTo>
                <a:lnTo>
                  <a:pt x="205740" y="1352550"/>
                </a:lnTo>
                <a:lnTo>
                  <a:pt x="262890" y="1295400"/>
                </a:lnTo>
                <a:lnTo>
                  <a:pt x="323850" y="1253490"/>
                </a:lnTo>
                <a:lnTo>
                  <a:pt x="350520" y="1203960"/>
                </a:lnTo>
                <a:lnTo>
                  <a:pt x="773430" y="994410"/>
                </a:lnTo>
                <a:lnTo>
                  <a:pt x="887730" y="853440"/>
                </a:lnTo>
                <a:lnTo>
                  <a:pt x="1489710" y="556260"/>
                </a:lnTo>
                <a:lnTo>
                  <a:pt x="1664970" y="499110"/>
                </a:lnTo>
                <a:lnTo>
                  <a:pt x="1832610" y="422910"/>
                </a:lnTo>
                <a:lnTo>
                  <a:pt x="2316480" y="266700"/>
                </a:lnTo>
                <a:lnTo>
                  <a:pt x="2594610" y="201930"/>
                </a:lnTo>
                <a:lnTo>
                  <a:pt x="2670810" y="190500"/>
                </a:lnTo>
                <a:lnTo>
                  <a:pt x="2827020" y="80010"/>
                </a:lnTo>
                <a:lnTo>
                  <a:pt x="2941320" y="68580"/>
                </a:lnTo>
                <a:lnTo>
                  <a:pt x="2956560" y="45720"/>
                </a:lnTo>
                <a:lnTo>
                  <a:pt x="2987040" y="41910"/>
                </a:lnTo>
                <a:lnTo>
                  <a:pt x="2994660" y="30480"/>
                </a:lnTo>
                <a:lnTo>
                  <a:pt x="3108960" y="38100"/>
                </a:lnTo>
                <a:lnTo>
                  <a:pt x="3108960" y="38100"/>
                </a:lnTo>
                <a:lnTo>
                  <a:pt x="3120390" y="22860"/>
                </a:lnTo>
                <a:lnTo>
                  <a:pt x="3234690" y="0"/>
                </a:lnTo>
              </a:path>
            </a:pathLst>
          </a:custGeom>
          <a:noFill/>
          <a:ln w="28575" cap="rnd">
            <a:solidFill>
              <a:schemeClr val="accent2"/>
            </a:solidFill>
            <a:round/>
            <a:headEnd/>
            <a:tailEnd/>
          </a:ln>
        </p:spPr>
        <p:txBody>
          <a:bodyPr rtlCol="0" anchor="ctr"/>
          <a:lstStyle/>
          <a:p>
            <a:pPr algn="ctr"/>
            <a:endParaRPr lang="en-US" dirty="0"/>
          </a:p>
        </p:txBody>
      </p:sp>
      <p:sp>
        <p:nvSpPr>
          <p:cNvPr id="13" name="Freeform: Shape 12">
            <a:extLst>
              <a:ext uri="{FF2B5EF4-FFF2-40B4-BE49-F238E27FC236}">
                <a16:creationId xmlns:a16="http://schemas.microsoft.com/office/drawing/2014/main" id="{E78BCDA6-916A-40E2-8AED-AA589E457C83}"/>
              </a:ext>
            </a:extLst>
          </p:cNvPr>
          <p:cNvSpPr/>
          <p:nvPr/>
        </p:nvSpPr>
        <p:spPr bwMode="auto">
          <a:xfrm>
            <a:off x="7134963" y="2375292"/>
            <a:ext cx="3208020" cy="2731770"/>
          </a:xfrm>
          <a:custGeom>
            <a:avLst/>
            <a:gdLst>
              <a:gd name="connsiteX0" fmla="*/ 0 w 3208020"/>
              <a:gd name="connsiteY0" fmla="*/ 2731770 h 2731770"/>
              <a:gd name="connsiteX1" fmla="*/ 80010 w 3208020"/>
              <a:gd name="connsiteY1" fmla="*/ 2164080 h 2731770"/>
              <a:gd name="connsiteX2" fmla="*/ 171450 w 3208020"/>
              <a:gd name="connsiteY2" fmla="*/ 2065020 h 2731770"/>
              <a:gd name="connsiteX3" fmla="*/ 297180 w 3208020"/>
              <a:gd name="connsiteY3" fmla="*/ 1851660 h 2731770"/>
              <a:gd name="connsiteX4" fmla="*/ 316230 w 3208020"/>
              <a:gd name="connsiteY4" fmla="*/ 1821180 h 2731770"/>
              <a:gd name="connsiteX5" fmla="*/ 396240 w 3208020"/>
              <a:gd name="connsiteY5" fmla="*/ 1634490 h 2731770"/>
              <a:gd name="connsiteX6" fmla="*/ 426720 w 3208020"/>
              <a:gd name="connsiteY6" fmla="*/ 1584960 h 2731770"/>
              <a:gd name="connsiteX7" fmla="*/ 434340 w 3208020"/>
              <a:gd name="connsiteY7" fmla="*/ 1527810 h 2731770"/>
              <a:gd name="connsiteX8" fmla="*/ 449580 w 3208020"/>
              <a:gd name="connsiteY8" fmla="*/ 1493520 h 2731770"/>
              <a:gd name="connsiteX9" fmla="*/ 445770 w 3208020"/>
              <a:gd name="connsiteY9" fmla="*/ 1447800 h 2731770"/>
              <a:gd name="connsiteX10" fmla="*/ 525780 w 3208020"/>
              <a:gd name="connsiteY10" fmla="*/ 1314450 h 2731770"/>
              <a:gd name="connsiteX11" fmla="*/ 525780 w 3208020"/>
              <a:gd name="connsiteY11" fmla="*/ 1226820 h 2731770"/>
              <a:gd name="connsiteX12" fmla="*/ 541020 w 3208020"/>
              <a:gd name="connsiteY12" fmla="*/ 1226820 h 2731770"/>
              <a:gd name="connsiteX13" fmla="*/ 537210 w 3208020"/>
              <a:gd name="connsiteY13" fmla="*/ 1097280 h 2731770"/>
              <a:gd name="connsiteX14" fmla="*/ 3116580 w 3208020"/>
              <a:gd name="connsiteY14" fmla="*/ 19050 h 2731770"/>
              <a:gd name="connsiteX15" fmla="*/ 3208020 w 3208020"/>
              <a:gd name="connsiteY15" fmla="*/ 0 h 2731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08020" h="2731770">
                <a:moveTo>
                  <a:pt x="0" y="2731770"/>
                </a:moveTo>
                <a:lnTo>
                  <a:pt x="80010" y="2164080"/>
                </a:lnTo>
                <a:lnTo>
                  <a:pt x="171450" y="2065020"/>
                </a:lnTo>
                <a:lnTo>
                  <a:pt x="297180" y="1851660"/>
                </a:lnTo>
                <a:lnTo>
                  <a:pt x="316230" y="1821180"/>
                </a:lnTo>
                <a:lnTo>
                  <a:pt x="396240" y="1634490"/>
                </a:lnTo>
                <a:lnTo>
                  <a:pt x="426720" y="1584960"/>
                </a:lnTo>
                <a:lnTo>
                  <a:pt x="434340" y="1527810"/>
                </a:lnTo>
                <a:lnTo>
                  <a:pt x="449580" y="1493520"/>
                </a:lnTo>
                <a:lnTo>
                  <a:pt x="445770" y="1447800"/>
                </a:lnTo>
                <a:lnTo>
                  <a:pt x="525780" y="1314450"/>
                </a:lnTo>
                <a:lnTo>
                  <a:pt x="525780" y="1226820"/>
                </a:lnTo>
                <a:lnTo>
                  <a:pt x="541020" y="1226820"/>
                </a:lnTo>
                <a:lnTo>
                  <a:pt x="537210" y="1097280"/>
                </a:lnTo>
                <a:lnTo>
                  <a:pt x="3116580" y="19050"/>
                </a:lnTo>
                <a:lnTo>
                  <a:pt x="3208020" y="0"/>
                </a:lnTo>
              </a:path>
            </a:pathLst>
          </a:custGeom>
          <a:noFill/>
          <a:ln w="28575" cap="rnd">
            <a:solidFill>
              <a:schemeClr val="accent5"/>
            </a:solidFill>
            <a:round/>
            <a:headEnd/>
            <a:tailEnd/>
          </a:ln>
        </p:spPr>
        <p:txBody>
          <a:bodyPr rtlCol="0" anchor="ctr"/>
          <a:lstStyle/>
          <a:p>
            <a:pPr algn="ctr"/>
            <a:endParaRPr lang="en-US" dirty="0"/>
          </a:p>
        </p:txBody>
      </p:sp>
      <p:grpSp>
        <p:nvGrpSpPr>
          <p:cNvPr id="35" name="Group 34">
            <a:extLst>
              <a:ext uri="{FF2B5EF4-FFF2-40B4-BE49-F238E27FC236}">
                <a16:creationId xmlns:a16="http://schemas.microsoft.com/office/drawing/2014/main" id="{774C741C-D590-43BD-9644-171EDAA10325}"/>
              </a:ext>
            </a:extLst>
          </p:cNvPr>
          <p:cNvGrpSpPr/>
          <p:nvPr/>
        </p:nvGrpSpPr>
        <p:grpSpPr>
          <a:xfrm>
            <a:off x="7047333" y="2314332"/>
            <a:ext cx="3352800" cy="2876550"/>
            <a:chOff x="7357110" y="2125980"/>
            <a:chExt cx="3352800" cy="2876550"/>
          </a:xfrm>
        </p:grpSpPr>
        <p:sp>
          <p:nvSpPr>
            <p:cNvPr id="3" name="Freeform: Shape 2">
              <a:extLst>
                <a:ext uri="{FF2B5EF4-FFF2-40B4-BE49-F238E27FC236}">
                  <a16:creationId xmlns:a16="http://schemas.microsoft.com/office/drawing/2014/main" id="{1BB18133-3796-4F41-BDCD-537AF7969924}"/>
                </a:ext>
              </a:extLst>
            </p:cNvPr>
            <p:cNvSpPr/>
            <p:nvPr/>
          </p:nvSpPr>
          <p:spPr bwMode="auto">
            <a:xfrm>
              <a:off x="7429500" y="2125980"/>
              <a:ext cx="3280410" cy="2796540"/>
            </a:xfrm>
            <a:custGeom>
              <a:avLst/>
              <a:gdLst>
                <a:gd name="connsiteX0" fmla="*/ 0 w 3337560"/>
                <a:gd name="connsiteY0" fmla="*/ 0 h 2796540"/>
                <a:gd name="connsiteX1" fmla="*/ 0 w 3337560"/>
                <a:gd name="connsiteY1" fmla="*/ 2796540 h 2796540"/>
                <a:gd name="connsiteX2" fmla="*/ 3337560 w 3337560"/>
                <a:gd name="connsiteY2" fmla="*/ 2796540 h 2796540"/>
              </a:gdLst>
              <a:ahLst/>
              <a:cxnLst>
                <a:cxn ang="0">
                  <a:pos x="connsiteX0" y="connsiteY0"/>
                </a:cxn>
                <a:cxn ang="0">
                  <a:pos x="connsiteX1" y="connsiteY1"/>
                </a:cxn>
                <a:cxn ang="0">
                  <a:pos x="connsiteX2" y="connsiteY2"/>
                </a:cxn>
              </a:cxnLst>
              <a:rect l="l" t="t" r="r" b="b"/>
              <a:pathLst>
                <a:path w="3337560" h="2796540">
                  <a:moveTo>
                    <a:pt x="0" y="0"/>
                  </a:moveTo>
                  <a:lnTo>
                    <a:pt x="0" y="2796540"/>
                  </a:lnTo>
                  <a:lnTo>
                    <a:pt x="3337560" y="2796540"/>
                  </a:lnTo>
                </a:path>
              </a:pathLst>
            </a:custGeom>
            <a:noFill/>
            <a:ln w="28575">
              <a:solidFill>
                <a:schemeClr val="bg1"/>
              </a:solidFill>
              <a:miter lim="800000"/>
              <a:headEnd/>
              <a:tailEnd/>
            </a:ln>
          </p:spPr>
          <p:txBody>
            <a:bodyPr rtlCol="0" anchor="ctr"/>
            <a:lstStyle/>
            <a:p>
              <a:pPr algn="ctr"/>
              <a:endParaRPr lang="en-US" dirty="0"/>
            </a:p>
          </p:txBody>
        </p:sp>
        <p:grpSp>
          <p:nvGrpSpPr>
            <p:cNvPr id="28" name="Group 27">
              <a:extLst>
                <a:ext uri="{FF2B5EF4-FFF2-40B4-BE49-F238E27FC236}">
                  <a16:creationId xmlns:a16="http://schemas.microsoft.com/office/drawing/2014/main" id="{D25FF6F1-4923-407D-86F3-2D28E26D79D3}"/>
                </a:ext>
              </a:extLst>
            </p:cNvPr>
            <p:cNvGrpSpPr/>
            <p:nvPr/>
          </p:nvGrpSpPr>
          <p:grpSpPr>
            <a:xfrm>
              <a:off x="7429500" y="4918710"/>
              <a:ext cx="3246120" cy="83820"/>
              <a:chOff x="7429500" y="4918710"/>
              <a:chExt cx="3246120" cy="83820"/>
            </a:xfrm>
          </p:grpSpPr>
          <p:cxnSp>
            <p:nvCxnSpPr>
              <p:cNvPr id="23" name="Straight Connector 22">
                <a:extLst>
                  <a:ext uri="{FF2B5EF4-FFF2-40B4-BE49-F238E27FC236}">
                    <a16:creationId xmlns:a16="http://schemas.microsoft.com/office/drawing/2014/main" id="{F999F6F8-4E49-45F4-9F1A-AA1938617C79}"/>
                  </a:ext>
                </a:extLst>
              </p:cNvPr>
              <p:cNvCxnSpPr>
                <a:cxnSpLocks/>
              </p:cNvCxnSpPr>
              <p:nvPr/>
            </p:nvCxnSpPr>
            <p:spPr bwMode="auto">
              <a:xfrm>
                <a:off x="10675620" y="4918710"/>
                <a:ext cx="0" cy="8382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E6EE2E9-378D-4124-987B-C58C2EAE8BAB}"/>
                  </a:ext>
                </a:extLst>
              </p:cNvPr>
              <p:cNvCxnSpPr>
                <a:cxnSpLocks/>
              </p:cNvCxnSpPr>
              <p:nvPr/>
            </p:nvCxnSpPr>
            <p:spPr bwMode="auto">
              <a:xfrm>
                <a:off x="9864090" y="4918710"/>
                <a:ext cx="0" cy="8382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43BC349-88C4-460D-8094-F6C114A9B026}"/>
                  </a:ext>
                </a:extLst>
              </p:cNvPr>
              <p:cNvCxnSpPr>
                <a:cxnSpLocks/>
              </p:cNvCxnSpPr>
              <p:nvPr/>
            </p:nvCxnSpPr>
            <p:spPr bwMode="auto">
              <a:xfrm>
                <a:off x="9052560" y="4918710"/>
                <a:ext cx="0" cy="8382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21077ED-E111-42B0-BB10-E3F24B16AA0E}"/>
                  </a:ext>
                </a:extLst>
              </p:cNvPr>
              <p:cNvCxnSpPr>
                <a:cxnSpLocks/>
              </p:cNvCxnSpPr>
              <p:nvPr/>
            </p:nvCxnSpPr>
            <p:spPr bwMode="auto">
              <a:xfrm>
                <a:off x="8241030" y="4918710"/>
                <a:ext cx="0" cy="8382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B5B7F296-7710-4FB7-B1A0-454CBAE40405}"/>
                  </a:ext>
                </a:extLst>
              </p:cNvPr>
              <p:cNvCxnSpPr>
                <a:cxnSpLocks/>
              </p:cNvCxnSpPr>
              <p:nvPr/>
            </p:nvCxnSpPr>
            <p:spPr bwMode="auto">
              <a:xfrm>
                <a:off x="7429500" y="4918710"/>
                <a:ext cx="0" cy="83820"/>
              </a:xfrm>
              <a:prstGeom prst="line">
                <a:avLst/>
              </a:prstGeom>
              <a:noFill/>
              <a:ln w="28575" cap="flat" cmpd="sng" algn="ctr">
                <a:solidFill>
                  <a:schemeClr val="bg1"/>
                </a:solidFill>
                <a:prstDash val="solid"/>
                <a:round/>
                <a:headEnd type="none" w="med" len="med"/>
                <a:tailEnd type="none" w="med" len="med"/>
              </a:ln>
              <a:effectLst/>
            </p:spPr>
          </p:cxnSp>
        </p:grpSp>
        <p:grpSp>
          <p:nvGrpSpPr>
            <p:cNvPr id="34" name="Group 33">
              <a:extLst>
                <a:ext uri="{FF2B5EF4-FFF2-40B4-BE49-F238E27FC236}">
                  <a16:creationId xmlns:a16="http://schemas.microsoft.com/office/drawing/2014/main" id="{33DDC86F-94C2-47CE-8E80-E4652C1F6DB5}"/>
                </a:ext>
              </a:extLst>
            </p:cNvPr>
            <p:cNvGrpSpPr/>
            <p:nvPr/>
          </p:nvGrpSpPr>
          <p:grpSpPr>
            <a:xfrm>
              <a:off x="7357110" y="2167890"/>
              <a:ext cx="83820" cy="2750820"/>
              <a:chOff x="7360920" y="2167890"/>
              <a:chExt cx="83820" cy="2750820"/>
            </a:xfrm>
          </p:grpSpPr>
          <p:cxnSp>
            <p:nvCxnSpPr>
              <p:cNvPr id="29" name="Straight Connector 28">
                <a:extLst>
                  <a:ext uri="{FF2B5EF4-FFF2-40B4-BE49-F238E27FC236}">
                    <a16:creationId xmlns:a16="http://schemas.microsoft.com/office/drawing/2014/main" id="{6BB18F9F-F093-4D0E-8CDB-CF95D0657CF1}"/>
                  </a:ext>
                </a:extLst>
              </p:cNvPr>
              <p:cNvCxnSpPr>
                <a:cxnSpLocks/>
              </p:cNvCxnSpPr>
              <p:nvPr/>
            </p:nvCxnSpPr>
            <p:spPr bwMode="auto">
              <a:xfrm rot="5400000">
                <a:off x="7402830" y="4876800"/>
                <a:ext cx="0" cy="8382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2C3A889-0356-49D5-AFDC-A41C89F3C642}"/>
                  </a:ext>
                </a:extLst>
              </p:cNvPr>
              <p:cNvCxnSpPr>
                <a:cxnSpLocks/>
              </p:cNvCxnSpPr>
              <p:nvPr/>
            </p:nvCxnSpPr>
            <p:spPr bwMode="auto">
              <a:xfrm rot="5400000">
                <a:off x="7402830" y="4189095"/>
                <a:ext cx="0" cy="8382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D2DC0A2-4C9D-4823-8AD0-2520600D47F6}"/>
                  </a:ext>
                </a:extLst>
              </p:cNvPr>
              <p:cNvCxnSpPr>
                <a:cxnSpLocks/>
              </p:cNvCxnSpPr>
              <p:nvPr/>
            </p:nvCxnSpPr>
            <p:spPr bwMode="auto">
              <a:xfrm rot="5400000">
                <a:off x="7402830" y="3501390"/>
                <a:ext cx="0" cy="8382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96967838-A3A8-41DB-B4AC-D23F0A6AFCDD}"/>
                  </a:ext>
                </a:extLst>
              </p:cNvPr>
              <p:cNvCxnSpPr>
                <a:cxnSpLocks/>
              </p:cNvCxnSpPr>
              <p:nvPr/>
            </p:nvCxnSpPr>
            <p:spPr bwMode="auto">
              <a:xfrm rot="5400000">
                <a:off x="7402830" y="2813685"/>
                <a:ext cx="0" cy="8382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4BBFF161-D376-4E8B-889D-2DFE39F0680E}"/>
                  </a:ext>
                </a:extLst>
              </p:cNvPr>
              <p:cNvCxnSpPr>
                <a:cxnSpLocks/>
              </p:cNvCxnSpPr>
              <p:nvPr/>
            </p:nvCxnSpPr>
            <p:spPr bwMode="auto">
              <a:xfrm rot="5400000">
                <a:off x="7402830" y="2125980"/>
                <a:ext cx="0" cy="83820"/>
              </a:xfrm>
              <a:prstGeom prst="line">
                <a:avLst/>
              </a:prstGeom>
              <a:noFill/>
              <a:ln w="28575" cap="flat" cmpd="sng" algn="ctr">
                <a:solidFill>
                  <a:schemeClr val="bg1"/>
                </a:solidFill>
                <a:prstDash val="solid"/>
                <a:round/>
                <a:headEnd type="none" w="med" len="med"/>
                <a:tailEnd type="none" w="med" len="med"/>
              </a:ln>
              <a:effectLst/>
            </p:spPr>
          </p:cxnSp>
        </p:grpSp>
      </p:grpSp>
      <p:sp>
        <p:nvSpPr>
          <p:cNvPr id="36" name="TextBox 35">
            <a:extLst>
              <a:ext uri="{FF2B5EF4-FFF2-40B4-BE49-F238E27FC236}">
                <a16:creationId xmlns:a16="http://schemas.microsoft.com/office/drawing/2014/main" id="{02F2318E-6C95-4797-9B2D-AD9890ED082B}"/>
              </a:ext>
            </a:extLst>
          </p:cNvPr>
          <p:cNvSpPr txBox="1"/>
          <p:nvPr/>
        </p:nvSpPr>
        <p:spPr>
          <a:xfrm>
            <a:off x="6842608" y="5132732"/>
            <a:ext cx="555581" cy="338554"/>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0</a:t>
            </a:r>
          </a:p>
        </p:txBody>
      </p:sp>
      <p:sp>
        <p:nvSpPr>
          <p:cNvPr id="37" name="TextBox 36">
            <a:extLst>
              <a:ext uri="{FF2B5EF4-FFF2-40B4-BE49-F238E27FC236}">
                <a16:creationId xmlns:a16="http://schemas.microsoft.com/office/drawing/2014/main" id="{83FA3F2C-D80E-41DE-841D-29C05F06AA3A}"/>
              </a:ext>
            </a:extLst>
          </p:cNvPr>
          <p:cNvSpPr txBox="1"/>
          <p:nvPr/>
        </p:nvSpPr>
        <p:spPr>
          <a:xfrm>
            <a:off x="7654718" y="5132732"/>
            <a:ext cx="555581" cy="338554"/>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0.25</a:t>
            </a:r>
          </a:p>
        </p:txBody>
      </p:sp>
      <p:sp>
        <p:nvSpPr>
          <p:cNvPr id="38" name="TextBox 37">
            <a:extLst>
              <a:ext uri="{FF2B5EF4-FFF2-40B4-BE49-F238E27FC236}">
                <a16:creationId xmlns:a16="http://schemas.microsoft.com/office/drawing/2014/main" id="{DD937583-F15A-48A0-974B-7BD23BB4545F}"/>
              </a:ext>
            </a:extLst>
          </p:cNvPr>
          <p:cNvSpPr txBox="1"/>
          <p:nvPr/>
        </p:nvSpPr>
        <p:spPr>
          <a:xfrm>
            <a:off x="8466828" y="5132732"/>
            <a:ext cx="555581" cy="338554"/>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0.50</a:t>
            </a:r>
          </a:p>
        </p:txBody>
      </p:sp>
      <p:sp>
        <p:nvSpPr>
          <p:cNvPr id="39" name="TextBox 38">
            <a:extLst>
              <a:ext uri="{FF2B5EF4-FFF2-40B4-BE49-F238E27FC236}">
                <a16:creationId xmlns:a16="http://schemas.microsoft.com/office/drawing/2014/main" id="{C938D91E-C14A-401E-9E62-2C0FCDEF1B5F}"/>
              </a:ext>
            </a:extLst>
          </p:cNvPr>
          <p:cNvSpPr txBox="1"/>
          <p:nvPr/>
        </p:nvSpPr>
        <p:spPr>
          <a:xfrm>
            <a:off x="9278938" y="5132732"/>
            <a:ext cx="555581" cy="338554"/>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0.75</a:t>
            </a:r>
          </a:p>
        </p:txBody>
      </p:sp>
      <p:sp>
        <p:nvSpPr>
          <p:cNvPr id="40" name="TextBox 39">
            <a:extLst>
              <a:ext uri="{FF2B5EF4-FFF2-40B4-BE49-F238E27FC236}">
                <a16:creationId xmlns:a16="http://schemas.microsoft.com/office/drawing/2014/main" id="{D36FDB87-6364-4B92-B480-9950AADFB194}"/>
              </a:ext>
            </a:extLst>
          </p:cNvPr>
          <p:cNvSpPr txBox="1"/>
          <p:nvPr/>
        </p:nvSpPr>
        <p:spPr>
          <a:xfrm>
            <a:off x="10091048" y="5132732"/>
            <a:ext cx="555581" cy="338554"/>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1.00</a:t>
            </a:r>
          </a:p>
        </p:txBody>
      </p:sp>
      <p:sp>
        <p:nvSpPr>
          <p:cNvPr id="41" name="TextBox 40">
            <a:extLst>
              <a:ext uri="{FF2B5EF4-FFF2-40B4-BE49-F238E27FC236}">
                <a16:creationId xmlns:a16="http://schemas.microsoft.com/office/drawing/2014/main" id="{BD2C3C42-89E8-4D76-8E26-F95ACA3533B6}"/>
              </a:ext>
            </a:extLst>
          </p:cNvPr>
          <p:cNvSpPr txBox="1"/>
          <p:nvPr/>
        </p:nvSpPr>
        <p:spPr>
          <a:xfrm>
            <a:off x="6552712" y="4939354"/>
            <a:ext cx="555581" cy="338554"/>
          </a:xfrm>
          <a:prstGeom prst="rect">
            <a:avLst/>
          </a:prstGeom>
          <a:noFill/>
        </p:spPr>
        <p:txBody>
          <a:bodyPr wrap="square" numCol="1" rtlCol="0">
            <a:spAutoFit/>
          </a:bodyPr>
          <a:lstStyle/>
          <a:p>
            <a:pPr algn="r"/>
            <a:r>
              <a:rPr lang="en-US" sz="1600" b="0" dirty="0">
                <a:solidFill>
                  <a:schemeClr val="bg1"/>
                </a:solidFill>
                <a:latin typeface="Calibri" panose="020F0502020204030204" pitchFamily="34" charset="0"/>
                <a:cs typeface="Calibri" panose="020F0502020204030204" pitchFamily="34" charset="0"/>
              </a:rPr>
              <a:t>0</a:t>
            </a:r>
          </a:p>
        </p:txBody>
      </p:sp>
      <p:sp>
        <p:nvSpPr>
          <p:cNvPr id="42" name="TextBox 41">
            <a:extLst>
              <a:ext uri="{FF2B5EF4-FFF2-40B4-BE49-F238E27FC236}">
                <a16:creationId xmlns:a16="http://schemas.microsoft.com/office/drawing/2014/main" id="{A18AD7FA-A730-4952-A74C-25439490E9CE}"/>
              </a:ext>
            </a:extLst>
          </p:cNvPr>
          <p:cNvSpPr txBox="1"/>
          <p:nvPr/>
        </p:nvSpPr>
        <p:spPr>
          <a:xfrm>
            <a:off x="6552712" y="4249660"/>
            <a:ext cx="555581" cy="338554"/>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0.25</a:t>
            </a:r>
          </a:p>
        </p:txBody>
      </p:sp>
      <p:sp>
        <p:nvSpPr>
          <p:cNvPr id="43" name="TextBox 42">
            <a:extLst>
              <a:ext uri="{FF2B5EF4-FFF2-40B4-BE49-F238E27FC236}">
                <a16:creationId xmlns:a16="http://schemas.microsoft.com/office/drawing/2014/main" id="{1D936A64-5E27-493E-8AF9-4396EF96131F}"/>
              </a:ext>
            </a:extLst>
          </p:cNvPr>
          <p:cNvSpPr txBox="1"/>
          <p:nvPr/>
        </p:nvSpPr>
        <p:spPr>
          <a:xfrm>
            <a:off x="6552712" y="3559965"/>
            <a:ext cx="555581" cy="338554"/>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0.50</a:t>
            </a:r>
          </a:p>
        </p:txBody>
      </p:sp>
      <p:sp>
        <p:nvSpPr>
          <p:cNvPr id="44" name="TextBox 43">
            <a:extLst>
              <a:ext uri="{FF2B5EF4-FFF2-40B4-BE49-F238E27FC236}">
                <a16:creationId xmlns:a16="http://schemas.microsoft.com/office/drawing/2014/main" id="{5EC2609D-A863-4B78-823F-F3F4F711186D}"/>
              </a:ext>
            </a:extLst>
          </p:cNvPr>
          <p:cNvSpPr txBox="1"/>
          <p:nvPr/>
        </p:nvSpPr>
        <p:spPr>
          <a:xfrm>
            <a:off x="6552712" y="2870270"/>
            <a:ext cx="555581" cy="338554"/>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0.75</a:t>
            </a:r>
          </a:p>
        </p:txBody>
      </p:sp>
      <p:sp>
        <p:nvSpPr>
          <p:cNvPr id="45" name="TextBox 44">
            <a:extLst>
              <a:ext uri="{FF2B5EF4-FFF2-40B4-BE49-F238E27FC236}">
                <a16:creationId xmlns:a16="http://schemas.microsoft.com/office/drawing/2014/main" id="{E13CDDFA-96C7-424A-AE8F-411B3B8C418C}"/>
              </a:ext>
            </a:extLst>
          </p:cNvPr>
          <p:cNvSpPr txBox="1"/>
          <p:nvPr/>
        </p:nvSpPr>
        <p:spPr>
          <a:xfrm>
            <a:off x="6552712" y="2180575"/>
            <a:ext cx="555581" cy="338554"/>
          </a:xfrm>
          <a:prstGeom prst="rect">
            <a:avLst/>
          </a:prstGeom>
          <a:noFill/>
        </p:spPr>
        <p:txBody>
          <a:bodyPr wrap="square" numCol="1" rtlCol="0">
            <a:spAutoFit/>
          </a:bodyPr>
          <a:lstStyle/>
          <a:p>
            <a:pPr algn="ctr"/>
            <a:r>
              <a:rPr lang="en-US" sz="1600" b="0" dirty="0">
                <a:solidFill>
                  <a:schemeClr val="bg1"/>
                </a:solidFill>
                <a:latin typeface="Calibri" panose="020F0502020204030204" pitchFamily="34" charset="0"/>
                <a:cs typeface="Calibri" panose="020F0502020204030204" pitchFamily="34" charset="0"/>
              </a:rPr>
              <a:t>1.00</a:t>
            </a:r>
          </a:p>
        </p:txBody>
      </p:sp>
    </p:spTree>
    <p:extLst>
      <p:ext uri="{BB962C8B-B14F-4D97-AF65-F5344CB8AC3E}">
        <p14:creationId xmlns:p14="http://schemas.microsoft.com/office/powerpoint/2010/main" val="30991465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66DBE-8E1F-4244-B0A9-D725EE353BCE}"/>
              </a:ext>
            </a:extLst>
          </p:cNvPr>
          <p:cNvSpPr>
            <a:spLocks noGrp="1"/>
          </p:cNvSpPr>
          <p:nvPr>
            <p:ph type="title"/>
          </p:nvPr>
        </p:nvSpPr>
        <p:spPr/>
        <p:txBody>
          <a:bodyPr/>
          <a:lstStyle/>
          <a:p>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APASL Guidance on HCC Screening and Surveillance in Patients Who </a:t>
            </a:r>
            <a:r>
              <a:rPr lang="en-US" dirty="0">
                <a:solidFill>
                  <a:srgbClr val="455560"/>
                </a:solidFill>
              </a:rPr>
              <a:t>A</a:t>
            </a: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re HBsAg Positive </a:t>
            </a:r>
            <a:endParaRPr lang="en-US" dirty="0"/>
          </a:p>
        </p:txBody>
      </p:sp>
      <p:sp>
        <p:nvSpPr>
          <p:cNvPr id="3" name="Content Placeholder 2">
            <a:extLst>
              <a:ext uri="{FF2B5EF4-FFF2-40B4-BE49-F238E27FC236}">
                <a16:creationId xmlns:a16="http://schemas.microsoft.com/office/drawing/2014/main" id="{391DBE8D-D902-45DD-A3AD-95CC10140FDC}"/>
              </a:ext>
            </a:extLst>
          </p:cNvPr>
          <p:cNvSpPr>
            <a:spLocks noGrp="1"/>
          </p:cNvSpPr>
          <p:nvPr>
            <p:ph sz="half" idx="1"/>
          </p:nvPr>
        </p:nvSpPr>
        <p:spPr>
          <a:xfrm>
            <a:off x="601820" y="1510730"/>
            <a:ext cx="5650814" cy="4678738"/>
          </a:xfrm>
        </p:spPr>
        <p:txBody>
          <a:bodyPr/>
          <a:lstStyle/>
          <a:p>
            <a:r>
              <a:rPr lang="en-US" sz="2200" b="1" dirty="0"/>
              <a:t>All patients with cirrhosis</a:t>
            </a:r>
            <a:r>
              <a:rPr lang="en-US" sz="2200" dirty="0"/>
              <a:t> are at high risk for HCC, irrespective of etiology, and should be screened/surveilled with </a:t>
            </a:r>
            <a:r>
              <a:rPr lang="en-US" sz="2200" b="1" dirty="0">
                <a:solidFill>
                  <a:schemeClr val="accent4"/>
                </a:solidFill>
              </a:rPr>
              <a:t>US plus AFP every 6 mo</a:t>
            </a:r>
            <a:r>
              <a:rPr lang="en-US" sz="2200" b="1" baseline="30000" dirty="0">
                <a:solidFill>
                  <a:schemeClr val="accent4"/>
                </a:solidFill>
              </a:rPr>
              <a:t>1</a:t>
            </a:r>
          </a:p>
          <a:p>
            <a:r>
              <a:rPr lang="en-US" sz="2200" dirty="0"/>
              <a:t>Among </a:t>
            </a:r>
            <a:r>
              <a:rPr lang="en-US" sz="2200" b="1" dirty="0"/>
              <a:t>HBsAg-positive patients without cirrhosis</a:t>
            </a:r>
            <a:r>
              <a:rPr lang="en-US" sz="2200" dirty="0"/>
              <a:t>, screen/surveil high-risk subgroups (based on age, sex, region, family history) with </a:t>
            </a:r>
            <a:r>
              <a:rPr lang="en-US" sz="2200" b="1" dirty="0">
                <a:solidFill>
                  <a:schemeClr val="accent4"/>
                </a:solidFill>
              </a:rPr>
              <a:t>US plus AFP every 6 mo</a:t>
            </a:r>
            <a:r>
              <a:rPr lang="en-US" sz="2200" b="1" baseline="30000" dirty="0">
                <a:solidFill>
                  <a:schemeClr val="accent4"/>
                </a:solidFill>
              </a:rPr>
              <a:t>1</a:t>
            </a:r>
            <a:endParaRPr lang="en-US" sz="2200" baseline="30000" dirty="0">
              <a:solidFill>
                <a:schemeClr val="accent4"/>
              </a:solidFill>
            </a:endParaRPr>
          </a:p>
          <a:p>
            <a:pPr lvl="1"/>
            <a:r>
              <a:rPr lang="en-US" sz="2000" dirty="0"/>
              <a:t>Asian males &gt;40 yr of age</a:t>
            </a:r>
          </a:p>
          <a:p>
            <a:pPr lvl="1"/>
            <a:r>
              <a:rPr lang="en-US" sz="2000" dirty="0"/>
              <a:t>Asian women &gt;50 yr of age</a:t>
            </a:r>
          </a:p>
          <a:p>
            <a:pPr lvl="1"/>
            <a:r>
              <a:rPr lang="en-US" sz="2000" dirty="0"/>
              <a:t>Africans &gt;20 yr of age</a:t>
            </a:r>
          </a:p>
          <a:p>
            <a:pPr lvl="1"/>
            <a:r>
              <a:rPr lang="en-US" sz="2000" dirty="0"/>
              <a:t>Persons with first-degree relative with HCC</a:t>
            </a:r>
          </a:p>
          <a:p>
            <a:endParaRPr lang="en-US" dirty="0"/>
          </a:p>
        </p:txBody>
      </p:sp>
      <p:sp>
        <p:nvSpPr>
          <p:cNvPr id="4" name="Content Placeholder 3">
            <a:extLst>
              <a:ext uri="{FF2B5EF4-FFF2-40B4-BE49-F238E27FC236}">
                <a16:creationId xmlns:a16="http://schemas.microsoft.com/office/drawing/2014/main" id="{3AECF362-E16D-4153-822B-DED4349430F4}"/>
              </a:ext>
            </a:extLst>
          </p:cNvPr>
          <p:cNvSpPr>
            <a:spLocks noGrp="1"/>
          </p:cNvSpPr>
          <p:nvPr>
            <p:ph sz="half" idx="2"/>
          </p:nvPr>
        </p:nvSpPr>
        <p:spPr/>
        <p:txBody>
          <a:bodyPr/>
          <a:lstStyle/>
          <a:p>
            <a:r>
              <a:rPr lang="en-US" sz="2200" b="1" dirty="0">
                <a:solidFill>
                  <a:schemeClr val="accent4"/>
                </a:solidFill>
              </a:rPr>
              <a:t>Asian-Pacific</a:t>
            </a:r>
            <a:r>
              <a:rPr lang="en-US" sz="2200" b="1" baseline="30000" dirty="0">
                <a:solidFill>
                  <a:schemeClr val="accent4"/>
                </a:solidFill>
              </a:rPr>
              <a:t>1</a:t>
            </a:r>
            <a:r>
              <a:rPr lang="en-US" sz="2200" b="1" dirty="0">
                <a:solidFill>
                  <a:schemeClr val="accent4"/>
                </a:solidFill>
              </a:rPr>
              <a:t>, American</a:t>
            </a:r>
            <a:r>
              <a:rPr lang="en-US" sz="2200" b="1" baseline="30000" dirty="0">
                <a:solidFill>
                  <a:schemeClr val="accent4"/>
                </a:solidFill>
              </a:rPr>
              <a:t>2</a:t>
            </a:r>
            <a:r>
              <a:rPr lang="en-US" sz="2200" b="1" dirty="0">
                <a:solidFill>
                  <a:schemeClr val="accent4"/>
                </a:solidFill>
              </a:rPr>
              <a:t>, and European</a:t>
            </a:r>
            <a:r>
              <a:rPr lang="en-US" sz="2200" b="1" baseline="30000" dirty="0">
                <a:solidFill>
                  <a:schemeClr val="accent4"/>
                </a:solidFill>
              </a:rPr>
              <a:t>3</a:t>
            </a:r>
            <a:r>
              <a:rPr lang="en-US" sz="2200" b="1" dirty="0">
                <a:solidFill>
                  <a:schemeClr val="accent4"/>
                </a:solidFill>
              </a:rPr>
              <a:t> guidelines consider US most appropriate surveillance test</a:t>
            </a:r>
            <a:endParaRPr lang="en-US" sz="2200" b="1" baseline="30000" dirty="0">
              <a:solidFill>
                <a:schemeClr val="accent4"/>
              </a:solidFill>
            </a:endParaRPr>
          </a:p>
          <a:p>
            <a:pPr lvl="1"/>
            <a:r>
              <a:rPr lang="en-US" sz="2000" dirty="0">
                <a:solidFill>
                  <a:srgbClr val="0D0D0D"/>
                </a:solidFill>
                <a:effectLst/>
                <a:latin typeface="Calibri" panose="020F0502020204030204" pitchFamily="34" charset="0"/>
                <a:ea typeface="Calibri" panose="020F0502020204030204" pitchFamily="34" charset="0"/>
                <a:cs typeface="Calibri" panose="020F0502020204030204" pitchFamily="34" charset="0"/>
              </a:rPr>
              <a:t>Some experts do not recommended AFP in patients with active liver inflammation, as the 6% to 8% gain in the detection rate </a:t>
            </a:r>
            <a:r>
              <a:rPr lang="en-US" sz="2000" dirty="0">
                <a:solidFill>
                  <a:srgbClr val="0D0D0D"/>
                </a:solidFill>
                <a:ea typeface="Calibri" panose="020F0502020204030204" pitchFamily="34" charset="0"/>
                <a:cs typeface="Calibri" panose="020F0502020204030204" pitchFamily="34" charset="0"/>
              </a:rPr>
              <a:t>may</a:t>
            </a:r>
            <a:r>
              <a:rPr lang="en-US" sz="2000" dirty="0">
                <a:solidFill>
                  <a:srgbClr val="0D0D0D"/>
                </a:solidFill>
                <a:effectLst/>
                <a:latin typeface="Calibri" panose="020F0502020204030204" pitchFamily="34" charset="0"/>
                <a:ea typeface="Calibri" panose="020F0502020204030204" pitchFamily="34" charset="0"/>
                <a:cs typeface="Calibri" panose="020F0502020204030204" pitchFamily="34" charset="0"/>
              </a:rPr>
              <a:t> not counterbalance the increase in false-positive results</a:t>
            </a:r>
            <a:r>
              <a:rPr lang="en-US" sz="2000" baseline="30000" dirty="0">
                <a:solidFill>
                  <a:srgbClr val="0D0D0D"/>
                </a:solidFill>
                <a:ea typeface="Calibri" panose="020F0502020204030204" pitchFamily="34" charset="0"/>
                <a:cs typeface="Calibri" panose="020F0502020204030204" pitchFamily="34" charset="0"/>
              </a:rPr>
              <a:t>3</a:t>
            </a:r>
            <a:endParaRPr lang="en-US" sz="2000" dirty="0"/>
          </a:p>
          <a:p>
            <a:pPr lvl="1"/>
            <a:r>
              <a:rPr lang="en-US" sz="2000" dirty="0"/>
              <a:t>AFP alone is not recommended as routine surveillance for HCC, if US is available</a:t>
            </a:r>
          </a:p>
          <a:p>
            <a:endParaRPr lang="en-US" sz="2000" dirty="0"/>
          </a:p>
          <a:p>
            <a:pPr lvl="1"/>
            <a:endParaRPr lang="en-US" sz="1800" dirty="0"/>
          </a:p>
          <a:p>
            <a:endParaRPr lang="en-US" dirty="0"/>
          </a:p>
        </p:txBody>
      </p:sp>
      <p:grpSp>
        <p:nvGrpSpPr>
          <p:cNvPr id="5" name="Group 7">
            <a:extLst>
              <a:ext uri="{FF2B5EF4-FFF2-40B4-BE49-F238E27FC236}">
                <a16:creationId xmlns:a16="http://schemas.microsoft.com/office/drawing/2014/main" id="{2461934F-1803-479B-AAB7-325732753867}"/>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6FF9AE1D-279B-4A02-A4A2-D8EB63510D9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33C3CE4B-AA27-4161-AC87-F606E7F0F9F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 name="Text Box 11">
            <a:extLst>
              <a:ext uri="{FF2B5EF4-FFF2-40B4-BE49-F238E27FC236}">
                <a16:creationId xmlns:a16="http://schemas.microsoft.com/office/drawing/2014/main" id="{D3B5641D-AC21-4CD6-A02C-40D352001B59}"/>
              </a:ext>
            </a:extLst>
          </p:cNvPr>
          <p:cNvSpPr txBox="1">
            <a:spLocks noChangeArrowheads="1"/>
          </p:cNvSpPr>
          <p:nvPr/>
        </p:nvSpPr>
        <p:spPr bwMode="auto">
          <a:xfrm>
            <a:off x="423864" y="63666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1. </a:t>
            </a:r>
            <a:r>
              <a:rPr lang="en-US" altLang="en-US" sz="1200" b="0" dirty="0" err="1">
                <a:solidFill>
                  <a:srgbClr val="455560"/>
                </a:solidFill>
                <a:latin typeface="Calibri" panose="020F0502020204030204" pitchFamily="34" charset="0"/>
              </a:rPr>
              <a:t>Omata</a:t>
            </a:r>
            <a:r>
              <a:rPr lang="en-US" altLang="en-US" sz="1200" b="0" dirty="0">
                <a:solidFill>
                  <a:srgbClr val="455560"/>
                </a:solidFill>
                <a:latin typeface="Calibri" panose="020F0502020204030204" pitchFamily="34" charset="0"/>
              </a:rPr>
              <a:t>. Hepatol Int. 2017;11:317. 2. Terrault. Hepatology. 2018;67:1560. 3. EASL CPG. J Hepatol. 2018;69:182. </a:t>
            </a:r>
          </a:p>
        </p:txBody>
      </p:sp>
    </p:spTree>
    <p:extLst>
      <p:ext uri="{BB962C8B-B14F-4D97-AF65-F5344CB8AC3E}">
        <p14:creationId xmlns:p14="http://schemas.microsoft.com/office/powerpoint/2010/main" val="25484140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4" name="Group 143">
            <a:extLst>
              <a:ext uri="{FF2B5EF4-FFF2-40B4-BE49-F238E27FC236}">
                <a16:creationId xmlns:a16="http://schemas.microsoft.com/office/drawing/2014/main" id="{50050E56-F595-D744-ACF0-4ECFD5CEED98}"/>
              </a:ext>
            </a:extLst>
          </p:cNvPr>
          <p:cNvGrpSpPr/>
          <p:nvPr/>
        </p:nvGrpSpPr>
        <p:grpSpPr>
          <a:xfrm>
            <a:off x="5850059" y="3316132"/>
            <a:ext cx="99222" cy="1186878"/>
            <a:chOff x="5850059" y="3315102"/>
            <a:chExt cx="99222" cy="1186878"/>
          </a:xfrm>
        </p:grpSpPr>
        <p:cxnSp>
          <p:nvCxnSpPr>
            <p:cNvPr id="140" name="Straight Connector 139">
              <a:extLst>
                <a:ext uri="{FF2B5EF4-FFF2-40B4-BE49-F238E27FC236}">
                  <a16:creationId xmlns:a16="http://schemas.microsoft.com/office/drawing/2014/main" id="{6AD21550-AB39-734D-B60C-114A076F5E2A}"/>
                </a:ext>
              </a:extLst>
            </p:cNvPr>
            <p:cNvCxnSpPr>
              <a:cxnSpLocks/>
            </p:cNvCxnSpPr>
            <p:nvPr/>
          </p:nvCxnSpPr>
          <p:spPr bwMode="auto">
            <a:xfrm>
              <a:off x="5899670" y="3322918"/>
              <a:ext cx="0" cy="1179062"/>
            </a:xfrm>
            <a:prstGeom prst="line">
              <a:avLst/>
            </a:prstGeom>
            <a:noFill/>
            <a:ln w="19050"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35EDF024-28A5-E340-81A3-E672AC489362}"/>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AACDE1E5-1F5B-6144-9FAA-24193C5CDEBA}"/>
                </a:ext>
              </a:extLst>
            </p:cNvPr>
            <p:cNvCxnSpPr>
              <a:cxnSpLocks/>
            </p:cNvCxnSpPr>
            <p:nvPr/>
          </p:nvCxnSpPr>
          <p:spPr bwMode="auto">
            <a:xfrm>
              <a:off x="5850059" y="4496958"/>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49" name="Group 148">
            <a:extLst>
              <a:ext uri="{FF2B5EF4-FFF2-40B4-BE49-F238E27FC236}">
                <a16:creationId xmlns:a16="http://schemas.microsoft.com/office/drawing/2014/main" id="{5C17447E-BAB4-504B-91AB-6A3DD4D6E67F}"/>
              </a:ext>
            </a:extLst>
          </p:cNvPr>
          <p:cNvGrpSpPr/>
          <p:nvPr/>
        </p:nvGrpSpPr>
        <p:grpSpPr>
          <a:xfrm>
            <a:off x="6346984" y="3037946"/>
            <a:ext cx="99222" cy="1103132"/>
            <a:chOff x="5850059" y="3315102"/>
            <a:chExt cx="99222" cy="1103132"/>
          </a:xfrm>
        </p:grpSpPr>
        <p:cxnSp>
          <p:nvCxnSpPr>
            <p:cNvPr id="150" name="Straight Connector 149">
              <a:extLst>
                <a:ext uri="{FF2B5EF4-FFF2-40B4-BE49-F238E27FC236}">
                  <a16:creationId xmlns:a16="http://schemas.microsoft.com/office/drawing/2014/main" id="{3841926D-7354-0B4E-9F19-0EF9547E91F5}"/>
                </a:ext>
              </a:extLst>
            </p:cNvPr>
            <p:cNvCxnSpPr>
              <a:cxnSpLocks/>
            </p:cNvCxnSpPr>
            <p:nvPr/>
          </p:nvCxnSpPr>
          <p:spPr bwMode="auto">
            <a:xfrm>
              <a:off x="5899670" y="3322918"/>
              <a:ext cx="0" cy="1095316"/>
            </a:xfrm>
            <a:prstGeom prst="line">
              <a:avLst/>
            </a:prstGeom>
            <a:noFill/>
            <a:ln w="19050"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A44F5CA7-AE81-3042-9DEE-9FBC9EEB085E}"/>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21581930-9379-DF4B-8A6A-F53392C2A39A}"/>
                </a:ext>
              </a:extLst>
            </p:cNvPr>
            <p:cNvCxnSpPr>
              <a:cxnSpLocks/>
            </p:cNvCxnSpPr>
            <p:nvPr/>
          </p:nvCxnSpPr>
          <p:spPr bwMode="auto">
            <a:xfrm>
              <a:off x="5850059" y="4418234"/>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54" name="Group 153">
            <a:extLst>
              <a:ext uri="{FF2B5EF4-FFF2-40B4-BE49-F238E27FC236}">
                <a16:creationId xmlns:a16="http://schemas.microsoft.com/office/drawing/2014/main" id="{6047C092-F132-2847-B033-81A904C2746E}"/>
              </a:ext>
            </a:extLst>
          </p:cNvPr>
          <p:cNvGrpSpPr/>
          <p:nvPr/>
        </p:nvGrpSpPr>
        <p:grpSpPr>
          <a:xfrm>
            <a:off x="6015748" y="3769727"/>
            <a:ext cx="99222" cy="1782297"/>
            <a:chOff x="5850059" y="3315102"/>
            <a:chExt cx="99222" cy="1782297"/>
          </a:xfrm>
        </p:grpSpPr>
        <p:cxnSp>
          <p:nvCxnSpPr>
            <p:cNvPr id="155" name="Straight Connector 154">
              <a:extLst>
                <a:ext uri="{FF2B5EF4-FFF2-40B4-BE49-F238E27FC236}">
                  <a16:creationId xmlns:a16="http://schemas.microsoft.com/office/drawing/2014/main" id="{4C4D4E5C-18F0-6043-85D3-067995B73D06}"/>
                </a:ext>
              </a:extLst>
            </p:cNvPr>
            <p:cNvCxnSpPr>
              <a:cxnSpLocks/>
            </p:cNvCxnSpPr>
            <p:nvPr/>
          </p:nvCxnSpPr>
          <p:spPr bwMode="auto">
            <a:xfrm>
              <a:off x="5899670" y="3322918"/>
              <a:ext cx="0" cy="1774481"/>
            </a:xfrm>
            <a:prstGeom prst="line">
              <a:avLst/>
            </a:prstGeom>
            <a:noFill/>
            <a:ln w="19050"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04408DD1-6F33-5149-B513-D376902B9D4F}"/>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27BC383B-6E1E-2144-9CC8-81E1D4132B6B}"/>
                </a:ext>
              </a:extLst>
            </p:cNvPr>
            <p:cNvCxnSpPr>
              <a:cxnSpLocks/>
            </p:cNvCxnSpPr>
            <p:nvPr/>
          </p:nvCxnSpPr>
          <p:spPr bwMode="auto">
            <a:xfrm>
              <a:off x="5850059" y="5097399"/>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59" name="Group 158">
            <a:extLst>
              <a:ext uri="{FF2B5EF4-FFF2-40B4-BE49-F238E27FC236}">
                <a16:creationId xmlns:a16="http://schemas.microsoft.com/office/drawing/2014/main" id="{545EB87D-C19D-9B42-87A0-6A32D176096E}"/>
              </a:ext>
            </a:extLst>
          </p:cNvPr>
          <p:cNvGrpSpPr/>
          <p:nvPr/>
        </p:nvGrpSpPr>
        <p:grpSpPr>
          <a:xfrm>
            <a:off x="6495237" y="3660740"/>
            <a:ext cx="99222" cy="2009525"/>
            <a:chOff x="5850059" y="3315102"/>
            <a:chExt cx="99222" cy="2009525"/>
          </a:xfrm>
        </p:grpSpPr>
        <p:cxnSp>
          <p:nvCxnSpPr>
            <p:cNvPr id="160" name="Straight Connector 159">
              <a:extLst>
                <a:ext uri="{FF2B5EF4-FFF2-40B4-BE49-F238E27FC236}">
                  <a16:creationId xmlns:a16="http://schemas.microsoft.com/office/drawing/2014/main" id="{DBA33BF8-009D-394A-92EF-CEE73E4F555D}"/>
                </a:ext>
              </a:extLst>
            </p:cNvPr>
            <p:cNvCxnSpPr>
              <a:cxnSpLocks/>
            </p:cNvCxnSpPr>
            <p:nvPr/>
          </p:nvCxnSpPr>
          <p:spPr bwMode="auto">
            <a:xfrm>
              <a:off x="5899670" y="3322918"/>
              <a:ext cx="0" cy="2001709"/>
            </a:xfrm>
            <a:prstGeom prst="line">
              <a:avLst/>
            </a:prstGeom>
            <a:noFill/>
            <a:ln w="19050"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410A978A-2884-6443-89E7-15F5F470C404}"/>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271B5FB3-097D-BB4A-A62E-F28E689A3D3E}"/>
                </a:ext>
              </a:extLst>
            </p:cNvPr>
            <p:cNvCxnSpPr>
              <a:cxnSpLocks/>
            </p:cNvCxnSpPr>
            <p:nvPr/>
          </p:nvCxnSpPr>
          <p:spPr bwMode="auto">
            <a:xfrm>
              <a:off x="5850059" y="5323048"/>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64" name="Group 163">
            <a:extLst>
              <a:ext uri="{FF2B5EF4-FFF2-40B4-BE49-F238E27FC236}">
                <a16:creationId xmlns:a16="http://schemas.microsoft.com/office/drawing/2014/main" id="{341E50EC-93F7-1247-B894-238A28F9C51F}"/>
              </a:ext>
            </a:extLst>
          </p:cNvPr>
          <p:cNvGrpSpPr/>
          <p:nvPr/>
        </p:nvGrpSpPr>
        <p:grpSpPr>
          <a:xfrm>
            <a:off x="6801618" y="3177860"/>
            <a:ext cx="99222" cy="1084964"/>
            <a:chOff x="5850059" y="3315102"/>
            <a:chExt cx="99222" cy="1084964"/>
          </a:xfrm>
        </p:grpSpPr>
        <p:cxnSp>
          <p:nvCxnSpPr>
            <p:cNvPr id="165" name="Straight Connector 164">
              <a:extLst>
                <a:ext uri="{FF2B5EF4-FFF2-40B4-BE49-F238E27FC236}">
                  <a16:creationId xmlns:a16="http://schemas.microsoft.com/office/drawing/2014/main" id="{DF97D948-AA07-5C44-91BD-D40D045FF2A5}"/>
                </a:ext>
              </a:extLst>
            </p:cNvPr>
            <p:cNvCxnSpPr>
              <a:cxnSpLocks/>
            </p:cNvCxnSpPr>
            <p:nvPr/>
          </p:nvCxnSpPr>
          <p:spPr bwMode="auto">
            <a:xfrm>
              <a:off x="5899670" y="3322918"/>
              <a:ext cx="0" cy="1072335"/>
            </a:xfrm>
            <a:prstGeom prst="line">
              <a:avLst/>
            </a:prstGeom>
            <a:noFill/>
            <a:ln w="19050"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510CBBFF-7F87-DD4B-B4C0-59C54019FA35}"/>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E6634DDB-D0CA-E148-9B22-E3B732EFCE78}"/>
                </a:ext>
              </a:extLst>
            </p:cNvPr>
            <p:cNvCxnSpPr>
              <a:cxnSpLocks/>
            </p:cNvCxnSpPr>
            <p:nvPr/>
          </p:nvCxnSpPr>
          <p:spPr bwMode="auto">
            <a:xfrm>
              <a:off x="5850059" y="4400066"/>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69" name="Group 168">
            <a:extLst>
              <a:ext uri="{FF2B5EF4-FFF2-40B4-BE49-F238E27FC236}">
                <a16:creationId xmlns:a16="http://schemas.microsoft.com/office/drawing/2014/main" id="{E6AE3A23-2D6C-794A-AAC8-8E8D52707EC8}"/>
              </a:ext>
            </a:extLst>
          </p:cNvPr>
          <p:cNvGrpSpPr/>
          <p:nvPr/>
        </p:nvGrpSpPr>
        <p:grpSpPr>
          <a:xfrm>
            <a:off x="6972098" y="3374188"/>
            <a:ext cx="99222" cy="2207968"/>
            <a:chOff x="5850059" y="3315102"/>
            <a:chExt cx="99222" cy="2207968"/>
          </a:xfrm>
        </p:grpSpPr>
        <p:cxnSp>
          <p:nvCxnSpPr>
            <p:cNvPr id="170" name="Straight Connector 169">
              <a:extLst>
                <a:ext uri="{FF2B5EF4-FFF2-40B4-BE49-F238E27FC236}">
                  <a16:creationId xmlns:a16="http://schemas.microsoft.com/office/drawing/2014/main" id="{03AA39DE-3BB9-D04F-9C52-B6A50A81C359}"/>
                </a:ext>
              </a:extLst>
            </p:cNvPr>
            <p:cNvCxnSpPr>
              <a:cxnSpLocks/>
            </p:cNvCxnSpPr>
            <p:nvPr/>
          </p:nvCxnSpPr>
          <p:spPr bwMode="auto">
            <a:xfrm>
              <a:off x="5899670" y="3322918"/>
              <a:ext cx="0" cy="2200152"/>
            </a:xfrm>
            <a:prstGeom prst="line">
              <a:avLst/>
            </a:prstGeom>
            <a:noFill/>
            <a:ln w="19050"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A5FB5040-F800-2A45-999A-BC9CF3F1A330}"/>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3AFDBE7F-E6C4-AA4A-AFC9-8578B37B8D9B}"/>
                </a:ext>
              </a:extLst>
            </p:cNvPr>
            <p:cNvCxnSpPr>
              <a:cxnSpLocks/>
            </p:cNvCxnSpPr>
            <p:nvPr/>
          </p:nvCxnSpPr>
          <p:spPr bwMode="auto">
            <a:xfrm>
              <a:off x="5850059" y="5523070"/>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74" name="Group 173">
            <a:extLst>
              <a:ext uri="{FF2B5EF4-FFF2-40B4-BE49-F238E27FC236}">
                <a16:creationId xmlns:a16="http://schemas.microsoft.com/office/drawing/2014/main" id="{B9DC0832-56C4-4C48-9204-42517E496F52}"/>
              </a:ext>
            </a:extLst>
          </p:cNvPr>
          <p:cNvGrpSpPr/>
          <p:nvPr/>
        </p:nvGrpSpPr>
        <p:grpSpPr>
          <a:xfrm>
            <a:off x="7304914" y="2857445"/>
            <a:ext cx="99222" cy="1109188"/>
            <a:chOff x="5850059" y="3315102"/>
            <a:chExt cx="99222" cy="1109188"/>
          </a:xfrm>
        </p:grpSpPr>
        <p:cxnSp>
          <p:nvCxnSpPr>
            <p:cNvPr id="175" name="Straight Connector 174">
              <a:extLst>
                <a:ext uri="{FF2B5EF4-FFF2-40B4-BE49-F238E27FC236}">
                  <a16:creationId xmlns:a16="http://schemas.microsoft.com/office/drawing/2014/main" id="{51548B95-D703-3D49-97EE-3DCF4E48C8CD}"/>
                </a:ext>
              </a:extLst>
            </p:cNvPr>
            <p:cNvCxnSpPr>
              <a:cxnSpLocks/>
            </p:cNvCxnSpPr>
            <p:nvPr/>
          </p:nvCxnSpPr>
          <p:spPr bwMode="auto">
            <a:xfrm>
              <a:off x="5899670" y="3322918"/>
              <a:ext cx="0" cy="1101372"/>
            </a:xfrm>
            <a:prstGeom prst="line">
              <a:avLst/>
            </a:prstGeom>
            <a:noFill/>
            <a:ln w="19050"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1C92ED51-E4E6-A444-A4C9-D8304DF231DB}"/>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B6DC7467-DC9F-5A40-B549-129FD56A88D0}"/>
                </a:ext>
              </a:extLst>
            </p:cNvPr>
            <p:cNvCxnSpPr>
              <a:cxnSpLocks/>
            </p:cNvCxnSpPr>
            <p:nvPr/>
          </p:nvCxnSpPr>
          <p:spPr bwMode="auto">
            <a:xfrm>
              <a:off x="5850059" y="4424290"/>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79" name="Group 178">
            <a:extLst>
              <a:ext uri="{FF2B5EF4-FFF2-40B4-BE49-F238E27FC236}">
                <a16:creationId xmlns:a16="http://schemas.microsoft.com/office/drawing/2014/main" id="{B6806095-CFF1-834B-804A-F1DE69599FC0}"/>
              </a:ext>
            </a:extLst>
          </p:cNvPr>
          <p:cNvGrpSpPr/>
          <p:nvPr/>
        </p:nvGrpSpPr>
        <p:grpSpPr>
          <a:xfrm>
            <a:off x="7586040" y="2154614"/>
            <a:ext cx="99222" cy="3349953"/>
            <a:chOff x="5850059" y="3315102"/>
            <a:chExt cx="99222" cy="3349953"/>
          </a:xfrm>
        </p:grpSpPr>
        <p:cxnSp>
          <p:nvCxnSpPr>
            <p:cNvPr id="180" name="Straight Connector 179">
              <a:extLst>
                <a:ext uri="{FF2B5EF4-FFF2-40B4-BE49-F238E27FC236}">
                  <a16:creationId xmlns:a16="http://schemas.microsoft.com/office/drawing/2014/main" id="{EDF00811-3F35-A348-943F-1864BD765816}"/>
                </a:ext>
              </a:extLst>
            </p:cNvPr>
            <p:cNvCxnSpPr>
              <a:cxnSpLocks/>
            </p:cNvCxnSpPr>
            <p:nvPr/>
          </p:nvCxnSpPr>
          <p:spPr bwMode="auto">
            <a:xfrm>
              <a:off x="5899670" y="3322918"/>
              <a:ext cx="0" cy="3342137"/>
            </a:xfrm>
            <a:prstGeom prst="line">
              <a:avLst/>
            </a:prstGeom>
            <a:noFill/>
            <a:ln w="19050"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0D78F9A9-32DC-4142-A1CE-7AE027C5C6ED}"/>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BF0D12B1-C7E7-BE42-AC77-1D68A5311FD8}"/>
                </a:ext>
              </a:extLst>
            </p:cNvPr>
            <p:cNvCxnSpPr>
              <a:cxnSpLocks/>
            </p:cNvCxnSpPr>
            <p:nvPr/>
          </p:nvCxnSpPr>
          <p:spPr bwMode="auto">
            <a:xfrm>
              <a:off x="5850059" y="6664873"/>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84" name="Group 183">
            <a:extLst>
              <a:ext uri="{FF2B5EF4-FFF2-40B4-BE49-F238E27FC236}">
                <a16:creationId xmlns:a16="http://schemas.microsoft.com/office/drawing/2014/main" id="{55E3FC0B-A2C2-524E-9B79-D7D08F485336}"/>
              </a:ext>
            </a:extLst>
          </p:cNvPr>
          <p:cNvGrpSpPr/>
          <p:nvPr/>
        </p:nvGrpSpPr>
        <p:grpSpPr>
          <a:xfrm>
            <a:off x="7456675" y="2781404"/>
            <a:ext cx="99222" cy="2659429"/>
            <a:chOff x="5850059" y="3315102"/>
            <a:chExt cx="99222" cy="2659429"/>
          </a:xfrm>
        </p:grpSpPr>
        <p:cxnSp>
          <p:nvCxnSpPr>
            <p:cNvPr id="185" name="Straight Connector 184">
              <a:extLst>
                <a:ext uri="{FF2B5EF4-FFF2-40B4-BE49-F238E27FC236}">
                  <a16:creationId xmlns:a16="http://schemas.microsoft.com/office/drawing/2014/main" id="{D8C9F32F-244B-BD48-BB3A-8AE74E38AED6}"/>
                </a:ext>
              </a:extLst>
            </p:cNvPr>
            <p:cNvCxnSpPr>
              <a:cxnSpLocks/>
            </p:cNvCxnSpPr>
            <p:nvPr/>
          </p:nvCxnSpPr>
          <p:spPr bwMode="auto">
            <a:xfrm>
              <a:off x="5899670" y="3322918"/>
              <a:ext cx="0" cy="2642679"/>
            </a:xfrm>
            <a:prstGeom prst="line">
              <a:avLst/>
            </a:prstGeom>
            <a:noFill/>
            <a:ln w="19050"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BE4797EB-AE44-3949-BA13-5E02283F5D8C}"/>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7C7C0F7C-F1BA-DA4B-967B-19BF4896C0E2}"/>
                </a:ext>
              </a:extLst>
            </p:cNvPr>
            <p:cNvCxnSpPr>
              <a:cxnSpLocks/>
            </p:cNvCxnSpPr>
            <p:nvPr/>
          </p:nvCxnSpPr>
          <p:spPr bwMode="auto">
            <a:xfrm>
              <a:off x="5850059" y="5974531"/>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89" name="Group 188">
            <a:extLst>
              <a:ext uri="{FF2B5EF4-FFF2-40B4-BE49-F238E27FC236}">
                <a16:creationId xmlns:a16="http://schemas.microsoft.com/office/drawing/2014/main" id="{537F016B-B853-FF48-B1D5-A58156D17210}"/>
              </a:ext>
            </a:extLst>
          </p:cNvPr>
          <p:cNvGrpSpPr/>
          <p:nvPr/>
        </p:nvGrpSpPr>
        <p:grpSpPr>
          <a:xfrm>
            <a:off x="7886878" y="3247898"/>
            <a:ext cx="99222" cy="742761"/>
            <a:chOff x="5850059" y="3315102"/>
            <a:chExt cx="99222" cy="742761"/>
          </a:xfrm>
        </p:grpSpPr>
        <p:cxnSp>
          <p:nvCxnSpPr>
            <p:cNvPr id="190" name="Straight Connector 189">
              <a:extLst>
                <a:ext uri="{FF2B5EF4-FFF2-40B4-BE49-F238E27FC236}">
                  <a16:creationId xmlns:a16="http://schemas.microsoft.com/office/drawing/2014/main" id="{CABE6C69-093C-374C-B3B2-C2D3D56C5022}"/>
                </a:ext>
              </a:extLst>
            </p:cNvPr>
            <p:cNvCxnSpPr>
              <a:cxnSpLocks/>
            </p:cNvCxnSpPr>
            <p:nvPr/>
          </p:nvCxnSpPr>
          <p:spPr bwMode="auto">
            <a:xfrm>
              <a:off x="5899670" y="3322918"/>
              <a:ext cx="0" cy="734945"/>
            </a:xfrm>
            <a:prstGeom prst="line">
              <a:avLst/>
            </a:prstGeom>
            <a:noFill/>
            <a:ln w="19050"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50BD3B4E-5797-C344-B566-EFFD61741349}"/>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6483EA01-B4FC-0846-AD1E-CC3685997306}"/>
                </a:ext>
              </a:extLst>
            </p:cNvPr>
            <p:cNvCxnSpPr>
              <a:cxnSpLocks/>
            </p:cNvCxnSpPr>
            <p:nvPr/>
          </p:nvCxnSpPr>
          <p:spPr bwMode="auto">
            <a:xfrm>
              <a:off x="5850059" y="4054896"/>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94" name="Group 193">
            <a:extLst>
              <a:ext uri="{FF2B5EF4-FFF2-40B4-BE49-F238E27FC236}">
                <a16:creationId xmlns:a16="http://schemas.microsoft.com/office/drawing/2014/main" id="{4140AE29-B06F-C140-B976-0F7ED08E05D6}"/>
              </a:ext>
            </a:extLst>
          </p:cNvPr>
          <p:cNvGrpSpPr/>
          <p:nvPr/>
        </p:nvGrpSpPr>
        <p:grpSpPr>
          <a:xfrm>
            <a:off x="8058173" y="3422827"/>
            <a:ext cx="99222" cy="1700235"/>
            <a:chOff x="5850059" y="3315102"/>
            <a:chExt cx="99222" cy="1700235"/>
          </a:xfrm>
        </p:grpSpPr>
        <p:cxnSp>
          <p:nvCxnSpPr>
            <p:cNvPr id="195" name="Straight Connector 194">
              <a:extLst>
                <a:ext uri="{FF2B5EF4-FFF2-40B4-BE49-F238E27FC236}">
                  <a16:creationId xmlns:a16="http://schemas.microsoft.com/office/drawing/2014/main" id="{5E101897-8852-C348-99A5-BF2914742076}"/>
                </a:ext>
              </a:extLst>
            </p:cNvPr>
            <p:cNvCxnSpPr>
              <a:cxnSpLocks/>
            </p:cNvCxnSpPr>
            <p:nvPr/>
          </p:nvCxnSpPr>
          <p:spPr bwMode="auto">
            <a:xfrm>
              <a:off x="5899670" y="3322918"/>
              <a:ext cx="0" cy="1692419"/>
            </a:xfrm>
            <a:prstGeom prst="line">
              <a:avLst/>
            </a:prstGeom>
            <a:noFill/>
            <a:ln w="19050"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2EF67C58-7E28-CC4D-9041-F6DD75067A94}"/>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55F98A46-80B5-BB44-8CE5-56928048CFB9}"/>
                </a:ext>
              </a:extLst>
            </p:cNvPr>
            <p:cNvCxnSpPr>
              <a:cxnSpLocks/>
            </p:cNvCxnSpPr>
            <p:nvPr/>
          </p:nvCxnSpPr>
          <p:spPr bwMode="auto">
            <a:xfrm>
              <a:off x="5850059" y="5005630"/>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99" name="Group 198">
            <a:extLst>
              <a:ext uri="{FF2B5EF4-FFF2-40B4-BE49-F238E27FC236}">
                <a16:creationId xmlns:a16="http://schemas.microsoft.com/office/drawing/2014/main" id="{C879E1A0-8EE0-474B-9409-8AA82CDB6CD4}"/>
              </a:ext>
            </a:extLst>
          </p:cNvPr>
          <p:cNvGrpSpPr/>
          <p:nvPr/>
        </p:nvGrpSpPr>
        <p:grpSpPr>
          <a:xfrm>
            <a:off x="8408896" y="3681965"/>
            <a:ext cx="99222" cy="656953"/>
            <a:chOff x="5850059" y="3315102"/>
            <a:chExt cx="99222" cy="656953"/>
          </a:xfrm>
        </p:grpSpPr>
        <p:cxnSp>
          <p:nvCxnSpPr>
            <p:cNvPr id="200" name="Straight Connector 199">
              <a:extLst>
                <a:ext uri="{FF2B5EF4-FFF2-40B4-BE49-F238E27FC236}">
                  <a16:creationId xmlns:a16="http://schemas.microsoft.com/office/drawing/2014/main" id="{4B5F4105-FC18-4046-A078-7E17C85151A0}"/>
                </a:ext>
              </a:extLst>
            </p:cNvPr>
            <p:cNvCxnSpPr>
              <a:cxnSpLocks/>
            </p:cNvCxnSpPr>
            <p:nvPr/>
          </p:nvCxnSpPr>
          <p:spPr bwMode="auto">
            <a:xfrm>
              <a:off x="5899670" y="3322918"/>
              <a:ext cx="0" cy="649137"/>
            </a:xfrm>
            <a:prstGeom prst="line">
              <a:avLst/>
            </a:prstGeom>
            <a:noFill/>
            <a:ln w="19050"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243EFF93-DFDC-8C43-9017-E331B9D146F0}"/>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9AAAE48C-B08E-B244-BADC-BA1D3528ABC6}"/>
                </a:ext>
              </a:extLst>
            </p:cNvPr>
            <p:cNvCxnSpPr>
              <a:cxnSpLocks/>
            </p:cNvCxnSpPr>
            <p:nvPr/>
          </p:nvCxnSpPr>
          <p:spPr bwMode="auto">
            <a:xfrm>
              <a:off x="5850059" y="3970115"/>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204" name="Group 203">
            <a:extLst>
              <a:ext uri="{FF2B5EF4-FFF2-40B4-BE49-F238E27FC236}">
                <a16:creationId xmlns:a16="http://schemas.microsoft.com/office/drawing/2014/main" id="{0CFC790C-4491-314B-AA18-0FB1CC78AB5A}"/>
              </a:ext>
            </a:extLst>
          </p:cNvPr>
          <p:cNvGrpSpPr/>
          <p:nvPr/>
        </p:nvGrpSpPr>
        <p:grpSpPr>
          <a:xfrm>
            <a:off x="8573990" y="3429000"/>
            <a:ext cx="99222" cy="2024179"/>
            <a:chOff x="5850059" y="3315102"/>
            <a:chExt cx="99222" cy="2024179"/>
          </a:xfrm>
        </p:grpSpPr>
        <p:cxnSp>
          <p:nvCxnSpPr>
            <p:cNvPr id="205" name="Straight Connector 204">
              <a:extLst>
                <a:ext uri="{FF2B5EF4-FFF2-40B4-BE49-F238E27FC236}">
                  <a16:creationId xmlns:a16="http://schemas.microsoft.com/office/drawing/2014/main" id="{56B0A29A-00C4-BD47-88A2-D4CE6D9A58AE}"/>
                </a:ext>
              </a:extLst>
            </p:cNvPr>
            <p:cNvCxnSpPr>
              <a:cxnSpLocks/>
            </p:cNvCxnSpPr>
            <p:nvPr/>
          </p:nvCxnSpPr>
          <p:spPr bwMode="auto">
            <a:xfrm>
              <a:off x="5899670" y="3315102"/>
              <a:ext cx="0" cy="2021067"/>
            </a:xfrm>
            <a:prstGeom prst="line">
              <a:avLst/>
            </a:prstGeom>
            <a:noFill/>
            <a:ln w="19050"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02D2F65C-0251-D346-86FC-08F4DB9FD6DD}"/>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6BBA8913-FC23-D049-B38D-F2669A1DB610}"/>
                </a:ext>
              </a:extLst>
            </p:cNvPr>
            <p:cNvCxnSpPr>
              <a:cxnSpLocks/>
            </p:cNvCxnSpPr>
            <p:nvPr/>
          </p:nvCxnSpPr>
          <p:spPr bwMode="auto">
            <a:xfrm>
              <a:off x="5850059" y="5339281"/>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210" name="Group 209">
            <a:extLst>
              <a:ext uri="{FF2B5EF4-FFF2-40B4-BE49-F238E27FC236}">
                <a16:creationId xmlns:a16="http://schemas.microsoft.com/office/drawing/2014/main" id="{CF0DA3A3-6AA8-5E4B-9A0C-C62C6E775360}"/>
              </a:ext>
            </a:extLst>
          </p:cNvPr>
          <p:cNvGrpSpPr/>
          <p:nvPr/>
        </p:nvGrpSpPr>
        <p:grpSpPr>
          <a:xfrm>
            <a:off x="8703133" y="2545974"/>
            <a:ext cx="99222" cy="2021067"/>
            <a:chOff x="5850059" y="3315102"/>
            <a:chExt cx="99222" cy="2021067"/>
          </a:xfrm>
        </p:grpSpPr>
        <p:cxnSp>
          <p:nvCxnSpPr>
            <p:cNvPr id="211" name="Straight Connector 210">
              <a:extLst>
                <a:ext uri="{FF2B5EF4-FFF2-40B4-BE49-F238E27FC236}">
                  <a16:creationId xmlns:a16="http://schemas.microsoft.com/office/drawing/2014/main" id="{9FAB7EDC-3E60-FF4E-B7C4-16F3D83B077C}"/>
                </a:ext>
              </a:extLst>
            </p:cNvPr>
            <p:cNvCxnSpPr>
              <a:cxnSpLocks/>
            </p:cNvCxnSpPr>
            <p:nvPr/>
          </p:nvCxnSpPr>
          <p:spPr bwMode="auto">
            <a:xfrm>
              <a:off x="5899670" y="3315102"/>
              <a:ext cx="0" cy="2021067"/>
            </a:xfrm>
            <a:prstGeom prst="line">
              <a:avLst/>
            </a:prstGeom>
            <a:noFill/>
            <a:ln w="19050"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A1D3339A-2B62-7A4D-8EFC-0D79BD9FBD5C}"/>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214" name="Group 213">
            <a:extLst>
              <a:ext uri="{FF2B5EF4-FFF2-40B4-BE49-F238E27FC236}">
                <a16:creationId xmlns:a16="http://schemas.microsoft.com/office/drawing/2014/main" id="{3C8D4056-9AEA-0C42-B7D3-8235203AA985}"/>
              </a:ext>
            </a:extLst>
          </p:cNvPr>
          <p:cNvGrpSpPr/>
          <p:nvPr/>
        </p:nvGrpSpPr>
        <p:grpSpPr>
          <a:xfrm>
            <a:off x="8905641" y="3896685"/>
            <a:ext cx="99222" cy="511813"/>
            <a:chOff x="5850059" y="3315102"/>
            <a:chExt cx="99222" cy="511813"/>
          </a:xfrm>
        </p:grpSpPr>
        <p:cxnSp>
          <p:nvCxnSpPr>
            <p:cNvPr id="215" name="Straight Connector 214">
              <a:extLst>
                <a:ext uri="{FF2B5EF4-FFF2-40B4-BE49-F238E27FC236}">
                  <a16:creationId xmlns:a16="http://schemas.microsoft.com/office/drawing/2014/main" id="{82AD011A-D185-2F49-91DA-E3544D8EE06F}"/>
                </a:ext>
              </a:extLst>
            </p:cNvPr>
            <p:cNvCxnSpPr>
              <a:cxnSpLocks/>
            </p:cNvCxnSpPr>
            <p:nvPr/>
          </p:nvCxnSpPr>
          <p:spPr bwMode="auto">
            <a:xfrm>
              <a:off x="5899670" y="3322918"/>
              <a:ext cx="0" cy="503997"/>
            </a:xfrm>
            <a:prstGeom prst="line">
              <a:avLst/>
            </a:prstGeom>
            <a:noFill/>
            <a:ln w="19050" cap="flat" cmpd="sng" algn="ctr">
              <a:solidFill>
                <a:schemeClr val="bg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9C7F366C-AAE2-944A-9ED0-3AB8B99DCA4E}"/>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27846D77-F2F3-E54A-AC6D-0994C89AD632}"/>
                </a:ext>
              </a:extLst>
            </p:cNvPr>
            <p:cNvCxnSpPr>
              <a:cxnSpLocks/>
            </p:cNvCxnSpPr>
            <p:nvPr/>
          </p:nvCxnSpPr>
          <p:spPr bwMode="auto">
            <a:xfrm>
              <a:off x="5850059" y="3824782"/>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219" name="Group 218">
            <a:extLst>
              <a:ext uri="{FF2B5EF4-FFF2-40B4-BE49-F238E27FC236}">
                <a16:creationId xmlns:a16="http://schemas.microsoft.com/office/drawing/2014/main" id="{3F133765-D7E9-6247-90CE-BB533C0C8B39}"/>
              </a:ext>
            </a:extLst>
          </p:cNvPr>
          <p:cNvGrpSpPr/>
          <p:nvPr/>
        </p:nvGrpSpPr>
        <p:grpSpPr>
          <a:xfrm>
            <a:off x="9363323" y="3932734"/>
            <a:ext cx="99222" cy="511813"/>
            <a:chOff x="5850059" y="3315102"/>
            <a:chExt cx="99222" cy="511813"/>
          </a:xfrm>
        </p:grpSpPr>
        <p:cxnSp>
          <p:nvCxnSpPr>
            <p:cNvPr id="220" name="Straight Connector 219">
              <a:extLst>
                <a:ext uri="{FF2B5EF4-FFF2-40B4-BE49-F238E27FC236}">
                  <a16:creationId xmlns:a16="http://schemas.microsoft.com/office/drawing/2014/main" id="{DB258EE5-4251-8049-B477-AFE981D05A7E}"/>
                </a:ext>
              </a:extLst>
            </p:cNvPr>
            <p:cNvCxnSpPr>
              <a:cxnSpLocks/>
            </p:cNvCxnSpPr>
            <p:nvPr/>
          </p:nvCxnSpPr>
          <p:spPr bwMode="auto">
            <a:xfrm>
              <a:off x="5899670" y="3322918"/>
              <a:ext cx="0" cy="503997"/>
            </a:xfrm>
            <a:prstGeom prst="line">
              <a:avLst/>
            </a:prstGeom>
            <a:noFill/>
            <a:ln w="19050"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06FDE5C2-5AAC-644A-BD2C-74B8512C29EE}"/>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37B421E2-B946-904A-9B95-6FB9A17BDC2D}"/>
                </a:ext>
              </a:extLst>
            </p:cNvPr>
            <p:cNvCxnSpPr>
              <a:cxnSpLocks/>
            </p:cNvCxnSpPr>
            <p:nvPr/>
          </p:nvCxnSpPr>
          <p:spPr bwMode="auto">
            <a:xfrm>
              <a:off x="5850059" y="3824782"/>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223" name="Group 222">
            <a:extLst>
              <a:ext uri="{FF2B5EF4-FFF2-40B4-BE49-F238E27FC236}">
                <a16:creationId xmlns:a16="http://schemas.microsoft.com/office/drawing/2014/main" id="{F06925BE-740C-AE49-BE68-E9D5625E5343}"/>
              </a:ext>
            </a:extLst>
          </p:cNvPr>
          <p:cNvGrpSpPr/>
          <p:nvPr/>
        </p:nvGrpSpPr>
        <p:grpSpPr>
          <a:xfrm>
            <a:off x="9061630" y="3601570"/>
            <a:ext cx="99222" cy="1933275"/>
            <a:chOff x="5850059" y="3315102"/>
            <a:chExt cx="99222" cy="1933275"/>
          </a:xfrm>
        </p:grpSpPr>
        <p:cxnSp>
          <p:nvCxnSpPr>
            <p:cNvPr id="224" name="Straight Connector 223">
              <a:extLst>
                <a:ext uri="{FF2B5EF4-FFF2-40B4-BE49-F238E27FC236}">
                  <a16:creationId xmlns:a16="http://schemas.microsoft.com/office/drawing/2014/main" id="{8E204DD3-4B84-2F42-8B0E-3F22CB0C3CAA}"/>
                </a:ext>
              </a:extLst>
            </p:cNvPr>
            <p:cNvCxnSpPr>
              <a:cxnSpLocks/>
            </p:cNvCxnSpPr>
            <p:nvPr/>
          </p:nvCxnSpPr>
          <p:spPr bwMode="auto">
            <a:xfrm>
              <a:off x="5899670" y="3322918"/>
              <a:ext cx="0" cy="1925459"/>
            </a:xfrm>
            <a:prstGeom prst="line">
              <a:avLst/>
            </a:prstGeom>
            <a:noFill/>
            <a:ln w="19050"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EA78653A-695E-0540-AC04-88934B116AE1}"/>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57F23BAB-6937-B647-BFA0-77AABB39B832}"/>
                </a:ext>
              </a:extLst>
            </p:cNvPr>
            <p:cNvCxnSpPr>
              <a:cxnSpLocks/>
            </p:cNvCxnSpPr>
            <p:nvPr/>
          </p:nvCxnSpPr>
          <p:spPr bwMode="auto">
            <a:xfrm>
              <a:off x="5850059" y="5240810"/>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4317ED4B-23DC-FE49-8BC0-0B58144F139D}"/>
              </a:ext>
            </a:extLst>
          </p:cNvPr>
          <p:cNvGrpSpPr/>
          <p:nvPr/>
        </p:nvGrpSpPr>
        <p:grpSpPr>
          <a:xfrm>
            <a:off x="9178921" y="3209296"/>
            <a:ext cx="99222" cy="2094424"/>
            <a:chOff x="5850059" y="3315102"/>
            <a:chExt cx="99222" cy="2094424"/>
          </a:xfrm>
        </p:grpSpPr>
        <p:cxnSp>
          <p:nvCxnSpPr>
            <p:cNvPr id="229" name="Straight Connector 228">
              <a:extLst>
                <a:ext uri="{FF2B5EF4-FFF2-40B4-BE49-F238E27FC236}">
                  <a16:creationId xmlns:a16="http://schemas.microsoft.com/office/drawing/2014/main" id="{64E96342-150E-8543-AE6C-CD9806682A70}"/>
                </a:ext>
              </a:extLst>
            </p:cNvPr>
            <p:cNvCxnSpPr>
              <a:cxnSpLocks/>
              <a:endCxn id="112" idx="0"/>
            </p:cNvCxnSpPr>
            <p:nvPr/>
          </p:nvCxnSpPr>
          <p:spPr bwMode="auto">
            <a:xfrm>
              <a:off x="5899670" y="3322918"/>
              <a:ext cx="0" cy="2086608"/>
            </a:xfrm>
            <a:prstGeom prst="line">
              <a:avLst/>
            </a:prstGeom>
            <a:noFill/>
            <a:ln w="19050"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6033EDD9-9B03-B74A-B1D5-0299A280AFF8}"/>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grpSp>
      <p:grpSp>
        <p:nvGrpSpPr>
          <p:cNvPr id="233" name="Group 232">
            <a:extLst>
              <a:ext uri="{FF2B5EF4-FFF2-40B4-BE49-F238E27FC236}">
                <a16:creationId xmlns:a16="http://schemas.microsoft.com/office/drawing/2014/main" id="{FD1F9368-A2AF-5C44-9F91-0221809E024A}"/>
              </a:ext>
            </a:extLst>
          </p:cNvPr>
          <p:cNvGrpSpPr/>
          <p:nvPr/>
        </p:nvGrpSpPr>
        <p:grpSpPr>
          <a:xfrm>
            <a:off x="9640982" y="3441035"/>
            <a:ext cx="99222" cy="2183511"/>
            <a:chOff x="5837947" y="3315102"/>
            <a:chExt cx="99222" cy="2183511"/>
          </a:xfrm>
        </p:grpSpPr>
        <p:cxnSp>
          <p:nvCxnSpPr>
            <p:cNvPr id="234" name="Straight Connector 233">
              <a:extLst>
                <a:ext uri="{FF2B5EF4-FFF2-40B4-BE49-F238E27FC236}">
                  <a16:creationId xmlns:a16="http://schemas.microsoft.com/office/drawing/2014/main" id="{A0079CBB-94BD-9548-BC2F-2262E3C2E5CB}"/>
                </a:ext>
              </a:extLst>
            </p:cNvPr>
            <p:cNvCxnSpPr>
              <a:cxnSpLocks/>
              <a:endCxn id="113" idx="0"/>
            </p:cNvCxnSpPr>
            <p:nvPr/>
          </p:nvCxnSpPr>
          <p:spPr bwMode="auto">
            <a:xfrm flipH="1">
              <a:off x="5888260" y="3322918"/>
              <a:ext cx="0" cy="2175695"/>
            </a:xfrm>
            <a:prstGeom prst="line">
              <a:avLst/>
            </a:prstGeom>
            <a:noFill/>
            <a:ln w="19050"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AB8D9141-671B-484C-ABD1-473F213D6A8E}"/>
                </a:ext>
              </a:extLst>
            </p:cNvPr>
            <p:cNvCxnSpPr>
              <a:cxnSpLocks/>
            </p:cNvCxnSpPr>
            <p:nvPr/>
          </p:nvCxnSpPr>
          <p:spPr bwMode="auto">
            <a:xfrm>
              <a:off x="5837947" y="3315102"/>
              <a:ext cx="99222" cy="0"/>
            </a:xfrm>
            <a:prstGeom prst="line">
              <a:avLst/>
            </a:prstGeom>
            <a:noFill/>
            <a:ln w="19050" cap="flat" cmpd="sng" algn="ctr">
              <a:solidFill>
                <a:schemeClr val="bg1"/>
              </a:solidFill>
              <a:prstDash val="solid"/>
              <a:round/>
              <a:headEnd type="none" w="med" len="med"/>
              <a:tailEnd type="none" w="med" len="med"/>
            </a:ln>
            <a:effectLst/>
          </p:spPr>
        </p:cxnSp>
      </p:grpSp>
      <p:sp>
        <p:nvSpPr>
          <p:cNvPr id="2" name="標題 1"/>
          <p:cNvSpPr>
            <a:spLocks noGrp="1"/>
          </p:cNvSpPr>
          <p:nvPr>
            <p:ph type="title"/>
          </p:nvPr>
        </p:nvSpPr>
        <p:spPr/>
        <p:txBody>
          <a:bodyPr/>
          <a:lstStyle/>
          <a:p>
            <a:r>
              <a:rPr lang="en-US" dirty="0"/>
              <a:t>On-Treatment AFP as a Specific Tumor Marker for HCC in Patients With Chronic Hepatitis B</a:t>
            </a:r>
          </a:p>
        </p:txBody>
      </p:sp>
      <p:sp>
        <p:nvSpPr>
          <p:cNvPr id="9" name="Content Placeholder 8">
            <a:extLst>
              <a:ext uri="{FF2B5EF4-FFF2-40B4-BE49-F238E27FC236}">
                <a16:creationId xmlns:a16="http://schemas.microsoft.com/office/drawing/2014/main" id="{FE841685-020B-4AD9-B842-F2301F9B2BF3}"/>
              </a:ext>
            </a:extLst>
          </p:cNvPr>
          <p:cNvSpPr>
            <a:spLocks noGrp="1"/>
          </p:cNvSpPr>
          <p:nvPr>
            <p:ph sz="half" idx="1"/>
          </p:nvPr>
        </p:nvSpPr>
        <p:spPr>
          <a:xfrm>
            <a:off x="601820" y="1510730"/>
            <a:ext cx="4315001" cy="4678738"/>
          </a:xfrm>
        </p:spPr>
        <p:txBody>
          <a:bodyPr/>
          <a:lstStyle/>
          <a:p>
            <a:r>
              <a:rPr lang="en-US" sz="1800" dirty="0"/>
              <a:t>Predictive value of AFP for HCC at </a:t>
            </a:r>
            <a:br>
              <a:rPr lang="en-US" sz="1800" dirty="0"/>
            </a:br>
            <a:r>
              <a:rPr lang="en-US" sz="1800" dirty="0"/>
              <a:t>20 µg/L cutoff value in analysis of previous studies in patients with and without CHB</a:t>
            </a:r>
          </a:p>
          <a:p>
            <a:pPr lvl="1"/>
            <a:r>
              <a:rPr lang="en-US" sz="1600" dirty="0"/>
              <a:t>Mean sensitivity of 64% (range: 25-100) and mean specificity of 87% (range: </a:t>
            </a:r>
            <a:br>
              <a:rPr lang="en-US" sz="1600" dirty="0"/>
            </a:br>
            <a:r>
              <a:rPr lang="en-US" sz="1600" dirty="0"/>
              <a:t>50-97)</a:t>
            </a:r>
          </a:p>
          <a:p>
            <a:pPr lvl="1"/>
            <a:r>
              <a:rPr lang="en-US" sz="1600" dirty="0"/>
              <a:t>Performance of AFP in HBsAg-positive patients inferior compared with HBsAg-negative patients </a:t>
            </a:r>
          </a:p>
          <a:p>
            <a:r>
              <a:rPr lang="en-US" sz="1800" dirty="0"/>
              <a:t>Using cutoff value of 20 µg/L in prospective study of 1531 patients with CHB on entecavir, Wong and colleagues showed sensitivity of 39% and </a:t>
            </a:r>
            <a:r>
              <a:rPr lang="en-US" sz="1800" b="1" dirty="0"/>
              <a:t>specificity of 99%</a:t>
            </a:r>
          </a:p>
          <a:p>
            <a:pPr lvl="1"/>
            <a:r>
              <a:rPr lang="en-US" sz="1600" dirty="0"/>
              <a:t>At cutoff value of 6 µg/L, sensitivity ↑ to 81%, specificity ↓ 80%</a:t>
            </a:r>
          </a:p>
        </p:txBody>
      </p:sp>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23864" y="63666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Wong. Hepatology. 2014;59:986. </a:t>
            </a:r>
          </a:p>
        </p:txBody>
      </p:sp>
      <p:grpSp>
        <p:nvGrpSpPr>
          <p:cNvPr id="5" name="Group 7">
            <a:extLst>
              <a:ext uri="{FF2B5EF4-FFF2-40B4-BE49-F238E27FC236}">
                <a16:creationId xmlns:a16="http://schemas.microsoft.com/office/drawing/2014/main" id="{F009EE58-7747-4C84-B0A3-1AA62EE91CF1}"/>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E7AF7ACE-41DF-42B9-9EBF-5FDA6155B13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9D34965-71CA-4DAD-8B17-64413F4333C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cxnSp>
        <p:nvCxnSpPr>
          <p:cNvPr id="15" name="Straight Arrow Connector 8">
            <a:extLst>
              <a:ext uri="{FF2B5EF4-FFF2-40B4-BE49-F238E27FC236}">
                <a16:creationId xmlns:a16="http://schemas.microsoft.com/office/drawing/2014/main" id="{E86EFC57-92F1-4346-ADFD-F5FEB0AFE8F3}"/>
              </a:ext>
            </a:extLst>
          </p:cNvPr>
          <p:cNvCxnSpPr>
            <a:cxnSpLocks/>
          </p:cNvCxnSpPr>
          <p:nvPr/>
        </p:nvCxnSpPr>
        <p:spPr>
          <a:xfrm>
            <a:off x="5670278" y="6172786"/>
            <a:ext cx="1870042" cy="112"/>
          </a:xfrm>
          <a:prstGeom prst="straightConnector1">
            <a:avLst/>
          </a:prstGeom>
          <a:ln>
            <a:solidFill>
              <a:schemeClr val="accent3"/>
            </a:solidFill>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AAE5E8DD-9A82-431D-9A76-CDAA86329AAA}"/>
              </a:ext>
            </a:extLst>
          </p:cNvPr>
          <p:cNvSpPr txBox="1"/>
          <p:nvPr/>
        </p:nvSpPr>
        <p:spPr>
          <a:xfrm>
            <a:off x="5331180" y="1415159"/>
            <a:ext cx="6381569" cy="369332"/>
          </a:xfrm>
          <a:prstGeom prst="rect">
            <a:avLst/>
          </a:prstGeom>
          <a:noFill/>
        </p:spPr>
        <p:txBody>
          <a:bodyPr wrap="square" numCol="1" rtlCol="0">
            <a:spAutoFit/>
          </a:bodyPr>
          <a:lstStyle/>
          <a:p>
            <a:pPr algn="ctr"/>
            <a:r>
              <a:rPr lang="en-US" dirty="0">
                <a:solidFill>
                  <a:schemeClr val="bg1"/>
                </a:solidFill>
                <a:latin typeface="Calibri" panose="020F0502020204030204" pitchFamily="34" charset="0"/>
                <a:cs typeface="Calibri" panose="020F0502020204030204" pitchFamily="34" charset="0"/>
              </a:rPr>
              <a:t>Boxplot of AFP, ALT, and HBV DNA Levels by Time on Entecavir</a:t>
            </a:r>
          </a:p>
        </p:txBody>
      </p:sp>
      <p:cxnSp>
        <p:nvCxnSpPr>
          <p:cNvPr id="8" name="Straight Connector 7">
            <a:extLst>
              <a:ext uri="{FF2B5EF4-FFF2-40B4-BE49-F238E27FC236}">
                <a16:creationId xmlns:a16="http://schemas.microsoft.com/office/drawing/2014/main" id="{018DF153-516B-4E46-BD14-4804A693DC4A}"/>
              </a:ext>
            </a:extLst>
          </p:cNvPr>
          <p:cNvCxnSpPr>
            <a:cxnSpLocks/>
          </p:cNvCxnSpPr>
          <p:nvPr/>
        </p:nvCxnSpPr>
        <p:spPr bwMode="auto">
          <a:xfrm>
            <a:off x="5690373" y="1860272"/>
            <a:ext cx="2207" cy="437431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4FB427EF-FE6A-0846-8F88-37C98774D69B}"/>
              </a:ext>
            </a:extLst>
          </p:cNvPr>
          <p:cNvCxnSpPr/>
          <p:nvPr/>
        </p:nvCxnSpPr>
        <p:spPr bwMode="auto">
          <a:xfrm>
            <a:off x="5661313" y="6225617"/>
            <a:ext cx="417409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FED52E6B-0502-6241-89E2-13CE388FB03A}"/>
              </a:ext>
            </a:extLst>
          </p:cNvPr>
          <p:cNvCxnSpPr>
            <a:cxnSpLocks/>
          </p:cNvCxnSpPr>
          <p:nvPr/>
        </p:nvCxnSpPr>
        <p:spPr bwMode="auto">
          <a:xfrm flipH="1">
            <a:off x="5626365" y="21873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51FA7736-EC7E-5F41-80E2-C03D500A5ED4}"/>
              </a:ext>
            </a:extLst>
          </p:cNvPr>
          <p:cNvCxnSpPr>
            <a:cxnSpLocks/>
          </p:cNvCxnSpPr>
          <p:nvPr/>
        </p:nvCxnSpPr>
        <p:spPr bwMode="auto">
          <a:xfrm flipH="1">
            <a:off x="5626365" y="25549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475F9EC-0A7F-A847-890E-2532DED73C20}"/>
              </a:ext>
            </a:extLst>
          </p:cNvPr>
          <p:cNvCxnSpPr>
            <a:cxnSpLocks/>
          </p:cNvCxnSpPr>
          <p:nvPr/>
        </p:nvCxnSpPr>
        <p:spPr bwMode="auto">
          <a:xfrm flipH="1">
            <a:off x="5626365" y="29762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E63F7B6-033A-3A42-91A7-4C8445F8A4C4}"/>
              </a:ext>
            </a:extLst>
          </p:cNvPr>
          <p:cNvCxnSpPr>
            <a:cxnSpLocks/>
          </p:cNvCxnSpPr>
          <p:nvPr/>
        </p:nvCxnSpPr>
        <p:spPr bwMode="auto">
          <a:xfrm flipH="1">
            <a:off x="5626365" y="35496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44122D7-C130-1B42-90F5-A63245E13D37}"/>
              </a:ext>
            </a:extLst>
          </p:cNvPr>
          <p:cNvCxnSpPr>
            <a:cxnSpLocks/>
          </p:cNvCxnSpPr>
          <p:nvPr/>
        </p:nvCxnSpPr>
        <p:spPr bwMode="auto">
          <a:xfrm flipH="1">
            <a:off x="5626365" y="43389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7D89EB94-6CC2-1A44-BCB3-226F1FA7053B}"/>
              </a:ext>
            </a:extLst>
          </p:cNvPr>
          <p:cNvCxnSpPr>
            <a:cxnSpLocks/>
          </p:cNvCxnSpPr>
          <p:nvPr/>
        </p:nvCxnSpPr>
        <p:spPr bwMode="auto">
          <a:xfrm flipH="1">
            <a:off x="5626365" y="56746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0CF9797-9768-E348-9265-58720951A922}"/>
              </a:ext>
            </a:extLst>
          </p:cNvPr>
          <p:cNvCxnSpPr>
            <a:cxnSpLocks/>
          </p:cNvCxnSpPr>
          <p:nvPr/>
        </p:nvCxnSpPr>
        <p:spPr bwMode="auto">
          <a:xfrm>
            <a:off x="6056670" y="62345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A58B0CF2-C868-E641-A82B-7C076FD9FFF4}"/>
              </a:ext>
            </a:extLst>
          </p:cNvPr>
          <p:cNvCxnSpPr>
            <a:cxnSpLocks/>
          </p:cNvCxnSpPr>
          <p:nvPr/>
        </p:nvCxnSpPr>
        <p:spPr bwMode="auto">
          <a:xfrm>
            <a:off x="6549729" y="62345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C1AEFBA-E3D8-D640-909A-363411CD10DF}"/>
              </a:ext>
            </a:extLst>
          </p:cNvPr>
          <p:cNvCxnSpPr>
            <a:cxnSpLocks/>
          </p:cNvCxnSpPr>
          <p:nvPr/>
        </p:nvCxnSpPr>
        <p:spPr bwMode="auto">
          <a:xfrm>
            <a:off x="7042788" y="62345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2C283B68-3609-9341-ADBC-30B34999DC1D}"/>
              </a:ext>
            </a:extLst>
          </p:cNvPr>
          <p:cNvCxnSpPr>
            <a:cxnSpLocks/>
          </p:cNvCxnSpPr>
          <p:nvPr/>
        </p:nvCxnSpPr>
        <p:spPr bwMode="auto">
          <a:xfrm>
            <a:off x="7535847" y="62345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89F16D8-04E4-4A4E-B64D-C490B91644E4}"/>
              </a:ext>
            </a:extLst>
          </p:cNvPr>
          <p:cNvCxnSpPr>
            <a:cxnSpLocks/>
          </p:cNvCxnSpPr>
          <p:nvPr/>
        </p:nvCxnSpPr>
        <p:spPr bwMode="auto">
          <a:xfrm>
            <a:off x="8028906" y="62345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EEA19A8B-8505-364C-831F-D3BAC42F59ED}"/>
              </a:ext>
            </a:extLst>
          </p:cNvPr>
          <p:cNvCxnSpPr>
            <a:cxnSpLocks/>
          </p:cNvCxnSpPr>
          <p:nvPr/>
        </p:nvCxnSpPr>
        <p:spPr bwMode="auto">
          <a:xfrm>
            <a:off x="8521965" y="62345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1500F83E-A33E-F944-8F26-5378B155D990}"/>
              </a:ext>
            </a:extLst>
          </p:cNvPr>
          <p:cNvCxnSpPr>
            <a:cxnSpLocks/>
          </p:cNvCxnSpPr>
          <p:nvPr/>
        </p:nvCxnSpPr>
        <p:spPr bwMode="auto">
          <a:xfrm>
            <a:off x="9015024" y="62345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D2D98B0C-C639-BF4A-9B6C-AAFD8F903561}"/>
              </a:ext>
            </a:extLst>
          </p:cNvPr>
          <p:cNvCxnSpPr>
            <a:cxnSpLocks/>
          </p:cNvCxnSpPr>
          <p:nvPr/>
        </p:nvCxnSpPr>
        <p:spPr bwMode="auto">
          <a:xfrm>
            <a:off x="9508082" y="6234582"/>
            <a:ext cx="0" cy="64008"/>
          </a:xfrm>
          <a:prstGeom prst="line">
            <a:avLst/>
          </a:prstGeom>
          <a:noFill/>
          <a:ln w="28575" cap="flat" cmpd="sng" algn="ctr">
            <a:solidFill>
              <a:schemeClr val="bg1"/>
            </a:solidFill>
            <a:prstDash val="solid"/>
            <a:round/>
            <a:headEnd type="none" w="med" len="med"/>
            <a:tailEnd type="none" w="med" len="med"/>
          </a:ln>
          <a:effectLst/>
        </p:spPr>
      </p:cxnSp>
      <p:sp>
        <p:nvSpPr>
          <p:cNvPr id="35" name="TextBox 34">
            <a:extLst>
              <a:ext uri="{FF2B5EF4-FFF2-40B4-BE49-F238E27FC236}">
                <a16:creationId xmlns:a16="http://schemas.microsoft.com/office/drawing/2014/main" id="{ED430B59-C528-6C4E-BD10-CADDBCF9FEDE}"/>
              </a:ext>
            </a:extLst>
          </p:cNvPr>
          <p:cNvSpPr txBox="1"/>
          <p:nvPr/>
        </p:nvSpPr>
        <p:spPr bwMode="auto">
          <a:xfrm>
            <a:off x="9015024" y="1860272"/>
            <a:ext cx="87867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ALT</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AFP</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HBV DNA</a:t>
            </a:r>
          </a:p>
        </p:txBody>
      </p:sp>
      <p:cxnSp>
        <p:nvCxnSpPr>
          <p:cNvPr id="38" name="Straight Connector 37">
            <a:extLst>
              <a:ext uri="{FF2B5EF4-FFF2-40B4-BE49-F238E27FC236}">
                <a16:creationId xmlns:a16="http://schemas.microsoft.com/office/drawing/2014/main" id="{BB4E4954-5C1B-2C45-AA56-4DC396C2C4E9}"/>
              </a:ext>
            </a:extLst>
          </p:cNvPr>
          <p:cNvCxnSpPr>
            <a:cxnSpLocks/>
          </p:cNvCxnSpPr>
          <p:nvPr/>
        </p:nvCxnSpPr>
        <p:spPr bwMode="auto">
          <a:xfrm>
            <a:off x="9845061" y="1900517"/>
            <a:ext cx="12644" cy="4334065"/>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C5981CC-93FD-6F44-8D43-C38EDFF97902}"/>
              </a:ext>
            </a:extLst>
          </p:cNvPr>
          <p:cNvCxnSpPr>
            <a:cxnSpLocks/>
          </p:cNvCxnSpPr>
          <p:nvPr/>
        </p:nvCxnSpPr>
        <p:spPr bwMode="auto">
          <a:xfrm>
            <a:off x="9857705" y="254597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85D44C3B-142C-1147-8AEE-7F7EE3D2BD16}"/>
              </a:ext>
            </a:extLst>
          </p:cNvPr>
          <p:cNvCxnSpPr>
            <a:cxnSpLocks/>
          </p:cNvCxnSpPr>
          <p:nvPr/>
        </p:nvCxnSpPr>
        <p:spPr bwMode="auto">
          <a:xfrm>
            <a:off x="9857705" y="29762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95B42255-A504-A841-9805-70D66E110E1E}"/>
              </a:ext>
            </a:extLst>
          </p:cNvPr>
          <p:cNvCxnSpPr>
            <a:cxnSpLocks/>
          </p:cNvCxnSpPr>
          <p:nvPr/>
        </p:nvCxnSpPr>
        <p:spPr bwMode="auto">
          <a:xfrm>
            <a:off x="9857705" y="35496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87BE85B2-968F-8E48-86BF-244AA6FDF41B}"/>
              </a:ext>
            </a:extLst>
          </p:cNvPr>
          <p:cNvCxnSpPr>
            <a:cxnSpLocks/>
          </p:cNvCxnSpPr>
          <p:nvPr/>
        </p:nvCxnSpPr>
        <p:spPr bwMode="auto">
          <a:xfrm>
            <a:off x="9857705" y="43389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956BEC93-64E7-F549-A780-5ACF7E6CF973}"/>
              </a:ext>
            </a:extLst>
          </p:cNvPr>
          <p:cNvCxnSpPr>
            <a:cxnSpLocks/>
          </p:cNvCxnSpPr>
          <p:nvPr/>
        </p:nvCxnSpPr>
        <p:spPr bwMode="auto">
          <a:xfrm>
            <a:off x="9857705" y="56746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Arrow Connector 9">
            <a:extLst>
              <a:ext uri="{FF2B5EF4-FFF2-40B4-BE49-F238E27FC236}">
                <a16:creationId xmlns:a16="http://schemas.microsoft.com/office/drawing/2014/main" id="{EB0F2944-92B2-4372-8D09-7A9DC77623AE}"/>
              </a:ext>
            </a:extLst>
          </p:cNvPr>
          <p:cNvCxnSpPr>
            <a:cxnSpLocks/>
          </p:cNvCxnSpPr>
          <p:nvPr/>
        </p:nvCxnSpPr>
        <p:spPr>
          <a:xfrm>
            <a:off x="7555897" y="6172786"/>
            <a:ext cx="2326655" cy="16682"/>
          </a:xfrm>
          <a:prstGeom prst="straightConnector1">
            <a:avLst/>
          </a:prstGeom>
          <a:ln>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45" name="TextBox 44">
            <a:extLst>
              <a:ext uri="{FF2B5EF4-FFF2-40B4-BE49-F238E27FC236}">
                <a16:creationId xmlns:a16="http://schemas.microsoft.com/office/drawing/2014/main" id="{D9E70B09-3122-704F-A158-CAFB457C8E86}"/>
              </a:ext>
            </a:extLst>
          </p:cNvPr>
          <p:cNvSpPr txBox="1"/>
          <p:nvPr/>
        </p:nvSpPr>
        <p:spPr bwMode="auto">
          <a:xfrm>
            <a:off x="5626365" y="6439281"/>
            <a:ext cx="42313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Time (in Mo) Relative to Entecavir Therapy</a:t>
            </a:r>
          </a:p>
        </p:txBody>
      </p:sp>
      <p:sp>
        <p:nvSpPr>
          <p:cNvPr id="46" name="TextBox 45">
            <a:extLst>
              <a:ext uri="{FF2B5EF4-FFF2-40B4-BE49-F238E27FC236}">
                <a16:creationId xmlns:a16="http://schemas.microsoft.com/office/drawing/2014/main" id="{14F1B460-C5CD-5847-ABFF-D724DEF18C44}"/>
              </a:ext>
            </a:extLst>
          </p:cNvPr>
          <p:cNvSpPr txBox="1"/>
          <p:nvPr/>
        </p:nvSpPr>
        <p:spPr bwMode="auto">
          <a:xfrm>
            <a:off x="5731705" y="6233180"/>
            <a:ext cx="6187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47" name="TextBox 46">
            <a:extLst>
              <a:ext uri="{FF2B5EF4-FFF2-40B4-BE49-F238E27FC236}">
                <a16:creationId xmlns:a16="http://schemas.microsoft.com/office/drawing/2014/main" id="{3F857883-3E36-DD44-BFCD-3597C8AFC14B}"/>
              </a:ext>
            </a:extLst>
          </p:cNvPr>
          <p:cNvSpPr txBox="1"/>
          <p:nvPr/>
        </p:nvSpPr>
        <p:spPr bwMode="auto">
          <a:xfrm>
            <a:off x="6223773" y="6233180"/>
            <a:ext cx="6187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48" name="TextBox 47">
            <a:extLst>
              <a:ext uri="{FF2B5EF4-FFF2-40B4-BE49-F238E27FC236}">
                <a16:creationId xmlns:a16="http://schemas.microsoft.com/office/drawing/2014/main" id="{2042F1FD-9985-9A4C-8038-06E712F8B7A6}"/>
              </a:ext>
            </a:extLst>
          </p:cNvPr>
          <p:cNvSpPr txBox="1"/>
          <p:nvPr/>
        </p:nvSpPr>
        <p:spPr bwMode="auto">
          <a:xfrm>
            <a:off x="6715841" y="6233180"/>
            <a:ext cx="6187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49" name="TextBox 48">
            <a:extLst>
              <a:ext uri="{FF2B5EF4-FFF2-40B4-BE49-F238E27FC236}">
                <a16:creationId xmlns:a16="http://schemas.microsoft.com/office/drawing/2014/main" id="{5C6E4FE7-007E-D542-8A8F-08FF5AE7927A}"/>
              </a:ext>
            </a:extLst>
          </p:cNvPr>
          <p:cNvSpPr txBox="1"/>
          <p:nvPr/>
        </p:nvSpPr>
        <p:spPr bwMode="auto">
          <a:xfrm>
            <a:off x="7241362" y="6233180"/>
            <a:ext cx="6187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0" name="TextBox 49">
            <a:extLst>
              <a:ext uri="{FF2B5EF4-FFF2-40B4-BE49-F238E27FC236}">
                <a16:creationId xmlns:a16="http://schemas.microsoft.com/office/drawing/2014/main" id="{A6675D49-6416-D144-8416-F50692016203}"/>
              </a:ext>
            </a:extLst>
          </p:cNvPr>
          <p:cNvSpPr txBox="1"/>
          <p:nvPr/>
        </p:nvSpPr>
        <p:spPr bwMode="auto">
          <a:xfrm>
            <a:off x="7717907" y="6233180"/>
            <a:ext cx="6187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51" name="TextBox 50">
            <a:extLst>
              <a:ext uri="{FF2B5EF4-FFF2-40B4-BE49-F238E27FC236}">
                <a16:creationId xmlns:a16="http://schemas.microsoft.com/office/drawing/2014/main" id="{D2BA965F-9BB3-BE4A-8E3A-490E91BD0B94}"/>
              </a:ext>
            </a:extLst>
          </p:cNvPr>
          <p:cNvSpPr txBox="1"/>
          <p:nvPr/>
        </p:nvSpPr>
        <p:spPr bwMode="auto">
          <a:xfrm>
            <a:off x="8209975" y="6233180"/>
            <a:ext cx="6187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52" name="TextBox 51">
            <a:extLst>
              <a:ext uri="{FF2B5EF4-FFF2-40B4-BE49-F238E27FC236}">
                <a16:creationId xmlns:a16="http://schemas.microsoft.com/office/drawing/2014/main" id="{EECB9805-DC8A-BB4A-9808-D463CD9781BA}"/>
              </a:ext>
            </a:extLst>
          </p:cNvPr>
          <p:cNvSpPr txBox="1"/>
          <p:nvPr/>
        </p:nvSpPr>
        <p:spPr bwMode="auto">
          <a:xfrm>
            <a:off x="8695264" y="6233180"/>
            <a:ext cx="6187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53" name="TextBox 52">
            <a:extLst>
              <a:ext uri="{FF2B5EF4-FFF2-40B4-BE49-F238E27FC236}">
                <a16:creationId xmlns:a16="http://schemas.microsoft.com/office/drawing/2014/main" id="{8E218B38-D910-194B-9F88-D4688DFD8690}"/>
              </a:ext>
            </a:extLst>
          </p:cNvPr>
          <p:cNvSpPr txBox="1"/>
          <p:nvPr/>
        </p:nvSpPr>
        <p:spPr bwMode="auto">
          <a:xfrm>
            <a:off x="9187329" y="6233180"/>
            <a:ext cx="6187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54" name="TextBox 53">
            <a:extLst>
              <a:ext uri="{FF2B5EF4-FFF2-40B4-BE49-F238E27FC236}">
                <a16:creationId xmlns:a16="http://schemas.microsoft.com/office/drawing/2014/main" id="{818E6986-A16E-334B-9AE6-EB03305B221A}"/>
              </a:ext>
            </a:extLst>
          </p:cNvPr>
          <p:cNvSpPr txBox="1"/>
          <p:nvPr/>
        </p:nvSpPr>
        <p:spPr bwMode="auto">
          <a:xfrm>
            <a:off x="9845061" y="5509716"/>
            <a:ext cx="3235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57" name="TextBox 56">
            <a:extLst>
              <a:ext uri="{FF2B5EF4-FFF2-40B4-BE49-F238E27FC236}">
                <a16:creationId xmlns:a16="http://schemas.microsoft.com/office/drawing/2014/main" id="{4E0F75AD-58A7-3E41-8EA5-67B9E38F599C}"/>
              </a:ext>
            </a:extLst>
          </p:cNvPr>
          <p:cNvSpPr txBox="1"/>
          <p:nvPr/>
        </p:nvSpPr>
        <p:spPr bwMode="auto">
          <a:xfrm>
            <a:off x="9845061" y="4167405"/>
            <a:ext cx="4553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58" name="TextBox 57">
            <a:extLst>
              <a:ext uri="{FF2B5EF4-FFF2-40B4-BE49-F238E27FC236}">
                <a16:creationId xmlns:a16="http://schemas.microsoft.com/office/drawing/2014/main" id="{1672F7E2-3A84-5D4C-830F-A8FDEDCE08E7}"/>
              </a:ext>
            </a:extLst>
          </p:cNvPr>
          <p:cNvSpPr txBox="1"/>
          <p:nvPr/>
        </p:nvSpPr>
        <p:spPr bwMode="auto">
          <a:xfrm>
            <a:off x="9845061" y="3374188"/>
            <a:ext cx="5513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59" name="TextBox 58">
            <a:extLst>
              <a:ext uri="{FF2B5EF4-FFF2-40B4-BE49-F238E27FC236}">
                <a16:creationId xmlns:a16="http://schemas.microsoft.com/office/drawing/2014/main" id="{E2711FB6-3CE0-8A49-A3F8-6CF9520F55FE}"/>
              </a:ext>
            </a:extLst>
          </p:cNvPr>
          <p:cNvSpPr txBox="1"/>
          <p:nvPr/>
        </p:nvSpPr>
        <p:spPr bwMode="auto">
          <a:xfrm>
            <a:off x="9845061" y="2805693"/>
            <a:ext cx="7485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1000</a:t>
            </a:r>
          </a:p>
        </p:txBody>
      </p:sp>
      <p:sp>
        <p:nvSpPr>
          <p:cNvPr id="60" name="TextBox 59">
            <a:extLst>
              <a:ext uri="{FF2B5EF4-FFF2-40B4-BE49-F238E27FC236}">
                <a16:creationId xmlns:a16="http://schemas.microsoft.com/office/drawing/2014/main" id="{62CE0686-66B8-D645-9518-1FCBB7AC183C}"/>
              </a:ext>
            </a:extLst>
          </p:cNvPr>
          <p:cNvSpPr txBox="1"/>
          <p:nvPr/>
        </p:nvSpPr>
        <p:spPr bwMode="auto">
          <a:xfrm>
            <a:off x="9845061" y="2370431"/>
            <a:ext cx="884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10,000</a:t>
            </a:r>
          </a:p>
        </p:txBody>
      </p:sp>
      <p:sp>
        <p:nvSpPr>
          <p:cNvPr id="61" name="TextBox 60">
            <a:extLst>
              <a:ext uri="{FF2B5EF4-FFF2-40B4-BE49-F238E27FC236}">
                <a16:creationId xmlns:a16="http://schemas.microsoft.com/office/drawing/2014/main" id="{7BA54940-8967-824D-A975-7E019EEBC105}"/>
              </a:ext>
            </a:extLst>
          </p:cNvPr>
          <p:cNvSpPr txBox="1"/>
          <p:nvPr/>
        </p:nvSpPr>
        <p:spPr bwMode="auto">
          <a:xfrm rot="16200000">
            <a:off x="8767964" y="3956426"/>
            <a:ext cx="31286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ALT (IU/L)</a:t>
            </a:r>
          </a:p>
        </p:txBody>
      </p:sp>
      <p:sp>
        <p:nvSpPr>
          <p:cNvPr id="62" name="TextBox 61">
            <a:extLst>
              <a:ext uri="{FF2B5EF4-FFF2-40B4-BE49-F238E27FC236}">
                <a16:creationId xmlns:a16="http://schemas.microsoft.com/office/drawing/2014/main" id="{6EE62BEE-154B-B541-B93B-F36C1E683F59}"/>
              </a:ext>
            </a:extLst>
          </p:cNvPr>
          <p:cNvSpPr txBox="1"/>
          <p:nvPr/>
        </p:nvSpPr>
        <p:spPr bwMode="auto">
          <a:xfrm rot="16200000">
            <a:off x="3356534" y="3783672"/>
            <a:ext cx="3500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AFP (</a:t>
            </a:r>
            <a:r>
              <a:rPr lang="el-GR" sz="1400" dirty="0">
                <a:solidFill>
                  <a:schemeClr val="bg1"/>
                </a:solidFill>
                <a:latin typeface="Calibri" panose="020F0502020204030204" pitchFamily="34" charset="0"/>
              </a:rPr>
              <a:t>μ</a:t>
            </a:r>
            <a:r>
              <a:rPr lang="en-US" sz="1400" dirty="0">
                <a:solidFill>
                  <a:schemeClr val="bg1"/>
                </a:solidFill>
                <a:latin typeface="Calibri" panose="020F0502020204030204" pitchFamily="34" charset="0"/>
              </a:rPr>
              <a:t>g/L)</a:t>
            </a:r>
          </a:p>
        </p:txBody>
      </p:sp>
      <p:sp>
        <p:nvSpPr>
          <p:cNvPr id="63" name="TextBox 62">
            <a:extLst>
              <a:ext uri="{FF2B5EF4-FFF2-40B4-BE49-F238E27FC236}">
                <a16:creationId xmlns:a16="http://schemas.microsoft.com/office/drawing/2014/main" id="{69F77CC9-8F38-454E-AF8E-B273EF250296}"/>
              </a:ext>
            </a:extLst>
          </p:cNvPr>
          <p:cNvSpPr txBox="1"/>
          <p:nvPr/>
        </p:nvSpPr>
        <p:spPr bwMode="auto">
          <a:xfrm>
            <a:off x="4857183" y="2044246"/>
            <a:ext cx="8203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100,000</a:t>
            </a:r>
          </a:p>
        </p:txBody>
      </p:sp>
      <p:sp>
        <p:nvSpPr>
          <p:cNvPr id="64" name="TextBox 63">
            <a:extLst>
              <a:ext uri="{FF2B5EF4-FFF2-40B4-BE49-F238E27FC236}">
                <a16:creationId xmlns:a16="http://schemas.microsoft.com/office/drawing/2014/main" id="{405FA5AF-277D-6347-B87C-11B5106C6F1B}"/>
              </a:ext>
            </a:extLst>
          </p:cNvPr>
          <p:cNvSpPr txBox="1"/>
          <p:nvPr/>
        </p:nvSpPr>
        <p:spPr bwMode="auto">
          <a:xfrm>
            <a:off x="4857183" y="2392086"/>
            <a:ext cx="8203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10,000</a:t>
            </a:r>
          </a:p>
        </p:txBody>
      </p:sp>
      <p:sp>
        <p:nvSpPr>
          <p:cNvPr id="65" name="TextBox 64">
            <a:extLst>
              <a:ext uri="{FF2B5EF4-FFF2-40B4-BE49-F238E27FC236}">
                <a16:creationId xmlns:a16="http://schemas.microsoft.com/office/drawing/2014/main" id="{927E17CC-AEA0-044F-8679-00CEB48A3918}"/>
              </a:ext>
            </a:extLst>
          </p:cNvPr>
          <p:cNvSpPr txBox="1"/>
          <p:nvPr/>
        </p:nvSpPr>
        <p:spPr bwMode="auto">
          <a:xfrm>
            <a:off x="4857183" y="2826014"/>
            <a:ext cx="8203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1000</a:t>
            </a:r>
          </a:p>
        </p:txBody>
      </p:sp>
      <p:sp>
        <p:nvSpPr>
          <p:cNvPr id="66" name="TextBox 65">
            <a:extLst>
              <a:ext uri="{FF2B5EF4-FFF2-40B4-BE49-F238E27FC236}">
                <a16:creationId xmlns:a16="http://schemas.microsoft.com/office/drawing/2014/main" id="{076743C9-4AF0-D244-9BA7-C8236038D54F}"/>
              </a:ext>
            </a:extLst>
          </p:cNvPr>
          <p:cNvSpPr txBox="1"/>
          <p:nvPr/>
        </p:nvSpPr>
        <p:spPr bwMode="auto">
          <a:xfrm>
            <a:off x="4857183" y="3416433"/>
            <a:ext cx="8203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67" name="TextBox 66">
            <a:extLst>
              <a:ext uri="{FF2B5EF4-FFF2-40B4-BE49-F238E27FC236}">
                <a16:creationId xmlns:a16="http://schemas.microsoft.com/office/drawing/2014/main" id="{D6FEFF10-BE1B-974B-987A-99CDD57C1787}"/>
              </a:ext>
            </a:extLst>
          </p:cNvPr>
          <p:cNvSpPr txBox="1"/>
          <p:nvPr/>
        </p:nvSpPr>
        <p:spPr bwMode="auto">
          <a:xfrm>
            <a:off x="4857183" y="4188641"/>
            <a:ext cx="8203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68" name="TextBox 67">
            <a:extLst>
              <a:ext uri="{FF2B5EF4-FFF2-40B4-BE49-F238E27FC236}">
                <a16:creationId xmlns:a16="http://schemas.microsoft.com/office/drawing/2014/main" id="{6F8E0A2C-E0DD-F74C-8C22-5D6A31753F8A}"/>
              </a:ext>
            </a:extLst>
          </p:cNvPr>
          <p:cNvSpPr txBox="1"/>
          <p:nvPr/>
        </p:nvSpPr>
        <p:spPr bwMode="auto">
          <a:xfrm>
            <a:off x="4857183" y="5520765"/>
            <a:ext cx="8203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69" name="Rectangle 68">
            <a:extLst>
              <a:ext uri="{FF2B5EF4-FFF2-40B4-BE49-F238E27FC236}">
                <a16:creationId xmlns:a16="http://schemas.microsoft.com/office/drawing/2014/main" id="{8FE4672F-D887-D244-91DB-E94E75F45C27}"/>
              </a:ext>
            </a:extLst>
          </p:cNvPr>
          <p:cNvSpPr/>
          <p:nvPr/>
        </p:nvSpPr>
        <p:spPr bwMode="auto">
          <a:xfrm>
            <a:off x="8936693" y="1962595"/>
            <a:ext cx="113543" cy="11354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A4CA574B-EAE6-964F-B074-244837D047AC}"/>
              </a:ext>
            </a:extLst>
          </p:cNvPr>
          <p:cNvSpPr/>
          <p:nvPr/>
        </p:nvSpPr>
        <p:spPr bwMode="auto">
          <a:xfrm>
            <a:off x="8936693" y="2174939"/>
            <a:ext cx="113543" cy="11354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46073B38-F199-9740-8718-2F5A097C6293}"/>
              </a:ext>
            </a:extLst>
          </p:cNvPr>
          <p:cNvSpPr/>
          <p:nvPr/>
        </p:nvSpPr>
        <p:spPr bwMode="auto">
          <a:xfrm>
            <a:off x="8936693" y="2387282"/>
            <a:ext cx="113543" cy="11354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4" name="Straight Connector 73">
            <a:extLst>
              <a:ext uri="{FF2B5EF4-FFF2-40B4-BE49-F238E27FC236}">
                <a16:creationId xmlns:a16="http://schemas.microsoft.com/office/drawing/2014/main" id="{FDFE5339-330F-E546-92F4-0F72646D36D3}"/>
              </a:ext>
            </a:extLst>
          </p:cNvPr>
          <p:cNvCxnSpPr>
            <a:cxnSpLocks/>
          </p:cNvCxnSpPr>
          <p:nvPr/>
        </p:nvCxnSpPr>
        <p:spPr bwMode="auto">
          <a:xfrm flipH="1" flipV="1">
            <a:off x="10643893" y="1860272"/>
            <a:ext cx="19236" cy="4350028"/>
          </a:xfrm>
          <a:prstGeom prst="line">
            <a:avLst/>
          </a:prstGeom>
          <a:noFill/>
          <a:ln w="28575" cap="flat" cmpd="sng" algn="ctr">
            <a:solidFill>
              <a:schemeClr val="bg1"/>
            </a:solidFill>
            <a:prstDash val="solid"/>
            <a:round/>
            <a:headEnd type="none" w="med" len="med"/>
            <a:tailEnd type="none" w="med" len="med"/>
          </a:ln>
          <a:effectLst/>
        </p:spPr>
      </p:cxnSp>
      <p:sp>
        <p:nvSpPr>
          <p:cNvPr id="75" name="TextBox 74">
            <a:extLst>
              <a:ext uri="{FF2B5EF4-FFF2-40B4-BE49-F238E27FC236}">
                <a16:creationId xmlns:a16="http://schemas.microsoft.com/office/drawing/2014/main" id="{164E4C49-07F3-6641-806A-90DD3FF8EF45}"/>
              </a:ext>
            </a:extLst>
          </p:cNvPr>
          <p:cNvSpPr txBox="1"/>
          <p:nvPr/>
        </p:nvSpPr>
        <p:spPr bwMode="auto">
          <a:xfrm>
            <a:off x="10643893" y="5533856"/>
            <a:ext cx="7702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76" name="TextBox 75">
            <a:extLst>
              <a:ext uri="{FF2B5EF4-FFF2-40B4-BE49-F238E27FC236}">
                <a16:creationId xmlns:a16="http://schemas.microsoft.com/office/drawing/2014/main" id="{627CC1C0-245C-E745-A18E-C5098F4F3723}"/>
              </a:ext>
            </a:extLst>
          </p:cNvPr>
          <p:cNvSpPr txBox="1"/>
          <p:nvPr/>
        </p:nvSpPr>
        <p:spPr bwMode="auto">
          <a:xfrm>
            <a:off x="10643894" y="1892760"/>
            <a:ext cx="9301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20,000,000</a:t>
            </a:r>
          </a:p>
        </p:txBody>
      </p:sp>
      <p:sp>
        <p:nvSpPr>
          <p:cNvPr id="77" name="TextBox 76">
            <a:extLst>
              <a:ext uri="{FF2B5EF4-FFF2-40B4-BE49-F238E27FC236}">
                <a16:creationId xmlns:a16="http://schemas.microsoft.com/office/drawing/2014/main" id="{911350FD-2DFB-0A48-9BDA-8D8E54F2D858}"/>
              </a:ext>
            </a:extLst>
          </p:cNvPr>
          <p:cNvSpPr txBox="1"/>
          <p:nvPr/>
        </p:nvSpPr>
        <p:spPr bwMode="auto">
          <a:xfrm>
            <a:off x="10643894" y="2135479"/>
            <a:ext cx="9301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2,000,000</a:t>
            </a:r>
          </a:p>
        </p:txBody>
      </p:sp>
      <p:sp>
        <p:nvSpPr>
          <p:cNvPr id="78" name="TextBox 77">
            <a:extLst>
              <a:ext uri="{FF2B5EF4-FFF2-40B4-BE49-F238E27FC236}">
                <a16:creationId xmlns:a16="http://schemas.microsoft.com/office/drawing/2014/main" id="{F38BE9B1-C2B5-334F-9F98-FA0EFCECC322}"/>
              </a:ext>
            </a:extLst>
          </p:cNvPr>
          <p:cNvSpPr txBox="1"/>
          <p:nvPr/>
        </p:nvSpPr>
        <p:spPr bwMode="auto">
          <a:xfrm>
            <a:off x="10643894" y="2398151"/>
            <a:ext cx="9301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200,000</a:t>
            </a:r>
          </a:p>
        </p:txBody>
      </p:sp>
      <p:sp>
        <p:nvSpPr>
          <p:cNvPr id="79" name="TextBox 78">
            <a:extLst>
              <a:ext uri="{FF2B5EF4-FFF2-40B4-BE49-F238E27FC236}">
                <a16:creationId xmlns:a16="http://schemas.microsoft.com/office/drawing/2014/main" id="{59364BF8-43D7-4D43-9B53-987F8EBD0A92}"/>
              </a:ext>
            </a:extLst>
          </p:cNvPr>
          <p:cNvSpPr txBox="1"/>
          <p:nvPr/>
        </p:nvSpPr>
        <p:spPr bwMode="auto">
          <a:xfrm>
            <a:off x="10643894" y="2825676"/>
            <a:ext cx="9301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20,000</a:t>
            </a:r>
          </a:p>
        </p:txBody>
      </p:sp>
      <p:sp>
        <p:nvSpPr>
          <p:cNvPr id="80" name="TextBox 79">
            <a:extLst>
              <a:ext uri="{FF2B5EF4-FFF2-40B4-BE49-F238E27FC236}">
                <a16:creationId xmlns:a16="http://schemas.microsoft.com/office/drawing/2014/main" id="{25EC32BF-3A21-B343-9B86-44DF622B5259}"/>
              </a:ext>
            </a:extLst>
          </p:cNvPr>
          <p:cNvSpPr txBox="1"/>
          <p:nvPr/>
        </p:nvSpPr>
        <p:spPr bwMode="auto">
          <a:xfrm>
            <a:off x="10643894" y="3397108"/>
            <a:ext cx="9301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2000</a:t>
            </a:r>
          </a:p>
        </p:txBody>
      </p:sp>
      <p:sp>
        <p:nvSpPr>
          <p:cNvPr id="81" name="TextBox 80">
            <a:extLst>
              <a:ext uri="{FF2B5EF4-FFF2-40B4-BE49-F238E27FC236}">
                <a16:creationId xmlns:a16="http://schemas.microsoft.com/office/drawing/2014/main" id="{B53D51DA-8C6A-7D4D-9181-CAFE16F5E6B6}"/>
              </a:ext>
            </a:extLst>
          </p:cNvPr>
          <p:cNvSpPr txBox="1"/>
          <p:nvPr/>
        </p:nvSpPr>
        <p:spPr bwMode="auto">
          <a:xfrm>
            <a:off x="10643893" y="4217203"/>
            <a:ext cx="472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200</a:t>
            </a:r>
          </a:p>
        </p:txBody>
      </p:sp>
      <p:sp>
        <p:nvSpPr>
          <p:cNvPr id="82" name="TextBox 81">
            <a:extLst>
              <a:ext uri="{FF2B5EF4-FFF2-40B4-BE49-F238E27FC236}">
                <a16:creationId xmlns:a16="http://schemas.microsoft.com/office/drawing/2014/main" id="{6A0DC626-1A5F-D84B-A121-11B0EF15ED5F}"/>
              </a:ext>
            </a:extLst>
          </p:cNvPr>
          <p:cNvSpPr txBox="1"/>
          <p:nvPr/>
        </p:nvSpPr>
        <p:spPr bwMode="auto">
          <a:xfrm rot="16200000">
            <a:off x="9281401" y="3901519"/>
            <a:ext cx="43097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HBV DNA (IU/mL)</a:t>
            </a:r>
          </a:p>
        </p:txBody>
      </p:sp>
      <p:grpSp>
        <p:nvGrpSpPr>
          <p:cNvPr id="85" name="Group 84">
            <a:extLst>
              <a:ext uri="{FF2B5EF4-FFF2-40B4-BE49-F238E27FC236}">
                <a16:creationId xmlns:a16="http://schemas.microsoft.com/office/drawing/2014/main" id="{F5CC623B-4C16-FE44-AC49-AB52F14A5F8A}"/>
              </a:ext>
            </a:extLst>
          </p:cNvPr>
          <p:cNvGrpSpPr/>
          <p:nvPr/>
        </p:nvGrpSpPr>
        <p:grpSpPr>
          <a:xfrm>
            <a:off x="5850059" y="3649776"/>
            <a:ext cx="99224" cy="643665"/>
            <a:chOff x="5850059" y="3649776"/>
            <a:chExt cx="99224" cy="643665"/>
          </a:xfrm>
        </p:grpSpPr>
        <p:sp>
          <p:nvSpPr>
            <p:cNvPr id="83" name="Rectangle 82">
              <a:extLst>
                <a:ext uri="{FF2B5EF4-FFF2-40B4-BE49-F238E27FC236}">
                  <a16:creationId xmlns:a16="http://schemas.microsoft.com/office/drawing/2014/main" id="{DFEAA0CD-0E47-5D41-BA4C-5D7F6539A917}"/>
                </a:ext>
              </a:extLst>
            </p:cNvPr>
            <p:cNvSpPr/>
            <p:nvPr/>
          </p:nvSpPr>
          <p:spPr bwMode="auto">
            <a:xfrm>
              <a:off x="5850059" y="3649776"/>
              <a:ext cx="99224" cy="37861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B74D5C61-1744-434A-A9A1-13A5C1CD477A}"/>
                </a:ext>
              </a:extLst>
            </p:cNvPr>
            <p:cNvSpPr/>
            <p:nvPr/>
          </p:nvSpPr>
          <p:spPr bwMode="auto">
            <a:xfrm>
              <a:off x="5850061" y="4027452"/>
              <a:ext cx="99220" cy="265989"/>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6" name="Group 85">
            <a:extLst>
              <a:ext uri="{FF2B5EF4-FFF2-40B4-BE49-F238E27FC236}">
                <a16:creationId xmlns:a16="http://schemas.microsoft.com/office/drawing/2014/main" id="{C45B32EE-C321-4344-BBDD-076326C64C2F}"/>
              </a:ext>
            </a:extLst>
          </p:cNvPr>
          <p:cNvGrpSpPr/>
          <p:nvPr/>
        </p:nvGrpSpPr>
        <p:grpSpPr>
          <a:xfrm>
            <a:off x="6346985" y="3309748"/>
            <a:ext cx="99224" cy="643665"/>
            <a:chOff x="5850059" y="3649776"/>
            <a:chExt cx="99224" cy="643665"/>
          </a:xfrm>
        </p:grpSpPr>
        <p:sp>
          <p:nvSpPr>
            <p:cNvPr id="87" name="Rectangle 86">
              <a:extLst>
                <a:ext uri="{FF2B5EF4-FFF2-40B4-BE49-F238E27FC236}">
                  <a16:creationId xmlns:a16="http://schemas.microsoft.com/office/drawing/2014/main" id="{BB6826E6-BF97-6D46-B5D4-8F25EB1AAB62}"/>
                </a:ext>
              </a:extLst>
            </p:cNvPr>
            <p:cNvSpPr/>
            <p:nvPr/>
          </p:nvSpPr>
          <p:spPr bwMode="auto">
            <a:xfrm>
              <a:off x="5850059" y="3649776"/>
              <a:ext cx="99224" cy="37861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C0BC539E-1BD0-6B46-9F1E-DF24F61D8F01}"/>
                </a:ext>
              </a:extLst>
            </p:cNvPr>
            <p:cNvSpPr/>
            <p:nvPr/>
          </p:nvSpPr>
          <p:spPr bwMode="auto">
            <a:xfrm>
              <a:off x="5850061" y="4027452"/>
              <a:ext cx="99220" cy="265989"/>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9" name="Group 88">
            <a:extLst>
              <a:ext uri="{FF2B5EF4-FFF2-40B4-BE49-F238E27FC236}">
                <a16:creationId xmlns:a16="http://schemas.microsoft.com/office/drawing/2014/main" id="{FCB5E543-1030-0946-B5D7-CFF2CF84F1CA}"/>
              </a:ext>
            </a:extLst>
          </p:cNvPr>
          <p:cNvGrpSpPr/>
          <p:nvPr/>
        </p:nvGrpSpPr>
        <p:grpSpPr>
          <a:xfrm>
            <a:off x="7304413" y="3069219"/>
            <a:ext cx="99224" cy="643666"/>
            <a:chOff x="5850059" y="3649776"/>
            <a:chExt cx="99224" cy="643666"/>
          </a:xfrm>
        </p:grpSpPr>
        <p:sp>
          <p:nvSpPr>
            <p:cNvPr id="90" name="Rectangle 89">
              <a:extLst>
                <a:ext uri="{FF2B5EF4-FFF2-40B4-BE49-F238E27FC236}">
                  <a16:creationId xmlns:a16="http://schemas.microsoft.com/office/drawing/2014/main" id="{75029E80-86E3-CF45-8366-9E55669C8FB4}"/>
                </a:ext>
              </a:extLst>
            </p:cNvPr>
            <p:cNvSpPr/>
            <p:nvPr/>
          </p:nvSpPr>
          <p:spPr bwMode="auto">
            <a:xfrm>
              <a:off x="5850059" y="3649776"/>
              <a:ext cx="99224" cy="37861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456BFEE9-FA5E-014B-B214-055B25DABEC1}"/>
                </a:ext>
              </a:extLst>
            </p:cNvPr>
            <p:cNvSpPr/>
            <p:nvPr/>
          </p:nvSpPr>
          <p:spPr bwMode="auto">
            <a:xfrm>
              <a:off x="5850061" y="3971610"/>
              <a:ext cx="99220" cy="321832"/>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 name="Group 91">
            <a:extLst>
              <a:ext uri="{FF2B5EF4-FFF2-40B4-BE49-F238E27FC236}">
                <a16:creationId xmlns:a16="http://schemas.microsoft.com/office/drawing/2014/main" id="{7BC31FE3-C139-2F49-AEE6-D65B7A2BEC4A}"/>
              </a:ext>
            </a:extLst>
          </p:cNvPr>
          <p:cNvGrpSpPr/>
          <p:nvPr/>
        </p:nvGrpSpPr>
        <p:grpSpPr>
          <a:xfrm>
            <a:off x="6807529" y="3431451"/>
            <a:ext cx="99224" cy="643665"/>
            <a:chOff x="5850059" y="3649776"/>
            <a:chExt cx="99224" cy="643665"/>
          </a:xfrm>
        </p:grpSpPr>
        <p:sp>
          <p:nvSpPr>
            <p:cNvPr id="93" name="Rectangle 92">
              <a:extLst>
                <a:ext uri="{FF2B5EF4-FFF2-40B4-BE49-F238E27FC236}">
                  <a16:creationId xmlns:a16="http://schemas.microsoft.com/office/drawing/2014/main" id="{A2C0B510-CDE8-5042-93C9-C94D8EF9D7E0}"/>
                </a:ext>
              </a:extLst>
            </p:cNvPr>
            <p:cNvSpPr/>
            <p:nvPr/>
          </p:nvSpPr>
          <p:spPr bwMode="auto">
            <a:xfrm>
              <a:off x="5850059" y="3649776"/>
              <a:ext cx="99224" cy="37861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89F2759D-8EA0-0242-9519-15BC7AD85FB2}"/>
                </a:ext>
              </a:extLst>
            </p:cNvPr>
            <p:cNvSpPr/>
            <p:nvPr/>
          </p:nvSpPr>
          <p:spPr bwMode="auto">
            <a:xfrm>
              <a:off x="5850061" y="4013800"/>
              <a:ext cx="99220" cy="27964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5" name="Group 94">
            <a:extLst>
              <a:ext uri="{FF2B5EF4-FFF2-40B4-BE49-F238E27FC236}">
                <a16:creationId xmlns:a16="http://schemas.microsoft.com/office/drawing/2014/main" id="{BF89E307-37CF-F64F-B107-A2037AC9421F}"/>
              </a:ext>
            </a:extLst>
          </p:cNvPr>
          <p:cNvGrpSpPr/>
          <p:nvPr/>
        </p:nvGrpSpPr>
        <p:grpSpPr>
          <a:xfrm>
            <a:off x="7886307" y="3547801"/>
            <a:ext cx="100584" cy="343511"/>
            <a:chOff x="5850060" y="3949930"/>
            <a:chExt cx="89174" cy="343511"/>
          </a:xfrm>
        </p:grpSpPr>
        <p:sp>
          <p:nvSpPr>
            <p:cNvPr id="96" name="Rectangle 95">
              <a:extLst>
                <a:ext uri="{FF2B5EF4-FFF2-40B4-BE49-F238E27FC236}">
                  <a16:creationId xmlns:a16="http://schemas.microsoft.com/office/drawing/2014/main" id="{12DCE7C3-6EA0-B749-93F3-12607723526F}"/>
                </a:ext>
              </a:extLst>
            </p:cNvPr>
            <p:cNvSpPr/>
            <p:nvPr/>
          </p:nvSpPr>
          <p:spPr bwMode="auto">
            <a:xfrm>
              <a:off x="5850060" y="3949930"/>
              <a:ext cx="89174" cy="246273"/>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2D935809-F9EB-4C47-A0A4-51BB1278F9DB}"/>
                </a:ext>
              </a:extLst>
            </p:cNvPr>
            <p:cNvSpPr/>
            <p:nvPr/>
          </p:nvSpPr>
          <p:spPr bwMode="auto">
            <a:xfrm>
              <a:off x="5850061" y="4169078"/>
              <a:ext cx="89173" cy="124363"/>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8" name="Group 97">
            <a:extLst>
              <a:ext uri="{FF2B5EF4-FFF2-40B4-BE49-F238E27FC236}">
                <a16:creationId xmlns:a16="http://schemas.microsoft.com/office/drawing/2014/main" id="{0E84ACAC-6379-F342-860C-9EFD0D209B54}"/>
              </a:ext>
            </a:extLst>
          </p:cNvPr>
          <p:cNvGrpSpPr/>
          <p:nvPr/>
        </p:nvGrpSpPr>
        <p:grpSpPr>
          <a:xfrm>
            <a:off x="8414871" y="3810204"/>
            <a:ext cx="100584" cy="319313"/>
            <a:chOff x="5850060" y="3974128"/>
            <a:chExt cx="89174" cy="319313"/>
          </a:xfrm>
        </p:grpSpPr>
        <p:sp>
          <p:nvSpPr>
            <p:cNvPr id="99" name="Rectangle 98">
              <a:extLst>
                <a:ext uri="{FF2B5EF4-FFF2-40B4-BE49-F238E27FC236}">
                  <a16:creationId xmlns:a16="http://schemas.microsoft.com/office/drawing/2014/main" id="{8CEA548B-F347-3E44-877B-8E1BAADBB754}"/>
                </a:ext>
              </a:extLst>
            </p:cNvPr>
            <p:cNvSpPr/>
            <p:nvPr/>
          </p:nvSpPr>
          <p:spPr bwMode="auto">
            <a:xfrm>
              <a:off x="5850060" y="3974128"/>
              <a:ext cx="89174" cy="22207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68752614-7540-3245-87D4-65A673763049}"/>
                </a:ext>
              </a:extLst>
            </p:cNvPr>
            <p:cNvSpPr/>
            <p:nvPr/>
          </p:nvSpPr>
          <p:spPr bwMode="auto">
            <a:xfrm>
              <a:off x="5850061" y="4169078"/>
              <a:ext cx="89173" cy="124363"/>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1" name="Group 100">
            <a:extLst>
              <a:ext uri="{FF2B5EF4-FFF2-40B4-BE49-F238E27FC236}">
                <a16:creationId xmlns:a16="http://schemas.microsoft.com/office/drawing/2014/main" id="{75FAA5A9-37C6-7642-AB8A-9D978F3077DA}"/>
              </a:ext>
            </a:extLst>
          </p:cNvPr>
          <p:cNvGrpSpPr/>
          <p:nvPr/>
        </p:nvGrpSpPr>
        <p:grpSpPr>
          <a:xfrm>
            <a:off x="8899424" y="4004890"/>
            <a:ext cx="100569" cy="170290"/>
            <a:chOff x="5850060" y="4105208"/>
            <a:chExt cx="89161" cy="170290"/>
          </a:xfrm>
        </p:grpSpPr>
        <p:sp>
          <p:nvSpPr>
            <p:cNvPr id="102" name="Rectangle 101">
              <a:extLst>
                <a:ext uri="{FF2B5EF4-FFF2-40B4-BE49-F238E27FC236}">
                  <a16:creationId xmlns:a16="http://schemas.microsoft.com/office/drawing/2014/main" id="{EB0E2A3E-66CF-5A4A-96AD-B941FE4D0825}"/>
                </a:ext>
              </a:extLst>
            </p:cNvPr>
            <p:cNvSpPr/>
            <p:nvPr/>
          </p:nvSpPr>
          <p:spPr bwMode="auto">
            <a:xfrm>
              <a:off x="5850060" y="4105208"/>
              <a:ext cx="89161" cy="9099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149E576F-1B8D-5644-84E5-76F584B1778D}"/>
                </a:ext>
              </a:extLst>
            </p:cNvPr>
            <p:cNvSpPr/>
            <p:nvPr/>
          </p:nvSpPr>
          <p:spPr bwMode="auto">
            <a:xfrm>
              <a:off x="5850062" y="4181449"/>
              <a:ext cx="86732" cy="94049"/>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4" name="Group 103">
            <a:extLst>
              <a:ext uri="{FF2B5EF4-FFF2-40B4-BE49-F238E27FC236}">
                <a16:creationId xmlns:a16="http://schemas.microsoft.com/office/drawing/2014/main" id="{86D94D80-4D37-0946-8F62-5E3163D46613}"/>
              </a:ext>
            </a:extLst>
          </p:cNvPr>
          <p:cNvGrpSpPr/>
          <p:nvPr/>
        </p:nvGrpSpPr>
        <p:grpSpPr>
          <a:xfrm>
            <a:off x="9359858" y="4033992"/>
            <a:ext cx="100584" cy="149103"/>
            <a:chOff x="5850037" y="4122855"/>
            <a:chExt cx="89174" cy="149103"/>
          </a:xfrm>
        </p:grpSpPr>
        <p:sp>
          <p:nvSpPr>
            <p:cNvPr id="105" name="Rectangle 104">
              <a:extLst>
                <a:ext uri="{FF2B5EF4-FFF2-40B4-BE49-F238E27FC236}">
                  <a16:creationId xmlns:a16="http://schemas.microsoft.com/office/drawing/2014/main" id="{D75AD101-9E31-614A-80D7-EB9D268823A2}"/>
                </a:ext>
              </a:extLst>
            </p:cNvPr>
            <p:cNvSpPr/>
            <p:nvPr/>
          </p:nvSpPr>
          <p:spPr bwMode="auto">
            <a:xfrm>
              <a:off x="5850037" y="4122855"/>
              <a:ext cx="89174" cy="9099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3EC4F647-5AF7-1B49-B059-D8801946781C}"/>
                </a:ext>
              </a:extLst>
            </p:cNvPr>
            <p:cNvSpPr/>
            <p:nvPr/>
          </p:nvSpPr>
          <p:spPr bwMode="auto">
            <a:xfrm>
              <a:off x="5850037" y="4198686"/>
              <a:ext cx="89174" cy="73272"/>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7" name="Group 106">
            <a:extLst>
              <a:ext uri="{FF2B5EF4-FFF2-40B4-BE49-F238E27FC236}">
                <a16:creationId xmlns:a16="http://schemas.microsoft.com/office/drawing/2014/main" id="{43367790-9B49-B048-A3D6-0ED87242BA4B}"/>
              </a:ext>
            </a:extLst>
          </p:cNvPr>
          <p:cNvGrpSpPr/>
          <p:nvPr/>
        </p:nvGrpSpPr>
        <p:grpSpPr>
          <a:xfrm>
            <a:off x="7586540" y="2586626"/>
            <a:ext cx="100584" cy="722420"/>
            <a:chOff x="5850062" y="3575219"/>
            <a:chExt cx="89174" cy="722420"/>
          </a:xfrm>
          <a:solidFill>
            <a:schemeClr val="accent4"/>
          </a:solidFill>
        </p:grpSpPr>
        <p:sp>
          <p:nvSpPr>
            <p:cNvPr id="108" name="Rectangle 107">
              <a:extLst>
                <a:ext uri="{FF2B5EF4-FFF2-40B4-BE49-F238E27FC236}">
                  <a16:creationId xmlns:a16="http://schemas.microsoft.com/office/drawing/2014/main" id="{94E838BB-ED18-824C-9A22-F8F3D16CF3D9}"/>
                </a:ext>
              </a:extLst>
            </p:cNvPr>
            <p:cNvSpPr/>
            <p:nvPr/>
          </p:nvSpPr>
          <p:spPr bwMode="auto">
            <a:xfrm>
              <a:off x="5850062" y="3575219"/>
              <a:ext cx="89174" cy="46277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486989EA-4054-0341-B297-E7FAECDB6A04}"/>
                </a:ext>
              </a:extLst>
            </p:cNvPr>
            <p:cNvSpPr/>
            <p:nvPr/>
          </p:nvSpPr>
          <p:spPr bwMode="auto">
            <a:xfrm>
              <a:off x="5850065" y="4039974"/>
              <a:ext cx="87700" cy="257665"/>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12" name="Rectangle 111">
            <a:extLst>
              <a:ext uri="{FF2B5EF4-FFF2-40B4-BE49-F238E27FC236}">
                <a16:creationId xmlns:a16="http://schemas.microsoft.com/office/drawing/2014/main" id="{4BA3B418-384C-F14B-812E-2D89DD8D10B2}"/>
              </a:ext>
            </a:extLst>
          </p:cNvPr>
          <p:cNvSpPr/>
          <p:nvPr/>
        </p:nvSpPr>
        <p:spPr bwMode="auto">
          <a:xfrm>
            <a:off x="9178240" y="5303720"/>
            <a:ext cx="100584" cy="366546"/>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1B05B10E-5A4F-344D-A8E1-BE6FC55EDC8E}"/>
              </a:ext>
            </a:extLst>
          </p:cNvPr>
          <p:cNvSpPr/>
          <p:nvPr/>
        </p:nvSpPr>
        <p:spPr bwMode="auto">
          <a:xfrm>
            <a:off x="9641003" y="5624546"/>
            <a:ext cx="100584" cy="45719"/>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15" name="Group 114">
            <a:extLst>
              <a:ext uri="{FF2B5EF4-FFF2-40B4-BE49-F238E27FC236}">
                <a16:creationId xmlns:a16="http://schemas.microsoft.com/office/drawing/2014/main" id="{5AE19063-ADF7-454D-8024-39E7A69A1651}"/>
              </a:ext>
            </a:extLst>
          </p:cNvPr>
          <p:cNvGrpSpPr/>
          <p:nvPr/>
        </p:nvGrpSpPr>
        <p:grpSpPr>
          <a:xfrm>
            <a:off x="6016078" y="4447573"/>
            <a:ext cx="100584" cy="546315"/>
            <a:chOff x="5850059" y="3748255"/>
            <a:chExt cx="100584" cy="546315"/>
          </a:xfrm>
          <a:solidFill>
            <a:schemeClr val="accent3"/>
          </a:solidFill>
        </p:grpSpPr>
        <p:sp>
          <p:nvSpPr>
            <p:cNvPr id="116" name="Rectangle 115">
              <a:extLst>
                <a:ext uri="{FF2B5EF4-FFF2-40B4-BE49-F238E27FC236}">
                  <a16:creationId xmlns:a16="http://schemas.microsoft.com/office/drawing/2014/main" id="{22CE6066-0FD8-744F-AEB8-F346DDFE138A}"/>
                </a:ext>
              </a:extLst>
            </p:cNvPr>
            <p:cNvSpPr/>
            <p:nvPr/>
          </p:nvSpPr>
          <p:spPr bwMode="auto">
            <a:xfrm>
              <a:off x="5850059" y="3748255"/>
              <a:ext cx="100584" cy="4240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6C49A88B-66A8-F446-A46A-BAD317F842E9}"/>
                </a:ext>
              </a:extLst>
            </p:cNvPr>
            <p:cNvSpPr/>
            <p:nvPr/>
          </p:nvSpPr>
          <p:spPr bwMode="auto">
            <a:xfrm>
              <a:off x="5850061" y="4160214"/>
              <a:ext cx="100582" cy="134356"/>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8" name="Group 117">
            <a:extLst>
              <a:ext uri="{FF2B5EF4-FFF2-40B4-BE49-F238E27FC236}">
                <a16:creationId xmlns:a16="http://schemas.microsoft.com/office/drawing/2014/main" id="{AB0F81E9-9596-9446-8E61-F1B9D4B84B8B}"/>
              </a:ext>
            </a:extLst>
          </p:cNvPr>
          <p:cNvGrpSpPr/>
          <p:nvPr/>
        </p:nvGrpSpPr>
        <p:grpSpPr>
          <a:xfrm>
            <a:off x="6495749" y="4490642"/>
            <a:ext cx="100586" cy="724448"/>
            <a:chOff x="5850059" y="3748255"/>
            <a:chExt cx="100586" cy="724448"/>
          </a:xfrm>
          <a:solidFill>
            <a:schemeClr val="accent3"/>
          </a:solidFill>
        </p:grpSpPr>
        <p:sp>
          <p:nvSpPr>
            <p:cNvPr id="119" name="Rectangle 118">
              <a:extLst>
                <a:ext uri="{FF2B5EF4-FFF2-40B4-BE49-F238E27FC236}">
                  <a16:creationId xmlns:a16="http://schemas.microsoft.com/office/drawing/2014/main" id="{A2C2A1D7-8C75-454D-B0D0-CD10909699C2}"/>
                </a:ext>
              </a:extLst>
            </p:cNvPr>
            <p:cNvSpPr/>
            <p:nvPr/>
          </p:nvSpPr>
          <p:spPr bwMode="auto">
            <a:xfrm>
              <a:off x="5850059" y="3748255"/>
              <a:ext cx="100584" cy="42406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DBA9305D-FE1B-8C43-81A3-9EF6F508F223}"/>
                </a:ext>
              </a:extLst>
            </p:cNvPr>
            <p:cNvSpPr/>
            <p:nvPr/>
          </p:nvSpPr>
          <p:spPr bwMode="auto">
            <a:xfrm>
              <a:off x="5850061" y="4075291"/>
              <a:ext cx="100584" cy="397412"/>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1" name="Group 120">
            <a:extLst>
              <a:ext uri="{FF2B5EF4-FFF2-40B4-BE49-F238E27FC236}">
                <a16:creationId xmlns:a16="http://schemas.microsoft.com/office/drawing/2014/main" id="{F5BC7CA5-E192-0E41-A677-F92431A3EA96}"/>
              </a:ext>
            </a:extLst>
          </p:cNvPr>
          <p:cNvGrpSpPr/>
          <p:nvPr/>
        </p:nvGrpSpPr>
        <p:grpSpPr>
          <a:xfrm>
            <a:off x="6969446" y="4214747"/>
            <a:ext cx="100584" cy="736560"/>
            <a:chOff x="5850059" y="3736143"/>
            <a:chExt cx="100584" cy="736560"/>
          </a:xfrm>
          <a:solidFill>
            <a:schemeClr val="accent3"/>
          </a:solidFill>
        </p:grpSpPr>
        <p:sp>
          <p:nvSpPr>
            <p:cNvPr id="122" name="Rectangle 121">
              <a:extLst>
                <a:ext uri="{FF2B5EF4-FFF2-40B4-BE49-F238E27FC236}">
                  <a16:creationId xmlns:a16="http://schemas.microsoft.com/office/drawing/2014/main" id="{EFA7B65C-211E-804B-8836-6178C8EA63BC}"/>
                </a:ext>
              </a:extLst>
            </p:cNvPr>
            <p:cNvSpPr/>
            <p:nvPr/>
          </p:nvSpPr>
          <p:spPr bwMode="auto">
            <a:xfrm>
              <a:off x="5850059" y="3736143"/>
              <a:ext cx="100582" cy="48793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80F8A6D4-001E-BA4C-9BF5-9F85888FBD87}"/>
                </a:ext>
              </a:extLst>
            </p:cNvPr>
            <p:cNvSpPr/>
            <p:nvPr/>
          </p:nvSpPr>
          <p:spPr bwMode="auto">
            <a:xfrm>
              <a:off x="5850061" y="4224081"/>
              <a:ext cx="100582" cy="248622"/>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4" name="Group 123">
            <a:extLst>
              <a:ext uri="{FF2B5EF4-FFF2-40B4-BE49-F238E27FC236}">
                <a16:creationId xmlns:a16="http://schemas.microsoft.com/office/drawing/2014/main" id="{C12E42F0-FD40-3041-A9D8-044B1B8C4222}"/>
              </a:ext>
            </a:extLst>
          </p:cNvPr>
          <p:cNvGrpSpPr/>
          <p:nvPr/>
        </p:nvGrpSpPr>
        <p:grpSpPr>
          <a:xfrm>
            <a:off x="7470994" y="4069162"/>
            <a:ext cx="100586" cy="739795"/>
            <a:chOff x="5850059" y="3736143"/>
            <a:chExt cx="100586" cy="739795"/>
          </a:xfrm>
          <a:solidFill>
            <a:schemeClr val="accent3"/>
          </a:solidFill>
        </p:grpSpPr>
        <p:sp>
          <p:nvSpPr>
            <p:cNvPr id="125" name="Rectangle 124">
              <a:extLst>
                <a:ext uri="{FF2B5EF4-FFF2-40B4-BE49-F238E27FC236}">
                  <a16:creationId xmlns:a16="http://schemas.microsoft.com/office/drawing/2014/main" id="{408909B3-6599-D944-9658-86AB4F29793F}"/>
                </a:ext>
              </a:extLst>
            </p:cNvPr>
            <p:cNvSpPr/>
            <p:nvPr/>
          </p:nvSpPr>
          <p:spPr bwMode="auto">
            <a:xfrm>
              <a:off x="5850059" y="3736143"/>
              <a:ext cx="100582" cy="48793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151E8136-CE38-6649-ACF6-7BC7C3A54C84}"/>
                </a:ext>
              </a:extLst>
            </p:cNvPr>
            <p:cNvSpPr/>
            <p:nvPr/>
          </p:nvSpPr>
          <p:spPr bwMode="auto">
            <a:xfrm>
              <a:off x="5850061" y="4154642"/>
              <a:ext cx="100584" cy="321296"/>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7" name="Group 126">
            <a:extLst>
              <a:ext uri="{FF2B5EF4-FFF2-40B4-BE49-F238E27FC236}">
                <a16:creationId xmlns:a16="http://schemas.microsoft.com/office/drawing/2014/main" id="{B2A747C3-A7E6-7A45-83CA-3A199A0DD105}"/>
              </a:ext>
            </a:extLst>
          </p:cNvPr>
          <p:cNvGrpSpPr/>
          <p:nvPr/>
        </p:nvGrpSpPr>
        <p:grpSpPr>
          <a:xfrm>
            <a:off x="8052845" y="4258011"/>
            <a:ext cx="100582" cy="735429"/>
            <a:chOff x="5850059" y="3736143"/>
            <a:chExt cx="100582" cy="735429"/>
          </a:xfrm>
          <a:solidFill>
            <a:schemeClr val="accent3"/>
          </a:solidFill>
        </p:grpSpPr>
        <p:sp>
          <p:nvSpPr>
            <p:cNvPr id="128" name="Rectangle 127">
              <a:extLst>
                <a:ext uri="{FF2B5EF4-FFF2-40B4-BE49-F238E27FC236}">
                  <a16:creationId xmlns:a16="http://schemas.microsoft.com/office/drawing/2014/main" id="{94C03FA7-0D51-6B4F-92EE-CA699601C020}"/>
                </a:ext>
              </a:extLst>
            </p:cNvPr>
            <p:cNvSpPr/>
            <p:nvPr/>
          </p:nvSpPr>
          <p:spPr bwMode="auto">
            <a:xfrm>
              <a:off x="5850059" y="3736143"/>
              <a:ext cx="100582" cy="487938"/>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E71F5E64-7B79-9F42-A0EA-A94AFDCFA06E}"/>
                </a:ext>
              </a:extLst>
            </p:cNvPr>
            <p:cNvSpPr/>
            <p:nvPr/>
          </p:nvSpPr>
          <p:spPr bwMode="auto">
            <a:xfrm>
              <a:off x="5850061" y="4185792"/>
              <a:ext cx="100580" cy="285780"/>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0" name="Group 129">
            <a:extLst>
              <a:ext uri="{FF2B5EF4-FFF2-40B4-BE49-F238E27FC236}">
                <a16:creationId xmlns:a16="http://schemas.microsoft.com/office/drawing/2014/main" id="{32839FD6-1F10-D24C-B5F4-F24DF24F85E9}"/>
              </a:ext>
            </a:extLst>
          </p:cNvPr>
          <p:cNvGrpSpPr/>
          <p:nvPr/>
        </p:nvGrpSpPr>
        <p:grpSpPr>
          <a:xfrm>
            <a:off x="8563690" y="4476872"/>
            <a:ext cx="100587" cy="855763"/>
            <a:chOff x="5850058" y="3615809"/>
            <a:chExt cx="100587" cy="855763"/>
          </a:xfrm>
          <a:solidFill>
            <a:schemeClr val="accent3"/>
          </a:solidFill>
        </p:grpSpPr>
        <p:sp>
          <p:nvSpPr>
            <p:cNvPr id="131" name="Rectangle 130">
              <a:extLst>
                <a:ext uri="{FF2B5EF4-FFF2-40B4-BE49-F238E27FC236}">
                  <a16:creationId xmlns:a16="http://schemas.microsoft.com/office/drawing/2014/main" id="{DE0FEA7B-C5CC-F641-8628-F08C696340D7}"/>
                </a:ext>
              </a:extLst>
            </p:cNvPr>
            <p:cNvSpPr/>
            <p:nvPr/>
          </p:nvSpPr>
          <p:spPr bwMode="auto">
            <a:xfrm>
              <a:off x="5850058" y="3615809"/>
              <a:ext cx="100584" cy="569534"/>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B4C9D5FA-9577-D84E-AAA3-ED35A140BA18}"/>
                </a:ext>
              </a:extLst>
            </p:cNvPr>
            <p:cNvSpPr/>
            <p:nvPr/>
          </p:nvSpPr>
          <p:spPr bwMode="auto">
            <a:xfrm>
              <a:off x="5850061" y="4185792"/>
              <a:ext cx="100584" cy="285780"/>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3" name="Group 132">
            <a:extLst>
              <a:ext uri="{FF2B5EF4-FFF2-40B4-BE49-F238E27FC236}">
                <a16:creationId xmlns:a16="http://schemas.microsoft.com/office/drawing/2014/main" id="{5D6FAA85-5F2C-D64E-A25D-0FEE507F208C}"/>
              </a:ext>
            </a:extLst>
          </p:cNvPr>
          <p:cNvGrpSpPr/>
          <p:nvPr/>
        </p:nvGrpSpPr>
        <p:grpSpPr>
          <a:xfrm>
            <a:off x="9059738" y="4869258"/>
            <a:ext cx="100588" cy="549993"/>
            <a:chOff x="5850057" y="3921579"/>
            <a:chExt cx="100588" cy="549993"/>
          </a:xfrm>
          <a:solidFill>
            <a:schemeClr val="accent3"/>
          </a:solidFill>
        </p:grpSpPr>
        <p:sp>
          <p:nvSpPr>
            <p:cNvPr id="134" name="Rectangle 133">
              <a:extLst>
                <a:ext uri="{FF2B5EF4-FFF2-40B4-BE49-F238E27FC236}">
                  <a16:creationId xmlns:a16="http://schemas.microsoft.com/office/drawing/2014/main" id="{84081C29-8D0D-704A-BB85-F47EEFC610BF}"/>
                </a:ext>
              </a:extLst>
            </p:cNvPr>
            <p:cNvSpPr/>
            <p:nvPr/>
          </p:nvSpPr>
          <p:spPr bwMode="auto">
            <a:xfrm>
              <a:off x="5850057" y="3921579"/>
              <a:ext cx="100584" cy="263763"/>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Rectangle 134">
              <a:extLst>
                <a:ext uri="{FF2B5EF4-FFF2-40B4-BE49-F238E27FC236}">
                  <a16:creationId xmlns:a16="http://schemas.microsoft.com/office/drawing/2014/main" id="{63B916ED-79DB-B042-BFE0-8A8EACD1DFC2}"/>
                </a:ext>
              </a:extLst>
            </p:cNvPr>
            <p:cNvSpPr/>
            <p:nvPr/>
          </p:nvSpPr>
          <p:spPr bwMode="auto">
            <a:xfrm>
              <a:off x="5850061" y="4185792"/>
              <a:ext cx="100584" cy="285780"/>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6" name="Group 135">
            <a:extLst>
              <a:ext uri="{FF2B5EF4-FFF2-40B4-BE49-F238E27FC236}">
                <a16:creationId xmlns:a16="http://schemas.microsoft.com/office/drawing/2014/main" id="{8390587C-0CC1-CF41-BAA4-86C6DAB37D45}"/>
              </a:ext>
            </a:extLst>
          </p:cNvPr>
          <p:cNvGrpSpPr/>
          <p:nvPr/>
        </p:nvGrpSpPr>
        <p:grpSpPr>
          <a:xfrm>
            <a:off x="9517971" y="4901978"/>
            <a:ext cx="100587" cy="548087"/>
            <a:chOff x="5850057" y="3921579"/>
            <a:chExt cx="100587" cy="548087"/>
          </a:xfrm>
          <a:solidFill>
            <a:schemeClr val="accent3"/>
          </a:solidFill>
        </p:grpSpPr>
        <p:sp>
          <p:nvSpPr>
            <p:cNvPr id="137" name="Rectangle 136">
              <a:extLst>
                <a:ext uri="{FF2B5EF4-FFF2-40B4-BE49-F238E27FC236}">
                  <a16:creationId xmlns:a16="http://schemas.microsoft.com/office/drawing/2014/main" id="{6E921DA9-D3ED-9E4E-A992-7BDF1742C2C6}"/>
                </a:ext>
              </a:extLst>
            </p:cNvPr>
            <p:cNvSpPr/>
            <p:nvPr/>
          </p:nvSpPr>
          <p:spPr bwMode="auto">
            <a:xfrm>
              <a:off x="5850057" y="3921579"/>
              <a:ext cx="100584" cy="263763"/>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B5EE2EF2-02F5-0346-965D-E02E7CD29C4E}"/>
                </a:ext>
              </a:extLst>
            </p:cNvPr>
            <p:cNvSpPr/>
            <p:nvPr/>
          </p:nvSpPr>
          <p:spPr bwMode="auto">
            <a:xfrm>
              <a:off x="5850060" y="4173229"/>
              <a:ext cx="100584" cy="296437"/>
            </a:xfrm>
            <a:prstGeom prst="rect">
              <a:avLst/>
            </a:prstGeom>
            <a:grp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14" name="Rectangle 113">
            <a:extLst>
              <a:ext uri="{FF2B5EF4-FFF2-40B4-BE49-F238E27FC236}">
                <a16:creationId xmlns:a16="http://schemas.microsoft.com/office/drawing/2014/main" id="{94DC50E3-7E12-9A4E-BCF7-3E476F0C99F7}"/>
              </a:ext>
            </a:extLst>
          </p:cNvPr>
          <p:cNvSpPr/>
          <p:nvPr/>
        </p:nvSpPr>
        <p:spPr bwMode="auto">
          <a:xfrm>
            <a:off x="8702452" y="4243084"/>
            <a:ext cx="100584" cy="1403952"/>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37" name="Group 236">
            <a:extLst>
              <a:ext uri="{FF2B5EF4-FFF2-40B4-BE49-F238E27FC236}">
                <a16:creationId xmlns:a16="http://schemas.microsoft.com/office/drawing/2014/main" id="{9E33520E-18FF-7240-9B4B-5FBCBEA12850}"/>
              </a:ext>
            </a:extLst>
          </p:cNvPr>
          <p:cNvGrpSpPr/>
          <p:nvPr/>
        </p:nvGrpSpPr>
        <p:grpSpPr>
          <a:xfrm>
            <a:off x="9521417" y="3598501"/>
            <a:ext cx="99222" cy="1972677"/>
            <a:chOff x="5850059" y="3315102"/>
            <a:chExt cx="99222" cy="1972677"/>
          </a:xfrm>
        </p:grpSpPr>
        <p:cxnSp>
          <p:nvCxnSpPr>
            <p:cNvPr id="238" name="Straight Connector 237">
              <a:extLst>
                <a:ext uri="{FF2B5EF4-FFF2-40B4-BE49-F238E27FC236}">
                  <a16:creationId xmlns:a16="http://schemas.microsoft.com/office/drawing/2014/main" id="{5E79AB12-B6CA-0645-BC90-A7EFAE8505DA}"/>
                </a:ext>
              </a:extLst>
            </p:cNvPr>
            <p:cNvCxnSpPr>
              <a:cxnSpLocks/>
            </p:cNvCxnSpPr>
            <p:nvPr/>
          </p:nvCxnSpPr>
          <p:spPr bwMode="auto">
            <a:xfrm>
              <a:off x="5899670" y="3316862"/>
              <a:ext cx="0" cy="1970917"/>
            </a:xfrm>
            <a:prstGeom prst="line">
              <a:avLst/>
            </a:prstGeom>
            <a:noFill/>
            <a:ln w="19050"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8B71CC28-2183-2644-B41A-8C8260A59849}"/>
                </a:ext>
              </a:extLst>
            </p:cNvPr>
            <p:cNvCxnSpPr>
              <a:cxnSpLocks/>
            </p:cNvCxnSpPr>
            <p:nvPr/>
          </p:nvCxnSpPr>
          <p:spPr bwMode="auto">
            <a:xfrm>
              <a:off x="5850059" y="3315102"/>
              <a:ext cx="99222" cy="0"/>
            </a:xfrm>
            <a:prstGeom prst="line">
              <a:avLst/>
            </a:prstGeom>
            <a:noFill/>
            <a:ln w="19050" cap="flat" cmpd="sng" algn="ctr">
              <a:solidFill>
                <a:schemeClr val="bg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74CB7654-F3FC-DE42-9DDB-C6C9B74096B7}"/>
                </a:ext>
              </a:extLst>
            </p:cNvPr>
            <p:cNvCxnSpPr>
              <a:cxnSpLocks/>
            </p:cNvCxnSpPr>
            <p:nvPr/>
          </p:nvCxnSpPr>
          <p:spPr bwMode="auto">
            <a:xfrm>
              <a:off x="5850059" y="5280590"/>
              <a:ext cx="99222" cy="0"/>
            </a:xfrm>
            <a:prstGeom prst="line">
              <a:avLst/>
            </a:prstGeom>
            <a:noFill/>
            <a:ln w="19050" cap="flat" cmpd="sng" algn="ctr">
              <a:solidFill>
                <a:schemeClr val="bg1"/>
              </a:solidFill>
              <a:prstDash val="solid"/>
              <a:round/>
              <a:headEnd type="none" w="med" len="med"/>
              <a:tailEnd type="none" w="med" len="med"/>
            </a:ln>
            <a:effectLst/>
          </p:spPr>
        </p:cxnSp>
      </p:grpSp>
      <p:sp>
        <p:nvSpPr>
          <p:cNvPr id="18" name="Right Arrow 10">
            <a:extLst>
              <a:ext uri="{FF2B5EF4-FFF2-40B4-BE49-F238E27FC236}">
                <a16:creationId xmlns:a16="http://schemas.microsoft.com/office/drawing/2014/main" id="{218E2A9A-E6DD-4C70-9E86-0B25B3D5D0AE}"/>
              </a:ext>
            </a:extLst>
          </p:cNvPr>
          <p:cNvSpPr/>
          <p:nvPr/>
        </p:nvSpPr>
        <p:spPr>
          <a:xfrm rot="1369100">
            <a:off x="8080133" y="4267218"/>
            <a:ext cx="1643783" cy="626391"/>
          </a:xfrm>
          <a:prstGeom prst="rightArrow">
            <a:avLst/>
          </a:prstGeom>
          <a:solidFill>
            <a:srgbClr val="015873">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7" name="Right Arrow 1">
            <a:extLst>
              <a:ext uri="{FF2B5EF4-FFF2-40B4-BE49-F238E27FC236}">
                <a16:creationId xmlns:a16="http://schemas.microsoft.com/office/drawing/2014/main" id="{EF3B2F04-D5DB-494A-A9E1-99E690A54E08}"/>
              </a:ext>
            </a:extLst>
          </p:cNvPr>
          <p:cNvSpPr/>
          <p:nvPr/>
        </p:nvSpPr>
        <p:spPr>
          <a:xfrm rot="20111466">
            <a:off x="5951069" y="4078952"/>
            <a:ext cx="1585799" cy="583924"/>
          </a:xfrm>
          <a:prstGeom prst="rightArrow">
            <a:avLst/>
          </a:prstGeom>
          <a:solidFill>
            <a:srgbClr val="E1471D">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Tree>
    <p:extLst>
      <p:ext uri="{BB962C8B-B14F-4D97-AF65-F5344CB8AC3E}">
        <p14:creationId xmlns:p14="http://schemas.microsoft.com/office/powerpoint/2010/main" val="9425045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dirty="0"/>
              <a:t>APASL Recommendations on Tumor Markers for </a:t>
            </a:r>
            <a:br>
              <a:rPr lang="en-US" dirty="0"/>
            </a:br>
            <a:r>
              <a:rPr lang="en-US" dirty="0"/>
              <a:t>HCC Surveillance</a:t>
            </a:r>
          </a:p>
        </p:txBody>
      </p:sp>
      <p:sp>
        <p:nvSpPr>
          <p:cNvPr id="3" name="內容版面配置區 2"/>
          <p:cNvSpPr>
            <a:spLocks noGrp="1"/>
          </p:cNvSpPr>
          <p:nvPr>
            <p:ph idx="1"/>
          </p:nvPr>
        </p:nvSpPr>
        <p:spPr/>
        <p:txBody>
          <a:bodyPr/>
          <a:lstStyle/>
          <a:p>
            <a:r>
              <a:rPr lang="en-US" dirty="0"/>
              <a:t>AFP not recommended as a confirmatory test in small HCC</a:t>
            </a:r>
          </a:p>
          <a:p>
            <a:r>
              <a:rPr lang="en-US" dirty="0"/>
              <a:t>Cutoff value of AFP should be set at 200 ng/mL for surveillance programs when used in combination with US</a:t>
            </a:r>
          </a:p>
          <a:p>
            <a:r>
              <a:rPr lang="en-US" dirty="0"/>
              <a:t>Active hepatitis accompanied by necroinflammation and regeneration associated with higher AFP levels</a:t>
            </a:r>
          </a:p>
          <a:p>
            <a:pPr lvl="1"/>
            <a:r>
              <a:rPr lang="en-US" dirty="0"/>
              <a:t>Cutoff value of AFP can be set at lower value in population with CHB and viral suppression due to NA therapy</a:t>
            </a:r>
          </a:p>
        </p:txBody>
      </p:sp>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23864" y="63666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Omata. Hepatol Int. 2017;11:317. </a:t>
            </a:r>
          </a:p>
        </p:txBody>
      </p:sp>
      <p:grpSp>
        <p:nvGrpSpPr>
          <p:cNvPr id="5" name="Group 7">
            <a:extLst>
              <a:ext uri="{FF2B5EF4-FFF2-40B4-BE49-F238E27FC236}">
                <a16:creationId xmlns:a16="http://schemas.microsoft.com/office/drawing/2014/main" id="{F009EE58-7747-4C84-B0A3-1AA62EE91CF1}"/>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E7AF7ACE-41DF-42B9-9EBF-5FDA6155B13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9D34965-71CA-4DAD-8B17-64413F4333C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84411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Straight Arrow Connector 53">
            <a:extLst>
              <a:ext uri="{FF2B5EF4-FFF2-40B4-BE49-F238E27FC236}">
                <a16:creationId xmlns:a16="http://schemas.microsoft.com/office/drawing/2014/main" id="{EE9CD7D5-39EC-2049-9B56-064580632706}"/>
              </a:ext>
            </a:extLst>
          </p:cNvPr>
          <p:cNvCxnSpPr>
            <a:cxnSpLocks/>
          </p:cNvCxnSpPr>
          <p:nvPr/>
        </p:nvCxnSpPr>
        <p:spPr bwMode="auto">
          <a:xfrm>
            <a:off x="7803652" y="5945387"/>
            <a:ext cx="1" cy="277402"/>
          </a:xfrm>
          <a:prstGeom prst="straightConnector1">
            <a:avLst/>
          </a:prstGeom>
          <a:noFill/>
          <a:ln w="28575" cap="flat" cmpd="sng" algn="ctr">
            <a:solidFill>
              <a:schemeClr val="bg1"/>
            </a:solidFill>
            <a:prstDash val="solid"/>
            <a:round/>
            <a:headEnd type="none" w="med" len="med"/>
            <a:tailEnd type="triangle"/>
          </a:ln>
          <a:effectLst/>
        </p:spPr>
      </p:cxnSp>
      <p:cxnSp>
        <p:nvCxnSpPr>
          <p:cNvPr id="76" name="Straight Arrow Connector 75">
            <a:extLst>
              <a:ext uri="{FF2B5EF4-FFF2-40B4-BE49-F238E27FC236}">
                <a16:creationId xmlns:a16="http://schemas.microsoft.com/office/drawing/2014/main" id="{B7838987-A30B-0341-87C9-7ADCC5F3EA32}"/>
              </a:ext>
            </a:extLst>
          </p:cNvPr>
          <p:cNvCxnSpPr>
            <a:cxnSpLocks/>
          </p:cNvCxnSpPr>
          <p:nvPr/>
        </p:nvCxnSpPr>
        <p:spPr bwMode="auto">
          <a:xfrm flipV="1">
            <a:off x="8411368" y="6213256"/>
            <a:ext cx="245871" cy="178970"/>
          </a:xfrm>
          <a:prstGeom prst="straightConnector1">
            <a:avLst/>
          </a:prstGeom>
          <a:noFill/>
          <a:ln w="28575" cap="flat" cmpd="sng" algn="ctr">
            <a:solidFill>
              <a:schemeClr val="bg1"/>
            </a:solidFill>
            <a:prstDash val="solid"/>
            <a:round/>
            <a:headEnd type="none" w="med" len="med"/>
            <a:tailEnd type="triangle"/>
          </a:ln>
          <a:effectLst/>
        </p:spPr>
      </p:cxnSp>
      <p:cxnSp>
        <p:nvCxnSpPr>
          <p:cNvPr id="55" name="Straight Arrow Connector 54">
            <a:extLst>
              <a:ext uri="{FF2B5EF4-FFF2-40B4-BE49-F238E27FC236}">
                <a16:creationId xmlns:a16="http://schemas.microsoft.com/office/drawing/2014/main" id="{FA271697-7CDC-8444-BCA2-8076E95AB186}"/>
              </a:ext>
            </a:extLst>
          </p:cNvPr>
          <p:cNvCxnSpPr>
            <a:cxnSpLocks/>
          </p:cNvCxnSpPr>
          <p:nvPr/>
        </p:nvCxnSpPr>
        <p:spPr bwMode="auto">
          <a:xfrm flipH="1">
            <a:off x="7051146" y="5992828"/>
            <a:ext cx="408590" cy="227643"/>
          </a:xfrm>
          <a:prstGeom prst="straightConnector1">
            <a:avLst/>
          </a:prstGeom>
          <a:noFill/>
          <a:ln w="28575" cap="flat" cmpd="sng" algn="ctr">
            <a:solidFill>
              <a:schemeClr val="bg1"/>
            </a:solidFill>
            <a:prstDash val="solid"/>
            <a:round/>
            <a:headEnd type="none" w="med" len="med"/>
            <a:tailEnd type="triangle"/>
          </a:ln>
          <a:effectLst/>
        </p:spPr>
      </p:cxnSp>
      <p:cxnSp>
        <p:nvCxnSpPr>
          <p:cNvPr id="51" name="Straight Arrow Connector 50">
            <a:extLst>
              <a:ext uri="{FF2B5EF4-FFF2-40B4-BE49-F238E27FC236}">
                <a16:creationId xmlns:a16="http://schemas.microsoft.com/office/drawing/2014/main" id="{63323736-A1C0-1648-A5CB-3411CABB622F}"/>
              </a:ext>
            </a:extLst>
          </p:cNvPr>
          <p:cNvCxnSpPr>
            <a:cxnSpLocks/>
          </p:cNvCxnSpPr>
          <p:nvPr/>
        </p:nvCxnSpPr>
        <p:spPr bwMode="auto">
          <a:xfrm>
            <a:off x="6349723" y="5248495"/>
            <a:ext cx="1" cy="277402"/>
          </a:xfrm>
          <a:prstGeom prst="straightConnector1">
            <a:avLst/>
          </a:prstGeom>
          <a:noFill/>
          <a:ln w="28575" cap="flat" cmpd="sng" algn="ctr">
            <a:solidFill>
              <a:schemeClr val="bg1"/>
            </a:solidFill>
            <a:prstDash val="solid"/>
            <a:round/>
            <a:headEnd type="none" w="med" len="med"/>
            <a:tailEnd type="triangle"/>
          </a:ln>
          <a:effectLst/>
        </p:spPr>
      </p:cxnSp>
      <p:cxnSp>
        <p:nvCxnSpPr>
          <p:cNvPr id="42" name="Straight Arrow Connector 41">
            <a:extLst>
              <a:ext uri="{FF2B5EF4-FFF2-40B4-BE49-F238E27FC236}">
                <a16:creationId xmlns:a16="http://schemas.microsoft.com/office/drawing/2014/main" id="{FC8BD5B9-6DD1-B045-910B-19799C286667}"/>
              </a:ext>
            </a:extLst>
          </p:cNvPr>
          <p:cNvCxnSpPr>
            <a:cxnSpLocks/>
          </p:cNvCxnSpPr>
          <p:nvPr/>
        </p:nvCxnSpPr>
        <p:spPr bwMode="auto">
          <a:xfrm>
            <a:off x="2407352" y="3047843"/>
            <a:ext cx="0" cy="342082"/>
          </a:xfrm>
          <a:prstGeom prst="straightConnector1">
            <a:avLst/>
          </a:prstGeom>
          <a:noFill/>
          <a:ln w="28575" cap="flat" cmpd="sng" algn="ctr">
            <a:solidFill>
              <a:schemeClr val="bg1"/>
            </a:solidFill>
            <a:prstDash val="solid"/>
            <a:round/>
            <a:headEnd type="none" w="med" len="med"/>
            <a:tailEnd type="triangle"/>
          </a:ln>
          <a:effectLst/>
        </p:spPr>
      </p:cxnSp>
      <p:cxnSp>
        <p:nvCxnSpPr>
          <p:cNvPr id="48" name="Straight Arrow Connector 47">
            <a:extLst>
              <a:ext uri="{FF2B5EF4-FFF2-40B4-BE49-F238E27FC236}">
                <a16:creationId xmlns:a16="http://schemas.microsoft.com/office/drawing/2014/main" id="{C3C979EE-5C35-DD4A-9CF8-476A79AD0C2E}"/>
              </a:ext>
            </a:extLst>
          </p:cNvPr>
          <p:cNvCxnSpPr>
            <a:cxnSpLocks/>
          </p:cNvCxnSpPr>
          <p:nvPr/>
        </p:nvCxnSpPr>
        <p:spPr bwMode="auto">
          <a:xfrm>
            <a:off x="4913965" y="4113526"/>
            <a:ext cx="0" cy="213172"/>
          </a:xfrm>
          <a:prstGeom prst="straightConnector1">
            <a:avLst/>
          </a:prstGeom>
          <a:noFill/>
          <a:ln w="28575" cap="flat" cmpd="sng" algn="ctr">
            <a:solidFill>
              <a:schemeClr val="bg1"/>
            </a:solidFill>
            <a:prstDash val="solid"/>
            <a:round/>
            <a:headEnd type="none" w="med" len="med"/>
            <a:tailEnd type="triangle"/>
          </a:ln>
          <a:effectLst/>
        </p:spPr>
      </p:cxnSp>
      <p:cxnSp>
        <p:nvCxnSpPr>
          <p:cNvPr id="49" name="Straight Arrow Connector 48">
            <a:extLst>
              <a:ext uri="{FF2B5EF4-FFF2-40B4-BE49-F238E27FC236}">
                <a16:creationId xmlns:a16="http://schemas.microsoft.com/office/drawing/2014/main" id="{A28FEE0B-35C9-DB40-8669-E55E594D8727}"/>
              </a:ext>
            </a:extLst>
          </p:cNvPr>
          <p:cNvCxnSpPr>
            <a:cxnSpLocks/>
          </p:cNvCxnSpPr>
          <p:nvPr/>
        </p:nvCxnSpPr>
        <p:spPr bwMode="auto">
          <a:xfrm>
            <a:off x="3460554" y="4107149"/>
            <a:ext cx="0" cy="213172"/>
          </a:xfrm>
          <a:prstGeom prst="straightConnector1">
            <a:avLst/>
          </a:prstGeom>
          <a:noFill/>
          <a:ln w="28575" cap="flat" cmpd="sng" algn="ctr">
            <a:solidFill>
              <a:schemeClr val="bg1"/>
            </a:solidFill>
            <a:prstDash val="solid"/>
            <a:round/>
            <a:headEnd type="none" w="med" len="med"/>
            <a:tailEnd type="triangle"/>
          </a:ln>
          <a:effectLst/>
        </p:spPr>
      </p:cxnSp>
      <p:cxnSp>
        <p:nvCxnSpPr>
          <p:cNvPr id="62" name="Straight Arrow Connector 61">
            <a:extLst>
              <a:ext uri="{FF2B5EF4-FFF2-40B4-BE49-F238E27FC236}">
                <a16:creationId xmlns:a16="http://schemas.microsoft.com/office/drawing/2014/main" id="{4810E7E9-FD04-A243-8651-98D0A62B20FD}"/>
              </a:ext>
            </a:extLst>
          </p:cNvPr>
          <p:cNvCxnSpPr>
            <a:cxnSpLocks/>
          </p:cNvCxnSpPr>
          <p:nvPr/>
        </p:nvCxnSpPr>
        <p:spPr bwMode="auto">
          <a:xfrm>
            <a:off x="9318360" y="5470933"/>
            <a:ext cx="1" cy="277402"/>
          </a:xfrm>
          <a:prstGeom prst="straightConnector1">
            <a:avLst/>
          </a:prstGeom>
          <a:noFill/>
          <a:ln w="28575" cap="flat" cmpd="sng" algn="ctr">
            <a:solidFill>
              <a:schemeClr val="bg1"/>
            </a:solidFill>
            <a:prstDash val="solid"/>
            <a:round/>
            <a:headEnd type="none" w="med" len="med"/>
            <a:tailEnd type="triangle"/>
          </a:ln>
          <a:effectLst/>
        </p:spPr>
      </p:cxnSp>
      <p:cxnSp>
        <p:nvCxnSpPr>
          <p:cNvPr id="53" name="Straight Arrow Connector 52">
            <a:extLst>
              <a:ext uri="{FF2B5EF4-FFF2-40B4-BE49-F238E27FC236}">
                <a16:creationId xmlns:a16="http://schemas.microsoft.com/office/drawing/2014/main" id="{A6D61ACD-D458-2B42-AC00-7C47A3EE39A5}"/>
              </a:ext>
            </a:extLst>
          </p:cNvPr>
          <p:cNvCxnSpPr>
            <a:cxnSpLocks/>
          </p:cNvCxnSpPr>
          <p:nvPr/>
        </p:nvCxnSpPr>
        <p:spPr bwMode="auto">
          <a:xfrm>
            <a:off x="7803652" y="5462582"/>
            <a:ext cx="1" cy="277402"/>
          </a:xfrm>
          <a:prstGeom prst="straightConnector1">
            <a:avLst/>
          </a:prstGeom>
          <a:noFill/>
          <a:ln w="28575" cap="flat" cmpd="sng" algn="ctr">
            <a:solidFill>
              <a:schemeClr val="bg1"/>
            </a:solidFill>
            <a:prstDash val="solid"/>
            <a:round/>
            <a:headEnd type="none" w="med" len="med"/>
            <a:tailEnd type="triangle"/>
          </a:ln>
          <a:effectLst/>
        </p:spPr>
      </p:cxnSp>
      <p:sp>
        <p:nvSpPr>
          <p:cNvPr id="29" name="TextBox 28">
            <a:extLst>
              <a:ext uri="{FF2B5EF4-FFF2-40B4-BE49-F238E27FC236}">
                <a16:creationId xmlns:a16="http://schemas.microsoft.com/office/drawing/2014/main" id="{C0179365-17A2-5749-A3C3-CFECC6E415C5}"/>
              </a:ext>
            </a:extLst>
          </p:cNvPr>
          <p:cNvSpPr txBox="1"/>
          <p:nvPr/>
        </p:nvSpPr>
        <p:spPr bwMode="auto">
          <a:xfrm>
            <a:off x="6129148" y="6257840"/>
            <a:ext cx="979298" cy="276999"/>
          </a:xfrm>
          <a:prstGeom prst="rect">
            <a:avLst/>
          </a:prstGeom>
          <a:solidFill>
            <a:schemeClr val="accent1"/>
          </a:solidFill>
          <a:ln w="63500" cmpd="dbl">
            <a:solidFill>
              <a:srgbClr val="015873"/>
            </a:solidFill>
          </a:ln>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Early HCC</a:t>
            </a:r>
          </a:p>
        </p:txBody>
      </p:sp>
      <p:sp>
        <p:nvSpPr>
          <p:cNvPr id="30" name="TextBox 29">
            <a:extLst>
              <a:ext uri="{FF2B5EF4-FFF2-40B4-BE49-F238E27FC236}">
                <a16:creationId xmlns:a16="http://schemas.microsoft.com/office/drawing/2014/main" id="{2D59EBD5-B7BF-594E-9226-7488FB1649DF}"/>
              </a:ext>
            </a:extLst>
          </p:cNvPr>
          <p:cNvSpPr txBox="1"/>
          <p:nvPr/>
        </p:nvSpPr>
        <p:spPr bwMode="auto">
          <a:xfrm>
            <a:off x="7211566" y="6253726"/>
            <a:ext cx="1184172" cy="276999"/>
          </a:xfrm>
          <a:prstGeom prst="rect">
            <a:avLst/>
          </a:prstGeom>
          <a:solidFill>
            <a:schemeClr val="accent1"/>
          </a:solidFill>
          <a:ln w="63500" cmpd="dbl">
            <a:solidFill>
              <a:srgbClr val="015873"/>
            </a:solidFill>
          </a:ln>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DN/borderline</a:t>
            </a:r>
          </a:p>
        </p:txBody>
      </p:sp>
      <p:sp>
        <p:nvSpPr>
          <p:cNvPr id="31" name="TextBox 30">
            <a:extLst>
              <a:ext uri="{FF2B5EF4-FFF2-40B4-BE49-F238E27FC236}">
                <a16:creationId xmlns:a16="http://schemas.microsoft.com/office/drawing/2014/main" id="{CBEFE730-1C9E-3043-8432-0DC8A8954CA9}"/>
              </a:ext>
            </a:extLst>
          </p:cNvPr>
          <p:cNvSpPr txBox="1"/>
          <p:nvPr/>
        </p:nvSpPr>
        <p:spPr bwMode="auto">
          <a:xfrm>
            <a:off x="7163048" y="5078961"/>
            <a:ext cx="1281209" cy="461665"/>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Small nodule</a:t>
            </a:r>
            <a:br>
              <a:rPr lang="en-US" sz="1200" b="0" dirty="0">
                <a:latin typeface="Calibri" panose="020F0502020204030204" pitchFamily="34" charset="0"/>
              </a:rPr>
            </a:br>
            <a:r>
              <a:rPr lang="en-US" sz="1200" b="0" dirty="0">
                <a:latin typeface="Calibri" panose="020F0502020204030204" pitchFamily="34" charset="0"/>
              </a:rPr>
              <a:t>(≥1 cm)</a:t>
            </a:r>
          </a:p>
        </p:txBody>
      </p:sp>
      <p:sp>
        <p:nvSpPr>
          <p:cNvPr id="32" name="TextBox 31">
            <a:extLst>
              <a:ext uri="{FF2B5EF4-FFF2-40B4-BE49-F238E27FC236}">
                <a16:creationId xmlns:a16="http://schemas.microsoft.com/office/drawing/2014/main" id="{9952433C-7228-5947-9390-9CAE4EB88F6C}"/>
              </a:ext>
            </a:extLst>
          </p:cNvPr>
          <p:cNvSpPr txBox="1"/>
          <p:nvPr/>
        </p:nvSpPr>
        <p:spPr bwMode="auto">
          <a:xfrm>
            <a:off x="8677756" y="5078961"/>
            <a:ext cx="1281209" cy="461665"/>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Small nodule</a:t>
            </a:r>
            <a:br>
              <a:rPr lang="en-US" sz="1200" b="0" dirty="0">
                <a:latin typeface="Calibri" panose="020F0502020204030204" pitchFamily="34" charset="0"/>
              </a:rPr>
            </a:br>
            <a:r>
              <a:rPr lang="en-US" sz="1200" b="0" dirty="0">
                <a:latin typeface="Calibri" panose="020F0502020204030204" pitchFamily="34" charset="0"/>
              </a:rPr>
              <a:t>(&lt;1 cm)</a:t>
            </a:r>
          </a:p>
        </p:txBody>
      </p:sp>
      <p:sp>
        <p:nvSpPr>
          <p:cNvPr id="33" name="TextBox 32">
            <a:extLst>
              <a:ext uri="{FF2B5EF4-FFF2-40B4-BE49-F238E27FC236}">
                <a16:creationId xmlns:a16="http://schemas.microsoft.com/office/drawing/2014/main" id="{B7C6AF0D-9F5E-984F-AD67-983E57B44CB1}"/>
              </a:ext>
            </a:extLst>
          </p:cNvPr>
          <p:cNvSpPr txBox="1"/>
          <p:nvPr/>
        </p:nvSpPr>
        <p:spPr bwMode="auto">
          <a:xfrm>
            <a:off x="8677756" y="5730049"/>
            <a:ext cx="1281209" cy="646331"/>
          </a:xfrm>
          <a:prstGeom prst="rect">
            <a:avLst/>
          </a:prstGeom>
          <a:solidFill>
            <a:schemeClr val="accent1"/>
          </a:solidFill>
          <a:ln w="63500" cmpd="dbl">
            <a:solidFill>
              <a:srgbClr val="015873"/>
            </a:solidFill>
          </a:ln>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EOB-MRI</a:t>
            </a:r>
            <a:br>
              <a:rPr lang="en-US" sz="1200" b="0" dirty="0">
                <a:latin typeface="Calibri" panose="020F0502020204030204" pitchFamily="34" charset="0"/>
              </a:rPr>
            </a:br>
            <a:r>
              <a:rPr lang="en-US" sz="1200" b="0" dirty="0">
                <a:latin typeface="Calibri" panose="020F0502020204030204" pitchFamily="34" charset="0"/>
              </a:rPr>
              <a:t>(dynamic CT)</a:t>
            </a:r>
            <a:br>
              <a:rPr lang="en-US" sz="1200" b="0" dirty="0">
                <a:latin typeface="Calibri" panose="020F0502020204030204" pitchFamily="34" charset="0"/>
              </a:rPr>
            </a:br>
            <a:r>
              <a:rPr lang="en-US" sz="1200" b="0" dirty="0">
                <a:latin typeface="Calibri" panose="020F0502020204030204" pitchFamily="34" charset="0"/>
              </a:rPr>
              <a:t>every 3-6 mo</a:t>
            </a:r>
          </a:p>
        </p:txBody>
      </p:sp>
      <p:cxnSp>
        <p:nvCxnSpPr>
          <p:cNvPr id="57" name="Straight Arrow Connector 56">
            <a:extLst>
              <a:ext uri="{FF2B5EF4-FFF2-40B4-BE49-F238E27FC236}">
                <a16:creationId xmlns:a16="http://schemas.microsoft.com/office/drawing/2014/main" id="{DD5174EB-B4FF-924D-9950-1F77A0FC4D3E}"/>
              </a:ext>
            </a:extLst>
          </p:cNvPr>
          <p:cNvCxnSpPr>
            <a:cxnSpLocks/>
            <a:endCxn id="31" idx="0"/>
          </p:cNvCxnSpPr>
          <p:nvPr/>
        </p:nvCxnSpPr>
        <p:spPr bwMode="auto">
          <a:xfrm flipH="1">
            <a:off x="7803653" y="4703416"/>
            <a:ext cx="395544" cy="375545"/>
          </a:xfrm>
          <a:prstGeom prst="straightConnector1">
            <a:avLst/>
          </a:prstGeom>
          <a:noFill/>
          <a:ln w="28575" cap="flat" cmpd="sng" algn="ctr">
            <a:solidFill>
              <a:schemeClr val="bg1"/>
            </a:solidFill>
            <a:prstDash val="solid"/>
            <a:round/>
            <a:headEnd type="none" w="med" len="med"/>
            <a:tailEnd type="triangle"/>
          </a:ln>
          <a:effectLst/>
        </p:spPr>
      </p:cxnSp>
      <p:cxnSp>
        <p:nvCxnSpPr>
          <p:cNvPr id="59" name="Straight Arrow Connector 58">
            <a:extLst>
              <a:ext uri="{FF2B5EF4-FFF2-40B4-BE49-F238E27FC236}">
                <a16:creationId xmlns:a16="http://schemas.microsoft.com/office/drawing/2014/main" id="{87BD69F7-66AC-B14A-B6FC-27045D636B04}"/>
              </a:ext>
            </a:extLst>
          </p:cNvPr>
          <p:cNvCxnSpPr>
            <a:cxnSpLocks/>
          </p:cNvCxnSpPr>
          <p:nvPr/>
        </p:nvCxnSpPr>
        <p:spPr bwMode="auto">
          <a:xfrm>
            <a:off x="8586744" y="4694804"/>
            <a:ext cx="438391" cy="378907"/>
          </a:xfrm>
          <a:prstGeom prst="straightConnector1">
            <a:avLst/>
          </a:prstGeom>
          <a:noFill/>
          <a:ln w="28575" cap="flat" cmpd="sng" algn="ctr">
            <a:solidFill>
              <a:schemeClr val="bg1"/>
            </a:solidFill>
            <a:prstDash val="solid"/>
            <a:round/>
            <a:headEnd type="none" w="med" len="med"/>
            <a:tailEnd type="triangle"/>
          </a:ln>
          <a:effectLst/>
        </p:spPr>
      </p:cxnSp>
      <p:cxnSp>
        <p:nvCxnSpPr>
          <p:cNvPr id="63" name="Straight Arrow Connector 62">
            <a:extLst>
              <a:ext uri="{FF2B5EF4-FFF2-40B4-BE49-F238E27FC236}">
                <a16:creationId xmlns:a16="http://schemas.microsoft.com/office/drawing/2014/main" id="{FF6EDC8D-404E-134F-98A3-59E1837E334E}"/>
              </a:ext>
            </a:extLst>
          </p:cNvPr>
          <p:cNvCxnSpPr>
            <a:cxnSpLocks/>
          </p:cNvCxnSpPr>
          <p:nvPr/>
        </p:nvCxnSpPr>
        <p:spPr bwMode="auto">
          <a:xfrm flipH="1">
            <a:off x="6533886" y="3334687"/>
            <a:ext cx="177225" cy="193046"/>
          </a:xfrm>
          <a:prstGeom prst="straightConnector1">
            <a:avLst/>
          </a:prstGeom>
          <a:noFill/>
          <a:ln w="28575" cap="flat" cmpd="sng" algn="ctr">
            <a:solidFill>
              <a:schemeClr val="bg1"/>
            </a:solidFill>
            <a:prstDash val="solid"/>
            <a:round/>
            <a:headEnd type="none" w="med" len="med"/>
            <a:tailEnd type="triangle"/>
          </a:ln>
          <a:effectLst/>
        </p:spPr>
      </p:cxnSp>
      <p:cxnSp>
        <p:nvCxnSpPr>
          <p:cNvPr id="65" name="Straight Arrow Connector 64">
            <a:extLst>
              <a:ext uri="{FF2B5EF4-FFF2-40B4-BE49-F238E27FC236}">
                <a16:creationId xmlns:a16="http://schemas.microsoft.com/office/drawing/2014/main" id="{84499CDF-5526-D34D-8F37-6A2ACFC8C898}"/>
              </a:ext>
            </a:extLst>
          </p:cNvPr>
          <p:cNvCxnSpPr>
            <a:cxnSpLocks/>
          </p:cNvCxnSpPr>
          <p:nvPr/>
        </p:nvCxnSpPr>
        <p:spPr bwMode="auto">
          <a:xfrm>
            <a:off x="7199016" y="3343025"/>
            <a:ext cx="221868" cy="164608"/>
          </a:xfrm>
          <a:prstGeom prst="straightConnector1">
            <a:avLst/>
          </a:prstGeom>
          <a:noFill/>
          <a:ln w="28575" cap="flat" cmpd="sng" algn="ctr">
            <a:solidFill>
              <a:schemeClr val="bg1"/>
            </a:solidFill>
            <a:prstDash val="solid"/>
            <a:round/>
            <a:headEnd type="none" w="med" len="med"/>
            <a:tailEnd type="triangle"/>
          </a:ln>
          <a:effectLst/>
        </p:spPr>
      </p:cxnSp>
      <p:sp>
        <p:nvSpPr>
          <p:cNvPr id="68" name="Freeform 67">
            <a:extLst>
              <a:ext uri="{FF2B5EF4-FFF2-40B4-BE49-F238E27FC236}">
                <a16:creationId xmlns:a16="http://schemas.microsoft.com/office/drawing/2014/main" id="{0BBC0270-4A7E-0543-879B-01325BC2B261}"/>
              </a:ext>
            </a:extLst>
          </p:cNvPr>
          <p:cNvSpPr/>
          <p:nvPr/>
        </p:nvSpPr>
        <p:spPr bwMode="auto">
          <a:xfrm>
            <a:off x="8649424" y="1631576"/>
            <a:ext cx="143436" cy="2026024"/>
          </a:xfrm>
          <a:custGeom>
            <a:avLst/>
            <a:gdLst>
              <a:gd name="connsiteX0" fmla="*/ 0 w 143436"/>
              <a:gd name="connsiteY0" fmla="*/ 2026024 h 2026024"/>
              <a:gd name="connsiteX1" fmla="*/ 143436 w 143436"/>
              <a:gd name="connsiteY1" fmla="*/ 2026024 h 2026024"/>
              <a:gd name="connsiteX2" fmla="*/ 143436 w 143436"/>
              <a:gd name="connsiteY2" fmla="*/ 0 h 2026024"/>
            </a:gdLst>
            <a:ahLst/>
            <a:cxnLst>
              <a:cxn ang="0">
                <a:pos x="connsiteX0" y="connsiteY0"/>
              </a:cxn>
              <a:cxn ang="0">
                <a:pos x="connsiteX1" y="connsiteY1"/>
              </a:cxn>
              <a:cxn ang="0">
                <a:pos x="connsiteX2" y="connsiteY2"/>
              </a:cxn>
            </a:cxnLst>
            <a:rect l="l" t="t" r="r" b="b"/>
            <a:pathLst>
              <a:path w="143436" h="2026024">
                <a:moveTo>
                  <a:pt x="0" y="2026024"/>
                </a:moveTo>
                <a:lnTo>
                  <a:pt x="143436" y="2026024"/>
                </a:lnTo>
                <a:lnTo>
                  <a:pt x="143436" y="0"/>
                </a:lnTo>
              </a:path>
            </a:pathLst>
          </a:custGeom>
          <a:noFill/>
          <a:ln w="28575">
            <a:solidFill>
              <a:schemeClr val="bg1"/>
            </a:solidFill>
            <a:miter lim="800000"/>
            <a:headEnd type="none" w="med" len="med"/>
            <a:tailEnd type="triangle" w="med" len="med"/>
          </a:ln>
        </p:spPr>
        <p:txBody>
          <a:bodyPr rtlCol="0" anchor="ctr"/>
          <a:lstStyle/>
          <a:p>
            <a:pPr algn="ctr"/>
            <a:endParaRPr lang="en-US" dirty="0"/>
          </a:p>
        </p:txBody>
      </p:sp>
      <p:cxnSp>
        <p:nvCxnSpPr>
          <p:cNvPr id="44" name="Straight Arrow Connector 43">
            <a:extLst>
              <a:ext uri="{FF2B5EF4-FFF2-40B4-BE49-F238E27FC236}">
                <a16:creationId xmlns:a16="http://schemas.microsoft.com/office/drawing/2014/main" id="{8AE9391C-8157-5141-AEEA-2F7D83ED13FE}"/>
              </a:ext>
            </a:extLst>
          </p:cNvPr>
          <p:cNvCxnSpPr>
            <a:cxnSpLocks/>
          </p:cNvCxnSpPr>
          <p:nvPr/>
        </p:nvCxnSpPr>
        <p:spPr bwMode="auto">
          <a:xfrm>
            <a:off x="6899009" y="2692608"/>
            <a:ext cx="0" cy="213172"/>
          </a:xfrm>
          <a:prstGeom prst="straightConnector1">
            <a:avLst/>
          </a:prstGeom>
          <a:noFill/>
          <a:ln w="28575" cap="flat" cmpd="sng" algn="ctr">
            <a:solidFill>
              <a:schemeClr val="bg1"/>
            </a:solidFill>
            <a:prstDash val="solid"/>
            <a:round/>
            <a:headEnd type="none" w="med" len="med"/>
            <a:tailEnd type="triangle"/>
          </a:ln>
          <a:effectLst/>
        </p:spPr>
      </p:cxnSp>
      <p:grpSp>
        <p:nvGrpSpPr>
          <p:cNvPr id="70" name="Group 69">
            <a:extLst>
              <a:ext uri="{FF2B5EF4-FFF2-40B4-BE49-F238E27FC236}">
                <a16:creationId xmlns:a16="http://schemas.microsoft.com/office/drawing/2014/main" id="{79DD0BFF-3B13-604C-A373-F4C999DFFC31}"/>
              </a:ext>
            </a:extLst>
          </p:cNvPr>
          <p:cNvGrpSpPr/>
          <p:nvPr/>
        </p:nvGrpSpPr>
        <p:grpSpPr>
          <a:xfrm>
            <a:off x="3782060" y="3693560"/>
            <a:ext cx="1101323" cy="173823"/>
            <a:chOff x="4221257" y="3693561"/>
            <a:chExt cx="1101323" cy="135316"/>
          </a:xfrm>
        </p:grpSpPr>
        <p:cxnSp>
          <p:nvCxnSpPr>
            <p:cNvPr id="66" name="Straight Arrow Connector 65">
              <a:extLst>
                <a:ext uri="{FF2B5EF4-FFF2-40B4-BE49-F238E27FC236}">
                  <a16:creationId xmlns:a16="http://schemas.microsoft.com/office/drawing/2014/main" id="{03BBD86E-235C-7B48-B1FB-D10762AFE8B3}"/>
                </a:ext>
              </a:extLst>
            </p:cNvPr>
            <p:cNvCxnSpPr>
              <a:cxnSpLocks/>
            </p:cNvCxnSpPr>
            <p:nvPr/>
          </p:nvCxnSpPr>
          <p:spPr bwMode="auto">
            <a:xfrm flipH="1">
              <a:off x="4221257" y="3693561"/>
              <a:ext cx="231470" cy="135316"/>
            </a:xfrm>
            <a:prstGeom prst="straightConnector1">
              <a:avLst/>
            </a:prstGeom>
            <a:noFill/>
            <a:ln w="28575" cap="flat" cmpd="sng" algn="ctr">
              <a:solidFill>
                <a:schemeClr val="bg1"/>
              </a:solidFill>
              <a:prstDash val="solid"/>
              <a:round/>
              <a:headEnd type="none" w="med" len="med"/>
              <a:tailEnd type="triangle"/>
            </a:ln>
            <a:effectLst/>
          </p:spPr>
        </p:cxnSp>
        <p:cxnSp>
          <p:nvCxnSpPr>
            <p:cNvPr id="67" name="Straight Arrow Connector 66">
              <a:extLst>
                <a:ext uri="{FF2B5EF4-FFF2-40B4-BE49-F238E27FC236}">
                  <a16:creationId xmlns:a16="http://schemas.microsoft.com/office/drawing/2014/main" id="{260A3F6E-0B5E-9741-96A5-79BBE6DA6D66}"/>
                </a:ext>
              </a:extLst>
            </p:cNvPr>
            <p:cNvCxnSpPr>
              <a:cxnSpLocks/>
            </p:cNvCxnSpPr>
            <p:nvPr/>
          </p:nvCxnSpPr>
          <p:spPr bwMode="auto">
            <a:xfrm>
              <a:off x="5091110" y="3693561"/>
              <a:ext cx="231470" cy="135316"/>
            </a:xfrm>
            <a:prstGeom prst="straightConnector1">
              <a:avLst/>
            </a:prstGeom>
            <a:noFill/>
            <a:ln w="28575" cap="flat" cmpd="sng" algn="ctr">
              <a:solidFill>
                <a:schemeClr val="bg1"/>
              </a:solidFill>
              <a:prstDash val="solid"/>
              <a:round/>
              <a:headEnd type="none" w="med" len="med"/>
              <a:tailEnd type="triangle"/>
            </a:ln>
            <a:effectLst/>
          </p:spPr>
        </p:cxnSp>
      </p:grpSp>
      <p:cxnSp>
        <p:nvCxnSpPr>
          <p:cNvPr id="46" name="Straight Arrow Connector 45">
            <a:extLst>
              <a:ext uri="{FF2B5EF4-FFF2-40B4-BE49-F238E27FC236}">
                <a16:creationId xmlns:a16="http://schemas.microsoft.com/office/drawing/2014/main" id="{9522214B-7F5F-2A4F-9EB0-8FB779469F46}"/>
              </a:ext>
            </a:extLst>
          </p:cNvPr>
          <p:cNvCxnSpPr>
            <a:cxnSpLocks/>
          </p:cNvCxnSpPr>
          <p:nvPr/>
        </p:nvCxnSpPr>
        <p:spPr bwMode="auto">
          <a:xfrm>
            <a:off x="4394763" y="3044787"/>
            <a:ext cx="0" cy="213172"/>
          </a:xfrm>
          <a:prstGeom prst="straightConnector1">
            <a:avLst/>
          </a:prstGeom>
          <a:noFill/>
          <a:ln w="28575" cap="flat" cmpd="sng" algn="ctr">
            <a:solidFill>
              <a:schemeClr val="bg1"/>
            </a:solidFill>
            <a:prstDash val="solid"/>
            <a:round/>
            <a:headEnd type="none" w="med" len="med"/>
            <a:tailEnd type="triangle"/>
          </a:ln>
          <a:effectLst/>
        </p:spPr>
      </p:cxnSp>
      <p:cxnSp>
        <p:nvCxnSpPr>
          <p:cNvPr id="34" name="Straight Arrow Connector 33">
            <a:extLst>
              <a:ext uri="{FF2B5EF4-FFF2-40B4-BE49-F238E27FC236}">
                <a16:creationId xmlns:a16="http://schemas.microsoft.com/office/drawing/2014/main" id="{02AAF67B-87C0-AF48-8BA8-51163FE11414}"/>
              </a:ext>
            </a:extLst>
          </p:cNvPr>
          <p:cNvCxnSpPr/>
          <p:nvPr/>
        </p:nvCxnSpPr>
        <p:spPr bwMode="auto">
          <a:xfrm>
            <a:off x="4870442" y="1569422"/>
            <a:ext cx="0" cy="337077"/>
          </a:xfrm>
          <a:prstGeom prst="straightConnector1">
            <a:avLst/>
          </a:prstGeom>
          <a:noFill/>
          <a:ln w="28575" cap="flat" cmpd="sng" algn="ctr">
            <a:solidFill>
              <a:schemeClr val="bg1"/>
            </a:solidFill>
            <a:prstDash val="solid"/>
            <a:round/>
            <a:headEnd type="none" w="med" len="med"/>
            <a:tailEnd type="triangle"/>
          </a:ln>
          <a:effectLst/>
        </p:spPr>
      </p:cxnSp>
      <p:sp>
        <p:nvSpPr>
          <p:cNvPr id="2" name="Title 1">
            <a:extLst>
              <a:ext uri="{FF2B5EF4-FFF2-40B4-BE49-F238E27FC236}">
                <a16:creationId xmlns:a16="http://schemas.microsoft.com/office/drawing/2014/main" id="{4AB3CC2C-642E-4ACD-9264-E494B7E258D7}"/>
              </a:ext>
            </a:extLst>
          </p:cNvPr>
          <p:cNvSpPr>
            <a:spLocks noGrp="1"/>
          </p:cNvSpPr>
          <p:nvPr>
            <p:ph type="title"/>
          </p:nvPr>
        </p:nvSpPr>
        <p:spPr/>
        <p:txBody>
          <a:bodyPr/>
          <a:lstStyle/>
          <a:p>
            <a:r>
              <a:rPr lang="en-US" altLang="zh-TW" dirty="0"/>
              <a:t>APASL Guidelines: </a:t>
            </a:r>
            <a:r>
              <a:rPr lang="en-US" dirty="0"/>
              <a:t>Diagnostic Algorithm for HCC Using Multiple Modalities </a:t>
            </a:r>
          </a:p>
        </p:txBody>
      </p:sp>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23864" y="6366690"/>
            <a:ext cx="5584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Omata. Hepatol Int. 2017;11:317. </a:t>
            </a:r>
          </a:p>
        </p:txBody>
      </p:sp>
      <p:grpSp>
        <p:nvGrpSpPr>
          <p:cNvPr id="5" name="Group 7">
            <a:extLst>
              <a:ext uri="{FF2B5EF4-FFF2-40B4-BE49-F238E27FC236}">
                <a16:creationId xmlns:a16="http://schemas.microsoft.com/office/drawing/2014/main" id="{F009EE58-7747-4C84-B0A3-1AA62EE91CF1}"/>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E7AF7ACE-41DF-42B9-9EBF-5FDA6155B13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9D34965-71CA-4DAD-8B17-64413F4333C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 name="TextBox 2">
            <a:extLst>
              <a:ext uri="{FF2B5EF4-FFF2-40B4-BE49-F238E27FC236}">
                <a16:creationId xmlns:a16="http://schemas.microsoft.com/office/drawing/2014/main" id="{F351C26C-7BE0-C640-9580-1AA0EEF446A3}"/>
              </a:ext>
            </a:extLst>
          </p:cNvPr>
          <p:cNvSpPr txBox="1"/>
          <p:nvPr/>
        </p:nvSpPr>
        <p:spPr bwMode="auto">
          <a:xfrm>
            <a:off x="6816962" y="1364092"/>
            <a:ext cx="2671482" cy="276999"/>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Surveillance by US every 6 mo</a:t>
            </a:r>
          </a:p>
        </p:txBody>
      </p:sp>
      <p:sp>
        <p:nvSpPr>
          <p:cNvPr id="10" name="TextBox 9">
            <a:extLst>
              <a:ext uri="{FF2B5EF4-FFF2-40B4-BE49-F238E27FC236}">
                <a16:creationId xmlns:a16="http://schemas.microsoft.com/office/drawing/2014/main" id="{BFDBFA3D-165B-314F-BC2E-CA2DB240801D}"/>
              </a:ext>
            </a:extLst>
          </p:cNvPr>
          <p:cNvSpPr txBox="1"/>
          <p:nvPr/>
        </p:nvSpPr>
        <p:spPr bwMode="auto">
          <a:xfrm>
            <a:off x="3880891" y="1364092"/>
            <a:ext cx="1979102" cy="276999"/>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Nodule detected by US</a:t>
            </a:r>
          </a:p>
        </p:txBody>
      </p:sp>
      <p:sp>
        <p:nvSpPr>
          <p:cNvPr id="12" name="TextBox 11">
            <a:extLst>
              <a:ext uri="{FF2B5EF4-FFF2-40B4-BE49-F238E27FC236}">
                <a16:creationId xmlns:a16="http://schemas.microsoft.com/office/drawing/2014/main" id="{D55E91A1-AD12-AE4D-A3B2-EA36560E9217}"/>
              </a:ext>
            </a:extLst>
          </p:cNvPr>
          <p:cNvSpPr txBox="1"/>
          <p:nvPr/>
        </p:nvSpPr>
        <p:spPr bwMode="auto">
          <a:xfrm>
            <a:off x="6045981" y="2429220"/>
            <a:ext cx="1706057" cy="276999"/>
          </a:xfrm>
          <a:prstGeom prst="rect">
            <a:avLst/>
          </a:prstGeom>
          <a:solidFill>
            <a:schemeClr val="accent3"/>
          </a:solidFill>
          <a:ln>
            <a:noFill/>
          </a:ln>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Nonhypervascular</a:t>
            </a:r>
            <a:endParaRPr lang="en-US" sz="1400" b="0" dirty="0">
              <a:latin typeface="Calibri" panose="020F0502020204030204" pitchFamily="34" charset="0"/>
            </a:endParaRPr>
          </a:p>
        </p:txBody>
      </p:sp>
      <p:sp>
        <p:nvSpPr>
          <p:cNvPr id="13" name="TextBox 12">
            <a:extLst>
              <a:ext uri="{FF2B5EF4-FFF2-40B4-BE49-F238E27FC236}">
                <a16:creationId xmlns:a16="http://schemas.microsoft.com/office/drawing/2014/main" id="{F7DD9806-A5A9-9B47-872C-E5BC98485368}"/>
              </a:ext>
            </a:extLst>
          </p:cNvPr>
          <p:cNvSpPr txBox="1"/>
          <p:nvPr/>
        </p:nvSpPr>
        <p:spPr bwMode="auto">
          <a:xfrm>
            <a:off x="6045981" y="2905780"/>
            <a:ext cx="1706057" cy="461665"/>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EOB-MRI</a:t>
            </a:r>
            <a:br>
              <a:rPr lang="en-US" sz="1200" b="0" dirty="0">
                <a:latin typeface="Calibri" panose="020F0502020204030204" pitchFamily="34" charset="0"/>
              </a:rPr>
            </a:br>
            <a:r>
              <a:rPr lang="en-US" sz="1200" b="0" dirty="0">
                <a:latin typeface="Calibri" panose="020F0502020204030204" pitchFamily="34" charset="0"/>
              </a:rPr>
              <a:t>Hepatobiliary phase</a:t>
            </a:r>
          </a:p>
        </p:txBody>
      </p:sp>
      <p:sp>
        <p:nvSpPr>
          <p:cNvPr id="14" name="TextBox 13">
            <a:extLst>
              <a:ext uri="{FF2B5EF4-FFF2-40B4-BE49-F238E27FC236}">
                <a16:creationId xmlns:a16="http://schemas.microsoft.com/office/drawing/2014/main" id="{D4F5F797-56ED-2E47-9EA1-3D5C9399C043}"/>
              </a:ext>
            </a:extLst>
          </p:cNvPr>
          <p:cNvSpPr txBox="1"/>
          <p:nvPr/>
        </p:nvSpPr>
        <p:spPr bwMode="auto">
          <a:xfrm>
            <a:off x="1554324" y="2625253"/>
            <a:ext cx="1706057" cy="461665"/>
          </a:xfrm>
          <a:prstGeom prst="rect">
            <a:avLst/>
          </a:prstGeom>
          <a:solidFill>
            <a:schemeClr val="accent3"/>
          </a:solidFill>
          <a:ln>
            <a:noFill/>
          </a:ln>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Hypervascular </a:t>
            </a:r>
            <a:br>
              <a:rPr lang="en-US" sz="1200" b="0" dirty="0">
                <a:latin typeface="Calibri" panose="020F0502020204030204" pitchFamily="34" charset="0"/>
              </a:rPr>
            </a:br>
            <a:r>
              <a:rPr lang="en-US" sz="1200" b="0" dirty="0">
                <a:latin typeface="Calibri" panose="020F0502020204030204" pitchFamily="34" charset="0"/>
              </a:rPr>
              <a:t>with washout</a:t>
            </a:r>
          </a:p>
        </p:txBody>
      </p:sp>
      <p:sp>
        <p:nvSpPr>
          <p:cNvPr id="15" name="TextBox 14">
            <a:extLst>
              <a:ext uri="{FF2B5EF4-FFF2-40B4-BE49-F238E27FC236}">
                <a16:creationId xmlns:a16="http://schemas.microsoft.com/office/drawing/2014/main" id="{A29A3824-61B9-554D-BF55-8E55B4C19A42}"/>
              </a:ext>
            </a:extLst>
          </p:cNvPr>
          <p:cNvSpPr txBox="1"/>
          <p:nvPr/>
        </p:nvSpPr>
        <p:spPr bwMode="auto">
          <a:xfrm>
            <a:off x="2073709" y="3431767"/>
            <a:ext cx="667286" cy="276999"/>
          </a:xfrm>
          <a:prstGeom prst="rect">
            <a:avLst/>
          </a:prstGeom>
          <a:solidFill>
            <a:schemeClr val="accent1"/>
          </a:solidFill>
          <a:ln w="63500" cmpd="dbl">
            <a:solidFill>
              <a:schemeClr val="accent1"/>
            </a:solidFill>
          </a:ln>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HCC*</a:t>
            </a:r>
          </a:p>
        </p:txBody>
      </p:sp>
      <p:sp>
        <p:nvSpPr>
          <p:cNvPr id="16" name="TextBox 15">
            <a:extLst>
              <a:ext uri="{FF2B5EF4-FFF2-40B4-BE49-F238E27FC236}">
                <a16:creationId xmlns:a16="http://schemas.microsoft.com/office/drawing/2014/main" id="{8B4B41CF-6B30-3C40-8694-9FF0EFCA7A15}"/>
              </a:ext>
            </a:extLst>
          </p:cNvPr>
          <p:cNvSpPr txBox="1"/>
          <p:nvPr/>
        </p:nvSpPr>
        <p:spPr bwMode="auto">
          <a:xfrm>
            <a:off x="3604002" y="2625253"/>
            <a:ext cx="1581522" cy="461665"/>
          </a:xfrm>
          <a:prstGeom prst="rect">
            <a:avLst/>
          </a:prstGeom>
          <a:solidFill>
            <a:schemeClr val="accent3"/>
          </a:solidFill>
          <a:ln>
            <a:noFill/>
          </a:ln>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Hypervascular</a:t>
            </a:r>
            <a:br>
              <a:rPr lang="en-US" sz="1200" b="0" dirty="0">
                <a:latin typeface="Calibri" panose="020F0502020204030204" pitchFamily="34" charset="0"/>
              </a:rPr>
            </a:br>
            <a:r>
              <a:rPr lang="en-US" sz="1200" b="0" dirty="0">
                <a:latin typeface="Calibri" panose="020F0502020204030204" pitchFamily="34" charset="0"/>
              </a:rPr>
              <a:t>without washout</a:t>
            </a:r>
          </a:p>
        </p:txBody>
      </p:sp>
      <p:sp>
        <p:nvSpPr>
          <p:cNvPr id="17" name="TextBox 16">
            <a:extLst>
              <a:ext uri="{FF2B5EF4-FFF2-40B4-BE49-F238E27FC236}">
                <a16:creationId xmlns:a16="http://schemas.microsoft.com/office/drawing/2014/main" id="{DD9C0EA4-3A08-E34A-B4CF-CF3EF7DF42D2}"/>
              </a:ext>
            </a:extLst>
          </p:cNvPr>
          <p:cNvSpPr txBox="1"/>
          <p:nvPr/>
        </p:nvSpPr>
        <p:spPr bwMode="auto">
          <a:xfrm>
            <a:off x="3590764" y="3240548"/>
            <a:ext cx="1594758" cy="461665"/>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EOB-MRI Hepatobiliary phase</a:t>
            </a:r>
          </a:p>
        </p:txBody>
      </p:sp>
      <p:sp>
        <p:nvSpPr>
          <p:cNvPr id="18" name="TextBox 17">
            <a:extLst>
              <a:ext uri="{FF2B5EF4-FFF2-40B4-BE49-F238E27FC236}">
                <a16:creationId xmlns:a16="http://schemas.microsoft.com/office/drawing/2014/main" id="{1A213974-8BEE-2941-A5B9-DFC339B0D657}"/>
              </a:ext>
            </a:extLst>
          </p:cNvPr>
          <p:cNvSpPr txBox="1"/>
          <p:nvPr/>
        </p:nvSpPr>
        <p:spPr bwMode="auto">
          <a:xfrm>
            <a:off x="2822321" y="3874532"/>
            <a:ext cx="1276467" cy="276999"/>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Hypointense</a:t>
            </a:r>
          </a:p>
        </p:txBody>
      </p:sp>
      <p:sp>
        <p:nvSpPr>
          <p:cNvPr id="19" name="TextBox 18">
            <a:extLst>
              <a:ext uri="{FF2B5EF4-FFF2-40B4-BE49-F238E27FC236}">
                <a16:creationId xmlns:a16="http://schemas.microsoft.com/office/drawing/2014/main" id="{38F3F077-6688-8048-A5DC-6A2B332B0EFB}"/>
              </a:ext>
            </a:extLst>
          </p:cNvPr>
          <p:cNvSpPr txBox="1"/>
          <p:nvPr/>
        </p:nvSpPr>
        <p:spPr bwMode="auto">
          <a:xfrm>
            <a:off x="4143392" y="3867383"/>
            <a:ext cx="1440900" cy="276999"/>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Iso- or hyperintense</a:t>
            </a:r>
          </a:p>
        </p:txBody>
      </p:sp>
      <p:sp>
        <p:nvSpPr>
          <p:cNvPr id="20" name="TextBox 19">
            <a:extLst>
              <a:ext uri="{FF2B5EF4-FFF2-40B4-BE49-F238E27FC236}">
                <a16:creationId xmlns:a16="http://schemas.microsoft.com/office/drawing/2014/main" id="{5D6F0152-B281-EC47-A4B8-2EB4674D6380}"/>
              </a:ext>
            </a:extLst>
          </p:cNvPr>
          <p:cNvSpPr txBox="1"/>
          <p:nvPr/>
        </p:nvSpPr>
        <p:spPr bwMode="auto">
          <a:xfrm>
            <a:off x="3061865" y="4351581"/>
            <a:ext cx="797379" cy="276999"/>
          </a:xfrm>
          <a:prstGeom prst="rect">
            <a:avLst/>
          </a:prstGeom>
          <a:solidFill>
            <a:schemeClr val="accent1"/>
          </a:solidFill>
          <a:ln w="63500" cmpd="dbl">
            <a:solidFill>
              <a:schemeClr val="accent1"/>
            </a:solidFill>
          </a:ln>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HCC</a:t>
            </a:r>
            <a:r>
              <a:rPr lang="en-US" sz="1200" b="0" baseline="30000" dirty="0">
                <a:latin typeface="Calibri" panose="020F0502020204030204" pitchFamily="34" charset="0"/>
              </a:rPr>
              <a:t>†</a:t>
            </a:r>
          </a:p>
        </p:txBody>
      </p:sp>
      <p:sp>
        <p:nvSpPr>
          <p:cNvPr id="21" name="TextBox 20">
            <a:extLst>
              <a:ext uri="{FF2B5EF4-FFF2-40B4-BE49-F238E27FC236}">
                <a16:creationId xmlns:a16="http://schemas.microsoft.com/office/drawing/2014/main" id="{F3B5F3F9-C6D6-C54C-B345-383BB4C6EF8A}"/>
              </a:ext>
            </a:extLst>
          </p:cNvPr>
          <p:cNvSpPr txBox="1"/>
          <p:nvPr/>
        </p:nvSpPr>
        <p:spPr bwMode="auto">
          <a:xfrm>
            <a:off x="4401336" y="4351581"/>
            <a:ext cx="979298" cy="276999"/>
          </a:xfrm>
          <a:prstGeom prst="rect">
            <a:avLst/>
          </a:prstGeom>
          <a:solidFill>
            <a:schemeClr val="accent1"/>
          </a:solidFill>
          <a:ln w="63500" cmpd="dbl">
            <a:solidFill>
              <a:schemeClr val="accent1"/>
            </a:solidFill>
          </a:ln>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Biopsy</a:t>
            </a:r>
          </a:p>
        </p:txBody>
      </p:sp>
      <p:sp>
        <p:nvSpPr>
          <p:cNvPr id="22" name="TextBox 21">
            <a:extLst>
              <a:ext uri="{FF2B5EF4-FFF2-40B4-BE49-F238E27FC236}">
                <a16:creationId xmlns:a16="http://schemas.microsoft.com/office/drawing/2014/main" id="{73C3B69A-FAD8-B24D-BCD1-40D4A0A66DE2}"/>
              </a:ext>
            </a:extLst>
          </p:cNvPr>
          <p:cNvSpPr txBox="1"/>
          <p:nvPr/>
        </p:nvSpPr>
        <p:spPr bwMode="auto">
          <a:xfrm>
            <a:off x="5772132" y="3508182"/>
            <a:ext cx="1173112" cy="276999"/>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Hypointense</a:t>
            </a:r>
          </a:p>
        </p:txBody>
      </p:sp>
      <p:sp>
        <p:nvSpPr>
          <p:cNvPr id="23" name="TextBox 22">
            <a:extLst>
              <a:ext uri="{FF2B5EF4-FFF2-40B4-BE49-F238E27FC236}">
                <a16:creationId xmlns:a16="http://schemas.microsoft.com/office/drawing/2014/main" id="{74C7CE66-627D-454B-9237-AB4FEB358AA6}"/>
              </a:ext>
            </a:extLst>
          </p:cNvPr>
          <p:cNvSpPr txBox="1"/>
          <p:nvPr/>
        </p:nvSpPr>
        <p:spPr bwMode="auto">
          <a:xfrm>
            <a:off x="7050126" y="3508182"/>
            <a:ext cx="1594758" cy="276999"/>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Iso- or hypointense</a:t>
            </a:r>
          </a:p>
        </p:txBody>
      </p:sp>
      <p:sp>
        <p:nvSpPr>
          <p:cNvPr id="24" name="TextBox 23">
            <a:extLst>
              <a:ext uri="{FF2B5EF4-FFF2-40B4-BE49-F238E27FC236}">
                <a16:creationId xmlns:a16="http://schemas.microsoft.com/office/drawing/2014/main" id="{61A2FF36-9C92-4D4B-89F4-CD4D884BE154}"/>
              </a:ext>
            </a:extLst>
          </p:cNvPr>
          <p:cNvSpPr txBox="1"/>
          <p:nvPr/>
        </p:nvSpPr>
        <p:spPr bwMode="auto">
          <a:xfrm>
            <a:off x="5869039" y="3992560"/>
            <a:ext cx="979298" cy="461665"/>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CEUS</a:t>
            </a:r>
            <a:br>
              <a:rPr lang="en-US" sz="1200" b="0" dirty="0">
                <a:latin typeface="Calibri" panose="020F0502020204030204" pitchFamily="34" charset="0"/>
              </a:rPr>
            </a:br>
            <a:r>
              <a:rPr lang="en-US" sz="1200" b="0" dirty="0">
                <a:latin typeface="Calibri" panose="020F0502020204030204" pitchFamily="34" charset="0"/>
              </a:rPr>
              <a:t>(</a:t>
            </a:r>
            <a:r>
              <a:rPr lang="en-US" sz="1200" b="0" i="1" dirty="0">
                <a:latin typeface="Calibri" panose="020F0502020204030204" pitchFamily="34" charset="0"/>
              </a:rPr>
              <a:t>Sonazoid</a:t>
            </a:r>
            <a:r>
              <a:rPr lang="en-US" sz="1200" b="0" dirty="0">
                <a:latin typeface="Calibri" panose="020F0502020204030204" pitchFamily="34" charset="0"/>
              </a:rPr>
              <a:t>)</a:t>
            </a:r>
          </a:p>
        </p:txBody>
      </p:sp>
      <p:sp>
        <p:nvSpPr>
          <p:cNvPr id="25" name="TextBox 24">
            <a:extLst>
              <a:ext uri="{FF2B5EF4-FFF2-40B4-BE49-F238E27FC236}">
                <a16:creationId xmlns:a16="http://schemas.microsoft.com/office/drawing/2014/main" id="{4008CE9B-1F1C-D445-B387-A38C8AC0D105}"/>
              </a:ext>
            </a:extLst>
          </p:cNvPr>
          <p:cNvSpPr txBox="1"/>
          <p:nvPr/>
        </p:nvSpPr>
        <p:spPr bwMode="auto">
          <a:xfrm>
            <a:off x="7301311" y="4267191"/>
            <a:ext cx="2114138" cy="461665"/>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Nonhypervascular and no defect in Kuppfer phase</a:t>
            </a:r>
          </a:p>
        </p:txBody>
      </p:sp>
      <p:sp>
        <p:nvSpPr>
          <p:cNvPr id="26" name="TextBox 25">
            <a:extLst>
              <a:ext uri="{FF2B5EF4-FFF2-40B4-BE49-F238E27FC236}">
                <a16:creationId xmlns:a16="http://schemas.microsoft.com/office/drawing/2014/main" id="{5BA34A19-58B9-9B40-8C17-ECD0455494BB}"/>
              </a:ext>
            </a:extLst>
          </p:cNvPr>
          <p:cNvSpPr txBox="1"/>
          <p:nvPr/>
        </p:nvSpPr>
        <p:spPr bwMode="auto">
          <a:xfrm>
            <a:off x="5705972" y="4646964"/>
            <a:ext cx="1333104" cy="646331"/>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Hypervascular and/or defect in Kuppfer phase</a:t>
            </a:r>
          </a:p>
        </p:txBody>
      </p:sp>
      <p:sp>
        <p:nvSpPr>
          <p:cNvPr id="27" name="TextBox 26">
            <a:extLst>
              <a:ext uri="{FF2B5EF4-FFF2-40B4-BE49-F238E27FC236}">
                <a16:creationId xmlns:a16="http://schemas.microsoft.com/office/drawing/2014/main" id="{882A1E84-4786-F144-856B-FB4802009EB7}"/>
              </a:ext>
            </a:extLst>
          </p:cNvPr>
          <p:cNvSpPr txBox="1"/>
          <p:nvPr/>
        </p:nvSpPr>
        <p:spPr bwMode="auto">
          <a:xfrm>
            <a:off x="5996262" y="5564972"/>
            <a:ext cx="706923" cy="276999"/>
          </a:xfrm>
          <a:prstGeom prst="rect">
            <a:avLst/>
          </a:prstGeom>
          <a:solidFill>
            <a:schemeClr val="accent1"/>
          </a:solidFill>
          <a:ln w="63500" cmpd="dbl">
            <a:solidFill>
              <a:srgbClr val="015873"/>
            </a:solidFill>
          </a:ln>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HCC</a:t>
            </a:r>
          </a:p>
        </p:txBody>
      </p:sp>
      <p:cxnSp>
        <p:nvCxnSpPr>
          <p:cNvPr id="35" name="Straight Arrow Connector 34">
            <a:extLst>
              <a:ext uri="{FF2B5EF4-FFF2-40B4-BE49-F238E27FC236}">
                <a16:creationId xmlns:a16="http://schemas.microsoft.com/office/drawing/2014/main" id="{25B9D15F-F7A5-9E43-9EA2-0A4456926E51}"/>
              </a:ext>
            </a:extLst>
          </p:cNvPr>
          <p:cNvCxnSpPr>
            <a:cxnSpLocks/>
          </p:cNvCxnSpPr>
          <p:nvPr/>
        </p:nvCxnSpPr>
        <p:spPr bwMode="auto">
          <a:xfrm>
            <a:off x="4394763" y="2183498"/>
            <a:ext cx="0" cy="441755"/>
          </a:xfrm>
          <a:prstGeom prst="straightConnector1">
            <a:avLst/>
          </a:prstGeom>
          <a:noFill/>
          <a:ln w="28575" cap="flat" cmpd="sng" algn="ctr">
            <a:solidFill>
              <a:schemeClr val="bg1"/>
            </a:solidFill>
            <a:prstDash val="solid"/>
            <a:round/>
            <a:headEnd type="none" w="med" len="med"/>
            <a:tailEnd type="triangle"/>
          </a:ln>
          <a:effectLst/>
        </p:spPr>
      </p:cxnSp>
      <p:cxnSp>
        <p:nvCxnSpPr>
          <p:cNvPr id="37" name="Straight Arrow Connector 36">
            <a:extLst>
              <a:ext uri="{FF2B5EF4-FFF2-40B4-BE49-F238E27FC236}">
                <a16:creationId xmlns:a16="http://schemas.microsoft.com/office/drawing/2014/main" id="{68A46A88-4F66-DB4E-8110-2E1868DC03B6}"/>
              </a:ext>
            </a:extLst>
          </p:cNvPr>
          <p:cNvCxnSpPr>
            <a:cxnSpLocks/>
            <a:endCxn id="14" idx="0"/>
          </p:cNvCxnSpPr>
          <p:nvPr/>
        </p:nvCxnSpPr>
        <p:spPr bwMode="auto">
          <a:xfrm flipH="1">
            <a:off x="2407353" y="2183497"/>
            <a:ext cx="1102672" cy="441756"/>
          </a:xfrm>
          <a:prstGeom prst="straightConnector1">
            <a:avLst/>
          </a:prstGeom>
          <a:noFill/>
          <a:ln w="28575" cap="flat" cmpd="sng" algn="ctr">
            <a:solidFill>
              <a:schemeClr val="bg1"/>
            </a:solidFill>
            <a:prstDash val="solid"/>
            <a:round/>
            <a:headEnd type="none" w="med" len="med"/>
            <a:tailEnd type="triangle"/>
          </a:ln>
          <a:effectLst/>
        </p:spPr>
      </p:cxnSp>
      <p:cxnSp>
        <p:nvCxnSpPr>
          <p:cNvPr id="39" name="Straight Arrow Connector 38">
            <a:extLst>
              <a:ext uri="{FF2B5EF4-FFF2-40B4-BE49-F238E27FC236}">
                <a16:creationId xmlns:a16="http://schemas.microsoft.com/office/drawing/2014/main" id="{B3A0EBFB-3100-DD4F-85BA-1D182197F8E1}"/>
              </a:ext>
            </a:extLst>
          </p:cNvPr>
          <p:cNvCxnSpPr>
            <a:cxnSpLocks/>
          </p:cNvCxnSpPr>
          <p:nvPr/>
        </p:nvCxnSpPr>
        <p:spPr bwMode="auto">
          <a:xfrm>
            <a:off x="6042525" y="2183497"/>
            <a:ext cx="349937" cy="239469"/>
          </a:xfrm>
          <a:prstGeom prst="straightConnector1">
            <a:avLst/>
          </a:prstGeom>
          <a:noFill/>
          <a:ln w="28575" cap="flat" cmpd="sng" algn="ctr">
            <a:solidFill>
              <a:schemeClr val="bg1"/>
            </a:solidFill>
            <a:prstDash val="solid"/>
            <a:round/>
            <a:headEnd type="none" w="med" len="med"/>
            <a:tailEnd type="triangle"/>
          </a:ln>
          <a:effectLst/>
        </p:spPr>
      </p:cxnSp>
      <p:cxnSp>
        <p:nvCxnSpPr>
          <p:cNvPr id="47" name="Straight Arrow Connector 46">
            <a:extLst>
              <a:ext uri="{FF2B5EF4-FFF2-40B4-BE49-F238E27FC236}">
                <a16:creationId xmlns:a16="http://schemas.microsoft.com/office/drawing/2014/main" id="{14207AC8-0818-9E44-98B6-AB687F79D6C7}"/>
              </a:ext>
            </a:extLst>
          </p:cNvPr>
          <p:cNvCxnSpPr>
            <a:cxnSpLocks/>
          </p:cNvCxnSpPr>
          <p:nvPr/>
        </p:nvCxnSpPr>
        <p:spPr bwMode="auto">
          <a:xfrm>
            <a:off x="6358688" y="3785181"/>
            <a:ext cx="0" cy="213172"/>
          </a:xfrm>
          <a:prstGeom prst="straightConnector1">
            <a:avLst/>
          </a:prstGeom>
          <a:noFill/>
          <a:ln w="28575" cap="flat" cmpd="sng" algn="ctr">
            <a:solidFill>
              <a:schemeClr val="bg1"/>
            </a:solidFill>
            <a:prstDash val="solid"/>
            <a:round/>
            <a:headEnd type="none" w="med" len="med"/>
            <a:tailEnd type="triangle"/>
          </a:ln>
          <a:effectLst/>
        </p:spPr>
      </p:cxnSp>
      <p:cxnSp>
        <p:nvCxnSpPr>
          <p:cNvPr id="50" name="Straight Arrow Connector 49">
            <a:extLst>
              <a:ext uri="{FF2B5EF4-FFF2-40B4-BE49-F238E27FC236}">
                <a16:creationId xmlns:a16="http://schemas.microsoft.com/office/drawing/2014/main" id="{EB5E4A97-2C1B-B645-8CDA-398D4D70175F}"/>
              </a:ext>
            </a:extLst>
          </p:cNvPr>
          <p:cNvCxnSpPr>
            <a:cxnSpLocks/>
          </p:cNvCxnSpPr>
          <p:nvPr/>
        </p:nvCxnSpPr>
        <p:spPr bwMode="auto">
          <a:xfrm>
            <a:off x="6358688" y="4438197"/>
            <a:ext cx="0" cy="213172"/>
          </a:xfrm>
          <a:prstGeom prst="straightConnector1">
            <a:avLst/>
          </a:prstGeom>
          <a:noFill/>
          <a:ln w="28575" cap="flat" cmpd="sng" algn="ctr">
            <a:solidFill>
              <a:schemeClr val="bg1"/>
            </a:solidFill>
            <a:prstDash val="solid"/>
            <a:round/>
            <a:headEnd type="none" w="med" len="med"/>
            <a:tailEnd type="triangle"/>
          </a:ln>
          <a:effectLst/>
        </p:spPr>
      </p:cxnSp>
      <p:sp>
        <p:nvSpPr>
          <p:cNvPr id="11" name="TextBox 10">
            <a:extLst>
              <a:ext uri="{FF2B5EF4-FFF2-40B4-BE49-F238E27FC236}">
                <a16:creationId xmlns:a16="http://schemas.microsoft.com/office/drawing/2014/main" id="{F29599FC-DEC4-7749-8DBF-7F732C4E2DE3}"/>
              </a:ext>
            </a:extLst>
          </p:cNvPr>
          <p:cNvSpPr txBox="1"/>
          <p:nvPr/>
        </p:nvSpPr>
        <p:spPr bwMode="auto">
          <a:xfrm>
            <a:off x="2720899" y="1906499"/>
            <a:ext cx="5082754" cy="307777"/>
          </a:xfrm>
          <a:prstGeom prst="rect">
            <a:avLst/>
          </a:prstGeom>
          <a:solidFill>
            <a:schemeClr val="accent3"/>
          </a:solidFill>
          <a:ln>
            <a:noFill/>
          </a:ln>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Dynamic Gd-EOB-DTPA-enhanced MRI (EOB-MRI)/Dynamic CT</a:t>
            </a:r>
          </a:p>
        </p:txBody>
      </p:sp>
      <p:cxnSp>
        <p:nvCxnSpPr>
          <p:cNvPr id="74" name="Straight Arrow Connector 73">
            <a:extLst>
              <a:ext uri="{FF2B5EF4-FFF2-40B4-BE49-F238E27FC236}">
                <a16:creationId xmlns:a16="http://schemas.microsoft.com/office/drawing/2014/main" id="{94BD089C-61E6-7A49-96AD-A08D50D6FB14}"/>
              </a:ext>
            </a:extLst>
          </p:cNvPr>
          <p:cNvCxnSpPr>
            <a:cxnSpLocks/>
          </p:cNvCxnSpPr>
          <p:nvPr/>
        </p:nvCxnSpPr>
        <p:spPr bwMode="auto">
          <a:xfrm>
            <a:off x="6848700" y="4160726"/>
            <a:ext cx="458190" cy="119888"/>
          </a:xfrm>
          <a:prstGeom prst="straightConnector1">
            <a:avLst/>
          </a:prstGeom>
          <a:noFill/>
          <a:ln w="28575" cap="flat" cmpd="sng" algn="ctr">
            <a:solidFill>
              <a:schemeClr val="bg1"/>
            </a:solidFill>
            <a:prstDash val="solid"/>
            <a:round/>
            <a:headEnd type="none" w="med" len="med"/>
            <a:tailEnd type="triangle"/>
          </a:ln>
          <a:effectLst/>
        </p:spPr>
      </p:cxnSp>
      <p:sp>
        <p:nvSpPr>
          <p:cNvPr id="28" name="TextBox 27">
            <a:extLst>
              <a:ext uri="{FF2B5EF4-FFF2-40B4-BE49-F238E27FC236}">
                <a16:creationId xmlns:a16="http://schemas.microsoft.com/office/drawing/2014/main" id="{0811EF65-54E5-8047-BE3E-AB841EFEE043}"/>
              </a:ext>
            </a:extLst>
          </p:cNvPr>
          <p:cNvSpPr txBox="1"/>
          <p:nvPr/>
        </p:nvSpPr>
        <p:spPr bwMode="auto">
          <a:xfrm>
            <a:off x="7450191" y="5742610"/>
            <a:ext cx="706923" cy="276999"/>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Biopsy</a:t>
            </a:r>
          </a:p>
        </p:txBody>
      </p:sp>
      <p:sp>
        <p:nvSpPr>
          <p:cNvPr id="8" name="TextBox 7">
            <a:extLst>
              <a:ext uri="{FF2B5EF4-FFF2-40B4-BE49-F238E27FC236}">
                <a16:creationId xmlns:a16="http://schemas.microsoft.com/office/drawing/2014/main" id="{4AC8660A-28AB-4B49-AEF1-39C4A594FF5D}"/>
              </a:ext>
            </a:extLst>
          </p:cNvPr>
          <p:cNvSpPr txBox="1"/>
          <p:nvPr/>
        </p:nvSpPr>
        <p:spPr bwMode="auto">
          <a:xfrm>
            <a:off x="438309" y="4850771"/>
            <a:ext cx="5310163"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*Cavernous hemangioma may show </a:t>
            </a:r>
            <a:r>
              <a:rPr lang="en-US" sz="1400" b="0" dirty="0" err="1">
                <a:solidFill>
                  <a:schemeClr val="bg1"/>
                </a:solidFill>
                <a:latin typeface="Calibri" panose="020F0502020204030204" pitchFamily="34" charset="0"/>
              </a:rPr>
              <a:t>hypointensity</a:t>
            </a:r>
            <a:r>
              <a:rPr lang="en-US" sz="1400" b="0" dirty="0">
                <a:solidFill>
                  <a:schemeClr val="bg1"/>
                </a:solidFill>
                <a:latin typeface="Calibri" panose="020F0502020204030204" pitchFamily="34" charset="0"/>
              </a:rPr>
              <a:t> on the equilibrium phase of dynamic EOB-MRI (pseudo-washout); exclude with further MRIs and/or other imaging modalities. </a:t>
            </a:r>
            <a:br>
              <a:rPr lang="en-US" sz="1400" b="0" dirty="0">
                <a:solidFill>
                  <a:schemeClr val="bg1"/>
                </a:solidFill>
                <a:latin typeface="Calibri" panose="020F0502020204030204" pitchFamily="34" charset="0"/>
              </a:rPr>
            </a:br>
            <a:br>
              <a:rPr lang="en-US" sz="400" b="0" dirty="0">
                <a:solidFill>
                  <a:schemeClr val="bg1"/>
                </a:solidFill>
                <a:latin typeface="Calibri" panose="020F0502020204030204" pitchFamily="34" charset="0"/>
              </a:rPr>
            </a:b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Cavernous hemangioma usually shows </a:t>
            </a:r>
            <a:r>
              <a:rPr lang="en-US" sz="1400" b="0" dirty="0" err="1">
                <a:solidFill>
                  <a:schemeClr val="bg1"/>
                </a:solidFill>
                <a:latin typeface="Calibri" panose="020F0502020204030204" pitchFamily="34" charset="0"/>
              </a:rPr>
              <a:t>hypointensity</a:t>
            </a:r>
            <a:r>
              <a:rPr lang="en-US" sz="1400" b="0" dirty="0">
                <a:solidFill>
                  <a:schemeClr val="bg1"/>
                </a:solidFill>
                <a:latin typeface="Calibri" panose="020F0502020204030204" pitchFamily="34" charset="0"/>
              </a:rPr>
              <a:t> on the hepatobiliary phase of dynamic EOB-MRI; exclude with further MRIs and/or other imaging modalities.</a:t>
            </a:r>
          </a:p>
        </p:txBody>
      </p:sp>
    </p:spTree>
    <p:extLst>
      <p:ext uri="{BB962C8B-B14F-4D97-AF65-F5344CB8AC3E}">
        <p14:creationId xmlns:p14="http://schemas.microsoft.com/office/powerpoint/2010/main" val="41957104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Arrow Connector 22">
            <a:extLst>
              <a:ext uri="{FF2B5EF4-FFF2-40B4-BE49-F238E27FC236}">
                <a16:creationId xmlns:a16="http://schemas.microsoft.com/office/drawing/2014/main" id="{554B1493-BAE4-864C-AB96-248EAFF6BF4A}"/>
              </a:ext>
            </a:extLst>
          </p:cNvPr>
          <p:cNvCxnSpPr>
            <a:cxnSpLocks/>
          </p:cNvCxnSpPr>
          <p:nvPr/>
        </p:nvCxnSpPr>
        <p:spPr bwMode="auto">
          <a:xfrm>
            <a:off x="3756212" y="4022846"/>
            <a:ext cx="0" cy="750745"/>
          </a:xfrm>
          <a:prstGeom prst="straightConnector1">
            <a:avLst/>
          </a:prstGeom>
          <a:noFill/>
          <a:ln w="28575" cap="flat" cmpd="sng" algn="ctr">
            <a:solidFill>
              <a:schemeClr val="bg1"/>
            </a:solidFill>
            <a:prstDash val="solid"/>
            <a:round/>
            <a:headEnd type="none" w="med" len="med"/>
            <a:tailEnd type="triangle"/>
          </a:ln>
          <a:effectLst/>
        </p:spPr>
      </p:cxnSp>
      <p:cxnSp>
        <p:nvCxnSpPr>
          <p:cNvPr id="34" name="Straight Arrow Connector 33">
            <a:extLst>
              <a:ext uri="{FF2B5EF4-FFF2-40B4-BE49-F238E27FC236}">
                <a16:creationId xmlns:a16="http://schemas.microsoft.com/office/drawing/2014/main" id="{456DABD8-0B29-E94D-A28A-4C7B82379A81}"/>
              </a:ext>
            </a:extLst>
          </p:cNvPr>
          <p:cNvCxnSpPr>
            <a:cxnSpLocks/>
          </p:cNvCxnSpPr>
          <p:nvPr/>
        </p:nvCxnSpPr>
        <p:spPr bwMode="auto">
          <a:xfrm>
            <a:off x="5709543" y="5539050"/>
            <a:ext cx="0" cy="478610"/>
          </a:xfrm>
          <a:prstGeom prst="straightConnector1">
            <a:avLst/>
          </a:prstGeom>
          <a:noFill/>
          <a:ln w="28575" cap="flat" cmpd="sng" algn="ctr">
            <a:solidFill>
              <a:schemeClr val="bg1"/>
            </a:solidFill>
            <a:prstDash val="solid"/>
            <a:round/>
            <a:headEnd type="none" w="med" len="med"/>
            <a:tailEnd type="triangle"/>
          </a:ln>
          <a:effectLst/>
        </p:spPr>
      </p:cxnSp>
      <p:sp>
        <p:nvSpPr>
          <p:cNvPr id="2" name="Title 1">
            <a:extLst>
              <a:ext uri="{FF2B5EF4-FFF2-40B4-BE49-F238E27FC236}">
                <a16:creationId xmlns:a16="http://schemas.microsoft.com/office/drawing/2014/main" id="{4AB3CC2C-642E-4ACD-9264-E494B7E258D7}"/>
              </a:ext>
            </a:extLst>
          </p:cNvPr>
          <p:cNvSpPr>
            <a:spLocks noGrp="1"/>
          </p:cNvSpPr>
          <p:nvPr>
            <p:ph type="title"/>
          </p:nvPr>
        </p:nvSpPr>
        <p:spPr/>
        <p:txBody>
          <a:bodyPr/>
          <a:lstStyle/>
          <a:p>
            <a:r>
              <a:rPr lang="en-US" dirty="0"/>
              <a:t>APASL Guidelines: Diagnostic Algorithm for HCC Using Only Dynamic CT/MRI </a:t>
            </a:r>
          </a:p>
        </p:txBody>
      </p:sp>
      <p:sp>
        <p:nvSpPr>
          <p:cNvPr id="4"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23864" y="63666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Omata. Hepatol Int. 2017;11:317. </a:t>
            </a:r>
          </a:p>
        </p:txBody>
      </p:sp>
      <p:grpSp>
        <p:nvGrpSpPr>
          <p:cNvPr id="5" name="Group 7">
            <a:extLst>
              <a:ext uri="{FF2B5EF4-FFF2-40B4-BE49-F238E27FC236}">
                <a16:creationId xmlns:a16="http://schemas.microsoft.com/office/drawing/2014/main" id="{F009EE58-7747-4C84-B0A3-1AA62EE91CF1}"/>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E7AF7ACE-41DF-42B9-9EBF-5FDA6155B13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9D34965-71CA-4DAD-8B17-64413F4333C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9" name="TextBox 8">
            <a:extLst>
              <a:ext uri="{FF2B5EF4-FFF2-40B4-BE49-F238E27FC236}">
                <a16:creationId xmlns:a16="http://schemas.microsoft.com/office/drawing/2014/main" id="{ECDBDAF1-1E83-034F-B87F-9689B0F66502}"/>
              </a:ext>
            </a:extLst>
          </p:cNvPr>
          <p:cNvSpPr txBox="1"/>
          <p:nvPr/>
        </p:nvSpPr>
        <p:spPr bwMode="auto">
          <a:xfrm>
            <a:off x="2877672" y="2386118"/>
            <a:ext cx="5255558" cy="369332"/>
          </a:xfrm>
          <a:prstGeom prst="rect">
            <a:avLst/>
          </a:prstGeom>
          <a:solidFill>
            <a:schemeClr val="accent3"/>
          </a:solidFill>
          <a:ln>
            <a:noFill/>
          </a:ln>
        </p:spPr>
        <p:txBody>
          <a:bodyPr wrap="square" rtlCol="0">
            <a:spAutoFit/>
          </a:bodyPr>
          <a:lstStyle/>
          <a:p>
            <a:pPr algn="ctr">
              <a:lnSpc>
                <a:spcPct val="100000"/>
              </a:lnSpc>
              <a:spcBef>
                <a:spcPct val="50000"/>
              </a:spcBef>
              <a:spcAft>
                <a:spcPct val="0"/>
              </a:spcAft>
              <a:buClrTx/>
              <a:buFontTx/>
              <a:buNone/>
            </a:pPr>
            <a:r>
              <a:rPr lang="en-US" dirty="0">
                <a:latin typeface="Calibri" panose="020F0502020204030204" pitchFamily="34" charset="0"/>
              </a:rPr>
              <a:t>Dynamic CT/MRI</a:t>
            </a:r>
          </a:p>
        </p:txBody>
      </p:sp>
      <p:sp>
        <p:nvSpPr>
          <p:cNvPr id="10" name="TextBox 9">
            <a:extLst>
              <a:ext uri="{FF2B5EF4-FFF2-40B4-BE49-F238E27FC236}">
                <a16:creationId xmlns:a16="http://schemas.microsoft.com/office/drawing/2014/main" id="{E9EA4B18-C5B0-A34E-B390-F4E00F1581A6}"/>
              </a:ext>
            </a:extLst>
          </p:cNvPr>
          <p:cNvSpPr txBox="1"/>
          <p:nvPr/>
        </p:nvSpPr>
        <p:spPr bwMode="auto">
          <a:xfrm>
            <a:off x="4515900" y="1614864"/>
            <a:ext cx="1979102" cy="307777"/>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Nodule detected by US</a:t>
            </a:r>
          </a:p>
        </p:txBody>
      </p:sp>
      <p:sp>
        <p:nvSpPr>
          <p:cNvPr id="12" name="TextBox 11">
            <a:extLst>
              <a:ext uri="{FF2B5EF4-FFF2-40B4-BE49-F238E27FC236}">
                <a16:creationId xmlns:a16="http://schemas.microsoft.com/office/drawing/2014/main" id="{FA67DC80-5FE8-834E-B684-EC46EE8D2216}"/>
              </a:ext>
            </a:extLst>
          </p:cNvPr>
          <p:cNvSpPr txBox="1"/>
          <p:nvPr/>
        </p:nvSpPr>
        <p:spPr bwMode="auto">
          <a:xfrm>
            <a:off x="3312425" y="4812667"/>
            <a:ext cx="871888" cy="307777"/>
          </a:xfrm>
          <a:prstGeom prst="rect">
            <a:avLst/>
          </a:prstGeom>
          <a:solidFill>
            <a:schemeClr val="accent1"/>
          </a:solidFill>
          <a:ln w="63500" cmpd="dbl">
            <a:solidFill>
              <a:srgbClr val="015873"/>
            </a:solidFill>
          </a:ln>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HCC</a:t>
            </a:r>
          </a:p>
        </p:txBody>
      </p:sp>
      <p:sp>
        <p:nvSpPr>
          <p:cNvPr id="16" name="TextBox 15">
            <a:extLst>
              <a:ext uri="{FF2B5EF4-FFF2-40B4-BE49-F238E27FC236}">
                <a16:creationId xmlns:a16="http://schemas.microsoft.com/office/drawing/2014/main" id="{5B1A0E94-34C0-5045-9A3C-9A2062CD38F2}"/>
              </a:ext>
            </a:extLst>
          </p:cNvPr>
          <p:cNvSpPr txBox="1"/>
          <p:nvPr/>
        </p:nvSpPr>
        <p:spPr bwMode="auto">
          <a:xfrm>
            <a:off x="5214767" y="5262533"/>
            <a:ext cx="989551" cy="307777"/>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Biopsy</a:t>
            </a:r>
          </a:p>
        </p:txBody>
      </p:sp>
      <p:sp>
        <p:nvSpPr>
          <p:cNvPr id="17" name="TextBox 16">
            <a:extLst>
              <a:ext uri="{FF2B5EF4-FFF2-40B4-BE49-F238E27FC236}">
                <a16:creationId xmlns:a16="http://schemas.microsoft.com/office/drawing/2014/main" id="{1654035D-0469-C542-9E98-7BA9DE849E0F}"/>
              </a:ext>
            </a:extLst>
          </p:cNvPr>
          <p:cNvSpPr txBox="1"/>
          <p:nvPr/>
        </p:nvSpPr>
        <p:spPr bwMode="auto">
          <a:xfrm>
            <a:off x="3615840" y="6008011"/>
            <a:ext cx="989551" cy="307777"/>
          </a:xfrm>
          <a:prstGeom prst="rect">
            <a:avLst/>
          </a:prstGeom>
          <a:solidFill>
            <a:schemeClr val="accent1"/>
          </a:solidFill>
          <a:ln w="63500" cmpd="dbl">
            <a:solidFill>
              <a:srgbClr val="015873"/>
            </a:solidFill>
          </a:ln>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Early HCC</a:t>
            </a:r>
          </a:p>
        </p:txBody>
      </p:sp>
      <p:sp>
        <p:nvSpPr>
          <p:cNvPr id="18" name="TextBox 17">
            <a:extLst>
              <a:ext uri="{FF2B5EF4-FFF2-40B4-BE49-F238E27FC236}">
                <a16:creationId xmlns:a16="http://schemas.microsoft.com/office/drawing/2014/main" id="{141F6097-A847-DF42-B0B3-C1C458BC0D8F}"/>
              </a:ext>
            </a:extLst>
          </p:cNvPr>
          <p:cNvSpPr txBox="1"/>
          <p:nvPr/>
        </p:nvSpPr>
        <p:spPr bwMode="auto">
          <a:xfrm>
            <a:off x="5010856" y="6048920"/>
            <a:ext cx="1397373" cy="307777"/>
          </a:xfrm>
          <a:prstGeom prst="rect">
            <a:avLst/>
          </a:prstGeom>
          <a:solidFill>
            <a:schemeClr val="accent1"/>
          </a:solidFill>
          <a:ln w="63500" cmpd="dbl">
            <a:solidFill>
              <a:srgbClr val="015873"/>
            </a:solidFill>
          </a:ln>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DN/borderline</a:t>
            </a:r>
          </a:p>
        </p:txBody>
      </p:sp>
      <p:sp>
        <p:nvSpPr>
          <p:cNvPr id="19" name="TextBox 18">
            <a:extLst>
              <a:ext uri="{FF2B5EF4-FFF2-40B4-BE49-F238E27FC236}">
                <a16:creationId xmlns:a16="http://schemas.microsoft.com/office/drawing/2014/main" id="{91D3362B-39E7-9147-8053-CB6E0F606701}"/>
              </a:ext>
            </a:extLst>
          </p:cNvPr>
          <p:cNvSpPr txBox="1"/>
          <p:nvPr/>
        </p:nvSpPr>
        <p:spPr bwMode="auto">
          <a:xfrm>
            <a:off x="7678344" y="5598801"/>
            <a:ext cx="1979102" cy="523220"/>
          </a:xfrm>
          <a:prstGeom prst="rect">
            <a:avLst/>
          </a:prstGeom>
          <a:solidFill>
            <a:schemeClr val="accent1"/>
          </a:solidFill>
          <a:ln w="63500" cmpd="dbl">
            <a:solidFill>
              <a:srgbClr val="015873"/>
            </a:solidFill>
          </a:ln>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Dynamic CT/MRI every 3-6 </a:t>
            </a:r>
            <a:r>
              <a:rPr lang="en-US" sz="1400" b="0" dirty="0" err="1">
                <a:latin typeface="Calibri" panose="020F0502020204030204" pitchFamily="34" charset="0"/>
              </a:rPr>
              <a:t>mos</a:t>
            </a:r>
            <a:endParaRPr lang="en-US" sz="1400" b="0" dirty="0">
              <a:latin typeface="Calibri" panose="020F0502020204030204" pitchFamily="34" charset="0"/>
            </a:endParaRPr>
          </a:p>
        </p:txBody>
      </p:sp>
      <p:cxnSp>
        <p:nvCxnSpPr>
          <p:cNvPr id="20" name="Straight Arrow Connector 19">
            <a:extLst>
              <a:ext uri="{FF2B5EF4-FFF2-40B4-BE49-F238E27FC236}">
                <a16:creationId xmlns:a16="http://schemas.microsoft.com/office/drawing/2014/main" id="{64C52F3E-8181-8441-8FF8-ABE22B27E466}"/>
              </a:ext>
            </a:extLst>
          </p:cNvPr>
          <p:cNvCxnSpPr/>
          <p:nvPr/>
        </p:nvCxnSpPr>
        <p:spPr bwMode="auto">
          <a:xfrm>
            <a:off x="5495365" y="1922641"/>
            <a:ext cx="0" cy="463477"/>
          </a:xfrm>
          <a:prstGeom prst="straightConnector1">
            <a:avLst/>
          </a:prstGeom>
          <a:noFill/>
          <a:ln w="28575"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CC7FF449-DFF4-BE49-848E-B2E57D213F4A}"/>
              </a:ext>
            </a:extLst>
          </p:cNvPr>
          <p:cNvCxnSpPr>
            <a:cxnSpLocks/>
          </p:cNvCxnSpPr>
          <p:nvPr/>
        </p:nvCxnSpPr>
        <p:spPr bwMode="auto">
          <a:xfrm>
            <a:off x="3756212" y="2764415"/>
            <a:ext cx="0" cy="749808"/>
          </a:xfrm>
          <a:prstGeom prst="straightConnector1">
            <a:avLst/>
          </a:prstGeom>
          <a:noFill/>
          <a:ln w="28575" cap="flat" cmpd="sng" algn="ctr">
            <a:solidFill>
              <a:schemeClr val="bg1"/>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5FB567F7-8F9C-6845-A4B8-31F1C70087D8}"/>
              </a:ext>
            </a:extLst>
          </p:cNvPr>
          <p:cNvCxnSpPr>
            <a:cxnSpLocks/>
          </p:cNvCxnSpPr>
          <p:nvPr/>
        </p:nvCxnSpPr>
        <p:spPr bwMode="auto">
          <a:xfrm>
            <a:off x="7171765" y="2764415"/>
            <a:ext cx="0" cy="750745"/>
          </a:xfrm>
          <a:prstGeom prst="straightConnector1">
            <a:avLst/>
          </a:prstGeom>
          <a:noFill/>
          <a:ln w="28575" cap="flat" cmpd="sng" algn="ctr">
            <a:solidFill>
              <a:schemeClr val="bg1"/>
            </a:solidFill>
            <a:prstDash val="solid"/>
            <a:round/>
            <a:headEnd type="none" w="med" len="med"/>
            <a:tailEnd type="triangle"/>
          </a:ln>
          <a:effectLst/>
        </p:spPr>
      </p:cxnSp>
      <p:cxnSp>
        <p:nvCxnSpPr>
          <p:cNvPr id="27" name="Straight Arrow Connector 26">
            <a:extLst>
              <a:ext uri="{FF2B5EF4-FFF2-40B4-BE49-F238E27FC236}">
                <a16:creationId xmlns:a16="http://schemas.microsoft.com/office/drawing/2014/main" id="{FD937CC4-B1DE-0947-83F4-22CB72574AB5}"/>
              </a:ext>
            </a:extLst>
          </p:cNvPr>
          <p:cNvCxnSpPr>
            <a:cxnSpLocks/>
          </p:cNvCxnSpPr>
          <p:nvPr/>
        </p:nvCxnSpPr>
        <p:spPr bwMode="auto">
          <a:xfrm flipH="1">
            <a:off x="5683624" y="4052956"/>
            <a:ext cx="600635" cy="442968"/>
          </a:xfrm>
          <a:prstGeom prst="straightConnector1">
            <a:avLst/>
          </a:prstGeom>
          <a:noFill/>
          <a:ln w="28575" cap="flat" cmpd="sng" algn="ctr">
            <a:solidFill>
              <a:schemeClr val="bg1"/>
            </a:solidFill>
            <a:prstDash val="solid"/>
            <a:round/>
            <a:headEnd type="none" w="med" len="med"/>
            <a:tailEnd type="triangle"/>
          </a:ln>
          <a:effectLst/>
        </p:spPr>
      </p:cxnSp>
      <p:cxnSp>
        <p:nvCxnSpPr>
          <p:cNvPr id="29" name="Straight Arrow Connector 28">
            <a:extLst>
              <a:ext uri="{FF2B5EF4-FFF2-40B4-BE49-F238E27FC236}">
                <a16:creationId xmlns:a16="http://schemas.microsoft.com/office/drawing/2014/main" id="{B9DB7494-98B6-0340-811F-0E3E37487774}"/>
              </a:ext>
            </a:extLst>
          </p:cNvPr>
          <p:cNvCxnSpPr>
            <a:cxnSpLocks/>
          </p:cNvCxnSpPr>
          <p:nvPr/>
        </p:nvCxnSpPr>
        <p:spPr bwMode="auto">
          <a:xfrm>
            <a:off x="8115301" y="4052956"/>
            <a:ext cx="511203" cy="426274"/>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A43061C6-A687-5A42-8285-9D35B627083F}"/>
              </a:ext>
            </a:extLst>
          </p:cNvPr>
          <p:cNvCxnSpPr>
            <a:cxnSpLocks/>
          </p:cNvCxnSpPr>
          <p:nvPr/>
        </p:nvCxnSpPr>
        <p:spPr bwMode="auto">
          <a:xfrm>
            <a:off x="8667895" y="4816796"/>
            <a:ext cx="0" cy="750745"/>
          </a:xfrm>
          <a:prstGeom prst="straightConnector1">
            <a:avLst/>
          </a:prstGeom>
          <a:noFill/>
          <a:ln w="28575" cap="flat" cmpd="sng" algn="ctr">
            <a:solidFill>
              <a:schemeClr val="bg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8C8B20E1-FA0F-3147-BF8D-C50C3D065615}"/>
              </a:ext>
            </a:extLst>
          </p:cNvPr>
          <p:cNvCxnSpPr>
            <a:cxnSpLocks/>
            <a:stCxn id="14" idx="2"/>
          </p:cNvCxnSpPr>
          <p:nvPr/>
        </p:nvCxnSpPr>
        <p:spPr bwMode="auto">
          <a:xfrm>
            <a:off x="5709542" y="4812667"/>
            <a:ext cx="0" cy="449836"/>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7EC29029-8729-6147-A3B7-2BCCCA44DD22}"/>
              </a:ext>
            </a:extLst>
          </p:cNvPr>
          <p:cNvCxnSpPr>
            <a:cxnSpLocks/>
          </p:cNvCxnSpPr>
          <p:nvPr/>
        </p:nvCxnSpPr>
        <p:spPr bwMode="auto">
          <a:xfrm flipH="1">
            <a:off x="4613206" y="5554680"/>
            <a:ext cx="609377" cy="437701"/>
          </a:xfrm>
          <a:prstGeom prst="straightConnector1">
            <a:avLst/>
          </a:prstGeom>
          <a:noFill/>
          <a:ln w="28575" cap="flat" cmpd="sng" algn="ctr">
            <a:solidFill>
              <a:schemeClr val="bg1"/>
            </a:solidFill>
            <a:prstDash val="solid"/>
            <a:round/>
            <a:headEnd type="none" w="med" len="med"/>
            <a:tailEnd type="triangle"/>
          </a:ln>
          <a:effectLst/>
        </p:spPr>
      </p:cxnSp>
      <p:cxnSp>
        <p:nvCxnSpPr>
          <p:cNvPr id="37" name="Straight Arrow Connector 36">
            <a:extLst>
              <a:ext uri="{FF2B5EF4-FFF2-40B4-BE49-F238E27FC236}">
                <a16:creationId xmlns:a16="http://schemas.microsoft.com/office/drawing/2014/main" id="{891E0E8F-7EE4-FE48-BFDD-8309095C5836}"/>
              </a:ext>
            </a:extLst>
          </p:cNvPr>
          <p:cNvCxnSpPr>
            <a:cxnSpLocks/>
          </p:cNvCxnSpPr>
          <p:nvPr/>
        </p:nvCxnSpPr>
        <p:spPr bwMode="auto">
          <a:xfrm flipV="1">
            <a:off x="6439491" y="5853723"/>
            <a:ext cx="1211771" cy="341270"/>
          </a:xfrm>
          <a:prstGeom prst="straightConnector1">
            <a:avLst/>
          </a:prstGeom>
          <a:noFill/>
          <a:ln w="28575" cap="flat" cmpd="sng" algn="ctr">
            <a:solidFill>
              <a:schemeClr val="bg1"/>
            </a:solidFill>
            <a:prstDash val="solid"/>
            <a:round/>
            <a:headEnd type="none" w="med" len="med"/>
            <a:tailEnd type="triangle"/>
          </a:ln>
          <a:effectLst/>
        </p:spPr>
      </p:cxnSp>
      <p:sp>
        <p:nvSpPr>
          <p:cNvPr id="11" name="TextBox 10">
            <a:extLst>
              <a:ext uri="{FF2B5EF4-FFF2-40B4-BE49-F238E27FC236}">
                <a16:creationId xmlns:a16="http://schemas.microsoft.com/office/drawing/2014/main" id="{E0E17BC6-F925-A24B-8516-E2FAAB354352}"/>
              </a:ext>
            </a:extLst>
          </p:cNvPr>
          <p:cNvSpPr txBox="1"/>
          <p:nvPr/>
        </p:nvSpPr>
        <p:spPr bwMode="auto">
          <a:xfrm>
            <a:off x="2891347" y="3538701"/>
            <a:ext cx="1714044" cy="523220"/>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400" b="0" dirty="0" err="1">
                <a:latin typeface="Calibri" panose="020F0502020204030204" pitchFamily="34" charset="0"/>
              </a:rPr>
              <a:t>Hypervascular</a:t>
            </a:r>
            <a:r>
              <a:rPr lang="en-US" sz="1400" b="0" dirty="0">
                <a:latin typeface="Calibri" panose="020F0502020204030204" pitchFamily="34" charset="0"/>
              </a:rPr>
              <a:t>             with washout</a:t>
            </a:r>
          </a:p>
        </p:txBody>
      </p:sp>
      <p:sp>
        <p:nvSpPr>
          <p:cNvPr id="13" name="TextBox 12">
            <a:extLst>
              <a:ext uri="{FF2B5EF4-FFF2-40B4-BE49-F238E27FC236}">
                <a16:creationId xmlns:a16="http://schemas.microsoft.com/office/drawing/2014/main" id="{AEC17ACE-9D1D-AC4A-9D10-C9BE032332DB}"/>
              </a:ext>
            </a:extLst>
          </p:cNvPr>
          <p:cNvSpPr txBox="1"/>
          <p:nvPr/>
        </p:nvSpPr>
        <p:spPr bwMode="auto">
          <a:xfrm>
            <a:off x="5771783" y="3538701"/>
            <a:ext cx="2786060" cy="523220"/>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Hypervascular without washout; </a:t>
            </a:r>
            <a:br>
              <a:rPr lang="en-US" sz="1400" b="0" dirty="0">
                <a:latin typeface="Calibri" panose="020F0502020204030204" pitchFamily="34" charset="0"/>
              </a:rPr>
            </a:br>
            <a:r>
              <a:rPr lang="en-US" sz="1400" b="0" dirty="0">
                <a:latin typeface="Calibri" panose="020F0502020204030204" pitchFamily="34" charset="0"/>
              </a:rPr>
              <a:t>Nonhypervascular</a:t>
            </a:r>
          </a:p>
        </p:txBody>
      </p:sp>
      <p:sp>
        <p:nvSpPr>
          <p:cNvPr id="14" name="TextBox 13">
            <a:extLst>
              <a:ext uri="{FF2B5EF4-FFF2-40B4-BE49-F238E27FC236}">
                <a16:creationId xmlns:a16="http://schemas.microsoft.com/office/drawing/2014/main" id="{B7D03C42-09CB-764F-9329-816C8AE7C8D2}"/>
              </a:ext>
            </a:extLst>
          </p:cNvPr>
          <p:cNvSpPr txBox="1"/>
          <p:nvPr/>
        </p:nvSpPr>
        <p:spPr bwMode="auto">
          <a:xfrm>
            <a:off x="4719991" y="4504890"/>
            <a:ext cx="1979102" cy="307777"/>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Small nodule (≥1 cm)</a:t>
            </a:r>
          </a:p>
        </p:txBody>
      </p:sp>
      <p:sp>
        <p:nvSpPr>
          <p:cNvPr id="15" name="TextBox 14">
            <a:extLst>
              <a:ext uri="{FF2B5EF4-FFF2-40B4-BE49-F238E27FC236}">
                <a16:creationId xmlns:a16="http://schemas.microsoft.com/office/drawing/2014/main" id="{6BE1E021-53A1-3246-A1F5-01501E67EF29}"/>
              </a:ext>
            </a:extLst>
          </p:cNvPr>
          <p:cNvSpPr txBox="1"/>
          <p:nvPr/>
        </p:nvSpPr>
        <p:spPr bwMode="auto">
          <a:xfrm>
            <a:off x="7678344" y="4504889"/>
            <a:ext cx="1979102" cy="307777"/>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Small nodule (&lt;1 cm)</a:t>
            </a:r>
          </a:p>
        </p:txBody>
      </p:sp>
    </p:spTree>
    <p:extLst>
      <p:ext uri="{BB962C8B-B14F-4D97-AF65-F5344CB8AC3E}">
        <p14:creationId xmlns:p14="http://schemas.microsoft.com/office/powerpoint/2010/main" val="1897895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8" name="Straight Connector 67">
            <a:extLst>
              <a:ext uri="{FF2B5EF4-FFF2-40B4-BE49-F238E27FC236}">
                <a16:creationId xmlns:a16="http://schemas.microsoft.com/office/drawing/2014/main" id="{D2280577-E91D-9547-BBB4-6EEC8B0E99F2}"/>
              </a:ext>
            </a:extLst>
          </p:cNvPr>
          <p:cNvCxnSpPr>
            <a:cxnSpLocks/>
          </p:cNvCxnSpPr>
          <p:nvPr/>
        </p:nvCxnSpPr>
        <p:spPr bwMode="auto">
          <a:xfrm flipH="1">
            <a:off x="5539597" y="1940766"/>
            <a:ext cx="0" cy="117663"/>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4EF22255-68F4-D341-A28E-5DC431E7CE87}"/>
              </a:ext>
            </a:extLst>
          </p:cNvPr>
          <p:cNvCxnSpPr>
            <a:cxnSpLocks/>
          </p:cNvCxnSpPr>
          <p:nvPr/>
        </p:nvCxnSpPr>
        <p:spPr bwMode="auto">
          <a:xfrm flipH="1">
            <a:off x="8492783" y="1931632"/>
            <a:ext cx="0" cy="117663"/>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4232A45D-FD36-1445-AE2D-601C5827E27F}"/>
              </a:ext>
            </a:extLst>
          </p:cNvPr>
          <p:cNvCxnSpPr>
            <a:cxnSpLocks/>
          </p:cNvCxnSpPr>
          <p:nvPr/>
        </p:nvCxnSpPr>
        <p:spPr bwMode="auto">
          <a:xfrm flipH="1">
            <a:off x="3747700" y="2529867"/>
            <a:ext cx="0" cy="117663"/>
          </a:xfrm>
          <a:prstGeom prst="line">
            <a:avLst/>
          </a:prstGeom>
          <a:noFill/>
          <a:ln w="28575" cap="flat" cmpd="sng" algn="ctr">
            <a:solidFill>
              <a:schemeClr val="bg1"/>
            </a:solidFill>
            <a:prstDash val="solid"/>
            <a:round/>
            <a:headEnd type="none" w="med" len="med"/>
            <a:tailEnd type="none" w="med" len="med"/>
          </a:ln>
          <a:effectLst/>
        </p:spPr>
      </p:cxnSp>
      <p:sp>
        <p:nvSpPr>
          <p:cNvPr id="8" name="Title 7">
            <a:extLst>
              <a:ext uri="{FF2B5EF4-FFF2-40B4-BE49-F238E27FC236}">
                <a16:creationId xmlns:a16="http://schemas.microsoft.com/office/drawing/2014/main" id="{19FD6B10-BF59-445E-B1DB-8AA724548DEA}"/>
              </a:ext>
            </a:extLst>
          </p:cNvPr>
          <p:cNvSpPr>
            <a:spLocks noGrp="1"/>
          </p:cNvSpPr>
          <p:nvPr>
            <p:ph type="title"/>
          </p:nvPr>
        </p:nvSpPr>
        <p:spPr/>
        <p:txBody>
          <a:bodyPr/>
          <a:lstStyle/>
          <a:p>
            <a:r>
              <a:rPr lang="en-US" dirty="0"/>
              <a:t>APASL HCC Treatment Algorithm</a:t>
            </a:r>
          </a:p>
        </p:txBody>
      </p:sp>
      <p:grpSp>
        <p:nvGrpSpPr>
          <p:cNvPr id="5" name="Group 7">
            <a:extLst>
              <a:ext uri="{FF2B5EF4-FFF2-40B4-BE49-F238E27FC236}">
                <a16:creationId xmlns:a16="http://schemas.microsoft.com/office/drawing/2014/main" id="{F009EE58-7747-4C84-B0A3-1AA62EE91CF1}"/>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E7AF7ACE-41DF-42B9-9EBF-5FDA6155B13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9D34965-71CA-4DAD-8B17-64413F4333C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60"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23864" y="63666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Omata. Hepatol Int. 2017;11:317. </a:t>
            </a:r>
          </a:p>
        </p:txBody>
      </p:sp>
      <p:sp>
        <p:nvSpPr>
          <p:cNvPr id="2" name="TextBox 1">
            <a:extLst>
              <a:ext uri="{FF2B5EF4-FFF2-40B4-BE49-F238E27FC236}">
                <a16:creationId xmlns:a16="http://schemas.microsoft.com/office/drawing/2014/main" id="{274A1974-6922-A547-98F4-AC5B4A339354}"/>
              </a:ext>
            </a:extLst>
          </p:cNvPr>
          <p:cNvSpPr txBox="1"/>
          <p:nvPr/>
        </p:nvSpPr>
        <p:spPr bwMode="auto">
          <a:xfrm>
            <a:off x="9583849" y="2890529"/>
            <a:ext cx="248850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Standard treatments</a:t>
            </a:r>
            <a:br>
              <a:rPr lang="en-US" sz="1400" b="0" dirty="0">
                <a:solidFill>
                  <a:schemeClr val="bg1"/>
                </a:solidFill>
                <a:latin typeface="Calibri" panose="020F0502020204030204" pitchFamily="34" charset="0"/>
              </a:rPr>
            </a:br>
            <a:r>
              <a:rPr lang="en-US" sz="1400" b="0" dirty="0" err="1">
                <a:solidFill>
                  <a:schemeClr val="bg1"/>
                </a:solidFill>
                <a:latin typeface="Calibri" panose="020F0502020204030204" pitchFamily="34" charset="0"/>
              </a:rPr>
              <a:t>Treatments</a:t>
            </a:r>
            <a:r>
              <a:rPr lang="en-US" sz="1400" b="0" dirty="0">
                <a:solidFill>
                  <a:schemeClr val="bg1"/>
                </a:solidFill>
                <a:latin typeface="Calibri" panose="020F0502020204030204" pitchFamily="34" charset="0"/>
              </a:rPr>
              <a:t> widely performed in field practice in Asia-Pacific region</a:t>
            </a:r>
          </a:p>
        </p:txBody>
      </p:sp>
      <p:sp>
        <p:nvSpPr>
          <p:cNvPr id="4" name="Rectangle 3">
            <a:extLst>
              <a:ext uri="{FF2B5EF4-FFF2-40B4-BE49-F238E27FC236}">
                <a16:creationId xmlns:a16="http://schemas.microsoft.com/office/drawing/2014/main" id="{BFF60D5F-B0A5-3944-9A01-80A6BDD214E1}"/>
              </a:ext>
            </a:extLst>
          </p:cNvPr>
          <p:cNvSpPr/>
          <p:nvPr/>
        </p:nvSpPr>
        <p:spPr bwMode="auto">
          <a:xfrm>
            <a:off x="9457388" y="2967433"/>
            <a:ext cx="146397" cy="146397"/>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Rectangle 9">
            <a:extLst>
              <a:ext uri="{FF2B5EF4-FFF2-40B4-BE49-F238E27FC236}">
                <a16:creationId xmlns:a16="http://schemas.microsoft.com/office/drawing/2014/main" id="{8EDB99DA-19AE-5B4B-AB74-0D4F2F69B250}"/>
              </a:ext>
            </a:extLst>
          </p:cNvPr>
          <p:cNvSpPr/>
          <p:nvPr/>
        </p:nvSpPr>
        <p:spPr bwMode="auto">
          <a:xfrm>
            <a:off x="9457388" y="3184916"/>
            <a:ext cx="146397" cy="146397"/>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TextBox 8">
            <a:extLst>
              <a:ext uri="{FF2B5EF4-FFF2-40B4-BE49-F238E27FC236}">
                <a16:creationId xmlns:a16="http://schemas.microsoft.com/office/drawing/2014/main" id="{CC341B7C-174F-4248-8B76-746F22CA14AD}"/>
              </a:ext>
            </a:extLst>
          </p:cNvPr>
          <p:cNvSpPr txBox="1"/>
          <p:nvPr/>
        </p:nvSpPr>
        <p:spPr bwMode="auto">
          <a:xfrm>
            <a:off x="423864" y="1572328"/>
            <a:ext cx="1890584"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Bef>
                <a:spcPct val="50000"/>
              </a:spcBef>
              <a:spcAft>
                <a:spcPct val="0"/>
              </a:spcAft>
              <a:buClrTx/>
              <a:buFontTx/>
              <a:buNone/>
            </a:pPr>
            <a:r>
              <a:rPr lang="en-US" sz="1600" dirty="0">
                <a:solidFill>
                  <a:schemeClr val="bg1"/>
                </a:solidFill>
                <a:latin typeface="Calibri" panose="020F0502020204030204" pitchFamily="34" charset="0"/>
              </a:rPr>
              <a:t>Extrahepatic</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metastasis?</a:t>
            </a:r>
          </a:p>
        </p:txBody>
      </p:sp>
      <p:sp>
        <p:nvSpPr>
          <p:cNvPr id="12" name="TextBox 11">
            <a:extLst>
              <a:ext uri="{FF2B5EF4-FFF2-40B4-BE49-F238E27FC236}">
                <a16:creationId xmlns:a16="http://schemas.microsoft.com/office/drawing/2014/main" id="{186E752B-2842-034E-9B9B-4B28DEB6F9C0}"/>
              </a:ext>
            </a:extLst>
          </p:cNvPr>
          <p:cNvSpPr txBox="1"/>
          <p:nvPr/>
        </p:nvSpPr>
        <p:spPr bwMode="auto">
          <a:xfrm>
            <a:off x="423864" y="2228292"/>
            <a:ext cx="1890584"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Bef>
                <a:spcPct val="50000"/>
              </a:spcBef>
              <a:spcAft>
                <a:spcPct val="0"/>
              </a:spcAft>
              <a:buClrTx/>
              <a:buFontTx/>
              <a:buNone/>
            </a:pPr>
            <a:r>
              <a:rPr lang="en-US" sz="1600" dirty="0">
                <a:solidFill>
                  <a:schemeClr val="bg1"/>
                </a:solidFill>
                <a:latin typeface="Calibri" panose="020F0502020204030204" pitchFamily="34" charset="0"/>
              </a:rPr>
              <a:t>Child-Pugh</a:t>
            </a:r>
          </a:p>
        </p:txBody>
      </p:sp>
      <p:sp>
        <p:nvSpPr>
          <p:cNvPr id="13" name="TextBox 12">
            <a:extLst>
              <a:ext uri="{FF2B5EF4-FFF2-40B4-BE49-F238E27FC236}">
                <a16:creationId xmlns:a16="http://schemas.microsoft.com/office/drawing/2014/main" id="{12C20025-7C6A-3441-8A7A-5E71CB1EC203}"/>
              </a:ext>
            </a:extLst>
          </p:cNvPr>
          <p:cNvSpPr txBox="1"/>
          <p:nvPr/>
        </p:nvSpPr>
        <p:spPr bwMode="auto">
          <a:xfrm>
            <a:off x="423864" y="2799898"/>
            <a:ext cx="1890584"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Bef>
                <a:spcPct val="50000"/>
              </a:spcBef>
              <a:spcAft>
                <a:spcPct val="0"/>
              </a:spcAft>
              <a:buClrTx/>
              <a:buFontTx/>
              <a:buNone/>
            </a:pPr>
            <a:r>
              <a:rPr lang="en-US" sz="1600" dirty="0">
                <a:solidFill>
                  <a:schemeClr val="bg1"/>
                </a:solidFill>
                <a:latin typeface="Calibri" panose="020F0502020204030204" pitchFamily="34" charset="0"/>
              </a:rPr>
              <a:t>Resectability*</a:t>
            </a:r>
          </a:p>
        </p:txBody>
      </p:sp>
      <p:sp>
        <p:nvSpPr>
          <p:cNvPr id="14" name="TextBox 13">
            <a:extLst>
              <a:ext uri="{FF2B5EF4-FFF2-40B4-BE49-F238E27FC236}">
                <a16:creationId xmlns:a16="http://schemas.microsoft.com/office/drawing/2014/main" id="{BB208D53-733B-5546-A608-EC23D0DD9802}"/>
              </a:ext>
            </a:extLst>
          </p:cNvPr>
          <p:cNvSpPr txBox="1"/>
          <p:nvPr/>
        </p:nvSpPr>
        <p:spPr bwMode="auto">
          <a:xfrm>
            <a:off x="423864" y="3285910"/>
            <a:ext cx="1890584"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Bef>
                <a:spcPct val="50000"/>
              </a:spcBef>
              <a:spcAft>
                <a:spcPct val="0"/>
              </a:spcAft>
              <a:buClrTx/>
              <a:buFontTx/>
              <a:buNone/>
            </a:pPr>
            <a:r>
              <a:rPr lang="en-US" sz="1600" dirty="0">
                <a:solidFill>
                  <a:schemeClr val="bg1"/>
                </a:solidFill>
                <a:latin typeface="Calibri" panose="020F0502020204030204" pitchFamily="34" charset="0"/>
              </a:rPr>
              <a:t>Macrovascular</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invasion</a:t>
            </a:r>
          </a:p>
        </p:txBody>
      </p:sp>
      <p:sp>
        <p:nvSpPr>
          <p:cNvPr id="15" name="TextBox 14">
            <a:extLst>
              <a:ext uri="{FF2B5EF4-FFF2-40B4-BE49-F238E27FC236}">
                <a16:creationId xmlns:a16="http://schemas.microsoft.com/office/drawing/2014/main" id="{8F138FF2-82DE-AA40-ADE5-02C33B0A6147}"/>
              </a:ext>
            </a:extLst>
          </p:cNvPr>
          <p:cNvSpPr txBox="1"/>
          <p:nvPr/>
        </p:nvSpPr>
        <p:spPr bwMode="auto">
          <a:xfrm>
            <a:off x="423864" y="3894175"/>
            <a:ext cx="1890584"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Bef>
                <a:spcPct val="50000"/>
              </a:spcBef>
              <a:spcAft>
                <a:spcPct val="0"/>
              </a:spcAft>
              <a:buClrTx/>
              <a:buFontTx/>
              <a:buNone/>
            </a:pPr>
            <a:r>
              <a:rPr lang="en-US" sz="1600" dirty="0">
                <a:solidFill>
                  <a:schemeClr val="bg1"/>
                </a:solidFill>
                <a:latin typeface="Calibri" panose="020F0502020204030204" pitchFamily="34" charset="0"/>
              </a:rPr>
              <a:t>Tumor number</a:t>
            </a:r>
          </a:p>
        </p:txBody>
      </p:sp>
      <p:sp>
        <p:nvSpPr>
          <p:cNvPr id="16" name="TextBox 15">
            <a:extLst>
              <a:ext uri="{FF2B5EF4-FFF2-40B4-BE49-F238E27FC236}">
                <a16:creationId xmlns:a16="http://schemas.microsoft.com/office/drawing/2014/main" id="{674A64AB-D1A9-3B48-B172-D73D374DED78}"/>
              </a:ext>
            </a:extLst>
          </p:cNvPr>
          <p:cNvSpPr txBox="1"/>
          <p:nvPr/>
        </p:nvSpPr>
        <p:spPr bwMode="auto">
          <a:xfrm>
            <a:off x="423864" y="4428299"/>
            <a:ext cx="1365271"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Bef>
                <a:spcPct val="50000"/>
              </a:spcBef>
              <a:spcAft>
                <a:spcPct val="0"/>
              </a:spcAft>
              <a:buClrTx/>
              <a:buFontTx/>
              <a:buNone/>
            </a:pPr>
            <a:r>
              <a:rPr lang="en-US" sz="1600" dirty="0">
                <a:solidFill>
                  <a:schemeClr val="bg1"/>
                </a:solidFill>
                <a:latin typeface="Calibri" panose="020F0502020204030204" pitchFamily="34" charset="0"/>
              </a:rPr>
              <a:t>Tumor size</a:t>
            </a:r>
          </a:p>
        </p:txBody>
      </p:sp>
      <p:sp>
        <p:nvSpPr>
          <p:cNvPr id="32" name="TextBox 31">
            <a:extLst>
              <a:ext uri="{FF2B5EF4-FFF2-40B4-BE49-F238E27FC236}">
                <a16:creationId xmlns:a16="http://schemas.microsoft.com/office/drawing/2014/main" id="{86AEF0B2-3CE6-4A42-A4C1-36EC1F93510B}"/>
              </a:ext>
            </a:extLst>
          </p:cNvPr>
          <p:cNvSpPr txBox="1"/>
          <p:nvPr/>
        </p:nvSpPr>
        <p:spPr bwMode="auto">
          <a:xfrm>
            <a:off x="1553828" y="5229923"/>
            <a:ext cx="1482676" cy="424732"/>
          </a:xfrm>
          <a:prstGeom prst="rect">
            <a:avLst/>
          </a:prstGeom>
          <a:solidFill>
            <a:schemeClr val="accent2">
              <a:lumMod val="60000"/>
              <a:lumOff val="40000"/>
            </a:schemeClr>
          </a:solidFill>
          <a:ln>
            <a:noFill/>
          </a:ln>
        </p:spPr>
        <p:txBody>
          <a:bodyPr wrap="square" rtlCol="0" anchor="ctr">
            <a:spAutoFit/>
          </a:bodyPr>
          <a:lstStyle/>
          <a:p>
            <a:pPr algn="ctr">
              <a:lnSpc>
                <a:spcPct val="90000"/>
              </a:lnSpc>
              <a:spcBef>
                <a:spcPct val="50000"/>
              </a:spcBef>
              <a:spcAft>
                <a:spcPct val="0"/>
              </a:spcAft>
              <a:buClrTx/>
              <a:buFontTx/>
              <a:buNone/>
            </a:pPr>
            <a:r>
              <a:rPr lang="en-US" sz="1200" b="0" dirty="0">
                <a:solidFill>
                  <a:schemeClr val="bg1"/>
                </a:solidFill>
                <a:latin typeface="Calibri" panose="020F0502020204030204" pitchFamily="34" charset="0"/>
              </a:rPr>
              <a:t>Local ablation</a:t>
            </a:r>
            <a:r>
              <a:rPr lang="en-US" sz="1200" b="0" baseline="30000" dirty="0">
                <a:solidFill>
                  <a:schemeClr val="bg1"/>
                </a:solidFill>
                <a:latin typeface="Calibri" panose="020F0502020204030204" pitchFamily="34" charset="0"/>
              </a:rPr>
              <a:t>†, ‡</a:t>
            </a:r>
            <a:br>
              <a:rPr lang="en-US" sz="1200" b="0" baseline="300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 nodules, ≤3 cm)</a:t>
            </a:r>
            <a:endParaRPr lang="en-US" sz="1200" b="0" baseline="30000" dirty="0">
              <a:solidFill>
                <a:schemeClr val="bg1"/>
              </a:solidFill>
              <a:latin typeface="Calibri" panose="020F0502020204030204" pitchFamily="34" charset="0"/>
            </a:endParaRPr>
          </a:p>
        </p:txBody>
      </p:sp>
      <p:sp>
        <p:nvSpPr>
          <p:cNvPr id="33" name="TextBox 32">
            <a:extLst>
              <a:ext uri="{FF2B5EF4-FFF2-40B4-BE49-F238E27FC236}">
                <a16:creationId xmlns:a16="http://schemas.microsoft.com/office/drawing/2014/main" id="{D321B013-9EC6-F249-BDE8-2AA69586035D}"/>
              </a:ext>
            </a:extLst>
          </p:cNvPr>
          <p:cNvSpPr txBox="1"/>
          <p:nvPr/>
        </p:nvSpPr>
        <p:spPr bwMode="auto">
          <a:xfrm>
            <a:off x="4035054" y="5229923"/>
            <a:ext cx="1216447" cy="424732"/>
          </a:xfrm>
          <a:prstGeom prst="rect">
            <a:avLst/>
          </a:prstGeom>
          <a:solidFill>
            <a:schemeClr val="accent2">
              <a:lumMod val="60000"/>
              <a:lumOff val="40000"/>
            </a:schemeClr>
          </a:solidFill>
          <a:ln>
            <a:noFill/>
          </a:ln>
        </p:spPr>
        <p:txBody>
          <a:bodyPr wrap="square" rtlCol="0" anchor="ctr">
            <a:spAutoFit/>
          </a:bodyPr>
          <a:lstStyle/>
          <a:p>
            <a:pPr algn="ctr">
              <a:lnSpc>
                <a:spcPct val="90000"/>
              </a:lnSpc>
              <a:spcBef>
                <a:spcPct val="50000"/>
              </a:spcBef>
              <a:spcAft>
                <a:spcPct val="0"/>
              </a:spcAft>
              <a:buClrTx/>
              <a:buFontTx/>
              <a:buNone/>
            </a:pPr>
            <a:r>
              <a:rPr lang="en-US" sz="1200" b="0" dirty="0">
                <a:solidFill>
                  <a:schemeClr val="bg1"/>
                </a:solidFill>
                <a:latin typeface="Calibri" panose="020F0502020204030204" pitchFamily="34" charset="0"/>
              </a:rPr>
              <a:t>Systemic therapy</a:t>
            </a:r>
            <a:r>
              <a:rPr lang="en-US" sz="1200" b="0" baseline="30000" dirty="0">
                <a:solidFill>
                  <a:schemeClr val="bg1"/>
                </a:solidFill>
                <a:latin typeface="Calibri" panose="020F0502020204030204" pitchFamily="34" charset="0"/>
              </a:rPr>
              <a:t> </a:t>
            </a:r>
          </a:p>
        </p:txBody>
      </p:sp>
      <p:sp>
        <p:nvSpPr>
          <p:cNvPr id="34" name="TextBox 33">
            <a:extLst>
              <a:ext uri="{FF2B5EF4-FFF2-40B4-BE49-F238E27FC236}">
                <a16:creationId xmlns:a16="http://schemas.microsoft.com/office/drawing/2014/main" id="{EE76E6C7-B3A7-2145-AC66-A7D437383326}"/>
              </a:ext>
            </a:extLst>
          </p:cNvPr>
          <p:cNvSpPr txBox="1"/>
          <p:nvPr/>
        </p:nvSpPr>
        <p:spPr bwMode="auto">
          <a:xfrm>
            <a:off x="5425070" y="5389431"/>
            <a:ext cx="856030" cy="258532"/>
          </a:xfrm>
          <a:prstGeom prst="rect">
            <a:avLst/>
          </a:prstGeom>
          <a:solidFill>
            <a:schemeClr val="accent2">
              <a:lumMod val="60000"/>
              <a:lumOff val="40000"/>
            </a:schemeClr>
          </a:solidFill>
          <a:ln>
            <a:noFill/>
          </a:ln>
        </p:spPr>
        <p:txBody>
          <a:bodyPr wrap="square" rtlCol="0" anchor="ctr">
            <a:spAutoFit/>
          </a:bodyPr>
          <a:lstStyle/>
          <a:p>
            <a:pPr algn="ctr">
              <a:lnSpc>
                <a:spcPct val="90000"/>
              </a:lnSpc>
              <a:spcBef>
                <a:spcPct val="50000"/>
              </a:spcBef>
              <a:spcAft>
                <a:spcPct val="0"/>
              </a:spcAft>
              <a:buClrTx/>
              <a:buFontTx/>
              <a:buNone/>
            </a:pPr>
            <a:r>
              <a:rPr lang="en-US" sz="1200" b="0" dirty="0">
                <a:solidFill>
                  <a:schemeClr val="bg1"/>
                </a:solidFill>
                <a:latin typeface="Calibri" panose="020F0502020204030204" pitchFamily="34" charset="0"/>
              </a:rPr>
              <a:t>TACE</a:t>
            </a:r>
            <a:r>
              <a:rPr lang="en-US" sz="1200" b="0" baseline="30000" dirty="0">
                <a:solidFill>
                  <a:schemeClr val="bg1"/>
                </a:solidFill>
                <a:latin typeface="Calibri" panose="020F0502020204030204" pitchFamily="34" charset="0"/>
              </a:rPr>
              <a:t>§</a:t>
            </a:r>
          </a:p>
        </p:txBody>
      </p:sp>
      <p:sp>
        <p:nvSpPr>
          <p:cNvPr id="35" name="TextBox 34">
            <a:extLst>
              <a:ext uri="{FF2B5EF4-FFF2-40B4-BE49-F238E27FC236}">
                <a16:creationId xmlns:a16="http://schemas.microsoft.com/office/drawing/2014/main" id="{F4EFF42E-765B-3445-AD50-47DB636CBA76}"/>
              </a:ext>
            </a:extLst>
          </p:cNvPr>
          <p:cNvSpPr txBox="1"/>
          <p:nvPr/>
        </p:nvSpPr>
        <p:spPr bwMode="auto">
          <a:xfrm>
            <a:off x="1553828" y="4944294"/>
            <a:ext cx="1482676" cy="258532"/>
          </a:xfrm>
          <a:prstGeom prst="rect">
            <a:avLst/>
          </a:prstGeom>
          <a:solidFill>
            <a:srgbClr val="92D050"/>
          </a:solidFill>
          <a:ln>
            <a:noFill/>
          </a:ln>
        </p:spPr>
        <p:txBody>
          <a:bodyPr wrap="square" rtlCol="0" anchor="ctr">
            <a:spAutoFit/>
          </a:bodyPr>
          <a:lstStyle/>
          <a:p>
            <a:pPr algn="ctr">
              <a:lnSpc>
                <a:spcPct val="90000"/>
              </a:lnSpc>
              <a:spcBef>
                <a:spcPct val="50000"/>
              </a:spcBef>
              <a:spcAft>
                <a:spcPct val="0"/>
              </a:spcAft>
              <a:buClrTx/>
              <a:buFontTx/>
              <a:buNone/>
            </a:pPr>
            <a:r>
              <a:rPr lang="en-US" sz="1200" b="0" dirty="0">
                <a:solidFill>
                  <a:schemeClr val="bg1"/>
                </a:solidFill>
                <a:latin typeface="Calibri" panose="020F0502020204030204" pitchFamily="34" charset="0"/>
              </a:rPr>
              <a:t>Resection</a:t>
            </a:r>
            <a:endParaRPr lang="en-US" sz="1200" b="0" baseline="30000" dirty="0">
              <a:solidFill>
                <a:schemeClr val="bg1"/>
              </a:solidFill>
              <a:latin typeface="Calibri" panose="020F0502020204030204" pitchFamily="34" charset="0"/>
            </a:endParaRPr>
          </a:p>
        </p:txBody>
      </p:sp>
      <p:sp>
        <p:nvSpPr>
          <p:cNvPr id="36" name="TextBox 35">
            <a:extLst>
              <a:ext uri="{FF2B5EF4-FFF2-40B4-BE49-F238E27FC236}">
                <a16:creationId xmlns:a16="http://schemas.microsoft.com/office/drawing/2014/main" id="{CBE4AFF3-09DD-6742-94A5-7A3440333CC2}"/>
              </a:ext>
            </a:extLst>
          </p:cNvPr>
          <p:cNvSpPr txBox="1"/>
          <p:nvPr/>
        </p:nvSpPr>
        <p:spPr bwMode="auto">
          <a:xfrm>
            <a:off x="4036453" y="4944294"/>
            <a:ext cx="1202505" cy="258532"/>
          </a:xfrm>
          <a:prstGeom prst="rect">
            <a:avLst/>
          </a:prstGeom>
          <a:solidFill>
            <a:srgbClr val="92D050"/>
          </a:solidFill>
          <a:ln>
            <a:noFill/>
          </a:ln>
        </p:spPr>
        <p:txBody>
          <a:bodyPr wrap="square" rtlCol="0" anchor="ctr">
            <a:spAutoFit/>
          </a:bodyPr>
          <a:lstStyle/>
          <a:p>
            <a:pPr algn="ctr">
              <a:lnSpc>
                <a:spcPct val="90000"/>
              </a:lnSpc>
              <a:spcBef>
                <a:spcPct val="50000"/>
              </a:spcBef>
              <a:spcAft>
                <a:spcPct val="0"/>
              </a:spcAft>
              <a:buClrTx/>
              <a:buFontTx/>
              <a:buNone/>
            </a:pPr>
            <a:r>
              <a:rPr lang="en-US" sz="1200" b="0" dirty="0">
                <a:solidFill>
                  <a:schemeClr val="bg1"/>
                </a:solidFill>
                <a:latin typeface="Calibri" panose="020F0502020204030204" pitchFamily="34" charset="0"/>
              </a:rPr>
              <a:t>TACE</a:t>
            </a:r>
            <a:endParaRPr lang="en-US" sz="1200" b="0" baseline="30000" dirty="0">
              <a:solidFill>
                <a:schemeClr val="bg1"/>
              </a:solidFill>
              <a:latin typeface="Calibri" panose="020F0502020204030204" pitchFamily="34" charset="0"/>
            </a:endParaRPr>
          </a:p>
        </p:txBody>
      </p:sp>
      <p:sp>
        <p:nvSpPr>
          <p:cNvPr id="37" name="TextBox 36">
            <a:extLst>
              <a:ext uri="{FF2B5EF4-FFF2-40B4-BE49-F238E27FC236}">
                <a16:creationId xmlns:a16="http://schemas.microsoft.com/office/drawing/2014/main" id="{DBBCBBD9-AC6C-684D-BB1F-48C5B92FCE30}"/>
              </a:ext>
            </a:extLst>
          </p:cNvPr>
          <p:cNvSpPr txBox="1"/>
          <p:nvPr/>
        </p:nvSpPr>
        <p:spPr bwMode="auto">
          <a:xfrm>
            <a:off x="3139465" y="4944294"/>
            <a:ext cx="822960" cy="424732"/>
          </a:xfrm>
          <a:prstGeom prst="rect">
            <a:avLst/>
          </a:prstGeom>
          <a:solidFill>
            <a:srgbClr val="92D050"/>
          </a:solidFill>
          <a:ln>
            <a:noFill/>
          </a:ln>
        </p:spPr>
        <p:txBody>
          <a:bodyPr wrap="square" rtlCol="0" anchor="ctr">
            <a:spAutoFit/>
          </a:bodyPr>
          <a:lstStyle/>
          <a:p>
            <a:pPr algn="ctr">
              <a:lnSpc>
                <a:spcPct val="90000"/>
              </a:lnSpc>
              <a:spcBef>
                <a:spcPct val="50000"/>
              </a:spcBef>
            </a:pPr>
            <a:r>
              <a:rPr lang="en-US" sz="1200" b="0" dirty="0">
                <a:solidFill>
                  <a:schemeClr val="bg1"/>
                </a:solidFill>
                <a:latin typeface="Calibri" panose="020F0502020204030204" pitchFamily="34" charset="0"/>
              </a:rPr>
              <a:t>Local ablation</a:t>
            </a:r>
            <a:r>
              <a:rPr lang="en-US" sz="1200" b="0" baseline="30000" dirty="0">
                <a:solidFill>
                  <a:schemeClr val="bg1"/>
                </a:solidFill>
                <a:latin typeface="Calibri" panose="020F0502020204030204" pitchFamily="34" charset="0"/>
              </a:rPr>
              <a:t>†</a:t>
            </a:r>
          </a:p>
        </p:txBody>
      </p:sp>
      <p:sp>
        <p:nvSpPr>
          <p:cNvPr id="38" name="TextBox 37">
            <a:extLst>
              <a:ext uri="{FF2B5EF4-FFF2-40B4-BE49-F238E27FC236}">
                <a16:creationId xmlns:a16="http://schemas.microsoft.com/office/drawing/2014/main" id="{901ECB22-8B68-9E44-BCF8-38AC3A0D35A7}"/>
              </a:ext>
            </a:extLst>
          </p:cNvPr>
          <p:cNvSpPr txBox="1"/>
          <p:nvPr/>
        </p:nvSpPr>
        <p:spPr bwMode="auto">
          <a:xfrm>
            <a:off x="5413640" y="4944294"/>
            <a:ext cx="873210" cy="424732"/>
          </a:xfrm>
          <a:prstGeom prst="rect">
            <a:avLst/>
          </a:prstGeom>
          <a:solidFill>
            <a:srgbClr val="92D050"/>
          </a:solidFill>
          <a:ln>
            <a:noFill/>
          </a:ln>
        </p:spPr>
        <p:txBody>
          <a:bodyPr wrap="square" rtlCol="0" anchor="ctr">
            <a:spAutoFit/>
          </a:bodyPr>
          <a:lstStyle/>
          <a:p>
            <a:pPr algn="ctr">
              <a:lnSpc>
                <a:spcPct val="90000"/>
              </a:lnSpc>
              <a:spcBef>
                <a:spcPct val="50000"/>
              </a:spcBef>
            </a:pPr>
            <a:r>
              <a:rPr lang="en-US" sz="1200" b="0" dirty="0">
                <a:solidFill>
                  <a:schemeClr val="bg1"/>
                </a:solidFill>
                <a:latin typeface="Calibri" panose="020F0502020204030204" pitchFamily="34" charset="0"/>
              </a:rPr>
              <a:t>Systemic therapy</a:t>
            </a:r>
            <a:endParaRPr lang="en-US" sz="1200" b="0" baseline="30000" dirty="0">
              <a:solidFill>
                <a:schemeClr val="bg1"/>
              </a:solidFill>
              <a:latin typeface="Calibri" panose="020F0502020204030204" pitchFamily="34" charset="0"/>
            </a:endParaRPr>
          </a:p>
        </p:txBody>
      </p:sp>
      <p:sp>
        <p:nvSpPr>
          <p:cNvPr id="39" name="TextBox 38">
            <a:extLst>
              <a:ext uri="{FF2B5EF4-FFF2-40B4-BE49-F238E27FC236}">
                <a16:creationId xmlns:a16="http://schemas.microsoft.com/office/drawing/2014/main" id="{162FB98E-96F9-E445-A911-97ABBBD98073}"/>
              </a:ext>
            </a:extLst>
          </p:cNvPr>
          <p:cNvSpPr txBox="1"/>
          <p:nvPr/>
        </p:nvSpPr>
        <p:spPr bwMode="auto">
          <a:xfrm>
            <a:off x="6336374" y="4944294"/>
            <a:ext cx="1194647" cy="424732"/>
          </a:xfrm>
          <a:prstGeom prst="rect">
            <a:avLst/>
          </a:prstGeom>
          <a:solidFill>
            <a:srgbClr val="92D050"/>
          </a:solidFill>
          <a:ln>
            <a:noFill/>
          </a:ln>
        </p:spPr>
        <p:txBody>
          <a:bodyPr wrap="square" rtlCol="0" anchor="ctr">
            <a:spAutoFit/>
          </a:bodyPr>
          <a:lstStyle/>
          <a:p>
            <a:pPr algn="ctr">
              <a:lnSpc>
                <a:spcPct val="90000"/>
              </a:lnSpc>
              <a:spcBef>
                <a:spcPct val="50000"/>
              </a:spcBef>
            </a:pPr>
            <a:r>
              <a:rPr lang="en-US" sz="1200" b="0" dirty="0">
                <a:solidFill>
                  <a:schemeClr val="bg1"/>
                </a:solidFill>
                <a:latin typeface="Calibri" panose="020F0502020204030204" pitchFamily="34" charset="0"/>
              </a:rPr>
              <a:t>Transplantation BSC</a:t>
            </a:r>
            <a:endParaRPr lang="en-US" sz="1200" b="0" baseline="30000" dirty="0">
              <a:solidFill>
                <a:schemeClr val="bg1"/>
              </a:solidFill>
              <a:latin typeface="Calibri" panose="020F0502020204030204" pitchFamily="34" charset="0"/>
            </a:endParaRPr>
          </a:p>
        </p:txBody>
      </p:sp>
      <p:sp>
        <p:nvSpPr>
          <p:cNvPr id="40" name="TextBox 39">
            <a:extLst>
              <a:ext uri="{FF2B5EF4-FFF2-40B4-BE49-F238E27FC236}">
                <a16:creationId xmlns:a16="http://schemas.microsoft.com/office/drawing/2014/main" id="{223DE644-D5FF-9A4C-9A3D-7A6DBE884A38}"/>
              </a:ext>
            </a:extLst>
          </p:cNvPr>
          <p:cNvSpPr txBox="1"/>
          <p:nvPr/>
        </p:nvSpPr>
        <p:spPr bwMode="auto">
          <a:xfrm>
            <a:off x="7580589" y="4944294"/>
            <a:ext cx="895964" cy="424732"/>
          </a:xfrm>
          <a:prstGeom prst="rect">
            <a:avLst/>
          </a:prstGeom>
          <a:solidFill>
            <a:srgbClr val="92D050"/>
          </a:solidFill>
          <a:ln>
            <a:noFill/>
          </a:ln>
        </p:spPr>
        <p:txBody>
          <a:bodyPr wrap="square" rtlCol="0" anchor="ctr">
            <a:spAutoFit/>
          </a:bodyPr>
          <a:lstStyle/>
          <a:p>
            <a:pPr algn="ctr">
              <a:lnSpc>
                <a:spcPct val="90000"/>
              </a:lnSpc>
              <a:spcBef>
                <a:spcPct val="50000"/>
              </a:spcBef>
            </a:pPr>
            <a:r>
              <a:rPr lang="en-US" sz="1200" b="0" dirty="0">
                <a:solidFill>
                  <a:schemeClr val="bg1"/>
                </a:solidFill>
                <a:latin typeface="Calibri" panose="020F0502020204030204" pitchFamily="34" charset="0"/>
              </a:rPr>
              <a:t>Systemic therapy</a:t>
            </a:r>
            <a:endParaRPr lang="en-US" sz="1200" b="0" baseline="30000" dirty="0">
              <a:solidFill>
                <a:schemeClr val="bg1"/>
              </a:solidFill>
              <a:latin typeface="Calibri" panose="020F0502020204030204" pitchFamily="34" charset="0"/>
            </a:endParaRPr>
          </a:p>
        </p:txBody>
      </p:sp>
      <p:sp>
        <p:nvSpPr>
          <p:cNvPr id="41" name="TextBox 40">
            <a:extLst>
              <a:ext uri="{FF2B5EF4-FFF2-40B4-BE49-F238E27FC236}">
                <a16:creationId xmlns:a16="http://schemas.microsoft.com/office/drawing/2014/main" id="{2C913162-3B93-8C45-99C9-7F5EE3E6D497}"/>
              </a:ext>
            </a:extLst>
          </p:cNvPr>
          <p:cNvSpPr txBox="1"/>
          <p:nvPr/>
        </p:nvSpPr>
        <p:spPr bwMode="auto">
          <a:xfrm>
            <a:off x="8524747" y="4944294"/>
            <a:ext cx="1005840" cy="258532"/>
          </a:xfrm>
          <a:prstGeom prst="rect">
            <a:avLst/>
          </a:prstGeom>
          <a:solidFill>
            <a:srgbClr val="92D050"/>
          </a:solidFill>
          <a:ln>
            <a:noFill/>
          </a:ln>
        </p:spPr>
        <p:txBody>
          <a:bodyPr wrap="square" rtlCol="0" anchor="ctr">
            <a:spAutoFit/>
          </a:bodyPr>
          <a:lstStyle/>
          <a:p>
            <a:pPr algn="ctr">
              <a:lnSpc>
                <a:spcPct val="90000"/>
              </a:lnSpc>
              <a:spcBef>
                <a:spcPct val="50000"/>
              </a:spcBef>
            </a:pPr>
            <a:r>
              <a:rPr lang="en-US" sz="1200" b="0" dirty="0">
                <a:solidFill>
                  <a:schemeClr val="bg1"/>
                </a:solidFill>
                <a:latin typeface="Calibri" panose="020F0502020204030204" pitchFamily="34" charset="0"/>
              </a:rPr>
              <a:t>BSC</a:t>
            </a:r>
            <a:endParaRPr lang="en-US" sz="1200" b="0" baseline="30000" dirty="0">
              <a:solidFill>
                <a:schemeClr val="bg1"/>
              </a:solidFill>
              <a:latin typeface="Calibri" panose="020F0502020204030204" pitchFamily="34" charset="0"/>
            </a:endParaRPr>
          </a:p>
        </p:txBody>
      </p:sp>
      <p:cxnSp>
        <p:nvCxnSpPr>
          <p:cNvPr id="42" name="Straight Arrow Connector 41">
            <a:extLst>
              <a:ext uri="{FF2B5EF4-FFF2-40B4-BE49-F238E27FC236}">
                <a16:creationId xmlns:a16="http://schemas.microsoft.com/office/drawing/2014/main" id="{17754EB0-DDDD-7549-A74E-CC0EBBD92D2D}"/>
              </a:ext>
            </a:extLst>
          </p:cNvPr>
          <p:cNvCxnSpPr>
            <a:cxnSpLocks/>
            <a:stCxn id="23" idx="2"/>
          </p:cNvCxnSpPr>
          <p:nvPr/>
        </p:nvCxnSpPr>
        <p:spPr bwMode="auto">
          <a:xfrm>
            <a:off x="6852912" y="2516504"/>
            <a:ext cx="21383" cy="2427790"/>
          </a:xfrm>
          <a:prstGeom prst="straightConnector1">
            <a:avLst/>
          </a:prstGeom>
          <a:noFill/>
          <a:ln w="28575" cap="flat" cmpd="sng" algn="ctr">
            <a:solidFill>
              <a:schemeClr val="bg1"/>
            </a:solidFill>
            <a:prstDash val="solid"/>
            <a:round/>
            <a:headEnd type="none" w="med" len="med"/>
            <a:tailEnd type="triangle"/>
          </a:ln>
          <a:effectLst/>
        </p:spPr>
      </p:cxnSp>
      <p:cxnSp>
        <p:nvCxnSpPr>
          <p:cNvPr id="44" name="Straight Arrow Connector 43">
            <a:extLst>
              <a:ext uri="{FF2B5EF4-FFF2-40B4-BE49-F238E27FC236}">
                <a16:creationId xmlns:a16="http://schemas.microsoft.com/office/drawing/2014/main" id="{0F0339B0-EE2C-AA4A-8C5C-9A50DE7A185F}"/>
              </a:ext>
            </a:extLst>
          </p:cNvPr>
          <p:cNvCxnSpPr>
            <a:cxnSpLocks/>
            <a:stCxn id="74" idx="2"/>
          </p:cNvCxnSpPr>
          <p:nvPr/>
        </p:nvCxnSpPr>
        <p:spPr bwMode="auto">
          <a:xfrm>
            <a:off x="8014354" y="2516504"/>
            <a:ext cx="11904" cy="2435415"/>
          </a:xfrm>
          <a:prstGeom prst="straightConnector1">
            <a:avLst/>
          </a:prstGeom>
          <a:noFill/>
          <a:ln w="28575" cap="flat" cmpd="sng" algn="ctr">
            <a:solidFill>
              <a:schemeClr val="bg1"/>
            </a:solidFill>
            <a:prstDash val="solid"/>
            <a:round/>
            <a:headEnd type="none" w="med" len="med"/>
            <a:tailEnd type="triangle"/>
          </a:ln>
          <a:effectLst/>
        </p:spPr>
      </p:cxnSp>
      <p:cxnSp>
        <p:nvCxnSpPr>
          <p:cNvPr id="45" name="Straight Arrow Connector 44">
            <a:extLst>
              <a:ext uri="{FF2B5EF4-FFF2-40B4-BE49-F238E27FC236}">
                <a16:creationId xmlns:a16="http://schemas.microsoft.com/office/drawing/2014/main" id="{436D9505-E834-DB46-A03C-A465471606B7}"/>
              </a:ext>
            </a:extLst>
          </p:cNvPr>
          <p:cNvCxnSpPr>
            <a:cxnSpLocks/>
            <a:stCxn id="75" idx="2"/>
          </p:cNvCxnSpPr>
          <p:nvPr/>
        </p:nvCxnSpPr>
        <p:spPr bwMode="auto">
          <a:xfrm flipH="1">
            <a:off x="9030200" y="2516504"/>
            <a:ext cx="11430" cy="2435415"/>
          </a:xfrm>
          <a:prstGeom prst="straightConnector1">
            <a:avLst/>
          </a:prstGeom>
          <a:noFill/>
          <a:ln w="28575" cap="flat" cmpd="sng" algn="ctr">
            <a:solidFill>
              <a:schemeClr val="bg1"/>
            </a:solidFill>
            <a:prstDash val="solid"/>
            <a:round/>
            <a:headEnd type="none" w="med" len="med"/>
            <a:tailEnd type="triangle"/>
          </a:ln>
          <a:effectLst/>
        </p:spPr>
      </p:cxnSp>
      <p:cxnSp>
        <p:nvCxnSpPr>
          <p:cNvPr id="46" name="Straight Arrow Connector 45">
            <a:extLst>
              <a:ext uri="{FF2B5EF4-FFF2-40B4-BE49-F238E27FC236}">
                <a16:creationId xmlns:a16="http://schemas.microsoft.com/office/drawing/2014/main" id="{D356B709-394E-214D-96D5-A42F2966A208}"/>
              </a:ext>
            </a:extLst>
          </p:cNvPr>
          <p:cNvCxnSpPr>
            <a:cxnSpLocks/>
            <a:stCxn id="27" idx="2"/>
          </p:cNvCxnSpPr>
          <p:nvPr/>
        </p:nvCxnSpPr>
        <p:spPr bwMode="auto">
          <a:xfrm>
            <a:off x="5866224" y="3674874"/>
            <a:ext cx="8793" cy="1269420"/>
          </a:xfrm>
          <a:prstGeom prst="straightConnector1">
            <a:avLst/>
          </a:prstGeom>
          <a:noFill/>
          <a:ln w="28575" cap="flat" cmpd="sng" algn="ctr">
            <a:solidFill>
              <a:schemeClr val="bg1"/>
            </a:solidFill>
            <a:prstDash val="solid"/>
            <a:round/>
            <a:headEnd type="none" w="med" len="med"/>
            <a:tailEnd type="triangle"/>
          </a:ln>
          <a:effectLst/>
        </p:spPr>
      </p:cxnSp>
      <p:cxnSp>
        <p:nvCxnSpPr>
          <p:cNvPr id="48" name="Straight Arrow Connector 47">
            <a:extLst>
              <a:ext uri="{FF2B5EF4-FFF2-40B4-BE49-F238E27FC236}">
                <a16:creationId xmlns:a16="http://schemas.microsoft.com/office/drawing/2014/main" id="{E3E653C0-D472-AC4E-9757-B736365A8BD2}"/>
              </a:ext>
            </a:extLst>
          </p:cNvPr>
          <p:cNvCxnSpPr>
            <a:cxnSpLocks/>
            <a:stCxn id="28" idx="2"/>
          </p:cNvCxnSpPr>
          <p:nvPr/>
        </p:nvCxnSpPr>
        <p:spPr bwMode="auto">
          <a:xfrm>
            <a:off x="4909665" y="4238870"/>
            <a:ext cx="0" cy="705424"/>
          </a:xfrm>
          <a:prstGeom prst="straightConnector1">
            <a:avLst/>
          </a:prstGeom>
          <a:noFill/>
          <a:ln w="28575" cap="flat" cmpd="sng" algn="ctr">
            <a:solidFill>
              <a:schemeClr val="bg1"/>
            </a:solidFill>
            <a:prstDash val="solid"/>
            <a:round/>
            <a:headEnd type="none" w="med" len="med"/>
            <a:tailEnd type="triangle"/>
          </a:ln>
          <a:effectLst/>
        </p:spPr>
      </p:cxnSp>
      <p:cxnSp>
        <p:nvCxnSpPr>
          <p:cNvPr id="50" name="Straight Arrow Connector 49">
            <a:extLst>
              <a:ext uri="{FF2B5EF4-FFF2-40B4-BE49-F238E27FC236}">
                <a16:creationId xmlns:a16="http://schemas.microsoft.com/office/drawing/2014/main" id="{272D2515-222C-4D47-9DA8-5884AA10144B}"/>
              </a:ext>
            </a:extLst>
          </p:cNvPr>
          <p:cNvCxnSpPr>
            <a:cxnSpLocks/>
          </p:cNvCxnSpPr>
          <p:nvPr/>
        </p:nvCxnSpPr>
        <p:spPr bwMode="auto">
          <a:xfrm>
            <a:off x="4347020" y="4742231"/>
            <a:ext cx="0" cy="202063"/>
          </a:xfrm>
          <a:prstGeom prst="straightConnector1">
            <a:avLst/>
          </a:prstGeom>
          <a:noFill/>
          <a:ln w="28575" cap="flat" cmpd="sng" algn="ctr">
            <a:solidFill>
              <a:schemeClr val="bg1"/>
            </a:solidFill>
            <a:prstDash val="solid"/>
            <a:round/>
            <a:headEnd type="none" w="med" len="med"/>
            <a:tailEnd type="triangle"/>
          </a:ln>
          <a:effectLst/>
        </p:spPr>
      </p:cxnSp>
      <p:cxnSp>
        <p:nvCxnSpPr>
          <p:cNvPr id="52" name="Straight Arrow Connector 51">
            <a:extLst>
              <a:ext uri="{FF2B5EF4-FFF2-40B4-BE49-F238E27FC236}">
                <a16:creationId xmlns:a16="http://schemas.microsoft.com/office/drawing/2014/main" id="{1F758F12-0802-864A-A529-592827B32FA3}"/>
              </a:ext>
            </a:extLst>
          </p:cNvPr>
          <p:cNvCxnSpPr>
            <a:cxnSpLocks/>
          </p:cNvCxnSpPr>
          <p:nvPr/>
        </p:nvCxnSpPr>
        <p:spPr bwMode="auto">
          <a:xfrm>
            <a:off x="3570791" y="4749856"/>
            <a:ext cx="0" cy="202063"/>
          </a:xfrm>
          <a:prstGeom prst="straightConnector1">
            <a:avLst/>
          </a:prstGeom>
          <a:noFill/>
          <a:ln w="28575" cap="flat" cmpd="sng" algn="ctr">
            <a:solidFill>
              <a:schemeClr val="bg1"/>
            </a:solidFill>
            <a:prstDash val="solid"/>
            <a:round/>
            <a:headEnd type="none" w="med" len="med"/>
            <a:tailEnd type="triangle"/>
          </a:ln>
          <a:effectLst/>
        </p:spPr>
      </p:cxnSp>
      <p:cxnSp>
        <p:nvCxnSpPr>
          <p:cNvPr id="53" name="Straight Arrow Connector 52">
            <a:extLst>
              <a:ext uri="{FF2B5EF4-FFF2-40B4-BE49-F238E27FC236}">
                <a16:creationId xmlns:a16="http://schemas.microsoft.com/office/drawing/2014/main" id="{1CBA33F2-B9BB-CD4C-8766-488EF84177DC}"/>
              </a:ext>
            </a:extLst>
          </p:cNvPr>
          <p:cNvCxnSpPr>
            <a:cxnSpLocks/>
            <a:stCxn id="24" idx="2"/>
          </p:cNvCxnSpPr>
          <p:nvPr/>
        </p:nvCxnSpPr>
        <p:spPr bwMode="auto">
          <a:xfrm flipH="1">
            <a:off x="2310223" y="3114323"/>
            <a:ext cx="9658" cy="1829971"/>
          </a:xfrm>
          <a:prstGeom prst="straightConnector1">
            <a:avLst/>
          </a:prstGeom>
          <a:noFill/>
          <a:ln w="28575" cap="flat" cmpd="sng" algn="ctr">
            <a:solidFill>
              <a:schemeClr val="bg1"/>
            </a:solidFill>
            <a:prstDash val="solid"/>
            <a:round/>
            <a:headEnd type="none" w="med" len="med"/>
            <a:tailEnd type="triangle"/>
          </a:ln>
          <a:effectLst/>
        </p:spPr>
      </p:cxnSp>
      <p:sp>
        <p:nvSpPr>
          <p:cNvPr id="54" name="Right Bracket 53">
            <a:extLst>
              <a:ext uri="{FF2B5EF4-FFF2-40B4-BE49-F238E27FC236}">
                <a16:creationId xmlns:a16="http://schemas.microsoft.com/office/drawing/2014/main" id="{FCB2CEA3-16B3-D341-966A-027EA9479BC0}"/>
              </a:ext>
            </a:extLst>
          </p:cNvPr>
          <p:cNvSpPr/>
          <p:nvPr/>
        </p:nvSpPr>
        <p:spPr bwMode="auto">
          <a:xfrm rot="16200000">
            <a:off x="8443367" y="1621306"/>
            <a:ext cx="181153" cy="1015372"/>
          </a:xfrm>
          <a:prstGeom prst="rightBracket">
            <a:avLst>
              <a:gd name="adj" fmla="val 0"/>
            </a:avLst>
          </a:prstGeom>
          <a:noFill/>
          <a:ln w="28575" cap="flat" cmpd="sng" algn="ctr">
            <a:solidFill>
              <a:schemeClr val="bg1"/>
            </a:solidFill>
            <a:prstDash val="solid"/>
            <a:round/>
            <a:headEnd type="triangle" w="med" len="med"/>
            <a:tailEnd type="triangle" w="med" len="med"/>
          </a:ln>
          <a:effectLst/>
        </p:spPr>
        <p:txBody>
          <a:bodyPr rtlCol="0" anchor="ctr"/>
          <a:lstStyle/>
          <a:p>
            <a:pPr algn="ctr"/>
            <a:endParaRPr lang="en-US" dirty="0"/>
          </a:p>
        </p:txBody>
      </p:sp>
      <p:sp>
        <p:nvSpPr>
          <p:cNvPr id="56" name="Right Bracket 55">
            <a:extLst>
              <a:ext uri="{FF2B5EF4-FFF2-40B4-BE49-F238E27FC236}">
                <a16:creationId xmlns:a16="http://schemas.microsoft.com/office/drawing/2014/main" id="{1F6FE876-592B-A841-9144-AD55760ED9D3}"/>
              </a:ext>
            </a:extLst>
          </p:cNvPr>
          <p:cNvSpPr/>
          <p:nvPr/>
        </p:nvSpPr>
        <p:spPr bwMode="auto">
          <a:xfrm rot="16200000">
            <a:off x="3660374" y="1283576"/>
            <a:ext cx="172842" cy="2873143"/>
          </a:xfrm>
          <a:prstGeom prst="rightBracket">
            <a:avLst>
              <a:gd name="adj" fmla="val 0"/>
            </a:avLst>
          </a:prstGeom>
          <a:noFill/>
          <a:ln w="28575" cap="flat" cmpd="sng" algn="ctr">
            <a:solidFill>
              <a:schemeClr val="bg1"/>
            </a:solidFill>
            <a:prstDash val="solid"/>
            <a:round/>
            <a:headEnd type="triangle" w="med" len="med"/>
            <a:tailEnd type="triangle" w="med" len="med"/>
          </a:ln>
          <a:effectLst/>
        </p:spPr>
        <p:txBody>
          <a:bodyPr rtlCol="0" anchor="ctr"/>
          <a:lstStyle/>
          <a:p>
            <a:pPr algn="ctr"/>
            <a:endParaRPr lang="en-US" dirty="0"/>
          </a:p>
        </p:txBody>
      </p:sp>
      <p:sp>
        <p:nvSpPr>
          <p:cNvPr id="57" name="Right Bracket 56">
            <a:extLst>
              <a:ext uri="{FF2B5EF4-FFF2-40B4-BE49-F238E27FC236}">
                <a16:creationId xmlns:a16="http://schemas.microsoft.com/office/drawing/2014/main" id="{3161948A-3CE8-6944-8296-F2821BA0B850}"/>
              </a:ext>
            </a:extLst>
          </p:cNvPr>
          <p:cNvSpPr/>
          <p:nvPr/>
        </p:nvSpPr>
        <p:spPr bwMode="auto">
          <a:xfrm rot="16200000">
            <a:off x="5081185" y="2582414"/>
            <a:ext cx="156427" cy="1431236"/>
          </a:xfrm>
          <a:prstGeom prst="rightBracket">
            <a:avLst>
              <a:gd name="adj" fmla="val 0"/>
            </a:avLst>
          </a:prstGeom>
          <a:noFill/>
          <a:ln w="28575" cap="flat" cmpd="sng" algn="ctr">
            <a:solidFill>
              <a:schemeClr val="bg1"/>
            </a:solidFill>
            <a:prstDash val="solid"/>
            <a:round/>
            <a:headEnd type="triangle" w="med" len="med"/>
            <a:tailEnd type="triangle" w="med" len="med"/>
          </a:ln>
          <a:effectLst/>
        </p:spPr>
        <p:txBody>
          <a:bodyPr rtlCol="0" anchor="ctr"/>
          <a:lstStyle/>
          <a:p>
            <a:pPr algn="ctr"/>
            <a:endParaRPr lang="en-US" dirty="0"/>
          </a:p>
        </p:txBody>
      </p:sp>
      <p:sp>
        <p:nvSpPr>
          <p:cNvPr id="58" name="Right Bracket 57">
            <a:extLst>
              <a:ext uri="{FF2B5EF4-FFF2-40B4-BE49-F238E27FC236}">
                <a16:creationId xmlns:a16="http://schemas.microsoft.com/office/drawing/2014/main" id="{DE06A100-41BB-924C-9C51-DD0F6C90FB08}"/>
              </a:ext>
            </a:extLst>
          </p:cNvPr>
          <p:cNvSpPr/>
          <p:nvPr/>
        </p:nvSpPr>
        <p:spPr bwMode="auto">
          <a:xfrm rot="16200000">
            <a:off x="4394750" y="3364080"/>
            <a:ext cx="137444" cy="994258"/>
          </a:xfrm>
          <a:prstGeom prst="rightBracket">
            <a:avLst>
              <a:gd name="adj" fmla="val 0"/>
            </a:avLst>
          </a:prstGeom>
          <a:noFill/>
          <a:ln w="28575" cap="flat" cmpd="sng" algn="ctr">
            <a:solidFill>
              <a:schemeClr val="bg1"/>
            </a:solidFill>
            <a:prstDash val="solid"/>
            <a:round/>
            <a:headEnd type="triangle" w="med" len="med"/>
            <a:tailEnd type="triangle" w="med" len="med"/>
          </a:ln>
          <a:effectLst/>
        </p:spPr>
        <p:txBody>
          <a:bodyPr rtlCol="0" anchor="ctr"/>
          <a:lstStyle/>
          <a:p>
            <a:pPr algn="ctr"/>
            <a:endParaRPr lang="en-US" dirty="0"/>
          </a:p>
        </p:txBody>
      </p:sp>
      <p:sp>
        <p:nvSpPr>
          <p:cNvPr id="59" name="Right Bracket 58">
            <a:extLst>
              <a:ext uri="{FF2B5EF4-FFF2-40B4-BE49-F238E27FC236}">
                <a16:creationId xmlns:a16="http://schemas.microsoft.com/office/drawing/2014/main" id="{4B8F3264-465D-9E41-B0FD-E5969D312DF8}"/>
              </a:ext>
            </a:extLst>
          </p:cNvPr>
          <p:cNvSpPr/>
          <p:nvPr/>
        </p:nvSpPr>
        <p:spPr bwMode="auto">
          <a:xfrm rot="16200000">
            <a:off x="3867794" y="3996908"/>
            <a:ext cx="181099" cy="792482"/>
          </a:xfrm>
          <a:prstGeom prst="rightBracket">
            <a:avLst>
              <a:gd name="adj" fmla="val 0"/>
            </a:avLst>
          </a:prstGeom>
          <a:noFill/>
          <a:ln w="28575" cap="flat" cmpd="sng" algn="ctr">
            <a:solidFill>
              <a:schemeClr val="bg1"/>
            </a:solidFill>
            <a:prstDash val="solid"/>
            <a:round/>
            <a:headEnd type="triangle" w="med" len="med"/>
            <a:tailEnd type="triangle" w="med" len="med"/>
          </a:ln>
          <a:effectLst/>
        </p:spPr>
        <p:txBody>
          <a:bodyPr rtlCol="0" anchor="ctr"/>
          <a:lstStyle/>
          <a:p>
            <a:pPr algn="ctr"/>
            <a:endParaRPr lang="en-US" dirty="0"/>
          </a:p>
        </p:txBody>
      </p:sp>
      <p:sp>
        <p:nvSpPr>
          <p:cNvPr id="63" name="Right Bracket 62">
            <a:extLst>
              <a:ext uri="{FF2B5EF4-FFF2-40B4-BE49-F238E27FC236}">
                <a16:creationId xmlns:a16="http://schemas.microsoft.com/office/drawing/2014/main" id="{BC30AC35-A2A0-094F-BB2F-31792ABF9067}"/>
              </a:ext>
            </a:extLst>
          </p:cNvPr>
          <p:cNvSpPr/>
          <p:nvPr/>
        </p:nvSpPr>
        <p:spPr bwMode="auto">
          <a:xfrm rot="16200000">
            <a:off x="6918080" y="72829"/>
            <a:ext cx="183636" cy="2941055"/>
          </a:xfrm>
          <a:prstGeom prst="rightBracket">
            <a:avLst>
              <a:gd name="adj" fmla="val 0"/>
            </a:avLst>
          </a:prstGeom>
          <a:noFill/>
          <a:ln w="28575" cap="flat" cmpd="sng" algn="ctr">
            <a:solidFill>
              <a:schemeClr val="bg1"/>
            </a:solidFill>
            <a:prstDash val="solid"/>
            <a:round/>
            <a:headEnd type="triangle" w="med" len="med"/>
            <a:tailEnd type="triangle" w="med" len="med"/>
          </a:ln>
          <a:effectLst/>
        </p:spPr>
        <p:txBody>
          <a:bodyPr rtlCol="0" anchor="ctr"/>
          <a:lstStyle/>
          <a:p>
            <a:pPr algn="ctr"/>
            <a:endParaRPr lang="en-US" dirty="0"/>
          </a:p>
        </p:txBody>
      </p:sp>
      <p:cxnSp>
        <p:nvCxnSpPr>
          <p:cNvPr id="67" name="Straight Connector 66">
            <a:extLst>
              <a:ext uri="{FF2B5EF4-FFF2-40B4-BE49-F238E27FC236}">
                <a16:creationId xmlns:a16="http://schemas.microsoft.com/office/drawing/2014/main" id="{344686F6-C337-4C41-9D96-C80B6A594F61}"/>
              </a:ext>
            </a:extLst>
          </p:cNvPr>
          <p:cNvCxnSpPr>
            <a:cxnSpLocks/>
          </p:cNvCxnSpPr>
          <p:nvPr/>
        </p:nvCxnSpPr>
        <p:spPr bwMode="auto">
          <a:xfrm flipH="1">
            <a:off x="7087377" y="1333875"/>
            <a:ext cx="0" cy="117663"/>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8A12FEDF-07AF-6D40-A99F-7C4C2F487C7F}"/>
              </a:ext>
            </a:extLst>
          </p:cNvPr>
          <p:cNvCxnSpPr>
            <a:cxnSpLocks/>
          </p:cNvCxnSpPr>
          <p:nvPr/>
        </p:nvCxnSpPr>
        <p:spPr bwMode="auto">
          <a:xfrm flipH="1">
            <a:off x="5160241" y="3088982"/>
            <a:ext cx="0" cy="117663"/>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EA51A242-AEC0-C541-A8F3-6D06F7F453D2}"/>
              </a:ext>
            </a:extLst>
          </p:cNvPr>
          <p:cNvCxnSpPr>
            <a:cxnSpLocks/>
          </p:cNvCxnSpPr>
          <p:nvPr/>
        </p:nvCxnSpPr>
        <p:spPr bwMode="auto">
          <a:xfrm flipH="1">
            <a:off x="4445976" y="3676367"/>
            <a:ext cx="0" cy="117663"/>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6DD6D189-F941-354A-BFB4-3EB4F48A63B1}"/>
              </a:ext>
            </a:extLst>
          </p:cNvPr>
          <p:cNvCxnSpPr>
            <a:cxnSpLocks/>
          </p:cNvCxnSpPr>
          <p:nvPr/>
        </p:nvCxnSpPr>
        <p:spPr bwMode="auto">
          <a:xfrm flipH="1">
            <a:off x="3965977" y="4184936"/>
            <a:ext cx="0" cy="117663"/>
          </a:xfrm>
          <a:prstGeom prst="line">
            <a:avLst/>
          </a:prstGeom>
          <a:noFill/>
          <a:ln w="28575" cap="flat" cmpd="sng" algn="ctr">
            <a:solidFill>
              <a:schemeClr val="bg1"/>
            </a:solidFill>
            <a:prstDash val="solid"/>
            <a:round/>
            <a:headEnd type="none" w="med" len="med"/>
            <a:tailEnd type="none" w="med" len="med"/>
          </a:ln>
          <a:effectLst/>
        </p:spPr>
      </p:cxnSp>
      <p:sp>
        <p:nvSpPr>
          <p:cNvPr id="11" name="TextBox 10">
            <a:extLst>
              <a:ext uri="{FF2B5EF4-FFF2-40B4-BE49-F238E27FC236}">
                <a16:creationId xmlns:a16="http://schemas.microsoft.com/office/drawing/2014/main" id="{D53E0A2C-AA2C-AD48-92E5-C1EE84F9DEA3}"/>
              </a:ext>
            </a:extLst>
          </p:cNvPr>
          <p:cNvSpPr txBox="1"/>
          <p:nvPr/>
        </p:nvSpPr>
        <p:spPr bwMode="auto">
          <a:xfrm>
            <a:off x="6281100" y="1076466"/>
            <a:ext cx="1606377" cy="313932"/>
          </a:xfrm>
          <a:prstGeom prst="rect">
            <a:avLst/>
          </a:prstGeom>
          <a:solidFill>
            <a:schemeClr val="accent3"/>
          </a:solidFill>
          <a:ln>
            <a:noFill/>
          </a:ln>
        </p:spPr>
        <p:txBody>
          <a:bodyPr wrap="square" rtlCol="0">
            <a:spAutoFit/>
          </a:bodyPr>
          <a:lstStyle/>
          <a:p>
            <a:pPr algn="ctr">
              <a:lnSpc>
                <a:spcPct val="90000"/>
              </a:lnSpc>
              <a:spcBef>
                <a:spcPct val="50000"/>
              </a:spcBef>
              <a:spcAft>
                <a:spcPct val="0"/>
              </a:spcAft>
              <a:buClrTx/>
              <a:buFontTx/>
              <a:buNone/>
            </a:pPr>
            <a:r>
              <a:rPr lang="en-US" sz="1600" b="0" dirty="0">
                <a:latin typeface="Calibri" panose="020F0502020204030204" pitchFamily="34" charset="0"/>
              </a:rPr>
              <a:t>HCC</a:t>
            </a:r>
          </a:p>
        </p:txBody>
      </p:sp>
      <p:sp>
        <p:nvSpPr>
          <p:cNvPr id="18" name="TextBox 17">
            <a:extLst>
              <a:ext uri="{FF2B5EF4-FFF2-40B4-BE49-F238E27FC236}">
                <a16:creationId xmlns:a16="http://schemas.microsoft.com/office/drawing/2014/main" id="{656181F7-A48A-474E-AD7B-6568ADC1E73B}"/>
              </a:ext>
            </a:extLst>
          </p:cNvPr>
          <p:cNvSpPr txBox="1"/>
          <p:nvPr/>
        </p:nvSpPr>
        <p:spPr bwMode="auto">
          <a:xfrm>
            <a:off x="5087600" y="1638653"/>
            <a:ext cx="873211" cy="313932"/>
          </a:xfrm>
          <a:prstGeom prst="rect">
            <a:avLst/>
          </a:prstGeom>
          <a:solidFill>
            <a:schemeClr val="accent3"/>
          </a:solidFill>
          <a:ln>
            <a:noFill/>
          </a:ln>
        </p:spPr>
        <p:txBody>
          <a:bodyPr wrap="square" rtlCol="0" anchor="ctr">
            <a:spAutoFit/>
          </a:bodyPr>
          <a:lstStyle/>
          <a:p>
            <a:pPr algn="ctr">
              <a:lnSpc>
                <a:spcPct val="90000"/>
              </a:lnSpc>
              <a:spcBef>
                <a:spcPct val="50000"/>
              </a:spcBef>
              <a:spcAft>
                <a:spcPct val="0"/>
              </a:spcAft>
              <a:buClrTx/>
              <a:buFontTx/>
              <a:buNone/>
            </a:pPr>
            <a:r>
              <a:rPr lang="en-US" sz="1600" b="0" dirty="0">
                <a:latin typeface="Calibri" panose="020F0502020204030204" pitchFamily="34" charset="0"/>
              </a:rPr>
              <a:t>No</a:t>
            </a:r>
          </a:p>
        </p:txBody>
      </p:sp>
      <p:sp>
        <p:nvSpPr>
          <p:cNvPr id="19" name="TextBox 18">
            <a:extLst>
              <a:ext uri="{FF2B5EF4-FFF2-40B4-BE49-F238E27FC236}">
                <a16:creationId xmlns:a16="http://schemas.microsoft.com/office/drawing/2014/main" id="{63364E39-C7B2-E94E-930A-5CD4F14233A9}"/>
              </a:ext>
            </a:extLst>
          </p:cNvPr>
          <p:cNvSpPr txBox="1"/>
          <p:nvPr/>
        </p:nvSpPr>
        <p:spPr bwMode="auto">
          <a:xfrm>
            <a:off x="8083408" y="1638653"/>
            <a:ext cx="873211" cy="313932"/>
          </a:xfrm>
          <a:prstGeom prst="rect">
            <a:avLst/>
          </a:prstGeom>
          <a:solidFill>
            <a:schemeClr val="accent3"/>
          </a:solidFill>
          <a:ln>
            <a:noFill/>
          </a:ln>
        </p:spPr>
        <p:txBody>
          <a:bodyPr wrap="square" rtlCol="0" anchor="ctr">
            <a:spAutoFit/>
          </a:bodyPr>
          <a:lstStyle/>
          <a:p>
            <a:pPr algn="ctr">
              <a:lnSpc>
                <a:spcPct val="90000"/>
              </a:lnSpc>
              <a:spcBef>
                <a:spcPct val="50000"/>
              </a:spcBef>
              <a:spcAft>
                <a:spcPct val="0"/>
              </a:spcAft>
              <a:buClrTx/>
              <a:buFontTx/>
              <a:buNone/>
            </a:pPr>
            <a:r>
              <a:rPr lang="en-US" sz="1600" b="0" dirty="0">
                <a:latin typeface="Calibri" panose="020F0502020204030204" pitchFamily="34" charset="0"/>
              </a:rPr>
              <a:t>Yes</a:t>
            </a:r>
          </a:p>
        </p:txBody>
      </p:sp>
      <p:sp>
        <p:nvSpPr>
          <p:cNvPr id="23" name="TextBox 22">
            <a:extLst>
              <a:ext uri="{FF2B5EF4-FFF2-40B4-BE49-F238E27FC236}">
                <a16:creationId xmlns:a16="http://schemas.microsoft.com/office/drawing/2014/main" id="{DD1E24C0-BD03-FE4D-AED5-C4A2785298DB}"/>
              </a:ext>
            </a:extLst>
          </p:cNvPr>
          <p:cNvSpPr txBox="1"/>
          <p:nvPr/>
        </p:nvSpPr>
        <p:spPr bwMode="auto">
          <a:xfrm>
            <a:off x="6454208" y="2202572"/>
            <a:ext cx="797407" cy="313932"/>
          </a:xfrm>
          <a:prstGeom prst="rect">
            <a:avLst/>
          </a:prstGeom>
          <a:solidFill>
            <a:schemeClr val="accent3"/>
          </a:solidFill>
          <a:ln>
            <a:noFill/>
          </a:ln>
        </p:spPr>
        <p:txBody>
          <a:bodyPr wrap="square" rtlCol="0" anchor="ctr">
            <a:spAutoFit/>
          </a:bodyPr>
          <a:lstStyle/>
          <a:p>
            <a:pPr algn="ctr">
              <a:lnSpc>
                <a:spcPct val="90000"/>
              </a:lnSpc>
              <a:spcBef>
                <a:spcPct val="50000"/>
              </a:spcBef>
              <a:spcAft>
                <a:spcPct val="0"/>
              </a:spcAft>
              <a:buClrTx/>
              <a:buFontTx/>
              <a:buNone/>
            </a:pPr>
            <a:r>
              <a:rPr lang="en-US" sz="1600" b="0" dirty="0">
                <a:latin typeface="Calibri" panose="020F0502020204030204" pitchFamily="34" charset="0"/>
              </a:rPr>
              <a:t>C</a:t>
            </a:r>
          </a:p>
        </p:txBody>
      </p:sp>
      <p:sp>
        <p:nvSpPr>
          <p:cNvPr id="26" name="TextBox 25">
            <a:extLst>
              <a:ext uri="{FF2B5EF4-FFF2-40B4-BE49-F238E27FC236}">
                <a16:creationId xmlns:a16="http://schemas.microsoft.com/office/drawing/2014/main" id="{FBE042E2-AF9E-5E48-AAF5-09A76F8B51A3}"/>
              </a:ext>
            </a:extLst>
          </p:cNvPr>
          <p:cNvSpPr txBox="1"/>
          <p:nvPr/>
        </p:nvSpPr>
        <p:spPr bwMode="auto">
          <a:xfrm>
            <a:off x="4036454" y="3360942"/>
            <a:ext cx="873211" cy="313932"/>
          </a:xfrm>
          <a:prstGeom prst="rect">
            <a:avLst/>
          </a:prstGeom>
          <a:solidFill>
            <a:schemeClr val="accent3"/>
          </a:solidFill>
          <a:ln>
            <a:noFill/>
          </a:ln>
        </p:spPr>
        <p:txBody>
          <a:bodyPr wrap="square" rtlCol="0" anchor="ctr">
            <a:spAutoFit/>
          </a:bodyPr>
          <a:lstStyle/>
          <a:p>
            <a:pPr algn="ctr">
              <a:lnSpc>
                <a:spcPct val="90000"/>
              </a:lnSpc>
              <a:spcBef>
                <a:spcPct val="50000"/>
              </a:spcBef>
              <a:spcAft>
                <a:spcPct val="0"/>
              </a:spcAft>
              <a:buClrTx/>
              <a:buFontTx/>
              <a:buNone/>
            </a:pPr>
            <a:r>
              <a:rPr lang="en-US" sz="1600" b="0" dirty="0">
                <a:latin typeface="Calibri" panose="020F0502020204030204" pitchFamily="34" charset="0"/>
              </a:rPr>
              <a:t>No</a:t>
            </a:r>
          </a:p>
        </p:txBody>
      </p:sp>
      <p:sp>
        <p:nvSpPr>
          <p:cNvPr id="27" name="TextBox 26">
            <a:extLst>
              <a:ext uri="{FF2B5EF4-FFF2-40B4-BE49-F238E27FC236}">
                <a16:creationId xmlns:a16="http://schemas.microsoft.com/office/drawing/2014/main" id="{DFFFFEC5-89DF-9C41-BAD3-C1271CAF1F0A}"/>
              </a:ext>
            </a:extLst>
          </p:cNvPr>
          <p:cNvSpPr txBox="1"/>
          <p:nvPr/>
        </p:nvSpPr>
        <p:spPr bwMode="auto">
          <a:xfrm>
            <a:off x="5429618" y="3360942"/>
            <a:ext cx="873211" cy="313932"/>
          </a:xfrm>
          <a:prstGeom prst="rect">
            <a:avLst/>
          </a:prstGeom>
          <a:solidFill>
            <a:schemeClr val="accent3"/>
          </a:solidFill>
          <a:ln>
            <a:noFill/>
          </a:ln>
        </p:spPr>
        <p:txBody>
          <a:bodyPr wrap="square" rtlCol="0" anchor="ctr">
            <a:spAutoFit/>
          </a:bodyPr>
          <a:lstStyle/>
          <a:p>
            <a:pPr algn="ctr">
              <a:lnSpc>
                <a:spcPct val="90000"/>
              </a:lnSpc>
              <a:spcBef>
                <a:spcPct val="50000"/>
              </a:spcBef>
              <a:spcAft>
                <a:spcPct val="0"/>
              </a:spcAft>
              <a:buClrTx/>
              <a:buFontTx/>
              <a:buNone/>
            </a:pPr>
            <a:r>
              <a:rPr lang="en-US" sz="1600" b="0" dirty="0">
                <a:latin typeface="Calibri" panose="020F0502020204030204" pitchFamily="34" charset="0"/>
              </a:rPr>
              <a:t>Yes</a:t>
            </a:r>
          </a:p>
        </p:txBody>
      </p:sp>
      <p:sp>
        <p:nvSpPr>
          <p:cNvPr id="28" name="TextBox 27">
            <a:extLst>
              <a:ext uri="{FF2B5EF4-FFF2-40B4-BE49-F238E27FC236}">
                <a16:creationId xmlns:a16="http://schemas.microsoft.com/office/drawing/2014/main" id="{AC6A8777-E491-D044-B77A-059F110CDC3F}"/>
              </a:ext>
            </a:extLst>
          </p:cNvPr>
          <p:cNvSpPr txBox="1"/>
          <p:nvPr/>
        </p:nvSpPr>
        <p:spPr bwMode="auto">
          <a:xfrm>
            <a:off x="4580370" y="3924938"/>
            <a:ext cx="658589" cy="313932"/>
          </a:xfrm>
          <a:prstGeom prst="rect">
            <a:avLst/>
          </a:prstGeom>
          <a:solidFill>
            <a:schemeClr val="accent3"/>
          </a:solidFill>
          <a:ln>
            <a:noFill/>
          </a:ln>
        </p:spPr>
        <p:txBody>
          <a:bodyPr wrap="square" rtlCol="0" anchor="ctr">
            <a:spAutoFit/>
          </a:bodyPr>
          <a:lstStyle/>
          <a:p>
            <a:pPr algn="ctr">
              <a:lnSpc>
                <a:spcPct val="90000"/>
              </a:lnSpc>
              <a:spcBef>
                <a:spcPct val="50000"/>
              </a:spcBef>
              <a:spcAft>
                <a:spcPct val="0"/>
              </a:spcAft>
              <a:buClrTx/>
              <a:buFontTx/>
              <a:buNone/>
            </a:pPr>
            <a:r>
              <a:rPr lang="en-US" sz="1600" b="0" dirty="0">
                <a:latin typeface="Calibri" panose="020F0502020204030204" pitchFamily="34" charset="0"/>
              </a:rPr>
              <a:t>&gt;3</a:t>
            </a:r>
          </a:p>
        </p:txBody>
      </p:sp>
      <p:sp>
        <p:nvSpPr>
          <p:cNvPr id="30" name="TextBox 29">
            <a:extLst>
              <a:ext uri="{FF2B5EF4-FFF2-40B4-BE49-F238E27FC236}">
                <a16:creationId xmlns:a16="http://schemas.microsoft.com/office/drawing/2014/main" id="{0DF4D187-C7A7-FE48-A4D9-3F579498D444}"/>
              </a:ext>
            </a:extLst>
          </p:cNvPr>
          <p:cNvSpPr txBox="1"/>
          <p:nvPr/>
        </p:nvSpPr>
        <p:spPr bwMode="auto">
          <a:xfrm>
            <a:off x="3144717" y="4470796"/>
            <a:ext cx="822960" cy="313932"/>
          </a:xfrm>
          <a:prstGeom prst="rect">
            <a:avLst/>
          </a:prstGeom>
          <a:solidFill>
            <a:schemeClr val="accent3"/>
          </a:solidFill>
          <a:ln>
            <a:noFill/>
          </a:ln>
        </p:spPr>
        <p:txBody>
          <a:bodyPr wrap="square" rtlCol="0" anchor="ctr">
            <a:spAutoFit/>
          </a:bodyPr>
          <a:lstStyle/>
          <a:p>
            <a:pPr algn="ctr">
              <a:lnSpc>
                <a:spcPct val="90000"/>
              </a:lnSpc>
              <a:spcBef>
                <a:spcPct val="50000"/>
              </a:spcBef>
              <a:spcAft>
                <a:spcPct val="0"/>
              </a:spcAft>
              <a:buClrTx/>
              <a:buFontTx/>
              <a:buNone/>
            </a:pPr>
            <a:r>
              <a:rPr lang="en-US" sz="1600" b="0" dirty="0">
                <a:latin typeface="Calibri" panose="020F0502020204030204" pitchFamily="34" charset="0"/>
              </a:rPr>
              <a:t>≤3 cm</a:t>
            </a:r>
          </a:p>
        </p:txBody>
      </p:sp>
      <p:sp>
        <p:nvSpPr>
          <p:cNvPr id="31" name="TextBox 30">
            <a:extLst>
              <a:ext uri="{FF2B5EF4-FFF2-40B4-BE49-F238E27FC236}">
                <a16:creationId xmlns:a16="http://schemas.microsoft.com/office/drawing/2014/main" id="{160CC5F8-8ED8-9548-A35A-6CA61B77C12D}"/>
              </a:ext>
            </a:extLst>
          </p:cNvPr>
          <p:cNvSpPr txBox="1"/>
          <p:nvPr/>
        </p:nvSpPr>
        <p:spPr bwMode="auto">
          <a:xfrm>
            <a:off x="4036454" y="4470796"/>
            <a:ext cx="822960" cy="313932"/>
          </a:xfrm>
          <a:prstGeom prst="rect">
            <a:avLst/>
          </a:prstGeom>
          <a:solidFill>
            <a:schemeClr val="accent3"/>
          </a:solidFill>
          <a:ln>
            <a:noFill/>
          </a:ln>
        </p:spPr>
        <p:txBody>
          <a:bodyPr wrap="square" rtlCol="0" anchor="ctr">
            <a:spAutoFit/>
          </a:bodyPr>
          <a:lstStyle/>
          <a:p>
            <a:pPr algn="ctr">
              <a:lnSpc>
                <a:spcPct val="90000"/>
              </a:lnSpc>
              <a:spcBef>
                <a:spcPct val="50000"/>
              </a:spcBef>
              <a:spcAft>
                <a:spcPct val="0"/>
              </a:spcAft>
              <a:buClrTx/>
              <a:buFontTx/>
              <a:buNone/>
            </a:pPr>
            <a:r>
              <a:rPr lang="en-US" sz="1600" b="0" dirty="0">
                <a:latin typeface="Calibri" panose="020F0502020204030204" pitchFamily="34" charset="0"/>
              </a:rPr>
              <a:t>&gt;3 cm</a:t>
            </a:r>
          </a:p>
        </p:txBody>
      </p:sp>
      <p:sp>
        <p:nvSpPr>
          <p:cNvPr id="29" name="TextBox 28">
            <a:extLst>
              <a:ext uri="{FF2B5EF4-FFF2-40B4-BE49-F238E27FC236}">
                <a16:creationId xmlns:a16="http://schemas.microsoft.com/office/drawing/2014/main" id="{08280A43-4CB4-4D46-9EEE-32FFD766081D}"/>
              </a:ext>
            </a:extLst>
          </p:cNvPr>
          <p:cNvSpPr txBox="1"/>
          <p:nvPr/>
        </p:nvSpPr>
        <p:spPr bwMode="auto">
          <a:xfrm>
            <a:off x="3643423" y="3924938"/>
            <a:ext cx="658589" cy="313932"/>
          </a:xfrm>
          <a:prstGeom prst="rect">
            <a:avLst/>
          </a:prstGeom>
          <a:solidFill>
            <a:schemeClr val="accent3"/>
          </a:solidFill>
          <a:ln>
            <a:noFill/>
          </a:ln>
        </p:spPr>
        <p:txBody>
          <a:bodyPr wrap="square" rtlCol="0" anchor="ctr">
            <a:spAutoFit/>
          </a:bodyPr>
          <a:lstStyle/>
          <a:p>
            <a:pPr algn="ctr">
              <a:lnSpc>
                <a:spcPct val="90000"/>
              </a:lnSpc>
              <a:spcBef>
                <a:spcPct val="50000"/>
              </a:spcBef>
              <a:spcAft>
                <a:spcPct val="0"/>
              </a:spcAft>
              <a:buClrTx/>
              <a:buFontTx/>
              <a:buNone/>
            </a:pPr>
            <a:r>
              <a:rPr lang="en-US" sz="1600" b="0" dirty="0">
                <a:latin typeface="Calibri" panose="020F0502020204030204" pitchFamily="34" charset="0"/>
              </a:rPr>
              <a:t>≤3</a:t>
            </a:r>
          </a:p>
        </p:txBody>
      </p:sp>
      <p:sp>
        <p:nvSpPr>
          <p:cNvPr id="24" name="TextBox 23">
            <a:extLst>
              <a:ext uri="{FF2B5EF4-FFF2-40B4-BE49-F238E27FC236}">
                <a16:creationId xmlns:a16="http://schemas.microsoft.com/office/drawing/2014/main" id="{F2A3899E-B032-8047-8C07-F162D2FE0C9E}"/>
              </a:ext>
            </a:extLst>
          </p:cNvPr>
          <p:cNvSpPr txBox="1"/>
          <p:nvPr/>
        </p:nvSpPr>
        <p:spPr bwMode="auto">
          <a:xfrm>
            <a:off x="1883275" y="2800391"/>
            <a:ext cx="873211" cy="313932"/>
          </a:xfrm>
          <a:prstGeom prst="rect">
            <a:avLst/>
          </a:prstGeom>
          <a:solidFill>
            <a:schemeClr val="accent3"/>
          </a:solidFill>
          <a:ln>
            <a:noFill/>
          </a:ln>
        </p:spPr>
        <p:txBody>
          <a:bodyPr wrap="square" rtlCol="0" anchor="ctr">
            <a:spAutoFit/>
          </a:bodyPr>
          <a:lstStyle/>
          <a:p>
            <a:pPr algn="ctr">
              <a:lnSpc>
                <a:spcPct val="90000"/>
              </a:lnSpc>
              <a:spcBef>
                <a:spcPct val="50000"/>
              </a:spcBef>
              <a:spcAft>
                <a:spcPct val="0"/>
              </a:spcAft>
              <a:buClrTx/>
              <a:buFontTx/>
              <a:buNone/>
            </a:pPr>
            <a:r>
              <a:rPr lang="en-US" sz="1600" b="0" dirty="0">
                <a:latin typeface="Calibri" panose="020F0502020204030204" pitchFamily="34" charset="0"/>
              </a:rPr>
              <a:t>Yes</a:t>
            </a:r>
          </a:p>
        </p:txBody>
      </p:sp>
      <p:sp>
        <p:nvSpPr>
          <p:cNvPr id="25" name="TextBox 24">
            <a:extLst>
              <a:ext uri="{FF2B5EF4-FFF2-40B4-BE49-F238E27FC236}">
                <a16:creationId xmlns:a16="http://schemas.microsoft.com/office/drawing/2014/main" id="{6547E9C6-4BF7-6C49-A853-A8441363FE12}"/>
              </a:ext>
            </a:extLst>
          </p:cNvPr>
          <p:cNvSpPr txBox="1"/>
          <p:nvPr/>
        </p:nvSpPr>
        <p:spPr bwMode="auto">
          <a:xfrm>
            <a:off x="4746761" y="2800391"/>
            <a:ext cx="873211" cy="313932"/>
          </a:xfrm>
          <a:prstGeom prst="rect">
            <a:avLst/>
          </a:prstGeom>
          <a:solidFill>
            <a:schemeClr val="accent3"/>
          </a:solidFill>
          <a:ln>
            <a:noFill/>
          </a:ln>
        </p:spPr>
        <p:txBody>
          <a:bodyPr wrap="square" rtlCol="0" anchor="ctr">
            <a:spAutoFit/>
          </a:bodyPr>
          <a:lstStyle/>
          <a:p>
            <a:pPr algn="ctr">
              <a:lnSpc>
                <a:spcPct val="90000"/>
              </a:lnSpc>
              <a:spcBef>
                <a:spcPct val="50000"/>
              </a:spcBef>
              <a:spcAft>
                <a:spcPct val="0"/>
              </a:spcAft>
              <a:buClrTx/>
              <a:buFontTx/>
              <a:buNone/>
            </a:pPr>
            <a:r>
              <a:rPr lang="en-US" sz="1600" b="0" dirty="0">
                <a:latin typeface="Calibri" panose="020F0502020204030204" pitchFamily="34" charset="0"/>
              </a:rPr>
              <a:t>No</a:t>
            </a:r>
          </a:p>
        </p:txBody>
      </p:sp>
      <p:sp>
        <p:nvSpPr>
          <p:cNvPr id="61" name="Right Bracket 60">
            <a:extLst>
              <a:ext uri="{FF2B5EF4-FFF2-40B4-BE49-F238E27FC236}">
                <a16:creationId xmlns:a16="http://schemas.microsoft.com/office/drawing/2014/main" id="{5BD1BC76-C2DC-6D48-BDA0-24ECD6C16009}"/>
              </a:ext>
            </a:extLst>
          </p:cNvPr>
          <p:cNvSpPr/>
          <p:nvPr/>
        </p:nvSpPr>
        <p:spPr bwMode="auto">
          <a:xfrm rot="16200000">
            <a:off x="5211009" y="582890"/>
            <a:ext cx="160826" cy="3087439"/>
          </a:xfrm>
          <a:prstGeom prst="rightBracket">
            <a:avLst>
              <a:gd name="adj" fmla="val 0"/>
            </a:avLst>
          </a:prstGeom>
          <a:noFill/>
          <a:ln w="28575" cap="flat" cmpd="sng" algn="ctr">
            <a:solidFill>
              <a:schemeClr val="bg1"/>
            </a:solidFill>
            <a:prstDash val="solid"/>
            <a:round/>
            <a:headEnd type="triangle" w="med" len="med"/>
            <a:tailEnd type="triangle" w="med" len="med"/>
          </a:ln>
          <a:effectLst/>
        </p:spPr>
        <p:txBody>
          <a:bodyPr rtlCol="0" anchor="ctr"/>
          <a:lstStyle/>
          <a:p>
            <a:pPr algn="ctr"/>
            <a:endParaRPr lang="en-US" dirty="0"/>
          </a:p>
        </p:txBody>
      </p:sp>
      <p:sp>
        <p:nvSpPr>
          <p:cNvPr id="64" name="TextBox 63">
            <a:extLst>
              <a:ext uri="{FF2B5EF4-FFF2-40B4-BE49-F238E27FC236}">
                <a16:creationId xmlns:a16="http://schemas.microsoft.com/office/drawing/2014/main" id="{7B019FBB-0F01-4289-AA1C-5312D203D2AD}"/>
              </a:ext>
            </a:extLst>
          </p:cNvPr>
          <p:cNvSpPr txBox="1"/>
          <p:nvPr/>
        </p:nvSpPr>
        <p:spPr bwMode="auto">
          <a:xfrm>
            <a:off x="450614" y="5667980"/>
            <a:ext cx="1110881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r>
              <a:rPr lang="en-US" sz="1400" b="0" dirty="0" err="1">
                <a:solidFill>
                  <a:schemeClr val="bg1"/>
                </a:solidFill>
                <a:latin typeface="Calibri" panose="020F0502020204030204" pitchFamily="34" charset="0"/>
              </a:rPr>
              <a:t>Resectability</a:t>
            </a:r>
            <a:r>
              <a:rPr lang="en-US" sz="1400" b="0" dirty="0">
                <a:solidFill>
                  <a:schemeClr val="bg1"/>
                </a:solidFill>
                <a:latin typeface="Calibri" panose="020F0502020204030204" pitchFamily="34" charset="0"/>
              </a:rPr>
              <a:t> decision should be discussed in multidisciplinary team.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RFA the first choice for local ablation.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Local ablation an alternative treatment in </a:t>
            </a:r>
            <a:r>
              <a:rPr lang="en-US" sz="1400" b="0" dirty="0" err="1">
                <a:solidFill>
                  <a:schemeClr val="bg1"/>
                </a:solidFill>
                <a:latin typeface="Calibri" panose="020F0502020204030204" pitchFamily="34" charset="0"/>
              </a:rPr>
              <a:t>resectable</a:t>
            </a:r>
            <a:r>
              <a:rPr lang="en-US" sz="1400" b="0" dirty="0">
                <a:solidFill>
                  <a:schemeClr val="bg1"/>
                </a:solidFill>
                <a:latin typeface="Calibri" panose="020F0502020204030204" pitchFamily="34" charset="0"/>
              </a:rPr>
              <a:t> patients (≤3 cm and ≤3 nodules); should be discussed in a multidisciplinary team.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TACE an alternative treatment in patients with macrovascular invasion (no extrahepatic metastasis); should be discussed in multidisciplinary team. </a:t>
            </a:r>
          </a:p>
        </p:txBody>
      </p:sp>
      <p:sp>
        <p:nvSpPr>
          <p:cNvPr id="73" name="TextBox 72">
            <a:extLst>
              <a:ext uri="{FF2B5EF4-FFF2-40B4-BE49-F238E27FC236}">
                <a16:creationId xmlns:a16="http://schemas.microsoft.com/office/drawing/2014/main" id="{266AB1AA-6541-4B42-9F5B-0680CA8C53FE}"/>
              </a:ext>
            </a:extLst>
          </p:cNvPr>
          <p:cNvSpPr txBox="1"/>
          <p:nvPr/>
        </p:nvSpPr>
        <p:spPr bwMode="auto">
          <a:xfrm>
            <a:off x="3383678" y="2202572"/>
            <a:ext cx="797407" cy="313932"/>
          </a:xfrm>
          <a:prstGeom prst="rect">
            <a:avLst/>
          </a:prstGeom>
          <a:solidFill>
            <a:schemeClr val="accent3"/>
          </a:solidFill>
          <a:ln>
            <a:noFill/>
          </a:ln>
        </p:spPr>
        <p:txBody>
          <a:bodyPr wrap="square" rtlCol="0" anchor="ctr">
            <a:spAutoFit/>
          </a:bodyPr>
          <a:lstStyle/>
          <a:p>
            <a:pPr algn="ctr">
              <a:lnSpc>
                <a:spcPct val="90000"/>
              </a:lnSpc>
              <a:spcBef>
                <a:spcPct val="50000"/>
              </a:spcBef>
              <a:spcAft>
                <a:spcPct val="0"/>
              </a:spcAft>
              <a:buClrTx/>
              <a:buFontTx/>
              <a:buNone/>
            </a:pPr>
            <a:r>
              <a:rPr lang="en-US" sz="1600" b="0" dirty="0">
                <a:latin typeface="Calibri" panose="020F0502020204030204" pitchFamily="34" charset="0"/>
              </a:rPr>
              <a:t>A/B</a:t>
            </a:r>
          </a:p>
        </p:txBody>
      </p:sp>
      <p:sp>
        <p:nvSpPr>
          <p:cNvPr id="74" name="TextBox 73">
            <a:extLst>
              <a:ext uri="{FF2B5EF4-FFF2-40B4-BE49-F238E27FC236}">
                <a16:creationId xmlns:a16="http://schemas.microsoft.com/office/drawing/2014/main" id="{8167330F-F994-4413-9E37-4FBAB27E4867}"/>
              </a:ext>
            </a:extLst>
          </p:cNvPr>
          <p:cNvSpPr txBox="1"/>
          <p:nvPr/>
        </p:nvSpPr>
        <p:spPr bwMode="auto">
          <a:xfrm>
            <a:off x="7615650" y="2202572"/>
            <a:ext cx="797407" cy="313932"/>
          </a:xfrm>
          <a:prstGeom prst="rect">
            <a:avLst/>
          </a:prstGeom>
          <a:solidFill>
            <a:schemeClr val="accent3"/>
          </a:solidFill>
          <a:ln>
            <a:noFill/>
          </a:ln>
        </p:spPr>
        <p:txBody>
          <a:bodyPr wrap="square" rtlCol="0" anchor="ctr">
            <a:spAutoFit/>
          </a:bodyPr>
          <a:lstStyle/>
          <a:p>
            <a:pPr algn="ctr">
              <a:lnSpc>
                <a:spcPct val="90000"/>
              </a:lnSpc>
              <a:spcBef>
                <a:spcPct val="50000"/>
              </a:spcBef>
              <a:spcAft>
                <a:spcPct val="0"/>
              </a:spcAft>
              <a:buClrTx/>
              <a:buFontTx/>
              <a:buNone/>
            </a:pPr>
            <a:r>
              <a:rPr lang="en-US" sz="1600" b="0" dirty="0">
                <a:latin typeface="Calibri" panose="020F0502020204030204" pitchFamily="34" charset="0"/>
              </a:rPr>
              <a:t>A/B</a:t>
            </a:r>
          </a:p>
        </p:txBody>
      </p:sp>
      <p:sp>
        <p:nvSpPr>
          <p:cNvPr id="75" name="TextBox 74">
            <a:extLst>
              <a:ext uri="{FF2B5EF4-FFF2-40B4-BE49-F238E27FC236}">
                <a16:creationId xmlns:a16="http://schemas.microsoft.com/office/drawing/2014/main" id="{95C9FB1E-F047-427F-8C25-D751EB6D61EE}"/>
              </a:ext>
            </a:extLst>
          </p:cNvPr>
          <p:cNvSpPr txBox="1"/>
          <p:nvPr/>
        </p:nvSpPr>
        <p:spPr bwMode="auto">
          <a:xfrm>
            <a:off x="8642926" y="2202572"/>
            <a:ext cx="797407" cy="313932"/>
          </a:xfrm>
          <a:prstGeom prst="rect">
            <a:avLst/>
          </a:prstGeom>
          <a:solidFill>
            <a:schemeClr val="accent3"/>
          </a:solidFill>
          <a:ln>
            <a:noFill/>
          </a:ln>
        </p:spPr>
        <p:txBody>
          <a:bodyPr wrap="square" rtlCol="0" anchor="ctr">
            <a:spAutoFit/>
          </a:bodyPr>
          <a:lstStyle/>
          <a:p>
            <a:pPr algn="ctr">
              <a:lnSpc>
                <a:spcPct val="90000"/>
              </a:lnSpc>
              <a:spcBef>
                <a:spcPct val="50000"/>
              </a:spcBef>
              <a:spcAft>
                <a:spcPct val="0"/>
              </a:spcAft>
              <a:buClrTx/>
              <a:buFontTx/>
              <a:buNone/>
            </a:pPr>
            <a:r>
              <a:rPr lang="en-US" sz="1600" b="0" dirty="0">
                <a:latin typeface="Calibri" panose="020F0502020204030204" pitchFamily="34" charset="0"/>
              </a:rPr>
              <a:t>C</a:t>
            </a:r>
          </a:p>
        </p:txBody>
      </p:sp>
    </p:spTree>
    <p:extLst>
      <p:ext uri="{BB962C8B-B14F-4D97-AF65-F5344CB8AC3E}">
        <p14:creationId xmlns:p14="http://schemas.microsoft.com/office/powerpoint/2010/main" val="4995764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9FD6B10-BF59-445E-B1DB-8AA724548DEA}"/>
              </a:ext>
            </a:extLst>
          </p:cNvPr>
          <p:cNvSpPr>
            <a:spLocks noGrp="1"/>
          </p:cNvSpPr>
          <p:nvPr>
            <p:ph type="title"/>
          </p:nvPr>
        </p:nvSpPr>
        <p:spPr/>
        <p:txBody>
          <a:bodyPr/>
          <a:lstStyle/>
          <a:p>
            <a:r>
              <a:rPr lang="en-US" dirty="0"/>
              <a:t>APASL: Asia-Pacific Considerations in Multidisciplinary Management of HCC Treatment</a:t>
            </a:r>
          </a:p>
        </p:txBody>
      </p:sp>
      <p:sp>
        <p:nvSpPr>
          <p:cNvPr id="2" name="Content Placeholder 1">
            <a:extLst>
              <a:ext uri="{FF2B5EF4-FFF2-40B4-BE49-F238E27FC236}">
                <a16:creationId xmlns:a16="http://schemas.microsoft.com/office/drawing/2014/main" id="{AF18D4A1-A8AA-4D97-A108-C955B8BF0C70}"/>
              </a:ext>
            </a:extLst>
          </p:cNvPr>
          <p:cNvSpPr>
            <a:spLocks noGrp="1"/>
          </p:cNvSpPr>
          <p:nvPr>
            <p:ph idx="1"/>
          </p:nvPr>
        </p:nvSpPr>
        <p:spPr/>
        <p:txBody>
          <a:bodyPr/>
          <a:lstStyle/>
          <a:p>
            <a:r>
              <a:rPr lang="en-US" sz="2400" dirty="0"/>
              <a:t>APASL guidelines recognize inherent difficulty in defining strict criteria for resectability generalizable to varying medical environments</a:t>
            </a:r>
          </a:p>
          <a:p>
            <a:pPr lvl="1"/>
            <a:r>
              <a:rPr lang="en-US" sz="2200" dirty="0"/>
              <a:t>Liver resection is a first-line curative treatment for HCC among Child-Pugh class A patients when resectability is confirmed in terms of tumor burden and liver functional reserve by multidisciplinary evaluation (B2)</a:t>
            </a:r>
          </a:p>
          <a:p>
            <a:r>
              <a:rPr lang="en-US" sz="2400" dirty="0"/>
              <a:t>APASL recognizes RFA for resectable patients and TACE for patients with macrovascular invasion (without metastases) as treatments widely used in the Asia-Pacific region, albeit with insufficient evidence for standard recommendation; recommends multidisciplinary input on treatment choice</a:t>
            </a:r>
          </a:p>
          <a:p>
            <a:r>
              <a:rPr lang="en-US" sz="2400" dirty="0"/>
              <a:t>Conversion from TACE to systemic therapy is recommended when TACE is ineffective, based on several retrospective studies and practice experience in Europe and Japan</a:t>
            </a:r>
          </a:p>
          <a:p>
            <a:endParaRPr lang="en-US" dirty="0"/>
          </a:p>
        </p:txBody>
      </p:sp>
      <p:grpSp>
        <p:nvGrpSpPr>
          <p:cNvPr id="5" name="Group 7">
            <a:extLst>
              <a:ext uri="{FF2B5EF4-FFF2-40B4-BE49-F238E27FC236}">
                <a16:creationId xmlns:a16="http://schemas.microsoft.com/office/drawing/2014/main" id="{F009EE58-7747-4C84-B0A3-1AA62EE91CF1}"/>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E7AF7ACE-41DF-42B9-9EBF-5FDA6155B13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9D34965-71CA-4DAD-8B17-64413F4333C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60" name="Text Box 11">
            <a:extLst>
              <a:ext uri="{FF2B5EF4-FFF2-40B4-BE49-F238E27FC236}">
                <a16:creationId xmlns:a16="http://schemas.microsoft.com/office/drawing/2014/main" id="{3B3B3E86-3E50-4C60-84CF-B6F996CB3963}"/>
              </a:ext>
            </a:extLst>
          </p:cNvPr>
          <p:cNvSpPr txBox="1">
            <a:spLocks noChangeArrowheads="1"/>
          </p:cNvSpPr>
          <p:nvPr/>
        </p:nvSpPr>
        <p:spPr bwMode="auto">
          <a:xfrm>
            <a:off x="423864" y="63666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Omata. Hepatol Int. 2017;11:317. </a:t>
            </a:r>
          </a:p>
        </p:txBody>
      </p:sp>
    </p:spTree>
    <p:extLst>
      <p:ext uri="{BB962C8B-B14F-4D97-AF65-F5344CB8AC3E}">
        <p14:creationId xmlns:p14="http://schemas.microsoft.com/office/powerpoint/2010/main" val="32051698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C53E7-05F3-9F4B-8B34-02EEC862916F}"/>
              </a:ext>
            </a:extLst>
          </p:cNvPr>
          <p:cNvSpPr>
            <a:spLocks noGrp="1"/>
          </p:cNvSpPr>
          <p:nvPr>
            <p:ph type="title"/>
          </p:nvPr>
        </p:nvSpPr>
        <p:spPr>
          <a:xfrm>
            <a:off x="609759" y="238127"/>
            <a:ext cx="10872444" cy="1103313"/>
          </a:xfrm>
        </p:spPr>
        <p:txBody>
          <a:bodyPr/>
          <a:lstStyle/>
          <a:p>
            <a:r>
              <a:rPr lang="en-US" noProof="0" dirty="0"/>
              <a:t>Summary Points: HCC in the Context of HBV</a:t>
            </a:r>
            <a:endParaRPr lang="en-US" dirty="0"/>
          </a:p>
        </p:txBody>
      </p:sp>
      <p:sp>
        <p:nvSpPr>
          <p:cNvPr id="3" name="Content Placeholder 2">
            <a:extLst>
              <a:ext uri="{FF2B5EF4-FFF2-40B4-BE49-F238E27FC236}">
                <a16:creationId xmlns:a16="http://schemas.microsoft.com/office/drawing/2014/main" id="{6B5B7DAD-7FA3-D34A-981B-00334E096ADC}"/>
              </a:ext>
            </a:extLst>
          </p:cNvPr>
          <p:cNvSpPr>
            <a:spLocks noGrp="1"/>
          </p:cNvSpPr>
          <p:nvPr>
            <p:ph idx="1"/>
          </p:nvPr>
        </p:nvSpPr>
        <p:spPr>
          <a:xfrm>
            <a:off x="604675" y="1513047"/>
            <a:ext cx="10877529" cy="4650686"/>
          </a:xfrm>
        </p:spPr>
        <p:txBody>
          <a:bodyPr/>
          <a:lstStyle/>
          <a:p>
            <a:r>
              <a:rPr lang="en-US" dirty="0"/>
              <a:t>Hepatologists have a key role in managing patients with HBV at risk for HCC</a:t>
            </a:r>
          </a:p>
          <a:p>
            <a:pPr lvl="1"/>
            <a:r>
              <a:rPr lang="en-US" dirty="0"/>
              <a:t>See the patient regularly to monitor viral disease and response to therapy</a:t>
            </a:r>
          </a:p>
          <a:p>
            <a:pPr lvl="1"/>
            <a:r>
              <a:rPr lang="en-US" dirty="0"/>
              <a:t>Effective surveillance will identify those with early-stage HCC</a:t>
            </a:r>
          </a:p>
          <a:p>
            <a:r>
              <a:rPr lang="en-US" dirty="0"/>
              <a:t>Develop a relationship with a multidisciplinary team/tumor board to discuss </a:t>
            </a:r>
            <a:r>
              <a:rPr lang="en-US"/>
              <a:t>the treatment </a:t>
            </a:r>
            <a:r>
              <a:rPr lang="en-US" dirty="0"/>
              <a:t>options for each case</a:t>
            </a:r>
          </a:p>
          <a:p>
            <a:r>
              <a:rPr lang="en-US" dirty="0"/>
              <a:t>Hepatologists may guide the care of patients with HBV and HCC to ensure all options are considered</a:t>
            </a:r>
          </a:p>
        </p:txBody>
      </p:sp>
      <p:grpSp>
        <p:nvGrpSpPr>
          <p:cNvPr id="4" name="Group 7">
            <a:extLst>
              <a:ext uri="{FF2B5EF4-FFF2-40B4-BE49-F238E27FC236}">
                <a16:creationId xmlns:a16="http://schemas.microsoft.com/office/drawing/2014/main" id="{15FAEF10-DBD2-4224-BC19-6C9B3C58CE29}"/>
              </a:ext>
            </a:extLst>
          </p:cNvPr>
          <p:cNvGrpSpPr>
            <a:grpSpLocks/>
          </p:cNvGrpSpPr>
          <p:nvPr/>
        </p:nvGrpSpPr>
        <p:grpSpPr bwMode="auto">
          <a:xfrm>
            <a:off x="9389569" y="6216652"/>
            <a:ext cx="2488502" cy="447822"/>
            <a:chOff x="9527309" y="3551529"/>
            <a:chExt cx="2488502" cy="448324"/>
          </a:xfrm>
        </p:grpSpPr>
        <p:pic>
          <p:nvPicPr>
            <p:cNvPr id="5" name="Picture 4">
              <a:extLst>
                <a:ext uri="{FF2B5EF4-FFF2-40B4-BE49-F238E27FC236}">
                  <a16:creationId xmlns:a16="http://schemas.microsoft.com/office/drawing/2014/main" id="{50F34E10-27B9-424E-828F-E5169F25C04D}"/>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 name="Rectangle 8">
              <a:extLst>
                <a:ext uri="{FF2B5EF4-FFF2-40B4-BE49-F238E27FC236}">
                  <a16:creationId xmlns:a16="http://schemas.microsoft.com/office/drawing/2014/main" id="{930918A9-2140-46C8-955E-A692B96059B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22431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chemeClr val="accent3"/>
                </a:solidFill>
                <a:hlinkClick r:id="rId3"/>
              </a:rPr>
              <a:t>https://www.clinicaloptions.com/hepatitis/programs/hcc-and-hbv</a:t>
            </a:r>
            <a:endParaRPr lang="en-US" sz="2400" b="1" u="sng" dirty="0">
              <a:solidFill>
                <a:schemeClr val="accent3"/>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HCC in the Setting of HBV!</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44431"/>
            <a:ext cx="10872444" cy="2766646"/>
          </a:xfrm>
        </p:spPr>
        <p:txBody>
          <a:bodyPr rtlCol="0">
            <a:normAutofit fontScale="92500" lnSpcReduction="10000"/>
          </a:bodyPr>
          <a:lstStyle/>
          <a:p>
            <a:pPr eaLnBrk="1" hangingPunct="1">
              <a:buClr>
                <a:schemeClr val="accent6"/>
              </a:buClr>
              <a:defRPr/>
            </a:pPr>
            <a:r>
              <a:rPr lang="en-US" sz="2200" dirty="0">
                <a:solidFill>
                  <a:srgbClr val="E1471D"/>
                </a:solidFill>
              </a:rPr>
              <a:t>Quick-Reference Guide </a:t>
            </a:r>
            <a:r>
              <a:rPr lang="en-US" sz="2200" b="0" dirty="0"/>
              <a:t>for easy-to-access information on screening and surveillance in patients with hepatitis B</a:t>
            </a:r>
          </a:p>
          <a:p>
            <a:pPr eaLnBrk="1" hangingPunct="1">
              <a:buClr>
                <a:schemeClr val="accent6"/>
              </a:buClr>
              <a:defRPr/>
            </a:pPr>
            <a:r>
              <a:rPr lang="en-US" sz="2200" dirty="0">
                <a:solidFill>
                  <a:srgbClr val="E1471D"/>
                </a:solidFill>
              </a:rPr>
              <a:t>CME/CE-certified video module </a:t>
            </a:r>
            <a:r>
              <a:rPr lang="en-US" sz="2200" b="0" dirty="0"/>
              <a:t>on HCC risk assessment, screening, and interdisciplinary management with expert faculty interaction and discussion</a:t>
            </a:r>
          </a:p>
          <a:p>
            <a:pPr eaLnBrk="1" hangingPunct="1">
              <a:buClr>
                <a:schemeClr val="accent6"/>
              </a:buClr>
              <a:defRPr/>
            </a:pPr>
            <a:r>
              <a:rPr lang="en-US" sz="2200" dirty="0">
                <a:solidFill>
                  <a:schemeClr val="accent3"/>
                </a:solidFill>
              </a:rPr>
              <a:t>Downloadable slides </a:t>
            </a:r>
            <a:r>
              <a:rPr lang="en-US" sz="2200" b="0" dirty="0"/>
              <a:t>on HCC risk assessment, screening, and                                                       interdisciplinary management </a:t>
            </a:r>
          </a:p>
          <a:p>
            <a:pPr>
              <a:buClr>
                <a:schemeClr val="accent6"/>
              </a:buClr>
              <a:defRPr/>
            </a:pPr>
            <a:r>
              <a:rPr lang="en-US" sz="2200" dirty="0">
                <a:solidFill>
                  <a:srgbClr val="E1471D"/>
                </a:solidFill>
              </a:rPr>
              <a:t>Clinical Thought </a:t>
            </a:r>
            <a:r>
              <a:rPr lang="en-US" sz="2200" b="0" dirty="0"/>
              <a:t>commentaries</a:t>
            </a:r>
            <a:r>
              <a:rPr lang="en-US" sz="2200" b="0" dirty="0">
                <a:solidFill>
                  <a:srgbClr val="E1471D"/>
                </a:solidFill>
              </a:rPr>
              <a:t> </a:t>
            </a:r>
            <a:r>
              <a:rPr lang="en-US" sz="2200" b="0" dirty="0"/>
              <a:t>drafted by expert faculty on issues of                                                              clinical importance for HCC risk assessment and surveillance</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FFFFFF"/>
              </a:solidFill>
              <a:effectLst/>
              <a:uLnTx/>
              <a:uFillTx/>
              <a:latin typeface="Times"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127995805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CA36ECFBBCA214083DC1A5AA7D5CBBF" ma:contentTypeVersion="1" ma:contentTypeDescription="Create a new document." ma:contentTypeScope="" ma:versionID="dd44164d8255f56bd4688d9742310e6a">
  <xsd:schema xmlns:xsd="http://www.w3.org/2001/XMLSchema" xmlns:xs="http://www.w3.org/2001/XMLSchema" xmlns:p="http://schemas.microsoft.com/office/2006/metadata/properties" xmlns:ns2="44fe61e2-57e7-4b9e-ba85-66037b1b4d65" xmlns:ns3="40eb2c1e-df48-4b95-991f-d05ce2708b42" targetNamespace="http://schemas.microsoft.com/office/2006/metadata/properties" ma:root="true" ma:fieldsID="88e69aec2113026c117e6f57a3c1dfcc" ns2:_="" ns3:_="">
    <xsd:import namespace="44fe61e2-57e7-4b9e-ba85-66037b1b4d65"/>
    <xsd:import namespace="40eb2c1e-df48-4b95-991f-d05ce2708b42"/>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fe61e2-57e7-4b9e-ba85-66037b1b4d6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0eb2c1e-df48-4b95-991f-d05ce2708b42"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Graphics"/>
          <xsd:enumeration value="Permissions"/>
          <xsd:enumeration value="PDF Creation"/>
          <xsd:enumeration value="Downloadable Slides - Japanese"/>
          <xsd:enumeration value="Downloadable Slides - Chinese"/>
          <xsd:enumeration value="Text - English"/>
          <xsd:enumeration value="Downlloadable Slides - English"/>
          <xsd:enumeration value="Text - Chinese"/>
          <xsd:enumeration value="Text - Japanes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dlc_DocId xmlns="44fe61e2-57e7-4b9e-ba85-66037b1b4d65">E3WMEMYUK6S7-516302443-2</_dlc_DocId>
    <_dlc_DocIdUrl xmlns="44fe61e2-57e7-4b9e-ba85-66037b1b4d65">
      <Url>https://intranet.clinicaloptions.com/mews/hepatitis/HEP_2020_HBV___HCV_MM_(PRP3783)/Clinical_Focus_-_Japanese_Chinese/_layouts/15/DocIdRedir.aspx?ID=E3WMEMYUK6S7-516302443-2</Url>
      <Description>E3WMEMYUK6S7-516302443-2</Description>
    </_dlc_DocIdUrl>
    <Document_x0020_Category xmlns="40eb2c1e-df48-4b95-991f-d05ce2708b42">Downlloadable Slides - English</Document_x0020_Category>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96753410-C1F5-4DD2-83EF-6F2768E754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fe61e2-57e7-4b9e-ba85-66037b1b4d65"/>
    <ds:schemaRef ds:uri="40eb2c1e-df48-4b95-991f-d05ce2708b4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BA55BC3-5A03-47C2-8EC3-D964C3B5E779}">
  <ds:schemaRefs>
    <ds:schemaRef ds:uri="http://www.w3.org/XML/1998/namespace"/>
    <ds:schemaRef ds:uri="http://purl.org/dc/terms/"/>
    <ds:schemaRef ds:uri="44fe61e2-57e7-4b9e-ba85-66037b1b4d65"/>
    <ds:schemaRef ds:uri="40eb2c1e-df48-4b95-991f-d05ce2708b42"/>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8EC1A105-3BFE-449A-B7E5-DD50801C0B69}">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15449</TotalTime>
  <Words>4748</Words>
  <Application>Microsoft Macintosh PowerPoint</Application>
  <PresentationFormat>Widescreen</PresentationFormat>
  <Paragraphs>752</Paragraphs>
  <Slides>32</Slides>
  <Notes>31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32</vt:i4>
      </vt:variant>
    </vt:vector>
  </HeadingPairs>
  <TitlesOfParts>
    <vt:vector size="40" baseType="lpstr">
      <vt:lpstr>Arial</vt:lpstr>
      <vt:lpstr>Calibri</vt:lpstr>
      <vt:lpstr>Calibri Regular</vt:lpstr>
      <vt:lpstr>open-sans</vt:lpstr>
      <vt:lpstr>Roboto</vt:lpstr>
      <vt:lpstr>Times</vt:lpstr>
      <vt:lpstr>Wingdings</vt:lpstr>
      <vt:lpstr>2017_HTAA_Diabetes</vt:lpstr>
      <vt:lpstr>HCC in the Setting of Hepatitis B:  Asia-Pacific Considerations</vt:lpstr>
      <vt:lpstr>About These Slides</vt:lpstr>
      <vt:lpstr>Faculty</vt:lpstr>
      <vt:lpstr>Faculty Disclosures</vt:lpstr>
      <vt:lpstr>GLOBOCAN 2020 Estimated Liver Cancer Incidence Rates (all Sexes and Ages) Highest in Asia and Africa</vt:lpstr>
      <vt:lpstr>Epidemiology of HCC</vt:lpstr>
      <vt:lpstr>Race, Country of Origin and HCC at Age &lt;40 Yr</vt:lpstr>
      <vt:lpstr>REVEAL: Risk of HCC Among Patients With Chronic Hepatitis B</vt:lpstr>
      <vt:lpstr>Risk of HCC and Family History of HCC</vt:lpstr>
      <vt:lpstr>Risk Estimates for HCC According to HBV and HCV Status</vt:lpstr>
      <vt:lpstr>Other Risk Cofactors of Potential Importance in Development of HCC</vt:lpstr>
      <vt:lpstr>APASL Recommendations for Prevention of HBV-Related HCC</vt:lpstr>
      <vt:lpstr>HCC Risk Reduction: TDF vs Entecavir for HBV  in Chinese Patients in Hong Kong</vt:lpstr>
      <vt:lpstr>HCC Risk Reduction: TDF vs Entecavir for HBV  in Chinese Patients in Hong Kong</vt:lpstr>
      <vt:lpstr>HCC Risk Reduction: TDF vs Entecavir for HBV</vt:lpstr>
      <vt:lpstr>Summary Points: HCC Risk Assessment in  Patients Who Are HBsAg Positive </vt:lpstr>
      <vt:lpstr>APASL: HCC Surveillance Recommended for Patients With Hepatitis B</vt:lpstr>
      <vt:lpstr>Imaging Modalities for HCC Surveillance</vt:lpstr>
      <vt:lpstr>Sensitivity of Imaging Modalities</vt:lpstr>
      <vt:lpstr>HCC Risk Biomarkers: AFP and AFP-L3</vt:lpstr>
      <vt:lpstr>HCC Risk Biomarker: DCP/PIVKA-II</vt:lpstr>
      <vt:lpstr>A New Approach to Application of Biomarkers to  HCC Surveillance and Diagnosis: The GALAD Model</vt:lpstr>
      <vt:lpstr>Validation of GALAD</vt:lpstr>
      <vt:lpstr>APASL Guidance on HCC Screening and Surveillance in Patients Who Are HBsAg Positive </vt:lpstr>
      <vt:lpstr>On-Treatment AFP as a Specific Tumor Marker for HCC in Patients With Chronic Hepatitis B</vt:lpstr>
      <vt:lpstr>APASL Recommendations on Tumor Markers for  HCC Surveillance</vt:lpstr>
      <vt:lpstr>APASL Guidelines: Diagnostic Algorithm for HCC Using Multiple Modalities </vt:lpstr>
      <vt:lpstr>APASL Guidelines: Diagnostic Algorithm for HCC Using Only Dynamic CT/MRI </vt:lpstr>
      <vt:lpstr>APASL HCC Treatment Algorithm</vt:lpstr>
      <vt:lpstr>APASL: Asia-Pacific Considerations in Multidisciplinary Management of HCC Treatment</vt:lpstr>
      <vt:lpstr>Summary Points: HCC in the Context of HBV</vt:lpstr>
      <vt:lpstr>Go Online for More CCO  Coverage of HCC in the Setting of HBV!</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HCC in the Setting of Hepatitis B: Asia-Pacific Considerations</dc:title>
  <dc:subject/>
  <dc:creator>Preferred User</dc:creator>
  <cp:keywords/>
  <dc:description/>
  <cp:lastModifiedBy>Melanie Couton</cp:lastModifiedBy>
  <cp:revision>1356</cp:revision>
  <cp:lastPrinted>2016-09-26T20:21:49Z</cp:lastPrinted>
  <dcterms:created xsi:type="dcterms:W3CDTF">2005-05-27T15:08:01Z</dcterms:created>
  <dcterms:modified xsi:type="dcterms:W3CDTF">2021-06-02T16:19:26Z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416c6ad7-7b4a-4499-880c-9d622213357c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0x0101001CA36ECFBBCA214083DC1A5AA7D5CBBF</vt:lpwstr>
  </property>
</Properties>
</file>