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2"/>
  </p:notesMasterIdLst>
  <p:handoutMasterIdLst>
    <p:handoutMasterId r:id="rId23"/>
  </p:handoutMasterIdLst>
  <p:sldIdLst>
    <p:sldId id="321" r:id="rId11"/>
    <p:sldId id="556" r:id="rId12"/>
    <p:sldId id="541" r:id="rId13"/>
    <p:sldId id="532" r:id="rId14"/>
    <p:sldId id="573" r:id="rId15"/>
    <p:sldId id="579" r:id="rId16"/>
    <p:sldId id="586" r:id="rId17"/>
    <p:sldId id="587" r:id="rId18"/>
    <p:sldId id="583" r:id="rId19"/>
    <p:sldId id="581"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erfiz Constanzo" initials="JC" lastIdx="6" clrIdx="13">
    <p:extLst>
      <p:ext uri="{19B8F6BF-5375-455C-9EA6-DF929625EA0E}">
        <p15:presenceInfo xmlns:p15="http://schemas.microsoft.com/office/powerpoint/2012/main" userId="S::jconstanzo@clinicaloptions.com::7388c342-66f0-4154-bcdf-657d8197f1ae" providerId="AD"/>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13" autoAdjust="0"/>
    <p:restoredTop sz="81500" autoAdjust="0"/>
  </p:normalViewPr>
  <p:slideViewPr>
    <p:cSldViewPr snapToGrid="0" showGuides="1">
      <p:cViewPr varScale="1">
        <p:scale>
          <a:sx n="54" d="100"/>
          <a:sy n="54" d="100"/>
        </p:scale>
        <p:origin x="1136" y="80"/>
      </p:cViewPr>
      <p:guideLst>
        <p:guide orient="horz" pos="4128"/>
        <p:guide orient="horz" pos="1008"/>
        <p:guide orient="horz" pos="4032"/>
        <p:guide orient="horz" pos="151"/>
        <p:guide orient="horz" pos="258"/>
        <p:guide orient="horz" pos="3912"/>
        <p:guide orient="horz"/>
        <p:guide pos="329"/>
        <p:guide pos="7407"/>
        <p:guide pos="3843"/>
        <p:guide pos="453"/>
        <p:guide pos="5112"/>
        <p:guide pos="722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60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BCMA, B-cell maturation antigen; </a:t>
            </a:r>
            <a:r>
              <a:rPr lang="en-US" i="1" dirty="0"/>
              <a:t>cilta-cel, ciltacabtagene autoleucel; IRC, independent review committee; ORR, objective response rate; OS, overall survival; PFS, progression-free survival; sCR, stringent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0365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Cilta-cel, ciltacabtagene autoleucel; CY, </a:t>
            </a:r>
            <a:r>
              <a:rPr lang="en-CA" sz="1200" b="0" i="1" kern="1200" dirty="0">
                <a:solidFill>
                  <a:schemeClr val="tx1"/>
                </a:solidFill>
                <a:effectLst/>
                <a:latin typeface="Arial" charset="0"/>
                <a:ea typeface="+mn-ea"/>
                <a:cs typeface="+mn-cs"/>
              </a:rPr>
              <a:t>cyclophosphamide; ECOG, Eastern Cooperative Oncology Group; </a:t>
            </a:r>
            <a:r>
              <a:rPr lang="en-US" i="1" dirty="0"/>
              <a:t>FLU, </a:t>
            </a:r>
            <a:r>
              <a:rPr lang="en-CA" sz="1200" b="0" i="1" kern="1200" dirty="0">
                <a:solidFill>
                  <a:schemeClr val="tx1"/>
                </a:solidFill>
                <a:effectLst/>
                <a:latin typeface="Arial" charset="0"/>
                <a:ea typeface="+mn-ea"/>
                <a:cs typeface="+mn-cs"/>
              </a:rPr>
              <a:t>fludarabine; IMiD, immunomodulatory drug</a:t>
            </a:r>
            <a:r>
              <a:rPr lang="en-CA" sz="1200" b="0" i="0" kern="1200" dirty="0">
                <a:solidFill>
                  <a:schemeClr val="tx1"/>
                </a:solidFill>
                <a:effectLst/>
                <a:latin typeface="Arial" charset="0"/>
                <a:ea typeface="+mn-ea"/>
                <a:cs typeface="+mn-cs"/>
              </a:rPr>
              <a:t>; </a:t>
            </a:r>
            <a:r>
              <a:rPr lang="en-CA" sz="1200" b="0" i="1" kern="1200" dirty="0">
                <a:solidFill>
                  <a:schemeClr val="tx1"/>
                </a:solidFill>
                <a:effectLst/>
                <a:latin typeface="Arial" charset="0"/>
                <a:ea typeface="+mn-ea"/>
                <a:cs typeface="+mn-cs"/>
              </a:rPr>
              <a:t>MM, multiple myeloma; PI, proteasome inhibitor; PS, performance status; RP2D, recommended phase II dose; R/R, relapsed/refractory.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247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Ab, antibody; BCMA, B-cell maturation antigen; IMiD, </a:t>
            </a:r>
            <a:r>
              <a:rPr kumimoji="0" lang="en-US" sz="1200" b="0" i="1" u="none" strike="noStrike" kern="1200" cap="none" spc="0" normalizeH="0" baseline="0" noProof="0" dirty="0">
                <a:ln>
                  <a:noFill/>
                </a:ln>
                <a:solidFill>
                  <a:srgbClr val="4D5156"/>
                </a:solidFill>
                <a:effectLst/>
                <a:uLnTx/>
                <a:uFillTx/>
                <a:latin typeface="Roboto" panose="02000000000000000000" pitchFamily="2" charset="0"/>
                <a:ea typeface="+mn-ea"/>
                <a:cs typeface="+mn-cs"/>
              </a:rPr>
              <a:t>i</a:t>
            </a:r>
            <a:r>
              <a:rPr lang="en-US" b="0" i="1" dirty="0" err="1">
                <a:solidFill>
                  <a:srgbClr val="4D5156"/>
                </a:solidFill>
                <a:effectLst/>
                <a:latin typeface="Roboto" panose="02000000000000000000" pitchFamily="2" charset="0"/>
              </a:rPr>
              <a:t>mmunomodulatory</a:t>
            </a:r>
            <a:r>
              <a:rPr lang="en-US" b="0" i="1" dirty="0">
                <a:solidFill>
                  <a:srgbClr val="4D5156"/>
                </a:solidFill>
                <a:effectLst/>
                <a:latin typeface="Roboto" panose="02000000000000000000" pitchFamily="2" charset="0"/>
              </a:rPr>
              <a:t> drug</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PI, proteasome inhibitor; SCT, stem cell transplant. </a:t>
            </a:r>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5</a:t>
            </a:fld>
            <a:endParaRPr lang="en-US" dirty="0"/>
          </a:p>
        </p:txBody>
      </p:sp>
    </p:spTree>
    <p:extLst>
      <p:ext uri="{BB962C8B-B14F-4D97-AF65-F5344CB8AC3E}">
        <p14:creationId xmlns:p14="http://schemas.microsoft.com/office/powerpoint/2010/main" val="4038477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CR, complete response; DoR, duration of response; IRC, independent review committee; NE, not estimable; ORR, objective response rate; PR, partial response; sCR, stringent complete response; SD, stable disease; VGPR, very good partial response.</a:t>
            </a:r>
          </a:p>
        </p:txBody>
      </p:sp>
      <p:sp>
        <p:nvSpPr>
          <p:cNvPr id="4" name="Slide Number Placeholder 3"/>
          <p:cNvSpPr>
            <a:spLocks noGrp="1"/>
          </p:cNvSpPr>
          <p:nvPr>
            <p:ph type="sldNum" sz="quarter" idx="5"/>
          </p:nvPr>
        </p:nvSpPr>
        <p:spPr/>
        <p:txBody>
          <a:bodyPr/>
          <a:lstStyle/>
          <a:p>
            <a:fld id="{D4EF6D27-299F-4B19-B5B7-86F911777B26}" type="slidenum">
              <a:rPr lang="en-US" smtClean="0"/>
              <a:t>6</a:t>
            </a:fld>
            <a:endParaRPr lang="en-US" dirty="0"/>
          </a:p>
        </p:txBody>
      </p:sp>
    </p:spTree>
    <p:extLst>
      <p:ext uri="{BB962C8B-B14F-4D97-AF65-F5344CB8AC3E}">
        <p14:creationId xmlns:p14="http://schemas.microsoft.com/office/powerpoint/2010/main" val="4292604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CR, complete response; DoR, duration of response; IRC, independent review committee; NE, not estimable; NR, not reached; PR, partial response; sCR, stringent complete response; SD, stable disease; VGPR, very good partial response.</a:t>
            </a:r>
          </a:p>
        </p:txBody>
      </p:sp>
      <p:sp>
        <p:nvSpPr>
          <p:cNvPr id="4" name="Slide Number Placeholder 3"/>
          <p:cNvSpPr>
            <a:spLocks noGrp="1"/>
          </p:cNvSpPr>
          <p:nvPr>
            <p:ph type="sldNum" sz="quarter" idx="5"/>
          </p:nvPr>
        </p:nvSpPr>
        <p:spPr/>
        <p:txBody>
          <a:bodyPr/>
          <a:lstStyle/>
          <a:p>
            <a:fld id="{D4EF6D27-299F-4B19-B5B7-86F911777B26}" type="slidenum">
              <a:rPr lang="en-US" smtClean="0"/>
              <a:t>7</a:t>
            </a:fld>
            <a:endParaRPr lang="en-US" dirty="0"/>
          </a:p>
        </p:txBody>
      </p:sp>
    </p:spTree>
    <p:extLst>
      <p:ext uri="{BB962C8B-B14F-4D97-AF65-F5344CB8AC3E}">
        <p14:creationId xmlns:p14="http://schemas.microsoft.com/office/powerpoint/2010/main" val="3850354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MRD, measurable residual disease; NE, not estimable; NR, not reached; OS, overall survival, PFS, progression-free survival.</a:t>
            </a:r>
          </a:p>
        </p:txBody>
      </p:sp>
      <p:sp>
        <p:nvSpPr>
          <p:cNvPr id="4" name="Slide Number Placeholder 3"/>
          <p:cNvSpPr>
            <a:spLocks noGrp="1"/>
          </p:cNvSpPr>
          <p:nvPr>
            <p:ph type="sldNum" sz="quarter" idx="5"/>
          </p:nvPr>
        </p:nvSpPr>
        <p:spPr/>
        <p:txBody>
          <a:bodyPr/>
          <a:lstStyle/>
          <a:p>
            <a:fld id="{D4EF6D27-299F-4B19-B5B7-86F911777B26}" type="slidenum">
              <a:rPr lang="en-US" smtClean="0"/>
              <a:t>8</a:t>
            </a:fld>
            <a:endParaRPr lang="en-US" dirty="0"/>
          </a:p>
        </p:txBody>
      </p:sp>
    </p:spTree>
    <p:extLst>
      <p:ext uri="{BB962C8B-B14F-4D97-AF65-F5344CB8AC3E}">
        <p14:creationId xmlns:p14="http://schemas.microsoft.com/office/powerpoint/2010/main" val="2496404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Cilta-cel, ciltacabtagene autoleucel; SPM, second primary malignancy; TEAEs treatment-emergent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648924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Cilta-cel, ciltacabtagene autoleucel; </a:t>
            </a:r>
            <a:r>
              <a:rPr lang="en-US" sz="800" i="1" dirty="0">
                <a:latin typeface="Arial" panose="020B0604020202020204" pitchFamily="34" charset="0"/>
                <a:cs typeface="Arial" panose="020B0604020202020204" pitchFamily="34" charset="0"/>
              </a:rPr>
              <a:t>MM, multiple myeloma; MRD, measurable residual disease; ORR, objective response rate; OS, overall survival; PFS, progression-free survival; R/R, relapsed/refractory; sCR, stringent complete response.</a:t>
            </a:r>
          </a:p>
          <a:p>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10</a:t>
            </a:fld>
            <a:endParaRPr lang="en-US" dirty="0"/>
          </a:p>
        </p:txBody>
      </p:sp>
    </p:spTree>
    <p:extLst>
      <p:ext uri="{BB962C8B-B14F-4D97-AF65-F5344CB8AC3E}">
        <p14:creationId xmlns:p14="http://schemas.microsoft.com/office/powerpoint/2010/main" val="2210411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CARTITUDE-1 Phase Ib/II Study of Ciltacabtagene Autoleucel in Patients With R/R MM: 2-Yr Update</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CARTITUDE-1: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altLang="en-US" sz="2400" dirty="0"/>
              <a:t>Ciltacabtagene autoleucel</a:t>
            </a:r>
            <a:r>
              <a:rPr lang="en-US" sz="2400" dirty="0"/>
              <a:t>: investigational CAR T-cell therapy comprising 2 BCMA-targeting single-domain antibodies intended to boost avidity plus a 4-1BB costimulatory domain</a:t>
            </a:r>
            <a:r>
              <a:rPr lang="en-US" sz="2400" baseline="30000" dirty="0"/>
              <a:t>1</a:t>
            </a:r>
          </a:p>
          <a:p>
            <a:r>
              <a:rPr lang="en-US" sz="2400" dirty="0"/>
              <a:t>Cilta-cel demonstrated early, deep, and durable responses in the phase Ib/II CARTITUDE-1 study in heavily pretreated patients with R/R MM</a:t>
            </a:r>
            <a:r>
              <a:rPr lang="en-US" sz="2400" baseline="30000" dirty="0"/>
              <a:t>1</a:t>
            </a:r>
            <a:r>
              <a:rPr lang="en-US" sz="2400" dirty="0"/>
              <a:t> </a:t>
            </a:r>
          </a:p>
          <a:p>
            <a:pPr lvl="1"/>
            <a:r>
              <a:rPr lang="en-US" sz="2200" dirty="0"/>
              <a:t>After a median follow-up of 12.4 mo, ORR (by IRC) was 97%, with 67% sCR rate </a:t>
            </a:r>
          </a:p>
          <a:p>
            <a:pPr lvl="1"/>
            <a:r>
              <a:rPr lang="en-US" sz="2200" dirty="0"/>
              <a:t>12-mo PFS and OS rates: 77% and 89%, respectively</a:t>
            </a:r>
          </a:p>
          <a:p>
            <a:r>
              <a:rPr lang="en-US" sz="2400" dirty="0"/>
              <a:t>Current analysis reports updated results from CARTITUDE-1 with longer duration of patient follow-up (median: ~2 yr)</a:t>
            </a:r>
            <a:r>
              <a:rPr lang="en-US" sz="2400" baseline="30000" dirty="0"/>
              <a:t>2</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Berdeja. Lancet. 2021;398:314. 2. Martin. ASH 2021. Abstr 549.</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EA3CBD7B-5A9A-1945-AFF0-1B8036F19D09}"/>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6CEB6033-5C45-5F42-B7DF-8777C3DF7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B4B89F3C-17F9-0640-BA12-DF8E3895BC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56122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38127"/>
            <a:ext cx="10872444" cy="1103313"/>
          </a:xfrm>
        </p:spPr>
        <p:txBody>
          <a:bodyPr/>
          <a:lstStyle/>
          <a:p>
            <a:r>
              <a:rPr lang="en-US" dirty="0"/>
              <a:t>CARTITUDE-1: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4650686"/>
          </a:xfrm>
        </p:spPr>
        <p:txBody>
          <a:bodyPr/>
          <a:lstStyle/>
          <a:p>
            <a:r>
              <a:rPr lang="en-US" sz="2200" dirty="0"/>
              <a:t>Phase Ib/II trial conducted in the United States</a:t>
            </a: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a:p>
            <a:pPr lvl="0"/>
            <a:r>
              <a:rPr lang="en-US" sz="2200" noProof="0" dirty="0"/>
              <a:t>Of 113 patients enrolled, 97 received </a:t>
            </a:r>
            <a:r>
              <a:rPr lang="en-US" sz="2200" dirty="0"/>
              <a:t>c</a:t>
            </a:r>
            <a:r>
              <a:rPr lang="en-US" sz="2200" noProof="0" dirty="0"/>
              <a:t>ilta-cel; median administered dose: 0.71 x 10</a:t>
            </a:r>
            <a:r>
              <a:rPr lang="en-US" sz="2200" baseline="30000" noProof="0" dirty="0"/>
              <a:t>6</a:t>
            </a:r>
            <a:r>
              <a:rPr lang="en-US" sz="2200" noProof="0" dirty="0"/>
              <a:t> </a:t>
            </a:r>
            <a:br>
              <a:rPr lang="en-US" sz="2200" noProof="0" dirty="0"/>
            </a:br>
            <a:r>
              <a:rPr lang="en-US" sz="2200" noProof="0" dirty="0"/>
              <a:t>(0.51-0.95 x 10</a:t>
            </a:r>
            <a:r>
              <a:rPr lang="en-US" sz="2200" baseline="30000" noProof="0" dirty="0"/>
              <a:t>6</a:t>
            </a:r>
            <a:r>
              <a:rPr lang="en-US" sz="2200" noProof="0" dirty="0"/>
              <a:t>) CAR+ viable T-cells/kg</a:t>
            </a:r>
          </a:p>
          <a:p>
            <a:pPr lvl="0"/>
            <a:r>
              <a:rPr lang="en-US" sz="2200" b="1" noProof="0" dirty="0"/>
              <a:t>Primary endpoint: </a:t>
            </a:r>
            <a:r>
              <a:rPr lang="en-US" sz="2200" noProof="0" dirty="0"/>
              <a:t>safety and RP2D (phase Ib), efficacy (phase II)</a:t>
            </a:r>
            <a:r>
              <a:rPr lang="en-US" sz="2200" dirty="0"/>
              <a:t> </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Martin. ASH 2021. Abstr 549</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BF09860F-754E-4DE0-9D68-8B5146C2EA95}"/>
              </a:ext>
            </a:extLst>
          </p:cNvPr>
          <p:cNvSpPr txBox="1"/>
          <p:nvPr/>
        </p:nvSpPr>
        <p:spPr>
          <a:xfrm>
            <a:off x="2745203" y="2060624"/>
            <a:ext cx="1359668" cy="830997"/>
          </a:xfrm>
          <a:prstGeom prst="rect">
            <a:avLst/>
          </a:prstGeom>
          <a:solidFill>
            <a:schemeClr val="accent2"/>
          </a:solidFill>
          <a:ln>
            <a:noFill/>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Screening,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enrollment,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leukapheresis</a:t>
            </a:r>
          </a:p>
        </p:txBody>
      </p:sp>
      <p:sp>
        <p:nvSpPr>
          <p:cNvPr id="10" name="TextBox 9">
            <a:extLst>
              <a:ext uri="{FF2B5EF4-FFF2-40B4-BE49-F238E27FC236}">
                <a16:creationId xmlns:a16="http://schemas.microsoft.com/office/drawing/2014/main" id="{8668C412-7C88-4316-AC08-538477EE27C0}"/>
              </a:ext>
            </a:extLst>
          </p:cNvPr>
          <p:cNvSpPr txBox="1"/>
          <p:nvPr/>
        </p:nvSpPr>
        <p:spPr>
          <a:xfrm>
            <a:off x="5072193" y="2000049"/>
            <a:ext cx="2089033" cy="830997"/>
          </a:xfrm>
          <a:prstGeom prst="rect">
            <a:avLst/>
          </a:prstGeom>
          <a:solidFill>
            <a:schemeClr val="accent1"/>
          </a:solidFill>
          <a:ln>
            <a:noFill/>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Lymphodepletion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FLU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3 days</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769456FD-2E6B-467B-98B4-78AB4D096A0A}"/>
              </a:ext>
            </a:extLst>
          </p:cNvPr>
          <p:cNvSpPr txBox="1"/>
          <p:nvPr/>
        </p:nvSpPr>
        <p:spPr>
          <a:xfrm>
            <a:off x="7429171" y="2200785"/>
            <a:ext cx="1892543" cy="1077218"/>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Cilta-cel infusion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0.5</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 </a:t>
            </a:r>
            <a:r>
              <a:rPr lang="en-US" sz="1600" kern="0" dirty="0">
                <a:solidFill>
                  <a:srgbClr val="FFFFFF"/>
                </a:solidFill>
                <a:latin typeface="Calibri" panose="020F0502020204030204" pitchFamily="34" charset="0"/>
                <a:cs typeface="Arial" panose="020B0604020202020204" pitchFamily="34" charset="0"/>
              </a:rPr>
              <a:t>-</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1.0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 T-cells/kg (target: 0.75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2" name="TextBox 11">
            <a:extLst>
              <a:ext uri="{FF2B5EF4-FFF2-40B4-BE49-F238E27FC236}">
                <a16:creationId xmlns:a16="http://schemas.microsoft.com/office/drawing/2014/main" id="{F71588A5-0C78-492B-8D44-219BD5030166}"/>
              </a:ext>
            </a:extLst>
          </p:cNvPr>
          <p:cNvSpPr txBox="1"/>
          <p:nvPr/>
        </p:nvSpPr>
        <p:spPr>
          <a:xfrm>
            <a:off x="9697042" y="2445847"/>
            <a:ext cx="1359659" cy="584775"/>
          </a:xfrm>
          <a:prstGeom prst="rect">
            <a:avLst/>
          </a:prstGeom>
          <a:solidFill>
            <a:schemeClr val="accent4"/>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Postinfusion assessments</a:t>
            </a: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 name="Straight Arrow Connector 12">
            <a:extLst>
              <a:ext uri="{FF2B5EF4-FFF2-40B4-BE49-F238E27FC236}">
                <a16:creationId xmlns:a16="http://schemas.microsoft.com/office/drawing/2014/main" id="{5EB21317-931C-4938-8B65-B612E17639CA}"/>
              </a:ext>
            </a:extLst>
          </p:cNvPr>
          <p:cNvCxnSpPr/>
          <p:nvPr/>
        </p:nvCxnSpPr>
        <p:spPr>
          <a:xfrm>
            <a:off x="3425037" y="3117067"/>
            <a:ext cx="0" cy="54864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4" name="Straight Arrow Connector 13">
            <a:extLst>
              <a:ext uri="{FF2B5EF4-FFF2-40B4-BE49-F238E27FC236}">
                <a16:creationId xmlns:a16="http://schemas.microsoft.com/office/drawing/2014/main" id="{A198213D-F5D9-4946-85AE-A73994BEB92D}"/>
              </a:ext>
            </a:extLst>
          </p:cNvPr>
          <p:cNvCxnSpPr/>
          <p:nvPr/>
        </p:nvCxnSpPr>
        <p:spPr>
          <a:xfrm>
            <a:off x="6617873" y="3117067"/>
            <a:ext cx="0" cy="663575"/>
          </a:xfrm>
          <a:prstGeom prst="straightConnector1">
            <a:avLst/>
          </a:prstGeom>
          <a:noFill/>
          <a:ln w="28575" cap="flat" cmpd="sng" algn="ctr">
            <a:solidFill>
              <a:schemeClr val="bg1"/>
            </a:solidFill>
            <a:prstDash val="solid"/>
            <a:headEnd type="none" w="med" len="med"/>
            <a:tailEnd type="triangle" w="med" len="med"/>
          </a:ln>
          <a:effectLst/>
        </p:spPr>
      </p:cxnSp>
      <p:cxnSp>
        <p:nvCxnSpPr>
          <p:cNvPr id="15" name="Straight Arrow Connector 14">
            <a:extLst>
              <a:ext uri="{FF2B5EF4-FFF2-40B4-BE49-F238E27FC236}">
                <a16:creationId xmlns:a16="http://schemas.microsoft.com/office/drawing/2014/main" id="{16B9CC21-77C7-49A8-9CA9-D5FA41643F66}"/>
              </a:ext>
            </a:extLst>
          </p:cNvPr>
          <p:cNvCxnSpPr/>
          <p:nvPr/>
        </p:nvCxnSpPr>
        <p:spPr>
          <a:xfrm>
            <a:off x="8055109" y="3383068"/>
            <a:ext cx="0" cy="365760"/>
          </a:xfrm>
          <a:prstGeom prst="straightConnector1">
            <a:avLst/>
          </a:prstGeom>
          <a:noFill/>
          <a:ln w="28575" cap="flat" cmpd="sng" algn="ctr">
            <a:solidFill>
              <a:schemeClr val="bg1"/>
            </a:solidFill>
            <a:prstDash val="solid"/>
            <a:headEnd type="none" w="med" len="med"/>
            <a:tailEnd type="triangle" w="med" len="med"/>
          </a:ln>
          <a:effectLst/>
        </p:spPr>
      </p:cxnSp>
      <p:sp>
        <p:nvSpPr>
          <p:cNvPr id="16" name="TextBox 15">
            <a:extLst>
              <a:ext uri="{FF2B5EF4-FFF2-40B4-BE49-F238E27FC236}">
                <a16:creationId xmlns:a16="http://schemas.microsoft.com/office/drawing/2014/main" id="{5EA0A489-621E-45D5-919B-EE5A9ECB8F4A}"/>
              </a:ext>
            </a:extLst>
          </p:cNvPr>
          <p:cNvSpPr txBox="1"/>
          <p:nvPr/>
        </p:nvSpPr>
        <p:spPr>
          <a:xfrm>
            <a:off x="3768126" y="3944592"/>
            <a:ext cx="2608135" cy="338554"/>
          </a:xfrm>
          <a:prstGeom prst="rect">
            <a:avLst/>
          </a:prstGeom>
          <a:solidFill>
            <a:schemeClr val="accent3"/>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Bridging chemotherapy</a:t>
            </a:r>
            <a:endPar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01CCE21-3CAA-41F2-8599-45CEA24A8909}"/>
              </a:ext>
            </a:extLst>
          </p:cNvPr>
          <p:cNvSpPr txBox="1"/>
          <p:nvPr/>
        </p:nvSpPr>
        <p:spPr>
          <a:xfrm>
            <a:off x="4055587" y="3320514"/>
            <a:ext cx="2250101" cy="338554"/>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Cilta-cel manufacturing</a:t>
            </a:r>
            <a:endPar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 name="Straight Arrow Connector 10">
            <a:extLst>
              <a:ext uri="{FF2B5EF4-FFF2-40B4-BE49-F238E27FC236}">
                <a16:creationId xmlns:a16="http://schemas.microsoft.com/office/drawing/2014/main" id="{CD1D344A-A0F4-4E3C-AA68-124B1271DD83}"/>
              </a:ext>
            </a:extLst>
          </p:cNvPr>
          <p:cNvCxnSpPr>
            <a:cxnSpLocks noChangeShapeType="1"/>
          </p:cNvCxnSpPr>
          <p:nvPr/>
        </p:nvCxnSpPr>
        <p:spPr bwMode="auto">
          <a:xfrm>
            <a:off x="2823262" y="3830675"/>
            <a:ext cx="8229600" cy="0"/>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19" name="TextBox 23">
            <a:extLst>
              <a:ext uri="{FF2B5EF4-FFF2-40B4-BE49-F238E27FC236}">
                <a16:creationId xmlns:a16="http://schemas.microsoft.com/office/drawing/2014/main" id="{21CA8204-6062-44A9-86DA-8B5D91D96E66}"/>
              </a:ext>
            </a:extLst>
          </p:cNvPr>
          <p:cNvSpPr txBox="1">
            <a:spLocks noChangeArrowheads="1"/>
          </p:cNvSpPr>
          <p:nvPr/>
        </p:nvSpPr>
        <p:spPr bwMode="auto">
          <a:xfrm>
            <a:off x="275172" y="2764669"/>
            <a:ext cx="2574748"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R/R MM with measurable disease, ECOG PS 0-1; ≥3 prior therapies including PI, IMiD, and anti-CD38 therapy, or double refractory to PI and IMiD</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113)</a:t>
            </a: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7B0E18A7-8D71-47EE-968E-83FC7692F756}"/>
              </a:ext>
            </a:extLst>
          </p:cNvPr>
          <p:cNvSpPr txBox="1"/>
          <p:nvPr/>
        </p:nvSpPr>
        <p:spPr bwMode="auto">
          <a:xfrm>
            <a:off x="7907424" y="3929203"/>
            <a:ext cx="719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Day 1</a:t>
            </a:r>
          </a:p>
        </p:txBody>
      </p:sp>
      <p:cxnSp>
        <p:nvCxnSpPr>
          <p:cNvPr id="22" name="Straight Arrow Connector 21">
            <a:extLst>
              <a:ext uri="{FF2B5EF4-FFF2-40B4-BE49-F238E27FC236}">
                <a16:creationId xmlns:a16="http://schemas.microsoft.com/office/drawing/2014/main" id="{F2CFBD8B-1427-4AE6-BAFD-6A823ACE0F49}"/>
              </a:ext>
            </a:extLst>
          </p:cNvPr>
          <p:cNvCxnSpPr>
            <a:cxnSpLocks/>
          </p:cNvCxnSpPr>
          <p:nvPr/>
        </p:nvCxnSpPr>
        <p:spPr>
          <a:xfrm>
            <a:off x="10371492" y="3126592"/>
            <a:ext cx="0" cy="589534"/>
          </a:xfrm>
          <a:prstGeom prst="straightConnector1">
            <a:avLst/>
          </a:prstGeom>
          <a:noFill/>
          <a:ln w="28575" cap="flat" cmpd="sng" algn="ctr">
            <a:solidFill>
              <a:schemeClr val="bg1"/>
            </a:solidFill>
            <a:prstDash val="solid"/>
            <a:headEnd type="none" w="med" len="med"/>
            <a:tailEnd type="triangle" w="med" len="med"/>
          </a:ln>
          <a:effectLst/>
        </p:spPr>
      </p:cxnSp>
      <p:sp>
        <p:nvSpPr>
          <p:cNvPr id="24" name="TextBox 23">
            <a:extLst>
              <a:ext uri="{FF2B5EF4-FFF2-40B4-BE49-F238E27FC236}">
                <a16:creationId xmlns:a16="http://schemas.microsoft.com/office/drawing/2014/main" id="{F17A5E68-A371-47A7-95DB-EF0D094C8EF9}"/>
              </a:ext>
            </a:extLst>
          </p:cNvPr>
          <p:cNvSpPr txBox="1"/>
          <p:nvPr/>
        </p:nvSpPr>
        <p:spPr bwMode="auto">
          <a:xfrm>
            <a:off x="11040378" y="3663069"/>
            <a:ext cx="1032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a:t>
            </a:r>
          </a:p>
        </p:txBody>
      </p:sp>
      <p:sp>
        <p:nvSpPr>
          <p:cNvPr id="25" name="TextBox 24">
            <a:extLst>
              <a:ext uri="{FF2B5EF4-FFF2-40B4-BE49-F238E27FC236}">
                <a16:creationId xmlns:a16="http://schemas.microsoft.com/office/drawing/2014/main" id="{3ED2B3E0-DCC6-4A7D-A5FB-D73779ECDD55}"/>
              </a:ext>
            </a:extLst>
          </p:cNvPr>
          <p:cNvSpPr txBox="1"/>
          <p:nvPr/>
        </p:nvSpPr>
        <p:spPr bwMode="auto">
          <a:xfrm>
            <a:off x="6424125" y="3944592"/>
            <a:ext cx="1161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1" dirty="0">
                <a:solidFill>
                  <a:srgbClr val="000000"/>
                </a:solidFill>
                <a:latin typeface="Calibri" panose="020F0502020204030204" pitchFamily="34" charset="0"/>
                <a:cs typeface="Arial" panose="020B0604020202020204" pitchFamily="34" charset="0"/>
              </a:rPr>
              <a:t>Day -5 to -3</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7" name="Group 26">
            <a:extLst>
              <a:ext uri="{FF2B5EF4-FFF2-40B4-BE49-F238E27FC236}">
                <a16:creationId xmlns:a16="http://schemas.microsoft.com/office/drawing/2014/main" id="{C7593728-8C9C-8744-B9EC-F9DCE7B5C5F0}"/>
              </a:ext>
            </a:extLst>
          </p:cNvPr>
          <p:cNvGrpSpPr/>
          <p:nvPr/>
        </p:nvGrpSpPr>
        <p:grpSpPr>
          <a:xfrm>
            <a:off x="9392911" y="6207927"/>
            <a:ext cx="2488502" cy="454909"/>
            <a:chOff x="9392911" y="6207927"/>
            <a:chExt cx="2488502" cy="454909"/>
          </a:xfrm>
        </p:grpSpPr>
        <p:pic>
          <p:nvPicPr>
            <p:cNvPr id="28" name="Picture 27" descr="A picture containing text, ax, wheel&#10;&#10;Description automatically generated">
              <a:extLst>
                <a:ext uri="{FF2B5EF4-FFF2-40B4-BE49-F238E27FC236}">
                  <a16:creationId xmlns:a16="http://schemas.microsoft.com/office/drawing/2014/main" id="{4CC2A0E6-117F-CA4E-9F9A-E39C3EA36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 name="Rectangle 28">
              <a:extLst>
                <a:ext uri="{FF2B5EF4-FFF2-40B4-BE49-F238E27FC236}">
                  <a16:creationId xmlns:a16="http://schemas.microsoft.com/office/drawing/2014/main" id="{98FADA6E-A3CE-E74B-8C1F-AECD35D19C0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1706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CARTITUDE-1: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Martin. ASH 2021. Abstr 549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F54DF0CC-8781-409C-A3C6-6F5FEA91D46E}"/>
              </a:ext>
            </a:extLst>
          </p:cNvPr>
          <p:cNvGraphicFramePr>
            <a:graphicFrameLocks/>
          </p:cNvGraphicFramePr>
          <p:nvPr>
            <p:extLst>
              <p:ext uri="{D42A27DB-BD31-4B8C-83A1-F6EECF244321}">
                <p14:modId xmlns:p14="http://schemas.microsoft.com/office/powerpoint/2010/main" val="3748678749"/>
              </p:ext>
            </p:extLst>
          </p:nvPr>
        </p:nvGraphicFramePr>
        <p:xfrm>
          <a:off x="522289" y="1520312"/>
          <a:ext cx="5573712" cy="4328320"/>
        </p:xfrm>
        <a:graphic>
          <a:graphicData uri="http://schemas.openxmlformats.org/drawingml/2006/table">
            <a:tbl>
              <a:tblPr/>
              <a:tblGrid>
                <a:gridCol w="3824739">
                  <a:extLst>
                    <a:ext uri="{9D8B030D-6E8A-4147-A177-3AD203B41FA5}">
                      <a16:colId xmlns:a16="http://schemas.microsoft.com/office/drawing/2014/main" val="20000"/>
                    </a:ext>
                  </a:extLst>
                </a:gridCol>
                <a:gridCol w="1748973">
                  <a:extLst>
                    <a:ext uri="{9D8B030D-6E8A-4147-A177-3AD203B41FA5}">
                      <a16:colId xmlns:a16="http://schemas.microsoft.com/office/drawing/2014/main" val="20001"/>
                    </a:ext>
                  </a:extLst>
                </a:gridCol>
              </a:tblGrid>
              <a:tr h="3835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(43-78)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3752961"/>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Extramedullary plasmacytomas,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marrow plasma cells ≥60%,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2125310"/>
                  </a:ext>
                </a:extLst>
              </a:tr>
              <a:tr h="706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high-risk cytogenetics, n (%)</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t(14;16)</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tumor BCMA expression,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(91.9)</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954701"/>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1314975"/>
                  </a:ext>
                </a:extLst>
              </a:tr>
              <a:tr h="222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previous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386704"/>
                  </a:ext>
                </a:extLst>
              </a:tr>
            </a:tbl>
          </a:graphicData>
        </a:graphic>
      </p:graphicFrame>
      <p:graphicFrame>
        <p:nvGraphicFramePr>
          <p:cNvPr id="11" name="Group 3">
            <a:extLst>
              <a:ext uri="{FF2B5EF4-FFF2-40B4-BE49-F238E27FC236}">
                <a16:creationId xmlns:a16="http://schemas.microsoft.com/office/drawing/2014/main" id="{4EE453D7-0FA0-4755-984F-B8DF2947123A}"/>
              </a:ext>
            </a:extLst>
          </p:cNvPr>
          <p:cNvGraphicFramePr>
            <a:graphicFrameLocks/>
          </p:cNvGraphicFramePr>
          <p:nvPr>
            <p:extLst>
              <p:ext uri="{D42A27DB-BD31-4B8C-83A1-F6EECF244321}">
                <p14:modId xmlns:p14="http://schemas.microsoft.com/office/powerpoint/2010/main" val="597828291"/>
              </p:ext>
            </p:extLst>
          </p:nvPr>
        </p:nvGraphicFramePr>
        <p:xfrm>
          <a:off x="6344463" y="1509989"/>
          <a:ext cx="5411470" cy="4480704"/>
        </p:xfrm>
        <a:graphic>
          <a:graphicData uri="http://schemas.openxmlformats.org/drawingml/2006/table">
            <a:tbl>
              <a:tblPr/>
              <a:tblGrid>
                <a:gridCol w="3713407">
                  <a:extLst>
                    <a:ext uri="{9D8B030D-6E8A-4147-A177-3AD203B41FA5}">
                      <a16:colId xmlns:a16="http://schemas.microsoft.com/office/drawing/2014/main" val="20000"/>
                    </a:ext>
                  </a:extLst>
                </a:gridCol>
                <a:gridCol w="1698063">
                  <a:extLst>
                    <a:ext uri="{9D8B030D-6E8A-4147-A177-3AD203B41FA5}">
                      <a16:colId xmlns:a16="http://schemas.microsoft.com/office/drawing/2014/main" val="20001"/>
                    </a:ext>
                  </a:extLst>
                </a:gridCol>
              </a:tblGrid>
              <a:tr h="335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8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prior lines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(66.0)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3"/>
                  </a:ext>
                </a:extLst>
              </a:tr>
              <a:tr h="477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SCT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Autologous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Allogeneic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(89.7)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19470882"/>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Triple-class exposed</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Penta-drug exposed</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92125310"/>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Triple-class refractory</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Penta-drug refractory</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3337763"/>
                  </a:ext>
                </a:extLst>
              </a:tr>
              <a:tr h="6185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Pomalidomide</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Anti-CD38 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(64.9)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2954701"/>
                  </a:ext>
                </a:extLst>
              </a:tr>
            </a:tbl>
          </a:graphicData>
        </a:graphic>
      </p:graphicFrame>
      <p:sp>
        <p:nvSpPr>
          <p:cNvPr id="12" name="TextBox 11">
            <a:extLst>
              <a:ext uri="{FF2B5EF4-FFF2-40B4-BE49-F238E27FC236}">
                <a16:creationId xmlns:a16="http://schemas.microsoft.com/office/drawing/2014/main" id="{5ED668E8-2A30-4AFA-9CD7-D7DB39E259D5}"/>
              </a:ext>
            </a:extLst>
          </p:cNvPr>
          <p:cNvSpPr txBox="1"/>
          <p:nvPr/>
        </p:nvSpPr>
        <p:spPr bwMode="auto">
          <a:xfrm>
            <a:off x="433387" y="5980269"/>
            <a:ext cx="104122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*Additional 6 patients had soft-tissue part of bone-based plasmacytoma (total plasmacytomas, 19.6%). </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cs typeface="+mn-cs"/>
              </a:rPr>
              <a:t>†</a:t>
            </a:r>
            <a:r>
              <a:rPr kumimoji="0" lang="en-US" sz="1400" b="0" i="0" u="none" strike="noStrike" kern="1200" cap="none" spc="0" normalizeH="0" noProof="0" dirty="0">
                <a:ln>
                  <a:noFill/>
                </a:ln>
                <a:solidFill>
                  <a:srgbClr val="455560">
                    <a:lumMod val="10000"/>
                  </a:srgbClr>
                </a:solidFill>
                <a:effectLst/>
                <a:uLnTx/>
                <a:uFillTx/>
                <a:latin typeface="Calibri" panose="020F0502020204030204" pitchFamily="34" charset="0"/>
                <a:cs typeface="+mn-cs"/>
              </a:rPr>
              <a:t>Number of evaluable samples = 62. </a:t>
            </a:r>
          </a:p>
          <a:p>
            <a:pPr algn="l">
              <a:lnSpc>
                <a:spcPct val="100000"/>
              </a:lnSpc>
              <a:spcAft>
                <a:spcPct val="0"/>
              </a:spcAft>
              <a:buClrTx/>
              <a:buFontTx/>
              <a:buNone/>
            </a:pP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 PI, ≥IMiD, and 1 anti-CD38 antibody.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≥2 PIs, ≥IMiDs, and 1 anti-CD38 antibody.</a:t>
            </a:r>
          </a:p>
        </p:txBody>
      </p:sp>
      <p:grpSp>
        <p:nvGrpSpPr>
          <p:cNvPr id="13" name="Group 12">
            <a:extLst>
              <a:ext uri="{FF2B5EF4-FFF2-40B4-BE49-F238E27FC236}">
                <a16:creationId xmlns:a16="http://schemas.microsoft.com/office/drawing/2014/main" id="{E7FBCD2F-7CCC-D944-B906-5E6683C4D8E3}"/>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BE914F3E-154D-7A41-B270-2E3BD7177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2EB72886-F0D4-7C4F-B2FE-80AB65790E3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00134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a:extLst>
              <a:ext uri="{FF2B5EF4-FFF2-40B4-BE49-F238E27FC236}">
                <a16:creationId xmlns:a16="http://schemas.microsoft.com/office/drawing/2014/main" id="{FF03C221-331A-44B6-95F4-B780F8550F2B}"/>
              </a:ext>
            </a:extLst>
          </p:cNvPr>
          <p:cNvSpPr txBox="1"/>
          <p:nvPr/>
        </p:nvSpPr>
        <p:spPr bwMode="auto">
          <a:xfrm>
            <a:off x="1777415" y="4069935"/>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dirty="0">
                <a:solidFill>
                  <a:schemeClr val="bg1"/>
                </a:solidFill>
                <a:latin typeface="Calibri" panose="020F0502020204030204" pitchFamily="34" charset="0"/>
                <a:cs typeface="Calibri" panose="020F0502020204030204" pitchFamily="34" charset="0"/>
              </a:rPr>
              <a:t>3</a:t>
            </a:r>
            <a:r>
              <a:rPr lang="en-US" sz="1600" b="1" dirty="0">
                <a:solidFill>
                  <a:schemeClr val="bg1"/>
                </a:solidFill>
                <a:latin typeface="Calibri" panose="020F0502020204030204" pitchFamily="34" charset="0"/>
                <a:cs typeface="Calibri" panose="020F0502020204030204" pitchFamily="34" charset="0"/>
              </a:rPr>
              <a:t>.1%</a:t>
            </a:r>
          </a:p>
        </p:txBody>
      </p:sp>
      <p:grpSp>
        <p:nvGrpSpPr>
          <p:cNvPr id="37" name="Group 36">
            <a:extLst>
              <a:ext uri="{FF2B5EF4-FFF2-40B4-BE49-F238E27FC236}">
                <a16:creationId xmlns:a16="http://schemas.microsoft.com/office/drawing/2014/main" id="{A4AC581F-7D5C-46EF-8E14-8825BA0004D5}"/>
              </a:ext>
            </a:extLst>
          </p:cNvPr>
          <p:cNvGrpSpPr/>
          <p:nvPr/>
        </p:nvGrpSpPr>
        <p:grpSpPr>
          <a:xfrm>
            <a:off x="2772492" y="1931467"/>
            <a:ext cx="915886" cy="2490757"/>
            <a:chOff x="3369788" y="1931467"/>
            <a:chExt cx="915886" cy="2490757"/>
          </a:xfrm>
        </p:grpSpPr>
        <p:sp>
          <p:nvSpPr>
            <p:cNvPr id="15" name="Rectangle 14">
              <a:extLst>
                <a:ext uri="{FF2B5EF4-FFF2-40B4-BE49-F238E27FC236}">
                  <a16:creationId xmlns:a16="http://schemas.microsoft.com/office/drawing/2014/main" id="{BD29B4F0-186C-4AA2-9055-20D376C6C820}"/>
                </a:ext>
              </a:extLst>
            </p:cNvPr>
            <p:cNvSpPr/>
            <p:nvPr/>
          </p:nvSpPr>
          <p:spPr bwMode="auto">
            <a:xfrm>
              <a:off x="3369788" y="1931467"/>
              <a:ext cx="915886" cy="212274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35" name="Rectangle 34">
              <a:extLst>
                <a:ext uri="{FF2B5EF4-FFF2-40B4-BE49-F238E27FC236}">
                  <a16:creationId xmlns:a16="http://schemas.microsoft.com/office/drawing/2014/main" id="{941E6C80-2675-44A7-B73E-22E4B0EF9EA9}"/>
                </a:ext>
              </a:extLst>
            </p:cNvPr>
            <p:cNvSpPr/>
            <p:nvPr/>
          </p:nvSpPr>
          <p:spPr bwMode="auto">
            <a:xfrm>
              <a:off x="3369788" y="4064509"/>
              <a:ext cx="915886" cy="315146"/>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36" name="Rectangle 35">
              <a:extLst>
                <a:ext uri="{FF2B5EF4-FFF2-40B4-BE49-F238E27FC236}">
                  <a16:creationId xmlns:a16="http://schemas.microsoft.com/office/drawing/2014/main" id="{0BC737EC-F7E9-4A21-AF7C-8634AA609F00}"/>
                </a:ext>
              </a:extLst>
            </p:cNvPr>
            <p:cNvSpPr/>
            <p:nvPr/>
          </p:nvSpPr>
          <p:spPr bwMode="auto">
            <a:xfrm>
              <a:off x="3369788" y="4352141"/>
              <a:ext cx="915886" cy="70083"/>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CARTITUDE-1: Responses</a:t>
            </a:r>
          </a:p>
        </p:txBody>
      </p:sp>
      <p:sp>
        <p:nvSpPr>
          <p:cNvPr id="3" name="Content Placeholder 2">
            <a:extLst>
              <a:ext uri="{FF2B5EF4-FFF2-40B4-BE49-F238E27FC236}">
                <a16:creationId xmlns:a16="http://schemas.microsoft.com/office/drawing/2014/main" id="{C16881FC-411A-491D-89CE-3D565E0BF3C9}"/>
              </a:ext>
            </a:extLst>
          </p:cNvPr>
          <p:cNvSpPr>
            <a:spLocks noGrp="1"/>
          </p:cNvSpPr>
          <p:nvPr>
            <p:ph sz="half" idx="1"/>
          </p:nvPr>
        </p:nvSpPr>
        <p:spPr>
          <a:xfrm>
            <a:off x="601820" y="5238192"/>
            <a:ext cx="5091614" cy="416314"/>
          </a:xfrm>
        </p:spPr>
        <p:txBody>
          <a:bodyPr/>
          <a:lstStyle/>
          <a:p>
            <a:r>
              <a:rPr lang="en-US" sz="2000" dirty="0">
                <a:solidFill>
                  <a:schemeClr val="bg1"/>
                </a:solidFill>
                <a:latin typeface="Calibri" panose="020F0502020204030204" pitchFamily="34" charset="0"/>
              </a:rPr>
              <a:t>No patient had CR or SD as best response</a:t>
            </a:r>
          </a:p>
        </p:txBody>
      </p:sp>
      <p:sp>
        <p:nvSpPr>
          <p:cNvPr id="23" name="Content Placeholder 22">
            <a:extLst>
              <a:ext uri="{FF2B5EF4-FFF2-40B4-BE49-F238E27FC236}">
                <a16:creationId xmlns:a16="http://schemas.microsoft.com/office/drawing/2014/main" id="{EE3B3A8F-B080-4950-80A0-0F19D0399806}"/>
              </a:ext>
            </a:extLst>
          </p:cNvPr>
          <p:cNvSpPr>
            <a:spLocks noGrp="1"/>
          </p:cNvSpPr>
          <p:nvPr>
            <p:ph sz="half" idx="2"/>
          </p:nvPr>
        </p:nvSpPr>
        <p:spPr>
          <a:xfrm>
            <a:off x="5451659" y="1452374"/>
            <a:ext cx="6126190" cy="4543245"/>
          </a:xfrm>
        </p:spPr>
        <p:txBody>
          <a:bodyPr/>
          <a:lstStyle/>
          <a:p>
            <a:pPr>
              <a:spcAft>
                <a:spcPts val="0"/>
              </a:spcAft>
            </a:pPr>
            <a:r>
              <a:rPr lang="en-US" sz="2000" dirty="0"/>
              <a:t>sCR rates deepened over time</a:t>
            </a:r>
          </a:p>
          <a:p>
            <a:pPr lvl="1">
              <a:spcAft>
                <a:spcPts val="0"/>
              </a:spcAft>
            </a:pPr>
            <a:r>
              <a:rPr lang="en-US" sz="1800" dirty="0"/>
              <a:t>67% at median 1-yr follow-up</a:t>
            </a:r>
          </a:p>
          <a:p>
            <a:pPr lvl="1">
              <a:spcAft>
                <a:spcPts val="0"/>
              </a:spcAft>
            </a:pPr>
            <a:r>
              <a:rPr lang="en-US" sz="1800" dirty="0"/>
              <a:t>83% at median 2-yr follow-up</a:t>
            </a:r>
          </a:p>
          <a:p>
            <a:pPr>
              <a:spcAft>
                <a:spcPts val="0"/>
              </a:spcAft>
            </a:pPr>
            <a:r>
              <a:rPr lang="en-US" sz="2000" dirty="0"/>
              <a:t>Median time to first response: 1 mo (range: 0.9-10.7)</a:t>
            </a:r>
          </a:p>
          <a:p>
            <a:pPr>
              <a:spcAft>
                <a:spcPts val="0"/>
              </a:spcAft>
            </a:pPr>
            <a:r>
              <a:rPr lang="en-US" sz="2000" dirty="0"/>
              <a:t>Median time to best response: 2.6 mo </a:t>
            </a:r>
            <a:br>
              <a:rPr lang="en-US" sz="2000" dirty="0"/>
            </a:br>
            <a:r>
              <a:rPr lang="en-US" sz="2000" dirty="0"/>
              <a:t>(range: 0.9-17.8)</a:t>
            </a:r>
          </a:p>
          <a:p>
            <a:pPr>
              <a:spcAft>
                <a:spcPts val="0"/>
              </a:spcAft>
            </a:pPr>
            <a:r>
              <a:rPr lang="en-US" sz="2000" dirty="0"/>
              <a:t>Median time to ≥CR: 2.9 mo (range: 0.9-17.8)</a:t>
            </a:r>
          </a:p>
          <a:p>
            <a:pPr>
              <a:spcAft>
                <a:spcPts val="0"/>
              </a:spcAft>
            </a:pPr>
            <a:r>
              <a:rPr lang="en-US" sz="2000" dirty="0"/>
              <a:t>Median DoR: NE (range: 21.8-NE)</a:t>
            </a:r>
          </a:p>
          <a:p>
            <a:pPr>
              <a:spcAft>
                <a:spcPts val="0"/>
              </a:spcAft>
            </a:pPr>
            <a:r>
              <a:rPr lang="en-US" sz="2000" dirty="0"/>
              <a:t>Percentage of patients remaining progression-free at 2 yr was 60.5%</a:t>
            </a:r>
          </a:p>
          <a:p>
            <a:pPr>
              <a:spcAft>
                <a:spcPts val="0"/>
              </a:spcAft>
            </a:pPr>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Martin. ASH 2021. Abstr 549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35F3C1D0-56C1-4929-828E-04D7A001B041}"/>
              </a:ext>
            </a:extLst>
          </p:cNvPr>
          <p:cNvSpPr txBox="1"/>
          <p:nvPr/>
        </p:nvSpPr>
        <p:spPr bwMode="auto">
          <a:xfrm>
            <a:off x="1872970" y="1433181"/>
            <a:ext cx="2587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ORR* by IRC: 97.9%</a:t>
            </a:r>
          </a:p>
        </p:txBody>
      </p:sp>
      <p:sp>
        <p:nvSpPr>
          <p:cNvPr id="18" name="TextBox 17">
            <a:extLst>
              <a:ext uri="{FF2B5EF4-FFF2-40B4-BE49-F238E27FC236}">
                <a16:creationId xmlns:a16="http://schemas.microsoft.com/office/drawing/2014/main" id="{EF1FBB1C-2A33-4B2F-8A84-64B69E603D4C}"/>
              </a:ext>
            </a:extLst>
          </p:cNvPr>
          <p:cNvSpPr txBox="1"/>
          <p:nvPr/>
        </p:nvSpPr>
        <p:spPr bwMode="auto">
          <a:xfrm rot="16200000">
            <a:off x="-190061" y="2971008"/>
            <a:ext cx="26139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a:r>
          </a:p>
        </p:txBody>
      </p:sp>
      <p:cxnSp>
        <p:nvCxnSpPr>
          <p:cNvPr id="9" name="Straight Connector 8">
            <a:extLst>
              <a:ext uri="{FF2B5EF4-FFF2-40B4-BE49-F238E27FC236}">
                <a16:creationId xmlns:a16="http://schemas.microsoft.com/office/drawing/2014/main" id="{704CAF1C-3BEB-4F8E-9CB0-1470077A7062}"/>
              </a:ext>
            </a:extLst>
          </p:cNvPr>
          <p:cNvCxnSpPr/>
          <p:nvPr/>
        </p:nvCxnSpPr>
        <p:spPr bwMode="auto">
          <a:xfrm flipV="1">
            <a:off x="1872970" y="1837426"/>
            <a:ext cx="0" cy="259655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98C3FC8-4F89-46BE-AD01-92285243310C}"/>
              </a:ext>
            </a:extLst>
          </p:cNvPr>
          <p:cNvCxnSpPr>
            <a:cxnSpLocks/>
          </p:cNvCxnSpPr>
          <p:nvPr/>
        </p:nvCxnSpPr>
        <p:spPr bwMode="auto">
          <a:xfrm flipH="1">
            <a:off x="1812585" y="184867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159E11-7881-4174-BDA6-83093A459D94}"/>
              </a:ext>
            </a:extLst>
          </p:cNvPr>
          <p:cNvCxnSpPr>
            <a:cxnSpLocks/>
          </p:cNvCxnSpPr>
          <p:nvPr/>
        </p:nvCxnSpPr>
        <p:spPr bwMode="auto">
          <a:xfrm flipH="1">
            <a:off x="1812585" y="2363386"/>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C2EE4BF-75AE-4F0F-B964-0361168B8E0C}"/>
              </a:ext>
            </a:extLst>
          </p:cNvPr>
          <p:cNvCxnSpPr>
            <a:cxnSpLocks/>
          </p:cNvCxnSpPr>
          <p:nvPr/>
        </p:nvCxnSpPr>
        <p:spPr bwMode="auto">
          <a:xfrm flipH="1">
            <a:off x="1812585" y="2878095"/>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EE6F29C-75B2-4BCA-B538-03360E71418D}"/>
              </a:ext>
            </a:extLst>
          </p:cNvPr>
          <p:cNvCxnSpPr>
            <a:cxnSpLocks/>
          </p:cNvCxnSpPr>
          <p:nvPr/>
        </p:nvCxnSpPr>
        <p:spPr bwMode="auto">
          <a:xfrm flipH="1">
            <a:off x="1812585" y="3392804"/>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781F950-717F-4FC4-9657-D7DE2DF726F1}"/>
              </a:ext>
            </a:extLst>
          </p:cNvPr>
          <p:cNvCxnSpPr>
            <a:cxnSpLocks/>
          </p:cNvCxnSpPr>
          <p:nvPr/>
        </p:nvCxnSpPr>
        <p:spPr bwMode="auto">
          <a:xfrm flipH="1">
            <a:off x="1812585" y="390751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EF79C0B-5B90-4BD4-A1E9-33F416F98883}"/>
              </a:ext>
            </a:extLst>
          </p:cNvPr>
          <p:cNvCxnSpPr>
            <a:cxnSpLocks/>
          </p:cNvCxnSpPr>
          <p:nvPr/>
        </p:nvCxnSpPr>
        <p:spPr bwMode="auto">
          <a:xfrm flipH="1">
            <a:off x="1812585" y="4422224"/>
            <a:ext cx="60385"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93728E4B-C146-43BC-ADD6-81C6EC74B5CC}"/>
              </a:ext>
            </a:extLst>
          </p:cNvPr>
          <p:cNvSpPr txBox="1"/>
          <p:nvPr/>
        </p:nvSpPr>
        <p:spPr bwMode="auto">
          <a:xfrm>
            <a:off x="1251607" y="1657025"/>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12E5A8C8-E4F9-49F8-AEB3-A4854B71564B}"/>
              </a:ext>
            </a:extLst>
          </p:cNvPr>
          <p:cNvSpPr txBox="1"/>
          <p:nvPr/>
        </p:nvSpPr>
        <p:spPr bwMode="auto">
          <a:xfrm>
            <a:off x="1251607" y="2173768"/>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DFD391D5-FC7A-4DF1-B284-E278D1432C14}"/>
              </a:ext>
            </a:extLst>
          </p:cNvPr>
          <p:cNvSpPr txBox="1"/>
          <p:nvPr/>
        </p:nvSpPr>
        <p:spPr bwMode="auto">
          <a:xfrm>
            <a:off x="1251607" y="2690511"/>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BA53DC82-71A5-4388-ACAC-356AC84517B8}"/>
              </a:ext>
            </a:extLst>
          </p:cNvPr>
          <p:cNvSpPr txBox="1"/>
          <p:nvPr/>
        </p:nvSpPr>
        <p:spPr bwMode="auto">
          <a:xfrm>
            <a:off x="1251607" y="3207254"/>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FCF37FDB-7B4C-41F9-85D4-E2D1225EA1D7}"/>
              </a:ext>
            </a:extLst>
          </p:cNvPr>
          <p:cNvSpPr txBox="1"/>
          <p:nvPr/>
        </p:nvSpPr>
        <p:spPr bwMode="auto">
          <a:xfrm>
            <a:off x="1251607" y="3723997"/>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17A4D548-9F85-45DB-A216-59792A53C1F1}"/>
              </a:ext>
            </a:extLst>
          </p:cNvPr>
          <p:cNvSpPr txBox="1"/>
          <p:nvPr/>
        </p:nvSpPr>
        <p:spPr bwMode="auto">
          <a:xfrm>
            <a:off x="1251607" y="4240740"/>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D7E9DE30-E274-4993-8E9A-08938AFAB095}"/>
              </a:ext>
            </a:extLst>
          </p:cNvPr>
          <p:cNvSpPr txBox="1"/>
          <p:nvPr/>
        </p:nvSpPr>
        <p:spPr bwMode="auto">
          <a:xfrm>
            <a:off x="1610150" y="2551605"/>
            <a:ext cx="119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sCR:</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82.5%</a:t>
            </a:r>
          </a:p>
        </p:txBody>
      </p:sp>
      <p:sp>
        <p:nvSpPr>
          <p:cNvPr id="33" name="TextBox 32">
            <a:extLst>
              <a:ext uri="{FF2B5EF4-FFF2-40B4-BE49-F238E27FC236}">
                <a16:creationId xmlns:a16="http://schemas.microsoft.com/office/drawing/2014/main" id="{1D34D59B-037D-4538-9E02-35DB28FF2DB0}"/>
              </a:ext>
            </a:extLst>
          </p:cNvPr>
          <p:cNvSpPr txBox="1"/>
          <p:nvPr/>
        </p:nvSpPr>
        <p:spPr bwMode="auto">
          <a:xfrm>
            <a:off x="3815604" y="2863285"/>
            <a:ext cx="119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chemeClr val="bg1"/>
                </a:solidFill>
                <a:latin typeface="Calibri" panose="020F0502020204030204" pitchFamily="34" charset="0"/>
                <a:cs typeface="Calibri" panose="020F0502020204030204" pitchFamily="34" charset="0"/>
              </a:rPr>
              <a:t>≥VGPR:</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94.9%</a:t>
            </a:r>
          </a:p>
        </p:txBody>
      </p:sp>
      <p:sp>
        <p:nvSpPr>
          <p:cNvPr id="13" name="Left Brace 12">
            <a:extLst>
              <a:ext uri="{FF2B5EF4-FFF2-40B4-BE49-F238E27FC236}">
                <a16:creationId xmlns:a16="http://schemas.microsoft.com/office/drawing/2014/main" id="{E57AB92E-0EBF-4875-A96A-C985BE3B62F4}"/>
              </a:ext>
            </a:extLst>
          </p:cNvPr>
          <p:cNvSpPr/>
          <p:nvPr/>
        </p:nvSpPr>
        <p:spPr bwMode="auto">
          <a:xfrm>
            <a:off x="2511324" y="1923691"/>
            <a:ext cx="198211" cy="213250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4" name="Left Brace 33">
            <a:extLst>
              <a:ext uri="{FF2B5EF4-FFF2-40B4-BE49-F238E27FC236}">
                <a16:creationId xmlns:a16="http://schemas.microsoft.com/office/drawing/2014/main" id="{F8720EFC-918D-48A6-98B4-E2796AC2F806}"/>
              </a:ext>
            </a:extLst>
          </p:cNvPr>
          <p:cNvSpPr/>
          <p:nvPr/>
        </p:nvSpPr>
        <p:spPr bwMode="auto">
          <a:xfrm rot="10800000">
            <a:off x="3730596" y="1938300"/>
            <a:ext cx="162345" cy="2374907"/>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8" name="TextBox 37">
            <a:extLst>
              <a:ext uri="{FF2B5EF4-FFF2-40B4-BE49-F238E27FC236}">
                <a16:creationId xmlns:a16="http://schemas.microsoft.com/office/drawing/2014/main" id="{8E47DE7C-40D7-41DF-9FF7-208C345EA4DE}"/>
              </a:ext>
            </a:extLst>
          </p:cNvPr>
          <p:cNvSpPr txBox="1"/>
          <p:nvPr/>
        </p:nvSpPr>
        <p:spPr bwMode="auto">
          <a:xfrm>
            <a:off x="2636166" y="2626858"/>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latin typeface="Calibri" panose="020F0502020204030204" pitchFamily="34" charset="0"/>
                <a:cs typeface="Calibri" panose="020F0502020204030204" pitchFamily="34" charset="0"/>
              </a:rPr>
              <a:t>82.5%</a:t>
            </a:r>
          </a:p>
        </p:txBody>
      </p:sp>
      <p:sp>
        <p:nvSpPr>
          <p:cNvPr id="41" name="TextBox 40">
            <a:extLst>
              <a:ext uri="{FF2B5EF4-FFF2-40B4-BE49-F238E27FC236}">
                <a16:creationId xmlns:a16="http://schemas.microsoft.com/office/drawing/2014/main" id="{812EF898-C15A-4D3F-951A-4DEFF8FADF5D}"/>
              </a:ext>
            </a:extLst>
          </p:cNvPr>
          <p:cNvSpPr txBox="1"/>
          <p:nvPr/>
        </p:nvSpPr>
        <p:spPr bwMode="auto">
          <a:xfrm>
            <a:off x="-187553" y="4668589"/>
            <a:ext cx="60290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0" dirty="0">
                <a:solidFill>
                  <a:schemeClr val="bg1"/>
                </a:solidFill>
                <a:latin typeface="Calibri" panose="020F0502020204030204" pitchFamily="34" charset="0"/>
                <a:cs typeface="Calibri" panose="020F0502020204030204" pitchFamily="34" charset="0"/>
              </a:rPr>
              <a:t>Best response  =   	sCR         VGPR         PR</a:t>
            </a:r>
          </a:p>
        </p:txBody>
      </p:sp>
      <p:sp>
        <p:nvSpPr>
          <p:cNvPr id="42" name="Rectangle 41">
            <a:extLst>
              <a:ext uri="{FF2B5EF4-FFF2-40B4-BE49-F238E27FC236}">
                <a16:creationId xmlns:a16="http://schemas.microsoft.com/office/drawing/2014/main" id="{99761B92-36E5-4D6E-8268-B5C3199BDF99}"/>
              </a:ext>
            </a:extLst>
          </p:cNvPr>
          <p:cNvSpPr/>
          <p:nvPr/>
        </p:nvSpPr>
        <p:spPr bwMode="auto">
          <a:xfrm>
            <a:off x="2613791" y="4777391"/>
            <a:ext cx="133840" cy="133840"/>
          </a:xfrm>
          <a:prstGeom prst="rect">
            <a:avLst/>
          </a:prstGeom>
          <a:solidFill>
            <a:schemeClr val="accent1"/>
          </a:solidFill>
          <a:ln w="19050">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BC42B7CA-9535-46DC-B3CD-C77EC51EEDD7}"/>
              </a:ext>
            </a:extLst>
          </p:cNvPr>
          <p:cNvSpPr txBox="1"/>
          <p:nvPr/>
        </p:nvSpPr>
        <p:spPr bwMode="auto">
          <a:xfrm>
            <a:off x="2646775" y="4020380"/>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latin typeface="Calibri" panose="020F0502020204030204" pitchFamily="34" charset="0"/>
                <a:cs typeface="Calibri" panose="020F0502020204030204" pitchFamily="34" charset="0"/>
              </a:rPr>
              <a:t>12.4%</a:t>
            </a:r>
          </a:p>
        </p:txBody>
      </p:sp>
      <p:sp>
        <p:nvSpPr>
          <p:cNvPr id="43" name="Rectangle 42">
            <a:extLst>
              <a:ext uri="{FF2B5EF4-FFF2-40B4-BE49-F238E27FC236}">
                <a16:creationId xmlns:a16="http://schemas.microsoft.com/office/drawing/2014/main" id="{FF2BEA6A-AAED-4128-B3A4-AA099E045CC6}"/>
              </a:ext>
            </a:extLst>
          </p:cNvPr>
          <p:cNvSpPr/>
          <p:nvPr/>
        </p:nvSpPr>
        <p:spPr bwMode="auto">
          <a:xfrm>
            <a:off x="3346630" y="4777391"/>
            <a:ext cx="133840" cy="133840"/>
          </a:xfrm>
          <a:prstGeom prst="rect">
            <a:avLst/>
          </a:prstGeom>
          <a:solidFill>
            <a:schemeClr val="accent3"/>
          </a:solidFill>
          <a:ln w="19050">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44" name="Rectangle 43">
            <a:extLst>
              <a:ext uri="{FF2B5EF4-FFF2-40B4-BE49-F238E27FC236}">
                <a16:creationId xmlns:a16="http://schemas.microsoft.com/office/drawing/2014/main" id="{6BFC109F-3E10-4C39-81AF-845060BCA0F5}"/>
              </a:ext>
            </a:extLst>
          </p:cNvPr>
          <p:cNvSpPr/>
          <p:nvPr/>
        </p:nvSpPr>
        <p:spPr bwMode="auto">
          <a:xfrm>
            <a:off x="4228867" y="4759105"/>
            <a:ext cx="133840" cy="133840"/>
          </a:xfrm>
          <a:prstGeom prst="rect">
            <a:avLst/>
          </a:prstGeom>
          <a:solidFill>
            <a:schemeClr val="accent4"/>
          </a:solidFill>
          <a:ln w="19050">
            <a:noFill/>
            <a:round/>
            <a:headEnd/>
            <a:tailEnd/>
          </a:ln>
        </p:spPr>
        <p:txBody>
          <a:bodyPr rtlCol="0" anchor="ctr"/>
          <a:lstStyle/>
          <a:p>
            <a:pPr algn="l"/>
            <a:endParaRPr lang="en-US" dirty="0">
              <a:solidFill>
                <a:schemeClr val="bg1"/>
              </a:solidFill>
              <a:latin typeface="Calibri" panose="020F0502020204030204" pitchFamily="34" charset="0"/>
            </a:endParaRPr>
          </a:p>
        </p:txBody>
      </p:sp>
      <p:cxnSp>
        <p:nvCxnSpPr>
          <p:cNvPr id="16" name="Straight Connector 15">
            <a:extLst>
              <a:ext uri="{FF2B5EF4-FFF2-40B4-BE49-F238E27FC236}">
                <a16:creationId xmlns:a16="http://schemas.microsoft.com/office/drawing/2014/main" id="{2941E032-1530-D143-ABA9-9CFE45275D67}"/>
              </a:ext>
            </a:extLst>
          </p:cNvPr>
          <p:cNvCxnSpPr>
            <a:cxnSpLocks/>
            <a:endCxn id="36" idx="1"/>
          </p:cNvCxnSpPr>
          <p:nvPr/>
        </p:nvCxnSpPr>
        <p:spPr bwMode="auto">
          <a:xfrm>
            <a:off x="2609437" y="4264701"/>
            <a:ext cx="163055" cy="122482"/>
          </a:xfrm>
          <a:prstGeom prst="line">
            <a:avLst/>
          </a:prstGeom>
          <a:noFill/>
          <a:ln w="19050"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3DF9EB8A-9A0A-A14D-885F-B74F680742E9}"/>
              </a:ext>
            </a:extLst>
          </p:cNvPr>
          <p:cNvGrpSpPr/>
          <p:nvPr/>
        </p:nvGrpSpPr>
        <p:grpSpPr>
          <a:xfrm>
            <a:off x="9392911" y="6207927"/>
            <a:ext cx="2488502" cy="454909"/>
            <a:chOff x="9392911" y="6207927"/>
            <a:chExt cx="2488502" cy="454909"/>
          </a:xfrm>
        </p:grpSpPr>
        <p:pic>
          <p:nvPicPr>
            <p:cNvPr id="47" name="Picture 46" descr="A picture containing text, ax, wheel&#10;&#10;Description automatically generated">
              <a:extLst>
                <a:ext uri="{FF2B5EF4-FFF2-40B4-BE49-F238E27FC236}">
                  <a16:creationId xmlns:a16="http://schemas.microsoft.com/office/drawing/2014/main" id="{1272EA75-2131-DD4D-8D90-C2EF2E1FB9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8" name="Rectangle 47">
              <a:extLst>
                <a:ext uri="{FF2B5EF4-FFF2-40B4-BE49-F238E27FC236}">
                  <a16:creationId xmlns:a16="http://schemas.microsoft.com/office/drawing/2014/main" id="{F7106388-498E-3D44-BC18-25F2299A0ED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Box 4">
            <a:extLst>
              <a:ext uri="{FF2B5EF4-FFF2-40B4-BE49-F238E27FC236}">
                <a16:creationId xmlns:a16="http://schemas.microsoft.com/office/drawing/2014/main" id="{16D1CA2F-BC86-4081-AE73-657DA871363B}"/>
              </a:ext>
            </a:extLst>
          </p:cNvPr>
          <p:cNvSpPr txBox="1"/>
          <p:nvPr/>
        </p:nvSpPr>
        <p:spPr bwMode="auto">
          <a:xfrm>
            <a:off x="4110130" y="6072779"/>
            <a:ext cx="3871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*ORR assessed by independent review committee.</a:t>
            </a:r>
          </a:p>
        </p:txBody>
      </p:sp>
      <p:cxnSp>
        <p:nvCxnSpPr>
          <p:cNvPr id="10" name="Straight Connector 9">
            <a:extLst>
              <a:ext uri="{FF2B5EF4-FFF2-40B4-BE49-F238E27FC236}">
                <a16:creationId xmlns:a16="http://schemas.microsoft.com/office/drawing/2014/main" id="{383D07C6-3B40-4E23-A80D-3FA6E447DC2E}"/>
              </a:ext>
            </a:extLst>
          </p:cNvPr>
          <p:cNvCxnSpPr>
            <a:stCxn id="31" idx="3"/>
          </p:cNvCxnSpPr>
          <p:nvPr/>
        </p:nvCxnSpPr>
        <p:spPr bwMode="auto">
          <a:xfrm flipV="1">
            <a:off x="1822974" y="4422224"/>
            <a:ext cx="3029686"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06811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C0F46BA-9533-47BC-B76A-1D9865614D1E}"/>
              </a:ext>
            </a:extLst>
          </p:cNvPr>
          <p:cNvSpPr>
            <a:spLocks noGrp="1"/>
          </p:cNvSpPr>
          <p:nvPr>
            <p:ph type="title"/>
          </p:nvPr>
        </p:nvSpPr>
        <p:spPr>
          <a:xfrm>
            <a:off x="609759" y="238127"/>
            <a:ext cx="10872445" cy="1103313"/>
          </a:xfrm>
        </p:spPr>
        <p:txBody>
          <a:bodyPr/>
          <a:lstStyle/>
          <a:p>
            <a:r>
              <a:rPr lang="en-US" dirty="0"/>
              <a:t>CARTITUDE-1: PFS and OS  </a:t>
            </a:r>
          </a:p>
        </p:txBody>
      </p:sp>
      <p:sp>
        <p:nvSpPr>
          <p:cNvPr id="24" name="Text Box 15">
            <a:extLst>
              <a:ext uri="{FF2B5EF4-FFF2-40B4-BE49-F238E27FC236}">
                <a16:creationId xmlns:a16="http://schemas.microsoft.com/office/drawing/2014/main" id="{56173BEC-6958-4007-809A-945E46FE6EB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Martin. ASH 2021. Abstr 549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5A6137DE-09B2-440F-B231-E0F1EEBA8728}"/>
              </a:ext>
            </a:extLst>
          </p:cNvPr>
          <p:cNvGrpSpPr/>
          <p:nvPr/>
        </p:nvGrpSpPr>
        <p:grpSpPr>
          <a:xfrm>
            <a:off x="9392911" y="6207927"/>
            <a:ext cx="2488502" cy="454909"/>
            <a:chOff x="9392911" y="6207927"/>
            <a:chExt cx="2488502" cy="454909"/>
          </a:xfrm>
        </p:grpSpPr>
        <p:pic>
          <p:nvPicPr>
            <p:cNvPr id="56" name="Picture 55" descr="A picture containing text, ax, wheel&#10;&#10;Description automatically generated">
              <a:extLst>
                <a:ext uri="{FF2B5EF4-FFF2-40B4-BE49-F238E27FC236}">
                  <a16:creationId xmlns:a16="http://schemas.microsoft.com/office/drawing/2014/main" id="{426D6E0C-16BB-490A-B9AA-281F81FB4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7" name="Rectangle 56">
              <a:extLst>
                <a:ext uri="{FF2B5EF4-FFF2-40B4-BE49-F238E27FC236}">
                  <a16:creationId xmlns:a16="http://schemas.microsoft.com/office/drawing/2014/main" id="{FF83E683-13D7-4227-B036-6B7FAC05C1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38115536-F99E-41A7-B462-97A2687EE4C3}"/>
              </a:ext>
            </a:extLst>
          </p:cNvPr>
          <p:cNvSpPr txBox="1"/>
          <p:nvPr/>
        </p:nvSpPr>
        <p:spPr bwMode="auto">
          <a:xfrm rot="16200000">
            <a:off x="247765" y="3126281"/>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p>
        </p:txBody>
      </p:sp>
      <p:sp>
        <p:nvSpPr>
          <p:cNvPr id="10" name="TextBox 9">
            <a:extLst>
              <a:ext uri="{FF2B5EF4-FFF2-40B4-BE49-F238E27FC236}">
                <a16:creationId xmlns:a16="http://schemas.microsoft.com/office/drawing/2014/main" id="{709F75A5-FD9A-4FA3-865D-76E3009403DC}"/>
              </a:ext>
            </a:extLst>
          </p:cNvPr>
          <p:cNvSpPr txBox="1"/>
          <p:nvPr/>
        </p:nvSpPr>
        <p:spPr bwMode="auto">
          <a:xfrm>
            <a:off x="2337239" y="1529202"/>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a:t>
            </a:r>
          </a:p>
        </p:txBody>
      </p:sp>
      <p:sp>
        <p:nvSpPr>
          <p:cNvPr id="11" name="TextBox 10">
            <a:extLst>
              <a:ext uri="{FF2B5EF4-FFF2-40B4-BE49-F238E27FC236}">
                <a16:creationId xmlns:a16="http://schemas.microsoft.com/office/drawing/2014/main" id="{78A3059E-6512-4EB9-8CEF-A7B4C0589FF9}"/>
              </a:ext>
            </a:extLst>
          </p:cNvPr>
          <p:cNvSpPr txBox="1"/>
          <p:nvPr/>
        </p:nvSpPr>
        <p:spPr bwMode="auto">
          <a:xfrm>
            <a:off x="7836814" y="1488572"/>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a:t>
            </a:r>
          </a:p>
        </p:txBody>
      </p:sp>
      <p:sp>
        <p:nvSpPr>
          <p:cNvPr id="12" name="TextBox 11">
            <a:extLst>
              <a:ext uri="{FF2B5EF4-FFF2-40B4-BE49-F238E27FC236}">
                <a16:creationId xmlns:a16="http://schemas.microsoft.com/office/drawing/2014/main" id="{BD75EBEA-AB76-4957-B131-1200233B0C9E}"/>
              </a:ext>
            </a:extLst>
          </p:cNvPr>
          <p:cNvSpPr txBox="1"/>
          <p:nvPr/>
        </p:nvSpPr>
        <p:spPr bwMode="auto">
          <a:xfrm>
            <a:off x="7441769" y="3064999"/>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2-yr OS: 74.0% (95% CI: 61.9-82.7)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OS: NR (95% CI: 27.2 mo - NE)</a:t>
            </a:r>
          </a:p>
        </p:txBody>
      </p:sp>
      <p:sp>
        <p:nvSpPr>
          <p:cNvPr id="13" name="TextBox 12">
            <a:extLst>
              <a:ext uri="{FF2B5EF4-FFF2-40B4-BE49-F238E27FC236}">
                <a16:creationId xmlns:a16="http://schemas.microsoft.com/office/drawing/2014/main" id="{61591A89-8D42-4476-80C9-120341F03D7C}"/>
              </a:ext>
            </a:extLst>
          </p:cNvPr>
          <p:cNvSpPr txBox="1"/>
          <p:nvPr/>
        </p:nvSpPr>
        <p:spPr bwMode="auto">
          <a:xfrm>
            <a:off x="2222287" y="3313018"/>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2-yr PFS: 60.5% (95% CI: 48.5-70.4)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PFS: NR (95% CI: 22.8 mo - NE)</a:t>
            </a:r>
          </a:p>
        </p:txBody>
      </p:sp>
      <p:sp>
        <p:nvSpPr>
          <p:cNvPr id="14" name="TextBox 13">
            <a:extLst>
              <a:ext uri="{FF2B5EF4-FFF2-40B4-BE49-F238E27FC236}">
                <a16:creationId xmlns:a16="http://schemas.microsoft.com/office/drawing/2014/main" id="{350597BA-2B5E-4E67-A038-F3ADEEFFC8A8}"/>
              </a:ext>
            </a:extLst>
          </p:cNvPr>
          <p:cNvSpPr txBox="1"/>
          <p:nvPr/>
        </p:nvSpPr>
        <p:spPr bwMode="auto">
          <a:xfrm>
            <a:off x="3863953" y="1949968"/>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2-yr PFS: 71.0% (95% CI: 57.6-80.9)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PFS: NR (95% CI: 25.2 mo - NE)</a:t>
            </a:r>
          </a:p>
        </p:txBody>
      </p:sp>
      <p:sp>
        <p:nvSpPr>
          <p:cNvPr id="15" name="TextBox 14">
            <a:extLst>
              <a:ext uri="{FF2B5EF4-FFF2-40B4-BE49-F238E27FC236}">
                <a16:creationId xmlns:a16="http://schemas.microsoft.com/office/drawing/2014/main" id="{8B6849F4-6926-4930-8C66-D630B75CC8FB}"/>
              </a:ext>
            </a:extLst>
          </p:cNvPr>
          <p:cNvSpPr txBox="1"/>
          <p:nvPr/>
        </p:nvSpPr>
        <p:spPr bwMode="auto">
          <a:xfrm>
            <a:off x="1094373" y="5122697"/>
            <a:ext cx="2613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6" name="TextBox 15">
            <a:extLst>
              <a:ext uri="{FF2B5EF4-FFF2-40B4-BE49-F238E27FC236}">
                <a16:creationId xmlns:a16="http://schemas.microsoft.com/office/drawing/2014/main" id="{B1B80480-DCE1-4180-80A3-1A06A04E08C8}"/>
              </a:ext>
            </a:extLst>
          </p:cNvPr>
          <p:cNvSpPr txBox="1"/>
          <p:nvPr/>
        </p:nvSpPr>
        <p:spPr bwMode="auto">
          <a:xfrm>
            <a:off x="6096000" y="5154528"/>
            <a:ext cx="2613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8" name="TextBox 17">
            <a:extLst>
              <a:ext uri="{FF2B5EF4-FFF2-40B4-BE49-F238E27FC236}">
                <a16:creationId xmlns:a16="http://schemas.microsoft.com/office/drawing/2014/main" id="{F8DD3127-C76F-455F-A38A-91F672F73BB9}"/>
              </a:ext>
            </a:extLst>
          </p:cNvPr>
          <p:cNvSpPr txBox="1"/>
          <p:nvPr/>
        </p:nvSpPr>
        <p:spPr bwMode="auto">
          <a:xfrm>
            <a:off x="2514193" y="5006625"/>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9" name="TextBox 18">
            <a:extLst>
              <a:ext uri="{FF2B5EF4-FFF2-40B4-BE49-F238E27FC236}">
                <a16:creationId xmlns:a16="http://schemas.microsoft.com/office/drawing/2014/main" id="{DB4280AA-5913-457C-8E36-5CF17C0B8FB2}"/>
              </a:ext>
            </a:extLst>
          </p:cNvPr>
          <p:cNvSpPr txBox="1"/>
          <p:nvPr/>
        </p:nvSpPr>
        <p:spPr bwMode="auto">
          <a:xfrm>
            <a:off x="-483206" y="5318722"/>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All patients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sCR patients</a:t>
            </a:r>
          </a:p>
        </p:txBody>
      </p:sp>
      <p:sp>
        <p:nvSpPr>
          <p:cNvPr id="21" name="TextBox 20">
            <a:extLst>
              <a:ext uri="{FF2B5EF4-FFF2-40B4-BE49-F238E27FC236}">
                <a16:creationId xmlns:a16="http://schemas.microsoft.com/office/drawing/2014/main" id="{4243DE21-66F4-4E33-AED6-CE6C26A52AD5}"/>
              </a:ext>
            </a:extLst>
          </p:cNvPr>
          <p:cNvSpPr txBox="1"/>
          <p:nvPr/>
        </p:nvSpPr>
        <p:spPr bwMode="auto">
          <a:xfrm>
            <a:off x="5636100" y="5336120"/>
            <a:ext cx="164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All patients</a:t>
            </a:r>
          </a:p>
        </p:txBody>
      </p:sp>
      <p:sp>
        <p:nvSpPr>
          <p:cNvPr id="25" name="TextBox 24">
            <a:extLst>
              <a:ext uri="{FF2B5EF4-FFF2-40B4-BE49-F238E27FC236}">
                <a16:creationId xmlns:a16="http://schemas.microsoft.com/office/drawing/2014/main" id="{23B5FD37-AEAC-4E72-84A8-BDC85D6D867F}"/>
              </a:ext>
            </a:extLst>
          </p:cNvPr>
          <p:cNvSpPr txBox="1"/>
          <p:nvPr/>
        </p:nvSpPr>
        <p:spPr bwMode="auto">
          <a:xfrm>
            <a:off x="2040466" y="5323362"/>
            <a:ext cx="36252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97   95    85   77   74   67    63   36   19    4      1     1     0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80   80    78    73  71   64    61   35   19    4      1     1     0</a:t>
            </a:r>
          </a:p>
        </p:txBody>
      </p:sp>
      <p:sp>
        <p:nvSpPr>
          <p:cNvPr id="26" name="TextBox 25">
            <a:extLst>
              <a:ext uri="{FF2B5EF4-FFF2-40B4-BE49-F238E27FC236}">
                <a16:creationId xmlns:a16="http://schemas.microsoft.com/office/drawing/2014/main" id="{035A9350-9B0F-462C-B503-66606DC97E1B}"/>
              </a:ext>
            </a:extLst>
          </p:cNvPr>
          <p:cNvSpPr txBox="1"/>
          <p:nvPr/>
        </p:nvSpPr>
        <p:spPr bwMode="auto">
          <a:xfrm>
            <a:off x="7221179" y="5327251"/>
            <a:ext cx="3555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97   96   91    88   85   81   78   46   23    8      2      1     0</a:t>
            </a:r>
          </a:p>
        </p:txBody>
      </p:sp>
      <p:sp>
        <p:nvSpPr>
          <p:cNvPr id="2" name="Freeform: Shape 1">
            <a:extLst>
              <a:ext uri="{FF2B5EF4-FFF2-40B4-BE49-F238E27FC236}">
                <a16:creationId xmlns:a16="http://schemas.microsoft.com/office/drawing/2014/main" id="{60FE47D2-74B1-4387-A68E-2BD205563F59}"/>
              </a:ext>
            </a:extLst>
          </p:cNvPr>
          <p:cNvSpPr/>
          <p:nvPr/>
        </p:nvSpPr>
        <p:spPr bwMode="auto">
          <a:xfrm>
            <a:off x="2200102" y="1945178"/>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algn="ctr"/>
            <a:endParaRPr lang="en-US"/>
          </a:p>
        </p:txBody>
      </p:sp>
      <p:grpSp>
        <p:nvGrpSpPr>
          <p:cNvPr id="5" name="Group 4">
            <a:extLst>
              <a:ext uri="{FF2B5EF4-FFF2-40B4-BE49-F238E27FC236}">
                <a16:creationId xmlns:a16="http://schemas.microsoft.com/office/drawing/2014/main" id="{136A2FFD-B581-44BC-9ECB-DF11C1796827}"/>
              </a:ext>
            </a:extLst>
          </p:cNvPr>
          <p:cNvGrpSpPr/>
          <p:nvPr/>
        </p:nvGrpSpPr>
        <p:grpSpPr>
          <a:xfrm>
            <a:off x="2140397" y="1953943"/>
            <a:ext cx="60385" cy="2752386"/>
            <a:chOff x="2140397" y="1953943"/>
            <a:chExt cx="60385" cy="2752386"/>
          </a:xfrm>
        </p:grpSpPr>
        <p:cxnSp>
          <p:nvCxnSpPr>
            <p:cNvPr id="28" name="Straight Connector 27">
              <a:extLst>
                <a:ext uri="{FF2B5EF4-FFF2-40B4-BE49-F238E27FC236}">
                  <a16:creationId xmlns:a16="http://schemas.microsoft.com/office/drawing/2014/main" id="{76FC6F52-AEB1-4E53-BECE-9A510137C898}"/>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F8F5AE9-B052-486D-A514-85C2F36FAD38}"/>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E0EF05C-16FF-460F-9E41-2EF61A37F459}"/>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BA7746D-1023-4BF8-BAE0-302558B9007B}"/>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B088880-2E3E-4F87-9E79-90A51288764B}"/>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0D3363C-5049-4C66-87B1-780355C80E52}"/>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A623AC4D-4B7A-4785-86C6-B4F5D7583887}"/>
              </a:ext>
            </a:extLst>
          </p:cNvPr>
          <p:cNvSpPr txBox="1"/>
          <p:nvPr/>
        </p:nvSpPr>
        <p:spPr bwMode="auto">
          <a:xfrm>
            <a:off x="1612671" y="1776683"/>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32942CA4-DD6B-4AA4-8E38-7A99D9473975}"/>
              </a:ext>
            </a:extLst>
          </p:cNvPr>
          <p:cNvSpPr txBox="1"/>
          <p:nvPr/>
        </p:nvSpPr>
        <p:spPr bwMode="auto">
          <a:xfrm>
            <a:off x="1612671" y="2329335"/>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F05760AB-52AC-4E84-A3AE-821B99500093}"/>
              </a:ext>
            </a:extLst>
          </p:cNvPr>
          <p:cNvSpPr txBox="1"/>
          <p:nvPr/>
        </p:nvSpPr>
        <p:spPr bwMode="auto">
          <a:xfrm>
            <a:off x="1612671" y="288198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49231253-8EC3-463A-82F4-5F59CB42DC7D}"/>
              </a:ext>
            </a:extLst>
          </p:cNvPr>
          <p:cNvSpPr txBox="1"/>
          <p:nvPr/>
        </p:nvSpPr>
        <p:spPr bwMode="auto">
          <a:xfrm>
            <a:off x="1612671" y="343463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7EB39F80-4E9F-4CA1-89B9-F47CFCC56128}"/>
              </a:ext>
            </a:extLst>
          </p:cNvPr>
          <p:cNvSpPr txBox="1"/>
          <p:nvPr/>
        </p:nvSpPr>
        <p:spPr bwMode="auto">
          <a:xfrm>
            <a:off x="1612671" y="398729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BE007D46-E2CC-443D-B4CD-66B5BB007914}"/>
              </a:ext>
            </a:extLst>
          </p:cNvPr>
          <p:cNvSpPr txBox="1"/>
          <p:nvPr/>
        </p:nvSpPr>
        <p:spPr bwMode="auto">
          <a:xfrm>
            <a:off x="1612671" y="453994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6" name="Group 5">
            <a:extLst>
              <a:ext uri="{FF2B5EF4-FFF2-40B4-BE49-F238E27FC236}">
                <a16:creationId xmlns:a16="http://schemas.microsoft.com/office/drawing/2014/main" id="{6FFB107B-C3C7-4958-AE10-5A45300EC0B5}"/>
              </a:ext>
            </a:extLst>
          </p:cNvPr>
          <p:cNvGrpSpPr/>
          <p:nvPr/>
        </p:nvGrpSpPr>
        <p:grpSpPr>
          <a:xfrm>
            <a:off x="2200102" y="4712778"/>
            <a:ext cx="3216784" cy="64204"/>
            <a:chOff x="2200102" y="4712778"/>
            <a:chExt cx="3216784" cy="64204"/>
          </a:xfrm>
        </p:grpSpPr>
        <p:grpSp>
          <p:nvGrpSpPr>
            <p:cNvPr id="41" name="Group 40">
              <a:extLst>
                <a:ext uri="{FF2B5EF4-FFF2-40B4-BE49-F238E27FC236}">
                  <a16:creationId xmlns:a16="http://schemas.microsoft.com/office/drawing/2014/main" id="{A4B224B0-67AC-4A13-8F2F-7C5F73B0C545}"/>
                </a:ext>
              </a:extLst>
            </p:cNvPr>
            <p:cNvGrpSpPr/>
            <p:nvPr/>
          </p:nvGrpSpPr>
          <p:grpSpPr>
            <a:xfrm rot="5400000">
              <a:off x="2846060" y="4067814"/>
              <a:ext cx="62818" cy="1354734"/>
              <a:chOff x="2140397" y="1953943"/>
              <a:chExt cx="60385" cy="2752386"/>
            </a:xfrm>
          </p:grpSpPr>
          <p:cxnSp>
            <p:nvCxnSpPr>
              <p:cNvPr id="42" name="Straight Connector 41">
                <a:extLst>
                  <a:ext uri="{FF2B5EF4-FFF2-40B4-BE49-F238E27FC236}">
                    <a16:creationId xmlns:a16="http://schemas.microsoft.com/office/drawing/2014/main" id="{507F2943-3A3B-45C5-BE2B-F1B36DB9F179}"/>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6CEA06E-DF5E-4749-89EC-6E8A0D4E071D}"/>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38D0A4D-3AA9-4471-A8E1-6F49508319A1}"/>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3878D01-00F0-4E54-BA02-717F1D403F2F}"/>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69864D1-F316-46FF-BAF4-B50ABD627713}"/>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1085B4E-07E6-47E3-BD5C-ADE9BF476337}"/>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81CBAF34-10FB-4F82-929D-AC4C0C00F272}"/>
                </a:ext>
              </a:extLst>
            </p:cNvPr>
            <p:cNvGrpSpPr/>
            <p:nvPr/>
          </p:nvGrpSpPr>
          <p:grpSpPr>
            <a:xfrm rot="5400000">
              <a:off x="4444874" y="4068206"/>
              <a:ext cx="62818" cy="1354734"/>
              <a:chOff x="2140397" y="1953943"/>
              <a:chExt cx="60385" cy="2752386"/>
            </a:xfrm>
          </p:grpSpPr>
          <p:cxnSp>
            <p:nvCxnSpPr>
              <p:cNvPr id="49" name="Straight Connector 48">
                <a:extLst>
                  <a:ext uri="{FF2B5EF4-FFF2-40B4-BE49-F238E27FC236}">
                    <a16:creationId xmlns:a16="http://schemas.microsoft.com/office/drawing/2014/main" id="{374BB2CA-383D-4FB5-8773-4A895E6A738D}"/>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B7153A0-A45B-454C-87E2-33FACB5D66D9}"/>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8F33488-F382-4464-9C0D-16F02451789D}"/>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A2CBD6A-FEA5-456B-981C-A848526E0BEC}"/>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7297259-BAA7-4B5A-BCD6-2A48B168BCF9}"/>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3AEC6D0-BEFC-43AE-8947-8626034AB18E}"/>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BA7B188E-3D1B-46CE-8DBC-86D4633B6B7F}"/>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7" name="TextBox 6">
            <a:extLst>
              <a:ext uri="{FF2B5EF4-FFF2-40B4-BE49-F238E27FC236}">
                <a16:creationId xmlns:a16="http://schemas.microsoft.com/office/drawing/2014/main" id="{77290999-9CCC-4D45-8F51-854A6CEA5770}"/>
              </a:ext>
            </a:extLst>
          </p:cNvPr>
          <p:cNvSpPr txBox="1"/>
          <p:nvPr/>
        </p:nvSpPr>
        <p:spPr bwMode="auto">
          <a:xfrm>
            <a:off x="2053127" y="472716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E9CAEE39-8DAA-4DB5-B57D-742C288A89B1}"/>
              </a:ext>
            </a:extLst>
          </p:cNvPr>
          <p:cNvSpPr txBox="1"/>
          <p:nvPr/>
        </p:nvSpPr>
        <p:spPr bwMode="auto">
          <a:xfrm>
            <a:off x="2328261" y="472499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60" name="TextBox 59">
            <a:extLst>
              <a:ext uri="{FF2B5EF4-FFF2-40B4-BE49-F238E27FC236}">
                <a16:creationId xmlns:a16="http://schemas.microsoft.com/office/drawing/2014/main" id="{E85EC9F6-A69A-49A4-ADB1-1779FE0F3FEC}"/>
              </a:ext>
            </a:extLst>
          </p:cNvPr>
          <p:cNvSpPr txBox="1"/>
          <p:nvPr/>
        </p:nvSpPr>
        <p:spPr bwMode="auto">
          <a:xfrm>
            <a:off x="2603635" y="472499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8C2D126E-F50D-4829-83CF-597A6B1B13BE}"/>
              </a:ext>
            </a:extLst>
          </p:cNvPr>
          <p:cNvSpPr txBox="1"/>
          <p:nvPr/>
        </p:nvSpPr>
        <p:spPr bwMode="auto">
          <a:xfrm>
            <a:off x="2878769" y="472282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D56DA027-4FC0-453D-93E1-73315FE13DD5}"/>
              </a:ext>
            </a:extLst>
          </p:cNvPr>
          <p:cNvSpPr txBox="1"/>
          <p:nvPr/>
        </p:nvSpPr>
        <p:spPr bwMode="auto">
          <a:xfrm>
            <a:off x="3085313" y="47166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3" name="TextBox 62">
            <a:extLst>
              <a:ext uri="{FF2B5EF4-FFF2-40B4-BE49-F238E27FC236}">
                <a16:creationId xmlns:a16="http://schemas.microsoft.com/office/drawing/2014/main" id="{51AE8BC5-BF5C-467D-B20E-33445026EA00}"/>
              </a:ext>
            </a:extLst>
          </p:cNvPr>
          <p:cNvSpPr txBox="1"/>
          <p:nvPr/>
        </p:nvSpPr>
        <p:spPr bwMode="auto">
          <a:xfrm>
            <a:off x="3360447" y="47144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4" name="TextBox 63">
            <a:extLst>
              <a:ext uri="{FF2B5EF4-FFF2-40B4-BE49-F238E27FC236}">
                <a16:creationId xmlns:a16="http://schemas.microsoft.com/office/drawing/2014/main" id="{AD063267-0FE3-4765-8243-1AF53146EA13}"/>
              </a:ext>
            </a:extLst>
          </p:cNvPr>
          <p:cNvSpPr txBox="1"/>
          <p:nvPr/>
        </p:nvSpPr>
        <p:spPr bwMode="auto">
          <a:xfrm>
            <a:off x="3613653" y="47144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5" name="TextBox 64">
            <a:extLst>
              <a:ext uri="{FF2B5EF4-FFF2-40B4-BE49-F238E27FC236}">
                <a16:creationId xmlns:a16="http://schemas.microsoft.com/office/drawing/2014/main" id="{03DAD1C3-B8D9-4AA1-A3DA-ECFF6D904D90}"/>
              </a:ext>
            </a:extLst>
          </p:cNvPr>
          <p:cNvSpPr txBox="1"/>
          <p:nvPr/>
        </p:nvSpPr>
        <p:spPr bwMode="auto">
          <a:xfrm>
            <a:off x="3888787" y="47123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66" name="TextBox 65">
            <a:extLst>
              <a:ext uri="{FF2B5EF4-FFF2-40B4-BE49-F238E27FC236}">
                <a16:creationId xmlns:a16="http://schemas.microsoft.com/office/drawing/2014/main" id="{C3AAF7F8-21BF-4B47-9CA4-223026C8B292}"/>
              </a:ext>
            </a:extLst>
          </p:cNvPr>
          <p:cNvSpPr txBox="1"/>
          <p:nvPr/>
        </p:nvSpPr>
        <p:spPr bwMode="auto">
          <a:xfrm>
            <a:off x="4152400" y="47206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7" name="TextBox 66">
            <a:extLst>
              <a:ext uri="{FF2B5EF4-FFF2-40B4-BE49-F238E27FC236}">
                <a16:creationId xmlns:a16="http://schemas.microsoft.com/office/drawing/2014/main" id="{7FA1EF4E-20EB-4DEE-98CF-01FFCCF9C95A}"/>
              </a:ext>
            </a:extLst>
          </p:cNvPr>
          <p:cNvSpPr txBox="1"/>
          <p:nvPr/>
        </p:nvSpPr>
        <p:spPr bwMode="auto">
          <a:xfrm>
            <a:off x="4422125" y="47144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68" name="TextBox 67">
            <a:extLst>
              <a:ext uri="{FF2B5EF4-FFF2-40B4-BE49-F238E27FC236}">
                <a16:creationId xmlns:a16="http://schemas.microsoft.com/office/drawing/2014/main" id="{04028A86-6F1B-4F88-B1DB-588109D5C510}"/>
              </a:ext>
            </a:extLst>
          </p:cNvPr>
          <p:cNvSpPr txBox="1"/>
          <p:nvPr/>
        </p:nvSpPr>
        <p:spPr bwMode="auto">
          <a:xfrm>
            <a:off x="4697259" y="47123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9D48AD96-5858-46FD-8D8E-2F7190750609}"/>
              </a:ext>
            </a:extLst>
          </p:cNvPr>
          <p:cNvSpPr txBox="1"/>
          <p:nvPr/>
        </p:nvSpPr>
        <p:spPr bwMode="auto">
          <a:xfrm>
            <a:off x="4950465" y="47123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70" name="TextBox 69">
            <a:extLst>
              <a:ext uri="{FF2B5EF4-FFF2-40B4-BE49-F238E27FC236}">
                <a16:creationId xmlns:a16="http://schemas.microsoft.com/office/drawing/2014/main" id="{4D26C0C1-45F6-49F1-9BAB-113688007824}"/>
              </a:ext>
            </a:extLst>
          </p:cNvPr>
          <p:cNvSpPr txBox="1"/>
          <p:nvPr/>
        </p:nvSpPr>
        <p:spPr bwMode="auto">
          <a:xfrm>
            <a:off x="5225599" y="471014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grpSp>
        <p:nvGrpSpPr>
          <p:cNvPr id="76" name="Group 75">
            <a:extLst>
              <a:ext uri="{FF2B5EF4-FFF2-40B4-BE49-F238E27FC236}">
                <a16:creationId xmlns:a16="http://schemas.microsoft.com/office/drawing/2014/main" id="{87100912-6A05-4382-8B5F-62E5010C17B3}"/>
              </a:ext>
            </a:extLst>
          </p:cNvPr>
          <p:cNvGrpSpPr/>
          <p:nvPr/>
        </p:nvGrpSpPr>
        <p:grpSpPr>
          <a:xfrm>
            <a:off x="5349063" y="5771113"/>
            <a:ext cx="3117610" cy="280716"/>
            <a:chOff x="5349063" y="5771113"/>
            <a:chExt cx="3117610" cy="280716"/>
          </a:xfrm>
        </p:grpSpPr>
        <p:sp>
          <p:nvSpPr>
            <p:cNvPr id="22" name="TextBox 21">
              <a:extLst>
                <a:ext uri="{FF2B5EF4-FFF2-40B4-BE49-F238E27FC236}">
                  <a16:creationId xmlns:a16="http://schemas.microsoft.com/office/drawing/2014/main" id="{C1A654AE-ADC5-4FE9-BD4E-503A314A8D05}"/>
                </a:ext>
              </a:extLst>
            </p:cNvPr>
            <p:cNvSpPr txBox="1"/>
            <p:nvPr/>
          </p:nvSpPr>
          <p:spPr bwMode="auto">
            <a:xfrm>
              <a:off x="5595927" y="5774830"/>
              <a:ext cx="164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All patients</a:t>
              </a:r>
            </a:p>
          </p:txBody>
        </p:sp>
        <p:sp>
          <p:nvSpPr>
            <p:cNvPr id="23" name="TextBox 22">
              <a:extLst>
                <a:ext uri="{FF2B5EF4-FFF2-40B4-BE49-F238E27FC236}">
                  <a16:creationId xmlns:a16="http://schemas.microsoft.com/office/drawing/2014/main" id="{EE856096-F7BE-4C5D-97B4-9BBAAED6D19A}"/>
                </a:ext>
              </a:extLst>
            </p:cNvPr>
            <p:cNvSpPr txBox="1"/>
            <p:nvPr/>
          </p:nvSpPr>
          <p:spPr bwMode="auto">
            <a:xfrm>
              <a:off x="6820845" y="5771113"/>
              <a:ext cx="164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sCR patients</a:t>
              </a:r>
            </a:p>
          </p:txBody>
        </p:sp>
        <p:cxnSp>
          <p:nvCxnSpPr>
            <p:cNvPr id="71" name="Straight Connector 70">
              <a:extLst>
                <a:ext uri="{FF2B5EF4-FFF2-40B4-BE49-F238E27FC236}">
                  <a16:creationId xmlns:a16="http://schemas.microsoft.com/office/drawing/2014/main" id="{E2A47910-EBB7-4B95-BBFC-CDC22C8E0385}"/>
                </a:ext>
              </a:extLst>
            </p:cNvPr>
            <p:cNvCxnSpPr>
              <a:cxnSpLocks/>
            </p:cNvCxnSpPr>
            <p:nvPr/>
          </p:nvCxnSpPr>
          <p:spPr bwMode="auto">
            <a:xfrm>
              <a:off x="5349063" y="5907787"/>
              <a:ext cx="252406" cy="1"/>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2DA7D7C-1AEB-44CC-88D7-CE528F741E55}"/>
                </a:ext>
              </a:extLst>
            </p:cNvPr>
            <p:cNvCxnSpPr>
              <a:cxnSpLocks/>
            </p:cNvCxnSpPr>
            <p:nvPr/>
          </p:nvCxnSpPr>
          <p:spPr bwMode="auto">
            <a:xfrm>
              <a:off x="5473703" y="5849807"/>
              <a:ext cx="0" cy="121074"/>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85575B9-9C4E-41ED-9325-01BC6086C156}"/>
                </a:ext>
              </a:extLst>
            </p:cNvPr>
            <p:cNvCxnSpPr>
              <a:cxnSpLocks/>
            </p:cNvCxnSpPr>
            <p:nvPr/>
          </p:nvCxnSpPr>
          <p:spPr bwMode="auto">
            <a:xfrm>
              <a:off x="6590678" y="5910270"/>
              <a:ext cx="252406" cy="1"/>
            </a:xfrm>
            <a:prstGeom prst="line">
              <a:avLst/>
            </a:prstGeom>
            <a:noFill/>
            <a:ln w="28575" cap="flat" cmpd="sng" algn="ctr">
              <a:solidFill>
                <a:schemeClr val="accent2"/>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38053DBB-7894-47E5-B81C-1D3057754FCF}"/>
                </a:ext>
              </a:extLst>
            </p:cNvPr>
            <p:cNvSpPr/>
            <p:nvPr/>
          </p:nvSpPr>
          <p:spPr bwMode="auto">
            <a:xfrm>
              <a:off x="6673568" y="5868177"/>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7" name="Freeform: Shape 76">
            <a:extLst>
              <a:ext uri="{FF2B5EF4-FFF2-40B4-BE49-F238E27FC236}">
                <a16:creationId xmlns:a16="http://schemas.microsoft.com/office/drawing/2014/main" id="{BA408C77-8B6E-48FE-8F04-3335BA51B2AB}"/>
              </a:ext>
            </a:extLst>
          </p:cNvPr>
          <p:cNvSpPr/>
          <p:nvPr/>
        </p:nvSpPr>
        <p:spPr bwMode="auto">
          <a:xfrm>
            <a:off x="2199232" y="1948940"/>
            <a:ext cx="3040213" cy="1224762"/>
          </a:xfrm>
          <a:custGeom>
            <a:avLst/>
            <a:gdLst>
              <a:gd name="connsiteX0" fmla="*/ 0 w 3040213"/>
              <a:gd name="connsiteY0" fmla="*/ 0 h 1224762"/>
              <a:gd name="connsiteX1" fmla="*/ 100117 w 3040213"/>
              <a:gd name="connsiteY1" fmla="*/ 0 h 1224762"/>
              <a:gd name="connsiteX2" fmla="*/ 100117 w 3040213"/>
              <a:gd name="connsiteY2" fmla="*/ 33372 h 1224762"/>
              <a:gd name="connsiteX3" fmla="*/ 143501 w 3040213"/>
              <a:gd name="connsiteY3" fmla="*/ 33372 h 1224762"/>
              <a:gd name="connsiteX4" fmla="*/ 143501 w 3040213"/>
              <a:gd name="connsiteY4" fmla="*/ 60070 h 1224762"/>
              <a:gd name="connsiteX5" fmla="*/ 307025 w 3040213"/>
              <a:gd name="connsiteY5" fmla="*/ 60070 h 1224762"/>
              <a:gd name="connsiteX6" fmla="*/ 307025 w 3040213"/>
              <a:gd name="connsiteY6" fmla="*/ 106791 h 1224762"/>
              <a:gd name="connsiteX7" fmla="*/ 340397 w 3040213"/>
              <a:gd name="connsiteY7" fmla="*/ 106791 h 1224762"/>
              <a:gd name="connsiteX8" fmla="*/ 340397 w 3040213"/>
              <a:gd name="connsiteY8" fmla="*/ 130152 h 1224762"/>
              <a:gd name="connsiteX9" fmla="*/ 367095 w 3040213"/>
              <a:gd name="connsiteY9" fmla="*/ 130152 h 1224762"/>
              <a:gd name="connsiteX10" fmla="*/ 367095 w 3040213"/>
              <a:gd name="connsiteY10" fmla="*/ 193559 h 1224762"/>
              <a:gd name="connsiteX11" fmla="*/ 383781 w 3040213"/>
              <a:gd name="connsiteY11" fmla="*/ 193559 h 1224762"/>
              <a:gd name="connsiteX12" fmla="*/ 383781 w 3040213"/>
              <a:gd name="connsiteY12" fmla="*/ 253629 h 1224762"/>
              <a:gd name="connsiteX13" fmla="*/ 453863 w 3040213"/>
              <a:gd name="connsiteY13" fmla="*/ 253629 h 1224762"/>
              <a:gd name="connsiteX14" fmla="*/ 453863 w 3040213"/>
              <a:gd name="connsiteY14" fmla="*/ 283664 h 1224762"/>
              <a:gd name="connsiteX15" fmla="*/ 483898 w 3040213"/>
              <a:gd name="connsiteY15" fmla="*/ 283664 h 1224762"/>
              <a:gd name="connsiteX16" fmla="*/ 483898 w 3040213"/>
              <a:gd name="connsiteY16" fmla="*/ 307025 h 1224762"/>
              <a:gd name="connsiteX17" fmla="*/ 490572 w 3040213"/>
              <a:gd name="connsiteY17" fmla="*/ 307025 h 1224762"/>
              <a:gd name="connsiteX18" fmla="*/ 490572 w 3040213"/>
              <a:gd name="connsiteY18" fmla="*/ 343734 h 1224762"/>
              <a:gd name="connsiteX19" fmla="*/ 553980 w 3040213"/>
              <a:gd name="connsiteY19" fmla="*/ 343734 h 1224762"/>
              <a:gd name="connsiteX20" fmla="*/ 553980 w 3040213"/>
              <a:gd name="connsiteY20" fmla="*/ 373769 h 1224762"/>
              <a:gd name="connsiteX21" fmla="*/ 587352 w 3040213"/>
              <a:gd name="connsiteY21" fmla="*/ 373769 h 1224762"/>
              <a:gd name="connsiteX22" fmla="*/ 587352 w 3040213"/>
              <a:gd name="connsiteY22" fmla="*/ 393793 h 1224762"/>
              <a:gd name="connsiteX23" fmla="*/ 634073 w 3040213"/>
              <a:gd name="connsiteY23" fmla="*/ 393793 h 1224762"/>
              <a:gd name="connsiteX24" fmla="*/ 634073 w 3040213"/>
              <a:gd name="connsiteY24" fmla="*/ 483898 h 1224762"/>
              <a:gd name="connsiteX25" fmla="*/ 694143 w 3040213"/>
              <a:gd name="connsiteY25" fmla="*/ 483898 h 1224762"/>
              <a:gd name="connsiteX26" fmla="*/ 694143 w 3040213"/>
              <a:gd name="connsiteY26" fmla="*/ 507259 h 1224762"/>
              <a:gd name="connsiteX27" fmla="*/ 737527 w 3040213"/>
              <a:gd name="connsiteY27" fmla="*/ 507259 h 1224762"/>
              <a:gd name="connsiteX28" fmla="*/ 737527 w 3040213"/>
              <a:gd name="connsiteY28" fmla="*/ 537294 h 1224762"/>
              <a:gd name="connsiteX29" fmla="*/ 794260 w 3040213"/>
              <a:gd name="connsiteY29" fmla="*/ 537294 h 1224762"/>
              <a:gd name="connsiteX30" fmla="*/ 794260 w 3040213"/>
              <a:gd name="connsiteY30" fmla="*/ 570666 h 1224762"/>
              <a:gd name="connsiteX31" fmla="*/ 937761 w 3040213"/>
              <a:gd name="connsiteY31" fmla="*/ 570666 h 1224762"/>
              <a:gd name="connsiteX32" fmla="*/ 937761 w 3040213"/>
              <a:gd name="connsiteY32" fmla="*/ 600701 h 1224762"/>
              <a:gd name="connsiteX33" fmla="*/ 977807 w 3040213"/>
              <a:gd name="connsiteY33" fmla="*/ 600701 h 1224762"/>
              <a:gd name="connsiteX34" fmla="*/ 977807 w 3040213"/>
              <a:gd name="connsiteY34" fmla="*/ 624061 h 1224762"/>
              <a:gd name="connsiteX35" fmla="*/ 1011180 w 3040213"/>
              <a:gd name="connsiteY35" fmla="*/ 624061 h 1224762"/>
              <a:gd name="connsiteX36" fmla="*/ 1011180 w 3040213"/>
              <a:gd name="connsiteY36" fmla="*/ 654096 h 1224762"/>
              <a:gd name="connsiteX37" fmla="*/ 1084599 w 3040213"/>
              <a:gd name="connsiteY37" fmla="*/ 654096 h 1224762"/>
              <a:gd name="connsiteX38" fmla="*/ 1084599 w 3040213"/>
              <a:gd name="connsiteY38" fmla="*/ 687469 h 1224762"/>
              <a:gd name="connsiteX39" fmla="*/ 1131320 w 3040213"/>
              <a:gd name="connsiteY39" fmla="*/ 687469 h 1224762"/>
              <a:gd name="connsiteX40" fmla="*/ 1131320 w 3040213"/>
              <a:gd name="connsiteY40" fmla="*/ 710829 h 1224762"/>
              <a:gd name="connsiteX41" fmla="*/ 1198064 w 3040213"/>
              <a:gd name="connsiteY41" fmla="*/ 710829 h 1224762"/>
              <a:gd name="connsiteX42" fmla="*/ 1198064 w 3040213"/>
              <a:gd name="connsiteY42" fmla="*/ 740864 h 1224762"/>
              <a:gd name="connsiteX43" fmla="*/ 1231437 w 3040213"/>
              <a:gd name="connsiteY43" fmla="*/ 740864 h 1224762"/>
              <a:gd name="connsiteX44" fmla="*/ 1231437 w 3040213"/>
              <a:gd name="connsiteY44" fmla="*/ 777574 h 1224762"/>
              <a:gd name="connsiteX45" fmla="*/ 1238111 w 3040213"/>
              <a:gd name="connsiteY45" fmla="*/ 777574 h 1224762"/>
              <a:gd name="connsiteX46" fmla="*/ 1238111 w 3040213"/>
              <a:gd name="connsiteY46" fmla="*/ 807609 h 1224762"/>
              <a:gd name="connsiteX47" fmla="*/ 1318204 w 3040213"/>
              <a:gd name="connsiteY47" fmla="*/ 807609 h 1224762"/>
              <a:gd name="connsiteX48" fmla="*/ 1318204 w 3040213"/>
              <a:gd name="connsiteY48" fmla="*/ 807609 h 1224762"/>
              <a:gd name="connsiteX49" fmla="*/ 1318204 w 3040213"/>
              <a:gd name="connsiteY49" fmla="*/ 827632 h 1224762"/>
              <a:gd name="connsiteX50" fmla="*/ 1374937 w 3040213"/>
              <a:gd name="connsiteY50" fmla="*/ 827632 h 1224762"/>
              <a:gd name="connsiteX51" fmla="*/ 1374937 w 3040213"/>
              <a:gd name="connsiteY51" fmla="*/ 857667 h 1224762"/>
              <a:gd name="connsiteX52" fmla="*/ 1488403 w 3040213"/>
              <a:gd name="connsiteY52" fmla="*/ 857667 h 1224762"/>
              <a:gd name="connsiteX53" fmla="*/ 1488403 w 3040213"/>
              <a:gd name="connsiteY53" fmla="*/ 884365 h 1224762"/>
              <a:gd name="connsiteX54" fmla="*/ 1518438 w 3040213"/>
              <a:gd name="connsiteY54" fmla="*/ 884365 h 1224762"/>
              <a:gd name="connsiteX55" fmla="*/ 1518438 w 3040213"/>
              <a:gd name="connsiteY55" fmla="*/ 911063 h 1224762"/>
              <a:gd name="connsiteX56" fmla="*/ 1902219 w 3040213"/>
              <a:gd name="connsiteY56" fmla="*/ 911063 h 1224762"/>
              <a:gd name="connsiteX57" fmla="*/ 1902219 w 3040213"/>
              <a:gd name="connsiteY57" fmla="*/ 984482 h 1224762"/>
              <a:gd name="connsiteX58" fmla="*/ 1928917 w 3040213"/>
              <a:gd name="connsiteY58" fmla="*/ 984482 h 1224762"/>
              <a:gd name="connsiteX59" fmla="*/ 1928917 w 3040213"/>
              <a:gd name="connsiteY59" fmla="*/ 1011180 h 1224762"/>
              <a:gd name="connsiteX60" fmla="*/ 2045720 w 3040213"/>
              <a:gd name="connsiteY60" fmla="*/ 1011180 h 1224762"/>
              <a:gd name="connsiteX61" fmla="*/ 2045720 w 3040213"/>
              <a:gd name="connsiteY61" fmla="*/ 1087936 h 1224762"/>
              <a:gd name="connsiteX62" fmla="*/ 2269314 w 3040213"/>
              <a:gd name="connsiteY62" fmla="*/ 1087936 h 1224762"/>
              <a:gd name="connsiteX63" fmla="*/ 2269314 w 3040213"/>
              <a:gd name="connsiteY63" fmla="*/ 1224762 h 1224762"/>
              <a:gd name="connsiteX64" fmla="*/ 3040213 w 3040213"/>
              <a:gd name="connsiteY64" fmla="*/ 1224762 h 122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40213" h="1224762">
                <a:moveTo>
                  <a:pt x="0" y="0"/>
                </a:moveTo>
                <a:lnTo>
                  <a:pt x="100117" y="0"/>
                </a:lnTo>
                <a:lnTo>
                  <a:pt x="100117" y="33372"/>
                </a:lnTo>
                <a:lnTo>
                  <a:pt x="143501" y="33372"/>
                </a:lnTo>
                <a:lnTo>
                  <a:pt x="143501" y="60070"/>
                </a:lnTo>
                <a:lnTo>
                  <a:pt x="307025" y="60070"/>
                </a:lnTo>
                <a:lnTo>
                  <a:pt x="307025" y="106791"/>
                </a:lnTo>
                <a:lnTo>
                  <a:pt x="340397" y="106791"/>
                </a:lnTo>
                <a:lnTo>
                  <a:pt x="340397" y="130152"/>
                </a:lnTo>
                <a:lnTo>
                  <a:pt x="367095" y="130152"/>
                </a:lnTo>
                <a:lnTo>
                  <a:pt x="367095" y="193559"/>
                </a:lnTo>
                <a:lnTo>
                  <a:pt x="383781" y="193559"/>
                </a:lnTo>
                <a:lnTo>
                  <a:pt x="383781" y="253629"/>
                </a:lnTo>
                <a:lnTo>
                  <a:pt x="453863" y="253629"/>
                </a:lnTo>
                <a:lnTo>
                  <a:pt x="453863" y="283664"/>
                </a:lnTo>
                <a:lnTo>
                  <a:pt x="483898" y="283664"/>
                </a:lnTo>
                <a:lnTo>
                  <a:pt x="483898" y="307025"/>
                </a:lnTo>
                <a:lnTo>
                  <a:pt x="490572" y="307025"/>
                </a:lnTo>
                <a:lnTo>
                  <a:pt x="490572" y="343734"/>
                </a:lnTo>
                <a:lnTo>
                  <a:pt x="553980" y="343734"/>
                </a:lnTo>
                <a:lnTo>
                  <a:pt x="553980" y="373769"/>
                </a:lnTo>
                <a:lnTo>
                  <a:pt x="587352" y="373769"/>
                </a:lnTo>
                <a:lnTo>
                  <a:pt x="587352" y="393793"/>
                </a:lnTo>
                <a:lnTo>
                  <a:pt x="634073" y="393793"/>
                </a:lnTo>
                <a:lnTo>
                  <a:pt x="634073" y="483898"/>
                </a:lnTo>
                <a:lnTo>
                  <a:pt x="694143" y="483898"/>
                </a:lnTo>
                <a:lnTo>
                  <a:pt x="694143" y="507259"/>
                </a:lnTo>
                <a:lnTo>
                  <a:pt x="737527" y="507259"/>
                </a:lnTo>
                <a:lnTo>
                  <a:pt x="737527" y="537294"/>
                </a:lnTo>
                <a:lnTo>
                  <a:pt x="794260" y="537294"/>
                </a:lnTo>
                <a:lnTo>
                  <a:pt x="794260" y="570666"/>
                </a:lnTo>
                <a:lnTo>
                  <a:pt x="937761" y="570666"/>
                </a:lnTo>
                <a:lnTo>
                  <a:pt x="937761" y="600701"/>
                </a:lnTo>
                <a:lnTo>
                  <a:pt x="977807" y="600701"/>
                </a:lnTo>
                <a:lnTo>
                  <a:pt x="977807" y="624061"/>
                </a:lnTo>
                <a:lnTo>
                  <a:pt x="1011180" y="624061"/>
                </a:lnTo>
                <a:lnTo>
                  <a:pt x="1011180" y="654096"/>
                </a:lnTo>
                <a:lnTo>
                  <a:pt x="1084599" y="654096"/>
                </a:lnTo>
                <a:lnTo>
                  <a:pt x="1084599" y="687469"/>
                </a:lnTo>
                <a:lnTo>
                  <a:pt x="1131320" y="687469"/>
                </a:lnTo>
                <a:lnTo>
                  <a:pt x="1131320" y="710829"/>
                </a:lnTo>
                <a:lnTo>
                  <a:pt x="1198064" y="710829"/>
                </a:lnTo>
                <a:lnTo>
                  <a:pt x="1198064" y="740864"/>
                </a:lnTo>
                <a:lnTo>
                  <a:pt x="1231437" y="740864"/>
                </a:lnTo>
                <a:lnTo>
                  <a:pt x="1231437" y="777574"/>
                </a:lnTo>
                <a:lnTo>
                  <a:pt x="1238111" y="777574"/>
                </a:lnTo>
                <a:lnTo>
                  <a:pt x="1238111" y="807609"/>
                </a:lnTo>
                <a:lnTo>
                  <a:pt x="1318204" y="807609"/>
                </a:lnTo>
                <a:lnTo>
                  <a:pt x="1318204" y="807609"/>
                </a:lnTo>
                <a:lnTo>
                  <a:pt x="1318204" y="827632"/>
                </a:lnTo>
                <a:lnTo>
                  <a:pt x="1374937" y="827632"/>
                </a:lnTo>
                <a:lnTo>
                  <a:pt x="1374937" y="857667"/>
                </a:lnTo>
                <a:lnTo>
                  <a:pt x="1488403" y="857667"/>
                </a:lnTo>
                <a:lnTo>
                  <a:pt x="1488403" y="884365"/>
                </a:lnTo>
                <a:lnTo>
                  <a:pt x="1518438" y="884365"/>
                </a:lnTo>
                <a:lnTo>
                  <a:pt x="1518438" y="911063"/>
                </a:lnTo>
                <a:lnTo>
                  <a:pt x="1902219" y="911063"/>
                </a:lnTo>
                <a:lnTo>
                  <a:pt x="1902219" y="984482"/>
                </a:lnTo>
                <a:lnTo>
                  <a:pt x="1928917" y="984482"/>
                </a:lnTo>
                <a:lnTo>
                  <a:pt x="1928917" y="1011180"/>
                </a:lnTo>
                <a:lnTo>
                  <a:pt x="2045720" y="1011180"/>
                </a:lnTo>
                <a:lnTo>
                  <a:pt x="2045720" y="1087936"/>
                </a:lnTo>
                <a:lnTo>
                  <a:pt x="2269314" y="1087936"/>
                </a:lnTo>
                <a:lnTo>
                  <a:pt x="2269314" y="1224762"/>
                </a:lnTo>
                <a:lnTo>
                  <a:pt x="3040213" y="1224762"/>
                </a:lnTo>
              </a:path>
            </a:pathLst>
          </a:custGeom>
          <a:noFill/>
          <a:ln w="28575">
            <a:solidFill>
              <a:schemeClr val="accent1"/>
            </a:solidFill>
            <a:miter lim="800000"/>
            <a:headEnd/>
            <a:tailEnd/>
          </a:ln>
        </p:spPr>
        <p:txBody>
          <a:bodyPr rtlCol="0" anchor="ctr"/>
          <a:lstStyle/>
          <a:p>
            <a:pPr algn="ctr"/>
            <a:endParaRPr lang="en-US"/>
          </a:p>
        </p:txBody>
      </p:sp>
      <p:sp>
        <p:nvSpPr>
          <p:cNvPr id="78" name="Freeform: Shape 77">
            <a:extLst>
              <a:ext uri="{FF2B5EF4-FFF2-40B4-BE49-F238E27FC236}">
                <a16:creationId xmlns:a16="http://schemas.microsoft.com/office/drawing/2014/main" id="{9CFF42F4-C255-41C5-9C7E-111C98B7E840}"/>
              </a:ext>
            </a:extLst>
          </p:cNvPr>
          <p:cNvSpPr/>
          <p:nvPr/>
        </p:nvSpPr>
        <p:spPr bwMode="auto">
          <a:xfrm>
            <a:off x="2199232" y="1945603"/>
            <a:ext cx="3040213" cy="954447"/>
          </a:xfrm>
          <a:custGeom>
            <a:avLst/>
            <a:gdLst>
              <a:gd name="connsiteX0" fmla="*/ 0 w 3040213"/>
              <a:gd name="connsiteY0" fmla="*/ 0 h 954447"/>
              <a:gd name="connsiteX1" fmla="*/ 293676 w 3040213"/>
              <a:gd name="connsiteY1" fmla="*/ 0 h 954447"/>
              <a:gd name="connsiteX2" fmla="*/ 293676 w 3040213"/>
              <a:gd name="connsiteY2" fmla="*/ 36709 h 954447"/>
              <a:gd name="connsiteX3" fmla="*/ 360421 w 3040213"/>
              <a:gd name="connsiteY3" fmla="*/ 36709 h 954447"/>
              <a:gd name="connsiteX4" fmla="*/ 360421 w 3040213"/>
              <a:gd name="connsiteY4" fmla="*/ 60070 h 954447"/>
              <a:gd name="connsiteX5" fmla="*/ 360421 w 3040213"/>
              <a:gd name="connsiteY5" fmla="*/ 73419 h 954447"/>
              <a:gd name="connsiteX6" fmla="*/ 574003 w 3040213"/>
              <a:gd name="connsiteY6" fmla="*/ 73419 h 954447"/>
              <a:gd name="connsiteX7" fmla="*/ 574003 w 3040213"/>
              <a:gd name="connsiteY7" fmla="*/ 96779 h 954447"/>
              <a:gd name="connsiteX8" fmla="*/ 617387 w 3040213"/>
              <a:gd name="connsiteY8" fmla="*/ 96779 h 954447"/>
              <a:gd name="connsiteX9" fmla="*/ 617387 w 3040213"/>
              <a:gd name="connsiteY9" fmla="*/ 176873 h 954447"/>
              <a:gd name="connsiteX10" fmla="*/ 680794 w 3040213"/>
              <a:gd name="connsiteY10" fmla="*/ 176873 h 954447"/>
              <a:gd name="connsiteX11" fmla="*/ 680794 w 3040213"/>
              <a:gd name="connsiteY11" fmla="*/ 203571 h 954447"/>
              <a:gd name="connsiteX12" fmla="*/ 727515 w 3040213"/>
              <a:gd name="connsiteY12" fmla="*/ 203571 h 954447"/>
              <a:gd name="connsiteX13" fmla="*/ 727515 w 3040213"/>
              <a:gd name="connsiteY13" fmla="*/ 240280 h 954447"/>
              <a:gd name="connsiteX14" fmla="*/ 921075 w 3040213"/>
              <a:gd name="connsiteY14" fmla="*/ 240280 h 954447"/>
              <a:gd name="connsiteX15" fmla="*/ 921075 w 3040213"/>
              <a:gd name="connsiteY15" fmla="*/ 280327 h 954447"/>
              <a:gd name="connsiteX16" fmla="*/ 991156 w 3040213"/>
              <a:gd name="connsiteY16" fmla="*/ 280327 h 954447"/>
              <a:gd name="connsiteX17" fmla="*/ 991156 w 3040213"/>
              <a:gd name="connsiteY17" fmla="*/ 280327 h 954447"/>
              <a:gd name="connsiteX18" fmla="*/ 991156 w 3040213"/>
              <a:gd name="connsiteY18" fmla="*/ 313699 h 954447"/>
              <a:gd name="connsiteX19" fmla="*/ 1067913 w 3040213"/>
              <a:gd name="connsiteY19" fmla="*/ 313699 h 954447"/>
              <a:gd name="connsiteX20" fmla="*/ 1067913 w 3040213"/>
              <a:gd name="connsiteY20" fmla="*/ 340397 h 954447"/>
              <a:gd name="connsiteX21" fmla="*/ 1131320 w 3040213"/>
              <a:gd name="connsiteY21" fmla="*/ 340397 h 954447"/>
              <a:gd name="connsiteX22" fmla="*/ 1131320 w 3040213"/>
              <a:gd name="connsiteY22" fmla="*/ 380444 h 954447"/>
              <a:gd name="connsiteX23" fmla="*/ 1191390 w 3040213"/>
              <a:gd name="connsiteY23" fmla="*/ 380444 h 954447"/>
              <a:gd name="connsiteX24" fmla="*/ 1191390 w 3040213"/>
              <a:gd name="connsiteY24" fmla="*/ 410479 h 954447"/>
              <a:gd name="connsiteX25" fmla="*/ 1214750 w 3040213"/>
              <a:gd name="connsiteY25" fmla="*/ 410479 h 954447"/>
              <a:gd name="connsiteX26" fmla="*/ 1214750 w 3040213"/>
              <a:gd name="connsiteY26" fmla="*/ 440514 h 954447"/>
              <a:gd name="connsiteX27" fmla="*/ 1241448 w 3040213"/>
              <a:gd name="connsiteY27" fmla="*/ 440514 h 954447"/>
              <a:gd name="connsiteX28" fmla="*/ 1241448 w 3040213"/>
              <a:gd name="connsiteY28" fmla="*/ 487235 h 954447"/>
              <a:gd name="connsiteX29" fmla="*/ 1298181 w 3040213"/>
              <a:gd name="connsiteY29" fmla="*/ 487235 h 954447"/>
              <a:gd name="connsiteX30" fmla="*/ 1298181 w 3040213"/>
              <a:gd name="connsiteY30" fmla="*/ 513933 h 954447"/>
              <a:gd name="connsiteX31" fmla="*/ 1361588 w 3040213"/>
              <a:gd name="connsiteY31" fmla="*/ 513933 h 954447"/>
              <a:gd name="connsiteX32" fmla="*/ 1361588 w 3040213"/>
              <a:gd name="connsiteY32" fmla="*/ 553979 h 954447"/>
              <a:gd name="connsiteX33" fmla="*/ 1491740 w 3040213"/>
              <a:gd name="connsiteY33" fmla="*/ 553979 h 954447"/>
              <a:gd name="connsiteX34" fmla="*/ 1491740 w 3040213"/>
              <a:gd name="connsiteY34" fmla="*/ 590689 h 954447"/>
              <a:gd name="connsiteX35" fmla="*/ 1872184 w 3040213"/>
              <a:gd name="connsiteY35" fmla="*/ 590689 h 954447"/>
              <a:gd name="connsiteX36" fmla="*/ 1872184 w 3040213"/>
              <a:gd name="connsiteY36" fmla="*/ 657433 h 954447"/>
              <a:gd name="connsiteX37" fmla="*/ 1908894 w 3040213"/>
              <a:gd name="connsiteY37" fmla="*/ 657433 h 954447"/>
              <a:gd name="connsiteX38" fmla="*/ 1908894 w 3040213"/>
              <a:gd name="connsiteY38" fmla="*/ 697480 h 954447"/>
              <a:gd name="connsiteX39" fmla="*/ 2032371 w 3040213"/>
              <a:gd name="connsiteY39" fmla="*/ 697480 h 954447"/>
              <a:gd name="connsiteX40" fmla="*/ 2032371 w 3040213"/>
              <a:gd name="connsiteY40" fmla="*/ 797597 h 954447"/>
              <a:gd name="connsiteX41" fmla="*/ 2235942 w 3040213"/>
              <a:gd name="connsiteY41" fmla="*/ 797597 h 954447"/>
              <a:gd name="connsiteX42" fmla="*/ 2235942 w 3040213"/>
              <a:gd name="connsiteY42" fmla="*/ 954447 h 954447"/>
              <a:gd name="connsiteX43" fmla="*/ 3040213 w 3040213"/>
              <a:gd name="connsiteY43" fmla="*/ 954447 h 95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40213" h="954447">
                <a:moveTo>
                  <a:pt x="0" y="0"/>
                </a:moveTo>
                <a:lnTo>
                  <a:pt x="293676" y="0"/>
                </a:lnTo>
                <a:lnTo>
                  <a:pt x="293676" y="36709"/>
                </a:lnTo>
                <a:lnTo>
                  <a:pt x="360421" y="36709"/>
                </a:lnTo>
                <a:lnTo>
                  <a:pt x="360421" y="60070"/>
                </a:lnTo>
                <a:lnTo>
                  <a:pt x="360421" y="73419"/>
                </a:lnTo>
                <a:lnTo>
                  <a:pt x="574003" y="73419"/>
                </a:lnTo>
                <a:lnTo>
                  <a:pt x="574003" y="96779"/>
                </a:lnTo>
                <a:lnTo>
                  <a:pt x="617387" y="96779"/>
                </a:lnTo>
                <a:lnTo>
                  <a:pt x="617387" y="176873"/>
                </a:lnTo>
                <a:lnTo>
                  <a:pt x="680794" y="176873"/>
                </a:lnTo>
                <a:lnTo>
                  <a:pt x="680794" y="203571"/>
                </a:lnTo>
                <a:lnTo>
                  <a:pt x="727515" y="203571"/>
                </a:lnTo>
                <a:lnTo>
                  <a:pt x="727515" y="240280"/>
                </a:lnTo>
                <a:lnTo>
                  <a:pt x="921075" y="240280"/>
                </a:lnTo>
                <a:lnTo>
                  <a:pt x="921075" y="280327"/>
                </a:lnTo>
                <a:lnTo>
                  <a:pt x="991156" y="280327"/>
                </a:lnTo>
                <a:lnTo>
                  <a:pt x="991156" y="280327"/>
                </a:lnTo>
                <a:lnTo>
                  <a:pt x="991156" y="313699"/>
                </a:lnTo>
                <a:lnTo>
                  <a:pt x="1067913" y="313699"/>
                </a:lnTo>
                <a:lnTo>
                  <a:pt x="1067913" y="340397"/>
                </a:lnTo>
                <a:lnTo>
                  <a:pt x="1131320" y="340397"/>
                </a:lnTo>
                <a:lnTo>
                  <a:pt x="1131320" y="380444"/>
                </a:lnTo>
                <a:lnTo>
                  <a:pt x="1191390" y="380444"/>
                </a:lnTo>
                <a:lnTo>
                  <a:pt x="1191390" y="410479"/>
                </a:lnTo>
                <a:lnTo>
                  <a:pt x="1214750" y="410479"/>
                </a:lnTo>
                <a:lnTo>
                  <a:pt x="1214750" y="440514"/>
                </a:lnTo>
                <a:lnTo>
                  <a:pt x="1241448" y="440514"/>
                </a:lnTo>
                <a:lnTo>
                  <a:pt x="1241448" y="487235"/>
                </a:lnTo>
                <a:lnTo>
                  <a:pt x="1298181" y="487235"/>
                </a:lnTo>
                <a:lnTo>
                  <a:pt x="1298181" y="513933"/>
                </a:lnTo>
                <a:lnTo>
                  <a:pt x="1361588" y="513933"/>
                </a:lnTo>
                <a:lnTo>
                  <a:pt x="1361588" y="553979"/>
                </a:lnTo>
                <a:lnTo>
                  <a:pt x="1491740" y="553979"/>
                </a:lnTo>
                <a:lnTo>
                  <a:pt x="1491740" y="590689"/>
                </a:lnTo>
                <a:lnTo>
                  <a:pt x="1872184" y="590689"/>
                </a:lnTo>
                <a:lnTo>
                  <a:pt x="1872184" y="657433"/>
                </a:lnTo>
                <a:lnTo>
                  <a:pt x="1908894" y="657433"/>
                </a:lnTo>
                <a:lnTo>
                  <a:pt x="1908894" y="697480"/>
                </a:lnTo>
                <a:lnTo>
                  <a:pt x="2032371" y="697480"/>
                </a:lnTo>
                <a:lnTo>
                  <a:pt x="2032371" y="797597"/>
                </a:lnTo>
                <a:lnTo>
                  <a:pt x="2235942" y="797597"/>
                </a:lnTo>
                <a:lnTo>
                  <a:pt x="2235942" y="954447"/>
                </a:lnTo>
                <a:lnTo>
                  <a:pt x="3040213" y="954447"/>
                </a:lnTo>
              </a:path>
            </a:pathLst>
          </a:custGeom>
          <a:noFill/>
          <a:ln w="28575">
            <a:solidFill>
              <a:schemeClr val="accent2"/>
            </a:solidFill>
            <a:miter lim="800000"/>
            <a:headEnd/>
            <a:tailEnd/>
          </a:ln>
        </p:spPr>
        <p:txBody>
          <a:bodyPr rtlCol="0" anchor="ctr"/>
          <a:lstStyle/>
          <a:p>
            <a:pPr algn="ctr"/>
            <a:endParaRPr lang="en-US"/>
          </a:p>
        </p:txBody>
      </p:sp>
      <p:grpSp>
        <p:nvGrpSpPr>
          <p:cNvPr id="102" name="Group 101">
            <a:extLst>
              <a:ext uri="{FF2B5EF4-FFF2-40B4-BE49-F238E27FC236}">
                <a16:creationId xmlns:a16="http://schemas.microsoft.com/office/drawing/2014/main" id="{6754EB4E-4712-444E-9F3D-12A675154734}"/>
              </a:ext>
            </a:extLst>
          </p:cNvPr>
          <p:cNvGrpSpPr/>
          <p:nvPr/>
        </p:nvGrpSpPr>
        <p:grpSpPr>
          <a:xfrm>
            <a:off x="3330553" y="2585498"/>
            <a:ext cx="1908892" cy="652760"/>
            <a:chOff x="3330553" y="2585498"/>
            <a:chExt cx="1908892" cy="652760"/>
          </a:xfrm>
        </p:grpSpPr>
        <p:cxnSp>
          <p:nvCxnSpPr>
            <p:cNvPr id="80" name="Straight Connector 79">
              <a:extLst>
                <a:ext uri="{FF2B5EF4-FFF2-40B4-BE49-F238E27FC236}">
                  <a16:creationId xmlns:a16="http://schemas.microsoft.com/office/drawing/2014/main" id="{2ED657AD-3B78-451D-AC74-9BE5AB274F82}"/>
                </a:ext>
              </a:extLst>
            </p:cNvPr>
            <p:cNvCxnSpPr/>
            <p:nvPr/>
          </p:nvCxnSpPr>
          <p:spPr bwMode="auto">
            <a:xfrm>
              <a:off x="3330553" y="258549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E444C4F-CC40-4BD6-A926-5A235FA36F00}"/>
                </a:ext>
              </a:extLst>
            </p:cNvPr>
            <p:cNvCxnSpPr/>
            <p:nvPr/>
          </p:nvCxnSpPr>
          <p:spPr bwMode="auto">
            <a:xfrm>
              <a:off x="3639239" y="274620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9B03C34-FF35-40C8-ABD3-6338443CA6F0}"/>
                </a:ext>
              </a:extLst>
            </p:cNvPr>
            <p:cNvCxnSpPr/>
            <p:nvPr/>
          </p:nvCxnSpPr>
          <p:spPr bwMode="auto">
            <a:xfrm>
              <a:off x="3908809"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587CF36-A279-4F93-9790-0936055881C2}"/>
                </a:ext>
              </a:extLst>
            </p:cNvPr>
            <p:cNvCxnSpPr/>
            <p:nvPr/>
          </p:nvCxnSpPr>
          <p:spPr bwMode="auto">
            <a:xfrm>
              <a:off x="3996698" y="2800194"/>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8D69FBD-B706-4C25-A634-2F3BC857197D}"/>
                </a:ext>
              </a:extLst>
            </p:cNvPr>
            <p:cNvCxnSpPr/>
            <p:nvPr/>
          </p:nvCxnSpPr>
          <p:spPr bwMode="auto">
            <a:xfrm>
              <a:off x="4052067"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DA3E824-4396-4E3A-9A69-C17F161804E7}"/>
                </a:ext>
              </a:extLst>
            </p:cNvPr>
            <p:cNvCxnSpPr/>
            <p:nvPr/>
          </p:nvCxnSpPr>
          <p:spPr bwMode="auto">
            <a:xfrm>
              <a:off x="4085315"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165D5DE-576B-408E-86F9-D2D289A85073}"/>
                </a:ext>
              </a:extLst>
            </p:cNvPr>
            <p:cNvCxnSpPr/>
            <p:nvPr/>
          </p:nvCxnSpPr>
          <p:spPr bwMode="auto">
            <a:xfrm>
              <a:off x="4129041"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A654717-99F6-4376-8EAB-9B21C30F42F8}"/>
                </a:ext>
              </a:extLst>
            </p:cNvPr>
            <p:cNvCxnSpPr/>
            <p:nvPr/>
          </p:nvCxnSpPr>
          <p:spPr bwMode="auto">
            <a:xfrm>
              <a:off x="4165748"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7049C13-AECE-49AC-B6A2-8C54DF082B45}"/>
                </a:ext>
              </a:extLst>
            </p:cNvPr>
            <p:cNvCxnSpPr/>
            <p:nvPr/>
          </p:nvCxnSpPr>
          <p:spPr bwMode="auto">
            <a:xfrm>
              <a:off x="4239010"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45AC9AB-66D1-44F0-B935-35D8F7E9651A}"/>
                </a:ext>
              </a:extLst>
            </p:cNvPr>
            <p:cNvCxnSpPr/>
            <p:nvPr/>
          </p:nvCxnSpPr>
          <p:spPr bwMode="auto">
            <a:xfrm>
              <a:off x="4255133"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49A138F-4213-4AC1-918B-893B5473B183}"/>
                </a:ext>
              </a:extLst>
            </p:cNvPr>
            <p:cNvCxnSpPr/>
            <p:nvPr/>
          </p:nvCxnSpPr>
          <p:spPr bwMode="auto">
            <a:xfrm>
              <a:off x="4293517"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29A4839-72AD-429B-A08B-231997670E0B}"/>
                </a:ext>
              </a:extLst>
            </p:cNvPr>
            <p:cNvCxnSpPr/>
            <p:nvPr/>
          </p:nvCxnSpPr>
          <p:spPr bwMode="auto">
            <a:xfrm>
              <a:off x="4336095"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71C805F-E976-403E-8C99-5DD38400AB91}"/>
                </a:ext>
              </a:extLst>
            </p:cNvPr>
            <p:cNvCxnSpPr/>
            <p:nvPr/>
          </p:nvCxnSpPr>
          <p:spPr bwMode="auto">
            <a:xfrm>
              <a:off x="4368571"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CCBED19-7A4F-4170-8800-B82D44992532}"/>
                </a:ext>
              </a:extLst>
            </p:cNvPr>
            <p:cNvCxnSpPr/>
            <p:nvPr/>
          </p:nvCxnSpPr>
          <p:spPr bwMode="auto">
            <a:xfrm>
              <a:off x="4400449"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51717D4-DCB3-4F4D-AD4C-88FB075D8902}"/>
                </a:ext>
              </a:extLst>
            </p:cNvPr>
            <p:cNvCxnSpPr/>
            <p:nvPr/>
          </p:nvCxnSpPr>
          <p:spPr bwMode="auto">
            <a:xfrm>
              <a:off x="4469278"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6BE64BF-71FA-4B1D-8425-9FE21C8F4883}"/>
                </a:ext>
              </a:extLst>
            </p:cNvPr>
            <p:cNvCxnSpPr/>
            <p:nvPr/>
          </p:nvCxnSpPr>
          <p:spPr bwMode="auto">
            <a:xfrm>
              <a:off x="4488189"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F0AFF2D-156A-48FC-85C2-C0C14E5E19B2}"/>
                </a:ext>
              </a:extLst>
            </p:cNvPr>
            <p:cNvCxnSpPr/>
            <p:nvPr/>
          </p:nvCxnSpPr>
          <p:spPr bwMode="auto">
            <a:xfrm>
              <a:off x="452721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73916849-4516-444C-AC16-D918445038AA}"/>
                </a:ext>
              </a:extLst>
            </p:cNvPr>
            <p:cNvCxnSpPr/>
            <p:nvPr/>
          </p:nvCxnSpPr>
          <p:spPr bwMode="auto">
            <a:xfrm>
              <a:off x="4569640" y="311470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4E63F9D-8242-461D-A310-330F23225787}"/>
                </a:ext>
              </a:extLst>
            </p:cNvPr>
            <p:cNvCxnSpPr/>
            <p:nvPr/>
          </p:nvCxnSpPr>
          <p:spPr bwMode="auto">
            <a:xfrm>
              <a:off x="4631714"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CE4DBE5-C435-4EAF-A73A-61C457E29743}"/>
                </a:ext>
              </a:extLst>
            </p:cNvPr>
            <p:cNvCxnSpPr/>
            <p:nvPr/>
          </p:nvCxnSpPr>
          <p:spPr bwMode="auto">
            <a:xfrm>
              <a:off x="469919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A7BDAF8-B2E0-4881-96F2-34675B333525}"/>
                </a:ext>
              </a:extLst>
            </p:cNvPr>
            <p:cNvCxnSpPr/>
            <p:nvPr/>
          </p:nvCxnSpPr>
          <p:spPr bwMode="auto">
            <a:xfrm>
              <a:off x="4743022"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FAAED21-DD80-40D1-9F8E-F97684AB457B}"/>
                </a:ext>
              </a:extLst>
            </p:cNvPr>
            <p:cNvCxnSpPr/>
            <p:nvPr/>
          </p:nvCxnSpPr>
          <p:spPr bwMode="auto">
            <a:xfrm>
              <a:off x="5239445" y="3115820"/>
              <a:ext cx="0" cy="122438"/>
            </a:xfrm>
            <a:prstGeom prst="line">
              <a:avLst/>
            </a:prstGeom>
            <a:noFill/>
            <a:ln w="28575" cap="flat" cmpd="sng" algn="ctr">
              <a:solidFill>
                <a:schemeClr val="accent1"/>
              </a:solidFill>
              <a:prstDash val="solid"/>
              <a:round/>
              <a:headEnd type="none" w="med" len="med"/>
              <a:tailEnd type="none" w="med" len="med"/>
            </a:ln>
            <a:effectLst/>
          </p:spPr>
        </p:cxnSp>
      </p:grpSp>
      <p:sp>
        <p:nvSpPr>
          <p:cNvPr id="103" name="Oval 102">
            <a:extLst>
              <a:ext uri="{FF2B5EF4-FFF2-40B4-BE49-F238E27FC236}">
                <a16:creationId xmlns:a16="http://schemas.microsoft.com/office/drawing/2014/main" id="{3D0E3DC6-A0D0-4FB7-9812-3CA7901E7415}"/>
              </a:ext>
            </a:extLst>
          </p:cNvPr>
          <p:cNvSpPr/>
          <p:nvPr/>
        </p:nvSpPr>
        <p:spPr bwMode="auto">
          <a:xfrm>
            <a:off x="3276832" y="2245277"/>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6764686C-9C39-4670-827A-B0B25DD99BFC}"/>
              </a:ext>
            </a:extLst>
          </p:cNvPr>
          <p:cNvSpPr/>
          <p:nvPr/>
        </p:nvSpPr>
        <p:spPr bwMode="auto">
          <a:xfrm>
            <a:off x="3583092" y="2459862"/>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549322CF-3586-4DB2-A19D-0FAB2CEFEE39}"/>
              </a:ext>
            </a:extLst>
          </p:cNvPr>
          <p:cNvSpPr/>
          <p:nvPr/>
        </p:nvSpPr>
        <p:spPr bwMode="auto">
          <a:xfrm>
            <a:off x="3861448" y="2494669"/>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BFB1CD5C-DF1F-4B98-B47D-4B5BBBA36164}"/>
              </a:ext>
            </a:extLst>
          </p:cNvPr>
          <p:cNvSpPr/>
          <p:nvPr/>
        </p:nvSpPr>
        <p:spPr bwMode="auto">
          <a:xfrm>
            <a:off x="3929710" y="2495645"/>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3E557162-15F4-4282-8CA1-DC34EF874A53}"/>
              </a:ext>
            </a:extLst>
          </p:cNvPr>
          <p:cNvSpPr/>
          <p:nvPr/>
        </p:nvSpPr>
        <p:spPr bwMode="auto">
          <a:xfrm>
            <a:off x="3970490" y="2494669"/>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3C1B9CC9-FF8F-420E-9CA3-0AD3DB8A2478}"/>
              </a:ext>
            </a:extLst>
          </p:cNvPr>
          <p:cNvSpPr/>
          <p:nvPr/>
        </p:nvSpPr>
        <p:spPr bwMode="auto">
          <a:xfrm>
            <a:off x="4004104" y="2494779"/>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B9DF2468-AEFA-483E-9A96-0660A00D9111}"/>
              </a:ext>
            </a:extLst>
          </p:cNvPr>
          <p:cNvSpPr/>
          <p:nvPr/>
        </p:nvSpPr>
        <p:spPr bwMode="auto">
          <a:xfrm>
            <a:off x="4033461" y="2496998"/>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8D58EC69-87F5-4DC3-B319-C441F8CAFE52}"/>
              </a:ext>
            </a:extLst>
          </p:cNvPr>
          <p:cNvSpPr/>
          <p:nvPr/>
        </p:nvSpPr>
        <p:spPr bwMode="auto">
          <a:xfrm>
            <a:off x="4079192" y="2612294"/>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A4B620FB-DBDC-46FE-8FD6-4C4350BD5853}"/>
              </a:ext>
            </a:extLst>
          </p:cNvPr>
          <p:cNvSpPr/>
          <p:nvPr/>
        </p:nvSpPr>
        <p:spPr bwMode="auto">
          <a:xfrm>
            <a:off x="4119728" y="2612294"/>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4994671C-4E10-4E3E-9FE1-599BFA92D2E0}"/>
              </a:ext>
            </a:extLst>
          </p:cNvPr>
          <p:cNvSpPr/>
          <p:nvPr/>
        </p:nvSpPr>
        <p:spPr bwMode="auto">
          <a:xfrm>
            <a:off x="4180942" y="2614483"/>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B8EF1A22-C56E-4793-BE8F-5649C3751F77}"/>
              </a:ext>
            </a:extLst>
          </p:cNvPr>
          <p:cNvSpPr/>
          <p:nvPr/>
        </p:nvSpPr>
        <p:spPr bwMode="auto">
          <a:xfrm>
            <a:off x="4220577" y="2705679"/>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AD683745-A8CE-4741-9030-8B46B3AA3EC3}"/>
              </a:ext>
            </a:extLst>
          </p:cNvPr>
          <p:cNvSpPr/>
          <p:nvPr/>
        </p:nvSpPr>
        <p:spPr bwMode="auto">
          <a:xfrm>
            <a:off x="4263950" y="2705441"/>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A84125B3-7105-443B-87E5-1CE6499FBD94}"/>
              </a:ext>
            </a:extLst>
          </p:cNvPr>
          <p:cNvSpPr/>
          <p:nvPr/>
        </p:nvSpPr>
        <p:spPr bwMode="auto">
          <a:xfrm>
            <a:off x="4301322" y="2702562"/>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1C80C3CD-8EF1-41F9-A105-3BB189CEE9E1}"/>
              </a:ext>
            </a:extLst>
          </p:cNvPr>
          <p:cNvSpPr/>
          <p:nvPr/>
        </p:nvSpPr>
        <p:spPr bwMode="auto">
          <a:xfrm>
            <a:off x="4346768" y="2704116"/>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61208D3F-70F3-4708-B8C9-56DED7BBD6C4}"/>
              </a:ext>
            </a:extLst>
          </p:cNvPr>
          <p:cNvSpPr/>
          <p:nvPr/>
        </p:nvSpPr>
        <p:spPr bwMode="auto">
          <a:xfrm>
            <a:off x="4415551" y="2861173"/>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9ADDC94F-A363-4A31-B7B8-77D7E2532C91}"/>
              </a:ext>
            </a:extLst>
          </p:cNvPr>
          <p:cNvSpPr/>
          <p:nvPr/>
        </p:nvSpPr>
        <p:spPr bwMode="auto">
          <a:xfrm>
            <a:off x="4465597" y="2858944"/>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D6876CA3-05FE-460B-A9CE-D122CDDF9DF6}"/>
              </a:ext>
            </a:extLst>
          </p:cNvPr>
          <p:cNvSpPr/>
          <p:nvPr/>
        </p:nvSpPr>
        <p:spPr bwMode="auto">
          <a:xfrm>
            <a:off x="4521285" y="2856715"/>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633F623E-A041-436C-9DB7-8FAF881A2DF2}"/>
              </a:ext>
            </a:extLst>
          </p:cNvPr>
          <p:cNvSpPr/>
          <p:nvPr/>
        </p:nvSpPr>
        <p:spPr bwMode="auto">
          <a:xfrm>
            <a:off x="4569845" y="2857665"/>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537E85C2-7128-4680-ABC5-647A6B8A9FCA}"/>
              </a:ext>
            </a:extLst>
          </p:cNvPr>
          <p:cNvSpPr/>
          <p:nvPr/>
        </p:nvSpPr>
        <p:spPr bwMode="auto">
          <a:xfrm>
            <a:off x="4654341" y="2855308"/>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72D61673-583C-438C-8385-2B818FA4F7A2}"/>
              </a:ext>
            </a:extLst>
          </p:cNvPr>
          <p:cNvSpPr/>
          <p:nvPr/>
        </p:nvSpPr>
        <p:spPr bwMode="auto">
          <a:xfrm>
            <a:off x="4693298" y="2855439"/>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67660DA4-BE6F-4636-A103-21DE49BB1394}"/>
              </a:ext>
            </a:extLst>
          </p:cNvPr>
          <p:cNvSpPr/>
          <p:nvPr/>
        </p:nvSpPr>
        <p:spPr bwMode="auto">
          <a:xfrm>
            <a:off x="5185728" y="2858286"/>
            <a:ext cx="86556" cy="86556"/>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TextBox 123">
            <a:extLst>
              <a:ext uri="{FF2B5EF4-FFF2-40B4-BE49-F238E27FC236}">
                <a16:creationId xmlns:a16="http://schemas.microsoft.com/office/drawing/2014/main" id="{1A3044D7-F64F-45E2-A36C-87FEC460846E}"/>
              </a:ext>
            </a:extLst>
          </p:cNvPr>
          <p:cNvSpPr txBox="1"/>
          <p:nvPr/>
        </p:nvSpPr>
        <p:spPr bwMode="auto">
          <a:xfrm rot="16200000">
            <a:off x="5420396" y="3126116"/>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p>
        </p:txBody>
      </p:sp>
      <p:sp>
        <p:nvSpPr>
          <p:cNvPr id="126" name="TextBox 125">
            <a:extLst>
              <a:ext uri="{FF2B5EF4-FFF2-40B4-BE49-F238E27FC236}">
                <a16:creationId xmlns:a16="http://schemas.microsoft.com/office/drawing/2014/main" id="{A5C4D08F-BE5A-40C4-A7F6-8DA314A3C06D}"/>
              </a:ext>
            </a:extLst>
          </p:cNvPr>
          <p:cNvSpPr txBox="1"/>
          <p:nvPr/>
        </p:nvSpPr>
        <p:spPr bwMode="auto">
          <a:xfrm>
            <a:off x="7686824" y="5006460"/>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27" name="Freeform: Shape 126">
            <a:extLst>
              <a:ext uri="{FF2B5EF4-FFF2-40B4-BE49-F238E27FC236}">
                <a16:creationId xmlns:a16="http://schemas.microsoft.com/office/drawing/2014/main" id="{F8AB4822-B5F2-4612-B5D3-B0C90AF6FB0B}"/>
              </a:ext>
            </a:extLst>
          </p:cNvPr>
          <p:cNvSpPr/>
          <p:nvPr/>
        </p:nvSpPr>
        <p:spPr bwMode="auto">
          <a:xfrm>
            <a:off x="7372733" y="1945013"/>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algn="ctr"/>
            <a:endParaRPr lang="en-US"/>
          </a:p>
        </p:txBody>
      </p:sp>
      <p:grpSp>
        <p:nvGrpSpPr>
          <p:cNvPr id="128" name="Group 127">
            <a:extLst>
              <a:ext uri="{FF2B5EF4-FFF2-40B4-BE49-F238E27FC236}">
                <a16:creationId xmlns:a16="http://schemas.microsoft.com/office/drawing/2014/main" id="{D9ECF7BE-B142-42D6-BAE2-C45717F10694}"/>
              </a:ext>
            </a:extLst>
          </p:cNvPr>
          <p:cNvGrpSpPr/>
          <p:nvPr/>
        </p:nvGrpSpPr>
        <p:grpSpPr>
          <a:xfrm>
            <a:off x="7313028" y="1953778"/>
            <a:ext cx="60385" cy="2752386"/>
            <a:chOff x="2140397" y="1953943"/>
            <a:chExt cx="60385" cy="2752386"/>
          </a:xfrm>
        </p:grpSpPr>
        <p:cxnSp>
          <p:nvCxnSpPr>
            <p:cNvPr id="129" name="Straight Connector 128">
              <a:extLst>
                <a:ext uri="{FF2B5EF4-FFF2-40B4-BE49-F238E27FC236}">
                  <a16:creationId xmlns:a16="http://schemas.microsoft.com/office/drawing/2014/main" id="{07EBA36D-CF09-46B3-8FF6-3E8699EC81C9}"/>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EAE2180-8519-45F7-AA4C-A054D782FE73}"/>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E6F6B6E-A455-4AA3-99E5-5248038C1D8F}"/>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538F14A-75C8-4AE8-90FE-0F6775B1D2D2}"/>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EA88679-DCAB-48FA-857C-A47CD0D275A4}"/>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A160B10-506C-4591-ADDA-F0C16FEDC924}"/>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135" name="TextBox 134">
            <a:extLst>
              <a:ext uri="{FF2B5EF4-FFF2-40B4-BE49-F238E27FC236}">
                <a16:creationId xmlns:a16="http://schemas.microsoft.com/office/drawing/2014/main" id="{CC3E9870-C545-4824-9F45-404961F79A51}"/>
              </a:ext>
            </a:extLst>
          </p:cNvPr>
          <p:cNvSpPr txBox="1"/>
          <p:nvPr/>
        </p:nvSpPr>
        <p:spPr bwMode="auto">
          <a:xfrm>
            <a:off x="6785302" y="1776518"/>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36" name="TextBox 135">
            <a:extLst>
              <a:ext uri="{FF2B5EF4-FFF2-40B4-BE49-F238E27FC236}">
                <a16:creationId xmlns:a16="http://schemas.microsoft.com/office/drawing/2014/main" id="{FB2EA346-93B1-4A76-9804-F3F8693A5218}"/>
              </a:ext>
            </a:extLst>
          </p:cNvPr>
          <p:cNvSpPr txBox="1"/>
          <p:nvPr/>
        </p:nvSpPr>
        <p:spPr bwMode="auto">
          <a:xfrm>
            <a:off x="6785302" y="2329170"/>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7" name="TextBox 136">
            <a:extLst>
              <a:ext uri="{FF2B5EF4-FFF2-40B4-BE49-F238E27FC236}">
                <a16:creationId xmlns:a16="http://schemas.microsoft.com/office/drawing/2014/main" id="{E3C7DB7E-BBD8-4602-8DC1-1B3711F3E2D3}"/>
              </a:ext>
            </a:extLst>
          </p:cNvPr>
          <p:cNvSpPr txBox="1"/>
          <p:nvPr/>
        </p:nvSpPr>
        <p:spPr bwMode="auto">
          <a:xfrm>
            <a:off x="6785302" y="288182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8" name="TextBox 137">
            <a:extLst>
              <a:ext uri="{FF2B5EF4-FFF2-40B4-BE49-F238E27FC236}">
                <a16:creationId xmlns:a16="http://schemas.microsoft.com/office/drawing/2014/main" id="{7F9FFA56-23A6-4100-B8BD-C4DD6C13F979}"/>
              </a:ext>
            </a:extLst>
          </p:cNvPr>
          <p:cNvSpPr txBox="1"/>
          <p:nvPr/>
        </p:nvSpPr>
        <p:spPr bwMode="auto">
          <a:xfrm>
            <a:off x="6785302" y="343447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9" name="TextBox 138">
            <a:extLst>
              <a:ext uri="{FF2B5EF4-FFF2-40B4-BE49-F238E27FC236}">
                <a16:creationId xmlns:a16="http://schemas.microsoft.com/office/drawing/2014/main" id="{0756D6F1-F2F4-45EA-A550-F07D278F8192}"/>
              </a:ext>
            </a:extLst>
          </p:cNvPr>
          <p:cNvSpPr txBox="1"/>
          <p:nvPr/>
        </p:nvSpPr>
        <p:spPr bwMode="auto">
          <a:xfrm>
            <a:off x="6785302" y="398712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40" name="TextBox 139">
            <a:extLst>
              <a:ext uri="{FF2B5EF4-FFF2-40B4-BE49-F238E27FC236}">
                <a16:creationId xmlns:a16="http://schemas.microsoft.com/office/drawing/2014/main" id="{278BE348-BECA-424D-AB89-F64C48663457}"/>
              </a:ext>
            </a:extLst>
          </p:cNvPr>
          <p:cNvSpPr txBox="1"/>
          <p:nvPr/>
        </p:nvSpPr>
        <p:spPr bwMode="auto">
          <a:xfrm>
            <a:off x="6785302" y="453977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41" name="Group 140">
            <a:extLst>
              <a:ext uri="{FF2B5EF4-FFF2-40B4-BE49-F238E27FC236}">
                <a16:creationId xmlns:a16="http://schemas.microsoft.com/office/drawing/2014/main" id="{602EC4C2-84CE-40D1-9130-3539A87FD22A}"/>
              </a:ext>
            </a:extLst>
          </p:cNvPr>
          <p:cNvGrpSpPr/>
          <p:nvPr/>
        </p:nvGrpSpPr>
        <p:grpSpPr>
          <a:xfrm>
            <a:off x="7372733" y="4712613"/>
            <a:ext cx="3216784" cy="64204"/>
            <a:chOff x="2200102" y="4712778"/>
            <a:chExt cx="3216784" cy="64204"/>
          </a:xfrm>
        </p:grpSpPr>
        <p:grpSp>
          <p:nvGrpSpPr>
            <p:cNvPr id="142" name="Group 141">
              <a:extLst>
                <a:ext uri="{FF2B5EF4-FFF2-40B4-BE49-F238E27FC236}">
                  <a16:creationId xmlns:a16="http://schemas.microsoft.com/office/drawing/2014/main" id="{440F6CE4-1496-4A12-823D-F32B83639C3F}"/>
                </a:ext>
              </a:extLst>
            </p:cNvPr>
            <p:cNvGrpSpPr/>
            <p:nvPr/>
          </p:nvGrpSpPr>
          <p:grpSpPr>
            <a:xfrm rot="5400000">
              <a:off x="2846060" y="4067814"/>
              <a:ext cx="62818" cy="1354734"/>
              <a:chOff x="2140397" y="1953943"/>
              <a:chExt cx="60385" cy="2752386"/>
            </a:xfrm>
          </p:grpSpPr>
          <p:cxnSp>
            <p:nvCxnSpPr>
              <p:cNvPr id="151" name="Straight Connector 150">
                <a:extLst>
                  <a:ext uri="{FF2B5EF4-FFF2-40B4-BE49-F238E27FC236}">
                    <a16:creationId xmlns:a16="http://schemas.microsoft.com/office/drawing/2014/main" id="{D6E46814-2F1C-43BD-B970-C90E0EE26525}"/>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B43003B-B27E-420E-9717-95A5336F4914}"/>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A6C2C7D-7B32-4E8E-A976-22B27DF4B03C}"/>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94E8410-EFC7-46C4-953F-D724C3B6953B}"/>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7F66E01-D600-456F-9804-06ABC22AAB45}"/>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B9DE8CD-9995-4182-803F-B10F967586E6}"/>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46A22AAB-805A-4E00-8F61-C1C233E735D3}"/>
                </a:ext>
              </a:extLst>
            </p:cNvPr>
            <p:cNvGrpSpPr/>
            <p:nvPr/>
          </p:nvGrpSpPr>
          <p:grpSpPr>
            <a:xfrm rot="5400000">
              <a:off x="4444874" y="4068206"/>
              <a:ext cx="62818" cy="1354734"/>
              <a:chOff x="2140397" y="1953943"/>
              <a:chExt cx="60385" cy="2752386"/>
            </a:xfrm>
          </p:grpSpPr>
          <p:cxnSp>
            <p:nvCxnSpPr>
              <p:cNvPr id="145" name="Straight Connector 144">
                <a:extLst>
                  <a:ext uri="{FF2B5EF4-FFF2-40B4-BE49-F238E27FC236}">
                    <a16:creationId xmlns:a16="http://schemas.microsoft.com/office/drawing/2014/main" id="{C3B22DC0-04D6-4B06-9FB3-1F3257DC6970}"/>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863B792-9962-4343-A9FA-29CDF2ED2897}"/>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86EA63C-AF77-47B5-921C-B723851BED2F}"/>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941AD2B-9368-4349-A709-D635548F06FA}"/>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5352EE8-5B0D-46D3-ADFD-3ADE6AA053A2}"/>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81B334D-AAF2-4B17-B39E-E624FDC80B3F}"/>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4" name="Straight Connector 143">
              <a:extLst>
                <a:ext uri="{FF2B5EF4-FFF2-40B4-BE49-F238E27FC236}">
                  <a16:creationId xmlns:a16="http://schemas.microsoft.com/office/drawing/2014/main" id="{EB4B8B3C-8400-4FC0-B393-38BB66E1F166}"/>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157" name="TextBox 156">
            <a:extLst>
              <a:ext uri="{FF2B5EF4-FFF2-40B4-BE49-F238E27FC236}">
                <a16:creationId xmlns:a16="http://schemas.microsoft.com/office/drawing/2014/main" id="{EBEF3E75-4F3F-4956-BA66-CBC4F049D457}"/>
              </a:ext>
            </a:extLst>
          </p:cNvPr>
          <p:cNvSpPr txBox="1"/>
          <p:nvPr/>
        </p:nvSpPr>
        <p:spPr bwMode="auto">
          <a:xfrm>
            <a:off x="7225758" y="472700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58" name="TextBox 157">
            <a:extLst>
              <a:ext uri="{FF2B5EF4-FFF2-40B4-BE49-F238E27FC236}">
                <a16:creationId xmlns:a16="http://schemas.microsoft.com/office/drawing/2014/main" id="{F9DAFE42-FDD2-497D-B75E-893F90B2F5CE}"/>
              </a:ext>
            </a:extLst>
          </p:cNvPr>
          <p:cNvSpPr txBox="1"/>
          <p:nvPr/>
        </p:nvSpPr>
        <p:spPr bwMode="auto">
          <a:xfrm>
            <a:off x="7500892" y="47248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59" name="TextBox 158">
            <a:extLst>
              <a:ext uri="{FF2B5EF4-FFF2-40B4-BE49-F238E27FC236}">
                <a16:creationId xmlns:a16="http://schemas.microsoft.com/office/drawing/2014/main" id="{74E1BB57-480B-4B8A-8B7F-F19E60BA7A18}"/>
              </a:ext>
            </a:extLst>
          </p:cNvPr>
          <p:cNvSpPr txBox="1"/>
          <p:nvPr/>
        </p:nvSpPr>
        <p:spPr bwMode="auto">
          <a:xfrm>
            <a:off x="7776266" y="47248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60" name="TextBox 159">
            <a:extLst>
              <a:ext uri="{FF2B5EF4-FFF2-40B4-BE49-F238E27FC236}">
                <a16:creationId xmlns:a16="http://schemas.microsoft.com/office/drawing/2014/main" id="{A258F29E-C23C-4467-91F4-1836C39BC4C6}"/>
              </a:ext>
            </a:extLst>
          </p:cNvPr>
          <p:cNvSpPr txBox="1"/>
          <p:nvPr/>
        </p:nvSpPr>
        <p:spPr bwMode="auto">
          <a:xfrm>
            <a:off x="8051400" y="47226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61" name="TextBox 160">
            <a:extLst>
              <a:ext uri="{FF2B5EF4-FFF2-40B4-BE49-F238E27FC236}">
                <a16:creationId xmlns:a16="http://schemas.microsoft.com/office/drawing/2014/main" id="{542FE81E-263E-4AE0-A69C-AFB2C9DB40AD}"/>
              </a:ext>
            </a:extLst>
          </p:cNvPr>
          <p:cNvSpPr txBox="1"/>
          <p:nvPr/>
        </p:nvSpPr>
        <p:spPr bwMode="auto">
          <a:xfrm>
            <a:off x="8257944" y="47164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62" name="TextBox 161">
            <a:extLst>
              <a:ext uri="{FF2B5EF4-FFF2-40B4-BE49-F238E27FC236}">
                <a16:creationId xmlns:a16="http://schemas.microsoft.com/office/drawing/2014/main" id="{B443519B-4B5D-48AD-911E-862BBA3F8F46}"/>
              </a:ext>
            </a:extLst>
          </p:cNvPr>
          <p:cNvSpPr txBox="1"/>
          <p:nvPr/>
        </p:nvSpPr>
        <p:spPr bwMode="auto">
          <a:xfrm>
            <a:off x="8533078" y="47143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63" name="TextBox 162">
            <a:extLst>
              <a:ext uri="{FF2B5EF4-FFF2-40B4-BE49-F238E27FC236}">
                <a16:creationId xmlns:a16="http://schemas.microsoft.com/office/drawing/2014/main" id="{277B1844-C7D8-489B-8F99-19973EFD5094}"/>
              </a:ext>
            </a:extLst>
          </p:cNvPr>
          <p:cNvSpPr txBox="1"/>
          <p:nvPr/>
        </p:nvSpPr>
        <p:spPr bwMode="auto">
          <a:xfrm>
            <a:off x="8786284" y="47143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64" name="TextBox 163">
            <a:extLst>
              <a:ext uri="{FF2B5EF4-FFF2-40B4-BE49-F238E27FC236}">
                <a16:creationId xmlns:a16="http://schemas.microsoft.com/office/drawing/2014/main" id="{B967E5E5-CE65-4CE9-8D4F-9059039CB6EB}"/>
              </a:ext>
            </a:extLst>
          </p:cNvPr>
          <p:cNvSpPr txBox="1"/>
          <p:nvPr/>
        </p:nvSpPr>
        <p:spPr bwMode="auto">
          <a:xfrm>
            <a:off x="9061418" y="47121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65" name="TextBox 164">
            <a:extLst>
              <a:ext uri="{FF2B5EF4-FFF2-40B4-BE49-F238E27FC236}">
                <a16:creationId xmlns:a16="http://schemas.microsoft.com/office/drawing/2014/main" id="{24D0A831-8E43-40B4-88F7-E0D03369B7EB}"/>
              </a:ext>
            </a:extLst>
          </p:cNvPr>
          <p:cNvSpPr txBox="1"/>
          <p:nvPr/>
        </p:nvSpPr>
        <p:spPr bwMode="auto">
          <a:xfrm>
            <a:off x="9325031" y="47204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66" name="TextBox 165">
            <a:extLst>
              <a:ext uri="{FF2B5EF4-FFF2-40B4-BE49-F238E27FC236}">
                <a16:creationId xmlns:a16="http://schemas.microsoft.com/office/drawing/2014/main" id="{4D05B26B-339C-4289-929D-506FEED58F25}"/>
              </a:ext>
            </a:extLst>
          </p:cNvPr>
          <p:cNvSpPr txBox="1"/>
          <p:nvPr/>
        </p:nvSpPr>
        <p:spPr bwMode="auto">
          <a:xfrm>
            <a:off x="9594756" y="47143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67" name="TextBox 166">
            <a:extLst>
              <a:ext uri="{FF2B5EF4-FFF2-40B4-BE49-F238E27FC236}">
                <a16:creationId xmlns:a16="http://schemas.microsoft.com/office/drawing/2014/main" id="{55C58899-A20E-4AF1-916B-A860C0B5F225}"/>
              </a:ext>
            </a:extLst>
          </p:cNvPr>
          <p:cNvSpPr txBox="1"/>
          <p:nvPr/>
        </p:nvSpPr>
        <p:spPr bwMode="auto">
          <a:xfrm>
            <a:off x="9869890" y="47121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68" name="TextBox 167">
            <a:extLst>
              <a:ext uri="{FF2B5EF4-FFF2-40B4-BE49-F238E27FC236}">
                <a16:creationId xmlns:a16="http://schemas.microsoft.com/office/drawing/2014/main" id="{18F6AB74-F51E-4104-A35E-BB5FE1194869}"/>
              </a:ext>
            </a:extLst>
          </p:cNvPr>
          <p:cNvSpPr txBox="1"/>
          <p:nvPr/>
        </p:nvSpPr>
        <p:spPr bwMode="auto">
          <a:xfrm>
            <a:off x="10123096" y="47121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169" name="TextBox 168">
            <a:extLst>
              <a:ext uri="{FF2B5EF4-FFF2-40B4-BE49-F238E27FC236}">
                <a16:creationId xmlns:a16="http://schemas.microsoft.com/office/drawing/2014/main" id="{C7ABBADF-A553-45D5-B306-F371ACCB98A4}"/>
              </a:ext>
            </a:extLst>
          </p:cNvPr>
          <p:cNvSpPr txBox="1"/>
          <p:nvPr/>
        </p:nvSpPr>
        <p:spPr bwMode="auto">
          <a:xfrm>
            <a:off x="10398230" y="47099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16" name="Freeform: Shape 215">
            <a:extLst>
              <a:ext uri="{FF2B5EF4-FFF2-40B4-BE49-F238E27FC236}">
                <a16:creationId xmlns:a16="http://schemas.microsoft.com/office/drawing/2014/main" id="{CFB75B6F-03FF-45AB-8B79-6103AF067518}"/>
              </a:ext>
            </a:extLst>
          </p:cNvPr>
          <p:cNvSpPr/>
          <p:nvPr/>
        </p:nvSpPr>
        <p:spPr bwMode="auto">
          <a:xfrm>
            <a:off x="7372350" y="1948815"/>
            <a:ext cx="3046095" cy="1022985"/>
          </a:xfrm>
          <a:custGeom>
            <a:avLst/>
            <a:gdLst>
              <a:gd name="connsiteX0" fmla="*/ 0 w 3046095"/>
              <a:gd name="connsiteY0" fmla="*/ 0 h 1022985"/>
              <a:gd name="connsiteX1" fmla="*/ 140018 w 3046095"/>
              <a:gd name="connsiteY1" fmla="*/ 0 h 1022985"/>
              <a:gd name="connsiteX2" fmla="*/ 140018 w 3046095"/>
              <a:gd name="connsiteY2" fmla="*/ 34290 h 1022985"/>
              <a:gd name="connsiteX3" fmla="*/ 285750 w 3046095"/>
              <a:gd name="connsiteY3" fmla="*/ 34290 h 1022985"/>
              <a:gd name="connsiteX4" fmla="*/ 285750 w 3046095"/>
              <a:gd name="connsiteY4" fmla="*/ 60008 h 1022985"/>
              <a:gd name="connsiteX5" fmla="*/ 325755 w 3046095"/>
              <a:gd name="connsiteY5" fmla="*/ 60008 h 1022985"/>
              <a:gd name="connsiteX6" fmla="*/ 325755 w 3046095"/>
              <a:gd name="connsiteY6" fmla="*/ 60008 h 1022985"/>
              <a:gd name="connsiteX7" fmla="*/ 325755 w 3046095"/>
              <a:gd name="connsiteY7" fmla="*/ 82868 h 1022985"/>
              <a:gd name="connsiteX8" fmla="*/ 354330 w 3046095"/>
              <a:gd name="connsiteY8" fmla="*/ 82868 h 1022985"/>
              <a:gd name="connsiteX9" fmla="*/ 354330 w 3046095"/>
              <a:gd name="connsiteY9" fmla="*/ 114300 h 1022985"/>
              <a:gd name="connsiteX10" fmla="*/ 362903 w 3046095"/>
              <a:gd name="connsiteY10" fmla="*/ 114300 h 1022985"/>
              <a:gd name="connsiteX11" fmla="*/ 362903 w 3046095"/>
              <a:gd name="connsiteY11" fmla="*/ 151448 h 1022985"/>
              <a:gd name="connsiteX12" fmla="*/ 482918 w 3046095"/>
              <a:gd name="connsiteY12" fmla="*/ 151448 h 1022985"/>
              <a:gd name="connsiteX13" fmla="*/ 482918 w 3046095"/>
              <a:gd name="connsiteY13" fmla="*/ 171450 h 1022985"/>
              <a:gd name="connsiteX14" fmla="*/ 731520 w 3046095"/>
              <a:gd name="connsiteY14" fmla="*/ 171450 h 1022985"/>
              <a:gd name="connsiteX15" fmla="*/ 731520 w 3046095"/>
              <a:gd name="connsiteY15" fmla="*/ 200025 h 1022985"/>
              <a:gd name="connsiteX16" fmla="*/ 748665 w 3046095"/>
              <a:gd name="connsiteY16" fmla="*/ 200025 h 1022985"/>
              <a:gd name="connsiteX17" fmla="*/ 748665 w 3046095"/>
              <a:gd name="connsiteY17" fmla="*/ 225743 h 1022985"/>
              <a:gd name="connsiteX18" fmla="*/ 802958 w 3046095"/>
              <a:gd name="connsiteY18" fmla="*/ 225743 h 1022985"/>
              <a:gd name="connsiteX19" fmla="*/ 802958 w 3046095"/>
              <a:gd name="connsiteY19" fmla="*/ 257175 h 1022985"/>
              <a:gd name="connsiteX20" fmla="*/ 834390 w 3046095"/>
              <a:gd name="connsiteY20" fmla="*/ 257175 h 1022985"/>
              <a:gd name="connsiteX21" fmla="*/ 834390 w 3046095"/>
              <a:gd name="connsiteY21" fmla="*/ 288608 h 1022985"/>
              <a:gd name="connsiteX22" fmla="*/ 888683 w 3046095"/>
              <a:gd name="connsiteY22" fmla="*/ 288608 h 1022985"/>
              <a:gd name="connsiteX23" fmla="*/ 888683 w 3046095"/>
              <a:gd name="connsiteY23" fmla="*/ 314325 h 1022985"/>
              <a:gd name="connsiteX24" fmla="*/ 974408 w 3046095"/>
              <a:gd name="connsiteY24" fmla="*/ 314325 h 1022985"/>
              <a:gd name="connsiteX25" fmla="*/ 974408 w 3046095"/>
              <a:gd name="connsiteY25" fmla="*/ 354330 h 1022985"/>
              <a:gd name="connsiteX26" fmla="*/ 1088708 w 3046095"/>
              <a:gd name="connsiteY26" fmla="*/ 354330 h 1022985"/>
              <a:gd name="connsiteX27" fmla="*/ 1088708 w 3046095"/>
              <a:gd name="connsiteY27" fmla="*/ 377190 h 1022985"/>
              <a:gd name="connsiteX28" fmla="*/ 1117283 w 3046095"/>
              <a:gd name="connsiteY28" fmla="*/ 377190 h 1022985"/>
              <a:gd name="connsiteX29" fmla="*/ 1117283 w 3046095"/>
              <a:gd name="connsiteY29" fmla="*/ 405765 h 1022985"/>
              <a:gd name="connsiteX30" fmla="*/ 1220153 w 3046095"/>
              <a:gd name="connsiteY30" fmla="*/ 405765 h 1022985"/>
              <a:gd name="connsiteX31" fmla="*/ 1220153 w 3046095"/>
              <a:gd name="connsiteY31" fmla="*/ 425768 h 1022985"/>
              <a:gd name="connsiteX32" fmla="*/ 1305878 w 3046095"/>
              <a:gd name="connsiteY32" fmla="*/ 425768 h 1022985"/>
              <a:gd name="connsiteX33" fmla="*/ 1305878 w 3046095"/>
              <a:gd name="connsiteY33" fmla="*/ 468630 h 1022985"/>
              <a:gd name="connsiteX34" fmla="*/ 1408748 w 3046095"/>
              <a:gd name="connsiteY34" fmla="*/ 468630 h 1022985"/>
              <a:gd name="connsiteX35" fmla="*/ 1408748 w 3046095"/>
              <a:gd name="connsiteY35" fmla="*/ 497205 h 1022985"/>
              <a:gd name="connsiteX36" fmla="*/ 1468755 w 3046095"/>
              <a:gd name="connsiteY36" fmla="*/ 497205 h 1022985"/>
              <a:gd name="connsiteX37" fmla="*/ 1468755 w 3046095"/>
              <a:gd name="connsiteY37" fmla="*/ 514350 h 1022985"/>
              <a:gd name="connsiteX38" fmla="*/ 1725930 w 3046095"/>
              <a:gd name="connsiteY38" fmla="*/ 514350 h 1022985"/>
              <a:gd name="connsiteX39" fmla="*/ 1725930 w 3046095"/>
              <a:gd name="connsiteY39" fmla="*/ 554355 h 1022985"/>
              <a:gd name="connsiteX40" fmla="*/ 1768793 w 3046095"/>
              <a:gd name="connsiteY40" fmla="*/ 554355 h 1022985"/>
              <a:gd name="connsiteX41" fmla="*/ 1768793 w 3046095"/>
              <a:gd name="connsiteY41" fmla="*/ 574358 h 1022985"/>
              <a:gd name="connsiteX42" fmla="*/ 2031683 w 3046095"/>
              <a:gd name="connsiteY42" fmla="*/ 574358 h 1022985"/>
              <a:gd name="connsiteX43" fmla="*/ 2031683 w 3046095"/>
              <a:gd name="connsiteY43" fmla="*/ 640080 h 1022985"/>
              <a:gd name="connsiteX44" fmla="*/ 2103120 w 3046095"/>
              <a:gd name="connsiteY44" fmla="*/ 640080 h 1022985"/>
              <a:gd name="connsiteX45" fmla="*/ 2103120 w 3046095"/>
              <a:gd name="connsiteY45" fmla="*/ 720090 h 1022985"/>
              <a:gd name="connsiteX46" fmla="*/ 2431733 w 3046095"/>
              <a:gd name="connsiteY46" fmla="*/ 720090 h 1022985"/>
              <a:gd name="connsiteX47" fmla="*/ 2431733 w 3046095"/>
              <a:gd name="connsiteY47" fmla="*/ 1022985 h 1022985"/>
              <a:gd name="connsiteX48" fmla="*/ 3046095 w 3046095"/>
              <a:gd name="connsiteY48" fmla="*/ 1022985 h 102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46095" h="1022985">
                <a:moveTo>
                  <a:pt x="0" y="0"/>
                </a:moveTo>
                <a:lnTo>
                  <a:pt x="140018" y="0"/>
                </a:lnTo>
                <a:lnTo>
                  <a:pt x="140018" y="34290"/>
                </a:lnTo>
                <a:lnTo>
                  <a:pt x="285750" y="34290"/>
                </a:lnTo>
                <a:lnTo>
                  <a:pt x="285750" y="60008"/>
                </a:lnTo>
                <a:lnTo>
                  <a:pt x="325755" y="60008"/>
                </a:lnTo>
                <a:lnTo>
                  <a:pt x="325755" y="60008"/>
                </a:lnTo>
                <a:lnTo>
                  <a:pt x="325755" y="82868"/>
                </a:lnTo>
                <a:lnTo>
                  <a:pt x="354330" y="82868"/>
                </a:lnTo>
                <a:lnTo>
                  <a:pt x="354330" y="114300"/>
                </a:lnTo>
                <a:lnTo>
                  <a:pt x="362903" y="114300"/>
                </a:lnTo>
                <a:lnTo>
                  <a:pt x="362903" y="151448"/>
                </a:lnTo>
                <a:lnTo>
                  <a:pt x="482918" y="151448"/>
                </a:lnTo>
                <a:lnTo>
                  <a:pt x="482918" y="171450"/>
                </a:lnTo>
                <a:lnTo>
                  <a:pt x="731520" y="171450"/>
                </a:lnTo>
                <a:lnTo>
                  <a:pt x="731520" y="200025"/>
                </a:lnTo>
                <a:lnTo>
                  <a:pt x="748665" y="200025"/>
                </a:lnTo>
                <a:lnTo>
                  <a:pt x="748665" y="225743"/>
                </a:lnTo>
                <a:lnTo>
                  <a:pt x="802958" y="225743"/>
                </a:lnTo>
                <a:lnTo>
                  <a:pt x="802958" y="257175"/>
                </a:lnTo>
                <a:lnTo>
                  <a:pt x="834390" y="257175"/>
                </a:lnTo>
                <a:lnTo>
                  <a:pt x="834390" y="288608"/>
                </a:lnTo>
                <a:lnTo>
                  <a:pt x="888683" y="288608"/>
                </a:lnTo>
                <a:lnTo>
                  <a:pt x="888683" y="314325"/>
                </a:lnTo>
                <a:lnTo>
                  <a:pt x="974408" y="314325"/>
                </a:lnTo>
                <a:lnTo>
                  <a:pt x="974408" y="354330"/>
                </a:lnTo>
                <a:lnTo>
                  <a:pt x="1088708" y="354330"/>
                </a:lnTo>
                <a:lnTo>
                  <a:pt x="1088708" y="377190"/>
                </a:lnTo>
                <a:lnTo>
                  <a:pt x="1117283" y="377190"/>
                </a:lnTo>
                <a:lnTo>
                  <a:pt x="1117283" y="405765"/>
                </a:lnTo>
                <a:lnTo>
                  <a:pt x="1220153" y="405765"/>
                </a:lnTo>
                <a:lnTo>
                  <a:pt x="1220153" y="425768"/>
                </a:lnTo>
                <a:lnTo>
                  <a:pt x="1305878" y="425768"/>
                </a:lnTo>
                <a:lnTo>
                  <a:pt x="1305878" y="468630"/>
                </a:lnTo>
                <a:lnTo>
                  <a:pt x="1408748" y="468630"/>
                </a:lnTo>
                <a:lnTo>
                  <a:pt x="1408748" y="497205"/>
                </a:lnTo>
                <a:lnTo>
                  <a:pt x="1468755" y="497205"/>
                </a:lnTo>
                <a:lnTo>
                  <a:pt x="1468755" y="514350"/>
                </a:lnTo>
                <a:lnTo>
                  <a:pt x="1725930" y="514350"/>
                </a:lnTo>
                <a:lnTo>
                  <a:pt x="1725930" y="554355"/>
                </a:lnTo>
                <a:lnTo>
                  <a:pt x="1768793" y="554355"/>
                </a:lnTo>
                <a:lnTo>
                  <a:pt x="1768793" y="574358"/>
                </a:lnTo>
                <a:lnTo>
                  <a:pt x="2031683" y="574358"/>
                </a:lnTo>
                <a:lnTo>
                  <a:pt x="2031683" y="640080"/>
                </a:lnTo>
                <a:lnTo>
                  <a:pt x="2103120" y="640080"/>
                </a:lnTo>
                <a:lnTo>
                  <a:pt x="2103120" y="720090"/>
                </a:lnTo>
                <a:lnTo>
                  <a:pt x="2431733" y="720090"/>
                </a:lnTo>
                <a:lnTo>
                  <a:pt x="2431733" y="1022985"/>
                </a:lnTo>
                <a:lnTo>
                  <a:pt x="3046095" y="1022985"/>
                </a:lnTo>
              </a:path>
            </a:pathLst>
          </a:custGeom>
          <a:noFill/>
          <a:ln w="28575">
            <a:solidFill>
              <a:schemeClr val="accent1"/>
            </a:solidFill>
            <a:miter lim="800000"/>
            <a:headEnd/>
            <a:tailEnd/>
          </a:ln>
        </p:spPr>
        <p:txBody>
          <a:bodyPr rtlCol="0" anchor="ctr"/>
          <a:lstStyle/>
          <a:p>
            <a:pPr algn="ctr"/>
            <a:endParaRPr lang="en-US"/>
          </a:p>
        </p:txBody>
      </p:sp>
      <p:grpSp>
        <p:nvGrpSpPr>
          <p:cNvPr id="223" name="Group 222">
            <a:extLst>
              <a:ext uri="{FF2B5EF4-FFF2-40B4-BE49-F238E27FC236}">
                <a16:creationId xmlns:a16="http://schemas.microsoft.com/office/drawing/2014/main" id="{3FFD4D02-98C8-4056-8075-34EE9B8F642B}"/>
              </a:ext>
            </a:extLst>
          </p:cNvPr>
          <p:cNvGrpSpPr/>
          <p:nvPr/>
        </p:nvGrpSpPr>
        <p:grpSpPr>
          <a:xfrm>
            <a:off x="8816847" y="2380702"/>
            <a:ext cx="1595882" cy="654068"/>
            <a:chOff x="8816847" y="2380702"/>
            <a:chExt cx="1595882" cy="654068"/>
          </a:xfrm>
        </p:grpSpPr>
        <p:cxnSp>
          <p:nvCxnSpPr>
            <p:cNvPr id="173" name="Straight Connector 172">
              <a:extLst>
                <a:ext uri="{FF2B5EF4-FFF2-40B4-BE49-F238E27FC236}">
                  <a16:creationId xmlns:a16="http://schemas.microsoft.com/office/drawing/2014/main" id="{68F55272-85F5-4351-B7D8-E4C0A3DF9376}"/>
                </a:ext>
              </a:extLst>
            </p:cNvPr>
            <p:cNvCxnSpPr/>
            <p:nvPr/>
          </p:nvCxnSpPr>
          <p:spPr bwMode="auto">
            <a:xfrm>
              <a:off x="8816847" y="238070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7434096-F13E-4B01-AF1D-42E2A9A1E94B}"/>
                </a:ext>
              </a:extLst>
            </p:cNvPr>
            <p:cNvCxnSpPr/>
            <p:nvPr/>
          </p:nvCxnSpPr>
          <p:spPr bwMode="auto">
            <a:xfrm>
              <a:off x="9037564"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53F7AFC-26EA-4486-BB61-C6357E2D0C3D}"/>
                </a:ext>
              </a:extLst>
            </p:cNvPr>
            <p:cNvCxnSpPr/>
            <p:nvPr/>
          </p:nvCxnSpPr>
          <p:spPr bwMode="auto">
            <a:xfrm>
              <a:off x="9061720"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301D684-630E-4AB2-8151-9ED0248B6EE6}"/>
                </a:ext>
              </a:extLst>
            </p:cNvPr>
            <p:cNvCxnSpPr/>
            <p:nvPr/>
          </p:nvCxnSpPr>
          <p:spPr bwMode="auto">
            <a:xfrm>
              <a:off x="9366851" y="2456652"/>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2C31901-0D2E-4DDE-BEE1-449D5E269ACD}"/>
                </a:ext>
              </a:extLst>
            </p:cNvPr>
            <p:cNvCxnSpPr/>
            <p:nvPr/>
          </p:nvCxnSpPr>
          <p:spPr bwMode="auto">
            <a:xfrm>
              <a:off x="9098966" y="243709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4229844-689D-496A-BAE2-2EFBBF4C4FDF}"/>
                </a:ext>
              </a:extLst>
            </p:cNvPr>
            <p:cNvCxnSpPr/>
            <p:nvPr/>
          </p:nvCxnSpPr>
          <p:spPr bwMode="auto">
            <a:xfrm>
              <a:off x="9140952" y="245448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57FAD3A-461F-43C9-BC04-AF16C63C4B53}"/>
                </a:ext>
              </a:extLst>
            </p:cNvPr>
            <p:cNvCxnSpPr/>
            <p:nvPr/>
          </p:nvCxnSpPr>
          <p:spPr bwMode="auto">
            <a:xfrm>
              <a:off x="9173624"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A6F54D9-4DD2-494B-9CBD-1458388069F1}"/>
                </a:ext>
              </a:extLst>
            </p:cNvPr>
            <p:cNvCxnSpPr/>
            <p:nvPr/>
          </p:nvCxnSpPr>
          <p:spPr bwMode="auto">
            <a:xfrm>
              <a:off x="9195501" y="2469507"/>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0C6B7A3-6280-439E-BF5A-7BB0372802C8}"/>
                </a:ext>
              </a:extLst>
            </p:cNvPr>
            <p:cNvCxnSpPr/>
            <p:nvPr/>
          </p:nvCxnSpPr>
          <p:spPr bwMode="auto">
            <a:xfrm>
              <a:off x="9228205"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A538225-E2EE-4FA9-BF01-C8D6E3B86F4C}"/>
                </a:ext>
              </a:extLst>
            </p:cNvPr>
            <p:cNvCxnSpPr/>
            <p:nvPr/>
          </p:nvCxnSpPr>
          <p:spPr bwMode="auto">
            <a:xfrm>
              <a:off x="9242495" y="246882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1E19997-C3E2-420C-BD2D-2CB84CA9237C}"/>
                </a:ext>
              </a:extLst>
            </p:cNvPr>
            <p:cNvCxnSpPr/>
            <p:nvPr/>
          </p:nvCxnSpPr>
          <p:spPr bwMode="auto">
            <a:xfrm>
              <a:off x="9273179" y="247001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1FFF816-0AAD-43C6-9C0F-D9D753F71401}"/>
                </a:ext>
              </a:extLst>
            </p:cNvPr>
            <p:cNvCxnSpPr/>
            <p:nvPr/>
          </p:nvCxnSpPr>
          <p:spPr bwMode="auto">
            <a:xfrm>
              <a:off x="9419147"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49291F9-2548-4CA4-BBEC-9EBB9DF25679}"/>
                </a:ext>
              </a:extLst>
            </p:cNvPr>
            <p:cNvCxnSpPr/>
            <p:nvPr/>
          </p:nvCxnSpPr>
          <p:spPr bwMode="auto">
            <a:xfrm>
              <a:off x="9307883" y="2468069"/>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E5B5245-FAD5-42EB-9A74-D8AD95EE6262}"/>
                </a:ext>
              </a:extLst>
            </p:cNvPr>
            <p:cNvCxnSpPr/>
            <p:nvPr/>
          </p:nvCxnSpPr>
          <p:spPr bwMode="auto">
            <a:xfrm>
              <a:off x="9454474"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619615C-1DB0-4E5F-8749-C5B40EA174DD}"/>
                </a:ext>
              </a:extLst>
            </p:cNvPr>
            <p:cNvCxnSpPr/>
            <p:nvPr/>
          </p:nvCxnSpPr>
          <p:spPr bwMode="auto">
            <a:xfrm>
              <a:off x="9527978"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EA8E6A0-011E-42A3-951A-AB3B01E8E1AB}"/>
                </a:ext>
              </a:extLst>
            </p:cNvPr>
            <p:cNvCxnSpPr/>
            <p:nvPr/>
          </p:nvCxnSpPr>
          <p:spPr bwMode="auto">
            <a:xfrm>
              <a:off x="9487719"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66FCE61-8B75-431F-94D8-04527CB4A4AD}"/>
                </a:ext>
              </a:extLst>
            </p:cNvPr>
            <p:cNvCxnSpPr/>
            <p:nvPr/>
          </p:nvCxnSpPr>
          <p:spPr bwMode="auto">
            <a:xfrm>
              <a:off x="9580466"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DD959EF-3EF8-47F1-AF2E-11BA68CFBF51}"/>
                </a:ext>
              </a:extLst>
            </p:cNvPr>
            <p:cNvCxnSpPr/>
            <p:nvPr/>
          </p:nvCxnSpPr>
          <p:spPr bwMode="auto">
            <a:xfrm>
              <a:off x="9549034"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8E5BF6F-C32C-4FFC-88E6-6213D01193F6}"/>
                </a:ext>
              </a:extLst>
            </p:cNvPr>
            <p:cNvCxnSpPr/>
            <p:nvPr/>
          </p:nvCxnSpPr>
          <p:spPr bwMode="auto">
            <a:xfrm>
              <a:off x="9644323"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0D56F80-916E-416E-A5E2-FFEC9B9F49DD}"/>
                </a:ext>
              </a:extLst>
            </p:cNvPr>
            <p:cNvCxnSpPr/>
            <p:nvPr/>
          </p:nvCxnSpPr>
          <p:spPr bwMode="auto">
            <a:xfrm>
              <a:off x="9689510" y="261301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FBBF2EF-3D83-45EE-B2AC-BAB96C092837}"/>
                </a:ext>
              </a:extLst>
            </p:cNvPr>
            <p:cNvCxnSpPr/>
            <p:nvPr/>
          </p:nvCxnSpPr>
          <p:spPr bwMode="auto">
            <a:xfrm>
              <a:off x="9723928"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0CEC75B-2A39-4F30-99E4-9EE84C6F2654}"/>
                </a:ext>
              </a:extLst>
            </p:cNvPr>
            <p:cNvCxnSpPr/>
            <p:nvPr/>
          </p:nvCxnSpPr>
          <p:spPr bwMode="auto">
            <a:xfrm>
              <a:off x="9734579" y="261234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0A4BEAD-A317-4204-9C7A-D748C586325B}"/>
                </a:ext>
              </a:extLst>
            </p:cNvPr>
            <p:cNvCxnSpPr/>
            <p:nvPr/>
          </p:nvCxnSpPr>
          <p:spPr bwMode="auto">
            <a:xfrm>
              <a:off x="9802742" y="260650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F3DB293-9A68-4A39-824F-20D70A1F293B}"/>
                </a:ext>
              </a:extLst>
            </p:cNvPr>
            <p:cNvCxnSpPr/>
            <p:nvPr/>
          </p:nvCxnSpPr>
          <p:spPr bwMode="auto">
            <a:xfrm>
              <a:off x="9816802" y="290862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37818E3-2C0F-4775-8C96-58DAC4788B03}"/>
                </a:ext>
              </a:extLst>
            </p:cNvPr>
            <p:cNvCxnSpPr/>
            <p:nvPr/>
          </p:nvCxnSpPr>
          <p:spPr bwMode="auto">
            <a:xfrm>
              <a:off x="9888969" y="291042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0793F5C-B444-41EC-A08C-A9939AD93074}"/>
                </a:ext>
              </a:extLst>
            </p:cNvPr>
            <p:cNvCxnSpPr/>
            <p:nvPr/>
          </p:nvCxnSpPr>
          <p:spPr bwMode="auto">
            <a:xfrm>
              <a:off x="9987812" y="291148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9D7C44C-848F-4782-B5BA-9CD5832AAC83}"/>
                </a:ext>
              </a:extLst>
            </p:cNvPr>
            <p:cNvCxnSpPr/>
            <p:nvPr/>
          </p:nvCxnSpPr>
          <p:spPr bwMode="auto">
            <a:xfrm>
              <a:off x="10076522" y="291233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5931170-0102-4172-ADA9-F1D4BAC9C46C}"/>
                </a:ext>
              </a:extLst>
            </p:cNvPr>
            <p:cNvCxnSpPr/>
            <p:nvPr/>
          </p:nvCxnSpPr>
          <p:spPr bwMode="auto">
            <a:xfrm>
              <a:off x="10412729" y="2911482"/>
              <a:ext cx="0" cy="122438"/>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275959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1" name="Straight Connector 380">
            <a:extLst>
              <a:ext uri="{FF2B5EF4-FFF2-40B4-BE49-F238E27FC236}">
                <a16:creationId xmlns:a16="http://schemas.microsoft.com/office/drawing/2014/main" id="{999B0EEB-998D-431C-87A0-8A9B14BA4B7E}"/>
              </a:ext>
            </a:extLst>
          </p:cNvPr>
          <p:cNvCxnSpPr>
            <a:cxnSpLocks/>
          </p:cNvCxnSpPr>
          <p:nvPr/>
        </p:nvCxnSpPr>
        <p:spPr bwMode="auto">
          <a:xfrm>
            <a:off x="6645426" y="5779179"/>
            <a:ext cx="252406" cy="1"/>
          </a:xfrm>
          <a:prstGeom prst="line">
            <a:avLst/>
          </a:prstGeom>
          <a:noFill/>
          <a:ln w="28575" cap="flat" cmpd="sng" algn="ctr">
            <a:solidFill>
              <a:schemeClr val="accent4"/>
            </a:solidFill>
            <a:prstDash val="solid"/>
            <a:round/>
            <a:headEnd type="none" w="med" len="med"/>
            <a:tailEnd type="none" w="med" len="med"/>
          </a:ln>
          <a:effectLst/>
        </p:spPr>
      </p:cxnSp>
      <p:sp>
        <p:nvSpPr>
          <p:cNvPr id="20" name="Title 1">
            <a:extLst>
              <a:ext uri="{FF2B5EF4-FFF2-40B4-BE49-F238E27FC236}">
                <a16:creationId xmlns:a16="http://schemas.microsoft.com/office/drawing/2014/main" id="{6C0F46BA-9533-47BC-B76A-1D9865614D1E}"/>
              </a:ext>
            </a:extLst>
          </p:cNvPr>
          <p:cNvSpPr>
            <a:spLocks noGrp="1"/>
          </p:cNvSpPr>
          <p:nvPr>
            <p:ph type="title"/>
          </p:nvPr>
        </p:nvSpPr>
        <p:spPr>
          <a:xfrm>
            <a:off x="609759" y="238127"/>
            <a:ext cx="10872445" cy="1103313"/>
          </a:xfrm>
        </p:spPr>
        <p:txBody>
          <a:bodyPr/>
          <a:lstStyle/>
          <a:p>
            <a:r>
              <a:rPr lang="en-US" dirty="0"/>
              <a:t>CARTITUDE-1: PFS and OS by MRD Status</a:t>
            </a:r>
          </a:p>
        </p:txBody>
      </p:sp>
      <p:sp>
        <p:nvSpPr>
          <p:cNvPr id="24" name="Text Box 15">
            <a:extLst>
              <a:ext uri="{FF2B5EF4-FFF2-40B4-BE49-F238E27FC236}">
                <a16:creationId xmlns:a16="http://schemas.microsoft.com/office/drawing/2014/main" id="{56173BEC-6958-4007-809A-945E46FE6EB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Martin. ASH 2021. Abstr 549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5A6137DE-09B2-440F-B231-E0F1EEBA8728}"/>
              </a:ext>
            </a:extLst>
          </p:cNvPr>
          <p:cNvGrpSpPr/>
          <p:nvPr/>
        </p:nvGrpSpPr>
        <p:grpSpPr>
          <a:xfrm>
            <a:off x="9392911" y="6207927"/>
            <a:ext cx="2488502" cy="454909"/>
            <a:chOff x="9392911" y="6207927"/>
            <a:chExt cx="2488502" cy="454909"/>
          </a:xfrm>
        </p:grpSpPr>
        <p:pic>
          <p:nvPicPr>
            <p:cNvPr id="56" name="Picture 55" descr="A picture containing text, ax, wheel&#10;&#10;Description automatically generated">
              <a:extLst>
                <a:ext uri="{FF2B5EF4-FFF2-40B4-BE49-F238E27FC236}">
                  <a16:creationId xmlns:a16="http://schemas.microsoft.com/office/drawing/2014/main" id="{426D6E0C-16BB-490A-B9AA-281F81FB4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7" name="Rectangle 56">
              <a:extLst>
                <a:ext uri="{FF2B5EF4-FFF2-40B4-BE49-F238E27FC236}">
                  <a16:creationId xmlns:a16="http://schemas.microsoft.com/office/drawing/2014/main" id="{FF83E683-13D7-4227-B036-6B7FAC05C1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Content Placeholder 2">
            <a:extLst>
              <a:ext uri="{FF2B5EF4-FFF2-40B4-BE49-F238E27FC236}">
                <a16:creationId xmlns:a16="http://schemas.microsoft.com/office/drawing/2014/main" id="{E91332B3-0BA6-499A-B458-47CF59A9A024}"/>
              </a:ext>
            </a:extLst>
          </p:cNvPr>
          <p:cNvSpPr>
            <a:spLocks noGrp="1"/>
          </p:cNvSpPr>
          <p:nvPr>
            <p:ph sz="half" idx="1"/>
          </p:nvPr>
        </p:nvSpPr>
        <p:spPr>
          <a:xfrm>
            <a:off x="685646" y="5953415"/>
            <a:ext cx="10820708" cy="599785"/>
          </a:xfrm>
        </p:spPr>
        <p:txBody>
          <a:bodyPr/>
          <a:lstStyle/>
          <a:p>
            <a:r>
              <a:rPr lang="en-US" dirty="0">
                <a:solidFill>
                  <a:schemeClr val="bg1"/>
                </a:solidFill>
                <a:latin typeface="Calibri" panose="020F0502020204030204" pitchFamily="34" charset="0"/>
              </a:rPr>
              <a:t>92% of 61 patients evaluable for MRD, were MRD negative (10</a:t>
            </a:r>
            <a:r>
              <a:rPr lang="en-US" baseline="30000" dirty="0">
                <a:solidFill>
                  <a:schemeClr val="bg1"/>
                </a:solidFill>
                <a:latin typeface="Calibri" panose="020F0502020204030204" pitchFamily="34" charset="0"/>
              </a:rPr>
              <a:t>-5</a:t>
            </a:r>
            <a:r>
              <a:rPr lang="en-US" dirty="0">
                <a:solidFill>
                  <a:schemeClr val="bg1"/>
                </a:solidFill>
                <a:latin typeface="Calibri" panose="020F0502020204030204" pitchFamily="34" charset="0"/>
              </a:rPr>
              <a:t>) </a:t>
            </a:r>
          </a:p>
        </p:txBody>
      </p:sp>
      <p:sp>
        <p:nvSpPr>
          <p:cNvPr id="11" name="TextBox 10">
            <a:extLst>
              <a:ext uri="{FF2B5EF4-FFF2-40B4-BE49-F238E27FC236}">
                <a16:creationId xmlns:a16="http://schemas.microsoft.com/office/drawing/2014/main" id="{953D3CE0-A747-46DF-B7CE-F333F90E6229}"/>
              </a:ext>
            </a:extLst>
          </p:cNvPr>
          <p:cNvSpPr txBox="1"/>
          <p:nvPr/>
        </p:nvSpPr>
        <p:spPr bwMode="auto">
          <a:xfrm>
            <a:off x="2337239" y="1302473"/>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a:t>
            </a:r>
          </a:p>
        </p:txBody>
      </p:sp>
      <p:sp>
        <p:nvSpPr>
          <p:cNvPr id="12" name="TextBox 11">
            <a:extLst>
              <a:ext uri="{FF2B5EF4-FFF2-40B4-BE49-F238E27FC236}">
                <a16:creationId xmlns:a16="http://schemas.microsoft.com/office/drawing/2014/main" id="{328DB235-66ED-4632-B0F3-7213B26134F1}"/>
              </a:ext>
            </a:extLst>
          </p:cNvPr>
          <p:cNvSpPr txBox="1"/>
          <p:nvPr/>
        </p:nvSpPr>
        <p:spPr bwMode="auto">
          <a:xfrm>
            <a:off x="7836814" y="1261843"/>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a:t>
            </a:r>
          </a:p>
        </p:txBody>
      </p:sp>
      <p:sp>
        <p:nvSpPr>
          <p:cNvPr id="13" name="TextBox 12">
            <a:extLst>
              <a:ext uri="{FF2B5EF4-FFF2-40B4-BE49-F238E27FC236}">
                <a16:creationId xmlns:a16="http://schemas.microsoft.com/office/drawing/2014/main" id="{C1775E44-69C7-4476-A085-BEE0E2695120}"/>
              </a:ext>
            </a:extLst>
          </p:cNvPr>
          <p:cNvSpPr txBox="1"/>
          <p:nvPr/>
        </p:nvSpPr>
        <p:spPr bwMode="auto">
          <a:xfrm>
            <a:off x="7500892" y="2710296"/>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2-yr OS: 74.0% (95% CI: 61.9-82.7)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OS: NR (95% CI: 27.2 mo - NE)</a:t>
            </a:r>
          </a:p>
        </p:txBody>
      </p:sp>
      <p:sp>
        <p:nvSpPr>
          <p:cNvPr id="14" name="TextBox 13">
            <a:extLst>
              <a:ext uri="{FF2B5EF4-FFF2-40B4-BE49-F238E27FC236}">
                <a16:creationId xmlns:a16="http://schemas.microsoft.com/office/drawing/2014/main" id="{C7E6E38F-C932-4EE6-B5FA-380019572366}"/>
              </a:ext>
            </a:extLst>
          </p:cNvPr>
          <p:cNvSpPr txBox="1"/>
          <p:nvPr/>
        </p:nvSpPr>
        <p:spPr bwMode="auto">
          <a:xfrm>
            <a:off x="2247840" y="3077474"/>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2-yr PFS: 60.5% (95% CI: 48.5-70.4)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PFS: NR (95% CI: 22.8 mo - NE)</a:t>
            </a:r>
          </a:p>
        </p:txBody>
      </p:sp>
      <p:sp>
        <p:nvSpPr>
          <p:cNvPr id="15" name="TextBox 14">
            <a:extLst>
              <a:ext uri="{FF2B5EF4-FFF2-40B4-BE49-F238E27FC236}">
                <a16:creationId xmlns:a16="http://schemas.microsoft.com/office/drawing/2014/main" id="{F51701DF-CAD6-4F72-B0FF-EC7586450D90}"/>
              </a:ext>
            </a:extLst>
          </p:cNvPr>
          <p:cNvSpPr txBox="1"/>
          <p:nvPr/>
        </p:nvSpPr>
        <p:spPr bwMode="auto">
          <a:xfrm>
            <a:off x="2913263" y="1761476"/>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2-yr PFS: 91.0%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67.1-97.8)</a:t>
            </a:r>
          </a:p>
        </p:txBody>
      </p:sp>
      <p:sp>
        <p:nvSpPr>
          <p:cNvPr id="18" name="TextBox 17">
            <a:extLst>
              <a:ext uri="{FF2B5EF4-FFF2-40B4-BE49-F238E27FC236}">
                <a16:creationId xmlns:a16="http://schemas.microsoft.com/office/drawing/2014/main" id="{1E5D1A20-560E-4483-927E-39EAAC4862CA}"/>
              </a:ext>
            </a:extLst>
          </p:cNvPr>
          <p:cNvSpPr txBox="1"/>
          <p:nvPr/>
        </p:nvSpPr>
        <p:spPr bwMode="auto">
          <a:xfrm>
            <a:off x="9392910" y="1756824"/>
            <a:ext cx="12139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2-yr OS: 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2-yr OS: 100%</a:t>
            </a:r>
          </a:p>
          <a:p>
            <a:pPr>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930A3E84-7DD6-4B3D-9BE7-AE682AD8C77C}"/>
              </a:ext>
            </a:extLst>
          </p:cNvPr>
          <p:cNvSpPr txBox="1"/>
          <p:nvPr/>
        </p:nvSpPr>
        <p:spPr bwMode="auto">
          <a:xfrm>
            <a:off x="4558499" y="1597092"/>
            <a:ext cx="2613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2-yr PFS: 100%</a:t>
            </a:r>
          </a:p>
        </p:txBody>
      </p:sp>
      <p:sp>
        <p:nvSpPr>
          <p:cNvPr id="21" name="TextBox 20">
            <a:extLst>
              <a:ext uri="{FF2B5EF4-FFF2-40B4-BE49-F238E27FC236}">
                <a16:creationId xmlns:a16="http://schemas.microsoft.com/office/drawing/2014/main" id="{2AD54E36-E780-45CA-9B55-6C61F8AA827B}"/>
              </a:ext>
            </a:extLst>
          </p:cNvPr>
          <p:cNvSpPr txBox="1"/>
          <p:nvPr/>
        </p:nvSpPr>
        <p:spPr bwMode="auto">
          <a:xfrm>
            <a:off x="765419" y="4796440"/>
            <a:ext cx="13364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22" name="TextBox 21">
            <a:extLst>
              <a:ext uri="{FF2B5EF4-FFF2-40B4-BE49-F238E27FC236}">
                <a16:creationId xmlns:a16="http://schemas.microsoft.com/office/drawing/2014/main" id="{FD11E828-650F-412B-AD7E-7F806D22AEF5}"/>
              </a:ext>
            </a:extLst>
          </p:cNvPr>
          <p:cNvSpPr txBox="1"/>
          <p:nvPr/>
        </p:nvSpPr>
        <p:spPr bwMode="auto">
          <a:xfrm>
            <a:off x="449335" y="4983982"/>
            <a:ext cx="166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200" b="0" dirty="0">
                <a:solidFill>
                  <a:schemeClr val="bg1"/>
                </a:solidFill>
                <a:latin typeface="Calibri" panose="020F0502020204030204" pitchFamily="34" charset="0"/>
              </a:rPr>
              <a:t>All patients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MRD negativity </a:t>
            </a:r>
            <a:r>
              <a:rPr lang="en-US" sz="1200" b="0" dirty="0">
                <a:solidFill>
                  <a:schemeClr val="bg1"/>
                </a:solidFill>
                <a:latin typeface="Calibri" panose="020F0502020204030204" pitchFamily="34" charset="0"/>
                <a:cs typeface="Calibri" panose="020F0502020204030204" pitchFamily="34" charset="0"/>
              </a:rPr>
              <a:t>≥6 mo</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rPr>
              <a:t>MRD negativity </a:t>
            </a:r>
            <a:r>
              <a:rPr lang="en-US" sz="1200" b="0" dirty="0">
                <a:solidFill>
                  <a:schemeClr val="bg1"/>
                </a:solidFill>
                <a:latin typeface="Calibri" panose="020F0502020204030204" pitchFamily="34" charset="0"/>
                <a:cs typeface="Calibri" panose="020F0502020204030204" pitchFamily="34" charset="0"/>
              </a:rPr>
              <a:t>≥12 mo</a:t>
            </a:r>
            <a:endParaRPr lang="en-US" sz="1200" b="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C10B5EF1-F2C9-4881-B4C1-B36DC5545C3A}"/>
              </a:ext>
            </a:extLst>
          </p:cNvPr>
          <p:cNvSpPr txBox="1"/>
          <p:nvPr/>
        </p:nvSpPr>
        <p:spPr bwMode="auto">
          <a:xfrm>
            <a:off x="5654856" y="5009470"/>
            <a:ext cx="166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200" b="0" dirty="0">
                <a:solidFill>
                  <a:schemeClr val="bg1"/>
                </a:solidFill>
                <a:latin typeface="Calibri" panose="020F0502020204030204" pitchFamily="34" charset="0"/>
              </a:rPr>
              <a:t>All patients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MRD negativity </a:t>
            </a:r>
            <a:r>
              <a:rPr lang="en-US" sz="1200" b="0" dirty="0">
                <a:solidFill>
                  <a:schemeClr val="bg1"/>
                </a:solidFill>
                <a:latin typeface="Calibri" panose="020F0502020204030204" pitchFamily="34" charset="0"/>
                <a:cs typeface="Calibri" panose="020F0502020204030204" pitchFamily="34" charset="0"/>
              </a:rPr>
              <a:t>≥6 mo</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rPr>
              <a:t>MRD negativity </a:t>
            </a:r>
            <a:r>
              <a:rPr lang="en-US" sz="1200" b="0" dirty="0">
                <a:solidFill>
                  <a:schemeClr val="bg1"/>
                </a:solidFill>
                <a:latin typeface="Calibri" panose="020F0502020204030204" pitchFamily="34" charset="0"/>
                <a:cs typeface="Calibri" panose="020F0502020204030204" pitchFamily="34" charset="0"/>
              </a:rPr>
              <a:t>≥12 mo</a:t>
            </a:r>
            <a:endParaRPr lang="en-US" sz="12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B91A6B5A-C3DD-4431-99ED-4C55F69306D2}"/>
              </a:ext>
            </a:extLst>
          </p:cNvPr>
          <p:cNvSpPr txBox="1"/>
          <p:nvPr/>
        </p:nvSpPr>
        <p:spPr bwMode="auto">
          <a:xfrm>
            <a:off x="6007674" y="4818523"/>
            <a:ext cx="13364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26" name="TextBox 25">
            <a:extLst>
              <a:ext uri="{FF2B5EF4-FFF2-40B4-BE49-F238E27FC236}">
                <a16:creationId xmlns:a16="http://schemas.microsoft.com/office/drawing/2014/main" id="{B92F1CB0-983E-467F-8A82-430624873838}"/>
              </a:ext>
            </a:extLst>
          </p:cNvPr>
          <p:cNvSpPr txBox="1"/>
          <p:nvPr/>
        </p:nvSpPr>
        <p:spPr bwMode="auto">
          <a:xfrm>
            <a:off x="2049001" y="4992794"/>
            <a:ext cx="3903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97   95    85   77   74   67   63   36   19     4      1     1     0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30   30    30   30   30   29   29   17   12     2      1     1     0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18   18    18   18   18   18   18   12   10     2      1     1     0</a:t>
            </a:r>
          </a:p>
        </p:txBody>
      </p:sp>
      <p:sp>
        <p:nvSpPr>
          <p:cNvPr id="27" name="TextBox 26">
            <a:extLst>
              <a:ext uri="{FF2B5EF4-FFF2-40B4-BE49-F238E27FC236}">
                <a16:creationId xmlns:a16="http://schemas.microsoft.com/office/drawing/2014/main" id="{7AF22553-3BA2-4F1C-90EC-C30F33F118F3}"/>
              </a:ext>
            </a:extLst>
          </p:cNvPr>
          <p:cNvSpPr txBox="1"/>
          <p:nvPr/>
        </p:nvSpPr>
        <p:spPr bwMode="auto">
          <a:xfrm>
            <a:off x="7213117" y="5015393"/>
            <a:ext cx="46682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97   96    91   88   85   81   78   46   23     8     2      1     0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30   30    30   30   30   30   30   17   13     3     1      1     0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18   18    18   18   18   18   18   12   11     2     1      1     0</a:t>
            </a:r>
          </a:p>
          <a:p>
            <a:pPr>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4CE5ABA0-5B26-4B19-B0CB-A9EF75D8E96E}"/>
              </a:ext>
            </a:extLst>
          </p:cNvPr>
          <p:cNvSpPr txBox="1"/>
          <p:nvPr/>
        </p:nvSpPr>
        <p:spPr bwMode="auto">
          <a:xfrm>
            <a:off x="2514193" y="5625327"/>
            <a:ext cx="16458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patients</a:t>
            </a:r>
          </a:p>
        </p:txBody>
      </p:sp>
      <p:sp>
        <p:nvSpPr>
          <p:cNvPr id="30" name="TextBox 29">
            <a:extLst>
              <a:ext uri="{FF2B5EF4-FFF2-40B4-BE49-F238E27FC236}">
                <a16:creationId xmlns:a16="http://schemas.microsoft.com/office/drawing/2014/main" id="{27BF033E-8A7A-4942-8917-1D280FB34A2C}"/>
              </a:ext>
            </a:extLst>
          </p:cNvPr>
          <p:cNvSpPr txBox="1"/>
          <p:nvPr/>
        </p:nvSpPr>
        <p:spPr bwMode="auto">
          <a:xfrm>
            <a:off x="3937885" y="5619582"/>
            <a:ext cx="2797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MRD negativity sustained </a:t>
            </a:r>
            <a:r>
              <a:rPr lang="en-US" sz="1400" b="0" dirty="0">
                <a:solidFill>
                  <a:schemeClr val="bg1"/>
                </a:solidFill>
                <a:latin typeface="Calibri" panose="020F0502020204030204" pitchFamily="34" charset="0"/>
                <a:cs typeface="Calibri" panose="020F0502020204030204" pitchFamily="34" charset="0"/>
              </a:rPr>
              <a:t>≥6 </a:t>
            </a:r>
            <a:r>
              <a:rPr lang="en-US" sz="1400" b="0" dirty="0" err="1">
                <a:solidFill>
                  <a:schemeClr val="bg1"/>
                </a:solidFill>
                <a:latin typeface="Calibri" panose="020F0502020204030204" pitchFamily="34" charset="0"/>
                <a:cs typeface="Calibri" panose="020F0502020204030204" pitchFamily="34" charset="0"/>
              </a:rPr>
              <a:t>mo</a:t>
            </a:r>
            <a:endParaRPr lang="en-US" sz="1400"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61C0B5C7-B178-41F2-AC7F-67096EA2BB0C}"/>
              </a:ext>
            </a:extLst>
          </p:cNvPr>
          <p:cNvSpPr txBox="1"/>
          <p:nvPr/>
        </p:nvSpPr>
        <p:spPr bwMode="auto">
          <a:xfrm>
            <a:off x="6860331" y="5622524"/>
            <a:ext cx="2797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MRD negativity sustained </a:t>
            </a:r>
            <a:r>
              <a:rPr lang="en-US" sz="1400" b="0" dirty="0">
                <a:solidFill>
                  <a:schemeClr val="bg1"/>
                </a:solidFill>
                <a:latin typeface="Calibri" panose="020F0502020204030204" pitchFamily="34" charset="0"/>
                <a:cs typeface="Calibri" panose="020F0502020204030204" pitchFamily="34" charset="0"/>
              </a:rPr>
              <a:t>≥12 mo</a:t>
            </a:r>
            <a:endParaRPr lang="en-US" sz="1400" b="0" dirty="0">
              <a:solidFill>
                <a:schemeClr val="bg1"/>
              </a:solidFill>
              <a:latin typeface="Calibri" panose="020F0502020204030204" pitchFamily="34" charset="0"/>
            </a:endParaRPr>
          </a:p>
        </p:txBody>
      </p:sp>
      <p:sp>
        <p:nvSpPr>
          <p:cNvPr id="208" name="TextBox 207">
            <a:extLst>
              <a:ext uri="{FF2B5EF4-FFF2-40B4-BE49-F238E27FC236}">
                <a16:creationId xmlns:a16="http://schemas.microsoft.com/office/drawing/2014/main" id="{271666A2-35EF-4F67-A95F-7E187E32DDE1}"/>
              </a:ext>
            </a:extLst>
          </p:cNvPr>
          <p:cNvSpPr txBox="1"/>
          <p:nvPr/>
        </p:nvSpPr>
        <p:spPr bwMode="auto">
          <a:xfrm rot="16200000">
            <a:off x="247765" y="2858616"/>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p>
        </p:txBody>
      </p:sp>
      <p:sp>
        <p:nvSpPr>
          <p:cNvPr id="209" name="TextBox 208">
            <a:extLst>
              <a:ext uri="{FF2B5EF4-FFF2-40B4-BE49-F238E27FC236}">
                <a16:creationId xmlns:a16="http://schemas.microsoft.com/office/drawing/2014/main" id="{0CD1272B-9C4E-4611-B4A6-66FF9773C831}"/>
              </a:ext>
            </a:extLst>
          </p:cNvPr>
          <p:cNvSpPr txBox="1"/>
          <p:nvPr/>
        </p:nvSpPr>
        <p:spPr bwMode="auto">
          <a:xfrm>
            <a:off x="2503004" y="4707426"/>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10" name="Freeform: Shape 209">
            <a:extLst>
              <a:ext uri="{FF2B5EF4-FFF2-40B4-BE49-F238E27FC236}">
                <a16:creationId xmlns:a16="http://schemas.microsoft.com/office/drawing/2014/main" id="{37B7E3E2-2CA2-46F3-9F33-E2FF18C7D6F2}"/>
              </a:ext>
            </a:extLst>
          </p:cNvPr>
          <p:cNvSpPr/>
          <p:nvPr/>
        </p:nvSpPr>
        <p:spPr bwMode="auto">
          <a:xfrm>
            <a:off x="2200102" y="1677513"/>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algn="ctr"/>
            <a:endParaRPr lang="en-US"/>
          </a:p>
        </p:txBody>
      </p:sp>
      <p:grpSp>
        <p:nvGrpSpPr>
          <p:cNvPr id="211" name="Group 210">
            <a:extLst>
              <a:ext uri="{FF2B5EF4-FFF2-40B4-BE49-F238E27FC236}">
                <a16:creationId xmlns:a16="http://schemas.microsoft.com/office/drawing/2014/main" id="{8F91ED16-66D8-4A1B-A879-62E384D407FA}"/>
              </a:ext>
            </a:extLst>
          </p:cNvPr>
          <p:cNvGrpSpPr/>
          <p:nvPr/>
        </p:nvGrpSpPr>
        <p:grpSpPr>
          <a:xfrm>
            <a:off x="2140397" y="1686278"/>
            <a:ext cx="60385" cy="2752386"/>
            <a:chOff x="2140397" y="1953943"/>
            <a:chExt cx="60385" cy="2752386"/>
          </a:xfrm>
        </p:grpSpPr>
        <p:cxnSp>
          <p:nvCxnSpPr>
            <p:cNvPr id="212" name="Straight Connector 211">
              <a:extLst>
                <a:ext uri="{FF2B5EF4-FFF2-40B4-BE49-F238E27FC236}">
                  <a16:creationId xmlns:a16="http://schemas.microsoft.com/office/drawing/2014/main" id="{5E7C60CF-3BD8-47E6-9418-983AB94FEBD2}"/>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2CD70D5-9B4C-43BC-AFCB-2A5B801AFC72}"/>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E6EFE01-F5CC-4DB4-8F1E-A809D9E1CA4D}"/>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8DC6CA4-80EA-44E4-BC8B-96B56D94ED78}"/>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5389C24-ACD1-4588-96A0-71432F8C5222}"/>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263B821-6DF0-4CD0-8B0B-6BA4A2BC852E}"/>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218" name="TextBox 217">
            <a:extLst>
              <a:ext uri="{FF2B5EF4-FFF2-40B4-BE49-F238E27FC236}">
                <a16:creationId xmlns:a16="http://schemas.microsoft.com/office/drawing/2014/main" id="{F7280296-10B0-4506-A6E7-B40F4A6AE408}"/>
              </a:ext>
            </a:extLst>
          </p:cNvPr>
          <p:cNvSpPr txBox="1"/>
          <p:nvPr/>
        </p:nvSpPr>
        <p:spPr bwMode="auto">
          <a:xfrm>
            <a:off x="1612671" y="1509018"/>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9" name="TextBox 218">
            <a:extLst>
              <a:ext uri="{FF2B5EF4-FFF2-40B4-BE49-F238E27FC236}">
                <a16:creationId xmlns:a16="http://schemas.microsoft.com/office/drawing/2014/main" id="{DA0F5DD9-C316-40F7-AA60-04BB2631ED46}"/>
              </a:ext>
            </a:extLst>
          </p:cNvPr>
          <p:cNvSpPr txBox="1"/>
          <p:nvPr/>
        </p:nvSpPr>
        <p:spPr bwMode="auto">
          <a:xfrm>
            <a:off x="1612671" y="2061670"/>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20" name="TextBox 219">
            <a:extLst>
              <a:ext uri="{FF2B5EF4-FFF2-40B4-BE49-F238E27FC236}">
                <a16:creationId xmlns:a16="http://schemas.microsoft.com/office/drawing/2014/main" id="{B2276033-FCD1-4A8E-A02D-CE3689C62B96}"/>
              </a:ext>
            </a:extLst>
          </p:cNvPr>
          <p:cNvSpPr txBox="1"/>
          <p:nvPr/>
        </p:nvSpPr>
        <p:spPr bwMode="auto">
          <a:xfrm>
            <a:off x="1612671" y="261432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1" name="TextBox 220">
            <a:extLst>
              <a:ext uri="{FF2B5EF4-FFF2-40B4-BE49-F238E27FC236}">
                <a16:creationId xmlns:a16="http://schemas.microsoft.com/office/drawing/2014/main" id="{78E8B1F5-EACA-4239-9473-01CD6C68B69E}"/>
              </a:ext>
            </a:extLst>
          </p:cNvPr>
          <p:cNvSpPr txBox="1"/>
          <p:nvPr/>
        </p:nvSpPr>
        <p:spPr bwMode="auto">
          <a:xfrm>
            <a:off x="1612671" y="316697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2" name="TextBox 221">
            <a:extLst>
              <a:ext uri="{FF2B5EF4-FFF2-40B4-BE49-F238E27FC236}">
                <a16:creationId xmlns:a16="http://schemas.microsoft.com/office/drawing/2014/main" id="{71AEAD16-D993-4073-B4D1-B561863D5E69}"/>
              </a:ext>
            </a:extLst>
          </p:cNvPr>
          <p:cNvSpPr txBox="1"/>
          <p:nvPr/>
        </p:nvSpPr>
        <p:spPr bwMode="auto">
          <a:xfrm>
            <a:off x="1612671" y="371962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23" name="TextBox 222">
            <a:extLst>
              <a:ext uri="{FF2B5EF4-FFF2-40B4-BE49-F238E27FC236}">
                <a16:creationId xmlns:a16="http://schemas.microsoft.com/office/drawing/2014/main" id="{1B22AB7B-EF11-4C99-B507-4A79E8EA5FF2}"/>
              </a:ext>
            </a:extLst>
          </p:cNvPr>
          <p:cNvSpPr txBox="1"/>
          <p:nvPr/>
        </p:nvSpPr>
        <p:spPr bwMode="auto">
          <a:xfrm>
            <a:off x="1612671" y="427227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224" name="Group 223">
            <a:extLst>
              <a:ext uri="{FF2B5EF4-FFF2-40B4-BE49-F238E27FC236}">
                <a16:creationId xmlns:a16="http://schemas.microsoft.com/office/drawing/2014/main" id="{C9096F14-3444-43A6-B66A-03D2FB1FAC0B}"/>
              </a:ext>
            </a:extLst>
          </p:cNvPr>
          <p:cNvGrpSpPr/>
          <p:nvPr/>
        </p:nvGrpSpPr>
        <p:grpSpPr>
          <a:xfrm>
            <a:off x="2200102" y="4445113"/>
            <a:ext cx="3216784" cy="64204"/>
            <a:chOff x="2200102" y="4712778"/>
            <a:chExt cx="3216784" cy="64204"/>
          </a:xfrm>
        </p:grpSpPr>
        <p:grpSp>
          <p:nvGrpSpPr>
            <p:cNvPr id="225" name="Group 224">
              <a:extLst>
                <a:ext uri="{FF2B5EF4-FFF2-40B4-BE49-F238E27FC236}">
                  <a16:creationId xmlns:a16="http://schemas.microsoft.com/office/drawing/2014/main" id="{0472D1A6-0403-4442-BD94-742D25B1FBD5}"/>
                </a:ext>
              </a:extLst>
            </p:cNvPr>
            <p:cNvGrpSpPr/>
            <p:nvPr/>
          </p:nvGrpSpPr>
          <p:grpSpPr>
            <a:xfrm rot="5400000">
              <a:off x="2846060" y="4067814"/>
              <a:ext cx="62818" cy="1354734"/>
              <a:chOff x="2140397" y="1953943"/>
              <a:chExt cx="60385" cy="2752386"/>
            </a:xfrm>
          </p:grpSpPr>
          <p:cxnSp>
            <p:nvCxnSpPr>
              <p:cNvPr id="234" name="Straight Connector 233">
                <a:extLst>
                  <a:ext uri="{FF2B5EF4-FFF2-40B4-BE49-F238E27FC236}">
                    <a16:creationId xmlns:a16="http://schemas.microsoft.com/office/drawing/2014/main" id="{9A21CD93-C313-4B07-B9A4-928EB6AFC62F}"/>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9F2A4E4-6188-4DE2-9FD7-DF4A0CB641E4}"/>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D485BF5-DDDF-4491-B53A-EC60CCC0B58D}"/>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AE902C4-D69E-4CD4-B6E1-0D735FF7271C}"/>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5488B1E-9149-4145-81EC-FEA825C6CCE4}"/>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DF0B0DF-CFC6-4FF1-82CB-8CFE462F8B7C}"/>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3F564091-8CF2-4C8F-B26F-611E463D9F52}"/>
                </a:ext>
              </a:extLst>
            </p:cNvPr>
            <p:cNvGrpSpPr/>
            <p:nvPr/>
          </p:nvGrpSpPr>
          <p:grpSpPr>
            <a:xfrm rot="5400000">
              <a:off x="4444874" y="4068206"/>
              <a:ext cx="62818" cy="1354734"/>
              <a:chOff x="2140397" y="1953943"/>
              <a:chExt cx="60385" cy="2752386"/>
            </a:xfrm>
          </p:grpSpPr>
          <p:cxnSp>
            <p:nvCxnSpPr>
              <p:cNvPr id="228" name="Straight Connector 227">
                <a:extLst>
                  <a:ext uri="{FF2B5EF4-FFF2-40B4-BE49-F238E27FC236}">
                    <a16:creationId xmlns:a16="http://schemas.microsoft.com/office/drawing/2014/main" id="{3A16995C-60B3-4B38-86A5-E3A735FDDD83}"/>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4B3A2EA-0C4D-4DD9-9D39-EA8CB1104E0E}"/>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8DB136E-074D-4ECF-A213-B00A0C04EA02}"/>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B8A3347-2A29-498D-BB82-8C14C8549754}"/>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2B013D2-7CB9-42A3-8F2E-023A2DBDF56F}"/>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9CDA595-05DF-4D3E-A67E-3746F68B31F8}"/>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227" name="Straight Connector 226">
              <a:extLst>
                <a:ext uri="{FF2B5EF4-FFF2-40B4-BE49-F238E27FC236}">
                  <a16:creationId xmlns:a16="http://schemas.microsoft.com/office/drawing/2014/main" id="{AEAD212D-E714-4907-96D9-36EDBE93BC81}"/>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240" name="TextBox 239">
            <a:extLst>
              <a:ext uri="{FF2B5EF4-FFF2-40B4-BE49-F238E27FC236}">
                <a16:creationId xmlns:a16="http://schemas.microsoft.com/office/drawing/2014/main" id="{FDF850CF-4BAE-4199-8753-D4670C89AE29}"/>
              </a:ext>
            </a:extLst>
          </p:cNvPr>
          <p:cNvSpPr txBox="1"/>
          <p:nvPr/>
        </p:nvSpPr>
        <p:spPr bwMode="auto">
          <a:xfrm>
            <a:off x="2053127" y="445950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41" name="TextBox 240">
            <a:extLst>
              <a:ext uri="{FF2B5EF4-FFF2-40B4-BE49-F238E27FC236}">
                <a16:creationId xmlns:a16="http://schemas.microsoft.com/office/drawing/2014/main" id="{0A2D8329-DD66-4C38-B24A-E55A7ECFB61E}"/>
              </a:ext>
            </a:extLst>
          </p:cNvPr>
          <p:cNvSpPr txBox="1"/>
          <p:nvPr/>
        </p:nvSpPr>
        <p:spPr bwMode="auto">
          <a:xfrm>
            <a:off x="2328261" y="44573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42" name="TextBox 241">
            <a:extLst>
              <a:ext uri="{FF2B5EF4-FFF2-40B4-BE49-F238E27FC236}">
                <a16:creationId xmlns:a16="http://schemas.microsoft.com/office/drawing/2014/main" id="{D944C89F-EC52-4E36-AF4C-9B681493BA87}"/>
              </a:ext>
            </a:extLst>
          </p:cNvPr>
          <p:cNvSpPr txBox="1"/>
          <p:nvPr/>
        </p:nvSpPr>
        <p:spPr bwMode="auto">
          <a:xfrm>
            <a:off x="2603635" y="44573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43" name="TextBox 242">
            <a:extLst>
              <a:ext uri="{FF2B5EF4-FFF2-40B4-BE49-F238E27FC236}">
                <a16:creationId xmlns:a16="http://schemas.microsoft.com/office/drawing/2014/main" id="{0A1A3B85-A576-47FC-B580-3583F2E6A981}"/>
              </a:ext>
            </a:extLst>
          </p:cNvPr>
          <p:cNvSpPr txBox="1"/>
          <p:nvPr/>
        </p:nvSpPr>
        <p:spPr bwMode="auto">
          <a:xfrm>
            <a:off x="2878769" y="44551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44" name="TextBox 243">
            <a:extLst>
              <a:ext uri="{FF2B5EF4-FFF2-40B4-BE49-F238E27FC236}">
                <a16:creationId xmlns:a16="http://schemas.microsoft.com/office/drawing/2014/main" id="{A9D66940-B12B-479C-B087-DA1EAFEE7799}"/>
              </a:ext>
            </a:extLst>
          </p:cNvPr>
          <p:cNvSpPr txBox="1"/>
          <p:nvPr/>
        </p:nvSpPr>
        <p:spPr bwMode="auto">
          <a:xfrm>
            <a:off x="3085313" y="44489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45" name="TextBox 244">
            <a:extLst>
              <a:ext uri="{FF2B5EF4-FFF2-40B4-BE49-F238E27FC236}">
                <a16:creationId xmlns:a16="http://schemas.microsoft.com/office/drawing/2014/main" id="{99CD7B59-2903-4FBA-B894-9243361C32BC}"/>
              </a:ext>
            </a:extLst>
          </p:cNvPr>
          <p:cNvSpPr txBox="1"/>
          <p:nvPr/>
        </p:nvSpPr>
        <p:spPr bwMode="auto">
          <a:xfrm>
            <a:off x="3360447" y="44468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46" name="TextBox 245">
            <a:extLst>
              <a:ext uri="{FF2B5EF4-FFF2-40B4-BE49-F238E27FC236}">
                <a16:creationId xmlns:a16="http://schemas.microsoft.com/office/drawing/2014/main" id="{8008E15E-A9DD-4943-BCDA-334CBFE9471A}"/>
              </a:ext>
            </a:extLst>
          </p:cNvPr>
          <p:cNvSpPr txBox="1"/>
          <p:nvPr/>
        </p:nvSpPr>
        <p:spPr bwMode="auto">
          <a:xfrm>
            <a:off x="3613653" y="44468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47" name="TextBox 246">
            <a:extLst>
              <a:ext uri="{FF2B5EF4-FFF2-40B4-BE49-F238E27FC236}">
                <a16:creationId xmlns:a16="http://schemas.microsoft.com/office/drawing/2014/main" id="{58E8A2AE-780B-4D6B-84EE-C1E5B911E70F}"/>
              </a:ext>
            </a:extLst>
          </p:cNvPr>
          <p:cNvSpPr txBox="1"/>
          <p:nvPr/>
        </p:nvSpPr>
        <p:spPr bwMode="auto">
          <a:xfrm>
            <a:off x="3888787" y="44446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248" name="TextBox 247">
            <a:extLst>
              <a:ext uri="{FF2B5EF4-FFF2-40B4-BE49-F238E27FC236}">
                <a16:creationId xmlns:a16="http://schemas.microsoft.com/office/drawing/2014/main" id="{680C4CAE-DA1C-4C89-AAC9-C14A97A592B2}"/>
              </a:ext>
            </a:extLst>
          </p:cNvPr>
          <p:cNvSpPr txBox="1"/>
          <p:nvPr/>
        </p:nvSpPr>
        <p:spPr bwMode="auto">
          <a:xfrm>
            <a:off x="4152400" y="44529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49" name="TextBox 248">
            <a:extLst>
              <a:ext uri="{FF2B5EF4-FFF2-40B4-BE49-F238E27FC236}">
                <a16:creationId xmlns:a16="http://schemas.microsoft.com/office/drawing/2014/main" id="{ED77462C-99C0-46A1-A45E-028D1D364E58}"/>
              </a:ext>
            </a:extLst>
          </p:cNvPr>
          <p:cNvSpPr txBox="1"/>
          <p:nvPr/>
        </p:nvSpPr>
        <p:spPr bwMode="auto">
          <a:xfrm>
            <a:off x="4422125" y="44468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250" name="TextBox 249">
            <a:extLst>
              <a:ext uri="{FF2B5EF4-FFF2-40B4-BE49-F238E27FC236}">
                <a16:creationId xmlns:a16="http://schemas.microsoft.com/office/drawing/2014/main" id="{4F6EDD2D-C7A7-4B14-849F-93B6AB2B551B}"/>
              </a:ext>
            </a:extLst>
          </p:cNvPr>
          <p:cNvSpPr txBox="1"/>
          <p:nvPr/>
        </p:nvSpPr>
        <p:spPr bwMode="auto">
          <a:xfrm>
            <a:off x="4697259" y="44446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51" name="TextBox 250">
            <a:extLst>
              <a:ext uri="{FF2B5EF4-FFF2-40B4-BE49-F238E27FC236}">
                <a16:creationId xmlns:a16="http://schemas.microsoft.com/office/drawing/2014/main" id="{B314E6B4-46DB-4AD4-AD81-6DAA82F79562}"/>
              </a:ext>
            </a:extLst>
          </p:cNvPr>
          <p:cNvSpPr txBox="1"/>
          <p:nvPr/>
        </p:nvSpPr>
        <p:spPr bwMode="auto">
          <a:xfrm>
            <a:off x="4950465" y="44446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252" name="TextBox 251">
            <a:extLst>
              <a:ext uri="{FF2B5EF4-FFF2-40B4-BE49-F238E27FC236}">
                <a16:creationId xmlns:a16="http://schemas.microsoft.com/office/drawing/2014/main" id="{C994A7AE-0341-47E7-8790-D5F9AC79E36B}"/>
              </a:ext>
            </a:extLst>
          </p:cNvPr>
          <p:cNvSpPr txBox="1"/>
          <p:nvPr/>
        </p:nvSpPr>
        <p:spPr bwMode="auto">
          <a:xfrm>
            <a:off x="5225599" y="44424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cxnSp>
        <p:nvCxnSpPr>
          <p:cNvPr id="256" name="Straight Connector 255">
            <a:extLst>
              <a:ext uri="{FF2B5EF4-FFF2-40B4-BE49-F238E27FC236}">
                <a16:creationId xmlns:a16="http://schemas.microsoft.com/office/drawing/2014/main" id="{67869CDC-D4FB-45C9-84F0-F51A9CF1F161}"/>
              </a:ext>
            </a:extLst>
          </p:cNvPr>
          <p:cNvCxnSpPr>
            <a:cxnSpLocks/>
          </p:cNvCxnSpPr>
          <p:nvPr/>
        </p:nvCxnSpPr>
        <p:spPr bwMode="auto">
          <a:xfrm>
            <a:off x="2290742" y="5781635"/>
            <a:ext cx="252406" cy="1"/>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141E2C68-4A48-426F-B603-65EBE4ED149D}"/>
              </a:ext>
            </a:extLst>
          </p:cNvPr>
          <p:cNvCxnSpPr>
            <a:cxnSpLocks/>
          </p:cNvCxnSpPr>
          <p:nvPr/>
        </p:nvCxnSpPr>
        <p:spPr bwMode="auto">
          <a:xfrm>
            <a:off x="2415382" y="5723655"/>
            <a:ext cx="0" cy="121074"/>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867D49A-5175-408E-9F30-C215EB4C24F1}"/>
              </a:ext>
            </a:extLst>
          </p:cNvPr>
          <p:cNvCxnSpPr>
            <a:cxnSpLocks/>
          </p:cNvCxnSpPr>
          <p:nvPr/>
        </p:nvCxnSpPr>
        <p:spPr bwMode="auto">
          <a:xfrm>
            <a:off x="3730019" y="5773728"/>
            <a:ext cx="252406" cy="1"/>
          </a:xfrm>
          <a:prstGeom prst="line">
            <a:avLst/>
          </a:prstGeom>
          <a:noFill/>
          <a:ln w="28575" cap="flat" cmpd="sng" algn="ctr">
            <a:solidFill>
              <a:schemeClr val="accent2"/>
            </a:solidFill>
            <a:prstDash val="solid"/>
            <a:round/>
            <a:headEnd type="none" w="med" len="med"/>
            <a:tailEnd type="none" w="med" len="med"/>
          </a:ln>
          <a:effectLst/>
        </p:spPr>
      </p:cxnSp>
      <p:sp>
        <p:nvSpPr>
          <p:cNvPr id="259" name="Oval 258">
            <a:extLst>
              <a:ext uri="{FF2B5EF4-FFF2-40B4-BE49-F238E27FC236}">
                <a16:creationId xmlns:a16="http://schemas.microsoft.com/office/drawing/2014/main" id="{61A3B1AC-A3BC-4F13-A3FE-C8F268A485F3}"/>
              </a:ext>
            </a:extLst>
          </p:cNvPr>
          <p:cNvSpPr/>
          <p:nvPr/>
        </p:nvSpPr>
        <p:spPr bwMode="auto">
          <a:xfrm>
            <a:off x="6730952" y="5736830"/>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Freeform: Shape 259">
            <a:extLst>
              <a:ext uri="{FF2B5EF4-FFF2-40B4-BE49-F238E27FC236}">
                <a16:creationId xmlns:a16="http://schemas.microsoft.com/office/drawing/2014/main" id="{6B58A052-78A1-4D0C-ABB3-79E37C58766A}"/>
              </a:ext>
            </a:extLst>
          </p:cNvPr>
          <p:cNvSpPr/>
          <p:nvPr/>
        </p:nvSpPr>
        <p:spPr bwMode="auto">
          <a:xfrm>
            <a:off x="2199232" y="1681275"/>
            <a:ext cx="3040213" cy="1224762"/>
          </a:xfrm>
          <a:custGeom>
            <a:avLst/>
            <a:gdLst>
              <a:gd name="connsiteX0" fmla="*/ 0 w 3040213"/>
              <a:gd name="connsiteY0" fmla="*/ 0 h 1224762"/>
              <a:gd name="connsiteX1" fmla="*/ 100117 w 3040213"/>
              <a:gd name="connsiteY1" fmla="*/ 0 h 1224762"/>
              <a:gd name="connsiteX2" fmla="*/ 100117 w 3040213"/>
              <a:gd name="connsiteY2" fmla="*/ 33372 h 1224762"/>
              <a:gd name="connsiteX3" fmla="*/ 143501 w 3040213"/>
              <a:gd name="connsiteY3" fmla="*/ 33372 h 1224762"/>
              <a:gd name="connsiteX4" fmla="*/ 143501 w 3040213"/>
              <a:gd name="connsiteY4" fmla="*/ 60070 h 1224762"/>
              <a:gd name="connsiteX5" fmla="*/ 307025 w 3040213"/>
              <a:gd name="connsiteY5" fmla="*/ 60070 h 1224762"/>
              <a:gd name="connsiteX6" fmla="*/ 307025 w 3040213"/>
              <a:gd name="connsiteY6" fmla="*/ 106791 h 1224762"/>
              <a:gd name="connsiteX7" fmla="*/ 340397 w 3040213"/>
              <a:gd name="connsiteY7" fmla="*/ 106791 h 1224762"/>
              <a:gd name="connsiteX8" fmla="*/ 340397 w 3040213"/>
              <a:gd name="connsiteY8" fmla="*/ 130152 h 1224762"/>
              <a:gd name="connsiteX9" fmla="*/ 367095 w 3040213"/>
              <a:gd name="connsiteY9" fmla="*/ 130152 h 1224762"/>
              <a:gd name="connsiteX10" fmla="*/ 367095 w 3040213"/>
              <a:gd name="connsiteY10" fmla="*/ 193559 h 1224762"/>
              <a:gd name="connsiteX11" fmla="*/ 383781 w 3040213"/>
              <a:gd name="connsiteY11" fmla="*/ 193559 h 1224762"/>
              <a:gd name="connsiteX12" fmla="*/ 383781 w 3040213"/>
              <a:gd name="connsiteY12" fmla="*/ 253629 h 1224762"/>
              <a:gd name="connsiteX13" fmla="*/ 453863 w 3040213"/>
              <a:gd name="connsiteY13" fmla="*/ 253629 h 1224762"/>
              <a:gd name="connsiteX14" fmla="*/ 453863 w 3040213"/>
              <a:gd name="connsiteY14" fmla="*/ 283664 h 1224762"/>
              <a:gd name="connsiteX15" fmla="*/ 483898 w 3040213"/>
              <a:gd name="connsiteY15" fmla="*/ 283664 h 1224762"/>
              <a:gd name="connsiteX16" fmla="*/ 483898 w 3040213"/>
              <a:gd name="connsiteY16" fmla="*/ 307025 h 1224762"/>
              <a:gd name="connsiteX17" fmla="*/ 490572 w 3040213"/>
              <a:gd name="connsiteY17" fmla="*/ 307025 h 1224762"/>
              <a:gd name="connsiteX18" fmla="*/ 490572 w 3040213"/>
              <a:gd name="connsiteY18" fmla="*/ 343734 h 1224762"/>
              <a:gd name="connsiteX19" fmla="*/ 553980 w 3040213"/>
              <a:gd name="connsiteY19" fmla="*/ 343734 h 1224762"/>
              <a:gd name="connsiteX20" fmla="*/ 553980 w 3040213"/>
              <a:gd name="connsiteY20" fmla="*/ 373769 h 1224762"/>
              <a:gd name="connsiteX21" fmla="*/ 587352 w 3040213"/>
              <a:gd name="connsiteY21" fmla="*/ 373769 h 1224762"/>
              <a:gd name="connsiteX22" fmla="*/ 587352 w 3040213"/>
              <a:gd name="connsiteY22" fmla="*/ 393793 h 1224762"/>
              <a:gd name="connsiteX23" fmla="*/ 634073 w 3040213"/>
              <a:gd name="connsiteY23" fmla="*/ 393793 h 1224762"/>
              <a:gd name="connsiteX24" fmla="*/ 634073 w 3040213"/>
              <a:gd name="connsiteY24" fmla="*/ 483898 h 1224762"/>
              <a:gd name="connsiteX25" fmla="*/ 694143 w 3040213"/>
              <a:gd name="connsiteY25" fmla="*/ 483898 h 1224762"/>
              <a:gd name="connsiteX26" fmla="*/ 694143 w 3040213"/>
              <a:gd name="connsiteY26" fmla="*/ 507259 h 1224762"/>
              <a:gd name="connsiteX27" fmla="*/ 737527 w 3040213"/>
              <a:gd name="connsiteY27" fmla="*/ 507259 h 1224762"/>
              <a:gd name="connsiteX28" fmla="*/ 737527 w 3040213"/>
              <a:gd name="connsiteY28" fmla="*/ 537294 h 1224762"/>
              <a:gd name="connsiteX29" fmla="*/ 794260 w 3040213"/>
              <a:gd name="connsiteY29" fmla="*/ 537294 h 1224762"/>
              <a:gd name="connsiteX30" fmla="*/ 794260 w 3040213"/>
              <a:gd name="connsiteY30" fmla="*/ 570666 h 1224762"/>
              <a:gd name="connsiteX31" fmla="*/ 937761 w 3040213"/>
              <a:gd name="connsiteY31" fmla="*/ 570666 h 1224762"/>
              <a:gd name="connsiteX32" fmla="*/ 937761 w 3040213"/>
              <a:gd name="connsiteY32" fmla="*/ 600701 h 1224762"/>
              <a:gd name="connsiteX33" fmla="*/ 977807 w 3040213"/>
              <a:gd name="connsiteY33" fmla="*/ 600701 h 1224762"/>
              <a:gd name="connsiteX34" fmla="*/ 977807 w 3040213"/>
              <a:gd name="connsiteY34" fmla="*/ 624061 h 1224762"/>
              <a:gd name="connsiteX35" fmla="*/ 1011180 w 3040213"/>
              <a:gd name="connsiteY35" fmla="*/ 624061 h 1224762"/>
              <a:gd name="connsiteX36" fmla="*/ 1011180 w 3040213"/>
              <a:gd name="connsiteY36" fmla="*/ 654096 h 1224762"/>
              <a:gd name="connsiteX37" fmla="*/ 1084599 w 3040213"/>
              <a:gd name="connsiteY37" fmla="*/ 654096 h 1224762"/>
              <a:gd name="connsiteX38" fmla="*/ 1084599 w 3040213"/>
              <a:gd name="connsiteY38" fmla="*/ 687469 h 1224762"/>
              <a:gd name="connsiteX39" fmla="*/ 1131320 w 3040213"/>
              <a:gd name="connsiteY39" fmla="*/ 687469 h 1224762"/>
              <a:gd name="connsiteX40" fmla="*/ 1131320 w 3040213"/>
              <a:gd name="connsiteY40" fmla="*/ 710829 h 1224762"/>
              <a:gd name="connsiteX41" fmla="*/ 1198064 w 3040213"/>
              <a:gd name="connsiteY41" fmla="*/ 710829 h 1224762"/>
              <a:gd name="connsiteX42" fmla="*/ 1198064 w 3040213"/>
              <a:gd name="connsiteY42" fmla="*/ 740864 h 1224762"/>
              <a:gd name="connsiteX43" fmla="*/ 1231437 w 3040213"/>
              <a:gd name="connsiteY43" fmla="*/ 740864 h 1224762"/>
              <a:gd name="connsiteX44" fmla="*/ 1231437 w 3040213"/>
              <a:gd name="connsiteY44" fmla="*/ 777574 h 1224762"/>
              <a:gd name="connsiteX45" fmla="*/ 1238111 w 3040213"/>
              <a:gd name="connsiteY45" fmla="*/ 777574 h 1224762"/>
              <a:gd name="connsiteX46" fmla="*/ 1238111 w 3040213"/>
              <a:gd name="connsiteY46" fmla="*/ 807609 h 1224762"/>
              <a:gd name="connsiteX47" fmla="*/ 1318204 w 3040213"/>
              <a:gd name="connsiteY47" fmla="*/ 807609 h 1224762"/>
              <a:gd name="connsiteX48" fmla="*/ 1318204 w 3040213"/>
              <a:gd name="connsiteY48" fmla="*/ 807609 h 1224762"/>
              <a:gd name="connsiteX49" fmla="*/ 1318204 w 3040213"/>
              <a:gd name="connsiteY49" fmla="*/ 827632 h 1224762"/>
              <a:gd name="connsiteX50" fmla="*/ 1374937 w 3040213"/>
              <a:gd name="connsiteY50" fmla="*/ 827632 h 1224762"/>
              <a:gd name="connsiteX51" fmla="*/ 1374937 w 3040213"/>
              <a:gd name="connsiteY51" fmla="*/ 857667 h 1224762"/>
              <a:gd name="connsiteX52" fmla="*/ 1488403 w 3040213"/>
              <a:gd name="connsiteY52" fmla="*/ 857667 h 1224762"/>
              <a:gd name="connsiteX53" fmla="*/ 1488403 w 3040213"/>
              <a:gd name="connsiteY53" fmla="*/ 884365 h 1224762"/>
              <a:gd name="connsiteX54" fmla="*/ 1518438 w 3040213"/>
              <a:gd name="connsiteY54" fmla="*/ 884365 h 1224762"/>
              <a:gd name="connsiteX55" fmla="*/ 1518438 w 3040213"/>
              <a:gd name="connsiteY55" fmla="*/ 911063 h 1224762"/>
              <a:gd name="connsiteX56" fmla="*/ 1902219 w 3040213"/>
              <a:gd name="connsiteY56" fmla="*/ 911063 h 1224762"/>
              <a:gd name="connsiteX57" fmla="*/ 1902219 w 3040213"/>
              <a:gd name="connsiteY57" fmla="*/ 984482 h 1224762"/>
              <a:gd name="connsiteX58" fmla="*/ 1928917 w 3040213"/>
              <a:gd name="connsiteY58" fmla="*/ 984482 h 1224762"/>
              <a:gd name="connsiteX59" fmla="*/ 1928917 w 3040213"/>
              <a:gd name="connsiteY59" fmla="*/ 1011180 h 1224762"/>
              <a:gd name="connsiteX60" fmla="*/ 2045720 w 3040213"/>
              <a:gd name="connsiteY60" fmla="*/ 1011180 h 1224762"/>
              <a:gd name="connsiteX61" fmla="*/ 2045720 w 3040213"/>
              <a:gd name="connsiteY61" fmla="*/ 1087936 h 1224762"/>
              <a:gd name="connsiteX62" fmla="*/ 2269314 w 3040213"/>
              <a:gd name="connsiteY62" fmla="*/ 1087936 h 1224762"/>
              <a:gd name="connsiteX63" fmla="*/ 2269314 w 3040213"/>
              <a:gd name="connsiteY63" fmla="*/ 1224762 h 1224762"/>
              <a:gd name="connsiteX64" fmla="*/ 3040213 w 3040213"/>
              <a:gd name="connsiteY64" fmla="*/ 1224762 h 122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40213" h="1224762">
                <a:moveTo>
                  <a:pt x="0" y="0"/>
                </a:moveTo>
                <a:lnTo>
                  <a:pt x="100117" y="0"/>
                </a:lnTo>
                <a:lnTo>
                  <a:pt x="100117" y="33372"/>
                </a:lnTo>
                <a:lnTo>
                  <a:pt x="143501" y="33372"/>
                </a:lnTo>
                <a:lnTo>
                  <a:pt x="143501" y="60070"/>
                </a:lnTo>
                <a:lnTo>
                  <a:pt x="307025" y="60070"/>
                </a:lnTo>
                <a:lnTo>
                  <a:pt x="307025" y="106791"/>
                </a:lnTo>
                <a:lnTo>
                  <a:pt x="340397" y="106791"/>
                </a:lnTo>
                <a:lnTo>
                  <a:pt x="340397" y="130152"/>
                </a:lnTo>
                <a:lnTo>
                  <a:pt x="367095" y="130152"/>
                </a:lnTo>
                <a:lnTo>
                  <a:pt x="367095" y="193559"/>
                </a:lnTo>
                <a:lnTo>
                  <a:pt x="383781" y="193559"/>
                </a:lnTo>
                <a:lnTo>
                  <a:pt x="383781" y="253629"/>
                </a:lnTo>
                <a:lnTo>
                  <a:pt x="453863" y="253629"/>
                </a:lnTo>
                <a:lnTo>
                  <a:pt x="453863" y="283664"/>
                </a:lnTo>
                <a:lnTo>
                  <a:pt x="483898" y="283664"/>
                </a:lnTo>
                <a:lnTo>
                  <a:pt x="483898" y="307025"/>
                </a:lnTo>
                <a:lnTo>
                  <a:pt x="490572" y="307025"/>
                </a:lnTo>
                <a:lnTo>
                  <a:pt x="490572" y="343734"/>
                </a:lnTo>
                <a:lnTo>
                  <a:pt x="553980" y="343734"/>
                </a:lnTo>
                <a:lnTo>
                  <a:pt x="553980" y="373769"/>
                </a:lnTo>
                <a:lnTo>
                  <a:pt x="587352" y="373769"/>
                </a:lnTo>
                <a:lnTo>
                  <a:pt x="587352" y="393793"/>
                </a:lnTo>
                <a:lnTo>
                  <a:pt x="634073" y="393793"/>
                </a:lnTo>
                <a:lnTo>
                  <a:pt x="634073" y="483898"/>
                </a:lnTo>
                <a:lnTo>
                  <a:pt x="694143" y="483898"/>
                </a:lnTo>
                <a:lnTo>
                  <a:pt x="694143" y="507259"/>
                </a:lnTo>
                <a:lnTo>
                  <a:pt x="737527" y="507259"/>
                </a:lnTo>
                <a:lnTo>
                  <a:pt x="737527" y="537294"/>
                </a:lnTo>
                <a:lnTo>
                  <a:pt x="794260" y="537294"/>
                </a:lnTo>
                <a:lnTo>
                  <a:pt x="794260" y="570666"/>
                </a:lnTo>
                <a:lnTo>
                  <a:pt x="937761" y="570666"/>
                </a:lnTo>
                <a:lnTo>
                  <a:pt x="937761" y="600701"/>
                </a:lnTo>
                <a:lnTo>
                  <a:pt x="977807" y="600701"/>
                </a:lnTo>
                <a:lnTo>
                  <a:pt x="977807" y="624061"/>
                </a:lnTo>
                <a:lnTo>
                  <a:pt x="1011180" y="624061"/>
                </a:lnTo>
                <a:lnTo>
                  <a:pt x="1011180" y="654096"/>
                </a:lnTo>
                <a:lnTo>
                  <a:pt x="1084599" y="654096"/>
                </a:lnTo>
                <a:lnTo>
                  <a:pt x="1084599" y="687469"/>
                </a:lnTo>
                <a:lnTo>
                  <a:pt x="1131320" y="687469"/>
                </a:lnTo>
                <a:lnTo>
                  <a:pt x="1131320" y="710829"/>
                </a:lnTo>
                <a:lnTo>
                  <a:pt x="1198064" y="710829"/>
                </a:lnTo>
                <a:lnTo>
                  <a:pt x="1198064" y="740864"/>
                </a:lnTo>
                <a:lnTo>
                  <a:pt x="1231437" y="740864"/>
                </a:lnTo>
                <a:lnTo>
                  <a:pt x="1231437" y="777574"/>
                </a:lnTo>
                <a:lnTo>
                  <a:pt x="1238111" y="777574"/>
                </a:lnTo>
                <a:lnTo>
                  <a:pt x="1238111" y="807609"/>
                </a:lnTo>
                <a:lnTo>
                  <a:pt x="1318204" y="807609"/>
                </a:lnTo>
                <a:lnTo>
                  <a:pt x="1318204" y="807609"/>
                </a:lnTo>
                <a:lnTo>
                  <a:pt x="1318204" y="827632"/>
                </a:lnTo>
                <a:lnTo>
                  <a:pt x="1374937" y="827632"/>
                </a:lnTo>
                <a:lnTo>
                  <a:pt x="1374937" y="857667"/>
                </a:lnTo>
                <a:lnTo>
                  <a:pt x="1488403" y="857667"/>
                </a:lnTo>
                <a:lnTo>
                  <a:pt x="1488403" y="884365"/>
                </a:lnTo>
                <a:lnTo>
                  <a:pt x="1518438" y="884365"/>
                </a:lnTo>
                <a:lnTo>
                  <a:pt x="1518438" y="911063"/>
                </a:lnTo>
                <a:lnTo>
                  <a:pt x="1902219" y="911063"/>
                </a:lnTo>
                <a:lnTo>
                  <a:pt x="1902219" y="984482"/>
                </a:lnTo>
                <a:lnTo>
                  <a:pt x="1928917" y="984482"/>
                </a:lnTo>
                <a:lnTo>
                  <a:pt x="1928917" y="1011180"/>
                </a:lnTo>
                <a:lnTo>
                  <a:pt x="2045720" y="1011180"/>
                </a:lnTo>
                <a:lnTo>
                  <a:pt x="2045720" y="1087936"/>
                </a:lnTo>
                <a:lnTo>
                  <a:pt x="2269314" y="1087936"/>
                </a:lnTo>
                <a:lnTo>
                  <a:pt x="2269314" y="1224762"/>
                </a:lnTo>
                <a:lnTo>
                  <a:pt x="3040213" y="1224762"/>
                </a:lnTo>
              </a:path>
            </a:pathLst>
          </a:custGeom>
          <a:noFill/>
          <a:ln w="28575">
            <a:solidFill>
              <a:schemeClr val="accent1"/>
            </a:solidFill>
            <a:miter lim="800000"/>
            <a:headEnd/>
            <a:tailEnd/>
          </a:ln>
        </p:spPr>
        <p:txBody>
          <a:bodyPr rtlCol="0" anchor="ctr"/>
          <a:lstStyle/>
          <a:p>
            <a:pPr algn="ctr"/>
            <a:endParaRPr lang="en-US"/>
          </a:p>
        </p:txBody>
      </p:sp>
      <p:grpSp>
        <p:nvGrpSpPr>
          <p:cNvPr id="262" name="Group 261">
            <a:extLst>
              <a:ext uri="{FF2B5EF4-FFF2-40B4-BE49-F238E27FC236}">
                <a16:creationId xmlns:a16="http://schemas.microsoft.com/office/drawing/2014/main" id="{F573B757-8880-4302-B18F-337C00F6B840}"/>
              </a:ext>
            </a:extLst>
          </p:cNvPr>
          <p:cNvGrpSpPr/>
          <p:nvPr/>
        </p:nvGrpSpPr>
        <p:grpSpPr>
          <a:xfrm>
            <a:off x="3330553" y="2317833"/>
            <a:ext cx="1908892" cy="652760"/>
            <a:chOff x="3330553" y="2585498"/>
            <a:chExt cx="1908892" cy="652760"/>
          </a:xfrm>
        </p:grpSpPr>
        <p:cxnSp>
          <p:nvCxnSpPr>
            <p:cNvPr id="263" name="Straight Connector 262">
              <a:extLst>
                <a:ext uri="{FF2B5EF4-FFF2-40B4-BE49-F238E27FC236}">
                  <a16:creationId xmlns:a16="http://schemas.microsoft.com/office/drawing/2014/main" id="{FB4D2D0C-FFAD-41E2-82A3-099DD3CC1537}"/>
                </a:ext>
              </a:extLst>
            </p:cNvPr>
            <p:cNvCxnSpPr/>
            <p:nvPr/>
          </p:nvCxnSpPr>
          <p:spPr bwMode="auto">
            <a:xfrm>
              <a:off x="3330553" y="258549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4615FD4-2414-44C8-99EE-F79AA6604064}"/>
                </a:ext>
              </a:extLst>
            </p:cNvPr>
            <p:cNvCxnSpPr/>
            <p:nvPr/>
          </p:nvCxnSpPr>
          <p:spPr bwMode="auto">
            <a:xfrm>
              <a:off x="3639239" y="274620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96F5488-6212-4413-B9B7-1D53649DC879}"/>
                </a:ext>
              </a:extLst>
            </p:cNvPr>
            <p:cNvCxnSpPr/>
            <p:nvPr/>
          </p:nvCxnSpPr>
          <p:spPr bwMode="auto">
            <a:xfrm>
              <a:off x="3908809"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3CE8605-9657-4776-8468-EE95B9C2D5D0}"/>
                </a:ext>
              </a:extLst>
            </p:cNvPr>
            <p:cNvCxnSpPr/>
            <p:nvPr/>
          </p:nvCxnSpPr>
          <p:spPr bwMode="auto">
            <a:xfrm>
              <a:off x="3996698" y="2800194"/>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0810A02C-B856-4B63-9C19-7D87930A2A9E}"/>
                </a:ext>
              </a:extLst>
            </p:cNvPr>
            <p:cNvCxnSpPr/>
            <p:nvPr/>
          </p:nvCxnSpPr>
          <p:spPr bwMode="auto">
            <a:xfrm>
              <a:off x="4052067"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CFB9EAC-2056-4416-BC2B-8C1AE65CFA47}"/>
                </a:ext>
              </a:extLst>
            </p:cNvPr>
            <p:cNvCxnSpPr/>
            <p:nvPr/>
          </p:nvCxnSpPr>
          <p:spPr bwMode="auto">
            <a:xfrm>
              <a:off x="4085315"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D3F77CB9-2B2E-48E8-BA31-A21AD2178D47}"/>
                </a:ext>
              </a:extLst>
            </p:cNvPr>
            <p:cNvCxnSpPr/>
            <p:nvPr/>
          </p:nvCxnSpPr>
          <p:spPr bwMode="auto">
            <a:xfrm>
              <a:off x="4129041"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404546C-2715-4187-90C1-1C4DDEA48583}"/>
                </a:ext>
              </a:extLst>
            </p:cNvPr>
            <p:cNvCxnSpPr/>
            <p:nvPr/>
          </p:nvCxnSpPr>
          <p:spPr bwMode="auto">
            <a:xfrm>
              <a:off x="4165748"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218CB9B9-9395-4660-B80A-66987350D81F}"/>
                </a:ext>
              </a:extLst>
            </p:cNvPr>
            <p:cNvCxnSpPr/>
            <p:nvPr/>
          </p:nvCxnSpPr>
          <p:spPr bwMode="auto">
            <a:xfrm>
              <a:off x="4239010"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95D72933-92F6-4E6E-9E58-AB5BA74A07C6}"/>
                </a:ext>
              </a:extLst>
            </p:cNvPr>
            <p:cNvCxnSpPr/>
            <p:nvPr/>
          </p:nvCxnSpPr>
          <p:spPr bwMode="auto">
            <a:xfrm>
              <a:off x="4255133"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761930C-98EA-412B-87CD-7F5B337383B3}"/>
                </a:ext>
              </a:extLst>
            </p:cNvPr>
            <p:cNvCxnSpPr/>
            <p:nvPr/>
          </p:nvCxnSpPr>
          <p:spPr bwMode="auto">
            <a:xfrm>
              <a:off x="4293517"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7857970-8C7B-4377-BC46-E3D702B219A1}"/>
                </a:ext>
              </a:extLst>
            </p:cNvPr>
            <p:cNvCxnSpPr/>
            <p:nvPr/>
          </p:nvCxnSpPr>
          <p:spPr bwMode="auto">
            <a:xfrm>
              <a:off x="4336095"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198BDF2-11D3-4046-97F5-361AA80FD781}"/>
                </a:ext>
              </a:extLst>
            </p:cNvPr>
            <p:cNvCxnSpPr/>
            <p:nvPr/>
          </p:nvCxnSpPr>
          <p:spPr bwMode="auto">
            <a:xfrm>
              <a:off x="4368571"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D8DCF29-10E1-4B09-8C8F-4CB55EDE1D57}"/>
                </a:ext>
              </a:extLst>
            </p:cNvPr>
            <p:cNvCxnSpPr/>
            <p:nvPr/>
          </p:nvCxnSpPr>
          <p:spPr bwMode="auto">
            <a:xfrm>
              <a:off x="4400449"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0C7CFC4-CA9A-4C0C-847C-672F64E788E0}"/>
                </a:ext>
              </a:extLst>
            </p:cNvPr>
            <p:cNvCxnSpPr/>
            <p:nvPr/>
          </p:nvCxnSpPr>
          <p:spPr bwMode="auto">
            <a:xfrm>
              <a:off x="4469278"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4C0E2B8-1005-4692-A55D-894CB29D5886}"/>
                </a:ext>
              </a:extLst>
            </p:cNvPr>
            <p:cNvCxnSpPr/>
            <p:nvPr/>
          </p:nvCxnSpPr>
          <p:spPr bwMode="auto">
            <a:xfrm>
              <a:off x="4488189"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FFBA1DA-A827-4221-A68A-31234E9B264E}"/>
                </a:ext>
              </a:extLst>
            </p:cNvPr>
            <p:cNvCxnSpPr/>
            <p:nvPr/>
          </p:nvCxnSpPr>
          <p:spPr bwMode="auto">
            <a:xfrm>
              <a:off x="452721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206A69C8-E293-47CD-9275-7C8BDEA52731}"/>
                </a:ext>
              </a:extLst>
            </p:cNvPr>
            <p:cNvCxnSpPr/>
            <p:nvPr/>
          </p:nvCxnSpPr>
          <p:spPr bwMode="auto">
            <a:xfrm>
              <a:off x="4569640" y="311470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E46D5CD7-4357-4C33-8EED-14F0C1394C1C}"/>
                </a:ext>
              </a:extLst>
            </p:cNvPr>
            <p:cNvCxnSpPr/>
            <p:nvPr/>
          </p:nvCxnSpPr>
          <p:spPr bwMode="auto">
            <a:xfrm>
              <a:off x="4631714"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66C37DE-C46C-4736-99AB-3CE277D1AF66}"/>
                </a:ext>
              </a:extLst>
            </p:cNvPr>
            <p:cNvCxnSpPr/>
            <p:nvPr/>
          </p:nvCxnSpPr>
          <p:spPr bwMode="auto">
            <a:xfrm>
              <a:off x="469919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CBD3A4A-9048-4115-882E-827106E7ACF6}"/>
                </a:ext>
              </a:extLst>
            </p:cNvPr>
            <p:cNvCxnSpPr/>
            <p:nvPr/>
          </p:nvCxnSpPr>
          <p:spPr bwMode="auto">
            <a:xfrm>
              <a:off x="4743022"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94341B5-D827-4073-89AA-50FD547B1F50}"/>
                </a:ext>
              </a:extLst>
            </p:cNvPr>
            <p:cNvCxnSpPr/>
            <p:nvPr/>
          </p:nvCxnSpPr>
          <p:spPr bwMode="auto">
            <a:xfrm>
              <a:off x="5239445" y="3115820"/>
              <a:ext cx="0" cy="122438"/>
            </a:xfrm>
            <a:prstGeom prst="line">
              <a:avLst/>
            </a:prstGeom>
            <a:noFill/>
            <a:ln w="28575" cap="flat" cmpd="sng" algn="ctr">
              <a:solidFill>
                <a:schemeClr val="accent1"/>
              </a:solidFill>
              <a:prstDash val="solid"/>
              <a:round/>
              <a:headEnd type="none" w="med" len="med"/>
              <a:tailEnd type="none" w="med" len="med"/>
            </a:ln>
            <a:effectLst/>
          </p:spPr>
        </p:cxnSp>
      </p:grpSp>
      <p:grpSp>
        <p:nvGrpSpPr>
          <p:cNvPr id="8" name="Group 7">
            <a:extLst>
              <a:ext uri="{FF2B5EF4-FFF2-40B4-BE49-F238E27FC236}">
                <a16:creationId xmlns:a16="http://schemas.microsoft.com/office/drawing/2014/main" id="{71D7B727-FF7F-4EF8-8237-92D60CDA47B4}"/>
              </a:ext>
            </a:extLst>
          </p:cNvPr>
          <p:cNvGrpSpPr/>
          <p:nvPr/>
        </p:nvGrpSpPr>
        <p:grpSpPr>
          <a:xfrm>
            <a:off x="3926295" y="1623479"/>
            <a:ext cx="1333107" cy="420669"/>
            <a:chOff x="3926295" y="1623479"/>
            <a:chExt cx="1333107" cy="420669"/>
          </a:xfrm>
        </p:grpSpPr>
        <p:sp>
          <p:nvSpPr>
            <p:cNvPr id="285" name="Oval 284">
              <a:extLst>
                <a:ext uri="{FF2B5EF4-FFF2-40B4-BE49-F238E27FC236}">
                  <a16:creationId xmlns:a16="http://schemas.microsoft.com/office/drawing/2014/main" id="{1C15CB84-CC65-4631-84FF-260CFAC90318}"/>
                </a:ext>
              </a:extLst>
            </p:cNvPr>
            <p:cNvSpPr/>
            <p:nvPr/>
          </p:nvSpPr>
          <p:spPr bwMode="auto">
            <a:xfrm>
              <a:off x="3926295" y="1626899"/>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9503EC16-7DA1-4FE2-A34B-5907714732ED}"/>
                </a:ext>
              </a:extLst>
            </p:cNvPr>
            <p:cNvSpPr/>
            <p:nvPr/>
          </p:nvSpPr>
          <p:spPr bwMode="auto">
            <a:xfrm>
              <a:off x="3971611" y="1624492"/>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57C12DBC-84F0-4F36-8F1A-D5349E14EC88}"/>
                </a:ext>
              </a:extLst>
            </p:cNvPr>
            <p:cNvSpPr/>
            <p:nvPr/>
          </p:nvSpPr>
          <p:spPr bwMode="auto">
            <a:xfrm>
              <a:off x="4023410" y="1623479"/>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AC230885-D3A5-45C9-9B33-3C2F7DF83247}"/>
                </a:ext>
              </a:extLst>
            </p:cNvPr>
            <p:cNvSpPr/>
            <p:nvPr/>
          </p:nvSpPr>
          <p:spPr bwMode="auto">
            <a:xfrm>
              <a:off x="4069653" y="1625472"/>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439D22AB-A1D7-4DE7-A234-5F98E69D193B}"/>
                </a:ext>
              </a:extLst>
            </p:cNvPr>
            <p:cNvSpPr/>
            <p:nvPr/>
          </p:nvSpPr>
          <p:spPr bwMode="auto">
            <a:xfrm>
              <a:off x="4128254" y="1624202"/>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AB509776-36DB-47E3-A2A8-DDF0689766F4}"/>
                </a:ext>
              </a:extLst>
            </p:cNvPr>
            <p:cNvSpPr/>
            <p:nvPr/>
          </p:nvSpPr>
          <p:spPr bwMode="auto">
            <a:xfrm>
              <a:off x="4340071" y="1628050"/>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2AB11A41-EDAE-41FA-ABD0-AC008A2F3A8E}"/>
                </a:ext>
              </a:extLst>
            </p:cNvPr>
            <p:cNvSpPr/>
            <p:nvPr/>
          </p:nvSpPr>
          <p:spPr bwMode="auto">
            <a:xfrm>
              <a:off x="4318490" y="1630494"/>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6A8B981A-FA56-4775-997F-F26180224912}"/>
                </a:ext>
              </a:extLst>
            </p:cNvPr>
            <p:cNvSpPr/>
            <p:nvPr/>
          </p:nvSpPr>
          <p:spPr bwMode="auto">
            <a:xfrm>
              <a:off x="4419315" y="1945398"/>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A410FDB0-621D-4C99-A82D-173D2F51B139}"/>
                </a:ext>
              </a:extLst>
            </p:cNvPr>
            <p:cNvSpPr/>
            <p:nvPr/>
          </p:nvSpPr>
          <p:spPr bwMode="auto">
            <a:xfrm>
              <a:off x="4469278" y="1950440"/>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71426F4F-BE91-45FB-8F93-3B6AB5660E5B}"/>
                </a:ext>
              </a:extLst>
            </p:cNvPr>
            <p:cNvSpPr/>
            <p:nvPr/>
          </p:nvSpPr>
          <p:spPr bwMode="auto">
            <a:xfrm>
              <a:off x="4519279" y="1951053"/>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A9D50E02-92F1-4835-9FC8-FB671754A9D9}"/>
                </a:ext>
              </a:extLst>
            </p:cNvPr>
            <p:cNvSpPr/>
            <p:nvPr/>
          </p:nvSpPr>
          <p:spPr bwMode="auto">
            <a:xfrm>
              <a:off x="5172846" y="1957592"/>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06" name="TextBox 305">
            <a:extLst>
              <a:ext uri="{FF2B5EF4-FFF2-40B4-BE49-F238E27FC236}">
                <a16:creationId xmlns:a16="http://schemas.microsoft.com/office/drawing/2014/main" id="{72C6A6B0-D472-497F-A97D-438C28F477DB}"/>
              </a:ext>
            </a:extLst>
          </p:cNvPr>
          <p:cNvSpPr txBox="1"/>
          <p:nvPr/>
        </p:nvSpPr>
        <p:spPr bwMode="auto">
          <a:xfrm rot="16200000">
            <a:off x="5420396" y="2858451"/>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p>
        </p:txBody>
      </p:sp>
      <p:sp>
        <p:nvSpPr>
          <p:cNvPr id="307" name="TextBox 306">
            <a:extLst>
              <a:ext uri="{FF2B5EF4-FFF2-40B4-BE49-F238E27FC236}">
                <a16:creationId xmlns:a16="http://schemas.microsoft.com/office/drawing/2014/main" id="{153CEEF8-C0BB-4EC8-8279-4AD37BC422EF}"/>
              </a:ext>
            </a:extLst>
          </p:cNvPr>
          <p:cNvSpPr txBox="1"/>
          <p:nvPr/>
        </p:nvSpPr>
        <p:spPr bwMode="auto">
          <a:xfrm>
            <a:off x="7686824" y="4738795"/>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308" name="Freeform: Shape 307">
            <a:extLst>
              <a:ext uri="{FF2B5EF4-FFF2-40B4-BE49-F238E27FC236}">
                <a16:creationId xmlns:a16="http://schemas.microsoft.com/office/drawing/2014/main" id="{A5E34102-C4BE-4FA0-8A92-AEF262FA7211}"/>
              </a:ext>
            </a:extLst>
          </p:cNvPr>
          <p:cNvSpPr/>
          <p:nvPr/>
        </p:nvSpPr>
        <p:spPr bwMode="auto">
          <a:xfrm>
            <a:off x="7372733" y="1677348"/>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algn="ctr"/>
            <a:endParaRPr lang="en-US"/>
          </a:p>
        </p:txBody>
      </p:sp>
      <p:grpSp>
        <p:nvGrpSpPr>
          <p:cNvPr id="309" name="Group 308">
            <a:extLst>
              <a:ext uri="{FF2B5EF4-FFF2-40B4-BE49-F238E27FC236}">
                <a16:creationId xmlns:a16="http://schemas.microsoft.com/office/drawing/2014/main" id="{AAC0E81C-66D7-4E93-BDDA-8A4B382E47BC}"/>
              </a:ext>
            </a:extLst>
          </p:cNvPr>
          <p:cNvGrpSpPr/>
          <p:nvPr/>
        </p:nvGrpSpPr>
        <p:grpSpPr>
          <a:xfrm>
            <a:off x="7313028" y="1686113"/>
            <a:ext cx="60385" cy="2752386"/>
            <a:chOff x="2140397" y="1953943"/>
            <a:chExt cx="60385" cy="2752386"/>
          </a:xfrm>
        </p:grpSpPr>
        <p:cxnSp>
          <p:nvCxnSpPr>
            <p:cNvPr id="310" name="Straight Connector 309">
              <a:extLst>
                <a:ext uri="{FF2B5EF4-FFF2-40B4-BE49-F238E27FC236}">
                  <a16:creationId xmlns:a16="http://schemas.microsoft.com/office/drawing/2014/main" id="{FC100205-930C-42A6-907F-EF233610D04D}"/>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5C8D95FD-2A2F-4B63-8CE2-29AF81BE9A0F}"/>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3980EB6-4842-4D0D-BBE3-4AF81747EF08}"/>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2B15BDA6-D866-4D3D-B86E-4315B98BA69E}"/>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30EEAB16-7F98-41EC-BD12-B6622840B971}"/>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EF83BB8-9743-4505-A212-E5BCFDCECF56}"/>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316" name="TextBox 315">
            <a:extLst>
              <a:ext uri="{FF2B5EF4-FFF2-40B4-BE49-F238E27FC236}">
                <a16:creationId xmlns:a16="http://schemas.microsoft.com/office/drawing/2014/main" id="{6BCEE94A-482C-4F45-8900-549D9E387AD5}"/>
              </a:ext>
            </a:extLst>
          </p:cNvPr>
          <p:cNvSpPr txBox="1"/>
          <p:nvPr/>
        </p:nvSpPr>
        <p:spPr bwMode="auto">
          <a:xfrm>
            <a:off x="6785302" y="1508853"/>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7" name="TextBox 316">
            <a:extLst>
              <a:ext uri="{FF2B5EF4-FFF2-40B4-BE49-F238E27FC236}">
                <a16:creationId xmlns:a16="http://schemas.microsoft.com/office/drawing/2014/main" id="{62516EAD-C16A-48C0-B0FF-A4AEB6633469}"/>
              </a:ext>
            </a:extLst>
          </p:cNvPr>
          <p:cNvSpPr txBox="1"/>
          <p:nvPr/>
        </p:nvSpPr>
        <p:spPr bwMode="auto">
          <a:xfrm>
            <a:off x="6785302" y="2061505"/>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8" name="TextBox 317">
            <a:extLst>
              <a:ext uri="{FF2B5EF4-FFF2-40B4-BE49-F238E27FC236}">
                <a16:creationId xmlns:a16="http://schemas.microsoft.com/office/drawing/2014/main" id="{94E31199-D556-4AA0-A9B7-BA54A9E05117}"/>
              </a:ext>
            </a:extLst>
          </p:cNvPr>
          <p:cNvSpPr txBox="1"/>
          <p:nvPr/>
        </p:nvSpPr>
        <p:spPr bwMode="auto">
          <a:xfrm>
            <a:off x="6785302" y="261415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9" name="TextBox 318">
            <a:extLst>
              <a:ext uri="{FF2B5EF4-FFF2-40B4-BE49-F238E27FC236}">
                <a16:creationId xmlns:a16="http://schemas.microsoft.com/office/drawing/2014/main" id="{2AE81987-B968-45B1-B63C-C616EC982BA6}"/>
              </a:ext>
            </a:extLst>
          </p:cNvPr>
          <p:cNvSpPr txBox="1"/>
          <p:nvPr/>
        </p:nvSpPr>
        <p:spPr bwMode="auto">
          <a:xfrm>
            <a:off x="6785302" y="316680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20" name="TextBox 319">
            <a:extLst>
              <a:ext uri="{FF2B5EF4-FFF2-40B4-BE49-F238E27FC236}">
                <a16:creationId xmlns:a16="http://schemas.microsoft.com/office/drawing/2014/main" id="{9010AFEE-5098-4DF3-91E0-04AE3BFBCD37}"/>
              </a:ext>
            </a:extLst>
          </p:cNvPr>
          <p:cNvSpPr txBox="1"/>
          <p:nvPr/>
        </p:nvSpPr>
        <p:spPr bwMode="auto">
          <a:xfrm>
            <a:off x="6785302" y="371946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21" name="TextBox 320">
            <a:extLst>
              <a:ext uri="{FF2B5EF4-FFF2-40B4-BE49-F238E27FC236}">
                <a16:creationId xmlns:a16="http://schemas.microsoft.com/office/drawing/2014/main" id="{72E9EF9A-4C1F-4120-B5EE-774DF392A6A1}"/>
              </a:ext>
            </a:extLst>
          </p:cNvPr>
          <p:cNvSpPr txBox="1"/>
          <p:nvPr/>
        </p:nvSpPr>
        <p:spPr bwMode="auto">
          <a:xfrm>
            <a:off x="6785302" y="427211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322" name="Group 321">
            <a:extLst>
              <a:ext uri="{FF2B5EF4-FFF2-40B4-BE49-F238E27FC236}">
                <a16:creationId xmlns:a16="http://schemas.microsoft.com/office/drawing/2014/main" id="{5135FDC3-76F8-4169-AD74-DBA36567910F}"/>
              </a:ext>
            </a:extLst>
          </p:cNvPr>
          <p:cNvGrpSpPr/>
          <p:nvPr/>
        </p:nvGrpSpPr>
        <p:grpSpPr>
          <a:xfrm>
            <a:off x="7372733" y="4444948"/>
            <a:ext cx="3216784" cy="64204"/>
            <a:chOff x="2200102" y="4712778"/>
            <a:chExt cx="3216784" cy="64204"/>
          </a:xfrm>
        </p:grpSpPr>
        <p:grpSp>
          <p:nvGrpSpPr>
            <p:cNvPr id="323" name="Group 322">
              <a:extLst>
                <a:ext uri="{FF2B5EF4-FFF2-40B4-BE49-F238E27FC236}">
                  <a16:creationId xmlns:a16="http://schemas.microsoft.com/office/drawing/2014/main" id="{DF687469-6386-47E9-9385-7B00078DB71B}"/>
                </a:ext>
              </a:extLst>
            </p:cNvPr>
            <p:cNvGrpSpPr/>
            <p:nvPr/>
          </p:nvGrpSpPr>
          <p:grpSpPr>
            <a:xfrm rot="5400000">
              <a:off x="2846060" y="4067814"/>
              <a:ext cx="62818" cy="1354734"/>
              <a:chOff x="2140397" y="1953943"/>
              <a:chExt cx="60385" cy="2752386"/>
            </a:xfrm>
          </p:grpSpPr>
          <p:cxnSp>
            <p:nvCxnSpPr>
              <p:cNvPr id="332" name="Straight Connector 331">
                <a:extLst>
                  <a:ext uri="{FF2B5EF4-FFF2-40B4-BE49-F238E27FC236}">
                    <a16:creationId xmlns:a16="http://schemas.microsoft.com/office/drawing/2014/main" id="{A4B05C0C-0B04-4EEB-B6FF-65F0D136C76F}"/>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6F2F6A8B-0205-4F76-831C-C22265DFFB93}"/>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6F6FD65-D26D-4E06-B797-3B6CE2485A91}"/>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5668477A-B965-4B74-89EB-61BE6CE60692}"/>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2D8BD63E-5E20-4E8A-99A2-E57689B936A6}"/>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82AF0158-4C53-4FB5-9C72-2D4C2F380DF9}"/>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B9BC0386-A608-4E0A-AD1F-B3DEA087BA4B}"/>
                </a:ext>
              </a:extLst>
            </p:cNvPr>
            <p:cNvGrpSpPr/>
            <p:nvPr/>
          </p:nvGrpSpPr>
          <p:grpSpPr>
            <a:xfrm rot="5400000">
              <a:off x="4444874" y="4068206"/>
              <a:ext cx="62818" cy="1354734"/>
              <a:chOff x="2140397" y="1953943"/>
              <a:chExt cx="60385" cy="2752386"/>
            </a:xfrm>
          </p:grpSpPr>
          <p:cxnSp>
            <p:nvCxnSpPr>
              <p:cNvPr id="326" name="Straight Connector 325">
                <a:extLst>
                  <a:ext uri="{FF2B5EF4-FFF2-40B4-BE49-F238E27FC236}">
                    <a16:creationId xmlns:a16="http://schemas.microsoft.com/office/drawing/2014/main" id="{E6372AC8-ABAB-408B-9549-2D46B8A4961D}"/>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2FE47C4E-5B44-44E6-9F47-C0029DE9F86F}"/>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1D335771-23CA-492C-A234-9DB9720E86D0}"/>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36C115F5-9894-419E-94F3-73EE722110F9}"/>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99A2BEF-5DE6-4029-937E-4E434BE74CB1}"/>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F736CF1-D007-49EE-8944-6F8326553590}"/>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5" name="Straight Connector 324">
              <a:extLst>
                <a:ext uri="{FF2B5EF4-FFF2-40B4-BE49-F238E27FC236}">
                  <a16:creationId xmlns:a16="http://schemas.microsoft.com/office/drawing/2014/main" id="{3B310CFF-5579-4641-891B-BDE04D806763}"/>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338" name="TextBox 337">
            <a:extLst>
              <a:ext uri="{FF2B5EF4-FFF2-40B4-BE49-F238E27FC236}">
                <a16:creationId xmlns:a16="http://schemas.microsoft.com/office/drawing/2014/main" id="{04B28AB2-3883-4BEE-A649-4FC0E0B7923C}"/>
              </a:ext>
            </a:extLst>
          </p:cNvPr>
          <p:cNvSpPr txBox="1"/>
          <p:nvPr/>
        </p:nvSpPr>
        <p:spPr bwMode="auto">
          <a:xfrm>
            <a:off x="7225758" y="445933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39" name="TextBox 338">
            <a:extLst>
              <a:ext uri="{FF2B5EF4-FFF2-40B4-BE49-F238E27FC236}">
                <a16:creationId xmlns:a16="http://schemas.microsoft.com/office/drawing/2014/main" id="{939267E3-3DC0-4749-AE17-A93FCF8CD77B}"/>
              </a:ext>
            </a:extLst>
          </p:cNvPr>
          <p:cNvSpPr txBox="1"/>
          <p:nvPr/>
        </p:nvSpPr>
        <p:spPr bwMode="auto">
          <a:xfrm>
            <a:off x="7500892" y="445716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40" name="TextBox 339">
            <a:extLst>
              <a:ext uri="{FF2B5EF4-FFF2-40B4-BE49-F238E27FC236}">
                <a16:creationId xmlns:a16="http://schemas.microsoft.com/office/drawing/2014/main" id="{1562B9AC-FE7A-4B3F-8D3B-39B28A8AB78D}"/>
              </a:ext>
            </a:extLst>
          </p:cNvPr>
          <p:cNvSpPr txBox="1"/>
          <p:nvPr/>
        </p:nvSpPr>
        <p:spPr bwMode="auto">
          <a:xfrm>
            <a:off x="7776266" y="445716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41" name="TextBox 340">
            <a:extLst>
              <a:ext uri="{FF2B5EF4-FFF2-40B4-BE49-F238E27FC236}">
                <a16:creationId xmlns:a16="http://schemas.microsoft.com/office/drawing/2014/main" id="{198A9828-E697-4E43-B181-C0B8F0E30228}"/>
              </a:ext>
            </a:extLst>
          </p:cNvPr>
          <p:cNvSpPr txBox="1"/>
          <p:nvPr/>
        </p:nvSpPr>
        <p:spPr bwMode="auto">
          <a:xfrm>
            <a:off x="8051400" y="445499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342" name="TextBox 341">
            <a:extLst>
              <a:ext uri="{FF2B5EF4-FFF2-40B4-BE49-F238E27FC236}">
                <a16:creationId xmlns:a16="http://schemas.microsoft.com/office/drawing/2014/main" id="{0D2AED81-D28E-4824-BB7D-3FD09292D763}"/>
              </a:ext>
            </a:extLst>
          </p:cNvPr>
          <p:cNvSpPr txBox="1"/>
          <p:nvPr/>
        </p:nvSpPr>
        <p:spPr bwMode="auto">
          <a:xfrm>
            <a:off x="8257944" y="44488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43" name="TextBox 342">
            <a:extLst>
              <a:ext uri="{FF2B5EF4-FFF2-40B4-BE49-F238E27FC236}">
                <a16:creationId xmlns:a16="http://schemas.microsoft.com/office/drawing/2014/main" id="{B30E07BA-82D1-4618-96F6-AB76C8641A4B}"/>
              </a:ext>
            </a:extLst>
          </p:cNvPr>
          <p:cNvSpPr txBox="1"/>
          <p:nvPr/>
        </p:nvSpPr>
        <p:spPr bwMode="auto">
          <a:xfrm>
            <a:off x="8533078" y="44466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44" name="TextBox 343">
            <a:extLst>
              <a:ext uri="{FF2B5EF4-FFF2-40B4-BE49-F238E27FC236}">
                <a16:creationId xmlns:a16="http://schemas.microsoft.com/office/drawing/2014/main" id="{979868AF-7262-44FB-9399-16E0C7C307C0}"/>
              </a:ext>
            </a:extLst>
          </p:cNvPr>
          <p:cNvSpPr txBox="1"/>
          <p:nvPr/>
        </p:nvSpPr>
        <p:spPr bwMode="auto">
          <a:xfrm>
            <a:off x="8786284" y="44466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345" name="TextBox 344">
            <a:extLst>
              <a:ext uri="{FF2B5EF4-FFF2-40B4-BE49-F238E27FC236}">
                <a16:creationId xmlns:a16="http://schemas.microsoft.com/office/drawing/2014/main" id="{4BA4EB7A-D007-482C-A462-99C33718961A}"/>
              </a:ext>
            </a:extLst>
          </p:cNvPr>
          <p:cNvSpPr txBox="1"/>
          <p:nvPr/>
        </p:nvSpPr>
        <p:spPr bwMode="auto">
          <a:xfrm>
            <a:off x="9061418" y="44444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346" name="TextBox 345">
            <a:extLst>
              <a:ext uri="{FF2B5EF4-FFF2-40B4-BE49-F238E27FC236}">
                <a16:creationId xmlns:a16="http://schemas.microsoft.com/office/drawing/2014/main" id="{7D538E74-3F38-48B2-8BD7-4ABA16398165}"/>
              </a:ext>
            </a:extLst>
          </p:cNvPr>
          <p:cNvSpPr txBox="1"/>
          <p:nvPr/>
        </p:nvSpPr>
        <p:spPr bwMode="auto">
          <a:xfrm>
            <a:off x="9325031" y="44528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47" name="TextBox 346">
            <a:extLst>
              <a:ext uri="{FF2B5EF4-FFF2-40B4-BE49-F238E27FC236}">
                <a16:creationId xmlns:a16="http://schemas.microsoft.com/office/drawing/2014/main" id="{025EB01B-5A44-4D3C-9474-E656ACC62940}"/>
              </a:ext>
            </a:extLst>
          </p:cNvPr>
          <p:cNvSpPr txBox="1"/>
          <p:nvPr/>
        </p:nvSpPr>
        <p:spPr bwMode="auto">
          <a:xfrm>
            <a:off x="9594756" y="44466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348" name="TextBox 347">
            <a:extLst>
              <a:ext uri="{FF2B5EF4-FFF2-40B4-BE49-F238E27FC236}">
                <a16:creationId xmlns:a16="http://schemas.microsoft.com/office/drawing/2014/main" id="{AC75559E-8CFB-4960-84A7-85D9544708E4}"/>
              </a:ext>
            </a:extLst>
          </p:cNvPr>
          <p:cNvSpPr txBox="1"/>
          <p:nvPr/>
        </p:nvSpPr>
        <p:spPr bwMode="auto">
          <a:xfrm>
            <a:off x="9869890" y="444448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49" name="TextBox 348">
            <a:extLst>
              <a:ext uri="{FF2B5EF4-FFF2-40B4-BE49-F238E27FC236}">
                <a16:creationId xmlns:a16="http://schemas.microsoft.com/office/drawing/2014/main" id="{9BA777B2-9C39-49EC-935A-05563EC9BF30}"/>
              </a:ext>
            </a:extLst>
          </p:cNvPr>
          <p:cNvSpPr txBox="1"/>
          <p:nvPr/>
        </p:nvSpPr>
        <p:spPr bwMode="auto">
          <a:xfrm>
            <a:off x="10123096" y="444448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350" name="TextBox 349">
            <a:extLst>
              <a:ext uri="{FF2B5EF4-FFF2-40B4-BE49-F238E27FC236}">
                <a16:creationId xmlns:a16="http://schemas.microsoft.com/office/drawing/2014/main" id="{F126D5CD-1429-4B3D-BB28-2D754531CE10}"/>
              </a:ext>
            </a:extLst>
          </p:cNvPr>
          <p:cNvSpPr txBox="1"/>
          <p:nvPr/>
        </p:nvSpPr>
        <p:spPr bwMode="auto">
          <a:xfrm>
            <a:off x="10398230" y="444231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51" name="Freeform: Shape 350">
            <a:extLst>
              <a:ext uri="{FF2B5EF4-FFF2-40B4-BE49-F238E27FC236}">
                <a16:creationId xmlns:a16="http://schemas.microsoft.com/office/drawing/2014/main" id="{E6885BC3-E148-4214-9410-F3B2170D25A7}"/>
              </a:ext>
            </a:extLst>
          </p:cNvPr>
          <p:cNvSpPr/>
          <p:nvPr/>
        </p:nvSpPr>
        <p:spPr bwMode="auto">
          <a:xfrm>
            <a:off x="7372350" y="1681150"/>
            <a:ext cx="3046095" cy="1022985"/>
          </a:xfrm>
          <a:custGeom>
            <a:avLst/>
            <a:gdLst>
              <a:gd name="connsiteX0" fmla="*/ 0 w 3046095"/>
              <a:gd name="connsiteY0" fmla="*/ 0 h 1022985"/>
              <a:gd name="connsiteX1" fmla="*/ 140018 w 3046095"/>
              <a:gd name="connsiteY1" fmla="*/ 0 h 1022985"/>
              <a:gd name="connsiteX2" fmla="*/ 140018 w 3046095"/>
              <a:gd name="connsiteY2" fmla="*/ 34290 h 1022985"/>
              <a:gd name="connsiteX3" fmla="*/ 285750 w 3046095"/>
              <a:gd name="connsiteY3" fmla="*/ 34290 h 1022985"/>
              <a:gd name="connsiteX4" fmla="*/ 285750 w 3046095"/>
              <a:gd name="connsiteY4" fmla="*/ 60008 h 1022985"/>
              <a:gd name="connsiteX5" fmla="*/ 325755 w 3046095"/>
              <a:gd name="connsiteY5" fmla="*/ 60008 h 1022985"/>
              <a:gd name="connsiteX6" fmla="*/ 325755 w 3046095"/>
              <a:gd name="connsiteY6" fmla="*/ 60008 h 1022985"/>
              <a:gd name="connsiteX7" fmla="*/ 325755 w 3046095"/>
              <a:gd name="connsiteY7" fmla="*/ 82868 h 1022985"/>
              <a:gd name="connsiteX8" fmla="*/ 354330 w 3046095"/>
              <a:gd name="connsiteY8" fmla="*/ 82868 h 1022985"/>
              <a:gd name="connsiteX9" fmla="*/ 354330 w 3046095"/>
              <a:gd name="connsiteY9" fmla="*/ 114300 h 1022985"/>
              <a:gd name="connsiteX10" fmla="*/ 362903 w 3046095"/>
              <a:gd name="connsiteY10" fmla="*/ 114300 h 1022985"/>
              <a:gd name="connsiteX11" fmla="*/ 362903 w 3046095"/>
              <a:gd name="connsiteY11" fmla="*/ 151448 h 1022985"/>
              <a:gd name="connsiteX12" fmla="*/ 482918 w 3046095"/>
              <a:gd name="connsiteY12" fmla="*/ 151448 h 1022985"/>
              <a:gd name="connsiteX13" fmla="*/ 482918 w 3046095"/>
              <a:gd name="connsiteY13" fmla="*/ 171450 h 1022985"/>
              <a:gd name="connsiteX14" fmla="*/ 731520 w 3046095"/>
              <a:gd name="connsiteY14" fmla="*/ 171450 h 1022985"/>
              <a:gd name="connsiteX15" fmla="*/ 731520 w 3046095"/>
              <a:gd name="connsiteY15" fmla="*/ 200025 h 1022985"/>
              <a:gd name="connsiteX16" fmla="*/ 748665 w 3046095"/>
              <a:gd name="connsiteY16" fmla="*/ 200025 h 1022985"/>
              <a:gd name="connsiteX17" fmla="*/ 748665 w 3046095"/>
              <a:gd name="connsiteY17" fmla="*/ 225743 h 1022985"/>
              <a:gd name="connsiteX18" fmla="*/ 802958 w 3046095"/>
              <a:gd name="connsiteY18" fmla="*/ 225743 h 1022985"/>
              <a:gd name="connsiteX19" fmla="*/ 802958 w 3046095"/>
              <a:gd name="connsiteY19" fmla="*/ 257175 h 1022985"/>
              <a:gd name="connsiteX20" fmla="*/ 834390 w 3046095"/>
              <a:gd name="connsiteY20" fmla="*/ 257175 h 1022985"/>
              <a:gd name="connsiteX21" fmla="*/ 834390 w 3046095"/>
              <a:gd name="connsiteY21" fmla="*/ 288608 h 1022985"/>
              <a:gd name="connsiteX22" fmla="*/ 888683 w 3046095"/>
              <a:gd name="connsiteY22" fmla="*/ 288608 h 1022985"/>
              <a:gd name="connsiteX23" fmla="*/ 888683 w 3046095"/>
              <a:gd name="connsiteY23" fmla="*/ 314325 h 1022985"/>
              <a:gd name="connsiteX24" fmla="*/ 974408 w 3046095"/>
              <a:gd name="connsiteY24" fmla="*/ 314325 h 1022985"/>
              <a:gd name="connsiteX25" fmla="*/ 974408 w 3046095"/>
              <a:gd name="connsiteY25" fmla="*/ 354330 h 1022985"/>
              <a:gd name="connsiteX26" fmla="*/ 1088708 w 3046095"/>
              <a:gd name="connsiteY26" fmla="*/ 354330 h 1022985"/>
              <a:gd name="connsiteX27" fmla="*/ 1088708 w 3046095"/>
              <a:gd name="connsiteY27" fmla="*/ 377190 h 1022985"/>
              <a:gd name="connsiteX28" fmla="*/ 1117283 w 3046095"/>
              <a:gd name="connsiteY28" fmla="*/ 377190 h 1022985"/>
              <a:gd name="connsiteX29" fmla="*/ 1117283 w 3046095"/>
              <a:gd name="connsiteY29" fmla="*/ 405765 h 1022985"/>
              <a:gd name="connsiteX30" fmla="*/ 1220153 w 3046095"/>
              <a:gd name="connsiteY30" fmla="*/ 405765 h 1022985"/>
              <a:gd name="connsiteX31" fmla="*/ 1220153 w 3046095"/>
              <a:gd name="connsiteY31" fmla="*/ 425768 h 1022985"/>
              <a:gd name="connsiteX32" fmla="*/ 1305878 w 3046095"/>
              <a:gd name="connsiteY32" fmla="*/ 425768 h 1022985"/>
              <a:gd name="connsiteX33" fmla="*/ 1305878 w 3046095"/>
              <a:gd name="connsiteY33" fmla="*/ 468630 h 1022985"/>
              <a:gd name="connsiteX34" fmla="*/ 1408748 w 3046095"/>
              <a:gd name="connsiteY34" fmla="*/ 468630 h 1022985"/>
              <a:gd name="connsiteX35" fmla="*/ 1408748 w 3046095"/>
              <a:gd name="connsiteY35" fmla="*/ 497205 h 1022985"/>
              <a:gd name="connsiteX36" fmla="*/ 1468755 w 3046095"/>
              <a:gd name="connsiteY36" fmla="*/ 497205 h 1022985"/>
              <a:gd name="connsiteX37" fmla="*/ 1468755 w 3046095"/>
              <a:gd name="connsiteY37" fmla="*/ 514350 h 1022985"/>
              <a:gd name="connsiteX38" fmla="*/ 1725930 w 3046095"/>
              <a:gd name="connsiteY38" fmla="*/ 514350 h 1022985"/>
              <a:gd name="connsiteX39" fmla="*/ 1725930 w 3046095"/>
              <a:gd name="connsiteY39" fmla="*/ 554355 h 1022985"/>
              <a:gd name="connsiteX40" fmla="*/ 1768793 w 3046095"/>
              <a:gd name="connsiteY40" fmla="*/ 554355 h 1022985"/>
              <a:gd name="connsiteX41" fmla="*/ 1768793 w 3046095"/>
              <a:gd name="connsiteY41" fmla="*/ 574358 h 1022985"/>
              <a:gd name="connsiteX42" fmla="*/ 2031683 w 3046095"/>
              <a:gd name="connsiteY42" fmla="*/ 574358 h 1022985"/>
              <a:gd name="connsiteX43" fmla="*/ 2031683 w 3046095"/>
              <a:gd name="connsiteY43" fmla="*/ 640080 h 1022985"/>
              <a:gd name="connsiteX44" fmla="*/ 2103120 w 3046095"/>
              <a:gd name="connsiteY44" fmla="*/ 640080 h 1022985"/>
              <a:gd name="connsiteX45" fmla="*/ 2103120 w 3046095"/>
              <a:gd name="connsiteY45" fmla="*/ 720090 h 1022985"/>
              <a:gd name="connsiteX46" fmla="*/ 2431733 w 3046095"/>
              <a:gd name="connsiteY46" fmla="*/ 720090 h 1022985"/>
              <a:gd name="connsiteX47" fmla="*/ 2431733 w 3046095"/>
              <a:gd name="connsiteY47" fmla="*/ 1022985 h 1022985"/>
              <a:gd name="connsiteX48" fmla="*/ 3046095 w 3046095"/>
              <a:gd name="connsiteY48" fmla="*/ 1022985 h 102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46095" h="1022985">
                <a:moveTo>
                  <a:pt x="0" y="0"/>
                </a:moveTo>
                <a:lnTo>
                  <a:pt x="140018" y="0"/>
                </a:lnTo>
                <a:lnTo>
                  <a:pt x="140018" y="34290"/>
                </a:lnTo>
                <a:lnTo>
                  <a:pt x="285750" y="34290"/>
                </a:lnTo>
                <a:lnTo>
                  <a:pt x="285750" y="60008"/>
                </a:lnTo>
                <a:lnTo>
                  <a:pt x="325755" y="60008"/>
                </a:lnTo>
                <a:lnTo>
                  <a:pt x="325755" y="60008"/>
                </a:lnTo>
                <a:lnTo>
                  <a:pt x="325755" y="82868"/>
                </a:lnTo>
                <a:lnTo>
                  <a:pt x="354330" y="82868"/>
                </a:lnTo>
                <a:lnTo>
                  <a:pt x="354330" y="114300"/>
                </a:lnTo>
                <a:lnTo>
                  <a:pt x="362903" y="114300"/>
                </a:lnTo>
                <a:lnTo>
                  <a:pt x="362903" y="151448"/>
                </a:lnTo>
                <a:lnTo>
                  <a:pt x="482918" y="151448"/>
                </a:lnTo>
                <a:lnTo>
                  <a:pt x="482918" y="171450"/>
                </a:lnTo>
                <a:lnTo>
                  <a:pt x="731520" y="171450"/>
                </a:lnTo>
                <a:lnTo>
                  <a:pt x="731520" y="200025"/>
                </a:lnTo>
                <a:lnTo>
                  <a:pt x="748665" y="200025"/>
                </a:lnTo>
                <a:lnTo>
                  <a:pt x="748665" y="225743"/>
                </a:lnTo>
                <a:lnTo>
                  <a:pt x="802958" y="225743"/>
                </a:lnTo>
                <a:lnTo>
                  <a:pt x="802958" y="257175"/>
                </a:lnTo>
                <a:lnTo>
                  <a:pt x="834390" y="257175"/>
                </a:lnTo>
                <a:lnTo>
                  <a:pt x="834390" y="288608"/>
                </a:lnTo>
                <a:lnTo>
                  <a:pt x="888683" y="288608"/>
                </a:lnTo>
                <a:lnTo>
                  <a:pt x="888683" y="314325"/>
                </a:lnTo>
                <a:lnTo>
                  <a:pt x="974408" y="314325"/>
                </a:lnTo>
                <a:lnTo>
                  <a:pt x="974408" y="354330"/>
                </a:lnTo>
                <a:lnTo>
                  <a:pt x="1088708" y="354330"/>
                </a:lnTo>
                <a:lnTo>
                  <a:pt x="1088708" y="377190"/>
                </a:lnTo>
                <a:lnTo>
                  <a:pt x="1117283" y="377190"/>
                </a:lnTo>
                <a:lnTo>
                  <a:pt x="1117283" y="405765"/>
                </a:lnTo>
                <a:lnTo>
                  <a:pt x="1220153" y="405765"/>
                </a:lnTo>
                <a:lnTo>
                  <a:pt x="1220153" y="425768"/>
                </a:lnTo>
                <a:lnTo>
                  <a:pt x="1305878" y="425768"/>
                </a:lnTo>
                <a:lnTo>
                  <a:pt x="1305878" y="468630"/>
                </a:lnTo>
                <a:lnTo>
                  <a:pt x="1408748" y="468630"/>
                </a:lnTo>
                <a:lnTo>
                  <a:pt x="1408748" y="497205"/>
                </a:lnTo>
                <a:lnTo>
                  <a:pt x="1468755" y="497205"/>
                </a:lnTo>
                <a:lnTo>
                  <a:pt x="1468755" y="514350"/>
                </a:lnTo>
                <a:lnTo>
                  <a:pt x="1725930" y="514350"/>
                </a:lnTo>
                <a:lnTo>
                  <a:pt x="1725930" y="554355"/>
                </a:lnTo>
                <a:lnTo>
                  <a:pt x="1768793" y="554355"/>
                </a:lnTo>
                <a:lnTo>
                  <a:pt x="1768793" y="574358"/>
                </a:lnTo>
                <a:lnTo>
                  <a:pt x="2031683" y="574358"/>
                </a:lnTo>
                <a:lnTo>
                  <a:pt x="2031683" y="640080"/>
                </a:lnTo>
                <a:lnTo>
                  <a:pt x="2103120" y="640080"/>
                </a:lnTo>
                <a:lnTo>
                  <a:pt x="2103120" y="720090"/>
                </a:lnTo>
                <a:lnTo>
                  <a:pt x="2431733" y="720090"/>
                </a:lnTo>
                <a:lnTo>
                  <a:pt x="2431733" y="1022985"/>
                </a:lnTo>
                <a:lnTo>
                  <a:pt x="3046095" y="1022985"/>
                </a:lnTo>
              </a:path>
            </a:pathLst>
          </a:custGeom>
          <a:noFill/>
          <a:ln w="28575">
            <a:solidFill>
              <a:schemeClr val="accent1"/>
            </a:solidFill>
            <a:miter lim="800000"/>
            <a:headEnd/>
            <a:tailEnd/>
          </a:ln>
        </p:spPr>
        <p:txBody>
          <a:bodyPr rtlCol="0" anchor="ctr"/>
          <a:lstStyle/>
          <a:p>
            <a:pPr algn="ctr"/>
            <a:endParaRPr lang="en-US"/>
          </a:p>
        </p:txBody>
      </p:sp>
      <p:grpSp>
        <p:nvGrpSpPr>
          <p:cNvPr id="352" name="Group 351">
            <a:extLst>
              <a:ext uri="{FF2B5EF4-FFF2-40B4-BE49-F238E27FC236}">
                <a16:creationId xmlns:a16="http://schemas.microsoft.com/office/drawing/2014/main" id="{9DA868B8-3E4E-4CB9-92DD-03D1739A517D}"/>
              </a:ext>
            </a:extLst>
          </p:cNvPr>
          <p:cNvGrpSpPr/>
          <p:nvPr/>
        </p:nvGrpSpPr>
        <p:grpSpPr>
          <a:xfrm>
            <a:off x="8816847" y="2113037"/>
            <a:ext cx="1595882" cy="654068"/>
            <a:chOff x="8816847" y="2380702"/>
            <a:chExt cx="1595882" cy="654068"/>
          </a:xfrm>
        </p:grpSpPr>
        <p:cxnSp>
          <p:nvCxnSpPr>
            <p:cNvPr id="353" name="Straight Connector 352">
              <a:extLst>
                <a:ext uri="{FF2B5EF4-FFF2-40B4-BE49-F238E27FC236}">
                  <a16:creationId xmlns:a16="http://schemas.microsoft.com/office/drawing/2014/main" id="{64939944-7C57-4283-9762-82EE74603A72}"/>
                </a:ext>
              </a:extLst>
            </p:cNvPr>
            <p:cNvCxnSpPr/>
            <p:nvPr/>
          </p:nvCxnSpPr>
          <p:spPr bwMode="auto">
            <a:xfrm>
              <a:off x="8816847" y="238070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4395E658-5BE4-4D36-9F13-58235A20C551}"/>
                </a:ext>
              </a:extLst>
            </p:cNvPr>
            <p:cNvCxnSpPr/>
            <p:nvPr/>
          </p:nvCxnSpPr>
          <p:spPr bwMode="auto">
            <a:xfrm>
              <a:off x="9037564"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0435D156-1F42-4218-BA37-918F8342FCD6}"/>
                </a:ext>
              </a:extLst>
            </p:cNvPr>
            <p:cNvCxnSpPr/>
            <p:nvPr/>
          </p:nvCxnSpPr>
          <p:spPr bwMode="auto">
            <a:xfrm>
              <a:off x="9061720"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59C6A053-FAF6-4021-998F-69C4C09201B4}"/>
                </a:ext>
              </a:extLst>
            </p:cNvPr>
            <p:cNvCxnSpPr/>
            <p:nvPr/>
          </p:nvCxnSpPr>
          <p:spPr bwMode="auto">
            <a:xfrm>
              <a:off x="9366851" y="2456652"/>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F885F47-07E9-40F5-948E-88B39C8B7281}"/>
                </a:ext>
              </a:extLst>
            </p:cNvPr>
            <p:cNvCxnSpPr/>
            <p:nvPr/>
          </p:nvCxnSpPr>
          <p:spPr bwMode="auto">
            <a:xfrm>
              <a:off x="9098966" y="243709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B05F373-E565-4B3A-B5AB-B4750A7C0384}"/>
                </a:ext>
              </a:extLst>
            </p:cNvPr>
            <p:cNvCxnSpPr/>
            <p:nvPr/>
          </p:nvCxnSpPr>
          <p:spPr bwMode="auto">
            <a:xfrm>
              <a:off x="9140952" y="245448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59571408-B298-4635-8CCF-56F070ABE21D}"/>
                </a:ext>
              </a:extLst>
            </p:cNvPr>
            <p:cNvCxnSpPr/>
            <p:nvPr/>
          </p:nvCxnSpPr>
          <p:spPr bwMode="auto">
            <a:xfrm>
              <a:off x="9173624"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774550A-76F9-4101-A632-7B5E44B9CA24}"/>
                </a:ext>
              </a:extLst>
            </p:cNvPr>
            <p:cNvCxnSpPr/>
            <p:nvPr/>
          </p:nvCxnSpPr>
          <p:spPr bwMode="auto">
            <a:xfrm>
              <a:off x="9195501" y="2469507"/>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670B533E-70FC-4F01-88B9-FDE497EFAFB7}"/>
                </a:ext>
              </a:extLst>
            </p:cNvPr>
            <p:cNvCxnSpPr/>
            <p:nvPr/>
          </p:nvCxnSpPr>
          <p:spPr bwMode="auto">
            <a:xfrm>
              <a:off x="9228205"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C7C6725A-DAC3-4848-A52E-174BAC859B64}"/>
                </a:ext>
              </a:extLst>
            </p:cNvPr>
            <p:cNvCxnSpPr/>
            <p:nvPr/>
          </p:nvCxnSpPr>
          <p:spPr bwMode="auto">
            <a:xfrm>
              <a:off x="9242495" y="246882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50353E6-5B66-47B4-987D-AE1F3ECF5354}"/>
                </a:ext>
              </a:extLst>
            </p:cNvPr>
            <p:cNvCxnSpPr/>
            <p:nvPr/>
          </p:nvCxnSpPr>
          <p:spPr bwMode="auto">
            <a:xfrm>
              <a:off x="9273179" y="247001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45F112F-87C5-45C6-A30C-CB26F27BFD46}"/>
                </a:ext>
              </a:extLst>
            </p:cNvPr>
            <p:cNvCxnSpPr/>
            <p:nvPr/>
          </p:nvCxnSpPr>
          <p:spPr bwMode="auto">
            <a:xfrm>
              <a:off x="9419147"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EF8E5BF-FFFC-46BC-A631-B9A9595594DA}"/>
                </a:ext>
              </a:extLst>
            </p:cNvPr>
            <p:cNvCxnSpPr/>
            <p:nvPr/>
          </p:nvCxnSpPr>
          <p:spPr bwMode="auto">
            <a:xfrm>
              <a:off x="9307883" y="2468069"/>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D4B6770-F857-4BE4-9797-29F84198DC1E}"/>
                </a:ext>
              </a:extLst>
            </p:cNvPr>
            <p:cNvCxnSpPr/>
            <p:nvPr/>
          </p:nvCxnSpPr>
          <p:spPr bwMode="auto">
            <a:xfrm>
              <a:off x="9454474"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67BC9D0A-4BE8-4B1A-9ED6-526A998897E8}"/>
                </a:ext>
              </a:extLst>
            </p:cNvPr>
            <p:cNvCxnSpPr/>
            <p:nvPr/>
          </p:nvCxnSpPr>
          <p:spPr bwMode="auto">
            <a:xfrm>
              <a:off x="9527978"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8F3494EE-79A1-4002-B8EE-F69936E77B1D}"/>
                </a:ext>
              </a:extLst>
            </p:cNvPr>
            <p:cNvCxnSpPr/>
            <p:nvPr/>
          </p:nvCxnSpPr>
          <p:spPr bwMode="auto">
            <a:xfrm>
              <a:off x="9487719"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8C1ED81-9BFA-43B3-BFEE-0DDEE7E09F0C}"/>
                </a:ext>
              </a:extLst>
            </p:cNvPr>
            <p:cNvCxnSpPr/>
            <p:nvPr/>
          </p:nvCxnSpPr>
          <p:spPr bwMode="auto">
            <a:xfrm>
              <a:off x="9580466"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C335FD25-5950-4039-9722-DDEDDCCB227F}"/>
                </a:ext>
              </a:extLst>
            </p:cNvPr>
            <p:cNvCxnSpPr/>
            <p:nvPr/>
          </p:nvCxnSpPr>
          <p:spPr bwMode="auto">
            <a:xfrm>
              <a:off x="9549034"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9DA5F5EE-4E48-4362-92F7-B5231D098CE7}"/>
                </a:ext>
              </a:extLst>
            </p:cNvPr>
            <p:cNvCxnSpPr/>
            <p:nvPr/>
          </p:nvCxnSpPr>
          <p:spPr bwMode="auto">
            <a:xfrm>
              <a:off x="9644323"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E3212CD-4E53-460E-B78C-0267A9F3AF4C}"/>
                </a:ext>
              </a:extLst>
            </p:cNvPr>
            <p:cNvCxnSpPr/>
            <p:nvPr/>
          </p:nvCxnSpPr>
          <p:spPr bwMode="auto">
            <a:xfrm>
              <a:off x="9689510" y="261301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B2402F3-1395-4B0A-93C7-AFEAA0189ABE}"/>
                </a:ext>
              </a:extLst>
            </p:cNvPr>
            <p:cNvCxnSpPr/>
            <p:nvPr/>
          </p:nvCxnSpPr>
          <p:spPr bwMode="auto">
            <a:xfrm>
              <a:off x="9723928"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912A1EBD-E920-401F-93DE-B11B771A919D}"/>
                </a:ext>
              </a:extLst>
            </p:cNvPr>
            <p:cNvCxnSpPr/>
            <p:nvPr/>
          </p:nvCxnSpPr>
          <p:spPr bwMode="auto">
            <a:xfrm>
              <a:off x="9734579" y="261234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B71D252-EF07-4F40-8925-D78BE914C0C3}"/>
                </a:ext>
              </a:extLst>
            </p:cNvPr>
            <p:cNvCxnSpPr/>
            <p:nvPr/>
          </p:nvCxnSpPr>
          <p:spPr bwMode="auto">
            <a:xfrm>
              <a:off x="9802742" y="260650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88D76B6C-AAD4-4CE4-A01D-A92C90338F12}"/>
                </a:ext>
              </a:extLst>
            </p:cNvPr>
            <p:cNvCxnSpPr/>
            <p:nvPr/>
          </p:nvCxnSpPr>
          <p:spPr bwMode="auto">
            <a:xfrm>
              <a:off x="9816802" y="290862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6B7B3DD-6561-4248-A42A-89403C41B188}"/>
                </a:ext>
              </a:extLst>
            </p:cNvPr>
            <p:cNvCxnSpPr/>
            <p:nvPr/>
          </p:nvCxnSpPr>
          <p:spPr bwMode="auto">
            <a:xfrm>
              <a:off x="9888969" y="291042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9D77DB0-AE20-42DF-BD9A-AE8F493DD8B4}"/>
                </a:ext>
              </a:extLst>
            </p:cNvPr>
            <p:cNvCxnSpPr/>
            <p:nvPr/>
          </p:nvCxnSpPr>
          <p:spPr bwMode="auto">
            <a:xfrm>
              <a:off x="9987812" y="291148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E61849ED-2674-4AC1-9CB1-A32D4535D11D}"/>
                </a:ext>
              </a:extLst>
            </p:cNvPr>
            <p:cNvCxnSpPr/>
            <p:nvPr/>
          </p:nvCxnSpPr>
          <p:spPr bwMode="auto">
            <a:xfrm>
              <a:off x="10076522" y="291233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C28FD77-0AF3-4C89-8E5A-07DA38943BF1}"/>
                </a:ext>
              </a:extLst>
            </p:cNvPr>
            <p:cNvCxnSpPr/>
            <p:nvPr/>
          </p:nvCxnSpPr>
          <p:spPr bwMode="auto">
            <a:xfrm>
              <a:off x="10412729" y="2911482"/>
              <a:ext cx="0" cy="122438"/>
            </a:xfrm>
            <a:prstGeom prst="line">
              <a:avLst/>
            </a:prstGeom>
            <a:noFill/>
            <a:ln w="28575" cap="flat" cmpd="sng" algn="ctr">
              <a:solidFill>
                <a:schemeClr val="accent1"/>
              </a:solidFill>
              <a:prstDash val="solid"/>
              <a:round/>
              <a:headEnd type="none" w="med" len="med"/>
              <a:tailEnd type="none" w="med" len="med"/>
            </a:ln>
            <a:effectLst/>
          </p:spPr>
        </p:cxnSp>
      </p:grpSp>
      <p:sp>
        <p:nvSpPr>
          <p:cNvPr id="2" name="Isosceles Triangle 1">
            <a:extLst>
              <a:ext uri="{FF2B5EF4-FFF2-40B4-BE49-F238E27FC236}">
                <a16:creationId xmlns:a16="http://schemas.microsoft.com/office/drawing/2014/main" id="{2A4E2B1D-6223-4987-8E55-727183BF21A4}"/>
              </a:ext>
            </a:extLst>
          </p:cNvPr>
          <p:cNvSpPr/>
          <p:nvPr/>
        </p:nvSpPr>
        <p:spPr bwMode="auto">
          <a:xfrm>
            <a:off x="3794415" y="5705764"/>
            <a:ext cx="129497" cy="111635"/>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Shape 5">
            <a:extLst>
              <a:ext uri="{FF2B5EF4-FFF2-40B4-BE49-F238E27FC236}">
                <a16:creationId xmlns:a16="http://schemas.microsoft.com/office/drawing/2014/main" id="{A28335E7-3698-46B9-9383-18E7E74042CB}"/>
              </a:ext>
            </a:extLst>
          </p:cNvPr>
          <p:cNvSpPr/>
          <p:nvPr/>
        </p:nvSpPr>
        <p:spPr bwMode="auto">
          <a:xfrm>
            <a:off x="2207846" y="1676400"/>
            <a:ext cx="3032369" cy="320431"/>
          </a:xfrm>
          <a:custGeom>
            <a:avLst/>
            <a:gdLst>
              <a:gd name="connsiteX0" fmla="*/ 0 w 3032369"/>
              <a:gd name="connsiteY0" fmla="*/ 0 h 320431"/>
              <a:gd name="connsiteX1" fmla="*/ 2231292 w 3032369"/>
              <a:gd name="connsiteY1" fmla="*/ 0 h 320431"/>
              <a:gd name="connsiteX2" fmla="*/ 2231292 w 3032369"/>
              <a:gd name="connsiteY2" fmla="*/ 320431 h 320431"/>
              <a:gd name="connsiteX3" fmla="*/ 3032369 w 3032369"/>
              <a:gd name="connsiteY3" fmla="*/ 320431 h 320431"/>
            </a:gdLst>
            <a:ahLst/>
            <a:cxnLst>
              <a:cxn ang="0">
                <a:pos x="connsiteX0" y="connsiteY0"/>
              </a:cxn>
              <a:cxn ang="0">
                <a:pos x="connsiteX1" y="connsiteY1"/>
              </a:cxn>
              <a:cxn ang="0">
                <a:pos x="connsiteX2" y="connsiteY2"/>
              </a:cxn>
              <a:cxn ang="0">
                <a:pos x="connsiteX3" y="connsiteY3"/>
              </a:cxn>
            </a:cxnLst>
            <a:rect l="l" t="t" r="r" b="b"/>
            <a:pathLst>
              <a:path w="3032369" h="320431">
                <a:moveTo>
                  <a:pt x="0" y="0"/>
                </a:moveTo>
                <a:lnTo>
                  <a:pt x="2231292" y="0"/>
                </a:lnTo>
                <a:lnTo>
                  <a:pt x="2231292" y="320431"/>
                </a:lnTo>
                <a:lnTo>
                  <a:pt x="3032369" y="320431"/>
                </a:lnTo>
              </a:path>
            </a:pathLst>
          </a:custGeom>
          <a:noFill/>
          <a:ln w="28575">
            <a:solidFill>
              <a:schemeClr val="accent4"/>
            </a:solidFill>
            <a:miter lim="800000"/>
            <a:headEnd/>
            <a:tailEnd/>
          </a:ln>
        </p:spPr>
        <p:txBody>
          <a:bodyPr rtlCol="0" anchor="ctr"/>
          <a:lstStyle/>
          <a:p>
            <a:pPr algn="ctr"/>
            <a:endParaRPr lang="en-US"/>
          </a:p>
        </p:txBody>
      </p:sp>
      <p:grpSp>
        <p:nvGrpSpPr>
          <p:cNvPr id="398" name="Group 397">
            <a:extLst>
              <a:ext uri="{FF2B5EF4-FFF2-40B4-BE49-F238E27FC236}">
                <a16:creationId xmlns:a16="http://schemas.microsoft.com/office/drawing/2014/main" id="{5EDA54A5-F90C-421C-B8AC-9ADE5B52431C}"/>
              </a:ext>
            </a:extLst>
          </p:cNvPr>
          <p:cNvGrpSpPr/>
          <p:nvPr/>
        </p:nvGrpSpPr>
        <p:grpSpPr>
          <a:xfrm>
            <a:off x="3856464" y="1719799"/>
            <a:ext cx="1414503" cy="519528"/>
            <a:chOff x="3856464" y="1719799"/>
            <a:chExt cx="1414503" cy="519528"/>
          </a:xfrm>
        </p:grpSpPr>
        <p:sp>
          <p:nvSpPr>
            <p:cNvPr id="382" name="Isosceles Triangle 381">
              <a:extLst>
                <a:ext uri="{FF2B5EF4-FFF2-40B4-BE49-F238E27FC236}">
                  <a16:creationId xmlns:a16="http://schemas.microsoft.com/office/drawing/2014/main" id="{E85DC077-77A7-4457-B9D1-6BC53C2A8475}"/>
                </a:ext>
              </a:extLst>
            </p:cNvPr>
            <p:cNvSpPr/>
            <p:nvPr/>
          </p:nvSpPr>
          <p:spPr bwMode="auto">
            <a:xfrm>
              <a:off x="3856464" y="1722213"/>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Isosceles Triangle 382">
              <a:extLst>
                <a:ext uri="{FF2B5EF4-FFF2-40B4-BE49-F238E27FC236}">
                  <a16:creationId xmlns:a16="http://schemas.microsoft.com/office/drawing/2014/main" id="{08E46886-11B4-4D67-98D2-245E37424AC6}"/>
                </a:ext>
              </a:extLst>
            </p:cNvPr>
            <p:cNvSpPr/>
            <p:nvPr/>
          </p:nvSpPr>
          <p:spPr bwMode="auto">
            <a:xfrm>
              <a:off x="3941367" y="1722219"/>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Isosceles Triangle 383">
              <a:extLst>
                <a:ext uri="{FF2B5EF4-FFF2-40B4-BE49-F238E27FC236}">
                  <a16:creationId xmlns:a16="http://schemas.microsoft.com/office/drawing/2014/main" id="{90D4A5F7-DA7B-43BB-8E31-CD8CA9F9F49F}"/>
                </a:ext>
              </a:extLst>
            </p:cNvPr>
            <p:cNvSpPr/>
            <p:nvPr/>
          </p:nvSpPr>
          <p:spPr bwMode="auto">
            <a:xfrm>
              <a:off x="3920217" y="1721995"/>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Isosceles Triangle 384">
              <a:extLst>
                <a:ext uri="{FF2B5EF4-FFF2-40B4-BE49-F238E27FC236}">
                  <a16:creationId xmlns:a16="http://schemas.microsoft.com/office/drawing/2014/main" id="{D439025E-B925-4D18-885E-D5B36E16A541}"/>
                </a:ext>
              </a:extLst>
            </p:cNvPr>
            <p:cNvSpPr/>
            <p:nvPr/>
          </p:nvSpPr>
          <p:spPr bwMode="auto">
            <a:xfrm>
              <a:off x="4000997" y="1720169"/>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Isosceles Triangle 385">
              <a:extLst>
                <a:ext uri="{FF2B5EF4-FFF2-40B4-BE49-F238E27FC236}">
                  <a16:creationId xmlns:a16="http://schemas.microsoft.com/office/drawing/2014/main" id="{968057F0-26B1-45BA-A037-CBB1FB2AB10E}"/>
                </a:ext>
              </a:extLst>
            </p:cNvPr>
            <p:cNvSpPr/>
            <p:nvPr/>
          </p:nvSpPr>
          <p:spPr bwMode="auto">
            <a:xfrm>
              <a:off x="4030748" y="1719799"/>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Isosceles Triangle 386">
              <a:extLst>
                <a:ext uri="{FF2B5EF4-FFF2-40B4-BE49-F238E27FC236}">
                  <a16:creationId xmlns:a16="http://schemas.microsoft.com/office/drawing/2014/main" id="{CE1B5C33-A16E-4BB6-92EA-CC33DA2C7ABB}"/>
                </a:ext>
              </a:extLst>
            </p:cNvPr>
            <p:cNvSpPr/>
            <p:nvPr/>
          </p:nvSpPr>
          <p:spPr bwMode="auto">
            <a:xfrm>
              <a:off x="4079808" y="1881135"/>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Isosceles Triangle 387">
              <a:extLst>
                <a:ext uri="{FF2B5EF4-FFF2-40B4-BE49-F238E27FC236}">
                  <a16:creationId xmlns:a16="http://schemas.microsoft.com/office/drawing/2014/main" id="{A90A09D2-7B68-451E-AA7D-3A10151C45E8}"/>
                </a:ext>
              </a:extLst>
            </p:cNvPr>
            <p:cNvSpPr/>
            <p:nvPr/>
          </p:nvSpPr>
          <p:spPr bwMode="auto">
            <a:xfrm>
              <a:off x="4122037" y="1880412"/>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Isosceles Triangle 388">
              <a:extLst>
                <a:ext uri="{FF2B5EF4-FFF2-40B4-BE49-F238E27FC236}">
                  <a16:creationId xmlns:a16="http://schemas.microsoft.com/office/drawing/2014/main" id="{4F7B2461-AB75-4922-8BD2-0F7B5E553156}"/>
                </a:ext>
              </a:extLst>
            </p:cNvPr>
            <p:cNvSpPr/>
            <p:nvPr/>
          </p:nvSpPr>
          <p:spPr bwMode="auto">
            <a:xfrm>
              <a:off x="4175249" y="1882046"/>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Isosceles Triangle 389">
              <a:extLst>
                <a:ext uri="{FF2B5EF4-FFF2-40B4-BE49-F238E27FC236}">
                  <a16:creationId xmlns:a16="http://schemas.microsoft.com/office/drawing/2014/main" id="{F2EA22D0-4B71-44FC-97C5-6875CC12AD4D}"/>
                </a:ext>
              </a:extLst>
            </p:cNvPr>
            <p:cNvSpPr/>
            <p:nvPr/>
          </p:nvSpPr>
          <p:spPr bwMode="auto">
            <a:xfrm>
              <a:off x="4323067" y="1881542"/>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Isosceles Triangle 390">
              <a:extLst>
                <a:ext uri="{FF2B5EF4-FFF2-40B4-BE49-F238E27FC236}">
                  <a16:creationId xmlns:a16="http://schemas.microsoft.com/office/drawing/2014/main" id="{6A06721A-3C15-490D-B345-4EDE4C31FA7B}"/>
                </a:ext>
              </a:extLst>
            </p:cNvPr>
            <p:cNvSpPr/>
            <p:nvPr/>
          </p:nvSpPr>
          <p:spPr bwMode="auto">
            <a:xfrm>
              <a:off x="4349003" y="1880561"/>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Isosceles Triangle 391">
              <a:extLst>
                <a:ext uri="{FF2B5EF4-FFF2-40B4-BE49-F238E27FC236}">
                  <a16:creationId xmlns:a16="http://schemas.microsoft.com/office/drawing/2014/main" id="{CB84652B-4246-4663-8B5C-0491896FF7EA}"/>
                </a:ext>
              </a:extLst>
            </p:cNvPr>
            <p:cNvSpPr/>
            <p:nvPr/>
          </p:nvSpPr>
          <p:spPr bwMode="auto">
            <a:xfrm>
              <a:off x="4414278" y="2152610"/>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Isosceles Triangle 392">
              <a:extLst>
                <a:ext uri="{FF2B5EF4-FFF2-40B4-BE49-F238E27FC236}">
                  <a16:creationId xmlns:a16="http://schemas.microsoft.com/office/drawing/2014/main" id="{33CE58F3-DC40-424B-936B-82EFA0367B65}"/>
                </a:ext>
              </a:extLst>
            </p:cNvPr>
            <p:cNvSpPr/>
            <p:nvPr/>
          </p:nvSpPr>
          <p:spPr bwMode="auto">
            <a:xfrm>
              <a:off x="4435270" y="2153460"/>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Isosceles Triangle 393">
              <a:extLst>
                <a:ext uri="{FF2B5EF4-FFF2-40B4-BE49-F238E27FC236}">
                  <a16:creationId xmlns:a16="http://schemas.microsoft.com/office/drawing/2014/main" id="{38EE016E-66AB-4895-974C-B3E43906459E}"/>
                </a:ext>
              </a:extLst>
            </p:cNvPr>
            <p:cNvSpPr/>
            <p:nvPr/>
          </p:nvSpPr>
          <p:spPr bwMode="auto">
            <a:xfrm>
              <a:off x="4453653" y="2153643"/>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Isosceles Triangle 394">
              <a:extLst>
                <a:ext uri="{FF2B5EF4-FFF2-40B4-BE49-F238E27FC236}">
                  <a16:creationId xmlns:a16="http://schemas.microsoft.com/office/drawing/2014/main" id="{98CC1513-631E-45DC-A42E-4583825BFBFA}"/>
                </a:ext>
              </a:extLst>
            </p:cNvPr>
            <p:cNvSpPr/>
            <p:nvPr/>
          </p:nvSpPr>
          <p:spPr bwMode="auto">
            <a:xfrm>
              <a:off x="4507714" y="2154740"/>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Isosceles Triangle 395">
              <a:extLst>
                <a:ext uri="{FF2B5EF4-FFF2-40B4-BE49-F238E27FC236}">
                  <a16:creationId xmlns:a16="http://schemas.microsoft.com/office/drawing/2014/main" id="{75FF7454-E582-40E5-8115-9A890DEDA5CD}"/>
                </a:ext>
              </a:extLst>
            </p:cNvPr>
            <p:cNvSpPr/>
            <p:nvPr/>
          </p:nvSpPr>
          <p:spPr bwMode="auto">
            <a:xfrm>
              <a:off x="4653541" y="2154740"/>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Isosceles Triangle 396">
              <a:extLst>
                <a:ext uri="{FF2B5EF4-FFF2-40B4-BE49-F238E27FC236}">
                  <a16:creationId xmlns:a16="http://schemas.microsoft.com/office/drawing/2014/main" id="{BFD09529-AA1F-4D6A-BC9E-CE2697BB62D7}"/>
                </a:ext>
              </a:extLst>
            </p:cNvPr>
            <p:cNvSpPr/>
            <p:nvPr/>
          </p:nvSpPr>
          <p:spPr bwMode="auto">
            <a:xfrm>
              <a:off x="5172846" y="2154299"/>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 name="Freeform: Shape 4">
            <a:extLst>
              <a:ext uri="{FF2B5EF4-FFF2-40B4-BE49-F238E27FC236}">
                <a16:creationId xmlns:a16="http://schemas.microsoft.com/office/drawing/2014/main" id="{1BC67883-5D1F-4C04-AB0A-D8EEF0B89EFF}"/>
              </a:ext>
            </a:extLst>
          </p:cNvPr>
          <p:cNvSpPr/>
          <p:nvPr/>
        </p:nvSpPr>
        <p:spPr bwMode="auto">
          <a:xfrm>
            <a:off x="2203938" y="1684215"/>
            <a:ext cx="3012831" cy="515816"/>
          </a:xfrm>
          <a:custGeom>
            <a:avLst/>
            <a:gdLst>
              <a:gd name="connsiteX0" fmla="*/ 0 w 3012831"/>
              <a:gd name="connsiteY0" fmla="*/ 0 h 515816"/>
              <a:gd name="connsiteX1" fmla="*/ 1203570 w 3012831"/>
              <a:gd name="connsiteY1" fmla="*/ 0 h 515816"/>
              <a:gd name="connsiteX2" fmla="*/ 1203570 w 3012831"/>
              <a:gd name="connsiteY2" fmla="*/ 82062 h 515816"/>
              <a:gd name="connsiteX3" fmla="*/ 1883508 w 3012831"/>
              <a:gd name="connsiteY3" fmla="*/ 82062 h 515816"/>
              <a:gd name="connsiteX4" fmla="*/ 1883508 w 3012831"/>
              <a:gd name="connsiteY4" fmla="*/ 246185 h 515816"/>
              <a:gd name="connsiteX5" fmla="*/ 2250831 w 3012831"/>
              <a:gd name="connsiteY5" fmla="*/ 246185 h 515816"/>
              <a:gd name="connsiteX6" fmla="*/ 2250831 w 3012831"/>
              <a:gd name="connsiteY6" fmla="*/ 515816 h 515816"/>
              <a:gd name="connsiteX7" fmla="*/ 3012831 w 3012831"/>
              <a:gd name="connsiteY7" fmla="*/ 515816 h 51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2831" h="515816">
                <a:moveTo>
                  <a:pt x="0" y="0"/>
                </a:moveTo>
                <a:lnTo>
                  <a:pt x="1203570" y="0"/>
                </a:lnTo>
                <a:lnTo>
                  <a:pt x="1203570" y="82062"/>
                </a:lnTo>
                <a:lnTo>
                  <a:pt x="1883508" y="82062"/>
                </a:lnTo>
                <a:lnTo>
                  <a:pt x="1883508" y="246185"/>
                </a:lnTo>
                <a:lnTo>
                  <a:pt x="2250831" y="246185"/>
                </a:lnTo>
                <a:lnTo>
                  <a:pt x="2250831" y="515816"/>
                </a:lnTo>
                <a:lnTo>
                  <a:pt x="3012831" y="515816"/>
                </a:lnTo>
              </a:path>
            </a:pathLst>
          </a:custGeom>
          <a:noFill/>
          <a:ln w="28575">
            <a:solidFill>
              <a:schemeClr val="accent2"/>
            </a:solidFill>
            <a:miter lim="800000"/>
            <a:headEnd/>
            <a:tailEnd/>
          </a:ln>
        </p:spPr>
        <p:txBody>
          <a:bodyPr rtlCol="0" anchor="ctr"/>
          <a:lstStyle/>
          <a:p>
            <a:pPr algn="ctr"/>
            <a:endParaRPr lang="en-US"/>
          </a:p>
        </p:txBody>
      </p:sp>
      <p:grpSp>
        <p:nvGrpSpPr>
          <p:cNvPr id="431" name="Group 430">
            <a:extLst>
              <a:ext uri="{FF2B5EF4-FFF2-40B4-BE49-F238E27FC236}">
                <a16:creationId xmlns:a16="http://schemas.microsoft.com/office/drawing/2014/main" id="{F507E741-C893-4A4D-87C9-C14FF8D60E7C}"/>
              </a:ext>
            </a:extLst>
          </p:cNvPr>
          <p:cNvGrpSpPr/>
          <p:nvPr/>
        </p:nvGrpSpPr>
        <p:grpSpPr>
          <a:xfrm>
            <a:off x="8982631" y="1623696"/>
            <a:ext cx="1456843" cy="97575"/>
            <a:chOff x="8982631" y="1623696"/>
            <a:chExt cx="1456843" cy="97575"/>
          </a:xfrm>
        </p:grpSpPr>
        <p:sp>
          <p:nvSpPr>
            <p:cNvPr id="413" name="Isosceles Triangle 412">
              <a:extLst>
                <a:ext uri="{FF2B5EF4-FFF2-40B4-BE49-F238E27FC236}">
                  <a16:creationId xmlns:a16="http://schemas.microsoft.com/office/drawing/2014/main" id="{78E6769A-D4F2-4EA0-B3DD-924CBA41ABF5}"/>
                </a:ext>
              </a:extLst>
            </p:cNvPr>
            <p:cNvSpPr/>
            <p:nvPr/>
          </p:nvSpPr>
          <p:spPr bwMode="auto">
            <a:xfrm>
              <a:off x="8982631" y="1635836"/>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Isosceles Triangle 413">
              <a:extLst>
                <a:ext uri="{FF2B5EF4-FFF2-40B4-BE49-F238E27FC236}">
                  <a16:creationId xmlns:a16="http://schemas.microsoft.com/office/drawing/2014/main" id="{F8BE908C-E600-41F8-A906-23805A5D730E}"/>
                </a:ext>
              </a:extLst>
            </p:cNvPr>
            <p:cNvSpPr/>
            <p:nvPr/>
          </p:nvSpPr>
          <p:spPr bwMode="auto">
            <a:xfrm>
              <a:off x="9429857" y="1628409"/>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Isosceles Triangle 414">
              <a:extLst>
                <a:ext uri="{FF2B5EF4-FFF2-40B4-BE49-F238E27FC236}">
                  <a16:creationId xmlns:a16="http://schemas.microsoft.com/office/drawing/2014/main" id="{A2D02039-5B9A-441C-94A5-2841B3A40825}"/>
                </a:ext>
              </a:extLst>
            </p:cNvPr>
            <p:cNvSpPr/>
            <p:nvPr/>
          </p:nvSpPr>
          <p:spPr bwMode="auto">
            <a:xfrm>
              <a:off x="9026821" y="1636684"/>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Isosceles Triangle 415">
              <a:extLst>
                <a:ext uri="{FF2B5EF4-FFF2-40B4-BE49-F238E27FC236}">
                  <a16:creationId xmlns:a16="http://schemas.microsoft.com/office/drawing/2014/main" id="{0F6D9C21-4C61-474C-97D0-56F497E6ED48}"/>
                </a:ext>
              </a:extLst>
            </p:cNvPr>
            <p:cNvSpPr/>
            <p:nvPr/>
          </p:nvSpPr>
          <p:spPr bwMode="auto">
            <a:xfrm>
              <a:off x="9317790" y="1630487"/>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Isosceles Triangle 416">
              <a:extLst>
                <a:ext uri="{FF2B5EF4-FFF2-40B4-BE49-F238E27FC236}">
                  <a16:creationId xmlns:a16="http://schemas.microsoft.com/office/drawing/2014/main" id="{F73A8A36-FD15-446B-8593-1049B24DF4BA}"/>
                </a:ext>
              </a:extLst>
            </p:cNvPr>
            <p:cNvSpPr/>
            <p:nvPr/>
          </p:nvSpPr>
          <p:spPr bwMode="auto">
            <a:xfrm>
              <a:off x="9537213" y="1627604"/>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Isosceles Triangle 417">
              <a:extLst>
                <a:ext uri="{FF2B5EF4-FFF2-40B4-BE49-F238E27FC236}">
                  <a16:creationId xmlns:a16="http://schemas.microsoft.com/office/drawing/2014/main" id="{8D11D3CD-B537-4ACA-BBED-F70C72D8818D}"/>
                </a:ext>
              </a:extLst>
            </p:cNvPr>
            <p:cNvSpPr/>
            <p:nvPr/>
          </p:nvSpPr>
          <p:spPr bwMode="auto">
            <a:xfrm>
              <a:off x="9831793" y="1627472"/>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Isosceles Triangle 418">
              <a:extLst>
                <a:ext uri="{FF2B5EF4-FFF2-40B4-BE49-F238E27FC236}">
                  <a16:creationId xmlns:a16="http://schemas.microsoft.com/office/drawing/2014/main" id="{C70F99E4-2FC3-45A7-9FDF-524B506A6F84}"/>
                </a:ext>
              </a:extLst>
            </p:cNvPr>
            <p:cNvSpPr/>
            <p:nvPr/>
          </p:nvSpPr>
          <p:spPr bwMode="auto">
            <a:xfrm>
              <a:off x="9716260" y="1628408"/>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Isosceles Triangle 419">
              <a:extLst>
                <a:ext uri="{FF2B5EF4-FFF2-40B4-BE49-F238E27FC236}">
                  <a16:creationId xmlns:a16="http://schemas.microsoft.com/office/drawing/2014/main" id="{EC65B563-E6CF-45A6-8AF0-4AC0B5B0447F}"/>
                </a:ext>
              </a:extLst>
            </p:cNvPr>
            <p:cNvSpPr/>
            <p:nvPr/>
          </p:nvSpPr>
          <p:spPr bwMode="auto">
            <a:xfrm>
              <a:off x="10341353" y="1623696"/>
              <a:ext cx="98121" cy="8458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430" name="Straight Connector 429">
            <a:extLst>
              <a:ext uri="{FF2B5EF4-FFF2-40B4-BE49-F238E27FC236}">
                <a16:creationId xmlns:a16="http://schemas.microsoft.com/office/drawing/2014/main" id="{D5EACD42-80F5-4700-B39E-6982F70F7B33}"/>
              </a:ext>
            </a:extLst>
          </p:cNvPr>
          <p:cNvCxnSpPr>
            <a:stCxn id="308" idx="0"/>
          </p:cNvCxnSpPr>
          <p:nvPr/>
        </p:nvCxnSpPr>
        <p:spPr bwMode="auto">
          <a:xfrm>
            <a:off x="7372733" y="1677348"/>
            <a:ext cx="3018708" cy="3802"/>
          </a:xfrm>
          <a:prstGeom prst="line">
            <a:avLst/>
          </a:prstGeom>
          <a:noFill/>
          <a:ln w="28575" cap="flat" cmpd="sng" algn="ctr">
            <a:solidFill>
              <a:schemeClr val="accent4"/>
            </a:solidFill>
            <a:prstDash val="solid"/>
            <a:round/>
            <a:headEnd type="none" w="med" len="med"/>
            <a:tailEnd type="none" w="med" len="med"/>
          </a:ln>
          <a:effectLst/>
        </p:spPr>
      </p:cxnSp>
      <p:grpSp>
        <p:nvGrpSpPr>
          <p:cNvPr id="432" name="Group 431">
            <a:extLst>
              <a:ext uri="{FF2B5EF4-FFF2-40B4-BE49-F238E27FC236}">
                <a16:creationId xmlns:a16="http://schemas.microsoft.com/office/drawing/2014/main" id="{5A9272CE-6B7A-4F18-AA43-41A3C0DCB174}"/>
              </a:ext>
            </a:extLst>
          </p:cNvPr>
          <p:cNvGrpSpPr/>
          <p:nvPr/>
        </p:nvGrpSpPr>
        <p:grpSpPr>
          <a:xfrm>
            <a:off x="9097221" y="1633978"/>
            <a:ext cx="1335820" cy="91811"/>
            <a:chOff x="9097221" y="1633978"/>
            <a:chExt cx="1335820" cy="91811"/>
          </a:xfrm>
        </p:grpSpPr>
        <p:sp>
          <p:nvSpPr>
            <p:cNvPr id="401" name="Oval 400">
              <a:extLst>
                <a:ext uri="{FF2B5EF4-FFF2-40B4-BE49-F238E27FC236}">
                  <a16:creationId xmlns:a16="http://schemas.microsoft.com/office/drawing/2014/main" id="{9F56E9BA-3667-4CD4-AFDE-2067057E927C}"/>
                </a:ext>
              </a:extLst>
            </p:cNvPr>
            <p:cNvSpPr/>
            <p:nvPr/>
          </p:nvSpPr>
          <p:spPr bwMode="auto">
            <a:xfrm>
              <a:off x="9097221" y="1638940"/>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ABC61F6B-F093-4A5E-A29F-FC6EAF9B025F}"/>
                </a:ext>
              </a:extLst>
            </p:cNvPr>
            <p:cNvSpPr/>
            <p:nvPr/>
          </p:nvSpPr>
          <p:spPr bwMode="auto">
            <a:xfrm>
              <a:off x="9189315" y="1635756"/>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64CEA323-3716-426C-8CAE-2AB8F3DFB820}"/>
                </a:ext>
              </a:extLst>
            </p:cNvPr>
            <p:cNvSpPr/>
            <p:nvPr/>
          </p:nvSpPr>
          <p:spPr bwMode="auto">
            <a:xfrm>
              <a:off x="9237827" y="1637983"/>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521A7A2C-E54A-478B-8D92-364C27FBAE22}"/>
                </a:ext>
              </a:extLst>
            </p:cNvPr>
            <p:cNvSpPr/>
            <p:nvPr/>
          </p:nvSpPr>
          <p:spPr bwMode="auto">
            <a:xfrm>
              <a:off x="9142796" y="1636662"/>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4FF3A31F-E09F-4577-8505-045779ADF71A}"/>
                </a:ext>
              </a:extLst>
            </p:cNvPr>
            <p:cNvSpPr/>
            <p:nvPr/>
          </p:nvSpPr>
          <p:spPr bwMode="auto">
            <a:xfrm>
              <a:off x="9493045" y="1634941"/>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C85D128D-BC35-4B88-B4EB-743C9E5F9F64}"/>
                </a:ext>
              </a:extLst>
            </p:cNvPr>
            <p:cNvSpPr/>
            <p:nvPr/>
          </p:nvSpPr>
          <p:spPr bwMode="auto">
            <a:xfrm>
              <a:off x="9645234" y="1639233"/>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0533D0E9-5A08-4830-8928-143284705D67}"/>
                </a:ext>
              </a:extLst>
            </p:cNvPr>
            <p:cNvSpPr/>
            <p:nvPr/>
          </p:nvSpPr>
          <p:spPr bwMode="auto">
            <a:xfrm>
              <a:off x="9595325" y="1636662"/>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C3D35819-FA72-4054-8344-3F564F4BAEC5}"/>
                </a:ext>
              </a:extLst>
            </p:cNvPr>
            <p:cNvSpPr/>
            <p:nvPr/>
          </p:nvSpPr>
          <p:spPr bwMode="auto">
            <a:xfrm>
              <a:off x="9769099" y="1639065"/>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5DDB6C12-4B7E-44A2-8B02-CFC5FC2C350B}"/>
                </a:ext>
              </a:extLst>
            </p:cNvPr>
            <p:cNvSpPr/>
            <p:nvPr/>
          </p:nvSpPr>
          <p:spPr bwMode="auto">
            <a:xfrm>
              <a:off x="9685243" y="1635699"/>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11D00BDF-17E8-42B9-B51F-36CE91A548DF}"/>
                </a:ext>
              </a:extLst>
            </p:cNvPr>
            <p:cNvSpPr/>
            <p:nvPr/>
          </p:nvSpPr>
          <p:spPr bwMode="auto">
            <a:xfrm>
              <a:off x="10346485" y="1633978"/>
              <a:ext cx="86556" cy="86556"/>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778462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9BAFE8-CE25-2F4C-AA8E-DE46DE96DE66}"/>
              </a:ext>
            </a:extLst>
          </p:cNvPr>
          <p:cNvSpPr>
            <a:spLocks noGrp="1"/>
          </p:cNvSpPr>
          <p:nvPr>
            <p:ph type="title"/>
          </p:nvPr>
        </p:nvSpPr>
        <p:spPr/>
        <p:txBody>
          <a:bodyPr/>
          <a:lstStyle/>
          <a:p>
            <a:r>
              <a:rPr lang="en-US" dirty="0"/>
              <a:t>CARTITUDE-1: Safety Update</a:t>
            </a:r>
          </a:p>
        </p:txBody>
      </p:sp>
      <p:sp>
        <p:nvSpPr>
          <p:cNvPr id="6" name="Content Placeholder 5">
            <a:extLst>
              <a:ext uri="{FF2B5EF4-FFF2-40B4-BE49-F238E27FC236}">
                <a16:creationId xmlns:a16="http://schemas.microsoft.com/office/drawing/2014/main" id="{D53AE057-B562-D743-A9B1-55747065B485}"/>
              </a:ext>
            </a:extLst>
          </p:cNvPr>
          <p:cNvSpPr>
            <a:spLocks noGrp="1"/>
          </p:cNvSpPr>
          <p:nvPr>
            <p:ph idx="1"/>
          </p:nvPr>
        </p:nvSpPr>
        <p:spPr/>
        <p:txBody>
          <a:bodyPr/>
          <a:lstStyle/>
          <a:p>
            <a:pPr>
              <a:spcAft>
                <a:spcPts val="300"/>
              </a:spcAft>
            </a:pPr>
            <a:r>
              <a:rPr lang="en-US" sz="2200" dirty="0"/>
              <a:t>No new safety signals observed with median follow-up of ~2 yr</a:t>
            </a:r>
            <a:r>
              <a:rPr lang="en-US" sz="2200" baseline="30000" dirty="0"/>
              <a:t>1</a:t>
            </a:r>
          </a:p>
          <a:p>
            <a:pPr>
              <a:spcAft>
                <a:spcPts val="300"/>
              </a:spcAft>
            </a:pPr>
            <a:r>
              <a:rPr lang="en-US" sz="2200" dirty="0"/>
              <a:t>Since median ~1 yr follow-up</a:t>
            </a:r>
            <a:r>
              <a:rPr lang="en-US" sz="2200" baseline="30000" dirty="0"/>
              <a:t>1</a:t>
            </a:r>
            <a:endParaRPr lang="en-US" sz="2200" dirty="0"/>
          </a:p>
          <a:p>
            <a:pPr lvl="1">
              <a:spcAft>
                <a:spcPts val="300"/>
              </a:spcAft>
            </a:pPr>
            <a:r>
              <a:rPr lang="en-US" sz="2000" dirty="0"/>
              <a:t>No new neurotoxicity events or neurocognitive TEAEs reported</a:t>
            </a:r>
          </a:p>
          <a:p>
            <a:pPr lvl="2">
              <a:spcAft>
                <a:spcPts val="300"/>
              </a:spcAft>
            </a:pPr>
            <a:r>
              <a:rPr lang="en-US" sz="1800" dirty="0"/>
              <a:t>~200 patients have been dosed with cilta-cel across CARTITUDE clinical development program since implementation</a:t>
            </a:r>
          </a:p>
          <a:p>
            <a:pPr lvl="2">
              <a:spcAft>
                <a:spcPts val="300"/>
              </a:spcAft>
            </a:pPr>
            <a:r>
              <a:rPr lang="en-US" sz="1800" dirty="0"/>
              <a:t>After implementation of management strategies, neurocognitive TEAEs decreased to 0.5%</a:t>
            </a:r>
          </a:p>
          <a:p>
            <a:pPr lvl="1">
              <a:spcAft>
                <a:spcPts val="300"/>
              </a:spcAft>
            </a:pPr>
            <a:r>
              <a:rPr lang="en-US" sz="2000" dirty="0"/>
              <a:t>No new treatment-related deaths since previous 1-yr follow-up</a:t>
            </a:r>
            <a:r>
              <a:rPr lang="en-US" sz="2000" baseline="30000" dirty="0"/>
              <a:t>2,3</a:t>
            </a:r>
          </a:p>
          <a:p>
            <a:pPr>
              <a:spcAft>
                <a:spcPts val="300"/>
              </a:spcAft>
            </a:pPr>
            <a:r>
              <a:rPr lang="en-US" sz="2200" dirty="0"/>
              <a:t>15 SPMs reported in 11 patients over median follow-up of ~2 yr</a:t>
            </a:r>
            <a:r>
              <a:rPr lang="en-US" sz="2200" baseline="30000" dirty="0"/>
              <a:t>1</a:t>
            </a:r>
            <a:endParaRPr lang="en-US" sz="2200" dirty="0"/>
          </a:p>
          <a:p>
            <a:pPr lvl="1">
              <a:spcAft>
                <a:spcPts val="300"/>
              </a:spcAft>
            </a:pPr>
            <a:r>
              <a:rPr lang="en-US" sz="2000" dirty="0"/>
              <a:t>All determined to be unrelated to cilta-cel</a:t>
            </a:r>
            <a:r>
              <a:rPr lang="en-US" sz="2000" baseline="30000" dirty="0"/>
              <a:t>1</a:t>
            </a:r>
            <a:endParaRPr lang="en-US" sz="2000" dirty="0"/>
          </a:p>
          <a:p>
            <a:pPr lvl="1">
              <a:spcAft>
                <a:spcPts val="300"/>
              </a:spcAft>
            </a:pPr>
            <a:r>
              <a:rPr lang="en-US" sz="2000" dirty="0"/>
              <a:t>6 new events of SPMs since the median ~1-yr follow-up</a:t>
            </a:r>
            <a:r>
              <a:rPr lang="en-US" sz="2000" baseline="30000" dirty="0"/>
              <a:t>1</a:t>
            </a:r>
            <a:endParaRPr lang="en-US" sz="2000" dirty="0"/>
          </a:p>
          <a:p>
            <a:pPr lvl="1">
              <a:spcAft>
                <a:spcPts val="300"/>
              </a:spcAft>
            </a:pPr>
            <a:r>
              <a:rPr lang="en-US" sz="2000" dirty="0"/>
              <a:t>SPM rate consistent with published data for similar patient populations</a:t>
            </a:r>
            <a:r>
              <a:rPr lang="en-US" sz="2000" baseline="30000" dirty="0"/>
              <a:t>2,3</a:t>
            </a:r>
          </a:p>
        </p:txBody>
      </p:sp>
      <p:sp>
        <p:nvSpPr>
          <p:cNvPr id="7" name="Text Box 15">
            <a:extLst>
              <a:ext uri="{FF2B5EF4-FFF2-40B4-BE49-F238E27FC236}">
                <a16:creationId xmlns:a16="http://schemas.microsoft.com/office/drawing/2014/main" id="{96B49756-A5D5-7449-9669-517026E36F9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1. Martin. ASH 2021. Abstr 549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 Stadmauer. JCO. 2019;37:589. 3. Palumbo. Lancet Oncol. 2014;15:333.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67D8B32A-C9D0-44DB-86F0-D9527D754BD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CD372214-EBAA-4B6A-A0DA-49FE2F96FC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A6F9FB0D-25DB-4457-8179-D01C2EB743D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3180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CARTITUDE-1: Investigators’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000" dirty="0"/>
              <a:t>After a median of ~2 yr of follow-up of the phase Ib/II CARTITUDE-1 trial of cilta-cel, patients with R/R MM showed durable and deepening responses</a:t>
            </a:r>
          </a:p>
          <a:p>
            <a:pPr lvl="1"/>
            <a:r>
              <a:rPr lang="en-US" sz="1800" dirty="0"/>
              <a:t>ORR remained at 98%; sCR rates increased from 67% at ~1 yr to 83% at ~2 yr</a:t>
            </a:r>
          </a:p>
          <a:p>
            <a:pPr lvl="1"/>
            <a:r>
              <a:rPr lang="en-US" sz="1800" dirty="0"/>
              <a:t>2-yr PFS and OS were 60.5% and 74.0%, respectively</a:t>
            </a:r>
          </a:p>
          <a:p>
            <a:pPr lvl="1"/>
            <a:r>
              <a:rPr lang="en-US" sz="1800" dirty="0"/>
              <a:t>92% of evaluable pts achieved MRD negativity (10</a:t>
            </a:r>
            <a:r>
              <a:rPr lang="en-US" sz="1800" baseline="30000" dirty="0"/>
              <a:t>-5</a:t>
            </a:r>
            <a:r>
              <a:rPr lang="en-US" sz="1800" dirty="0"/>
              <a:t>), and individuals who sustained negative MRD attained improved PFS and OS outcomes</a:t>
            </a:r>
          </a:p>
          <a:p>
            <a:r>
              <a:rPr lang="en-US" sz="2000" dirty="0"/>
              <a:t>Cilta-cel showed a manageable safety profile with no new safety signals with longer follow-up</a:t>
            </a:r>
          </a:p>
          <a:p>
            <a:r>
              <a:rPr lang="en-US" sz="2000" dirty="0"/>
              <a:t>Investigators conclude that these encouraging data suggest cilta-cel will be an important treatment option for patients with MM</a:t>
            </a:r>
          </a:p>
          <a:p>
            <a:pPr lvl="1"/>
            <a:r>
              <a:rPr lang="en-US" sz="1800" dirty="0"/>
              <a:t>Studies ongoing to evaluate cilta-cel in earlier-line settings for other populations of patients with MM, including assessment of outpatient administration</a:t>
            </a:r>
          </a:p>
          <a:p>
            <a:pPr lvl="1"/>
            <a:r>
              <a:rPr lang="en-US" sz="1800" dirty="0"/>
              <a:t>These studies include CARTITUDE-2 (NCT04133636), CARTITUDE-4 (NCT04181827), and CARTITUDE-5 (NCT04923893)</a:t>
            </a:r>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Martin. ASH 2021. Abstr 549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32A0CDF5-8C27-1245-A8A7-DC75574F08DA}"/>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1491B003-E9BF-D642-8755-E1381BE4F7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F63449FB-BE9C-D246-8F29-1C91F7D72C2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51085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CE95960D3C384288DDCF765E936D60" ma:contentTypeVersion="1" ma:contentTypeDescription="Create a new document." ma:contentTypeScope="" ma:versionID="25ce1dacc8bfd894ef92e359ce8eb3a2">
  <xsd:schema xmlns:xsd="http://www.w3.org/2001/XMLSchema" xmlns:xs="http://www.w3.org/2001/XMLSchema" xmlns:p="http://schemas.microsoft.com/office/2006/metadata/properties" xmlns:ns2="d54cbe69-32bd-412a-b004-9152f949605e" xmlns:ns3="1223d6ad-82d8-410d-b9bf-8bd2130a0715" targetNamespace="http://schemas.microsoft.com/office/2006/metadata/properties" ma:root="true" ma:fieldsID="e67d51f11d3833bcbe9d075f2a177b24" ns2:_="" ns3:_="">
    <xsd:import namespace="d54cbe69-32bd-412a-b004-9152f949605e"/>
    <xsd:import namespace="1223d6ad-82d8-410d-b9bf-8bd2130a071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223d6ad-82d8-410d-b9bf-8bd2130a071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56M7VY3CDVN5-598625922-2</_dlc_DocId>
    <_dlc_DocIdUrl xmlns="d54cbe69-32bd-412a-b004-9152f949605e">
      <Url>https://intranet.clinicaloptions.com/mews/oncology/ONC_2021_ASH_CF_(PRP4549)/MM_549_Martin/_layouts/15/DocIdRedir.aspx?ID=56M7VY3CDVN5-598625922-2</Url>
      <Description>56M7VY3CDVN5-598625922-2</Description>
    </_dlc_DocIdUrl>
    <Document_x0020_Category xmlns="1223d6ad-82d8-410d-b9bf-8bd2130a0715">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8896E8F-9BB6-4174-A768-7A18267328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223d6ad-82d8-410d-b9bf-8bd2130a07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1223d6ad-82d8-410d-b9bf-8bd2130a0715"/>
    <ds:schemaRef ds:uri="http://schemas.microsoft.com/office/2006/documentManagement/types"/>
    <ds:schemaRef ds:uri="d54cbe69-32bd-412a-b004-9152f949605e"/>
    <ds:schemaRef ds:uri="http://purl.org/dc/elements/1.1/"/>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CB552622-AD77-4F98-B4C8-1F642D7FA07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6261</TotalTime>
  <Words>2236</Words>
  <Application>Microsoft Office PowerPoint</Application>
  <PresentationFormat>Widescreen</PresentationFormat>
  <Paragraphs>300</Paragraphs>
  <Slides>11</Slides>
  <Notes>11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11</vt:i4>
      </vt:variant>
    </vt:vector>
  </HeadingPairs>
  <TitlesOfParts>
    <vt:vector size="21" baseType="lpstr">
      <vt:lpstr>Arial</vt:lpstr>
      <vt:lpstr>Calibri</vt:lpstr>
      <vt:lpstr>Roboto</vt:lpstr>
      <vt:lpstr>Times</vt:lpstr>
      <vt:lpstr>Wingdings</vt:lpstr>
      <vt:lpstr>2017_HTAA_Diabetes</vt:lpstr>
      <vt:lpstr>1_2017_HTAA_Diabetes</vt:lpstr>
      <vt:lpstr>2_2017_HTAA_Diabetes</vt:lpstr>
      <vt:lpstr>3_2017_HTAA_Diabetes</vt:lpstr>
      <vt:lpstr>4_2017_HTAA_Diabetes</vt:lpstr>
      <vt:lpstr>CARTITUDE-1 Phase Ib/II Study of Ciltacabtagene Autoleucel in Patients With R/R MM: 2-Yr Update</vt:lpstr>
      <vt:lpstr>About These Slides</vt:lpstr>
      <vt:lpstr>CARTITUDE-1: Background</vt:lpstr>
      <vt:lpstr>CARTITUDE-1: Study Design</vt:lpstr>
      <vt:lpstr>CARTITUDE-1: Baseline Characteristics</vt:lpstr>
      <vt:lpstr>CARTITUDE-1: Responses</vt:lpstr>
      <vt:lpstr>CARTITUDE-1: PFS and OS  </vt:lpstr>
      <vt:lpstr>CARTITUDE-1: PFS and OS by MRD Status</vt:lpstr>
      <vt:lpstr>CARTITUDE-1: Safety Update</vt:lpstr>
      <vt:lpstr>CARTITUDE-1: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CARTITUDE-1 Phase Ib/II Study of Ciltacabtagene Autoleucel in Patients With R/R MM: 2-Yr Update</dc:title>
  <dc:creator>Preferred User</dc:creator>
  <cp:lastModifiedBy>Jessica Buckley</cp:lastModifiedBy>
  <cp:revision>597</cp:revision>
  <cp:lastPrinted>2016-09-26T20:21:49Z</cp:lastPrinted>
  <dcterms:created xsi:type="dcterms:W3CDTF">2005-05-27T15:08:01Z</dcterms:created>
  <dcterms:modified xsi:type="dcterms:W3CDTF">2021-12-16T19:07:50Z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1b0e7295-be80-4a40-a258-25ed7a76a67c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0x01010007CE95960D3C384288DDCF765E936D60</vt:lpwstr>
  </property>
</Properties>
</file>