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19"/>
  </p:notesMasterIdLst>
  <p:handoutMasterIdLst>
    <p:handoutMasterId r:id="rId20"/>
  </p:handoutMasterIdLst>
  <p:sldIdLst>
    <p:sldId id="321" r:id="rId8"/>
    <p:sldId id="308" r:id="rId9"/>
    <p:sldId id="543" r:id="rId10"/>
    <p:sldId id="544" r:id="rId11"/>
    <p:sldId id="532" r:id="rId12"/>
    <p:sldId id="545" r:id="rId13"/>
    <p:sldId id="546" r:id="rId14"/>
    <p:sldId id="533" r:id="rId15"/>
    <p:sldId id="547" r:id="rId16"/>
    <p:sldId id="536" r:id="rId17"/>
    <p:sldId id="539"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CLINICALOPTIONS\gkelley" initials="C" lastIdx="10" clrIdx="11">
    <p:extLst>
      <p:ext uri="{19B8F6BF-5375-455C-9EA6-DF929625EA0E}">
        <p15:presenceInfo xmlns:p15="http://schemas.microsoft.com/office/powerpoint/2012/main" userId="CLINICALOPTIONS\gkelley" providerId="None"/>
      </p:ext>
    </p:extLst>
  </p:cmAuthor>
  <p:cmAuthor id="13" name="CLINICALOPTIONS\tquill" initials="C" lastIdx="5" clrIdx="12">
    <p:extLst>
      <p:ext uri="{19B8F6BF-5375-455C-9EA6-DF929625EA0E}">
        <p15:presenceInfo xmlns:p15="http://schemas.microsoft.com/office/powerpoint/2012/main" userId="CLINICALOPTIONS\tquill" providerId="None"/>
      </p:ext>
    </p:extLst>
  </p:cmAuthor>
  <p:cmAuthor id="14" name="aboecler@clinicaloptions.com" initials="a" lastIdx="2" clrIdx="13">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D88930-57CB-41ED-B682-78E4D83850DD}" v="18" dt="2020-12-07T18:30:31.81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42" autoAdjust="0"/>
    <p:restoredTop sz="80844" autoAdjust="0"/>
  </p:normalViewPr>
  <p:slideViewPr>
    <p:cSldViewPr snapToGrid="0" showGuides="1">
      <p:cViewPr varScale="1">
        <p:scale>
          <a:sx n="105" d="100"/>
          <a:sy n="105" d="100"/>
        </p:scale>
        <p:origin x="300" y="108"/>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CRh, CR with incomplete hematologic recovery; ND, newly diagnosed;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37651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BM, bone marrow; MRD, measurable residual disease; ND, newly diagnosed.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23506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AML, acute myeloid leukemia; DLT, dose-limited toxicity; HSCT, hematopoietic stem cell transplant; MTD, maximum tolerated dose; ND, newly diagnosed; PK, pharmacokinetics.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6026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AML, acute myeloid leukemia; AST, aspartate aminotransferase; DLT, dose-limiting toxicity; MTD, maximum tolerated dose; ND, newly diagnosed; TEAEs, treatment-emergent adverse events.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623391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AML, acute myeloid leukemia; ND, newly diagnosed; TEAEs, treatment-emergent adverse events; Tx, treatment; WBC, white blood cells.</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98473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CRc, composite CR; CRi, CR with incomplete hematologic recovery; CRp, CR with incomplete platelet recovery; DFS, disease-free survival; DoR, duration of response; Mut, mutation; ND, newly diagnosed; NR, no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85295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CRc, composite CR; ND, newly diagnosed; NGS, next-generation sequencing.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43800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CRc, composite complete response; MTD, maximum tolerated dose; ND, newly diagnosed.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44323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12/7/2020</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Study of Gilteritinib Combined With </a:t>
            </a:r>
            <a:br>
              <a:rPr lang="en-US" altLang="en-US" sz="4000" dirty="0"/>
            </a:br>
            <a:r>
              <a:rPr lang="en-US" altLang="en-US" sz="4000" dirty="0"/>
              <a:t>Induction/Consolidation Chemotherapy for Newly Diagnosed Acute Myeloid Leukemia: Final Results</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 </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2020 Virtual ASH Annual Meeting,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December 5-8, 2020</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Gilteritinib Plus Induction/Consolidation in ND AML: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noAutofit/>
          </a:bodyPr>
          <a:lstStyle/>
          <a:p>
            <a:r>
              <a:rPr lang="en-US" altLang="en-US" sz="2400" i="1" dirty="0"/>
              <a:t>FLT3</a:t>
            </a:r>
            <a:r>
              <a:rPr lang="en-US" altLang="en-US" sz="2400" dirty="0"/>
              <a:t> mutations found in </a:t>
            </a:r>
            <a:r>
              <a:rPr lang="en-US" sz="2400" dirty="0"/>
              <a:t>~</a:t>
            </a:r>
            <a:r>
              <a:rPr lang="en-US" altLang="en-US" sz="2400" dirty="0"/>
              <a:t> 30% of patients with AML; associated with poor prognosis</a:t>
            </a:r>
            <a:r>
              <a:rPr lang="en-US" altLang="en-US" sz="2400" baseline="30000" dirty="0"/>
              <a:t>[1]</a:t>
            </a:r>
          </a:p>
          <a:p>
            <a:r>
              <a:rPr lang="en-US" altLang="en-US" sz="2400" dirty="0"/>
              <a:t>Gilteritinib: FLT3 inhibitor approved by the FDA and in other countries/regions for treatment of R/R AML with both </a:t>
            </a:r>
            <a:r>
              <a:rPr lang="en-US" altLang="en-US" sz="2400" i="1" dirty="0"/>
              <a:t>FLT3</a:t>
            </a:r>
            <a:r>
              <a:rPr lang="en-US" altLang="en-US" sz="2400" dirty="0"/>
              <a:t>-ITD</a:t>
            </a:r>
            <a:r>
              <a:rPr lang="en-US" altLang="en-US" sz="2400" i="1" dirty="0"/>
              <a:t> </a:t>
            </a:r>
            <a:r>
              <a:rPr lang="en-US" altLang="en-US" sz="2400" dirty="0"/>
              <a:t>and</a:t>
            </a:r>
            <a:r>
              <a:rPr lang="en-US" altLang="en-US" sz="2400" i="1" dirty="0"/>
              <a:t> FLT3</a:t>
            </a:r>
            <a:r>
              <a:rPr lang="en-US" altLang="en-US" sz="2400" dirty="0"/>
              <a:t>-TKD mutations</a:t>
            </a:r>
          </a:p>
          <a:p>
            <a:pPr lvl="1"/>
            <a:r>
              <a:rPr lang="en-US" altLang="en-US" sz="2000" dirty="0"/>
              <a:t>Approval based on data from phase III ADMIRAL trial in patients with </a:t>
            </a:r>
            <a:r>
              <a:rPr lang="en-US" altLang="en-US" sz="2000" i="1" dirty="0"/>
              <a:t>FLT3</a:t>
            </a:r>
            <a:r>
              <a:rPr lang="en-US" altLang="en-US" sz="2000" dirty="0"/>
              <a:t>-mutated R/R AML: 21% CR/CRh rate with 31% conversion to transfusion independence</a:t>
            </a:r>
            <a:r>
              <a:rPr lang="en-US" altLang="en-US" sz="2000" baseline="30000" dirty="0"/>
              <a:t>[2]</a:t>
            </a:r>
            <a:endParaRPr lang="en-US" altLang="en-US" sz="2000" dirty="0"/>
          </a:p>
          <a:p>
            <a:pPr lvl="1"/>
            <a:r>
              <a:rPr lang="en-US" altLang="en-US" sz="2000" dirty="0"/>
              <a:t>Gilteritinib active against the </a:t>
            </a:r>
            <a:r>
              <a:rPr lang="en-US" altLang="en-US" sz="2000" i="1" dirty="0"/>
              <a:t>TKD</a:t>
            </a:r>
            <a:r>
              <a:rPr lang="en-US" altLang="en-US" sz="2000" dirty="0"/>
              <a:t> mutations that confer resistance to FLT3 inhibitors quizartinib and sorafenib</a:t>
            </a:r>
            <a:r>
              <a:rPr lang="en-US" altLang="en-US" sz="2000" baseline="30000" dirty="0"/>
              <a:t>[3]</a:t>
            </a:r>
            <a:endParaRPr lang="en-US" altLang="en-US" sz="2000" dirty="0"/>
          </a:p>
          <a:p>
            <a:r>
              <a:rPr lang="en-US" altLang="en-US" sz="2400" dirty="0"/>
              <a:t>Final results presented from phase I study of gilteritinib in combination with first-line induction/consolidation chemotherapy in patients with newly diagnosed AML</a:t>
            </a:r>
            <a:r>
              <a:rPr lang="en-US" altLang="en-US" sz="2400" baseline="30000" dirty="0"/>
              <a:t>[4]</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838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t>
            </a:r>
            <a:r>
              <a:rPr lang="en-US" altLang="en-US" sz="1200" b="0" spc="-10" dirty="0">
                <a:solidFill>
                  <a:schemeClr val="bg2"/>
                </a:solidFill>
                <a:latin typeface="Calibri" panose="020F0502020204030204" pitchFamily="34" charset="0"/>
              </a:rPr>
              <a:t>Levis. Hematology Am Soc Hematol Educ Program. 2013;2013:220.</a:t>
            </a:r>
            <a:r>
              <a:rPr lang="en-US" altLang="en-US" sz="1200" b="0" dirty="0">
                <a:solidFill>
                  <a:schemeClr val="bg2"/>
                </a:solidFill>
                <a:latin typeface="Calibri" panose="020F0502020204030204" pitchFamily="34" charset="0"/>
              </a:rPr>
              <a:t>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2. Perl. </a:t>
            </a:r>
            <a:r>
              <a:rPr lang="sv-SE" altLang="en-US" sz="1200" b="0" dirty="0">
                <a:solidFill>
                  <a:schemeClr val="bg2"/>
                </a:solidFill>
                <a:latin typeface="Calibri" panose="020F0502020204030204" pitchFamily="34" charset="0"/>
              </a:rPr>
              <a:t>NEJM. 2019;381:1728-40.</a:t>
            </a:r>
            <a:r>
              <a:rPr lang="en-US" altLang="en-US" sz="1200" b="0" spc="-10" dirty="0">
                <a:solidFill>
                  <a:srgbClr val="455560"/>
                </a:solidFill>
                <a:latin typeface="Calibri" panose="020F0502020204030204" pitchFamily="34" charset="0"/>
              </a:rPr>
              <a:t> </a:t>
            </a:r>
            <a:r>
              <a:rPr lang="en-US" altLang="en-US" sz="1200" b="0" dirty="0">
                <a:solidFill>
                  <a:schemeClr val="bg2"/>
                </a:solidFill>
                <a:latin typeface="Calibri" panose="020F0502020204030204" pitchFamily="34" charset="0"/>
              </a:rPr>
              <a:t>3. </a:t>
            </a:r>
            <a:r>
              <a:rPr lang="en-US" altLang="en-US" sz="1200" b="0" spc="-10" dirty="0">
                <a:solidFill>
                  <a:schemeClr val="bg2"/>
                </a:solidFill>
                <a:latin typeface="Calibri" panose="020F0502020204030204" pitchFamily="34" charset="0"/>
              </a:rPr>
              <a:t>Lee. Blood. 2017;129:257. 4</a:t>
            </a:r>
            <a:r>
              <a:rPr lang="en-US" altLang="en-US" sz="1200" b="0" dirty="0">
                <a:solidFill>
                  <a:schemeClr val="bg2"/>
                </a:solidFill>
                <a:latin typeface="Calibri" panose="020F0502020204030204" pitchFamily="34" charset="0"/>
              </a:rPr>
              <a:t>. Pratz. ASH 2020. Abstr 24.</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Gilteritinib Plus Induction/Consolidation in ND AML: Study Design</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10100" y="1523588"/>
            <a:ext cx="10877529" cy="4650686"/>
          </a:xfrm>
        </p:spPr>
        <p:txBody>
          <a:bodyPr/>
          <a:lstStyle/>
          <a:p>
            <a:r>
              <a:rPr lang="en-US" altLang="en-US" sz="2200" dirty="0"/>
              <a:t>Multicenter, open-label phase I study in adults with newly diagnosed AML (N = 79)</a:t>
            </a: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pPr lvl="1"/>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Pratz. ASH 2020. Abstr 24.</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Rectangle 24">
            <a:extLst>
              <a:ext uri="{FF2B5EF4-FFF2-40B4-BE49-F238E27FC236}">
                <a16:creationId xmlns:a16="http://schemas.microsoft.com/office/drawing/2014/main" id="{AF70FF1F-4DEB-1A4B-8A4C-ED4722BFFB65}"/>
              </a:ext>
            </a:extLst>
          </p:cNvPr>
          <p:cNvSpPr>
            <a:spLocks noChangeArrowheads="1"/>
          </p:cNvSpPr>
          <p:nvPr/>
        </p:nvSpPr>
        <p:spPr bwMode="auto">
          <a:xfrm>
            <a:off x="2220896" y="2406032"/>
            <a:ext cx="3931920" cy="786776"/>
          </a:xfrm>
          <a:prstGeom prst="rect">
            <a:avLst/>
          </a:prstGeom>
          <a:solidFill>
            <a:srgbClr val="015873"/>
          </a:solidFill>
          <a:ln w="9525">
            <a:noFill/>
            <a:miter lim="800000"/>
            <a:headEnd/>
            <a:tailEnd/>
          </a:ln>
        </p:spPr>
        <p:txBody>
          <a:bodyPr wrap="none" anchor="ctr" anchorCtr="1"/>
          <a:lstStyle/>
          <a:p>
            <a:pPr algn="ctr">
              <a:defRPr/>
            </a:pP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40-200 mg/day Days 4-17</a:t>
            </a:r>
          </a:p>
          <a:p>
            <a:pPr algn="ctr">
              <a:defRPr/>
            </a:pPr>
            <a:r>
              <a:rPr lang="en-US" sz="1600" dirty="0">
                <a:latin typeface="Calibri" panose="020F0502020204030204" pitchFamily="34" charset="0"/>
                <a:cs typeface="Arial" charset="0"/>
              </a:rPr>
              <a:t>Cytarabine </a:t>
            </a:r>
            <a:r>
              <a:rPr lang="en-US" sz="1600" b="0" dirty="0">
                <a:latin typeface="Calibri" panose="020F0502020204030204" pitchFamily="34" charset="0"/>
                <a:cs typeface="Arial" charset="0"/>
              </a:rPr>
              <a:t>100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1-7 + </a:t>
            </a:r>
          </a:p>
          <a:p>
            <a:pPr algn="ctr">
              <a:defRPr/>
            </a:pPr>
            <a:r>
              <a:rPr lang="en-US" sz="1600" dirty="0">
                <a:latin typeface="Calibri" panose="020F0502020204030204" pitchFamily="34" charset="0"/>
                <a:cs typeface="Arial" charset="0"/>
              </a:rPr>
              <a:t>Idarubicin</a:t>
            </a:r>
            <a:r>
              <a:rPr lang="en-US" sz="1600" b="0" dirty="0">
                <a:latin typeface="Calibri" panose="020F0502020204030204" pitchFamily="34" charset="0"/>
                <a:cs typeface="Arial" charset="0"/>
              </a:rPr>
              <a:t> 12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1-3 +</a:t>
            </a:r>
          </a:p>
        </p:txBody>
      </p:sp>
      <p:sp>
        <p:nvSpPr>
          <p:cNvPr id="10" name="Rectangle 24">
            <a:extLst>
              <a:ext uri="{FF2B5EF4-FFF2-40B4-BE49-F238E27FC236}">
                <a16:creationId xmlns:a16="http://schemas.microsoft.com/office/drawing/2014/main" id="{C6275205-1DE5-3F42-9885-14F6EDC8C13B}"/>
              </a:ext>
            </a:extLst>
          </p:cNvPr>
          <p:cNvSpPr>
            <a:spLocks noChangeArrowheads="1"/>
          </p:cNvSpPr>
          <p:nvPr/>
        </p:nvSpPr>
        <p:spPr bwMode="auto">
          <a:xfrm>
            <a:off x="2220896" y="3253844"/>
            <a:ext cx="3931920" cy="786384"/>
          </a:xfrm>
          <a:prstGeom prst="rect">
            <a:avLst/>
          </a:prstGeom>
          <a:solidFill>
            <a:schemeClr val="accent3"/>
          </a:solidFill>
          <a:ln w="9525">
            <a:noFill/>
            <a:miter lim="800000"/>
            <a:headEnd/>
            <a:tailEnd/>
          </a:ln>
        </p:spPr>
        <p:txBody>
          <a:bodyPr wrap="none" anchor="ctr" anchorCtr="1"/>
          <a:lstStyle/>
          <a:p>
            <a:pPr algn="ctr">
              <a:defRPr/>
            </a:pP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120 mg/day Days 4-17</a:t>
            </a:r>
          </a:p>
          <a:p>
            <a:pPr algn="ctr">
              <a:defRPr/>
            </a:pPr>
            <a:r>
              <a:rPr lang="en-US" sz="1600" dirty="0">
                <a:latin typeface="Calibri" panose="020F0502020204030204" pitchFamily="34" charset="0"/>
                <a:cs typeface="Arial" charset="0"/>
              </a:rPr>
              <a:t>Cytarabine </a:t>
            </a:r>
            <a:r>
              <a:rPr lang="en-US" sz="1600" b="0" dirty="0">
                <a:latin typeface="Calibri" panose="020F0502020204030204" pitchFamily="34" charset="0"/>
                <a:cs typeface="Arial" charset="0"/>
              </a:rPr>
              <a:t>100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1-7 + </a:t>
            </a:r>
          </a:p>
          <a:p>
            <a:pPr algn="ctr">
              <a:defRPr/>
            </a:pPr>
            <a:r>
              <a:rPr lang="en-US" sz="1600" dirty="0">
                <a:latin typeface="Calibri" panose="020F0502020204030204" pitchFamily="34" charset="0"/>
                <a:cs typeface="Arial" charset="0"/>
              </a:rPr>
              <a:t>Idarubicin</a:t>
            </a:r>
            <a:r>
              <a:rPr lang="en-US" sz="1600" b="0" dirty="0">
                <a:latin typeface="Calibri" panose="020F0502020204030204" pitchFamily="34" charset="0"/>
                <a:cs typeface="Arial" charset="0"/>
              </a:rPr>
              <a:t> 12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1-3 +</a:t>
            </a:r>
          </a:p>
        </p:txBody>
      </p:sp>
      <p:sp>
        <p:nvSpPr>
          <p:cNvPr id="11" name="Rectangle 24">
            <a:extLst>
              <a:ext uri="{FF2B5EF4-FFF2-40B4-BE49-F238E27FC236}">
                <a16:creationId xmlns:a16="http://schemas.microsoft.com/office/drawing/2014/main" id="{F16BF24F-24BC-0247-B5AD-2086286AAFDB}"/>
              </a:ext>
            </a:extLst>
          </p:cNvPr>
          <p:cNvSpPr>
            <a:spLocks noChangeArrowheads="1"/>
          </p:cNvSpPr>
          <p:nvPr/>
        </p:nvSpPr>
        <p:spPr bwMode="auto">
          <a:xfrm>
            <a:off x="2220896" y="4120558"/>
            <a:ext cx="3931920" cy="1095797"/>
          </a:xfrm>
          <a:prstGeom prst="rect">
            <a:avLst/>
          </a:prstGeom>
          <a:solidFill>
            <a:schemeClr val="accent4"/>
          </a:solidFill>
          <a:ln w="9525">
            <a:noFill/>
            <a:miter lim="800000"/>
            <a:headEnd/>
            <a:tailEnd/>
          </a:ln>
        </p:spPr>
        <p:txBody>
          <a:bodyPr wrap="none" anchor="ctr" anchorCtr="1"/>
          <a:lstStyle/>
          <a:p>
            <a:pPr algn="ctr">
              <a:defRPr/>
            </a:pP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120 mg/day Days 8-21 +</a:t>
            </a:r>
            <a:br>
              <a:rPr lang="en-US" altLang="en-US" sz="1600" b="0" dirty="0">
                <a:latin typeface="Calibri" panose="020F0502020204030204" pitchFamily="34" charset="0"/>
                <a:cs typeface="Arial" charset="0"/>
              </a:rPr>
            </a:br>
            <a:r>
              <a:rPr lang="en-US" sz="1600" dirty="0">
                <a:latin typeface="Calibri" panose="020F0502020204030204" pitchFamily="34" charset="0"/>
                <a:cs typeface="Arial" charset="0"/>
              </a:rPr>
              <a:t>Cytarabine </a:t>
            </a:r>
            <a:r>
              <a:rPr lang="en-US" sz="1600" b="0" dirty="0">
                <a:latin typeface="Calibri" panose="020F0502020204030204" pitchFamily="34" charset="0"/>
                <a:cs typeface="Arial" charset="0"/>
              </a:rPr>
              <a:t>100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1-7 + </a:t>
            </a:r>
          </a:p>
          <a:p>
            <a:pPr algn="ctr">
              <a:defRPr/>
            </a:pPr>
            <a:r>
              <a:rPr lang="en-US" sz="1600" dirty="0">
                <a:latin typeface="Calibri" panose="020F0502020204030204" pitchFamily="34" charset="0"/>
                <a:cs typeface="Arial" charset="0"/>
              </a:rPr>
              <a:t>Daunorubicin</a:t>
            </a:r>
            <a:r>
              <a:rPr lang="en-US" sz="1600" b="0" dirty="0">
                <a:latin typeface="Calibri" panose="020F0502020204030204" pitchFamily="34" charset="0"/>
                <a:cs typeface="Arial" charset="0"/>
              </a:rPr>
              <a:t> 90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1-3 (Cohort A)</a:t>
            </a:r>
            <a:br>
              <a:rPr lang="en-US" sz="1600" b="0" dirty="0">
                <a:latin typeface="Calibri" panose="020F0502020204030204" pitchFamily="34" charset="0"/>
                <a:cs typeface="Arial" charset="0"/>
              </a:rPr>
            </a:br>
            <a:r>
              <a:rPr lang="en-US" sz="1600" u="sng" dirty="0">
                <a:latin typeface="Calibri" panose="020F0502020204030204" pitchFamily="34" charset="0"/>
                <a:cs typeface="Arial" charset="0"/>
              </a:rPr>
              <a:t>OR</a:t>
            </a:r>
            <a:r>
              <a:rPr lang="en-US" sz="1600" b="0" dirty="0">
                <a:latin typeface="Calibri" panose="020F0502020204030204" pitchFamily="34" charset="0"/>
                <a:cs typeface="Arial" charset="0"/>
              </a:rPr>
              <a:t> </a:t>
            </a:r>
            <a:r>
              <a:rPr lang="en-US" sz="1600" dirty="0">
                <a:latin typeface="Calibri" panose="020F0502020204030204" pitchFamily="34" charset="0"/>
                <a:cs typeface="Arial" charset="0"/>
              </a:rPr>
              <a:t>Idarubicin</a:t>
            </a:r>
            <a:r>
              <a:rPr lang="en-US" sz="1600" b="0" dirty="0">
                <a:latin typeface="Calibri" panose="020F0502020204030204" pitchFamily="34" charset="0"/>
                <a:cs typeface="Arial" charset="0"/>
              </a:rPr>
              <a:t> 12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1-3 (Cohort B)</a:t>
            </a:r>
            <a:endParaRPr lang="en-US" altLang="en-US" sz="1600" b="0" dirty="0">
              <a:latin typeface="Calibri" panose="020F0502020204030204" pitchFamily="34" charset="0"/>
              <a:cs typeface="Arial" charset="0"/>
            </a:endParaRPr>
          </a:p>
        </p:txBody>
      </p:sp>
      <p:sp>
        <p:nvSpPr>
          <p:cNvPr id="15" name="TextBox 14">
            <a:extLst>
              <a:ext uri="{FF2B5EF4-FFF2-40B4-BE49-F238E27FC236}">
                <a16:creationId xmlns:a16="http://schemas.microsoft.com/office/drawing/2014/main" id="{50621E43-8339-6F4F-A1A0-ED73F52ED281}"/>
              </a:ext>
            </a:extLst>
          </p:cNvPr>
          <p:cNvSpPr txBox="1"/>
          <p:nvPr/>
        </p:nvSpPr>
        <p:spPr bwMode="auto">
          <a:xfrm>
            <a:off x="3150526" y="2021217"/>
            <a:ext cx="20726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Induction: 1-2 Cycles* </a:t>
            </a:r>
          </a:p>
        </p:txBody>
      </p:sp>
      <p:sp>
        <p:nvSpPr>
          <p:cNvPr id="21" name="Line 33">
            <a:extLst>
              <a:ext uri="{FF2B5EF4-FFF2-40B4-BE49-F238E27FC236}">
                <a16:creationId xmlns:a16="http://schemas.microsoft.com/office/drawing/2014/main" id="{FCE6F0EF-1654-DF44-92A1-084EBF41AAE9}"/>
              </a:ext>
            </a:extLst>
          </p:cNvPr>
          <p:cNvSpPr>
            <a:spLocks noChangeShapeType="1"/>
          </p:cNvSpPr>
          <p:nvPr/>
        </p:nvSpPr>
        <p:spPr bwMode="auto">
          <a:xfrm>
            <a:off x="6145244" y="2767226"/>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4" name="Rectangle 24">
            <a:extLst>
              <a:ext uri="{FF2B5EF4-FFF2-40B4-BE49-F238E27FC236}">
                <a16:creationId xmlns:a16="http://schemas.microsoft.com/office/drawing/2014/main" id="{687D856D-C388-684A-B396-161FF0FA6436}"/>
              </a:ext>
            </a:extLst>
          </p:cNvPr>
          <p:cNvSpPr>
            <a:spLocks noChangeArrowheads="1"/>
          </p:cNvSpPr>
          <p:nvPr/>
        </p:nvSpPr>
        <p:spPr bwMode="auto">
          <a:xfrm>
            <a:off x="6465912" y="2447186"/>
            <a:ext cx="3328155" cy="640080"/>
          </a:xfrm>
          <a:prstGeom prst="rect">
            <a:avLst/>
          </a:prstGeom>
          <a:solidFill>
            <a:schemeClr val="accent6"/>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Cytarabine</a:t>
            </a:r>
            <a:r>
              <a:rPr lang="en-US" sz="1600" b="0" dirty="0">
                <a:latin typeface="Calibri" panose="020F0502020204030204" pitchFamily="34" charset="0"/>
                <a:cs typeface="Arial" charset="0"/>
              </a:rPr>
              <a:t> 1.5 g/m</a:t>
            </a:r>
            <a:r>
              <a:rPr lang="en-US" sz="1600" b="0" baseline="30000" dirty="0">
                <a:latin typeface="Calibri" panose="020F0502020204030204" pitchFamily="34" charset="0"/>
                <a:cs typeface="Arial" charset="0"/>
              </a:rPr>
              <a:t>2 </a:t>
            </a:r>
            <a:r>
              <a:rPr lang="en-US" sz="1600" b="0" dirty="0">
                <a:latin typeface="Calibri" panose="020F0502020204030204" pitchFamily="34" charset="0"/>
                <a:cs typeface="Arial" charset="0"/>
              </a:rPr>
              <a:t>Q12h Days 1, 3, 5</a:t>
            </a:r>
          </a:p>
          <a:p>
            <a:pPr algn="ctr">
              <a:defRPr/>
            </a:pPr>
            <a:r>
              <a:rPr lang="en-US" sz="1600" b="0" dirty="0">
                <a:latin typeface="Calibri" panose="020F0502020204030204" pitchFamily="34" charset="0"/>
                <a:cs typeface="Arial" charset="0"/>
              </a:rPr>
              <a:t>+ </a:t>
            </a: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QD Days 1-14</a:t>
            </a:r>
          </a:p>
        </p:txBody>
      </p:sp>
      <p:sp>
        <p:nvSpPr>
          <p:cNvPr id="25" name="TextBox 24">
            <a:extLst>
              <a:ext uri="{FF2B5EF4-FFF2-40B4-BE49-F238E27FC236}">
                <a16:creationId xmlns:a16="http://schemas.microsoft.com/office/drawing/2014/main" id="{6D5755E0-567F-CA4D-BC82-48CF4C7E3A71}"/>
              </a:ext>
            </a:extLst>
          </p:cNvPr>
          <p:cNvSpPr txBox="1"/>
          <p:nvPr/>
        </p:nvSpPr>
        <p:spPr bwMode="auto">
          <a:xfrm>
            <a:off x="6666929" y="2021217"/>
            <a:ext cx="29261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Consolidation: 1-3 Cycles </a:t>
            </a:r>
          </a:p>
        </p:txBody>
      </p:sp>
      <p:sp>
        <p:nvSpPr>
          <p:cNvPr id="26" name="Line 33">
            <a:extLst>
              <a:ext uri="{FF2B5EF4-FFF2-40B4-BE49-F238E27FC236}">
                <a16:creationId xmlns:a16="http://schemas.microsoft.com/office/drawing/2014/main" id="{6AAAFC32-9B50-A74A-BCAC-51E42FA1224C}"/>
              </a:ext>
            </a:extLst>
          </p:cNvPr>
          <p:cNvSpPr>
            <a:spLocks noChangeShapeType="1"/>
          </p:cNvSpPr>
          <p:nvPr/>
        </p:nvSpPr>
        <p:spPr bwMode="auto">
          <a:xfrm>
            <a:off x="9775126" y="2767226"/>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9" name="Rectangle 24">
            <a:extLst>
              <a:ext uri="{FF2B5EF4-FFF2-40B4-BE49-F238E27FC236}">
                <a16:creationId xmlns:a16="http://schemas.microsoft.com/office/drawing/2014/main" id="{7ACE7600-04BE-5D4D-A645-FB9723B82625}"/>
              </a:ext>
            </a:extLst>
          </p:cNvPr>
          <p:cNvSpPr>
            <a:spLocks noChangeArrowheads="1"/>
          </p:cNvSpPr>
          <p:nvPr/>
        </p:nvSpPr>
        <p:spPr bwMode="auto">
          <a:xfrm>
            <a:off x="10102323" y="2474838"/>
            <a:ext cx="1631036" cy="584776"/>
          </a:xfrm>
          <a:prstGeom prst="rect">
            <a:avLst/>
          </a:prstGeom>
          <a:solidFill>
            <a:schemeClr val="accent5"/>
          </a:solidFill>
          <a:ln w="9525">
            <a:noFill/>
            <a:miter lim="800000"/>
            <a:headEnd/>
            <a:tailEnd/>
          </a:ln>
        </p:spPr>
        <p:txBody>
          <a:bodyPr wrap="none" anchor="ctr" anchorCtr="1"/>
          <a:lstStyle/>
          <a:p>
            <a:pPr algn="ctr">
              <a:defRPr/>
            </a:pPr>
            <a:r>
              <a:rPr lang="en-US" altLang="en-US" sz="1600" dirty="0">
                <a:solidFill>
                  <a:schemeClr val="bg1"/>
                </a:solidFill>
                <a:latin typeface="Calibri" panose="020F0502020204030204" pitchFamily="34" charset="0"/>
                <a:cs typeface="Arial" charset="0"/>
              </a:rPr>
              <a:t>Gilteritinib</a:t>
            </a:r>
            <a:r>
              <a:rPr lang="en-US" altLang="en-US" sz="1600" b="0" dirty="0">
                <a:solidFill>
                  <a:schemeClr val="bg1"/>
                </a:solidFill>
                <a:latin typeface="Calibri" panose="020F0502020204030204" pitchFamily="34" charset="0"/>
                <a:cs typeface="Arial" charset="0"/>
              </a:rPr>
              <a:t> QD</a:t>
            </a:r>
          </a:p>
        </p:txBody>
      </p:sp>
      <p:sp>
        <p:nvSpPr>
          <p:cNvPr id="30" name="TextBox 29">
            <a:extLst>
              <a:ext uri="{FF2B5EF4-FFF2-40B4-BE49-F238E27FC236}">
                <a16:creationId xmlns:a16="http://schemas.microsoft.com/office/drawing/2014/main" id="{79C298BF-0F2C-AC4D-A3BE-94BDE1B1C4EF}"/>
              </a:ext>
            </a:extLst>
          </p:cNvPr>
          <p:cNvSpPr txBox="1"/>
          <p:nvPr/>
        </p:nvSpPr>
        <p:spPr bwMode="auto">
          <a:xfrm>
            <a:off x="9926451" y="1874065"/>
            <a:ext cx="19284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Maintenance</a:t>
            </a:r>
          </a:p>
          <a:p>
            <a:pPr algn="ctr">
              <a:spcBef>
                <a:spcPts val="0"/>
              </a:spcBef>
            </a:pPr>
            <a:r>
              <a:rPr lang="en-US" sz="1600" dirty="0">
                <a:solidFill>
                  <a:schemeClr val="bg1"/>
                </a:solidFill>
                <a:latin typeface="Calibri" panose="020F0502020204030204" pitchFamily="34" charset="0"/>
              </a:rPr>
              <a:t>≤ 26 Cycles</a:t>
            </a:r>
          </a:p>
        </p:txBody>
      </p:sp>
      <p:sp>
        <p:nvSpPr>
          <p:cNvPr id="3" name="TextBox 2">
            <a:extLst>
              <a:ext uri="{FF2B5EF4-FFF2-40B4-BE49-F238E27FC236}">
                <a16:creationId xmlns:a16="http://schemas.microsoft.com/office/drawing/2014/main" id="{8B70BE29-3584-4E20-81C2-7D38ABF2D69F}"/>
              </a:ext>
            </a:extLst>
          </p:cNvPr>
          <p:cNvSpPr txBox="1"/>
          <p:nvPr/>
        </p:nvSpPr>
        <p:spPr bwMode="auto">
          <a:xfrm>
            <a:off x="2117553" y="6141221"/>
            <a:ext cx="5613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cycles allowed in subjects with MRD in BM samples at Day 15.</a:t>
            </a:r>
          </a:p>
        </p:txBody>
      </p:sp>
      <p:sp>
        <p:nvSpPr>
          <p:cNvPr id="2" name="Rectangle 1">
            <a:extLst>
              <a:ext uri="{FF2B5EF4-FFF2-40B4-BE49-F238E27FC236}">
                <a16:creationId xmlns:a16="http://schemas.microsoft.com/office/drawing/2014/main" id="{82C25740-DF3C-40AD-AD53-AACA01B6040E}"/>
              </a:ext>
            </a:extLst>
          </p:cNvPr>
          <p:cNvSpPr/>
          <p:nvPr/>
        </p:nvSpPr>
        <p:spPr>
          <a:xfrm>
            <a:off x="418079" y="2582560"/>
            <a:ext cx="1793824" cy="369332"/>
          </a:xfrm>
          <a:prstGeom prst="rect">
            <a:avLst/>
          </a:prstGeom>
        </p:spPr>
        <p:txBody>
          <a:bodyPr wrap="none">
            <a:spAutoFit/>
          </a:bodyPr>
          <a:lstStyle/>
          <a:p>
            <a:r>
              <a:rPr lang="en-US" dirty="0">
                <a:solidFill>
                  <a:schemeClr val="bg1"/>
                </a:solidFill>
                <a:latin typeface="Calibri" panose="020F0502020204030204" pitchFamily="34" charset="0"/>
                <a:cs typeface="Arial" charset="0"/>
              </a:rPr>
              <a:t>Dose Escalation: </a:t>
            </a:r>
            <a:endParaRPr lang="en-US" dirty="0">
              <a:solidFill>
                <a:schemeClr val="bg1"/>
              </a:solidFill>
            </a:endParaRPr>
          </a:p>
        </p:txBody>
      </p:sp>
      <p:sp>
        <p:nvSpPr>
          <p:cNvPr id="27" name="Rectangle 26">
            <a:extLst>
              <a:ext uri="{FF2B5EF4-FFF2-40B4-BE49-F238E27FC236}">
                <a16:creationId xmlns:a16="http://schemas.microsoft.com/office/drawing/2014/main" id="{0669EAAC-32BB-41A9-B04D-7B54AE7192F6}"/>
              </a:ext>
            </a:extLst>
          </p:cNvPr>
          <p:cNvSpPr/>
          <p:nvPr/>
        </p:nvSpPr>
        <p:spPr>
          <a:xfrm>
            <a:off x="418079" y="3441565"/>
            <a:ext cx="1803699" cy="369332"/>
          </a:xfrm>
          <a:prstGeom prst="rect">
            <a:avLst/>
          </a:prstGeom>
        </p:spPr>
        <p:txBody>
          <a:bodyPr wrap="none">
            <a:spAutoFit/>
          </a:bodyPr>
          <a:lstStyle/>
          <a:p>
            <a:r>
              <a:rPr lang="en-US" dirty="0">
                <a:solidFill>
                  <a:schemeClr val="bg1"/>
                </a:solidFill>
                <a:latin typeface="Calibri" panose="020F0502020204030204" pitchFamily="34" charset="0"/>
                <a:cs typeface="Arial" charset="0"/>
              </a:rPr>
              <a:t>Dose Expansion: </a:t>
            </a:r>
            <a:endParaRPr lang="en-US" dirty="0">
              <a:solidFill>
                <a:schemeClr val="bg1"/>
              </a:solidFill>
            </a:endParaRPr>
          </a:p>
        </p:txBody>
      </p:sp>
      <p:sp>
        <p:nvSpPr>
          <p:cNvPr id="31" name="Rectangle 30">
            <a:extLst>
              <a:ext uri="{FF2B5EF4-FFF2-40B4-BE49-F238E27FC236}">
                <a16:creationId xmlns:a16="http://schemas.microsoft.com/office/drawing/2014/main" id="{87E366FC-F6B3-4ECB-B023-0787E803864D}"/>
              </a:ext>
            </a:extLst>
          </p:cNvPr>
          <p:cNvSpPr/>
          <p:nvPr/>
        </p:nvSpPr>
        <p:spPr>
          <a:xfrm>
            <a:off x="418079" y="4174025"/>
            <a:ext cx="1541897" cy="923330"/>
          </a:xfrm>
          <a:prstGeom prst="rect">
            <a:avLst/>
          </a:prstGeom>
        </p:spPr>
        <p:txBody>
          <a:bodyPr wrap="none">
            <a:spAutoFit/>
          </a:bodyPr>
          <a:lstStyle/>
          <a:p>
            <a:r>
              <a:rPr lang="en-US" dirty="0">
                <a:solidFill>
                  <a:schemeClr val="bg1"/>
                </a:solidFill>
                <a:latin typeface="Calibri" panose="020F0502020204030204" pitchFamily="34" charset="0"/>
                <a:cs typeface="Arial" charset="0"/>
              </a:rPr>
              <a:t>Alternate </a:t>
            </a:r>
          </a:p>
          <a:p>
            <a:r>
              <a:rPr lang="en-US" dirty="0">
                <a:solidFill>
                  <a:schemeClr val="bg1"/>
                </a:solidFill>
                <a:latin typeface="Calibri" panose="020F0502020204030204" pitchFamily="34" charset="0"/>
                <a:cs typeface="Arial" charset="0"/>
              </a:rPr>
              <a:t>Anthracycline </a:t>
            </a:r>
          </a:p>
          <a:p>
            <a:r>
              <a:rPr lang="en-US" dirty="0">
                <a:solidFill>
                  <a:schemeClr val="bg1"/>
                </a:solidFill>
                <a:latin typeface="Calibri" panose="020F0502020204030204" pitchFamily="34" charset="0"/>
                <a:cs typeface="Arial" charset="0"/>
              </a:rPr>
              <a:t>Schedule: </a:t>
            </a:r>
            <a:endParaRPr lang="en-US" dirty="0">
              <a:solidFill>
                <a:schemeClr val="bg1"/>
              </a:solidFill>
            </a:endParaRPr>
          </a:p>
        </p:txBody>
      </p:sp>
      <p:sp>
        <p:nvSpPr>
          <p:cNvPr id="32" name="Line 33">
            <a:extLst>
              <a:ext uri="{FF2B5EF4-FFF2-40B4-BE49-F238E27FC236}">
                <a16:creationId xmlns:a16="http://schemas.microsoft.com/office/drawing/2014/main" id="{F072AE49-FDE0-4C55-9E64-2A1F10A46610}"/>
              </a:ext>
            </a:extLst>
          </p:cNvPr>
          <p:cNvSpPr>
            <a:spLocks noChangeShapeType="1"/>
          </p:cNvSpPr>
          <p:nvPr/>
        </p:nvSpPr>
        <p:spPr bwMode="auto">
          <a:xfrm>
            <a:off x="6145244" y="3646109"/>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3" name="Rectangle 24">
            <a:extLst>
              <a:ext uri="{FF2B5EF4-FFF2-40B4-BE49-F238E27FC236}">
                <a16:creationId xmlns:a16="http://schemas.microsoft.com/office/drawing/2014/main" id="{A47DE10D-C1EE-40F0-B7E4-17C2EBE5C11C}"/>
              </a:ext>
            </a:extLst>
          </p:cNvPr>
          <p:cNvSpPr>
            <a:spLocks noChangeArrowheads="1"/>
          </p:cNvSpPr>
          <p:nvPr/>
        </p:nvSpPr>
        <p:spPr bwMode="auto">
          <a:xfrm>
            <a:off x="6465912" y="3306191"/>
            <a:ext cx="3328155" cy="640080"/>
          </a:xfrm>
          <a:prstGeom prst="rect">
            <a:avLst/>
          </a:prstGeom>
          <a:solidFill>
            <a:schemeClr val="accent6"/>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Cytarabine</a:t>
            </a:r>
            <a:r>
              <a:rPr lang="en-US" sz="1600" b="0" dirty="0">
                <a:latin typeface="Calibri" panose="020F0502020204030204" pitchFamily="34" charset="0"/>
                <a:cs typeface="Arial" charset="0"/>
              </a:rPr>
              <a:t> 1.5 g/m</a:t>
            </a:r>
            <a:r>
              <a:rPr lang="en-US" sz="1600" b="0" baseline="30000" dirty="0">
                <a:latin typeface="Calibri" panose="020F0502020204030204" pitchFamily="34" charset="0"/>
                <a:cs typeface="Arial" charset="0"/>
              </a:rPr>
              <a:t>2 </a:t>
            </a:r>
            <a:r>
              <a:rPr lang="en-US" sz="1600" b="0" dirty="0">
                <a:latin typeface="Calibri" panose="020F0502020204030204" pitchFamily="34" charset="0"/>
                <a:cs typeface="Arial" charset="0"/>
              </a:rPr>
              <a:t>Q12h Days 1, 3, 5</a:t>
            </a:r>
          </a:p>
          <a:p>
            <a:pPr algn="ctr">
              <a:defRPr/>
            </a:pPr>
            <a:r>
              <a:rPr lang="en-US" sz="1600" b="0" dirty="0">
                <a:latin typeface="Calibri" panose="020F0502020204030204" pitchFamily="34" charset="0"/>
                <a:cs typeface="Arial" charset="0"/>
              </a:rPr>
              <a:t>+ </a:t>
            </a: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QD Days 1-14</a:t>
            </a:r>
          </a:p>
        </p:txBody>
      </p:sp>
      <p:sp>
        <p:nvSpPr>
          <p:cNvPr id="34" name="Line 33">
            <a:extLst>
              <a:ext uri="{FF2B5EF4-FFF2-40B4-BE49-F238E27FC236}">
                <a16:creationId xmlns:a16="http://schemas.microsoft.com/office/drawing/2014/main" id="{B8F29F4F-0A18-4E78-B928-6A6B87F840F6}"/>
              </a:ext>
            </a:extLst>
          </p:cNvPr>
          <p:cNvSpPr>
            <a:spLocks noChangeShapeType="1"/>
          </p:cNvSpPr>
          <p:nvPr/>
        </p:nvSpPr>
        <p:spPr bwMode="auto">
          <a:xfrm>
            <a:off x="9775126" y="3626231"/>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5" name="Rectangle 24">
            <a:extLst>
              <a:ext uri="{FF2B5EF4-FFF2-40B4-BE49-F238E27FC236}">
                <a16:creationId xmlns:a16="http://schemas.microsoft.com/office/drawing/2014/main" id="{A9C28C05-9E38-4C19-95B2-485F388B05B6}"/>
              </a:ext>
            </a:extLst>
          </p:cNvPr>
          <p:cNvSpPr>
            <a:spLocks noChangeArrowheads="1"/>
          </p:cNvSpPr>
          <p:nvPr/>
        </p:nvSpPr>
        <p:spPr bwMode="auto">
          <a:xfrm>
            <a:off x="10102323" y="3333843"/>
            <a:ext cx="1631036" cy="584776"/>
          </a:xfrm>
          <a:prstGeom prst="rect">
            <a:avLst/>
          </a:prstGeom>
          <a:solidFill>
            <a:schemeClr val="accent5"/>
          </a:solidFill>
          <a:ln w="9525">
            <a:noFill/>
            <a:miter lim="800000"/>
            <a:headEnd/>
            <a:tailEnd/>
          </a:ln>
        </p:spPr>
        <p:txBody>
          <a:bodyPr wrap="none" anchor="ctr" anchorCtr="1"/>
          <a:lstStyle/>
          <a:p>
            <a:pPr algn="ctr">
              <a:defRPr/>
            </a:pPr>
            <a:r>
              <a:rPr lang="en-US" altLang="en-US" sz="1600" dirty="0">
                <a:solidFill>
                  <a:schemeClr val="bg1"/>
                </a:solidFill>
                <a:latin typeface="Calibri" panose="020F0502020204030204" pitchFamily="34" charset="0"/>
                <a:cs typeface="Arial" charset="0"/>
              </a:rPr>
              <a:t>Gilteritinib</a:t>
            </a:r>
            <a:r>
              <a:rPr lang="en-US" altLang="en-US" sz="1600" b="0" dirty="0">
                <a:solidFill>
                  <a:schemeClr val="bg1"/>
                </a:solidFill>
                <a:latin typeface="Calibri" panose="020F0502020204030204" pitchFamily="34" charset="0"/>
                <a:cs typeface="Arial" charset="0"/>
              </a:rPr>
              <a:t> QD</a:t>
            </a:r>
          </a:p>
        </p:txBody>
      </p:sp>
      <p:sp>
        <p:nvSpPr>
          <p:cNvPr id="36" name="Line 33">
            <a:extLst>
              <a:ext uri="{FF2B5EF4-FFF2-40B4-BE49-F238E27FC236}">
                <a16:creationId xmlns:a16="http://schemas.microsoft.com/office/drawing/2014/main" id="{68717587-3A79-4642-B7A9-E82AD110BA35}"/>
              </a:ext>
            </a:extLst>
          </p:cNvPr>
          <p:cNvSpPr>
            <a:spLocks noChangeShapeType="1"/>
          </p:cNvSpPr>
          <p:nvPr/>
        </p:nvSpPr>
        <p:spPr bwMode="auto">
          <a:xfrm>
            <a:off x="6145244" y="463569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7" name="Rectangle 24">
            <a:extLst>
              <a:ext uri="{FF2B5EF4-FFF2-40B4-BE49-F238E27FC236}">
                <a16:creationId xmlns:a16="http://schemas.microsoft.com/office/drawing/2014/main" id="{E3E1BF08-5227-42E6-8B44-8DAE0BBE51D0}"/>
              </a:ext>
            </a:extLst>
          </p:cNvPr>
          <p:cNvSpPr>
            <a:spLocks noChangeArrowheads="1"/>
          </p:cNvSpPr>
          <p:nvPr/>
        </p:nvSpPr>
        <p:spPr bwMode="auto">
          <a:xfrm>
            <a:off x="6465912" y="4315650"/>
            <a:ext cx="3328155" cy="640080"/>
          </a:xfrm>
          <a:prstGeom prst="rect">
            <a:avLst/>
          </a:prstGeom>
          <a:solidFill>
            <a:schemeClr val="accent6"/>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Cytarabine</a:t>
            </a:r>
            <a:r>
              <a:rPr lang="en-US" sz="1600" b="0" dirty="0">
                <a:latin typeface="Calibri" panose="020F0502020204030204" pitchFamily="34" charset="0"/>
                <a:cs typeface="Arial" charset="0"/>
              </a:rPr>
              <a:t> 1.5 g/m</a:t>
            </a:r>
            <a:r>
              <a:rPr lang="en-US" sz="1600" b="0" baseline="30000" dirty="0">
                <a:latin typeface="Calibri" panose="020F0502020204030204" pitchFamily="34" charset="0"/>
                <a:cs typeface="Arial" charset="0"/>
              </a:rPr>
              <a:t>2 </a:t>
            </a:r>
            <a:r>
              <a:rPr lang="en-US" sz="1600" b="0" dirty="0">
                <a:latin typeface="Calibri" panose="020F0502020204030204" pitchFamily="34" charset="0"/>
                <a:cs typeface="Arial" charset="0"/>
              </a:rPr>
              <a:t>Q12h Days 1, 3, 5</a:t>
            </a:r>
          </a:p>
          <a:p>
            <a:pPr algn="ctr">
              <a:defRPr/>
            </a:pPr>
            <a:r>
              <a:rPr lang="en-US" sz="1600" b="0" dirty="0">
                <a:latin typeface="Calibri" panose="020F0502020204030204" pitchFamily="34" charset="0"/>
                <a:cs typeface="Arial" charset="0"/>
              </a:rPr>
              <a:t> </a:t>
            </a: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QD Days 1-14</a:t>
            </a:r>
          </a:p>
        </p:txBody>
      </p:sp>
      <p:sp>
        <p:nvSpPr>
          <p:cNvPr id="38" name="Line 33">
            <a:extLst>
              <a:ext uri="{FF2B5EF4-FFF2-40B4-BE49-F238E27FC236}">
                <a16:creationId xmlns:a16="http://schemas.microsoft.com/office/drawing/2014/main" id="{D59062DC-7F8D-438A-A2A6-84244E3CF304}"/>
              </a:ext>
            </a:extLst>
          </p:cNvPr>
          <p:cNvSpPr>
            <a:spLocks noChangeShapeType="1"/>
          </p:cNvSpPr>
          <p:nvPr/>
        </p:nvSpPr>
        <p:spPr bwMode="auto">
          <a:xfrm>
            <a:off x="9775126" y="463569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9" name="Rectangle 24">
            <a:extLst>
              <a:ext uri="{FF2B5EF4-FFF2-40B4-BE49-F238E27FC236}">
                <a16:creationId xmlns:a16="http://schemas.microsoft.com/office/drawing/2014/main" id="{0807B427-1F9D-401F-AA1D-DD46EA520C6F}"/>
              </a:ext>
            </a:extLst>
          </p:cNvPr>
          <p:cNvSpPr>
            <a:spLocks noChangeArrowheads="1"/>
          </p:cNvSpPr>
          <p:nvPr/>
        </p:nvSpPr>
        <p:spPr bwMode="auto">
          <a:xfrm>
            <a:off x="10102323" y="4343302"/>
            <a:ext cx="1631036" cy="584776"/>
          </a:xfrm>
          <a:prstGeom prst="rect">
            <a:avLst/>
          </a:prstGeom>
          <a:solidFill>
            <a:schemeClr val="accent5"/>
          </a:solidFill>
          <a:ln w="9525">
            <a:noFill/>
            <a:miter lim="800000"/>
            <a:headEnd/>
            <a:tailEnd/>
          </a:ln>
        </p:spPr>
        <p:txBody>
          <a:bodyPr wrap="none" anchor="ctr" anchorCtr="1"/>
          <a:lstStyle/>
          <a:p>
            <a:pPr algn="ctr">
              <a:defRPr/>
            </a:pPr>
            <a:r>
              <a:rPr lang="en-US" altLang="en-US" sz="1600" dirty="0">
                <a:solidFill>
                  <a:schemeClr val="bg1"/>
                </a:solidFill>
                <a:latin typeface="Calibri" panose="020F0502020204030204" pitchFamily="34" charset="0"/>
                <a:cs typeface="Arial" charset="0"/>
              </a:rPr>
              <a:t>Gilteritinib</a:t>
            </a:r>
            <a:r>
              <a:rPr lang="en-US" altLang="en-US" sz="1600" b="0" dirty="0">
                <a:solidFill>
                  <a:schemeClr val="bg1"/>
                </a:solidFill>
                <a:latin typeface="Calibri" panose="020F0502020204030204" pitchFamily="34" charset="0"/>
                <a:cs typeface="Arial" charset="0"/>
              </a:rPr>
              <a:t> QD</a:t>
            </a:r>
          </a:p>
        </p:txBody>
      </p:sp>
      <p:sp>
        <p:nvSpPr>
          <p:cNvPr id="40" name="Rectangle 24">
            <a:extLst>
              <a:ext uri="{FF2B5EF4-FFF2-40B4-BE49-F238E27FC236}">
                <a16:creationId xmlns:a16="http://schemas.microsoft.com/office/drawing/2014/main" id="{740878B5-C64E-4AA7-B5E2-39D6D3A9DB8F}"/>
              </a:ext>
            </a:extLst>
          </p:cNvPr>
          <p:cNvSpPr>
            <a:spLocks noChangeArrowheads="1"/>
          </p:cNvSpPr>
          <p:nvPr/>
        </p:nvSpPr>
        <p:spPr bwMode="auto">
          <a:xfrm>
            <a:off x="2198933" y="5353258"/>
            <a:ext cx="3931920" cy="786776"/>
          </a:xfrm>
          <a:prstGeom prst="rect">
            <a:avLst/>
          </a:prstGeom>
          <a:solidFill>
            <a:srgbClr val="015873"/>
          </a:solidFill>
          <a:ln w="9525">
            <a:noFill/>
            <a:miter lim="800000"/>
            <a:headEnd/>
            <a:tailEnd/>
          </a:ln>
        </p:spPr>
        <p:txBody>
          <a:bodyPr wrap="none" anchor="ctr" anchorCtr="1"/>
          <a:lstStyle/>
          <a:p>
            <a:pPr algn="ctr">
              <a:defRPr/>
            </a:pP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120 mg/day Days 8-21 +</a:t>
            </a:r>
          </a:p>
          <a:p>
            <a:pPr algn="ctr">
              <a:defRPr/>
            </a:pPr>
            <a:r>
              <a:rPr lang="en-US" sz="1600" dirty="0">
                <a:latin typeface="Calibri" panose="020F0502020204030204" pitchFamily="34" charset="0"/>
                <a:cs typeface="Arial" charset="0"/>
              </a:rPr>
              <a:t>Cytarabine </a:t>
            </a:r>
            <a:r>
              <a:rPr lang="en-US" sz="1600" b="0" dirty="0">
                <a:latin typeface="Calibri" panose="020F0502020204030204" pitchFamily="34" charset="0"/>
                <a:cs typeface="Arial" charset="0"/>
              </a:rPr>
              <a:t>100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1-7 + </a:t>
            </a:r>
          </a:p>
          <a:p>
            <a:pPr algn="ctr">
              <a:defRPr/>
            </a:pPr>
            <a:r>
              <a:rPr lang="en-US" sz="1600" dirty="0">
                <a:latin typeface="Calibri" panose="020F0502020204030204" pitchFamily="34" charset="0"/>
                <a:cs typeface="Arial" charset="0"/>
              </a:rPr>
              <a:t>Daunorubicin </a:t>
            </a:r>
            <a:r>
              <a:rPr lang="en-US" sz="1600" b="0" dirty="0">
                <a:latin typeface="Calibri" panose="020F0502020204030204" pitchFamily="34" charset="0"/>
                <a:cs typeface="Arial" charset="0"/>
              </a:rPr>
              <a:t>90 mg/m</a:t>
            </a:r>
            <a:r>
              <a:rPr lang="en-US" sz="1600" b="0" baseline="30000" dirty="0">
                <a:latin typeface="Calibri" panose="020F0502020204030204" pitchFamily="34" charset="0"/>
                <a:cs typeface="Arial" charset="0"/>
              </a:rPr>
              <a:t>2</a:t>
            </a:r>
            <a:r>
              <a:rPr lang="en-US" sz="1600" b="0" dirty="0">
                <a:latin typeface="Calibri" panose="020F0502020204030204" pitchFamily="34" charset="0"/>
                <a:cs typeface="Arial" charset="0"/>
              </a:rPr>
              <a:t> Days 1-3 +</a:t>
            </a:r>
          </a:p>
        </p:txBody>
      </p:sp>
      <p:sp>
        <p:nvSpPr>
          <p:cNvPr id="41" name="Line 33">
            <a:extLst>
              <a:ext uri="{FF2B5EF4-FFF2-40B4-BE49-F238E27FC236}">
                <a16:creationId xmlns:a16="http://schemas.microsoft.com/office/drawing/2014/main" id="{799A7B4B-DA9F-467A-BBC0-108A628EDE19}"/>
              </a:ext>
            </a:extLst>
          </p:cNvPr>
          <p:cNvSpPr>
            <a:spLocks noChangeShapeType="1"/>
          </p:cNvSpPr>
          <p:nvPr/>
        </p:nvSpPr>
        <p:spPr bwMode="auto">
          <a:xfrm>
            <a:off x="6123281" y="5714452"/>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42" name="Rectangle 24">
            <a:extLst>
              <a:ext uri="{FF2B5EF4-FFF2-40B4-BE49-F238E27FC236}">
                <a16:creationId xmlns:a16="http://schemas.microsoft.com/office/drawing/2014/main" id="{AE92EB25-0EBA-4295-BCF0-52BAE9F4E4E7}"/>
              </a:ext>
            </a:extLst>
          </p:cNvPr>
          <p:cNvSpPr>
            <a:spLocks noChangeArrowheads="1"/>
          </p:cNvSpPr>
          <p:nvPr/>
        </p:nvSpPr>
        <p:spPr bwMode="auto">
          <a:xfrm>
            <a:off x="6443949" y="5394412"/>
            <a:ext cx="3328155" cy="640080"/>
          </a:xfrm>
          <a:prstGeom prst="rect">
            <a:avLst/>
          </a:prstGeom>
          <a:solidFill>
            <a:schemeClr val="accent6"/>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Cytarabine</a:t>
            </a:r>
            <a:r>
              <a:rPr lang="en-US" sz="1600" b="0" dirty="0">
                <a:latin typeface="Calibri" panose="020F0502020204030204" pitchFamily="34" charset="0"/>
                <a:cs typeface="Arial" charset="0"/>
              </a:rPr>
              <a:t> 1.5 g/m</a:t>
            </a:r>
            <a:r>
              <a:rPr lang="en-US" sz="1600" b="0" baseline="30000" dirty="0">
                <a:latin typeface="Calibri" panose="020F0502020204030204" pitchFamily="34" charset="0"/>
                <a:cs typeface="Arial" charset="0"/>
              </a:rPr>
              <a:t>2 </a:t>
            </a:r>
            <a:r>
              <a:rPr lang="en-US" sz="1600" b="0" dirty="0">
                <a:latin typeface="Calibri" panose="020F0502020204030204" pitchFamily="34" charset="0"/>
                <a:cs typeface="Arial" charset="0"/>
              </a:rPr>
              <a:t>Q12h Days 1, 3, 5</a:t>
            </a:r>
          </a:p>
          <a:p>
            <a:pPr algn="ctr">
              <a:defRPr/>
            </a:pPr>
            <a:r>
              <a:rPr lang="en-US" sz="1600" b="0" dirty="0">
                <a:latin typeface="Calibri" panose="020F0502020204030204" pitchFamily="34" charset="0"/>
                <a:cs typeface="Arial" charset="0"/>
              </a:rPr>
              <a:t>+ </a:t>
            </a:r>
            <a:r>
              <a:rPr lang="en-US" altLang="en-US" sz="1600" dirty="0">
                <a:latin typeface="Calibri" panose="020F0502020204030204" pitchFamily="34" charset="0"/>
                <a:cs typeface="Arial" charset="0"/>
              </a:rPr>
              <a:t>Gilteritinib</a:t>
            </a:r>
            <a:r>
              <a:rPr lang="en-US" altLang="en-US" sz="1600" b="0" dirty="0">
                <a:latin typeface="Calibri" panose="020F0502020204030204" pitchFamily="34" charset="0"/>
                <a:cs typeface="Arial" charset="0"/>
              </a:rPr>
              <a:t> QD Days 1-56</a:t>
            </a:r>
          </a:p>
        </p:txBody>
      </p:sp>
      <p:sp>
        <p:nvSpPr>
          <p:cNvPr id="43" name="Line 33">
            <a:extLst>
              <a:ext uri="{FF2B5EF4-FFF2-40B4-BE49-F238E27FC236}">
                <a16:creationId xmlns:a16="http://schemas.microsoft.com/office/drawing/2014/main" id="{99C0E596-1A90-4887-9293-469CC85FBAFB}"/>
              </a:ext>
            </a:extLst>
          </p:cNvPr>
          <p:cNvSpPr>
            <a:spLocks noChangeShapeType="1"/>
          </p:cNvSpPr>
          <p:nvPr/>
        </p:nvSpPr>
        <p:spPr bwMode="auto">
          <a:xfrm>
            <a:off x="9753163" y="5714452"/>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44" name="Rectangle 24">
            <a:extLst>
              <a:ext uri="{FF2B5EF4-FFF2-40B4-BE49-F238E27FC236}">
                <a16:creationId xmlns:a16="http://schemas.microsoft.com/office/drawing/2014/main" id="{13A5F0CB-65D5-463F-A106-E940BA8C3F58}"/>
              </a:ext>
            </a:extLst>
          </p:cNvPr>
          <p:cNvSpPr>
            <a:spLocks noChangeArrowheads="1"/>
          </p:cNvSpPr>
          <p:nvPr/>
        </p:nvSpPr>
        <p:spPr bwMode="auto">
          <a:xfrm>
            <a:off x="10080360" y="5422064"/>
            <a:ext cx="1631036" cy="584776"/>
          </a:xfrm>
          <a:prstGeom prst="rect">
            <a:avLst/>
          </a:prstGeom>
          <a:solidFill>
            <a:schemeClr val="accent5"/>
          </a:solidFill>
          <a:ln w="9525">
            <a:noFill/>
            <a:miter lim="800000"/>
            <a:headEnd/>
            <a:tailEnd/>
          </a:ln>
        </p:spPr>
        <p:txBody>
          <a:bodyPr wrap="none" anchor="ctr" anchorCtr="1"/>
          <a:lstStyle/>
          <a:p>
            <a:pPr algn="ctr">
              <a:defRPr/>
            </a:pPr>
            <a:r>
              <a:rPr lang="en-US" altLang="en-US" sz="1600" dirty="0">
                <a:solidFill>
                  <a:schemeClr val="bg1"/>
                </a:solidFill>
                <a:latin typeface="Calibri" panose="020F0502020204030204" pitchFamily="34" charset="0"/>
                <a:cs typeface="Arial" charset="0"/>
              </a:rPr>
              <a:t>Gilteritinib</a:t>
            </a:r>
            <a:r>
              <a:rPr lang="en-US" altLang="en-US" sz="1600" b="0" dirty="0">
                <a:solidFill>
                  <a:schemeClr val="bg1"/>
                </a:solidFill>
                <a:latin typeface="Calibri" panose="020F0502020204030204" pitchFamily="34" charset="0"/>
                <a:cs typeface="Arial" charset="0"/>
              </a:rPr>
              <a:t> QD</a:t>
            </a:r>
          </a:p>
        </p:txBody>
      </p:sp>
      <p:sp>
        <p:nvSpPr>
          <p:cNvPr id="45" name="Rectangle 44">
            <a:extLst>
              <a:ext uri="{FF2B5EF4-FFF2-40B4-BE49-F238E27FC236}">
                <a16:creationId xmlns:a16="http://schemas.microsoft.com/office/drawing/2014/main" id="{8BB9AD9F-3313-43A0-921E-8D4115998D57}"/>
              </a:ext>
            </a:extLst>
          </p:cNvPr>
          <p:cNvSpPr/>
          <p:nvPr/>
        </p:nvSpPr>
        <p:spPr>
          <a:xfrm>
            <a:off x="418079" y="5215260"/>
            <a:ext cx="1489721" cy="923330"/>
          </a:xfrm>
          <a:prstGeom prst="rect">
            <a:avLst/>
          </a:prstGeom>
        </p:spPr>
        <p:txBody>
          <a:bodyPr wrap="square">
            <a:spAutoFit/>
          </a:bodyPr>
          <a:lstStyle/>
          <a:p>
            <a:r>
              <a:rPr lang="en-US" dirty="0">
                <a:solidFill>
                  <a:schemeClr val="bg1"/>
                </a:solidFill>
                <a:latin typeface="Calibri" panose="020F0502020204030204" pitchFamily="34" charset="0"/>
                <a:cs typeface="Arial" charset="0"/>
              </a:rPr>
              <a:t>Continuous Gilteritinib Exposure: </a:t>
            </a:r>
            <a:endParaRPr lang="en-US" dirty="0">
              <a:solidFill>
                <a:schemeClr val="bg1"/>
              </a:solidFill>
            </a:endParaRPr>
          </a:p>
        </p:txBody>
      </p:sp>
    </p:spTree>
    <p:extLst>
      <p:ext uri="{BB962C8B-B14F-4D97-AF65-F5344CB8AC3E}">
        <p14:creationId xmlns:p14="http://schemas.microsoft.com/office/powerpoint/2010/main" val="147235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044E51-3654-4D82-ADAA-83FCDF211F79}"/>
              </a:ext>
            </a:extLst>
          </p:cNvPr>
          <p:cNvSpPr>
            <a:spLocks noGrp="1"/>
          </p:cNvSpPr>
          <p:nvPr>
            <p:ph sz="half" idx="2"/>
          </p:nvPr>
        </p:nvSpPr>
        <p:spPr>
          <a:xfrm>
            <a:off x="7074568" y="1510730"/>
            <a:ext cx="4787394" cy="4665746"/>
          </a:xfrm>
        </p:spPr>
        <p:txBody>
          <a:bodyPr/>
          <a:lstStyle/>
          <a:p>
            <a:r>
              <a:rPr lang="en-US" sz="2400" dirty="0"/>
              <a:t>Primary endpoints: DLTs, AEs, gilteritinib MTD</a:t>
            </a:r>
          </a:p>
          <a:p>
            <a:r>
              <a:rPr lang="en-US" sz="2400" dirty="0"/>
              <a:t>Secondary endpoints: </a:t>
            </a:r>
            <a:br>
              <a:rPr lang="en-US" sz="2400" dirty="0"/>
            </a:br>
            <a:r>
              <a:rPr lang="en-US" sz="2400" dirty="0"/>
              <a:t>gilteritinib PK</a:t>
            </a:r>
          </a:p>
          <a:p>
            <a:r>
              <a:rPr lang="en-US" sz="2400" dirty="0"/>
              <a:t>79 patients assigned to treatment as of June 23, 2020</a:t>
            </a:r>
          </a:p>
          <a:p>
            <a:pPr lvl="1"/>
            <a:r>
              <a:rPr lang="en-US" sz="2200" dirty="0"/>
              <a:t>35 entered consolidation treatment phase</a:t>
            </a:r>
          </a:p>
          <a:p>
            <a:pPr lvl="1"/>
            <a:r>
              <a:rPr lang="en-US" sz="2200" dirty="0"/>
              <a:t>32 entered maintenance treatment phase</a:t>
            </a:r>
          </a:p>
          <a:p>
            <a:pPr lvl="1"/>
            <a:r>
              <a:rPr lang="en-US" sz="2200" dirty="0"/>
              <a:t>24 received on-study HSCT</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Gilteritinib Plus Induction/Consolidation in ND AML (Phase I): Patient Disposition</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Pratz. ASH 2020. Abstr 24.</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155">
            <a:extLst>
              <a:ext uri="{FF2B5EF4-FFF2-40B4-BE49-F238E27FC236}">
                <a16:creationId xmlns:a16="http://schemas.microsoft.com/office/drawing/2014/main" id="{E9FCE00B-E780-9C43-A491-A731DE8BC165}"/>
              </a:ext>
            </a:extLst>
          </p:cNvPr>
          <p:cNvGraphicFramePr>
            <a:graphicFrameLocks/>
          </p:cNvGraphicFramePr>
          <p:nvPr>
            <p:extLst>
              <p:ext uri="{D42A27DB-BD31-4B8C-83A1-F6EECF244321}">
                <p14:modId xmlns:p14="http://schemas.microsoft.com/office/powerpoint/2010/main" val="1109692024"/>
              </p:ext>
            </p:extLst>
          </p:nvPr>
        </p:nvGraphicFramePr>
        <p:xfrm>
          <a:off x="522288" y="1600200"/>
          <a:ext cx="6383838" cy="4664088"/>
        </p:xfrm>
        <a:graphic>
          <a:graphicData uri="http://schemas.openxmlformats.org/drawingml/2006/table">
            <a:tbl>
              <a:tblPr/>
              <a:tblGrid>
                <a:gridCol w="4338470">
                  <a:extLst>
                    <a:ext uri="{9D8B030D-6E8A-4147-A177-3AD203B41FA5}">
                      <a16:colId xmlns:a16="http://schemas.microsoft.com/office/drawing/2014/main" val="20000"/>
                    </a:ext>
                  </a:extLst>
                </a:gridCol>
                <a:gridCol w="204536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Characteristic</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rPr>
                        <a:t>All Patients </a:t>
                      </a:r>
                      <a:br>
                        <a:rPr lang="en-US" sz="1800" b="1" dirty="0">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79)</a:t>
                      </a:r>
                      <a:endParaRPr lang="en-US" sz="1800" b="1" dirty="0"/>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59.0 (23-77)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(62.0)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Cytogenetic risk, n (%)</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Favorable</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Poor</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(73.4)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(12.7)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mutation, n (%)</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wild type</a:t>
                      </a:r>
                    </a:p>
                    <a:p>
                      <a:pPr marL="342900"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(55.7)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(41.8)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(41.8)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2198526"/>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antecedent hematologic disorder, n (%)</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(93.7)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1892904"/>
                  </a:ext>
                </a:extLst>
              </a:tr>
            </a:tbl>
          </a:graphicData>
        </a:graphic>
      </p:graphicFrame>
    </p:spTree>
    <p:extLst>
      <p:ext uri="{BB962C8B-B14F-4D97-AF65-F5344CB8AC3E}">
        <p14:creationId xmlns:p14="http://schemas.microsoft.com/office/powerpoint/2010/main" val="1216347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Gilteritinib Plus Induction/Consolidation in ND AML (Phase I): Safety</a:t>
            </a:r>
          </a:p>
        </p:txBody>
      </p:sp>
      <p:sp>
        <p:nvSpPr>
          <p:cNvPr id="2" name="Content Placeholder 1">
            <a:extLst>
              <a:ext uri="{FF2B5EF4-FFF2-40B4-BE49-F238E27FC236}">
                <a16:creationId xmlns:a16="http://schemas.microsoft.com/office/drawing/2014/main" id="{B46B37FE-A562-AD4A-9FD8-1AB031942AA5}"/>
              </a:ext>
            </a:extLst>
          </p:cNvPr>
          <p:cNvSpPr>
            <a:spLocks noGrp="1"/>
          </p:cNvSpPr>
          <p:nvPr>
            <p:ph sz="half" idx="2"/>
          </p:nvPr>
        </p:nvSpPr>
        <p:spPr/>
        <p:txBody>
          <a:bodyPr/>
          <a:lstStyle/>
          <a:p>
            <a:r>
              <a:rPr lang="en-US" sz="2400" dirty="0"/>
              <a:t>No DLTs in remission induction gilteritinib 40 mg, 80 mg, or </a:t>
            </a:r>
            <a:br>
              <a:rPr lang="en-US" sz="2400" dirty="0"/>
            </a:br>
            <a:r>
              <a:rPr lang="en-US" sz="2400" dirty="0"/>
              <a:t>120 mg/day cohorts following modification of induction schedule</a:t>
            </a:r>
          </a:p>
          <a:p>
            <a:r>
              <a:rPr lang="en-US" sz="2400" dirty="0"/>
              <a:t>2 DLTs seen in gilteritinib 200 mg/day cohort: prolonged neutropenia and neutropenic enterocolitis (n = 1 each)</a:t>
            </a:r>
          </a:p>
          <a:p>
            <a:r>
              <a:rPr lang="en-US" sz="2400" dirty="0"/>
              <a:t>No DLTs in continuous gilteritinib exposure group</a:t>
            </a:r>
          </a:p>
          <a:p>
            <a:r>
              <a:rPr lang="en-US" sz="2400" dirty="0"/>
              <a:t>Gilteritinib 120 mg/day established as MTD and expansion dose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Pratz. ASH 2020. Abstr 24.</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155">
            <a:extLst>
              <a:ext uri="{FF2B5EF4-FFF2-40B4-BE49-F238E27FC236}">
                <a16:creationId xmlns:a16="http://schemas.microsoft.com/office/drawing/2014/main" id="{998AA7C3-28AA-4549-9477-F2276125253E}"/>
              </a:ext>
            </a:extLst>
          </p:cNvPr>
          <p:cNvGraphicFramePr>
            <a:graphicFrameLocks/>
          </p:cNvGraphicFramePr>
          <p:nvPr>
            <p:extLst>
              <p:ext uri="{D42A27DB-BD31-4B8C-83A1-F6EECF244321}">
                <p14:modId xmlns:p14="http://schemas.microsoft.com/office/powerpoint/2010/main" val="602222963"/>
              </p:ext>
            </p:extLst>
          </p:nvPr>
        </p:nvGraphicFramePr>
        <p:xfrm>
          <a:off x="719137" y="1600200"/>
          <a:ext cx="5381625" cy="3384036"/>
        </p:xfrm>
        <a:graphic>
          <a:graphicData uri="http://schemas.openxmlformats.org/drawingml/2006/table">
            <a:tbl>
              <a:tblPr/>
              <a:tblGrid>
                <a:gridCol w="3338513">
                  <a:extLst>
                    <a:ext uri="{9D8B030D-6E8A-4147-A177-3AD203B41FA5}">
                      <a16:colId xmlns:a16="http://schemas.microsoft.com/office/drawing/2014/main" val="20000"/>
                    </a:ext>
                  </a:extLst>
                </a:gridCol>
                <a:gridCol w="204311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TEAEs, n (%)</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rPr>
                        <a:t>All Patients</a:t>
                      </a:r>
                    </a:p>
                    <a:p>
                      <a:pPr algn="ctr"/>
                      <a:r>
                        <a:rPr kumimoji="0" lang="en-US" sz="1800" b="1" i="0" u="none" strike="noStrike" cap="none" normalizeH="0" baseline="0" dirty="0">
                          <a:ln>
                            <a:noFill/>
                          </a:ln>
                          <a:solidFill>
                            <a:schemeClr val="tx1"/>
                          </a:solidFill>
                          <a:effectLst/>
                          <a:latin typeface="Calibri" panose="020F0502020204030204" pitchFamily="34" charset="0"/>
                        </a:rPr>
                        <a:t>(N = 79)</a:t>
                      </a:r>
                      <a:endParaRPr lang="en-US" sz="1800" b="1" dirty="0"/>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(100)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TEAE</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(87.3)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TEAE</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(65.8)</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drug-related TEAE</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(29.1)</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2198526"/>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discontinuation of gilteritinib*</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(22.8)</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1892904"/>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Drug-related TEAEs leading to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(13.9)</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8633481"/>
                  </a:ext>
                </a:extLst>
              </a:tr>
            </a:tbl>
          </a:graphicData>
        </a:graphic>
      </p:graphicFrame>
      <p:sp>
        <p:nvSpPr>
          <p:cNvPr id="5" name="TextBox 4">
            <a:extLst>
              <a:ext uri="{FF2B5EF4-FFF2-40B4-BE49-F238E27FC236}">
                <a16:creationId xmlns:a16="http://schemas.microsoft.com/office/drawing/2014/main" id="{D172AA2F-B53E-EC41-9F24-08E98D89A813}"/>
              </a:ext>
            </a:extLst>
          </p:cNvPr>
          <p:cNvSpPr txBox="1"/>
          <p:nvPr/>
        </p:nvSpPr>
        <p:spPr bwMode="auto">
          <a:xfrm>
            <a:off x="719137" y="5005997"/>
            <a:ext cx="52513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lumMod val="10000"/>
                  </a:schemeClr>
                </a:solidFill>
                <a:latin typeface="Calibri" panose="020F0502020204030204" pitchFamily="34" charset="0"/>
              </a:rPr>
              <a:t>*TEAEs leading to gilteritinib discontinuation in ≥2 patients: e</a:t>
            </a:r>
            <a:r>
              <a:rPr lang="en-US" sz="1200" b="0" dirty="0">
                <a:solidFill>
                  <a:schemeClr val="bg1"/>
                </a:solidFill>
                <a:latin typeface="Calibri" panose="020F0502020204030204" pitchFamily="34" charset="0"/>
              </a:rPr>
              <a:t>levated ALT (n = 3), elevated AST (n = 2).</a:t>
            </a:r>
          </a:p>
        </p:txBody>
      </p:sp>
    </p:spTree>
    <p:extLst>
      <p:ext uri="{BB962C8B-B14F-4D97-AF65-F5344CB8AC3E}">
        <p14:creationId xmlns:p14="http://schemas.microsoft.com/office/powerpoint/2010/main" val="2080728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Gilteritinib Plus Induction/Consolidation in ND AML: Grade ≥ 3 and Serious TEAEs</a:t>
            </a:r>
          </a:p>
        </p:txBody>
      </p:sp>
      <p:sp>
        <p:nvSpPr>
          <p:cNvPr id="2" name="Content Placeholder 1">
            <a:extLst>
              <a:ext uri="{FF2B5EF4-FFF2-40B4-BE49-F238E27FC236}">
                <a16:creationId xmlns:a16="http://schemas.microsoft.com/office/drawing/2014/main" id="{B46B37FE-A562-AD4A-9FD8-1AB031942AA5}"/>
              </a:ext>
            </a:extLst>
          </p:cNvPr>
          <p:cNvSpPr>
            <a:spLocks noGrp="1"/>
          </p:cNvSpPr>
          <p:nvPr>
            <p:ph sz="half" idx="2"/>
          </p:nvPr>
        </p:nvSpPr>
        <p:spPr>
          <a:xfrm>
            <a:off x="7074568" y="1510730"/>
            <a:ext cx="4407636" cy="4679462"/>
          </a:xfrm>
        </p:spPr>
        <p:txBody>
          <a:bodyPr/>
          <a:lstStyle/>
          <a:p>
            <a:r>
              <a:rPr lang="en-US" sz="2200" dirty="0"/>
              <a:t>Occurrence of any grade ≥ 3 TEAEs similar between gilteritinib dose-escalation, dose-expansion, alternate anthracycline, and continuous gilteritinib cohorts (89% to 100%)</a:t>
            </a:r>
          </a:p>
          <a:p>
            <a:r>
              <a:rPr lang="en-US" sz="2200" dirty="0"/>
              <a:t>Serious treatment-related TEAEs occurring in ≥ 2 patients:</a:t>
            </a:r>
          </a:p>
          <a:p>
            <a:pPr lvl="1"/>
            <a:r>
              <a:rPr lang="en-US" sz="2000" dirty="0"/>
              <a:t>Febrile neutropenia (n = 12), sepsis (n = 4), decreased ejection fraction (n = 2), dyspnea (n = 2), osteomyelitis (n = 2), small intestinal obstruction (n = 2)</a:t>
            </a:r>
          </a:p>
          <a:p>
            <a:pPr lvl="1"/>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Pratz. ASH 2020. Abstr 24.</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155">
            <a:extLst>
              <a:ext uri="{FF2B5EF4-FFF2-40B4-BE49-F238E27FC236}">
                <a16:creationId xmlns:a16="http://schemas.microsoft.com/office/drawing/2014/main" id="{998AA7C3-28AA-4549-9477-F2276125253E}"/>
              </a:ext>
            </a:extLst>
          </p:cNvPr>
          <p:cNvGraphicFramePr>
            <a:graphicFrameLocks/>
          </p:cNvGraphicFramePr>
          <p:nvPr>
            <p:extLst>
              <p:ext uri="{D42A27DB-BD31-4B8C-83A1-F6EECF244321}">
                <p14:modId xmlns:p14="http://schemas.microsoft.com/office/powerpoint/2010/main" val="751508864"/>
              </p:ext>
            </p:extLst>
          </p:nvPr>
        </p:nvGraphicFramePr>
        <p:xfrm>
          <a:off x="719223" y="1605159"/>
          <a:ext cx="6139596" cy="4360044"/>
        </p:xfrm>
        <a:graphic>
          <a:graphicData uri="http://schemas.openxmlformats.org/drawingml/2006/table">
            <a:tbl>
              <a:tblPr/>
              <a:tblGrid>
                <a:gridCol w="3781993">
                  <a:extLst>
                    <a:ext uri="{9D8B030D-6E8A-4147-A177-3AD203B41FA5}">
                      <a16:colId xmlns:a16="http://schemas.microsoft.com/office/drawing/2014/main" val="20000"/>
                    </a:ext>
                  </a:extLst>
                </a:gridCol>
                <a:gridCol w="1155032">
                  <a:extLst>
                    <a:ext uri="{9D8B030D-6E8A-4147-A177-3AD203B41FA5}">
                      <a16:colId xmlns:a16="http://schemas.microsoft.com/office/drawing/2014/main" val="20001"/>
                    </a:ext>
                  </a:extLst>
                </a:gridCol>
                <a:gridCol w="1202571">
                  <a:extLst>
                    <a:ext uri="{9D8B030D-6E8A-4147-A177-3AD203B41FA5}">
                      <a16:colId xmlns:a16="http://schemas.microsoft.com/office/drawing/2014/main" val="384914895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 3 TEAEs in ≥ 10% Patients, n (%)</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rPr>
                        <a:t>All</a:t>
                      </a:r>
                      <a:endParaRPr lang="en-US" sz="1600" b="1" dirty="0"/>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rPr>
                        <a:t>Tx Related</a:t>
                      </a:r>
                      <a:endParaRPr lang="en-US" sz="1600" b="1" dirty="0"/>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(92.4)</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(87.3)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(63.3)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(29.1)</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platelet count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(22.8)</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(10.1)</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endParaRPr lang="en-US" sz="1600" dirty="0"/>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(21.5)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(16.5)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219852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WBC count</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(21.5)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(5.1)</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1892904"/>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neutrophil count</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(21.5)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8633481"/>
                  </a:ext>
                </a:extLst>
              </a:tr>
              <a:tr h="222386">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(17.7)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(16.5)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2206576"/>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(13.9)</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(7.6)</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3439557"/>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ALT</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(13.9)</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(7.6)</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224126"/>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Pneumonia</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(13.9)</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(5.1)</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7361043"/>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Sepsis</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(11.4)</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(5.1)</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7579247"/>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Bacteremia</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(11.4)</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5734949"/>
                  </a:ext>
                </a:extLst>
              </a:tr>
            </a:tbl>
          </a:graphicData>
        </a:graphic>
      </p:graphicFrame>
    </p:spTree>
    <p:extLst>
      <p:ext uri="{BB962C8B-B14F-4D97-AF65-F5344CB8AC3E}">
        <p14:creationId xmlns:p14="http://schemas.microsoft.com/office/powerpoint/2010/main" val="385786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Gilteritinib 120 mg Plus Induction/Consolidation in ND </a:t>
            </a:r>
            <a:r>
              <a:rPr lang="en-US" altLang="en-US" i="1" dirty="0"/>
              <a:t>FLT3</a:t>
            </a:r>
            <a:r>
              <a:rPr lang="en-US" altLang="en-US" dirty="0"/>
              <a:t> AML (Phase I): Response</a:t>
            </a:r>
          </a:p>
        </p:txBody>
      </p:sp>
      <p:sp>
        <p:nvSpPr>
          <p:cNvPr id="3" name="Content Placeholder 2">
            <a:extLst>
              <a:ext uri="{FF2B5EF4-FFF2-40B4-BE49-F238E27FC236}">
                <a16:creationId xmlns:a16="http://schemas.microsoft.com/office/drawing/2014/main" id="{EC103918-8B66-40B8-8207-1BFFEF26579A}"/>
              </a:ext>
            </a:extLst>
          </p:cNvPr>
          <p:cNvSpPr>
            <a:spLocks noGrp="1"/>
          </p:cNvSpPr>
          <p:nvPr>
            <p:ph sz="half" idx="1"/>
          </p:nvPr>
        </p:nvSpPr>
        <p:spPr>
          <a:xfrm>
            <a:off x="601820" y="1447670"/>
            <a:ext cx="5630814" cy="4678738"/>
          </a:xfrm>
        </p:spPr>
        <p:txBody>
          <a:bodyPr/>
          <a:lstStyle/>
          <a:p>
            <a:r>
              <a:rPr lang="en-GB" sz="2400" dirty="0"/>
              <a:t>Median DoR: 8.0 mos (range, 4.0-14.7)</a:t>
            </a:r>
          </a:p>
          <a:p>
            <a:r>
              <a:rPr lang="en-US" sz="2400" dirty="0"/>
              <a:t>Median DFS: 13.3 mos (range, 4.9-18.7)</a:t>
            </a:r>
          </a:p>
        </p:txBody>
      </p:sp>
      <p:sp>
        <p:nvSpPr>
          <p:cNvPr id="2" name="Content Placeholder 1">
            <a:extLst>
              <a:ext uri="{FF2B5EF4-FFF2-40B4-BE49-F238E27FC236}">
                <a16:creationId xmlns:a16="http://schemas.microsoft.com/office/drawing/2014/main" id="{DE9ABF61-FCB0-D444-934F-D285D6A064C4}"/>
              </a:ext>
            </a:extLst>
          </p:cNvPr>
          <p:cNvSpPr>
            <a:spLocks noGrp="1"/>
          </p:cNvSpPr>
          <p:nvPr>
            <p:ph sz="half" idx="2"/>
          </p:nvPr>
        </p:nvSpPr>
        <p:spPr>
          <a:xfrm>
            <a:off x="6036067" y="1447670"/>
            <a:ext cx="6155934" cy="4679462"/>
          </a:xfrm>
        </p:spPr>
        <p:txBody>
          <a:bodyPr/>
          <a:lstStyle/>
          <a:p>
            <a:r>
              <a:rPr lang="en-GB" sz="2400" dirty="0"/>
              <a:t>Median OS: not reached</a:t>
            </a:r>
          </a:p>
          <a:p>
            <a:r>
              <a:rPr lang="en-GB" sz="2400" dirty="0"/>
              <a:t>Median follow up: 35.8 mos</a:t>
            </a:r>
          </a:p>
          <a:p>
            <a:endParaRPr lang="en-GB" sz="2400" dirty="0"/>
          </a:p>
          <a:p>
            <a:endParaRPr 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Pratz. ASH 2020. Abstr 24. </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155">
            <a:extLst>
              <a:ext uri="{FF2B5EF4-FFF2-40B4-BE49-F238E27FC236}">
                <a16:creationId xmlns:a16="http://schemas.microsoft.com/office/drawing/2014/main" id="{CF9D9AAE-35B4-5F47-ABDD-F2A995DFF6CB}"/>
              </a:ext>
            </a:extLst>
          </p:cNvPr>
          <p:cNvGraphicFramePr>
            <a:graphicFrameLocks/>
          </p:cNvGraphicFramePr>
          <p:nvPr>
            <p:extLst>
              <p:ext uri="{D42A27DB-BD31-4B8C-83A1-F6EECF244321}">
                <p14:modId xmlns:p14="http://schemas.microsoft.com/office/powerpoint/2010/main" val="3280299715"/>
              </p:ext>
            </p:extLst>
          </p:nvPr>
        </p:nvGraphicFramePr>
        <p:xfrm>
          <a:off x="719138" y="2693447"/>
          <a:ext cx="10763252" cy="3384036"/>
        </p:xfrm>
        <a:graphic>
          <a:graphicData uri="http://schemas.openxmlformats.org/drawingml/2006/table">
            <a:tbl>
              <a:tblPr/>
              <a:tblGrid>
                <a:gridCol w="1308150">
                  <a:extLst>
                    <a:ext uri="{9D8B030D-6E8A-4147-A177-3AD203B41FA5}">
                      <a16:colId xmlns:a16="http://schemas.microsoft.com/office/drawing/2014/main" val="20000"/>
                    </a:ext>
                  </a:extLst>
                </a:gridCol>
                <a:gridCol w="1251927">
                  <a:extLst>
                    <a:ext uri="{9D8B030D-6E8A-4147-A177-3AD203B41FA5}">
                      <a16:colId xmlns:a16="http://schemas.microsoft.com/office/drawing/2014/main" val="20001"/>
                    </a:ext>
                  </a:extLst>
                </a:gridCol>
                <a:gridCol w="1640635">
                  <a:extLst>
                    <a:ext uri="{9D8B030D-6E8A-4147-A177-3AD203B41FA5}">
                      <a16:colId xmlns:a16="http://schemas.microsoft.com/office/drawing/2014/main" val="316568555"/>
                    </a:ext>
                  </a:extLst>
                </a:gridCol>
                <a:gridCol w="1640635">
                  <a:extLst>
                    <a:ext uri="{9D8B030D-6E8A-4147-A177-3AD203B41FA5}">
                      <a16:colId xmlns:a16="http://schemas.microsoft.com/office/drawing/2014/main" val="1526554149"/>
                    </a:ext>
                  </a:extLst>
                </a:gridCol>
                <a:gridCol w="1640635">
                  <a:extLst>
                    <a:ext uri="{9D8B030D-6E8A-4147-A177-3AD203B41FA5}">
                      <a16:colId xmlns:a16="http://schemas.microsoft.com/office/drawing/2014/main" val="1381453455"/>
                    </a:ext>
                  </a:extLst>
                </a:gridCol>
                <a:gridCol w="1640635">
                  <a:extLst>
                    <a:ext uri="{9D8B030D-6E8A-4147-A177-3AD203B41FA5}">
                      <a16:colId xmlns:a16="http://schemas.microsoft.com/office/drawing/2014/main" val="3874380353"/>
                    </a:ext>
                  </a:extLst>
                </a:gridCol>
                <a:gridCol w="1640635">
                  <a:extLst>
                    <a:ext uri="{9D8B030D-6E8A-4147-A177-3AD203B41FA5}">
                      <a16:colId xmlns:a16="http://schemas.microsoft.com/office/drawing/2014/main" val="406673289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Response,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rPr>
                        <a:t>Total Pts With </a:t>
                      </a:r>
                      <a:br>
                        <a:rPr lang="en-US" sz="1800" b="1" dirty="0">
                          <a:latin typeface="Calibri" panose="020F0502020204030204" pitchFamily="34" charset="0"/>
                        </a:rPr>
                      </a:br>
                      <a:r>
                        <a:rPr lang="en-US" sz="1800" b="1" i="1" dirty="0">
                          <a:latin typeface="Calibri" panose="020F0502020204030204" pitchFamily="34" charset="0"/>
                        </a:rPr>
                        <a:t>FLT3</a:t>
                      </a:r>
                      <a:r>
                        <a:rPr lang="en-US" sz="1800" b="1" dirty="0">
                          <a:latin typeface="Calibri" panose="020F0502020204030204" pitchFamily="34" charset="0"/>
                        </a:rPr>
                        <a:t> Mut</a:t>
                      </a:r>
                    </a:p>
                    <a:p>
                      <a:pPr algn="ctr"/>
                      <a:r>
                        <a:rPr kumimoji="0" lang="en-US" sz="1800" b="1" i="0" u="none" strike="noStrike" cap="none" normalizeH="0" baseline="0" dirty="0">
                          <a:ln>
                            <a:noFill/>
                          </a:ln>
                          <a:solidFill>
                            <a:schemeClr val="tx1"/>
                          </a:solidFill>
                          <a:effectLst/>
                          <a:latin typeface="Calibri" panose="020F0502020204030204" pitchFamily="34" charset="0"/>
                        </a:rPr>
                        <a:t>(n = 38)</a:t>
                      </a:r>
                      <a:endParaRPr lang="en-US" sz="1800" b="1" dirty="0">
                        <a:latin typeface="Calibri" panose="020F0502020204030204" pitchFamily="34" charset="0"/>
                      </a:endParaRP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rPr>
                        <a:t>Gilteritinib Escalation </a:t>
                      </a:r>
                      <a:br>
                        <a:rPr lang="en-US" sz="1800" b="1" dirty="0">
                          <a:latin typeface="Calibri" panose="020F0502020204030204" pitchFamily="34" charset="0"/>
                        </a:rPr>
                      </a:br>
                      <a:r>
                        <a:rPr lang="en-US" sz="1800" b="1" dirty="0">
                          <a:latin typeface="Calibri" panose="020F0502020204030204" pitchFamily="34" charset="0"/>
                        </a:rPr>
                        <a:t>(120 mg Only)</a:t>
                      </a:r>
                    </a:p>
                    <a:p>
                      <a:pPr algn="ctr"/>
                      <a:r>
                        <a:rPr lang="en-US" sz="1800" b="1" dirty="0">
                          <a:latin typeface="Calibri" panose="020F0502020204030204" pitchFamily="34" charset="0"/>
                        </a:rPr>
                        <a:t>(n = 2)</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rPr>
                        <a:t>Gilteritinib Expansion Cohort </a:t>
                      </a:r>
                      <a:br>
                        <a:rPr lang="en-US" sz="1800" b="1" dirty="0">
                          <a:latin typeface="Calibri" panose="020F0502020204030204" pitchFamily="34" charset="0"/>
                        </a:rPr>
                      </a:br>
                      <a:r>
                        <a:rPr lang="en-US" sz="1800" b="1" dirty="0">
                          <a:latin typeface="Calibri" panose="020F0502020204030204" pitchFamily="34" charset="0"/>
                        </a:rPr>
                        <a:t>(n = 17)</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rPr>
                        <a:t>Alternative Anthracycline (Daunorubicin)</a:t>
                      </a:r>
                    </a:p>
                    <a:p>
                      <a:pPr algn="ctr"/>
                      <a:r>
                        <a:rPr lang="en-US" sz="1800" b="1" dirty="0">
                          <a:latin typeface="Calibri" panose="020F0502020204030204" pitchFamily="34" charset="0"/>
                        </a:rPr>
                        <a:t>(n = 6)</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rPr>
                        <a:t>Alternative Anthracycline (Idarubicin)</a:t>
                      </a:r>
                    </a:p>
                    <a:p>
                      <a:pPr algn="ctr"/>
                      <a:r>
                        <a:rPr lang="en-US" sz="1800" b="1" dirty="0">
                          <a:latin typeface="Calibri" panose="020F0502020204030204" pitchFamily="34" charset="0"/>
                        </a:rPr>
                        <a:t>(n = 6)</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rPr>
                        <a:t>Continuous Gilteritinib</a:t>
                      </a:r>
                    </a:p>
                    <a:p>
                      <a:pPr algn="ctr"/>
                      <a:r>
                        <a:rPr lang="en-US" sz="1800" b="1" dirty="0">
                          <a:latin typeface="Calibri" panose="020F0502020204030204" pitchFamily="34" charset="0"/>
                        </a:rPr>
                        <a:t>(n = 7)</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(39.5)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(50.0)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(41.2)</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(57.1)</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CRp</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(2.6)</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(5.9)</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CRi</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(39.5)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(50.0)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(35.5)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(66.7)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(50.0)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(14.3)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2198526"/>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(10.5)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(28.6)</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1892904"/>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(81.6)</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(100)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(82.4)</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(100)</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(66.7)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(71.4)</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8633481"/>
                  </a:ext>
                </a:extLst>
              </a:tr>
            </a:tbl>
          </a:graphicData>
        </a:graphic>
      </p:graphicFrame>
    </p:spTree>
    <p:extLst>
      <p:ext uri="{BB962C8B-B14F-4D97-AF65-F5344CB8AC3E}">
        <p14:creationId xmlns:p14="http://schemas.microsoft.com/office/powerpoint/2010/main" val="3633379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Gilteritinib Plus Induction/Consolidation in ND AML (Phase I): </a:t>
            </a:r>
            <a:r>
              <a:rPr lang="en-US" altLang="en-US" i="1" dirty="0"/>
              <a:t>FLT3</a:t>
            </a:r>
            <a:r>
              <a:rPr lang="en-US" altLang="en-US" dirty="0"/>
              <a:t> ITD Clearance by NGS Assessment</a:t>
            </a:r>
          </a:p>
        </p:txBody>
      </p:sp>
      <p:sp>
        <p:nvSpPr>
          <p:cNvPr id="3" name="Content Placeholder 2">
            <a:extLst>
              <a:ext uri="{FF2B5EF4-FFF2-40B4-BE49-F238E27FC236}">
                <a16:creationId xmlns:a16="http://schemas.microsoft.com/office/drawing/2014/main" id="{EC103918-8B66-40B8-8207-1BFFEF26579A}"/>
              </a:ext>
            </a:extLst>
          </p:cNvPr>
          <p:cNvSpPr>
            <a:spLocks noGrp="1"/>
          </p:cNvSpPr>
          <p:nvPr>
            <p:ph idx="1"/>
          </p:nvPr>
        </p:nvSpPr>
        <p:spPr/>
        <p:txBody>
          <a:bodyPr/>
          <a:lstStyle/>
          <a:p>
            <a:r>
              <a:rPr lang="en-US" dirty="0"/>
              <a:t>High proportion of patients with </a:t>
            </a:r>
            <a:r>
              <a:rPr lang="en-US" i="1" dirty="0"/>
              <a:t>FLT3-</a:t>
            </a:r>
            <a:r>
              <a:rPr lang="en-US" dirty="0"/>
              <a:t>ITD–positive AML who achieved CRc on gilteritinib 120-mg dose achieved mutational clearance (defined as </a:t>
            </a:r>
            <a:r>
              <a:rPr lang="en-US" i="1" dirty="0"/>
              <a:t>FLT3-</a:t>
            </a:r>
            <a:r>
              <a:rPr lang="en-US" dirty="0"/>
              <a:t>ITD:total </a:t>
            </a:r>
            <a:r>
              <a:rPr lang="en-US" i="1" dirty="0"/>
              <a:t>FLT3</a:t>
            </a:r>
            <a:r>
              <a:rPr lang="en-US" dirty="0"/>
              <a:t> signal ratio ≤ 10</a:t>
            </a:r>
            <a:r>
              <a:rPr lang="en-US" baseline="30000" dirty="0"/>
              <a:t>-4</a:t>
            </a:r>
            <a:r>
              <a:rPr lang="en-US" dirty="0"/>
              <a: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Pratz. ASH 2020. Abstr 24. </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155">
            <a:extLst>
              <a:ext uri="{FF2B5EF4-FFF2-40B4-BE49-F238E27FC236}">
                <a16:creationId xmlns:a16="http://schemas.microsoft.com/office/drawing/2014/main" id="{CF9D9AAE-35B4-5F47-ABDD-F2A995DFF6CB}"/>
              </a:ext>
            </a:extLst>
          </p:cNvPr>
          <p:cNvGraphicFramePr>
            <a:graphicFrameLocks/>
          </p:cNvGraphicFramePr>
          <p:nvPr>
            <p:extLst>
              <p:ext uri="{D42A27DB-BD31-4B8C-83A1-F6EECF244321}">
                <p14:modId xmlns:p14="http://schemas.microsoft.com/office/powerpoint/2010/main" val="3464666399"/>
              </p:ext>
            </p:extLst>
          </p:nvPr>
        </p:nvGraphicFramePr>
        <p:xfrm>
          <a:off x="719138" y="2910014"/>
          <a:ext cx="10763067" cy="1798644"/>
        </p:xfrm>
        <a:graphic>
          <a:graphicData uri="http://schemas.openxmlformats.org/drawingml/2006/table">
            <a:tbl>
              <a:tblPr/>
              <a:tblGrid>
                <a:gridCol w="2622412">
                  <a:extLst>
                    <a:ext uri="{9D8B030D-6E8A-4147-A177-3AD203B41FA5}">
                      <a16:colId xmlns:a16="http://schemas.microsoft.com/office/drawing/2014/main" val="20000"/>
                    </a:ext>
                  </a:extLst>
                </a:gridCol>
                <a:gridCol w="2608498">
                  <a:extLst>
                    <a:ext uri="{9D8B030D-6E8A-4147-A177-3AD203B41FA5}">
                      <a16:colId xmlns:a16="http://schemas.microsoft.com/office/drawing/2014/main" val="20001"/>
                    </a:ext>
                  </a:extLst>
                </a:gridCol>
                <a:gridCol w="2799947">
                  <a:extLst>
                    <a:ext uri="{9D8B030D-6E8A-4147-A177-3AD203B41FA5}">
                      <a16:colId xmlns:a16="http://schemas.microsoft.com/office/drawing/2014/main" val="316568555"/>
                    </a:ext>
                  </a:extLst>
                </a:gridCol>
                <a:gridCol w="2732210">
                  <a:extLst>
                    <a:ext uri="{9D8B030D-6E8A-4147-A177-3AD203B41FA5}">
                      <a16:colId xmlns:a16="http://schemas.microsoft.com/office/drawing/2014/main" val="152655414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Mutational Clearance Status, n (%)</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1" dirty="0">
                          <a:latin typeface="Calibri" panose="020F0502020204030204" pitchFamily="34" charset="0"/>
                        </a:rPr>
                        <a:t>End of </a:t>
                      </a:r>
                      <a:br>
                        <a:rPr lang="en-US" sz="2000" b="1" dirty="0">
                          <a:latin typeface="Calibri" panose="020F0502020204030204" pitchFamily="34" charset="0"/>
                        </a:rPr>
                      </a:br>
                      <a:r>
                        <a:rPr lang="en-US" sz="2000" b="1" dirty="0">
                          <a:latin typeface="Calibri" panose="020F0502020204030204" pitchFamily="34" charset="0"/>
                        </a:rPr>
                        <a:t>Induction</a:t>
                      </a:r>
                      <a:br>
                        <a:rPr lang="en-US" sz="2000" b="1" dirty="0">
                          <a:latin typeface="Calibri" panose="020F0502020204030204" pitchFamily="34" charset="0"/>
                        </a:rPr>
                      </a:br>
                      <a:r>
                        <a:rPr lang="en-US" sz="2000" b="1" dirty="0">
                          <a:latin typeface="Calibri" panose="020F0502020204030204" pitchFamily="34" charset="0"/>
                        </a:rPr>
                        <a:t>(n = 12)</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2000" b="1" dirty="0">
                          <a:latin typeface="Calibri" panose="020F0502020204030204" pitchFamily="34" charset="0"/>
                        </a:rPr>
                        <a:t>Beginning of </a:t>
                      </a:r>
                      <a:br>
                        <a:rPr lang="en-US" sz="2000" b="1" dirty="0">
                          <a:latin typeface="Calibri" panose="020F0502020204030204" pitchFamily="34" charset="0"/>
                        </a:rPr>
                      </a:br>
                      <a:r>
                        <a:rPr lang="en-US" sz="2000" b="1" dirty="0">
                          <a:latin typeface="Calibri" panose="020F0502020204030204" pitchFamily="34" charset="0"/>
                        </a:rPr>
                        <a:t>Consolidation</a:t>
                      </a:r>
                      <a:br>
                        <a:rPr lang="en-US" sz="2000" b="1" dirty="0">
                          <a:latin typeface="Calibri" panose="020F0502020204030204" pitchFamily="34" charset="0"/>
                        </a:rPr>
                      </a:br>
                      <a:r>
                        <a:rPr lang="en-US" sz="2000" b="1" dirty="0">
                          <a:latin typeface="Calibri" panose="020F0502020204030204" pitchFamily="34" charset="0"/>
                        </a:rPr>
                        <a:t>(n = 8)</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2000" b="1" dirty="0">
                          <a:latin typeface="Calibri" panose="020F0502020204030204" pitchFamily="34" charset="0"/>
                        </a:rPr>
                        <a:t>Beginning of </a:t>
                      </a:r>
                      <a:br>
                        <a:rPr lang="en-US" sz="2000" b="1" dirty="0">
                          <a:latin typeface="Calibri" panose="020F0502020204030204" pitchFamily="34" charset="0"/>
                        </a:rPr>
                      </a:br>
                      <a:r>
                        <a:rPr lang="en-US" sz="2000" b="1" dirty="0">
                          <a:latin typeface="Calibri" panose="020F0502020204030204" pitchFamily="34" charset="0"/>
                        </a:rPr>
                        <a:t>Maintenance</a:t>
                      </a:r>
                      <a:br>
                        <a:rPr lang="en-US" sz="2000" b="1" dirty="0">
                          <a:latin typeface="Calibri" panose="020F0502020204030204" pitchFamily="34" charset="0"/>
                        </a:rPr>
                      </a:br>
                      <a:r>
                        <a:rPr lang="en-US" sz="2000" b="1" dirty="0">
                          <a:latin typeface="Calibri" panose="020F0502020204030204" pitchFamily="34" charset="0"/>
                        </a:rPr>
                        <a:t>(n = 13)</a:t>
                      </a:r>
                    </a:p>
                  </a:txBody>
                  <a:tcPr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Cleared</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(33.3)</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(37.5)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(84.6)</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cleared</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(66.7)</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(62.5)</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(15.4)</a:t>
                      </a:r>
                    </a:p>
                  </a:txBody>
                  <a:tcPr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4420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altLang="en-US" dirty="0"/>
              <a:t>Phase I Trial of Gilteritinib Plus Induction/Consolidation in ND AML: Investigator </a:t>
            </a:r>
            <a:r>
              <a:rPr lang="en-US" dirty="0"/>
              <a:t>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altLang="en-US" sz="2600" dirty="0"/>
              <a:t>In patients with ND </a:t>
            </a:r>
            <a:r>
              <a:rPr lang="en-US" altLang="en-US" sz="2600" i="1" dirty="0"/>
              <a:t>FLT3</a:t>
            </a:r>
            <a:r>
              <a:rPr lang="en-US" altLang="en-US" sz="2600" baseline="30000" dirty="0"/>
              <a:t>mut+</a:t>
            </a:r>
            <a:r>
              <a:rPr lang="en-US" altLang="en-US" sz="2600" dirty="0"/>
              <a:t> AML, combination of gilteritinib plus induction and consolidation chemotherapy was active and well tolerated</a:t>
            </a:r>
          </a:p>
          <a:p>
            <a:pPr lvl="1"/>
            <a:r>
              <a:rPr lang="en-US" altLang="en-US" sz="2400" dirty="0"/>
              <a:t>CRc 82% in pts with </a:t>
            </a:r>
            <a:r>
              <a:rPr lang="en-US" altLang="en-US" sz="2400" i="1" dirty="0"/>
              <a:t>FLT3 </a:t>
            </a:r>
            <a:r>
              <a:rPr lang="en-US" altLang="en-US" sz="2400" dirty="0"/>
              <a:t>mutations receiving gilteritinib 120 mg (MTD)</a:t>
            </a:r>
          </a:p>
          <a:p>
            <a:pPr lvl="2"/>
            <a:r>
              <a:rPr lang="en-US" altLang="en-US" sz="2200" dirty="0"/>
              <a:t>Responses observed regardless of anthracycline type or gilteritinib administration schedule</a:t>
            </a:r>
          </a:p>
          <a:p>
            <a:pPr lvl="1"/>
            <a:r>
              <a:rPr lang="en-US" altLang="en-US" sz="2400" dirty="0"/>
              <a:t>High mutational clearance rate in patients with </a:t>
            </a:r>
            <a:r>
              <a:rPr lang="en-US" altLang="en-US" sz="2400" i="1" dirty="0"/>
              <a:t>FLT3-</a:t>
            </a:r>
            <a:r>
              <a:rPr lang="en-US" altLang="en-US" sz="2400" dirty="0"/>
              <a:t>ITD mutations who achieved CRc with gilteritinib 120-mg dose </a:t>
            </a:r>
          </a:p>
          <a:p>
            <a:r>
              <a:rPr lang="en-GB" altLang="en-US" sz="2600" dirty="0"/>
              <a:t>Further evaluation of gilteritinib </a:t>
            </a:r>
            <a:r>
              <a:rPr lang="en-US" altLang="en-US" sz="2600" dirty="0"/>
              <a:t>plus induction/consolidation chemotherapy vs midostaurin planned for patients with ND </a:t>
            </a:r>
            <a:r>
              <a:rPr lang="en-US" altLang="en-US" sz="2600" i="1" dirty="0"/>
              <a:t>FLT3</a:t>
            </a:r>
            <a:r>
              <a:rPr lang="en-US" altLang="en-US" sz="2600" baseline="30000" dirty="0"/>
              <a:t>mut+</a:t>
            </a:r>
            <a:r>
              <a:rPr lang="en-US" altLang="en-US" sz="2600" dirty="0"/>
              <a:t> AML</a:t>
            </a:r>
          </a:p>
          <a:p>
            <a:pPr lvl="1"/>
            <a:r>
              <a:rPr lang="en-US" altLang="en-US" sz="2400" dirty="0"/>
              <a:t>Randomized phase II (NCT03836209) and randomized phase III (NCT04027309) recruiting patients as of December 2020</a:t>
            </a:r>
          </a:p>
          <a:p>
            <a:endParaRPr lang="en-US" altLang="en-US" sz="2600" dirty="0"/>
          </a:p>
          <a:p>
            <a:endParaRPr lang="en-US" dirty="0"/>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2C5CFF47-FAC8-4337-A41E-09EE7D7518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Pratz. ASH 2020. Abstr 24.</a:t>
            </a:r>
          </a:p>
        </p:txBody>
      </p:sp>
    </p:spTree>
    <p:extLst>
      <p:ext uri="{BB962C8B-B14F-4D97-AF65-F5344CB8AC3E}">
        <p14:creationId xmlns:p14="http://schemas.microsoft.com/office/powerpoint/2010/main" val="386489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sz="22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2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2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200" b="0" dirty="0">
                <a:solidFill>
                  <a:schemeClr val="bg1"/>
                </a:solidFill>
              </a:rPr>
              <a:t>Myeloma</a:t>
            </a:r>
          </a:p>
          <a:p>
            <a:pPr marL="342900" indent="-342900">
              <a:spcBef>
                <a:spcPts val="600"/>
              </a:spcBef>
              <a:spcAft>
                <a:spcPts val="0"/>
              </a:spcAft>
              <a:buFont typeface="Wingdings" pitchFamily="2" charset="2"/>
              <a:buChar char="§"/>
              <a:defRPr/>
            </a:pPr>
            <a:r>
              <a:rPr lang="en-US" sz="22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56M7VY3CDVN5-1721513645-2</_dlc_DocId>
    <_dlc_DocIdUrl xmlns="d54cbe69-32bd-412a-b004-9152f949605e">
      <Url>https://intranet.clinicaloptions.com/mews/oncology/ONC_2020_ASH_CF_(PRP3815)/Acute_and_Chronic_Leukemias_Slidesets/_layouts/15/DocIdRedir.aspx?ID=56M7VY3CDVN5-1721513645-2</Url>
      <Description>56M7VY3CDVN5-1721513645-2</Description>
    </_dlc_DocIdUrl>
    <Document_x0020_Category xmlns="c5d6b43a-1fc8-4d1b-916e-a5b98d1d0079">Conference Capsule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7B9C667B37574AA25B771C567B00EB" ma:contentTypeVersion="1" ma:contentTypeDescription="Create a new document." ma:contentTypeScope="" ma:versionID="ef5ff5d6e17bd338a34efe9df2777883">
  <xsd:schema xmlns:xsd="http://www.w3.org/2001/XMLSchema" xmlns:xs="http://www.w3.org/2001/XMLSchema" xmlns:p="http://schemas.microsoft.com/office/2006/metadata/properties" xmlns:ns2="d54cbe69-32bd-412a-b004-9152f949605e" xmlns:ns3="c5d6b43a-1fc8-4d1b-916e-a5b98d1d0079" targetNamespace="http://schemas.microsoft.com/office/2006/metadata/properties" ma:root="true" ma:fieldsID="1ff103c4808910fdbccf5fb708d00599" ns2:_="" ns3:_="">
    <xsd:import namespace="d54cbe69-32bd-412a-b004-9152f949605e"/>
    <xsd:import namespace="c5d6b43a-1fc8-4d1b-916e-a5b98d1d007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5d6b43a-1fc8-4d1b-916e-a5b98d1d007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www.w3.org/XML/1998/namespace"/>
    <ds:schemaRef ds:uri="c5d6b43a-1fc8-4d1b-916e-a5b98d1d0079"/>
    <ds:schemaRef ds:uri="http://purl.org/dc/elements/1.1/"/>
    <ds:schemaRef ds:uri="d54cbe69-32bd-412a-b004-9152f949605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CE499E8B-8203-4806-84E1-EEA4D1B88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5d6b43a-1fc8-4d1b-916e-a5b98d1d00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CB552622-AD77-4F98-B4C8-1F642D7FA07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4974</TotalTime>
  <Words>2112</Words>
  <Application>Microsoft Office PowerPoint</Application>
  <PresentationFormat>Widescreen</PresentationFormat>
  <Paragraphs>279</Paragraphs>
  <Slides>11</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2017_HTAA_Diabetes</vt:lpstr>
      <vt:lpstr>1_2017_HTAA_Diabetes</vt:lpstr>
      <vt:lpstr>Phase I Study of Gilteritinib Combined With  Induction/Consolidation Chemotherapy for Newly Diagnosed Acute Myeloid Leukemia: Final Results</vt:lpstr>
      <vt:lpstr>About These Slides</vt:lpstr>
      <vt:lpstr>Phase I Trial of Gilteritinib Plus Induction/Consolidation in ND AML: Background</vt:lpstr>
      <vt:lpstr>Phase I Trial of Gilteritinib Plus Induction/Consolidation in ND AML: Study Design</vt:lpstr>
      <vt:lpstr>Gilteritinib Plus Induction/Consolidation in ND AML (Phase I): Patient Disposition</vt:lpstr>
      <vt:lpstr>Gilteritinib Plus Induction/Consolidation in ND AML (Phase I): Safety</vt:lpstr>
      <vt:lpstr>Phase I Trial of Gilteritinib Plus Induction/Consolidation in ND AML: Grade ≥ 3 and Serious TEAEs</vt:lpstr>
      <vt:lpstr>Gilteritinib 120 mg Plus Induction/Consolidation in ND FLT3 AML (Phase I): Response</vt:lpstr>
      <vt:lpstr>Gilteritinib Plus Induction/Consolidation in ND AML (Phase I): FLT3 ITD Clearance by NGS Assessment</vt:lpstr>
      <vt:lpstr>Phase I Trial of Gilteritinib Plus Induction/Consolidation in ND AML: Investigator Conclusions</vt:lpstr>
      <vt:lpstr>Go Online for More CCO  Coverage of ASH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Study of Gilteritinib Combined With Induction/Consolidation Chemotherapy for Newly Diagnosed Acute Myeloid Leukemia: Final Results</dc:title>
  <dc:creator>Preferred User</dc:creator>
  <cp:lastModifiedBy>nkolenko@clinicaloptions.com</cp:lastModifiedBy>
  <cp:revision>614</cp:revision>
  <cp:lastPrinted>2016-09-26T20:21:49Z</cp:lastPrinted>
  <dcterms:created xsi:type="dcterms:W3CDTF">2005-05-27T15:08:01Z</dcterms:created>
  <dcterms:modified xsi:type="dcterms:W3CDTF">2020-12-07T20:19:32Z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09f69f4f-d23a-4af8-ba0e-18742ec314d9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0x0101000F7B9C667B37574AA25B771C567B00EB</vt:lpwstr>
  </property>
</Properties>
</file>