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7"/>
  </p:notesMasterIdLst>
  <p:handoutMasterIdLst>
    <p:handoutMasterId r:id="rId18"/>
  </p:handoutMasterIdLst>
  <p:sldIdLst>
    <p:sldId id="321" r:id="rId7"/>
    <p:sldId id="559" r:id="rId8"/>
    <p:sldId id="562" r:id="rId9"/>
    <p:sldId id="561" r:id="rId10"/>
    <p:sldId id="548" r:id="rId11"/>
    <p:sldId id="549" r:id="rId12"/>
    <p:sldId id="551" r:id="rId13"/>
    <p:sldId id="563" r:id="rId14"/>
    <p:sldId id="552" r:id="rId15"/>
    <p:sldId id="318"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24"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4"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indy Tanzola" initials="MT" lastIdx="2" clrIdx="15">
    <p:extLst>
      <p:ext uri="{19B8F6BF-5375-455C-9EA6-DF929625EA0E}">
        <p15:presenceInfo xmlns:p15="http://schemas.microsoft.com/office/powerpoint/2012/main" userId="S::mtanzola@gotoper.com::47393621-f287-4eae-b41f-5126b3036efb" providerId="AD"/>
      </p:ext>
    </p:extLst>
  </p:cmAuthor>
  <p:cmAuthor id="17" name="htunggal@cealliance.com" initials="h" lastIdx="13" clrIdx="16">
    <p:extLst>
      <p:ext uri="{19B8F6BF-5375-455C-9EA6-DF929625EA0E}">
        <p15:presenceInfo xmlns:p15="http://schemas.microsoft.com/office/powerpoint/2012/main" userId="htunggal@cealliance.com" providerId="None"/>
      </p:ext>
    </p:extLst>
  </p:cmAuthor>
  <p:cmAuthor id="18" name="kbrandt@clinicaloptions.com" initials="k" lastIdx="11" clrIdx="17">
    <p:extLst>
      <p:ext uri="{19B8F6BF-5375-455C-9EA6-DF929625EA0E}">
        <p15:presenceInfo xmlns:p15="http://schemas.microsoft.com/office/powerpoint/2012/main" userId="kbrandt@clinicaloptions.com" providerId="None"/>
      </p:ext>
    </p:extLst>
  </p:cmAuthor>
  <p:cmAuthor id="19" name="CLINICALOPTIONS\krosenthal" initials="C" lastIdx="9" clrIdx="18">
    <p:extLst>
      <p:ext uri="{19B8F6BF-5375-455C-9EA6-DF929625EA0E}">
        <p15:presenceInfo xmlns:p15="http://schemas.microsoft.com/office/powerpoint/2012/main" userId="CLINICALOPTIONS\krosenthal" providerId="None"/>
      </p:ext>
    </p:extLst>
  </p:cmAuthor>
  <p:cmAuthor id="20" name="aboecler@clinicaloptions.com" initials="a" lastIdx="1" clrIdx="19">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B16076-3828-EC4C-991E-5A0A5A77B92E}" v="34" dt="2023-12-07T20:08:02.330"/>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18" autoAdjust="0"/>
    <p:restoredTop sz="85578" autoAdjust="0"/>
  </p:normalViewPr>
  <p:slideViewPr>
    <p:cSldViewPr snapToGrid="0">
      <p:cViewPr varScale="1">
        <p:scale>
          <a:sx n="57" d="100"/>
          <a:sy n="57" d="100"/>
        </p:scale>
        <p:origin x="864" y="40"/>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EFS, event-free survival; pCR, pathologic complete response; TNBC, triple-negative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65382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 doxorubicin and cyclophosphamide; dd, dose-dense; DFS, disease-free survival; DRFI, distant relapse-free interval; EC, epirubicin/cyclophosphamide; G-CSF, </a:t>
            </a:r>
            <a:r>
              <a:rPr lang="en-US" b="0" i="1" dirty="0">
                <a:solidFill>
                  <a:srgbClr val="212121"/>
                </a:solidFill>
                <a:effectLst/>
                <a:latin typeface="Cambria" panose="02040503050406030204" pitchFamily="18" charset="0"/>
              </a:rPr>
              <a:t>granulocyte colony stimulating factor; GM-CSF, granulocyte/macrophage colony stimulating factor; </a:t>
            </a:r>
            <a:r>
              <a:rPr lang="en-US" i="1" dirty="0"/>
              <a:t>iDFS, invasive disease-free survival; LN, lymph node; OS, overall survival; RFI, relapse-free interval; TNBC, triple-negative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926726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Atezo, atezolizumab; CT, chemotherapy; ECOG, Eastern Cooperative Oncology Group; NOS, not otherwise specified;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660962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Atezo, atezolizumab; iDFS, invasive disease-free survival; ITT, intention-to-treat; NR, not reported;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739916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d/c, discontinuation; SAE, serious adverse event; TEAE, treatment-emergent adverse event;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784474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aminotransferase; AST, aspartate aminotransferase; TEAE, treatment-emergent adverse event; WBC, white blood cell.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348237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iDFS, invasive disease-free survival; ITT, intention-to-treat; TNBC, triple-negative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707807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5059697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ALEXANDRA/IMpassion030: Phase III Trial of Adjuvant Chemotherapy ± Atezolizumab for </a:t>
            </a:r>
            <a:br>
              <a:rPr lang="en-US" altLang="en-US" sz="4000" dirty="0"/>
            </a:br>
            <a:r>
              <a:rPr lang="en-US" altLang="en-US" sz="4000" dirty="0"/>
              <a:t>Stage II/III Triple-Negative Breast Cancer </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23602"/>
            <a:ext cx="487997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Daiichi Sankyo, Inc; Gilead Sciences, Inc.; Lilly; Merck Sharp &amp; Dohme LLC;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SABCS Annual Meeting, December 5-9,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
        <p:nvSpPr>
          <p:cNvPr id="2" name="TextBox 1">
            <a:extLst>
              <a:ext uri="{FF2B5EF4-FFF2-40B4-BE49-F238E27FC236}">
                <a16:creationId xmlns:a16="http://schemas.microsoft.com/office/drawing/2014/main" id="{36670B89-EE90-F792-F8F4-4BA0BF7CAE64}"/>
              </a:ext>
            </a:extLst>
          </p:cNvPr>
          <p:cNvSpPr txBox="1"/>
          <p:nvPr/>
        </p:nvSpPr>
        <p:spPr bwMode="auto">
          <a:xfrm>
            <a:off x="1159329" y="-93072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ALEXANDRA/IMpassion030: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600" dirty="0"/>
              <a:t>Although accelerated approval by the FDA was voluntarily withdrawn, atezolizumab plus nab-paclitaxel is approved by other regulatory authorities for patients with PD-L1–positive advanced TNBC</a:t>
            </a:r>
            <a:r>
              <a:rPr lang="en-US" altLang="en-US" sz="2600" baseline="30000" dirty="0"/>
              <a:t>1,2</a:t>
            </a:r>
            <a:endParaRPr lang="en-US" altLang="en-US" sz="2600" dirty="0"/>
          </a:p>
          <a:p>
            <a:r>
              <a:rPr lang="en-US" altLang="en-US" sz="2600" dirty="0"/>
              <a:t>Designed when optimal timing of PD-1/PD-L1 inhibition in combination with CT was unknown, phase III ALEXANDRA/IMpassion030 trial aimed to evaluate addition of atezolizumab to standard adjuvant CT in early-stage TNBC</a:t>
            </a:r>
            <a:endParaRPr lang="en-US" altLang="en-US" sz="2600" baseline="30000" dirty="0"/>
          </a:p>
          <a:p>
            <a:pPr lvl="1"/>
            <a:r>
              <a:rPr lang="en-US" altLang="en-US" sz="2400" dirty="0"/>
              <a:t>Phase III IMpassion031 trial with addition of atezolizumab to neoadjuvant CT for TNBC resulted in significant pCR benefit and numerical improvement in EFS</a:t>
            </a:r>
            <a:r>
              <a:rPr lang="en-US" altLang="en-US" sz="2400" baseline="30000" dirty="0"/>
              <a:t>3,4</a:t>
            </a:r>
          </a:p>
          <a:p>
            <a:pPr lvl="1"/>
            <a:r>
              <a:rPr lang="en-US" altLang="en-US" sz="2400" dirty="0"/>
              <a:t>This report presents detailed data from an interim analysis of the phase III ALEXANDRA/IMpassion030 trial following topline results of a futility analysis</a:t>
            </a:r>
            <a:r>
              <a:rPr lang="en-US" altLang="en-US" sz="2400" baseline="30000" dirty="0"/>
              <a:t>5</a:t>
            </a:r>
            <a:r>
              <a:rPr lang="en-US" altLang="en-US" sz="2400" dirty="0"/>
              <a:t> </a:t>
            </a:r>
          </a:p>
          <a:p>
            <a:pPr lvl="1"/>
            <a:endParaRPr lang="en-US" alt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Atezolizumab EMA PI. 2. Atezolizumab Japanese PI. 3. Mittendorf. Lancet. 2020;396:1090.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Barrios. ESMO Breast Cancer 2023. Abstr LBA1. 5. Ignatiadis. SABCS 2023. Abstr GS01-03.</a:t>
            </a:r>
          </a:p>
        </p:txBody>
      </p:sp>
    </p:spTree>
    <p:extLst>
      <p:ext uri="{BB962C8B-B14F-4D97-AF65-F5344CB8AC3E}">
        <p14:creationId xmlns:p14="http://schemas.microsoft.com/office/powerpoint/2010/main" val="128802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ALEXANDRA/IMpassion030:</a:t>
            </a:r>
            <a:r>
              <a:rPr lang="en-US" altLang="en-US" dirty="0"/>
              <a:t> Study Design</a:t>
            </a: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Ignatiadis. SABCS 2023. Abstr GS01-03.</a:t>
            </a:r>
          </a:p>
        </p:txBody>
      </p:sp>
      <p:sp>
        <p:nvSpPr>
          <p:cNvPr id="4" name="Content Placeholder 4">
            <a:extLst>
              <a:ext uri="{FF2B5EF4-FFF2-40B4-BE49-F238E27FC236}">
                <a16:creationId xmlns:a16="http://schemas.microsoft.com/office/drawing/2014/main" id="{6B88CA70-4CB8-65A3-50D6-B5916AD3DBA0}"/>
              </a:ext>
            </a:extLst>
          </p:cNvPr>
          <p:cNvSpPr txBox="1">
            <a:spLocks/>
          </p:cNvSpPr>
          <p:nvPr/>
        </p:nvSpPr>
        <p:spPr>
          <a:xfrm>
            <a:off x="604675" y="1491405"/>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400" b="0" kern="0" dirty="0"/>
              <a:t>Randomized, open-label phase III trial</a:t>
            </a:r>
          </a:p>
          <a:p>
            <a:pPr marL="0" indent="0">
              <a:spcAft>
                <a:spcPts val="0"/>
              </a:spcAft>
              <a:buFont typeface="Wingdings" panose="05000000000000000000" pitchFamily="2" charset="2"/>
              <a:buNone/>
            </a:pPr>
            <a:br>
              <a:rPr lang="en-US" sz="2400" b="0" kern="0" dirty="0"/>
            </a:br>
            <a:endParaRPr lang="en-US" sz="2400" b="0" kern="0" dirty="0"/>
          </a:p>
          <a:p>
            <a:pPr>
              <a:spcAft>
                <a:spcPts val="0"/>
              </a:spcAft>
            </a:pPr>
            <a:endParaRPr lang="en-US" sz="2400" b="0" kern="0" dirty="0"/>
          </a:p>
          <a:p>
            <a:pPr>
              <a:spcAft>
                <a:spcPts val="0"/>
              </a:spcAft>
            </a:pPr>
            <a:endParaRPr lang="en-US" sz="2400" b="0" kern="0" dirty="0"/>
          </a:p>
          <a:p>
            <a:pPr>
              <a:spcAft>
                <a:spcPts val="0"/>
              </a:spcAft>
            </a:pPr>
            <a:endParaRPr lang="en-US" sz="2400" b="0" kern="0" dirty="0"/>
          </a:p>
          <a:p>
            <a:pPr>
              <a:spcAft>
                <a:spcPts val="0"/>
              </a:spcAft>
            </a:pPr>
            <a:endParaRPr lang="en-US" sz="2400" b="0" kern="0" dirty="0"/>
          </a:p>
          <a:p>
            <a:pPr marL="0" indent="0">
              <a:spcAft>
                <a:spcPts val="0"/>
              </a:spcAft>
              <a:buFont typeface="Wingdings" panose="05000000000000000000" pitchFamily="2" charset="2"/>
              <a:buNone/>
            </a:pPr>
            <a:endParaRPr lang="en-US" sz="2400" b="0" kern="0" dirty="0"/>
          </a:p>
          <a:p>
            <a:pPr>
              <a:spcAft>
                <a:spcPts val="0"/>
              </a:spcAft>
            </a:pPr>
            <a:r>
              <a:rPr lang="en-US" sz="2400" b="1" kern="0" dirty="0"/>
              <a:t>Primary endpoint: </a:t>
            </a:r>
            <a:r>
              <a:rPr lang="en-US" sz="2400" b="0" kern="0" dirty="0"/>
              <a:t>iDFS in ITT population</a:t>
            </a:r>
          </a:p>
          <a:p>
            <a:pPr>
              <a:spcAft>
                <a:spcPts val="0"/>
              </a:spcAft>
            </a:pPr>
            <a:r>
              <a:rPr lang="en-US" sz="2400" b="1" kern="0" dirty="0"/>
              <a:t>Secondary endpoints: </a:t>
            </a:r>
            <a:r>
              <a:rPr lang="en-US" sz="2400" b="0" kern="0" dirty="0"/>
              <a:t>iDFS in PD-L1–positive and node-positive subpopulations, iDFS including second primary nonbreast invasive cancer, OS, RFI, DRFI, DFS</a:t>
            </a:r>
            <a:endParaRPr lang="en-US" sz="2200" b="0" kern="0" dirty="0"/>
          </a:p>
        </p:txBody>
      </p:sp>
      <p:sp>
        <p:nvSpPr>
          <p:cNvPr id="5" name="Text Box 45">
            <a:extLst>
              <a:ext uri="{FF2B5EF4-FFF2-40B4-BE49-F238E27FC236}">
                <a16:creationId xmlns:a16="http://schemas.microsoft.com/office/drawing/2014/main" id="{95B55C8E-560E-E366-8761-B1B0E63DBD22}"/>
              </a:ext>
            </a:extLst>
          </p:cNvPr>
          <p:cNvSpPr txBox="1">
            <a:spLocks noChangeArrowheads="1"/>
          </p:cNvSpPr>
          <p:nvPr/>
        </p:nvSpPr>
        <p:spPr bwMode="auto">
          <a:xfrm>
            <a:off x="661882" y="3169800"/>
            <a:ext cx="2721416"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800" b="0" dirty="0">
                <a:solidFill>
                  <a:srgbClr val="000000"/>
                </a:solidFill>
                <a:latin typeface="Calibri" panose="020F0502020204030204" pitchFamily="34" charset="0"/>
                <a:cs typeface="+mn-cs"/>
              </a:rPr>
              <a:t>Patients with resected stage II-III TNBC; </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800" b="0" dirty="0">
                <a:solidFill>
                  <a:srgbClr val="000000"/>
                </a:solidFill>
                <a:latin typeface="Calibri" panose="020F0502020204030204" pitchFamily="34" charset="0"/>
                <a:cs typeface="+mn-cs"/>
              </a:rPr>
              <a:t>≥50% node positive</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2199)</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 name="Rectangle 49">
            <a:extLst>
              <a:ext uri="{FF2B5EF4-FFF2-40B4-BE49-F238E27FC236}">
                <a16:creationId xmlns:a16="http://schemas.microsoft.com/office/drawing/2014/main" id="{4C256F9C-5854-B906-F5C9-1AFAC4DA8A5C}"/>
              </a:ext>
            </a:extLst>
          </p:cNvPr>
          <p:cNvSpPr>
            <a:spLocks noChangeArrowheads="1"/>
          </p:cNvSpPr>
          <p:nvPr/>
        </p:nvSpPr>
        <p:spPr bwMode="auto">
          <a:xfrm>
            <a:off x="4043865" y="2894067"/>
            <a:ext cx="3962852" cy="80917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dirty="0">
                <a:solidFill>
                  <a:srgbClr val="FFFFFF"/>
                </a:solidFill>
                <a:latin typeface="Calibri" panose="020F0502020204030204" pitchFamily="34" charset="0"/>
                <a:cs typeface="+mn-cs"/>
              </a:rPr>
              <a:t>Atezolizumab + Chemotherapy (n = 1101)</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Atezolizumab 840 mg Q2W up to 10 doses</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Paclitaxel QW x 12w; ddAC/EC Q2W x 4 doses*</a:t>
            </a:r>
          </a:p>
        </p:txBody>
      </p:sp>
      <p:sp>
        <p:nvSpPr>
          <p:cNvPr id="7" name="Rectangle 6">
            <a:extLst>
              <a:ext uri="{FF2B5EF4-FFF2-40B4-BE49-F238E27FC236}">
                <a16:creationId xmlns:a16="http://schemas.microsoft.com/office/drawing/2014/main" id="{D48C2ED0-8B6F-3AA6-1DC7-249BA249E629}"/>
              </a:ext>
            </a:extLst>
          </p:cNvPr>
          <p:cNvSpPr/>
          <p:nvPr/>
        </p:nvSpPr>
        <p:spPr>
          <a:xfrm>
            <a:off x="596393" y="1916620"/>
            <a:ext cx="5383862" cy="830997"/>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Stratified by axillary nodal status (0 vs 1-3 vs ≥4 positive LN), surgery (breast conserving vs mastectomy), and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tumor PD-L1 status (IC0 vs IC1/2/3)</a:t>
            </a:r>
          </a:p>
        </p:txBody>
      </p:sp>
      <p:cxnSp>
        <p:nvCxnSpPr>
          <p:cNvPr id="8" name="Straight Arrow Connector 7">
            <a:extLst>
              <a:ext uri="{FF2B5EF4-FFF2-40B4-BE49-F238E27FC236}">
                <a16:creationId xmlns:a16="http://schemas.microsoft.com/office/drawing/2014/main" id="{E4088131-DCFA-A99A-546E-C97B56724ED3}"/>
              </a:ext>
            </a:extLst>
          </p:cNvPr>
          <p:cNvCxnSpPr>
            <a:cxnSpLocks/>
          </p:cNvCxnSpPr>
          <p:nvPr/>
        </p:nvCxnSpPr>
        <p:spPr bwMode="auto">
          <a:xfrm>
            <a:off x="3391044" y="2855077"/>
            <a:ext cx="0" cy="605184"/>
          </a:xfrm>
          <a:prstGeom prst="straightConnector1">
            <a:avLst/>
          </a:prstGeom>
          <a:noFill/>
          <a:ln w="28575" cap="flat" cmpd="sng" algn="ctr">
            <a:solidFill>
              <a:schemeClr val="bg1"/>
            </a:solidFill>
            <a:prstDash val="sysDot"/>
            <a:round/>
            <a:headEnd type="none" w="med" len="med"/>
            <a:tailEnd type="triangle"/>
          </a:ln>
          <a:effectLst/>
        </p:spPr>
      </p:cxnSp>
      <p:sp>
        <p:nvSpPr>
          <p:cNvPr id="9" name="Line 53">
            <a:extLst>
              <a:ext uri="{FF2B5EF4-FFF2-40B4-BE49-F238E27FC236}">
                <a16:creationId xmlns:a16="http://schemas.microsoft.com/office/drawing/2014/main" id="{AEB693EF-D391-4823-08B4-F3A548E38944}"/>
              </a:ext>
            </a:extLst>
          </p:cNvPr>
          <p:cNvSpPr>
            <a:spLocks noChangeShapeType="1"/>
          </p:cNvSpPr>
          <p:nvPr/>
        </p:nvSpPr>
        <p:spPr bwMode="auto">
          <a:xfrm>
            <a:off x="3278014" y="3902576"/>
            <a:ext cx="622300" cy="350837"/>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0" name="Line 54">
            <a:extLst>
              <a:ext uri="{FF2B5EF4-FFF2-40B4-BE49-F238E27FC236}">
                <a16:creationId xmlns:a16="http://schemas.microsoft.com/office/drawing/2014/main" id="{3D1700EE-9620-24DB-3DD2-9E4E9C1B803D}"/>
              </a:ext>
            </a:extLst>
          </p:cNvPr>
          <p:cNvSpPr>
            <a:spLocks noChangeShapeType="1"/>
          </p:cNvSpPr>
          <p:nvPr/>
        </p:nvSpPr>
        <p:spPr bwMode="auto">
          <a:xfrm flipV="1">
            <a:off x="3278014" y="3286786"/>
            <a:ext cx="622300" cy="347662"/>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1" name="Text Box 232">
            <a:extLst>
              <a:ext uri="{FF2B5EF4-FFF2-40B4-BE49-F238E27FC236}">
                <a16:creationId xmlns:a16="http://schemas.microsoft.com/office/drawing/2014/main" id="{2C6F647B-0688-05CC-8C84-AAFEFBAB0A64}"/>
              </a:ext>
            </a:extLst>
          </p:cNvPr>
          <p:cNvSpPr txBox="1">
            <a:spLocks noChangeArrowheads="1"/>
          </p:cNvSpPr>
          <p:nvPr/>
        </p:nvSpPr>
        <p:spPr bwMode="auto">
          <a:xfrm>
            <a:off x="3334449" y="3446366"/>
            <a:ext cx="537876"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spcBef>
                <a:spcPct val="20000"/>
              </a:spcBef>
              <a:buClr>
                <a:srgbClr val="00BCB5"/>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Font typeface="Arial" panose="020B0604020202020204" pitchFamily="34" charset="0"/>
              <a:buChar char="–"/>
              <a:defRPr sz="1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BCB5"/>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9pPr>
          </a:lstStyle>
          <a:p>
            <a:pPr marL="0" marR="0" lvl="0" indent="0" algn="ctr" defTabSz="121917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b="0" u="none" strike="noStrike" kern="1200" cap="none" spc="0" normalizeH="0" baseline="0" noProof="0" dirty="0">
                <a:ln>
                  <a:noFill/>
                </a:ln>
                <a:solidFill>
                  <a:srgbClr val="070605"/>
                </a:solidFill>
                <a:effectLst/>
                <a:uLnTx/>
                <a:uFillTx/>
                <a:latin typeface="Calibri" panose="020F0502020204030204" pitchFamily="34" charset="0"/>
                <a:ea typeface="ＭＳ Ｐゴシック" panose="020B0600070205080204" pitchFamily="34" charset="-128"/>
                <a:cs typeface="Calibri" panose="020F0502020204030204" pitchFamily="34" charset="0"/>
              </a:rPr>
              <a:t>R</a:t>
            </a:r>
          </a:p>
          <a:p>
            <a:pPr marL="0" marR="0" lvl="0" indent="0" algn="ctr" defTabSz="1219170" rtl="0" eaLnBrk="1" fontAlgn="auto" latinLnBrk="0" hangingPunct="1">
              <a:lnSpc>
                <a:spcPct val="100000"/>
              </a:lnSpc>
              <a:spcBef>
                <a:spcPct val="0"/>
              </a:spcBef>
              <a:spcAft>
                <a:spcPts val="0"/>
              </a:spcAft>
              <a:buClrTx/>
              <a:buSzTx/>
              <a:buFont typeface="Arial" panose="020B0604020202020204" pitchFamily="34" charset="0"/>
              <a:buNone/>
              <a:tabLst/>
              <a:defRPr/>
            </a:pPr>
            <a:r>
              <a:rPr lang="en-US" altLang="en-US" b="0" dirty="0">
                <a:solidFill>
                  <a:srgbClr val="070605"/>
                </a:solidFill>
                <a:latin typeface="Calibri" panose="020F0502020204030204" pitchFamily="34" charset="0"/>
                <a:cs typeface="Calibri" panose="020F0502020204030204" pitchFamily="34" charset="0"/>
              </a:rPr>
              <a:t>1:1</a:t>
            </a:r>
            <a:endParaRPr kumimoji="0" lang="en-US" altLang="en-US" b="0" u="none" strike="noStrike" kern="1200" cap="none" spc="0" normalizeH="0" baseline="0" noProof="0" dirty="0">
              <a:ln>
                <a:noFill/>
              </a:ln>
              <a:solidFill>
                <a:srgbClr val="070605"/>
              </a:solidFill>
              <a:effectLst/>
              <a:uLnTx/>
              <a:uFillTx/>
              <a:latin typeface="Calibri" panose="020F0502020204030204" pitchFamily="34" charset="0"/>
              <a:ea typeface="ＭＳ Ｐゴシック" panose="020B0600070205080204" pitchFamily="34" charset="-128"/>
              <a:cs typeface="Calibri" panose="020F0502020204030204" pitchFamily="34" charset="0"/>
            </a:endParaRPr>
          </a:p>
        </p:txBody>
      </p:sp>
      <p:sp>
        <p:nvSpPr>
          <p:cNvPr id="12" name="Rectangle 49">
            <a:extLst>
              <a:ext uri="{FF2B5EF4-FFF2-40B4-BE49-F238E27FC236}">
                <a16:creationId xmlns:a16="http://schemas.microsoft.com/office/drawing/2014/main" id="{77085AE5-EDDF-0489-888B-E4342C5FA7F0}"/>
              </a:ext>
            </a:extLst>
          </p:cNvPr>
          <p:cNvSpPr>
            <a:spLocks noChangeArrowheads="1"/>
          </p:cNvSpPr>
          <p:nvPr/>
        </p:nvSpPr>
        <p:spPr bwMode="auto">
          <a:xfrm>
            <a:off x="4036121" y="3806723"/>
            <a:ext cx="3978341" cy="809179"/>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Chemotherapy (n = 1098)</a:t>
            </a:r>
          </a:p>
          <a:p>
            <a:pPr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Paclitaxel QW x 12w; ddAC/EC Q2W x 4 doses*</a:t>
            </a:r>
          </a:p>
        </p:txBody>
      </p:sp>
      <p:sp>
        <p:nvSpPr>
          <p:cNvPr id="15" name="Rectangle 49">
            <a:extLst>
              <a:ext uri="{FF2B5EF4-FFF2-40B4-BE49-F238E27FC236}">
                <a16:creationId xmlns:a16="http://schemas.microsoft.com/office/drawing/2014/main" id="{2FBAB219-E60A-E40A-F554-D1584BA13290}"/>
              </a:ext>
            </a:extLst>
          </p:cNvPr>
          <p:cNvSpPr>
            <a:spLocks noChangeArrowheads="1"/>
          </p:cNvSpPr>
          <p:nvPr/>
        </p:nvSpPr>
        <p:spPr bwMode="auto">
          <a:xfrm>
            <a:off x="8470610" y="2900801"/>
            <a:ext cx="2868509" cy="80917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Atezolizumab </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1200 mg Q3W to complete 1 yr</a:t>
            </a:r>
          </a:p>
        </p:txBody>
      </p:sp>
      <p:sp>
        <p:nvSpPr>
          <p:cNvPr id="17" name="Rectangle 49">
            <a:extLst>
              <a:ext uri="{FF2B5EF4-FFF2-40B4-BE49-F238E27FC236}">
                <a16:creationId xmlns:a16="http://schemas.microsoft.com/office/drawing/2014/main" id="{D81998E5-4D4D-BC23-5565-33B07C9E0EA5}"/>
              </a:ext>
            </a:extLst>
          </p:cNvPr>
          <p:cNvSpPr>
            <a:spLocks noChangeArrowheads="1"/>
          </p:cNvSpPr>
          <p:nvPr/>
        </p:nvSpPr>
        <p:spPr bwMode="auto">
          <a:xfrm>
            <a:off x="8470610" y="3783374"/>
            <a:ext cx="2868509" cy="809179"/>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Monitoring visits only</a:t>
            </a:r>
            <a:endParaRPr lang="en-US" altLang="en-US" sz="1600" b="0" dirty="0">
              <a:solidFill>
                <a:srgbClr val="FFFFFF"/>
              </a:solidFill>
              <a:latin typeface="Calibri" panose="020F0502020204030204" pitchFamily="34" charset="0"/>
              <a:cs typeface="+mn-cs"/>
            </a:endParaRPr>
          </a:p>
        </p:txBody>
      </p:sp>
      <p:sp>
        <p:nvSpPr>
          <p:cNvPr id="18" name="Line 54">
            <a:extLst>
              <a:ext uri="{FF2B5EF4-FFF2-40B4-BE49-F238E27FC236}">
                <a16:creationId xmlns:a16="http://schemas.microsoft.com/office/drawing/2014/main" id="{B5F17E81-2F57-990E-AF52-74FC648349BA}"/>
              </a:ext>
            </a:extLst>
          </p:cNvPr>
          <p:cNvSpPr>
            <a:spLocks noChangeShapeType="1"/>
          </p:cNvSpPr>
          <p:nvPr/>
        </p:nvSpPr>
        <p:spPr bwMode="auto">
          <a:xfrm flipV="1">
            <a:off x="8014463" y="4194038"/>
            <a:ext cx="346367" cy="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9" name="Line 54">
            <a:extLst>
              <a:ext uri="{FF2B5EF4-FFF2-40B4-BE49-F238E27FC236}">
                <a16:creationId xmlns:a16="http://schemas.microsoft.com/office/drawing/2014/main" id="{9F1054B6-874B-35B3-0D96-4DB8CBB24E34}"/>
              </a:ext>
            </a:extLst>
          </p:cNvPr>
          <p:cNvSpPr>
            <a:spLocks noChangeShapeType="1"/>
          </p:cNvSpPr>
          <p:nvPr/>
        </p:nvSpPr>
        <p:spPr bwMode="auto">
          <a:xfrm flipV="1">
            <a:off x="8014463" y="3310536"/>
            <a:ext cx="346367" cy="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1" name="Rectangle 20">
            <a:extLst>
              <a:ext uri="{FF2B5EF4-FFF2-40B4-BE49-F238E27FC236}">
                <a16:creationId xmlns:a16="http://schemas.microsoft.com/office/drawing/2014/main" id="{E80639CF-A30C-5683-6C71-501EFC2A70A7}"/>
              </a:ext>
            </a:extLst>
          </p:cNvPr>
          <p:cNvSpPr/>
          <p:nvPr/>
        </p:nvSpPr>
        <p:spPr>
          <a:xfrm>
            <a:off x="4916669" y="2495604"/>
            <a:ext cx="2217244" cy="369332"/>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Induction Treatment</a:t>
            </a:r>
            <a:r>
              <a:rPr kumimoji="0" lang="en-US" altLang="en-US"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p>
        </p:txBody>
      </p:sp>
      <p:sp>
        <p:nvSpPr>
          <p:cNvPr id="22" name="Rectangle 21">
            <a:extLst>
              <a:ext uri="{FF2B5EF4-FFF2-40B4-BE49-F238E27FC236}">
                <a16:creationId xmlns:a16="http://schemas.microsoft.com/office/drawing/2014/main" id="{F559111E-0184-435C-1AA3-C92F4413F94E}"/>
              </a:ext>
            </a:extLst>
          </p:cNvPr>
          <p:cNvSpPr/>
          <p:nvPr/>
        </p:nvSpPr>
        <p:spPr>
          <a:xfrm>
            <a:off x="8645910" y="2559616"/>
            <a:ext cx="2517908" cy="369332"/>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Maintenance Treatment</a:t>
            </a:r>
            <a:r>
              <a:rPr kumimoji="0" lang="en-US" altLang="en-US"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p>
        </p:txBody>
      </p:sp>
      <p:sp>
        <p:nvSpPr>
          <p:cNvPr id="23" name="Rectangle 22">
            <a:extLst>
              <a:ext uri="{FF2B5EF4-FFF2-40B4-BE49-F238E27FC236}">
                <a16:creationId xmlns:a16="http://schemas.microsoft.com/office/drawing/2014/main" id="{8912562D-50E4-5A9E-F0A1-040EF9E4F64A}"/>
              </a:ext>
            </a:extLst>
          </p:cNvPr>
          <p:cNvSpPr/>
          <p:nvPr/>
        </p:nvSpPr>
        <p:spPr>
          <a:xfrm>
            <a:off x="4036120" y="4615902"/>
            <a:ext cx="3363791" cy="338554"/>
          </a:xfrm>
          <a:prstGeom prst="rect">
            <a:avLst/>
          </a:prstGeom>
        </p:spPr>
        <p:txBody>
          <a:bodyPr wrap="square">
            <a:spAutoFit/>
          </a:bodyPr>
          <a:lstStyle/>
          <a:p>
            <a:pPr marL="0" marR="0" lvl="0" indent="0" defTabSz="914400" rtl="0" eaLnBrk="1" fontAlgn="auto" latinLnBrk="0" hangingPunct="1">
              <a:lnSpc>
                <a:spcPct val="100000"/>
              </a:lnSpc>
              <a:spcBef>
                <a:spcPct val="0"/>
              </a:spcBef>
              <a:spcAft>
                <a:spcPct val="0"/>
              </a:spcAft>
              <a:buClrTx/>
              <a:buSzTx/>
              <a:buFontTx/>
              <a:buNone/>
              <a:tabLst/>
              <a:defRPr/>
            </a:pPr>
            <a:r>
              <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*Supported with G-CSF/GM-CSF</a:t>
            </a:r>
            <a:endPar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ALEXANDRA/IMpassion030: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Ignatiadis. SABCS 2023. Abstr GS01-03.</a:t>
            </a:r>
          </a:p>
        </p:txBody>
      </p:sp>
      <p:graphicFrame>
        <p:nvGraphicFramePr>
          <p:cNvPr id="2" name="Group 3">
            <a:extLst>
              <a:ext uri="{FF2B5EF4-FFF2-40B4-BE49-F238E27FC236}">
                <a16:creationId xmlns:a16="http://schemas.microsoft.com/office/drawing/2014/main" id="{1DB766C5-9590-2CE3-39FB-9AD21E6DB4E3}"/>
              </a:ext>
            </a:extLst>
          </p:cNvPr>
          <p:cNvGraphicFramePr>
            <a:graphicFrameLocks/>
          </p:cNvGraphicFramePr>
          <p:nvPr>
            <p:extLst>
              <p:ext uri="{D42A27DB-BD31-4B8C-83A1-F6EECF244321}">
                <p14:modId xmlns:p14="http://schemas.microsoft.com/office/powerpoint/2010/main" val="1556756413"/>
              </p:ext>
            </p:extLst>
          </p:nvPr>
        </p:nvGraphicFramePr>
        <p:xfrm>
          <a:off x="255936" y="1371434"/>
          <a:ext cx="5755233" cy="5029296"/>
        </p:xfrm>
        <a:graphic>
          <a:graphicData uri="http://schemas.openxmlformats.org/drawingml/2006/table">
            <a:tbl>
              <a:tblPr/>
              <a:tblGrid>
                <a:gridCol w="2823302">
                  <a:extLst>
                    <a:ext uri="{9D8B030D-6E8A-4147-A177-3AD203B41FA5}">
                      <a16:colId xmlns:a16="http://schemas.microsoft.com/office/drawing/2014/main" val="20000"/>
                    </a:ext>
                  </a:extLst>
                </a:gridCol>
                <a:gridCol w="1402675">
                  <a:extLst>
                    <a:ext uri="{9D8B030D-6E8A-4147-A177-3AD203B41FA5}">
                      <a16:colId xmlns:a16="http://schemas.microsoft.com/office/drawing/2014/main" val="20001"/>
                    </a:ext>
                  </a:extLst>
                </a:gridCol>
                <a:gridCol w="1529256">
                  <a:extLst>
                    <a:ext uri="{9D8B030D-6E8A-4147-A177-3AD203B41FA5}">
                      <a16:colId xmlns:a16="http://schemas.microsoft.com/office/drawing/2014/main" val="20002"/>
                    </a:ext>
                  </a:extLst>
                </a:gridCol>
              </a:tblGrid>
              <a:tr h="3754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Atezo + CT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1098)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08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(24-86)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(23-79)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9937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American Indian/Alaska Native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554 (50.3)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423 (38.4)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564 (51.4)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401 (36.5)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104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208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80.6/19.4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81.5/18.5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8391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Histology,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Ductal, NOS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Lobular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Metaplastic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823 (74.9)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211 (19.2)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793 (72.2)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241 (21.9)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27746408"/>
                  </a:ext>
                </a:extLst>
              </a:tr>
              <a:tr h="3758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Histologic grade at screening, n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Well differentiated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Moderately differentiated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Poorly differentiated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Anaplastic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205 (18.6)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686 (62.4)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146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 (6.8)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233 (21.2)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653 (59.5)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134 (12.2)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73646461"/>
                  </a:ext>
                </a:extLst>
              </a:tr>
            </a:tbl>
          </a:graphicData>
        </a:graphic>
      </p:graphicFrame>
      <p:graphicFrame>
        <p:nvGraphicFramePr>
          <p:cNvPr id="4" name="Group 3">
            <a:extLst>
              <a:ext uri="{FF2B5EF4-FFF2-40B4-BE49-F238E27FC236}">
                <a16:creationId xmlns:a16="http://schemas.microsoft.com/office/drawing/2014/main" id="{4A0DA92D-6F95-672F-8C47-B8DE42857221}"/>
              </a:ext>
            </a:extLst>
          </p:cNvPr>
          <p:cNvGraphicFramePr>
            <a:graphicFrameLocks/>
          </p:cNvGraphicFramePr>
          <p:nvPr>
            <p:extLst>
              <p:ext uri="{D42A27DB-BD31-4B8C-83A1-F6EECF244321}">
                <p14:modId xmlns:p14="http://schemas.microsoft.com/office/powerpoint/2010/main" val="3732601072"/>
              </p:ext>
            </p:extLst>
          </p:nvPr>
        </p:nvGraphicFramePr>
        <p:xfrm>
          <a:off x="6217098" y="1372537"/>
          <a:ext cx="5755233" cy="4295712"/>
        </p:xfrm>
        <a:graphic>
          <a:graphicData uri="http://schemas.openxmlformats.org/drawingml/2006/table">
            <a:tbl>
              <a:tblPr/>
              <a:tblGrid>
                <a:gridCol w="2696721">
                  <a:extLst>
                    <a:ext uri="{9D8B030D-6E8A-4147-A177-3AD203B41FA5}">
                      <a16:colId xmlns:a16="http://schemas.microsoft.com/office/drawing/2014/main" val="20000"/>
                    </a:ext>
                  </a:extLst>
                </a:gridCol>
                <a:gridCol w="1529256">
                  <a:extLst>
                    <a:ext uri="{9D8B030D-6E8A-4147-A177-3AD203B41FA5}">
                      <a16:colId xmlns:a16="http://schemas.microsoft.com/office/drawing/2014/main" val="20001"/>
                    </a:ext>
                  </a:extLst>
                </a:gridCol>
                <a:gridCol w="1529256">
                  <a:extLst>
                    <a:ext uri="{9D8B030D-6E8A-4147-A177-3AD203B41FA5}">
                      <a16:colId xmlns:a16="http://schemas.microsoft.com/office/drawing/2014/main" val="20002"/>
                    </a:ext>
                  </a:extLst>
                </a:gridCol>
              </a:tblGrid>
              <a:tr h="3754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Atezo + CT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1098)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08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tumor stage,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pT1-pT2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1024 (93.0)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1045 (95.2)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9937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Axillary nodal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577 (52.4)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390 (35.4)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134 (12.2)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573 (52.2)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390 (35.5)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135 (12.3)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208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AJCC stage at surgery,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935 (84.9)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161 (14.6)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940 (85.6)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157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(&lt;0.1)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971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Breast-conserving surgery/ mastectomy,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47.6/52.4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47.6/52.4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27746408"/>
                  </a:ext>
                </a:extLst>
              </a:tr>
              <a:tr h="3758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IC 0/IC 1, 2, or 3,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28.7/71.3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28.8/71.2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73646461"/>
                  </a:ext>
                </a:extLst>
              </a:tr>
            </a:tbl>
          </a:graphicData>
        </a:graphic>
      </p:graphicFrame>
      <p:sp>
        <p:nvSpPr>
          <p:cNvPr id="5" name="Rectangle 4">
            <a:extLst>
              <a:ext uri="{FF2B5EF4-FFF2-40B4-BE49-F238E27FC236}">
                <a16:creationId xmlns:a16="http://schemas.microsoft.com/office/drawing/2014/main" id="{C41E0301-E95B-D747-10D6-ACE32F2924CF}"/>
              </a:ext>
            </a:extLst>
          </p:cNvPr>
          <p:cNvSpPr/>
          <p:nvPr/>
        </p:nvSpPr>
        <p:spPr>
          <a:xfrm>
            <a:off x="6189841" y="5668249"/>
            <a:ext cx="5755233" cy="276999"/>
          </a:xfrm>
          <a:prstGeom prst="rect">
            <a:avLst/>
          </a:prstGeom>
        </p:spPr>
        <p:txBody>
          <a:bodyPr wrap="square">
            <a:spAutoFit/>
          </a:bodyPr>
          <a:lstStyle/>
          <a:p>
            <a:pPr marL="0" marR="0" lvl="0" indent="0" defTabSz="914400" rtl="0" eaLnBrk="1" fontAlgn="auto" latinLnBrk="0" hangingPunct="1">
              <a:lnSpc>
                <a:spcPct val="100000"/>
              </a:lnSpc>
              <a:spcBef>
                <a:spcPct val="0"/>
              </a:spcBef>
              <a:spcAft>
                <a:spcPct val="0"/>
              </a:spcAft>
              <a:buClrTx/>
              <a:buSzTx/>
              <a:buFontTx/>
              <a:buNone/>
              <a:tabLst/>
              <a:defRPr/>
            </a:pPr>
            <a:r>
              <a:rPr kumimoji="0" lang="en-US" altLang="en-US" sz="1200" b="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r>
              <a:rPr lang="en-US" altLang="en-US" sz="1200" b="0" dirty="0">
                <a:solidFill>
                  <a:srgbClr val="000000"/>
                </a:solidFill>
                <a:latin typeface="Calibri" panose="020F0502020204030204" pitchFamily="34" charset="0"/>
                <a:cs typeface="+mn-cs"/>
              </a:rPr>
              <a:t>Includes pT0, pTis, pT4, PT4b, and missing. </a:t>
            </a:r>
            <a:r>
              <a:rPr lang="en-US" altLang="en-US" sz="1200" b="0" baseline="30000" dirty="0">
                <a:solidFill>
                  <a:srgbClr val="000000"/>
                </a:solidFill>
                <a:latin typeface="Calibri" panose="020F0502020204030204" pitchFamily="34" charset="0"/>
                <a:cs typeface="+mn-cs"/>
              </a:rPr>
              <a:t>†</a:t>
            </a:r>
            <a:r>
              <a:rPr lang="en-US" altLang="en-US" sz="1200" b="0" dirty="0">
                <a:solidFill>
                  <a:srgbClr val="000000"/>
                </a:solidFill>
                <a:latin typeface="Calibri" panose="020F0502020204030204" pitchFamily="34" charset="0"/>
                <a:cs typeface="+mn-cs"/>
              </a:rPr>
              <a:t>Includes stage I and missing.  </a:t>
            </a:r>
            <a:endPar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ALEXANDRA/IMpassion030: Efficacy</a:t>
            </a:r>
            <a:endParaRPr lang="en-US" altLang="en-US" dirty="0"/>
          </a:p>
        </p:txBody>
      </p:sp>
      <p:sp>
        <p:nvSpPr>
          <p:cNvPr id="4" name="Content Placeholder 3">
            <a:extLst>
              <a:ext uri="{FF2B5EF4-FFF2-40B4-BE49-F238E27FC236}">
                <a16:creationId xmlns:a16="http://schemas.microsoft.com/office/drawing/2014/main" id="{B4B482BF-13A5-0B33-1014-0AA317D4C372}"/>
              </a:ext>
            </a:extLst>
          </p:cNvPr>
          <p:cNvSpPr>
            <a:spLocks noGrp="1"/>
          </p:cNvSpPr>
          <p:nvPr>
            <p:ph idx="1"/>
          </p:nvPr>
        </p:nvSpPr>
        <p:spPr>
          <a:xfrm>
            <a:off x="604675" y="3615100"/>
            <a:ext cx="10877529" cy="2548632"/>
          </a:xfrm>
        </p:spPr>
        <p:txBody>
          <a:bodyPr/>
          <a:lstStyle/>
          <a:p>
            <a:r>
              <a:rPr lang="en-US" sz="2400" dirty="0"/>
              <a:t>After median follow-up of ~25 mo (range: 0-53), futility was declared for the primary endpoint of iDFS in the ITT population </a:t>
            </a:r>
          </a:p>
          <a:p>
            <a:pPr lvl="1"/>
            <a:r>
              <a:rPr lang="en-US" sz="2200" dirty="0"/>
              <a:t>Similar outcomes were observed across subgroups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Ignatiadis. SABCS 2023. Abstr GS01-03.</a:t>
            </a:r>
          </a:p>
        </p:txBody>
      </p:sp>
      <p:graphicFrame>
        <p:nvGraphicFramePr>
          <p:cNvPr id="2" name="Group 3">
            <a:extLst>
              <a:ext uri="{FF2B5EF4-FFF2-40B4-BE49-F238E27FC236}">
                <a16:creationId xmlns:a16="http://schemas.microsoft.com/office/drawing/2014/main" id="{43C80441-6588-ED54-8244-C928C0833B48}"/>
              </a:ext>
            </a:extLst>
          </p:cNvPr>
          <p:cNvGraphicFramePr>
            <a:graphicFrameLocks/>
          </p:cNvGraphicFramePr>
          <p:nvPr>
            <p:extLst>
              <p:ext uri="{D42A27DB-BD31-4B8C-83A1-F6EECF244321}">
                <p14:modId xmlns:p14="http://schemas.microsoft.com/office/powerpoint/2010/main" val="1316477827"/>
              </p:ext>
            </p:extLst>
          </p:nvPr>
        </p:nvGraphicFramePr>
        <p:xfrm>
          <a:off x="723899" y="1609558"/>
          <a:ext cx="10758303" cy="1737424"/>
        </p:xfrm>
        <a:graphic>
          <a:graphicData uri="http://schemas.openxmlformats.org/drawingml/2006/table">
            <a:tbl>
              <a:tblPr/>
              <a:tblGrid>
                <a:gridCol w="2918140">
                  <a:extLst>
                    <a:ext uri="{9D8B030D-6E8A-4147-A177-3AD203B41FA5}">
                      <a16:colId xmlns:a16="http://schemas.microsoft.com/office/drawing/2014/main" val="20000"/>
                    </a:ext>
                  </a:extLst>
                </a:gridCol>
                <a:gridCol w="2431827">
                  <a:extLst>
                    <a:ext uri="{9D8B030D-6E8A-4147-A177-3AD203B41FA5}">
                      <a16:colId xmlns:a16="http://schemas.microsoft.com/office/drawing/2014/main" val="20001"/>
                    </a:ext>
                  </a:extLst>
                </a:gridCol>
                <a:gridCol w="2111201">
                  <a:extLst>
                    <a:ext uri="{9D8B030D-6E8A-4147-A177-3AD203B41FA5}">
                      <a16:colId xmlns:a16="http://schemas.microsoft.com/office/drawing/2014/main" val="20002"/>
                    </a:ext>
                  </a:extLst>
                </a:gridCol>
                <a:gridCol w="1993183">
                  <a:extLst>
                    <a:ext uri="{9D8B030D-6E8A-4147-A177-3AD203B41FA5}">
                      <a16:colId xmlns:a16="http://schemas.microsoft.com/office/drawing/2014/main" val="1904060154"/>
                    </a:ext>
                  </a:extLst>
                </a:gridCol>
                <a:gridCol w="1303952">
                  <a:extLst>
                    <a:ext uri="{9D8B030D-6E8A-4147-A177-3AD203B41FA5}">
                      <a16:colId xmlns:a16="http://schemas.microsoft.com/office/drawing/2014/main" val="3582122287"/>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Atezo + Chemotherapy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Chemotherapy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1098)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iDFS events, ITT,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127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112 (10.2)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1.12 (0.87-1.45)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iDFS events, PD-L1+,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77/785 (9.8)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73/782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1.03 (0.75-1.42)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OS events, ITT,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1.20 (0.82-1.75)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ALEXANDRA/IMpassion030: Safety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Ignatiadis. SABCS 2023. Abstr GS01-03.</a:t>
            </a:r>
          </a:p>
        </p:txBody>
      </p:sp>
      <p:graphicFrame>
        <p:nvGraphicFramePr>
          <p:cNvPr id="2" name="Group 3">
            <a:extLst>
              <a:ext uri="{FF2B5EF4-FFF2-40B4-BE49-F238E27FC236}">
                <a16:creationId xmlns:a16="http://schemas.microsoft.com/office/drawing/2014/main" id="{94800E40-AAA3-81CA-C10F-D0165B6F5450}"/>
              </a:ext>
            </a:extLst>
          </p:cNvPr>
          <p:cNvGraphicFramePr>
            <a:graphicFrameLocks/>
          </p:cNvGraphicFramePr>
          <p:nvPr>
            <p:extLst>
              <p:ext uri="{D42A27DB-BD31-4B8C-83A1-F6EECF244321}">
                <p14:modId xmlns:p14="http://schemas.microsoft.com/office/powerpoint/2010/main" val="3169536672"/>
              </p:ext>
            </p:extLst>
          </p:nvPr>
        </p:nvGraphicFramePr>
        <p:xfrm>
          <a:off x="723901" y="1603375"/>
          <a:ext cx="10758303" cy="4148413"/>
        </p:xfrm>
        <a:graphic>
          <a:graphicData uri="http://schemas.openxmlformats.org/drawingml/2006/table">
            <a:tbl>
              <a:tblPr/>
              <a:tblGrid>
                <a:gridCol w="4476847">
                  <a:extLst>
                    <a:ext uri="{9D8B030D-6E8A-4147-A177-3AD203B41FA5}">
                      <a16:colId xmlns:a16="http://schemas.microsoft.com/office/drawing/2014/main" val="20000"/>
                    </a:ext>
                  </a:extLst>
                </a:gridCol>
                <a:gridCol w="3239442">
                  <a:extLst>
                    <a:ext uri="{9D8B030D-6E8A-4147-A177-3AD203B41FA5}">
                      <a16:colId xmlns:a16="http://schemas.microsoft.com/office/drawing/2014/main" val="20001"/>
                    </a:ext>
                  </a:extLst>
                </a:gridCol>
                <a:gridCol w="3042014">
                  <a:extLst>
                    <a:ext uri="{9D8B030D-6E8A-4147-A177-3AD203B41FA5}">
                      <a16:colId xmlns:a16="http://schemas.microsoft.com/office/drawing/2014/main" val="20002"/>
                    </a:ext>
                  </a:extLst>
                </a:gridCol>
              </a:tblGrid>
              <a:tr h="6009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Atezolizumab + Chemotherapy</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1093)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Chemotherapy</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(n = 1084)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470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TEAEs,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1090 (99.7)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1073 (99.0)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19730144"/>
                  </a:ext>
                </a:extLst>
              </a:tr>
              <a:tr h="12762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Deaths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1083 (99.1)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587 (53.7)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198 (18.1)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1066 (98.3)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472 (43.5)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107 (9.9)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(&lt;0.1)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264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AEs leading to any d/c,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185 (16.9)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264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AEs leading to d/c of,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Atezolizumab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Epirubicin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Doxorubicin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Cyclophosphamide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Paclitaxel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144 (13.2)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73044784"/>
                  </a:ext>
                </a:extLst>
              </a:tr>
            </a:tbl>
          </a:graphicData>
        </a:graphic>
      </p:graphicFrame>
    </p:spTree>
    <p:extLst>
      <p:ext uri="{BB962C8B-B14F-4D97-AF65-F5344CB8AC3E}">
        <p14:creationId xmlns:p14="http://schemas.microsoft.com/office/powerpoint/2010/main" val="4244026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3">
            <a:extLst>
              <a:ext uri="{FF2B5EF4-FFF2-40B4-BE49-F238E27FC236}">
                <a16:creationId xmlns:a16="http://schemas.microsoft.com/office/drawing/2014/main" id="{94800E40-AAA3-81CA-C10F-D0165B6F5450}"/>
              </a:ext>
            </a:extLst>
          </p:cNvPr>
          <p:cNvGraphicFramePr>
            <a:graphicFrameLocks/>
          </p:cNvGraphicFramePr>
          <p:nvPr>
            <p:extLst>
              <p:ext uri="{D42A27DB-BD31-4B8C-83A1-F6EECF244321}">
                <p14:modId xmlns:p14="http://schemas.microsoft.com/office/powerpoint/2010/main" val="971676574"/>
              </p:ext>
            </p:extLst>
          </p:nvPr>
        </p:nvGraphicFramePr>
        <p:xfrm>
          <a:off x="723900" y="1420593"/>
          <a:ext cx="10750363" cy="4175808"/>
        </p:xfrm>
        <a:graphic>
          <a:graphicData uri="http://schemas.openxmlformats.org/drawingml/2006/table">
            <a:tbl>
              <a:tblPr/>
              <a:tblGrid>
                <a:gridCol w="4448410">
                  <a:extLst>
                    <a:ext uri="{9D8B030D-6E8A-4147-A177-3AD203B41FA5}">
                      <a16:colId xmlns:a16="http://schemas.microsoft.com/office/drawing/2014/main" val="20000"/>
                    </a:ext>
                  </a:extLst>
                </a:gridCol>
                <a:gridCol w="3262184">
                  <a:extLst>
                    <a:ext uri="{9D8B030D-6E8A-4147-A177-3AD203B41FA5}">
                      <a16:colId xmlns:a16="http://schemas.microsoft.com/office/drawing/2014/main" val="20001"/>
                    </a:ext>
                  </a:extLst>
                </a:gridCol>
                <a:gridCol w="3039769">
                  <a:extLst>
                    <a:ext uri="{9D8B030D-6E8A-4147-A177-3AD203B41FA5}">
                      <a16:colId xmlns:a16="http://schemas.microsoft.com/office/drawing/2014/main" val="20002"/>
                    </a:ext>
                  </a:extLst>
                </a:gridCol>
              </a:tblGrid>
              <a:tr h="2897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Atezolizumab + Chemotherapy</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1093)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Chemotherapy</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(n = 1084)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574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Most frequent TEAEs (≥20%), any grade,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73044784"/>
                  </a:ext>
                </a:extLst>
              </a:tr>
              <a:tr h="1531475">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Alopecia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ALT increased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Neutrophil count decreased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Rash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 increased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Asthenia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Constipation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WBC count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71701564"/>
                  </a:ext>
                </a:extLst>
              </a:tr>
            </a:tbl>
          </a:graphicData>
        </a:graphic>
      </p:graphicFrame>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ALEXANDRA/IMpassion030: Safety</a:t>
            </a:r>
            <a:endParaRPr lang="en-US" altLang="en-US" dirty="0"/>
          </a:p>
        </p:txBody>
      </p:sp>
      <p:sp>
        <p:nvSpPr>
          <p:cNvPr id="3" name="Content Placeholder 2">
            <a:extLst>
              <a:ext uri="{FF2B5EF4-FFF2-40B4-BE49-F238E27FC236}">
                <a16:creationId xmlns:a16="http://schemas.microsoft.com/office/drawing/2014/main" id="{0F123C2A-22BB-F1EE-93D4-C7D035A0FBEF}"/>
              </a:ext>
            </a:extLst>
          </p:cNvPr>
          <p:cNvSpPr>
            <a:spLocks noGrp="1"/>
          </p:cNvSpPr>
          <p:nvPr>
            <p:ph idx="1"/>
          </p:nvPr>
        </p:nvSpPr>
        <p:spPr>
          <a:xfrm>
            <a:off x="604675" y="5662378"/>
            <a:ext cx="10877529" cy="726326"/>
          </a:xfrm>
        </p:spPr>
        <p:txBody>
          <a:bodyPr/>
          <a:lstStyle/>
          <a:p>
            <a:r>
              <a:rPr lang="en-US" sz="2200" dirty="0"/>
              <a:t>Most frequent immune-mediated AEs in atezolizumab arm (≥5%): rash (42.7%), hepatitis (31.3%-32.8%), hypothyroidism (17.8%) were primarily low grade </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Ignatiadis. SABCS 2023. Abstr GS01-03.</a:t>
            </a:r>
          </a:p>
        </p:txBody>
      </p:sp>
    </p:spTree>
    <p:extLst>
      <p:ext uri="{BB962C8B-B14F-4D97-AF65-F5344CB8AC3E}">
        <p14:creationId xmlns:p14="http://schemas.microsoft.com/office/powerpoint/2010/main" val="2950795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ALEXANDRA/IMpassion030: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1057238" cy="4650686"/>
          </a:xfrm>
        </p:spPr>
        <p:txBody>
          <a:bodyPr/>
          <a:lstStyle/>
          <a:p>
            <a:r>
              <a:rPr lang="en-US" altLang="en-US" sz="2600" dirty="0"/>
              <a:t>In interim analysis of phase III ALEXANDRA/IMpassion030 trial in patients with stage II/III TNBC, the addition of atezolizumab to adjuvant chemotherapy not associated with improvement in iDFS</a:t>
            </a:r>
          </a:p>
          <a:p>
            <a:pPr lvl="1"/>
            <a:r>
              <a:rPr lang="en-US" altLang="en-US" sz="2400" dirty="0"/>
              <a:t>iDFS in ITT population crossed prespecified futility boundary (HR: 1.12; </a:t>
            </a:r>
            <a:br>
              <a:rPr lang="en-US" altLang="en-US" sz="2400" dirty="0"/>
            </a:br>
            <a:r>
              <a:rPr lang="en-US" altLang="en-US" sz="2400" dirty="0"/>
              <a:t>95% CI: 0.87-1.45)</a:t>
            </a:r>
          </a:p>
          <a:p>
            <a:r>
              <a:rPr lang="en-US" altLang="en-US" sz="2600" dirty="0"/>
              <a:t>Safety findings similar to established toxicity profile of atezolizumab; adding atezolizumab did not compromise administration of chemotherapy </a:t>
            </a:r>
          </a:p>
          <a:p>
            <a:r>
              <a:rPr lang="en-US" altLang="en-US" sz="2600" dirty="0"/>
              <a:t>Investigators concluded that these findings do not support addition of atezolizumab to adjuvant chemotherapy in patients with early TNBC who have received primary surgery, but does contribute to available data on the optimal role and sequencing of immune checkpoint inhibitors in TNBC</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Ignatiadis. SABCS 2023. Abstr GS01-03.</a:t>
            </a:r>
          </a:p>
        </p:txBody>
      </p:sp>
    </p:spTree>
    <p:extLst>
      <p:ext uri="{BB962C8B-B14F-4D97-AF65-F5344CB8AC3E}">
        <p14:creationId xmlns:p14="http://schemas.microsoft.com/office/powerpoint/2010/main" val="2627868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SABCS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from the conference</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extLst>
      <p:ext uri="{BB962C8B-B14F-4D97-AF65-F5344CB8AC3E}">
        <p14:creationId xmlns:p14="http://schemas.microsoft.com/office/powerpoint/2010/main" val="7307729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56M7VY3CDVN5-1449544515-2</_dlc_DocId>
    <_dlc_DocIdUrl xmlns="d54cbe69-32bd-412a-b004-9152f949605e">
      <Url>https://intranet.clinicaloptions.com/mews/oncology/ONC_2023_Breast_SABCS_CF_(PRP6838)/Capsule_Slideset__3/_layouts/15/DocIdRedir.aspx?ID=56M7VY3CDVN5-1449544515-2</Url>
      <Description>56M7VY3CDVN5-1449544515-2</Description>
    </_dlc_DocIdUrl>
    <Document_x0020_Category xmlns="ad25f290-0261-4a39-a20d-385427ef1e26">Conference Capsule Slides</Document_x0020_Category>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9865BA67CFCE447AD846E3A3C671E85" ma:contentTypeVersion="1" ma:contentTypeDescription="Create a new document." ma:contentTypeScope="" ma:versionID="5db0e9c6f1b3e3b6ad6b6bb1e1e6e115">
  <xsd:schema xmlns:xsd="http://www.w3.org/2001/XMLSchema" xmlns:xs="http://www.w3.org/2001/XMLSchema" xmlns:p="http://schemas.microsoft.com/office/2006/metadata/properties" xmlns:ns2="d54cbe69-32bd-412a-b004-9152f949605e" xmlns:ns3="ad25f290-0261-4a39-a20d-385427ef1e26" targetNamespace="http://schemas.microsoft.com/office/2006/metadata/properties" ma:root="true" ma:fieldsID="15b1aed51ed70d2c48530f9c9d3a778d" ns2:_="" ns3:_="">
    <xsd:import namespace="d54cbe69-32bd-412a-b004-9152f949605e"/>
    <xsd:import namespace="ad25f290-0261-4a39-a20d-385427ef1e26"/>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d25f290-0261-4a39-a20d-385427ef1e26"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http://schemas.openxmlformats.org/package/2006/metadata/core-properties"/>
    <ds:schemaRef ds:uri="ad25f290-0261-4a39-a20d-385427ef1e26"/>
    <ds:schemaRef ds:uri="http://schemas.microsoft.com/office/2006/documentManagement/types"/>
    <ds:schemaRef ds:uri="http://www.w3.org/XML/1998/namespace"/>
    <ds:schemaRef ds:uri="http://purl.org/dc/terms/"/>
    <ds:schemaRef ds:uri="http://schemas.microsoft.com/office/infopath/2007/PartnerControls"/>
    <ds:schemaRef ds:uri="d54cbe69-32bd-412a-b004-9152f949605e"/>
    <ds:schemaRef ds:uri="http://schemas.microsoft.com/office/2006/metadata/properties"/>
    <ds:schemaRef ds:uri="http://purl.org/dc/dcmitype/"/>
    <ds:schemaRef ds:uri="http://purl.org/dc/elements/1.1/"/>
  </ds:schemaRefs>
</ds:datastoreItem>
</file>

<file path=customXml/itemProps3.xml><?xml version="1.0" encoding="utf-8"?>
<ds:datastoreItem xmlns:ds="http://schemas.openxmlformats.org/officeDocument/2006/customXml" ds:itemID="{6FFCBF98-7EFF-4B4F-89CD-25B88C3D65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d25f290-0261-4a39-a20d-385427ef1e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B3398EC4-B772-4D6E-AD81-DC015E375202}">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1920</TotalTime>
  <Words>1748</Words>
  <Application>Microsoft Office PowerPoint</Application>
  <PresentationFormat>Widescreen</PresentationFormat>
  <Paragraphs>305</Paragraphs>
  <Slides>10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Cambria</vt:lpstr>
      <vt:lpstr>Times</vt:lpstr>
      <vt:lpstr>Wingdings</vt:lpstr>
      <vt:lpstr>2022_CCO_Template</vt:lpstr>
      <vt:lpstr>ALEXANDRA/IMpassion030: Phase III Trial of Adjuvant Chemotherapy ± Atezolizumab for  Stage II/III Triple-Negative Breast Cancer </vt:lpstr>
      <vt:lpstr>About These Slides</vt:lpstr>
      <vt:lpstr>ALEXANDRA/IMpassion030: Background</vt:lpstr>
      <vt:lpstr>ALEXANDRA/IMpassion030: Study Design</vt:lpstr>
      <vt:lpstr>ALEXANDRA/IMpassion030: Baseline Characteristics</vt:lpstr>
      <vt:lpstr>ALEXANDRA/IMpassion030: Efficacy</vt:lpstr>
      <vt:lpstr>ALEXANDRA/IMpassion030: Safety</vt:lpstr>
      <vt:lpstr>ALEXANDRA/IMpassion030: Safety</vt:lpstr>
      <vt:lpstr>ALEXANDRA/IMpassion030: Investigators’ Conclusions</vt:lpstr>
      <vt:lpstr>Go Online for More CCO  Coverage of SABCS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ALEXANDRA/IMpassion030: Phase III Trial of Adjuvant Chemotherapy ± Atezolizumab for Stage II/III Triple-Negative Breast Cancer </dc:title>
  <dc:creator>Preferred User</dc:creator>
  <cp:lastModifiedBy>jbuckley@clinicaloptions.com</cp:lastModifiedBy>
  <cp:revision>37</cp:revision>
  <cp:lastPrinted>2016-09-26T20:21:49Z</cp:lastPrinted>
  <dcterms:created xsi:type="dcterms:W3CDTF">2005-05-27T15:08:01Z</dcterms:created>
  <dcterms:modified xsi:type="dcterms:W3CDTF">2023-12-08T22:08:05Z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4f9950fd-e44a-4c60-8ded-0c3e49f62f69</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0x01010059865BA67CFCE447AD846E3A3C671E85</vt:lpwstr>
  </property>
  <property fmtid="{D5CDD505-2E9C-101B-9397-08002B2CF9AE}" pid="9" name="MediaServiceImageTags">
    <vt:lpwstr/>
  </property>
</Properties>
</file>