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566" r:id="rId5"/>
    <p:sldId id="558" r:id="rId6"/>
    <p:sldId id="567" r:id="rId7"/>
    <p:sldId id="568" r:id="rId8"/>
    <p:sldId id="569" r:id="rId9"/>
    <p:sldId id="570" r:id="rId10"/>
    <p:sldId id="571" r:id="rId11"/>
    <p:sldId id="573" r:id="rId12"/>
    <p:sldId id="574" r:id="rId13"/>
    <p:sldId id="56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29FD2F-A5C7-3C72-4DD6-81720A41B40A}" name="Allison Weckerle" initials="AW" userId="S::aweckerle@cealliance.com::2aecc5db-e215-47aa-9eb4-82d4e2a56303" providerId="AD"/>
  <p188:author id="{1931278B-F88C-B647-E238-E070D7BE622A}" name="Anna Poppa" initials="AP" userId="Anna Popp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lison Weckerle" initials="AW" lastIdx="3" clrIdx="0">
    <p:extLst>
      <p:ext uri="{19B8F6BF-5375-455C-9EA6-DF929625EA0E}">
        <p15:presenceInfo xmlns:p15="http://schemas.microsoft.com/office/powerpoint/2012/main" userId="S::aweckerle@cealliance.com::2aecc5db-e215-47aa-9eb4-82d4e2a56303" providerId="AD"/>
      </p:ext>
    </p:extLst>
  </p:cmAuthor>
  <p:cmAuthor id="2" name="Tharanee A" initials="AT" lastIdx="9" clrIdx="1">
    <p:extLst>
      <p:ext uri="{19B8F6BF-5375-455C-9EA6-DF929625EA0E}">
        <p15:presenceInfo xmlns:p15="http://schemas.microsoft.com/office/powerpoint/2012/main" userId="S::atharaneetharan@cealliance.com::83fd0352-6763-433d-a52f-7ebd5405abdb" providerId="AD"/>
      </p:ext>
    </p:extLst>
  </p:cmAuthor>
  <p:cmAuthor id="3" name="Marie Becker" initials="MB" lastIdx="12" clrIdx="2">
    <p:extLst>
      <p:ext uri="{19B8F6BF-5375-455C-9EA6-DF929625EA0E}">
        <p15:presenceInfo xmlns:p15="http://schemas.microsoft.com/office/powerpoint/2012/main" userId="d65aa0e91a5f4f86" providerId="Windows Live"/>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5" name="Jennifer Eimers" initials="JE" lastIdx="1" clrIdx="4">
    <p:extLst>
      <p:ext uri="{19B8F6BF-5375-455C-9EA6-DF929625EA0E}">
        <p15:presenceInfo xmlns:p15="http://schemas.microsoft.com/office/powerpoint/2012/main" userId="S::jeimers@clinicaloptions.com::e496f3f7-6a48-4339-9b0c-9f426a43f9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4D64C9-613B-4E5E-8583-6B2A9CEB98D1}" v="194" dt="2025-06-10T14:18:47.573"/>
    <p1510:client id="{3D61D41A-CB6B-45C2-BE7F-F8362299323E}" v="143" dt="2025-06-09T18:54:06.3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64" autoAdjust="0"/>
    <p:restoredTop sz="84838" autoAdjust="0"/>
  </p:normalViewPr>
  <p:slideViewPr>
    <p:cSldViewPr snapToGrid="0">
      <p:cViewPr varScale="1">
        <p:scale>
          <a:sx n="66" d="100"/>
          <a:sy n="66" d="100"/>
        </p:scale>
        <p:origin x="428" y="4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DF0DCD-2D45-46BB-BB81-CF4E7838BD91}" type="datetimeFigureOut">
              <a:rPr lang="en-US" smtClean="0"/>
              <a:t>6/10/2025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BEE069-B116-4C83-B12A-B4F688067FFC}" type="slidenum">
              <a:rPr lang="en-US" smtClean="0"/>
              <a:t>‹#›</a:t>
            </a:fld>
            <a:endParaRPr lang="en-US" dirty="0"/>
          </a:p>
        </p:txBody>
      </p:sp>
    </p:spTree>
    <p:extLst>
      <p:ext uri="{BB962C8B-B14F-4D97-AF65-F5344CB8AC3E}">
        <p14:creationId xmlns:p14="http://schemas.microsoft.com/office/powerpoint/2010/main" val="234979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BEE069-B116-4C83-B12A-B4F688067FFC}" type="slidenum">
              <a:rPr lang="en-US" smtClean="0"/>
              <a:t>1</a:t>
            </a:fld>
            <a:endParaRPr lang="en-US" dirty="0"/>
          </a:p>
        </p:txBody>
      </p:sp>
    </p:spTree>
    <p:extLst>
      <p:ext uri="{BB962C8B-B14F-4D97-AF65-F5344CB8AC3E}">
        <p14:creationId xmlns:p14="http://schemas.microsoft.com/office/powerpoint/2010/main" val="99420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BEE069-B116-4C83-B12A-B4F688067FFC}" type="slidenum">
              <a:rPr lang="en-US" smtClean="0"/>
              <a:t>4</a:t>
            </a:fld>
            <a:endParaRPr lang="en-US" dirty="0"/>
          </a:p>
        </p:txBody>
      </p:sp>
    </p:spTree>
    <p:extLst>
      <p:ext uri="{BB962C8B-B14F-4D97-AF65-F5344CB8AC3E}">
        <p14:creationId xmlns:p14="http://schemas.microsoft.com/office/powerpoint/2010/main" val="1955228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71699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486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03947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5406109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6555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9879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3997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32930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58377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85895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5067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29335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135518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85038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neoCARHP: Phase III Trial of De-escalated Neoadjuvant Taxane + Trastuzumab and Pertuzumab ± Carboplatin in HER2+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083902"/>
            <a:ext cx="54641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Novartis Pharmaceuticals Corporation; and Stemline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188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0BF5-4F0B-6F4B-0862-ACA0E3ECC636}"/>
              </a:ext>
            </a:extLst>
          </p:cNvPr>
          <p:cNvSpPr>
            <a:spLocks noGrp="1"/>
          </p:cNvSpPr>
          <p:nvPr>
            <p:ph type="title"/>
          </p:nvPr>
        </p:nvSpPr>
        <p:spPr/>
        <p:txBody>
          <a:bodyPr/>
          <a:lstStyle/>
          <a:p>
            <a:r>
              <a:rPr lang="en-US" dirty="0"/>
              <a:t>neoCARHP: Background</a:t>
            </a:r>
          </a:p>
        </p:txBody>
      </p:sp>
      <p:sp>
        <p:nvSpPr>
          <p:cNvPr id="3" name="Content Placeholder 2">
            <a:extLst>
              <a:ext uri="{FF2B5EF4-FFF2-40B4-BE49-F238E27FC236}">
                <a16:creationId xmlns:a16="http://schemas.microsoft.com/office/drawing/2014/main" id="{95ED83DB-2004-A75F-BA69-4DAB4A249A1F}"/>
              </a:ext>
            </a:extLst>
          </p:cNvPr>
          <p:cNvSpPr>
            <a:spLocks noGrp="1"/>
          </p:cNvSpPr>
          <p:nvPr>
            <p:ph idx="1"/>
          </p:nvPr>
        </p:nvSpPr>
        <p:spPr/>
        <p:txBody>
          <a:bodyPr/>
          <a:lstStyle/>
          <a:p>
            <a:r>
              <a:rPr lang="en-US" sz="2600" dirty="0"/>
              <a:t>For stage II/III HER2+ breast cancer, TCbHP is the preferred treatment option per international guidelines</a:t>
            </a:r>
            <a:r>
              <a:rPr lang="en-US" sz="2600" baseline="30000" dirty="0"/>
              <a:t>1-3</a:t>
            </a:r>
          </a:p>
          <a:p>
            <a:r>
              <a:rPr lang="en-US" sz="2600" dirty="0"/>
              <a:t>Addition of carboplatin to docetaxel and trastuzumab failed to improve OS, TTP, or response vs docetaxel and trastuzumab alone in patients with HER2+ metastatic breast cancer in phase III BCIRG 007 trial</a:t>
            </a:r>
            <a:r>
              <a:rPr lang="en-US" sz="2600" baseline="30000" dirty="0"/>
              <a:t>4</a:t>
            </a:r>
          </a:p>
          <a:p>
            <a:r>
              <a:rPr lang="en-US" sz="2600" dirty="0"/>
              <a:t>Phase III CALGB 9840 showed that paclitaxel + trastuzumab Q3W achieved efficacy comparable to paclitaxel QW in HER2+ breast cancer</a:t>
            </a:r>
            <a:r>
              <a:rPr lang="en-US" sz="2600" baseline="30000" dirty="0"/>
              <a:t>5</a:t>
            </a:r>
          </a:p>
          <a:p>
            <a:r>
              <a:rPr lang="en-US" sz="2600" dirty="0"/>
              <a:t>neoCARHP aimed to evaluate the safety and efficacy of de-escalated neoadjuvant taxane + trastuzumab and pertuzumab ± carboplatin in </a:t>
            </a:r>
            <a:br>
              <a:rPr lang="en-US" sz="2600" dirty="0"/>
            </a:br>
            <a:r>
              <a:rPr lang="en-US" sz="2600" dirty="0"/>
              <a:t>HER2+ EBC</a:t>
            </a:r>
            <a:r>
              <a:rPr lang="en-US" sz="2600" baseline="30000" dirty="0"/>
              <a:t>6</a:t>
            </a:r>
          </a:p>
        </p:txBody>
      </p:sp>
      <p:sp>
        <p:nvSpPr>
          <p:cNvPr id="4" name="Text Box 11">
            <a:extLst>
              <a:ext uri="{FF2B5EF4-FFF2-40B4-BE49-F238E27FC236}">
                <a16:creationId xmlns:a16="http://schemas.microsoft.com/office/drawing/2014/main" id="{CD6C2473-A312-1A14-F5FF-ED654916FB2E}"/>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1. NCCN. </a:t>
            </a:r>
            <a:r>
              <a:rPr lang="en-US" altLang="en-US" sz="1200" dirty="0">
                <a:solidFill>
                  <a:schemeClr val="bg2"/>
                </a:solidFill>
                <a:latin typeface="Calibri" panose="020F0502020204030204" pitchFamily="34" charset="0"/>
                <a:cs typeface="Arial" panose="020B0604020202020204" pitchFamily="34" charset="0"/>
              </a:rPr>
              <a:t>Clinical practice guidelines in oncology: breast cancer. v.4.2025. 2. Korde. JCO. 2021;39:1485</a:t>
            </a:r>
            <a:r>
              <a:rPr lang="it-IT" altLang="en-US" sz="1200" dirty="0">
                <a:solidFill>
                  <a:schemeClr val="bg2"/>
                </a:solidFill>
                <a:latin typeface="Calibri" panose="020F0502020204030204" pitchFamily="34" charset="0"/>
                <a:cs typeface="Arial" panose="020B0604020202020204" pitchFamily="34" charset="0"/>
              </a:rPr>
              <a:t>. 3. Loibl. Ann Oncol. 2024;35:159. </a:t>
            </a:r>
            <a:r>
              <a:rPr lang="en-US" altLang="en-US" sz="1200" dirty="0">
                <a:solidFill>
                  <a:schemeClr val="bg2"/>
                </a:solidFill>
                <a:latin typeface="Calibri" panose="020F0502020204030204" pitchFamily="34" charset="0"/>
                <a:cs typeface="Arial" panose="020B0604020202020204" pitchFamily="34" charset="0"/>
              </a:rPr>
              <a:t> 4. Valero. JCO. 2011;29:149. 5. Seidman. JCO. 2008;26:1642. 6. Wang. ASCO 2025. Abstr LBA500.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0342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F0003-E0DC-3286-FD35-548FB1321A28}"/>
              </a:ext>
            </a:extLst>
          </p:cNvPr>
          <p:cNvSpPr>
            <a:spLocks noGrp="1"/>
          </p:cNvSpPr>
          <p:nvPr>
            <p:ph type="title"/>
          </p:nvPr>
        </p:nvSpPr>
        <p:spPr/>
        <p:txBody>
          <a:bodyPr/>
          <a:lstStyle/>
          <a:p>
            <a:r>
              <a:rPr lang="en-US" dirty="0"/>
              <a:t>neoCARHP: Study Design</a:t>
            </a:r>
          </a:p>
        </p:txBody>
      </p:sp>
      <p:sp>
        <p:nvSpPr>
          <p:cNvPr id="3" name="Content Placeholder 2">
            <a:extLst>
              <a:ext uri="{FF2B5EF4-FFF2-40B4-BE49-F238E27FC236}">
                <a16:creationId xmlns:a16="http://schemas.microsoft.com/office/drawing/2014/main" id="{5504911D-CF58-B1B3-0EE6-A9A710CB822C}"/>
              </a:ext>
            </a:extLst>
          </p:cNvPr>
          <p:cNvSpPr>
            <a:spLocks noGrp="1"/>
          </p:cNvSpPr>
          <p:nvPr>
            <p:ph idx="1"/>
          </p:nvPr>
        </p:nvSpPr>
        <p:spPr/>
        <p:txBody>
          <a:bodyPr/>
          <a:lstStyle/>
          <a:p>
            <a:r>
              <a:rPr lang="en-US" sz="2400" dirty="0"/>
              <a:t>Multicenter, open-label, randomized noninferiority phase III study</a:t>
            </a:r>
          </a:p>
          <a:p>
            <a:endParaRPr lang="en-US" sz="2200" dirty="0"/>
          </a:p>
          <a:p>
            <a:endParaRPr lang="en-US" sz="2200" dirty="0"/>
          </a:p>
          <a:p>
            <a:endParaRPr lang="en-US" sz="2200" dirty="0"/>
          </a:p>
          <a:p>
            <a:endParaRPr lang="en-US" sz="2200" dirty="0"/>
          </a:p>
          <a:p>
            <a:endParaRPr lang="en-US" sz="2200" dirty="0"/>
          </a:p>
          <a:p>
            <a:endParaRPr lang="en-US" sz="2200" b="1" dirty="0"/>
          </a:p>
          <a:p>
            <a:r>
              <a:rPr lang="en-US" sz="2400" b="1" dirty="0"/>
              <a:t>Primary endpoint: </a:t>
            </a:r>
            <a:r>
              <a:rPr lang="en-US" sz="2400" dirty="0"/>
              <a:t>pCR (ypT0/is ypN0) among all patients receiving ≥1 dose of tx</a:t>
            </a:r>
          </a:p>
          <a:p>
            <a:r>
              <a:rPr lang="en-US" sz="2400" b="1" dirty="0"/>
              <a:t>Key secondary endpoints: </a:t>
            </a:r>
            <a:r>
              <a:rPr lang="en-US" sz="2400" dirty="0"/>
              <a:t>EFS, DFS, OS, clinical response during neoadjuvant therapy, safety</a:t>
            </a:r>
          </a:p>
        </p:txBody>
      </p:sp>
      <p:sp>
        <p:nvSpPr>
          <p:cNvPr id="4" name="Text Box 11">
            <a:extLst>
              <a:ext uri="{FF2B5EF4-FFF2-40B4-BE49-F238E27FC236}">
                <a16:creationId xmlns:a16="http://schemas.microsoft.com/office/drawing/2014/main" id="{DA234EBE-71CB-F78D-CD79-BFBD423646C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NCT04858529. </a:t>
            </a:r>
            <a:r>
              <a:rPr lang="en-US" altLang="en-US" sz="1200" dirty="0">
                <a:solidFill>
                  <a:schemeClr val="bg2"/>
                </a:solidFill>
                <a:latin typeface="Calibri" panose="020F0502020204030204" pitchFamily="34" charset="0"/>
                <a:cs typeface="Arial" panose="020B0604020202020204" pitchFamily="34" charset="0"/>
              </a:rPr>
              <a:t>Wang. ASCO 2025. Abstr LBA500.</a:t>
            </a:r>
            <a:r>
              <a:rPr lang="en-US" altLang="en-US" sz="120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BADB5A6E-4E96-0B22-FD80-B56B0B3FE43A}"/>
              </a:ext>
            </a:extLst>
          </p:cNvPr>
          <p:cNvSpPr txBox="1"/>
          <p:nvPr/>
        </p:nvSpPr>
        <p:spPr bwMode="auto">
          <a:xfrm>
            <a:off x="639048" y="2985623"/>
            <a:ext cx="37461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Adults with untreated stage II-IIIC HER+ breast cancer; ECOG PS 0/1</a:t>
            </a:r>
          </a:p>
          <a:p>
            <a:pPr algn="ctr">
              <a:lnSpc>
                <a:spcPct val="100000"/>
              </a:lnSpc>
              <a:spcAft>
                <a:spcPct val="0"/>
              </a:spcAft>
              <a:buClrTx/>
              <a:buFontTx/>
              <a:buNone/>
            </a:pPr>
            <a:r>
              <a:rPr lang="en-US" dirty="0">
                <a:solidFill>
                  <a:schemeClr val="bg1"/>
                </a:solidFill>
                <a:latin typeface="Calibri" panose="020F0502020204030204" pitchFamily="34" charset="0"/>
              </a:rPr>
              <a:t>(N = 774) </a:t>
            </a:r>
            <a:endParaRPr lang="en-US" b="0" dirty="0">
              <a:solidFill>
                <a:schemeClr val="bg1"/>
              </a:solidFill>
              <a:latin typeface="Calibri" panose="020F0502020204030204" pitchFamily="34" charset="0"/>
            </a:endParaRPr>
          </a:p>
        </p:txBody>
      </p:sp>
      <p:cxnSp>
        <p:nvCxnSpPr>
          <p:cNvPr id="7" name="Straight Arrow Connector 6">
            <a:extLst>
              <a:ext uri="{FF2B5EF4-FFF2-40B4-BE49-F238E27FC236}">
                <a16:creationId xmlns:a16="http://schemas.microsoft.com/office/drawing/2014/main" id="{96CC9382-16BE-0481-6257-10A4EF485547}"/>
              </a:ext>
            </a:extLst>
          </p:cNvPr>
          <p:cNvCxnSpPr/>
          <p:nvPr/>
        </p:nvCxnSpPr>
        <p:spPr bwMode="auto">
          <a:xfrm flipV="1">
            <a:off x="4419601" y="2944368"/>
            <a:ext cx="454151" cy="301752"/>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7D9C3090-AC78-9B85-4F8B-759CBBAB58DA}"/>
              </a:ext>
            </a:extLst>
          </p:cNvPr>
          <p:cNvCxnSpPr>
            <a:cxnSpLocks/>
          </p:cNvCxnSpPr>
          <p:nvPr/>
        </p:nvCxnSpPr>
        <p:spPr bwMode="auto">
          <a:xfrm>
            <a:off x="4419601" y="3429000"/>
            <a:ext cx="454151" cy="230391"/>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3CF60973-949A-C949-9F3E-64F4E4350AF6}"/>
              </a:ext>
            </a:extLst>
          </p:cNvPr>
          <p:cNvCxnSpPr/>
          <p:nvPr/>
        </p:nvCxnSpPr>
        <p:spPr bwMode="auto">
          <a:xfrm>
            <a:off x="4492753" y="2338137"/>
            <a:ext cx="0" cy="640080"/>
          </a:xfrm>
          <a:prstGeom prst="straightConnector1">
            <a:avLst/>
          </a:prstGeom>
          <a:noFill/>
          <a:ln w="28575" cap="flat" cmpd="sng" algn="ctr">
            <a:solidFill>
              <a:schemeClr val="bg1"/>
            </a:solidFill>
            <a:prstDash val="dash"/>
            <a:round/>
            <a:headEnd type="none" w="med" len="med"/>
            <a:tailEnd type="triangle"/>
          </a:ln>
          <a:effectLst/>
        </p:spPr>
      </p:cxnSp>
      <p:sp>
        <p:nvSpPr>
          <p:cNvPr id="12" name="TextBox 11">
            <a:extLst>
              <a:ext uri="{FF2B5EF4-FFF2-40B4-BE49-F238E27FC236}">
                <a16:creationId xmlns:a16="http://schemas.microsoft.com/office/drawing/2014/main" id="{AA873A43-31E3-AB14-96B4-6072320D9399}"/>
              </a:ext>
            </a:extLst>
          </p:cNvPr>
          <p:cNvSpPr txBox="1"/>
          <p:nvPr/>
        </p:nvSpPr>
        <p:spPr bwMode="auto">
          <a:xfrm>
            <a:off x="2741677" y="1842218"/>
            <a:ext cx="36472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hormone status and nodal status (negative vs positive) </a:t>
            </a:r>
          </a:p>
        </p:txBody>
      </p:sp>
      <p:sp>
        <p:nvSpPr>
          <p:cNvPr id="13" name="TextBox 12">
            <a:extLst>
              <a:ext uri="{FF2B5EF4-FFF2-40B4-BE49-F238E27FC236}">
                <a16:creationId xmlns:a16="http://schemas.microsoft.com/office/drawing/2014/main" id="{383844C9-6BD7-8CDA-68A8-F955338228E5}"/>
              </a:ext>
            </a:extLst>
          </p:cNvPr>
          <p:cNvSpPr txBox="1"/>
          <p:nvPr/>
        </p:nvSpPr>
        <p:spPr bwMode="auto">
          <a:xfrm>
            <a:off x="5041393" y="3429001"/>
            <a:ext cx="3647285" cy="923330"/>
          </a:xfrm>
          <a:prstGeom prst="rect">
            <a:avLst/>
          </a:prstGeom>
          <a:solidFill>
            <a:schemeClr val="accent3"/>
          </a:solidFill>
          <a:ln>
            <a:noFill/>
          </a:ln>
        </p:spPr>
        <p:txBody>
          <a:bodyPr wrap="square" rtlCol="0">
            <a:spAutoFit/>
          </a:bodyPr>
          <a:lstStyle/>
          <a:p>
            <a:pPr algn="ctr">
              <a:lnSpc>
                <a:spcPct val="100000"/>
              </a:lnSpc>
              <a:spcAft>
                <a:spcPct val="0"/>
              </a:spcAft>
              <a:buClrTx/>
              <a:buFontTx/>
              <a:buNone/>
            </a:pPr>
            <a:r>
              <a:rPr lang="en-US" b="1" dirty="0">
                <a:latin typeface="Calibri" panose="020F0502020204030204" pitchFamily="34" charset="0"/>
              </a:rPr>
              <a:t>THP*</a:t>
            </a:r>
            <a:r>
              <a:rPr lang="en-US" b="0" dirty="0">
                <a:latin typeface="Calibri" panose="020F0502020204030204" pitchFamily="34" charset="0"/>
              </a:rPr>
              <a:t> + </a:t>
            </a:r>
            <a:r>
              <a:rPr lang="en-US" b="1" dirty="0">
                <a:latin typeface="Calibri" panose="020F0502020204030204" pitchFamily="34" charset="0"/>
              </a:rPr>
              <a:t>Carboplatin </a:t>
            </a:r>
            <a:r>
              <a:rPr lang="en-US" b="0" dirty="0">
                <a:latin typeface="Calibri" panose="020F0502020204030204" pitchFamily="34" charset="0"/>
              </a:rPr>
              <a:t>IV </a:t>
            </a:r>
            <a:br>
              <a:rPr lang="en-US" b="0" dirty="0">
                <a:latin typeface="Calibri" panose="020F0502020204030204" pitchFamily="34" charset="0"/>
              </a:rPr>
            </a:br>
            <a:r>
              <a:rPr lang="en-US" b="0" dirty="0">
                <a:latin typeface="Calibri" panose="020F0502020204030204" pitchFamily="34" charset="0"/>
              </a:rPr>
              <a:t>AUC 6 mg/mL/min</a:t>
            </a:r>
            <a:r>
              <a:rPr lang="en-US" dirty="0">
                <a:latin typeface="Calibri" panose="020F0502020204030204" pitchFamily="34" charset="0"/>
              </a:rPr>
              <a:t> (</a:t>
            </a:r>
            <a:r>
              <a:rPr lang="en-US" b="1" dirty="0">
                <a:latin typeface="Calibri" panose="020F0502020204030204" pitchFamily="34" charset="0"/>
              </a:rPr>
              <a:t>TCbHP</a:t>
            </a:r>
            <a:r>
              <a:rPr lang="en-US" dirty="0">
                <a:latin typeface="Calibri" panose="020F0502020204030204" pitchFamily="34" charset="0"/>
              </a:rPr>
              <a:t>) x6 Q3W </a:t>
            </a:r>
            <a:endParaRPr lang="en-US" b="0" dirty="0">
              <a:latin typeface="Calibri" panose="020F0502020204030204" pitchFamily="34" charset="0"/>
            </a:endParaRPr>
          </a:p>
          <a:p>
            <a:pPr algn="ctr">
              <a:lnSpc>
                <a:spcPct val="100000"/>
              </a:lnSpc>
              <a:spcAft>
                <a:spcPct val="0"/>
              </a:spcAft>
              <a:buClrTx/>
              <a:buFontTx/>
              <a:buNone/>
            </a:pPr>
            <a:r>
              <a:rPr lang="en-US" dirty="0">
                <a:latin typeface="Calibri" panose="020F0502020204030204" pitchFamily="34" charset="0"/>
              </a:rPr>
              <a:t>(n = 387)</a:t>
            </a:r>
            <a:endParaRPr lang="en-US" b="0" dirty="0">
              <a:latin typeface="Calibri" panose="020F0502020204030204" pitchFamily="34" charset="0"/>
            </a:endParaRPr>
          </a:p>
        </p:txBody>
      </p:sp>
      <p:sp>
        <p:nvSpPr>
          <p:cNvPr id="15" name="Rectangle 14">
            <a:extLst>
              <a:ext uri="{FF2B5EF4-FFF2-40B4-BE49-F238E27FC236}">
                <a16:creationId xmlns:a16="http://schemas.microsoft.com/office/drawing/2014/main" id="{EB48334C-F67C-3067-B0EC-71A4514F9DDD}"/>
              </a:ext>
            </a:extLst>
          </p:cNvPr>
          <p:cNvSpPr/>
          <p:nvPr/>
        </p:nvSpPr>
        <p:spPr bwMode="auto">
          <a:xfrm>
            <a:off x="5036757" y="2347460"/>
            <a:ext cx="3647285" cy="923544"/>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THP</a:t>
            </a:r>
            <a:r>
              <a:rPr lang="en-US" sz="1800" b="0" dirty="0">
                <a:solidFill>
                  <a:schemeClr val="tx1"/>
                </a:solidFill>
                <a:latin typeface="Calibri" panose="020F0502020204030204" pitchFamily="34" charset="0"/>
              </a:rPr>
              <a:t>* x6 Q3W</a:t>
            </a:r>
            <a:br>
              <a:rPr lang="en-US" sz="1800" b="0" dirty="0">
                <a:solidFill>
                  <a:schemeClr val="tx1"/>
                </a:solidFill>
                <a:latin typeface="Calibri" panose="020F0502020204030204" pitchFamily="34" charset="0"/>
              </a:rPr>
            </a:br>
            <a:r>
              <a:rPr lang="en-US" sz="1800" b="0" dirty="0">
                <a:solidFill>
                  <a:schemeClr val="tx1"/>
                </a:solidFill>
                <a:latin typeface="Calibri" panose="020F0502020204030204" pitchFamily="34" charset="0"/>
              </a:rPr>
              <a:t>(n = 387)</a:t>
            </a:r>
          </a:p>
        </p:txBody>
      </p:sp>
      <p:sp>
        <p:nvSpPr>
          <p:cNvPr id="17" name="TextBox 16">
            <a:extLst>
              <a:ext uri="{FF2B5EF4-FFF2-40B4-BE49-F238E27FC236}">
                <a16:creationId xmlns:a16="http://schemas.microsoft.com/office/drawing/2014/main" id="{1036CF48-4F93-C2DD-1D48-DD5358A01688}"/>
              </a:ext>
            </a:extLst>
          </p:cNvPr>
          <p:cNvSpPr txBox="1"/>
          <p:nvPr/>
        </p:nvSpPr>
        <p:spPr bwMode="auto">
          <a:xfrm>
            <a:off x="4957065" y="4352331"/>
            <a:ext cx="44877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*Investigator’s choice </a:t>
            </a:r>
            <a:r>
              <a:rPr lang="en-US" sz="1400" dirty="0">
                <a:solidFill>
                  <a:schemeClr val="bg1"/>
                </a:solidFill>
                <a:latin typeface="Calibri" panose="020F0502020204030204" pitchFamily="34" charset="0"/>
              </a:rPr>
              <a:t>of d</a:t>
            </a:r>
            <a:r>
              <a:rPr lang="en-US" sz="1400" b="0" dirty="0">
                <a:solidFill>
                  <a:schemeClr val="bg1"/>
                </a:solidFill>
                <a:latin typeface="Calibri" panose="020F0502020204030204" pitchFamily="34" charset="0"/>
              </a:rPr>
              <a:t>ocetaxel, paclitaxel, or nab-paclitaxel + trastuzumab IV 6 mg/kg (loading dose 8 mg/kg) + pertuzumab IV 420 mg (loading dose 840 mg).</a:t>
            </a:r>
          </a:p>
        </p:txBody>
      </p:sp>
      <p:cxnSp>
        <p:nvCxnSpPr>
          <p:cNvPr id="20" name="Straight Arrow Connector 19">
            <a:extLst>
              <a:ext uri="{FF2B5EF4-FFF2-40B4-BE49-F238E27FC236}">
                <a16:creationId xmlns:a16="http://schemas.microsoft.com/office/drawing/2014/main" id="{D927A2B5-A01C-C0F4-B03E-FC7A6A075C20}"/>
              </a:ext>
            </a:extLst>
          </p:cNvPr>
          <p:cNvCxnSpPr/>
          <p:nvPr/>
        </p:nvCxnSpPr>
        <p:spPr bwMode="auto">
          <a:xfrm>
            <a:off x="8897112" y="3337560"/>
            <a:ext cx="64008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C2D527B2-3947-5BD3-3D0C-2904C6EF7415}"/>
              </a:ext>
            </a:extLst>
          </p:cNvPr>
          <p:cNvSpPr txBox="1"/>
          <p:nvPr/>
        </p:nvSpPr>
        <p:spPr bwMode="auto">
          <a:xfrm>
            <a:off x="9824093" y="3168283"/>
            <a:ext cx="1161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i="1" dirty="0">
                <a:solidFill>
                  <a:schemeClr val="bg1"/>
                </a:solidFill>
                <a:latin typeface="Calibri" panose="020F0502020204030204" pitchFamily="34" charset="0"/>
              </a:rPr>
              <a:t>Surgery</a:t>
            </a:r>
            <a:endParaRPr lang="en-US" b="0"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58413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7D050-35D8-EF54-B372-43D9E99DBD67}"/>
              </a:ext>
            </a:extLst>
          </p:cNvPr>
          <p:cNvSpPr>
            <a:spLocks noGrp="1"/>
          </p:cNvSpPr>
          <p:nvPr>
            <p:ph type="title"/>
          </p:nvPr>
        </p:nvSpPr>
        <p:spPr/>
        <p:txBody>
          <a:bodyPr/>
          <a:lstStyle/>
          <a:p>
            <a:r>
              <a:rPr lang="en-US" dirty="0"/>
              <a:t>neoCARHP: Baseline Characteristics</a:t>
            </a:r>
          </a:p>
        </p:txBody>
      </p:sp>
      <p:sp>
        <p:nvSpPr>
          <p:cNvPr id="3" name="Text Box 11">
            <a:extLst>
              <a:ext uri="{FF2B5EF4-FFF2-40B4-BE49-F238E27FC236}">
                <a16:creationId xmlns:a16="http://schemas.microsoft.com/office/drawing/2014/main" id="{70D52CC7-6015-884A-BF02-9A8CCCF8463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chemeClr val="bg2"/>
                </a:solidFill>
                <a:latin typeface="Calibri" panose="020F0502020204030204" pitchFamily="34" charset="0"/>
                <a:cs typeface="Arial" panose="020B0604020202020204" pitchFamily="34" charset="0"/>
              </a:rPr>
              <a:t>Wang. ASCO 2025. Abstr LBA500.</a:t>
            </a:r>
            <a:r>
              <a:rPr lang="en-US" altLang="en-US" sz="120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Table 3">
            <a:extLst>
              <a:ext uri="{FF2B5EF4-FFF2-40B4-BE49-F238E27FC236}">
                <a16:creationId xmlns:a16="http://schemas.microsoft.com/office/drawing/2014/main" id="{C6AB816C-F95B-6294-E353-D59B4BE5A3D3}"/>
              </a:ext>
            </a:extLst>
          </p:cNvPr>
          <p:cNvGraphicFramePr>
            <a:graphicFrameLocks noGrp="1"/>
          </p:cNvGraphicFramePr>
          <p:nvPr>
            <p:extLst>
              <p:ext uri="{D42A27DB-BD31-4B8C-83A1-F6EECF244321}">
                <p14:modId xmlns:p14="http://schemas.microsoft.com/office/powerpoint/2010/main" val="433479450"/>
              </p:ext>
            </p:extLst>
          </p:nvPr>
        </p:nvGraphicFramePr>
        <p:xfrm>
          <a:off x="723899" y="1590822"/>
          <a:ext cx="5205635" cy="4754880"/>
        </p:xfrm>
        <a:graphic>
          <a:graphicData uri="http://schemas.openxmlformats.org/drawingml/2006/table">
            <a:tbl>
              <a:tblPr firstRow="1" bandRow="1">
                <a:tableStyleId>{5C22544A-7EE6-4342-B048-85BDC9FD1C3A}</a:tableStyleId>
              </a:tblPr>
              <a:tblGrid>
                <a:gridCol w="2651202">
                  <a:extLst>
                    <a:ext uri="{9D8B030D-6E8A-4147-A177-3AD203B41FA5}">
                      <a16:colId xmlns:a16="http://schemas.microsoft.com/office/drawing/2014/main" val="1232325965"/>
                    </a:ext>
                  </a:extLst>
                </a:gridCol>
                <a:gridCol w="1301740">
                  <a:extLst>
                    <a:ext uri="{9D8B030D-6E8A-4147-A177-3AD203B41FA5}">
                      <a16:colId xmlns:a16="http://schemas.microsoft.com/office/drawing/2014/main" val="1189507501"/>
                    </a:ext>
                  </a:extLst>
                </a:gridCol>
                <a:gridCol w="1252693">
                  <a:extLst>
                    <a:ext uri="{9D8B030D-6E8A-4147-A177-3AD203B41FA5}">
                      <a16:colId xmlns:a16="http://schemas.microsoft.com/office/drawing/2014/main" val="2191890712"/>
                    </a:ext>
                  </a:extLst>
                </a:gridCol>
              </a:tblGrid>
              <a:tr h="266582">
                <a:tc>
                  <a:txBody>
                    <a:bodyPr/>
                    <a:lstStyle/>
                    <a:p>
                      <a:r>
                        <a:rPr lang="en-US" sz="1600" dirty="0"/>
                        <a:t>Characteristic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THP</a:t>
                      </a:r>
                    </a:p>
                    <a:p>
                      <a:pPr algn="ctr"/>
                      <a:r>
                        <a:rPr lang="en-US" sz="1600" dirty="0"/>
                        <a:t>(n = 382)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TCbHP</a:t>
                      </a:r>
                    </a:p>
                    <a:p>
                      <a:pPr algn="ctr"/>
                      <a:r>
                        <a:rPr lang="en-US" sz="1600" dirty="0"/>
                        <a:t>(n = 384)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63088486"/>
                  </a:ext>
                </a:extLst>
              </a:tr>
              <a:tr h="170706">
                <a:tc>
                  <a:txBody>
                    <a:bodyPr/>
                    <a:lstStyle/>
                    <a:p>
                      <a:r>
                        <a:rPr lang="en-US" sz="1400" dirty="0">
                          <a:solidFill>
                            <a:schemeClr val="bg1"/>
                          </a:solidFill>
                        </a:rPr>
                        <a:t>Median age, yr (IQR)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52 (45-58)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51 (44-56)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894527"/>
                  </a:ext>
                </a:extLst>
              </a:tr>
              <a:tr h="336735">
                <a:tc>
                  <a:txBody>
                    <a:bodyPr/>
                    <a:lstStyle/>
                    <a:p>
                      <a:r>
                        <a:rPr lang="en-US" sz="1400" dirty="0">
                          <a:solidFill>
                            <a:schemeClr val="bg1"/>
                          </a:solidFill>
                        </a:rPr>
                        <a:t>Menopausal status, n (%)</a:t>
                      </a:r>
                    </a:p>
                    <a:p>
                      <a:pPr marL="285750" indent="-285750">
                        <a:buFont typeface="Wingdings" panose="05000000000000000000" pitchFamily="2" charset="2"/>
                        <a:buChar char="§"/>
                      </a:pPr>
                      <a:r>
                        <a:rPr lang="en-US" sz="1400" dirty="0">
                          <a:solidFill>
                            <a:schemeClr val="bg1"/>
                          </a:solidFill>
                        </a:rPr>
                        <a:t>Premenopausal</a:t>
                      </a:r>
                    </a:p>
                    <a:p>
                      <a:pPr marL="285750" indent="-285750">
                        <a:buFont typeface="Wingdings" panose="05000000000000000000" pitchFamily="2" charset="2"/>
                        <a:buChar char="§"/>
                      </a:pPr>
                      <a:r>
                        <a:rPr lang="en-US" sz="1400" dirty="0">
                          <a:solidFill>
                            <a:schemeClr val="bg1"/>
                          </a:solidFill>
                        </a:rPr>
                        <a:t>Postmenopausal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191 (50.0)</a:t>
                      </a:r>
                    </a:p>
                    <a:p>
                      <a:pPr algn="ctr"/>
                      <a:r>
                        <a:rPr lang="en-US" sz="1400" dirty="0">
                          <a:solidFill>
                            <a:schemeClr val="bg1"/>
                          </a:solidFill>
                        </a:rPr>
                        <a:t>191 (50.0)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200 (52.1)</a:t>
                      </a:r>
                    </a:p>
                    <a:p>
                      <a:pPr algn="ctr"/>
                      <a:r>
                        <a:rPr lang="en-US" sz="1400" dirty="0">
                          <a:solidFill>
                            <a:schemeClr val="bg1"/>
                          </a:solidFill>
                        </a:rPr>
                        <a:t>184 (47.9)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72215639"/>
                  </a:ext>
                </a:extLst>
              </a:tr>
              <a:tr h="336735">
                <a:tc>
                  <a:txBody>
                    <a:bodyPr/>
                    <a:lstStyle/>
                    <a:p>
                      <a:r>
                        <a:rPr lang="en-US" sz="1400" dirty="0">
                          <a:solidFill>
                            <a:schemeClr val="bg1"/>
                          </a:solidFill>
                        </a:rPr>
                        <a:t>T stage, n (%)</a:t>
                      </a:r>
                    </a:p>
                    <a:p>
                      <a:pPr marL="285750" indent="-285750">
                        <a:buFont typeface="Wingdings" panose="05000000000000000000" pitchFamily="2" charset="2"/>
                        <a:buChar char="§"/>
                      </a:pPr>
                      <a:r>
                        <a:rPr lang="en-US" sz="1400" dirty="0">
                          <a:solidFill>
                            <a:schemeClr val="bg1"/>
                          </a:solidFill>
                        </a:rPr>
                        <a:t>T1-2</a:t>
                      </a:r>
                    </a:p>
                    <a:p>
                      <a:pPr marL="285750" indent="-285750">
                        <a:buFont typeface="Wingdings" panose="05000000000000000000" pitchFamily="2" charset="2"/>
                        <a:buChar char="§"/>
                      </a:pPr>
                      <a:r>
                        <a:rPr lang="en-US" sz="1400" dirty="0">
                          <a:solidFill>
                            <a:schemeClr val="bg1"/>
                          </a:solidFill>
                        </a:rPr>
                        <a:t>T3-4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311 (81.4)</a:t>
                      </a:r>
                    </a:p>
                    <a:p>
                      <a:pPr algn="ctr"/>
                      <a:r>
                        <a:rPr lang="en-US" sz="1400" dirty="0">
                          <a:solidFill>
                            <a:schemeClr val="bg1"/>
                          </a:solidFill>
                        </a:rPr>
                        <a:t>71 (18.6)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302 (78.6)</a:t>
                      </a:r>
                    </a:p>
                    <a:p>
                      <a:pPr algn="ctr"/>
                      <a:r>
                        <a:rPr lang="en-US" sz="1400" dirty="0">
                          <a:solidFill>
                            <a:schemeClr val="bg1"/>
                          </a:solidFill>
                        </a:rPr>
                        <a:t>82 (21.4)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04565512"/>
                  </a:ext>
                </a:extLst>
              </a:tr>
              <a:tr h="336735">
                <a:tc>
                  <a:txBody>
                    <a:bodyPr/>
                    <a:lstStyle/>
                    <a:p>
                      <a:r>
                        <a:rPr lang="en-US" sz="1400" dirty="0">
                          <a:solidFill>
                            <a:schemeClr val="bg1"/>
                          </a:solidFill>
                        </a:rPr>
                        <a:t>Nodal status, n (%)</a:t>
                      </a:r>
                    </a:p>
                    <a:p>
                      <a:pPr marL="285750" indent="-285750">
                        <a:buFont typeface="Wingdings" panose="05000000000000000000" pitchFamily="2" charset="2"/>
                        <a:buChar char="§"/>
                      </a:pPr>
                      <a:r>
                        <a:rPr lang="en-US" sz="1400" dirty="0">
                          <a:solidFill>
                            <a:schemeClr val="bg1"/>
                          </a:solidFill>
                        </a:rPr>
                        <a:t>Negative</a:t>
                      </a:r>
                    </a:p>
                    <a:p>
                      <a:pPr marL="285750" indent="-285750">
                        <a:buFont typeface="Wingdings" panose="05000000000000000000" pitchFamily="2" charset="2"/>
                        <a:buChar char="§"/>
                      </a:pPr>
                      <a:r>
                        <a:rPr lang="en-US" sz="1400" dirty="0">
                          <a:solidFill>
                            <a:schemeClr val="bg1"/>
                          </a:solidFill>
                        </a:rPr>
                        <a:t>Positive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137 (35.9)</a:t>
                      </a:r>
                    </a:p>
                    <a:p>
                      <a:pPr algn="ctr"/>
                      <a:r>
                        <a:rPr lang="en-US" sz="1400" dirty="0">
                          <a:solidFill>
                            <a:schemeClr val="bg1"/>
                          </a:solidFill>
                        </a:rPr>
                        <a:t>245 (64.1)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138 (35.9)</a:t>
                      </a:r>
                    </a:p>
                    <a:p>
                      <a:pPr algn="ctr"/>
                      <a:r>
                        <a:rPr lang="en-US" sz="1400" dirty="0">
                          <a:solidFill>
                            <a:schemeClr val="bg1"/>
                          </a:solidFill>
                        </a:rPr>
                        <a:t>246 (64.1)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83660332"/>
                  </a:ext>
                </a:extLst>
              </a:tr>
              <a:tr h="336735">
                <a:tc>
                  <a:txBody>
                    <a:bodyPr/>
                    <a:lstStyle/>
                    <a:p>
                      <a:r>
                        <a:rPr lang="en-US" sz="1400" dirty="0">
                          <a:solidFill>
                            <a:schemeClr val="bg1"/>
                          </a:solidFill>
                        </a:rPr>
                        <a:t>Disease stage, n (%)</a:t>
                      </a:r>
                    </a:p>
                    <a:p>
                      <a:pPr marL="285750" indent="-285750">
                        <a:buFont typeface="Wingdings" panose="05000000000000000000" pitchFamily="2" charset="2"/>
                        <a:buChar char="§"/>
                      </a:pPr>
                      <a:r>
                        <a:rPr lang="en-US" sz="1400" dirty="0">
                          <a:solidFill>
                            <a:schemeClr val="bg1"/>
                          </a:solidFill>
                        </a:rPr>
                        <a:t>II</a:t>
                      </a:r>
                    </a:p>
                    <a:p>
                      <a:pPr marL="285750" indent="-285750">
                        <a:buFont typeface="Wingdings" panose="05000000000000000000" pitchFamily="2" charset="2"/>
                        <a:buChar char="§"/>
                      </a:pPr>
                      <a:r>
                        <a:rPr lang="en-US" sz="1400" dirty="0">
                          <a:solidFill>
                            <a:schemeClr val="bg1"/>
                          </a:solidFill>
                        </a:rPr>
                        <a:t>III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294 (77.0)</a:t>
                      </a:r>
                    </a:p>
                    <a:p>
                      <a:pPr algn="ctr"/>
                      <a:r>
                        <a:rPr lang="en-US" sz="1400" dirty="0">
                          <a:solidFill>
                            <a:schemeClr val="bg1"/>
                          </a:solidFill>
                        </a:rPr>
                        <a:t>88 (23.0)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275 (71.6)</a:t>
                      </a:r>
                    </a:p>
                    <a:p>
                      <a:pPr algn="ctr"/>
                      <a:r>
                        <a:rPr lang="en-US" sz="1400" dirty="0">
                          <a:solidFill>
                            <a:schemeClr val="bg1"/>
                          </a:solidFill>
                        </a:rPr>
                        <a:t>109 (28.4)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22271847"/>
                  </a:ext>
                </a:extLst>
              </a:tr>
              <a:tr h="434950">
                <a:tc>
                  <a:txBody>
                    <a:bodyPr/>
                    <a:lstStyle/>
                    <a:p>
                      <a:pPr marL="0" indent="0">
                        <a:buFont typeface="Wingdings" panose="05000000000000000000" pitchFamily="2" charset="2"/>
                        <a:buNone/>
                      </a:pPr>
                      <a:r>
                        <a:rPr lang="en-US" sz="1400" dirty="0">
                          <a:solidFill>
                            <a:schemeClr val="bg1"/>
                          </a:solidFill>
                        </a:rPr>
                        <a:t>Histologic type, n (%)</a:t>
                      </a:r>
                    </a:p>
                    <a:p>
                      <a:pPr marL="285750" indent="-285750">
                        <a:buFont typeface="Wingdings" panose="05000000000000000000" pitchFamily="2" charset="2"/>
                        <a:buChar char="§"/>
                      </a:pPr>
                      <a:r>
                        <a:rPr lang="en-US" sz="1400" dirty="0">
                          <a:solidFill>
                            <a:schemeClr val="bg1"/>
                          </a:solidFill>
                        </a:rPr>
                        <a:t>Ductal</a:t>
                      </a:r>
                    </a:p>
                    <a:p>
                      <a:pPr marL="285750" indent="-285750">
                        <a:buFont typeface="Wingdings" panose="05000000000000000000" pitchFamily="2" charset="2"/>
                        <a:buChar char="§"/>
                      </a:pPr>
                      <a:r>
                        <a:rPr lang="en-US" sz="1400" dirty="0">
                          <a:solidFill>
                            <a:schemeClr val="bg1"/>
                          </a:solidFill>
                        </a:rPr>
                        <a:t>Lobular</a:t>
                      </a:r>
                    </a:p>
                    <a:p>
                      <a:pPr marL="285750" indent="-285750">
                        <a:buFont typeface="Wingdings" panose="05000000000000000000" pitchFamily="2" charset="2"/>
                        <a:buChar char="§"/>
                      </a:pPr>
                      <a:r>
                        <a:rPr lang="en-US" sz="1400" dirty="0">
                          <a:solidFill>
                            <a:schemeClr val="bg1"/>
                          </a:solidFill>
                        </a:rPr>
                        <a:t>Other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375 (98.2)</a:t>
                      </a:r>
                    </a:p>
                    <a:p>
                      <a:pPr algn="ctr"/>
                      <a:r>
                        <a:rPr lang="en-US" sz="1400" dirty="0">
                          <a:solidFill>
                            <a:schemeClr val="bg1"/>
                          </a:solidFill>
                        </a:rPr>
                        <a:t>1 (0.3)</a:t>
                      </a:r>
                    </a:p>
                    <a:p>
                      <a:pPr algn="ctr"/>
                      <a:r>
                        <a:rPr lang="en-US" sz="1400" dirty="0">
                          <a:solidFill>
                            <a:schemeClr val="bg1"/>
                          </a:solidFill>
                        </a:rPr>
                        <a:t>6 (1.6)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376 (97.9)</a:t>
                      </a:r>
                    </a:p>
                    <a:p>
                      <a:pPr algn="ctr"/>
                      <a:r>
                        <a:rPr lang="en-US" sz="1400" dirty="0">
                          <a:solidFill>
                            <a:schemeClr val="bg1"/>
                          </a:solidFill>
                        </a:rPr>
                        <a:t>2 (0.5)</a:t>
                      </a:r>
                    </a:p>
                    <a:p>
                      <a:pPr algn="ctr"/>
                      <a:r>
                        <a:rPr lang="en-US" sz="1400" dirty="0">
                          <a:solidFill>
                            <a:schemeClr val="bg1"/>
                          </a:solidFill>
                        </a:rPr>
                        <a:t>6 (1.6)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90123961"/>
                  </a:ext>
                </a:extLst>
              </a:tr>
            </a:tbl>
          </a:graphicData>
        </a:graphic>
      </p:graphicFrame>
      <p:graphicFrame>
        <p:nvGraphicFramePr>
          <p:cNvPr id="5" name="Table 4">
            <a:extLst>
              <a:ext uri="{FF2B5EF4-FFF2-40B4-BE49-F238E27FC236}">
                <a16:creationId xmlns:a16="http://schemas.microsoft.com/office/drawing/2014/main" id="{A4271E35-30B8-FB74-6602-F8368F9A3DAE}"/>
              </a:ext>
            </a:extLst>
          </p:cNvPr>
          <p:cNvGraphicFramePr>
            <a:graphicFrameLocks noGrp="1"/>
          </p:cNvGraphicFramePr>
          <p:nvPr>
            <p:extLst>
              <p:ext uri="{D42A27DB-BD31-4B8C-83A1-F6EECF244321}">
                <p14:modId xmlns:p14="http://schemas.microsoft.com/office/powerpoint/2010/main" val="1072396690"/>
              </p:ext>
            </p:extLst>
          </p:nvPr>
        </p:nvGraphicFramePr>
        <p:xfrm>
          <a:off x="6180286" y="1590822"/>
          <a:ext cx="5319776" cy="37185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232325965"/>
                    </a:ext>
                  </a:extLst>
                </a:gridCol>
                <a:gridCol w="1330283">
                  <a:extLst>
                    <a:ext uri="{9D8B030D-6E8A-4147-A177-3AD203B41FA5}">
                      <a16:colId xmlns:a16="http://schemas.microsoft.com/office/drawing/2014/main" val="1189507501"/>
                    </a:ext>
                  </a:extLst>
                </a:gridCol>
                <a:gridCol w="1280160">
                  <a:extLst>
                    <a:ext uri="{9D8B030D-6E8A-4147-A177-3AD203B41FA5}">
                      <a16:colId xmlns:a16="http://schemas.microsoft.com/office/drawing/2014/main" val="2191890712"/>
                    </a:ext>
                  </a:extLst>
                </a:gridCol>
              </a:tblGrid>
              <a:tr h="266582">
                <a:tc>
                  <a:txBody>
                    <a:bodyPr/>
                    <a:lstStyle/>
                    <a:p>
                      <a:r>
                        <a:rPr lang="en-US" sz="1600" dirty="0"/>
                        <a:t>Characteristic,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THP</a:t>
                      </a:r>
                    </a:p>
                    <a:p>
                      <a:pPr algn="ctr"/>
                      <a:r>
                        <a:rPr lang="en-US" sz="1600" dirty="0"/>
                        <a:t>(n = 382)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TCbHP</a:t>
                      </a:r>
                    </a:p>
                    <a:p>
                      <a:pPr algn="ctr"/>
                      <a:r>
                        <a:rPr lang="en-US" sz="1600" dirty="0"/>
                        <a:t>(n = 384)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63088486"/>
                  </a:ext>
                </a:extLst>
              </a:tr>
              <a:tr h="336735">
                <a:tc>
                  <a:txBody>
                    <a:bodyPr/>
                    <a:lstStyle/>
                    <a:p>
                      <a:r>
                        <a:rPr lang="en-US" sz="1400" dirty="0">
                          <a:solidFill>
                            <a:schemeClr val="bg1"/>
                          </a:solidFill>
                        </a:rPr>
                        <a:t>Hormone receptor status</a:t>
                      </a:r>
                    </a:p>
                    <a:p>
                      <a:pPr marL="285750" indent="-285750">
                        <a:buFont typeface="Wingdings" panose="05000000000000000000" pitchFamily="2" charset="2"/>
                        <a:buChar char="§"/>
                      </a:pPr>
                      <a:r>
                        <a:rPr lang="en-US" sz="1400" dirty="0">
                          <a:solidFill>
                            <a:schemeClr val="bg1"/>
                          </a:solidFill>
                        </a:rPr>
                        <a:t>ER- and PR-</a:t>
                      </a:r>
                    </a:p>
                    <a:p>
                      <a:pPr marL="285750" indent="-285750">
                        <a:buFont typeface="Wingdings" panose="05000000000000000000" pitchFamily="2" charset="2"/>
                        <a:buChar char="§"/>
                      </a:pPr>
                      <a:r>
                        <a:rPr lang="en-US" sz="1400" dirty="0">
                          <a:solidFill>
                            <a:schemeClr val="bg1"/>
                          </a:solidFill>
                        </a:rPr>
                        <a:t>ER+ and/or PR+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142 (37.2)</a:t>
                      </a:r>
                    </a:p>
                    <a:p>
                      <a:pPr algn="ctr"/>
                      <a:r>
                        <a:rPr lang="en-US" sz="1400" dirty="0">
                          <a:solidFill>
                            <a:schemeClr val="bg1"/>
                          </a:solidFill>
                        </a:rPr>
                        <a:t>240 (62.8)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144 (37.5)</a:t>
                      </a:r>
                    </a:p>
                    <a:p>
                      <a:pPr algn="ctr"/>
                      <a:r>
                        <a:rPr lang="en-US" sz="1400" dirty="0">
                          <a:solidFill>
                            <a:schemeClr val="bg1"/>
                          </a:solidFill>
                        </a:rPr>
                        <a:t>240 (62.5)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894527"/>
                  </a:ext>
                </a:extLst>
              </a:tr>
              <a:tr h="336735">
                <a:tc>
                  <a:txBody>
                    <a:bodyPr/>
                    <a:lstStyle/>
                    <a:p>
                      <a:r>
                        <a:rPr lang="en-US" sz="1400" dirty="0">
                          <a:solidFill>
                            <a:schemeClr val="bg1"/>
                          </a:solidFill>
                        </a:rPr>
                        <a:t>HER2 status</a:t>
                      </a:r>
                    </a:p>
                    <a:p>
                      <a:pPr marL="285750" indent="-285750">
                        <a:buFont typeface="Wingdings" panose="05000000000000000000" pitchFamily="2" charset="2"/>
                        <a:buChar char="§"/>
                      </a:pPr>
                      <a:r>
                        <a:rPr lang="en-US" sz="1400" dirty="0">
                          <a:solidFill>
                            <a:schemeClr val="bg1"/>
                          </a:solidFill>
                        </a:rPr>
                        <a:t>IHC 3+</a:t>
                      </a:r>
                    </a:p>
                    <a:p>
                      <a:pPr marL="285750" indent="-285750">
                        <a:buFont typeface="Wingdings" panose="05000000000000000000" pitchFamily="2" charset="2"/>
                        <a:buChar char="§"/>
                      </a:pPr>
                      <a:r>
                        <a:rPr lang="en-US" sz="1400" dirty="0">
                          <a:solidFill>
                            <a:schemeClr val="bg1"/>
                          </a:solidFill>
                        </a:rPr>
                        <a:t>IHC 2+ and ISH+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338 (88.5)</a:t>
                      </a:r>
                    </a:p>
                    <a:p>
                      <a:pPr algn="ctr"/>
                      <a:r>
                        <a:rPr lang="en-US" sz="1400" dirty="0">
                          <a:solidFill>
                            <a:schemeClr val="bg1"/>
                          </a:solidFill>
                        </a:rPr>
                        <a:t>44 (11.5)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348 (90.6)</a:t>
                      </a:r>
                    </a:p>
                    <a:p>
                      <a:pPr algn="ctr"/>
                      <a:r>
                        <a:rPr lang="en-US" sz="1400" dirty="0">
                          <a:solidFill>
                            <a:schemeClr val="bg1"/>
                          </a:solidFill>
                        </a:rPr>
                        <a:t>36 (9.4)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72215639"/>
                  </a:ext>
                </a:extLst>
              </a:tr>
              <a:tr h="336735">
                <a:tc>
                  <a:txBody>
                    <a:bodyPr/>
                    <a:lstStyle/>
                    <a:p>
                      <a:r>
                        <a:rPr lang="en-US" sz="1400" dirty="0">
                          <a:solidFill>
                            <a:schemeClr val="bg1"/>
                          </a:solidFill>
                        </a:rPr>
                        <a:t>Ki-67</a:t>
                      </a:r>
                    </a:p>
                    <a:p>
                      <a:pPr marL="285750" indent="-285750">
                        <a:buFont typeface="Wingdings" panose="05000000000000000000" pitchFamily="2" charset="2"/>
                        <a:buChar char="§"/>
                      </a:pPr>
                      <a:r>
                        <a:rPr lang="en-US" sz="1400" dirty="0">
                          <a:solidFill>
                            <a:schemeClr val="bg1"/>
                          </a:solidFill>
                        </a:rPr>
                        <a:t>≤30%</a:t>
                      </a:r>
                    </a:p>
                    <a:p>
                      <a:pPr marL="285750" indent="-285750">
                        <a:buFont typeface="Wingdings" panose="05000000000000000000" pitchFamily="2" charset="2"/>
                        <a:buChar char="§"/>
                      </a:pPr>
                      <a:r>
                        <a:rPr lang="en-US" sz="1400" dirty="0">
                          <a:solidFill>
                            <a:schemeClr val="bg1"/>
                          </a:solidFill>
                        </a:rPr>
                        <a:t>&gt;30%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163 (42.7)</a:t>
                      </a:r>
                    </a:p>
                    <a:p>
                      <a:pPr algn="ctr"/>
                      <a:r>
                        <a:rPr lang="en-US" sz="1400" dirty="0">
                          <a:solidFill>
                            <a:schemeClr val="bg1"/>
                          </a:solidFill>
                        </a:rPr>
                        <a:t>219 (57.3)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172 (44.8)</a:t>
                      </a:r>
                    </a:p>
                    <a:p>
                      <a:pPr algn="ctr"/>
                      <a:r>
                        <a:rPr lang="en-US" sz="1400" dirty="0">
                          <a:solidFill>
                            <a:schemeClr val="bg1"/>
                          </a:solidFill>
                        </a:rPr>
                        <a:t>212 (55.2)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04565512"/>
                  </a:ext>
                </a:extLst>
              </a:tr>
              <a:tr h="434950">
                <a:tc>
                  <a:txBody>
                    <a:bodyPr/>
                    <a:lstStyle/>
                    <a:p>
                      <a:r>
                        <a:rPr lang="en-US" sz="1400" dirty="0">
                          <a:solidFill>
                            <a:schemeClr val="bg1"/>
                          </a:solidFill>
                        </a:rPr>
                        <a:t>Taxane therapy</a:t>
                      </a:r>
                    </a:p>
                    <a:p>
                      <a:pPr marL="285750" indent="-285750">
                        <a:buFont typeface="Wingdings" panose="05000000000000000000" pitchFamily="2" charset="2"/>
                        <a:buChar char="§"/>
                      </a:pPr>
                      <a:r>
                        <a:rPr lang="en-US" sz="1400" dirty="0">
                          <a:solidFill>
                            <a:schemeClr val="bg1"/>
                          </a:solidFill>
                        </a:rPr>
                        <a:t>Nab-paclitaxel</a:t>
                      </a:r>
                    </a:p>
                    <a:p>
                      <a:pPr marL="285750" indent="-285750">
                        <a:buFont typeface="Wingdings" panose="05000000000000000000" pitchFamily="2" charset="2"/>
                        <a:buChar char="§"/>
                      </a:pPr>
                      <a:r>
                        <a:rPr lang="en-US" sz="1400" dirty="0">
                          <a:solidFill>
                            <a:schemeClr val="bg1"/>
                          </a:solidFill>
                        </a:rPr>
                        <a:t>Docetaxel</a:t>
                      </a:r>
                    </a:p>
                    <a:p>
                      <a:pPr marL="285750" indent="-285750">
                        <a:buFont typeface="Wingdings" panose="05000000000000000000" pitchFamily="2" charset="2"/>
                        <a:buChar char="§"/>
                      </a:pPr>
                      <a:r>
                        <a:rPr lang="en-US" sz="1400" dirty="0">
                          <a:solidFill>
                            <a:schemeClr val="bg1"/>
                          </a:solidFill>
                        </a:rPr>
                        <a:t>Paclitaxel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170 (44.5)</a:t>
                      </a:r>
                    </a:p>
                    <a:p>
                      <a:pPr algn="ctr"/>
                      <a:r>
                        <a:rPr lang="en-US" sz="1400" dirty="0">
                          <a:solidFill>
                            <a:schemeClr val="bg1"/>
                          </a:solidFill>
                        </a:rPr>
                        <a:t>137 (35.9)</a:t>
                      </a:r>
                    </a:p>
                    <a:p>
                      <a:pPr algn="ctr"/>
                      <a:r>
                        <a:rPr lang="en-US" sz="1400" dirty="0">
                          <a:solidFill>
                            <a:schemeClr val="bg1"/>
                          </a:solidFill>
                        </a:rPr>
                        <a:t>75 (19.6)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171 (44.5)</a:t>
                      </a:r>
                    </a:p>
                    <a:p>
                      <a:pPr algn="ctr"/>
                      <a:r>
                        <a:rPr lang="en-US" sz="1400" dirty="0">
                          <a:solidFill>
                            <a:schemeClr val="bg1"/>
                          </a:solidFill>
                        </a:rPr>
                        <a:t>141 (36.7)</a:t>
                      </a:r>
                    </a:p>
                    <a:p>
                      <a:pPr algn="ctr"/>
                      <a:r>
                        <a:rPr lang="en-US" sz="1400" dirty="0">
                          <a:solidFill>
                            <a:schemeClr val="bg1"/>
                          </a:solidFill>
                        </a:rPr>
                        <a:t>72 (18.8)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83660332"/>
                  </a:ext>
                </a:extLst>
              </a:tr>
            </a:tbl>
          </a:graphicData>
        </a:graphic>
      </p:graphicFrame>
    </p:spTree>
    <p:extLst>
      <p:ext uri="{BB962C8B-B14F-4D97-AF65-F5344CB8AC3E}">
        <p14:creationId xmlns:p14="http://schemas.microsoft.com/office/powerpoint/2010/main" val="125271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E05CB-81B7-A7B9-3338-87EC5765640B}"/>
              </a:ext>
            </a:extLst>
          </p:cNvPr>
          <p:cNvSpPr>
            <a:spLocks noGrp="1"/>
          </p:cNvSpPr>
          <p:nvPr>
            <p:ph type="title"/>
          </p:nvPr>
        </p:nvSpPr>
        <p:spPr/>
        <p:txBody>
          <a:bodyPr/>
          <a:lstStyle/>
          <a:p>
            <a:r>
              <a:rPr lang="en-US" dirty="0"/>
              <a:t>neoCARHP: pCR (Primary Endpoint) and Clinical Response </a:t>
            </a:r>
          </a:p>
        </p:txBody>
      </p:sp>
      <p:sp>
        <p:nvSpPr>
          <p:cNvPr id="3" name="Text Box 11">
            <a:extLst>
              <a:ext uri="{FF2B5EF4-FFF2-40B4-BE49-F238E27FC236}">
                <a16:creationId xmlns:a16="http://schemas.microsoft.com/office/drawing/2014/main" id="{CFB81AEE-ACA9-D47C-AA2B-3D2B7827E27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chemeClr val="bg2"/>
                </a:solidFill>
                <a:latin typeface="Calibri" panose="020F0502020204030204" pitchFamily="34" charset="0"/>
                <a:cs typeface="Arial" panose="020B0604020202020204" pitchFamily="34" charset="0"/>
              </a:rPr>
              <a:t>Wang. ASCO 2025. Abstr LBA500. Reproduced with permission.</a:t>
            </a:r>
            <a:r>
              <a:rPr lang="en-US" altLang="en-US" sz="120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8B20375E-31F7-2D1F-CE9C-F80B5F7F296B}"/>
              </a:ext>
            </a:extLst>
          </p:cNvPr>
          <p:cNvSpPr txBox="1"/>
          <p:nvPr/>
        </p:nvSpPr>
        <p:spPr bwMode="auto">
          <a:xfrm>
            <a:off x="2205164" y="1473461"/>
            <a:ext cx="1042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Overall</a:t>
            </a:r>
          </a:p>
        </p:txBody>
      </p:sp>
      <p:sp>
        <p:nvSpPr>
          <p:cNvPr id="7" name="TextBox 6">
            <a:extLst>
              <a:ext uri="{FF2B5EF4-FFF2-40B4-BE49-F238E27FC236}">
                <a16:creationId xmlns:a16="http://schemas.microsoft.com/office/drawing/2014/main" id="{A143113A-55D6-5FA5-FE37-182EA85BB7B7}"/>
              </a:ext>
            </a:extLst>
          </p:cNvPr>
          <p:cNvSpPr txBox="1"/>
          <p:nvPr/>
        </p:nvSpPr>
        <p:spPr bwMode="auto">
          <a:xfrm>
            <a:off x="6262098" y="1473461"/>
            <a:ext cx="1453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ER- and PR-</a:t>
            </a:r>
          </a:p>
        </p:txBody>
      </p:sp>
      <p:sp>
        <p:nvSpPr>
          <p:cNvPr id="8" name="TextBox 7">
            <a:extLst>
              <a:ext uri="{FF2B5EF4-FFF2-40B4-BE49-F238E27FC236}">
                <a16:creationId xmlns:a16="http://schemas.microsoft.com/office/drawing/2014/main" id="{9286A63C-92D1-E2FC-6FA8-17981A9D5438}"/>
              </a:ext>
            </a:extLst>
          </p:cNvPr>
          <p:cNvSpPr txBox="1"/>
          <p:nvPr/>
        </p:nvSpPr>
        <p:spPr bwMode="auto">
          <a:xfrm>
            <a:off x="9104453" y="1473461"/>
            <a:ext cx="17579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ER+ and/or PR+</a:t>
            </a:r>
          </a:p>
        </p:txBody>
      </p:sp>
      <p:sp>
        <p:nvSpPr>
          <p:cNvPr id="9" name="TextBox 8">
            <a:extLst>
              <a:ext uri="{FF2B5EF4-FFF2-40B4-BE49-F238E27FC236}">
                <a16:creationId xmlns:a16="http://schemas.microsoft.com/office/drawing/2014/main" id="{00DD5722-D887-BBEE-B521-C573B3922EDB}"/>
              </a:ext>
            </a:extLst>
          </p:cNvPr>
          <p:cNvSpPr txBox="1"/>
          <p:nvPr/>
        </p:nvSpPr>
        <p:spPr bwMode="auto">
          <a:xfrm rot="16200000">
            <a:off x="-657002" y="3119392"/>
            <a:ext cx="2340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Pathologic CR Rate (%)</a:t>
            </a:r>
          </a:p>
        </p:txBody>
      </p:sp>
      <p:sp>
        <p:nvSpPr>
          <p:cNvPr id="10" name="TextBox 9">
            <a:extLst>
              <a:ext uri="{FF2B5EF4-FFF2-40B4-BE49-F238E27FC236}">
                <a16:creationId xmlns:a16="http://schemas.microsoft.com/office/drawing/2014/main" id="{411970D5-CC08-BB90-83B7-0463AECA0C94}"/>
              </a:ext>
            </a:extLst>
          </p:cNvPr>
          <p:cNvSpPr txBox="1"/>
          <p:nvPr/>
        </p:nvSpPr>
        <p:spPr bwMode="auto">
          <a:xfrm rot="16200000">
            <a:off x="3497369" y="3119392"/>
            <a:ext cx="24239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Pathological CR Rate, %</a:t>
            </a:r>
          </a:p>
        </p:txBody>
      </p:sp>
      <p:sp>
        <p:nvSpPr>
          <p:cNvPr id="15" name="TextBox 14">
            <a:extLst>
              <a:ext uri="{FF2B5EF4-FFF2-40B4-BE49-F238E27FC236}">
                <a16:creationId xmlns:a16="http://schemas.microsoft.com/office/drawing/2014/main" id="{518AFA24-0454-C0DE-A5CF-E2DD2CF40FD0}"/>
              </a:ext>
            </a:extLst>
          </p:cNvPr>
          <p:cNvSpPr txBox="1"/>
          <p:nvPr/>
        </p:nvSpPr>
        <p:spPr bwMode="auto">
          <a:xfrm>
            <a:off x="5985246" y="4612241"/>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THP</a:t>
            </a:r>
          </a:p>
        </p:txBody>
      </p:sp>
      <p:sp>
        <p:nvSpPr>
          <p:cNvPr id="16" name="TextBox 15">
            <a:extLst>
              <a:ext uri="{FF2B5EF4-FFF2-40B4-BE49-F238E27FC236}">
                <a16:creationId xmlns:a16="http://schemas.microsoft.com/office/drawing/2014/main" id="{DA83481C-F051-72C5-1A83-9076566849BA}"/>
              </a:ext>
            </a:extLst>
          </p:cNvPr>
          <p:cNvSpPr txBox="1"/>
          <p:nvPr/>
        </p:nvSpPr>
        <p:spPr bwMode="auto">
          <a:xfrm>
            <a:off x="9005351" y="4612241"/>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THP</a:t>
            </a:r>
          </a:p>
        </p:txBody>
      </p:sp>
      <p:sp>
        <p:nvSpPr>
          <p:cNvPr id="17" name="TextBox 16">
            <a:extLst>
              <a:ext uri="{FF2B5EF4-FFF2-40B4-BE49-F238E27FC236}">
                <a16:creationId xmlns:a16="http://schemas.microsoft.com/office/drawing/2014/main" id="{16AD7F8F-0DD6-3A92-1C8D-F1FB401A59D0}"/>
              </a:ext>
            </a:extLst>
          </p:cNvPr>
          <p:cNvSpPr txBox="1"/>
          <p:nvPr/>
        </p:nvSpPr>
        <p:spPr bwMode="auto">
          <a:xfrm>
            <a:off x="10234216" y="4624792"/>
            <a:ext cx="800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TCbHP</a:t>
            </a:r>
          </a:p>
        </p:txBody>
      </p:sp>
      <p:sp>
        <p:nvSpPr>
          <p:cNvPr id="18" name="TextBox 17">
            <a:extLst>
              <a:ext uri="{FF2B5EF4-FFF2-40B4-BE49-F238E27FC236}">
                <a16:creationId xmlns:a16="http://schemas.microsoft.com/office/drawing/2014/main" id="{F371895D-A62F-951A-F24E-ECAAABF0AA80}"/>
              </a:ext>
            </a:extLst>
          </p:cNvPr>
          <p:cNvSpPr txBox="1"/>
          <p:nvPr/>
        </p:nvSpPr>
        <p:spPr bwMode="auto">
          <a:xfrm>
            <a:off x="7208109" y="4623536"/>
            <a:ext cx="800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TCbHP</a:t>
            </a:r>
          </a:p>
        </p:txBody>
      </p:sp>
      <p:sp>
        <p:nvSpPr>
          <p:cNvPr id="19" name="TextBox 18">
            <a:extLst>
              <a:ext uri="{FF2B5EF4-FFF2-40B4-BE49-F238E27FC236}">
                <a16:creationId xmlns:a16="http://schemas.microsoft.com/office/drawing/2014/main" id="{2C704C3C-7BBB-855D-4892-6A51BA7C9DE3}"/>
              </a:ext>
            </a:extLst>
          </p:cNvPr>
          <p:cNvSpPr txBox="1"/>
          <p:nvPr/>
        </p:nvSpPr>
        <p:spPr bwMode="auto">
          <a:xfrm>
            <a:off x="1820573" y="4625164"/>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THP</a:t>
            </a:r>
          </a:p>
        </p:txBody>
      </p:sp>
      <p:sp>
        <p:nvSpPr>
          <p:cNvPr id="20" name="TextBox 19">
            <a:extLst>
              <a:ext uri="{FF2B5EF4-FFF2-40B4-BE49-F238E27FC236}">
                <a16:creationId xmlns:a16="http://schemas.microsoft.com/office/drawing/2014/main" id="{8B0063BA-14F7-8B54-7BB0-0FED27E13519}"/>
              </a:ext>
            </a:extLst>
          </p:cNvPr>
          <p:cNvSpPr txBox="1"/>
          <p:nvPr/>
        </p:nvSpPr>
        <p:spPr bwMode="auto">
          <a:xfrm>
            <a:off x="3049029" y="4631353"/>
            <a:ext cx="800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TCbHP</a:t>
            </a:r>
          </a:p>
        </p:txBody>
      </p:sp>
      <p:sp>
        <p:nvSpPr>
          <p:cNvPr id="21" name="TextBox 20">
            <a:extLst>
              <a:ext uri="{FF2B5EF4-FFF2-40B4-BE49-F238E27FC236}">
                <a16:creationId xmlns:a16="http://schemas.microsoft.com/office/drawing/2014/main" id="{B690DCB4-B80D-8495-0D50-FCD2D91640DD}"/>
              </a:ext>
            </a:extLst>
          </p:cNvPr>
          <p:cNvSpPr txBox="1"/>
          <p:nvPr/>
        </p:nvSpPr>
        <p:spPr bwMode="auto">
          <a:xfrm>
            <a:off x="1267389" y="1807651"/>
            <a:ext cx="3202543" cy="584775"/>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Difference: -1.8 (95% CI: -8.5 to 5.0; </a:t>
            </a:r>
            <a:br>
              <a:rPr lang="en-US" sz="1600" b="0"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.0089)</a:t>
            </a:r>
          </a:p>
        </p:txBody>
      </p:sp>
      <p:sp>
        <p:nvSpPr>
          <p:cNvPr id="22" name="TextBox 21">
            <a:extLst>
              <a:ext uri="{FF2B5EF4-FFF2-40B4-BE49-F238E27FC236}">
                <a16:creationId xmlns:a16="http://schemas.microsoft.com/office/drawing/2014/main" id="{C6EF8C14-DAD2-893E-9A7C-8C85EBF8F530}"/>
              </a:ext>
            </a:extLst>
          </p:cNvPr>
          <p:cNvSpPr txBox="1"/>
          <p:nvPr/>
        </p:nvSpPr>
        <p:spPr bwMode="auto">
          <a:xfrm>
            <a:off x="5368085" y="1756794"/>
            <a:ext cx="3244221" cy="338554"/>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Difference: 0.4 (95% CI: -9.2 to 10.0) </a:t>
            </a:r>
          </a:p>
        </p:txBody>
      </p:sp>
      <p:sp>
        <p:nvSpPr>
          <p:cNvPr id="23" name="TextBox 22">
            <a:extLst>
              <a:ext uri="{FF2B5EF4-FFF2-40B4-BE49-F238E27FC236}">
                <a16:creationId xmlns:a16="http://schemas.microsoft.com/office/drawing/2014/main" id="{0780B0BD-2334-17B4-9DA7-5A51F2328D8D}"/>
              </a:ext>
            </a:extLst>
          </p:cNvPr>
          <p:cNvSpPr txBox="1"/>
          <p:nvPr/>
        </p:nvSpPr>
        <p:spPr bwMode="auto">
          <a:xfrm>
            <a:off x="8985185" y="1760102"/>
            <a:ext cx="1996689" cy="58477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Difference: -3.0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 -11.7 to 5.9) </a:t>
            </a:r>
          </a:p>
        </p:txBody>
      </p:sp>
      <p:graphicFrame>
        <p:nvGraphicFramePr>
          <p:cNvPr id="24" name="Table 23">
            <a:extLst>
              <a:ext uri="{FF2B5EF4-FFF2-40B4-BE49-F238E27FC236}">
                <a16:creationId xmlns:a16="http://schemas.microsoft.com/office/drawing/2014/main" id="{2E5931C0-634F-84CE-DF00-CEE0FCB36C41}"/>
              </a:ext>
            </a:extLst>
          </p:cNvPr>
          <p:cNvGraphicFramePr>
            <a:graphicFrameLocks noGrp="1"/>
          </p:cNvGraphicFramePr>
          <p:nvPr>
            <p:extLst>
              <p:ext uri="{D42A27DB-BD31-4B8C-83A1-F6EECF244321}">
                <p14:modId xmlns:p14="http://schemas.microsoft.com/office/powerpoint/2010/main" val="468917130"/>
              </p:ext>
            </p:extLst>
          </p:nvPr>
        </p:nvGraphicFramePr>
        <p:xfrm>
          <a:off x="723900" y="5094714"/>
          <a:ext cx="10755314" cy="1249680"/>
        </p:xfrm>
        <a:graphic>
          <a:graphicData uri="http://schemas.openxmlformats.org/drawingml/2006/table">
            <a:tbl>
              <a:tblPr firstRow="1" bandRow="1">
                <a:tableStyleId>{5C22544A-7EE6-4342-B048-85BDC9FD1C3A}</a:tableStyleId>
              </a:tblPr>
              <a:tblGrid>
                <a:gridCol w="4180706">
                  <a:extLst>
                    <a:ext uri="{9D8B030D-6E8A-4147-A177-3AD203B41FA5}">
                      <a16:colId xmlns:a16="http://schemas.microsoft.com/office/drawing/2014/main" val="1114806491"/>
                    </a:ext>
                  </a:extLst>
                </a:gridCol>
                <a:gridCol w="3482977">
                  <a:extLst>
                    <a:ext uri="{9D8B030D-6E8A-4147-A177-3AD203B41FA5}">
                      <a16:colId xmlns:a16="http://schemas.microsoft.com/office/drawing/2014/main" val="3539822276"/>
                    </a:ext>
                  </a:extLst>
                </a:gridCol>
                <a:gridCol w="3091631">
                  <a:extLst>
                    <a:ext uri="{9D8B030D-6E8A-4147-A177-3AD203B41FA5}">
                      <a16:colId xmlns:a16="http://schemas.microsoft.com/office/drawing/2014/main" val="1475993984"/>
                    </a:ext>
                  </a:extLst>
                </a:gridCol>
              </a:tblGrid>
              <a:tr h="215437">
                <a:tc>
                  <a:txBody>
                    <a:bodyPr/>
                    <a:lstStyle/>
                    <a:p>
                      <a:r>
                        <a:rPr lang="en-US" sz="1600" dirty="0"/>
                        <a:t>Overall Response in All Breast Tumors and Nodes Examined, n (%)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THP</a:t>
                      </a:r>
                    </a:p>
                    <a:p>
                      <a:pPr algn="ctr"/>
                      <a:r>
                        <a:rPr lang="en-US" sz="1600" dirty="0"/>
                        <a:t>(n = 382)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TCbHP</a:t>
                      </a:r>
                    </a:p>
                    <a:p>
                      <a:pPr algn="ctr"/>
                      <a:r>
                        <a:rPr lang="en-US" sz="1600" dirty="0"/>
                        <a:t>(n = 384)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2920572"/>
                  </a:ext>
                </a:extLst>
              </a:tr>
              <a:tr h="124727">
                <a:tc>
                  <a:txBody>
                    <a:bodyPr/>
                    <a:lstStyle/>
                    <a:p>
                      <a:r>
                        <a:rPr lang="en-US" sz="1600" dirty="0">
                          <a:solidFill>
                            <a:schemeClr val="bg1"/>
                          </a:solidFill>
                        </a:rPr>
                        <a:t>Complete or partial response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351 (91.9) (88.7-94.2)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364 (94.8) (92.1-96.6)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24612528"/>
                  </a:ext>
                </a:extLst>
              </a:tr>
              <a:tr h="124727">
                <a:tc>
                  <a:txBody>
                    <a:bodyPr/>
                    <a:lstStyle/>
                    <a:p>
                      <a:r>
                        <a:rPr lang="en-US" sz="1600" dirty="0">
                          <a:solidFill>
                            <a:schemeClr val="bg1"/>
                          </a:solidFill>
                        </a:rPr>
                        <a:t>Nonresponders (includes unknown)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31 (8.1) (5.8-11.3)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20 (5.2) (3.4-7.9)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16948869"/>
                  </a:ext>
                </a:extLst>
              </a:tr>
            </a:tbl>
          </a:graphicData>
        </a:graphic>
      </p:graphicFrame>
      <p:grpSp>
        <p:nvGrpSpPr>
          <p:cNvPr id="29" name="Group 28">
            <a:extLst>
              <a:ext uri="{FF2B5EF4-FFF2-40B4-BE49-F238E27FC236}">
                <a16:creationId xmlns:a16="http://schemas.microsoft.com/office/drawing/2014/main" id="{C40E334F-0C3C-D570-9169-C0748814CF2A}"/>
              </a:ext>
            </a:extLst>
          </p:cNvPr>
          <p:cNvGrpSpPr/>
          <p:nvPr/>
        </p:nvGrpSpPr>
        <p:grpSpPr>
          <a:xfrm>
            <a:off x="1171133" y="2085109"/>
            <a:ext cx="84221" cy="2486526"/>
            <a:chOff x="1171133" y="2085109"/>
            <a:chExt cx="84221" cy="2486526"/>
          </a:xfrm>
        </p:grpSpPr>
        <p:cxnSp>
          <p:nvCxnSpPr>
            <p:cNvPr id="13" name="Straight Connector 12">
              <a:extLst>
                <a:ext uri="{FF2B5EF4-FFF2-40B4-BE49-F238E27FC236}">
                  <a16:creationId xmlns:a16="http://schemas.microsoft.com/office/drawing/2014/main" id="{E8E1C716-254E-BFCE-4B8B-2FA4EF92AE9B}"/>
                </a:ext>
              </a:extLst>
            </p:cNvPr>
            <p:cNvCxnSpPr>
              <a:cxnSpLocks/>
            </p:cNvCxnSpPr>
            <p:nvPr/>
          </p:nvCxnSpPr>
          <p:spPr bwMode="auto">
            <a:xfrm>
              <a:off x="1171133" y="2085109"/>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1629E3B-5FE0-AB60-88E8-44101EF78492}"/>
                </a:ext>
              </a:extLst>
            </p:cNvPr>
            <p:cNvCxnSpPr>
              <a:cxnSpLocks/>
            </p:cNvCxnSpPr>
            <p:nvPr/>
          </p:nvCxnSpPr>
          <p:spPr bwMode="auto">
            <a:xfrm>
              <a:off x="1171133" y="2582414"/>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181916E-7663-5BD6-5344-D068021CB02E}"/>
                </a:ext>
              </a:extLst>
            </p:cNvPr>
            <p:cNvCxnSpPr>
              <a:cxnSpLocks/>
            </p:cNvCxnSpPr>
            <p:nvPr/>
          </p:nvCxnSpPr>
          <p:spPr bwMode="auto">
            <a:xfrm>
              <a:off x="1171133" y="3079719"/>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CD18068-BB56-3564-6886-9A515E66E71F}"/>
                </a:ext>
              </a:extLst>
            </p:cNvPr>
            <p:cNvCxnSpPr>
              <a:cxnSpLocks/>
            </p:cNvCxnSpPr>
            <p:nvPr/>
          </p:nvCxnSpPr>
          <p:spPr bwMode="auto">
            <a:xfrm>
              <a:off x="1171133" y="3577024"/>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135ACCB-350B-3DB9-1D1A-02673B2E1320}"/>
                </a:ext>
              </a:extLst>
            </p:cNvPr>
            <p:cNvCxnSpPr>
              <a:cxnSpLocks/>
            </p:cNvCxnSpPr>
            <p:nvPr/>
          </p:nvCxnSpPr>
          <p:spPr bwMode="auto">
            <a:xfrm>
              <a:off x="1171133" y="4074329"/>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5985DCA-9B24-E931-CD20-11C2819E76A0}"/>
                </a:ext>
              </a:extLst>
            </p:cNvPr>
            <p:cNvCxnSpPr>
              <a:cxnSpLocks/>
            </p:cNvCxnSpPr>
            <p:nvPr/>
          </p:nvCxnSpPr>
          <p:spPr bwMode="auto">
            <a:xfrm>
              <a:off x="1171133" y="4571635"/>
              <a:ext cx="84221" cy="0"/>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78358C77-D659-CE62-6301-4F53A50F2374}"/>
              </a:ext>
            </a:extLst>
          </p:cNvPr>
          <p:cNvSpPr txBox="1"/>
          <p:nvPr/>
        </p:nvSpPr>
        <p:spPr bwMode="auto">
          <a:xfrm>
            <a:off x="686666" y="189512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73A1A49E-42A3-47A0-8F6A-22DDCECD98A7}"/>
              </a:ext>
            </a:extLst>
          </p:cNvPr>
          <p:cNvSpPr txBox="1"/>
          <p:nvPr/>
        </p:nvSpPr>
        <p:spPr bwMode="auto">
          <a:xfrm>
            <a:off x="803686" y="23924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1536C39D-BDA9-BD74-7C3A-0EAB074AB1B5}"/>
              </a:ext>
            </a:extLst>
          </p:cNvPr>
          <p:cNvSpPr txBox="1"/>
          <p:nvPr/>
        </p:nvSpPr>
        <p:spPr bwMode="auto">
          <a:xfrm>
            <a:off x="793551" y="28952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CC2AE041-70D8-5E6F-098B-CE937D781DC2}"/>
              </a:ext>
            </a:extLst>
          </p:cNvPr>
          <p:cNvSpPr txBox="1"/>
          <p:nvPr/>
        </p:nvSpPr>
        <p:spPr bwMode="auto">
          <a:xfrm>
            <a:off x="793551" y="33925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005A26E8-CD37-AED8-429D-9D943BE8A796}"/>
              </a:ext>
            </a:extLst>
          </p:cNvPr>
          <p:cNvSpPr txBox="1"/>
          <p:nvPr/>
        </p:nvSpPr>
        <p:spPr bwMode="auto">
          <a:xfrm>
            <a:off x="799675" y="38939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3A8C54E7-F7BD-F580-5952-9FDCCFAE0B8F}"/>
              </a:ext>
            </a:extLst>
          </p:cNvPr>
          <p:cNvSpPr txBox="1"/>
          <p:nvPr/>
        </p:nvSpPr>
        <p:spPr bwMode="auto">
          <a:xfrm>
            <a:off x="916693" y="439125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38" name="Group 37">
            <a:extLst>
              <a:ext uri="{FF2B5EF4-FFF2-40B4-BE49-F238E27FC236}">
                <a16:creationId xmlns:a16="http://schemas.microsoft.com/office/drawing/2014/main" id="{8BE830C2-CC66-FFC1-8759-F38E2867CB1F}"/>
              </a:ext>
            </a:extLst>
          </p:cNvPr>
          <p:cNvGrpSpPr/>
          <p:nvPr/>
        </p:nvGrpSpPr>
        <p:grpSpPr>
          <a:xfrm rot="5400000">
            <a:off x="2727166" y="3944924"/>
            <a:ext cx="99304" cy="1344706"/>
            <a:chOff x="1323533" y="3729424"/>
            <a:chExt cx="84221" cy="497305"/>
          </a:xfrm>
        </p:grpSpPr>
        <p:cxnSp>
          <p:nvCxnSpPr>
            <p:cNvPr id="36" name="Straight Connector 35">
              <a:extLst>
                <a:ext uri="{FF2B5EF4-FFF2-40B4-BE49-F238E27FC236}">
                  <a16:creationId xmlns:a16="http://schemas.microsoft.com/office/drawing/2014/main" id="{BFE6ED90-F4BF-AA1B-9DA0-246E27DC509B}"/>
                </a:ext>
              </a:extLst>
            </p:cNvPr>
            <p:cNvCxnSpPr>
              <a:cxnSpLocks/>
            </p:cNvCxnSpPr>
            <p:nvPr/>
          </p:nvCxnSpPr>
          <p:spPr bwMode="auto">
            <a:xfrm>
              <a:off x="1323533" y="3729424"/>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B82689F-A42D-C37C-09B9-0865BAEF501F}"/>
                </a:ext>
              </a:extLst>
            </p:cNvPr>
            <p:cNvCxnSpPr>
              <a:cxnSpLocks/>
            </p:cNvCxnSpPr>
            <p:nvPr/>
          </p:nvCxnSpPr>
          <p:spPr bwMode="auto">
            <a:xfrm>
              <a:off x="1323533" y="4226729"/>
              <a:ext cx="84221" cy="0"/>
            </a:xfrm>
            <a:prstGeom prst="line">
              <a:avLst/>
            </a:prstGeom>
            <a:noFill/>
            <a:ln w="28575" cap="flat" cmpd="sng" algn="ctr">
              <a:solidFill>
                <a:schemeClr val="bg1"/>
              </a:solidFill>
              <a:prstDash val="solid"/>
              <a:round/>
              <a:headEnd type="none" w="med" len="med"/>
              <a:tailEnd type="none" w="med" len="med"/>
            </a:ln>
            <a:effectLst/>
          </p:spPr>
        </p:cxnSp>
      </p:grpSp>
      <p:sp>
        <p:nvSpPr>
          <p:cNvPr id="39" name="Rectangle 38">
            <a:extLst>
              <a:ext uri="{FF2B5EF4-FFF2-40B4-BE49-F238E27FC236}">
                <a16:creationId xmlns:a16="http://schemas.microsoft.com/office/drawing/2014/main" id="{404AAFDF-64CA-DC71-4E47-909DDEA6C31B}"/>
              </a:ext>
            </a:extLst>
          </p:cNvPr>
          <p:cNvSpPr/>
          <p:nvPr/>
        </p:nvSpPr>
        <p:spPr bwMode="auto">
          <a:xfrm>
            <a:off x="1740453" y="2971799"/>
            <a:ext cx="778042" cy="15958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985F0811-C2D7-2DB0-CEDD-A287EEBA3BCD}"/>
              </a:ext>
            </a:extLst>
          </p:cNvPr>
          <p:cNvSpPr/>
          <p:nvPr/>
        </p:nvSpPr>
        <p:spPr bwMode="auto">
          <a:xfrm>
            <a:off x="3041568" y="2927376"/>
            <a:ext cx="778042" cy="16402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6" name="Group 45">
            <a:extLst>
              <a:ext uri="{FF2B5EF4-FFF2-40B4-BE49-F238E27FC236}">
                <a16:creationId xmlns:a16="http://schemas.microsoft.com/office/drawing/2014/main" id="{8F16B565-23D4-3245-B575-12E8EEFC25D6}"/>
              </a:ext>
            </a:extLst>
          </p:cNvPr>
          <p:cNvGrpSpPr/>
          <p:nvPr/>
        </p:nvGrpSpPr>
        <p:grpSpPr>
          <a:xfrm>
            <a:off x="2075247" y="2761758"/>
            <a:ext cx="103140" cy="370909"/>
            <a:chOff x="2589259" y="2761758"/>
            <a:chExt cx="103140" cy="370909"/>
          </a:xfrm>
        </p:grpSpPr>
        <p:cxnSp>
          <p:nvCxnSpPr>
            <p:cNvPr id="42" name="Straight Connector 41">
              <a:extLst>
                <a:ext uri="{FF2B5EF4-FFF2-40B4-BE49-F238E27FC236}">
                  <a16:creationId xmlns:a16="http://schemas.microsoft.com/office/drawing/2014/main" id="{2881884D-4B0C-F10B-65F8-97670ED2EA5E}"/>
                </a:ext>
              </a:extLst>
            </p:cNvPr>
            <p:cNvCxnSpPr>
              <a:cxnSpLocks/>
            </p:cNvCxnSpPr>
            <p:nvPr/>
          </p:nvCxnSpPr>
          <p:spPr bwMode="auto">
            <a:xfrm>
              <a:off x="2640829" y="2761758"/>
              <a:ext cx="0" cy="370909"/>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95C0CE5-D2C9-C63E-6DE5-831849DD2337}"/>
                </a:ext>
              </a:extLst>
            </p:cNvPr>
            <p:cNvCxnSpPr>
              <a:cxnSpLocks/>
            </p:cNvCxnSpPr>
            <p:nvPr/>
          </p:nvCxnSpPr>
          <p:spPr bwMode="auto">
            <a:xfrm>
              <a:off x="2589259" y="2774457"/>
              <a:ext cx="10314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28237AF-C3B4-0C51-6809-62327D3BD937}"/>
                </a:ext>
              </a:extLst>
            </p:cNvPr>
            <p:cNvCxnSpPr>
              <a:cxnSpLocks/>
            </p:cNvCxnSpPr>
            <p:nvPr/>
          </p:nvCxnSpPr>
          <p:spPr bwMode="auto">
            <a:xfrm>
              <a:off x="2589259" y="3132667"/>
              <a:ext cx="1031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86924467-FC7A-92FC-01EC-346B65DEDCAC}"/>
              </a:ext>
            </a:extLst>
          </p:cNvPr>
          <p:cNvGrpSpPr/>
          <p:nvPr/>
        </p:nvGrpSpPr>
        <p:grpSpPr>
          <a:xfrm>
            <a:off x="3368097" y="2749058"/>
            <a:ext cx="103140" cy="370905"/>
            <a:chOff x="2589259" y="2761758"/>
            <a:chExt cx="103140" cy="370909"/>
          </a:xfrm>
        </p:grpSpPr>
        <p:cxnSp>
          <p:nvCxnSpPr>
            <p:cNvPr id="48" name="Straight Connector 47">
              <a:extLst>
                <a:ext uri="{FF2B5EF4-FFF2-40B4-BE49-F238E27FC236}">
                  <a16:creationId xmlns:a16="http://schemas.microsoft.com/office/drawing/2014/main" id="{7E56766F-4EC3-4603-1F7C-24172FE5801C}"/>
                </a:ext>
              </a:extLst>
            </p:cNvPr>
            <p:cNvCxnSpPr>
              <a:cxnSpLocks/>
            </p:cNvCxnSpPr>
            <p:nvPr/>
          </p:nvCxnSpPr>
          <p:spPr bwMode="auto">
            <a:xfrm>
              <a:off x="2640829" y="2761758"/>
              <a:ext cx="0" cy="370909"/>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29A61FD-85FE-FF05-52B5-EAB068AA5BAC}"/>
                </a:ext>
              </a:extLst>
            </p:cNvPr>
            <p:cNvCxnSpPr>
              <a:cxnSpLocks/>
            </p:cNvCxnSpPr>
            <p:nvPr/>
          </p:nvCxnSpPr>
          <p:spPr bwMode="auto">
            <a:xfrm>
              <a:off x="2589259" y="2774457"/>
              <a:ext cx="10314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7651304-256A-344D-46E2-601D84AAA493}"/>
                </a:ext>
              </a:extLst>
            </p:cNvPr>
            <p:cNvCxnSpPr>
              <a:cxnSpLocks/>
            </p:cNvCxnSpPr>
            <p:nvPr/>
          </p:nvCxnSpPr>
          <p:spPr bwMode="auto">
            <a:xfrm>
              <a:off x="2589259" y="3128434"/>
              <a:ext cx="103140" cy="0"/>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5733FB92-D466-9A6C-9F82-697140A1A870}"/>
              </a:ext>
            </a:extLst>
          </p:cNvPr>
          <p:cNvSpPr txBox="1"/>
          <p:nvPr/>
        </p:nvSpPr>
        <p:spPr bwMode="auto">
          <a:xfrm>
            <a:off x="1789836" y="3975205"/>
            <a:ext cx="6979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245/382</a:t>
            </a:r>
          </a:p>
        </p:txBody>
      </p:sp>
      <p:sp>
        <p:nvSpPr>
          <p:cNvPr id="52" name="TextBox 51">
            <a:extLst>
              <a:ext uri="{FF2B5EF4-FFF2-40B4-BE49-F238E27FC236}">
                <a16:creationId xmlns:a16="http://schemas.microsoft.com/office/drawing/2014/main" id="{261E78B7-BF5A-9830-2B4F-9B0CBEBC660D}"/>
              </a:ext>
            </a:extLst>
          </p:cNvPr>
          <p:cNvSpPr txBox="1"/>
          <p:nvPr/>
        </p:nvSpPr>
        <p:spPr bwMode="auto">
          <a:xfrm>
            <a:off x="3093607" y="3958155"/>
            <a:ext cx="6979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253/384</a:t>
            </a:r>
          </a:p>
        </p:txBody>
      </p:sp>
      <p:grpSp>
        <p:nvGrpSpPr>
          <p:cNvPr id="54" name="Group 53">
            <a:extLst>
              <a:ext uri="{FF2B5EF4-FFF2-40B4-BE49-F238E27FC236}">
                <a16:creationId xmlns:a16="http://schemas.microsoft.com/office/drawing/2014/main" id="{E5D9F7DD-609B-81CA-B4C4-5DEBC647B273}"/>
              </a:ext>
            </a:extLst>
          </p:cNvPr>
          <p:cNvGrpSpPr/>
          <p:nvPr/>
        </p:nvGrpSpPr>
        <p:grpSpPr>
          <a:xfrm>
            <a:off x="5265491" y="2073682"/>
            <a:ext cx="84221" cy="2486526"/>
            <a:chOff x="1171133" y="2085109"/>
            <a:chExt cx="84221" cy="2486526"/>
          </a:xfrm>
        </p:grpSpPr>
        <p:cxnSp>
          <p:nvCxnSpPr>
            <p:cNvPr id="55" name="Straight Connector 54">
              <a:extLst>
                <a:ext uri="{FF2B5EF4-FFF2-40B4-BE49-F238E27FC236}">
                  <a16:creationId xmlns:a16="http://schemas.microsoft.com/office/drawing/2014/main" id="{FB1732AE-B135-D942-BF90-F8432F53C1DA}"/>
                </a:ext>
              </a:extLst>
            </p:cNvPr>
            <p:cNvCxnSpPr>
              <a:cxnSpLocks/>
            </p:cNvCxnSpPr>
            <p:nvPr/>
          </p:nvCxnSpPr>
          <p:spPr bwMode="auto">
            <a:xfrm>
              <a:off x="1171133" y="2085109"/>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56A123E-3EA0-4FB1-30C0-DE82F0F0F175}"/>
                </a:ext>
              </a:extLst>
            </p:cNvPr>
            <p:cNvCxnSpPr>
              <a:cxnSpLocks/>
            </p:cNvCxnSpPr>
            <p:nvPr/>
          </p:nvCxnSpPr>
          <p:spPr bwMode="auto">
            <a:xfrm>
              <a:off x="1171133" y="2582414"/>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074449C-94D1-6477-3A39-EE3D416397C3}"/>
                </a:ext>
              </a:extLst>
            </p:cNvPr>
            <p:cNvCxnSpPr>
              <a:cxnSpLocks/>
            </p:cNvCxnSpPr>
            <p:nvPr/>
          </p:nvCxnSpPr>
          <p:spPr bwMode="auto">
            <a:xfrm>
              <a:off x="1171133" y="3079719"/>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0E59837-4C56-4E6C-34F0-D75FD0C89A57}"/>
                </a:ext>
              </a:extLst>
            </p:cNvPr>
            <p:cNvCxnSpPr>
              <a:cxnSpLocks/>
            </p:cNvCxnSpPr>
            <p:nvPr/>
          </p:nvCxnSpPr>
          <p:spPr bwMode="auto">
            <a:xfrm>
              <a:off x="1171133" y="3577024"/>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835516C-3617-34BC-8C1D-6B3BD98F6FBB}"/>
                </a:ext>
              </a:extLst>
            </p:cNvPr>
            <p:cNvCxnSpPr>
              <a:cxnSpLocks/>
            </p:cNvCxnSpPr>
            <p:nvPr/>
          </p:nvCxnSpPr>
          <p:spPr bwMode="auto">
            <a:xfrm>
              <a:off x="1171133" y="4074329"/>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B5A940E-CA6B-9015-9388-A6FEBB9AFF06}"/>
                </a:ext>
              </a:extLst>
            </p:cNvPr>
            <p:cNvCxnSpPr>
              <a:cxnSpLocks/>
            </p:cNvCxnSpPr>
            <p:nvPr/>
          </p:nvCxnSpPr>
          <p:spPr bwMode="auto">
            <a:xfrm>
              <a:off x="1171133" y="4571635"/>
              <a:ext cx="84221"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8AB1B336-0EFE-F647-D765-1BB303F099A8}"/>
              </a:ext>
            </a:extLst>
          </p:cNvPr>
          <p:cNvSpPr txBox="1"/>
          <p:nvPr/>
        </p:nvSpPr>
        <p:spPr bwMode="auto">
          <a:xfrm>
            <a:off x="4781024" y="188369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2" name="TextBox 61">
            <a:extLst>
              <a:ext uri="{FF2B5EF4-FFF2-40B4-BE49-F238E27FC236}">
                <a16:creationId xmlns:a16="http://schemas.microsoft.com/office/drawing/2014/main" id="{FE8AAB30-5E2D-9075-9F03-E119FBDB3C76}"/>
              </a:ext>
            </a:extLst>
          </p:cNvPr>
          <p:cNvSpPr txBox="1"/>
          <p:nvPr/>
        </p:nvSpPr>
        <p:spPr bwMode="auto">
          <a:xfrm>
            <a:off x="4898044" y="23809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3" name="TextBox 62">
            <a:extLst>
              <a:ext uri="{FF2B5EF4-FFF2-40B4-BE49-F238E27FC236}">
                <a16:creationId xmlns:a16="http://schemas.microsoft.com/office/drawing/2014/main" id="{6760B8FC-5536-A223-3FA9-39795997100E}"/>
              </a:ext>
            </a:extLst>
          </p:cNvPr>
          <p:cNvSpPr txBox="1"/>
          <p:nvPr/>
        </p:nvSpPr>
        <p:spPr bwMode="auto">
          <a:xfrm>
            <a:off x="4887909" y="28838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4" name="TextBox 63">
            <a:extLst>
              <a:ext uri="{FF2B5EF4-FFF2-40B4-BE49-F238E27FC236}">
                <a16:creationId xmlns:a16="http://schemas.microsoft.com/office/drawing/2014/main" id="{0474FADA-D3FF-1FD7-178A-1E240E8286A1}"/>
              </a:ext>
            </a:extLst>
          </p:cNvPr>
          <p:cNvSpPr txBox="1"/>
          <p:nvPr/>
        </p:nvSpPr>
        <p:spPr bwMode="auto">
          <a:xfrm>
            <a:off x="4887909" y="33811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5" name="TextBox 64">
            <a:extLst>
              <a:ext uri="{FF2B5EF4-FFF2-40B4-BE49-F238E27FC236}">
                <a16:creationId xmlns:a16="http://schemas.microsoft.com/office/drawing/2014/main" id="{3B2B3D01-1B3B-C9AC-F510-D9BEE2FD10BA}"/>
              </a:ext>
            </a:extLst>
          </p:cNvPr>
          <p:cNvSpPr txBox="1"/>
          <p:nvPr/>
        </p:nvSpPr>
        <p:spPr bwMode="auto">
          <a:xfrm>
            <a:off x="4894033" y="38825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6" name="TextBox 65">
            <a:extLst>
              <a:ext uri="{FF2B5EF4-FFF2-40B4-BE49-F238E27FC236}">
                <a16:creationId xmlns:a16="http://schemas.microsoft.com/office/drawing/2014/main" id="{9600190F-FC48-D2FD-225C-48BF6D879AE9}"/>
              </a:ext>
            </a:extLst>
          </p:cNvPr>
          <p:cNvSpPr txBox="1"/>
          <p:nvPr/>
        </p:nvSpPr>
        <p:spPr bwMode="auto">
          <a:xfrm>
            <a:off x="5011051" y="437983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67" name="Group 66">
            <a:extLst>
              <a:ext uri="{FF2B5EF4-FFF2-40B4-BE49-F238E27FC236}">
                <a16:creationId xmlns:a16="http://schemas.microsoft.com/office/drawing/2014/main" id="{1658E383-0866-9C5B-1123-9A6F514D852F}"/>
              </a:ext>
            </a:extLst>
          </p:cNvPr>
          <p:cNvGrpSpPr/>
          <p:nvPr/>
        </p:nvGrpSpPr>
        <p:grpSpPr>
          <a:xfrm rot="5400000">
            <a:off x="6882996" y="3933497"/>
            <a:ext cx="99304" cy="1344706"/>
            <a:chOff x="1323533" y="3729424"/>
            <a:chExt cx="84221" cy="497305"/>
          </a:xfrm>
        </p:grpSpPr>
        <p:cxnSp>
          <p:nvCxnSpPr>
            <p:cNvPr id="68" name="Straight Connector 67">
              <a:extLst>
                <a:ext uri="{FF2B5EF4-FFF2-40B4-BE49-F238E27FC236}">
                  <a16:creationId xmlns:a16="http://schemas.microsoft.com/office/drawing/2014/main" id="{02E9C5D4-43AC-533E-EE98-D23DF78E95F5}"/>
                </a:ext>
              </a:extLst>
            </p:cNvPr>
            <p:cNvCxnSpPr>
              <a:cxnSpLocks/>
            </p:cNvCxnSpPr>
            <p:nvPr/>
          </p:nvCxnSpPr>
          <p:spPr bwMode="auto">
            <a:xfrm>
              <a:off x="1323533" y="3729424"/>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DDE6485-3EA0-A10F-96D7-98B1F112178E}"/>
                </a:ext>
              </a:extLst>
            </p:cNvPr>
            <p:cNvCxnSpPr>
              <a:cxnSpLocks/>
            </p:cNvCxnSpPr>
            <p:nvPr/>
          </p:nvCxnSpPr>
          <p:spPr bwMode="auto">
            <a:xfrm>
              <a:off x="1323533" y="4226729"/>
              <a:ext cx="84221" cy="0"/>
            </a:xfrm>
            <a:prstGeom prst="line">
              <a:avLst/>
            </a:prstGeom>
            <a:noFill/>
            <a:ln w="28575" cap="flat" cmpd="sng" algn="ctr">
              <a:solidFill>
                <a:schemeClr val="bg1"/>
              </a:solidFill>
              <a:prstDash val="solid"/>
              <a:round/>
              <a:headEnd type="none" w="med" len="med"/>
              <a:tailEnd type="none" w="med" len="med"/>
            </a:ln>
            <a:effectLst/>
          </p:spPr>
        </p:cxnSp>
      </p:grpSp>
      <p:sp>
        <p:nvSpPr>
          <p:cNvPr id="70" name="Rectangle 69">
            <a:extLst>
              <a:ext uri="{FF2B5EF4-FFF2-40B4-BE49-F238E27FC236}">
                <a16:creationId xmlns:a16="http://schemas.microsoft.com/office/drawing/2014/main" id="{97FCCC05-BD74-6EC5-40AE-3D49593ADB5D}"/>
              </a:ext>
            </a:extLst>
          </p:cNvPr>
          <p:cNvSpPr/>
          <p:nvPr/>
        </p:nvSpPr>
        <p:spPr bwMode="auto">
          <a:xfrm>
            <a:off x="5896283" y="2614705"/>
            <a:ext cx="778042" cy="19529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952C3A29-3178-E3B1-E543-D28CD4E4786D}"/>
              </a:ext>
            </a:extLst>
          </p:cNvPr>
          <p:cNvSpPr/>
          <p:nvPr/>
        </p:nvSpPr>
        <p:spPr bwMode="auto">
          <a:xfrm>
            <a:off x="7197398" y="2626208"/>
            <a:ext cx="778042" cy="19299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2" name="Group 71">
            <a:extLst>
              <a:ext uri="{FF2B5EF4-FFF2-40B4-BE49-F238E27FC236}">
                <a16:creationId xmlns:a16="http://schemas.microsoft.com/office/drawing/2014/main" id="{C9ADC722-14FA-4104-33EC-10A697680842}"/>
              </a:ext>
            </a:extLst>
          </p:cNvPr>
          <p:cNvGrpSpPr/>
          <p:nvPr/>
        </p:nvGrpSpPr>
        <p:grpSpPr>
          <a:xfrm>
            <a:off x="6231077" y="2432169"/>
            <a:ext cx="103140" cy="370909"/>
            <a:chOff x="2589259" y="2761758"/>
            <a:chExt cx="103140" cy="370909"/>
          </a:xfrm>
        </p:grpSpPr>
        <p:cxnSp>
          <p:nvCxnSpPr>
            <p:cNvPr id="73" name="Straight Connector 72">
              <a:extLst>
                <a:ext uri="{FF2B5EF4-FFF2-40B4-BE49-F238E27FC236}">
                  <a16:creationId xmlns:a16="http://schemas.microsoft.com/office/drawing/2014/main" id="{3D9BE9F2-FCA8-760A-D71A-6220632A6156}"/>
                </a:ext>
              </a:extLst>
            </p:cNvPr>
            <p:cNvCxnSpPr>
              <a:cxnSpLocks/>
            </p:cNvCxnSpPr>
            <p:nvPr/>
          </p:nvCxnSpPr>
          <p:spPr bwMode="auto">
            <a:xfrm>
              <a:off x="2640829" y="2761758"/>
              <a:ext cx="0" cy="370909"/>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F118AFF-2BC8-384B-2DB7-36C27AAE8A82}"/>
                </a:ext>
              </a:extLst>
            </p:cNvPr>
            <p:cNvCxnSpPr>
              <a:cxnSpLocks/>
            </p:cNvCxnSpPr>
            <p:nvPr/>
          </p:nvCxnSpPr>
          <p:spPr bwMode="auto">
            <a:xfrm>
              <a:off x="2589259" y="2774457"/>
              <a:ext cx="10314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2AA40E7-B801-9DA4-4E93-0FB268C3F9CF}"/>
                </a:ext>
              </a:extLst>
            </p:cNvPr>
            <p:cNvCxnSpPr>
              <a:cxnSpLocks/>
            </p:cNvCxnSpPr>
            <p:nvPr/>
          </p:nvCxnSpPr>
          <p:spPr bwMode="auto">
            <a:xfrm>
              <a:off x="2589259" y="3132667"/>
              <a:ext cx="1031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F0DEB6FC-CE0E-8DF0-B13B-3F9CCA8FB058}"/>
              </a:ext>
            </a:extLst>
          </p:cNvPr>
          <p:cNvGrpSpPr/>
          <p:nvPr/>
        </p:nvGrpSpPr>
        <p:grpSpPr>
          <a:xfrm>
            <a:off x="7523927" y="2432170"/>
            <a:ext cx="103140" cy="378174"/>
            <a:chOff x="2589259" y="2761758"/>
            <a:chExt cx="103140" cy="378178"/>
          </a:xfrm>
        </p:grpSpPr>
        <p:cxnSp>
          <p:nvCxnSpPr>
            <p:cNvPr id="77" name="Straight Connector 76">
              <a:extLst>
                <a:ext uri="{FF2B5EF4-FFF2-40B4-BE49-F238E27FC236}">
                  <a16:creationId xmlns:a16="http://schemas.microsoft.com/office/drawing/2014/main" id="{DB762350-41FB-FD9E-A013-B6686A0FBD58}"/>
                </a:ext>
              </a:extLst>
            </p:cNvPr>
            <p:cNvCxnSpPr>
              <a:cxnSpLocks/>
            </p:cNvCxnSpPr>
            <p:nvPr/>
          </p:nvCxnSpPr>
          <p:spPr bwMode="auto">
            <a:xfrm>
              <a:off x="2640829" y="2761758"/>
              <a:ext cx="0" cy="370909"/>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BC66FB8-0936-32C4-9823-0AD2BC99A601}"/>
                </a:ext>
              </a:extLst>
            </p:cNvPr>
            <p:cNvCxnSpPr>
              <a:cxnSpLocks/>
            </p:cNvCxnSpPr>
            <p:nvPr/>
          </p:nvCxnSpPr>
          <p:spPr bwMode="auto">
            <a:xfrm>
              <a:off x="2589259" y="2774457"/>
              <a:ext cx="10314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7B8C945-87F6-FA22-0769-428EC90A60EF}"/>
                </a:ext>
              </a:extLst>
            </p:cNvPr>
            <p:cNvCxnSpPr>
              <a:cxnSpLocks/>
            </p:cNvCxnSpPr>
            <p:nvPr/>
          </p:nvCxnSpPr>
          <p:spPr bwMode="auto">
            <a:xfrm>
              <a:off x="2589259" y="3139936"/>
              <a:ext cx="103140" cy="0"/>
            </a:xfrm>
            <a:prstGeom prst="line">
              <a:avLst/>
            </a:prstGeom>
            <a:noFill/>
            <a:ln w="28575" cap="flat" cmpd="sng" algn="ctr">
              <a:solidFill>
                <a:schemeClr val="bg1"/>
              </a:solidFill>
              <a:prstDash val="solid"/>
              <a:round/>
              <a:headEnd type="none" w="med" len="med"/>
              <a:tailEnd type="none" w="med" len="med"/>
            </a:ln>
            <a:effectLst/>
          </p:spPr>
        </p:cxnSp>
      </p:grpSp>
      <p:sp>
        <p:nvSpPr>
          <p:cNvPr id="80" name="TextBox 79">
            <a:extLst>
              <a:ext uri="{FF2B5EF4-FFF2-40B4-BE49-F238E27FC236}">
                <a16:creationId xmlns:a16="http://schemas.microsoft.com/office/drawing/2014/main" id="{FB1690B9-3DD6-0250-4F44-81FA99E426C5}"/>
              </a:ext>
            </a:extLst>
          </p:cNvPr>
          <p:cNvSpPr txBox="1"/>
          <p:nvPr/>
        </p:nvSpPr>
        <p:spPr bwMode="auto">
          <a:xfrm>
            <a:off x="5945666" y="3963778"/>
            <a:ext cx="6979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111/142</a:t>
            </a:r>
          </a:p>
        </p:txBody>
      </p:sp>
      <p:sp>
        <p:nvSpPr>
          <p:cNvPr id="81" name="TextBox 80">
            <a:extLst>
              <a:ext uri="{FF2B5EF4-FFF2-40B4-BE49-F238E27FC236}">
                <a16:creationId xmlns:a16="http://schemas.microsoft.com/office/drawing/2014/main" id="{2A8AC614-B591-A14E-1805-4A6DCAAEA881}"/>
              </a:ext>
            </a:extLst>
          </p:cNvPr>
          <p:cNvSpPr txBox="1"/>
          <p:nvPr/>
        </p:nvSpPr>
        <p:spPr bwMode="auto">
          <a:xfrm>
            <a:off x="7249437" y="3946728"/>
            <a:ext cx="6979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112/144</a:t>
            </a:r>
          </a:p>
        </p:txBody>
      </p:sp>
      <p:sp>
        <p:nvSpPr>
          <p:cNvPr id="11" name="Freeform: Shape 10">
            <a:extLst>
              <a:ext uri="{FF2B5EF4-FFF2-40B4-BE49-F238E27FC236}">
                <a16:creationId xmlns:a16="http://schemas.microsoft.com/office/drawing/2014/main" id="{9C0EDDFE-C75A-2DA8-7941-C49FC317AAC1}"/>
              </a:ext>
            </a:extLst>
          </p:cNvPr>
          <p:cNvSpPr/>
          <p:nvPr/>
        </p:nvSpPr>
        <p:spPr bwMode="auto">
          <a:xfrm>
            <a:off x="1251694" y="2085109"/>
            <a:ext cx="3037762" cy="2486891"/>
          </a:xfrm>
          <a:custGeom>
            <a:avLst/>
            <a:gdLst>
              <a:gd name="connsiteX0" fmla="*/ 0 w 3470563"/>
              <a:gd name="connsiteY0" fmla="*/ 0 h 2486891"/>
              <a:gd name="connsiteX1" fmla="*/ 0 w 3470563"/>
              <a:gd name="connsiteY1" fmla="*/ 2486891 h 2486891"/>
              <a:gd name="connsiteX2" fmla="*/ 3470563 w 3470563"/>
              <a:gd name="connsiteY2" fmla="*/ 2486891 h 2486891"/>
            </a:gdLst>
            <a:ahLst/>
            <a:cxnLst>
              <a:cxn ang="0">
                <a:pos x="connsiteX0" y="connsiteY0"/>
              </a:cxn>
              <a:cxn ang="0">
                <a:pos x="connsiteX1" y="connsiteY1"/>
              </a:cxn>
              <a:cxn ang="0">
                <a:pos x="connsiteX2" y="connsiteY2"/>
              </a:cxn>
            </a:cxnLst>
            <a:rect l="l" t="t" r="r" b="b"/>
            <a:pathLst>
              <a:path w="3470563" h="2486891">
                <a:moveTo>
                  <a:pt x="0" y="0"/>
                </a:moveTo>
                <a:lnTo>
                  <a:pt x="0" y="2486891"/>
                </a:lnTo>
                <a:lnTo>
                  <a:pt x="3470563" y="2486891"/>
                </a:lnTo>
              </a:path>
            </a:pathLst>
          </a:custGeom>
          <a:noFill/>
          <a:ln w="28575">
            <a:solidFill>
              <a:schemeClr val="bg1"/>
            </a:solidFill>
            <a:miter lim="800000"/>
            <a:headEnd/>
            <a:tailEnd/>
          </a:ln>
        </p:spPr>
        <p:txBody>
          <a:bodyPr rtlCol="0" anchor="ctr"/>
          <a:lstStyle/>
          <a:p>
            <a:pPr algn="ctr"/>
            <a:endParaRPr lang="en-US"/>
          </a:p>
        </p:txBody>
      </p:sp>
      <p:sp>
        <p:nvSpPr>
          <p:cNvPr id="82" name="TextBox 81">
            <a:extLst>
              <a:ext uri="{FF2B5EF4-FFF2-40B4-BE49-F238E27FC236}">
                <a16:creationId xmlns:a16="http://schemas.microsoft.com/office/drawing/2014/main" id="{36583B12-66F6-4E1F-C3BD-F9A488F093CB}"/>
              </a:ext>
            </a:extLst>
          </p:cNvPr>
          <p:cNvSpPr txBox="1"/>
          <p:nvPr/>
        </p:nvSpPr>
        <p:spPr bwMode="auto">
          <a:xfrm>
            <a:off x="1759684" y="2434191"/>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64.1%</a:t>
            </a:r>
          </a:p>
        </p:txBody>
      </p:sp>
      <p:sp>
        <p:nvSpPr>
          <p:cNvPr id="83" name="TextBox 82">
            <a:extLst>
              <a:ext uri="{FF2B5EF4-FFF2-40B4-BE49-F238E27FC236}">
                <a16:creationId xmlns:a16="http://schemas.microsoft.com/office/drawing/2014/main" id="{0F1AF5F6-F465-F2BE-10BD-8D4AEEA240FC}"/>
              </a:ext>
            </a:extLst>
          </p:cNvPr>
          <p:cNvSpPr txBox="1"/>
          <p:nvPr/>
        </p:nvSpPr>
        <p:spPr bwMode="auto">
          <a:xfrm>
            <a:off x="3043251" y="2420810"/>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65.9%</a:t>
            </a:r>
          </a:p>
        </p:txBody>
      </p:sp>
      <p:sp>
        <p:nvSpPr>
          <p:cNvPr id="84" name="TextBox 83">
            <a:extLst>
              <a:ext uri="{FF2B5EF4-FFF2-40B4-BE49-F238E27FC236}">
                <a16:creationId xmlns:a16="http://schemas.microsoft.com/office/drawing/2014/main" id="{13AFFDD9-FD37-0E38-81F6-8080A12397AA}"/>
              </a:ext>
            </a:extLst>
          </p:cNvPr>
          <p:cNvSpPr txBox="1"/>
          <p:nvPr/>
        </p:nvSpPr>
        <p:spPr bwMode="auto">
          <a:xfrm>
            <a:off x="5926918" y="2098490"/>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78.2%</a:t>
            </a:r>
          </a:p>
        </p:txBody>
      </p:sp>
      <p:sp>
        <p:nvSpPr>
          <p:cNvPr id="85" name="TextBox 84">
            <a:extLst>
              <a:ext uri="{FF2B5EF4-FFF2-40B4-BE49-F238E27FC236}">
                <a16:creationId xmlns:a16="http://schemas.microsoft.com/office/drawing/2014/main" id="{8ECF355A-7707-44D8-4BFD-8D754B80B74B}"/>
              </a:ext>
            </a:extLst>
          </p:cNvPr>
          <p:cNvSpPr txBox="1"/>
          <p:nvPr/>
        </p:nvSpPr>
        <p:spPr bwMode="auto">
          <a:xfrm>
            <a:off x="7210486" y="208510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77.8%</a:t>
            </a:r>
          </a:p>
        </p:txBody>
      </p:sp>
      <p:grpSp>
        <p:nvGrpSpPr>
          <p:cNvPr id="86" name="Group 85">
            <a:extLst>
              <a:ext uri="{FF2B5EF4-FFF2-40B4-BE49-F238E27FC236}">
                <a16:creationId xmlns:a16="http://schemas.microsoft.com/office/drawing/2014/main" id="{B505DF4C-6B78-913D-832D-49B0068A4127}"/>
              </a:ext>
            </a:extLst>
          </p:cNvPr>
          <p:cNvGrpSpPr/>
          <p:nvPr/>
        </p:nvGrpSpPr>
        <p:grpSpPr>
          <a:xfrm rot="5400000">
            <a:off x="9906726" y="3923502"/>
            <a:ext cx="99304" cy="1344706"/>
            <a:chOff x="1323533" y="3729424"/>
            <a:chExt cx="84221" cy="497305"/>
          </a:xfrm>
        </p:grpSpPr>
        <p:cxnSp>
          <p:nvCxnSpPr>
            <p:cNvPr id="87" name="Straight Connector 86">
              <a:extLst>
                <a:ext uri="{FF2B5EF4-FFF2-40B4-BE49-F238E27FC236}">
                  <a16:creationId xmlns:a16="http://schemas.microsoft.com/office/drawing/2014/main" id="{D617E038-5D30-1E38-6539-120EA1862F9C}"/>
                </a:ext>
              </a:extLst>
            </p:cNvPr>
            <p:cNvCxnSpPr>
              <a:cxnSpLocks/>
            </p:cNvCxnSpPr>
            <p:nvPr/>
          </p:nvCxnSpPr>
          <p:spPr bwMode="auto">
            <a:xfrm>
              <a:off x="1323533" y="3729424"/>
              <a:ext cx="84221"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37D2AA7-467A-B092-D829-AEAF16384673}"/>
                </a:ext>
              </a:extLst>
            </p:cNvPr>
            <p:cNvCxnSpPr>
              <a:cxnSpLocks/>
            </p:cNvCxnSpPr>
            <p:nvPr/>
          </p:nvCxnSpPr>
          <p:spPr bwMode="auto">
            <a:xfrm>
              <a:off x="1323533" y="4226729"/>
              <a:ext cx="84221" cy="0"/>
            </a:xfrm>
            <a:prstGeom prst="line">
              <a:avLst/>
            </a:prstGeom>
            <a:noFill/>
            <a:ln w="28575" cap="flat" cmpd="sng" algn="ctr">
              <a:solidFill>
                <a:schemeClr val="bg1"/>
              </a:solidFill>
              <a:prstDash val="solid"/>
              <a:round/>
              <a:headEnd type="none" w="med" len="med"/>
              <a:tailEnd type="none" w="med" len="med"/>
            </a:ln>
            <a:effectLst/>
          </p:spPr>
        </p:cxnSp>
      </p:grpSp>
      <p:sp>
        <p:nvSpPr>
          <p:cNvPr id="89" name="Rectangle 88">
            <a:extLst>
              <a:ext uri="{FF2B5EF4-FFF2-40B4-BE49-F238E27FC236}">
                <a16:creationId xmlns:a16="http://schemas.microsoft.com/office/drawing/2014/main" id="{36CAFC4D-03F7-4587-9753-8EE50F0B8487}"/>
              </a:ext>
            </a:extLst>
          </p:cNvPr>
          <p:cNvSpPr/>
          <p:nvPr/>
        </p:nvSpPr>
        <p:spPr bwMode="auto">
          <a:xfrm>
            <a:off x="8920013" y="3171574"/>
            <a:ext cx="778042" cy="13860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EADF72FF-75DD-86E7-BB46-4FC3E3D955C7}"/>
              </a:ext>
            </a:extLst>
          </p:cNvPr>
          <p:cNvSpPr/>
          <p:nvPr/>
        </p:nvSpPr>
        <p:spPr bwMode="auto">
          <a:xfrm>
            <a:off x="10221128" y="3094007"/>
            <a:ext cx="778042" cy="14521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1" name="Group 90">
            <a:extLst>
              <a:ext uri="{FF2B5EF4-FFF2-40B4-BE49-F238E27FC236}">
                <a16:creationId xmlns:a16="http://schemas.microsoft.com/office/drawing/2014/main" id="{7DD85797-52E3-66D3-DAEF-7F240530B979}"/>
              </a:ext>
            </a:extLst>
          </p:cNvPr>
          <p:cNvGrpSpPr/>
          <p:nvPr/>
        </p:nvGrpSpPr>
        <p:grpSpPr>
          <a:xfrm>
            <a:off x="9254807" y="2972580"/>
            <a:ext cx="103140" cy="370909"/>
            <a:chOff x="2589259" y="2761758"/>
            <a:chExt cx="103140" cy="370909"/>
          </a:xfrm>
        </p:grpSpPr>
        <p:cxnSp>
          <p:nvCxnSpPr>
            <p:cNvPr id="92" name="Straight Connector 91">
              <a:extLst>
                <a:ext uri="{FF2B5EF4-FFF2-40B4-BE49-F238E27FC236}">
                  <a16:creationId xmlns:a16="http://schemas.microsoft.com/office/drawing/2014/main" id="{44B0E81A-FFDC-81E8-4B02-0C42BC56C492}"/>
                </a:ext>
              </a:extLst>
            </p:cNvPr>
            <p:cNvCxnSpPr>
              <a:cxnSpLocks/>
            </p:cNvCxnSpPr>
            <p:nvPr/>
          </p:nvCxnSpPr>
          <p:spPr bwMode="auto">
            <a:xfrm>
              <a:off x="2640829" y="2761758"/>
              <a:ext cx="0" cy="370909"/>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169519B-702D-74A7-00A1-114032AB2B8A}"/>
                </a:ext>
              </a:extLst>
            </p:cNvPr>
            <p:cNvCxnSpPr>
              <a:cxnSpLocks/>
            </p:cNvCxnSpPr>
            <p:nvPr/>
          </p:nvCxnSpPr>
          <p:spPr bwMode="auto">
            <a:xfrm>
              <a:off x="2589259" y="2774457"/>
              <a:ext cx="10314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546139B-2BEE-B5B6-9204-33BC5A2EC872}"/>
                </a:ext>
              </a:extLst>
            </p:cNvPr>
            <p:cNvCxnSpPr>
              <a:cxnSpLocks/>
            </p:cNvCxnSpPr>
            <p:nvPr/>
          </p:nvCxnSpPr>
          <p:spPr bwMode="auto">
            <a:xfrm>
              <a:off x="2589259" y="3132667"/>
              <a:ext cx="1031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8D7FF722-F89C-21C3-7FEF-9C553FE44C2C}"/>
              </a:ext>
            </a:extLst>
          </p:cNvPr>
          <p:cNvGrpSpPr/>
          <p:nvPr/>
        </p:nvGrpSpPr>
        <p:grpSpPr>
          <a:xfrm>
            <a:off x="10547657" y="2903623"/>
            <a:ext cx="103140" cy="378174"/>
            <a:chOff x="2589259" y="2761758"/>
            <a:chExt cx="103140" cy="378178"/>
          </a:xfrm>
        </p:grpSpPr>
        <p:cxnSp>
          <p:nvCxnSpPr>
            <p:cNvPr id="96" name="Straight Connector 95">
              <a:extLst>
                <a:ext uri="{FF2B5EF4-FFF2-40B4-BE49-F238E27FC236}">
                  <a16:creationId xmlns:a16="http://schemas.microsoft.com/office/drawing/2014/main" id="{B3340AAA-B8D1-A534-CF92-63CE9C758C2F}"/>
                </a:ext>
              </a:extLst>
            </p:cNvPr>
            <p:cNvCxnSpPr>
              <a:cxnSpLocks/>
            </p:cNvCxnSpPr>
            <p:nvPr/>
          </p:nvCxnSpPr>
          <p:spPr bwMode="auto">
            <a:xfrm>
              <a:off x="2640829" y="2761758"/>
              <a:ext cx="0" cy="370909"/>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4B3201C-741E-7758-EDD6-B40D1A7C6D3A}"/>
                </a:ext>
              </a:extLst>
            </p:cNvPr>
            <p:cNvCxnSpPr>
              <a:cxnSpLocks/>
            </p:cNvCxnSpPr>
            <p:nvPr/>
          </p:nvCxnSpPr>
          <p:spPr bwMode="auto">
            <a:xfrm>
              <a:off x="2589259" y="2774457"/>
              <a:ext cx="103140"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8CA1D0B-7FD7-E744-0027-21E8CB059CED}"/>
                </a:ext>
              </a:extLst>
            </p:cNvPr>
            <p:cNvCxnSpPr>
              <a:cxnSpLocks/>
            </p:cNvCxnSpPr>
            <p:nvPr/>
          </p:nvCxnSpPr>
          <p:spPr bwMode="auto">
            <a:xfrm>
              <a:off x="2589259" y="3139936"/>
              <a:ext cx="103140" cy="0"/>
            </a:xfrm>
            <a:prstGeom prst="line">
              <a:avLst/>
            </a:prstGeom>
            <a:noFill/>
            <a:ln w="28575" cap="flat" cmpd="sng" algn="ctr">
              <a:solidFill>
                <a:schemeClr val="bg1"/>
              </a:solidFill>
              <a:prstDash val="solid"/>
              <a:round/>
              <a:headEnd type="none" w="med" len="med"/>
              <a:tailEnd type="none" w="med" len="med"/>
            </a:ln>
            <a:effectLst/>
          </p:spPr>
        </p:cxnSp>
      </p:grpSp>
      <p:sp>
        <p:nvSpPr>
          <p:cNvPr id="99" name="TextBox 98">
            <a:extLst>
              <a:ext uri="{FF2B5EF4-FFF2-40B4-BE49-F238E27FC236}">
                <a16:creationId xmlns:a16="http://schemas.microsoft.com/office/drawing/2014/main" id="{EB3DE5BC-CB32-367C-59F7-7EB3732DA1D9}"/>
              </a:ext>
            </a:extLst>
          </p:cNvPr>
          <p:cNvSpPr txBox="1"/>
          <p:nvPr/>
        </p:nvSpPr>
        <p:spPr bwMode="auto">
          <a:xfrm>
            <a:off x="8969396" y="3953783"/>
            <a:ext cx="6979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134/240</a:t>
            </a:r>
          </a:p>
        </p:txBody>
      </p:sp>
      <p:sp>
        <p:nvSpPr>
          <p:cNvPr id="100" name="TextBox 99">
            <a:extLst>
              <a:ext uri="{FF2B5EF4-FFF2-40B4-BE49-F238E27FC236}">
                <a16:creationId xmlns:a16="http://schemas.microsoft.com/office/drawing/2014/main" id="{8BEB0AEF-D198-B7BC-6B3D-EB0F572C5C4F}"/>
              </a:ext>
            </a:extLst>
          </p:cNvPr>
          <p:cNvSpPr txBox="1"/>
          <p:nvPr/>
        </p:nvSpPr>
        <p:spPr bwMode="auto">
          <a:xfrm>
            <a:off x="10273167" y="3936733"/>
            <a:ext cx="6979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141/240</a:t>
            </a:r>
          </a:p>
        </p:txBody>
      </p:sp>
      <p:sp>
        <p:nvSpPr>
          <p:cNvPr id="101" name="TextBox 100">
            <a:extLst>
              <a:ext uri="{FF2B5EF4-FFF2-40B4-BE49-F238E27FC236}">
                <a16:creationId xmlns:a16="http://schemas.microsoft.com/office/drawing/2014/main" id="{948ECCE1-C24D-810D-EA29-E464B756153C}"/>
              </a:ext>
            </a:extLst>
          </p:cNvPr>
          <p:cNvSpPr txBox="1"/>
          <p:nvPr/>
        </p:nvSpPr>
        <p:spPr bwMode="auto">
          <a:xfrm>
            <a:off x="8939146" y="2627423"/>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55.8%</a:t>
            </a:r>
          </a:p>
        </p:txBody>
      </p:sp>
      <p:sp>
        <p:nvSpPr>
          <p:cNvPr id="102" name="TextBox 101">
            <a:extLst>
              <a:ext uri="{FF2B5EF4-FFF2-40B4-BE49-F238E27FC236}">
                <a16:creationId xmlns:a16="http://schemas.microsoft.com/office/drawing/2014/main" id="{83939E31-79CA-EC6F-0CFE-1A014A0526E3}"/>
              </a:ext>
            </a:extLst>
          </p:cNvPr>
          <p:cNvSpPr txBox="1"/>
          <p:nvPr/>
        </p:nvSpPr>
        <p:spPr bwMode="auto">
          <a:xfrm>
            <a:off x="10234216" y="2568034"/>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58.8%</a:t>
            </a:r>
          </a:p>
        </p:txBody>
      </p:sp>
      <p:sp>
        <p:nvSpPr>
          <p:cNvPr id="53" name="Freeform: Shape 52">
            <a:extLst>
              <a:ext uri="{FF2B5EF4-FFF2-40B4-BE49-F238E27FC236}">
                <a16:creationId xmlns:a16="http://schemas.microsoft.com/office/drawing/2014/main" id="{A953DD8A-BC0C-1673-54A4-FDAA809A9106}"/>
              </a:ext>
            </a:extLst>
          </p:cNvPr>
          <p:cNvSpPr/>
          <p:nvPr/>
        </p:nvSpPr>
        <p:spPr bwMode="auto">
          <a:xfrm>
            <a:off x="5346052" y="2073682"/>
            <a:ext cx="6159282" cy="2486891"/>
          </a:xfrm>
          <a:custGeom>
            <a:avLst/>
            <a:gdLst>
              <a:gd name="connsiteX0" fmla="*/ 0 w 3470563"/>
              <a:gd name="connsiteY0" fmla="*/ 0 h 2486891"/>
              <a:gd name="connsiteX1" fmla="*/ 0 w 3470563"/>
              <a:gd name="connsiteY1" fmla="*/ 2486891 h 2486891"/>
              <a:gd name="connsiteX2" fmla="*/ 3470563 w 3470563"/>
              <a:gd name="connsiteY2" fmla="*/ 2486891 h 2486891"/>
            </a:gdLst>
            <a:ahLst/>
            <a:cxnLst>
              <a:cxn ang="0">
                <a:pos x="connsiteX0" y="connsiteY0"/>
              </a:cxn>
              <a:cxn ang="0">
                <a:pos x="connsiteX1" y="connsiteY1"/>
              </a:cxn>
              <a:cxn ang="0">
                <a:pos x="connsiteX2" y="connsiteY2"/>
              </a:cxn>
            </a:cxnLst>
            <a:rect l="l" t="t" r="r" b="b"/>
            <a:pathLst>
              <a:path w="3470563" h="2486891">
                <a:moveTo>
                  <a:pt x="0" y="0"/>
                </a:moveTo>
                <a:lnTo>
                  <a:pt x="0" y="2486891"/>
                </a:lnTo>
                <a:lnTo>
                  <a:pt x="3470563" y="2486891"/>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940244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4E779-AD65-0147-057E-77ABE6CEE463}"/>
              </a:ext>
            </a:extLst>
          </p:cNvPr>
          <p:cNvSpPr>
            <a:spLocks noGrp="1"/>
          </p:cNvSpPr>
          <p:nvPr>
            <p:ph type="title"/>
          </p:nvPr>
        </p:nvSpPr>
        <p:spPr/>
        <p:txBody>
          <a:bodyPr/>
          <a:lstStyle/>
          <a:p>
            <a:r>
              <a:rPr lang="en-US" dirty="0"/>
              <a:t>neoCARHP: pCR by Subgroup</a:t>
            </a:r>
          </a:p>
        </p:txBody>
      </p:sp>
      <p:sp>
        <p:nvSpPr>
          <p:cNvPr id="3" name="Text Box 11">
            <a:extLst>
              <a:ext uri="{FF2B5EF4-FFF2-40B4-BE49-F238E27FC236}">
                <a16:creationId xmlns:a16="http://schemas.microsoft.com/office/drawing/2014/main" id="{A2581460-1C27-10B6-0862-9D34E2F66F2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chemeClr val="bg2"/>
                </a:solidFill>
                <a:latin typeface="Calibri" panose="020F0502020204030204" pitchFamily="34" charset="0"/>
                <a:cs typeface="Arial" panose="020B0604020202020204" pitchFamily="34" charset="0"/>
              </a:rPr>
              <a:t>Wang. ASCO 2025. Abstr LBA500.</a:t>
            </a:r>
            <a:r>
              <a:rPr lang="en-US" altLang="en-US" sz="120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Table 3">
            <a:extLst>
              <a:ext uri="{FF2B5EF4-FFF2-40B4-BE49-F238E27FC236}">
                <a16:creationId xmlns:a16="http://schemas.microsoft.com/office/drawing/2014/main" id="{72398999-7498-4560-C348-4719FE70C1EE}"/>
              </a:ext>
            </a:extLst>
          </p:cNvPr>
          <p:cNvGraphicFramePr>
            <a:graphicFrameLocks noGrp="1"/>
          </p:cNvGraphicFramePr>
          <p:nvPr>
            <p:extLst>
              <p:ext uri="{D42A27DB-BD31-4B8C-83A1-F6EECF244321}">
                <p14:modId xmlns:p14="http://schemas.microsoft.com/office/powerpoint/2010/main" val="3271220400"/>
              </p:ext>
            </p:extLst>
          </p:nvPr>
        </p:nvGraphicFramePr>
        <p:xfrm>
          <a:off x="414338" y="1590331"/>
          <a:ext cx="5911048" cy="4175760"/>
        </p:xfrm>
        <a:graphic>
          <a:graphicData uri="http://schemas.openxmlformats.org/drawingml/2006/table">
            <a:tbl>
              <a:tblPr firstRow="1" bandRow="1">
                <a:tableStyleId>{5C22544A-7EE6-4342-B048-85BDC9FD1C3A}</a:tableStyleId>
              </a:tblPr>
              <a:tblGrid>
                <a:gridCol w="1630593">
                  <a:extLst>
                    <a:ext uri="{9D8B030D-6E8A-4147-A177-3AD203B41FA5}">
                      <a16:colId xmlns:a16="http://schemas.microsoft.com/office/drawing/2014/main" val="1277464674"/>
                    </a:ext>
                  </a:extLst>
                </a:gridCol>
                <a:gridCol w="1014153">
                  <a:extLst>
                    <a:ext uri="{9D8B030D-6E8A-4147-A177-3AD203B41FA5}">
                      <a16:colId xmlns:a16="http://schemas.microsoft.com/office/drawing/2014/main" val="2336615204"/>
                    </a:ext>
                  </a:extLst>
                </a:gridCol>
                <a:gridCol w="1138843">
                  <a:extLst>
                    <a:ext uri="{9D8B030D-6E8A-4147-A177-3AD203B41FA5}">
                      <a16:colId xmlns:a16="http://schemas.microsoft.com/office/drawing/2014/main" val="303015664"/>
                    </a:ext>
                  </a:extLst>
                </a:gridCol>
                <a:gridCol w="2127459">
                  <a:extLst>
                    <a:ext uri="{9D8B030D-6E8A-4147-A177-3AD203B41FA5}">
                      <a16:colId xmlns:a16="http://schemas.microsoft.com/office/drawing/2014/main" val="1363242128"/>
                    </a:ext>
                  </a:extLst>
                </a:gridCol>
              </a:tblGrid>
              <a:tr h="370840">
                <a:tc>
                  <a:txBody>
                    <a:bodyPr/>
                    <a:lstStyle/>
                    <a:p>
                      <a:r>
                        <a:rPr lang="en-US" sz="1400" dirty="0"/>
                        <a:t>Subgroup,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THP</a:t>
                      </a:r>
                    </a:p>
                    <a:p>
                      <a:pPr algn="ctr"/>
                      <a:r>
                        <a:rPr lang="en-US" sz="1400" dirty="0"/>
                        <a:t>(n = 382)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TCbHP</a:t>
                      </a:r>
                    </a:p>
                    <a:p>
                      <a:pPr algn="ctr"/>
                      <a:r>
                        <a:rPr lang="en-US" sz="1400" dirty="0"/>
                        <a:t>(n = 384)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Difference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0151172"/>
                  </a:ext>
                </a:extLst>
              </a:tr>
              <a:tr h="270952">
                <a:tc>
                  <a:txBody>
                    <a:bodyPr/>
                    <a:lstStyle/>
                    <a:p>
                      <a:r>
                        <a:rPr lang="en-US" sz="1400" dirty="0">
                          <a:solidFill>
                            <a:schemeClr val="bg1"/>
                          </a:solidFill>
                        </a:rPr>
                        <a:t>All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245 (64.1)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253 (65.9)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-1.80 (-8.52 to 4.99)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67064047"/>
                  </a:ext>
                </a:extLst>
              </a:tr>
              <a:tr h="370840">
                <a:tc>
                  <a:txBody>
                    <a:bodyPr/>
                    <a:lstStyle/>
                    <a:p>
                      <a:r>
                        <a:rPr lang="en-US" sz="1400" dirty="0">
                          <a:solidFill>
                            <a:schemeClr val="bg1"/>
                          </a:solidFill>
                        </a:rPr>
                        <a:t>Age</a:t>
                      </a:r>
                    </a:p>
                    <a:p>
                      <a:pPr marL="285750" indent="-285750">
                        <a:buFont typeface="Wingdings" panose="05000000000000000000" pitchFamily="2" charset="2"/>
                        <a:buChar char="§"/>
                      </a:pPr>
                      <a:r>
                        <a:rPr lang="en-US" sz="1400" dirty="0">
                          <a:solidFill>
                            <a:schemeClr val="bg1"/>
                          </a:solidFill>
                        </a:rPr>
                        <a:t>&lt;50 yr</a:t>
                      </a:r>
                    </a:p>
                    <a:p>
                      <a:pPr marL="285750" indent="-285750">
                        <a:buFont typeface="Wingdings" panose="05000000000000000000" pitchFamily="2" charset="2"/>
                        <a:buChar char="§"/>
                      </a:pPr>
                      <a:r>
                        <a:rPr lang="en-US" sz="1400" dirty="0">
                          <a:solidFill>
                            <a:schemeClr val="bg1"/>
                          </a:solidFill>
                        </a:rPr>
                        <a:t>≥50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94 (63.5)</a:t>
                      </a:r>
                    </a:p>
                    <a:p>
                      <a:pPr algn="ctr"/>
                      <a:r>
                        <a:rPr lang="en-US" sz="1400" dirty="0">
                          <a:solidFill>
                            <a:schemeClr val="bg1"/>
                          </a:solidFill>
                        </a:rPr>
                        <a:t>151 (64.5)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100 (61.3)</a:t>
                      </a:r>
                    </a:p>
                    <a:p>
                      <a:pPr algn="ctr"/>
                      <a:r>
                        <a:rPr lang="en-US" sz="1400" dirty="0">
                          <a:solidFill>
                            <a:schemeClr val="bg1"/>
                          </a:solidFill>
                        </a:rPr>
                        <a:t>153 (69.2)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2.20 (-8.56 to 12.74)</a:t>
                      </a:r>
                    </a:p>
                    <a:p>
                      <a:pPr algn="ctr"/>
                      <a:r>
                        <a:rPr lang="en-US" sz="1400" dirty="0">
                          <a:solidFill>
                            <a:schemeClr val="bg1"/>
                          </a:solidFill>
                        </a:rPr>
                        <a:t>-4.70 (-13.20 to 3.93)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08054014"/>
                  </a:ext>
                </a:extLst>
              </a:tr>
              <a:tr h="370840">
                <a:tc>
                  <a:txBody>
                    <a:bodyPr/>
                    <a:lstStyle/>
                    <a:p>
                      <a:r>
                        <a:rPr lang="en-US" sz="1400" dirty="0">
                          <a:solidFill>
                            <a:schemeClr val="bg1"/>
                          </a:solidFill>
                        </a:rPr>
                        <a:t>Tumor grade</a:t>
                      </a:r>
                    </a:p>
                    <a:p>
                      <a:pPr marL="285750" indent="-285750">
                        <a:buFont typeface="Wingdings" panose="05000000000000000000" pitchFamily="2" charset="2"/>
                        <a:buChar char="§"/>
                      </a:pPr>
                      <a:r>
                        <a:rPr lang="en-US" sz="1400" dirty="0">
                          <a:solidFill>
                            <a:schemeClr val="bg1"/>
                          </a:solidFill>
                        </a:rPr>
                        <a:t>I-II</a:t>
                      </a:r>
                    </a:p>
                    <a:p>
                      <a:pPr marL="285750" indent="-285750">
                        <a:buFont typeface="Wingdings" panose="05000000000000000000" pitchFamily="2" charset="2"/>
                        <a:buChar char="§"/>
                      </a:pPr>
                      <a:r>
                        <a:rPr lang="en-US" sz="1400" dirty="0">
                          <a:solidFill>
                            <a:schemeClr val="bg1"/>
                          </a:solidFill>
                        </a:rPr>
                        <a:t>III</a:t>
                      </a:r>
                    </a:p>
                    <a:p>
                      <a:pPr marL="285750" indent="-285750">
                        <a:buFont typeface="Wingdings" panose="05000000000000000000" pitchFamily="2" charset="2"/>
                        <a:buChar char="§"/>
                      </a:pPr>
                      <a:r>
                        <a:rPr lang="en-US" sz="1400" dirty="0">
                          <a:solidFill>
                            <a:schemeClr val="bg1"/>
                          </a:solidFill>
                        </a:rPr>
                        <a:t>Unknown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135 (64.9)</a:t>
                      </a:r>
                    </a:p>
                    <a:p>
                      <a:pPr algn="ctr"/>
                      <a:r>
                        <a:rPr lang="en-US" sz="1400" dirty="0">
                          <a:solidFill>
                            <a:schemeClr val="bg1"/>
                          </a:solidFill>
                        </a:rPr>
                        <a:t>82 (66.1)</a:t>
                      </a:r>
                    </a:p>
                    <a:p>
                      <a:pPr algn="ctr"/>
                      <a:r>
                        <a:rPr lang="en-US" sz="1400" dirty="0">
                          <a:solidFill>
                            <a:schemeClr val="bg1"/>
                          </a:solidFill>
                        </a:rPr>
                        <a:t>28 (56.0)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119 (63.3)</a:t>
                      </a:r>
                    </a:p>
                    <a:p>
                      <a:pPr algn="ctr"/>
                      <a:r>
                        <a:rPr lang="en-US" sz="1400" dirty="0">
                          <a:solidFill>
                            <a:schemeClr val="bg1"/>
                          </a:solidFill>
                        </a:rPr>
                        <a:t>103 (66.9)</a:t>
                      </a:r>
                    </a:p>
                    <a:p>
                      <a:pPr algn="ctr"/>
                      <a:r>
                        <a:rPr lang="en-US" sz="1400" dirty="0">
                          <a:solidFill>
                            <a:schemeClr val="bg1"/>
                          </a:solidFill>
                        </a:rPr>
                        <a:t>31 (73.8)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1.60 (-7.80 to 11.03)</a:t>
                      </a:r>
                    </a:p>
                    <a:p>
                      <a:pPr algn="ctr"/>
                      <a:r>
                        <a:rPr lang="en-US" sz="1400" dirty="0">
                          <a:solidFill>
                            <a:schemeClr val="bg1"/>
                          </a:solidFill>
                        </a:rPr>
                        <a:t>-0.80 (-11.90 to 10.23)</a:t>
                      </a:r>
                    </a:p>
                    <a:p>
                      <a:pPr algn="ctr"/>
                      <a:r>
                        <a:rPr lang="en-US" sz="1400" dirty="0">
                          <a:solidFill>
                            <a:schemeClr val="bg1"/>
                          </a:solidFill>
                        </a:rPr>
                        <a:t>-17.80 (-35.31 to 1.84)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5435163"/>
                  </a:ext>
                </a:extLst>
              </a:tr>
              <a:tr h="370840">
                <a:tc>
                  <a:txBody>
                    <a:bodyPr/>
                    <a:lstStyle/>
                    <a:p>
                      <a:r>
                        <a:rPr lang="en-US" sz="1400" dirty="0">
                          <a:solidFill>
                            <a:schemeClr val="bg1"/>
                          </a:solidFill>
                        </a:rPr>
                        <a:t>Hormone receptor status</a:t>
                      </a:r>
                    </a:p>
                    <a:p>
                      <a:pPr marL="285750" indent="-285750">
                        <a:buFont typeface="Wingdings" panose="05000000000000000000" pitchFamily="2" charset="2"/>
                        <a:buChar char="§"/>
                      </a:pPr>
                      <a:r>
                        <a:rPr lang="en-US" sz="1400" dirty="0">
                          <a:solidFill>
                            <a:schemeClr val="bg1"/>
                          </a:solidFill>
                        </a:rPr>
                        <a:t>ER- and PR-</a:t>
                      </a:r>
                    </a:p>
                    <a:p>
                      <a:pPr marL="285750" indent="-285750">
                        <a:buFont typeface="Wingdings" panose="05000000000000000000" pitchFamily="2" charset="2"/>
                        <a:buChar char="§"/>
                      </a:pPr>
                      <a:r>
                        <a:rPr lang="en-US" sz="1400" dirty="0">
                          <a:solidFill>
                            <a:schemeClr val="bg1"/>
                          </a:solidFill>
                        </a:rPr>
                        <a:t>ER+ and/or 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111 (78.2)</a:t>
                      </a:r>
                    </a:p>
                    <a:p>
                      <a:pPr algn="ctr"/>
                      <a:r>
                        <a:rPr lang="en-US" sz="1400" dirty="0">
                          <a:solidFill>
                            <a:schemeClr val="bg1"/>
                          </a:solidFill>
                        </a:rPr>
                        <a:t>134 (55.8)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112 (77.8)</a:t>
                      </a:r>
                    </a:p>
                    <a:p>
                      <a:pPr algn="ctr"/>
                      <a:r>
                        <a:rPr lang="en-US" sz="1400" dirty="0">
                          <a:solidFill>
                            <a:schemeClr val="bg1"/>
                          </a:solidFill>
                        </a:rPr>
                        <a:t>141 (58.8)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endParaRPr lang="en-US" sz="1400" dirty="0">
                        <a:solidFill>
                          <a:schemeClr val="bg1"/>
                        </a:solidFill>
                      </a:endParaRPr>
                    </a:p>
                    <a:p>
                      <a:pPr algn="ctr"/>
                      <a:r>
                        <a:rPr lang="en-US" sz="1400" dirty="0">
                          <a:solidFill>
                            <a:schemeClr val="bg1"/>
                          </a:solidFill>
                        </a:rPr>
                        <a:t>0.40 (-9.20 to 10.00)</a:t>
                      </a:r>
                    </a:p>
                    <a:p>
                      <a:pPr algn="ctr"/>
                      <a:r>
                        <a:rPr lang="en-US" sz="1400" dirty="0">
                          <a:solidFill>
                            <a:schemeClr val="bg1"/>
                          </a:solidFill>
                        </a:rPr>
                        <a:t>-3.0 (-11.70 to 5.91)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50881557"/>
                  </a:ext>
                </a:extLst>
              </a:tr>
              <a:tr h="370840">
                <a:tc>
                  <a:txBody>
                    <a:bodyPr/>
                    <a:lstStyle/>
                    <a:p>
                      <a:r>
                        <a:rPr lang="en-US" sz="1400" dirty="0">
                          <a:solidFill>
                            <a:schemeClr val="bg1"/>
                          </a:solidFill>
                        </a:rPr>
                        <a:t>HER2 status</a:t>
                      </a:r>
                    </a:p>
                    <a:p>
                      <a:pPr marL="285750" indent="-285750">
                        <a:buFont typeface="Wingdings" panose="05000000000000000000" pitchFamily="2" charset="2"/>
                        <a:buChar char="§"/>
                      </a:pPr>
                      <a:r>
                        <a:rPr lang="en-US" sz="1400" dirty="0">
                          <a:solidFill>
                            <a:schemeClr val="bg1"/>
                          </a:solidFill>
                        </a:rPr>
                        <a:t>IHC 3+</a:t>
                      </a:r>
                    </a:p>
                    <a:p>
                      <a:pPr marL="285750" indent="-285750">
                        <a:buFont typeface="Wingdings" panose="05000000000000000000" pitchFamily="2" charset="2"/>
                        <a:buChar char="§"/>
                      </a:pPr>
                      <a:r>
                        <a:rPr lang="en-US" sz="1400" dirty="0">
                          <a:solidFill>
                            <a:schemeClr val="bg1"/>
                          </a:solidFill>
                        </a:rPr>
                        <a:t>IHC 2+ and ISH+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235 (69.5)</a:t>
                      </a:r>
                    </a:p>
                    <a:p>
                      <a:pPr algn="ctr"/>
                      <a:r>
                        <a:rPr lang="en-US" sz="1400" dirty="0">
                          <a:solidFill>
                            <a:schemeClr val="bg1"/>
                          </a:solidFill>
                        </a:rPr>
                        <a:t>10 (22.7)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243 (69.8)</a:t>
                      </a:r>
                    </a:p>
                    <a:p>
                      <a:pPr algn="ctr"/>
                      <a:r>
                        <a:rPr lang="en-US" sz="1400" dirty="0">
                          <a:solidFill>
                            <a:schemeClr val="bg1"/>
                          </a:solidFill>
                        </a:rPr>
                        <a:t>10 (27.8)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-0.30 (-7.17 to 6.56)</a:t>
                      </a:r>
                    </a:p>
                    <a:p>
                      <a:pPr algn="ctr"/>
                      <a:r>
                        <a:rPr lang="en-US" sz="1400" dirty="0">
                          <a:solidFill>
                            <a:schemeClr val="bg1"/>
                          </a:solidFill>
                        </a:rPr>
                        <a:t>-5.10 (-24.09 to 13.5)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47012118"/>
                  </a:ext>
                </a:extLst>
              </a:tr>
            </a:tbl>
          </a:graphicData>
        </a:graphic>
      </p:graphicFrame>
      <p:graphicFrame>
        <p:nvGraphicFramePr>
          <p:cNvPr id="5" name="Table 4">
            <a:extLst>
              <a:ext uri="{FF2B5EF4-FFF2-40B4-BE49-F238E27FC236}">
                <a16:creationId xmlns:a16="http://schemas.microsoft.com/office/drawing/2014/main" id="{76F1C685-AE41-EC4C-DA01-72167DA37A1F}"/>
              </a:ext>
            </a:extLst>
          </p:cNvPr>
          <p:cNvGraphicFramePr>
            <a:graphicFrameLocks noGrp="1"/>
          </p:cNvGraphicFramePr>
          <p:nvPr>
            <p:extLst>
              <p:ext uri="{D42A27DB-BD31-4B8C-83A1-F6EECF244321}">
                <p14:modId xmlns:p14="http://schemas.microsoft.com/office/powerpoint/2010/main" val="1701188249"/>
              </p:ext>
            </p:extLst>
          </p:nvPr>
        </p:nvGraphicFramePr>
        <p:xfrm>
          <a:off x="6398319" y="1590331"/>
          <a:ext cx="5379344" cy="3657600"/>
        </p:xfrm>
        <a:graphic>
          <a:graphicData uri="http://schemas.openxmlformats.org/drawingml/2006/table">
            <a:tbl>
              <a:tblPr firstRow="1" bandRow="1">
                <a:tableStyleId>{5C22544A-7EE6-4342-B048-85BDC9FD1C3A}</a:tableStyleId>
              </a:tblPr>
              <a:tblGrid>
                <a:gridCol w="1515397">
                  <a:extLst>
                    <a:ext uri="{9D8B030D-6E8A-4147-A177-3AD203B41FA5}">
                      <a16:colId xmlns:a16="http://schemas.microsoft.com/office/drawing/2014/main" val="1277464674"/>
                    </a:ext>
                  </a:extLst>
                </a:gridCol>
                <a:gridCol w="989215">
                  <a:extLst>
                    <a:ext uri="{9D8B030D-6E8A-4147-A177-3AD203B41FA5}">
                      <a16:colId xmlns:a16="http://schemas.microsoft.com/office/drawing/2014/main" val="2336615204"/>
                    </a:ext>
                  </a:extLst>
                </a:gridCol>
                <a:gridCol w="1010001">
                  <a:extLst>
                    <a:ext uri="{9D8B030D-6E8A-4147-A177-3AD203B41FA5}">
                      <a16:colId xmlns:a16="http://schemas.microsoft.com/office/drawing/2014/main" val="303015664"/>
                    </a:ext>
                  </a:extLst>
                </a:gridCol>
                <a:gridCol w="1864731">
                  <a:extLst>
                    <a:ext uri="{9D8B030D-6E8A-4147-A177-3AD203B41FA5}">
                      <a16:colId xmlns:a16="http://schemas.microsoft.com/office/drawing/2014/main" val="1363242128"/>
                    </a:ext>
                  </a:extLst>
                </a:gridCol>
              </a:tblGrid>
              <a:tr h="370840">
                <a:tc>
                  <a:txBody>
                    <a:bodyPr/>
                    <a:lstStyle/>
                    <a:p>
                      <a:r>
                        <a:rPr lang="en-US" sz="1400" dirty="0"/>
                        <a:t>Subgroup,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THP</a:t>
                      </a:r>
                    </a:p>
                    <a:p>
                      <a:pPr algn="ctr"/>
                      <a:r>
                        <a:rPr lang="en-US" sz="1400" dirty="0"/>
                        <a:t>(n = 382)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TCbHP</a:t>
                      </a:r>
                    </a:p>
                    <a:p>
                      <a:pPr algn="ctr"/>
                      <a:r>
                        <a:rPr lang="en-US" sz="1400" dirty="0"/>
                        <a:t>(n = 384)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Difference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0151172"/>
                  </a:ext>
                </a:extLst>
              </a:tr>
              <a:tr h="370840">
                <a:tc>
                  <a:txBody>
                    <a:bodyPr/>
                    <a:lstStyle/>
                    <a:p>
                      <a:r>
                        <a:rPr lang="en-US" sz="1400" dirty="0">
                          <a:solidFill>
                            <a:schemeClr val="bg1"/>
                          </a:solidFill>
                        </a:rPr>
                        <a:t>Disease stage</a:t>
                      </a:r>
                    </a:p>
                    <a:p>
                      <a:pPr marL="285750" indent="-285750">
                        <a:buFont typeface="Wingdings" panose="05000000000000000000" pitchFamily="2" charset="2"/>
                        <a:buChar char="§"/>
                      </a:pPr>
                      <a:r>
                        <a:rPr lang="en-US" sz="1400" dirty="0">
                          <a:solidFill>
                            <a:schemeClr val="bg1"/>
                          </a:solidFill>
                        </a:rPr>
                        <a:t>II</a:t>
                      </a:r>
                    </a:p>
                    <a:p>
                      <a:pPr marL="285750" indent="-285750">
                        <a:buFont typeface="Wingdings" panose="05000000000000000000" pitchFamily="2" charset="2"/>
                        <a:buChar char="§"/>
                      </a:pPr>
                      <a:r>
                        <a:rPr lang="en-US" sz="1400" dirty="0">
                          <a:solidFill>
                            <a:schemeClr val="bg1"/>
                          </a:solidFill>
                        </a:rPr>
                        <a:t>III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192 (65.3)</a:t>
                      </a:r>
                    </a:p>
                    <a:p>
                      <a:pPr algn="ctr"/>
                      <a:r>
                        <a:rPr lang="en-US" sz="1400" dirty="0">
                          <a:solidFill>
                            <a:schemeClr val="bg1"/>
                          </a:solidFill>
                        </a:rPr>
                        <a:t>53 (60.2)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183 (66.5)</a:t>
                      </a:r>
                    </a:p>
                    <a:p>
                      <a:pPr algn="ctr"/>
                      <a:r>
                        <a:rPr lang="en-US" sz="1400" dirty="0">
                          <a:solidFill>
                            <a:schemeClr val="bg1"/>
                          </a:solidFill>
                        </a:rPr>
                        <a:t>70 (64.2)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-1.20 (-8.98 to 6.52)</a:t>
                      </a:r>
                    </a:p>
                    <a:p>
                      <a:pPr algn="ctr"/>
                      <a:r>
                        <a:rPr lang="en-US" sz="1400" dirty="0">
                          <a:solidFill>
                            <a:schemeClr val="bg1"/>
                          </a:solidFill>
                        </a:rPr>
                        <a:t>-4.00 (-17.37 to 9.37)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67064047"/>
                  </a:ext>
                </a:extLst>
              </a:tr>
              <a:tr h="370840">
                <a:tc>
                  <a:txBody>
                    <a:bodyPr/>
                    <a:lstStyle/>
                    <a:p>
                      <a:r>
                        <a:rPr lang="en-US" sz="1400" dirty="0">
                          <a:solidFill>
                            <a:schemeClr val="bg1"/>
                          </a:solidFill>
                        </a:rPr>
                        <a:t>T stage</a:t>
                      </a:r>
                    </a:p>
                    <a:p>
                      <a:pPr marL="285750" indent="-285750">
                        <a:buFont typeface="Wingdings" panose="05000000000000000000" pitchFamily="2" charset="2"/>
                        <a:buChar char="§"/>
                      </a:pPr>
                      <a:r>
                        <a:rPr lang="en-US" sz="1400" dirty="0">
                          <a:solidFill>
                            <a:schemeClr val="bg1"/>
                          </a:solidFill>
                        </a:rPr>
                        <a:t>T1-2</a:t>
                      </a:r>
                    </a:p>
                    <a:p>
                      <a:pPr marL="285750" indent="-285750">
                        <a:buFont typeface="Wingdings" panose="05000000000000000000" pitchFamily="2" charset="2"/>
                        <a:buChar char="§"/>
                      </a:pPr>
                      <a:r>
                        <a:rPr lang="en-US" sz="1400" dirty="0">
                          <a:solidFill>
                            <a:schemeClr val="bg1"/>
                          </a:solidFill>
                        </a:rPr>
                        <a:t>T3-4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202 (65.0)</a:t>
                      </a:r>
                    </a:p>
                    <a:p>
                      <a:pPr algn="ctr"/>
                      <a:r>
                        <a:rPr lang="en-US" sz="1400" dirty="0">
                          <a:solidFill>
                            <a:schemeClr val="bg1"/>
                          </a:solidFill>
                        </a:rPr>
                        <a:t>43 (60.6)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200 (66.2)</a:t>
                      </a:r>
                    </a:p>
                    <a:p>
                      <a:pPr algn="ctr"/>
                      <a:r>
                        <a:rPr lang="en-US" sz="1400" dirty="0">
                          <a:solidFill>
                            <a:schemeClr val="bg1"/>
                          </a:solidFill>
                        </a:rPr>
                        <a:t>53 (64.6)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-1.20 (-8.70 to 6.23)</a:t>
                      </a:r>
                    </a:p>
                    <a:p>
                      <a:pPr algn="ctr"/>
                      <a:r>
                        <a:rPr lang="en-US" sz="1400" dirty="0">
                          <a:solidFill>
                            <a:schemeClr val="bg1"/>
                          </a:solidFill>
                        </a:rPr>
                        <a:t>-4.00 (-19.07 to 11.06)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08054014"/>
                  </a:ext>
                </a:extLst>
              </a:tr>
              <a:tr h="370840">
                <a:tc>
                  <a:txBody>
                    <a:bodyPr/>
                    <a:lstStyle/>
                    <a:p>
                      <a:r>
                        <a:rPr lang="en-US" sz="1400" dirty="0">
                          <a:solidFill>
                            <a:schemeClr val="bg1"/>
                          </a:solidFill>
                        </a:rPr>
                        <a:t>Nodal status</a:t>
                      </a:r>
                    </a:p>
                    <a:p>
                      <a:pPr marL="285750" indent="-285750">
                        <a:buFont typeface="Wingdings" panose="05000000000000000000" pitchFamily="2" charset="2"/>
                        <a:buChar char="§"/>
                      </a:pPr>
                      <a:r>
                        <a:rPr lang="en-US" sz="1400" dirty="0">
                          <a:solidFill>
                            <a:schemeClr val="bg1"/>
                          </a:solidFill>
                        </a:rPr>
                        <a:t>Negative</a:t>
                      </a:r>
                    </a:p>
                    <a:p>
                      <a:pPr marL="285750" indent="-285750">
                        <a:buFont typeface="Wingdings" panose="05000000000000000000" pitchFamily="2" charset="2"/>
                        <a:buChar char="§"/>
                      </a:pPr>
                      <a:r>
                        <a:rPr lang="en-US" sz="1400" dirty="0">
                          <a:solidFill>
                            <a:schemeClr val="bg1"/>
                          </a:solidFill>
                        </a:rPr>
                        <a:t>Positive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91 (66.4)</a:t>
                      </a:r>
                    </a:p>
                    <a:p>
                      <a:pPr algn="ctr"/>
                      <a:r>
                        <a:rPr lang="en-US" sz="1400" dirty="0">
                          <a:solidFill>
                            <a:schemeClr val="bg1"/>
                          </a:solidFill>
                        </a:rPr>
                        <a:t>154 (62.9)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94 (68.1)</a:t>
                      </a:r>
                    </a:p>
                    <a:p>
                      <a:pPr algn="ctr"/>
                      <a:r>
                        <a:rPr lang="en-US" sz="1400" dirty="0">
                          <a:solidFill>
                            <a:schemeClr val="bg1"/>
                          </a:solidFill>
                        </a:rPr>
                        <a:t>159 (64.6)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-1.70 (-12.61 to 9.35)</a:t>
                      </a:r>
                    </a:p>
                    <a:p>
                      <a:pPr algn="ctr"/>
                      <a:r>
                        <a:rPr lang="en-US" sz="1400" dirty="0">
                          <a:solidFill>
                            <a:schemeClr val="bg1"/>
                          </a:solidFill>
                        </a:rPr>
                        <a:t>-1.70 (-10.12 to 6.86)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15435163"/>
                  </a:ext>
                </a:extLst>
              </a:tr>
              <a:tr h="370840">
                <a:tc>
                  <a:txBody>
                    <a:bodyPr/>
                    <a:lstStyle/>
                    <a:p>
                      <a:r>
                        <a:rPr lang="en-US" sz="1400" dirty="0">
                          <a:solidFill>
                            <a:schemeClr val="bg1"/>
                          </a:solidFill>
                        </a:rPr>
                        <a:t>Taxane therapy</a:t>
                      </a:r>
                    </a:p>
                    <a:p>
                      <a:pPr marL="285750" indent="-285750">
                        <a:buFont typeface="Wingdings" panose="05000000000000000000" pitchFamily="2" charset="2"/>
                        <a:buChar char="§"/>
                      </a:pPr>
                      <a:r>
                        <a:rPr lang="en-US" sz="1400" dirty="0">
                          <a:solidFill>
                            <a:schemeClr val="bg1"/>
                          </a:solidFill>
                        </a:rPr>
                        <a:t>Nab-paclitaxel</a:t>
                      </a:r>
                    </a:p>
                    <a:p>
                      <a:pPr marL="285750" indent="-285750">
                        <a:buFont typeface="Wingdings" panose="05000000000000000000" pitchFamily="2" charset="2"/>
                        <a:buChar char="§"/>
                      </a:pPr>
                      <a:r>
                        <a:rPr lang="en-US" sz="1400" dirty="0">
                          <a:solidFill>
                            <a:schemeClr val="bg1"/>
                          </a:solidFill>
                        </a:rPr>
                        <a:t>Docetaxel</a:t>
                      </a:r>
                    </a:p>
                    <a:p>
                      <a:pPr marL="285750" indent="-285750">
                        <a:buFont typeface="Wingdings" panose="05000000000000000000" pitchFamily="2" charset="2"/>
                        <a:buChar char="§"/>
                      </a:pPr>
                      <a:r>
                        <a:rPr lang="en-US" sz="1400" dirty="0">
                          <a:solidFill>
                            <a:schemeClr val="bg1"/>
                          </a:solidFill>
                        </a:rPr>
                        <a:t>Paclitaxel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115 (67.6)</a:t>
                      </a:r>
                    </a:p>
                    <a:p>
                      <a:pPr algn="ctr"/>
                      <a:r>
                        <a:rPr lang="en-US" sz="1400" dirty="0">
                          <a:solidFill>
                            <a:schemeClr val="bg1"/>
                          </a:solidFill>
                        </a:rPr>
                        <a:t>85 (62.0)</a:t>
                      </a:r>
                    </a:p>
                    <a:p>
                      <a:pPr algn="ctr"/>
                      <a:r>
                        <a:rPr lang="en-US" sz="1400" dirty="0">
                          <a:solidFill>
                            <a:schemeClr val="bg1"/>
                          </a:solidFill>
                        </a:rPr>
                        <a:t>45 (60.0)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116 (67.8)</a:t>
                      </a:r>
                    </a:p>
                    <a:p>
                      <a:pPr algn="ctr"/>
                      <a:r>
                        <a:rPr lang="en-US" sz="1400" dirty="0">
                          <a:solidFill>
                            <a:schemeClr val="bg1"/>
                          </a:solidFill>
                        </a:rPr>
                        <a:t>92 (65.2)</a:t>
                      </a:r>
                    </a:p>
                    <a:p>
                      <a:pPr algn="ctr"/>
                      <a:r>
                        <a:rPr lang="en-US" sz="1400" dirty="0">
                          <a:solidFill>
                            <a:schemeClr val="bg1"/>
                          </a:solidFill>
                        </a:rPr>
                        <a:t>45 (62.5)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-0.20 (-10.04 to 9.64)</a:t>
                      </a:r>
                    </a:p>
                    <a:p>
                      <a:pPr algn="ctr"/>
                      <a:r>
                        <a:rPr lang="en-US" sz="1400" dirty="0">
                          <a:solidFill>
                            <a:schemeClr val="bg1"/>
                          </a:solidFill>
                        </a:rPr>
                        <a:t>-3.20 (-14.32 to 7.98)</a:t>
                      </a:r>
                    </a:p>
                    <a:p>
                      <a:pPr algn="ctr"/>
                      <a:r>
                        <a:rPr lang="en-US" sz="1400" dirty="0">
                          <a:solidFill>
                            <a:schemeClr val="bg1"/>
                          </a:solidFill>
                        </a:rPr>
                        <a:t>-2.50 (-17.79 to 12.94)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50881557"/>
                  </a:ext>
                </a:extLst>
              </a:tr>
            </a:tbl>
          </a:graphicData>
        </a:graphic>
      </p:graphicFrame>
    </p:spTree>
    <p:extLst>
      <p:ext uri="{BB962C8B-B14F-4D97-AF65-F5344CB8AC3E}">
        <p14:creationId xmlns:p14="http://schemas.microsoft.com/office/powerpoint/2010/main" val="1922155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95FDF-2B94-E834-CC37-8CE78643075B}"/>
              </a:ext>
            </a:extLst>
          </p:cNvPr>
          <p:cNvSpPr>
            <a:spLocks noGrp="1"/>
          </p:cNvSpPr>
          <p:nvPr>
            <p:ph type="title"/>
          </p:nvPr>
        </p:nvSpPr>
        <p:spPr/>
        <p:txBody>
          <a:bodyPr/>
          <a:lstStyle/>
          <a:p>
            <a:r>
              <a:rPr lang="en-US" dirty="0"/>
              <a:t>neoCARHP: Safety</a:t>
            </a:r>
          </a:p>
        </p:txBody>
      </p:sp>
      <p:sp>
        <p:nvSpPr>
          <p:cNvPr id="3" name="Text Box 11">
            <a:extLst>
              <a:ext uri="{FF2B5EF4-FFF2-40B4-BE49-F238E27FC236}">
                <a16:creationId xmlns:a16="http://schemas.microsoft.com/office/drawing/2014/main" id="{C7B2F884-2B87-2356-1126-853222A23EC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chemeClr val="bg2"/>
                </a:solidFill>
                <a:latin typeface="Calibri" panose="020F0502020204030204" pitchFamily="34" charset="0"/>
                <a:cs typeface="Arial" panose="020B0604020202020204" pitchFamily="34" charset="0"/>
              </a:rPr>
              <a:t>Wang. ASCO 2025. Abstr LBA500.</a:t>
            </a:r>
            <a:r>
              <a:rPr lang="en-US" altLang="en-US" sz="120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Table 3">
            <a:extLst>
              <a:ext uri="{FF2B5EF4-FFF2-40B4-BE49-F238E27FC236}">
                <a16:creationId xmlns:a16="http://schemas.microsoft.com/office/drawing/2014/main" id="{79366C72-BD99-1759-7DA5-A23FD03CC0E1}"/>
              </a:ext>
            </a:extLst>
          </p:cNvPr>
          <p:cNvGraphicFramePr>
            <a:graphicFrameLocks noGrp="1"/>
          </p:cNvGraphicFramePr>
          <p:nvPr>
            <p:extLst>
              <p:ext uri="{D42A27DB-BD31-4B8C-83A1-F6EECF244321}">
                <p14:modId xmlns:p14="http://schemas.microsoft.com/office/powerpoint/2010/main" val="3581601292"/>
              </p:ext>
            </p:extLst>
          </p:nvPr>
        </p:nvGraphicFramePr>
        <p:xfrm>
          <a:off x="723900" y="1438421"/>
          <a:ext cx="10763065" cy="2346960"/>
        </p:xfrm>
        <a:graphic>
          <a:graphicData uri="http://schemas.openxmlformats.org/drawingml/2006/table">
            <a:tbl>
              <a:tblPr firstRow="1" bandRow="1">
                <a:tableStyleId>{5C22544A-7EE6-4342-B048-85BDC9FD1C3A}</a:tableStyleId>
              </a:tblPr>
              <a:tblGrid>
                <a:gridCol w="1978765">
                  <a:extLst>
                    <a:ext uri="{9D8B030D-6E8A-4147-A177-3AD203B41FA5}">
                      <a16:colId xmlns:a16="http://schemas.microsoft.com/office/drawing/2014/main" val="3364972410"/>
                    </a:ext>
                  </a:extLst>
                </a:gridCol>
                <a:gridCol w="1545909">
                  <a:extLst>
                    <a:ext uri="{9D8B030D-6E8A-4147-A177-3AD203B41FA5}">
                      <a16:colId xmlns:a16="http://schemas.microsoft.com/office/drawing/2014/main" val="3316531747"/>
                    </a:ext>
                  </a:extLst>
                </a:gridCol>
                <a:gridCol w="1501740">
                  <a:extLst>
                    <a:ext uri="{9D8B030D-6E8A-4147-A177-3AD203B41FA5}">
                      <a16:colId xmlns:a16="http://schemas.microsoft.com/office/drawing/2014/main" val="1934928627"/>
                    </a:ext>
                  </a:extLst>
                </a:gridCol>
                <a:gridCol w="1466406">
                  <a:extLst>
                    <a:ext uri="{9D8B030D-6E8A-4147-A177-3AD203B41FA5}">
                      <a16:colId xmlns:a16="http://schemas.microsoft.com/office/drawing/2014/main" val="3875719198"/>
                    </a:ext>
                  </a:extLst>
                </a:gridCol>
                <a:gridCol w="1453262">
                  <a:extLst>
                    <a:ext uri="{9D8B030D-6E8A-4147-A177-3AD203B41FA5}">
                      <a16:colId xmlns:a16="http://schemas.microsoft.com/office/drawing/2014/main" val="1111506117"/>
                    </a:ext>
                  </a:extLst>
                </a:gridCol>
                <a:gridCol w="1461880">
                  <a:extLst>
                    <a:ext uri="{9D8B030D-6E8A-4147-A177-3AD203B41FA5}">
                      <a16:colId xmlns:a16="http://schemas.microsoft.com/office/drawing/2014/main" val="2722537489"/>
                    </a:ext>
                  </a:extLst>
                </a:gridCol>
                <a:gridCol w="1355103">
                  <a:extLst>
                    <a:ext uri="{9D8B030D-6E8A-4147-A177-3AD203B41FA5}">
                      <a16:colId xmlns:a16="http://schemas.microsoft.com/office/drawing/2014/main" val="99929719"/>
                    </a:ext>
                  </a:extLst>
                </a:gridCol>
              </a:tblGrid>
              <a:tr h="317817">
                <a:tc rowSpan="2">
                  <a:txBody>
                    <a:bodyPr/>
                    <a:lstStyle/>
                    <a:p>
                      <a:r>
                        <a:rPr lang="en-US" sz="1600" b="1" dirty="0">
                          <a:solidFill>
                            <a:schemeClr val="tx1"/>
                          </a:solidFill>
                        </a:rPr>
                        <a:t>Hematologic </a:t>
                      </a:r>
                      <a:br>
                        <a:rPr lang="en-US" sz="1600" b="1" dirty="0">
                          <a:solidFill>
                            <a:schemeClr val="tx1"/>
                          </a:solidFill>
                        </a:rPr>
                      </a:br>
                      <a:r>
                        <a:rPr lang="en-US" sz="1600" b="1" dirty="0">
                          <a:solidFill>
                            <a:schemeClr val="tx1"/>
                          </a:solidFill>
                        </a:rPr>
                        <a:t>Grade ≥3 AE, 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3">
                  <a:txBody>
                    <a:bodyPr/>
                    <a:lstStyle/>
                    <a:p>
                      <a:pPr algn="ctr"/>
                      <a:r>
                        <a:rPr lang="en-US" sz="1600" b="1" dirty="0">
                          <a:solidFill>
                            <a:schemeClr val="tx1"/>
                          </a:solidFill>
                        </a:rPr>
                        <a:t>THP (n = 382)</a:t>
                      </a: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tc hMerge="1">
                  <a:txBody>
                    <a:bodyPr/>
                    <a:lstStyle/>
                    <a:p>
                      <a:endParaRPr lang="en-US" dirty="0"/>
                    </a:p>
                  </a:txBody>
                  <a:tcPr/>
                </a:tc>
                <a:tc gridSpan="3">
                  <a:txBody>
                    <a:bodyPr/>
                    <a:lstStyle/>
                    <a:p>
                      <a:pPr algn="ctr"/>
                      <a:r>
                        <a:rPr lang="en-US" sz="1600" b="1" dirty="0">
                          <a:solidFill>
                            <a:schemeClr val="tx1"/>
                          </a:solidFill>
                        </a:rPr>
                        <a:t>TCbHP (n = 384)</a:t>
                      </a: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52074497"/>
                  </a:ext>
                </a:extLst>
              </a:tr>
              <a:tr h="317817">
                <a:tc vMerge="1">
                  <a:txBody>
                    <a:bodyPr/>
                    <a:lstStyle/>
                    <a:p>
                      <a:endParaRPr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Grade 3</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Grade 4</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Total</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Grade 3</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Grade 4</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Total</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40518725"/>
                  </a:ext>
                </a:extLst>
              </a:tr>
              <a:tr h="317817">
                <a:tc>
                  <a:txBody>
                    <a:bodyPr/>
                    <a:lstStyle/>
                    <a:p>
                      <a:r>
                        <a:rPr lang="en-US" sz="1600" dirty="0">
                          <a:solidFill>
                            <a:schemeClr val="bg1"/>
                          </a:solidFill>
                        </a:rPr>
                        <a:t>Neutropenia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14 (3.7)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12 (3.1)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26 (6.8)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35 (9.1)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28 (7.3)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63 (16.4)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28712145"/>
                  </a:ext>
                </a:extLst>
              </a:tr>
              <a:tr h="317817">
                <a:tc>
                  <a:txBody>
                    <a:bodyPr/>
                    <a:lstStyle/>
                    <a:p>
                      <a:r>
                        <a:rPr lang="en-US" sz="1600" dirty="0">
                          <a:solidFill>
                            <a:schemeClr val="bg1"/>
                          </a:solidFill>
                        </a:rPr>
                        <a:t>Febrile neutropenia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5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5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10 (2.6)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10 (2.6)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7949076"/>
                  </a:ext>
                </a:extLst>
              </a:tr>
              <a:tr h="317817">
                <a:tc>
                  <a:txBody>
                    <a:bodyPr/>
                    <a:lstStyle/>
                    <a:p>
                      <a:r>
                        <a:rPr lang="en-US" sz="1600" dirty="0">
                          <a:solidFill>
                            <a:schemeClr val="bg1"/>
                          </a:solidFill>
                        </a:rPr>
                        <a:t>Leukopenia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14 (3.7)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7 (1.8)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21 (5.5)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45 (11.7)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12 (3.1)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57 (14.8)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78962072"/>
                  </a:ext>
                </a:extLst>
              </a:tr>
              <a:tr h="317817">
                <a:tc>
                  <a:txBody>
                    <a:bodyPr/>
                    <a:lstStyle/>
                    <a:p>
                      <a:r>
                        <a:rPr lang="en-US" sz="1600" dirty="0">
                          <a:solidFill>
                            <a:schemeClr val="bg1"/>
                          </a:solidFill>
                        </a:rPr>
                        <a:t>Thrombocytopenia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 (0.3)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 (0.3)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10 (2.6)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6 (1.6)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16 (4.2)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77368828"/>
                  </a:ext>
                </a:extLst>
              </a:tr>
              <a:tr h="317817">
                <a:tc>
                  <a:txBody>
                    <a:bodyPr/>
                    <a:lstStyle/>
                    <a:p>
                      <a:r>
                        <a:rPr lang="en-US" sz="1600" dirty="0">
                          <a:solidFill>
                            <a:schemeClr val="bg1"/>
                          </a:solidFill>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8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8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24 (6.3)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 (0.3)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25 (6.6)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6615040"/>
                  </a:ext>
                </a:extLst>
              </a:tr>
            </a:tbl>
          </a:graphicData>
        </a:graphic>
      </p:graphicFrame>
      <p:graphicFrame>
        <p:nvGraphicFramePr>
          <p:cNvPr id="6" name="Table 5">
            <a:extLst>
              <a:ext uri="{FF2B5EF4-FFF2-40B4-BE49-F238E27FC236}">
                <a16:creationId xmlns:a16="http://schemas.microsoft.com/office/drawing/2014/main" id="{DD7109BD-53C0-8D48-8B9A-4ADFAD066E6D}"/>
              </a:ext>
            </a:extLst>
          </p:cNvPr>
          <p:cNvGraphicFramePr>
            <a:graphicFrameLocks noGrp="1"/>
          </p:cNvGraphicFramePr>
          <p:nvPr>
            <p:extLst>
              <p:ext uri="{D42A27DB-BD31-4B8C-83A1-F6EECF244321}">
                <p14:modId xmlns:p14="http://schemas.microsoft.com/office/powerpoint/2010/main" val="258118876"/>
              </p:ext>
            </p:extLst>
          </p:nvPr>
        </p:nvGraphicFramePr>
        <p:xfrm>
          <a:off x="723900" y="3895109"/>
          <a:ext cx="10763064" cy="2346960"/>
        </p:xfrm>
        <a:graphic>
          <a:graphicData uri="http://schemas.openxmlformats.org/drawingml/2006/table">
            <a:tbl>
              <a:tblPr firstRow="1" bandRow="1">
                <a:tableStyleId>{5C22544A-7EE6-4342-B048-85BDC9FD1C3A}</a:tableStyleId>
              </a:tblPr>
              <a:tblGrid>
                <a:gridCol w="2681788">
                  <a:extLst>
                    <a:ext uri="{9D8B030D-6E8A-4147-A177-3AD203B41FA5}">
                      <a16:colId xmlns:a16="http://schemas.microsoft.com/office/drawing/2014/main" val="3364972410"/>
                    </a:ext>
                  </a:extLst>
                </a:gridCol>
                <a:gridCol w="2095146">
                  <a:extLst>
                    <a:ext uri="{9D8B030D-6E8A-4147-A177-3AD203B41FA5}">
                      <a16:colId xmlns:a16="http://schemas.microsoft.com/office/drawing/2014/main" val="3316531747"/>
                    </a:ext>
                  </a:extLst>
                </a:gridCol>
                <a:gridCol w="2035284">
                  <a:extLst>
                    <a:ext uri="{9D8B030D-6E8A-4147-A177-3AD203B41FA5}">
                      <a16:colId xmlns:a16="http://schemas.microsoft.com/office/drawing/2014/main" val="1934928627"/>
                    </a:ext>
                  </a:extLst>
                </a:gridCol>
                <a:gridCol w="1969584">
                  <a:extLst>
                    <a:ext uri="{9D8B030D-6E8A-4147-A177-3AD203B41FA5}">
                      <a16:colId xmlns:a16="http://schemas.microsoft.com/office/drawing/2014/main" val="1111506117"/>
                    </a:ext>
                  </a:extLst>
                </a:gridCol>
                <a:gridCol w="1981262">
                  <a:extLst>
                    <a:ext uri="{9D8B030D-6E8A-4147-A177-3AD203B41FA5}">
                      <a16:colId xmlns:a16="http://schemas.microsoft.com/office/drawing/2014/main" val="2722537489"/>
                    </a:ext>
                  </a:extLst>
                </a:gridCol>
              </a:tblGrid>
              <a:tr h="0">
                <a:tc rowSpan="2">
                  <a:txBody>
                    <a:bodyPr/>
                    <a:lstStyle/>
                    <a:p>
                      <a:r>
                        <a:rPr lang="en-US" sz="1600" b="1" dirty="0">
                          <a:solidFill>
                            <a:schemeClr val="tx1"/>
                          </a:solidFill>
                        </a:rPr>
                        <a:t>Common Nonhematologic AE, 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a:r>
                        <a:rPr lang="en-US" sz="1600" b="1" dirty="0">
                          <a:solidFill>
                            <a:schemeClr val="tx1"/>
                          </a:solidFill>
                        </a:rPr>
                        <a:t>THP (n = 382)</a:t>
                      </a: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tc gridSpan="2">
                  <a:txBody>
                    <a:bodyPr/>
                    <a:lstStyle/>
                    <a:p>
                      <a:pPr algn="ctr"/>
                      <a:r>
                        <a:rPr lang="en-US" sz="1600" b="1" dirty="0">
                          <a:solidFill>
                            <a:schemeClr val="tx1"/>
                          </a:solidFill>
                        </a:rPr>
                        <a:t>TCbHP (n = 384)</a:t>
                      </a: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extLst>
                  <a:ext uri="{0D108BD9-81ED-4DB2-BD59-A6C34878D82A}">
                    <a16:rowId xmlns:a16="http://schemas.microsoft.com/office/drawing/2014/main" val="2852074497"/>
                  </a:ext>
                </a:extLst>
              </a:tr>
              <a:tr h="0">
                <a:tc vMerge="1">
                  <a:txBody>
                    <a:bodyPr/>
                    <a:lstStyle/>
                    <a:p>
                      <a:endParaRPr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Grade 1/2</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Grade ≥3</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Grade 1/2</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Grade ≥3</a:t>
                      </a:r>
                    </a:p>
                  </a:txBody>
                  <a:tcP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40518725"/>
                  </a:ext>
                </a:extLst>
              </a:tr>
              <a:tr h="0">
                <a:tc>
                  <a:txBody>
                    <a:bodyPr/>
                    <a:lstStyle/>
                    <a:p>
                      <a:r>
                        <a:rPr lang="en-US" sz="1600" dirty="0">
                          <a:solidFill>
                            <a:schemeClr val="bg1"/>
                          </a:solidFill>
                        </a:rPr>
                        <a:t>Neuropathy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166 (43.5)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 (0.3)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186 (48.4)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 (0.5)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28712145"/>
                  </a:ext>
                </a:extLst>
              </a:tr>
              <a:tr h="0">
                <a:tc>
                  <a:txBody>
                    <a:bodyPr/>
                    <a:lstStyle/>
                    <a:p>
                      <a:r>
                        <a:rPr lang="en-US" sz="1600" dirty="0">
                          <a:solidFill>
                            <a:schemeClr val="bg1"/>
                          </a:solidFill>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102 (26.7)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166 (43.2)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 (0.3)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7949076"/>
                  </a:ext>
                </a:extLst>
              </a:tr>
              <a:tr h="0">
                <a:tc>
                  <a:txBody>
                    <a:bodyPr/>
                    <a:lstStyle/>
                    <a:p>
                      <a:r>
                        <a:rPr lang="en-US" sz="1600" dirty="0">
                          <a:solidFill>
                            <a:schemeClr val="bg1"/>
                          </a:solidFill>
                        </a:rPr>
                        <a:t>Vomiting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66 (17.3)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112 (29.2)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 (0.8)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78962072"/>
                  </a:ext>
                </a:extLst>
              </a:tr>
              <a:tr h="0">
                <a:tc>
                  <a:txBody>
                    <a:bodyPr/>
                    <a:lstStyle/>
                    <a:p>
                      <a:r>
                        <a:rPr lang="en-US" sz="1600" dirty="0">
                          <a:solidFill>
                            <a:schemeClr val="bg1"/>
                          </a:solidFill>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158 (41.4)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 (0.5)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167 (43.5)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3 (0.8)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77368828"/>
                  </a:ext>
                </a:extLst>
              </a:tr>
              <a:tr h="0">
                <a:tc>
                  <a:txBody>
                    <a:bodyPr/>
                    <a:lstStyle/>
                    <a:p>
                      <a:r>
                        <a:rPr lang="en-US" sz="1600" dirty="0">
                          <a:solidFill>
                            <a:schemeClr val="bg1"/>
                          </a:solidFill>
                        </a:rPr>
                        <a:t>Increased creatinine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10 (2.6)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63 (16.4)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5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6615040"/>
                  </a:ext>
                </a:extLst>
              </a:tr>
            </a:tbl>
          </a:graphicData>
        </a:graphic>
      </p:graphicFrame>
    </p:spTree>
    <p:extLst>
      <p:ext uri="{BB962C8B-B14F-4D97-AF65-F5344CB8AC3E}">
        <p14:creationId xmlns:p14="http://schemas.microsoft.com/office/powerpoint/2010/main" val="4281776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E9EC9-59A3-D65E-217C-BBFAD8EDBD33}"/>
              </a:ext>
            </a:extLst>
          </p:cNvPr>
          <p:cNvSpPr>
            <a:spLocks noGrp="1"/>
          </p:cNvSpPr>
          <p:nvPr>
            <p:ph type="title"/>
          </p:nvPr>
        </p:nvSpPr>
        <p:spPr/>
        <p:txBody>
          <a:bodyPr/>
          <a:lstStyle/>
          <a:p>
            <a:r>
              <a:rPr lang="en-US" dirty="0"/>
              <a:t>neoCARHP: Investigators’ Conclusions</a:t>
            </a:r>
          </a:p>
        </p:txBody>
      </p:sp>
      <p:sp>
        <p:nvSpPr>
          <p:cNvPr id="3" name="Content Placeholder 2">
            <a:extLst>
              <a:ext uri="{FF2B5EF4-FFF2-40B4-BE49-F238E27FC236}">
                <a16:creationId xmlns:a16="http://schemas.microsoft.com/office/drawing/2014/main" id="{B21D437B-1A04-7495-0FD4-5A3F05B87918}"/>
              </a:ext>
            </a:extLst>
          </p:cNvPr>
          <p:cNvSpPr>
            <a:spLocks noGrp="1"/>
          </p:cNvSpPr>
          <p:nvPr>
            <p:ph idx="1"/>
          </p:nvPr>
        </p:nvSpPr>
        <p:spPr/>
        <p:txBody>
          <a:bodyPr/>
          <a:lstStyle/>
          <a:p>
            <a:r>
              <a:rPr lang="en-US" dirty="0"/>
              <a:t>THP was noninferior to TCbHP as measured by pathologic complete response, with improved tolerability based on fewer grade 3/4 AEs while maintaining a 3-wk dosing schedule</a:t>
            </a:r>
          </a:p>
          <a:p>
            <a:pPr lvl="1"/>
            <a:r>
              <a:rPr lang="en-US" dirty="0"/>
              <a:t>pCR: 64.1% vs 65.9% (THP vs TCbHP)</a:t>
            </a:r>
          </a:p>
          <a:p>
            <a:r>
              <a:rPr lang="en-US" dirty="0"/>
              <a:t>Clinical response during neoadjuvant therapy was also comparable</a:t>
            </a:r>
          </a:p>
          <a:p>
            <a:pPr lvl="1"/>
            <a:r>
              <a:rPr lang="en-US" dirty="0"/>
              <a:t>CR or PR: 91.9% vs 94.8% (THP vs TCbHP)</a:t>
            </a:r>
          </a:p>
          <a:p>
            <a:r>
              <a:rPr lang="en-US" dirty="0"/>
              <a:t>Investigators conclude that omission of carboplatin with dual HER2 blockade could be a valuable de-escalated neoadjuvant strategy for patients with HER2+ EBC while maintaining Q3W dosing schedule </a:t>
            </a:r>
          </a:p>
        </p:txBody>
      </p:sp>
      <p:sp>
        <p:nvSpPr>
          <p:cNvPr id="4" name="Text Box 11">
            <a:extLst>
              <a:ext uri="{FF2B5EF4-FFF2-40B4-BE49-F238E27FC236}">
                <a16:creationId xmlns:a16="http://schemas.microsoft.com/office/drawing/2014/main" id="{0EEE41FA-F625-74B6-7DAA-5B332E837F7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chemeClr val="bg2"/>
                </a:solidFill>
                <a:latin typeface="Calibri" panose="020F0502020204030204" pitchFamily="34" charset="0"/>
                <a:cs typeface="Arial" panose="020B0604020202020204" pitchFamily="34" charset="0"/>
              </a:rPr>
              <a:t>Wang. ASCO 2025. Abstr LBA500.</a:t>
            </a:r>
            <a:r>
              <a:rPr lang="en-US" altLang="en-US" sz="120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27691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Genitourinary cancers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21d7ca-44a6-49dd-890c-e5a2519c2017">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BE1B83EA-AC14-4084-8210-F6C73331EC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A49D17-5797-480D-81F1-DA15B58E2513}">
  <ds:schemaRefs>
    <ds:schemaRef ds:uri="http://schemas.microsoft.com/sharepoint/v3/contenttype/forms"/>
  </ds:schemaRefs>
</ds:datastoreItem>
</file>

<file path=customXml/itemProps3.xml><?xml version="1.0" encoding="utf-8"?>
<ds:datastoreItem xmlns:ds="http://schemas.openxmlformats.org/officeDocument/2006/customXml" ds:itemID="{6161F73E-4B6B-4DED-8FCA-DD27B2395758}">
  <ds:schemaRefs>
    <ds:schemaRef ds:uri="http://purl.org/dc/terms/"/>
    <ds:schemaRef ds:uri="http://schemas.microsoft.com/office/2006/documentManagement/types"/>
    <ds:schemaRef ds:uri="http://purl.org/dc/elements/1.1/"/>
    <ds:schemaRef ds:uri="http://www.w3.org/XML/1998/namespace"/>
    <ds:schemaRef ds:uri="http://schemas.openxmlformats.org/package/2006/metadata/core-properties"/>
    <ds:schemaRef ds:uri="http://schemas.microsoft.com/office/infopath/2007/PartnerControls"/>
    <ds:schemaRef ds:uri="22fd6914-46d4-4c7e-bbad-46e82841b69d"/>
    <ds:schemaRef ds:uri="e221d7ca-44a6-49dd-890c-e5a2519c2017"/>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453</TotalTime>
  <Words>1877</Words>
  <Application>Microsoft Office PowerPoint</Application>
  <PresentationFormat>Widescreen</PresentationFormat>
  <Paragraphs>413</Paragraphs>
  <Slides>10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Arial</vt:lpstr>
      <vt:lpstr>Calibri</vt:lpstr>
      <vt:lpstr>Times</vt:lpstr>
      <vt:lpstr>Wingdings</vt:lpstr>
      <vt:lpstr>2022_CCO_Template</vt:lpstr>
      <vt:lpstr>neoCARHP: Phase III Trial of De-escalated Neoadjuvant Taxane + Trastuzumab and Pertuzumab ± Carboplatin in HER2+ EBC</vt:lpstr>
      <vt:lpstr>About These Slides</vt:lpstr>
      <vt:lpstr>neoCARHP: Background</vt:lpstr>
      <vt:lpstr>neoCARHP: Study Design</vt:lpstr>
      <vt:lpstr>neoCARHP: Baseline Characteristics</vt:lpstr>
      <vt:lpstr>neoCARHP: pCR (Primary Endpoint) and Clinical Response </vt:lpstr>
      <vt:lpstr>neoCARHP: pCR by Subgroup</vt:lpstr>
      <vt:lpstr>neoCARHP: Safety</vt:lpstr>
      <vt:lpstr>neoCARHP: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neoCARHP: Phase III Trial of De-escalated Neoadjuvant Taxane + Trastuzumab and Pertuzumab ± Carboplatin in HER2+ EBC</dc:title>
  <dc:creator>Allison Weckerle</dc:creator>
  <cp:lastModifiedBy>Valerie Wenzel</cp:lastModifiedBy>
  <cp:revision>5</cp:revision>
  <dcterms:created xsi:type="dcterms:W3CDTF">2025-06-03T11:48:41Z</dcterms:created>
  <dcterms:modified xsi:type="dcterms:W3CDTF">2025-06-10T17:06:19Z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