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21"/>
  </p:notesMasterIdLst>
  <p:sldIdLst>
    <p:sldId id="2147473663" r:id="rId8"/>
    <p:sldId id="308" r:id="rId9"/>
    <p:sldId id="267" r:id="rId10"/>
    <p:sldId id="262" r:id="rId11"/>
    <p:sldId id="2147473664" r:id="rId12"/>
    <p:sldId id="2147473665" r:id="rId13"/>
    <p:sldId id="2147473666" r:id="rId14"/>
    <p:sldId id="2147473700" r:id="rId15"/>
    <p:sldId id="2147473701" r:id="rId16"/>
    <p:sldId id="2147473702" r:id="rId17"/>
    <p:sldId id="2147473703" r:id="rId18"/>
    <p:sldId id="2147473668" r:id="rId19"/>
    <p:sldId id="214747369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1101E41E-6C76-D344-5A65-F3B00557F242}" name="Andrea Boecler" initials="AB" userId="S::aboecler@clinicaloptions.com::28e82037-1239-4052-943b-ae184e0bc2af" providerId="AD"/>
  <p188:author id="{1931278B-F88C-B647-E238-E070D7BE622A}" name="Anna Poppa" initials="AP" userId="Anna Poppa" providerId="None"/>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216FE-389C-4B55-B4A0-19789CCBC3EE}" v="1" dt="2025-12-11T15:43:39.459"/>
    <p1510:client id="{49EA0297-C23F-4A70-B106-7BD79B8BDB72}" v="32" dt="2025-12-10T22:17:08.333"/>
    <p1510:client id="{F6346767-F74A-42D4-BBF4-44030CA0A23A}" v="64" dt="2025-12-10T18:31:39.2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6" autoAdjust="0"/>
    <p:restoredTop sz="82847" autoAdjust="0"/>
  </p:normalViewPr>
  <p:slideViewPr>
    <p:cSldViewPr snapToGrid="0">
      <p:cViewPr varScale="1">
        <p:scale>
          <a:sx n="61" d="100"/>
          <a:sy n="61" d="100"/>
        </p:scale>
        <p:origin x="732" y="56"/>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9D59-13D0-8F0A-0E61-6F81EB175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9585-A9FB-451F-37D4-4AE9C82317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6AB9D8-5507-1873-3B0C-A47B7059E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E6BE94-780C-91FD-381D-F4F2316690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643208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79553-154F-E10C-026D-6C62684A4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10D08-6B3B-C874-7126-9C3B9D7CE7D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26E74B4-6DF3-D77D-CB1C-0225D3CC59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019FAD-77E2-68B1-7BE6-49618919C1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289856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83BCC-B0A1-241B-8FA1-1029EEA4C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9CC7-9481-E012-63FF-C39E4AF8986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E7DD561-16B6-F92A-083D-C6CB7BE2A8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7C8220-57E0-2816-E79A-C463075688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93824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1D61B-697C-BCE7-FA28-360B3E709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F7A50-A40A-863C-571A-CF63729161A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8B97C98-DCE2-AEC5-AF06-5AAAE5E7C4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A10300-F5B2-26C7-AD0D-6A3C395839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89874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427246" cy="2387600"/>
          </a:xfrm>
          <a:solidFill>
            <a:schemeClr val="accent2"/>
          </a:solidFill>
        </p:spPr>
        <p:txBody>
          <a:bodyPr>
            <a:normAutofit/>
          </a:bodyPr>
          <a:lstStyle/>
          <a:p>
            <a:r>
              <a:rPr lang="en-GB" sz="4000" dirty="0"/>
              <a:t>Preliminary Results From 2 Phase I Trials Exploring the Mutant Calreticulin-Specific mAb INCA033989 </a:t>
            </a:r>
            <a:r>
              <a:rPr lang="en-GB" sz="4000" b="0" dirty="0"/>
              <a:t>±</a:t>
            </a:r>
            <a:r>
              <a:rPr lang="en-GB" sz="4000" dirty="0"/>
              <a:t> Ruxolitinib in Patients With MF</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~25%-35% of patients with myelofibrosis harbor calreticulin exon 9 mutations (mut</a:t>
            </a:r>
            <a:r>
              <a:rPr lang="en-US" altLang="en-US" sz="2000" i="1" dirty="0"/>
              <a:t>CALR</a:t>
            </a:r>
            <a:r>
              <a:rPr lang="en-US" altLang="en-US" sz="2000" dirty="0"/>
              <a:t>)</a:t>
            </a:r>
            <a:r>
              <a:rPr lang="en-US" altLang="en-US" sz="2000" baseline="30000" dirty="0"/>
              <a:t>1,2</a:t>
            </a:r>
          </a:p>
          <a:p>
            <a:pPr marL="574675" lvl="1" indent="-342900">
              <a:buFont typeface="Poppins" panose="00000500000000000000" pitchFamily="2" charset="0"/>
              <a:buChar char="−"/>
            </a:pPr>
            <a:r>
              <a:rPr lang="en-GB" sz="1800" dirty="0"/>
              <a:t>Patients with advanced MF characterized by anemia and increased peripheral blasts, display a poorer prognosis with </a:t>
            </a:r>
            <a:r>
              <a:rPr kumimoji="0" lang="en-GB"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higher </a:t>
            </a:r>
            <a:r>
              <a:rPr kumimoji="0" lang="en-GB" sz="18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CALR</a:t>
            </a:r>
            <a:r>
              <a:rPr kumimoji="0" lang="en-GB"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VAFs</a:t>
            </a:r>
            <a:r>
              <a:rPr kumimoji="0" lang="en-GB" sz="1800" b="0" i="0" u="none" strike="noStrike" kern="1200" cap="none" spc="0" normalizeH="0" baseline="30000" noProof="0" dirty="0">
                <a:ln>
                  <a:noFill/>
                </a:ln>
                <a:solidFill>
                  <a:srgbClr val="161616"/>
                </a:solidFill>
                <a:effectLst/>
                <a:uLnTx/>
                <a:uFillTx/>
                <a:latin typeface="Poppins" pitchFamily="2" charset="77"/>
                <a:ea typeface="+mn-ea"/>
                <a:cs typeface="Poppins" pitchFamily="2" charset="77"/>
              </a:rPr>
              <a:t>3</a:t>
            </a:r>
          </a:p>
          <a:p>
            <a:pPr marL="342900" indent="-342900">
              <a:buFont typeface="Arial" panose="020B0604020202020204" pitchFamily="34" charset="0"/>
              <a:buChar char="•"/>
            </a:pPr>
            <a:r>
              <a:rPr lang="en-US" altLang="en-US" sz="2000" dirty="0"/>
              <a:t>FDA-approved MF therapies target JAK2 and telomerase but have no effect on mut</a:t>
            </a:r>
            <a:r>
              <a:rPr lang="en-US" altLang="en-US" sz="2000" i="1" dirty="0"/>
              <a:t>CALR</a:t>
            </a:r>
            <a:r>
              <a:rPr lang="en-US" altLang="en-US" sz="2000" baseline="30000" dirty="0"/>
              <a:t>4</a:t>
            </a:r>
            <a:endParaRPr lang="en-US" altLang="en-US" sz="2000" dirty="0"/>
          </a:p>
          <a:p>
            <a:pPr marL="342900" indent="-342900">
              <a:buFont typeface="Arial" panose="020B0604020202020204" pitchFamily="34" charset="0"/>
              <a:buChar char="•"/>
            </a:pPr>
            <a:r>
              <a:rPr lang="en-US" altLang="en-US" sz="2000" dirty="0"/>
              <a:t>INCA033989 is a fully human, high-affinity, FC-silenced mAb specifically targeting mut</a:t>
            </a:r>
            <a:r>
              <a:rPr lang="en-US" altLang="en-US" sz="2000" i="1" dirty="0"/>
              <a:t>CALR </a:t>
            </a:r>
            <a:r>
              <a:rPr lang="en-US" altLang="en-US" sz="2000" dirty="0"/>
              <a:t>and blocking TPO-receptor dimerization, affecting its disease-driving mechanism in MF</a:t>
            </a:r>
            <a:r>
              <a:rPr lang="en-US" altLang="en-US" sz="2000" baseline="30000" dirty="0"/>
              <a:t>5</a:t>
            </a:r>
            <a:endParaRPr lang="en-US" altLang="en-US" sz="2000" i="1" baseline="30000" dirty="0"/>
          </a:p>
          <a:p>
            <a:pPr marL="342900" indent="-342900">
              <a:buFont typeface="Arial" panose="020B0604020202020204" pitchFamily="34" charset="0"/>
              <a:buChar char="•"/>
            </a:pPr>
            <a:r>
              <a:rPr lang="en-US" altLang="en-US" sz="2000" dirty="0"/>
              <a:t>INCA033989-101 (</a:t>
            </a:r>
            <a:r>
              <a:rPr lang="en-US" sz="2000" dirty="0"/>
              <a:t>NCT05936359</a:t>
            </a:r>
            <a:r>
              <a:rPr lang="en-US" altLang="en-US" sz="2000" dirty="0"/>
              <a:t>) and -102 studies (</a:t>
            </a:r>
            <a:r>
              <a:rPr lang="en-US" sz="2000" dirty="0"/>
              <a:t>NCT06034002</a:t>
            </a:r>
            <a:r>
              <a:rPr lang="en-US" altLang="en-US" sz="2000" dirty="0"/>
              <a:t>) are assessing safety and efficacy of INCA033989, with or without ruxolitinib, in patients with MF or high-risk essential thrombocytopenia who harbor CALR exon 9 mutations</a:t>
            </a:r>
            <a:r>
              <a:rPr lang="en-US" altLang="en-US" sz="2000" baseline="30000" dirty="0"/>
              <a:t>6</a:t>
            </a:r>
          </a:p>
          <a:p>
            <a:pPr marL="574675" lvl="1" indent="-342900">
              <a:buFont typeface="Calibri" panose="020F0502020204030204" pitchFamily="34" charset="0"/>
              <a:buChar char="─"/>
            </a:pPr>
            <a:r>
              <a:rPr lang="en-US" altLang="en-US" sz="1800" dirty="0"/>
              <a:t>This report presents preliminary data for INCA033989-101/-102 studies in patients with MF </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8635"/>
            <a:ext cx="11740260" cy="487185"/>
          </a:xfrm>
        </p:spPr>
        <p:txBody>
          <a:bodyPr/>
          <a:lstStyle/>
          <a:p>
            <a:r>
              <a:rPr lang="en-GB" dirty="0"/>
              <a:t>INCA033989 ± Ruxolitinib in MF</a:t>
            </a:r>
            <a:r>
              <a:rPr lang="en-US" dirty="0"/>
              <a:t>: Background</a:t>
            </a:r>
            <a:endParaRPr lang="en-US" altLang="en-US" dirty="0"/>
          </a:p>
        </p:txBody>
      </p:sp>
      <p:sp>
        <p:nvSpPr>
          <p:cNvPr id="4" name="Text Box 15">
            <a:extLst>
              <a:ext uri="{FF2B5EF4-FFF2-40B4-BE49-F238E27FC236}">
                <a16:creationId xmlns:a16="http://schemas.microsoft.com/office/drawing/2014/main" id="{F4D9BD2A-8DC9-6542-154A-3D4D9F44F899}"/>
              </a:ext>
            </a:extLst>
          </p:cNvPr>
          <p:cNvSpPr txBox="1">
            <a:spLocks noChangeArrowheads="1"/>
          </p:cNvSpPr>
          <p:nvPr/>
        </p:nvSpPr>
        <p:spPr bwMode="auto">
          <a:xfrm>
            <a:off x="3273552" y="6470847"/>
            <a:ext cx="5644122" cy="24622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cs typeface="Poppins" pitchFamily="2" charset="77"/>
              </a:rPr>
              <a:t>1. Nagalia. NEJM. 2013;369:2391. 2. Klampfl. NEJM. 2013;369:2379. 3. Guglielmelli. Blood Cancer J. 2023;13:21.</a:t>
            </a:r>
          </a:p>
          <a:p>
            <a:pPr>
              <a:spcBef>
                <a:spcPts val="0"/>
              </a:spcBef>
              <a:defRPr/>
            </a:pPr>
            <a:r>
              <a:rPr lang="en-US" altLang="en-US" sz="800" b="0" spc="-10" dirty="0">
                <a:solidFill>
                  <a:srgbClr val="161616"/>
                </a:solidFill>
                <a:latin typeface="Poppins" pitchFamily="2" charset="77"/>
                <a:cs typeface="Poppins" pitchFamily="2" charset="77"/>
              </a:rPr>
              <a:t>4. Tefferi. Am J Hematol. 2023;98:801. 5. Reiss. Blood. 2024;144:2336. 6. Mascarenhas. ASH 2025. Abstr 484.</a:t>
            </a:r>
            <a:endParaRPr lang="en-US" altLang="en-US" sz="800" b="0" dirty="0">
              <a:solidFill>
                <a:srgbClr val="161616"/>
              </a:solidFill>
              <a:latin typeface="Poppins" pitchFamily="2" charset="77"/>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A88F363-3714-B8CB-26BF-64A20E6258DB}"/>
              </a:ext>
            </a:extLst>
          </p:cNvPr>
          <p:cNvSpPr>
            <a:spLocks noGrp="1"/>
          </p:cNvSpPr>
          <p:nvPr>
            <p:ph idx="1"/>
          </p:nvPr>
        </p:nvSpPr>
        <p:spPr/>
        <p:txBody>
          <a:bodyPr/>
          <a:lstStyle/>
          <a:p>
            <a:pPr marL="342900" indent="-342900">
              <a:buFont typeface="Arial" panose="020B0604020202020204" pitchFamily="34" charset="0"/>
              <a:buChar char="•"/>
            </a:pPr>
            <a:r>
              <a:rPr lang="en-GB" sz="2200" dirty="0"/>
              <a:t>Multicenter, open-label, dose-escalation phase I studies</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endParaRPr lang="en-GB" sz="2200" dirty="0"/>
          </a:p>
          <a:p>
            <a:endParaRPr lang="en-GB" sz="2200" dirty="0"/>
          </a:p>
          <a:p>
            <a:pPr marL="342900" indent="-342900">
              <a:buFont typeface="Arial" panose="020B0604020202020204" pitchFamily="34" charset="0"/>
              <a:buChar char="•"/>
            </a:pPr>
            <a:r>
              <a:rPr lang="en-GB" sz="2200" b="1" dirty="0"/>
              <a:t>Coprimary endpoints: </a:t>
            </a:r>
            <a:r>
              <a:rPr lang="en-GB" sz="2200" dirty="0"/>
              <a:t>DLTs, safety</a:t>
            </a:r>
          </a:p>
          <a:p>
            <a:pPr marL="342900" indent="-342900">
              <a:buFont typeface="Arial" panose="020B0604020202020204" pitchFamily="34" charset="0"/>
              <a:buChar char="•"/>
            </a:pPr>
            <a:r>
              <a:rPr lang="en-GB" sz="2200" b="1" dirty="0"/>
              <a:t>Key secondary endpoints: </a:t>
            </a:r>
            <a:r>
              <a:rPr lang="en-GB" sz="2200" dirty="0"/>
              <a:t>spleen volume reduction by ≥25% (SVR25) and ≥35% (SVR35) at Wk 12 and 24, anemia response, symptom improvement per MPN-SAF TSS, mut</a:t>
            </a:r>
            <a:r>
              <a:rPr lang="en-GB" sz="2200" i="1" dirty="0"/>
              <a:t>CALR</a:t>
            </a:r>
            <a:r>
              <a:rPr lang="en-GB" sz="2200" dirty="0"/>
              <a:t> allele burden changes</a:t>
            </a:r>
          </a:p>
          <a:p>
            <a:pPr marL="574675" lvl="1" indent="-342900">
              <a:buFont typeface="Arial" panose="020B0604020202020204" pitchFamily="34" charset="0"/>
              <a:buChar char="•"/>
            </a:pPr>
            <a:endParaRPr lang="en-GB" sz="220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538636"/>
            <a:ext cx="11740260" cy="487185"/>
          </a:xfrm>
        </p:spPr>
        <p:txBody>
          <a:bodyPr/>
          <a:lstStyle/>
          <a:p>
            <a:r>
              <a:rPr lang="en-GB" dirty="0"/>
              <a:t>INCA033989 ± Ruxolitinib in MF</a:t>
            </a:r>
            <a:r>
              <a:rPr lang="en-US" dirty="0"/>
              <a:t>: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67375" y="2178740"/>
            <a:ext cx="384384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Adults with primary or post-ET MF with mut</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CALR</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exon 9; intolerant, resistant after ≥12 </a:t>
            </a:r>
            <a:r>
              <a:rPr kumimoji="0" lang="en-GB" altLang="en-US" sz="1600" b="0" i="0" u="none" strike="noStrike" kern="1200" cap="none" spc="0" normalizeH="0" baseline="0" noProof="0" dirty="0" err="1">
                <a:ln>
                  <a:noFill/>
                </a:ln>
                <a:solidFill>
                  <a:srgbClr val="161616"/>
                </a:solidFill>
                <a:effectLst/>
                <a:uLnTx/>
                <a:uFillTx/>
                <a:latin typeface="Poppins" pitchFamily="2" charset="77"/>
                <a:ea typeface="+mn-ea"/>
                <a:cs typeface="Poppins" pitchFamily="2" charset="77"/>
              </a:rPr>
              <a:t>wk</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or ineligible for JAKi</a:t>
            </a:r>
            <a:r>
              <a:rPr lang="en-GB" altLang="en-US" sz="1600" dirty="0">
                <a:solidFill>
                  <a:srgbClr val="161616"/>
                </a:solidFill>
                <a:latin typeface="Poppins" pitchFamily="2" charset="77"/>
                <a:cs typeface="Poppins" pitchFamily="2" charset="77"/>
              </a:rPr>
              <a:t> (</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monotherapy</a:t>
            </a:r>
            <a:r>
              <a:rPr lang="en-GB" altLang="en-US" sz="1600" dirty="0">
                <a:solidFill>
                  <a:srgbClr val="161616"/>
                </a:solidFill>
                <a:latin typeface="Poppins" pitchFamily="2" charset="77"/>
                <a:cs typeface="Poppins" pitchFamily="2" charset="77"/>
              </a:rPr>
              <a:t>)</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prior ruxolitinib </a:t>
            </a:r>
            <a:r>
              <a:rPr lang="en-GB" altLang="en-US" sz="1600" dirty="0">
                <a:solidFill>
                  <a:srgbClr val="161616"/>
                </a:solidFill>
                <a:latin typeface="Poppins" pitchFamily="2" charset="77"/>
                <a:cs typeface="Poppins" pitchFamily="2" charset="77"/>
              </a:rPr>
              <a:t>for ≥12 </a:t>
            </a:r>
            <a:r>
              <a:rPr kumimoji="0" lang="en-GB" altLang="en-US" sz="1600" b="0" i="0" u="none" strike="noStrike" kern="1200" cap="none" spc="0" normalizeH="0" baseline="0" noProof="0" dirty="0" err="1">
                <a:ln>
                  <a:noFill/>
                </a:ln>
                <a:solidFill>
                  <a:srgbClr val="161616"/>
                </a:solidFill>
                <a:effectLst/>
                <a:uLnTx/>
                <a:uFillTx/>
                <a:latin typeface="Poppins" pitchFamily="2" charset="77"/>
                <a:ea typeface="+mn-ea"/>
                <a:cs typeface="Poppins" pitchFamily="2" charset="77"/>
              </a:rPr>
              <a:t>wk</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with suboptimal response </a:t>
            </a:r>
            <a:r>
              <a:rPr lang="en-GB" altLang="en-US" sz="1600" dirty="0">
                <a:solidFill>
                  <a:srgbClr val="161616"/>
                </a:solidFill>
                <a:latin typeface="Poppins" pitchFamily="2" charset="77"/>
                <a:cs typeface="Poppins" pitchFamily="2" charset="77"/>
              </a:rPr>
              <a:t>(</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combination)</a:t>
            </a:r>
            <a:r>
              <a:rPr lang="en-US" sz="1600" dirty="0">
                <a:solidFill>
                  <a:srgbClr val="161616"/>
                </a:solidFill>
                <a:latin typeface="Poppins" pitchFamily="2" charset="77"/>
                <a:cs typeface="Poppins" pitchFamily="2" charset="77"/>
              </a:rPr>
              <a:t>*</a:t>
            </a:r>
          </a:p>
          <a:p>
            <a:pPr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72)</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986170" y="2102241"/>
            <a:ext cx="6196132"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INCA033989</a:t>
            </a:r>
            <a:r>
              <a:rPr kumimoji="0" lang="en-US" altLang="en-US" sz="18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24-2500 mg IV Q2W</a:t>
            </a:r>
          </a:p>
          <a:p>
            <a:pPr algn="ctr">
              <a:lnSpc>
                <a:spcPct val="100000"/>
              </a:lnSpc>
              <a:spcBef>
                <a:spcPct val="0"/>
              </a:spcBef>
              <a:spcAft>
                <a:spcPct val="0"/>
              </a:spcAft>
              <a:buClrTx/>
              <a:buNone/>
              <a:defRPr/>
            </a:pPr>
            <a:r>
              <a:rPr lang="en-US" altLang="en-US" sz="1800" dirty="0">
                <a:solidFill>
                  <a:srgbClr val="F9F3D9"/>
                </a:solidFill>
                <a:latin typeface="Poppins" pitchFamily="2" charset="77"/>
                <a:cs typeface="Poppins" pitchFamily="2" charset="77"/>
              </a:rPr>
              <a:t>(</a:t>
            </a:r>
            <a:r>
              <a:rPr kumimoji="0" lang="en-US" altLang="en-US" sz="18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52)</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4567329" y="3075574"/>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4311220" y="2458024"/>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3" name="Rectangle 28">
            <a:extLst>
              <a:ext uri="{FF2B5EF4-FFF2-40B4-BE49-F238E27FC236}">
                <a16:creationId xmlns:a16="http://schemas.microsoft.com/office/drawing/2014/main" id="{A601C5F4-A25E-BE4E-D9A1-8132AE84FBE7}"/>
              </a:ext>
            </a:extLst>
          </p:cNvPr>
          <p:cNvSpPr>
            <a:spLocks noChangeArrowheads="1"/>
          </p:cNvSpPr>
          <p:nvPr/>
        </p:nvSpPr>
        <p:spPr bwMode="auto">
          <a:xfrm>
            <a:off x="4990008" y="2977943"/>
            <a:ext cx="6196132" cy="703262"/>
          </a:xfrm>
          <a:prstGeom prst="rect">
            <a:avLst/>
          </a:prstGeom>
          <a:solidFill>
            <a:schemeClr val="accent1">
              <a:lumMod val="60000"/>
              <a:lumOff val="40000"/>
            </a:schemeClr>
          </a:solidFill>
          <a:ln w="9525">
            <a:noFill/>
            <a:miter lim="800000"/>
            <a:headEnd/>
            <a:tailEnd/>
          </a:ln>
        </p:spPr>
        <p:txBody>
          <a:bodyPr wrap="none" anchor="ctr" anchorCtr="1"/>
          <a:lstStyle/>
          <a:p>
            <a:pPr algn="ctr">
              <a:lnSpc>
                <a:spcPct val="100000"/>
              </a:lnSpc>
              <a:spcBef>
                <a:spcPct val="0"/>
              </a:spcBef>
              <a:spcAft>
                <a:spcPct val="0"/>
              </a:spcAft>
              <a:buClrTx/>
              <a:buNone/>
              <a:defRPr/>
            </a:pPr>
            <a:r>
              <a:rPr lang="en-US" altLang="en-US" b="1" dirty="0">
                <a:solidFill>
                  <a:srgbClr val="F9F3D9"/>
                </a:solidFill>
                <a:latin typeface="Poppins" pitchFamily="2" charset="77"/>
                <a:cs typeface="Poppins" pitchFamily="2" charset="77"/>
              </a:rPr>
              <a:t>INCA033989</a:t>
            </a:r>
            <a:r>
              <a:rPr lang="en-US" altLang="en-US" dirty="0">
                <a:solidFill>
                  <a:srgbClr val="F9F3D9"/>
                </a:solidFill>
                <a:latin typeface="Poppins" pitchFamily="2" charset="77"/>
                <a:cs typeface="Poppins" pitchFamily="2" charset="77"/>
              </a:rPr>
              <a:t> 24-2500 mg IV Q2W </a:t>
            </a:r>
            <a:r>
              <a:rPr lang="en-US" altLang="en-US" b="1" dirty="0">
                <a:solidFill>
                  <a:srgbClr val="F9F3D9"/>
                </a:solidFill>
                <a:latin typeface="Poppins" pitchFamily="2" charset="77"/>
                <a:cs typeface="Poppins" pitchFamily="2" charset="77"/>
              </a:rPr>
              <a:t>+ Ruxolitinib</a:t>
            </a:r>
            <a:r>
              <a:rPr lang="en-US" altLang="en-US" b="1" baseline="30000" dirty="0">
                <a:solidFill>
                  <a:srgbClr val="F9F3D9"/>
                </a:solidFill>
                <a:latin typeface="Poppins" pitchFamily="2" charset="77"/>
                <a:cs typeface="Poppins" pitchFamily="2" charset="77"/>
              </a:rPr>
              <a:t>†</a:t>
            </a:r>
          </a:p>
          <a:p>
            <a:pPr algn="ctr">
              <a:lnSpc>
                <a:spcPct val="100000"/>
              </a:lnSpc>
              <a:spcBef>
                <a:spcPct val="0"/>
              </a:spcBef>
              <a:spcAft>
                <a:spcPct val="0"/>
              </a:spcAft>
              <a:buClrTx/>
              <a:buNone/>
              <a:defRPr/>
            </a:pPr>
            <a:r>
              <a:rPr lang="en-US" altLang="en-US" dirty="0">
                <a:solidFill>
                  <a:srgbClr val="F9F3D9"/>
                </a:solidFill>
                <a:latin typeface="Poppins" pitchFamily="2" charset="77"/>
                <a:cs typeface="Poppins" pitchFamily="2" charset="77"/>
              </a:rPr>
              <a:t>(n = 20)</a:t>
            </a:r>
          </a:p>
        </p:txBody>
      </p:sp>
      <p:sp>
        <p:nvSpPr>
          <p:cNvPr id="8" name="Rectangle 46">
            <a:extLst>
              <a:ext uri="{FF2B5EF4-FFF2-40B4-BE49-F238E27FC236}">
                <a16:creationId xmlns:a16="http://schemas.microsoft.com/office/drawing/2014/main" id="{FC8426D6-5DC3-8E72-B5B7-3BD8BFB038EE}"/>
              </a:ext>
            </a:extLst>
          </p:cNvPr>
          <p:cNvSpPr>
            <a:spLocks noChangeArrowheads="1"/>
          </p:cNvSpPr>
          <p:nvPr/>
        </p:nvSpPr>
        <p:spPr bwMode="auto">
          <a:xfrm>
            <a:off x="5121478" y="1732909"/>
            <a:ext cx="6196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Dose Escalation Phase</a:t>
            </a:r>
          </a:p>
        </p:txBody>
      </p:sp>
      <p:sp>
        <p:nvSpPr>
          <p:cNvPr id="9" name="TextBox 8">
            <a:extLst>
              <a:ext uri="{FF2B5EF4-FFF2-40B4-BE49-F238E27FC236}">
                <a16:creationId xmlns:a16="http://schemas.microsoft.com/office/drawing/2014/main" id="{4918015B-2C10-424E-2E41-D245B3E32FDF}"/>
              </a:ext>
            </a:extLst>
          </p:cNvPr>
          <p:cNvSpPr txBox="1"/>
          <p:nvPr/>
        </p:nvSpPr>
        <p:spPr>
          <a:xfrm>
            <a:off x="356305" y="4130806"/>
            <a:ext cx="10961305" cy="490636"/>
          </a:xfrm>
          <a:prstGeom prst="rect">
            <a:avLst/>
          </a:prstGeom>
        </p:spPr>
        <p:txBody>
          <a:bodyPr vert="horz" wrap="square" lIns="0" tIns="0" rIns="0" bIns="0" rtlCol="0">
            <a:noAutofit/>
          </a:bodyPr>
          <a:lstStyle/>
          <a:p>
            <a:r>
              <a:rPr lang="en-GB" sz="1200" dirty="0"/>
              <a:t>*Additional eligibility criteria: </a:t>
            </a:r>
            <a:r>
              <a:rPr lang="en-GB" altLang="en-US" sz="1200" dirty="0">
                <a:solidFill>
                  <a:srgbClr val="161616"/>
                </a:solidFill>
                <a:latin typeface="Poppins" pitchFamily="2" charset="77"/>
                <a:cs typeface="Poppins" pitchFamily="2" charset="77"/>
              </a:rPr>
              <a:t>spleen volume imaging ≥450 mL or palpable splenomegaly </a:t>
            </a:r>
            <a:r>
              <a:rPr lang="en-US" sz="1200" dirty="0">
                <a:solidFill>
                  <a:srgbClr val="161616"/>
                </a:solidFill>
                <a:latin typeface="Poppins" pitchFamily="2" charset="77"/>
                <a:cs typeface="Poppins" pitchFamily="2" charset="77"/>
              </a:rPr>
              <a:t>≥5 cm.</a:t>
            </a:r>
          </a:p>
          <a:p>
            <a:r>
              <a:rPr lang="en-US" sz="1200" baseline="30000" dirty="0">
                <a:solidFill>
                  <a:srgbClr val="161616"/>
                </a:solidFill>
                <a:latin typeface="Poppins" pitchFamily="2" charset="77"/>
                <a:cs typeface="Poppins" pitchFamily="2" charset="77"/>
              </a:rPr>
              <a:t>†</a:t>
            </a:r>
            <a:r>
              <a:rPr lang="en-US" sz="1200" dirty="0">
                <a:solidFill>
                  <a:srgbClr val="161616"/>
                </a:solidFill>
                <a:latin typeface="Poppins" pitchFamily="2" charset="77"/>
                <a:cs typeface="Poppins" pitchFamily="2" charset="77"/>
              </a:rPr>
              <a:t>Administered per prescribing information. </a:t>
            </a:r>
            <a:endParaRPr lang="en-GB" sz="1200" dirty="0"/>
          </a:p>
        </p:txBody>
      </p:sp>
      <p:sp>
        <p:nvSpPr>
          <p:cNvPr id="10" name="Text Box 15">
            <a:extLst>
              <a:ext uri="{FF2B5EF4-FFF2-40B4-BE49-F238E27FC236}">
                <a16:creationId xmlns:a16="http://schemas.microsoft.com/office/drawing/2014/main" id="{53F39D1C-B288-8300-E0B6-8BF13674C45B}"/>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cs typeface="Poppins" pitchFamily="2" charset="77"/>
              </a:rPr>
              <a:t>Mascarenhas. ASH 2025. Abstr 484.</a:t>
            </a:r>
            <a:endParaRPr lang="en-US" altLang="en-US" sz="800" b="0" dirty="0">
              <a:solidFill>
                <a:srgbClr val="161616"/>
              </a:solidFill>
              <a:latin typeface="Poppins" pitchFamily="2" charset="77"/>
              <a:cs typeface="Poppins" pitchFamily="2"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38636"/>
            <a:ext cx="11740260" cy="487185"/>
          </a:xfrm>
        </p:spPr>
        <p:txBody>
          <a:bodyPr/>
          <a:lstStyle/>
          <a:p>
            <a:r>
              <a:rPr lang="en-GB" dirty="0"/>
              <a:t>INCA033989 ± Ruxolitinib in MF</a:t>
            </a:r>
            <a:r>
              <a:rPr lang="en-US" dirty="0"/>
              <a:t>: </a:t>
            </a:r>
            <a:r>
              <a:rPr lang="en-US" altLang="en-US" dirty="0"/>
              <a:t>Baseline Characteristics</a:t>
            </a:r>
          </a:p>
        </p:txBody>
      </p:sp>
      <p:sp>
        <p:nvSpPr>
          <p:cNvPr id="5" name="Text Box 15">
            <a:extLst>
              <a:ext uri="{FF2B5EF4-FFF2-40B4-BE49-F238E27FC236}">
                <a16:creationId xmlns:a16="http://schemas.microsoft.com/office/drawing/2014/main" id="{05769C6B-F481-FFE1-B86A-D3A1AE54B9B0}"/>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Mascarenhas. ASH 2025. Abstr 484.</a:t>
            </a:r>
            <a:endParaRPr lang="en-US" altLang="en-US" sz="800" b="0" dirty="0">
              <a:solidFill>
                <a:srgbClr val="161616"/>
              </a:solidFill>
              <a:latin typeface="Poppins" pitchFamily="2" charset="77"/>
            </a:endParaRPr>
          </a:p>
        </p:txBody>
      </p:sp>
      <p:graphicFrame>
        <p:nvGraphicFramePr>
          <p:cNvPr id="6" name="Group 3">
            <a:extLst>
              <a:ext uri="{FF2B5EF4-FFF2-40B4-BE49-F238E27FC236}">
                <a16:creationId xmlns:a16="http://schemas.microsoft.com/office/drawing/2014/main" id="{7509D9A6-143A-CC51-B987-E3F3B97A27B7}"/>
              </a:ext>
            </a:extLst>
          </p:cNvPr>
          <p:cNvGraphicFramePr>
            <a:graphicFrameLocks/>
          </p:cNvGraphicFramePr>
          <p:nvPr>
            <p:extLst>
              <p:ext uri="{D42A27DB-BD31-4B8C-83A1-F6EECF244321}">
                <p14:modId xmlns:p14="http://schemas.microsoft.com/office/powerpoint/2010/main" val="1804134845"/>
              </p:ext>
            </p:extLst>
          </p:nvPr>
        </p:nvGraphicFramePr>
        <p:xfrm>
          <a:off x="231078" y="1333500"/>
          <a:ext cx="5644123" cy="4480704"/>
        </p:xfrm>
        <a:graphic>
          <a:graphicData uri="http://schemas.openxmlformats.org/drawingml/2006/table">
            <a:tbl>
              <a:tblPr/>
              <a:tblGrid>
                <a:gridCol w="2801489">
                  <a:extLst>
                    <a:ext uri="{9D8B030D-6E8A-4147-A177-3AD203B41FA5}">
                      <a16:colId xmlns:a16="http://schemas.microsoft.com/office/drawing/2014/main" val="20000"/>
                    </a:ext>
                  </a:extLst>
                </a:gridCol>
                <a:gridCol w="1421317">
                  <a:extLst>
                    <a:ext uri="{9D8B030D-6E8A-4147-A177-3AD203B41FA5}">
                      <a16:colId xmlns:a16="http://schemas.microsoft.com/office/drawing/2014/main" val="20001"/>
                    </a:ext>
                  </a:extLst>
                </a:gridCol>
                <a:gridCol w="1421317">
                  <a:extLst>
                    <a:ext uri="{9D8B030D-6E8A-4147-A177-3AD203B41FA5}">
                      <a16:colId xmlns:a16="http://schemas.microsoft.com/office/drawing/2014/main" val="20002"/>
                    </a:ext>
                  </a:extLst>
                </a:gridCol>
              </a:tblGrid>
              <a:tr h="2755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180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59.5 (34-76)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61.0 (38-82)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180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96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time from diagnosis,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(0.4-16.4)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432965">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DIPSS risk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Intermediate-1 risk</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Intermediate-2 risk</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21 (40.4)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25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 (45.0)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79615925"/>
                  </a:ext>
                </a:extLst>
              </a:tr>
              <a:tr h="354245">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CALR</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exon 9 mutation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Type 1</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Type 2</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30 (57.7)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 (21.2)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6110466"/>
                  </a:ext>
                </a:extLst>
              </a:tr>
              <a:tr h="119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a:t>
                      </a:r>
                      <a:r>
                        <a:rPr kumimoji="0" lang="en-US" sz="1200" b="0" i="1" u="none" strike="noStrike" cap="none" normalizeH="0" baseline="0" dirty="0">
                          <a:ln>
                            <a:noFill/>
                          </a:ln>
                          <a:solidFill>
                            <a:schemeClr val="tx1"/>
                          </a:solidFill>
                          <a:effectLst/>
                          <a:latin typeface="Poppins" pitchFamily="2" charset="77"/>
                          <a:cs typeface="Poppins" pitchFamily="2" charset="77"/>
                        </a:rPr>
                        <a:t>CALR</a:t>
                      </a:r>
                      <a:r>
                        <a:rPr kumimoji="0" lang="en-US" sz="1200" b="0" i="0" u="none" strike="noStrike" cap="none" normalizeH="0" baseline="0" dirty="0">
                          <a:ln>
                            <a:noFill/>
                          </a:ln>
                          <a:solidFill>
                            <a:schemeClr val="tx1"/>
                          </a:solidFill>
                          <a:effectLst/>
                          <a:latin typeface="Poppins" pitchFamily="2" charset="77"/>
                          <a:cs typeface="Poppins" pitchFamily="2" charset="77"/>
                        </a:rPr>
                        <a:t> VAF, %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36 (24-53)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39 (30-85)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108952"/>
                  </a:ext>
                </a:extLst>
              </a:tr>
              <a:tr h="1180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No prior JAKi</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n (%)</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11700784"/>
                  </a:ext>
                </a:extLst>
              </a:tr>
              <a:tr h="196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Mean baseline ruxolitinib daily dose, mg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33.5 (10-50)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42264996"/>
                  </a:ext>
                </a:extLst>
              </a:tr>
            </a:tbl>
          </a:graphicData>
        </a:graphic>
      </p:graphicFrame>
      <p:graphicFrame>
        <p:nvGraphicFramePr>
          <p:cNvPr id="9" name="Group 3">
            <a:extLst>
              <a:ext uri="{FF2B5EF4-FFF2-40B4-BE49-F238E27FC236}">
                <a16:creationId xmlns:a16="http://schemas.microsoft.com/office/drawing/2014/main" id="{E2F13489-BD97-CBC5-A5E8-7EC2586F7DF3}"/>
              </a:ext>
            </a:extLst>
          </p:cNvPr>
          <p:cNvGraphicFramePr>
            <a:graphicFrameLocks/>
          </p:cNvGraphicFramePr>
          <p:nvPr>
            <p:extLst>
              <p:ext uri="{D42A27DB-BD31-4B8C-83A1-F6EECF244321}">
                <p14:modId xmlns:p14="http://schemas.microsoft.com/office/powerpoint/2010/main" val="3208003641"/>
              </p:ext>
            </p:extLst>
          </p:nvPr>
        </p:nvGraphicFramePr>
        <p:xfrm>
          <a:off x="6316799" y="1333500"/>
          <a:ext cx="5644123" cy="4541054"/>
        </p:xfrm>
        <a:graphic>
          <a:graphicData uri="http://schemas.openxmlformats.org/drawingml/2006/table">
            <a:tbl>
              <a:tblPr/>
              <a:tblGrid>
                <a:gridCol w="2801489">
                  <a:extLst>
                    <a:ext uri="{9D8B030D-6E8A-4147-A177-3AD203B41FA5}">
                      <a16:colId xmlns:a16="http://schemas.microsoft.com/office/drawing/2014/main" val="20000"/>
                    </a:ext>
                  </a:extLst>
                </a:gridCol>
                <a:gridCol w="1421317">
                  <a:extLst>
                    <a:ext uri="{9D8B030D-6E8A-4147-A177-3AD203B41FA5}">
                      <a16:colId xmlns:a16="http://schemas.microsoft.com/office/drawing/2014/main" val="20001"/>
                    </a:ext>
                  </a:extLst>
                </a:gridCol>
                <a:gridCol w="1421317">
                  <a:extLst>
                    <a:ext uri="{9D8B030D-6E8A-4147-A177-3AD203B41FA5}">
                      <a16:colId xmlns:a16="http://schemas.microsoft.com/office/drawing/2014/main" val="20002"/>
                    </a:ext>
                  </a:extLst>
                </a:gridCol>
              </a:tblGrid>
              <a:tr h="494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12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platelets, GI/L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316.5 (41-1290)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229.5 (76-506)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12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leukocytes, GI/L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6.1 (1.5-27.2)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10.6 (2.4-85.0)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12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hemoglobin, 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10.0 (7.0-14.3)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9.4 (7.2-12.6)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347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MPN-SAF TSS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21 (0-65)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15.5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79615925"/>
                  </a:ext>
                </a:extLst>
              </a:tr>
              <a:tr h="212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spleen volume, mL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1372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(226-5060)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2351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(848-5338)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11700784"/>
                  </a:ext>
                </a:extLst>
              </a:tr>
              <a:tr h="353466">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INCA033989 dose level, n (%)</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24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70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100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200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250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400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750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1500 mg</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2500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 (17.3)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42264996"/>
                  </a:ext>
                </a:extLst>
              </a:tr>
            </a:tbl>
          </a:graphicData>
        </a:graphic>
      </p:graphicFrame>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7" y="292208"/>
            <a:ext cx="11335109" cy="990271"/>
          </a:xfrm>
        </p:spPr>
        <p:txBody>
          <a:bodyPr/>
          <a:lstStyle/>
          <a:p>
            <a:r>
              <a:rPr lang="en-GB" dirty="0"/>
              <a:t>INCA033989 ± Ruxolitinib in MF</a:t>
            </a:r>
            <a:r>
              <a:rPr lang="en-US" dirty="0"/>
              <a:t>: Safety of INCA033989 Monotherapy</a:t>
            </a:r>
            <a:endParaRPr lang="en-US" altLang="en-US" dirty="0"/>
          </a:p>
        </p:txBody>
      </p:sp>
      <p:graphicFrame>
        <p:nvGraphicFramePr>
          <p:cNvPr id="3" name="Group 3">
            <a:extLst>
              <a:ext uri="{FF2B5EF4-FFF2-40B4-BE49-F238E27FC236}">
                <a16:creationId xmlns:a16="http://schemas.microsoft.com/office/drawing/2014/main" id="{56EC36AD-CD0A-EFD6-C545-12B351DCD424}"/>
              </a:ext>
            </a:extLst>
          </p:cNvPr>
          <p:cNvGraphicFramePr>
            <a:graphicFrameLocks/>
          </p:cNvGraphicFramePr>
          <p:nvPr>
            <p:extLst>
              <p:ext uri="{D42A27DB-BD31-4B8C-83A1-F6EECF244321}">
                <p14:modId xmlns:p14="http://schemas.microsoft.com/office/powerpoint/2010/main" val="2465393736"/>
              </p:ext>
            </p:extLst>
          </p:nvPr>
        </p:nvGraphicFramePr>
        <p:xfrm>
          <a:off x="149353" y="1327088"/>
          <a:ext cx="5218747" cy="3200512"/>
        </p:xfrm>
        <a:graphic>
          <a:graphicData uri="http://schemas.openxmlformats.org/drawingml/2006/table">
            <a:tbl>
              <a:tblPr/>
              <a:tblGrid>
                <a:gridCol w="3207067">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366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819493">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Any TEAE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Treatment related</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Grade ≥3</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Serious</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Fatal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50 (96.2)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30 (57.7)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156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Discontinuation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r>
                        <a:rPr kumimoji="0" lang="en-US" sz="1400" b="0" i="0" u="none" strike="noStrike" cap="none" normalizeH="0" baseline="3000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156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 reduction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r>
                        <a:rPr kumimoji="0" lang="en-US" sz="1400" b="0" i="0" u="none" strike="noStrike" cap="none" normalizeH="0" baseline="3000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15664">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Infusion interruption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79615925"/>
                  </a:ext>
                </a:extLst>
              </a:tr>
              <a:tr h="215664">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Dose delay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6110466"/>
                  </a:ext>
                </a:extLst>
              </a:tr>
              <a:tr h="2156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Dose-limiting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108952"/>
                  </a:ext>
                </a:extLst>
              </a:tr>
            </a:tbl>
          </a:graphicData>
        </a:graphic>
      </p:graphicFrame>
      <p:graphicFrame>
        <p:nvGraphicFramePr>
          <p:cNvPr id="8" name="Group 3">
            <a:extLst>
              <a:ext uri="{FF2B5EF4-FFF2-40B4-BE49-F238E27FC236}">
                <a16:creationId xmlns:a16="http://schemas.microsoft.com/office/drawing/2014/main" id="{802D5829-986B-C37E-1106-A59116CAA23D}"/>
              </a:ext>
            </a:extLst>
          </p:cNvPr>
          <p:cNvGraphicFramePr>
            <a:graphicFrameLocks/>
          </p:cNvGraphicFramePr>
          <p:nvPr>
            <p:extLst>
              <p:ext uri="{D42A27DB-BD31-4B8C-83A1-F6EECF244321}">
                <p14:modId xmlns:p14="http://schemas.microsoft.com/office/powerpoint/2010/main" val="3612614997"/>
              </p:ext>
            </p:extLst>
          </p:nvPr>
        </p:nvGraphicFramePr>
        <p:xfrm>
          <a:off x="5422961" y="1014721"/>
          <a:ext cx="6619686" cy="5395232"/>
        </p:xfrm>
        <a:graphic>
          <a:graphicData uri="http://schemas.openxmlformats.org/drawingml/2006/table">
            <a:tbl>
              <a:tblPr/>
              <a:tblGrid>
                <a:gridCol w="1992821">
                  <a:extLst>
                    <a:ext uri="{9D8B030D-6E8A-4147-A177-3AD203B41FA5}">
                      <a16:colId xmlns:a16="http://schemas.microsoft.com/office/drawing/2014/main" val="20000"/>
                    </a:ext>
                  </a:extLst>
                </a:gridCol>
                <a:gridCol w="1344168">
                  <a:extLst>
                    <a:ext uri="{9D8B030D-6E8A-4147-A177-3AD203B41FA5}">
                      <a16:colId xmlns:a16="http://schemas.microsoft.com/office/drawing/2014/main" val="20001"/>
                    </a:ext>
                  </a:extLst>
                </a:gridCol>
                <a:gridCol w="1051560">
                  <a:extLst>
                    <a:ext uri="{9D8B030D-6E8A-4147-A177-3AD203B41FA5}">
                      <a16:colId xmlns:a16="http://schemas.microsoft.com/office/drawing/2014/main" val="3540995526"/>
                    </a:ext>
                  </a:extLst>
                </a:gridCol>
                <a:gridCol w="1170432">
                  <a:extLst>
                    <a:ext uri="{9D8B030D-6E8A-4147-A177-3AD203B41FA5}">
                      <a16:colId xmlns:a16="http://schemas.microsoft.com/office/drawing/2014/main" val="2338530343"/>
                    </a:ext>
                  </a:extLst>
                </a:gridCol>
                <a:gridCol w="1060705">
                  <a:extLst>
                    <a:ext uri="{9D8B030D-6E8A-4147-A177-3AD203B41FA5}">
                      <a16:colId xmlns:a16="http://schemas.microsoft.com/office/drawing/2014/main" val="3115753166"/>
                    </a:ext>
                  </a:extLst>
                </a:gridCol>
              </a:tblGrid>
              <a:tr h="40341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bg1"/>
                          </a:solidFill>
                          <a:effectLst/>
                          <a:latin typeface="Poppins" pitchFamily="2" charset="77"/>
                          <a:cs typeface="Poppins" pitchFamily="2" charset="77"/>
                        </a:rPr>
                        <a:t>TEAEs in ≥15%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23730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16276761"/>
                  </a:ext>
                </a:extLst>
              </a:tr>
              <a:tr h="23730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16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14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3730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79615925"/>
                  </a:ext>
                </a:extLst>
              </a:tr>
              <a:tr h="23730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6110466"/>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108952"/>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644241233"/>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64541459"/>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061622183"/>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83059249"/>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11 (21.2)</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923009490"/>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Hyperglycemia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12863800"/>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895456266"/>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Nasal congestion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65932134"/>
                  </a:ext>
                </a:extLst>
              </a:tr>
              <a:tr h="237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Pain in extremity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633260220"/>
                  </a:ext>
                </a:extLst>
              </a:tr>
            </a:tbl>
          </a:graphicData>
        </a:graphic>
      </p:graphicFrame>
      <p:sp>
        <p:nvSpPr>
          <p:cNvPr id="14" name="Content Placeholder 12">
            <a:extLst>
              <a:ext uri="{FF2B5EF4-FFF2-40B4-BE49-F238E27FC236}">
                <a16:creationId xmlns:a16="http://schemas.microsoft.com/office/drawing/2014/main" id="{FA70AC47-6306-DA58-4F76-BD7CDC1B8672}"/>
              </a:ext>
            </a:extLst>
          </p:cNvPr>
          <p:cNvSpPr txBox="1">
            <a:spLocks/>
          </p:cNvSpPr>
          <p:nvPr/>
        </p:nvSpPr>
        <p:spPr>
          <a:xfrm>
            <a:off x="223313" y="5380115"/>
            <a:ext cx="4953805" cy="845874"/>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500"/>
              </a:spcBef>
              <a:buFont typeface="Arial" panose="020B0604020202020204" pitchFamily="34" charset="0"/>
              <a:buChar char="•"/>
            </a:pPr>
            <a:r>
              <a:rPr lang="en-GB" altLang="en-US" sz="1800" dirty="0"/>
              <a:t>Maximum tolerated dose not reached</a:t>
            </a:r>
          </a:p>
          <a:p>
            <a:pPr marL="342900" indent="-342900">
              <a:spcBef>
                <a:spcPts val="500"/>
              </a:spcBef>
              <a:buFont typeface="Arial" panose="020B0604020202020204" pitchFamily="34" charset="0"/>
              <a:buChar char="•"/>
            </a:pPr>
            <a:r>
              <a:rPr lang="en-GB" altLang="en-US" sz="1800" dirty="0"/>
              <a:t>TEAEs not associated with INCA033989 dose</a:t>
            </a:r>
            <a:endParaRPr lang="en-GB" altLang="en-US" sz="1400" dirty="0"/>
          </a:p>
        </p:txBody>
      </p:sp>
      <p:sp>
        <p:nvSpPr>
          <p:cNvPr id="6" name="Text Box 15">
            <a:extLst>
              <a:ext uri="{FF2B5EF4-FFF2-40B4-BE49-F238E27FC236}">
                <a16:creationId xmlns:a16="http://schemas.microsoft.com/office/drawing/2014/main" id="{63102601-ACAD-1D2E-51CA-BD5E4189DD17}"/>
              </a:ext>
            </a:extLst>
          </p:cNvPr>
          <p:cNvSpPr txBox="1">
            <a:spLocks noChangeArrowheads="1"/>
          </p:cNvSpPr>
          <p:nvPr/>
        </p:nvSpPr>
        <p:spPr bwMode="auto">
          <a:xfrm>
            <a:off x="3559175" y="6302375"/>
            <a:ext cx="5732463" cy="327025"/>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pt-BR" altLang="en-US" sz="800" b="0" spc="-10" dirty="0">
                <a:solidFill>
                  <a:srgbClr val="161616"/>
                </a:solidFill>
                <a:latin typeface="Poppins" pitchFamily="2" charset="77"/>
              </a:rPr>
              <a:t>Mascarenhas. ASH 2025. Abstr 484.</a:t>
            </a:r>
            <a:endParaRPr lang="pt-BR" altLang="en-US" sz="800" b="0" dirty="0">
              <a:solidFill>
                <a:srgbClr val="161616"/>
              </a:solidFill>
              <a:latin typeface="Poppins" pitchFamily="2" charset="77"/>
            </a:endParaRPr>
          </a:p>
        </p:txBody>
      </p:sp>
      <p:sp>
        <p:nvSpPr>
          <p:cNvPr id="7" name="TextBox 6">
            <a:extLst>
              <a:ext uri="{FF2B5EF4-FFF2-40B4-BE49-F238E27FC236}">
                <a16:creationId xmlns:a16="http://schemas.microsoft.com/office/drawing/2014/main" id="{998022AC-AA6B-3DF0-16F7-F77DC1C0D571}"/>
              </a:ext>
            </a:extLst>
          </p:cNvPr>
          <p:cNvSpPr txBox="1"/>
          <p:nvPr/>
        </p:nvSpPr>
        <p:spPr>
          <a:xfrm>
            <a:off x="231077" y="4561218"/>
            <a:ext cx="5273609" cy="257670"/>
          </a:xfrm>
          <a:prstGeom prst="rect">
            <a:avLst/>
          </a:prstGeom>
        </p:spPr>
        <p:txBody>
          <a:bodyPr vert="horz" wrap="square" lIns="0" tIns="0" rIns="0" bIns="0" rtlCol="0">
            <a:noAutofit/>
          </a:bodyPr>
          <a:lstStyle/>
          <a:p>
            <a:r>
              <a:rPr lang="en-US" sz="1000" dirty="0"/>
              <a:t>*Abdominal pain and tendonitis, MBL and small intestinal obstruction, arthritis, BCC, pyrexia (n = 1 each); all considered unrelated to INCA033989 except tendonitis. </a:t>
            </a:r>
            <a:r>
              <a:rPr lang="en-US" sz="1000" baseline="30000" dirty="0">
                <a:latin typeface="Poppins" pitchFamily="2" charset="77"/>
                <a:cs typeface="Poppins" pitchFamily="2" charset="77"/>
              </a:rPr>
              <a:t>†</a:t>
            </a:r>
            <a:r>
              <a:rPr lang="en-US" sz="1000" dirty="0"/>
              <a:t>MBL and neutropenia (n = 1 each). </a:t>
            </a:r>
            <a:r>
              <a:rPr lang="en-US" sz="1000" baseline="30000" dirty="0">
                <a:latin typeface="Poppins" pitchFamily="2" charset="77"/>
                <a:cs typeface="Poppins" pitchFamily="2" charset="77"/>
              </a:rPr>
              <a:t>‡</a:t>
            </a:r>
            <a:r>
              <a:rPr lang="en-US" sz="1000" dirty="0"/>
              <a:t>AST increase and thrombocytopenia (n = 1 each).</a:t>
            </a:r>
          </a:p>
        </p:txBody>
      </p:sp>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B3EA-278C-E453-5024-F4F39E418408}"/>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F0AE32B-9FE2-E31D-EA70-236C0B314419}"/>
              </a:ext>
            </a:extLst>
          </p:cNvPr>
          <p:cNvSpPr>
            <a:spLocks noGrp="1"/>
          </p:cNvSpPr>
          <p:nvPr>
            <p:ph idx="1"/>
          </p:nvPr>
        </p:nvSpPr>
        <p:spPr>
          <a:xfrm>
            <a:off x="225870" y="3606305"/>
            <a:ext cx="11745468" cy="2521254"/>
          </a:xfrm>
        </p:spPr>
        <p:txBody>
          <a:bodyPr/>
          <a:lstStyle/>
          <a:p>
            <a:pPr marL="342900" indent="-342900">
              <a:buFont typeface="Arial" panose="020B0604020202020204" pitchFamily="34" charset="0"/>
              <a:buChar char="•"/>
            </a:pPr>
            <a:r>
              <a:rPr lang="en-US" altLang="en-US" sz="2200" dirty="0"/>
              <a:t>Median duration of INCA033989 exposure: 46.2 </a:t>
            </a:r>
            <a:r>
              <a:rPr lang="en-US" altLang="en-US" sz="2200" dirty="0" err="1"/>
              <a:t>wk</a:t>
            </a:r>
            <a:r>
              <a:rPr lang="en-US" altLang="en-US" sz="2200" dirty="0"/>
              <a:t> (range: 4.6-104.6)</a:t>
            </a:r>
          </a:p>
          <a:p>
            <a:pPr marL="342900" indent="-342900">
              <a:buFont typeface="Arial" panose="020B0604020202020204" pitchFamily="34" charset="0"/>
              <a:buChar char="•"/>
            </a:pPr>
            <a:r>
              <a:rPr lang="en-US" altLang="en-US" sz="2200" dirty="0"/>
              <a:t>SVR25 occurred in 23 (47.9%) patients; SVR35 in 15 (31.3%) patients</a:t>
            </a:r>
          </a:p>
          <a:p>
            <a:pPr marL="342900" indent="-342900">
              <a:buFont typeface="Arial" panose="020B0604020202020204" pitchFamily="34" charset="0"/>
              <a:buChar char="•"/>
            </a:pPr>
            <a:r>
              <a:rPr lang="en-US" altLang="en-US" sz="2200" dirty="0"/>
              <a:t>Symptom improvement occurred in 42 of 45 (93.3%) patients, of whom 27 (60.0%) achieved </a:t>
            </a:r>
            <a:r>
              <a:rPr lang="en-US" sz="2200" dirty="0">
                <a:solidFill>
                  <a:srgbClr val="161616"/>
                </a:solidFill>
              </a:rPr>
              <a:t>≥50% reduction in Myeloproliferative Neoplasm Symptom Assessment Form total symptom score</a:t>
            </a:r>
            <a:endParaRPr lang="en-US" altLang="en-US" sz="2200" dirty="0"/>
          </a:p>
        </p:txBody>
      </p:sp>
      <p:sp>
        <p:nvSpPr>
          <p:cNvPr id="10243" name="Rectangle 4">
            <a:extLst>
              <a:ext uri="{FF2B5EF4-FFF2-40B4-BE49-F238E27FC236}">
                <a16:creationId xmlns:a16="http://schemas.microsoft.com/office/drawing/2014/main" id="{11D2F904-7571-90BF-0876-9CDA672D4C15}"/>
              </a:ext>
            </a:extLst>
          </p:cNvPr>
          <p:cNvSpPr>
            <a:spLocks noGrp="1" noChangeArrowheads="1"/>
          </p:cNvSpPr>
          <p:nvPr>
            <p:ph type="title"/>
          </p:nvPr>
        </p:nvSpPr>
        <p:spPr>
          <a:xfrm>
            <a:off x="231078" y="270165"/>
            <a:ext cx="11740260" cy="1024127"/>
          </a:xfrm>
        </p:spPr>
        <p:txBody>
          <a:bodyPr/>
          <a:lstStyle/>
          <a:p>
            <a:r>
              <a:rPr lang="en-GB" dirty="0"/>
              <a:t>INCA033989 ± Ruxolitinib in MF</a:t>
            </a:r>
            <a:r>
              <a:rPr lang="en-US" dirty="0"/>
              <a:t>: Spleen Volume Reductions and Symptom Improvements With INCA033989 Monotherapy</a:t>
            </a:r>
            <a:endParaRPr lang="en-US" altLang="en-US" dirty="0"/>
          </a:p>
        </p:txBody>
      </p:sp>
      <p:sp>
        <p:nvSpPr>
          <p:cNvPr id="5" name="Text Box 15">
            <a:extLst>
              <a:ext uri="{FF2B5EF4-FFF2-40B4-BE49-F238E27FC236}">
                <a16:creationId xmlns:a16="http://schemas.microsoft.com/office/drawing/2014/main" id="{8BDC8F6B-54F1-49DD-3183-A0C6F1591007}"/>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Mascarenhas. ASH 2025. Abstr 484.</a:t>
            </a:r>
            <a:endParaRPr lang="en-US" altLang="en-US" sz="800" b="0" dirty="0">
              <a:solidFill>
                <a:srgbClr val="161616"/>
              </a:solidFill>
              <a:latin typeface="Poppins" pitchFamily="2" charset="77"/>
            </a:endParaRPr>
          </a:p>
        </p:txBody>
      </p:sp>
      <p:graphicFrame>
        <p:nvGraphicFramePr>
          <p:cNvPr id="3" name="Group 3">
            <a:extLst>
              <a:ext uri="{FF2B5EF4-FFF2-40B4-BE49-F238E27FC236}">
                <a16:creationId xmlns:a16="http://schemas.microsoft.com/office/drawing/2014/main" id="{083D4A39-17BE-A239-2836-AFD693A01BF2}"/>
              </a:ext>
            </a:extLst>
          </p:cNvPr>
          <p:cNvGraphicFramePr>
            <a:graphicFrameLocks/>
          </p:cNvGraphicFramePr>
          <p:nvPr>
            <p:extLst>
              <p:ext uri="{D42A27DB-BD31-4B8C-83A1-F6EECF244321}">
                <p14:modId xmlns:p14="http://schemas.microsoft.com/office/powerpoint/2010/main" val="1747820763"/>
              </p:ext>
            </p:extLst>
          </p:nvPr>
        </p:nvGraphicFramePr>
        <p:xfrm>
          <a:off x="225870" y="1557765"/>
          <a:ext cx="11740260" cy="1737408"/>
        </p:xfrm>
        <a:graphic>
          <a:graphicData uri="http://schemas.openxmlformats.org/drawingml/2006/table">
            <a:tbl>
              <a:tblPr/>
              <a:tblGrid>
                <a:gridCol w="3749454">
                  <a:extLst>
                    <a:ext uri="{9D8B030D-6E8A-4147-A177-3AD203B41FA5}">
                      <a16:colId xmlns:a16="http://schemas.microsoft.com/office/drawing/2014/main" val="20000"/>
                    </a:ext>
                  </a:extLst>
                </a:gridCol>
                <a:gridCol w="2663602">
                  <a:extLst>
                    <a:ext uri="{9D8B030D-6E8A-4147-A177-3AD203B41FA5}">
                      <a16:colId xmlns:a16="http://schemas.microsoft.com/office/drawing/2014/main" val="20001"/>
                    </a:ext>
                  </a:extLst>
                </a:gridCol>
                <a:gridCol w="2491994">
                  <a:extLst>
                    <a:ext uri="{9D8B030D-6E8A-4147-A177-3AD203B41FA5}">
                      <a16:colId xmlns:a16="http://schemas.microsoft.com/office/drawing/2014/main" val="3540995526"/>
                    </a:ext>
                  </a:extLst>
                </a:gridCol>
                <a:gridCol w="2835210">
                  <a:extLst>
                    <a:ext uri="{9D8B030D-6E8A-4147-A177-3AD203B41FA5}">
                      <a16:colId xmlns:a16="http://schemas.microsoft.com/office/drawing/2014/main" val="2338530343"/>
                    </a:ext>
                  </a:extLst>
                </a:gridCol>
              </a:tblGrid>
              <a:tr h="25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bg1"/>
                          </a:solidFill>
                          <a:effectLst/>
                          <a:latin typeface="Poppins" pitchFamily="2" charset="77"/>
                          <a:cs typeface="Poppins" pitchFamily="2" charset="77"/>
                        </a:rPr>
                        <a:t>Outcome at Wk 24,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No Prior JAKi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R/R or Intolerant to JAKi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16276761"/>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Spleen volume reduction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≥25%</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15/36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12/36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5/7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4/7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10/29 (34.5)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8/29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≥50% reduction in MPN-SAF total symptom score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13/33 (39.4)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3/5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10/28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61045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7901E-4746-DA06-C3BF-1C91D2807893}"/>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BC854924-7816-AA54-7E05-B5BBCF795BE1}"/>
              </a:ext>
            </a:extLst>
          </p:cNvPr>
          <p:cNvSpPr>
            <a:spLocks noGrp="1" noChangeArrowheads="1"/>
          </p:cNvSpPr>
          <p:nvPr>
            <p:ph type="title"/>
          </p:nvPr>
        </p:nvSpPr>
        <p:spPr>
          <a:xfrm>
            <a:off x="231078" y="270165"/>
            <a:ext cx="11740260" cy="1024127"/>
          </a:xfrm>
        </p:spPr>
        <p:txBody>
          <a:bodyPr/>
          <a:lstStyle/>
          <a:p>
            <a:r>
              <a:rPr lang="en-GB" dirty="0"/>
              <a:t>INCA033989 </a:t>
            </a:r>
            <a:r>
              <a:rPr lang="en-GB" b="0" dirty="0"/>
              <a:t>±</a:t>
            </a:r>
            <a:r>
              <a:rPr lang="en-GB" dirty="0"/>
              <a:t> Ruxolitinib in MF</a:t>
            </a:r>
            <a:r>
              <a:rPr lang="en-US" dirty="0"/>
              <a:t>: Anemia Response and VAF Reduction With INCA033989 Monotherapy</a:t>
            </a:r>
            <a:endParaRPr lang="en-US" altLang="en-US" dirty="0"/>
          </a:p>
        </p:txBody>
      </p:sp>
      <p:sp>
        <p:nvSpPr>
          <p:cNvPr id="5" name="Text Box 15">
            <a:extLst>
              <a:ext uri="{FF2B5EF4-FFF2-40B4-BE49-F238E27FC236}">
                <a16:creationId xmlns:a16="http://schemas.microsoft.com/office/drawing/2014/main" id="{9BF322AA-6B17-15F6-BE9C-82598DFB8933}"/>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Mascarenhas. ASH 2025. Abstr 484.</a:t>
            </a:r>
            <a:endParaRPr lang="en-US" altLang="en-US" sz="800" b="0" dirty="0">
              <a:solidFill>
                <a:srgbClr val="161616"/>
              </a:solidFill>
              <a:latin typeface="Poppins" pitchFamily="2" charset="77"/>
            </a:endParaRPr>
          </a:p>
        </p:txBody>
      </p:sp>
      <p:graphicFrame>
        <p:nvGraphicFramePr>
          <p:cNvPr id="3" name="Group 3">
            <a:extLst>
              <a:ext uri="{FF2B5EF4-FFF2-40B4-BE49-F238E27FC236}">
                <a16:creationId xmlns:a16="http://schemas.microsoft.com/office/drawing/2014/main" id="{B8FF2841-5A1A-DA1E-2892-9D35217206C0}"/>
              </a:ext>
            </a:extLst>
          </p:cNvPr>
          <p:cNvGraphicFramePr>
            <a:graphicFrameLocks/>
          </p:cNvGraphicFramePr>
          <p:nvPr>
            <p:extLst>
              <p:ext uri="{D42A27DB-BD31-4B8C-83A1-F6EECF244321}">
                <p14:modId xmlns:p14="http://schemas.microsoft.com/office/powerpoint/2010/main" val="1818201914"/>
              </p:ext>
            </p:extLst>
          </p:nvPr>
        </p:nvGraphicFramePr>
        <p:xfrm>
          <a:off x="231078" y="1333500"/>
          <a:ext cx="11740260" cy="2255616"/>
        </p:xfrm>
        <a:graphic>
          <a:graphicData uri="http://schemas.openxmlformats.org/drawingml/2006/table">
            <a:tbl>
              <a:tblPr/>
              <a:tblGrid>
                <a:gridCol w="3749454">
                  <a:extLst>
                    <a:ext uri="{9D8B030D-6E8A-4147-A177-3AD203B41FA5}">
                      <a16:colId xmlns:a16="http://schemas.microsoft.com/office/drawing/2014/main" val="20000"/>
                    </a:ext>
                  </a:extLst>
                </a:gridCol>
                <a:gridCol w="2663602">
                  <a:extLst>
                    <a:ext uri="{9D8B030D-6E8A-4147-A177-3AD203B41FA5}">
                      <a16:colId xmlns:a16="http://schemas.microsoft.com/office/drawing/2014/main" val="20001"/>
                    </a:ext>
                  </a:extLst>
                </a:gridCol>
                <a:gridCol w="2663602">
                  <a:extLst>
                    <a:ext uri="{9D8B030D-6E8A-4147-A177-3AD203B41FA5}">
                      <a16:colId xmlns:a16="http://schemas.microsoft.com/office/drawing/2014/main" val="3540995526"/>
                    </a:ext>
                  </a:extLst>
                </a:gridCol>
                <a:gridCol w="2663602">
                  <a:extLst>
                    <a:ext uri="{9D8B030D-6E8A-4147-A177-3AD203B41FA5}">
                      <a16:colId xmlns:a16="http://schemas.microsoft.com/office/drawing/2014/main" val="2338530343"/>
                    </a:ext>
                  </a:extLst>
                </a:gridCol>
              </a:tblGrid>
              <a:tr h="25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bg1"/>
                          </a:solidFill>
                          <a:effectLst/>
                          <a:latin typeface="Poppins" pitchFamily="2" charset="77"/>
                          <a:cs typeface="Poppins" pitchFamily="2" charset="77"/>
                        </a:rPr>
                        <a:t>Best Anemia Response in Evaluable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Transfusion-Dependent Anemia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Nontransfusion-Dependent Anemia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16276761"/>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Major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Minor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Stable 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5563057"/>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Progressive 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883097644"/>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27058377"/>
                  </a:ext>
                </a:extLst>
              </a:tr>
            </a:tbl>
          </a:graphicData>
        </a:graphic>
      </p:graphicFrame>
      <p:sp>
        <p:nvSpPr>
          <p:cNvPr id="8" name="Content Placeholder 12">
            <a:extLst>
              <a:ext uri="{FF2B5EF4-FFF2-40B4-BE49-F238E27FC236}">
                <a16:creationId xmlns:a16="http://schemas.microsoft.com/office/drawing/2014/main" id="{1D45A358-8EFD-2292-FCE8-FF0F7613918C}"/>
              </a:ext>
            </a:extLst>
          </p:cNvPr>
          <p:cNvSpPr>
            <a:spLocks noGrp="1"/>
          </p:cNvSpPr>
          <p:nvPr>
            <p:ph idx="1"/>
          </p:nvPr>
        </p:nvSpPr>
        <p:spPr>
          <a:xfrm>
            <a:off x="231078" y="3995990"/>
            <a:ext cx="11740260" cy="1726247"/>
          </a:xfrm>
        </p:spPr>
        <p:txBody>
          <a:bodyPr/>
          <a:lstStyle/>
          <a:p>
            <a:pPr marL="342900" indent="-342900">
              <a:buFont typeface="Arial" panose="020B0604020202020204" pitchFamily="34" charset="0"/>
              <a:buChar char="•"/>
            </a:pPr>
            <a:r>
              <a:rPr lang="en-US" altLang="en-US" sz="2200" dirty="0"/>
              <a:t>Among patients with ≥1 VAF measurement after baseline, 42 of 47 (89.4%) achieved a reduction in mut</a:t>
            </a:r>
            <a:r>
              <a:rPr lang="en-US" altLang="en-US" sz="2200" i="1" dirty="0"/>
              <a:t>CALR</a:t>
            </a:r>
            <a:r>
              <a:rPr lang="en-US" altLang="en-US" sz="2200" dirty="0"/>
              <a:t> VAF</a:t>
            </a:r>
          </a:p>
          <a:p>
            <a:pPr marL="342900" indent="-342900">
              <a:buFont typeface="Arial" panose="020B0604020202020204" pitchFamily="34" charset="0"/>
              <a:buChar char="•"/>
            </a:pPr>
            <a:r>
              <a:rPr lang="en-US" altLang="en-US" sz="2200" dirty="0"/>
              <a:t>Best VAF reduction was </a:t>
            </a:r>
            <a:r>
              <a:rPr lang="en-US" sz="2200" dirty="0">
                <a:solidFill>
                  <a:srgbClr val="161616"/>
                </a:solidFill>
              </a:rPr>
              <a:t>≥25% in</a:t>
            </a:r>
            <a:r>
              <a:rPr lang="en-US" altLang="en-US" sz="2200" dirty="0"/>
              <a:t> 5 of 47 (10.6%) patients</a:t>
            </a:r>
          </a:p>
        </p:txBody>
      </p:sp>
    </p:spTree>
    <p:extLst>
      <p:ext uri="{BB962C8B-B14F-4D97-AF65-F5344CB8AC3E}">
        <p14:creationId xmlns:p14="http://schemas.microsoft.com/office/powerpoint/2010/main" val="3618946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3CFF6-3AA4-DB70-5945-46737B67F25A}"/>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C19E17AB-31A2-B2CB-C35E-9E8E2F4A1D51}"/>
              </a:ext>
            </a:extLst>
          </p:cNvPr>
          <p:cNvSpPr>
            <a:spLocks noGrp="1" noChangeArrowheads="1"/>
          </p:cNvSpPr>
          <p:nvPr>
            <p:ph type="title"/>
          </p:nvPr>
        </p:nvSpPr>
        <p:spPr>
          <a:xfrm>
            <a:off x="231078" y="538636"/>
            <a:ext cx="11740260" cy="487185"/>
          </a:xfrm>
        </p:spPr>
        <p:txBody>
          <a:bodyPr/>
          <a:lstStyle/>
          <a:p>
            <a:r>
              <a:rPr lang="en-GB" dirty="0"/>
              <a:t>INCA033989 </a:t>
            </a:r>
            <a:r>
              <a:rPr lang="en-GB" b="0" dirty="0"/>
              <a:t>±</a:t>
            </a:r>
            <a:r>
              <a:rPr lang="en-GB" dirty="0"/>
              <a:t> Ruxolitinib in MF</a:t>
            </a:r>
            <a:r>
              <a:rPr lang="en-US" dirty="0"/>
              <a:t>: Safety of INCA033989 + Ruxolitinib</a:t>
            </a:r>
            <a:endParaRPr lang="en-US" altLang="en-US" dirty="0"/>
          </a:p>
        </p:txBody>
      </p:sp>
      <p:sp>
        <p:nvSpPr>
          <p:cNvPr id="5" name="Text Box 15">
            <a:extLst>
              <a:ext uri="{FF2B5EF4-FFF2-40B4-BE49-F238E27FC236}">
                <a16:creationId xmlns:a16="http://schemas.microsoft.com/office/drawing/2014/main" id="{F916EE0F-EACD-E94E-4294-87A43A2697D2}"/>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Mascarenhas. ASH 2025. Abstr 484.</a:t>
            </a:r>
            <a:endParaRPr lang="en-US" altLang="en-US" sz="800" b="0" dirty="0">
              <a:solidFill>
                <a:srgbClr val="161616"/>
              </a:solidFill>
              <a:latin typeface="Poppins" pitchFamily="2" charset="77"/>
            </a:endParaRPr>
          </a:p>
        </p:txBody>
      </p:sp>
      <p:graphicFrame>
        <p:nvGraphicFramePr>
          <p:cNvPr id="3" name="Group 3">
            <a:extLst>
              <a:ext uri="{FF2B5EF4-FFF2-40B4-BE49-F238E27FC236}">
                <a16:creationId xmlns:a16="http://schemas.microsoft.com/office/drawing/2014/main" id="{A58A826F-7C8E-45BA-64A2-AA9986F2B474}"/>
              </a:ext>
            </a:extLst>
          </p:cNvPr>
          <p:cNvGraphicFramePr>
            <a:graphicFrameLocks/>
          </p:cNvGraphicFramePr>
          <p:nvPr>
            <p:extLst>
              <p:ext uri="{D42A27DB-BD31-4B8C-83A1-F6EECF244321}">
                <p14:modId xmlns:p14="http://schemas.microsoft.com/office/powerpoint/2010/main" val="2279300197"/>
              </p:ext>
            </p:extLst>
          </p:nvPr>
        </p:nvGraphicFramePr>
        <p:xfrm>
          <a:off x="234684" y="1334398"/>
          <a:ext cx="5158809" cy="3413872"/>
        </p:xfrm>
        <a:graphic>
          <a:graphicData uri="http://schemas.openxmlformats.org/drawingml/2006/table">
            <a:tbl>
              <a:tblPr/>
              <a:tblGrid>
                <a:gridCol w="3231073">
                  <a:extLst>
                    <a:ext uri="{9D8B030D-6E8A-4147-A177-3AD203B41FA5}">
                      <a16:colId xmlns:a16="http://schemas.microsoft.com/office/drawing/2014/main" val="20000"/>
                    </a:ext>
                  </a:extLst>
                </a:gridCol>
                <a:gridCol w="1927736">
                  <a:extLst>
                    <a:ext uri="{9D8B030D-6E8A-4147-A177-3AD203B41FA5}">
                      <a16:colId xmlns:a16="http://schemas.microsoft.com/office/drawing/2014/main" val="20001"/>
                    </a:ext>
                  </a:extLst>
                </a:gridCol>
              </a:tblGrid>
              <a:tr h="254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56030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Any TEAE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Treatment related</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Grade ≥3</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Serious</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Fatal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2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Discontinuation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r>
                        <a:rPr kumimoji="0" lang="en-US" sz="1400" b="0" i="0" u="none" strike="noStrike" cap="none" normalizeH="0" baseline="30000" dirty="0">
                          <a:ln>
                            <a:noFill/>
                          </a:ln>
                          <a:solidFill>
                            <a:schemeClr val="tx1"/>
                          </a:solidFill>
                          <a:effectLst/>
                          <a:latin typeface="Poppins" pitchFamily="2" charset="77"/>
                          <a:cs typeface="Poppins" pitchFamily="2" charset="77"/>
                        </a:rPr>
                        <a:t>†</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52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 reduction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15281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Infusion interruption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79615925"/>
                  </a:ext>
                </a:extLst>
              </a:tr>
              <a:tr h="26172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Dose delay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6110466"/>
                  </a:ext>
                </a:extLst>
              </a:tr>
              <a:tr h="152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Dose-limiting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108952"/>
                  </a:ext>
                </a:extLst>
              </a:tr>
            </a:tbl>
          </a:graphicData>
        </a:graphic>
      </p:graphicFrame>
      <p:graphicFrame>
        <p:nvGraphicFramePr>
          <p:cNvPr id="8" name="Group 3">
            <a:extLst>
              <a:ext uri="{FF2B5EF4-FFF2-40B4-BE49-F238E27FC236}">
                <a16:creationId xmlns:a16="http://schemas.microsoft.com/office/drawing/2014/main" id="{5AC215D8-31ED-1050-F7B7-9FE1B5D29427}"/>
              </a:ext>
            </a:extLst>
          </p:cNvPr>
          <p:cNvGraphicFramePr>
            <a:graphicFrameLocks/>
          </p:cNvGraphicFramePr>
          <p:nvPr>
            <p:extLst>
              <p:ext uri="{D42A27DB-BD31-4B8C-83A1-F6EECF244321}">
                <p14:modId xmlns:p14="http://schemas.microsoft.com/office/powerpoint/2010/main" val="1388389986"/>
              </p:ext>
            </p:extLst>
          </p:nvPr>
        </p:nvGraphicFramePr>
        <p:xfrm>
          <a:off x="5679502" y="1334398"/>
          <a:ext cx="6298884" cy="2956704"/>
        </p:xfrm>
        <a:graphic>
          <a:graphicData uri="http://schemas.openxmlformats.org/drawingml/2006/table">
            <a:tbl>
              <a:tblPr/>
              <a:tblGrid>
                <a:gridCol w="1997586">
                  <a:extLst>
                    <a:ext uri="{9D8B030D-6E8A-4147-A177-3AD203B41FA5}">
                      <a16:colId xmlns:a16="http://schemas.microsoft.com/office/drawing/2014/main" val="20000"/>
                    </a:ext>
                  </a:extLst>
                </a:gridCol>
                <a:gridCol w="1245110">
                  <a:extLst>
                    <a:ext uri="{9D8B030D-6E8A-4147-A177-3AD203B41FA5}">
                      <a16:colId xmlns:a16="http://schemas.microsoft.com/office/drawing/2014/main" val="20001"/>
                    </a:ext>
                  </a:extLst>
                </a:gridCol>
                <a:gridCol w="973648">
                  <a:extLst>
                    <a:ext uri="{9D8B030D-6E8A-4147-A177-3AD203B41FA5}">
                      <a16:colId xmlns:a16="http://schemas.microsoft.com/office/drawing/2014/main" val="3540995526"/>
                    </a:ext>
                  </a:extLst>
                </a:gridCol>
                <a:gridCol w="983173">
                  <a:extLst>
                    <a:ext uri="{9D8B030D-6E8A-4147-A177-3AD203B41FA5}">
                      <a16:colId xmlns:a16="http://schemas.microsoft.com/office/drawing/2014/main" val="2338530343"/>
                    </a:ext>
                  </a:extLst>
                </a:gridCol>
                <a:gridCol w="1099367">
                  <a:extLst>
                    <a:ext uri="{9D8B030D-6E8A-4147-A177-3AD203B41FA5}">
                      <a16:colId xmlns:a16="http://schemas.microsoft.com/office/drawing/2014/main" val="3115753166"/>
                    </a:ext>
                  </a:extLst>
                </a:gridCol>
              </a:tblGrid>
              <a:tr h="25970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bg1"/>
                          </a:solidFill>
                          <a:effectLst/>
                          <a:latin typeface="Poppins" pitchFamily="2" charset="77"/>
                          <a:cs typeface="Poppins" pitchFamily="2" charset="77"/>
                        </a:rPr>
                        <a:t>TEAEs in ≥15% of</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bg1"/>
                          </a:solidFill>
                          <a:effectLst/>
                          <a:latin typeface="Poppins" pitchFamily="2" charset="77"/>
                          <a:cs typeface="Poppins" pitchFamily="2" charset="77"/>
                        </a:rPr>
                        <a:t>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INCA033989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25970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16276761"/>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58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5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79615925"/>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36110466"/>
                  </a:ext>
                </a:extLst>
              </a:tr>
              <a:tr h="1558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108952"/>
                  </a:ext>
                </a:extLst>
              </a:tr>
              <a:tr h="1558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644241233"/>
                  </a:ext>
                </a:extLst>
              </a:tr>
            </a:tbl>
          </a:graphicData>
        </a:graphic>
      </p:graphicFrame>
      <p:sp>
        <p:nvSpPr>
          <p:cNvPr id="14" name="Content Placeholder 12">
            <a:extLst>
              <a:ext uri="{FF2B5EF4-FFF2-40B4-BE49-F238E27FC236}">
                <a16:creationId xmlns:a16="http://schemas.microsoft.com/office/drawing/2014/main" id="{ACB4ECC1-A666-EAE1-486B-5E73C15A85FB}"/>
              </a:ext>
            </a:extLst>
          </p:cNvPr>
          <p:cNvSpPr txBox="1">
            <a:spLocks/>
          </p:cNvSpPr>
          <p:nvPr/>
        </p:nvSpPr>
        <p:spPr>
          <a:xfrm>
            <a:off x="231078" y="5103915"/>
            <a:ext cx="11740260" cy="112879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buFont typeface="Arial" panose="020B0604020202020204" pitchFamily="34" charset="0"/>
              <a:buChar char="•"/>
            </a:pPr>
            <a:r>
              <a:rPr lang="en-GB" altLang="en-US" sz="2000" dirty="0"/>
              <a:t>Total of 17 (85%) patients remain on treatment</a:t>
            </a:r>
          </a:p>
          <a:p>
            <a:pPr marL="342900" indent="-342900">
              <a:spcBef>
                <a:spcPts val="600"/>
              </a:spcBef>
              <a:buFont typeface="Arial" panose="020B0604020202020204" pitchFamily="34" charset="0"/>
              <a:buChar char="•"/>
            </a:pPr>
            <a:r>
              <a:rPr lang="en-GB" altLang="en-US" sz="2000" dirty="0"/>
              <a:t>Maximum tolerated dose not reached (range: 70mg to 2500 mg); no DLTs observed</a:t>
            </a:r>
          </a:p>
          <a:p>
            <a:pPr marL="342900" indent="-342900">
              <a:spcBef>
                <a:spcPts val="600"/>
              </a:spcBef>
              <a:buFont typeface="Arial" panose="020B0604020202020204" pitchFamily="34" charset="0"/>
              <a:buChar char="•"/>
            </a:pPr>
            <a:r>
              <a:rPr lang="en-GB" altLang="en-US" sz="2000" dirty="0"/>
              <a:t>n = 4 patients experienced increased ALT and/or AST, all grade 1/2</a:t>
            </a:r>
          </a:p>
        </p:txBody>
      </p:sp>
      <p:sp>
        <p:nvSpPr>
          <p:cNvPr id="2" name="TextBox 1">
            <a:extLst>
              <a:ext uri="{FF2B5EF4-FFF2-40B4-BE49-F238E27FC236}">
                <a16:creationId xmlns:a16="http://schemas.microsoft.com/office/drawing/2014/main" id="{3A0BA980-A5C7-6B0A-ABDA-A3D33E17530B}"/>
              </a:ext>
            </a:extLst>
          </p:cNvPr>
          <p:cNvSpPr txBox="1"/>
          <p:nvPr/>
        </p:nvSpPr>
        <p:spPr>
          <a:xfrm>
            <a:off x="231078" y="4828557"/>
            <a:ext cx="7720710" cy="315301"/>
          </a:xfrm>
          <a:prstGeom prst="rect">
            <a:avLst/>
          </a:prstGeom>
        </p:spPr>
        <p:txBody>
          <a:bodyPr vert="horz" wrap="square" lIns="0" tIns="0" rIns="0" bIns="0" rtlCol="0">
            <a:noAutofit/>
          </a:bodyPr>
          <a:lstStyle/>
          <a:p>
            <a:r>
              <a:rPr lang="en-US" sz="1000" dirty="0"/>
              <a:t>*Acute MI, anemia, BCC, DLBCL, stomatitis (n = 1 each). </a:t>
            </a:r>
            <a:r>
              <a:rPr lang="en-US" sz="1000" baseline="30000" dirty="0">
                <a:latin typeface="Poppins" pitchFamily="2" charset="77"/>
                <a:cs typeface="Poppins" pitchFamily="2" charset="77"/>
              </a:rPr>
              <a:t>†</a:t>
            </a:r>
            <a:r>
              <a:rPr lang="en-US" sz="1000" dirty="0"/>
              <a:t>Anemia, DLBCL (n = 1 each).</a:t>
            </a:r>
          </a:p>
        </p:txBody>
      </p:sp>
    </p:spTree>
    <p:extLst>
      <p:ext uri="{BB962C8B-B14F-4D97-AF65-F5344CB8AC3E}">
        <p14:creationId xmlns:p14="http://schemas.microsoft.com/office/powerpoint/2010/main" val="123321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288E7-6AA3-E161-659F-D2ED6BC8B75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9E6C95-D04A-3021-C4D0-259960F584B6}"/>
              </a:ext>
            </a:extLst>
          </p:cNvPr>
          <p:cNvSpPr>
            <a:spLocks noGrp="1"/>
          </p:cNvSpPr>
          <p:nvPr>
            <p:ph idx="1"/>
          </p:nvPr>
        </p:nvSpPr>
        <p:spPr>
          <a:xfrm>
            <a:off x="231078" y="3962134"/>
            <a:ext cx="11740260" cy="2074275"/>
          </a:xfrm>
        </p:spPr>
        <p:txBody>
          <a:bodyPr/>
          <a:lstStyle/>
          <a:p>
            <a:pPr marL="342900" indent="-342900">
              <a:buFont typeface="Arial" panose="020B0604020202020204" pitchFamily="34" charset="0"/>
              <a:buChar char="•"/>
            </a:pPr>
            <a:r>
              <a:rPr lang="en-GB" sz="2000" dirty="0"/>
              <a:t>Anemia response:</a:t>
            </a:r>
          </a:p>
          <a:p>
            <a:pPr marL="574675" lvl="1" indent="-342900">
              <a:buFont typeface="Poppins" panose="00000500000000000000" pitchFamily="2" charset="0"/>
              <a:buChar char="−"/>
            </a:pPr>
            <a:r>
              <a:rPr lang="en-GB" sz="1800" dirty="0"/>
              <a:t>12 of 14 (86%) evaluable patients achieved stable anemia on study, of whom 11 had nontransfusion-dependent anemia and 1 had transfusion-dependent anemia </a:t>
            </a:r>
          </a:p>
          <a:p>
            <a:pPr marL="574675" lvl="1" indent="-342900">
              <a:buFont typeface="Poppins" panose="00000500000000000000" pitchFamily="2" charset="0"/>
              <a:buChar char="−"/>
            </a:pPr>
            <a:r>
              <a:rPr lang="en-GB" sz="1800" dirty="0"/>
              <a:t>1 patient with nontransfusion-dependent anemia achieved a major anemia response</a:t>
            </a:r>
          </a:p>
        </p:txBody>
      </p:sp>
      <p:sp>
        <p:nvSpPr>
          <p:cNvPr id="10243" name="Rectangle 4">
            <a:extLst>
              <a:ext uri="{FF2B5EF4-FFF2-40B4-BE49-F238E27FC236}">
                <a16:creationId xmlns:a16="http://schemas.microsoft.com/office/drawing/2014/main" id="{BB89D62D-1CF8-FAA9-86CF-0FEC1CA47EBD}"/>
              </a:ext>
            </a:extLst>
          </p:cNvPr>
          <p:cNvSpPr>
            <a:spLocks noGrp="1" noChangeArrowheads="1"/>
          </p:cNvSpPr>
          <p:nvPr>
            <p:ph type="title"/>
          </p:nvPr>
        </p:nvSpPr>
        <p:spPr>
          <a:xfrm>
            <a:off x="231078" y="270164"/>
            <a:ext cx="11740260" cy="1024127"/>
          </a:xfrm>
        </p:spPr>
        <p:txBody>
          <a:bodyPr/>
          <a:lstStyle/>
          <a:p>
            <a:r>
              <a:rPr lang="en-GB" dirty="0"/>
              <a:t>INCA033989 </a:t>
            </a:r>
            <a:r>
              <a:rPr lang="en-GB" b="0" dirty="0"/>
              <a:t>±</a:t>
            </a:r>
            <a:r>
              <a:rPr lang="en-GB" dirty="0"/>
              <a:t> Ruxolitinib in MF</a:t>
            </a:r>
            <a:r>
              <a:rPr lang="en-US" dirty="0"/>
              <a:t>: Spleen Volume Reductions and Symptom Improvements With INCA033989 + Ruxolitinib</a:t>
            </a:r>
            <a:endParaRPr lang="en-US" altLang="en-US" dirty="0"/>
          </a:p>
        </p:txBody>
      </p:sp>
      <p:graphicFrame>
        <p:nvGraphicFramePr>
          <p:cNvPr id="3" name="Group 3">
            <a:extLst>
              <a:ext uri="{FF2B5EF4-FFF2-40B4-BE49-F238E27FC236}">
                <a16:creationId xmlns:a16="http://schemas.microsoft.com/office/drawing/2014/main" id="{5189BDC5-3F3F-48F3-754F-8AC5BDC16748}"/>
              </a:ext>
            </a:extLst>
          </p:cNvPr>
          <p:cNvGraphicFramePr>
            <a:graphicFrameLocks/>
          </p:cNvGraphicFramePr>
          <p:nvPr>
            <p:extLst>
              <p:ext uri="{D42A27DB-BD31-4B8C-83A1-F6EECF244321}">
                <p14:modId xmlns:p14="http://schemas.microsoft.com/office/powerpoint/2010/main" val="3218992461"/>
              </p:ext>
            </p:extLst>
          </p:nvPr>
        </p:nvGraphicFramePr>
        <p:xfrm>
          <a:off x="231078" y="1335851"/>
          <a:ext cx="5644122" cy="2468928"/>
        </p:xfrm>
        <a:graphic>
          <a:graphicData uri="http://schemas.openxmlformats.org/drawingml/2006/table">
            <a:tbl>
              <a:tblPr/>
              <a:tblGrid>
                <a:gridCol w="2835054">
                  <a:extLst>
                    <a:ext uri="{9D8B030D-6E8A-4147-A177-3AD203B41FA5}">
                      <a16:colId xmlns:a16="http://schemas.microsoft.com/office/drawing/2014/main" val="20000"/>
                    </a:ext>
                  </a:extLst>
                </a:gridCol>
                <a:gridCol w="2809068">
                  <a:extLst>
                    <a:ext uri="{9D8B030D-6E8A-4147-A177-3AD203B41FA5}">
                      <a16:colId xmlns:a16="http://schemas.microsoft.com/office/drawing/2014/main" val="20001"/>
                    </a:ext>
                  </a:extLst>
                </a:gridCol>
              </a:tblGrid>
              <a:tr h="25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bg1"/>
                          </a:solidFill>
                          <a:effectLst/>
                          <a:latin typeface="Poppins" pitchFamily="2" charset="77"/>
                          <a:cs typeface="Poppins" pitchFamily="2" charset="77"/>
                        </a:rPr>
                        <a:t>Spleen Volume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16276761"/>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Best SVR, 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≥25%</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SVR at Wk 24, n/N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≥25%</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6/12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3/12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graphicFrame>
        <p:nvGraphicFramePr>
          <p:cNvPr id="6" name="Group 3">
            <a:extLst>
              <a:ext uri="{FF2B5EF4-FFF2-40B4-BE49-F238E27FC236}">
                <a16:creationId xmlns:a16="http://schemas.microsoft.com/office/drawing/2014/main" id="{2AF2BFD4-E5F1-924A-2D3F-F5D3F479F64D}"/>
              </a:ext>
            </a:extLst>
          </p:cNvPr>
          <p:cNvGraphicFramePr>
            <a:graphicFrameLocks/>
          </p:cNvGraphicFramePr>
          <p:nvPr>
            <p:extLst>
              <p:ext uri="{D42A27DB-BD31-4B8C-83A1-F6EECF244321}">
                <p14:modId xmlns:p14="http://schemas.microsoft.com/office/powerpoint/2010/main" val="214902345"/>
              </p:ext>
            </p:extLst>
          </p:nvPr>
        </p:nvGraphicFramePr>
        <p:xfrm>
          <a:off x="6199200" y="1335851"/>
          <a:ext cx="5644122" cy="2225088"/>
        </p:xfrm>
        <a:graphic>
          <a:graphicData uri="http://schemas.openxmlformats.org/drawingml/2006/table">
            <a:tbl>
              <a:tblPr/>
              <a:tblGrid>
                <a:gridCol w="2816784">
                  <a:extLst>
                    <a:ext uri="{9D8B030D-6E8A-4147-A177-3AD203B41FA5}">
                      <a16:colId xmlns:a16="http://schemas.microsoft.com/office/drawing/2014/main" val="20000"/>
                    </a:ext>
                  </a:extLst>
                </a:gridCol>
                <a:gridCol w="2827338">
                  <a:extLst>
                    <a:ext uri="{9D8B030D-6E8A-4147-A177-3AD203B41FA5}">
                      <a16:colId xmlns:a16="http://schemas.microsoft.com/office/drawing/2014/main" val="20001"/>
                    </a:ext>
                  </a:extLst>
                </a:gridCol>
              </a:tblGrid>
              <a:tr h="259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bg1"/>
                          </a:solidFill>
                          <a:effectLst/>
                          <a:latin typeface="Poppins" pitchFamily="2" charset="77"/>
                          <a:cs typeface="Poppins" pitchFamily="2" charset="77"/>
                        </a:rPr>
                        <a:t>Symptom Improvement,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INCA033989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316276761"/>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Any symptom improvement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13/16 (81.3)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5828">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≥50% reduction in MPN-SAF total symptom score at 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3/9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8" name="Text Box 15">
            <a:extLst>
              <a:ext uri="{FF2B5EF4-FFF2-40B4-BE49-F238E27FC236}">
                <a16:creationId xmlns:a16="http://schemas.microsoft.com/office/drawing/2014/main" id="{D7A6B2F6-C95B-277E-2AAA-32592C19BD0A}"/>
              </a:ext>
            </a:extLst>
          </p:cNvPr>
          <p:cNvSpPr txBox="1">
            <a:spLocks noChangeArrowheads="1"/>
          </p:cNvSpPr>
          <p:nvPr/>
        </p:nvSpPr>
        <p:spPr bwMode="auto">
          <a:xfrm>
            <a:off x="3559175" y="6302375"/>
            <a:ext cx="5732463" cy="327025"/>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pt-BR" altLang="en-US" sz="800" b="0" spc="-10" dirty="0">
                <a:solidFill>
                  <a:srgbClr val="161616"/>
                </a:solidFill>
                <a:latin typeface="Poppins" pitchFamily="2" charset="77"/>
              </a:rPr>
              <a:t>Mascarenhas. ASH 2025. Abstr 484.</a:t>
            </a:r>
            <a:endParaRPr lang="pt-BR" altLang="en-US" sz="800" b="0" dirty="0">
              <a:solidFill>
                <a:srgbClr val="161616"/>
              </a:solidFill>
              <a:latin typeface="Poppins" pitchFamily="2" charset="77"/>
            </a:endParaRPr>
          </a:p>
        </p:txBody>
      </p:sp>
    </p:spTree>
    <p:extLst>
      <p:ext uri="{BB962C8B-B14F-4D97-AF65-F5344CB8AC3E}">
        <p14:creationId xmlns:p14="http://schemas.microsoft.com/office/powerpoint/2010/main" val="631985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65540B-6805-F957-17E3-97F70F289114}"/>
              </a:ext>
            </a:extLst>
          </p:cNvPr>
          <p:cNvSpPr>
            <a:spLocks noGrp="1"/>
          </p:cNvSpPr>
          <p:nvPr>
            <p:ph idx="1"/>
          </p:nvPr>
        </p:nvSpPr>
        <p:spPr/>
        <p:txBody>
          <a:bodyPr/>
          <a:lstStyle/>
          <a:p>
            <a:pPr marL="342900" indent="-342900">
              <a:buFont typeface="Arial" panose="020B0604020202020204" pitchFamily="34" charset="0"/>
              <a:buChar char="•"/>
            </a:pPr>
            <a:r>
              <a:rPr lang="en-US" altLang="en-US" dirty="0"/>
              <a:t>Treatment led to marked reductions in mut</a:t>
            </a:r>
            <a:r>
              <a:rPr lang="en-US" altLang="en-US" i="1" dirty="0"/>
              <a:t>CALR</a:t>
            </a:r>
            <a:r>
              <a:rPr lang="en-US" altLang="en-US" dirty="0"/>
              <a:t>-positive megakaryocytes (MKs), with decreases seen in both total MKs and mutant MK populations</a:t>
            </a:r>
          </a:p>
          <a:p>
            <a:pPr marL="574675" lvl="1" indent="-342900">
              <a:buFont typeface="Calibri" panose="020F0502020204030204" pitchFamily="34" charset="0"/>
              <a:buChar char="─"/>
            </a:pPr>
            <a:r>
              <a:rPr lang="en-US" altLang="en-US" sz="2200" dirty="0"/>
              <a:t>Among patients with evaluable samples (n = 30), 40.0% showed improved fibrosis grade</a:t>
            </a:r>
          </a:p>
          <a:p>
            <a:pPr marL="574675" lvl="1" indent="-342900">
              <a:buFont typeface="Calibri" panose="020F0502020204030204" pitchFamily="34" charset="0"/>
              <a:buChar char="─"/>
            </a:pPr>
            <a:r>
              <a:rPr lang="en-US" altLang="en-US" sz="2200" dirty="0"/>
              <a:t>Reductions in mutant MKs correlated with improvements in erythroid progenitors compared with baseline, supporting a disease-modifying treatment effect</a:t>
            </a:r>
          </a:p>
        </p:txBody>
      </p:sp>
      <p:sp>
        <p:nvSpPr>
          <p:cNvPr id="3" name="Title 2">
            <a:extLst>
              <a:ext uri="{FF2B5EF4-FFF2-40B4-BE49-F238E27FC236}">
                <a16:creationId xmlns:a16="http://schemas.microsoft.com/office/drawing/2014/main" id="{49E912B1-1C01-0572-1DD5-3E3D43B78D36}"/>
              </a:ext>
            </a:extLst>
          </p:cNvPr>
          <p:cNvSpPr>
            <a:spLocks noGrp="1"/>
          </p:cNvSpPr>
          <p:nvPr>
            <p:ph type="title"/>
          </p:nvPr>
        </p:nvSpPr>
        <p:spPr>
          <a:xfrm>
            <a:off x="231078" y="263625"/>
            <a:ext cx="11740260" cy="1037207"/>
          </a:xfrm>
        </p:spPr>
        <p:txBody>
          <a:bodyPr/>
          <a:lstStyle/>
          <a:p>
            <a:r>
              <a:rPr lang="en-GB" dirty="0"/>
              <a:t>INCA033989 </a:t>
            </a:r>
            <a:r>
              <a:rPr lang="en-GB" b="0" dirty="0"/>
              <a:t>±</a:t>
            </a:r>
            <a:r>
              <a:rPr lang="en-GB" dirty="0"/>
              <a:t> Ruxolitinib in MF</a:t>
            </a:r>
            <a:r>
              <a:rPr lang="en-US" dirty="0"/>
              <a:t>: Improved Bone Marrow Pathology </a:t>
            </a:r>
            <a:r>
              <a:rPr lang="en-US" altLang="en-US" sz="3200" dirty="0"/>
              <a:t>With Monotherapy</a:t>
            </a:r>
            <a:endParaRPr lang="en-US" dirty="0"/>
          </a:p>
        </p:txBody>
      </p:sp>
      <p:sp>
        <p:nvSpPr>
          <p:cNvPr id="4" name="Content Placeholder 3">
            <a:extLst>
              <a:ext uri="{FF2B5EF4-FFF2-40B4-BE49-F238E27FC236}">
                <a16:creationId xmlns:a16="http://schemas.microsoft.com/office/drawing/2014/main" id="{41CE9702-43D1-FEA2-3928-C6A982DB8B3C}"/>
              </a:ext>
            </a:extLst>
          </p:cNvPr>
          <p:cNvSpPr>
            <a:spLocks noGrp="1"/>
          </p:cNvSpPr>
          <p:nvPr>
            <p:ph sz="quarter" idx="10"/>
          </p:nvPr>
        </p:nvSpPr>
        <p:spPr/>
        <p:txBody>
          <a:bodyPr/>
          <a:lstStyle/>
          <a:p>
            <a:r>
              <a:rPr lang="pt-BR" altLang="en-US" spc="-10" dirty="0">
                <a:solidFill>
                  <a:srgbClr val="161616"/>
                </a:solidFill>
              </a:rPr>
              <a:t>Mascarenhas. ASH 2025. Abstr 484.</a:t>
            </a:r>
            <a:endParaRPr lang="pt-BR" altLang="en-US" dirty="0">
              <a:solidFill>
                <a:srgbClr val="161616"/>
              </a:solidFill>
            </a:endParaRPr>
          </a:p>
        </p:txBody>
      </p:sp>
    </p:spTree>
    <p:extLst>
      <p:ext uri="{BB962C8B-B14F-4D97-AF65-F5344CB8AC3E}">
        <p14:creationId xmlns:p14="http://schemas.microsoft.com/office/powerpoint/2010/main" val="188282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GB" sz="2000" dirty="0"/>
              <a:t>In patients with MF who were resistant to or ineligible for JAKi therapy, monoclonal antibody INCA033989 was well tolerated at multiple doses administered alone or in combination with ruxolitinib</a:t>
            </a:r>
          </a:p>
          <a:p>
            <a:pPr marL="342900" indent="-342900">
              <a:buFont typeface="Arial" panose="020B0604020202020204" pitchFamily="34" charset="0"/>
              <a:buChar char="•"/>
            </a:pPr>
            <a:r>
              <a:rPr lang="en-US" altLang="en-US" sz="2000" dirty="0"/>
              <a:t>No dose-limiting toxicities observed; </a:t>
            </a:r>
            <a:r>
              <a:rPr lang="en-GB" altLang="en-US" sz="2000" dirty="0"/>
              <a:t>maximum tolerated dose of INCA033989 was not reached</a:t>
            </a:r>
          </a:p>
          <a:p>
            <a:pPr marL="574675" lvl="1" indent="-342900">
              <a:buFont typeface="Poppins" panose="00000500000000000000" pitchFamily="2" charset="0"/>
              <a:buChar char="−"/>
            </a:pPr>
            <a:r>
              <a:rPr lang="en-GB" altLang="en-US" sz="1800" dirty="0"/>
              <a:t>87% of patients continue on monotherapy, and 85% continue on the combination regimen</a:t>
            </a:r>
          </a:p>
          <a:p>
            <a:pPr marL="342900" indent="-342900">
              <a:buFont typeface="Arial" panose="020B0604020202020204" pitchFamily="34" charset="0"/>
              <a:buChar char="•"/>
            </a:pPr>
            <a:r>
              <a:rPr lang="en-GB" altLang="en-US" sz="2000" dirty="0"/>
              <a:t>On-study symptom improvement, spleen volume reductions, and anemia responses were observed with </a:t>
            </a:r>
            <a:r>
              <a:rPr lang="en-GB" sz="2000" dirty="0"/>
              <a:t>INCA033989 monotherapy and when combined with ruxolitinib</a:t>
            </a:r>
          </a:p>
          <a:p>
            <a:pPr marL="574675" lvl="1" indent="-342900">
              <a:buFont typeface="Arial" panose="020B0604020202020204" pitchFamily="34" charset="0"/>
              <a:buChar char="•"/>
            </a:pPr>
            <a:r>
              <a:rPr lang="en-GB" sz="1600" dirty="0"/>
              <a:t>Most patients achieved a reduction in </a:t>
            </a:r>
            <a:r>
              <a:rPr lang="en-US" altLang="en-US" sz="1600" dirty="0"/>
              <a:t>mut</a:t>
            </a:r>
            <a:r>
              <a:rPr lang="en-US" altLang="en-US" sz="1600" i="1" dirty="0"/>
              <a:t>CALR</a:t>
            </a:r>
            <a:r>
              <a:rPr lang="en-US" altLang="en-US" sz="1600" dirty="0"/>
              <a:t> VAF</a:t>
            </a:r>
          </a:p>
          <a:p>
            <a:pPr marL="342900" indent="-342900">
              <a:buFont typeface="Arial" panose="020B0604020202020204" pitchFamily="34" charset="0"/>
              <a:buChar char="•"/>
            </a:pPr>
            <a:r>
              <a:rPr lang="en-US" altLang="en-US" sz="2000" dirty="0"/>
              <a:t>Investigators conclude that the results of these analyses support the disease-modifying effects of </a:t>
            </a:r>
            <a:r>
              <a:rPr lang="en-GB" sz="2000" dirty="0"/>
              <a:t>INCA033989 for patients with mut</a:t>
            </a:r>
            <a:r>
              <a:rPr lang="en-GB" sz="2000" i="1" dirty="0"/>
              <a:t>CALR</a:t>
            </a:r>
            <a:r>
              <a:rPr lang="en-GB" sz="2000" dirty="0"/>
              <a:t> MF</a:t>
            </a:r>
            <a:endParaRPr lang="en-GB" altLang="en-US" sz="2000" dirty="0"/>
          </a:p>
          <a:p>
            <a:pPr marL="342900" indent="-342900">
              <a:buFont typeface="Arial" panose="020B0604020202020204" pitchFamily="34" charset="0"/>
              <a:buChar char="•"/>
            </a:pPr>
            <a:endParaRPr lang="en-US" altLang="en-US" sz="2000"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GB" dirty="0"/>
              <a:t>INCA033989 </a:t>
            </a:r>
            <a:r>
              <a:rPr lang="en-GB" b="0" dirty="0"/>
              <a:t>±</a:t>
            </a:r>
            <a:r>
              <a:rPr lang="en-GB" dirty="0"/>
              <a:t> Ruxolitinib in MF</a:t>
            </a:r>
            <a:r>
              <a:rPr lang="en-US" dirty="0"/>
              <a:t>: 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Mascarenhas. ASH 2025. Abstr 484.</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48B9D0-B319-4BCA-BEAC-98340D2D200D}">
  <ds:schemaRefs>
    <ds:schemaRef ds:uri="http://schemas.microsoft.com/office/2006/metadata/properties"/>
    <ds:schemaRef ds:uri="http://purl.org/dc/terms/"/>
    <ds:schemaRef ds:uri="http://purl.org/dc/dcmitype/"/>
    <ds:schemaRef ds:uri="b47fbc76-1bba-4b69-b54f-3a49590c7890"/>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22fd6914-46d4-4c7e-bbad-46e82841b69d"/>
  </ds:schemaRefs>
</ds:datastoreItem>
</file>

<file path=customXml/itemProps2.xml><?xml version="1.0" encoding="utf-8"?>
<ds:datastoreItem xmlns:ds="http://schemas.openxmlformats.org/officeDocument/2006/customXml" ds:itemID="{9C4AA51D-0A3A-4782-B1ED-EC37BF6700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810935-DFF3-4EC6-B2A5-36E5BF0065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1658</TotalTime>
  <Words>2450</Words>
  <Application>Microsoft Office PowerPoint</Application>
  <PresentationFormat>Widescreen</PresentationFormat>
  <Paragraphs>454</Paragraphs>
  <Slides>13</Slides>
  <Notes>12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13</vt:i4>
      </vt:variant>
    </vt:vector>
  </HeadingPairs>
  <TitlesOfParts>
    <vt:vector size="26" baseType="lpstr">
      <vt:lpstr>Aptos</vt:lpstr>
      <vt:lpstr>Arial</vt:lpstr>
      <vt:lpstr>Calibri</vt:lpstr>
      <vt:lpstr>Newsreader ExtraBold</vt:lpstr>
      <vt:lpstr>Newsreader SemiBold</vt:lpstr>
      <vt:lpstr>Poppins</vt:lpstr>
      <vt:lpstr>Poppins Light</vt:lpstr>
      <vt:lpstr>Times</vt:lpstr>
      <vt:lpstr>Wingdings</vt:lpstr>
      <vt:lpstr>Office</vt:lpstr>
      <vt:lpstr>4_Office</vt:lpstr>
      <vt:lpstr>3_Office</vt:lpstr>
      <vt:lpstr>2_Office</vt:lpstr>
      <vt:lpstr>Preliminary Results From 2 Phase I Trials Exploring the Mutant Calreticulin-Specific mAb INCA033989 ± Ruxolitinib in Patients With MF</vt:lpstr>
      <vt:lpstr>About These Slides</vt:lpstr>
      <vt:lpstr>INCA033989 ± Ruxolitinib in MF: Background</vt:lpstr>
      <vt:lpstr>INCA033989 ± Ruxolitinib in MF: Study Design</vt:lpstr>
      <vt:lpstr>INCA033989 ± Ruxolitinib in MF: Baseline Characteristics</vt:lpstr>
      <vt:lpstr>INCA033989 ± Ruxolitinib in MF: Safety of INCA033989 Monotherapy</vt:lpstr>
      <vt:lpstr>INCA033989 ± Ruxolitinib in MF: Spleen Volume Reductions and Symptom Improvements With INCA033989 Monotherapy</vt:lpstr>
      <vt:lpstr>INCA033989 ± Ruxolitinib in MF: Anemia Response and VAF Reduction With INCA033989 Monotherapy</vt:lpstr>
      <vt:lpstr>INCA033989 ± Ruxolitinib in MF: Safety of INCA033989 + Ruxolitinib</vt:lpstr>
      <vt:lpstr>INCA033989 ± Ruxolitinib in MF: Spleen Volume Reductions and Symptom Improvements With INCA033989 + Ruxolitinib</vt:lpstr>
      <vt:lpstr>INCA033989 ± Ruxolitinib in MF: Improved Bone Marrow Pathology With Monotherapy</vt:lpstr>
      <vt:lpstr>INCA033989 ± Ruxolitinib in MF: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Preliminary Results From 2 Phase I Trials Exploring the Mutant Calreticulin-Specific mAb INCA033989 ± Ruxolitinib in Patients With MF</dc:title>
  <dc:creator>Timothy Quill</dc:creator>
  <cp:lastModifiedBy>Valerie Wenzel</cp:lastModifiedBy>
  <cp:revision>41</cp:revision>
  <dcterms:created xsi:type="dcterms:W3CDTF">2025-12-04T13:55:49Z</dcterms:created>
  <dcterms:modified xsi:type="dcterms:W3CDTF">2025-12-11T17:47:34Z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